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5" r:id="rId1"/>
    <p:sldMasterId id="2147483826" r:id="rId2"/>
    <p:sldMasterId id="2147483844" r:id="rId3"/>
    <p:sldMasterId id="2147483863" r:id="rId4"/>
    <p:sldMasterId id="2147483880" r:id="rId5"/>
  </p:sldMasterIdLst>
  <p:notesMasterIdLst>
    <p:notesMasterId r:id="rId43"/>
  </p:notesMasterIdLst>
  <p:handoutMasterIdLst>
    <p:handoutMasterId r:id="rId44"/>
  </p:handoutMasterIdLst>
  <p:sldIdLst>
    <p:sldId id="440" r:id="rId6"/>
    <p:sldId id="442" r:id="rId7"/>
    <p:sldId id="443" r:id="rId8"/>
    <p:sldId id="444" r:id="rId9"/>
    <p:sldId id="445" r:id="rId10"/>
    <p:sldId id="446" r:id="rId11"/>
    <p:sldId id="513" r:id="rId12"/>
    <p:sldId id="509" r:id="rId13"/>
    <p:sldId id="496" r:id="rId14"/>
    <p:sldId id="514" r:id="rId15"/>
    <p:sldId id="455" r:id="rId16"/>
    <p:sldId id="512" r:id="rId17"/>
    <p:sldId id="502" r:id="rId18"/>
    <p:sldId id="503" r:id="rId19"/>
    <p:sldId id="460" r:id="rId20"/>
    <p:sldId id="461" r:id="rId21"/>
    <p:sldId id="462" r:id="rId22"/>
    <p:sldId id="470" r:id="rId23"/>
    <p:sldId id="498" r:id="rId24"/>
    <p:sldId id="473" r:id="rId25"/>
    <p:sldId id="499" r:id="rId26"/>
    <p:sldId id="500" r:id="rId27"/>
    <p:sldId id="501" r:id="rId28"/>
    <p:sldId id="464" r:id="rId29"/>
    <p:sldId id="477" r:id="rId30"/>
    <p:sldId id="466" r:id="rId31"/>
    <p:sldId id="467" r:id="rId32"/>
    <p:sldId id="468" r:id="rId33"/>
    <p:sldId id="478" r:id="rId34"/>
    <p:sldId id="480" r:id="rId35"/>
    <p:sldId id="481" r:id="rId36"/>
    <p:sldId id="482" r:id="rId37"/>
    <p:sldId id="511" r:id="rId38"/>
    <p:sldId id="497" r:id="rId39"/>
    <p:sldId id="491" r:id="rId40"/>
    <p:sldId id="506" r:id="rId41"/>
    <p:sldId id="494" r:id="rId4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8E8"/>
    <a:srgbClr val="1B3C49"/>
    <a:srgbClr val="214A5B"/>
    <a:srgbClr val="009999"/>
    <a:srgbClr val="FFFF00"/>
    <a:srgbClr val="10232A"/>
    <a:srgbClr val="006C00"/>
    <a:srgbClr val="800000"/>
    <a:srgbClr val="009592"/>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2795" autoAdjust="0"/>
  </p:normalViewPr>
  <p:slideViewPr>
    <p:cSldViewPr snapToGrid="0">
      <p:cViewPr>
        <p:scale>
          <a:sx n="70" d="100"/>
          <a:sy n="70" d="100"/>
        </p:scale>
        <p:origin x="1046" y="456"/>
      </p:cViewPr>
      <p:guideLst>
        <p:guide orient="horz" pos="2160"/>
        <p:guide pos="3840"/>
      </p:guideLst>
    </p:cSldViewPr>
  </p:slideViewPr>
  <p:notesTextViewPr>
    <p:cViewPr>
      <p:scale>
        <a:sx n="1" d="1"/>
        <a:sy n="1" d="1"/>
      </p:scale>
      <p:origin x="0" y="0"/>
    </p:cViewPr>
  </p:notesTextViewPr>
  <p:sorterViewPr>
    <p:cViewPr>
      <p:scale>
        <a:sx n="80" d="100"/>
        <a:sy n="80" d="100"/>
      </p:scale>
      <p:origin x="0" y="-510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111"/>
      <c:rotY val="20"/>
      <c:depthPercent val="1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manualLayout>
          <c:layoutTarget val="inner"/>
          <c:xMode val="edge"/>
          <c:yMode val="edge"/>
          <c:x val="6.3492063492063489E-2"/>
          <c:y val="5.637982195845697E-2"/>
          <c:w val="0.60770975056689347"/>
          <c:h val="0.81305637982195844"/>
        </c:manualLayout>
      </c:layout>
      <c:bar3DChart>
        <c:barDir val="col"/>
        <c:grouping val="clustered"/>
        <c:varyColors val="0"/>
        <c:ser>
          <c:idx val="0"/>
          <c:order val="0"/>
          <c:tx>
            <c:strRef>
              <c:f>Sheet1!$A$2</c:f>
              <c:strCache>
                <c:ptCount val="1"/>
                <c:pt idx="0">
                  <c:v>Symptom Severity</c:v>
                </c:pt>
              </c:strCache>
            </c:strRef>
          </c:tx>
          <c:spPr>
            <a:solidFill>
              <a:schemeClr val="accent1"/>
            </a:solidFill>
            <a:ln w="15353">
              <a:solidFill>
                <a:schemeClr val="tx1"/>
              </a:solidFill>
              <a:prstDash val="solid"/>
            </a:ln>
          </c:spPr>
          <c:invertIfNegative val="0"/>
          <c:cat>
            <c:strRef>
              <c:f>Sheet1!$B$1:$F$1</c:f>
              <c:strCache>
                <c:ptCount val="5"/>
                <c:pt idx="0">
                  <c:v>Pre</c:v>
                </c:pt>
                <c:pt idx="1">
                  <c:v>During</c:v>
                </c:pt>
                <c:pt idx="2">
                  <c:v>During</c:v>
                </c:pt>
                <c:pt idx="3">
                  <c:v>During</c:v>
                </c:pt>
                <c:pt idx="4">
                  <c:v>Post</c:v>
                </c:pt>
              </c:strCache>
            </c:strRef>
          </c:cat>
          <c:val>
            <c:numRef>
              <c:f>Sheet1!$B$2:$F$2</c:f>
              <c:numCache>
                <c:formatCode>General</c:formatCode>
                <c:ptCount val="5"/>
                <c:pt idx="0">
                  <c:v>8</c:v>
                </c:pt>
                <c:pt idx="1">
                  <c:v>2</c:v>
                </c:pt>
                <c:pt idx="2">
                  <c:v>2</c:v>
                </c:pt>
                <c:pt idx="3">
                  <c:v>2</c:v>
                </c:pt>
                <c:pt idx="4">
                  <c:v>6</c:v>
                </c:pt>
              </c:numCache>
            </c:numRef>
          </c:val>
          <c:extLst>
            <c:ext xmlns:c16="http://schemas.microsoft.com/office/drawing/2014/chart" uri="{C3380CC4-5D6E-409C-BE32-E72D297353CC}">
              <c16:uniqueId val="{00000000-66B9-4794-BB3A-BE714A10844A}"/>
            </c:ext>
          </c:extLst>
        </c:ser>
        <c:dLbls>
          <c:showLegendKey val="0"/>
          <c:showVal val="0"/>
          <c:showCatName val="0"/>
          <c:showSerName val="0"/>
          <c:showPercent val="0"/>
          <c:showBubbleSize val="0"/>
        </c:dLbls>
        <c:gapWidth val="150"/>
        <c:gapDepth val="0"/>
        <c:shape val="box"/>
        <c:axId val="152356352"/>
        <c:axId val="152357888"/>
        <c:axId val="0"/>
      </c:bar3DChart>
      <c:catAx>
        <c:axId val="152356352"/>
        <c:scaling>
          <c:orientation val="minMax"/>
        </c:scaling>
        <c:delete val="0"/>
        <c:axPos val="b"/>
        <c:numFmt formatCode="General" sourceLinked="1"/>
        <c:majorTickMark val="out"/>
        <c:minorTickMark val="none"/>
        <c:tickLblPos val="low"/>
        <c:spPr>
          <a:ln w="3838">
            <a:solidFill>
              <a:schemeClr val="tx1"/>
            </a:solidFill>
            <a:prstDash val="solid"/>
          </a:ln>
        </c:spPr>
        <c:txPr>
          <a:bodyPr rot="0" vert="horz"/>
          <a:lstStyle/>
          <a:p>
            <a:pPr>
              <a:defRPr sz="1662" b="1" i="0" u="none" strike="noStrike" baseline="0">
                <a:solidFill>
                  <a:schemeClr val="tx1"/>
                </a:solidFill>
                <a:latin typeface="Arial"/>
                <a:ea typeface="Arial"/>
                <a:cs typeface="Arial"/>
              </a:defRPr>
            </a:pPr>
            <a:endParaRPr lang="en-US"/>
          </a:p>
        </c:txPr>
        <c:crossAx val="152357888"/>
        <c:crosses val="autoZero"/>
        <c:auto val="1"/>
        <c:lblAlgn val="ctr"/>
        <c:lblOffset val="100"/>
        <c:tickLblSkip val="2"/>
        <c:tickMarkSkip val="1"/>
        <c:noMultiLvlLbl val="0"/>
      </c:catAx>
      <c:valAx>
        <c:axId val="152357888"/>
        <c:scaling>
          <c:orientation val="minMax"/>
        </c:scaling>
        <c:delete val="0"/>
        <c:axPos val="l"/>
        <c:majorGridlines>
          <c:spPr>
            <a:ln w="3838">
              <a:solidFill>
                <a:schemeClr val="tx1"/>
              </a:solidFill>
              <a:prstDash val="solid"/>
            </a:ln>
          </c:spPr>
        </c:majorGridlines>
        <c:numFmt formatCode="General" sourceLinked="1"/>
        <c:majorTickMark val="out"/>
        <c:minorTickMark val="none"/>
        <c:tickLblPos val="nextTo"/>
        <c:spPr>
          <a:ln w="3838">
            <a:solidFill>
              <a:schemeClr val="tx1"/>
            </a:solidFill>
            <a:prstDash val="solid"/>
          </a:ln>
        </c:spPr>
        <c:txPr>
          <a:bodyPr rot="0" vert="horz"/>
          <a:lstStyle/>
          <a:p>
            <a:pPr>
              <a:defRPr sz="1662" b="1" i="0" u="none" strike="noStrike" baseline="0">
                <a:solidFill>
                  <a:schemeClr val="tx1"/>
                </a:solidFill>
                <a:latin typeface="Arial"/>
                <a:ea typeface="Arial"/>
                <a:cs typeface="Arial"/>
              </a:defRPr>
            </a:pPr>
            <a:endParaRPr lang="en-US"/>
          </a:p>
        </c:txPr>
        <c:crossAx val="152356352"/>
        <c:crosses val="autoZero"/>
        <c:crossBetween val="between"/>
      </c:valAx>
      <c:spPr>
        <a:noFill/>
        <a:ln w="30705">
          <a:noFill/>
        </a:ln>
      </c:spPr>
    </c:plotArea>
    <c:plotVisOnly val="1"/>
    <c:dispBlanksAs val="gap"/>
    <c:showDLblsOverMax val="0"/>
  </c:chart>
  <c:spPr>
    <a:noFill/>
    <a:ln>
      <a:noFill/>
    </a:ln>
  </c:spPr>
  <c:txPr>
    <a:bodyPr/>
    <a:lstStyle/>
    <a:p>
      <a:pPr>
        <a:defRPr sz="1662" b="1" i="0" u="none" strike="noStrike" baseline="0">
          <a:solidFill>
            <a:schemeClr val="tx1"/>
          </a:solidFill>
          <a:latin typeface="Times New Roman"/>
          <a:ea typeface="Times New Roman"/>
          <a:cs typeface="Times New Roman"/>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111"/>
      <c:rotY val="20"/>
      <c:depthPercent val="1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manualLayout>
          <c:layoutTarget val="inner"/>
          <c:xMode val="edge"/>
          <c:yMode val="edge"/>
          <c:x val="4.227689007732828E-2"/>
          <c:y val="2.5399865958957744E-2"/>
          <c:w val="0.6439777428194785"/>
          <c:h val="0.86288161328464807"/>
        </c:manualLayout>
      </c:layout>
      <c:bar3DChart>
        <c:barDir val="col"/>
        <c:grouping val="clustered"/>
        <c:varyColors val="0"/>
        <c:ser>
          <c:idx val="0"/>
          <c:order val="0"/>
          <c:tx>
            <c:strRef>
              <c:f>Sheet1!$A$2</c:f>
              <c:strCache>
                <c:ptCount val="1"/>
                <c:pt idx="0">
                  <c:v>Symptom Severity</c:v>
                </c:pt>
              </c:strCache>
            </c:strRef>
          </c:tx>
          <c:spPr>
            <a:solidFill>
              <a:schemeClr val="accent1"/>
            </a:solidFill>
            <a:ln w="15237">
              <a:solidFill>
                <a:schemeClr val="tx1"/>
              </a:solidFill>
              <a:prstDash val="solid"/>
            </a:ln>
          </c:spPr>
          <c:invertIfNegative val="0"/>
          <c:cat>
            <c:strRef>
              <c:f>Sheet1!$B$1:$F$1</c:f>
              <c:strCache>
                <c:ptCount val="5"/>
                <c:pt idx="0">
                  <c:v>Pre</c:v>
                </c:pt>
                <c:pt idx="1">
                  <c:v>During</c:v>
                </c:pt>
                <c:pt idx="2">
                  <c:v>During</c:v>
                </c:pt>
                <c:pt idx="3">
                  <c:v>During</c:v>
                </c:pt>
                <c:pt idx="4">
                  <c:v>Post</c:v>
                </c:pt>
              </c:strCache>
            </c:strRef>
          </c:cat>
          <c:val>
            <c:numRef>
              <c:f>Sheet1!$B$2:$F$2</c:f>
              <c:numCache>
                <c:formatCode>General</c:formatCode>
                <c:ptCount val="5"/>
                <c:pt idx="0">
                  <c:v>8</c:v>
                </c:pt>
                <c:pt idx="1">
                  <c:v>2</c:v>
                </c:pt>
                <c:pt idx="2">
                  <c:v>2</c:v>
                </c:pt>
                <c:pt idx="3">
                  <c:v>2</c:v>
                </c:pt>
                <c:pt idx="4">
                  <c:v>6</c:v>
                </c:pt>
              </c:numCache>
            </c:numRef>
          </c:val>
          <c:extLst>
            <c:ext xmlns:c16="http://schemas.microsoft.com/office/drawing/2014/chart" uri="{C3380CC4-5D6E-409C-BE32-E72D297353CC}">
              <c16:uniqueId val="{00000000-7704-4258-9254-3B342A88B168}"/>
            </c:ext>
          </c:extLst>
        </c:ser>
        <c:dLbls>
          <c:showLegendKey val="0"/>
          <c:showVal val="0"/>
          <c:showCatName val="0"/>
          <c:showSerName val="0"/>
          <c:showPercent val="0"/>
          <c:showBubbleSize val="0"/>
        </c:dLbls>
        <c:gapWidth val="150"/>
        <c:gapDepth val="0"/>
        <c:shape val="box"/>
        <c:axId val="153336448"/>
        <c:axId val="153338240"/>
        <c:axId val="0"/>
      </c:bar3DChart>
      <c:catAx>
        <c:axId val="153336448"/>
        <c:scaling>
          <c:orientation val="minMax"/>
        </c:scaling>
        <c:delete val="0"/>
        <c:axPos val="b"/>
        <c:numFmt formatCode="General" sourceLinked="1"/>
        <c:majorTickMark val="out"/>
        <c:minorTickMark val="none"/>
        <c:tickLblPos val="low"/>
        <c:spPr>
          <a:ln w="3809">
            <a:solidFill>
              <a:schemeClr val="tx1"/>
            </a:solidFill>
            <a:prstDash val="solid"/>
          </a:ln>
        </c:spPr>
        <c:txPr>
          <a:bodyPr rot="0" vert="horz"/>
          <a:lstStyle/>
          <a:p>
            <a:pPr>
              <a:defRPr sz="1650" b="1" i="0" u="none" strike="noStrike" baseline="0">
                <a:solidFill>
                  <a:schemeClr val="tx1"/>
                </a:solidFill>
                <a:latin typeface="Arial"/>
                <a:ea typeface="Arial"/>
                <a:cs typeface="Arial"/>
              </a:defRPr>
            </a:pPr>
            <a:endParaRPr lang="en-US"/>
          </a:p>
        </c:txPr>
        <c:crossAx val="153338240"/>
        <c:crosses val="autoZero"/>
        <c:auto val="1"/>
        <c:lblAlgn val="ctr"/>
        <c:lblOffset val="100"/>
        <c:tickLblSkip val="2"/>
        <c:tickMarkSkip val="1"/>
        <c:noMultiLvlLbl val="0"/>
      </c:catAx>
      <c:valAx>
        <c:axId val="153338240"/>
        <c:scaling>
          <c:orientation val="minMax"/>
        </c:scaling>
        <c:delete val="0"/>
        <c:axPos val="l"/>
        <c:majorGridlines>
          <c:spPr>
            <a:ln w="3809">
              <a:solidFill>
                <a:schemeClr val="tx1"/>
              </a:solidFill>
              <a:prstDash val="solid"/>
            </a:ln>
          </c:spPr>
        </c:majorGridlines>
        <c:numFmt formatCode="General" sourceLinked="1"/>
        <c:majorTickMark val="out"/>
        <c:minorTickMark val="none"/>
        <c:tickLblPos val="nextTo"/>
        <c:spPr>
          <a:ln w="3809">
            <a:solidFill>
              <a:schemeClr val="tx1"/>
            </a:solidFill>
            <a:prstDash val="solid"/>
          </a:ln>
        </c:spPr>
        <c:txPr>
          <a:bodyPr rot="0" vert="horz"/>
          <a:lstStyle/>
          <a:p>
            <a:pPr>
              <a:defRPr sz="1650" b="1" i="0" u="none" strike="noStrike" baseline="0">
                <a:solidFill>
                  <a:schemeClr val="tx1"/>
                </a:solidFill>
                <a:latin typeface="Arial"/>
                <a:ea typeface="Arial"/>
                <a:cs typeface="Arial"/>
              </a:defRPr>
            </a:pPr>
            <a:endParaRPr lang="en-US"/>
          </a:p>
        </c:txPr>
        <c:crossAx val="153336448"/>
        <c:crosses val="autoZero"/>
        <c:crossBetween val="between"/>
      </c:valAx>
      <c:spPr>
        <a:noFill/>
        <a:ln w="30474">
          <a:noFill/>
        </a:ln>
      </c:spPr>
    </c:plotArea>
    <c:plotVisOnly val="1"/>
    <c:dispBlanksAs val="gap"/>
    <c:showDLblsOverMax val="0"/>
  </c:chart>
  <c:spPr>
    <a:noFill/>
    <a:ln>
      <a:noFill/>
    </a:ln>
  </c:spPr>
  <c:txPr>
    <a:bodyPr/>
    <a:lstStyle/>
    <a:p>
      <a:pPr>
        <a:defRPr sz="1650" b="1" i="0" u="none" strike="noStrike" baseline="0">
          <a:solidFill>
            <a:schemeClr val="tx1"/>
          </a:solidFill>
          <a:latin typeface="Times New Roman"/>
          <a:ea typeface="Times New Roman"/>
          <a:cs typeface="Times New Roman"/>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image" Target="../media/image1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image" Target="../media/image4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6" tIns="47114" rIns="94226" bIns="47114" rtlCol="0"/>
          <a:lstStyle>
            <a:lvl1pPr algn="l">
              <a:defRPr sz="1200"/>
            </a:lvl1pPr>
          </a:lstStyle>
          <a:p>
            <a:endParaRPr lang="en-US"/>
          </a:p>
        </p:txBody>
      </p:sp>
      <p:sp>
        <p:nvSpPr>
          <p:cNvPr id="3" name="Date Placeholder 2"/>
          <p:cNvSpPr>
            <a:spLocks noGrp="1"/>
          </p:cNvSpPr>
          <p:nvPr>
            <p:ph type="dt" sz="quarter" idx="1"/>
          </p:nvPr>
        </p:nvSpPr>
        <p:spPr>
          <a:xfrm>
            <a:off x="4023093" y="0"/>
            <a:ext cx="3077739" cy="469424"/>
          </a:xfrm>
          <a:prstGeom prst="rect">
            <a:avLst/>
          </a:prstGeom>
        </p:spPr>
        <p:txBody>
          <a:bodyPr vert="horz" lIns="94226" tIns="47114" rIns="94226" bIns="47114" rtlCol="0"/>
          <a:lstStyle>
            <a:lvl1pPr algn="r">
              <a:defRPr sz="1200"/>
            </a:lvl1pPr>
          </a:lstStyle>
          <a:p>
            <a:fld id="{2142E956-1CB9-4B22-B916-3B84FED6D7AE}" type="datetimeFigureOut">
              <a:rPr lang="en-US" smtClean="0"/>
              <a:t>4/25/2022</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6" tIns="47114" rIns="94226"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3" y="8917422"/>
            <a:ext cx="3077739" cy="469424"/>
          </a:xfrm>
          <a:prstGeom prst="rect">
            <a:avLst/>
          </a:prstGeom>
        </p:spPr>
        <p:txBody>
          <a:bodyPr vert="horz" lIns="94226" tIns="47114" rIns="94226" bIns="47114" rtlCol="0" anchor="b"/>
          <a:lstStyle>
            <a:lvl1pPr algn="r">
              <a:defRPr sz="1200"/>
            </a:lvl1pPr>
          </a:lstStyle>
          <a:p>
            <a:fld id="{3CBBC48B-A272-4167-B48D-C3E1461F8BE7}" type="slidenum">
              <a:rPr lang="en-US" smtClean="0"/>
              <a:t>‹#›</a:t>
            </a:fld>
            <a:endParaRPr lang="en-US"/>
          </a:p>
        </p:txBody>
      </p:sp>
    </p:spTree>
    <p:extLst>
      <p:ext uri="{BB962C8B-B14F-4D97-AF65-F5344CB8AC3E}">
        <p14:creationId xmlns:p14="http://schemas.microsoft.com/office/powerpoint/2010/main" val="3945894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5"/>
          </a:xfrm>
          <a:prstGeom prst="rect">
            <a:avLst/>
          </a:prstGeom>
        </p:spPr>
        <p:txBody>
          <a:bodyPr vert="horz" lIns="94226" tIns="47114" rIns="94226" bIns="47114" rtlCol="0"/>
          <a:lstStyle>
            <a:lvl1pPr algn="l">
              <a:defRPr sz="1200"/>
            </a:lvl1pPr>
          </a:lstStyle>
          <a:p>
            <a:endParaRPr lang="en-US"/>
          </a:p>
        </p:txBody>
      </p:sp>
      <p:sp>
        <p:nvSpPr>
          <p:cNvPr id="3" name="Date Placeholder 2"/>
          <p:cNvSpPr>
            <a:spLocks noGrp="1"/>
          </p:cNvSpPr>
          <p:nvPr>
            <p:ph type="dt" idx="1"/>
          </p:nvPr>
        </p:nvSpPr>
        <p:spPr>
          <a:xfrm>
            <a:off x="4023093" y="0"/>
            <a:ext cx="3077739" cy="471055"/>
          </a:xfrm>
          <a:prstGeom prst="rect">
            <a:avLst/>
          </a:prstGeom>
        </p:spPr>
        <p:txBody>
          <a:bodyPr vert="horz" lIns="94226" tIns="47114" rIns="94226" bIns="47114" rtlCol="0"/>
          <a:lstStyle>
            <a:lvl1pPr algn="r">
              <a:defRPr sz="1200"/>
            </a:lvl1pPr>
          </a:lstStyle>
          <a:p>
            <a:fld id="{882783F7-F770-4A33-AFE8-F5A993615EA1}" type="datetimeFigureOut">
              <a:rPr lang="en-US" smtClean="0"/>
              <a:t>4/25/2022</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6" tIns="47114" rIns="94226" bIns="47114" rtlCol="0" anchor="ctr"/>
          <a:lstStyle/>
          <a:p>
            <a:endParaRPr lang="en-US"/>
          </a:p>
        </p:txBody>
      </p:sp>
      <p:sp>
        <p:nvSpPr>
          <p:cNvPr id="5" name="Notes Placeholder 4"/>
          <p:cNvSpPr>
            <a:spLocks noGrp="1"/>
          </p:cNvSpPr>
          <p:nvPr>
            <p:ph type="body" sz="quarter" idx="3"/>
          </p:nvPr>
        </p:nvSpPr>
        <p:spPr>
          <a:xfrm>
            <a:off x="710248" y="4518203"/>
            <a:ext cx="5681980" cy="3696712"/>
          </a:xfrm>
          <a:prstGeom prst="rect">
            <a:avLst/>
          </a:prstGeom>
        </p:spPr>
        <p:txBody>
          <a:bodyPr vert="horz" lIns="94226" tIns="47114" rIns="94226"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4"/>
          </a:xfrm>
          <a:prstGeom prst="rect">
            <a:avLst/>
          </a:prstGeom>
        </p:spPr>
        <p:txBody>
          <a:bodyPr vert="horz" lIns="94226" tIns="47114" rIns="94226"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4"/>
          </a:xfrm>
          <a:prstGeom prst="rect">
            <a:avLst/>
          </a:prstGeom>
        </p:spPr>
        <p:txBody>
          <a:bodyPr vert="horz" lIns="94226" tIns="47114" rIns="94226" bIns="47114" rtlCol="0" anchor="b"/>
          <a:lstStyle>
            <a:lvl1pPr algn="r">
              <a:defRPr sz="1200"/>
            </a:lvl1pPr>
          </a:lstStyle>
          <a:p>
            <a:fld id="{5C2D947C-4DFC-4513-82FE-0310479CB859}" type="slidenum">
              <a:rPr lang="en-US" smtClean="0"/>
              <a:t>‹#›</a:t>
            </a:fld>
            <a:endParaRPr lang="en-US"/>
          </a:p>
        </p:txBody>
      </p:sp>
    </p:spTree>
    <p:extLst>
      <p:ext uri="{BB962C8B-B14F-4D97-AF65-F5344CB8AC3E}">
        <p14:creationId xmlns:p14="http://schemas.microsoft.com/office/powerpoint/2010/main" val="3435613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ED59776E-E038-4C07-AC94-9817A88F2CD4}" type="slidenum">
              <a:rPr lang="en-US" altLang="en-US" sz="1300">
                <a:solidFill>
                  <a:prstClr val="black"/>
                </a:solidFill>
              </a:rPr>
              <a:pPr/>
              <a:t>11</a:t>
            </a:fld>
            <a:endParaRPr lang="en-US" altLang="en-US" sz="1300">
              <a:solidFill>
                <a:prstClr val="black"/>
              </a:solidFill>
            </a:endParaRPr>
          </a:p>
        </p:txBody>
      </p:sp>
      <p:sp>
        <p:nvSpPr>
          <p:cNvPr id="133123" name="Rectangle 2"/>
          <p:cNvSpPr>
            <a:spLocks noGrp="1" noRot="1" noChangeAspect="1" noChangeArrowheads="1" noTextEdit="1"/>
          </p:cNvSpPr>
          <p:nvPr>
            <p:ph type="sldImg"/>
          </p:nvPr>
        </p:nvSpPr>
        <p:spPr>
          <a:xfrm>
            <a:off x="423863" y="704850"/>
            <a:ext cx="6257925" cy="3521075"/>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76" tIns="47088" rIns="94176" bIns="47088"/>
          <a:lstStyle/>
          <a:p>
            <a:r>
              <a:rPr lang="en-US" dirty="0"/>
              <a:t>designed to assess the prevalence of alcohol use disorders (AUD) and their associated disabilities in the general population. The survey is the largest ever comorbidity study of multiple mental health disorders among U.S. adults, including alcohol and other substance use disorders, personality disorders, and anxiety and mood disorders. NESARC is designed to be a longitudinal survey with the first wave fielded in 2001–2002. The second wave of interviews was completed in 2004–2005 and used the same sample of respondents.</a:t>
            </a:r>
          </a:p>
          <a:p>
            <a:r>
              <a:rPr lang="en-US" dirty="0"/>
              <a:t>NESARC is a nationwide household survey with a probability sample representative of US adults. The final sample for Wave 1 was 43,093 respondents; Wave 2 was 34,653 of the Wave 1 respondents.</a:t>
            </a:r>
          </a:p>
          <a:p>
            <a:endParaRPr lang="en-US" dirty="0"/>
          </a:p>
          <a:p>
            <a:r>
              <a:rPr lang="en-US" dirty="0"/>
              <a:t>16% of alcoholics began drinking prior to turning 12 years old, while only 9% first touched alcohol between 15 and 17. This percentage is even lower, at 2.6%, for those who first started the habit after they were 21. These statistics clearly show that introducing a person to alcohol at a very young age can put them at severe risk of dependence or abuse later on in life. Like with alcohol, the earlier someone starts to use drugs, the higher the chance that they will grow to abuse or become dependent on them later on in life. </a:t>
            </a:r>
          </a:p>
          <a:p>
            <a:endParaRPr lang="en-US" dirty="0"/>
          </a:p>
          <a:p>
            <a:r>
              <a:rPr lang="en-US" altLang="en-US" dirty="0">
                <a:latin typeface="Calibri" pitchFamily="34" charset="0"/>
              </a:rPr>
              <a:t>Most new cases of drug use disorders develop during adolescence.  Perhaps there is something special (“sensitive”) about adolescence for developing addiction.</a:t>
            </a:r>
          </a:p>
          <a:p>
            <a:r>
              <a:rPr lang="en-US" altLang="en-US" dirty="0">
                <a:latin typeface="Calibri" pitchFamily="34" charset="0"/>
              </a:rPr>
              <a:t>Addiction is also characterized as a developmental disorder characterized by increased risk for substance use disorder  for tobacco MJ and alcohol </a:t>
            </a:r>
          </a:p>
          <a:p>
            <a:endParaRPr lang="en-US" altLang="en-US" dirty="0">
              <a:latin typeface="Calibri" pitchFamily="34" charset="0"/>
            </a:endParaRPr>
          </a:p>
          <a:p>
            <a:r>
              <a:rPr lang="en-US" altLang="en-US" dirty="0">
                <a:latin typeface="Calibri" pitchFamily="34" charset="0"/>
              </a:rPr>
              <a:t>There are many factor that contribute to the increase in incidence including</a:t>
            </a:r>
          </a:p>
          <a:p>
            <a:r>
              <a:rPr lang="en-US" altLang="en-US" dirty="0">
                <a:latin typeface="Calibri" pitchFamily="34" charset="0"/>
              </a:rPr>
              <a:t>-Social/ environmental  factors</a:t>
            </a:r>
          </a:p>
          <a:p>
            <a:r>
              <a:rPr lang="en-US" altLang="en-US" dirty="0">
                <a:latin typeface="Calibri" pitchFamily="34" charset="0"/>
              </a:rPr>
              <a:t>- Genetic and </a:t>
            </a:r>
          </a:p>
          <a:p>
            <a:pPr>
              <a:buFontTx/>
              <a:buChar char="-"/>
            </a:pPr>
            <a:r>
              <a:rPr lang="en-US" altLang="en-US" dirty="0">
                <a:latin typeface="Calibri" pitchFamily="34" charset="0"/>
              </a:rPr>
              <a:t>Neurobiological  factors (Sowell brain volume subtraction method between  normal 12-16 year old adolescents and  23-30 year old young adults revealed parietal, temporal and occipital lobes showed little maturational change but, importantly, dorsal, medial and lateral regions of the frontal lobes (purple) those regions involved in executive function and inhibitory control were less developed.</a:t>
            </a:r>
          </a:p>
          <a:p>
            <a:pPr>
              <a:buFontTx/>
              <a:buChar char="-"/>
            </a:pPr>
            <a:endParaRPr lang="en-US" altLang="en-US" dirty="0">
              <a:latin typeface="Calibri" pitchFamily="34" charset="0"/>
            </a:endParaRPr>
          </a:p>
          <a:p>
            <a:pPr>
              <a:buFontTx/>
              <a:buChar char="-"/>
            </a:pPr>
            <a:r>
              <a:rPr lang="en-US" altLang="en-US" dirty="0">
                <a:latin typeface="Calibri" pitchFamily="34" charset="0"/>
              </a:rPr>
              <a:t>Adolescents with risk haplotype on Chromosome 15 that start smoking before age 15 go on to become more dependent to tobacco as adults than those with other haplotypes</a:t>
            </a:r>
          </a:p>
          <a:p>
            <a:pPr>
              <a:buFontTx/>
              <a:buChar char="-"/>
            </a:pPr>
            <a:endParaRPr lang="en-US" altLang="en-US" dirty="0">
              <a:latin typeface="Calibri" pitchFamily="34" charset="0"/>
            </a:endParaRPr>
          </a:p>
          <a:p>
            <a:pPr>
              <a:buFontTx/>
              <a:buChar char="-"/>
            </a:pPr>
            <a:r>
              <a:rPr lang="en-US" altLang="en-US" dirty="0">
                <a:latin typeface="Calibri" pitchFamily="34" charset="0"/>
              </a:rPr>
              <a:t>Universal Prevention intervention research is aimed at developing and testing programs that can reduce drug initiation and use during this vulnerable developmental period.</a:t>
            </a:r>
          </a:p>
          <a:p>
            <a:endParaRPr lang="en-US" altLang="en-US" dirty="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A320E47B-A19D-466C-8AD7-29A073B974C4}" type="slidenum">
              <a:rPr lang="en-US" altLang="en-US" sz="1300">
                <a:solidFill>
                  <a:prstClr val="black"/>
                </a:solidFill>
              </a:rPr>
              <a:pPr/>
              <a:t>15</a:t>
            </a:fld>
            <a:endParaRPr lang="en-US" altLang="en-US" sz="1300">
              <a:solidFill>
                <a:prstClr val="black"/>
              </a:solidFill>
            </a:endParaRPr>
          </a:p>
        </p:txBody>
      </p:sp>
      <p:sp>
        <p:nvSpPr>
          <p:cNvPr id="135171" name="Rectangle 2"/>
          <p:cNvSpPr>
            <a:spLocks noGrp="1" noRot="1" noChangeAspect="1" noChangeArrowheads="1" noTextEdit="1"/>
          </p:cNvSpPr>
          <p:nvPr>
            <p:ph type="sldImg"/>
          </p:nvPr>
        </p:nvSpPr>
        <p:spPr>
          <a:xfrm>
            <a:off x="422275" y="704850"/>
            <a:ext cx="6257925" cy="3521075"/>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2D947C-4DFC-4513-82FE-0310479CB859}" type="slidenum">
              <a:rPr lang="en-US" smtClean="0"/>
              <a:t>16</a:t>
            </a:fld>
            <a:endParaRPr lang="en-US"/>
          </a:p>
        </p:txBody>
      </p:sp>
    </p:spTree>
    <p:extLst>
      <p:ext uri="{BB962C8B-B14F-4D97-AF65-F5344CB8AC3E}">
        <p14:creationId xmlns:p14="http://schemas.microsoft.com/office/powerpoint/2010/main" val="2624166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xfrm>
            <a:off x="344488" y="704850"/>
            <a:ext cx="6259512" cy="3521075"/>
          </a:xfrm>
          <a:ln/>
        </p:spPr>
      </p:sp>
      <p:sp>
        <p:nvSpPr>
          <p:cNvPr id="136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Calibri" pitchFamily="34" charset="0"/>
              </a:rPr>
              <a:t> </a:t>
            </a:r>
          </a:p>
        </p:txBody>
      </p:sp>
      <p:sp>
        <p:nvSpPr>
          <p:cNvPr id="136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175">
              <a:defRPr sz="2500">
                <a:solidFill>
                  <a:schemeClr val="tx1"/>
                </a:solidFill>
                <a:latin typeface="Calibri" pitchFamily="34" charset="0"/>
                <a:ea typeface="MS PGothic" pitchFamily="34" charset="-128"/>
              </a:defRPr>
            </a:lvl1pPr>
            <a:lvl2pPr marL="765591" indent="-294458" defTabSz="947175">
              <a:defRPr sz="2500">
                <a:solidFill>
                  <a:schemeClr val="tx1"/>
                </a:solidFill>
                <a:latin typeface="Calibri" pitchFamily="34" charset="0"/>
                <a:ea typeface="MS PGothic" pitchFamily="34" charset="-128"/>
              </a:defRPr>
            </a:lvl2pPr>
            <a:lvl3pPr marL="1177834" indent="-235567" defTabSz="947175">
              <a:defRPr sz="2500">
                <a:solidFill>
                  <a:schemeClr val="tx1"/>
                </a:solidFill>
                <a:latin typeface="Calibri" pitchFamily="34" charset="0"/>
                <a:ea typeface="MS PGothic" pitchFamily="34" charset="-128"/>
              </a:defRPr>
            </a:lvl3pPr>
            <a:lvl4pPr marL="1648967" indent="-235567" defTabSz="947175">
              <a:defRPr sz="2500">
                <a:solidFill>
                  <a:schemeClr val="tx1"/>
                </a:solidFill>
                <a:latin typeface="Calibri" pitchFamily="34" charset="0"/>
                <a:ea typeface="MS PGothic" pitchFamily="34" charset="-128"/>
              </a:defRPr>
            </a:lvl4pPr>
            <a:lvl5pPr marL="2120101" indent="-235567" defTabSz="947175">
              <a:defRPr sz="2500">
                <a:solidFill>
                  <a:schemeClr val="tx1"/>
                </a:solidFill>
                <a:latin typeface="Calibri" pitchFamily="34" charset="0"/>
                <a:ea typeface="MS PGothic" pitchFamily="34" charset="-128"/>
              </a:defRPr>
            </a:lvl5pPr>
            <a:lvl6pPr marL="2591234" indent="-235567" defTabSz="947175"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47175"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47175"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47175"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98E7B83B-F354-4680-B1CB-763C5048D7A7}" type="slidenum">
              <a:rPr lang="en-US" altLang="en-US" sz="1300">
                <a:solidFill>
                  <a:srgbClr val="000000"/>
                </a:solidFill>
              </a:rPr>
              <a:pPr/>
              <a:t>17</a:t>
            </a:fld>
            <a:endParaRPr lang="en-US" altLang="en-US" sz="130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087">
              <a:defRPr sz="2500">
                <a:solidFill>
                  <a:schemeClr val="tx1"/>
                </a:solidFill>
                <a:latin typeface="Calibri" pitchFamily="34" charset="0"/>
                <a:ea typeface="MS PGothic" pitchFamily="34" charset="-128"/>
              </a:defRPr>
            </a:lvl1pPr>
            <a:lvl2pPr marL="765591" indent="-294458" defTabSz="934087">
              <a:defRPr sz="2500">
                <a:solidFill>
                  <a:schemeClr val="tx1"/>
                </a:solidFill>
                <a:latin typeface="Calibri" pitchFamily="34" charset="0"/>
                <a:ea typeface="MS PGothic" pitchFamily="34" charset="-128"/>
              </a:defRPr>
            </a:lvl2pPr>
            <a:lvl3pPr marL="1177834" indent="-235567" defTabSz="934087">
              <a:defRPr sz="2500">
                <a:solidFill>
                  <a:schemeClr val="tx1"/>
                </a:solidFill>
                <a:latin typeface="Calibri" pitchFamily="34" charset="0"/>
                <a:ea typeface="MS PGothic" pitchFamily="34" charset="-128"/>
              </a:defRPr>
            </a:lvl3pPr>
            <a:lvl4pPr marL="1648967" indent="-235567" defTabSz="934087">
              <a:defRPr sz="2500">
                <a:solidFill>
                  <a:schemeClr val="tx1"/>
                </a:solidFill>
                <a:latin typeface="Calibri" pitchFamily="34" charset="0"/>
                <a:ea typeface="MS PGothic" pitchFamily="34" charset="-128"/>
              </a:defRPr>
            </a:lvl4pPr>
            <a:lvl5pPr marL="2120101" indent="-235567" defTabSz="934087">
              <a:defRPr sz="2500">
                <a:solidFill>
                  <a:schemeClr val="tx1"/>
                </a:solidFill>
                <a:latin typeface="Calibri" pitchFamily="34" charset="0"/>
                <a:ea typeface="MS PGothic" pitchFamily="34" charset="-128"/>
              </a:defRPr>
            </a:lvl5pPr>
            <a:lvl6pPr marL="25912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3101146B-94A3-4817-A2A2-27F3F7D31F75}" type="slidenum">
              <a:rPr lang="en-US" altLang="en-US" sz="1100">
                <a:solidFill>
                  <a:srgbClr val="000000"/>
                </a:solidFill>
              </a:rPr>
              <a:pPr/>
              <a:t>18</a:t>
            </a:fld>
            <a:endParaRPr lang="en-US" altLang="en-US" sz="1100">
              <a:solidFill>
                <a:srgbClr val="000000"/>
              </a:solidFill>
            </a:endParaRPr>
          </a:p>
        </p:txBody>
      </p:sp>
      <p:sp>
        <p:nvSpPr>
          <p:cNvPr id="143363" name="Rectangle 1026"/>
          <p:cNvSpPr>
            <a:spLocks noGrp="1" noRot="1" noChangeAspect="1" noChangeArrowheads="1" noTextEdit="1"/>
          </p:cNvSpPr>
          <p:nvPr>
            <p:ph type="sldImg"/>
          </p:nvPr>
        </p:nvSpPr>
        <p:spPr>
          <a:xfrm>
            <a:off x="344488" y="704850"/>
            <a:ext cx="6259512" cy="3521075"/>
          </a:xfrm>
          <a:ln/>
        </p:spPr>
      </p:sp>
      <p:sp>
        <p:nvSpPr>
          <p:cNvPr id="261124" name="Rectangle 1027"/>
          <p:cNvSpPr>
            <a:spLocks noGrp="1" noChangeArrowheads="1"/>
          </p:cNvSpPr>
          <p:nvPr>
            <p:ph type="body" idx="1"/>
          </p:nvPr>
        </p:nvSpPr>
        <p:spPr>
          <a:ln/>
        </p:spPr>
        <p:txBody>
          <a:bodyPr/>
          <a:lstStyle/>
          <a:p>
            <a:pPr eaLnBrk="1" hangingPunct="1">
              <a:defRPr/>
            </a:pPr>
            <a:r>
              <a:rPr lang="en-US" dirty="0">
                <a:latin typeface="Calibri" panose="020F0502020204030204" pitchFamily="34" charset="0"/>
                <a:ea typeface="+mn-ea"/>
              </a:rPr>
              <a:t>FC – prefrontal </a:t>
            </a:r>
            <a:r>
              <a:rPr lang="en-US" dirty="0" err="1">
                <a:latin typeface="Calibri" panose="020F0502020204030204" pitchFamily="34" charset="0"/>
                <a:ea typeface="+mn-ea"/>
              </a:rPr>
              <a:t>cortex; ACG</a:t>
            </a:r>
            <a:r>
              <a:rPr lang="en-US" dirty="0">
                <a:latin typeface="Calibri" panose="020F0502020204030204" pitchFamily="34" charset="0"/>
                <a:ea typeface="+mn-ea"/>
              </a:rPr>
              <a:t> – anterior </a:t>
            </a:r>
            <a:r>
              <a:rPr lang="en-US" dirty="0" err="1">
                <a:latin typeface="Calibri" panose="020F0502020204030204" pitchFamily="34" charset="0"/>
                <a:ea typeface="+mn-ea"/>
              </a:rPr>
              <a:t>cingulate</a:t>
            </a:r>
            <a:r>
              <a:rPr lang="en-US" dirty="0">
                <a:latin typeface="Calibri" panose="020F0502020204030204" pitchFamily="34" charset="0"/>
                <a:ea typeface="+mn-ea"/>
              </a:rPr>
              <a:t> </a:t>
            </a:r>
            <a:r>
              <a:rPr lang="en-US" dirty="0" err="1">
                <a:latin typeface="Calibri" panose="020F0502020204030204" pitchFamily="34" charset="0"/>
                <a:ea typeface="+mn-ea"/>
              </a:rPr>
              <a:t>gyrus; OFC</a:t>
            </a:r>
            <a:r>
              <a:rPr lang="en-US" dirty="0">
                <a:latin typeface="Calibri" panose="020F0502020204030204" pitchFamily="34" charset="0"/>
                <a:ea typeface="+mn-ea"/>
              </a:rPr>
              <a:t> – </a:t>
            </a:r>
            <a:r>
              <a:rPr lang="en-US" dirty="0" err="1">
                <a:latin typeface="Calibri" panose="020F0502020204030204" pitchFamily="34" charset="0"/>
                <a:ea typeface="+mn-ea"/>
              </a:rPr>
              <a:t>orbitofrontal</a:t>
            </a:r>
            <a:r>
              <a:rPr lang="en-US" dirty="0">
                <a:latin typeface="Calibri" panose="020F0502020204030204" pitchFamily="34" charset="0"/>
                <a:ea typeface="+mn-ea"/>
              </a:rPr>
              <a:t> </a:t>
            </a:r>
            <a:r>
              <a:rPr lang="en-US" dirty="0" err="1">
                <a:latin typeface="Calibri" panose="020F0502020204030204" pitchFamily="34" charset="0"/>
                <a:ea typeface="+mn-ea"/>
              </a:rPr>
              <a:t>cortex; SCC</a:t>
            </a:r>
            <a:r>
              <a:rPr lang="en-US" dirty="0">
                <a:latin typeface="Calibri" panose="020F0502020204030204" pitchFamily="34" charset="0"/>
                <a:ea typeface="+mn-ea"/>
              </a:rPr>
              <a:t> – </a:t>
            </a:r>
            <a:r>
              <a:rPr lang="en-US" dirty="0" err="1">
                <a:latin typeface="Calibri" panose="020F0502020204030204" pitchFamily="34" charset="0"/>
                <a:ea typeface="+mn-ea"/>
              </a:rPr>
              <a:t>subcallosal</a:t>
            </a:r>
            <a:r>
              <a:rPr lang="en-US" dirty="0">
                <a:latin typeface="Calibri" panose="020F0502020204030204" pitchFamily="34" charset="0"/>
                <a:ea typeface="+mn-ea"/>
              </a:rPr>
              <a:t> </a:t>
            </a:r>
            <a:r>
              <a:rPr lang="en-US" dirty="0" err="1">
                <a:latin typeface="Calibri" panose="020F0502020204030204" pitchFamily="34" charset="0"/>
                <a:ea typeface="+mn-ea"/>
              </a:rPr>
              <a:t>cortex; NAc</a:t>
            </a:r>
            <a:r>
              <a:rPr lang="en-US" dirty="0">
                <a:latin typeface="Calibri" panose="020F0502020204030204" pitchFamily="34" charset="0"/>
                <a:ea typeface="+mn-ea"/>
              </a:rPr>
              <a:t> – nucleus </a:t>
            </a:r>
            <a:r>
              <a:rPr lang="en-US" dirty="0" err="1">
                <a:latin typeface="Calibri" panose="020F0502020204030204" pitchFamily="34" charset="0"/>
                <a:ea typeface="+mn-ea"/>
              </a:rPr>
              <a:t>accumbens; VP</a:t>
            </a:r>
            <a:r>
              <a:rPr lang="en-US" dirty="0">
                <a:latin typeface="Calibri" panose="020F0502020204030204" pitchFamily="34" charset="0"/>
                <a:ea typeface="+mn-ea"/>
              </a:rPr>
              <a:t> – ventral </a:t>
            </a:r>
            <a:r>
              <a:rPr lang="en-US" dirty="0" err="1">
                <a:latin typeface="Calibri" panose="020F0502020204030204" pitchFamily="34" charset="0"/>
                <a:ea typeface="+mn-ea"/>
              </a:rPr>
              <a:t>pallidum; Hipp</a:t>
            </a:r>
            <a:r>
              <a:rPr lang="en-US" dirty="0">
                <a:latin typeface="Calibri" panose="020F0502020204030204" pitchFamily="34" charset="0"/>
                <a:ea typeface="+mn-ea"/>
              </a:rPr>
              <a:t> – </a:t>
            </a:r>
            <a:r>
              <a:rPr lang="en-US" dirty="0" err="1">
                <a:latin typeface="Calibri" panose="020F0502020204030204" pitchFamily="34" charset="0"/>
                <a:ea typeface="+mn-ea"/>
              </a:rPr>
              <a:t>hippocampus; Amyg</a:t>
            </a:r>
            <a:r>
              <a:rPr lang="en-US" dirty="0">
                <a:latin typeface="Calibri" panose="020F0502020204030204" pitchFamily="34" charset="0"/>
                <a:ea typeface="+mn-ea"/>
              </a:rPr>
              <a:t> – </a:t>
            </a:r>
            <a:r>
              <a:rPr lang="en-US" dirty="0" err="1">
                <a:latin typeface="Calibri" panose="020F0502020204030204" pitchFamily="34" charset="0"/>
                <a:ea typeface="+mn-ea"/>
              </a:rPr>
              <a:t>amygdala</a:t>
            </a:r>
            <a:r>
              <a:rPr lang="en-US" dirty="0">
                <a:latin typeface="Calibri" panose="020F0502020204030204" pitchFamily="34" charset="0"/>
                <a:ea typeface="+mn-ea"/>
              </a:rPr>
              <a:t>.</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txBox="1">
            <a:spLocks noGrp="1" noChangeArrowheads="1"/>
          </p:cNvSpPr>
          <p:nvPr/>
        </p:nvSpPr>
        <p:spPr bwMode="auto">
          <a:xfrm>
            <a:off x="3937600" y="8918732"/>
            <a:ext cx="3010331" cy="46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62" tIns="47531" rIns="95062" bIns="47531" anchor="b"/>
          <a:lstStyle>
            <a:lvl1pPr defTabSz="922338">
              <a:defRPr sz="2400">
                <a:solidFill>
                  <a:schemeClr val="tx1"/>
                </a:solidFill>
                <a:latin typeface="Calibri" pitchFamily="34" charset="0"/>
                <a:ea typeface="MS PGothic" pitchFamily="34" charset="-128"/>
              </a:defRPr>
            </a:lvl1pPr>
            <a:lvl2pPr marL="742950" indent="-285750" defTabSz="922338">
              <a:defRPr sz="2400">
                <a:solidFill>
                  <a:schemeClr val="tx1"/>
                </a:solidFill>
                <a:latin typeface="Calibri" pitchFamily="34" charset="0"/>
                <a:ea typeface="MS PGothic" pitchFamily="34" charset="-128"/>
              </a:defRPr>
            </a:lvl2pPr>
            <a:lvl3pPr marL="1143000" indent="-228600" defTabSz="922338">
              <a:defRPr sz="2400">
                <a:solidFill>
                  <a:schemeClr val="tx1"/>
                </a:solidFill>
                <a:latin typeface="Calibri" pitchFamily="34" charset="0"/>
                <a:ea typeface="MS PGothic" pitchFamily="34" charset="-128"/>
              </a:defRPr>
            </a:lvl3pPr>
            <a:lvl4pPr marL="1600200" indent="-228600" defTabSz="922338">
              <a:defRPr sz="2400">
                <a:solidFill>
                  <a:schemeClr val="tx1"/>
                </a:solidFill>
                <a:latin typeface="Calibri" pitchFamily="34" charset="0"/>
                <a:ea typeface="MS PGothic" pitchFamily="34" charset="-128"/>
              </a:defRPr>
            </a:lvl4pPr>
            <a:lvl5pPr marL="2057400" indent="-228600" defTabSz="922338">
              <a:defRPr sz="2400">
                <a:solidFill>
                  <a:schemeClr val="tx1"/>
                </a:solidFill>
                <a:latin typeface="Calibri" pitchFamily="34" charset="0"/>
                <a:ea typeface="MS PGothic" pitchFamily="34" charset="-128"/>
              </a:defRPr>
            </a:lvl5pPr>
            <a:lvl6pPr marL="2514600" indent="-228600" defTabSz="922338"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922338"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922338"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922338"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r" eaLnBrk="0" fontAlgn="base" hangingPunct="0">
              <a:spcBef>
                <a:spcPct val="0"/>
              </a:spcBef>
              <a:spcAft>
                <a:spcPct val="0"/>
              </a:spcAft>
            </a:pPr>
            <a:fld id="{42E6D581-ED7E-441D-AE2B-12EEBF8582A7}" type="slidenum">
              <a:rPr lang="en-US" altLang="en-US" sz="1200">
                <a:solidFill>
                  <a:srgbClr val="EEECE1"/>
                </a:solidFill>
              </a:rPr>
              <a:pPr algn="r" eaLnBrk="0" fontAlgn="base" hangingPunct="0">
                <a:spcBef>
                  <a:spcPct val="0"/>
                </a:spcBef>
                <a:spcAft>
                  <a:spcPct val="0"/>
                </a:spcAft>
              </a:pPr>
              <a:t>21</a:t>
            </a:fld>
            <a:endParaRPr lang="en-US" altLang="en-US" sz="1200">
              <a:solidFill>
                <a:srgbClr val="EEECE1"/>
              </a:solidFill>
            </a:endParaRPr>
          </a:p>
        </p:txBody>
      </p:sp>
      <p:sp>
        <p:nvSpPr>
          <p:cNvPr id="145411" name="Rectangle 2"/>
          <p:cNvSpPr>
            <a:spLocks noGrp="1" noRot="1" noChangeAspect="1" noChangeArrowheads="1" noTextEdit="1"/>
          </p:cNvSpPr>
          <p:nvPr>
            <p:ph type="sldImg"/>
          </p:nvPr>
        </p:nvSpPr>
        <p:spPr>
          <a:xfrm>
            <a:off x="344488" y="704850"/>
            <a:ext cx="6259512" cy="3521075"/>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67" tIns="46785" rIns="93567" bIns="46785"/>
          <a:lstStyle/>
          <a:p>
            <a:pPr eaLnBrk="1" hangingPunct="1">
              <a:spcBef>
                <a:spcPct val="0"/>
              </a:spcBef>
            </a:pPr>
            <a:r>
              <a:rPr lang="en-US" altLang="en-US" b="1">
                <a:latin typeface="Calibri" pitchFamily="34" charset="0"/>
              </a:rPr>
              <a:t>Natural rewards stimulate dopamine neurotransmission.  </a:t>
            </a:r>
            <a:r>
              <a:rPr lang="en-US" altLang="en-US">
                <a:latin typeface="Calibri" pitchFamily="34" charset="0"/>
              </a:rPr>
              <a:t>Eating something that you enjoy or being stimulated sexually can cause dopamine levels to increase. In these graphs, dopamine is being measured inside the brains of animals.  Its increase is shown in response to food or sex cues. This basic mechanism of controlled dopamine release and reuptake has been carefully shaped and calibrated by evolution to reward normal activities critical for our survival.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 studies measuring DA D2 receptors have consistently shown long-lasting decreases in DA D2 receptors in drug abusers when compared with controls (reviewed </a:t>
            </a:r>
            <a:r>
              <a:rPr lang="en-US" dirty="0" err="1"/>
              <a:t>Volkow</a:t>
            </a:r>
            <a:r>
              <a:rPr lang="en-US" dirty="0"/>
              <a:t> &amp; Fowler, 2000) (Table 1) (Fig. 2). We have postulated that the decreases in DA D2 receptors coupled with the decreases in DA brain function in the drug abusers would result in a decreased sensitivity of reward circuits to stimulation by natural </a:t>
            </a:r>
            <a:r>
              <a:rPr lang="en-US" dirty="0" err="1"/>
              <a:t>reinforcers</a:t>
            </a:r>
            <a:endParaRPr lang="en-US" dirty="0"/>
          </a:p>
        </p:txBody>
      </p:sp>
      <p:sp>
        <p:nvSpPr>
          <p:cNvPr id="4" name="Slide Number Placeholder 3"/>
          <p:cNvSpPr>
            <a:spLocks noGrp="1"/>
          </p:cNvSpPr>
          <p:nvPr>
            <p:ph type="sldNum" sz="quarter" idx="10"/>
          </p:nvPr>
        </p:nvSpPr>
        <p:spPr/>
        <p:txBody>
          <a:bodyPr/>
          <a:lstStyle/>
          <a:p>
            <a:fld id="{5C2D947C-4DFC-4513-82FE-0310479CB859}"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995811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A5360B2B-5C8D-4E4F-BEBB-D6D991B353B8}" type="slidenum">
              <a:rPr lang="en-US" altLang="en-US" sz="1300">
                <a:solidFill>
                  <a:prstClr val="black"/>
                </a:solidFill>
                <a:ea typeface="Osaka"/>
                <a:cs typeface="Osaka"/>
              </a:rPr>
              <a:pPr/>
              <a:t>24</a:t>
            </a:fld>
            <a:endParaRPr lang="en-US" altLang="en-US" sz="1300">
              <a:solidFill>
                <a:prstClr val="black"/>
              </a:solidFill>
              <a:ea typeface="Osaka"/>
              <a:cs typeface="Osaka"/>
            </a:endParaRPr>
          </a:p>
        </p:txBody>
      </p:sp>
      <p:sp>
        <p:nvSpPr>
          <p:cNvPr id="138243" name="Rectangle 2"/>
          <p:cNvSpPr>
            <a:spLocks noGrp="1" noRot="1" noChangeAspect="1" noChangeArrowheads="1" noTextEdit="1"/>
          </p:cNvSpPr>
          <p:nvPr>
            <p:ph type="sldImg"/>
          </p:nvPr>
        </p:nvSpPr>
        <p:spPr>
          <a:xfrm>
            <a:off x="433388" y="706438"/>
            <a:ext cx="6256337" cy="3519487"/>
          </a:xfrm>
          <a:ln/>
        </p:spPr>
      </p:sp>
      <p:sp>
        <p:nvSpPr>
          <p:cNvPr id="138244" name="Rectangle 3"/>
          <p:cNvSpPr>
            <a:spLocks noGrp="1" noChangeArrowheads="1"/>
          </p:cNvSpPr>
          <p:nvPr>
            <p:ph type="body" idx="1"/>
          </p:nvPr>
        </p:nvSpPr>
        <p:spPr>
          <a:xfrm>
            <a:off x="946997" y="4461772"/>
            <a:ext cx="5208482" cy="422128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50" tIns="47529" rIns="95050" bIns="47529"/>
          <a:lstStyle/>
          <a:p>
            <a:r>
              <a:rPr lang="en-US" dirty="0"/>
              <a:t>We had shown that striatal DA D2 receptors levels predicted the reinforcing responses to the psychostimulant drug methylphenidate in nondrug‐abusing subjects. Here, we assessed the replicability of this finding. We measured D2 receptors with PET and [</a:t>
            </a:r>
            <a:r>
              <a:rPr lang="en-US" baseline="30000" dirty="0"/>
              <a:t>11</a:t>
            </a:r>
            <a:r>
              <a:rPr lang="en-US" dirty="0"/>
              <a:t>C]</a:t>
            </a:r>
            <a:r>
              <a:rPr lang="en-US" dirty="0" err="1"/>
              <a:t>raclopride</a:t>
            </a:r>
            <a:r>
              <a:rPr lang="en-US" dirty="0"/>
              <a:t> (twice to determine stability) in seven nondrug‐abusing subjects to assess if they predicted the self‐reports of “drug‐liking” to intravenous methylphenidate (0.5 mg/kg). DA D2 measures were significantly correlated with “drug‐liking” in both evaluations (</a:t>
            </a:r>
            <a:r>
              <a:rPr lang="en-US" i="1" dirty="0"/>
              <a:t>r</a:t>
            </a:r>
            <a:r>
              <a:rPr lang="en-US" dirty="0"/>
              <a:t> = 0.82 and </a:t>
            </a:r>
            <a:r>
              <a:rPr lang="en-US" i="1" dirty="0"/>
              <a:t>r</a:t>
            </a:r>
            <a:r>
              <a:rPr lang="en-US" dirty="0"/>
              <a:t> = 0.78); subjects with the lowest levels reported the higher ratings of “drug‐liking” and vice versa. These results replicate our previous findings and provide further evidence that striatal DA D2 receptors modulate reinforcing responses to stimulants in humans and may underlie predisposition for drug self‐administration.</a:t>
            </a:r>
            <a:endParaRPr lang="en-US" altLang="en-US" dirty="0">
              <a:latin typeface="Calibri" pitchFamily="34" charset="0"/>
              <a:ea typeface="Osaka"/>
              <a:cs typeface="Osak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C7347D9E-CC95-4B30-BD60-5E9869105CF6}" type="slidenum">
              <a:rPr lang="en-US" altLang="en-US" sz="1300">
                <a:solidFill>
                  <a:srgbClr val="000000"/>
                </a:solidFill>
              </a:rPr>
              <a:pPr/>
              <a:t>25</a:t>
            </a:fld>
            <a:endParaRPr lang="en-US" altLang="en-US" sz="1300">
              <a:solidFill>
                <a:srgbClr val="000000"/>
              </a:solidFill>
            </a:endParaRPr>
          </a:p>
        </p:txBody>
      </p:sp>
      <p:sp>
        <p:nvSpPr>
          <p:cNvPr id="146435" name="Rectangle 2"/>
          <p:cNvSpPr>
            <a:spLocks noGrp="1" noRot="1" noChangeAspect="1" noChangeArrowheads="1" noTextEdit="1"/>
          </p:cNvSpPr>
          <p:nvPr>
            <p:ph type="sldImg"/>
          </p:nvPr>
        </p:nvSpPr>
        <p:spPr>
          <a:xfrm>
            <a:off x="344488" y="704850"/>
            <a:ext cx="6259512" cy="3521075"/>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58" tIns="46930" rIns="93858" bIns="46930"/>
          <a:lstStyle/>
          <a:p>
            <a:r>
              <a:rPr lang="en-US" altLang="en-US" dirty="0">
                <a:latin typeface="Calibri" pitchFamily="34" charset="0"/>
              </a:rPr>
              <a:t>The mechanism(s) underlying predisposition to alcohol abuse are poorly understood but may involve brain dopamine system(s). Here we used an adenoviral vector to deliver the dopamine D2 receptor (DRD2) gene into the nucleus </a:t>
            </a:r>
            <a:r>
              <a:rPr lang="en-US" altLang="en-US" dirty="0" err="1">
                <a:latin typeface="Calibri" pitchFamily="34" charset="0"/>
              </a:rPr>
              <a:t>accumbens</a:t>
            </a:r>
            <a:r>
              <a:rPr lang="en-US" altLang="en-US" dirty="0">
                <a:latin typeface="Calibri" pitchFamily="34" charset="0"/>
              </a:rPr>
              <a:t> of rats, previously trained to self-administer alcohol, and to assess if DRD2 levels regulated alcohol preference and intake. We show that increases in DRD2 (52%) were associated with marked reductions in alcohol preference (43%), and alcohol intake (64%) of ethanol</a:t>
            </a:r>
          </a:p>
          <a:p>
            <a:r>
              <a:rPr lang="en-US" altLang="en-US" dirty="0">
                <a:latin typeface="Calibri" pitchFamily="34" charset="0"/>
              </a:rPr>
              <a:t>preferring rats, which recovered as the DRD2, returned to baseline levels. In addition, this DRD2 overexpression similarly produced </a:t>
            </a:r>
            <a:r>
              <a:rPr lang="en-US" altLang="en-US" dirty="0" err="1">
                <a:latin typeface="Calibri" pitchFamily="34" charset="0"/>
              </a:rPr>
              <a:t>signi®cant</a:t>
            </a:r>
            <a:r>
              <a:rPr lang="en-US" altLang="en-US" dirty="0">
                <a:latin typeface="Calibri" pitchFamily="34" charset="0"/>
              </a:rPr>
              <a:t> reductions in ethanol </a:t>
            </a:r>
            <a:r>
              <a:rPr lang="en-US" altLang="en-US" dirty="0" err="1">
                <a:latin typeface="Calibri" pitchFamily="34" charset="0"/>
              </a:rPr>
              <a:t>nonpreferring</a:t>
            </a:r>
            <a:r>
              <a:rPr lang="en-US" altLang="en-US" dirty="0">
                <a:latin typeface="Calibri" pitchFamily="34" charset="0"/>
              </a:rPr>
              <a:t> rats, in both alcohol preference (16%) and alcohol intake (75%). This is the ®</a:t>
            </a:r>
            <a:r>
              <a:rPr lang="en-US" altLang="en-US" dirty="0" err="1">
                <a:latin typeface="Calibri" pitchFamily="34" charset="0"/>
              </a:rPr>
              <a:t>rst</a:t>
            </a:r>
            <a:r>
              <a:rPr lang="en-US" altLang="en-US" dirty="0">
                <a:latin typeface="Calibri" pitchFamily="34" charset="0"/>
              </a:rPr>
              <a:t> evidence that overexpression of DRD2 reduces alcohol intake and suggests that high levels of DRD2 may be protective against alcohol abuse.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64E77CA2-7FCC-4B87-B3CF-25435E04BC18}" type="slidenum">
              <a:rPr lang="en-US" altLang="en-US" sz="1300">
                <a:solidFill>
                  <a:prstClr val="black"/>
                </a:solidFill>
              </a:rPr>
              <a:pPr/>
              <a:t>26</a:t>
            </a:fld>
            <a:endParaRPr lang="en-US" altLang="en-US" sz="1300">
              <a:solidFill>
                <a:prstClr val="black"/>
              </a:solidFill>
            </a:endParaRPr>
          </a:p>
        </p:txBody>
      </p:sp>
      <p:sp>
        <p:nvSpPr>
          <p:cNvPr id="139267" name="Rectangle 2"/>
          <p:cNvSpPr>
            <a:spLocks noGrp="1" noRot="1" noChangeAspect="1" noChangeArrowheads="1" noTextEdit="1"/>
          </p:cNvSpPr>
          <p:nvPr>
            <p:ph type="sldImg"/>
          </p:nvPr>
        </p:nvSpPr>
        <p:spPr>
          <a:xfrm>
            <a:off x="422275" y="703263"/>
            <a:ext cx="6261100" cy="3522662"/>
          </a:xfrm>
          <a:ln/>
        </p:spPr>
      </p:sp>
      <p:sp>
        <p:nvSpPr>
          <p:cNvPr id="139268" name="Rectangle 3"/>
          <p:cNvSpPr>
            <a:spLocks noGrp="1" noChangeArrowheads="1"/>
          </p:cNvSpPr>
          <p:nvPr>
            <p:ph type="body" idx="1"/>
          </p:nvPr>
        </p:nvSpPr>
        <p:spPr>
          <a:xfrm>
            <a:off x="946997" y="4460168"/>
            <a:ext cx="5208482" cy="422609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58" tIns="47132" rIns="94258" bIns="47132"/>
          <a:lstStyle/>
          <a:p>
            <a:r>
              <a:rPr lang="en-US" altLang="en-US">
                <a:latin typeface="Calibri" pitchFamily="34" charset="0"/>
              </a:rPr>
              <a:t>From Linda 10/26/00 for New Orleans Neuroscience presentation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4430">
              <a:defRPr sz="2500">
                <a:solidFill>
                  <a:schemeClr val="tx1"/>
                </a:solidFill>
                <a:latin typeface="Calibri" pitchFamily="34" charset="0"/>
                <a:ea typeface="MS PGothic" pitchFamily="34" charset="-128"/>
              </a:defRPr>
            </a:lvl1pPr>
            <a:lvl2pPr marL="801581" indent="-307545" defTabSz="1004430">
              <a:defRPr sz="2500">
                <a:solidFill>
                  <a:schemeClr val="tx1"/>
                </a:solidFill>
                <a:latin typeface="Calibri" pitchFamily="34" charset="0"/>
                <a:ea typeface="MS PGothic" pitchFamily="34" charset="-128"/>
              </a:defRPr>
            </a:lvl2pPr>
            <a:lvl3pPr marL="1231818" indent="-245382" defTabSz="1004430">
              <a:defRPr sz="2500">
                <a:solidFill>
                  <a:schemeClr val="tx1"/>
                </a:solidFill>
                <a:latin typeface="Calibri" pitchFamily="34" charset="0"/>
                <a:ea typeface="MS PGothic" pitchFamily="34" charset="-128"/>
              </a:defRPr>
            </a:lvl3pPr>
            <a:lvl4pPr marL="1725853" indent="-245382" defTabSz="1004430">
              <a:defRPr sz="2500">
                <a:solidFill>
                  <a:schemeClr val="tx1"/>
                </a:solidFill>
                <a:latin typeface="Calibri" pitchFamily="34" charset="0"/>
                <a:ea typeface="MS PGothic" pitchFamily="34" charset="-128"/>
              </a:defRPr>
            </a:lvl4pPr>
            <a:lvl5pPr marL="2219889" indent="-245382" defTabSz="1004430">
              <a:defRPr sz="2500">
                <a:solidFill>
                  <a:schemeClr val="tx1"/>
                </a:solidFill>
                <a:latin typeface="Calibri" pitchFamily="34" charset="0"/>
                <a:ea typeface="MS PGothic" pitchFamily="34" charset="-128"/>
              </a:defRPr>
            </a:lvl5pPr>
            <a:lvl6pPr marL="2691023" indent="-245382" defTabSz="1004430" eaLnBrk="0" fontAlgn="base" hangingPunct="0">
              <a:spcBef>
                <a:spcPct val="0"/>
              </a:spcBef>
              <a:spcAft>
                <a:spcPct val="0"/>
              </a:spcAft>
              <a:defRPr sz="2500">
                <a:solidFill>
                  <a:schemeClr val="tx1"/>
                </a:solidFill>
                <a:latin typeface="Calibri" pitchFamily="34" charset="0"/>
                <a:ea typeface="MS PGothic" pitchFamily="34" charset="-128"/>
              </a:defRPr>
            </a:lvl6pPr>
            <a:lvl7pPr marL="3162156" indent="-245382" defTabSz="1004430" eaLnBrk="0" fontAlgn="base" hangingPunct="0">
              <a:spcBef>
                <a:spcPct val="0"/>
              </a:spcBef>
              <a:spcAft>
                <a:spcPct val="0"/>
              </a:spcAft>
              <a:defRPr sz="2500">
                <a:solidFill>
                  <a:schemeClr val="tx1"/>
                </a:solidFill>
                <a:latin typeface="Calibri" pitchFamily="34" charset="0"/>
                <a:ea typeface="MS PGothic" pitchFamily="34" charset="-128"/>
              </a:defRPr>
            </a:lvl7pPr>
            <a:lvl8pPr marL="3633289" indent="-245382" defTabSz="1004430" eaLnBrk="0" fontAlgn="base" hangingPunct="0">
              <a:spcBef>
                <a:spcPct val="0"/>
              </a:spcBef>
              <a:spcAft>
                <a:spcPct val="0"/>
              </a:spcAft>
              <a:defRPr sz="2500">
                <a:solidFill>
                  <a:schemeClr val="tx1"/>
                </a:solidFill>
                <a:latin typeface="Calibri" pitchFamily="34" charset="0"/>
                <a:ea typeface="MS PGothic" pitchFamily="34" charset="-128"/>
              </a:defRPr>
            </a:lvl8pPr>
            <a:lvl9pPr marL="4104423" indent="-245382" defTabSz="1004430"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B218A3E1-02F4-43BA-B069-FB3AB26334E9}" type="slidenum">
              <a:rPr lang="en-US" altLang="en-US" sz="1400">
                <a:solidFill>
                  <a:srgbClr val="EEECE1"/>
                </a:solidFill>
              </a:rPr>
              <a:pPr/>
              <a:t>27</a:t>
            </a:fld>
            <a:endParaRPr lang="en-US" altLang="en-US" sz="1400">
              <a:solidFill>
                <a:srgbClr val="EEECE1"/>
              </a:solidFill>
            </a:endParaRPr>
          </a:p>
        </p:txBody>
      </p:sp>
      <p:sp>
        <p:nvSpPr>
          <p:cNvPr id="140291" name="Rectangle 2"/>
          <p:cNvSpPr>
            <a:spLocks noGrp="1" noRot="1" noChangeAspect="1" noChangeArrowheads="1" noTextEdit="1"/>
          </p:cNvSpPr>
          <p:nvPr>
            <p:ph type="sldImg"/>
          </p:nvPr>
        </p:nvSpPr>
        <p:spPr>
          <a:xfrm>
            <a:off x="419100" y="738188"/>
            <a:ext cx="6572250" cy="36972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a:latin typeface="Calibri" pitchFamily="34" charset="0"/>
              </a:rPr>
              <a:t>Many environmental factors also contribute to a person’s propensity to take drugs of abuse.  </a:t>
            </a:r>
            <a:r>
              <a:rPr lang="en-US" altLang="en-US">
                <a:latin typeface="Calibri" pitchFamily="34" charset="0"/>
              </a:rPr>
              <a:t>These include having a history of physical or sexual abuse, witnessing violence, or experiencing other kinds of stressors.  Drug availability is, of course, a primary environmental factor in contributing to drug abuse and addiction. </a:t>
            </a:r>
            <a:endParaRPr lang="en-US" altLang="en-US" b="1">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C42A7C02-6CDF-441E-89A9-C7F99A5B01B8}" type="slidenum">
              <a:rPr lang="en-US" altLang="en-US" sz="1300">
                <a:solidFill>
                  <a:srgbClr val="000000"/>
                </a:solidFill>
              </a:rPr>
              <a:pPr/>
              <a:t>28</a:t>
            </a:fld>
            <a:endParaRPr lang="en-US" altLang="en-US" sz="1300">
              <a:solidFill>
                <a:srgbClr val="000000"/>
              </a:solidFill>
            </a:endParaRPr>
          </a:p>
        </p:txBody>
      </p:sp>
      <p:sp>
        <p:nvSpPr>
          <p:cNvPr id="141315" name="Rectangle 2"/>
          <p:cNvSpPr>
            <a:spLocks noGrp="1" noRot="1" noChangeAspect="1" noChangeArrowheads="1" noTextEdit="1"/>
          </p:cNvSpPr>
          <p:nvPr>
            <p:ph type="sldImg"/>
          </p:nvPr>
        </p:nvSpPr>
        <p:spPr>
          <a:xfrm>
            <a:off x="344488" y="703263"/>
            <a:ext cx="6259512" cy="3522662"/>
          </a:xfrm>
          <a:ln/>
        </p:spPr>
      </p:sp>
      <p:sp>
        <p:nvSpPr>
          <p:cNvPr id="141316" name="Rectangle 3"/>
          <p:cNvSpPr>
            <a:spLocks noGrp="1" noChangeArrowheads="1"/>
          </p:cNvSpPr>
          <p:nvPr>
            <p:ph type="body" idx="1"/>
          </p:nvPr>
        </p:nvSpPr>
        <p:spPr>
          <a:xfrm>
            <a:off x="925625" y="4460168"/>
            <a:ext cx="5096683" cy="422609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Here we used positron emission tomography (PET) imaging to study brain dopaminergic function in individually housed and in socially housed </a:t>
            </a:r>
            <a:r>
              <a:rPr lang="en-US" dirty="0" err="1"/>
              <a:t>cynomolgus</a:t>
            </a:r>
            <a:r>
              <a:rPr lang="en-US" dirty="0"/>
              <a:t> macaques (</a:t>
            </a:r>
            <a:r>
              <a:rPr lang="en-US" i="1" dirty="0"/>
              <a:t>n</a:t>
            </a:r>
            <a:r>
              <a:rPr lang="en-US" dirty="0"/>
              <a:t> = 20). Whereas the monkeys did not differ during individual housing, social housing increased the amount or availability of dopamine D</a:t>
            </a:r>
            <a:r>
              <a:rPr lang="en-US" baseline="-25000" dirty="0"/>
              <a:t>2</a:t>
            </a:r>
            <a:r>
              <a:rPr lang="en-US" dirty="0"/>
              <a:t> receptors in dominant monkeys and produced no change in subordinate monkeys. These neurobiological changes had an important behavioral influence as demonstrated by the finding that cocaine functioned as a </a:t>
            </a:r>
            <a:r>
              <a:rPr lang="en-US" dirty="0" err="1"/>
              <a:t>reinforcer</a:t>
            </a:r>
            <a:r>
              <a:rPr lang="en-US" dirty="0"/>
              <a:t> in subordinate but not dominant monkeys. These data demonstrate that alterations in an organism's environment can produce profound biological changes that have important behavioral associations, including vulnerability to cocaine addiction.</a:t>
            </a:r>
            <a:endParaRPr lang="en-US" altLang="en-US" dirty="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087">
              <a:defRPr sz="2500">
                <a:solidFill>
                  <a:schemeClr val="tx1"/>
                </a:solidFill>
                <a:latin typeface="Calibri" pitchFamily="34" charset="0"/>
                <a:ea typeface="MS PGothic" pitchFamily="34" charset="-128"/>
              </a:defRPr>
            </a:lvl1pPr>
            <a:lvl2pPr marL="765591" indent="-294458" defTabSz="934087">
              <a:defRPr sz="2500">
                <a:solidFill>
                  <a:schemeClr val="tx1"/>
                </a:solidFill>
                <a:latin typeface="Calibri" pitchFamily="34" charset="0"/>
                <a:ea typeface="MS PGothic" pitchFamily="34" charset="-128"/>
              </a:defRPr>
            </a:lvl2pPr>
            <a:lvl3pPr marL="1177834" indent="-235567" defTabSz="934087">
              <a:defRPr sz="2500">
                <a:solidFill>
                  <a:schemeClr val="tx1"/>
                </a:solidFill>
                <a:latin typeface="Calibri" pitchFamily="34" charset="0"/>
                <a:ea typeface="MS PGothic" pitchFamily="34" charset="-128"/>
              </a:defRPr>
            </a:lvl3pPr>
            <a:lvl4pPr marL="1648967" indent="-235567" defTabSz="934087">
              <a:defRPr sz="2500">
                <a:solidFill>
                  <a:schemeClr val="tx1"/>
                </a:solidFill>
                <a:latin typeface="Calibri" pitchFamily="34" charset="0"/>
                <a:ea typeface="MS PGothic" pitchFamily="34" charset="-128"/>
              </a:defRPr>
            </a:lvl4pPr>
            <a:lvl5pPr marL="2120101" indent="-235567" defTabSz="934087">
              <a:defRPr sz="2500">
                <a:solidFill>
                  <a:schemeClr val="tx1"/>
                </a:solidFill>
                <a:latin typeface="Calibri" pitchFamily="34" charset="0"/>
                <a:ea typeface="MS PGothic" pitchFamily="34" charset="-128"/>
              </a:defRPr>
            </a:lvl5pPr>
            <a:lvl6pPr marL="25912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C44CDF7F-7406-450B-8451-2498B136C354}" type="slidenum">
              <a:rPr lang="en-US" altLang="en-US" sz="1100">
                <a:solidFill>
                  <a:srgbClr val="000000"/>
                </a:solidFill>
              </a:rPr>
              <a:pPr/>
              <a:t>29</a:t>
            </a:fld>
            <a:endParaRPr lang="en-US" altLang="en-US" sz="1100">
              <a:solidFill>
                <a:srgbClr val="000000"/>
              </a:solidFill>
            </a:endParaRPr>
          </a:p>
        </p:txBody>
      </p:sp>
      <p:sp>
        <p:nvSpPr>
          <p:cNvPr id="147459" name="Rectangle 2"/>
          <p:cNvSpPr>
            <a:spLocks noGrp="1" noRot="1" noChangeAspect="1" noChangeArrowheads="1" noTextEdit="1"/>
          </p:cNvSpPr>
          <p:nvPr>
            <p:ph type="sldImg"/>
          </p:nvPr>
        </p:nvSpPr>
        <p:spPr>
          <a:xfrm>
            <a:off x="344488" y="704850"/>
            <a:ext cx="6259512" cy="3521075"/>
          </a:xfrm>
          <a:ln/>
        </p:spPr>
      </p:sp>
      <p:sp>
        <p:nvSpPr>
          <p:cNvPr id="147460" name="Rectangle 3"/>
          <p:cNvSpPr>
            <a:spLocks noGrp="1" noChangeArrowheads="1"/>
          </p:cNvSpPr>
          <p:nvPr>
            <p:ph type="body" idx="1"/>
          </p:nvPr>
        </p:nvSpPr>
        <p:spPr>
          <a:xfrm>
            <a:off x="925626" y="4460168"/>
            <a:ext cx="2513815" cy="116554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422" tIns="47211" rIns="94422" bIns="47211"/>
          <a:lstStyle/>
          <a:p>
            <a:pPr eaLnBrk="1" hangingPunct="1"/>
            <a:endParaRPr lang="en-US" altLang="en-US">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087">
              <a:defRPr sz="2500">
                <a:solidFill>
                  <a:schemeClr val="tx1"/>
                </a:solidFill>
                <a:latin typeface="Calibri" pitchFamily="34" charset="0"/>
                <a:ea typeface="MS PGothic" pitchFamily="34" charset="-128"/>
              </a:defRPr>
            </a:lvl1pPr>
            <a:lvl2pPr marL="765591" indent="-294458" defTabSz="934087">
              <a:defRPr sz="2500">
                <a:solidFill>
                  <a:schemeClr val="tx1"/>
                </a:solidFill>
                <a:latin typeface="Calibri" pitchFamily="34" charset="0"/>
                <a:ea typeface="MS PGothic" pitchFamily="34" charset="-128"/>
              </a:defRPr>
            </a:lvl2pPr>
            <a:lvl3pPr marL="1177834" indent="-235567" defTabSz="934087">
              <a:defRPr sz="2500">
                <a:solidFill>
                  <a:schemeClr val="tx1"/>
                </a:solidFill>
                <a:latin typeface="Calibri" pitchFamily="34" charset="0"/>
                <a:ea typeface="MS PGothic" pitchFamily="34" charset="-128"/>
              </a:defRPr>
            </a:lvl3pPr>
            <a:lvl4pPr marL="1648967" indent="-235567" defTabSz="934087">
              <a:defRPr sz="2500">
                <a:solidFill>
                  <a:schemeClr val="tx1"/>
                </a:solidFill>
                <a:latin typeface="Calibri" pitchFamily="34" charset="0"/>
                <a:ea typeface="MS PGothic" pitchFamily="34" charset="-128"/>
              </a:defRPr>
            </a:lvl4pPr>
            <a:lvl5pPr marL="2120101" indent="-235567" defTabSz="934087">
              <a:defRPr sz="2500">
                <a:solidFill>
                  <a:schemeClr val="tx1"/>
                </a:solidFill>
                <a:latin typeface="Calibri" pitchFamily="34" charset="0"/>
                <a:ea typeface="MS PGothic" pitchFamily="34" charset="-128"/>
              </a:defRPr>
            </a:lvl5pPr>
            <a:lvl6pPr marL="25912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D2046B0A-18A2-4730-8CC8-C9131A66C6BC}" type="slidenum">
              <a:rPr lang="en-US" altLang="en-US" sz="1100">
                <a:solidFill>
                  <a:srgbClr val="000000"/>
                </a:solidFill>
              </a:rPr>
              <a:pPr/>
              <a:t>30</a:t>
            </a:fld>
            <a:endParaRPr lang="en-US" altLang="en-US" sz="1100">
              <a:solidFill>
                <a:srgbClr val="000000"/>
              </a:solidFill>
            </a:endParaRPr>
          </a:p>
        </p:txBody>
      </p:sp>
      <p:sp>
        <p:nvSpPr>
          <p:cNvPr id="149507" name="Rectangle 1026"/>
          <p:cNvSpPr>
            <a:spLocks noGrp="1" noRot="1" noChangeAspect="1" noChangeArrowheads="1" noTextEdit="1"/>
          </p:cNvSpPr>
          <p:nvPr>
            <p:ph type="sldImg"/>
          </p:nvPr>
        </p:nvSpPr>
        <p:spPr>
          <a:xfrm>
            <a:off x="344488" y="704850"/>
            <a:ext cx="6259512" cy="3521075"/>
          </a:xfrm>
          <a:ln/>
        </p:spPr>
      </p:sp>
      <p:sp>
        <p:nvSpPr>
          <p:cNvPr id="149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087">
              <a:defRPr sz="2500">
                <a:solidFill>
                  <a:schemeClr val="tx1"/>
                </a:solidFill>
                <a:latin typeface="Calibri" pitchFamily="34" charset="0"/>
                <a:ea typeface="MS PGothic" pitchFamily="34" charset="-128"/>
              </a:defRPr>
            </a:lvl1pPr>
            <a:lvl2pPr marL="765591" indent="-294458" defTabSz="934087">
              <a:defRPr sz="2500">
                <a:solidFill>
                  <a:schemeClr val="tx1"/>
                </a:solidFill>
                <a:latin typeface="Calibri" pitchFamily="34" charset="0"/>
                <a:ea typeface="MS PGothic" pitchFamily="34" charset="-128"/>
              </a:defRPr>
            </a:lvl2pPr>
            <a:lvl3pPr marL="1177834" indent="-235567" defTabSz="934087">
              <a:defRPr sz="2500">
                <a:solidFill>
                  <a:schemeClr val="tx1"/>
                </a:solidFill>
                <a:latin typeface="Calibri" pitchFamily="34" charset="0"/>
                <a:ea typeface="MS PGothic" pitchFamily="34" charset="-128"/>
              </a:defRPr>
            </a:lvl3pPr>
            <a:lvl4pPr marL="1648967" indent="-235567" defTabSz="934087">
              <a:defRPr sz="2500">
                <a:solidFill>
                  <a:schemeClr val="tx1"/>
                </a:solidFill>
                <a:latin typeface="Calibri" pitchFamily="34" charset="0"/>
                <a:ea typeface="MS PGothic" pitchFamily="34" charset="-128"/>
              </a:defRPr>
            </a:lvl4pPr>
            <a:lvl5pPr marL="2120101" indent="-235567" defTabSz="934087">
              <a:defRPr sz="2500">
                <a:solidFill>
                  <a:schemeClr val="tx1"/>
                </a:solidFill>
                <a:latin typeface="Calibri" pitchFamily="34" charset="0"/>
                <a:ea typeface="MS PGothic" pitchFamily="34" charset="-128"/>
              </a:defRPr>
            </a:lvl5pPr>
            <a:lvl6pPr marL="25912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A91082D0-8977-4DD4-8D24-F1883C9CCCDA}" type="slidenum">
              <a:rPr lang="en-US" altLang="en-US" sz="1100">
                <a:solidFill>
                  <a:srgbClr val="000000"/>
                </a:solidFill>
              </a:rPr>
              <a:pPr/>
              <a:t>31</a:t>
            </a:fld>
            <a:endParaRPr lang="en-US" altLang="en-US" sz="1100">
              <a:solidFill>
                <a:srgbClr val="000000"/>
              </a:solidFill>
            </a:endParaRPr>
          </a:p>
        </p:txBody>
      </p:sp>
      <p:sp>
        <p:nvSpPr>
          <p:cNvPr id="150531" name="Rectangle 2"/>
          <p:cNvSpPr>
            <a:spLocks noGrp="1" noRot="1" noChangeAspect="1" noChangeArrowheads="1" noTextEdit="1"/>
          </p:cNvSpPr>
          <p:nvPr>
            <p:ph type="sldImg"/>
          </p:nvPr>
        </p:nvSpPr>
        <p:spPr>
          <a:xfrm>
            <a:off x="344488" y="704850"/>
            <a:ext cx="6259512" cy="3521075"/>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0631">
              <a:spcBef>
                <a:spcPct val="30000"/>
              </a:spcBef>
              <a:defRPr sz="1200">
                <a:solidFill>
                  <a:schemeClr val="tx1"/>
                </a:solidFill>
                <a:latin typeface="Calibri" pitchFamily="34" charset="0"/>
                <a:ea typeface="MS PGothic" pitchFamily="34" charset="-128"/>
              </a:defRPr>
            </a:lvl1pPr>
            <a:lvl2pPr marL="765591" indent="-294458" defTabSz="940631">
              <a:spcBef>
                <a:spcPct val="30000"/>
              </a:spcBef>
              <a:defRPr sz="1200">
                <a:solidFill>
                  <a:schemeClr val="tx1"/>
                </a:solidFill>
                <a:latin typeface="Calibri" pitchFamily="34" charset="0"/>
                <a:ea typeface="MS PGothic" pitchFamily="34" charset="-128"/>
              </a:defRPr>
            </a:lvl2pPr>
            <a:lvl3pPr marL="1177834" indent="-235567" defTabSz="940631">
              <a:spcBef>
                <a:spcPct val="30000"/>
              </a:spcBef>
              <a:defRPr sz="1200">
                <a:solidFill>
                  <a:schemeClr val="tx1"/>
                </a:solidFill>
                <a:latin typeface="Calibri" pitchFamily="34" charset="0"/>
                <a:ea typeface="MS PGothic" pitchFamily="34" charset="-128"/>
              </a:defRPr>
            </a:lvl3pPr>
            <a:lvl4pPr marL="1648967" indent="-235567" defTabSz="940631">
              <a:spcBef>
                <a:spcPct val="30000"/>
              </a:spcBef>
              <a:defRPr sz="1200">
                <a:solidFill>
                  <a:schemeClr val="tx1"/>
                </a:solidFill>
                <a:latin typeface="Calibri" pitchFamily="34" charset="0"/>
                <a:ea typeface="MS PGothic" pitchFamily="34" charset="-128"/>
              </a:defRPr>
            </a:lvl4pPr>
            <a:lvl5pPr marL="2120101" indent="-235567" defTabSz="940631">
              <a:spcBef>
                <a:spcPct val="30000"/>
              </a:spcBef>
              <a:defRPr sz="1200">
                <a:solidFill>
                  <a:schemeClr val="tx1"/>
                </a:solidFill>
                <a:latin typeface="Calibri" pitchFamily="34" charset="0"/>
                <a:ea typeface="MS PGothic" pitchFamily="34" charset="-128"/>
              </a:defRPr>
            </a:lvl5pPr>
            <a:lvl6pPr marL="2591234" indent="-235567" defTabSz="940631"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62368" indent="-235567" defTabSz="940631" eaLnBrk="0" fontAlgn="base" hangingPunct="0">
              <a:spcBef>
                <a:spcPct val="30000"/>
              </a:spcBef>
              <a:spcAft>
                <a:spcPct val="0"/>
              </a:spcAft>
              <a:defRPr sz="1200">
                <a:solidFill>
                  <a:schemeClr val="tx1"/>
                </a:solidFill>
                <a:latin typeface="Calibri" pitchFamily="34" charset="0"/>
                <a:ea typeface="MS PGothic" pitchFamily="34" charset="-128"/>
              </a:defRPr>
            </a:lvl7pPr>
            <a:lvl8pPr marL="3533501" indent="-235567" defTabSz="940631" eaLnBrk="0" fontAlgn="base" hangingPunct="0">
              <a:spcBef>
                <a:spcPct val="30000"/>
              </a:spcBef>
              <a:spcAft>
                <a:spcPct val="0"/>
              </a:spcAft>
              <a:defRPr sz="1200">
                <a:solidFill>
                  <a:schemeClr val="tx1"/>
                </a:solidFill>
                <a:latin typeface="Calibri" pitchFamily="34" charset="0"/>
                <a:ea typeface="MS PGothic" pitchFamily="34" charset="-128"/>
              </a:defRPr>
            </a:lvl8pPr>
            <a:lvl9pPr marL="4004634" indent="-235567" defTabSz="940631"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3A0E5172-8D3C-4974-91E0-C6A20F069BFB}" type="slidenum">
              <a:rPr lang="en-US" altLang="en-US" sz="1100">
                <a:solidFill>
                  <a:srgbClr val="000000"/>
                </a:solidFill>
              </a:rPr>
              <a:pPr eaLnBrk="1" hangingPunct="1">
                <a:spcBef>
                  <a:spcPct val="0"/>
                </a:spcBef>
              </a:pPr>
              <a:t>32</a:t>
            </a:fld>
            <a:endParaRPr lang="en-US" altLang="en-US" sz="1100">
              <a:solidFill>
                <a:srgbClr val="000000"/>
              </a:solidFill>
            </a:endParaRPr>
          </a:p>
        </p:txBody>
      </p:sp>
      <p:sp>
        <p:nvSpPr>
          <p:cNvPr id="151555" name="Rectangle 2"/>
          <p:cNvSpPr>
            <a:spLocks noGrp="1" noRot="1" noChangeAspect="1" noChangeArrowheads="1" noTextEdit="1"/>
          </p:cNvSpPr>
          <p:nvPr>
            <p:ph type="sldImg"/>
          </p:nvPr>
        </p:nvSpPr>
        <p:spPr>
          <a:xfrm>
            <a:off x="344488" y="704850"/>
            <a:ext cx="6259512" cy="3521075"/>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2D947C-4DFC-4513-82FE-0310479CB859}" type="slidenum">
              <a:rPr lang="en-US" smtClean="0"/>
              <a:t>33</a:t>
            </a:fld>
            <a:endParaRPr lang="en-US"/>
          </a:p>
        </p:txBody>
      </p:sp>
    </p:spTree>
    <p:extLst>
      <p:ext uri="{BB962C8B-B14F-4D97-AF65-F5344CB8AC3E}">
        <p14:creationId xmlns:p14="http://schemas.microsoft.com/office/powerpoint/2010/main" val="21549797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02B5185C-D13F-4297-A59D-7322F11E221A}" type="slidenum">
              <a:rPr lang="en-US" altLang="en-US" sz="1300">
                <a:solidFill>
                  <a:srgbClr val="000000"/>
                </a:solidFill>
              </a:rPr>
              <a:pPr/>
              <a:t>35</a:t>
            </a:fld>
            <a:endParaRPr lang="en-US" altLang="en-US" sz="1300">
              <a:solidFill>
                <a:srgbClr val="000000"/>
              </a:solidFill>
            </a:endParaRPr>
          </a:p>
        </p:txBody>
      </p:sp>
      <p:sp>
        <p:nvSpPr>
          <p:cNvPr id="155651" name="Rectangle 2"/>
          <p:cNvSpPr>
            <a:spLocks noGrp="1" noRot="1" noChangeAspect="1" noChangeArrowheads="1" noTextEdit="1"/>
          </p:cNvSpPr>
          <p:nvPr>
            <p:ph type="sldImg"/>
          </p:nvPr>
        </p:nvSpPr>
        <p:spPr>
          <a:xfrm>
            <a:off x="423863" y="706438"/>
            <a:ext cx="6257925" cy="3521075"/>
          </a:xfrm>
          <a:ln/>
        </p:spPr>
      </p:sp>
      <p:sp>
        <p:nvSpPr>
          <p:cNvPr id="155652" name="Rectangle 3"/>
          <p:cNvSpPr>
            <a:spLocks noGrp="1" noChangeArrowheads="1"/>
          </p:cNvSpPr>
          <p:nvPr>
            <p:ph type="body" idx="1"/>
          </p:nvPr>
        </p:nvSpPr>
        <p:spPr>
          <a:xfrm>
            <a:off x="236750" y="4460168"/>
            <a:ext cx="6311668" cy="477439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Calibri" pitchFamily="34" charset="0"/>
              </a:rPr>
              <a:t>examines how the duration of abstinence at a given point is related to the odds of sustaining abstinence in the subsequent year. </a:t>
            </a:r>
            <a:r>
              <a:rPr lang="en-US" altLang="en-US" dirty="0">
                <a:latin typeface="Calibri" pitchFamily="34" charset="0"/>
                <a:ea typeface="Osaka"/>
                <a:cs typeface="Osaka"/>
              </a:rPr>
              <a:t>  </a:t>
            </a:r>
          </a:p>
          <a:p>
            <a:r>
              <a:rPr lang="en-US" altLang="en-US" dirty="0">
                <a:latin typeface="Calibri" pitchFamily="34" charset="0"/>
                <a:ea typeface="Osaka"/>
                <a:cs typeface="Osaka"/>
              </a:rPr>
              <a:t>This figure shows the odds of sustaining recovery to year 8 based on the duration of abstinence as of year 7. </a:t>
            </a:r>
          </a:p>
          <a:p>
            <a:r>
              <a:rPr lang="en-US" altLang="en-US" dirty="0">
                <a:latin typeface="Calibri" pitchFamily="34" charset="0"/>
                <a:ea typeface="Osaka"/>
                <a:cs typeface="Osaka"/>
              </a:rPr>
              <a:t>Data are from the Pathways to Recovery sample of 1326 patients</a:t>
            </a:r>
          </a:p>
          <a:p>
            <a:pPr>
              <a:lnSpc>
                <a:spcPct val="80000"/>
              </a:lnSpc>
            </a:pPr>
            <a:r>
              <a:rPr lang="en-US" altLang="en-US" dirty="0">
                <a:latin typeface="Calibri" pitchFamily="34" charset="0"/>
                <a:ea typeface="Osaka"/>
                <a:cs typeface="Osaka"/>
              </a:rPr>
              <a:t>Results show that extended abstinence is predictive of sustained recovery.   </a:t>
            </a:r>
          </a:p>
          <a:p>
            <a:pPr marL="353350" lvl="1" indent="-176675">
              <a:lnSpc>
                <a:spcPct val="80000"/>
              </a:lnSpc>
              <a:buFontTx/>
              <a:buChar char="•"/>
            </a:pPr>
            <a:r>
              <a:rPr lang="en-US" altLang="en-US" dirty="0">
                <a:latin typeface="Calibri" pitchFamily="34" charset="0"/>
                <a:ea typeface="Osaka"/>
                <a:cs typeface="Osaka"/>
              </a:rPr>
              <a:t>If abstinent for a year or less, only 36% were likely to still be abstinent the following year.</a:t>
            </a:r>
            <a:endParaRPr lang="en-US" altLang="en-US" sz="500" dirty="0">
              <a:latin typeface="Calibri" pitchFamily="34" charset="0"/>
              <a:ea typeface="Osaka"/>
              <a:cs typeface="Osaka"/>
            </a:endParaRPr>
          </a:p>
          <a:p>
            <a:pPr marL="353350" lvl="1" indent="-176675">
              <a:lnSpc>
                <a:spcPct val="80000"/>
              </a:lnSpc>
              <a:buFontTx/>
              <a:buChar char="•"/>
            </a:pPr>
            <a:r>
              <a:rPr lang="en-US" altLang="en-US" dirty="0">
                <a:latin typeface="Calibri" pitchFamily="34" charset="0"/>
                <a:ea typeface="Osaka"/>
                <a:cs typeface="Osaka"/>
              </a:rPr>
              <a:t>The odds of remaining abstinent rise above chance if patients had been abstinent 1 to 3 years.   66% percent were still abstinent the following year. </a:t>
            </a:r>
            <a:endParaRPr lang="en-US" altLang="en-US" sz="400" dirty="0">
              <a:latin typeface="Calibri" pitchFamily="34" charset="0"/>
              <a:ea typeface="Osaka"/>
              <a:cs typeface="Osaka"/>
            </a:endParaRPr>
          </a:p>
          <a:p>
            <a:pPr marL="353350" lvl="1" indent="-176675">
              <a:lnSpc>
                <a:spcPct val="80000"/>
              </a:lnSpc>
              <a:buFontTx/>
              <a:buChar char="•"/>
            </a:pPr>
            <a:r>
              <a:rPr lang="en-US" altLang="en-US" dirty="0">
                <a:latin typeface="Calibri" pitchFamily="34" charset="0"/>
                <a:ea typeface="Osaka"/>
                <a:cs typeface="Osaka"/>
              </a:rPr>
              <a:t>The most telling result is that beyond 3 years of abstinence recovery odds remain high and stable, as indicated by the results for both the 3-5 year group and the greater than 5-year group. </a:t>
            </a:r>
            <a:endParaRPr lang="en-US" altLang="en-US" b="1" dirty="0">
              <a:latin typeface="Calibri" pitchFamily="34" charset="0"/>
              <a:ea typeface="Osaka"/>
              <a:cs typeface="Osaka"/>
            </a:endParaRPr>
          </a:p>
          <a:p>
            <a:pPr marL="353350" lvl="1" indent="-176675">
              <a:lnSpc>
                <a:spcPct val="80000"/>
              </a:lnSpc>
              <a:buFontTx/>
              <a:buChar char="•"/>
            </a:pPr>
            <a:r>
              <a:rPr lang="en-US" altLang="en-US" b="1" dirty="0">
                <a:latin typeface="Calibri" pitchFamily="34" charset="0"/>
                <a:ea typeface="Osaka"/>
                <a:cs typeface="Osaka"/>
              </a:rPr>
              <a:t>After 5 years of sobriety, their a appears to be a plateau of sustained recovery.</a:t>
            </a:r>
            <a:endParaRPr lang="en-US" altLang="en-US" dirty="0">
              <a:latin typeface="Calibri" pitchFamily="34" charset="0"/>
              <a:ea typeface="Osaka"/>
              <a:cs typeface="Osaka"/>
            </a:endParaRPr>
          </a:p>
          <a:p>
            <a:endParaRPr lang="en-US" altLang="en-US" dirty="0">
              <a:latin typeface="Calibri" pitchFamily="34" charset="0"/>
              <a:ea typeface="Osaka"/>
              <a:cs typeface="Osaka"/>
            </a:endParaRPr>
          </a:p>
        </p:txBody>
      </p:sp>
      <p:sp>
        <p:nvSpPr>
          <p:cNvPr id="155653" name="Line 4"/>
          <p:cNvSpPr>
            <a:spLocks noChangeShapeType="1"/>
          </p:cNvSpPr>
          <p:nvPr/>
        </p:nvSpPr>
        <p:spPr bwMode="auto">
          <a:xfrm flipV="1">
            <a:off x="2604242" y="3155144"/>
            <a:ext cx="315665" cy="3770781"/>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lIns="94226" tIns="47114" rIns="94226" bIns="47114" anchor="ctr"/>
          <a:lstStyle/>
          <a:p>
            <a:pPr eaLnBrk="0" fontAlgn="base" hangingPunct="0">
              <a:spcBef>
                <a:spcPct val="0"/>
              </a:spcBef>
              <a:spcAft>
                <a:spcPct val="0"/>
              </a:spcAft>
            </a:pPr>
            <a:endParaRPr lang="en-US" sz="2500">
              <a:solidFill>
                <a:prstClr val="black"/>
              </a:solidFill>
              <a:ea typeface="MS PGothic" pitchFamily="34" charset="-128"/>
            </a:endParaRPr>
          </a:p>
        </p:txBody>
      </p:sp>
      <p:sp>
        <p:nvSpPr>
          <p:cNvPr id="155654" name="Line 5"/>
          <p:cNvSpPr>
            <a:spLocks noChangeShapeType="1"/>
          </p:cNvSpPr>
          <p:nvPr/>
        </p:nvSpPr>
        <p:spPr bwMode="auto">
          <a:xfrm flipV="1">
            <a:off x="1183746" y="2924280"/>
            <a:ext cx="2525325" cy="4540327"/>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lIns="94226" tIns="47114" rIns="94226" bIns="47114" anchor="ctr"/>
          <a:lstStyle/>
          <a:p>
            <a:pPr eaLnBrk="0" fontAlgn="base" hangingPunct="0">
              <a:spcBef>
                <a:spcPct val="0"/>
              </a:spcBef>
              <a:spcAft>
                <a:spcPct val="0"/>
              </a:spcAft>
            </a:pPr>
            <a:endParaRPr lang="en-US" sz="2500">
              <a:solidFill>
                <a:prstClr val="black"/>
              </a:solidFill>
              <a:ea typeface="MS PGothic" pitchFamily="34" charset="-128"/>
            </a:endParaRPr>
          </a:p>
        </p:txBody>
      </p:sp>
      <p:pic>
        <p:nvPicPr>
          <p:cNvPr id="155655" name="Picture 6" descr="MCj0433878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6703" y="7461400"/>
            <a:ext cx="289360" cy="28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6" name="Picture 7" descr="MCj0433878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1902" y="8057800"/>
            <a:ext cx="289360" cy="28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go over some terminology : what is unhealthy</a:t>
            </a:r>
            <a:r>
              <a:rPr lang="en-US" baseline="0" dirty="0"/>
              <a:t> substance use?</a:t>
            </a:r>
          </a:p>
          <a:p>
            <a:endParaRPr lang="en-US" baseline="0" dirty="0"/>
          </a:p>
          <a:p>
            <a:r>
              <a:rPr lang="en-US" baseline="0" dirty="0"/>
              <a:t>Isn’t ALL  substance use unhealthy?</a:t>
            </a:r>
          </a:p>
          <a:p>
            <a:r>
              <a:rPr lang="en-US" baseline="0" dirty="0"/>
              <a:t>Is there HEALTHY substance use?</a:t>
            </a:r>
            <a:endParaRPr lang="en-US" dirty="0"/>
          </a:p>
          <a:p>
            <a:endParaRPr lang="en-US" dirty="0"/>
          </a:p>
          <a:p>
            <a:r>
              <a:rPr lang="en-US" dirty="0"/>
              <a:t>Substance use is alcohol and other</a:t>
            </a:r>
            <a:r>
              <a:rPr lang="en-US" baseline="0" dirty="0"/>
              <a:t> drugs</a:t>
            </a:r>
            <a:endParaRPr lang="en-US" dirty="0"/>
          </a:p>
          <a:p>
            <a:endParaRPr lang="en-US" dirty="0"/>
          </a:p>
          <a:p>
            <a:r>
              <a:rPr lang="en-US" dirty="0"/>
              <a:t>Unhealthy</a:t>
            </a:r>
            <a:r>
              <a:rPr lang="en-US" baseline="0" dirty="0"/>
              <a:t> substance use: Is a range of use 2 categories</a:t>
            </a:r>
            <a:endParaRPr lang="en-US" dirty="0"/>
          </a:p>
          <a:p>
            <a:endParaRPr lang="en-US" dirty="0"/>
          </a:p>
          <a:p>
            <a:r>
              <a:rPr lang="en-US" dirty="0"/>
              <a:t>Substance use disorder: a CLINICAL</a:t>
            </a:r>
            <a:r>
              <a:rPr lang="en-US" baseline="0" dirty="0"/>
              <a:t> diagnosis, with diagnostic criteria , generally characterized by loss of control over use, more consequences </a:t>
            </a:r>
          </a:p>
          <a:p>
            <a:r>
              <a:rPr lang="en-US" baseline="0" dirty="0"/>
              <a:t>replaced old abuse and dependence diagnoses</a:t>
            </a:r>
          </a:p>
          <a:p>
            <a:r>
              <a:rPr lang="en-US" baseline="0" dirty="0"/>
              <a:t>At risk of risky substance use is consumption based – how much did you drink or use </a:t>
            </a:r>
          </a:p>
          <a:p>
            <a:r>
              <a:rPr lang="en-US" baseline="0" dirty="0"/>
              <a:t>We will talk about what these at risk consumption levels are </a:t>
            </a:r>
          </a:p>
          <a:p>
            <a:r>
              <a:rPr lang="en-US" baseline="0" dirty="0"/>
              <a:t>Different for alcohol and other drugs </a:t>
            </a:r>
          </a:p>
          <a:p>
            <a:endParaRPr lang="en-US" baseline="0" dirty="0"/>
          </a:p>
          <a:p>
            <a:r>
              <a:rPr lang="en-US" baseline="0" dirty="0"/>
              <a:t>Unhealthy substance use: </a:t>
            </a:r>
          </a:p>
          <a:p>
            <a:r>
              <a:rPr lang="en-US" baseline="0" dirty="0"/>
              <a:t>Does that mean there is a level of use that is healthy? </a:t>
            </a:r>
          </a:p>
          <a:p>
            <a:endParaRPr lang="en-US" baseline="0" dirty="0"/>
          </a:p>
          <a:p>
            <a:r>
              <a:rPr lang="en-US" baseline="0" dirty="0"/>
              <a:t>Probably not. It does not meant that it is bad. But it is a stretch to say something is “healthy” or “health promoting</a:t>
            </a:r>
          </a:p>
          <a:p>
            <a:endParaRPr lang="en-US" baseline="0" dirty="0"/>
          </a:p>
          <a:p>
            <a:r>
              <a:rPr lang="en-US" baseline="0" dirty="0"/>
              <a:t>So unhealthy substance use is alcohol and other drug use disorders and at risk use</a:t>
            </a:r>
          </a:p>
          <a:p>
            <a:r>
              <a:rPr lang="en-US" baseline="0" dirty="0"/>
              <a:t>How is at risk use defined?</a:t>
            </a:r>
            <a:endParaRPr lang="en-US" dirty="0"/>
          </a:p>
        </p:txBody>
      </p:sp>
      <p:sp>
        <p:nvSpPr>
          <p:cNvPr id="4" name="Slide Number Placeholder 3"/>
          <p:cNvSpPr>
            <a:spLocks noGrp="1"/>
          </p:cNvSpPr>
          <p:nvPr>
            <p:ph type="sldNum" sz="quarter" idx="10"/>
          </p:nvPr>
        </p:nvSpPr>
        <p:spPr/>
        <p:txBody>
          <a:bodyPr/>
          <a:lstStyle/>
          <a:p>
            <a:fld id="{B541524A-4DE5-4CA0-BFF2-E6D073BEFCE6}" type="slidenum">
              <a:rPr lang="en-US" smtClean="0"/>
              <a:t>36</a:t>
            </a:fld>
            <a:endParaRPr lang="en-US" dirty="0"/>
          </a:p>
        </p:txBody>
      </p:sp>
    </p:spTree>
    <p:extLst>
      <p:ext uri="{BB962C8B-B14F-4D97-AF65-F5344CB8AC3E}">
        <p14:creationId xmlns:p14="http://schemas.microsoft.com/office/powerpoint/2010/main" val="3352497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2.xml"/><Relationship Id="rId4"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3.xml"/><Relationship Id="rId4"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4.xml"/><Relationship Id="rId4" Type="http://schemas.openxmlformats.org/officeDocument/2006/relationships/image" Target="../media/image1.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5.xml"/><Relationship Id="rId4" Type="http://schemas.openxmlformats.org/officeDocument/2006/relationships/image" Target="../media/image1.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6.xml"/><Relationship Id="rId4" Type="http://schemas.openxmlformats.org/officeDocument/2006/relationships/image" Target="../media/image1.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7.xml"/><Relationship Id="rId4" Type="http://schemas.openxmlformats.org/officeDocument/2006/relationships/image" Target="../media/image1.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8.xml"/><Relationship Id="rId4" Type="http://schemas.openxmlformats.org/officeDocument/2006/relationships/image" Target="../media/image1.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9.xml"/><Relationship Id="rId4" Type="http://schemas.openxmlformats.org/officeDocument/2006/relationships/image" Target="../media/image1.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10.xml"/><Relationship Id="rId4" Type="http://schemas.openxmlformats.org/officeDocument/2006/relationships/image" Target="../media/image1.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11.xml"/><Relationship Id="rId4" Type="http://schemas.openxmlformats.org/officeDocument/2006/relationships/image" Target="../media/image1.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12.xml"/><Relationship Id="rId4" Type="http://schemas.openxmlformats.org/officeDocument/2006/relationships/image" Target="../media/image1.png"/></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2"/>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1"/>
          </p:nvPr>
        </p:nvSpPr>
        <p:spPr/>
        <p:txBody>
          <a:bodyPr/>
          <a:lstStyle>
            <a:lvl1pPr>
              <a:defRPr/>
            </a:lvl1pPr>
          </a:lstStyle>
          <a:p>
            <a:pPr>
              <a:defRPr/>
            </a:pPr>
            <a:fld id="{F57F91C0-8B2D-401B-839D-9338727644A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6431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C6AA70-8502-4719-828B-FB712A84C1C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1899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7"/>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123046D-15C6-4A80-B6B1-793F8533B00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864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699ACC9-B5F4-41D6-A1D0-3808C6E7CD7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0978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4BAC14F-DD31-4903-B098-12308D41FD5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44461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C3CF4AC-D56C-4D1D-91A5-4367159B7B4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241392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9A0CFD01-1DFD-4FE7-86E6-A720E21D68B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93951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885CF9C-0A1D-455D-AB05-60023DE324A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061100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0EAAA5F-6296-4BA6-8D69-9344AFEC9B2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46345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9FC5E3-04ED-4FEC-8CAB-3A7AF816368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594067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1"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13A202-AFB2-4013-BB4A-0F3A2D56044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85037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B241F60-F466-48F1-B1EC-A98ECB8A293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84331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6819CDA-AD3C-4B02-A979-F23EC5AFAC1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63835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322688" y="609600"/>
            <a:ext cx="9546637" cy="1462088"/>
          </a:xfrm>
        </p:spPr>
        <p:txBody>
          <a:bodyPr/>
          <a:lstStyle/>
          <a:p>
            <a:r>
              <a:rPr lang="en-US"/>
              <a:t>Click to edit Master title style</a:t>
            </a:r>
          </a:p>
        </p:txBody>
      </p:sp>
      <p:sp>
        <p:nvSpPr>
          <p:cNvPr id="3" name="Chart Placeholder 2"/>
          <p:cNvSpPr>
            <a:spLocks noGrp="1"/>
          </p:cNvSpPr>
          <p:nvPr>
            <p:ph type="chart" idx="1"/>
          </p:nvPr>
        </p:nvSpPr>
        <p:spPr>
          <a:xfrm>
            <a:off x="1322688" y="2298700"/>
            <a:ext cx="9546637" cy="3798888"/>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solidFill>
                  <a:srgbClr val="FFFFFF"/>
                </a:solidFill>
              </a:defRPr>
            </a:lvl1pPr>
          </a:lstStyle>
          <a:p>
            <a:pPr>
              <a:defRPr/>
            </a:pPr>
            <a:endParaRPr lang="en-US"/>
          </a:p>
        </p:txBody>
      </p:sp>
      <p:sp>
        <p:nvSpPr>
          <p:cNvPr id="5" name="Rectangle 5"/>
          <p:cNvSpPr>
            <a:spLocks noGrp="1" noChangeArrowheads="1"/>
          </p:cNvSpPr>
          <p:nvPr>
            <p:ph type="ftr" sz="quarter" idx="11"/>
          </p:nvPr>
        </p:nvSpPr>
        <p:spPr/>
        <p:txBody>
          <a:bodyPr/>
          <a:lstStyle>
            <a:lvl1pPr>
              <a:defRPr>
                <a:solidFill>
                  <a:srgbClr val="FFFFFF"/>
                </a:solidFil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solidFill>
                  <a:srgbClr val="FFFFFF"/>
                </a:solidFill>
              </a:defRPr>
            </a:lvl1pPr>
          </a:lstStyle>
          <a:p>
            <a:pPr>
              <a:defRPr/>
            </a:pPr>
            <a:fld id="{3BCA33CE-D7E5-4627-B2F9-9EF16509884B}" type="slidenum">
              <a:rPr lang="en-US" altLang="en-US"/>
              <a:pPr>
                <a:defRPr/>
              </a:pPr>
              <a:t>‹#›</a:t>
            </a:fld>
            <a:endParaRPr lang="en-US" altLang="en-US"/>
          </a:p>
        </p:txBody>
      </p:sp>
    </p:spTree>
    <p:extLst>
      <p:ext uri="{BB962C8B-B14F-4D97-AF65-F5344CB8AC3E}">
        <p14:creationId xmlns:p14="http://schemas.microsoft.com/office/powerpoint/2010/main" val="6886619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lstStyle>
            <a:lvl1pPr>
              <a:lnSpc>
                <a:spcPts val="3000"/>
              </a:lnSpc>
              <a:defRPr sz="2800" b="1" baseline="0">
                <a:solidFill>
                  <a:schemeClr val="bg1"/>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a:buClr>
                <a:schemeClr val="bg1"/>
              </a:buClr>
              <a:buSzPct val="70000"/>
              <a:buFont typeface="Wingdings" pitchFamily="2" charset="2"/>
              <a:buChar char="q"/>
              <a:defRPr sz="2400" b="1" baseline="0">
                <a:solidFill>
                  <a:schemeClr val="bg2"/>
                </a:solidFill>
              </a:defRPr>
            </a:lvl1pPr>
            <a:lvl2pPr>
              <a:buClr>
                <a:schemeClr val="bg1"/>
              </a:buClr>
              <a:buSzPct val="100000"/>
              <a:buFont typeface="Wingdings" pitchFamily="2" charset="2"/>
              <a:buChar char="§"/>
              <a:defRPr sz="2000">
                <a:solidFill>
                  <a:schemeClr val="bg2"/>
                </a:solidFill>
              </a:defRPr>
            </a:lvl2pPr>
            <a:lvl3pPr>
              <a:buClr>
                <a:schemeClr val="bg1"/>
              </a:buClr>
              <a:buSzPct val="100000"/>
              <a:buFont typeface="Arial" pitchFamily="34" charset="0"/>
              <a:buChar char="•"/>
              <a:defRPr sz="1800">
                <a:solidFill>
                  <a:schemeClr val="bg2"/>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p:cNvSpPr>
            <a:spLocks noGrp="1"/>
          </p:cNvSpPr>
          <p:nvPr>
            <p:ph type="body" sz="quarter" idx="10"/>
          </p:nvPr>
        </p:nvSpPr>
        <p:spPr>
          <a:xfrm>
            <a:off x="609600" y="5791200"/>
            <a:ext cx="10972800" cy="609600"/>
          </a:xfrm>
          <a:prstGeom prst="rect">
            <a:avLst/>
          </a:prstGeom>
        </p:spPr>
        <p:txBody>
          <a:bodyPr anchor="b"/>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348028074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riteria&amp;Software">
    <p:spTree>
      <p:nvGrpSpPr>
        <p:cNvPr id="1" name=""/>
        <p:cNvGrpSpPr/>
        <p:nvPr/>
      </p:nvGrpSpPr>
      <p:grpSpPr>
        <a:xfrm>
          <a:off x="0" y="0"/>
          <a:ext cx="0" cy="0"/>
          <a:chOff x="0" y="0"/>
          <a:chExt cx="0" cy="0"/>
        </a:xfrm>
      </p:grpSpPr>
      <p:sp>
        <p:nvSpPr>
          <p:cNvPr id="2" name="Rectangle 1"/>
          <p:cNvSpPr/>
          <p:nvPr userDrawn="1"/>
        </p:nvSpPr>
        <p:spPr>
          <a:xfrm>
            <a:off x="0" y="6273800"/>
            <a:ext cx="12192000" cy="5969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srgbClr val="FFFFFF"/>
              </a:solidFill>
            </a:endParaRPr>
          </a:p>
        </p:txBody>
      </p:sp>
      <p:pic>
        <p:nvPicPr>
          <p:cNvPr id="3"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69310" y="6316678"/>
            <a:ext cx="2774951"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84728" y="6269038"/>
            <a:ext cx="310303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679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sz="half" idx="1"/>
          </p:nvPr>
        </p:nvSpPr>
        <p:spPr>
          <a:xfrm>
            <a:off x="609600" y="1600201"/>
            <a:ext cx="5384800" cy="4525963"/>
          </a:xfrm>
        </p:spPr>
        <p:txBody>
          <a:bodyPr/>
          <a:lstStyle/>
          <a:p>
            <a:endParaRPr lang="en-US"/>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latin typeface="Calibri" panose="020F0502020204030204" pitchFamily="34" charset="0"/>
              </a:defRPr>
            </a:lvl1pPr>
          </a:lstStyle>
          <a:p>
            <a:endParaRPr lang="en-US" altLang="en-US" dirty="0">
              <a:solidFill>
                <a:srgbClr val="000000"/>
              </a:solidFill>
            </a:endParaRPr>
          </a:p>
        </p:txBody>
      </p:sp>
      <p:sp>
        <p:nvSpPr>
          <p:cNvPr id="6" name="Footer Placeholder 5"/>
          <p:cNvSpPr>
            <a:spLocks noGrp="1"/>
          </p:cNvSpPr>
          <p:nvPr>
            <p:ph type="ftr" sz="quarter" idx="11"/>
          </p:nvPr>
        </p:nvSpPr>
        <p:spPr>
          <a:xfrm>
            <a:off x="4165600" y="6245225"/>
            <a:ext cx="3860800" cy="476250"/>
          </a:xfrm>
        </p:spPr>
        <p:txBody>
          <a:bodyPr/>
          <a:lstStyle>
            <a:lvl1pPr>
              <a:defRPr>
                <a:latin typeface="Calibri" panose="020F0502020204030204" pitchFamily="34" charset="0"/>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a:xfrm>
            <a:off x="8737600" y="6245225"/>
            <a:ext cx="2844800" cy="476250"/>
          </a:xfrm>
        </p:spPr>
        <p:txBody>
          <a:bodyPr/>
          <a:lstStyle>
            <a:lvl1pPr>
              <a:defRPr>
                <a:latin typeface="Calibri" panose="020F0502020204030204" pitchFamily="34" charset="0"/>
              </a:defRPr>
            </a:lvl1pPr>
          </a:lstStyle>
          <a:p>
            <a:fld id="{C46A227E-BA35-4B12-9537-C5EEA784B814}"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9558684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0"/>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0F88A8C5-4DAD-48EC-9843-2B3BE31D330E}" type="slidenum">
              <a:rPr lang="en-US" altLang="en-US"/>
              <a:pPr>
                <a:defRPr/>
              </a:pPr>
              <a:t>‹#›</a:t>
            </a:fld>
            <a:endParaRPr lang="en-US" altLang="en-US"/>
          </a:p>
        </p:txBody>
      </p:sp>
    </p:spTree>
    <p:extLst>
      <p:ext uri="{BB962C8B-B14F-4D97-AF65-F5344CB8AC3E}">
        <p14:creationId xmlns:p14="http://schemas.microsoft.com/office/powerpoint/2010/main" val="3617714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804A8199-B5A6-44DE-92D0-E10E3192B08D}" type="slidenum">
              <a:rPr lang="en-US" altLang="en-US"/>
              <a:pPr>
                <a:defRPr/>
              </a:pPr>
              <a:t>‹#›</a:t>
            </a:fld>
            <a:endParaRPr lang="en-US" altLang="en-US"/>
          </a:p>
        </p:txBody>
      </p:sp>
    </p:spTree>
    <p:extLst>
      <p:ext uri="{BB962C8B-B14F-4D97-AF65-F5344CB8AC3E}">
        <p14:creationId xmlns:p14="http://schemas.microsoft.com/office/powerpoint/2010/main" val="40071999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41E94A1B-35A2-441B-85D4-9E3F5540CC70}" type="slidenum">
              <a:rPr lang="en-US" altLang="en-US"/>
              <a:pPr>
                <a:defRPr/>
              </a:pPr>
              <a:t>‹#›</a:t>
            </a:fld>
            <a:endParaRPr lang="en-US" altLang="en-US"/>
          </a:p>
        </p:txBody>
      </p:sp>
    </p:spTree>
    <p:extLst>
      <p:ext uri="{BB962C8B-B14F-4D97-AF65-F5344CB8AC3E}">
        <p14:creationId xmlns:p14="http://schemas.microsoft.com/office/powerpoint/2010/main" val="595847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644557FF-BFD9-4C6C-AFFD-02FCF1E7F4A4}" type="slidenum">
              <a:rPr lang="en-US" altLang="en-US"/>
              <a:pPr>
                <a:defRPr/>
              </a:pPr>
              <a:t>‹#›</a:t>
            </a:fld>
            <a:endParaRPr lang="en-US" altLang="en-US"/>
          </a:p>
        </p:txBody>
      </p:sp>
    </p:spTree>
    <p:extLst>
      <p:ext uri="{BB962C8B-B14F-4D97-AF65-F5344CB8AC3E}">
        <p14:creationId xmlns:p14="http://schemas.microsoft.com/office/powerpoint/2010/main" val="5007801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8"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9E5A258D-04E7-4BE1-9993-CB051CFE6E10}" type="slidenum">
              <a:rPr lang="en-US" altLang="en-US"/>
              <a:pPr>
                <a:defRPr/>
              </a:pPr>
              <a:t>‹#›</a:t>
            </a:fld>
            <a:endParaRPr lang="en-US" altLang="en-US"/>
          </a:p>
        </p:txBody>
      </p:sp>
    </p:spTree>
    <p:extLst>
      <p:ext uri="{BB962C8B-B14F-4D97-AF65-F5344CB8AC3E}">
        <p14:creationId xmlns:p14="http://schemas.microsoft.com/office/powerpoint/2010/main" val="30489441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4C11AA91-B489-403D-A5B1-1D7999B67FAA}" type="slidenum">
              <a:rPr lang="en-US" altLang="en-US"/>
              <a:pPr>
                <a:defRPr/>
              </a:pPr>
              <a:t>‹#›</a:t>
            </a:fld>
            <a:endParaRPr lang="en-US" altLang="en-US"/>
          </a:p>
        </p:txBody>
      </p:sp>
    </p:spTree>
    <p:extLst>
      <p:ext uri="{BB962C8B-B14F-4D97-AF65-F5344CB8AC3E}">
        <p14:creationId xmlns:p14="http://schemas.microsoft.com/office/powerpoint/2010/main" val="31541160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3"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540C0435-9EA7-4891-A34B-FDD59F6FB5D9}" type="slidenum">
              <a:rPr lang="en-US" altLang="en-US"/>
              <a:pPr>
                <a:defRPr/>
              </a:pPr>
              <a:t>‹#›</a:t>
            </a:fld>
            <a:endParaRPr lang="en-US" altLang="en-US"/>
          </a:p>
        </p:txBody>
      </p:sp>
    </p:spTree>
    <p:extLst>
      <p:ext uri="{BB962C8B-B14F-4D97-AF65-F5344CB8AC3E}">
        <p14:creationId xmlns:p14="http://schemas.microsoft.com/office/powerpoint/2010/main" val="2661608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DDAB3EAA-2713-416D-88CB-CD271DC521DD}" type="slidenum">
              <a:rPr lang="en-US" altLang="en-US"/>
              <a:pPr>
                <a:defRPr/>
              </a:pPr>
              <a:t>‹#›</a:t>
            </a:fld>
            <a:endParaRPr lang="en-US" altLang="en-US"/>
          </a:p>
        </p:txBody>
      </p:sp>
    </p:spTree>
    <p:extLst>
      <p:ext uri="{BB962C8B-B14F-4D97-AF65-F5344CB8AC3E}">
        <p14:creationId xmlns:p14="http://schemas.microsoft.com/office/powerpoint/2010/main" val="7377738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CCFE7E2A-27BB-496F-91C1-14AA52B28AD0}" type="slidenum">
              <a:rPr lang="en-US" altLang="en-US"/>
              <a:pPr>
                <a:defRPr/>
              </a:pPr>
              <a:t>‹#›</a:t>
            </a:fld>
            <a:endParaRPr lang="en-US" altLang="en-US"/>
          </a:p>
        </p:txBody>
      </p:sp>
    </p:spTree>
    <p:extLst>
      <p:ext uri="{BB962C8B-B14F-4D97-AF65-F5344CB8AC3E}">
        <p14:creationId xmlns:p14="http://schemas.microsoft.com/office/powerpoint/2010/main" val="13454410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6C5B7B31-07BF-4C5B-BDD8-FC6BFA0D36F0}" type="slidenum">
              <a:rPr lang="en-US" altLang="en-US"/>
              <a:pPr>
                <a:defRPr/>
              </a:pPr>
              <a:t>‹#›</a:t>
            </a:fld>
            <a:endParaRPr lang="en-US" altLang="en-US"/>
          </a:p>
        </p:txBody>
      </p:sp>
    </p:spTree>
    <p:extLst>
      <p:ext uri="{BB962C8B-B14F-4D97-AF65-F5344CB8AC3E}">
        <p14:creationId xmlns:p14="http://schemas.microsoft.com/office/powerpoint/2010/main" val="17446608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8A6002E4-0926-4169-B4DC-6C9248EDB60A}" type="slidenum">
              <a:rPr lang="en-US" altLang="en-US"/>
              <a:pPr>
                <a:defRPr/>
              </a:pPr>
              <a:t>‹#›</a:t>
            </a:fld>
            <a:endParaRPr lang="en-US" altLang="en-US"/>
          </a:p>
        </p:txBody>
      </p:sp>
    </p:spTree>
    <p:extLst>
      <p:ext uri="{BB962C8B-B14F-4D97-AF65-F5344CB8AC3E}">
        <p14:creationId xmlns:p14="http://schemas.microsoft.com/office/powerpoint/2010/main" val="25845040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40"/>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F1B70A3A-8C02-48A1-9783-AB397473B58F}" type="slidenum">
              <a:rPr lang="en-US" altLang="en-US"/>
              <a:pPr>
                <a:defRPr/>
              </a:pPr>
              <a:t>‹#›</a:t>
            </a:fld>
            <a:endParaRPr lang="en-US" altLang="en-US"/>
          </a:p>
        </p:txBody>
      </p:sp>
    </p:spTree>
    <p:extLst>
      <p:ext uri="{BB962C8B-B14F-4D97-AF65-F5344CB8AC3E}">
        <p14:creationId xmlns:p14="http://schemas.microsoft.com/office/powerpoint/2010/main" val="31451839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AFC3864-B0EB-48DF-9F99-73F1F0CA620A}" type="slidenum">
              <a:rPr lang="en-US" altLang="en-US"/>
              <a:pPr>
                <a:defRPr/>
              </a:pPr>
              <a:t>‹#›</a:t>
            </a:fld>
            <a:endParaRPr lang="en-US" altLang="en-US"/>
          </a:p>
        </p:txBody>
      </p:sp>
    </p:spTree>
    <p:extLst>
      <p:ext uri="{BB962C8B-B14F-4D97-AF65-F5344CB8AC3E}">
        <p14:creationId xmlns:p14="http://schemas.microsoft.com/office/powerpoint/2010/main" val="2572200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0470BB4A-653A-40D1-9677-DB1ABE1D6C2B}" type="slidenum">
              <a:rPr lang="en-US" altLang="en-US"/>
              <a:pPr>
                <a:defRPr/>
              </a:pPr>
              <a:t>‹#›</a:t>
            </a:fld>
            <a:endParaRPr lang="en-US" altLang="en-US"/>
          </a:p>
        </p:txBody>
      </p:sp>
    </p:spTree>
    <p:extLst>
      <p:ext uri="{BB962C8B-B14F-4D97-AF65-F5344CB8AC3E}">
        <p14:creationId xmlns:p14="http://schemas.microsoft.com/office/powerpoint/2010/main" val="1890845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460CD4AE-98B8-40FE-871D-216240E94F42}" type="slidenum">
              <a:rPr lang="en-US" altLang="en-US"/>
              <a:pPr>
                <a:defRPr/>
              </a:pPr>
              <a:t>‹#›</a:t>
            </a:fld>
            <a:endParaRPr lang="en-US" altLang="en-US"/>
          </a:p>
        </p:txBody>
      </p:sp>
    </p:spTree>
    <p:extLst>
      <p:ext uri="{BB962C8B-B14F-4D97-AF65-F5344CB8AC3E}">
        <p14:creationId xmlns:p14="http://schemas.microsoft.com/office/powerpoint/2010/main" val="27114582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90"/>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7"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pPr>
              <a:defRPr/>
            </a:pPr>
            <a:fld id="{B2FC9E9C-C8EA-472D-9C18-01E5AE80964A}" type="slidenum">
              <a:rPr lang="en-US" altLang="en-US"/>
              <a:pPr>
                <a:defRPr/>
              </a:pPr>
              <a:t>‹#›</a:t>
            </a:fld>
            <a:endParaRPr lang="en-US" altLang="en-US"/>
          </a:p>
        </p:txBody>
      </p:sp>
    </p:spTree>
    <p:extLst>
      <p:ext uri="{BB962C8B-B14F-4D97-AF65-F5344CB8AC3E}">
        <p14:creationId xmlns:p14="http://schemas.microsoft.com/office/powerpoint/2010/main" val="13607035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5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71B235C-CBE3-41D6-B15D-B3498133B8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5673970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79BED015-3ABD-4DAC-92CA-93031857BB56}"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4677295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703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355EEA01-CA4E-4B03-B4BF-2361A8CDDB43}"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5796050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CB1342D-C276-4EB6-9F09-1775E96E91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2852517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45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45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EDFBBAB-4568-42C1-A5BD-7D0E1F60011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68676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618D15F-8534-4EA4-BB08-8595CDE3D808}"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224773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68E7947-FEF9-42C4-96AF-C1FBB4068CBE}"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618910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AD250D7E-1B66-4F0B-9314-57A0F7B74B1A}"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1944308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A40986B-984B-4FD5-B66F-B4BBDFF5F42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6170764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A3AAFA2-579A-47C5-85ED-4CE14EDE721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8023685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FD5823D-77FB-498D-9CF6-3D854A66B4E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729887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DB0916D-BBE2-4966-87C8-3BB6A3C82D17}"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156784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9409243-1517-4573-A47E-020958D75C09}"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61981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96F8B3A-36C5-4921-B6C9-873FD4C0E6C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169341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E6ED61E-89B2-4D87-9018-D63C6FB0B45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46810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4"/>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F6E1CA5-EBAD-4D24-AC75-EA95683B33B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6303749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2D72215-D2ED-4C53-81F2-D2E1F83A8EF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4622018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932943" y="1666541"/>
            <a:ext cx="10466655" cy="4779084"/>
          </a:xfrm>
        </p:spPr>
        <p:txBody>
          <a:bodyPr anchor="t">
            <a:normAutofit/>
          </a:bodyPr>
          <a:lstStyle>
            <a:lvl1pPr>
              <a:defRPr sz="2800"/>
            </a:lvl1pPr>
            <a:lvl2pPr>
              <a:defRPr sz="2400"/>
            </a:lvl2pPr>
            <a:lvl3pPr>
              <a:defRPr sz="2000"/>
            </a:lvl3pPr>
            <a:lvl4pPr>
              <a:defRPr sz="1800"/>
            </a:lvl4pPr>
            <a:lvl5pPr>
              <a:defRPr sz="18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p:cNvSpPr>
            <a:spLocks noGrp="1"/>
          </p:cNvSpPr>
          <p:nvPr>
            <p:ph type="sldNum" sz="quarter" idx="12"/>
          </p:nvPr>
        </p:nvSpPr>
        <p:spPr/>
        <p:txBody>
          <a:bodyPr/>
          <a:lstStyle>
            <a:lvl1pPr>
              <a:defRPr>
                <a:latin typeface="Calibri" panose="020F0502020204030204" pitchFamily="34" charset="0"/>
              </a:defRPr>
            </a:lvl1pPr>
          </a:lstStyle>
          <a:p>
            <a:fld id="{50E180D6-9CD6-4DBD-ADC9-ABFFF04C9C38}" type="slidenum">
              <a:rPr lang="en-US" smtClean="0">
                <a:solidFill>
                  <a:prstClr val="black">
                    <a:tint val="75000"/>
                  </a:prstClr>
                </a:solidFill>
              </a:rPr>
              <a:pPr/>
              <a:t>‹#›</a:t>
            </a:fld>
            <a:endParaRPr lang="en-US" dirty="0">
              <a:solidFill>
                <a:prstClr val="black">
                  <a:tint val="75000"/>
                </a:prstClr>
              </a:solidFill>
            </a:endParaRPr>
          </a:p>
        </p:txBody>
      </p:sp>
      <p:sp>
        <p:nvSpPr>
          <p:cNvPr id="11" name="Title 1">
            <a:extLst>
              <a:ext uri="{FF2B5EF4-FFF2-40B4-BE49-F238E27FC236}">
                <a16:creationId xmlns:a16="http://schemas.microsoft.com/office/drawing/2014/main" id="{D0148D01-422D-41AE-AE68-ED63FF183031}"/>
              </a:ext>
            </a:extLst>
          </p:cNvPr>
          <p:cNvSpPr>
            <a:spLocks noGrp="1"/>
          </p:cNvSpPr>
          <p:nvPr>
            <p:ph type="title"/>
          </p:nvPr>
        </p:nvSpPr>
        <p:spPr>
          <a:xfrm>
            <a:off x="932943" y="313585"/>
            <a:ext cx="10652125" cy="932688"/>
          </a:xfrm>
        </p:spPr>
        <p:txBody>
          <a:bodyPr>
            <a:noAutofit/>
          </a:bodyPr>
          <a:lstStyle>
            <a:lvl1pPr>
              <a:defRPr sz="2800"/>
            </a:lvl1pPr>
          </a:lstStyle>
          <a:p>
            <a:r>
              <a:rPr lang="en-US"/>
              <a:t>Click to edit Master title style</a:t>
            </a:r>
            <a:endParaRPr lang="en-US" dirty="0"/>
          </a:p>
        </p:txBody>
      </p:sp>
    </p:spTree>
    <p:extLst>
      <p:ext uri="{BB962C8B-B14F-4D97-AF65-F5344CB8AC3E}">
        <p14:creationId xmlns:p14="http://schemas.microsoft.com/office/powerpoint/2010/main" val="40181321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0"/>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0F88A8C5-4DAD-48EC-9843-2B3BE31D330E}" type="slidenum">
              <a:rPr lang="en-US" altLang="en-US" smtClean="0"/>
              <a:pPr>
                <a:defRPr/>
              </a:pPr>
              <a:t>‹#›</a:t>
            </a:fld>
            <a:endParaRPr lang="en-US" altLang="en-US" dirty="0"/>
          </a:p>
        </p:txBody>
      </p:sp>
    </p:spTree>
    <p:extLst>
      <p:ext uri="{BB962C8B-B14F-4D97-AF65-F5344CB8AC3E}">
        <p14:creationId xmlns:p14="http://schemas.microsoft.com/office/powerpoint/2010/main" val="26051697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804A8199-B5A6-44DE-92D0-E10E3192B08D}" type="slidenum">
              <a:rPr lang="en-US" altLang="en-US" smtClean="0"/>
              <a:pPr>
                <a:defRPr/>
              </a:pPr>
              <a:t>‹#›</a:t>
            </a:fld>
            <a:endParaRPr lang="en-US" altLang="en-US" dirty="0"/>
          </a:p>
        </p:txBody>
      </p:sp>
    </p:spTree>
    <p:extLst>
      <p:ext uri="{BB962C8B-B14F-4D97-AF65-F5344CB8AC3E}">
        <p14:creationId xmlns:p14="http://schemas.microsoft.com/office/powerpoint/2010/main" val="26923205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41E94A1B-35A2-441B-85D4-9E3F5540CC70}" type="slidenum">
              <a:rPr lang="en-US" altLang="en-US" smtClean="0"/>
              <a:pPr>
                <a:defRPr/>
              </a:pPr>
              <a:t>‹#›</a:t>
            </a:fld>
            <a:endParaRPr lang="en-US" altLang="en-US" dirty="0"/>
          </a:p>
        </p:txBody>
      </p:sp>
    </p:spTree>
    <p:extLst>
      <p:ext uri="{BB962C8B-B14F-4D97-AF65-F5344CB8AC3E}">
        <p14:creationId xmlns:p14="http://schemas.microsoft.com/office/powerpoint/2010/main" val="16900880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644557FF-BFD9-4C6C-AFFD-02FCF1E7F4A4}" type="slidenum">
              <a:rPr lang="en-US" altLang="en-US" smtClean="0"/>
              <a:pPr>
                <a:defRPr/>
              </a:pPr>
              <a:t>‹#›</a:t>
            </a:fld>
            <a:endParaRPr lang="en-US" altLang="en-US" dirty="0"/>
          </a:p>
        </p:txBody>
      </p:sp>
    </p:spTree>
    <p:extLst>
      <p:ext uri="{BB962C8B-B14F-4D97-AF65-F5344CB8AC3E}">
        <p14:creationId xmlns:p14="http://schemas.microsoft.com/office/powerpoint/2010/main" val="35816791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8"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9E5A258D-04E7-4BE1-9993-CB051CFE6E10}" type="slidenum">
              <a:rPr lang="en-US" altLang="en-US" smtClean="0"/>
              <a:pPr>
                <a:defRPr/>
              </a:pPr>
              <a:t>‹#›</a:t>
            </a:fld>
            <a:endParaRPr lang="en-US" altLang="en-US" dirty="0"/>
          </a:p>
        </p:txBody>
      </p:sp>
    </p:spTree>
    <p:extLst>
      <p:ext uri="{BB962C8B-B14F-4D97-AF65-F5344CB8AC3E}">
        <p14:creationId xmlns:p14="http://schemas.microsoft.com/office/powerpoint/2010/main" val="9031559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4C11AA91-B489-403D-A5B1-1D7999B67FAA}" type="slidenum">
              <a:rPr lang="en-US" altLang="en-US" smtClean="0"/>
              <a:pPr>
                <a:defRPr/>
              </a:pPr>
              <a:t>‹#›</a:t>
            </a:fld>
            <a:endParaRPr lang="en-US" altLang="en-US" dirty="0"/>
          </a:p>
        </p:txBody>
      </p:sp>
    </p:spTree>
    <p:extLst>
      <p:ext uri="{BB962C8B-B14F-4D97-AF65-F5344CB8AC3E}">
        <p14:creationId xmlns:p14="http://schemas.microsoft.com/office/powerpoint/2010/main" val="17297238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3"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540C0435-9EA7-4891-A34B-FDD59F6FB5D9}" type="slidenum">
              <a:rPr lang="en-US" altLang="en-US" smtClean="0"/>
              <a:pPr>
                <a:defRPr/>
              </a:pPr>
              <a:t>‹#›</a:t>
            </a:fld>
            <a:endParaRPr lang="en-US" altLang="en-US" dirty="0"/>
          </a:p>
        </p:txBody>
      </p:sp>
    </p:spTree>
    <p:extLst>
      <p:ext uri="{BB962C8B-B14F-4D97-AF65-F5344CB8AC3E}">
        <p14:creationId xmlns:p14="http://schemas.microsoft.com/office/powerpoint/2010/main" val="19286099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DDAB3EAA-2713-416D-88CB-CD271DC521DD}" type="slidenum">
              <a:rPr lang="en-US" altLang="en-US" smtClean="0"/>
              <a:pPr>
                <a:defRPr/>
              </a:pPr>
              <a:t>‹#›</a:t>
            </a:fld>
            <a:endParaRPr lang="en-US" altLang="en-US" dirty="0"/>
          </a:p>
        </p:txBody>
      </p:sp>
    </p:spTree>
    <p:extLst>
      <p:ext uri="{BB962C8B-B14F-4D97-AF65-F5344CB8AC3E}">
        <p14:creationId xmlns:p14="http://schemas.microsoft.com/office/powerpoint/2010/main" val="25539200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CCFE7E2A-27BB-496F-91C1-14AA52B28AD0}" type="slidenum">
              <a:rPr lang="en-US" altLang="en-US" smtClean="0"/>
              <a:pPr>
                <a:defRPr/>
              </a:pPr>
              <a:t>‹#›</a:t>
            </a:fld>
            <a:endParaRPr lang="en-US" altLang="en-US" dirty="0"/>
          </a:p>
        </p:txBody>
      </p:sp>
    </p:spTree>
    <p:extLst>
      <p:ext uri="{BB962C8B-B14F-4D97-AF65-F5344CB8AC3E}">
        <p14:creationId xmlns:p14="http://schemas.microsoft.com/office/powerpoint/2010/main" val="6219759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6C5B7B31-07BF-4C5B-BDD8-FC6BFA0D36F0}" type="slidenum">
              <a:rPr lang="en-US" altLang="en-US" smtClean="0"/>
              <a:pPr>
                <a:defRPr/>
              </a:pPr>
              <a:t>‹#›</a:t>
            </a:fld>
            <a:endParaRPr lang="en-US" altLang="en-US" dirty="0"/>
          </a:p>
        </p:txBody>
      </p:sp>
    </p:spTree>
    <p:extLst>
      <p:ext uri="{BB962C8B-B14F-4D97-AF65-F5344CB8AC3E}">
        <p14:creationId xmlns:p14="http://schemas.microsoft.com/office/powerpoint/2010/main" val="25864894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8A6002E4-0926-4169-B4DC-6C9248EDB60A}" type="slidenum">
              <a:rPr lang="en-US" altLang="en-US" smtClean="0"/>
              <a:pPr>
                <a:defRPr/>
              </a:pPr>
              <a:t>‹#›</a:t>
            </a:fld>
            <a:endParaRPr lang="en-US" altLang="en-US" dirty="0"/>
          </a:p>
        </p:txBody>
      </p:sp>
    </p:spTree>
    <p:extLst>
      <p:ext uri="{BB962C8B-B14F-4D97-AF65-F5344CB8AC3E}">
        <p14:creationId xmlns:p14="http://schemas.microsoft.com/office/powerpoint/2010/main" val="108374114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40"/>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F1B70A3A-8C02-48A1-9783-AB397473B58F}" type="slidenum">
              <a:rPr lang="en-US" altLang="en-US" smtClean="0"/>
              <a:pPr>
                <a:defRPr/>
              </a:pPr>
              <a:t>‹#›</a:t>
            </a:fld>
            <a:endParaRPr lang="en-US" altLang="en-US" dirty="0"/>
          </a:p>
        </p:txBody>
      </p:sp>
    </p:spTree>
    <p:extLst>
      <p:ext uri="{BB962C8B-B14F-4D97-AF65-F5344CB8AC3E}">
        <p14:creationId xmlns:p14="http://schemas.microsoft.com/office/powerpoint/2010/main" val="35897258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AAFC3864-B0EB-48DF-9F99-73F1F0CA620A}" type="slidenum">
              <a:rPr lang="en-US" altLang="en-US" smtClean="0"/>
              <a:pPr>
                <a:defRPr/>
              </a:pPr>
              <a:t>‹#›</a:t>
            </a:fld>
            <a:endParaRPr lang="en-US" altLang="en-US" dirty="0"/>
          </a:p>
        </p:txBody>
      </p:sp>
    </p:spTree>
    <p:extLst>
      <p:ext uri="{BB962C8B-B14F-4D97-AF65-F5344CB8AC3E}">
        <p14:creationId xmlns:p14="http://schemas.microsoft.com/office/powerpoint/2010/main" val="8801273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0470BB4A-653A-40D1-9677-DB1ABE1D6C2B}" type="slidenum">
              <a:rPr lang="en-US" altLang="en-US" smtClean="0"/>
              <a:pPr>
                <a:defRPr/>
              </a:pPr>
              <a:t>‹#›</a:t>
            </a:fld>
            <a:endParaRPr lang="en-US" altLang="en-US" dirty="0"/>
          </a:p>
        </p:txBody>
      </p:sp>
    </p:spTree>
    <p:extLst>
      <p:ext uri="{BB962C8B-B14F-4D97-AF65-F5344CB8AC3E}">
        <p14:creationId xmlns:p14="http://schemas.microsoft.com/office/powerpoint/2010/main" val="724316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460CD4AE-98B8-40FE-871D-216240E94F42}" type="slidenum">
              <a:rPr lang="en-US" altLang="en-US" smtClean="0"/>
              <a:pPr>
                <a:defRPr/>
              </a:pPr>
              <a:t>‹#›</a:t>
            </a:fld>
            <a:endParaRPr lang="en-US" altLang="en-US" dirty="0"/>
          </a:p>
        </p:txBody>
      </p:sp>
    </p:spTree>
    <p:extLst>
      <p:ext uri="{BB962C8B-B14F-4D97-AF65-F5344CB8AC3E}">
        <p14:creationId xmlns:p14="http://schemas.microsoft.com/office/powerpoint/2010/main" val="16447364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90"/>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7"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B2FC9E9C-C8EA-472D-9C18-01E5AE80964A}" type="slidenum">
              <a:rPr lang="en-US" altLang="en-US" smtClean="0"/>
              <a:pPr>
                <a:defRPr/>
              </a:pPr>
              <a:t>‹#›</a:t>
            </a:fld>
            <a:endParaRPr lang="en-US" altLang="en-US" dirty="0"/>
          </a:p>
        </p:txBody>
      </p:sp>
    </p:spTree>
    <p:extLst>
      <p:ext uri="{BB962C8B-B14F-4D97-AF65-F5344CB8AC3E}">
        <p14:creationId xmlns:p14="http://schemas.microsoft.com/office/powerpoint/2010/main" val="27191471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670560" y="2775745"/>
            <a:ext cx="10972800" cy="2167128"/>
          </a:xfrm>
          <a:effectLst/>
        </p:spPr>
        <p:txBody>
          <a:bodyPr tIns="0" bIns="0" anchor="t"/>
          <a:lstStyle>
            <a:lvl1pPr>
              <a:defRPr sz="5000" cap="all" baseline="0">
                <a:effectLst/>
              </a:defRPr>
            </a:lvl1pPr>
          </a:lstStyle>
          <a:p>
            <a:r>
              <a:rPr lang="en-US"/>
              <a:t>Click to edit Master title style</a:t>
            </a:r>
            <a:endParaRPr lang="en-US" dirty="0"/>
          </a:p>
        </p:txBody>
      </p:sp>
      <p:sp>
        <p:nvSpPr>
          <p:cNvPr id="17" name="Subtitle 16"/>
          <p:cNvSpPr>
            <a:spLocks noGrp="1"/>
          </p:cNvSpPr>
          <p:nvPr>
            <p:ph type="subTitle" idx="1"/>
          </p:nvPr>
        </p:nvSpPr>
        <p:spPr>
          <a:xfrm>
            <a:off x="666752" y="1559720"/>
            <a:ext cx="6807200" cy="1219200"/>
          </a:xfrm>
        </p:spPr>
        <p:txBody>
          <a:bodyPr lIns="0" tIns="0" rIns="0" bIns="0" anchor="b"/>
          <a:lstStyle>
            <a:lvl1pPr marL="0" indent="0" algn="l">
              <a:buNone/>
              <a:defRPr sz="1900">
                <a:solidFill>
                  <a:schemeClr val="tx1"/>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355D344B-0A8D-4529-A3C1-9CD277C08023}"/>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5" name="Picture 4">
            <a:extLst>
              <a:ext uri="{FF2B5EF4-FFF2-40B4-BE49-F238E27FC236}">
                <a16:creationId xmlns:a16="http://schemas.microsoft.com/office/drawing/2014/main" id="{F2258B7B-0C61-4AB3-8D5A-80BAC8B83C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6" name="Picture 5">
            <a:extLst>
              <a:ext uri="{FF2B5EF4-FFF2-40B4-BE49-F238E27FC236}">
                <a16:creationId xmlns:a16="http://schemas.microsoft.com/office/drawing/2014/main" id="{50B60214-0B7B-4969-8383-2887E279BEA3}"/>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7" name="Rectangle 6">
            <a:extLst>
              <a:ext uri="{FF2B5EF4-FFF2-40B4-BE49-F238E27FC236}">
                <a16:creationId xmlns:a16="http://schemas.microsoft.com/office/drawing/2014/main" id="{F687C17E-A53E-4E85-A623-F54AE0FF0800}"/>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8" name="Picture 7">
            <a:extLst>
              <a:ext uri="{FF2B5EF4-FFF2-40B4-BE49-F238E27FC236}">
                <a16:creationId xmlns:a16="http://schemas.microsoft.com/office/drawing/2014/main" id="{ECE4CAC2-02B3-4C63-887D-E9D41B109EE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0" name="Picture 9">
            <a:extLst>
              <a:ext uri="{FF2B5EF4-FFF2-40B4-BE49-F238E27FC236}">
                <a16:creationId xmlns:a16="http://schemas.microsoft.com/office/drawing/2014/main" id="{0F7B829A-A4EA-41B1-85C0-928ADC5328C1}"/>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40681287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3" name="Content Placeholder 2"/>
          <p:cNvSpPr>
            <a:spLocks noGrp="1"/>
          </p:cNvSpPr>
          <p:nvPr>
            <p:ph idx="1"/>
          </p:nvPr>
        </p:nvSpPr>
        <p:spPr>
          <a:xfrm>
            <a:off x="609600" y="1752603"/>
            <a:ext cx="10972800" cy="441959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1BAFA44A-96B8-4E5B-B7FE-94F67487EE54}"/>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9" name="Picture 8">
            <a:extLst>
              <a:ext uri="{FF2B5EF4-FFF2-40B4-BE49-F238E27FC236}">
                <a16:creationId xmlns:a16="http://schemas.microsoft.com/office/drawing/2014/main" id="{DC4F12BE-3786-42C3-BC43-509712CF27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0" name="Picture 9">
            <a:extLst>
              <a:ext uri="{FF2B5EF4-FFF2-40B4-BE49-F238E27FC236}">
                <a16:creationId xmlns:a16="http://schemas.microsoft.com/office/drawing/2014/main" id="{8BA51D4F-671D-450E-A723-886152EF94E2}"/>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8" name="Rectangle 7">
            <a:extLst>
              <a:ext uri="{FF2B5EF4-FFF2-40B4-BE49-F238E27FC236}">
                <a16:creationId xmlns:a16="http://schemas.microsoft.com/office/drawing/2014/main" id="{DAE3E897-0BDD-497E-BB59-721F73279CAF}"/>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1" name="Picture 10">
            <a:extLst>
              <a:ext uri="{FF2B5EF4-FFF2-40B4-BE49-F238E27FC236}">
                <a16:creationId xmlns:a16="http://schemas.microsoft.com/office/drawing/2014/main" id="{2320A3A2-3060-4900-8348-7604E9C1621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2" name="Picture 11">
            <a:extLst>
              <a:ext uri="{FF2B5EF4-FFF2-40B4-BE49-F238E27FC236}">
                <a16:creationId xmlns:a16="http://schemas.microsoft.com/office/drawing/2014/main" id="{44D10EC9-E852-49AE-AF05-8FABB05F9701}"/>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26928618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76400"/>
            <a:ext cx="10972800" cy="1509712"/>
          </a:xfrm>
        </p:spPr>
        <p:txBody>
          <a:bodyPr anchor="t"/>
          <a:lstStyle>
            <a:lvl1pPr>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10"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7" name="Rectangle 6">
            <a:extLst>
              <a:ext uri="{FF2B5EF4-FFF2-40B4-BE49-F238E27FC236}">
                <a16:creationId xmlns:a16="http://schemas.microsoft.com/office/drawing/2014/main" id="{E26B4B0A-AFBA-4439-B7B3-10B5D3A4D5D4}"/>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9" name="Picture 8">
            <a:extLst>
              <a:ext uri="{FF2B5EF4-FFF2-40B4-BE49-F238E27FC236}">
                <a16:creationId xmlns:a16="http://schemas.microsoft.com/office/drawing/2014/main" id="{1FF823B2-0ED2-4D39-A06D-6B9D6317C8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1" name="Picture 10">
            <a:extLst>
              <a:ext uri="{FF2B5EF4-FFF2-40B4-BE49-F238E27FC236}">
                <a16:creationId xmlns:a16="http://schemas.microsoft.com/office/drawing/2014/main" id="{43119122-FF6A-44BF-8556-CE92E8C5578B}"/>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8" name="Rectangle 7">
            <a:extLst>
              <a:ext uri="{FF2B5EF4-FFF2-40B4-BE49-F238E27FC236}">
                <a16:creationId xmlns:a16="http://schemas.microsoft.com/office/drawing/2014/main" id="{57E9AE67-EF86-402A-914E-0FFC2DB6A9A5}"/>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2" name="Picture 11">
            <a:extLst>
              <a:ext uri="{FF2B5EF4-FFF2-40B4-BE49-F238E27FC236}">
                <a16:creationId xmlns:a16="http://schemas.microsoft.com/office/drawing/2014/main" id="{5105B999-9CB5-4BAA-B63F-6F996088DF9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3" name="Picture 12">
            <a:extLst>
              <a:ext uri="{FF2B5EF4-FFF2-40B4-BE49-F238E27FC236}">
                <a16:creationId xmlns:a16="http://schemas.microsoft.com/office/drawing/2014/main" id="{24D40E2B-28E6-439D-883C-BC9AC0E7CD24}"/>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35127741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371600"/>
            <a:ext cx="5384800" cy="4740278"/>
          </a:xfrm>
        </p:spPr>
        <p:txBody>
          <a:bodyPr/>
          <a:lstStyle>
            <a:lvl1pPr>
              <a:defRPr sz="2800"/>
            </a:lvl1pPr>
            <a:lvl2pPr>
              <a:defRPr sz="2400"/>
            </a:lvl2pPr>
            <a:lvl3pPr>
              <a:defRPr sz="2200"/>
            </a:lvl3pPr>
            <a:lvl4pPr>
              <a:defRPr sz="21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hasCustomPrompt="1"/>
          </p:nvPr>
        </p:nvSpPr>
        <p:spPr>
          <a:xfrm>
            <a:off x="6197600" y="1371600"/>
            <a:ext cx="5384800" cy="4740278"/>
          </a:xfrm>
        </p:spPr>
        <p:txBody>
          <a:bodyPr/>
          <a:lstStyle>
            <a:lvl1pPr>
              <a:defRPr sz="2800"/>
            </a:lvl1pPr>
            <a:lvl2pPr>
              <a:defRPr sz="2400"/>
            </a:lvl2pPr>
            <a:lvl3pPr>
              <a:defRPr sz="2200"/>
            </a:lvl3pPr>
            <a:lvl4pPr>
              <a:defRPr sz="21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09600" y="6356353"/>
            <a:ext cx="2641600" cy="365125"/>
          </a:xfrm>
          <a:prstGeom prst="rect">
            <a:avLst/>
          </a:prstGeom>
        </p:spPr>
        <p:txBody>
          <a:bodyPr/>
          <a:lstStyle/>
          <a:p>
            <a:fld id="{EF448DAE-BFBB-462F-BB72-B5CE1AF4AF28}" type="datetimeFigureOut">
              <a:rPr lang="en-US" smtClean="0">
                <a:solidFill>
                  <a:prstClr val="white"/>
                </a:solidFill>
              </a:rPr>
              <a:pPr/>
              <a:t>4/25/2022</a:t>
            </a:fld>
            <a:endParaRPr lang="en-US">
              <a:solidFill>
                <a:prstClr val="white"/>
              </a:solidFill>
            </a:endParaRPr>
          </a:p>
        </p:txBody>
      </p:sp>
      <p:sp>
        <p:nvSpPr>
          <p:cNvPr id="6" name="Footer Placeholder 5"/>
          <p:cNvSpPr>
            <a:spLocks noGrp="1"/>
          </p:cNvSpPr>
          <p:nvPr>
            <p:ph type="ftr" sz="quarter" idx="11"/>
          </p:nvPr>
        </p:nvSpPr>
        <p:spPr>
          <a:xfrm>
            <a:off x="3251200" y="6356353"/>
            <a:ext cx="3860800" cy="365125"/>
          </a:xfrm>
          <a:prstGeom prst="rect">
            <a:avLst/>
          </a:prstGeom>
        </p:spPr>
        <p:txBody>
          <a:bodyPr/>
          <a:lstStyle/>
          <a:p>
            <a:endParaRPr lang="en-US">
              <a:solidFill>
                <a:prstClr val="white"/>
              </a:solidFill>
            </a:endParaRPr>
          </a:p>
        </p:txBody>
      </p:sp>
      <p:sp>
        <p:nvSpPr>
          <p:cNvPr id="7" name="Slide Number Placeholder 6"/>
          <p:cNvSpPr>
            <a:spLocks noGrp="1"/>
          </p:cNvSpPr>
          <p:nvPr>
            <p:ph type="sldNum" sz="quarter" idx="12"/>
          </p:nvPr>
        </p:nvSpPr>
        <p:spPr>
          <a:xfrm>
            <a:off x="10871200" y="6356353"/>
            <a:ext cx="711200" cy="365125"/>
          </a:xfrm>
          <a:prstGeom prst="rect">
            <a:avLst/>
          </a:prstGeom>
        </p:spPr>
        <p:txBody>
          <a:bodyPr/>
          <a:lstStyle/>
          <a:p>
            <a:fld id="{A85CB6F5-83BF-4EE6-A8A0-7837C78D3C29}" type="slidenum">
              <a:rPr lang="en-US" smtClean="0">
                <a:solidFill>
                  <a:prstClr val="white"/>
                </a:solidFill>
              </a:rPr>
              <a:pPr/>
              <a:t>‹#›</a:t>
            </a:fld>
            <a:endParaRPr lang="en-US">
              <a:solidFill>
                <a:prstClr val="white"/>
              </a:solidFill>
            </a:endParaRPr>
          </a:p>
        </p:txBody>
      </p:sp>
      <p:sp>
        <p:nvSpPr>
          <p:cNvPr id="10"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11" name="Rectangle 10">
            <a:extLst>
              <a:ext uri="{FF2B5EF4-FFF2-40B4-BE49-F238E27FC236}">
                <a16:creationId xmlns:a16="http://schemas.microsoft.com/office/drawing/2014/main" id="{3242E0D1-7F41-4A24-AF85-CBB76E3701BE}"/>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3" name="Picture 12">
            <a:extLst>
              <a:ext uri="{FF2B5EF4-FFF2-40B4-BE49-F238E27FC236}">
                <a16:creationId xmlns:a16="http://schemas.microsoft.com/office/drawing/2014/main" id="{6848AEC9-A4E0-4F20-838B-0AAAEB47B4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4" name="Picture 13">
            <a:extLst>
              <a:ext uri="{FF2B5EF4-FFF2-40B4-BE49-F238E27FC236}">
                <a16:creationId xmlns:a16="http://schemas.microsoft.com/office/drawing/2014/main" id="{CA28C716-A091-44BD-962E-0D3ECBFF56EE}"/>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12" name="Rectangle 11">
            <a:extLst>
              <a:ext uri="{FF2B5EF4-FFF2-40B4-BE49-F238E27FC236}">
                <a16:creationId xmlns:a16="http://schemas.microsoft.com/office/drawing/2014/main" id="{4E9E6628-5ED0-4C2F-8CC3-25818AB4A388}"/>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5" name="Picture 14">
            <a:extLst>
              <a:ext uri="{FF2B5EF4-FFF2-40B4-BE49-F238E27FC236}">
                <a16:creationId xmlns:a16="http://schemas.microsoft.com/office/drawing/2014/main" id="{F974801D-CC26-4C86-B1B9-5C9F0D78E34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6" name="Picture 15">
            <a:extLst>
              <a:ext uri="{FF2B5EF4-FFF2-40B4-BE49-F238E27FC236}">
                <a16:creationId xmlns:a16="http://schemas.microsoft.com/office/drawing/2014/main" id="{6C7BC7FE-BC44-4BA8-A7DA-6EC7AE9B2CA9}"/>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4053934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219200"/>
            <a:ext cx="5386917" cy="502920"/>
          </a:xfrm>
        </p:spPr>
        <p:txBody>
          <a:bodyPr anchor="b">
            <a:noAutofit/>
          </a:bodyPr>
          <a:lstStyle>
            <a:lvl1pPr>
              <a:buNone/>
              <a:defRPr sz="2800" b="1">
                <a:effectLst>
                  <a:outerShdw blurRad="38000" dist="38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a:t>Edit Master text styles</a:t>
            </a:r>
          </a:p>
        </p:txBody>
      </p:sp>
      <p:sp>
        <p:nvSpPr>
          <p:cNvPr id="4" name="Text Placeholder 3"/>
          <p:cNvSpPr>
            <a:spLocks noGrp="1"/>
          </p:cNvSpPr>
          <p:nvPr>
            <p:ph type="body" sz="half" idx="3"/>
          </p:nvPr>
        </p:nvSpPr>
        <p:spPr>
          <a:xfrm>
            <a:off x="6193369" y="1219200"/>
            <a:ext cx="5389033" cy="502920"/>
          </a:xfrm>
        </p:spPr>
        <p:txBody>
          <a:bodyPr anchor="b">
            <a:noAutofit/>
          </a:bodyPr>
          <a:lstStyle>
            <a:lvl1pPr>
              <a:buNone/>
              <a:defRPr sz="2800" b="1">
                <a:effectLst>
                  <a:outerShdw blurRad="30000" dist="30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a:t>Edit Master text styles</a:t>
            </a:r>
          </a:p>
        </p:txBody>
      </p:sp>
      <p:sp>
        <p:nvSpPr>
          <p:cNvPr id="5" name="Content Placeholder 4"/>
          <p:cNvSpPr>
            <a:spLocks noGrp="1"/>
          </p:cNvSpPr>
          <p:nvPr>
            <p:ph sz="quarter" idx="2" hasCustomPrompt="1"/>
          </p:nvPr>
        </p:nvSpPr>
        <p:spPr>
          <a:xfrm>
            <a:off x="609600" y="1789850"/>
            <a:ext cx="5386917" cy="4306150"/>
          </a:xfrm>
        </p:spPr>
        <p:txBody>
          <a:bodyPr/>
          <a:lstStyle>
            <a:lvl1pPr marL="320032" marR="0" indent="-320032" algn="l" defTabSz="914400" rtl="0" eaLnBrk="1" fontAlgn="auto" latinLnBrk="0" hangingPunct="1">
              <a:lnSpc>
                <a:spcPct val="100000"/>
              </a:lnSpc>
              <a:spcBef>
                <a:spcPct val="20000"/>
              </a:spcBef>
              <a:spcAft>
                <a:spcPts val="0"/>
              </a:spcAft>
              <a:buClr>
                <a:srgbClr val="F6DE55"/>
              </a:buClr>
              <a:buSzPct val="80000"/>
              <a:buFont typeface="Wingdings 2" panose="05020102010507070707" pitchFamily="18" charset="2"/>
              <a:buChar char="¿"/>
              <a:tabLst/>
              <a:defRPr sz="2200"/>
            </a:lvl1pPr>
            <a:lvl2pPr marL="870957" marR="0" indent="-514350" algn="l" defTabSz="914400" rtl="0" eaLnBrk="1" fontAlgn="auto" latinLnBrk="0" hangingPunct="1">
              <a:lnSpc>
                <a:spcPct val="100000"/>
              </a:lnSpc>
              <a:spcBef>
                <a:spcPct val="20000"/>
              </a:spcBef>
              <a:spcAft>
                <a:spcPts val="0"/>
              </a:spcAft>
              <a:buClr>
                <a:srgbClr val="F6DE55"/>
              </a:buClr>
              <a:buSzPct val="70000"/>
              <a:buFont typeface="Wingdings 2" panose="05020102010507070707" pitchFamily="18" charset="2"/>
              <a:buChar char="¿"/>
              <a:tabLst/>
              <a:defRPr sz="2000"/>
            </a:lvl2pPr>
            <a:lvl3pPr marL="1106408" marR="0" indent="-457200" algn="l" defTabSz="914400" rtl="0" eaLnBrk="1" fontAlgn="auto" latinLnBrk="0" hangingPunct="1">
              <a:lnSpc>
                <a:spcPct val="100000"/>
              </a:lnSpc>
              <a:spcBef>
                <a:spcPct val="20000"/>
              </a:spcBef>
              <a:spcAft>
                <a:spcPts val="0"/>
              </a:spcAft>
              <a:buClr>
                <a:srgbClr val="F6DE55"/>
              </a:buClr>
              <a:buSzPct val="60000"/>
              <a:buFont typeface="Wingdings 2" panose="05020102010507070707" pitchFamily="18" charset="2"/>
              <a:buChar char="¿"/>
              <a:tabLst/>
              <a:defRPr sz="1800"/>
            </a:lvl3pPr>
            <a:lvl4pPr marL="1188690" marR="0"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sz="1600"/>
            </a:lvl4pPr>
            <a:lvl5pPr marL="1426428" marR="0"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sz="1600"/>
            </a:lvl5pPr>
          </a:lstStyle>
          <a:p>
            <a:pPr marL="320032" marR="0" lvl="0" indent="-320032" algn="l" defTabSz="914400" rtl="0" eaLnBrk="1" fontAlgn="auto" latinLnBrk="0" hangingPunct="1">
              <a:lnSpc>
                <a:spcPct val="100000"/>
              </a:lnSpc>
              <a:spcBef>
                <a:spcPct val="20000"/>
              </a:spcBef>
              <a:spcAft>
                <a:spcPts val="0"/>
              </a:spcAft>
              <a:buClr>
                <a:srgbClr val="F6DE55"/>
              </a:buClr>
              <a:buSzPct val="80000"/>
              <a:buFont typeface="Wingdings 2" panose="05020102010507070707" pitchFamily="18" charset="2"/>
              <a:buChar char="¿"/>
              <a:tabLst/>
              <a:defRPr/>
            </a:pPr>
            <a:r>
              <a:rPr kumimoji="0" lang="en-US" sz="3000" b="0" i="0" u="none" strike="noStrike" kern="1200" cap="none" spc="0" normalizeH="0" baseline="0" noProof="0" dirty="0">
                <a:ln>
                  <a:noFill/>
                </a:ln>
                <a:solidFill>
                  <a:prstClr val="white"/>
                </a:solidFill>
                <a:effectLst/>
                <a:uLnTx/>
                <a:uFillTx/>
                <a:latin typeface="+mn-lt"/>
                <a:ea typeface="+mn-ea"/>
                <a:cs typeface="+mn-cs"/>
              </a:rPr>
              <a:t>Click to edit Master text styles</a:t>
            </a:r>
          </a:p>
          <a:p>
            <a:pPr marL="870957" marR="0" lvl="1" indent="-514350" algn="l" defTabSz="914400" rtl="0" eaLnBrk="1" fontAlgn="auto" latinLnBrk="0" hangingPunct="1">
              <a:lnSpc>
                <a:spcPct val="100000"/>
              </a:lnSpc>
              <a:spcBef>
                <a:spcPct val="20000"/>
              </a:spcBef>
              <a:spcAft>
                <a:spcPts val="0"/>
              </a:spcAft>
              <a:buClr>
                <a:srgbClr val="F6DE55"/>
              </a:buClr>
              <a:buSzPct val="70000"/>
              <a:buFont typeface="Wingdings 2" panose="05020102010507070707" pitchFamily="18" charset="2"/>
              <a:buChar char="¿"/>
              <a:tabLst/>
              <a:defRPr/>
            </a:pPr>
            <a:r>
              <a:rPr kumimoji="0" lang="en-US" sz="2600" b="0" i="0" u="none" strike="noStrike" kern="1200" cap="none" spc="0" normalizeH="0" baseline="0" noProof="0" dirty="0">
                <a:ln>
                  <a:noFill/>
                </a:ln>
                <a:solidFill>
                  <a:prstClr val="white"/>
                </a:solidFill>
                <a:effectLst/>
                <a:uLnTx/>
                <a:uFillTx/>
                <a:latin typeface="+mn-lt"/>
                <a:ea typeface="+mn-ea"/>
                <a:cs typeface="+mn-cs"/>
              </a:rPr>
              <a:t>Second level</a:t>
            </a:r>
          </a:p>
          <a:p>
            <a:pPr marL="1106408" marR="0" lvl="2" indent="-457200" algn="l" defTabSz="914400" rtl="0" eaLnBrk="1" fontAlgn="auto" latinLnBrk="0" hangingPunct="1">
              <a:lnSpc>
                <a:spcPct val="100000"/>
              </a:lnSpc>
              <a:spcBef>
                <a:spcPct val="20000"/>
              </a:spcBef>
              <a:spcAft>
                <a:spcPts val="0"/>
              </a:spcAft>
              <a:buClr>
                <a:srgbClr val="F6DE55"/>
              </a:buClr>
              <a:buSzPct val="60000"/>
              <a:buFont typeface="Wingdings 2" panose="05020102010507070707" pitchFamily="18" charset="2"/>
              <a:buChar char="¿"/>
              <a:tabLst/>
              <a:defRPr/>
            </a:pPr>
            <a:r>
              <a:rPr kumimoji="0" lang="en-US" sz="2400" b="0" i="0" u="none" strike="noStrike" kern="1200" cap="none" spc="0" normalizeH="0" baseline="0" noProof="0" dirty="0">
                <a:ln>
                  <a:noFill/>
                </a:ln>
                <a:solidFill>
                  <a:prstClr val="white"/>
                </a:solidFill>
                <a:effectLst/>
                <a:uLnTx/>
                <a:uFillTx/>
                <a:latin typeface="+mn-lt"/>
                <a:ea typeface="+mn-ea"/>
                <a:cs typeface="+mn-cs"/>
              </a:rPr>
              <a:t>Third level</a:t>
            </a:r>
          </a:p>
          <a:p>
            <a:pPr marL="1188690" marR="0" lvl="3"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a:pPr>
            <a:r>
              <a:rPr kumimoji="0" lang="en-US" sz="2200" b="0" i="0" u="none" strike="noStrike" kern="1200" cap="none" spc="0" normalizeH="0" baseline="0" noProof="0" dirty="0">
                <a:ln>
                  <a:noFill/>
                </a:ln>
                <a:solidFill>
                  <a:prstClr val="white"/>
                </a:solidFill>
                <a:effectLst/>
                <a:uLnTx/>
                <a:uFillTx/>
                <a:latin typeface="+mn-lt"/>
                <a:ea typeface="+mn-ea"/>
                <a:cs typeface="+mn-cs"/>
              </a:rPr>
              <a:t>Fourth level</a:t>
            </a:r>
          </a:p>
          <a:p>
            <a:pPr marL="1426428" marR="0" lvl="4"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a:pPr>
            <a:r>
              <a:rPr kumimoji="0" lang="en-US" sz="2000" b="0" i="0" u="none" strike="noStrike" kern="1200" cap="none" spc="0" normalizeH="0" baseline="0" noProof="0" dirty="0">
                <a:ln>
                  <a:noFill/>
                </a:ln>
                <a:solidFill>
                  <a:prstClr val="white"/>
                </a:solidFill>
                <a:effectLst/>
                <a:uLnTx/>
                <a:uFillTx/>
                <a:latin typeface="+mn-lt"/>
                <a:ea typeface="+mn-ea"/>
                <a:cs typeface="+mn-cs"/>
              </a:rPr>
              <a:t>Fifth level</a:t>
            </a:r>
          </a:p>
        </p:txBody>
      </p:sp>
      <p:sp>
        <p:nvSpPr>
          <p:cNvPr id="6" name="Content Placeholder 5"/>
          <p:cNvSpPr>
            <a:spLocks noGrp="1"/>
          </p:cNvSpPr>
          <p:nvPr>
            <p:ph sz="quarter" idx="4" hasCustomPrompt="1"/>
          </p:nvPr>
        </p:nvSpPr>
        <p:spPr>
          <a:xfrm>
            <a:off x="6193369" y="1789850"/>
            <a:ext cx="5389033" cy="4306150"/>
          </a:xfrm>
        </p:spPr>
        <p:txBody>
          <a:bodyPr/>
          <a:lstStyle>
            <a:lvl1pPr marL="320032" marR="0" indent="-320032" algn="l" defTabSz="914400" rtl="0" eaLnBrk="1" fontAlgn="auto" latinLnBrk="0" hangingPunct="1">
              <a:lnSpc>
                <a:spcPct val="100000"/>
              </a:lnSpc>
              <a:spcBef>
                <a:spcPct val="20000"/>
              </a:spcBef>
              <a:spcAft>
                <a:spcPts val="0"/>
              </a:spcAft>
              <a:buClr>
                <a:srgbClr val="F6DE55"/>
              </a:buClr>
              <a:buSzPct val="80000"/>
              <a:buFont typeface="Wingdings 2" panose="05020102010507070707" pitchFamily="18" charset="2"/>
              <a:buChar char="¿"/>
              <a:tabLst/>
              <a:defRPr sz="2200"/>
            </a:lvl1pPr>
            <a:lvl2pPr marL="870957" marR="0" indent="-514350" algn="l" defTabSz="914400" rtl="0" eaLnBrk="1" fontAlgn="auto" latinLnBrk="0" hangingPunct="1">
              <a:lnSpc>
                <a:spcPct val="100000"/>
              </a:lnSpc>
              <a:spcBef>
                <a:spcPct val="20000"/>
              </a:spcBef>
              <a:spcAft>
                <a:spcPts val="0"/>
              </a:spcAft>
              <a:buClr>
                <a:srgbClr val="F6DE55"/>
              </a:buClr>
              <a:buSzPct val="70000"/>
              <a:buFont typeface="Wingdings 2" panose="05020102010507070707" pitchFamily="18" charset="2"/>
              <a:buChar char="¿"/>
              <a:tabLst/>
              <a:defRPr sz="2000"/>
            </a:lvl2pPr>
            <a:lvl3pPr marL="1106408" marR="0" indent="-457200" algn="l" defTabSz="914400" rtl="0" eaLnBrk="1" fontAlgn="auto" latinLnBrk="0" hangingPunct="1">
              <a:lnSpc>
                <a:spcPct val="100000"/>
              </a:lnSpc>
              <a:spcBef>
                <a:spcPct val="20000"/>
              </a:spcBef>
              <a:spcAft>
                <a:spcPts val="0"/>
              </a:spcAft>
              <a:buClr>
                <a:srgbClr val="F6DE55"/>
              </a:buClr>
              <a:buSzPct val="60000"/>
              <a:buFont typeface="Wingdings 2" panose="05020102010507070707" pitchFamily="18" charset="2"/>
              <a:buChar char="¿"/>
              <a:tabLst/>
              <a:defRPr sz="1800"/>
            </a:lvl3pPr>
            <a:lvl4pPr marL="1188690" marR="0"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sz="1600"/>
            </a:lvl4pPr>
            <a:lvl5pPr marL="1426428" marR="0"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sz="1600"/>
            </a:lvl5pPr>
          </a:lstStyle>
          <a:p>
            <a:pPr marL="320032" marR="0" lvl="0" indent="-320032" algn="l" defTabSz="914400" rtl="0" eaLnBrk="1" fontAlgn="auto" latinLnBrk="0" hangingPunct="1">
              <a:lnSpc>
                <a:spcPct val="100000"/>
              </a:lnSpc>
              <a:spcBef>
                <a:spcPct val="20000"/>
              </a:spcBef>
              <a:spcAft>
                <a:spcPts val="0"/>
              </a:spcAft>
              <a:buClr>
                <a:srgbClr val="F6DE55"/>
              </a:buClr>
              <a:buSzPct val="80000"/>
              <a:buFont typeface="Wingdings 2" panose="05020102010507070707" pitchFamily="18" charset="2"/>
              <a:buChar char="¿"/>
              <a:tabLst/>
              <a:defRPr/>
            </a:pPr>
            <a:r>
              <a:rPr kumimoji="0" lang="en-US" sz="3000" b="0" i="0" u="none" strike="noStrike" kern="1200" cap="none" spc="0" normalizeH="0" baseline="0" noProof="0" dirty="0">
                <a:ln>
                  <a:noFill/>
                </a:ln>
                <a:solidFill>
                  <a:prstClr val="white"/>
                </a:solidFill>
                <a:effectLst/>
                <a:uLnTx/>
                <a:uFillTx/>
                <a:latin typeface="+mn-lt"/>
                <a:ea typeface="+mn-ea"/>
                <a:cs typeface="+mn-cs"/>
              </a:rPr>
              <a:t>Click to edit Master text styles</a:t>
            </a:r>
          </a:p>
          <a:p>
            <a:pPr marL="870957" marR="0" lvl="1" indent="-514350" algn="l" defTabSz="914400" rtl="0" eaLnBrk="1" fontAlgn="auto" latinLnBrk="0" hangingPunct="1">
              <a:lnSpc>
                <a:spcPct val="100000"/>
              </a:lnSpc>
              <a:spcBef>
                <a:spcPct val="20000"/>
              </a:spcBef>
              <a:spcAft>
                <a:spcPts val="0"/>
              </a:spcAft>
              <a:buClr>
                <a:srgbClr val="F6DE55"/>
              </a:buClr>
              <a:buSzPct val="70000"/>
              <a:buFont typeface="Wingdings 2" panose="05020102010507070707" pitchFamily="18" charset="2"/>
              <a:buChar char="¿"/>
              <a:tabLst/>
              <a:defRPr/>
            </a:pPr>
            <a:r>
              <a:rPr kumimoji="0" lang="en-US" sz="2600" b="0" i="0" u="none" strike="noStrike" kern="1200" cap="none" spc="0" normalizeH="0" baseline="0" noProof="0" dirty="0">
                <a:ln>
                  <a:noFill/>
                </a:ln>
                <a:solidFill>
                  <a:prstClr val="white"/>
                </a:solidFill>
                <a:effectLst/>
                <a:uLnTx/>
                <a:uFillTx/>
                <a:latin typeface="+mn-lt"/>
                <a:ea typeface="+mn-ea"/>
                <a:cs typeface="+mn-cs"/>
              </a:rPr>
              <a:t>Second level</a:t>
            </a:r>
          </a:p>
          <a:p>
            <a:pPr marL="1106408" marR="0" lvl="2" indent="-457200" algn="l" defTabSz="914400" rtl="0" eaLnBrk="1" fontAlgn="auto" latinLnBrk="0" hangingPunct="1">
              <a:lnSpc>
                <a:spcPct val="100000"/>
              </a:lnSpc>
              <a:spcBef>
                <a:spcPct val="20000"/>
              </a:spcBef>
              <a:spcAft>
                <a:spcPts val="0"/>
              </a:spcAft>
              <a:buClr>
                <a:srgbClr val="F6DE55"/>
              </a:buClr>
              <a:buSzPct val="60000"/>
              <a:buFont typeface="Wingdings 2" panose="05020102010507070707" pitchFamily="18" charset="2"/>
              <a:buChar char="¿"/>
              <a:tabLst/>
              <a:defRPr/>
            </a:pPr>
            <a:r>
              <a:rPr kumimoji="0" lang="en-US" sz="2400" b="0" i="0" u="none" strike="noStrike" kern="1200" cap="none" spc="0" normalizeH="0" baseline="0" noProof="0" dirty="0">
                <a:ln>
                  <a:noFill/>
                </a:ln>
                <a:solidFill>
                  <a:prstClr val="white"/>
                </a:solidFill>
                <a:effectLst/>
                <a:uLnTx/>
                <a:uFillTx/>
                <a:latin typeface="+mn-lt"/>
                <a:ea typeface="+mn-ea"/>
                <a:cs typeface="+mn-cs"/>
              </a:rPr>
              <a:t>Third level</a:t>
            </a:r>
          </a:p>
          <a:p>
            <a:pPr marL="1188690" marR="0" lvl="3"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a:pPr>
            <a:r>
              <a:rPr kumimoji="0" lang="en-US" sz="2200" b="0" i="0" u="none" strike="noStrike" kern="1200" cap="none" spc="0" normalizeH="0" baseline="0" noProof="0" dirty="0">
                <a:ln>
                  <a:noFill/>
                </a:ln>
                <a:solidFill>
                  <a:prstClr val="white"/>
                </a:solidFill>
                <a:effectLst/>
                <a:uLnTx/>
                <a:uFillTx/>
                <a:latin typeface="+mn-lt"/>
                <a:ea typeface="+mn-ea"/>
                <a:cs typeface="+mn-cs"/>
              </a:rPr>
              <a:t>Fourth level</a:t>
            </a:r>
          </a:p>
          <a:p>
            <a:pPr marL="1426428" marR="0" lvl="4"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a:pPr>
            <a:r>
              <a:rPr kumimoji="0" lang="en-US" sz="2000" b="0" i="0" u="none" strike="noStrike" kern="1200" cap="none" spc="0" normalizeH="0" baseline="0" noProof="0" dirty="0">
                <a:ln>
                  <a:noFill/>
                </a:ln>
                <a:solidFill>
                  <a:prstClr val="white"/>
                </a:solidFill>
                <a:effectLst/>
                <a:uLnTx/>
                <a:uFillTx/>
                <a:latin typeface="+mn-lt"/>
                <a:ea typeface="+mn-ea"/>
                <a:cs typeface="+mn-cs"/>
              </a:rPr>
              <a:t>Fifth level</a:t>
            </a:r>
          </a:p>
        </p:txBody>
      </p:sp>
      <p:sp>
        <p:nvSpPr>
          <p:cNvPr id="12"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11" name="Rectangle 10">
            <a:extLst>
              <a:ext uri="{FF2B5EF4-FFF2-40B4-BE49-F238E27FC236}">
                <a16:creationId xmlns:a16="http://schemas.microsoft.com/office/drawing/2014/main" id="{FA8835BD-ADD0-4BD4-BE84-16604317BDD6}"/>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3" name="Picture 12">
            <a:extLst>
              <a:ext uri="{FF2B5EF4-FFF2-40B4-BE49-F238E27FC236}">
                <a16:creationId xmlns:a16="http://schemas.microsoft.com/office/drawing/2014/main" id="{412218E2-3A67-4A24-A155-201AF155BF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4" name="Picture 13">
            <a:extLst>
              <a:ext uri="{FF2B5EF4-FFF2-40B4-BE49-F238E27FC236}">
                <a16:creationId xmlns:a16="http://schemas.microsoft.com/office/drawing/2014/main" id="{8456A229-45DE-4D53-BEF9-C1D134E11D92}"/>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10" name="Rectangle 9">
            <a:extLst>
              <a:ext uri="{FF2B5EF4-FFF2-40B4-BE49-F238E27FC236}">
                <a16:creationId xmlns:a16="http://schemas.microsoft.com/office/drawing/2014/main" id="{DFDAE88D-E570-476A-B4DE-A18331824B6F}"/>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5" name="Picture 14">
            <a:extLst>
              <a:ext uri="{FF2B5EF4-FFF2-40B4-BE49-F238E27FC236}">
                <a16:creationId xmlns:a16="http://schemas.microsoft.com/office/drawing/2014/main" id="{5568AE49-68AD-4062-A7C0-F86C902868E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6" name="Picture 15">
            <a:extLst>
              <a:ext uri="{FF2B5EF4-FFF2-40B4-BE49-F238E27FC236}">
                <a16:creationId xmlns:a16="http://schemas.microsoft.com/office/drawing/2014/main" id="{04C68F48-60A9-4CDF-A2DF-D437FDF2FCC4}"/>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38414566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7" name="Rectangle 6">
            <a:extLst>
              <a:ext uri="{FF2B5EF4-FFF2-40B4-BE49-F238E27FC236}">
                <a16:creationId xmlns:a16="http://schemas.microsoft.com/office/drawing/2014/main" id="{5E8582EE-C72F-4D5C-9807-499A21F0B04C}"/>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9" name="Picture 8">
            <a:extLst>
              <a:ext uri="{FF2B5EF4-FFF2-40B4-BE49-F238E27FC236}">
                <a16:creationId xmlns:a16="http://schemas.microsoft.com/office/drawing/2014/main" id="{874BC3E6-32B0-4DAD-AAA7-788710E084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0" name="Picture 9">
            <a:extLst>
              <a:ext uri="{FF2B5EF4-FFF2-40B4-BE49-F238E27FC236}">
                <a16:creationId xmlns:a16="http://schemas.microsoft.com/office/drawing/2014/main" id="{436F2589-9696-48D3-9B19-5F4F897FD7F5}"/>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6" name="Rectangle 5">
            <a:extLst>
              <a:ext uri="{FF2B5EF4-FFF2-40B4-BE49-F238E27FC236}">
                <a16:creationId xmlns:a16="http://schemas.microsoft.com/office/drawing/2014/main" id="{BB87AC8C-7B78-4515-9C57-7AD58BFC5D60}"/>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1" name="Picture 10">
            <a:extLst>
              <a:ext uri="{FF2B5EF4-FFF2-40B4-BE49-F238E27FC236}">
                <a16:creationId xmlns:a16="http://schemas.microsoft.com/office/drawing/2014/main" id="{66352A15-948F-4944-86F2-0D7CDD099F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2" name="Picture 11">
            <a:extLst>
              <a:ext uri="{FF2B5EF4-FFF2-40B4-BE49-F238E27FC236}">
                <a16:creationId xmlns:a16="http://schemas.microsoft.com/office/drawing/2014/main" id="{44FAD875-CB18-481F-BD88-A4F9F0ECFB66}"/>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39680381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30345E8-C940-4FA5-A0C0-4ECC284ECD0B}"/>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7" name="Picture 6">
            <a:extLst>
              <a:ext uri="{FF2B5EF4-FFF2-40B4-BE49-F238E27FC236}">
                <a16:creationId xmlns:a16="http://schemas.microsoft.com/office/drawing/2014/main" id="{2F6909D7-8C3E-4A82-A1F3-4DD9DAA116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8" name="Picture 7">
            <a:extLst>
              <a:ext uri="{FF2B5EF4-FFF2-40B4-BE49-F238E27FC236}">
                <a16:creationId xmlns:a16="http://schemas.microsoft.com/office/drawing/2014/main" id="{6B0833E2-86A0-4B19-92A8-B8151574C051}"/>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5" name="Rectangle 4">
            <a:extLst>
              <a:ext uri="{FF2B5EF4-FFF2-40B4-BE49-F238E27FC236}">
                <a16:creationId xmlns:a16="http://schemas.microsoft.com/office/drawing/2014/main" id="{E69026FE-92C8-4090-A895-8C7959412FD9}"/>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9" name="Picture 8">
            <a:extLst>
              <a:ext uri="{FF2B5EF4-FFF2-40B4-BE49-F238E27FC236}">
                <a16:creationId xmlns:a16="http://schemas.microsoft.com/office/drawing/2014/main" id="{9FDDBE6A-78C5-4182-BB04-DE53FD7DF1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0" name="Picture 9">
            <a:extLst>
              <a:ext uri="{FF2B5EF4-FFF2-40B4-BE49-F238E27FC236}">
                <a16:creationId xmlns:a16="http://schemas.microsoft.com/office/drawing/2014/main" id="{2B30AB73-B2A3-4B48-92EA-DF8096BF5520}"/>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17206461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653" y="1981200"/>
            <a:ext cx="4572000" cy="522288"/>
          </a:xfrm>
        </p:spPr>
        <p:txBody>
          <a:bodyPr tIns="0" bIns="0" anchor="b"/>
          <a:lstStyle>
            <a:lvl1pPr algn="r">
              <a:buNone/>
              <a:defRPr sz="2000" b="1"/>
            </a:lvl1pPr>
          </a:lstStyle>
          <a:p>
            <a:r>
              <a:rPr lang="en-US"/>
              <a:t>Click to edit Master title style</a:t>
            </a:r>
            <a:endParaRPr lang="en-US" dirty="0"/>
          </a:p>
        </p:txBody>
      </p:sp>
      <p:sp>
        <p:nvSpPr>
          <p:cNvPr id="3" name="Picture Placeholder 2"/>
          <p:cNvSpPr>
            <a:spLocks noGrp="1"/>
          </p:cNvSpPr>
          <p:nvPr>
            <p:ph type="pic" idx="1"/>
          </p:nvPr>
        </p:nvSpPr>
        <p:spPr>
          <a:xfrm>
            <a:off x="5457824" y="1066800"/>
            <a:ext cx="6096000" cy="4572000"/>
          </a:xfrm>
          <a:solidFill>
            <a:schemeClr val="bg2">
              <a:shade val="75000"/>
            </a:schemeClr>
          </a:solidFill>
          <a:ln w="60325">
            <a:solidFill>
              <a:srgbClr val="FFFFFF"/>
            </a:solidFill>
            <a:miter lim="800000"/>
          </a:ln>
          <a:effectLst>
            <a:outerShdw blurRad="36195" dist="10000" dir="5400000" algn="tl" rotWithShape="0">
              <a:srgbClr val="000000">
                <a:alpha val="75000"/>
              </a:srgbClr>
            </a:outerShdw>
            <a:reflection stA="21000" endA="500" endPos="10000" dist="20000" dir="5400000" sy="-100000" algn="bl" rotWithShape="0"/>
          </a:effectLst>
        </p:spPr>
        <p:txBody>
          <a:bodyPr/>
          <a:lstStyle>
            <a:lvl1pPr>
              <a:buNone/>
              <a:defRPr sz="3200"/>
            </a:lvl1pPr>
          </a:lstStyle>
          <a:p>
            <a:r>
              <a:rPr lang="en-US"/>
              <a:t>Click icon to add picture</a:t>
            </a:r>
            <a:endParaRPr lang="en-US" dirty="0"/>
          </a:p>
        </p:txBody>
      </p:sp>
      <p:sp>
        <p:nvSpPr>
          <p:cNvPr id="4" name="Text Placeholder 3"/>
          <p:cNvSpPr>
            <a:spLocks noGrp="1"/>
          </p:cNvSpPr>
          <p:nvPr>
            <p:ph type="body" sz="half" idx="2"/>
          </p:nvPr>
        </p:nvSpPr>
        <p:spPr>
          <a:xfrm>
            <a:off x="501653" y="2543176"/>
            <a:ext cx="4572000" cy="914400"/>
          </a:xfrm>
        </p:spPr>
        <p:txBody>
          <a:bodyPr lIns="0" tIns="0" rIns="0" bIns="0" anchor="t"/>
          <a:lstStyle>
            <a:lvl1pPr indent="0" algn="r">
              <a:spcBef>
                <a:spcPts val="300"/>
              </a:spcBef>
              <a:buFontTx/>
              <a:buNone/>
              <a:defRPr sz="1400" baseline="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9" name="Rectangle 8">
            <a:extLst>
              <a:ext uri="{FF2B5EF4-FFF2-40B4-BE49-F238E27FC236}">
                <a16:creationId xmlns:a16="http://schemas.microsoft.com/office/drawing/2014/main" id="{CA925132-5935-47F5-A6EC-2CAF87E3BBF1}"/>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0" name="Picture 9">
            <a:extLst>
              <a:ext uri="{FF2B5EF4-FFF2-40B4-BE49-F238E27FC236}">
                <a16:creationId xmlns:a16="http://schemas.microsoft.com/office/drawing/2014/main" id="{6422F485-7C44-451B-AD8D-B9F44CEFE6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1" name="Picture 10">
            <a:extLst>
              <a:ext uri="{FF2B5EF4-FFF2-40B4-BE49-F238E27FC236}">
                <a16:creationId xmlns:a16="http://schemas.microsoft.com/office/drawing/2014/main" id="{274BA127-8D54-40F4-9C1E-4E3D3748281A}"/>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8" name="Rectangle 7">
            <a:extLst>
              <a:ext uri="{FF2B5EF4-FFF2-40B4-BE49-F238E27FC236}">
                <a16:creationId xmlns:a16="http://schemas.microsoft.com/office/drawing/2014/main" id="{D52D9FF4-DB5A-4E6A-A4CC-7E0E8CEF8891}"/>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2" name="Picture 11">
            <a:extLst>
              <a:ext uri="{FF2B5EF4-FFF2-40B4-BE49-F238E27FC236}">
                <a16:creationId xmlns:a16="http://schemas.microsoft.com/office/drawing/2014/main" id="{80B9A8C2-7BDA-4E9E-8BFA-35663DCA093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3" name="Picture 12">
            <a:extLst>
              <a:ext uri="{FF2B5EF4-FFF2-40B4-BE49-F238E27FC236}">
                <a16:creationId xmlns:a16="http://schemas.microsoft.com/office/drawing/2014/main" id="{5899DC65-0089-4C0F-B12A-8B482E315773}"/>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4815473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09600" y="2179638"/>
            <a:ext cx="10972800" cy="393021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3"/>
            <a:ext cx="2641600" cy="365125"/>
          </a:xfrm>
          <a:prstGeom prst="rect">
            <a:avLst/>
          </a:prstGeom>
        </p:spPr>
        <p:txBody>
          <a:bodyPr/>
          <a:lstStyle/>
          <a:p>
            <a:fld id="{EF448DAE-BFBB-462F-BB72-B5CE1AF4AF28}" type="datetimeFigureOut">
              <a:rPr lang="en-US" smtClean="0">
                <a:solidFill>
                  <a:prstClr val="white"/>
                </a:solidFill>
              </a:rPr>
              <a:pPr/>
              <a:t>4/25/2022</a:t>
            </a:fld>
            <a:endParaRPr lang="en-US">
              <a:solidFill>
                <a:prstClr val="white"/>
              </a:solidFill>
            </a:endParaRPr>
          </a:p>
        </p:txBody>
      </p:sp>
      <p:sp>
        <p:nvSpPr>
          <p:cNvPr id="5" name="Footer Placeholder 4"/>
          <p:cNvSpPr>
            <a:spLocks noGrp="1"/>
          </p:cNvSpPr>
          <p:nvPr>
            <p:ph type="ftr" sz="quarter" idx="11"/>
          </p:nvPr>
        </p:nvSpPr>
        <p:spPr>
          <a:xfrm>
            <a:off x="3251200" y="6356353"/>
            <a:ext cx="3860800" cy="365125"/>
          </a:xfrm>
          <a:prstGeom prst="rect">
            <a:avLst/>
          </a:prstGeom>
        </p:spPr>
        <p:txBody>
          <a:bodyPr/>
          <a:lstStyle/>
          <a:p>
            <a:endParaRPr lang="en-US">
              <a:solidFill>
                <a:prstClr val="white"/>
              </a:solidFill>
            </a:endParaRPr>
          </a:p>
        </p:txBody>
      </p:sp>
      <p:sp>
        <p:nvSpPr>
          <p:cNvPr id="6" name="Slide Number Placeholder 5"/>
          <p:cNvSpPr>
            <a:spLocks noGrp="1"/>
          </p:cNvSpPr>
          <p:nvPr>
            <p:ph type="sldNum" sz="quarter" idx="12"/>
          </p:nvPr>
        </p:nvSpPr>
        <p:spPr>
          <a:xfrm>
            <a:off x="10871200" y="6356353"/>
            <a:ext cx="711200" cy="365125"/>
          </a:xfrm>
          <a:prstGeom prst="rect">
            <a:avLst/>
          </a:prstGeom>
        </p:spPr>
        <p:txBody>
          <a:bodyPr/>
          <a:lstStyle/>
          <a:p>
            <a:fld id="{A85CB6F5-83BF-4EE6-A8A0-7837C78D3C29}" type="slidenum">
              <a:rPr lang="en-US" smtClean="0">
                <a:solidFill>
                  <a:prstClr val="white"/>
                </a:solidFill>
              </a:rPr>
              <a:pPr/>
              <a:t>‹#›</a:t>
            </a:fld>
            <a:endParaRPr lang="en-US">
              <a:solidFill>
                <a:prstClr val="white"/>
              </a:solidFill>
            </a:endParaRPr>
          </a:p>
        </p:txBody>
      </p:sp>
      <p:sp>
        <p:nvSpPr>
          <p:cNvPr id="7"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9" name="Rectangle 8">
            <a:extLst>
              <a:ext uri="{FF2B5EF4-FFF2-40B4-BE49-F238E27FC236}">
                <a16:creationId xmlns:a16="http://schemas.microsoft.com/office/drawing/2014/main" id="{37238054-B3D1-4266-8D27-CEF60E3EFDAE}"/>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1" name="Picture 10">
            <a:extLst>
              <a:ext uri="{FF2B5EF4-FFF2-40B4-BE49-F238E27FC236}">
                <a16:creationId xmlns:a16="http://schemas.microsoft.com/office/drawing/2014/main" id="{EB785E3C-AEA6-4BFA-80B1-E50E784286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2" name="Picture 11">
            <a:extLst>
              <a:ext uri="{FF2B5EF4-FFF2-40B4-BE49-F238E27FC236}">
                <a16:creationId xmlns:a16="http://schemas.microsoft.com/office/drawing/2014/main" id="{6935F58F-ADFE-46AA-BB19-AA3CD4E231F3}"/>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10" name="Rectangle 9">
            <a:extLst>
              <a:ext uri="{FF2B5EF4-FFF2-40B4-BE49-F238E27FC236}">
                <a16:creationId xmlns:a16="http://schemas.microsoft.com/office/drawing/2014/main" id="{5EF79553-007A-4F9A-AA42-BB1E36604832}"/>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3" name="Picture 12">
            <a:extLst>
              <a:ext uri="{FF2B5EF4-FFF2-40B4-BE49-F238E27FC236}">
                <a16:creationId xmlns:a16="http://schemas.microsoft.com/office/drawing/2014/main" id="{52F011BE-0501-464E-A1B6-F2BA56B10C8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4" name="Picture 13">
            <a:extLst>
              <a:ext uri="{FF2B5EF4-FFF2-40B4-BE49-F238E27FC236}">
                <a16:creationId xmlns:a16="http://schemas.microsoft.com/office/drawing/2014/main" id="{036C4C19-0FEE-4A79-88AC-4884B802D5EE}"/>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111672775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3"/>
            <a:ext cx="2641600" cy="365125"/>
          </a:xfrm>
          <a:prstGeom prst="rect">
            <a:avLst/>
          </a:prstGeom>
        </p:spPr>
        <p:txBody>
          <a:bodyPr/>
          <a:lstStyle/>
          <a:p>
            <a:fld id="{EF448DAE-BFBB-462F-BB72-B5CE1AF4AF28}" type="datetimeFigureOut">
              <a:rPr lang="en-US" smtClean="0">
                <a:solidFill>
                  <a:prstClr val="white"/>
                </a:solidFill>
              </a:rPr>
              <a:pPr/>
              <a:t>4/25/2022</a:t>
            </a:fld>
            <a:endParaRPr lang="en-US">
              <a:solidFill>
                <a:prstClr val="white"/>
              </a:solidFill>
            </a:endParaRPr>
          </a:p>
        </p:txBody>
      </p:sp>
      <p:sp>
        <p:nvSpPr>
          <p:cNvPr id="5" name="Footer Placeholder 4"/>
          <p:cNvSpPr>
            <a:spLocks noGrp="1"/>
          </p:cNvSpPr>
          <p:nvPr>
            <p:ph type="ftr" sz="quarter" idx="11"/>
          </p:nvPr>
        </p:nvSpPr>
        <p:spPr>
          <a:xfrm>
            <a:off x="3251200" y="6356353"/>
            <a:ext cx="3860800" cy="365125"/>
          </a:xfrm>
          <a:prstGeom prst="rect">
            <a:avLst/>
          </a:prstGeom>
        </p:spPr>
        <p:txBody>
          <a:bodyPr/>
          <a:lstStyle/>
          <a:p>
            <a:endParaRPr lang="en-US">
              <a:solidFill>
                <a:prstClr val="white"/>
              </a:solidFill>
            </a:endParaRPr>
          </a:p>
        </p:txBody>
      </p:sp>
      <p:sp>
        <p:nvSpPr>
          <p:cNvPr id="6" name="Slide Number Placeholder 5"/>
          <p:cNvSpPr>
            <a:spLocks noGrp="1"/>
          </p:cNvSpPr>
          <p:nvPr>
            <p:ph type="sldNum" sz="quarter" idx="12"/>
          </p:nvPr>
        </p:nvSpPr>
        <p:spPr>
          <a:xfrm>
            <a:off x="10871200" y="6356353"/>
            <a:ext cx="711200" cy="365125"/>
          </a:xfrm>
          <a:prstGeom prst="rect">
            <a:avLst/>
          </a:prstGeom>
        </p:spPr>
        <p:txBody>
          <a:bodyPr/>
          <a:lstStyle/>
          <a:p>
            <a:fld id="{A85CB6F5-83BF-4EE6-A8A0-7837C78D3C29}" type="slidenum">
              <a:rPr lang="en-US" smtClean="0">
                <a:solidFill>
                  <a:prstClr val="white"/>
                </a:solidFill>
              </a:rPr>
              <a:pPr/>
              <a:t>‹#›</a:t>
            </a:fld>
            <a:endParaRPr lang="en-US">
              <a:solidFill>
                <a:prstClr val="white"/>
              </a:solidFill>
            </a:endParaRPr>
          </a:p>
        </p:txBody>
      </p:sp>
      <p:sp>
        <p:nvSpPr>
          <p:cNvPr id="9" name="Rectangle 8">
            <a:extLst>
              <a:ext uri="{FF2B5EF4-FFF2-40B4-BE49-F238E27FC236}">
                <a16:creationId xmlns:a16="http://schemas.microsoft.com/office/drawing/2014/main" id="{86034163-E987-48CD-B92F-DFA8CC48F2FF}"/>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1" name="Picture 10">
            <a:extLst>
              <a:ext uri="{FF2B5EF4-FFF2-40B4-BE49-F238E27FC236}">
                <a16:creationId xmlns:a16="http://schemas.microsoft.com/office/drawing/2014/main" id="{D87BCEEF-3809-40A2-99EF-055E95C7C2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2" name="Picture 11">
            <a:extLst>
              <a:ext uri="{FF2B5EF4-FFF2-40B4-BE49-F238E27FC236}">
                <a16:creationId xmlns:a16="http://schemas.microsoft.com/office/drawing/2014/main" id="{5E21772E-7AAB-4F87-9EB2-3C25C1C79291}"/>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10" name="Rectangle 9">
            <a:extLst>
              <a:ext uri="{FF2B5EF4-FFF2-40B4-BE49-F238E27FC236}">
                <a16:creationId xmlns:a16="http://schemas.microsoft.com/office/drawing/2014/main" id="{C6D5A722-A3BB-43C7-BCB1-0823FC356872}"/>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3" name="Picture 12">
            <a:extLst>
              <a:ext uri="{FF2B5EF4-FFF2-40B4-BE49-F238E27FC236}">
                <a16:creationId xmlns:a16="http://schemas.microsoft.com/office/drawing/2014/main" id="{18266207-8035-4117-BBC5-BDB55798543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4" name="Picture 13">
            <a:extLst>
              <a:ext uri="{FF2B5EF4-FFF2-40B4-BE49-F238E27FC236}">
                <a16:creationId xmlns:a16="http://schemas.microsoft.com/office/drawing/2014/main" id="{8CABD394-4788-4A59-9E00-49474A07D5F9}"/>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9277356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Fundamentals Layout">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9600" y="6356353"/>
            <a:ext cx="2641600" cy="365125"/>
          </a:xfrm>
          <a:prstGeom prst="rect">
            <a:avLst/>
          </a:prstGeom>
        </p:spPr>
        <p:txBody>
          <a:bodyPr/>
          <a:lstStyle/>
          <a:p>
            <a:fld id="{EF448DAE-BFBB-462F-BB72-B5CE1AF4AF28}" type="datetimeFigureOut">
              <a:rPr lang="en-US" smtClean="0">
                <a:solidFill>
                  <a:prstClr val="white"/>
                </a:solidFill>
              </a:rPr>
              <a:pPr/>
              <a:t>4/25/2022</a:t>
            </a:fld>
            <a:endParaRPr lang="en-US">
              <a:solidFill>
                <a:prstClr val="white"/>
              </a:solidFill>
            </a:endParaRPr>
          </a:p>
        </p:txBody>
      </p:sp>
      <p:sp>
        <p:nvSpPr>
          <p:cNvPr id="7" name="Footer Placeholder 6"/>
          <p:cNvSpPr>
            <a:spLocks noGrp="1"/>
          </p:cNvSpPr>
          <p:nvPr>
            <p:ph type="ftr" sz="quarter" idx="11"/>
          </p:nvPr>
        </p:nvSpPr>
        <p:spPr>
          <a:xfrm>
            <a:off x="3251200" y="6356353"/>
            <a:ext cx="3860800" cy="365125"/>
          </a:xfrm>
          <a:prstGeom prst="rect">
            <a:avLst/>
          </a:prstGeom>
        </p:spPr>
        <p:txBody>
          <a:bodyPr/>
          <a:lstStyle/>
          <a:p>
            <a:endParaRPr lang="en-US">
              <a:solidFill>
                <a:prstClr val="white"/>
              </a:solidFill>
            </a:endParaRPr>
          </a:p>
        </p:txBody>
      </p:sp>
      <p:sp>
        <p:nvSpPr>
          <p:cNvPr id="12"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11" name="Rectangle 10">
            <a:extLst>
              <a:ext uri="{FF2B5EF4-FFF2-40B4-BE49-F238E27FC236}">
                <a16:creationId xmlns:a16="http://schemas.microsoft.com/office/drawing/2014/main" id="{7A4FA087-CB53-43F1-872B-97978F40D238}"/>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3" name="Picture 12">
            <a:extLst>
              <a:ext uri="{FF2B5EF4-FFF2-40B4-BE49-F238E27FC236}">
                <a16:creationId xmlns:a16="http://schemas.microsoft.com/office/drawing/2014/main" id="{2F175A0F-57F3-4B79-9AEA-EAA01D2368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4" name="Picture 13">
            <a:extLst>
              <a:ext uri="{FF2B5EF4-FFF2-40B4-BE49-F238E27FC236}">
                <a16:creationId xmlns:a16="http://schemas.microsoft.com/office/drawing/2014/main" id="{29B7304A-E05F-437F-9B45-C166B8451B42}"/>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8" name="Rectangle 7">
            <a:extLst>
              <a:ext uri="{FF2B5EF4-FFF2-40B4-BE49-F238E27FC236}">
                <a16:creationId xmlns:a16="http://schemas.microsoft.com/office/drawing/2014/main" id="{E85B7961-160B-4FF6-8A33-DA101C9B4126}"/>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9" name="Picture 8">
            <a:extLst>
              <a:ext uri="{FF2B5EF4-FFF2-40B4-BE49-F238E27FC236}">
                <a16:creationId xmlns:a16="http://schemas.microsoft.com/office/drawing/2014/main" id="{28141C72-238A-4ADB-BF71-A71ED37D7B7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0" name="Picture 9">
            <a:extLst>
              <a:ext uri="{FF2B5EF4-FFF2-40B4-BE49-F238E27FC236}">
                <a16:creationId xmlns:a16="http://schemas.microsoft.com/office/drawing/2014/main" id="{01D8BC72-923B-412A-A669-36B04D81DDA5}"/>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9582319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35EE5-B679-4ACD-B401-D7FF4EEC467F}"/>
              </a:ext>
            </a:extLst>
          </p:cNvPr>
          <p:cNvSpPr>
            <a:spLocks noGrp="1"/>
          </p:cNvSpPr>
          <p:nvPr>
            <p:ph type="title"/>
          </p:nvPr>
        </p:nvSpPr>
        <p:spPr/>
        <p:txBody>
          <a:bodyPr/>
          <a:lstStyle>
            <a:lvl1pPr>
              <a:defRPr kumimoji="0" lang="en-US" sz="4200" b="1" i="0" u="none" strike="noStrike" kern="1200" cap="none" spc="0" normalizeH="0" baseline="0" noProof="0" dirty="0" smtClean="0">
                <a:ln w="500">
                  <a:solidFill>
                    <a:srgbClr val="5493B2">
                      <a:shade val="20000"/>
                      <a:satMod val="350000"/>
                    </a:srgbClr>
                  </a:solidFill>
                </a:ln>
                <a:solidFill>
                  <a:srgbClr val="5493B2">
                    <a:tint val="100000"/>
                    <a:satMod val="250000"/>
                  </a:srgbClr>
                </a:solidFill>
                <a:effectLst>
                  <a:outerShdw blurRad="30000" dist="30000" dir="2700000" algn="tl" rotWithShape="0">
                    <a:srgbClr val="06204C">
                      <a:shade val="45000"/>
                      <a:satMod val="150000"/>
                      <a:alpha val="90000"/>
                    </a:srgbClr>
                  </a:outerShdw>
                </a:effectLst>
                <a:uLnTx/>
                <a:uFillTx/>
                <a:latin typeface="Corbel"/>
                <a:ea typeface="+mj-ea"/>
                <a:cs typeface="+mj-cs"/>
              </a:defRPr>
            </a:lvl1pPr>
          </a:lstStyle>
          <a:p>
            <a:r>
              <a:rPr kumimoji="0" lang="en-US" sz="4800" b="1" i="0" u="none" strike="noStrike" kern="1200" cap="none" spc="0" normalizeH="0" baseline="0" noProof="0">
                <a:ln w="500">
                  <a:solidFill>
                    <a:srgbClr val="5493B2">
                      <a:shade val="20000"/>
                      <a:satMod val="350000"/>
                    </a:srgbClr>
                  </a:solidFill>
                </a:ln>
                <a:solidFill>
                  <a:srgbClr val="5493B2">
                    <a:tint val="100000"/>
                    <a:satMod val="250000"/>
                  </a:srgbClr>
                </a:solidFill>
                <a:effectLst>
                  <a:outerShdw blurRad="30000" dist="30000" dir="2700000" algn="tl" rotWithShape="0">
                    <a:srgbClr val="06204C">
                      <a:shade val="45000"/>
                      <a:satMod val="150000"/>
                      <a:alpha val="90000"/>
                    </a:srgbClr>
                  </a:outerShdw>
                </a:effectLst>
                <a:uLnTx/>
                <a:uFillTx/>
                <a:latin typeface="Corbel"/>
                <a:ea typeface="+mj-ea"/>
                <a:cs typeface="+mj-cs"/>
              </a:rPr>
              <a:t>Click to edit Master title style</a:t>
            </a:r>
            <a:endParaRPr lang="en-US" dirty="0"/>
          </a:p>
        </p:txBody>
      </p:sp>
      <p:sp>
        <p:nvSpPr>
          <p:cNvPr id="8" name="Content Placeholder 7">
            <a:extLst>
              <a:ext uri="{FF2B5EF4-FFF2-40B4-BE49-F238E27FC236}">
                <a16:creationId xmlns:a16="http://schemas.microsoft.com/office/drawing/2014/main" id="{2C017537-9B49-400C-B1F8-781F4F3050DC}"/>
              </a:ext>
            </a:extLst>
          </p:cNvPr>
          <p:cNvSpPr>
            <a:spLocks noGrp="1"/>
          </p:cNvSpPr>
          <p:nvPr>
            <p:ph sz="quarter" idx="10"/>
          </p:nvPr>
        </p:nvSpPr>
        <p:spPr>
          <a:xfrm>
            <a:off x="838200" y="2133600"/>
            <a:ext cx="10515600" cy="40386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891520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theme" Target="../theme/theme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theme" Target="../theme/theme4.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6" Type="http://schemas.openxmlformats.org/officeDocument/2006/relationships/image" Target="../media/image1.png"/><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image" Target="../media/image3.tiff"/><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Calibri" charset="0"/>
                <a:ea typeface="+mn-ea"/>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Calibri" charset="0"/>
                <a:ea typeface="+mn-ea"/>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786BACA2-8304-4DC5-B3B5-11F59C482B33}" type="slidenum">
              <a:rPr lang="en-US" altLang="en-US">
                <a:solidFill>
                  <a:srgbClr val="000000"/>
                </a:solidFill>
                <a:ea typeface="MS PGothic" pitchFamily="34" charset="-128"/>
              </a:rPr>
              <a:pPr eaLnBrk="0" fontAlgn="base" hangingPunct="0">
                <a:spcBef>
                  <a:spcPct val="0"/>
                </a:spcBef>
                <a:spcAft>
                  <a:spcPct val="0"/>
                </a:spcAft>
                <a:defRPr/>
              </a:pPr>
              <a:t>‹#›</a:t>
            </a:fld>
            <a:endParaRPr lang="en-US" altLang="en-US">
              <a:solidFill>
                <a:srgbClr val="000000"/>
              </a:solidFill>
              <a:ea typeface="MS PGothic" pitchFamily="34" charset="-128"/>
            </a:endParaRPr>
          </a:p>
        </p:txBody>
      </p:sp>
    </p:spTree>
    <p:extLst>
      <p:ext uri="{BB962C8B-B14F-4D97-AF65-F5344CB8AC3E}">
        <p14:creationId xmlns:p14="http://schemas.microsoft.com/office/powerpoint/2010/main" val="3829784913"/>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43" r:id="rId17"/>
  </p:sldLayoutIdLst>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2pPr>
      <a:lvl3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3pPr>
      <a:lvl4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4pPr>
      <a:lvl5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5pPr>
      <a:lvl6pPr marL="457200" algn="ctr" rtl="0" eaLnBrk="0" fontAlgn="base" hangingPunct="0">
        <a:spcBef>
          <a:spcPct val="0"/>
        </a:spcBef>
        <a:spcAft>
          <a:spcPct val="0"/>
        </a:spcAft>
        <a:defRPr sz="4400">
          <a:solidFill>
            <a:schemeClr val="tx2"/>
          </a:solidFill>
          <a:latin typeface="Calibri" charset="0"/>
        </a:defRPr>
      </a:lvl6pPr>
      <a:lvl7pPr marL="914400" algn="ctr" rtl="0" eaLnBrk="0" fontAlgn="base" hangingPunct="0">
        <a:spcBef>
          <a:spcPct val="0"/>
        </a:spcBef>
        <a:spcAft>
          <a:spcPct val="0"/>
        </a:spcAft>
        <a:defRPr sz="4400">
          <a:solidFill>
            <a:schemeClr val="tx2"/>
          </a:solidFill>
          <a:latin typeface="Calibri" charset="0"/>
        </a:defRPr>
      </a:lvl7pPr>
      <a:lvl8pPr marL="1371600" algn="ctr" rtl="0" eaLnBrk="0" fontAlgn="base" hangingPunct="0">
        <a:spcBef>
          <a:spcPct val="0"/>
        </a:spcBef>
        <a:spcAft>
          <a:spcPct val="0"/>
        </a:spcAft>
        <a:defRPr sz="4400">
          <a:solidFill>
            <a:schemeClr val="tx2"/>
          </a:solidFill>
          <a:latin typeface="Calibri" charset="0"/>
        </a:defRPr>
      </a:lvl8pPr>
      <a:lvl9pPr marL="1828800" algn="ctr" rtl="0" eaLnBrk="0" fontAlgn="base" hangingPunct="0">
        <a:spcBef>
          <a:spcPct val="0"/>
        </a:spcBef>
        <a:spcAft>
          <a:spcPct val="0"/>
        </a:spcAft>
        <a:defRPr sz="4400">
          <a:solidFill>
            <a:schemeClr val="tx2"/>
          </a:solidFill>
          <a:latin typeface="Calibri"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lnSpc>
                <a:spcPct val="100000"/>
              </a:lnSpc>
              <a:spcAft>
                <a:spcPct val="0"/>
              </a:spcAft>
              <a:defRPr sz="1400" b="0">
                <a:solidFill>
                  <a:srgbClr val="000000"/>
                </a:solidFill>
                <a:latin typeface="Calibri" panose="020F0502020204030204" pitchFamily="34" charset="0"/>
                <a:ea typeface="+mn-ea"/>
              </a:defRPr>
            </a:lvl1pPr>
          </a:lstStyle>
          <a:p>
            <a:pPr fontAlgn="base">
              <a:spcBef>
                <a:spcPct val="0"/>
              </a:spcBef>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lnSpc>
                <a:spcPct val="100000"/>
              </a:lnSpc>
              <a:spcAft>
                <a:spcPct val="0"/>
              </a:spcAft>
              <a:defRPr sz="1400" b="0">
                <a:solidFill>
                  <a:srgbClr val="000000"/>
                </a:solidFill>
                <a:latin typeface="Calibri" panose="020F0502020204030204" pitchFamily="34" charset="0"/>
                <a:ea typeface="+mn-ea"/>
              </a:defRPr>
            </a:lvl1pPr>
          </a:lstStyle>
          <a:p>
            <a:pPr fontAlgn="base">
              <a:spcBef>
                <a:spcPct val="0"/>
              </a:spcBef>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fontAlgn="base">
              <a:spcBef>
                <a:spcPct val="0"/>
              </a:spcBef>
              <a:spcAft>
                <a:spcPct val="0"/>
              </a:spcAft>
              <a:defRPr/>
            </a:pPr>
            <a:fld id="{A3D212E3-29B9-4EB8-B592-EA16354A0E83}" type="slidenum">
              <a:rPr lang="en-US" altLang="en-US">
                <a:latin typeface="Calibri" pitchFamily="34" charset="0"/>
                <a:ea typeface="MS PGothic" pitchFamily="34" charset="-128"/>
              </a:rPr>
              <a:pPr fontAlgn="base">
                <a:spcBef>
                  <a:spcPct val="0"/>
                </a:spcBef>
                <a:spcAft>
                  <a:spcPct val="0"/>
                </a:spcAft>
                <a:defRPr/>
              </a:pPr>
              <a:t>‹#›</a:t>
            </a:fld>
            <a:endParaRPr lang="en-US" altLang="en-US">
              <a:latin typeface="Calibri" pitchFamily="34" charset="0"/>
              <a:ea typeface="MS PGothic" pitchFamily="34" charset="-128"/>
            </a:endParaRPr>
          </a:p>
        </p:txBody>
      </p:sp>
    </p:spTree>
    <p:extLst>
      <p:ext uri="{BB962C8B-B14F-4D97-AF65-F5344CB8AC3E}">
        <p14:creationId xmlns:p14="http://schemas.microsoft.com/office/powerpoint/2010/main" val="910510476"/>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Lst>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AD2052-7A1F-43E4-B8F6-6DDC08BFE1AA}" type="slidenum">
              <a:rPr lang="en-US" altLang="en-US">
                <a:solidFill>
                  <a:srgbClr val="000000"/>
                </a:solidFill>
                <a:latin typeface="Calibri" panose="020F0502020204030204" pitchFamily="34" charset="0"/>
              </a:rPr>
              <a:pPr fontAlgn="base">
                <a:spcBef>
                  <a:spcPct val="0"/>
                </a:spcBef>
                <a:spcAft>
                  <a:spcPct val="0"/>
                </a:spcAft>
                <a:defRPr/>
              </a:pPr>
              <a:t>‹#›</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173818088"/>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 id="2147483862" r:id="rId18"/>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lnSpc>
                <a:spcPct val="100000"/>
              </a:lnSpc>
              <a:spcAft>
                <a:spcPct val="0"/>
              </a:spcAft>
              <a:defRPr sz="1400" b="0">
                <a:solidFill>
                  <a:srgbClr val="000000"/>
                </a:solidFill>
                <a:latin typeface="Calibri" panose="020F0502020204030204" pitchFamily="34" charset="0"/>
                <a:ea typeface="+mn-ea"/>
              </a:defRPr>
            </a:lvl1pPr>
          </a:lstStyle>
          <a:p>
            <a:pPr fontAlgn="base">
              <a:spcBef>
                <a:spcPct val="0"/>
              </a:spcBef>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lnSpc>
                <a:spcPct val="100000"/>
              </a:lnSpc>
              <a:spcAft>
                <a:spcPct val="0"/>
              </a:spcAft>
              <a:defRPr sz="1400" b="0">
                <a:solidFill>
                  <a:srgbClr val="000000"/>
                </a:solidFill>
                <a:latin typeface="Calibri" panose="020F0502020204030204" pitchFamily="34" charset="0"/>
                <a:ea typeface="+mn-ea"/>
              </a:defRPr>
            </a:lvl1pPr>
          </a:lstStyle>
          <a:p>
            <a:pPr fontAlgn="base">
              <a:spcBef>
                <a:spcPct val="0"/>
              </a:spcBef>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fontAlgn="base">
              <a:spcBef>
                <a:spcPct val="0"/>
              </a:spcBef>
              <a:spcAft>
                <a:spcPct val="0"/>
              </a:spcAft>
              <a:defRPr/>
            </a:pPr>
            <a:fld id="{A3D212E3-29B9-4EB8-B592-EA16354A0E83}" type="slidenum">
              <a:rPr lang="en-US" altLang="en-US">
                <a:latin typeface="Calibri" pitchFamily="34" charset="0"/>
                <a:ea typeface="MS PGothic" pitchFamily="34" charset="-128"/>
              </a:rPr>
              <a:pPr fontAlgn="base">
                <a:spcBef>
                  <a:spcPct val="0"/>
                </a:spcBef>
                <a:spcAft>
                  <a:spcPct val="0"/>
                </a:spcAft>
                <a:defRPr/>
              </a:pPr>
              <a:t>‹#›</a:t>
            </a:fld>
            <a:endParaRPr lang="en-US" altLang="en-US">
              <a:latin typeface="Calibri" pitchFamily="34" charset="0"/>
              <a:ea typeface="MS PGothic" pitchFamily="34" charset="-128"/>
            </a:endParaRPr>
          </a:p>
        </p:txBody>
      </p:sp>
    </p:spTree>
    <p:extLst>
      <p:ext uri="{BB962C8B-B14F-4D97-AF65-F5344CB8AC3E}">
        <p14:creationId xmlns:p14="http://schemas.microsoft.com/office/powerpoint/2010/main" val="3704180358"/>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Lst>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609600" y="533400"/>
            <a:ext cx="10972800" cy="1524000"/>
          </a:xfrm>
          <a:prstGeom prst="rect">
            <a:avLst/>
          </a:prstGeom>
        </p:spPr>
        <p:txBody>
          <a:bodyPr vert="horz" lIns="0" tIns="9144" rIns="0" bIns="9144" anchor="b">
            <a:normAutofit/>
          </a:bodyPr>
          <a:lstStyle/>
          <a:p>
            <a:r>
              <a:rPr lang="en-US"/>
              <a:t>Click to edit Master title style</a:t>
            </a:r>
            <a:endParaRPr lang="en-US" dirty="0"/>
          </a:p>
        </p:txBody>
      </p:sp>
      <p:sp>
        <p:nvSpPr>
          <p:cNvPr id="30" name="Text Placeholder 29"/>
          <p:cNvSpPr>
            <a:spLocks noGrp="1"/>
          </p:cNvSpPr>
          <p:nvPr>
            <p:ph type="body" idx="1"/>
          </p:nvPr>
        </p:nvSpPr>
        <p:spPr>
          <a:xfrm>
            <a:off x="609600" y="2179637"/>
            <a:ext cx="10972800" cy="3992563"/>
          </a:xfrm>
          <a:prstGeom prst="rect">
            <a:avLst/>
          </a:prstGeom>
        </p:spPr>
        <p:txBody>
          <a:bodyPr vert="horz" lIns="9144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C0E05F34-82E6-48F2-B963-C54DDC95DAAA}"/>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7" name="Picture 6">
            <a:extLst>
              <a:ext uri="{FF2B5EF4-FFF2-40B4-BE49-F238E27FC236}">
                <a16:creationId xmlns:a16="http://schemas.microsoft.com/office/drawing/2014/main" id="{D0D27EC5-18B8-499D-8657-F1EF17912C5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8" name="Picture 7">
            <a:extLst>
              <a:ext uri="{FF2B5EF4-FFF2-40B4-BE49-F238E27FC236}">
                <a16:creationId xmlns:a16="http://schemas.microsoft.com/office/drawing/2014/main" id="{177B5A55-0740-4793-821B-99C6E510378D}"/>
              </a:ext>
            </a:extLst>
          </p:cNvPr>
          <p:cNvPicPr>
            <a:picLocks noChangeAspect="1"/>
          </p:cNvPicPr>
          <p:nvPr/>
        </p:nvPicPr>
        <p:blipFill>
          <a:blip r:embed="rId16"/>
          <a:stretch>
            <a:fillRect/>
          </a:stretch>
        </p:blipFill>
        <p:spPr>
          <a:xfrm>
            <a:off x="9601200" y="6376818"/>
            <a:ext cx="1861457" cy="457200"/>
          </a:xfrm>
          <a:prstGeom prst="rect">
            <a:avLst/>
          </a:prstGeom>
        </p:spPr>
      </p:pic>
    </p:spTree>
    <p:custDataLst>
      <p:tags r:id="rId14"/>
    </p:custDataLst>
    <p:extLst>
      <p:ext uri="{BB962C8B-B14F-4D97-AF65-F5344CB8AC3E}">
        <p14:creationId xmlns:p14="http://schemas.microsoft.com/office/powerpoint/2010/main" val="2877094145"/>
      </p:ext>
    </p:extLst>
  </p:cSld>
  <p:clrMap bg1="dk1" tx1="lt1" bg2="dk2" tx2="lt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Lst>
  <p:txStyles>
    <p:titleStyle>
      <a:lvl1pPr algn="l"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latin typeface="+mj-lt"/>
          <a:ea typeface="+mj-ea"/>
          <a:cs typeface="+mj-cs"/>
        </a:defRPr>
      </a:lvl1pPr>
    </p:titleStyle>
    <p:bodyStyle>
      <a:lvl1pPr marL="320032" indent="-320032" algn="l" rtl="0" eaLnBrk="1" latinLnBrk="0" hangingPunct="1">
        <a:spcBef>
          <a:spcPct val="20000"/>
        </a:spcBef>
        <a:buClr>
          <a:schemeClr val="accent1"/>
        </a:buClr>
        <a:buSzPct val="80000"/>
        <a:buFont typeface="Wingdings 2" panose="05020102010507070707" pitchFamily="18" charset="2"/>
        <a:buChar char="¿"/>
        <a:defRPr lang="en-US" sz="3000" kern="1200" dirty="0">
          <a:solidFill>
            <a:schemeClr val="tx1"/>
          </a:solidFill>
          <a:latin typeface="+mn-lt"/>
          <a:ea typeface="+mn-ea"/>
          <a:cs typeface="+mn-cs"/>
        </a:defRPr>
      </a:lvl1pPr>
      <a:lvl2pPr marL="870957" indent="-514350" algn="l" rtl="0" eaLnBrk="1" latinLnBrk="0" hangingPunct="1">
        <a:spcBef>
          <a:spcPct val="20000"/>
        </a:spcBef>
        <a:buClr>
          <a:schemeClr val="accent2"/>
        </a:buClr>
        <a:buSzPct val="70000"/>
        <a:buFont typeface="Wingdings 2" panose="05020102010507070707" pitchFamily="18" charset="2"/>
        <a:buChar char="¿"/>
        <a:defRPr sz="2600" kern="1200">
          <a:solidFill>
            <a:schemeClr val="tx1"/>
          </a:solidFill>
          <a:latin typeface="+mn-lt"/>
          <a:ea typeface="+mn-ea"/>
          <a:cs typeface="+mn-cs"/>
        </a:defRPr>
      </a:lvl2pPr>
      <a:lvl3pPr marL="1106408" indent="-457200" algn="l" rtl="0" eaLnBrk="1" latinLnBrk="0" hangingPunct="1">
        <a:spcBef>
          <a:spcPct val="20000"/>
        </a:spcBef>
        <a:buClr>
          <a:schemeClr val="accent3"/>
        </a:buClr>
        <a:buSzPct val="60000"/>
        <a:buFont typeface="Wingdings 2" panose="05020102010507070707" pitchFamily="18" charset="2"/>
        <a:buChar char="¿"/>
        <a:defRPr sz="2400" kern="1200">
          <a:solidFill>
            <a:schemeClr val="tx1"/>
          </a:solidFill>
          <a:latin typeface="+mn-lt"/>
          <a:ea typeface="+mn-ea"/>
          <a:cs typeface="+mn-cs"/>
        </a:defRPr>
      </a:lvl3pPr>
      <a:lvl4pPr marL="1188690" indent="-228594" algn="l" rtl="0" eaLnBrk="1" latinLnBrk="0" hangingPunct="1">
        <a:spcBef>
          <a:spcPct val="20000"/>
        </a:spcBef>
        <a:buClr>
          <a:schemeClr val="accent4"/>
        </a:buClr>
        <a:buSzPct val="50000"/>
        <a:buFont typeface="Wingdings 2" panose="05020102010507070707" pitchFamily="18" charset="2"/>
        <a:buChar char="¿"/>
        <a:defRPr sz="2200" kern="1200">
          <a:solidFill>
            <a:schemeClr val="tx1"/>
          </a:solidFill>
          <a:latin typeface="+mn-lt"/>
          <a:ea typeface="+mn-ea"/>
          <a:cs typeface="+mn-cs"/>
        </a:defRPr>
      </a:lvl4pPr>
      <a:lvl5pPr marL="1426428" indent="-228594" algn="l" rtl="0" eaLnBrk="1" latinLnBrk="0" hangingPunct="1">
        <a:spcBef>
          <a:spcPct val="20000"/>
        </a:spcBef>
        <a:buClr>
          <a:schemeClr val="accent5"/>
        </a:buClr>
        <a:buSzPct val="50000"/>
        <a:buFont typeface="Wingdings 2" panose="05020102010507070707" pitchFamily="18" charset="2"/>
        <a:buChar char="¿"/>
        <a:defRPr sz="2000" kern="1200">
          <a:solidFill>
            <a:schemeClr val="tx1"/>
          </a:solidFill>
          <a:latin typeface="+mn-lt"/>
          <a:ea typeface="+mn-ea"/>
          <a:cs typeface="+mn-cs"/>
        </a:defRPr>
      </a:lvl5pPr>
      <a:lvl6pPr marL="1673310" indent="-228594"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48" indent="-228594"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355" indent="-182875"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18" indent="-182875"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189" algn="l" rtl="0" eaLnBrk="1" hangingPunct="1">
        <a:defRPr kern="1200">
          <a:solidFill>
            <a:schemeClr val="tx1"/>
          </a:solidFill>
          <a:latin typeface="+mn-lt"/>
          <a:ea typeface="+mn-ea"/>
          <a:cs typeface="+mn-cs"/>
        </a:defRPr>
      </a:lvl2pPr>
      <a:lvl3pPr marL="914377" algn="l" rtl="0" eaLnBrk="1" hangingPunct="1">
        <a:defRPr kern="1200">
          <a:solidFill>
            <a:schemeClr val="tx1"/>
          </a:solidFill>
          <a:latin typeface="+mn-lt"/>
          <a:ea typeface="+mn-ea"/>
          <a:cs typeface="+mn-cs"/>
        </a:defRPr>
      </a:lvl3pPr>
      <a:lvl4pPr marL="1371566" algn="l" rtl="0" eaLnBrk="1" hangingPunct="1">
        <a:defRPr kern="1200">
          <a:solidFill>
            <a:schemeClr val="tx1"/>
          </a:solidFill>
          <a:latin typeface="+mn-lt"/>
          <a:ea typeface="+mn-ea"/>
          <a:cs typeface="+mn-cs"/>
        </a:defRPr>
      </a:lvl4pPr>
      <a:lvl5pPr marL="1828754" algn="l" rtl="0" eaLnBrk="1" hangingPunct="1">
        <a:defRPr kern="1200">
          <a:solidFill>
            <a:schemeClr val="tx1"/>
          </a:solidFill>
          <a:latin typeface="+mn-lt"/>
          <a:ea typeface="+mn-ea"/>
          <a:cs typeface="+mn-cs"/>
        </a:defRPr>
      </a:lvl5pPr>
      <a:lvl6pPr marL="2285943" algn="l" rtl="0" eaLnBrk="1" hangingPunct="1">
        <a:defRPr kern="1200">
          <a:solidFill>
            <a:schemeClr val="tx1"/>
          </a:solidFill>
          <a:latin typeface="+mn-lt"/>
          <a:ea typeface="+mn-ea"/>
          <a:cs typeface="+mn-cs"/>
        </a:defRPr>
      </a:lvl6pPr>
      <a:lvl7pPr marL="2743131" algn="l" rtl="0" eaLnBrk="1" hangingPunct="1">
        <a:defRPr kern="1200">
          <a:solidFill>
            <a:schemeClr val="tx1"/>
          </a:solidFill>
          <a:latin typeface="+mn-lt"/>
          <a:ea typeface="+mn-ea"/>
          <a:cs typeface="+mn-cs"/>
        </a:defRPr>
      </a:lvl7pPr>
      <a:lvl8pPr marL="3200320" algn="l" rtl="0" eaLnBrk="1" hangingPunct="1">
        <a:defRPr kern="1200">
          <a:solidFill>
            <a:schemeClr val="tx1"/>
          </a:solidFill>
          <a:latin typeface="+mn-lt"/>
          <a:ea typeface="+mn-ea"/>
          <a:cs typeface="+mn-cs"/>
        </a:defRPr>
      </a:lvl8pPr>
      <a:lvl9pPr marL="3657509"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google.com/url?sa=i&amp;rct=j&amp;q=&amp;esrc=s&amp;source=images&amp;cd=&amp;cad=rja&amp;uact=8&amp;ved=2ahUKEwiH-Mbp2svaAhUPMt8KHUJGDLcQjRx6BAgAEAU&amp;url=https://www.drugabuse.gov/related-topics/trends-statistics/monitoring-future&amp;psig=AOvVaw1tCg9ygCAMXjrnzUfqrj3G&amp;ust=1524411852471250" TargetMode="Externa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hyperlink" Target="http://www.google.com/url?sa=i&amp;rct=j&amp;q=&amp;esrc=s&amp;source=images&amp;cd=&amp;ved=2ahUKEwiEh7SS28vaAhVjUt8KHUsMAx8QjRx6BAgAEAU&amp;url=http://www.thefamilyrecoveryproject.com/2017/07/25/addiction-by-the-numbers-in-2015/&amp;psig=AOvVaw30yh-_mHTlWOP6Xd1S2LZU&amp;ust=1524411911585700"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wmf"/><Relationship Id="rId7" Type="http://schemas.openxmlformats.org/officeDocument/2006/relationships/image" Target="../media/image19.png"/><Relationship Id="rId2" Type="http://schemas.openxmlformats.org/officeDocument/2006/relationships/slideLayout" Target="../slideLayouts/slideLayout34.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8.png"/><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2.png"/><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40.xml"/><Relationship Id="rId6" Type="http://schemas.openxmlformats.org/officeDocument/2006/relationships/image" Target="../media/image29.wmf"/><Relationship Id="rId11" Type="http://schemas.openxmlformats.org/officeDocument/2006/relationships/image" Target="../media/image34.png"/><Relationship Id="rId5" Type="http://schemas.openxmlformats.org/officeDocument/2006/relationships/image" Target="../media/image28.wmf"/><Relationship Id="rId10" Type="http://schemas.openxmlformats.org/officeDocument/2006/relationships/image" Target="../media/image33.wmf"/><Relationship Id="rId4" Type="http://schemas.openxmlformats.org/officeDocument/2006/relationships/image" Target="../media/image27.png"/><Relationship Id="rId9"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notesSlide" Target="../notesSlides/notesSlide15.xml"/><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48.png"/><Relationship Id="rId11" Type="http://schemas.openxmlformats.org/officeDocument/2006/relationships/image" Target="../media/image47.png"/><Relationship Id="rId5" Type="http://schemas.openxmlformats.org/officeDocument/2006/relationships/oleObject" Target="../embeddings/oleObject4.bin"/><Relationship Id="rId10" Type="http://schemas.openxmlformats.org/officeDocument/2006/relationships/image" Target="../media/image50.png"/><Relationship Id="rId4" Type="http://schemas.openxmlformats.org/officeDocument/2006/relationships/image" Target="../media/image46.png"/><Relationship Id="rId9" Type="http://schemas.openxmlformats.org/officeDocument/2006/relationships/oleObject" Target="../embeddings/oleObject6.bin"/></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6.xml"/><Relationship Id="rId1" Type="http://schemas.openxmlformats.org/officeDocument/2006/relationships/tags" Target="../tags/tag1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4" name="Rectangle 3"/>
          <p:cNvSpPr/>
          <p:nvPr/>
        </p:nvSpPr>
        <p:spPr bwMode="auto">
          <a:xfrm>
            <a:off x="0" y="5873705"/>
            <a:ext cx="12192000" cy="118753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
        <p:nvSpPr>
          <p:cNvPr id="77826" name="Rectangle 2"/>
          <p:cNvSpPr>
            <a:spLocks noGrp="1" noChangeArrowheads="1"/>
          </p:cNvSpPr>
          <p:nvPr>
            <p:ph type="ctrTitle"/>
          </p:nvPr>
        </p:nvSpPr>
        <p:spPr>
          <a:xfrm>
            <a:off x="0" y="0"/>
            <a:ext cx="12192000" cy="1981200"/>
          </a:xfrm>
          <a:solidFill>
            <a:srgbClr val="1B3C49"/>
          </a:solidFill>
        </p:spPr>
        <p:txBody>
          <a:bodyPr/>
          <a:lstStyle/>
          <a:p>
            <a:pPr>
              <a:defRPr/>
            </a:pPr>
            <a:r>
              <a:rPr lang="en-US" altLang="en-US" sz="1050" b="1" dirty="0">
                <a:solidFill>
                  <a:schemeClr val="bg1"/>
                </a:solidFill>
              </a:rPr>
              <a:t> </a:t>
            </a:r>
            <a:br>
              <a:rPr lang="en-US" altLang="en-US" sz="6000" b="1" dirty="0">
                <a:solidFill>
                  <a:schemeClr val="bg1"/>
                </a:solidFill>
              </a:rPr>
            </a:br>
            <a:r>
              <a:rPr lang="en-US" altLang="en-US" sz="6600" b="1" dirty="0">
                <a:solidFill>
                  <a:schemeClr val="bg1"/>
                </a:solidFill>
                <a:effectLst>
                  <a:outerShdw blurRad="38100" dist="38100" dir="2700000" algn="tl">
                    <a:srgbClr val="000000">
                      <a:alpha val="43137"/>
                    </a:srgbClr>
                  </a:outerShdw>
                </a:effectLst>
              </a:rPr>
              <a:t>The Science of Addiction</a:t>
            </a:r>
            <a:endParaRPr lang="en-US" altLang="en-US" b="1" dirty="0">
              <a:solidFill>
                <a:schemeClr val="bg1"/>
              </a:solidFill>
              <a:effectLst>
                <a:outerShdw blurRad="38100" dist="38100" dir="2700000" algn="tl">
                  <a:srgbClr val="000000">
                    <a:alpha val="43137"/>
                  </a:srgbClr>
                </a:outerShdw>
              </a:effectLst>
            </a:endParaRPr>
          </a:p>
        </p:txBody>
      </p:sp>
      <p:sp>
        <p:nvSpPr>
          <p:cNvPr id="75779" name="Rectangle 3"/>
          <p:cNvSpPr>
            <a:spLocks noGrp="1" noChangeArrowheads="1"/>
          </p:cNvSpPr>
          <p:nvPr>
            <p:ph type="subTitle" idx="1"/>
          </p:nvPr>
        </p:nvSpPr>
        <p:spPr>
          <a:xfrm>
            <a:off x="203200" y="2133600"/>
            <a:ext cx="11785600" cy="3581400"/>
          </a:xfrm>
        </p:spPr>
        <p:txBody>
          <a:bodyPr/>
          <a:lstStyle/>
          <a:p>
            <a:pPr>
              <a:lnSpc>
                <a:spcPct val="80000"/>
              </a:lnSpc>
            </a:pPr>
            <a:endParaRPr lang="en-US" altLang="en-US" sz="2000" dirty="0"/>
          </a:p>
          <a:p>
            <a:pPr>
              <a:lnSpc>
                <a:spcPct val="80000"/>
              </a:lnSpc>
            </a:pPr>
            <a:r>
              <a:rPr lang="en-US" altLang="en-US" dirty="0">
                <a:solidFill>
                  <a:srgbClr val="000000"/>
                </a:solidFill>
              </a:rPr>
              <a:t>Immersion Training in Addiction Medicine Program 2022</a:t>
            </a:r>
          </a:p>
          <a:p>
            <a:pPr>
              <a:lnSpc>
                <a:spcPct val="80000"/>
              </a:lnSpc>
            </a:pPr>
            <a:endParaRPr lang="en-US" altLang="en-US" sz="2800" dirty="0"/>
          </a:p>
          <a:p>
            <a:pPr>
              <a:lnSpc>
                <a:spcPct val="80000"/>
              </a:lnSpc>
            </a:pPr>
            <a:r>
              <a:rPr lang="en-US" altLang="en-US" b="1" dirty="0"/>
              <a:t>April 2022</a:t>
            </a:r>
          </a:p>
          <a:p>
            <a:pPr>
              <a:lnSpc>
                <a:spcPct val="80000"/>
              </a:lnSpc>
            </a:pPr>
            <a:endParaRPr lang="en-US" altLang="en-US" sz="1600" dirty="0"/>
          </a:p>
          <a:p>
            <a:pPr>
              <a:lnSpc>
                <a:spcPct val="80000"/>
              </a:lnSpc>
            </a:pPr>
            <a:r>
              <a:rPr lang="en-US" altLang="en-US" sz="2800" dirty="0"/>
              <a:t>Daniel P. Alford, MD, MPH</a:t>
            </a:r>
          </a:p>
          <a:p>
            <a:pPr>
              <a:lnSpc>
                <a:spcPct val="80000"/>
              </a:lnSpc>
            </a:pPr>
            <a:r>
              <a:rPr lang="en-US" altLang="en-US" sz="2400" dirty="0"/>
              <a:t>Professor of Medicine</a:t>
            </a:r>
          </a:p>
          <a:p>
            <a:pPr>
              <a:lnSpc>
                <a:spcPct val="80000"/>
              </a:lnSpc>
            </a:pPr>
            <a:r>
              <a:rPr lang="en-US" altLang="en-US" sz="2400" dirty="0"/>
              <a:t>Associate Dean, Continuing Medical Education</a:t>
            </a:r>
          </a:p>
          <a:p>
            <a:pPr>
              <a:lnSpc>
                <a:spcPct val="80000"/>
              </a:lnSpc>
            </a:pPr>
            <a:r>
              <a:rPr lang="en-US" altLang="en-US" sz="2400" dirty="0"/>
              <a:t>Director, Clinical Addiction Research and Education (CARE) Unit</a:t>
            </a:r>
          </a:p>
        </p:txBody>
      </p:sp>
      <p:grpSp>
        <p:nvGrpSpPr>
          <p:cNvPr id="75780" name="Group 6"/>
          <p:cNvGrpSpPr>
            <a:grpSpLocks/>
          </p:cNvGrpSpPr>
          <p:nvPr/>
        </p:nvGrpSpPr>
        <p:grpSpPr bwMode="auto">
          <a:xfrm>
            <a:off x="3245502" y="5943617"/>
            <a:ext cx="6385386" cy="885825"/>
            <a:chOff x="1731517" y="5943599"/>
            <a:chExt cx="5888483" cy="885827"/>
          </a:xfrm>
        </p:grpSpPr>
        <p:pic>
          <p:nvPicPr>
            <p:cNvPr id="75781" name="Picture 4956" descr="CARE_logo_t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1517" y="6044972"/>
              <a:ext cx="702215" cy="70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5782" name="Group 9"/>
            <p:cNvGrpSpPr>
              <a:grpSpLocks/>
            </p:cNvGrpSpPr>
            <p:nvPr/>
          </p:nvGrpSpPr>
          <p:grpSpPr bwMode="auto">
            <a:xfrm>
              <a:off x="2819400" y="5943599"/>
              <a:ext cx="4800600" cy="885827"/>
              <a:chOff x="0" y="0"/>
              <a:chExt cx="6440234" cy="1100317"/>
            </a:xfrm>
          </p:grpSpPr>
          <p:pic>
            <p:nvPicPr>
              <p:cNvPr id="7578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704" y="0"/>
                <a:ext cx="2335530" cy="104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4" name="Picture 11"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r="51843"/>
              <a:stretch>
                <a:fillRect/>
              </a:stretch>
            </p:blipFill>
            <p:spPr bwMode="auto">
              <a:xfrm>
                <a:off x="2212423" y="49529"/>
                <a:ext cx="1934192" cy="95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5" name="Picture 12"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l="53120"/>
              <a:stretch>
                <a:fillRect/>
              </a:stretch>
            </p:blipFill>
            <p:spPr bwMode="auto">
              <a:xfrm>
                <a:off x="0" y="23770"/>
                <a:ext cx="2119694" cy="107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3" name="Straight Connector 2"/>
          <p:cNvCxnSpPr/>
          <p:nvPr/>
        </p:nvCxnSpPr>
        <p:spPr bwMode="auto">
          <a:xfrm>
            <a:off x="0" y="5854535"/>
            <a:ext cx="12192000" cy="19170"/>
          </a:xfrm>
          <a:prstGeom prst="line">
            <a:avLst/>
          </a:prstGeom>
          <a:solidFill>
            <a:schemeClr val="accent1"/>
          </a:solidFill>
          <a:ln w="28575" cap="flat" cmpd="sng" algn="ctr">
            <a:solidFill>
              <a:srgbClr val="1B3C49"/>
            </a:solidFill>
            <a:prstDash val="solid"/>
            <a:round/>
            <a:headEnd type="none" w="med" len="med"/>
            <a:tailEnd type="none" w="med" len="med"/>
          </a:ln>
          <a:effectLst/>
        </p:spPr>
      </p:cxnSp>
    </p:spTree>
    <p:extLst>
      <p:ext uri="{BB962C8B-B14F-4D97-AF65-F5344CB8AC3E}">
        <p14:creationId xmlns:p14="http://schemas.microsoft.com/office/powerpoint/2010/main" val="394437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77826" name="Title 1"/>
          <p:cNvSpPr>
            <a:spLocks noGrp="1"/>
          </p:cNvSpPr>
          <p:nvPr>
            <p:ph type="title"/>
          </p:nvPr>
        </p:nvSpPr>
        <p:spPr>
          <a:xfrm>
            <a:off x="-6348" y="-1"/>
            <a:ext cx="12198351" cy="1033154"/>
          </a:xfrm>
          <a:solidFill>
            <a:srgbClr val="1B3C49"/>
          </a:solidFill>
        </p:spPr>
        <p:txBody>
          <a:bodyPr/>
          <a:lstStyle/>
          <a:p>
            <a:r>
              <a:rPr lang="en-US" altLang="en-US" b="1" dirty="0">
                <a:solidFill>
                  <a:schemeClr val="bg1"/>
                </a:solidFill>
                <a:effectLst>
                  <a:outerShdw blurRad="38100" dist="38100" dir="2700000" algn="tl">
                    <a:srgbClr val="000000">
                      <a:alpha val="43137"/>
                    </a:srgbClr>
                  </a:outerShdw>
                </a:effectLst>
              </a:rPr>
              <a:t>Substance Use Disorder</a:t>
            </a:r>
          </a:p>
        </p:txBody>
      </p:sp>
      <p:sp>
        <p:nvSpPr>
          <p:cNvPr id="77827" name="Rectangle 2"/>
          <p:cNvSpPr>
            <a:spLocks noChangeArrowheads="1"/>
          </p:cNvSpPr>
          <p:nvPr/>
        </p:nvSpPr>
        <p:spPr bwMode="auto">
          <a:xfrm>
            <a:off x="245314" y="1434935"/>
            <a:ext cx="1162473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800" b="1" dirty="0">
                <a:solidFill>
                  <a:srgbClr val="000000"/>
                </a:solidFill>
              </a:rPr>
              <a:t>Substance Use Disorder </a:t>
            </a:r>
            <a:r>
              <a:rPr lang="en-US" altLang="en-US" sz="2800" dirty="0">
                <a:solidFill>
                  <a:srgbClr val="000000"/>
                </a:solidFill>
              </a:rPr>
              <a:t>a diagnostic term in DSM-5 recurrent use of alcohol or other drugs causing significant impairment, such as health problems, disability and failure to meet major responsibilities, craving, withdrawal and tolerance </a:t>
            </a:r>
          </a:p>
          <a:p>
            <a:pPr eaLnBrk="0" fontAlgn="base" hangingPunct="0">
              <a:spcBef>
                <a:spcPct val="0"/>
              </a:spcBef>
              <a:spcAft>
                <a:spcPct val="0"/>
              </a:spcAft>
              <a:buFontTx/>
              <a:buNone/>
            </a:pPr>
            <a:endParaRPr lang="en-US" altLang="en-US" sz="2800" dirty="0">
              <a:solidFill>
                <a:srgbClr val="000000"/>
              </a:solidFill>
            </a:endParaRPr>
          </a:p>
          <a:p>
            <a:pPr eaLnBrk="0" fontAlgn="base" hangingPunct="0">
              <a:spcBef>
                <a:spcPct val="0"/>
              </a:spcBef>
              <a:spcAft>
                <a:spcPct val="0"/>
              </a:spcAft>
              <a:buFontTx/>
              <a:buNone/>
            </a:pPr>
            <a:r>
              <a:rPr lang="en-US" altLang="en-US" sz="2800" dirty="0">
                <a:solidFill>
                  <a:srgbClr val="000000"/>
                </a:solidFill>
              </a:rPr>
              <a:t>It combines the DSM-IV categories of </a:t>
            </a:r>
            <a:r>
              <a:rPr lang="en-US" altLang="en-US" sz="2800" b="1" dirty="0">
                <a:solidFill>
                  <a:srgbClr val="000000"/>
                </a:solidFill>
              </a:rPr>
              <a:t>substance abuse </a:t>
            </a:r>
            <a:r>
              <a:rPr lang="en-US" altLang="en-US" sz="2800" dirty="0">
                <a:solidFill>
                  <a:srgbClr val="000000"/>
                </a:solidFill>
              </a:rPr>
              <a:t>and </a:t>
            </a:r>
            <a:r>
              <a:rPr lang="en-US" altLang="en-US" sz="2800" b="1" dirty="0">
                <a:solidFill>
                  <a:srgbClr val="000000"/>
                </a:solidFill>
              </a:rPr>
              <a:t>substance dependence</a:t>
            </a:r>
            <a:r>
              <a:rPr lang="en-US" altLang="en-US" sz="2800" dirty="0">
                <a:solidFill>
                  <a:srgbClr val="000000"/>
                </a:solidFill>
              </a:rPr>
              <a:t> into a single disorder measured on a continuum from </a:t>
            </a:r>
            <a:r>
              <a:rPr lang="en-US" altLang="en-US" sz="2800" b="1" dirty="0">
                <a:solidFill>
                  <a:srgbClr val="000000"/>
                </a:solidFill>
              </a:rPr>
              <a:t>mild, moderate, </a:t>
            </a:r>
            <a:r>
              <a:rPr lang="en-US" altLang="en-US" sz="2800" dirty="0">
                <a:solidFill>
                  <a:srgbClr val="000000"/>
                </a:solidFill>
              </a:rPr>
              <a:t>or</a:t>
            </a:r>
            <a:r>
              <a:rPr lang="en-US" altLang="en-US" sz="2800" b="1" dirty="0">
                <a:solidFill>
                  <a:srgbClr val="000000"/>
                </a:solidFill>
              </a:rPr>
              <a:t> severe</a:t>
            </a:r>
            <a:r>
              <a:rPr lang="en-US" altLang="en-US" sz="2800" dirty="0">
                <a:solidFill>
                  <a:srgbClr val="000000"/>
                </a:solidFill>
              </a:rPr>
              <a:t> </a:t>
            </a:r>
          </a:p>
          <a:p>
            <a:pPr eaLnBrk="0" fontAlgn="base" hangingPunct="0">
              <a:spcBef>
                <a:spcPct val="0"/>
              </a:spcBef>
              <a:spcAft>
                <a:spcPct val="0"/>
              </a:spcAft>
              <a:buFontTx/>
              <a:buNone/>
            </a:pPr>
            <a:endParaRPr lang="en-US" altLang="en-US" sz="2800" dirty="0">
              <a:solidFill>
                <a:srgbClr val="000000"/>
              </a:solidFill>
            </a:endParaRPr>
          </a:p>
          <a:p>
            <a:pPr eaLnBrk="0" fontAlgn="base" hangingPunct="0">
              <a:spcBef>
                <a:spcPct val="0"/>
              </a:spcBef>
              <a:spcAft>
                <a:spcPct val="0"/>
              </a:spcAft>
              <a:buFontTx/>
              <a:buNone/>
            </a:pPr>
            <a:r>
              <a:rPr lang="en-US" altLang="en-US" sz="2800" dirty="0">
                <a:solidFill>
                  <a:srgbClr val="000000"/>
                </a:solidFill>
              </a:rPr>
              <a:t>Each specific substance is addressed as a separate use disorder</a:t>
            </a:r>
          </a:p>
        </p:txBody>
      </p:sp>
      <p:sp>
        <p:nvSpPr>
          <p:cNvPr id="77828" name="TextBox 3"/>
          <p:cNvSpPr txBox="1">
            <a:spLocks noChangeArrowheads="1"/>
          </p:cNvSpPr>
          <p:nvPr/>
        </p:nvSpPr>
        <p:spPr bwMode="auto">
          <a:xfrm>
            <a:off x="16946" y="6329364"/>
            <a:ext cx="4590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a:solidFill>
                  <a:srgbClr val="000000"/>
                </a:solidFill>
              </a:rPr>
              <a:t>American Psychiatric Association DSM-5 (2013)</a:t>
            </a:r>
          </a:p>
        </p:txBody>
      </p:sp>
    </p:spTree>
    <p:extLst>
      <p:ext uri="{BB962C8B-B14F-4D97-AF65-F5344CB8AC3E}">
        <p14:creationId xmlns:p14="http://schemas.microsoft.com/office/powerpoint/2010/main" val="27667161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7827">
                                            <p:txEl>
                                              <p:pRg st="2" end="2"/>
                                            </p:txEl>
                                          </p:spTgt>
                                        </p:tgtEl>
                                        <p:attrNameLst>
                                          <p:attrName>style.visibility</p:attrName>
                                        </p:attrNameLst>
                                      </p:cBhvr>
                                      <p:to>
                                        <p:strVal val="visible"/>
                                      </p:to>
                                    </p:set>
                                    <p:animEffect transition="in" filter="fade">
                                      <p:cBhvr>
                                        <p:cTn id="7" dur="500"/>
                                        <p:tgtEl>
                                          <p:spTgt spid="77827">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7827">
                                            <p:txEl>
                                              <p:pRg st="4" end="4"/>
                                            </p:txEl>
                                          </p:spTgt>
                                        </p:tgtEl>
                                        <p:attrNameLst>
                                          <p:attrName>style.visibility</p:attrName>
                                        </p:attrNameLst>
                                      </p:cBhvr>
                                      <p:to>
                                        <p:strVal val="visible"/>
                                      </p:to>
                                    </p:set>
                                    <p:animEffect transition="in" filter="fade">
                                      <p:cBhvr>
                                        <p:cTn id="12" dur="500"/>
                                        <p:tgtEl>
                                          <p:spTgt spid="778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78850" name="Title 3"/>
          <p:cNvSpPr>
            <a:spLocks noGrp="1"/>
          </p:cNvSpPr>
          <p:nvPr>
            <p:ph type="title"/>
          </p:nvPr>
        </p:nvSpPr>
        <p:spPr>
          <a:xfrm>
            <a:off x="0" y="-5534"/>
            <a:ext cx="12192000" cy="1029978"/>
          </a:xfrm>
          <a:solidFill>
            <a:srgbClr val="1B3C49"/>
          </a:solidFill>
        </p:spPr>
        <p:txBody>
          <a:bodyPr/>
          <a:lstStyle/>
          <a:p>
            <a:r>
              <a:rPr lang="en-US" altLang="en-US" b="1" dirty="0">
                <a:solidFill>
                  <a:schemeClr val="bg1"/>
                </a:solidFill>
                <a:effectLst>
                  <a:outerShdw blurRad="38100" dist="38100" dir="2700000" algn="tl">
                    <a:srgbClr val="000000">
                      <a:alpha val="43137"/>
                    </a:srgbClr>
                  </a:outerShdw>
                </a:effectLst>
              </a:rPr>
              <a:t>Addiction</a:t>
            </a:r>
          </a:p>
        </p:txBody>
      </p:sp>
      <p:sp>
        <p:nvSpPr>
          <p:cNvPr id="78851" name="Rectangle 4"/>
          <p:cNvSpPr>
            <a:spLocks noChangeArrowheads="1"/>
          </p:cNvSpPr>
          <p:nvPr/>
        </p:nvSpPr>
        <p:spPr bwMode="auto">
          <a:xfrm>
            <a:off x="179917" y="1494313"/>
            <a:ext cx="11684000" cy="423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457200" indent="-457200" eaLnBrk="0" fontAlgn="base" hangingPunct="0">
              <a:spcBef>
                <a:spcPts val="1800"/>
              </a:spcBef>
              <a:spcAft>
                <a:spcPct val="0"/>
              </a:spcAft>
            </a:pPr>
            <a:r>
              <a:rPr lang="en-US" altLang="en-US" sz="2800" dirty="0">
                <a:solidFill>
                  <a:srgbClr val="000000"/>
                </a:solidFill>
              </a:rPr>
              <a:t>Addiction indicates the chronic stage of Substance Use Disorder (synonymous with “</a:t>
            </a:r>
            <a:r>
              <a:rPr lang="en-US" altLang="en-US" sz="2800" b="1" dirty="0">
                <a:solidFill>
                  <a:srgbClr val="000000"/>
                </a:solidFill>
              </a:rPr>
              <a:t>moderate to severe Substance Use Disorder”</a:t>
            </a:r>
            <a:r>
              <a:rPr lang="en-US" altLang="en-US" sz="2800" dirty="0">
                <a:solidFill>
                  <a:srgbClr val="000000"/>
                </a:solidFill>
              </a:rPr>
              <a:t>)</a:t>
            </a:r>
          </a:p>
          <a:p>
            <a:pPr marL="457200" indent="-457200" eaLnBrk="0" fontAlgn="base" hangingPunct="0">
              <a:spcBef>
                <a:spcPts val="1800"/>
              </a:spcBef>
              <a:spcAft>
                <a:spcPct val="0"/>
              </a:spcAft>
            </a:pPr>
            <a:r>
              <a:rPr lang="en-US" altLang="en-US" sz="2800" dirty="0">
                <a:solidFill>
                  <a:srgbClr val="000000"/>
                </a:solidFill>
              </a:rPr>
              <a:t>It is a primary, chronic disease of the brain reward, motivation, memory and related circuitry </a:t>
            </a:r>
          </a:p>
          <a:p>
            <a:pPr marL="457200" indent="-457200" eaLnBrk="0" fontAlgn="base" hangingPunct="0">
              <a:spcBef>
                <a:spcPts val="1800"/>
              </a:spcBef>
              <a:spcAft>
                <a:spcPct val="0"/>
              </a:spcAft>
            </a:pPr>
            <a:r>
              <a:rPr lang="en-US" altLang="en-US" sz="2800" dirty="0">
                <a:solidFill>
                  <a:srgbClr val="000000"/>
                </a:solidFill>
              </a:rPr>
              <a:t>Like other chronic diseases, addiction often involves cycles of relapse and remission</a:t>
            </a:r>
          </a:p>
          <a:p>
            <a:pPr marL="457200" indent="-457200" eaLnBrk="0" fontAlgn="base" hangingPunct="0">
              <a:spcBef>
                <a:spcPts val="1800"/>
              </a:spcBef>
              <a:spcAft>
                <a:spcPct val="0"/>
              </a:spcAft>
            </a:pPr>
            <a:r>
              <a:rPr lang="en-US" altLang="en-US" sz="2800" dirty="0">
                <a:solidFill>
                  <a:srgbClr val="000000"/>
                </a:solidFill>
              </a:rPr>
              <a:t>Without treatment, addiction is progressive and can result in disability or premature death</a:t>
            </a:r>
          </a:p>
        </p:txBody>
      </p:sp>
      <p:sp>
        <p:nvSpPr>
          <p:cNvPr id="78852" name="TextBox 4"/>
          <p:cNvSpPr txBox="1">
            <a:spLocks noChangeArrowheads="1"/>
          </p:cNvSpPr>
          <p:nvPr/>
        </p:nvSpPr>
        <p:spPr bwMode="auto">
          <a:xfrm>
            <a:off x="146051" y="6237305"/>
            <a:ext cx="5181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a:solidFill>
                  <a:srgbClr val="000000"/>
                </a:solidFill>
              </a:rPr>
              <a:t>Volkow ND et al. </a:t>
            </a:r>
            <a:r>
              <a:rPr lang="en-US" altLang="en-US" sz="1600" i="1">
                <a:solidFill>
                  <a:srgbClr val="000000"/>
                </a:solidFill>
              </a:rPr>
              <a:t>N Engl J Med</a:t>
            </a:r>
            <a:r>
              <a:rPr lang="en-US" altLang="en-US" sz="1600">
                <a:solidFill>
                  <a:srgbClr val="000000"/>
                </a:solidFill>
              </a:rPr>
              <a:t>. 2016</a:t>
            </a:r>
          </a:p>
        </p:txBody>
      </p:sp>
    </p:spTree>
    <p:extLst>
      <p:ext uri="{BB962C8B-B14F-4D97-AF65-F5344CB8AC3E}">
        <p14:creationId xmlns:p14="http://schemas.microsoft.com/office/powerpoint/2010/main" val="28688424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8851">
                                            <p:txEl>
                                              <p:pRg st="1" end="1"/>
                                            </p:txEl>
                                          </p:spTgt>
                                        </p:tgtEl>
                                        <p:attrNameLst>
                                          <p:attrName>style.visibility</p:attrName>
                                        </p:attrNameLst>
                                      </p:cBhvr>
                                      <p:to>
                                        <p:strVal val="visible"/>
                                      </p:to>
                                    </p:set>
                                    <p:animEffect transition="in" filter="fade">
                                      <p:cBhvr>
                                        <p:cTn id="7" dur="500"/>
                                        <p:tgtEl>
                                          <p:spTgt spid="7885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8851">
                                            <p:txEl>
                                              <p:pRg st="2" end="2"/>
                                            </p:txEl>
                                          </p:spTgt>
                                        </p:tgtEl>
                                        <p:attrNameLst>
                                          <p:attrName>style.visibility</p:attrName>
                                        </p:attrNameLst>
                                      </p:cBhvr>
                                      <p:to>
                                        <p:strVal val="visible"/>
                                      </p:to>
                                    </p:set>
                                    <p:animEffect transition="in" filter="fade">
                                      <p:cBhvr>
                                        <p:cTn id="12" dur="500"/>
                                        <p:tgtEl>
                                          <p:spTgt spid="788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851">
                                            <p:txEl>
                                              <p:pRg st="3" end="3"/>
                                            </p:txEl>
                                          </p:spTgt>
                                        </p:tgtEl>
                                        <p:attrNameLst>
                                          <p:attrName>style.visibility</p:attrName>
                                        </p:attrNameLst>
                                      </p:cBhvr>
                                      <p:to>
                                        <p:strVal val="visible"/>
                                      </p:to>
                                    </p:set>
                                    <p:animEffect transition="in" filter="fade">
                                      <p:cBhvr>
                                        <p:cTn id="17" dur="500"/>
                                        <p:tgtEl>
                                          <p:spTgt spid="788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79874" name="Title 1"/>
          <p:cNvSpPr>
            <a:spLocks noGrp="1"/>
          </p:cNvSpPr>
          <p:nvPr>
            <p:ph type="title"/>
          </p:nvPr>
        </p:nvSpPr>
        <p:spPr>
          <a:xfrm>
            <a:off x="0" y="-1"/>
            <a:ext cx="12192000" cy="1033153"/>
          </a:xfrm>
          <a:solidFill>
            <a:srgbClr val="1B3C49"/>
          </a:solidFill>
        </p:spPr>
        <p:txBody>
          <a:bodyPr/>
          <a:lstStyle/>
          <a:p>
            <a:r>
              <a:rPr lang="en-US" altLang="en-US" b="1" dirty="0">
                <a:solidFill>
                  <a:schemeClr val="bg1"/>
                </a:solidFill>
                <a:effectLst>
                  <a:outerShdw blurRad="38100" dist="38100" dir="2700000" algn="tl">
                    <a:srgbClr val="000000">
                      <a:alpha val="43137"/>
                    </a:srgbClr>
                  </a:outerShdw>
                </a:effectLst>
              </a:rPr>
              <a:t>Some Important Organizations </a:t>
            </a:r>
            <a:r>
              <a:rPr lang="en-US" altLang="en-US" sz="4000" dirty="0">
                <a:solidFill>
                  <a:schemeClr val="bg1"/>
                </a:solidFill>
                <a:effectLst>
                  <a:outerShdw blurRad="38100" dist="38100" dir="2700000" algn="tl">
                    <a:srgbClr val="000000">
                      <a:alpha val="43137"/>
                    </a:srgbClr>
                  </a:outerShdw>
                </a:effectLst>
              </a:rPr>
              <a:t>(Acronyms)</a:t>
            </a:r>
          </a:p>
        </p:txBody>
      </p:sp>
      <p:sp>
        <p:nvSpPr>
          <p:cNvPr id="79875" name="Content Placeholder 2"/>
          <p:cNvSpPr>
            <a:spLocks noGrp="1"/>
          </p:cNvSpPr>
          <p:nvPr>
            <p:ph idx="1"/>
          </p:nvPr>
        </p:nvSpPr>
        <p:spPr>
          <a:xfrm>
            <a:off x="1929079" y="1143000"/>
            <a:ext cx="10160002" cy="5486400"/>
          </a:xfrm>
        </p:spPr>
        <p:txBody>
          <a:bodyPr/>
          <a:lstStyle/>
          <a:p>
            <a:pPr marL="0" indent="0">
              <a:buNone/>
            </a:pPr>
            <a:r>
              <a:rPr lang="en-US" altLang="en-US" b="1" dirty="0"/>
              <a:t>NIDA</a:t>
            </a:r>
            <a:r>
              <a:rPr lang="en-US" altLang="en-US" dirty="0"/>
              <a:t> (National Institute on Drug Abuse) </a:t>
            </a:r>
          </a:p>
          <a:p>
            <a:pPr lvl="1"/>
            <a:r>
              <a:rPr lang="en-US" altLang="en-US" dirty="0"/>
              <a:t>supports and conducts biomedical and behavioral research on the causes, consequences, treatment, and prevention research on drug use and addiction</a:t>
            </a:r>
            <a:endParaRPr lang="en-US" altLang="en-US" sz="3200" dirty="0"/>
          </a:p>
          <a:p>
            <a:endParaRPr lang="en-US" altLang="en-US" dirty="0"/>
          </a:p>
          <a:p>
            <a:pPr marL="0" indent="0">
              <a:buNone/>
            </a:pPr>
            <a:r>
              <a:rPr lang="en-US" altLang="en-US" b="1" dirty="0"/>
              <a:t>NIAAA</a:t>
            </a:r>
            <a:r>
              <a:rPr lang="en-US" altLang="en-US" dirty="0"/>
              <a:t> (National Institute on Alcohol Abuse and Alcoholism) </a:t>
            </a:r>
          </a:p>
          <a:p>
            <a:pPr lvl="1"/>
            <a:r>
              <a:rPr lang="en-US" altLang="en-US" dirty="0"/>
              <a:t>supports and conducts biomedical and behavioral research on the causes, consequences, treatment, and prevention of alcoholism and alcohol-related problems </a:t>
            </a:r>
          </a:p>
        </p:txBody>
      </p:sp>
      <p:pic>
        <p:nvPicPr>
          <p:cNvPr id="79876" name="Picture 6"/>
          <p:cNvPicPr>
            <a:picLocks noChangeAspect="1" noChangeArrowheads="1"/>
          </p:cNvPicPr>
          <p:nvPr/>
        </p:nvPicPr>
        <p:blipFill>
          <a:blip r:embed="rId2">
            <a:extLst>
              <a:ext uri="{28A0092B-C50C-407E-A947-70E740481C1C}">
                <a14:useLocalDpi xmlns:a14="http://schemas.microsoft.com/office/drawing/2010/main" val="0"/>
              </a:ext>
            </a:extLst>
          </a:blip>
          <a:srcRect l="83290" t="51617" r="2237" b="35439"/>
          <a:stretch>
            <a:fillRect/>
          </a:stretch>
        </p:blipFill>
        <p:spPr bwMode="auto">
          <a:xfrm>
            <a:off x="35626" y="3850940"/>
            <a:ext cx="1805049" cy="797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877" name="Picture 7"/>
          <p:cNvPicPr>
            <a:picLocks noChangeAspect="1" noChangeArrowheads="1"/>
          </p:cNvPicPr>
          <p:nvPr/>
        </p:nvPicPr>
        <p:blipFill>
          <a:blip r:embed="rId3">
            <a:extLst>
              <a:ext uri="{28A0092B-C50C-407E-A947-70E740481C1C}">
                <a14:useLocalDpi xmlns:a14="http://schemas.microsoft.com/office/drawing/2010/main" val="0"/>
              </a:ext>
            </a:extLst>
          </a:blip>
          <a:srcRect l="80286" t="40492" r="3355" b="41386"/>
          <a:stretch>
            <a:fillRect/>
          </a:stretch>
        </p:blipFill>
        <p:spPr bwMode="auto">
          <a:xfrm>
            <a:off x="35626" y="1143000"/>
            <a:ext cx="1805049" cy="1016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89220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9875">
                                            <p:txEl>
                                              <p:pRg st="3" end="3"/>
                                            </p:txEl>
                                          </p:spTgt>
                                        </p:tgtEl>
                                        <p:attrNameLst>
                                          <p:attrName>style.visibility</p:attrName>
                                        </p:attrNameLst>
                                      </p:cBhvr>
                                      <p:to>
                                        <p:strVal val="visible"/>
                                      </p:to>
                                    </p:set>
                                    <p:animEffect transition="in" filter="fade">
                                      <p:cBhvr>
                                        <p:cTn id="7" dur="500"/>
                                        <p:tgtEl>
                                          <p:spTgt spid="79875">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9875">
                                            <p:txEl>
                                              <p:pRg st="4" end="4"/>
                                            </p:txEl>
                                          </p:spTgt>
                                        </p:tgtEl>
                                        <p:attrNameLst>
                                          <p:attrName>style.visibility</p:attrName>
                                        </p:attrNameLst>
                                      </p:cBhvr>
                                      <p:to>
                                        <p:strVal val="visible"/>
                                      </p:to>
                                    </p:set>
                                    <p:animEffect transition="in" filter="fade">
                                      <p:cBhvr>
                                        <p:cTn id="10" dur="500"/>
                                        <p:tgtEl>
                                          <p:spTgt spid="7987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9876"/>
                                        </p:tgtEl>
                                        <p:attrNameLst>
                                          <p:attrName>style.visibility</p:attrName>
                                        </p:attrNameLst>
                                      </p:cBhvr>
                                      <p:to>
                                        <p:strVal val="visible"/>
                                      </p:to>
                                    </p:set>
                                    <p:animEffect transition="in" filter="fade">
                                      <p:cBhvr>
                                        <p:cTn id="13" dur="500"/>
                                        <p:tgtEl>
                                          <p:spTgt spid="798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80898" name="Title 1"/>
          <p:cNvSpPr>
            <a:spLocks noGrp="1"/>
          </p:cNvSpPr>
          <p:nvPr>
            <p:ph type="title"/>
          </p:nvPr>
        </p:nvSpPr>
        <p:spPr>
          <a:xfrm>
            <a:off x="0" y="-1"/>
            <a:ext cx="12192000" cy="1033153"/>
          </a:xfrm>
          <a:solidFill>
            <a:srgbClr val="1B3C49"/>
          </a:solidFill>
        </p:spPr>
        <p:txBody>
          <a:bodyPr/>
          <a:lstStyle/>
          <a:p>
            <a:r>
              <a:rPr lang="en-US" altLang="en-US" b="1" dirty="0">
                <a:solidFill>
                  <a:schemeClr val="bg1"/>
                </a:solidFill>
                <a:effectLst>
                  <a:outerShdw blurRad="38100" dist="38100" dir="2700000" algn="tl">
                    <a:srgbClr val="000000">
                      <a:alpha val="43137"/>
                    </a:srgbClr>
                  </a:outerShdw>
                </a:effectLst>
              </a:rPr>
              <a:t>Some Important Organizations </a:t>
            </a:r>
            <a:r>
              <a:rPr lang="en-US" altLang="en-US" sz="4000" dirty="0">
                <a:solidFill>
                  <a:schemeClr val="bg1"/>
                </a:solidFill>
                <a:effectLst>
                  <a:outerShdw blurRad="38100" dist="38100" dir="2700000" algn="tl">
                    <a:srgbClr val="000000">
                      <a:alpha val="43137"/>
                    </a:srgbClr>
                  </a:outerShdw>
                </a:effectLst>
              </a:rPr>
              <a:t>(Acronyms)</a:t>
            </a:r>
          </a:p>
        </p:txBody>
      </p:sp>
      <p:sp>
        <p:nvSpPr>
          <p:cNvPr id="80899" name="Content Placeholder 2"/>
          <p:cNvSpPr>
            <a:spLocks noGrp="1"/>
          </p:cNvSpPr>
          <p:nvPr>
            <p:ph idx="1"/>
          </p:nvPr>
        </p:nvSpPr>
        <p:spPr>
          <a:xfrm>
            <a:off x="3155949" y="1211282"/>
            <a:ext cx="8731251" cy="5418117"/>
          </a:xfrm>
        </p:spPr>
        <p:txBody>
          <a:bodyPr/>
          <a:lstStyle/>
          <a:p>
            <a:pPr marL="0" indent="0">
              <a:buNone/>
            </a:pPr>
            <a:r>
              <a:rPr lang="en-US" altLang="en-US" sz="2800" b="1" dirty="0"/>
              <a:t>SAMHSA</a:t>
            </a:r>
            <a:r>
              <a:rPr lang="en-US" altLang="en-US" sz="2800" dirty="0"/>
              <a:t> (Substance Abuse and Mental Health Services Administration) </a:t>
            </a:r>
          </a:p>
          <a:p>
            <a:pPr lvl="1"/>
            <a:r>
              <a:rPr lang="en-US" altLang="en-US" sz="2400" dirty="0"/>
              <a:t>a branch of the U.S. Department of Health and Human Services charged with improving the quality and availability of prevention, treatment, and rehabilitative services for substance use and mental illnesses</a:t>
            </a:r>
          </a:p>
          <a:p>
            <a:endParaRPr lang="en-US" altLang="en-US" dirty="0"/>
          </a:p>
          <a:p>
            <a:pPr marL="0" indent="0">
              <a:buNone/>
            </a:pPr>
            <a:r>
              <a:rPr lang="en-US" altLang="en-US" sz="2800" b="1" dirty="0"/>
              <a:t>ONDCP</a:t>
            </a:r>
            <a:r>
              <a:rPr lang="en-US" altLang="en-US" sz="2800" dirty="0"/>
              <a:t> (Office of National Drug Control Policy) </a:t>
            </a:r>
          </a:p>
          <a:p>
            <a:pPr lvl="1"/>
            <a:r>
              <a:rPr lang="en-US" altLang="en-US" sz="2400" dirty="0"/>
              <a:t>establishes policies, priorities, and objectives to eradicate illicit drug use, manufacturing, and trafficking, drug-related crime and violence, and drug-related health consequences</a:t>
            </a:r>
          </a:p>
        </p:txBody>
      </p:sp>
      <p:sp>
        <p:nvSpPr>
          <p:cNvPr id="80901" name="AutoShape 8" descr="Image result for ondcp logo"/>
          <p:cNvSpPr>
            <a:spLocks noChangeAspect="1" noChangeArrowheads="1"/>
          </p:cNvSpPr>
          <p:nvPr/>
        </p:nvSpPr>
        <p:spPr bwMode="auto">
          <a:xfrm>
            <a:off x="0" y="-182563"/>
            <a:ext cx="4064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80902" name="AutoShape 10" descr="Image result for ondcp logo"/>
          <p:cNvSpPr>
            <a:spLocks noChangeAspect="1" noChangeArrowheads="1"/>
          </p:cNvSpPr>
          <p:nvPr/>
        </p:nvSpPr>
        <p:spPr bwMode="auto">
          <a:xfrm>
            <a:off x="203200" y="-30163"/>
            <a:ext cx="4064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80903" name="AutoShape 12" descr="Image result for ondcp logo"/>
          <p:cNvSpPr>
            <a:spLocks noChangeAspect="1" noChangeArrowheads="1"/>
          </p:cNvSpPr>
          <p:nvPr/>
        </p:nvSpPr>
        <p:spPr bwMode="auto">
          <a:xfrm>
            <a:off x="406400" y="122238"/>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pic>
        <p:nvPicPr>
          <p:cNvPr id="9218" name="Picture 2" descr="See the source image">
            <a:extLst>
              <a:ext uri="{FF2B5EF4-FFF2-40B4-BE49-F238E27FC236}">
                <a16:creationId xmlns:a16="http://schemas.microsoft.com/office/drawing/2014/main" id="{6FC2CA15-BAFB-44C3-A49B-E30D1573047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226" y="4328204"/>
            <a:ext cx="2810874" cy="1453017"/>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See the source image">
            <a:extLst>
              <a:ext uri="{FF2B5EF4-FFF2-40B4-BE49-F238E27FC236}">
                <a16:creationId xmlns:a16="http://schemas.microsoft.com/office/drawing/2014/main" id="{02EB2E14-F301-4DB4-AB78-344CBFAA4D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226" y="1453753"/>
            <a:ext cx="2914021" cy="1033153"/>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3406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0899">
                                            <p:txEl>
                                              <p:pRg st="3" end="3"/>
                                            </p:txEl>
                                          </p:spTgt>
                                        </p:tgtEl>
                                        <p:attrNameLst>
                                          <p:attrName>style.visibility</p:attrName>
                                        </p:attrNameLst>
                                      </p:cBhvr>
                                      <p:to>
                                        <p:strVal val="visible"/>
                                      </p:to>
                                    </p:set>
                                    <p:animEffect transition="in" filter="fade">
                                      <p:cBhvr>
                                        <p:cTn id="7" dur="500"/>
                                        <p:tgtEl>
                                          <p:spTgt spid="80899">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0899">
                                            <p:txEl>
                                              <p:pRg st="4" end="4"/>
                                            </p:txEl>
                                          </p:spTgt>
                                        </p:tgtEl>
                                        <p:attrNameLst>
                                          <p:attrName>style.visibility</p:attrName>
                                        </p:attrNameLst>
                                      </p:cBhvr>
                                      <p:to>
                                        <p:strVal val="visible"/>
                                      </p:to>
                                    </p:set>
                                    <p:animEffect transition="in" filter="fade">
                                      <p:cBhvr>
                                        <p:cTn id="10" dur="500"/>
                                        <p:tgtEl>
                                          <p:spTgt spid="80899">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218"/>
                                        </p:tgtEl>
                                        <p:attrNameLst>
                                          <p:attrName>style.visibility</p:attrName>
                                        </p:attrNameLst>
                                      </p:cBhvr>
                                      <p:to>
                                        <p:strVal val="visible"/>
                                      </p:to>
                                    </p:set>
                                    <p:animEffect transition="in" filter="fade">
                                      <p:cBhvr>
                                        <p:cTn id="13"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81922" name="Title 1"/>
          <p:cNvSpPr>
            <a:spLocks noGrp="1"/>
          </p:cNvSpPr>
          <p:nvPr>
            <p:ph type="title"/>
          </p:nvPr>
        </p:nvSpPr>
        <p:spPr>
          <a:xfrm>
            <a:off x="0" y="-1"/>
            <a:ext cx="12192000" cy="1033153"/>
          </a:xfrm>
          <a:solidFill>
            <a:srgbClr val="1B3C49"/>
          </a:solidFill>
        </p:spPr>
        <p:txBody>
          <a:bodyPr/>
          <a:lstStyle/>
          <a:p>
            <a:r>
              <a:rPr lang="en-US" altLang="en-US" b="1" dirty="0">
                <a:solidFill>
                  <a:schemeClr val="bg1"/>
                </a:solidFill>
                <a:effectLst>
                  <a:outerShdw blurRad="38100" dist="38100" dir="2700000" algn="tl">
                    <a:srgbClr val="000000">
                      <a:alpha val="43137"/>
                    </a:srgbClr>
                  </a:outerShdw>
                </a:effectLst>
              </a:rPr>
              <a:t>Trends: </a:t>
            </a:r>
            <a:r>
              <a:rPr lang="en-US" altLang="en-US" i="1" dirty="0">
                <a:solidFill>
                  <a:schemeClr val="bg1"/>
                </a:solidFill>
                <a:effectLst>
                  <a:outerShdw blurRad="38100" dist="38100" dir="2700000" algn="tl">
                    <a:srgbClr val="000000">
                      <a:alpha val="43137"/>
                    </a:srgbClr>
                  </a:outerShdw>
                </a:effectLst>
              </a:rPr>
              <a:t>some</a:t>
            </a:r>
            <a:r>
              <a:rPr lang="en-US" altLang="en-US" b="1" dirty="0">
                <a:solidFill>
                  <a:schemeClr val="bg1"/>
                </a:solidFill>
                <a:effectLst>
                  <a:outerShdw blurRad="38100" dist="38100" dir="2700000" algn="tl">
                    <a:srgbClr val="000000">
                      <a:alpha val="43137"/>
                    </a:srgbClr>
                  </a:outerShdw>
                </a:effectLst>
              </a:rPr>
              <a:t> Sources of Data</a:t>
            </a:r>
          </a:p>
        </p:txBody>
      </p:sp>
      <p:sp>
        <p:nvSpPr>
          <p:cNvPr id="80899" name="Content Placeholder 2"/>
          <p:cNvSpPr>
            <a:spLocks noGrp="1"/>
          </p:cNvSpPr>
          <p:nvPr>
            <p:ph idx="1"/>
          </p:nvPr>
        </p:nvSpPr>
        <p:spPr>
          <a:xfrm>
            <a:off x="2780937" y="1161407"/>
            <a:ext cx="9042400" cy="4952010"/>
          </a:xfrm>
        </p:spPr>
        <p:txBody>
          <a:bodyPr/>
          <a:lstStyle/>
          <a:p>
            <a:pPr marL="0" indent="0">
              <a:buNone/>
              <a:defRPr/>
            </a:pPr>
            <a:r>
              <a:rPr lang="en-US" altLang="en-US" sz="2800" b="1" dirty="0"/>
              <a:t>National Survey on Drug Use and Health (NSDUH) </a:t>
            </a:r>
          </a:p>
          <a:p>
            <a:pPr lvl="1">
              <a:defRPr/>
            </a:pPr>
            <a:r>
              <a:rPr lang="en-US" altLang="en-US" sz="2400" dirty="0"/>
              <a:t>annual since 1971, SAMHSA survey on use of illicit drugs, alcohol, and tobacco in the US civilian, noninstitutionalized population aged </a:t>
            </a:r>
            <a:r>
              <a:rPr lang="en-US" altLang="en-US" sz="2400" u="sng" dirty="0"/>
              <a:t>&gt;</a:t>
            </a:r>
            <a:r>
              <a:rPr lang="en-US" altLang="en-US" sz="2400" dirty="0"/>
              <a:t>12 years. In 2020, face-to-face interviews at place of residence shifted to web-based interviews obtained from </a:t>
            </a:r>
            <a:r>
              <a:rPr lang="en-US" altLang="en-US" sz="2400" b="1" dirty="0"/>
              <a:t>36,284</a:t>
            </a:r>
            <a:r>
              <a:rPr lang="en-US" altLang="en-US" sz="2400" dirty="0"/>
              <a:t> </a:t>
            </a:r>
            <a:r>
              <a:rPr lang="en-US" altLang="en-US" sz="2400" b="1" dirty="0"/>
              <a:t>individuals</a:t>
            </a:r>
          </a:p>
          <a:p>
            <a:pPr marL="457200" lvl="1" indent="0">
              <a:buFontTx/>
              <a:buNone/>
              <a:defRPr/>
            </a:pPr>
            <a:r>
              <a:rPr lang="en-US" altLang="en-US" sz="2000" b="1" dirty="0"/>
              <a:t> </a:t>
            </a:r>
            <a:endParaRPr lang="en-US" altLang="en-US" b="1" dirty="0"/>
          </a:p>
          <a:p>
            <a:pPr marL="0" indent="0">
              <a:buNone/>
              <a:defRPr/>
            </a:pPr>
            <a:r>
              <a:rPr lang="en-US" altLang="en-US" sz="2800" b="1" dirty="0"/>
              <a:t>Monitoring the Future (MTF)</a:t>
            </a:r>
            <a:r>
              <a:rPr lang="en-US" altLang="en-US" sz="2800" dirty="0"/>
              <a:t> </a:t>
            </a:r>
          </a:p>
          <a:p>
            <a:pPr lvl="1">
              <a:defRPr/>
            </a:pPr>
            <a:r>
              <a:rPr lang="en-US" altLang="en-US" sz="2400" dirty="0"/>
              <a:t>annual since 1975, NIDA funded survey of 8th, 10th, and 12th graders measuring drug, alcohol, and cigarette use by the University of Michigan. </a:t>
            </a:r>
            <a:r>
              <a:rPr lang="en-US" altLang="en-US" sz="2400" b="1" dirty="0"/>
              <a:t>More than 11,800 students </a:t>
            </a:r>
            <a:r>
              <a:rPr lang="en-US" altLang="en-US" sz="2400" dirty="0"/>
              <a:t>from </a:t>
            </a:r>
            <a:r>
              <a:rPr lang="en-US" altLang="en-US" sz="2400" b="1" dirty="0"/>
              <a:t>112 public and private schools </a:t>
            </a:r>
            <a:r>
              <a:rPr lang="en-US" altLang="en-US" sz="2400" dirty="0"/>
              <a:t>across the US participated in the survey</a:t>
            </a:r>
          </a:p>
        </p:txBody>
      </p:sp>
      <p:pic>
        <p:nvPicPr>
          <p:cNvPr id="81924" name="Picture 5" descr="Image result for monitoring the future log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0" y="3924795"/>
            <a:ext cx="2324483"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7" descr="Image result for nsduh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784" y="1599211"/>
            <a:ext cx="2386912"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6641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0899">
                                            <p:txEl>
                                              <p:pRg st="3" end="3"/>
                                            </p:txEl>
                                          </p:spTgt>
                                        </p:tgtEl>
                                        <p:attrNameLst>
                                          <p:attrName>style.visibility</p:attrName>
                                        </p:attrNameLst>
                                      </p:cBhvr>
                                      <p:to>
                                        <p:strVal val="visible"/>
                                      </p:to>
                                    </p:set>
                                    <p:animEffect transition="in" filter="fade">
                                      <p:cBhvr>
                                        <p:cTn id="7" dur="500"/>
                                        <p:tgtEl>
                                          <p:spTgt spid="80899">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0899">
                                            <p:txEl>
                                              <p:pRg st="4" end="4"/>
                                            </p:txEl>
                                          </p:spTgt>
                                        </p:tgtEl>
                                        <p:attrNameLst>
                                          <p:attrName>style.visibility</p:attrName>
                                        </p:attrNameLst>
                                      </p:cBhvr>
                                      <p:to>
                                        <p:strVal val="visible"/>
                                      </p:to>
                                    </p:set>
                                    <p:animEffect transition="in" filter="fade">
                                      <p:cBhvr>
                                        <p:cTn id="10" dur="500"/>
                                        <p:tgtEl>
                                          <p:spTgt spid="80899">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1924"/>
                                        </p:tgtEl>
                                        <p:attrNameLst>
                                          <p:attrName>style.visibility</p:attrName>
                                        </p:attrNameLst>
                                      </p:cBhvr>
                                      <p:to>
                                        <p:strVal val="visible"/>
                                      </p:to>
                                    </p:set>
                                    <p:animEffect transition="in" filter="fade">
                                      <p:cBhvr>
                                        <p:cTn id="13" dur="500"/>
                                        <p:tgtEl>
                                          <p:spTgt spid="81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3331B4-1C79-4619-89D7-00D3D3242B9A}"/>
              </a:ext>
            </a:extLst>
          </p:cNvPr>
          <p:cNvSpPr>
            <a:spLocks noGrp="1"/>
          </p:cNvSpPr>
          <p:nvPr>
            <p:ph type="title"/>
          </p:nvPr>
        </p:nvSpPr>
        <p:spPr>
          <a:xfrm>
            <a:off x="0" y="0"/>
            <a:ext cx="12192000" cy="984069"/>
          </a:xfrm>
          <a:solidFill>
            <a:srgbClr val="1B3C49"/>
          </a:solidFill>
        </p:spPr>
        <p:txBody>
          <a:bodyPr/>
          <a:lstStyle/>
          <a:p>
            <a:r>
              <a:rPr lang="en-US" b="1" dirty="0">
                <a:solidFill>
                  <a:schemeClr val="bg1"/>
                </a:solidFill>
                <a:effectLst>
                  <a:outerShdw blurRad="38100" dist="38100" dir="2700000" algn="tl">
                    <a:srgbClr val="000000">
                      <a:alpha val="43137"/>
                    </a:srgbClr>
                  </a:outerShdw>
                </a:effectLst>
              </a:rPr>
              <a:t>Drug Overdose Deaths Continue to Increase</a:t>
            </a:r>
          </a:p>
        </p:txBody>
      </p:sp>
      <p:sp>
        <p:nvSpPr>
          <p:cNvPr id="4" name="Content Placeholder 3">
            <a:extLst>
              <a:ext uri="{FF2B5EF4-FFF2-40B4-BE49-F238E27FC236}">
                <a16:creationId xmlns:a16="http://schemas.microsoft.com/office/drawing/2014/main" id="{7605F70D-C531-48F4-BCF2-7AD7925239B3}"/>
              </a:ext>
            </a:extLst>
          </p:cNvPr>
          <p:cNvSpPr>
            <a:spLocks noGrp="1"/>
          </p:cNvSpPr>
          <p:nvPr>
            <p:ph idx="1"/>
          </p:nvPr>
        </p:nvSpPr>
        <p:spPr>
          <a:xfrm>
            <a:off x="6808304" y="1097281"/>
            <a:ext cx="4974392" cy="4935771"/>
          </a:xfrm>
          <a:solidFill>
            <a:schemeClr val="bg1">
              <a:lumMod val="95000"/>
            </a:schemeClr>
          </a:solidFill>
        </p:spPr>
        <p:txBody>
          <a:bodyPr/>
          <a:lstStyle/>
          <a:p>
            <a:pPr>
              <a:spcBef>
                <a:spcPts val="1800"/>
              </a:spcBef>
            </a:pPr>
            <a:r>
              <a:rPr lang="en-US" sz="2600" dirty="0"/>
              <a:t>Opioids - mainly synthetic opioids, are the main driver of drug overdose deaths</a:t>
            </a:r>
          </a:p>
          <a:p>
            <a:pPr lvl="1">
              <a:spcBef>
                <a:spcPts val="1800"/>
              </a:spcBef>
            </a:pPr>
            <a:r>
              <a:rPr lang="en-US" sz="2400" dirty="0"/>
              <a:t>73% of opioid-involved overdose deaths involve synthetic opioids</a:t>
            </a:r>
          </a:p>
          <a:p>
            <a:pPr>
              <a:spcBef>
                <a:spcPts val="1800"/>
              </a:spcBef>
            </a:pPr>
            <a:r>
              <a:rPr lang="en-US" sz="2600" dirty="0"/>
              <a:t>Drug overdose deaths involving psychostimulants (i.e., cocaine, methamphetamine) are increasing with and without synthetic opioid involvement</a:t>
            </a:r>
          </a:p>
        </p:txBody>
      </p:sp>
      <p:pic>
        <p:nvPicPr>
          <p:cNvPr id="6" name="Picture 5">
            <a:extLst>
              <a:ext uri="{FF2B5EF4-FFF2-40B4-BE49-F238E27FC236}">
                <a16:creationId xmlns:a16="http://schemas.microsoft.com/office/drawing/2014/main" id="{B50BB33E-71B7-4F9E-A613-09BACF4D5B25}"/>
              </a:ext>
            </a:extLst>
          </p:cNvPr>
          <p:cNvPicPr>
            <a:picLocks noChangeAspect="1"/>
          </p:cNvPicPr>
          <p:nvPr/>
        </p:nvPicPr>
        <p:blipFill rotWithShape="1">
          <a:blip r:embed="rId2"/>
          <a:srcRect l="40447" t="34614" r="24324" b="13793"/>
          <a:stretch/>
        </p:blipFill>
        <p:spPr>
          <a:xfrm>
            <a:off x="330927" y="1097281"/>
            <a:ext cx="6061165" cy="5548048"/>
          </a:xfrm>
          <a:prstGeom prst="rect">
            <a:avLst/>
          </a:prstGeom>
          <a:ln w="28575">
            <a:solidFill>
              <a:srgbClr val="214A5B"/>
            </a:solidFill>
          </a:ln>
          <a:effectLst>
            <a:outerShdw blurRad="50800" dist="38100" dir="8100000" algn="tr" rotWithShape="0">
              <a:prstClr val="black">
                <a:alpha val="40000"/>
              </a:prstClr>
            </a:outerShdw>
          </a:effectLst>
        </p:spPr>
      </p:pic>
      <p:sp>
        <p:nvSpPr>
          <p:cNvPr id="7" name="TextBox 6">
            <a:extLst>
              <a:ext uri="{FF2B5EF4-FFF2-40B4-BE49-F238E27FC236}">
                <a16:creationId xmlns:a16="http://schemas.microsoft.com/office/drawing/2014/main" id="{1350752E-E391-4D50-B211-AC409C87ADD5}"/>
              </a:ext>
            </a:extLst>
          </p:cNvPr>
          <p:cNvSpPr txBox="1"/>
          <p:nvPr/>
        </p:nvSpPr>
        <p:spPr>
          <a:xfrm>
            <a:off x="6930076" y="6146264"/>
            <a:ext cx="4730847" cy="369332"/>
          </a:xfrm>
          <a:prstGeom prst="rect">
            <a:avLst/>
          </a:prstGeom>
          <a:noFill/>
        </p:spPr>
        <p:txBody>
          <a:bodyPr wrap="none" rtlCol="0">
            <a:spAutoFit/>
          </a:bodyPr>
          <a:lstStyle/>
          <a:p>
            <a:r>
              <a:rPr lang="en-US" i="1" dirty="0"/>
              <a:t>www.cdc.gov/drugoverdose/deaths/index.html</a:t>
            </a:r>
          </a:p>
        </p:txBody>
      </p:sp>
    </p:spTree>
    <p:extLst>
      <p:ext uri="{BB962C8B-B14F-4D97-AF65-F5344CB8AC3E}">
        <p14:creationId xmlns:p14="http://schemas.microsoft.com/office/powerpoint/2010/main" val="1746748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6A9DFCA-84DE-4F4B-A08F-A31DDA7994E8}"/>
              </a:ext>
            </a:extLst>
          </p:cNvPr>
          <p:cNvGrpSpPr/>
          <p:nvPr/>
        </p:nvGrpSpPr>
        <p:grpSpPr>
          <a:xfrm>
            <a:off x="88535" y="1226371"/>
            <a:ext cx="12014929" cy="4001845"/>
            <a:chOff x="344242" y="1280160"/>
            <a:chExt cx="11670687" cy="3684496"/>
          </a:xfrm>
        </p:grpSpPr>
        <p:pic>
          <p:nvPicPr>
            <p:cNvPr id="3" name="Picture 2">
              <a:extLst>
                <a:ext uri="{FF2B5EF4-FFF2-40B4-BE49-F238E27FC236}">
                  <a16:creationId xmlns:a16="http://schemas.microsoft.com/office/drawing/2014/main" id="{580BE4BF-48C0-4834-95F8-1F11A57782CA}"/>
                </a:ext>
              </a:extLst>
            </p:cNvPr>
            <p:cNvPicPr>
              <a:picLocks noChangeAspect="1"/>
            </p:cNvPicPr>
            <p:nvPr/>
          </p:nvPicPr>
          <p:blipFill rotWithShape="1">
            <a:blip r:embed="rId2"/>
            <a:srcRect l="15229" t="30902" r="23595" b="38196"/>
            <a:stretch/>
          </p:blipFill>
          <p:spPr>
            <a:xfrm>
              <a:off x="344242" y="1280160"/>
              <a:ext cx="11670687" cy="3684496"/>
            </a:xfrm>
            <a:prstGeom prst="rect">
              <a:avLst/>
            </a:prstGeom>
          </p:spPr>
        </p:pic>
        <p:sp>
          <p:nvSpPr>
            <p:cNvPr id="4" name="Right Brace 3">
              <a:extLst>
                <a:ext uri="{FF2B5EF4-FFF2-40B4-BE49-F238E27FC236}">
                  <a16:creationId xmlns:a16="http://schemas.microsoft.com/office/drawing/2014/main" id="{816FDC30-82F1-4AC8-A13C-0FCDC6ECC86C}"/>
                </a:ext>
              </a:extLst>
            </p:cNvPr>
            <p:cNvSpPr/>
            <p:nvPr/>
          </p:nvSpPr>
          <p:spPr bwMode="auto">
            <a:xfrm>
              <a:off x="8799756" y="2665208"/>
              <a:ext cx="785308" cy="1304364"/>
            </a:xfrm>
            <a:prstGeom prst="rightBrac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
          <p:nvSpPr>
            <p:cNvPr id="5" name="TextBox 4">
              <a:extLst>
                <a:ext uri="{FF2B5EF4-FFF2-40B4-BE49-F238E27FC236}">
                  <a16:creationId xmlns:a16="http://schemas.microsoft.com/office/drawing/2014/main" id="{7DBEE3D9-0A23-4293-B429-A3415ABC3163}"/>
                </a:ext>
              </a:extLst>
            </p:cNvPr>
            <p:cNvSpPr txBox="1"/>
            <p:nvPr/>
          </p:nvSpPr>
          <p:spPr>
            <a:xfrm>
              <a:off x="9585064" y="3188317"/>
              <a:ext cx="614271" cy="369332"/>
            </a:xfrm>
            <a:prstGeom prst="rect">
              <a:avLst/>
            </a:prstGeom>
            <a:noFill/>
          </p:spPr>
          <p:txBody>
            <a:bodyPr wrap="none" rtlCol="0">
              <a:spAutoFit/>
            </a:bodyPr>
            <a:lstStyle/>
            <a:p>
              <a:r>
                <a:rPr lang="en-US" b="1" dirty="0"/>
                <a:t>~3M</a:t>
              </a:r>
            </a:p>
          </p:txBody>
        </p:sp>
      </p:grpSp>
      <p:grpSp>
        <p:nvGrpSpPr>
          <p:cNvPr id="12" name="Group 11">
            <a:extLst>
              <a:ext uri="{FF2B5EF4-FFF2-40B4-BE49-F238E27FC236}">
                <a16:creationId xmlns:a16="http://schemas.microsoft.com/office/drawing/2014/main" id="{0840FC60-9DF1-438C-B1F3-8F0F77FC6EA4}"/>
              </a:ext>
            </a:extLst>
          </p:cNvPr>
          <p:cNvGrpSpPr/>
          <p:nvPr/>
        </p:nvGrpSpPr>
        <p:grpSpPr>
          <a:xfrm>
            <a:off x="5592932" y="2210540"/>
            <a:ext cx="6116715" cy="2149450"/>
            <a:chOff x="5592932" y="2210540"/>
            <a:chExt cx="6116715" cy="2149450"/>
          </a:xfrm>
        </p:grpSpPr>
        <p:sp>
          <p:nvSpPr>
            <p:cNvPr id="2" name="Rectangle 1">
              <a:extLst>
                <a:ext uri="{FF2B5EF4-FFF2-40B4-BE49-F238E27FC236}">
                  <a16:creationId xmlns:a16="http://schemas.microsoft.com/office/drawing/2014/main" id="{ACFF481A-3B3B-410B-91CD-4D5ECFD3CBD4}"/>
                </a:ext>
              </a:extLst>
            </p:cNvPr>
            <p:cNvSpPr/>
            <p:nvPr/>
          </p:nvSpPr>
          <p:spPr bwMode="auto">
            <a:xfrm>
              <a:off x="5592932" y="2219417"/>
              <a:ext cx="6116715" cy="20951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cxnSp>
          <p:nvCxnSpPr>
            <p:cNvPr id="11" name="Straight Connector 10">
              <a:extLst>
                <a:ext uri="{FF2B5EF4-FFF2-40B4-BE49-F238E27FC236}">
                  <a16:creationId xmlns:a16="http://schemas.microsoft.com/office/drawing/2014/main" id="{18BAD1C2-0DE6-4D46-A03D-64810D0C9ACE}"/>
                </a:ext>
              </a:extLst>
            </p:cNvPr>
            <p:cNvCxnSpPr/>
            <p:nvPr/>
          </p:nvCxnSpPr>
          <p:spPr bwMode="auto">
            <a:xfrm>
              <a:off x="7989903" y="2210540"/>
              <a:ext cx="0" cy="214945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82946" name="Title 1"/>
          <p:cNvSpPr>
            <a:spLocks noGrp="1"/>
          </p:cNvSpPr>
          <p:nvPr>
            <p:ph type="title"/>
          </p:nvPr>
        </p:nvSpPr>
        <p:spPr>
          <a:xfrm>
            <a:off x="-6348" y="0"/>
            <a:ext cx="12299951" cy="866899"/>
          </a:xfrm>
          <a:solidFill>
            <a:srgbClr val="1B3C49"/>
          </a:solidFill>
        </p:spPr>
        <p:txBody>
          <a:bodyPr/>
          <a:lstStyle/>
          <a:p>
            <a:r>
              <a:rPr lang="en-US" altLang="en-US" b="1" u="sng" dirty="0">
                <a:solidFill>
                  <a:schemeClr val="bg1"/>
                </a:solidFill>
                <a:effectLst>
                  <a:outerShdw blurRad="38100" dist="38100" dir="2700000" algn="tl">
                    <a:srgbClr val="000000">
                      <a:alpha val="43137"/>
                    </a:srgbClr>
                  </a:outerShdw>
                </a:effectLst>
              </a:rPr>
              <a:t>Past Year</a:t>
            </a:r>
            <a:r>
              <a:rPr lang="en-US" altLang="en-US" b="1" dirty="0">
                <a:solidFill>
                  <a:schemeClr val="bg1"/>
                </a:solidFill>
                <a:effectLst>
                  <a:outerShdw blurRad="38100" dist="38100" dir="2700000" algn="tl">
                    <a:srgbClr val="000000">
                      <a:alpha val="43137"/>
                    </a:srgbClr>
                  </a:outerShdw>
                </a:effectLst>
              </a:rPr>
              <a:t> Substance Use Disorder</a:t>
            </a:r>
          </a:p>
        </p:txBody>
      </p:sp>
      <p:sp>
        <p:nvSpPr>
          <p:cNvPr id="82948" name="TextBox 5"/>
          <p:cNvSpPr txBox="1">
            <a:spLocks noChangeArrowheads="1"/>
          </p:cNvSpPr>
          <p:nvPr/>
        </p:nvSpPr>
        <p:spPr bwMode="auto">
          <a:xfrm>
            <a:off x="186265" y="6248400"/>
            <a:ext cx="6068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SAMHSA. (2021). 2020 National Survey on Drug Use and Health</a:t>
            </a:r>
          </a:p>
        </p:txBody>
      </p:sp>
      <p:grpSp>
        <p:nvGrpSpPr>
          <p:cNvPr id="10" name="Group 9">
            <a:extLst>
              <a:ext uri="{FF2B5EF4-FFF2-40B4-BE49-F238E27FC236}">
                <a16:creationId xmlns:a16="http://schemas.microsoft.com/office/drawing/2014/main" id="{80156CF6-315D-494A-80F6-64D0E94938C5}"/>
              </a:ext>
            </a:extLst>
          </p:cNvPr>
          <p:cNvGrpSpPr/>
          <p:nvPr/>
        </p:nvGrpSpPr>
        <p:grpSpPr>
          <a:xfrm>
            <a:off x="3452112" y="1303712"/>
            <a:ext cx="8651352" cy="3926541"/>
            <a:chOff x="3452112" y="1284654"/>
            <a:chExt cx="8651352" cy="3926541"/>
          </a:xfrm>
        </p:grpSpPr>
        <p:sp>
          <p:nvSpPr>
            <p:cNvPr id="7" name="Rectangle 6">
              <a:extLst>
                <a:ext uri="{FF2B5EF4-FFF2-40B4-BE49-F238E27FC236}">
                  <a16:creationId xmlns:a16="http://schemas.microsoft.com/office/drawing/2014/main" id="{8508E597-FD35-48E1-B218-B64AEB022B3B}"/>
                </a:ext>
              </a:extLst>
            </p:cNvPr>
            <p:cNvSpPr/>
            <p:nvPr/>
          </p:nvSpPr>
          <p:spPr bwMode="auto">
            <a:xfrm>
              <a:off x="5314278" y="1284654"/>
              <a:ext cx="6789186" cy="392654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
          <p:nvSpPr>
            <p:cNvPr id="9" name="Rectangle 8">
              <a:extLst>
                <a:ext uri="{FF2B5EF4-FFF2-40B4-BE49-F238E27FC236}">
                  <a16:creationId xmlns:a16="http://schemas.microsoft.com/office/drawing/2014/main" id="{456F7A84-5761-47F6-B6F0-2A93912BD943}"/>
                </a:ext>
              </a:extLst>
            </p:cNvPr>
            <p:cNvSpPr/>
            <p:nvPr/>
          </p:nvSpPr>
          <p:spPr bwMode="auto">
            <a:xfrm rot="20144247">
              <a:off x="3452112" y="1841722"/>
              <a:ext cx="2013558" cy="34657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
          <p:nvSpPr>
            <p:cNvPr id="13" name="Rectangle 12">
              <a:extLst>
                <a:ext uri="{FF2B5EF4-FFF2-40B4-BE49-F238E27FC236}">
                  <a16:creationId xmlns:a16="http://schemas.microsoft.com/office/drawing/2014/main" id="{7B16A290-8BE4-4001-81A1-88C2F3524951}"/>
                </a:ext>
              </a:extLst>
            </p:cNvPr>
            <p:cNvSpPr/>
            <p:nvPr/>
          </p:nvSpPr>
          <p:spPr bwMode="auto">
            <a:xfrm rot="1435294">
              <a:off x="3477425" y="4156785"/>
              <a:ext cx="2013558" cy="34657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grpSp>
    </p:spTree>
    <p:extLst>
      <p:ext uri="{BB962C8B-B14F-4D97-AF65-F5344CB8AC3E}">
        <p14:creationId xmlns:p14="http://schemas.microsoft.com/office/powerpoint/2010/main" val="310110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82946" name="Title 1"/>
          <p:cNvSpPr>
            <a:spLocks noGrp="1"/>
          </p:cNvSpPr>
          <p:nvPr>
            <p:ph type="title"/>
          </p:nvPr>
        </p:nvSpPr>
        <p:spPr>
          <a:xfrm>
            <a:off x="-6348" y="1"/>
            <a:ext cx="12299951" cy="857794"/>
          </a:xfrm>
          <a:solidFill>
            <a:srgbClr val="1B3C49"/>
          </a:solidFill>
        </p:spPr>
        <p:txBody>
          <a:bodyPr/>
          <a:lstStyle/>
          <a:p>
            <a:r>
              <a:rPr lang="en-US" altLang="en-US" b="1" u="sng" dirty="0">
                <a:solidFill>
                  <a:schemeClr val="bg1"/>
                </a:solidFill>
                <a:effectLst>
                  <a:outerShdw blurRad="38100" dist="38100" dir="2700000" algn="tl">
                    <a:srgbClr val="000000">
                      <a:alpha val="43137"/>
                    </a:srgbClr>
                  </a:outerShdw>
                </a:effectLst>
              </a:rPr>
              <a:t>Past Year</a:t>
            </a:r>
            <a:r>
              <a:rPr lang="en-US" altLang="en-US" b="1" dirty="0">
                <a:solidFill>
                  <a:schemeClr val="bg1"/>
                </a:solidFill>
                <a:effectLst>
                  <a:outerShdw blurRad="38100" dist="38100" dir="2700000" algn="tl">
                    <a:srgbClr val="000000">
                      <a:alpha val="43137"/>
                    </a:srgbClr>
                  </a:outerShdw>
                </a:effectLst>
              </a:rPr>
              <a:t> Alcohol and Drug Use Disorders</a:t>
            </a:r>
          </a:p>
        </p:txBody>
      </p:sp>
      <p:sp>
        <p:nvSpPr>
          <p:cNvPr id="82948" name="TextBox 5"/>
          <p:cNvSpPr txBox="1">
            <a:spLocks noChangeArrowheads="1"/>
          </p:cNvSpPr>
          <p:nvPr/>
        </p:nvSpPr>
        <p:spPr bwMode="auto">
          <a:xfrm>
            <a:off x="186265" y="6248400"/>
            <a:ext cx="6068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a:solidFill>
                  <a:srgbClr val="000000"/>
                </a:solidFill>
              </a:rPr>
              <a:t>SAMHSA. (2021). 2020 National Survey on Drug Use and Health</a:t>
            </a:r>
          </a:p>
        </p:txBody>
      </p:sp>
      <p:grpSp>
        <p:nvGrpSpPr>
          <p:cNvPr id="10" name="Group 9">
            <a:extLst>
              <a:ext uri="{FF2B5EF4-FFF2-40B4-BE49-F238E27FC236}">
                <a16:creationId xmlns:a16="http://schemas.microsoft.com/office/drawing/2014/main" id="{9D1FC4CE-904C-4E70-BE47-3D7FDF88CE49}"/>
              </a:ext>
            </a:extLst>
          </p:cNvPr>
          <p:cNvGrpSpPr/>
          <p:nvPr/>
        </p:nvGrpSpPr>
        <p:grpSpPr>
          <a:xfrm>
            <a:off x="1931224" y="1053736"/>
            <a:ext cx="8932573" cy="4946470"/>
            <a:chOff x="1931224" y="1053736"/>
            <a:chExt cx="8932573" cy="4946470"/>
          </a:xfrm>
          <a:solidFill>
            <a:schemeClr val="bg1">
              <a:lumMod val="85000"/>
            </a:schemeClr>
          </a:solidFill>
        </p:grpSpPr>
        <p:pic>
          <p:nvPicPr>
            <p:cNvPr id="3" name="Picture 2">
              <a:extLst>
                <a:ext uri="{FF2B5EF4-FFF2-40B4-BE49-F238E27FC236}">
                  <a16:creationId xmlns:a16="http://schemas.microsoft.com/office/drawing/2014/main" id="{FFDC8F7A-2C71-4B31-8737-0F3129640947}"/>
                </a:ext>
              </a:extLst>
            </p:cNvPr>
            <p:cNvPicPr>
              <a:picLocks noChangeAspect="1"/>
            </p:cNvPicPr>
            <p:nvPr/>
          </p:nvPicPr>
          <p:blipFill rotWithShape="1">
            <a:blip r:embed="rId2">
              <a:alphaModFix/>
            </a:blip>
            <a:srcRect l="18254" t="30032" r="20476" b="15683"/>
            <a:stretch/>
          </p:blipFill>
          <p:spPr>
            <a:xfrm>
              <a:off x="1931224" y="1053736"/>
              <a:ext cx="8932573" cy="4946470"/>
            </a:xfrm>
            <a:prstGeom prst="rect">
              <a:avLst/>
            </a:prstGeom>
            <a:solidFill>
              <a:schemeClr val="bg1">
                <a:lumMod val="50000"/>
              </a:schemeClr>
            </a:solidFill>
          </p:spPr>
        </p:pic>
        <p:sp>
          <p:nvSpPr>
            <p:cNvPr id="8" name="Freeform: Shape 7">
              <a:extLst>
                <a:ext uri="{FF2B5EF4-FFF2-40B4-BE49-F238E27FC236}">
                  <a16:creationId xmlns:a16="http://schemas.microsoft.com/office/drawing/2014/main" id="{6E5065C5-B1F8-4AD7-9781-F42860C933B5}"/>
                </a:ext>
              </a:extLst>
            </p:cNvPr>
            <p:cNvSpPr/>
            <p:nvPr/>
          </p:nvSpPr>
          <p:spPr bwMode="auto">
            <a:xfrm>
              <a:off x="8464731" y="1149532"/>
              <a:ext cx="2264229" cy="2133600"/>
            </a:xfrm>
            <a:custGeom>
              <a:avLst/>
              <a:gdLst>
                <a:gd name="connsiteX0" fmla="*/ 130629 w 2264229"/>
                <a:gd name="connsiteY0" fmla="*/ 34834 h 2133600"/>
                <a:gd name="connsiteX1" fmla="*/ 87086 w 2264229"/>
                <a:gd name="connsiteY1" fmla="*/ 191588 h 2133600"/>
                <a:gd name="connsiteX2" fmla="*/ 43543 w 2264229"/>
                <a:gd name="connsiteY2" fmla="*/ 409303 h 2133600"/>
                <a:gd name="connsiteX3" fmla="*/ 34834 w 2264229"/>
                <a:gd name="connsiteY3" fmla="*/ 531223 h 2133600"/>
                <a:gd name="connsiteX4" fmla="*/ 26126 w 2264229"/>
                <a:gd name="connsiteY4" fmla="*/ 618308 h 2133600"/>
                <a:gd name="connsiteX5" fmla="*/ 0 w 2264229"/>
                <a:gd name="connsiteY5" fmla="*/ 1027611 h 2133600"/>
                <a:gd name="connsiteX6" fmla="*/ 26126 w 2264229"/>
                <a:gd name="connsiteY6" fmla="*/ 1123405 h 2133600"/>
                <a:gd name="connsiteX7" fmla="*/ 34834 w 2264229"/>
                <a:gd name="connsiteY7" fmla="*/ 1175657 h 2133600"/>
                <a:gd name="connsiteX8" fmla="*/ 43543 w 2264229"/>
                <a:gd name="connsiteY8" fmla="*/ 1219200 h 2133600"/>
                <a:gd name="connsiteX9" fmla="*/ 69669 w 2264229"/>
                <a:gd name="connsiteY9" fmla="*/ 1323703 h 2133600"/>
                <a:gd name="connsiteX10" fmla="*/ 78377 w 2264229"/>
                <a:gd name="connsiteY10" fmla="*/ 1349828 h 2133600"/>
                <a:gd name="connsiteX11" fmla="*/ 95794 w 2264229"/>
                <a:gd name="connsiteY11" fmla="*/ 1410788 h 2133600"/>
                <a:gd name="connsiteX12" fmla="*/ 130629 w 2264229"/>
                <a:gd name="connsiteY12" fmla="*/ 1489165 h 2133600"/>
                <a:gd name="connsiteX13" fmla="*/ 139337 w 2264229"/>
                <a:gd name="connsiteY13" fmla="*/ 1541417 h 2133600"/>
                <a:gd name="connsiteX14" fmla="*/ 148046 w 2264229"/>
                <a:gd name="connsiteY14" fmla="*/ 1611085 h 2133600"/>
                <a:gd name="connsiteX15" fmla="*/ 165463 w 2264229"/>
                <a:gd name="connsiteY15" fmla="*/ 1672045 h 2133600"/>
                <a:gd name="connsiteX16" fmla="*/ 182880 w 2264229"/>
                <a:gd name="connsiteY16" fmla="*/ 1820091 h 2133600"/>
                <a:gd name="connsiteX17" fmla="*/ 209006 w 2264229"/>
                <a:gd name="connsiteY17" fmla="*/ 1915885 h 2133600"/>
                <a:gd name="connsiteX18" fmla="*/ 235132 w 2264229"/>
                <a:gd name="connsiteY18" fmla="*/ 1942011 h 2133600"/>
                <a:gd name="connsiteX19" fmla="*/ 339634 w 2264229"/>
                <a:gd name="connsiteY19" fmla="*/ 2002971 h 2133600"/>
                <a:gd name="connsiteX20" fmla="*/ 426720 w 2264229"/>
                <a:gd name="connsiteY20" fmla="*/ 2046514 h 2133600"/>
                <a:gd name="connsiteX21" fmla="*/ 539932 w 2264229"/>
                <a:gd name="connsiteY21" fmla="*/ 2090057 h 2133600"/>
                <a:gd name="connsiteX22" fmla="*/ 618309 w 2264229"/>
                <a:gd name="connsiteY22" fmla="*/ 2124891 h 2133600"/>
                <a:gd name="connsiteX23" fmla="*/ 661852 w 2264229"/>
                <a:gd name="connsiteY23" fmla="*/ 2133600 h 2133600"/>
                <a:gd name="connsiteX24" fmla="*/ 853440 w 2264229"/>
                <a:gd name="connsiteY24" fmla="*/ 2107474 h 2133600"/>
                <a:gd name="connsiteX25" fmla="*/ 1027612 w 2264229"/>
                <a:gd name="connsiteY25" fmla="*/ 2029097 h 2133600"/>
                <a:gd name="connsiteX26" fmla="*/ 1123406 w 2264229"/>
                <a:gd name="connsiteY26" fmla="*/ 1968137 h 2133600"/>
                <a:gd name="connsiteX27" fmla="*/ 1262743 w 2264229"/>
                <a:gd name="connsiteY27" fmla="*/ 1915885 h 2133600"/>
                <a:gd name="connsiteX28" fmla="*/ 1384663 w 2264229"/>
                <a:gd name="connsiteY28" fmla="*/ 1889760 h 2133600"/>
                <a:gd name="connsiteX29" fmla="*/ 1445623 w 2264229"/>
                <a:gd name="connsiteY29" fmla="*/ 1872343 h 2133600"/>
                <a:gd name="connsiteX30" fmla="*/ 1532709 w 2264229"/>
                <a:gd name="connsiteY30" fmla="*/ 1802674 h 2133600"/>
                <a:gd name="connsiteX31" fmla="*/ 1767840 w 2264229"/>
                <a:gd name="connsiteY31" fmla="*/ 1663337 h 2133600"/>
                <a:gd name="connsiteX32" fmla="*/ 1854926 w 2264229"/>
                <a:gd name="connsiteY32" fmla="*/ 1532708 h 2133600"/>
                <a:gd name="connsiteX33" fmla="*/ 1924594 w 2264229"/>
                <a:gd name="connsiteY33" fmla="*/ 1436914 h 2133600"/>
                <a:gd name="connsiteX34" fmla="*/ 1942012 w 2264229"/>
                <a:gd name="connsiteY34" fmla="*/ 1393371 h 2133600"/>
                <a:gd name="connsiteX35" fmla="*/ 1950720 w 2264229"/>
                <a:gd name="connsiteY35" fmla="*/ 1341120 h 2133600"/>
                <a:gd name="connsiteX36" fmla="*/ 2002972 w 2264229"/>
                <a:gd name="connsiteY36" fmla="*/ 1227908 h 2133600"/>
                <a:gd name="connsiteX37" fmla="*/ 2037806 w 2264229"/>
                <a:gd name="connsiteY37" fmla="*/ 1184365 h 2133600"/>
                <a:gd name="connsiteX38" fmla="*/ 2063932 w 2264229"/>
                <a:gd name="connsiteY38" fmla="*/ 1132114 h 2133600"/>
                <a:gd name="connsiteX39" fmla="*/ 2116183 w 2264229"/>
                <a:gd name="connsiteY39" fmla="*/ 1079863 h 2133600"/>
                <a:gd name="connsiteX40" fmla="*/ 2185852 w 2264229"/>
                <a:gd name="connsiteY40" fmla="*/ 975360 h 2133600"/>
                <a:gd name="connsiteX41" fmla="*/ 2211977 w 2264229"/>
                <a:gd name="connsiteY41" fmla="*/ 940525 h 2133600"/>
                <a:gd name="connsiteX42" fmla="*/ 2238103 w 2264229"/>
                <a:gd name="connsiteY42" fmla="*/ 844731 h 2133600"/>
                <a:gd name="connsiteX43" fmla="*/ 2264229 w 2264229"/>
                <a:gd name="connsiteY43" fmla="*/ 766354 h 2133600"/>
                <a:gd name="connsiteX44" fmla="*/ 2255520 w 2264229"/>
                <a:gd name="connsiteY44" fmla="*/ 592183 h 2133600"/>
                <a:gd name="connsiteX45" fmla="*/ 2246812 w 2264229"/>
                <a:gd name="connsiteY45" fmla="*/ 531223 h 2133600"/>
                <a:gd name="connsiteX46" fmla="*/ 2229394 w 2264229"/>
                <a:gd name="connsiteY46" fmla="*/ 209005 h 2133600"/>
                <a:gd name="connsiteX47" fmla="*/ 2211977 w 2264229"/>
                <a:gd name="connsiteY47" fmla="*/ 43543 h 2133600"/>
                <a:gd name="connsiteX48" fmla="*/ 2194560 w 2264229"/>
                <a:gd name="connsiteY48" fmla="*/ 17417 h 2133600"/>
                <a:gd name="connsiteX49" fmla="*/ 2133600 w 2264229"/>
                <a:gd name="connsiteY49" fmla="*/ 0 h 2133600"/>
                <a:gd name="connsiteX50" fmla="*/ 1802674 w 2264229"/>
                <a:gd name="connsiteY50" fmla="*/ 8708 h 2133600"/>
                <a:gd name="connsiteX51" fmla="*/ 1776549 w 2264229"/>
                <a:gd name="connsiteY51" fmla="*/ 17417 h 2133600"/>
                <a:gd name="connsiteX52" fmla="*/ 1706880 w 2264229"/>
                <a:gd name="connsiteY52" fmla="*/ 26125 h 2133600"/>
                <a:gd name="connsiteX53" fmla="*/ 1584960 w 2264229"/>
                <a:gd name="connsiteY53" fmla="*/ 43543 h 2133600"/>
                <a:gd name="connsiteX54" fmla="*/ 809897 w 2264229"/>
                <a:gd name="connsiteY54" fmla="*/ 34834 h 2133600"/>
                <a:gd name="connsiteX55" fmla="*/ 296092 w 2264229"/>
                <a:gd name="connsiteY55" fmla="*/ 26125 h 2133600"/>
                <a:gd name="connsiteX56" fmla="*/ 261257 w 2264229"/>
                <a:gd name="connsiteY56" fmla="*/ 34834 h 2133600"/>
                <a:gd name="connsiteX57" fmla="*/ 226423 w 2264229"/>
                <a:gd name="connsiteY57" fmla="*/ 52251 h 2133600"/>
                <a:gd name="connsiteX58" fmla="*/ 174172 w 2264229"/>
                <a:gd name="connsiteY58" fmla="*/ 60960 h 2133600"/>
                <a:gd name="connsiteX59" fmla="*/ 130629 w 2264229"/>
                <a:gd name="connsiteY59" fmla="*/ 69668 h 2133600"/>
                <a:gd name="connsiteX60" fmla="*/ 95794 w 2264229"/>
                <a:gd name="connsiteY60" fmla="*/ 87085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264229" h="2133600">
                  <a:moveTo>
                    <a:pt x="130629" y="34834"/>
                  </a:moveTo>
                  <a:cubicBezTo>
                    <a:pt x="104448" y="191911"/>
                    <a:pt x="151283" y="-72335"/>
                    <a:pt x="87086" y="191588"/>
                  </a:cubicBezTo>
                  <a:cubicBezTo>
                    <a:pt x="69594" y="263500"/>
                    <a:pt x="43543" y="409303"/>
                    <a:pt x="43543" y="409303"/>
                  </a:cubicBezTo>
                  <a:cubicBezTo>
                    <a:pt x="40640" y="449943"/>
                    <a:pt x="38218" y="490620"/>
                    <a:pt x="34834" y="531223"/>
                  </a:cubicBezTo>
                  <a:cubicBezTo>
                    <a:pt x="32411" y="560295"/>
                    <a:pt x="27421" y="589164"/>
                    <a:pt x="26126" y="618308"/>
                  </a:cubicBezTo>
                  <a:cubicBezTo>
                    <a:pt x="9048" y="1002573"/>
                    <a:pt x="36684" y="807505"/>
                    <a:pt x="0" y="1027611"/>
                  </a:cubicBezTo>
                  <a:cubicBezTo>
                    <a:pt x="8709" y="1059542"/>
                    <a:pt x="18545" y="1091187"/>
                    <a:pt x="26126" y="1123405"/>
                  </a:cubicBezTo>
                  <a:cubicBezTo>
                    <a:pt x="30170" y="1140593"/>
                    <a:pt x="31675" y="1158284"/>
                    <a:pt x="34834" y="1175657"/>
                  </a:cubicBezTo>
                  <a:cubicBezTo>
                    <a:pt x="37482" y="1190220"/>
                    <a:pt x="40153" y="1204792"/>
                    <a:pt x="43543" y="1219200"/>
                  </a:cubicBezTo>
                  <a:cubicBezTo>
                    <a:pt x="51767" y="1254152"/>
                    <a:pt x="58315" y="1289639"/>
                    <a:pt x="69669" y="1323703"/>
                  </a:cubicBezTo>
                  <a:cubicBezTo>
                    <a:pt x="72572" y="1332411"/>
                    <a:pt x="75855" y="1341002"/>
                    <a:pt x="78377" y="1349828"/>
                  </a:cubicBezTo>
                  <a:cubicBezTo>
                    <a:pt x="85394" y="1374389"/>
                    <a:pt x="86306" y="1388017"/>
                    <a:pt x="95794" y="1410788"/>
                  </a:cubicBezTo>
                  <a:cubicBezTo>
                    <a:pt x="106790" y="1437179"/>
                    <a:pt x="119017" y="1463039"/>
                    <a:pt x="130629" y="1489165"/>
                  </a:cubicBezTo>
                  <a:cubicBezTo>
                    <a:pt x="133532" y="1506582"/>
                    <a:pt x="136840" y="1523937"/>
                    <a:pt x="139337" y="1541417"/>
                  </a:cubicBezTo>
                  <a:cubicBezTo>
                    <a:pt x="142647" y="1564585"/>
                    <a:pt x="143456" y="1588136"/>
                    <a:pt x="148046" y="1611085"/>
                  </a:cubicBezTo>
                  <a:cubicBezTo>
                    <a:pt x="152191" y="1631808"/>
                    <a:pt x="159657" y="1651725"/>
                    <a:pt x="165463" y="1672045"/>
                  </a:cubicBezTo>
                  <a:cubicBezTo>
                    <a:pt x="182160" y="1889096"/>
                    <a:pt x="162757" y="1719475"/>
                    <a:pt x="182880" y="1820091"/>
                  </a:cubicBezTo>
                  <a:cubicBezTo>
                    <a:pt x="190307" y="1857226"/>
                    <a:pt x="188441" y="1882982"/>
                    <a:pt x="209006" y="1915885"/>
                  </a:cubicBezTo>
                  <a:cubicBezTo>
                    <a:pt x="215533" y="1926329"/>
                    <a:pt x="225863" y="1933901"/>
                    <a:pt x="235132" y="1942011"/>
                  </a:cubicBezTo>
                  <a:cubicBezTo>
                    <a:pt x="291478" y="1991314"/>
                    <a:pt x="266894" y="1968740"/>
                    <a:pt x="339634" y="2002971"/>
                  </a:cubicBezTo>
                  <a:cubicBezTo>
                    <a:pt x="369000" y="2016790"/>
                    <a:pt x="396956" y="2033573"/>
                    <a:pt x="426720" y="2046514"/>
                  </a:cubicBezTo>
                  <a:cubicBezTo>
                    <a:pt x="463799" y="2062635"/>
                    <a:pt x="503768" y="2071975"/>
                    <a:pt x="539932" y="2090057"/>
                  </a:cubicBezTo>
                  <a:cubicBezTo>
                    <a:pt x="565664" y="2102923"/>
                    <a:pt x="590509" y="2116551"/>
                    <a:pt x="618309" y="2124891"/>
                  </a:cubicBezTo>
                  <a:cubicBezTo>
                    <a:pt x="632487" y="2129144"/>
                    <a:pt x="647338" y="2130697"/>
                    <a:pt x="661852" y="2133600"/>
                  </a:cubicBezTo>
                  <a:cubicBezTo>
                    <a:pt x="725715" y="2124891"/>
                    <a:pt x="790911" y="2123106"/>
                    <a:pt x="853440" y="2107474"/>
                  </a:cubicBezTo>
                  <a:cubicBezTo>
                    <a:pt x="865068" y="2104567"/>
                    <a:pt x="992271" y="2049886"/>
                    <a:pt x="1027612" y="2029097"/>
                  </a:cubicBezTo>
                  <a:cubicBezTo>
                    <a:pt x="1060235" y="2009907"/>
                    <a:pt x="1089304" y="1984556"/>
                    <a:pt x="1123406" y="1968137"/>
                  </a:cubicBezTo>
                  <a:cubicBezTo>
                    <a:pt x="1168099" y="1946618"/>
                    <a:pt x="1215231" y="1930139"/>
                    <a:pt x="1262743" y="1915885"/>
                  </a:cubicBezTo>
                  <a:cubicBezTo>
                    <a:pt x="1302553" y="1903942"/>
                    <a:pt x="1344231" y="1899387"/>
                    <a:pt x="1384663" y="1889760"/>
                  </a:cubicBezTo>
                  <a:cubicBezTo>
                    <a:pt x="1405221" y="1884865"/>
                    <a:pt x="1425303" y="1878149"/>
                    <a:pt x="1445623" y="1872343"/>
                  </a:cubicBezTo>
                  <a:cubicBezTo>
                    <a:pt x="1474652" y="1849120"/>
                    <a:pt x="1498866" y="1818057"/>
                    <a:pt x="1532709" y="1802674"/>
                  </a:cubicBezTo>
                  <a:cubicBezTo>
                    <a:pt x="1602870" y="1770782"/>
                    <a:pt x="1723242" y="1722801"/>
                    <a:pt x="1767840" y="1663337"/>
                  </a:cubicBezTo>
                  <a:cubicBezTo>
                    <a:pt x="1925729" y="1452820"/>
                    <a:pt x="1731845" y="1717332"/>
                    <a:pt x="1854926" y="1532708"/>
                  </a:cubicBezTo>
                  <a:cubicBezTo>
                    <a:pt x="1898685" y="1467068"/>
                    <a:pt x="1884124" y="1511107"/>
                    <a:pt x="1924594" y="1436914"/>
                  </a:cubicBezTo>
                  <a:cubicBezTo>
                    <a:pt x="1932080" y="1423190"/>
                    <a:pt x="1936206" y="1407885"/>
                    <a:pt x="1942012" y="1393371"/>
                  </a:cubicBezTo>
                  <a:cubicBezTo>
                    <a:pt x="1944915" y="1375954"/>
                    <a:pt x="1945527" y="1357996"/>
                    <a:pt x="1950720" y="1341120"/>
                  </a:cubicBezTo>
                  <a:cubicBezTo>
                    <a:pt x="1955621" y="1325191"/>
                    <a:pt x="1992412" y="1244503"/>
                    <a:pt x="2002972" y="1227908"/>
                  </a:cubicBezTo>
                  <a:cubicBezTo>
                    <a:pt x="2012951" y="1212227"/>
                    <a:pt x="2027827" y="1200046"/>
                    <a:pt x="2037806" y="1184365"/>
                  </a:cubicBezTo>
                  <a:cubicBezTo>
                    <a:pt x="2048261" y="1167937"/>
                    <a:pt x="2052248" y="1147692"/>
                    <a:pt x="2063932" y="1132114"/>
                  </a:cubicBezTo>
                  <a:cubicBezTo>
                    <a:pt x="2078711" y="1112409"/>
                    <a:pt x="2101061" y="1099306"/>
                    <a:pt x="2116183" y="1079863"/>
                  </a:cubicBezTo>
                  <a:cubicBezTo>
                    <a:pt x="2141886" y="1046816"/>
                    <a:pt x="2160733" y="1008853"/>
                    <a:pt x="2185852" y="975360"/>
                  </a:cubicBezTo>
                  <a:lnTo>
                    <a:pt x="2211977" y="940525"/>
                  </a:lnTo>
                  <a:cubicBezTo>
                    <a:pt x="2220686" y="908594"/>
                    <a:pt x="2228592" y="876433"/>
                    <a:pt x="2238103" y="844731"/>
                  </a:cubicBezTo>
                  <a:cubicBezTo>
                    <a:pt x="2246016" y="818354"/>
                    <a:pt x="2264229" y="766354"/>
                    <a:pt x="2264229" y="766354"/>
                  </a:cubicBezTo>
                  <a:cubicBezTo>
                    <a:pt x="2261326" y="708297"/>
                    <a:pt x="2259814" y="650154"/>
                    <a:pt x="2255520" y="592183"/>
                  </a:cubicBezTo>
                  <a:cubicBezTo>
                    <a:pt x="2254004" y="571713"/>
                    <a:pt x="2247891" y="551721"/>
                    <a:pt x="2246812" y="531223"/>
                  </a:cubicBezTo>
                  <a:cubicBezTo>
                    <a:pt x="2228971" y="192232"/>
                    <a:pt x="2254585" y="360143"/>
                    <a:pt x="2229394" y="209005"/>
                  </a:cubicBezTo>
                  <a:cubicBezTo>
                    <a:pt x="2229144" y="205258"/>
                    <a:pt x="2228733" y="82639"/>
                    <a:pt x="2211977" y="43543"/>
                  </a:cubicBezTo>
                  <a:cubicBezTo>
                    <a:pt x="2207854" y="33923"/>
                    <a:pt x="2202733" y="23955"/>
                    <a:pt x="2194560" y="17417"/>
                  </a:cubicBezTo>
                  <a:cubicBezTo>
                    <a:pt x="2188880" y="12873"/>
                    <a:pt x="2135879" y="570"/>
                    <a:pt x="2133600" y="0"/>
                  </a:cubicBezTo>
                  <a:cubicBezTo>
                    <a:pt x="2023291" y="2903"/>
                    <a:pt x="1912890" y="3332"/>
                    <a:pt x="1802674" y="8708"/>
                  </a:cubicBezTo>
                  <a:cubicBezTo>
                    <a:pt x="1793505" y="9155"/>
                    <a:pt x="1785580" y="15775"/>
                    <a:pt x="1776549" y="17417"/>
                  </a:cubicBezTo>
                  <a:cubicBezTo>
                    <a:pt x="1753523" y="21604"/>
                    <a:pt x="1730069" y="22963"/>
                    <a:pt x="1706880" y="26125"/>
                  </a:cubicBezTo>
                  <a:lnTo>
                    <a:pt x="1584960" y="43543"/>
                  </a:lnTo>
                  <a:lnTo>
                    <a:pt x="809897" y="34834"/>
                  </a:lnTo>
                  <a:cubicBezTo>
                    <a:pt x="205350" y="19199"/>
                    <a:pt x="980563" y="4737"/>
                    <a:pt x="296092" y="26125"/>
                  </a:cubicBezTo>
                  <a:cubicBezTo>
                    <a:pt x="284480" y="29028"/>
                    <a:pt x="272464" y="30631"/>
                    <a:pt x="261257" y="34834"/>
                  </a:cubicBezTo>
                  <a:cubicBezTo>
                    <a:pt x="249102" y="39392"/>
                    <a:pt x="238857" y="48521"/>
                    <a:pt x="226423" y="52251"/>
                  </a:cubicBezTo>
                  <a:cubicBezTo>
                    <a:pt x="209510" y="57325"/>
                    <a:pt x="191544" y="57801"/>
                    <a:pt x="174172" y="60960"/>
                  </a:cubicBezTo>
                  <a:cubicBezTo>
                    <a:pt x="159609" y="63608"/>
                    <a:pt x="145143" y="66765"/>
                    <a:pt x="130629" y="69668"/>
                  </a:cubicBezTo>
                  <a:cubicBezTo>
                    <a:pt x="102088" y="88695"/>
                    <a:pt x="114969" y="87085"/>
                    <a:pt x="95794" y="87085"/>
                  </a:cubicBezTo>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
          <p:nvSpPr>
            <p:cNvPr id="9" name="Freeform: Shape 8">
              <a:extLst>
                <a:ext uri="{FF2B5EF4-FFF2-40B4-BE49-F238E27FC236}">
                  <a16:creationId xmlns:a16="http://schemas.microsoft.com/office/drawing/2014/main" id="{72616FC5-09E7-4A8F-9672-5541DDEAA973}"/>
                </a:ext>
              </a:extLst>
            </p:cNvPr>
            <p:cNvSpPr/>
            <p:nvPr/>
          </p:nvSpPr>
          <p:spPr bwMode="auto">
            <a:xfrm>
              <a:off x="2197717" y="1115093"/>
              <a:ext cx="2226238" cy="2011690"/>
            </a:xfrm>
            <a:custGeom>
              <a:avLst/>
              <a:gdLst>
                <a:gd name="connsiteX0" fmla="*/ 40386 w 2226238"/>
                <a:gd name="connsiteY0" fmla="*/ 43553 h 2011690"/>
                <a:gd name="connsiteX1" fmla="*/ 571609 w 2226238"/>
                <a:gd name="connsiteY1" fmla="*/ 26136 h 2011690"/>
                <a:gd name="connsiteX2" fmla="*/ 649986 w 2226238"/>
                <a:gd name="connsiteY2" fmla="*/ 17427 h 2011690"/>
                <a:gd name="connsiteX3" fmla="*/ 850283 w 2226238"/>
                <a:gd name="connsiteY3" fmla="*/ 8718 h 2011690"/>
                <a:gd name="connsiteX4" fmla="*/ 893826 w 2226238"/>
                <a:gd name="connsiteY4" fmla="*/ 10 h 2011690"/>
                <a:gd name="connsiteX5" fmla="*/ 1346672 w 2226238"/>
                <a:gd name="connsiteY5" fmla="*/ 26136 h 2011690"/>
                <a:gd name="connsiteX6" fmla="*/ 1660180 w 2226238"/>
                <a:gd name="connsiteY6" fmla="*/ 17427 h 2011690"/>
                <a:gd name="connsiteX7" fmla="*/ 1721140 w 2226238"/>
                <a:gd name="connsiteY7" fmla="*/ 8718 h 2011690"/>
                <a:gd name="connsiteX8" fmla="*/ 1851769 w 2226238"/>
                <a:gd name="connsiteY8" fmla="*/ 10 h 2011690"/>
                <a:gd name="connsiteX9" fmla="*/ 1991106 w 2226238"/>
                <a:gd name="connsiteY9" fmla="*/ 8718 h 2011690"/>
                <a:gd name="connsiteX10" fmla="*/ 2017232 w 2226238"/>
                <a:gd name="connsiteY10" fmla="*/ 34844 h 2011690"/>
                <a:gd name="connsiteX11" fmla="*/ 2060775 w 2226238"/>
                <a:gd name="connsiteY11" fmla="*/ 87096 h 2011690"/>
                <a:gd name="connsiteX12" fmla="*/ 2130443 w 2226238"/>
                <a:gd name="connsiteY12" fmla="*/ 296101 h 2011690"/>
                <a:gd name="connsiteX13" fmla="*/ 2130443 w 2226238"/>
                <a:gd name="connsiteY13" fmla="*/ 757656 h 2011690"/>
                <a:gd name="connsiteX14" fmla="*/ 2147860 w 2226238"/>
                <a:gd name="connsiteY14" fmla="*/ 1114707 h 2011690"/>
                <a:gd name="connsiteX15" fmla="*/ 2165278 w 2226238"/>
                <a:gd name="connsiteY15" fmla="*/ 1384673 h 2011690"/>
                <a:gd name="connsiteX16" fmla="*/ 2200112 w 2226238"/>
                <a:gd name="connsiteY16" fmla="*/ 1558844 h 2011690"/>
                <a:gd name="connsiteX17" fmla="*/ 2208820 w 2226238"/>
                <a:gd name="connsiteY17" fmla="*/ 1637221 h 2011690"/>
                <a:gd name="connsiteX18" fmla="*/ 2226238 w 2226238"/>
                <a:gd name="connsiteY18" fmla="*/ 1715598 h 2011690"/>
                <a:gd name="connsiteX19" fmla="*/ 2217529 w 2226238"/>
                <a:gd name="connsiteY19" fmla="*/ 1898478 h 2011690"/>
                <a:gd name="connsiteX20" fmla="*/ 2182695 w 2226238"/>
                <a:gd name="connsiteY20" fmla="*/ 1915896 h 2011690"/>
                <a:gd name="connsiteX21" fmla="*/ 2147860 w 2226238"/>
                <a:gd name="connsiteY21" fmla="*/ 1942021 h 2011690"/>
                <a:gd name="connsiteX22" fmla="*/ 2086900 w 2226238"/>
                <a:gd name="connsiteY22" fmla="*/ 1976856 h 2011690"/>
                <a:gd name="connsiteX23" fmla="*/ 2025940 w 2226238"/>
                <a:gd name="connsiteY23" fmla="*/ 1985564 h 2011690"/>
                <a:gd name="connsiteX24" fmla="*/ 1930146 w 2226238"/>
                <a:gd name="connsiteY24" fmla="*/ 2002981 h 2011690"/>
                <a:gd name="connsiteX25" fmla="*/ 1895312 w 2226238"/>
                <a:gd name="connsiteY25" fmla="*/ 2011690 h 2011690"/>
                <a:gd name="connsiteX26" fmla="*/ 1564386 w 2226238"/>
                <a:gd name="connsiteY26" fmla="*/ 2002981 h 2011690"/>
                <a:gd name="connsiteX27" fmla="*/ 1512135 w 2226238"/>
                <a:gd name="connsiteY27" fmla="*/ 1994273 h 2011690"/>
                <a:gd name="connsiteX28" fmla="*/ 1372798 w 2226238"/>
                <a:gd name="connsiteY28" fmla="*/ 1924604 h 2011690"/>
                <a:gd name="connsiteX29" fmla="*/ 1285712 w 2226238"/>
                <a:gd name="connsiteY29" fmla="*/ 1881061 h 2011690"/>
                <a:gd name="connsiteX30" fmla="*/ 1172500 w 2226238"/>
                <a:gd name="connsiteY30" fmla="*/ 1811393 h 2011690"/>
                <a:gd name="connsiteX31" fmla="*/ 1120249 w 2226238"/>
                <a:gd name="connsiteY31" fmla="*/ 1750433 h 2011690"/>
                <a:gd name="connsiteX32" fmla="*/ 1067998 w 2226238"/>
                <a:gd name="connsiteY32" fmla="*/ 1724307 h 2011690"/>
                <a:gd name="connsiteX33" fmla="*/ 919952 w 2226238"/>
                <a:gd name="connsiteY33" fmla="*/ 1654638 h 2011690"/>
                <a:gd name="connsiteX34" fmla="*/ 702238 w 2226238"/>
                <a:gd name="connsiteY34" fmla="*/ 1567553 h 2011690"/>
                <a:gd name="connsiteX35" fmla="*/ 493232 w 2226238"/>
                <a:gd name="connsiteY35" fmla="*/ 1393381 h 2011690"/>
                <a:gd name="connsiteX36" fmla="*/ 432272 w 2226238"/>
                <a:gd name="connsiteY36" fmla="*/ 1315004 h 2011690"/>
                <a:gd name="connsiteX37" fmla="*/ 397438 w 2226238"/>
                <a:gd name="connsiteY37" fmla="*/ 1245336 h 2011690"/>
                <a:gd name="connsiteX38" fmla="*/ 336478 w 2226238"/>
                <a:gd name="connsiteY38" fmla="*/ 1105998 h 2011690"/>
                <a:gd name="connsiteX39" fmla="*/ 214558 w 2226238"/>
                <a:gd name="connsiteY39" fmla="*/ 896993 h 2011690"/>
                <a:gd name="connsiteX40" fmla="*/ 188432 w 2226238"/>
                <a:gd name="connsiteY40" fmla="*/ 836033 h 2011690"/>
                <a:gd name="connsiteX41" fmla="*/ 136180 w 2226238"/>
                <a:gd name="connsiteY41" fmla="*/ 653153 h 2011690"/>
                <a:gd name="connsiteX42" fmla="*/ 118763 w 2226238"/>
                <a:gd name="connsiteY42" fmla="*/ 566067 h 2011690"/>
                <a:gd name="connsiteX43" fmla="*/ 101346 w 2226238"/>
                <a:gd name="connsiteY43" fmla="*/ 539941 h 2011690"/>
                <a:gd name="connsiteX44" fmla="*/ 92638 w 2226238"/>
                <a:gd name="connsiteY44" fmla="*/ 505107 h 2011690"/>
                <a:gd name="connsiteX45" fmla="*/ 75220 w 2226238"/>
                <a:gd name="connsiteY45" fmla="*/ 478981 h 2011690"/>
                <a:gd name="connsiteX46" fmla="*/ 66512 w 2226238"/>
                <a:gd name="connsiteY46" fmla="*/ 121930 h 2011690"/>
                <a:gd name="connsiteX47" fmla="*/ 40386 w 2226238"/>
                <a:gd name="connsiteY47" fmla="*/ 95804 h 2011690"/>
                <a:gd name="connsiteX48" fmla="*/ 40386 w 2226238"/>
                <a:gd name="connsiteY48" fmla="*/ 43553 h 2011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226238" h="2011690">
                  <a:moveTo>
                    <a:pt x="40386" y="43553"/>
                  </a:moveTo>
                  <a:cubicBezTo>
                    <a:pt x="128923" y="31942"/>
                    <a:pt x="394602" y="33722"/>
                    <a:pt x="571609" y="26136"/>
                  </a:cubicBezTo>
                  <a:cubicBezTo>
                    <a:pt x="597871" y="25010"/>
                    <a:pt x="623751" y="19067"/>
                    <a:pt x="649986" y="17427"/>
                  </a:cubicBezTo>
                  <a:cubicBezTo>
                    <a:pt x="716685" y="13258"/>
                    <a:pt x="783517" y="11621"/>
                    <a:pt x="850283" y="8718"/>
                  </a:cubicBezTo>
                  <a:cubicBezTo>
                    <a:pt x="864797" y="5815"/>
                    <a:pt x="879027" y="-286"/>
                    <a:pt x="893826" y="10"/>
                  </a:cubicBezTo>
                  <a:cubicBezTo>
                    <a:pt x="1224175" y="6617"/>
                    <a:pt x="1169148" y="774"/>
                    <a:pt x="1346672" y="26136"/>
                  </a:cubicBezTo>
                  <a:lnTo>
                    <a:pt x="1660180" y="17427"/>
                  </a:lnTo>
                  <a:cubicBezTo>
                    <a:pt x="1680684" y="16473"/>
                    <a:pt x="1700698" y="10576"/>
                    <a:pt x="1721140" y="8718"/>
                  </a:cubicBezTo>
                  <a:cubicBezTo>
                    <a:pt x="1764600" y="4767"/>
                    <a:pt x="1808226" y="2913"/>
                    <a:pt x="1851769" y="10"/>
                  </a:cubicBezTo>
                  <a:cubicBezTo>
                    <a:pt x="1898215" y="2913"/>
                    <a:pt x="1945568" y="-869"/>
                    <a:pt x="1991106" y="8718"/>
                  </a:cubicBezTo>
                  <a:cubicBezTo>
                    <a:pt x="2003158" y="11255"/>
                    <a:pt x="2009050" y="25639"/>
                    <a:pt x="2017232" y="34844"/>
                  </a:cubicBezTo>
                  <a:cubicBezTo>
                    <a:pt x="2032295" y="51789"/>
                    <a:pt x="2046261" y="69679"/>
                    <a:pt x="2060775" y="87096"/>
                  </a:cubicBezTo>
                  <a:cubicBezTo>
                    <a:pt x="2116756" y="273701"/>
                    <a:pt x="2085919" y="207053"/>
                    <a:pt x="2130443" y="296101"/>
                  </a:cubicBezTo>
                  <a:cubicBezTo>
                    <a:pt x="2167443" y="481093"/>
                    <a:pt x="2130443" y="279761"/>
                    <a:pt x="2130443" y="757656"/>
                  </a:cubicBezTo>
                  <a:cubicBezTo>
                    <a:pt x="2130443" y="952150"/>
                    <a:pt x="2140129" y="952358"/>
                    <a:pt x="2147860" y="1114707"/>
                  </a:cubicBezTo>
                  <a:cubicBezTo>
                    <a:pt x="2160241" y="1374715"/>
                    <a:pt x="2137053" y="1271778"/>
                    <a:pt x="2165278" y="1384673"/>
                  </a:cubicBezTo>
                  <a:cubicBezTo>
                    <a:pt x="2185965" y="1591551"/>
                    <a:pt x="2156292" y="1350696"/>
                    <a:pt x="2200112" y="1558844"/>
                  </a:cubicBezTo>
                  <a:cubicBezTo>
                    <a:pt x="2205527" y="1584567"/>
                    <a:pt x="2205103" y="1611199"/>
                    <a:pt x="2208820" y="1637221"/>
                  </a:cubicBezTo>
                  <a:cubicBezTo>
                    <a:pt x="2212505" y="1663017"/>
                    <a:pt x="2219899" y="1690244"/>
                    <a:pt x="2226238" y="1715598"/>
                  </a:cubicBezTo>
                  <a:cubicBezTo>
                    <a:pt x="2223335" y="1776558"/>
                    <a:pt x="2230493" y="1838842"/>
                    <a:pt x="2217529" y="1898478"/>
                  </a:cubicBezTo>
                  <a:cubicBezTo>
                    <a:pt x="2214771" y="1911164"/>
                    <a:pt x="2193704" y="1909016"/>
                    <a:pt x="2182695" y="1915896"/>
                  </a:cubicBezTo>
                  <a:cubicBezTo>
                    <a:pt x="2170387" y="1923589"/>
                    <a:pt x="2159671" y="1933585"/>
                    <a:pt x="2147860" y="1942021"/>
                  </a:cubicBezTo>
                  <a:cubicBezTo>
                    <a:pt x="2133254" y="1952454"/>
                    <a:pt x="2103409" y="1972354"/>
                    <a:pt x="2086900" y="1976856"/>
                  </a:cubicBezTo>
                  <a:cubicBezTo>
                    <a:pt x="2067097" y="1982257"/>
                    <a:pt x="2046228" y="1982443"/>
                    <a:pt x="2025940" y="1985564"/>
                  </a:cubicBezTo>
                  <a:cubicBezTo>
                    <a:pt x="1995241" y="1990287"/>
                    <a:pt x="1960698" y="1996192"/>
                    <a:pt x="1930146" y="2002981"/>
                  </a:cubicBezTo>
                  <a:cubicBezTo>
                    <a:pt x="1918462" y="2005577"/>
                    <a:pt x="1906923" y="2008787"/>
                    <a:pt x="1895312" y="2011690"/>
                  </a:cubicBezTo>
                  <a:lnTo>
                    <a:pt x="1564386" y="2002981"/>
                  </a:lnTo>
                  <a:cubicBezTo>
                    <a:pt x="1546747" y="2002179"/>
                    <a:pt x="1528478" y="2000959"/>
                    <a:pt x="1512135" y="1994273"/>
                  </a:cubicBezTo>
                  <a:cubicBezTo>
                    <a:pt x="1464073" y="1974611"/>
                    <a:pt x="1419244" y="1947827"/>
                    <a:pt x="1372798" y="1924604"/>
                  </a:cubicBezTo>
                  <a:lnTo>
                    <a:pt x="1285712" y="1881061"/>
                  </a:lnTo>
                  <a:cubicBezTo>
                    <a:pt x="1240680" y="1858546"/>
                    <a:pt x="1211405" y="1847305"/>
                    <a:pt x="1172500" y="1811393"/>
                  </a:cubicBezTo>
                  <a:cubicBezTo>
                    <a:pt x="1152835" y="1793240"/>
                    <a:pt x="1140809" y="1767566"/>
                    <a:pt x="1120249" y="1750433"/>
                  </a:cubicBezTo>
                  <a:cubicBezTo>
                    <a:pt x="1105290" y="1737967"/>
                    <a:pt x="1084905" y="1733968"/>
                    <a:pt x="1067998" y="1724307"/>
                  </a:cubicBezTo>
                  <a:cubicBezTo>
                    <a:pt x="897735" y="1627013"/>
                    <a:pt x="1101983" y="1728799"/>
                    <a:pt x="919952" y="1654638"/>
                  </a:cubicBezTo>
                  <a:cubicBezTo>
                    <a:pt x="690305" y="1561078"/>
                    <a:pt x="837981" y="1606336"/>
                    <a:pt x="702238" y="1567553"/>
                  </a:cubicBezTo>
                  <a:cubicBezTo>
                    <a:pt x="642222" y="1527542"/>
                    <a:pt x="526759" y="1460434"/>
                    <a:pt x="493232" y="1393381"/>
                  </a:cubicBezTo>
                  <a:cubicBezTo>
                    <a:pt x="460615" y="1328148"/>
                    <a:pt x="482684" y="1352814"/>
                    <a:pt x="432272" y="1315004"/>
                  </a:cubicBezTo>
                  <a:cubicBezTo>
                    <a:pt x="420661" y="1291781"/>
                    <a:pt x="408256" y="1268939"/>
                    <a:pt x="397438" y="1245336"/>
                  </a:cubicBezTo>
                  <a:cubicBezTo>
                    <a:pt x="376315" y="1199250"/>
                    <a:pt x="366896" y="1146555"/>
                    <a:pt x="336478" y="1105998"/>
                  </a:cubicBezTo>
                  <a:cubicBezTo>
                    <a:pt x="268468" y="1015320"/>
                    <a:pt x="269661" y="1025566"/>
                    <a:pt x="214558" y="896993"/>
                  </a:cubicBezTo>
                  <a:cubicBezTo>
                    <a:pt x="205849" y="876673"/>
                    <a:pt x="195197" y="857080"/>
                    <a:pt x="188432" y="836033"/>
                  </a:cubicBezTo>
                  <a:cubicBezTo>
                    <a:pt x="169031" y="775675"/>
                    <a:pt x="148614" y="715321"/>
                    <a:pt x="136180" y="653153"/>
                  </a:cubicBezTo>
                  <a:cubicBezTo>
                    <a:pt x="130374" y="624124"/>
                    <a:pt x="127469" y="594361"/>
                    <a:pt x="118763" y="566067"/>
                  </a:cubicBezTo>
                  <a:cubicBezTo>
                    <a:pt x="115685" y="556063"/>
                    <a:pt x="107152" y="548650"/>
                    <a:pt x="101346" y="539941"/>
                  </a:cubicBezTo>
                  <a:cubicBezTo>
                    <a:pt x="98443" y="528330"/>
                    <a:pt x="97353" y="516108"/>
                    <a:pt x="92638" y="505107"/>
                  </a:cubicBezTo>
                  <a:cubicBezTo>
                    <a:pt x="88515" y="495487"/>
                    <a:pt x="75932" y="489423"/>
                    <a:pt x="75220" y="478981"/>
                  </a:cubicBezTo>
                  <a:cubicBezTo>
                    <a:pt x="67122" y="360204"/>
                    <a:pt x="77290" y="240493"/>
                    <a:pt x="66512" y="121930"/>
                  </a:cubicBezTo>
                  <a:cubicBezTo>
                    <a:pt x="65397" y="109665"/>
                    <a:pt x="45238" y="107124"/>
                    <a:pt x="40386" y="95804"/>
                  </a:cubicBezTo>
                  <a:cubicBezTo>
                    <a:pt x="35812" y="85132"/>
                    <a:pt x="-48151" y="55164"/>
                    <a:pt x="40386" y="43553"/>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Calibri" charset="0"/>
              </a:endParaRPr>
            </a:p>
          </p:txBody>
        </p:sp>
      </p:grpSp>
    </p:spTree>
    <p:extLst>
      <p:ext uri="{BB962C8B-B14F-4D97-AF65-F5344CB8AC3E}">
        <p14:creationId xmlns:p14="http://schemas.microsoft.com/office/powerpoint/2010/main" val="1768927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82946" name="Title 1"/>
          <p:cNvSpPr>
            <a:spLocks noGrp="1"/>
          </p:cNvSpPr>
          <p:nvPr>
            <p:ph type="title"/>
          </p:nvPr>
        </p:nvSpPr>
        <p:spPr>
          <a:xfrm>
            <a:off x="0" y="0"/>
            <a:ext cx="12192000" cy="905691"/>
          </a:xfrm>
          <a:solidFill>
            <a:srgbClr val="1B3C49"/>
          </a:solidFill>
        </p:spPr>
        <p:txBody>
          <a:bodyPr/>
          <a:lstStyle/>
          <a:p>
            <a:r>
              <a:rPr lang="en-US" altLang="en-US" b="1" u="sng" dirty="0">
                <a:solidFill>
                  <a:schemeClr val="bg1"/>
                </a:solidFill>
                <a:effectLst>
                  <a:outerShdw blurRad="38100" dist="38100" dir="2700000" algn="tl">
                    <a:srgbClr val="000000">
                      <a:alpha val="43137"/>
                    </a:srgbClr>
                  </a:outerShdw>
                </a:effectLst>
              </a:rPr>
              <a:t>Past Year</a:t>
            </a:r>
            <a:r>
              <a:rPr lang="en-US" altLang="en-US" b="1" dirty="0">
                <a:solidFill>
                  <a:schemeClr val="bg1"/>
                </a:solidFill>
                <a:effectLst>
                  <a:outerShdw blurRad="38100" dist="38100" dir="2700000" algn="tl">
                    <a:srgbClr val="000000">
                      <a:alpha val="43137"/>
                    </a:srgbClr>
                  </a:outerShdw>
                </a:effectLst>
              </a:rPr>
              <a:t> SUD and Any Mental Illness*</a:t>
            </a:r>
          </a:p>
        </p:txBody>
      </p:sp>
      <p:sp>
        <p:nvSpPr>
          <p:cNvPr id="5" name="Content Placeholder 4">
            <a:extLst>
              <a:ext uri="{FF2B5EF4-FFF2-40B4-BE49-F238E27FC236}">
                <a16:creationId xmlns:a16="http://schemas.microsoft.com/office/drawing/2014/main" id="{5441FEB8-D0D1-4A01-9F43-A6B2FFB8D670}"/>
              </a:ext>
            </a:extLst>
          </p:cNvPr>
          <p:cNvSpPr>
            <a:spLocks noGrp="1"/>
          </p:cNvSpPr>
          <p:nvPr>
            <p:ph idx="1"/>
          </p:nvPr>
        </p:nvSpPr>
        <p:spPr>
          <a:xfrm>
            <a:off x="9541208" y="1668037"/>
            <a:ext cx="2464527" cy="4114800"/>
          </a:xfrm>
        </p:spPr>
        <p:txBody>
          <a:bodyPr/>
          <a:lstStyle/>
          <a:p>
            <a:pPr marL="0" indent="0">
              <a:buNone/>
            </a:pPr>
            <a:r>
              <a:rPr lang="en-US" sz="2400" b="1" dirty="0"/>
              <a:t>*</a:t>
            </a:r>
            <a:r>
              <a:rPr lang="en-US" sz="2400" dirty="0"/>
              <a:t>Any mental, behavioral, or emotional disorder in the past year to meet DSM criteria (excluding developmental disorders and SUDs)</a:t>
            </a:r>
          </a:p>
        </p:txBody>
      </p:sp>
      <p:sp>
        <p:nvSpPr>
          <p:cNvPr id="82948" name="TextBox 5"/>
          <p:cNvSpPr txBox="1">
            <a:spLocks noChangeArrowheads="1"/>
          </p:cNvSpPr>
          <p:nvPr/>
        </p:nvSpPr>
        <p:spPr bwMode="auto">
          <a:xfrm>
            <a:off x="186265" y="6248400"/>
            <a:ext cx="6068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SAMHSA. (2021). 2020 National Survey on Drug Use and Health</a:t>
            </a:r>
          </a:p>
        </p:txBody>
      </p:sp>
      <p:grpSp>
        <p:nvGrpSpPr>
          <p:cNvPr id="11" name="Group 10">
            <a:extLst>
              <a:ext uri="{FF2B5EF4-FFF2-40B4-BE49-F238E27FC236}">
                <a16:creationId xmlns:a16="http://schemas.microsoft.com/office/drawing/2014/main" id="{2E06E07C-92AA-4B60-8F1E-0EFF5DF985CC}"/>
              </a:ext>
            </a:extLst>
          </p:cNvPr>
          <p:cNvGrpSpPr/>
          <p:nvPr/>
        </p:nvGrpSpPr>
        <p:grpSpPr>
          <a:xfrm>
            <a:off x="186265" y="1280951"/>
            <a:ext cx="9164564" cy="4564677"/>
            <a:chOff x="186265" y="1574668"/>
            <a:chExt cx="7475950" cy="3798521"/>
          </a:xfrm>
        </p:grpSpPr>
        <p:pic>
          <p:nvPicPr>
            <p:cNvPr id="4" name="Picture 3">
              <a:extLst>
                <a:ext uri="{FF2B5EF4-FFF2-40B4-BE49-F238E27FC236}">
                  <a16:creationId xmlns:a16="http://schemas.microsoft.com/office/drawing/2014/main" id="{E5FDBA5B-13DF-4ECF-88F0-9D0EBF89622F}"/>
                </a:ext>
              </a:extLst>
            </p:cNvPr>
            <p:cNvPicPr>
              <a:picLocks noChangeAspect="1"/>
            </p:cNvPicPr>
            <p:nvPr/>
          </p:nvPicPr>
          <p:blipFill rotWithShape="1">
            <a:blip r:embed="rId2"/>
            <a:srcRect l="20160" t="22202" r="31350" b="38920"/>
            <a:stretch/>
          </p:blipFill>
          <p:spPr>
            <a:xfrm>
              <a:off x="186265" y="1574668"/>
              <a:ext cx="7475950" cy="3746269"/>
            </a:xfrm>
            <a:prstGeom prst="rect">
              <a:avLst/>
            </a:prstGeom>
            <a:ln w="76200">
              <a:solidFill>
                <a:schemeClr val="bg1"/>
              </a:solidFill>
            </a:ln>
          </p:spPr>
        </p:pic>
        <p:sp>
          <p:nvSpPr>
            <p:cNvPr id="6" name="Freeform: Shape 5">
              <a:extLst>
                <a:ext uri="{FF2B5EF4-FFF2-40B4-BE49-F238E27FC236}">
                  <a16:creationId xmlns:a16="http://schemas.microsoft.com/office/drawing/2014/main" id="{A788C035-B8F1-4BD5-95F5-E088AF7CDCB2}"/>
                </a:ext>
              </a:extLst>
            </p:cNvPr>
            <p:cNvSpPr/>
            <p:nvPr/>
          </p:nvSpPr>
          <p:spPr bwMode="auto">
            <a:xfrm>
              <a:off x="5634305" y="4388007"/>
              <a:ext cx="1752339" cy="959058"/>
            </a:xfrm>
            <a:custGeom>
              <a:avLst/>
              <a:gdLst>
                <a:gd name="connsiteX0" fmla="*/ 61098 w 1752339"/>
                <a:gd name="connsiteY0" fmla="*/ 79491 h 1002599"/>
                <a:gd name="connsiteX1" fmla="*/ 43681 w 1752339"/>
                <a:gd name="connsiteY1" fmla="*/ 123034 h 1002599"/>
                <a:gd name="connsiteX2" fmla="*/ 17555 w 1752339"/>
                <a:gd name="connsiteY2" fmla="*/ 166576 h 1002599"/>
                <a:gd name="connsiteX3" fmla="*/ 8846 w 1752339"/>
                <a:gd name="connsiteY3" fmla="*/ 236245 h 1002599"/>
                <a:gd name="connsiteX4" fmla="*/ 138 w 1752339"/>
                <a:gd name="connsiteY4" fmla="*/ 279788 h 1002599"/>
                <a:gd name="connsiteX5" fmla="*/ 8846 w 1752339"/>
                <a:gd name="connsiteY5" fmla="*/ 680382 h 1002599"/>
                <a:gd name="connsiteX6" fmla="*/ 34972 w 1752339"/>
                <a:gd name="connsiteY6" fmla="*/ 715216 h 1002599"/>
                <a:gd name="connsiteX7" fmla="*/ 52389 w 1752339"/>
                <a:gd name="connsiteY7" fmla="*/ 741342 h 1002599"/>
                <a:gd name="connsiteX8" fmla="*/ 113349 w 1752339"/>
                <a:gd name="connsiteY8" fmla="*/ 802302 h 1002599"/>
                <a:gd name="connsiteX9" fmla="*/ 122058 w 1752339"/>
                <a:gd name="connsiteY9" fmla="*/ 828428 h 1002599"/>
                <a:gd name="connsiteX10" fmla="*/ 174309 w 1752339"/>
                <a:gd name="connsiteY10" fmla="*/ 889388 h 1002599"/>
                <a:gd name="connsiteX11" fmla="*/ 200435 w 1752339"/>
                <a:gd name="connsiteY11" fmla="*/ 906805 h 1002599"/>
                <a:gd name="connsiteX12" fmla="*/ 252686 w 1752339"/>
                <a:gd name="connsiteY12" fmla="*/ 967765 h 1002599"/>
                <a:gd name="connsiteX13" fmla="*/ 296229 w 1752339"/>
                <a:gd name="connsiteY13" fmla="*/ 1002599 h 1002599"/>
                <a:gd name="connsiteX14" fmla="*/ 409441 w 1752339"/>
                <a:gd name="connsiteY14" fmla="*/ 976474 h 1002599"/>
                <a:gd name="connsiteX15" fmla="*/ 592321 w 1752339"/>
                <a:gd name="connsiteY15" fmla="*/ 959056 h 1002599"/>
                <a:gd name="connsiteX16" fmla="*/ 1097418 w 1752339"/>
                <a:gd name="connsiteY16" fmla="*/ 967765 h 1002599"/>
                <a:gd name="connsiteX17" fmla="*/ 1715726 w 1752339"/>
                <a:gd name="connsiteY17" fmla="*/ 950348 h 1002599"/>
                <a:gd name="connsiteX18" fmla="*/ 1750561 w 1752339"/>
                <a:gd name="connsiteY18" fmla="*/ 932931 h 1002599"/>
                <a:gd name="connsiteX19" fmla="*/ 1741852 w 1752339"/>
                <a:gd name="connsiteY19" fmla="*/ 880679 h 1002599"/>
                <a:gd name="connsiteX20" fmla="*/ 1680892 w 1752339"/>
                <a:gd name="connsiteY20" fmla="*/ 758759 h 1002599"/>
                <a:gd name="connsiteX21" fmla="*/ 1637349 w 1752339"/>
                <a:gd name="connsiteY21" fmla="*/ 706508 h 1002599"/>
                <a:gd name="connsiteX22" fmla="*/ 1541555 w 1752339"/>
                <a:gd name="connsiteY22" fmla="*/ 645548 h 1002599"/>
                <a:gd name="connsiteX23" fmla="*/ 1454469 w 1752339"/>
                <a:gd name="connsiteY23" fmla="*/ 575879 h 1002599"/>
                <a:gd name="connsiteX24" fmla="*/ 1410926 w 1752339"/>
                <a:gd name="connsiteY24" fmla="*/ 549754 h 1002599"/>
                <a:gd name="connsiteX25" fmla="*/ 1349966 w 1752339"/>
                <a:gd name="connsiteY25" fmla="*/ 497502 h 1002599"/>
                <a:gd name="connsiteX26" fmla="*/ 1210629 w 1752339"/>
                <a:gd name="connsiteY26" fmla="*/ 436542 h 1002599"/>
                <a:gd name="connsiteX27" fmla="*/ 1123543 w 1752339"/>
                <a:gd name="connsiteY27" fmla="*/ 375582 h 1002599"/>
                <a:gd name="connsiteX28" fmla="*/ 984206 w 1752339"/>
                <a:gd name="connsiteY28" fmla="*/ 297205 h 1002599"/>
                <a:gd name="connsiteX29" fmla="*/ 905829 w 1752339"/>
                <a:gd name="connsiteY29" fmla="*/ 271079 h 1002599"/>
                <a:gd name="connsiteX30" fmla="*/ 836161 w 1752339"/>
                <a:gd name="connsiteY30" fmla="*/ 244954 h 1002599"/>
                <a:gd name="connsiteX31" fmla="*/ 783909 w 1752339"/>
                <a:gd name="connsiteY31" fmla="*/ 227536 h 1002599"/>
                <a:gd name="connsiteX32" fmla="*/ 731658 w 1752339"/>
                <a:gd name="connsiteY32" fmla="*/ 201411 h 1002599"/>
                <a:gd name="connsiteX33" fmla="*/ 661989 w 1752339"/>
                <a:gd name="connsiteY33" fmla="*/ 123034 h 1002599"/>
                <a:gd name="connsiteX34" fmla="*/ 566195 w 1752339"/>
                <a:gd name="connsiteY34" fmla="*/ 88199 h 1002599"/>
                <a:gd name="connsiteX35" fmla="*/ 505235 w 1752339"/>
                <a:gd name="connsiteY35" fmla="*/ 53365 h 1002599"/>
                <a:gd name="connsiteX36" fmla="*/ 400732 w 1752339"/>
                <a:gd name="connsiteY36" fmla="*/ 27239 h 1002599"/>
                <a:gd name="connsiteX37" fmla="*/ 374606 w 1752339"/>
                <a:gd name="connsiteY37" fmla="*/ 9822 h 1002599"/>
                <a:gd name="connsiteX38" fmla="*/ 261395 w 1752339"/>
                <a:gd name="connsiteY38" fmla="*/ 9822 h 1002599"/>
                <a:gd name="connsiteX39" fmla="*/ 200435 w 1752339"/>
                <a:gd name="connsiteY39" fmla="*/ 27239 h 1002599"/>
                <a:gd name="connsiteX40" fmla="*/ 165601 w 1752339"/>
                <a:gd name="connsiteY40" fmla="*/ 35948 h 1002599"/>
                <a:gd name="connsiteX41" fmla="*/ 95932 w 1752339"/>
                <a:gd name="connsiteY41" fmla="*/ 70782 h 1002599"/>
                <a:gd name="connsiteX42" fmla="*/ 61098 w 1752339"/>
                <a:gd name="connsiteY42" fmla="*/ 79491 h 100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752339" h="1002599">
                  <a:moveTo>
                    <a:pt x="61098" y="79491"/>
                  </a:moveTo>
                  <a:cubicBezTo>
                    <a:pt x="55292" y="94005"/>
                    <a:pt x="51437" y="109461"/>
                    <a:pt x="43681" y="123034"/>
                  </a:cubicBezTo>
                  <a:cubicBezTo>
                    <a:pt x="5428" y="189975"/>
                    <a:pt x="44896" y="84551"/>
                    <a:pt x="17555" y="166576"/>
                  </a:cubicBezTo>
                  <a:cubicBezTo>
                    <a:pt x="14652" y="189799"/>
                    <a:pt x="12405" y="213113"/>
                    <a:pt x="8846" y="236245"/>
                  </a:cubicBezTo>
                  <a:cubicBezTo>
                    <a:pt x="6595" y="250875"/>
                    <a:pt x="138" y="264986"/>
                    <a:pt x="138" y="279788"/>
                  </a:cubicBezTo>
                  <a:cubicBezTo>
                    <a:pt x="138" y="413351"/>
                    <a:pt x="-1805" y="547244"/>
                    <a:pt x="8846" y="680382"/>
                  </a:cubicBezTo>
                  <a:cubicBezTo>
                    <a:pt x="10003" y="694850"/>
                    <a:pt x="26536" y="703405"/>
                    <a:pt x="34972" y="715216"/>
                  </a:cubicBezTo>
                  <a:cubicBezTo>
                    <a:pt x="41056" y="723733"/>
                    <a:pt x="45387" y="733562"/>
                    <a:pt x="52389" y="741342"/>
                  </a:cubicBezTo>
                  <a:cubicBezTo>
                    <a:pt x="71613" y="762702"/>
                    <a:pt x="113349" y="802302"/>
                    <a:pt x="113349" y="802302"/>
                  </a:cubicBezTo>
                  <a:cubicBezTo>
                    <a:pt x="116252" y="811011"/>
                    <a:pt x="117504" y="820458"/>
                    <a:pt x="122058" y="828428"/>
                  </a:cubicBezTo>
                  <a:cubicBezTo>
                    <a:pt x="132542" y="846776"/>
                    <a:pt x="157462" y="875349"/>
                    <a:pt x="174309" y="889388"/>
                  </a:cubicBezTo>
                  <a:cubicBezTo>
                    <a:pt x="182350" y="896088"/>
                    <a:pt x="191726" y="900999"/>
                    <a:pt x="200435" y="906805"/>
                  </a:cubicBezTo>
                  <a:cubicBezTo>
                    <a:pt x="247093" y="1000122"/>
                    <a:pt x="182031" y="882978"/>
                    <a:pt x="252686" y="967765"/>
                  </a:cubicBezTo>
                  <a:cubicBezTo>
                    <a:pt x="288850" y="1011163"/>
                    <a:pt x="221627" y="983950"/>
                    <a:pt x="296229" y="1002599"/>
                  </a:cubicBezTo>
                  <a:cubicBezTo>
                    <a:pt x="333966" y="993891"/>
                    <a:pt x="371396" y="983721"/>
                    <a:pt x="409441" y="976474"/>
                  </a:cubicBezTo>
                  <a:cubicBezTo>
                    <a:pt x="454844" y="967826"/>
                    <a:pt x="555754" y="961869"/>
                    <a:pt x="592321" y="959056"/>
                  </a:cubicBezTo>
                  <a:lnTo>
                    <a:pt x="1097418" y="967765"/>
                  </a:lnTo>
                  <a:cubicBezTo>
                    <a:pt x="1642314" y="967765"/>
                    <a:pt x="1487744" y="995941"/>
                    <a:pt x="1715726" y="950348"/>
                  </a:cubicBezTo>
                  <a:cubicBezTo>
                    <a:pt x="1727338" y="944542"/>
                    <a:pt x="1746003" y="945087"/>
                    <a:pt x="1750561" y="932931"/>
                  </a:cubicBezTo>
                  <a:cubicBezTo>
                    <a:pt x="1756761" y="916398"/>
                    <a:pt x="1745011" y="898052"/>
                    <a:pt x="1741852" y="880679"/>
                  </a:cubicBezTo>
                  <a:cubicBezTo>
                    <a:pt x="1729722" y="813966"/>
                    <a:pt x="1735548" y="833289"/>
                    <a:pt x="1680892" y="758759"/>
                  </a:cubicBezTo>
                  <a:cubicBezTo>
                    <a:pt x="1667485" y="740476"/>
                    <a:pt x="1654945" y="720805"/>
                    <a:pt x="1637349" y="706508"/>
                  </a:cubicBezTo>
                  <a:cubicBezTo>
                    <a:pt x="1607974" y="682641"/>
                    <a:pt x="1571110" y="669192"/>
                    <a:pt x="1541555" y="645548"/>
                  </a:cubicBezTo>
                  <a:cubicBezTo>
                    <a:pt x="1512526" y="622325"/>
                    <a:pt x="1486346" y="595005"/>
                    <a:pt x="1454469" y="575879"/>
                  </a:cubicBezTo>
                  <a:cubicBezTo>
                    <a:pt x="1439955" y="567171"/>
                    <a:pt x="1424467" y="559910"/>
                    <a:pt x="1410926" y="549754"/>
                  </a:cubicBezTo>
                  <a:cubicBezTo>
                    <a:pt x="1361502" y="512686"/>
                    <a:pt x="1410017" y="531817"/>
                    <a:pt x="1349966" y="497502"/>
                  </a:cubicBezTo>
                  <a:cubicBezTo>
                    <a:pt x="1157478" y="387508"/>
                    <a:pt x="1344007" y="497168"/>
                    <a:pt x="1210629" y="436542"/>
                  </a:cubicBezTo>
                  <a:cubicBezTo>
                    <a:pt x="1159448" y="413278"/>
                    <a:pt x="1171188" y="407345"/>
                    <a:pt x="1123543" y="375582"/>
                  </a:cubicBezTo>
                  <a:cubicBezTo>
                    <a:pt x="1099507" y="359558"/>
                    <a:pt x="1020863" y="311868"/>
                    <a:pt x="984206" y="297205"/>
                  </a:cubicBezTo>
                  <a:cubicBezTo>
                    <a:pt x="958637" y="286977"/>
                    <a:pt x="931798" y="280244"/>
                    <a:pt x="905829" y="271079"/>
                  </a:cubicBezTo>
                  <a:cubicBezTo>
                    <a:pt x="882441" y="262824"/>
                    <a:pt x="859518" y="253296"/>
                    <a:pt x="836161" y="244954"/>
                  </a:cubicBezTo>
                  <a:cubicBezTo>
                    <a:pt x="818871" y="238779"/>
                    <a:pt x="800856" y="234597"/>
                    <a:pt x="783909" y="227536"/>
                  </a:cubicBezTo>
                  <a:cubicBezTo>
                    <a:pt x="765934" y="220046"/>
                    <a:pt x="749075" y="210119"/>
                    <a:pt x="731658" y="201411"/>
                  </a:cubicBezTo>
                  <a:cubicBezTo>
                    <a:pt x="711237" y="174183"/>
                    <a:pt x="690311" y="142859"/>
                    <a:pt x="661989" y="123034"/>
                  </a:cubicBezTo>
                  <a:cubicBezTo>
                    <a:pt x="646911" y="112480"/>
                    <a:pt x="579827" y="94491"/>
                    <a:pt x="566195" y="88199"/>
                  </a:cubicBezTo>
                  <a:cubicBezTo>
                    <a:pt x="544946" y="78392"/>
                    <a:pt x="526485" y="63172"/>
                    <a:pt x="505235" y="53365"/>
                  </a:cubicBezTo>
                  <a:cubicBezTo>
                    <a:pt x="466235" y="35365"/>
                    <a:pt x="442237" y="34157"/>
                    <a:pt x="400732" y="27239"/>
                  </a:cubicBezTo>
                  <a:cubicBezTo>
                    <a:pt x="392023" y="21433"/>
                    <a:pt x="383968" y="14503"/>
                    <a:pt x="374606" y="9822"/>
                  </a:cubicBezTo>
                  <a:cubicBezTo>
                    <a:pt x="335750" y="-9606"/>
                    <a:pt x="310116" y="4950"/>
                    <a:pt x="261395" y="9822"/>
                  </a:cubicBezTo>
                  <a:cubicBezTo>
                    <a:pt x="152499" y="37048"/>
                    <a:pt x="287889" y="2252"/>
                    <a:pt x="200435" y="27239"/>
                  </a:cubicBezTo>
                  <a:cubicBezTo>
                    <a:pt x="188927" y="30527"/>
                    <a:pt x="176649" y="31345"/>
                    <a:pt x="165601" y="35948"/>
                  </a:cubicBezTo>
                  <a:cubicBezTo>
                    <a:pt x="141634" y="45934"/>
                    <a:pt x="120564" y="62571"/>
                    <a:pt x="95932" y="70782"/>
                  </a:cubicBezTo>
                  <a:lnTo>
                    <a:pt x="61098" y="79491"/>
                  </a:ln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
          <p:nvSpPr>
            <p:cNvPr id="7" name="Freeform: Shape 6">
              <a:extLst>
                <a:ext uri="{FF2B5EF4-FFF2-40B4-BE49-F238E27FC236}">
                  <a16:creationId xmlns:a16="http://schemas.microsoft.com/office/drawing/2014/main" id="{E00A7428-7E70-4678-BFC4-625F5532C257}"/>
                </a:ext>
              </a:extLst>
            </p:cNvPr>
            <p:cNvSpPr/>
            <p:nvPr/>
          </p:nvSpPr>
          <p:spPr bwMode="auto">
            <a:xfrm>
              <a:off x="975360" y="4380411"/>
              <a:ext cx="1358992" cy="992778"/>
            </a:xfrm>
            <a:custGeom>
              <a:avLst/>
              <a:gdLst>
                <a:gd name="connsiteX0" fmla="*/ 1332411 w 1358992"/>
                <a:gd name="connsiteY0" fmla="*/ 400595 h 992778"/>
                <a:gd name="connsiteX1" fmla="*/ 1341120 w 1358992"/>
                <a:gd name="connsiteY1" fmla="*/ 235132 h 992778"/>
                <a:gd name="connsiteX2" fmla="*/ 1358537 w 1358992"/>
                <a:gd name="connsiteY2" fmla="*/ 209006 h 992778"/>
                <a:gd name="connsiteX3" fmla="*/ 1349829 w 1358992"/>
                <a:gd name="connsiteY3" fmla="*/ 121920 h 992778"/>
                <a:gd name="connsiteX4" fmla="*/ 1341120 w 1358992"/>
                <a:gd name="connsiteY4" fmla="*/ 95795 h 992778"/>
                <a:gd name="connsiteX5" fmla="*/ 1314994 w 1358992"/>
                <a:gd name="connsiteY5" fmla="*/ 78378 h 992778"/>
                <a:gd name="connsiteX6" fmla="*/ 1245326 w 1358992"/>
                <a:gd name="connsiteY6" fmla="*/ 34835 h 992778"/>
                <a:gd name="connsiteX7" fmla="*/ 1184366 w 1358992"/>
                <a:gd name="connsiteY7" fmla="*/ 17418 h 992778"/>
                <a:gd name="connsiteX8" fmla="*/ 1010194 w 1358992"/>
                <a:gd name="connsiteY8" fmla="*/ 0 h 992778"/>
                <a:gd name="connsiteX9" fmla="*/ 731520 w 1358992"/>
                <a:gd name="connsiteY9" fmla="*/ 43543 h 992778"/>
                <a:gd name="connsiteX10" fmla="*/ 618309 w 1358992"/>
                <a:gd name="connsiteY10" fmla="*/ 78378 h 992778"/>
                <a:gd name="connsiteX11" fmla="*/ 426720 w 1358992"/>
                <a:gd name="connsiteY11" fmla="*/ 182880 h 992778"/>
                <a:gd name="connsiteX12" fmla="*/ 322217 w 1358992"/>
                <a:gd name="connsiteY12" fmla="*/ 261258 h 992778"/>
                <a:gd name="connsiteX13" fmla="*/ 235131 w 1358992"/>
                <a:gd name="connsiteY13" fmla="*/ 357052 h 992778"/>
                <a:gd name="connsiteX14" fmla="*/ 182880 w 1358992"/>
                <a:gd name="connsiteY14" fmla="*/ 444138 h 992778"/>
                <a:gd name="connsiteX15" fmla="*/ 156754 w 1358992"/>
                <a:gd name="connsiteY15" fmla="*/ 505098 h 992778"/>
                <a:gd name="connsiteX16" fmla="*/ 113211 w 1358992"/>
                <a:gd name="connsiteY16" fmla="*/ 574766 h 992778"/>
                <a:gd name="connsiteX17" fmla="*/ 95794 w 1358992"/>
                <a:gd name="connsiteY17" fmla="*/ 627018 h 992778"/>
                <a:gd name="connsiteX18" fmla="*/ 0 w 1358992"/>
                <a:gd name="connsiteY18" fmla="*/ 775063 h 992778"/>
                <a:gd name="connsiteX19" fmla="*/ 8709 w 1358992"/>
                <a:gd name="connsiteY19" fmla="*/ 844732 h 992778"/>
                <a:gd name="connsiteX20" fmla="*/ 52251 w 1358992"/>
                <a:gd name="connsiteY20" fmla="*/ 862149 h 992778"/>
                <a:gd name="connsiteX21" fmla="*/ 95794 w 1358992"/>
                <a:gd name="connsiteY21" fmla="*/ 905692 h 992778"/>
                <a:gd name="connsiteX22" fmla="*/ 156754 w 1358992"/>
                <a:gd name="connsiteY22" fmla="*/ 957943 h 992778"/>
                <a:gd name="connsiteX23" fmla="*/ 252549 w 1358992"/>
                <a:gd name="connsiteY23" fmla="*/ 984069 h 992778"/>
                <a:gd name="connsiteX24" fmla="*/ 330926 w 1358992"/>
                <a:gd name="connsiteY24" fmla="*/ 992778 h 992778"/>
                <a:gd name="connsiteX25" fmla="*/ 470263 w 1358992"/>
                <a:gd name="connsiteY25" fmla="*/ 984069 h 992778"/>
                <a:gd name="connsiteX26" fmla="*/ 505097 w 1358992"/>
                <a:gd name="connsiteY26" fmla="*/ 966652 h 992778"/>
                <a:gd name="connsiteX27" fmla="*/ 531223 w 1358992"/>
                <a:gd name="connsiteY27" fmla="*/ 957943 h 992778"/>
                <a:gd name="connsiteX28" fmla="*/ 566057 w 1358992"/>
                <a:gd name="connsiteY28" fmla="*/ 949235 h 992778"/>
                <a:gd name="connsiteX29" fmla="*/ 653143 w 1358992"/>
                <a:gd name="connsiteY29" fmla="*/ 931818 h 992778"/>
                <a:gd name="connsiteX30" fmla="*/ 827314 w 1358992"/>
                <a:gd name="connsiteY30" fmla="*/ 940526 h 992778"/>
                <a:gd name="connsiteX31" fmla="*/ 896983 w 1358992"/>
                <a:gd name="connsiteY31" fmla="*/ 966652 h 992778"/>
                <a:gd name="connsiteX32" fmla="*/ 1001486 w 1358992"/>
                <a:gd name="connsiteY32" fmla="*/ 992778 h 992778"/>
                <a:gd name="connsiteX33" fmla="*/ 1158240 w 1358992"/>
                <a:gd name="connsiteY33" fmla="*/ 984069 h 992778"/>
                <a:gd name="connsiteX34" fmla="*/ 1201783 w 1358992"/>
                <a:gd name="connsiteY34" fmla="*/ 949235 h 992778"/>
                <a:gd name="connsiteX35" fmla="*/ 1227909 w 1358992"/>
                <a:gd name="connsiteY35" fmla="*/ 879566 h 992778"/>
                <a:gd name="connsiteX36" fmla="*/ 1254034 w 1358992"/>
                <a:gd name="connsiteY36" fmla="*/ 844732 h 992778"/>
                <a:gd name="connsiteX37" fmla="*/ 1280160 w 1358992"/>
                <a:gd name="connsiteY37" fmla="*/ 766355 h 992778"/>
                <a:gd name="connsiteX38" fmla="*/ 1288869 w 1358992"/>
                <a:gd name="connsiteY38" fmla="*/ 696686 h 992778"/>
                <a:gd name="connsiteX39" fmla="*/ 1297577 w 1358992"/>
                <a:gd name="connsiteY39" fmla="*/ 505098 h 992778"/>
                <a:gd name="connsiteX40" fmla="*/ 1332411 w 1358992"/>
                <a:gd name="connsiteY40" fmla="*/ 452846 h 992778"/>
                <a:gd name="connsiteX41" fmla="*/ 1332411 w 1358992"/>
                <a:gd name="connsiteY41" fmla="*/ 400595 h 992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58992" h="992778">
                  <a:moveTo>
                    <a:pt x="1332411" y="400595"/>
                  </a:moveTo>
                  <a:cubicBezTo>
                    <a:pt x="1333863" y="364309"/>
                    <a:pt x="1333658" y="289856"/>
                    <a:pt x="1341120" y="235132"/>
                  </a:cubicBezTo>
                  <a:cubicBezTo>
                    <a:pt x="1342534" y="224762"/>
                    <a:pt x="1357734" y="219442"/>
                    <a:pt x="1358537" y="209006"/>
                  </a:cubicBezTo>
                  <a:cubicBezTo>
                    <a:pt x="1360775" y="179919"/>
                    <a:pt x="1354265" y="150754"/>
                    <a:pt x="1349829" y="121920"/>
                  </a:cubicBezTo>
                  <a:cubicBezTo>
                    <a:pt x="1348433" y="112847"/>
                    <a:pt x="1346855" y="102963"/>
                    <a:pt x="1341120" y="95795"/>
                  </a:cubicBezTo>
                  <a:cubicBezTo>
                    <a:pt x="1334581" y="87622"/>
                    <a:pt x="1323703" y="84184"/>
                    <a:pt x="1314994" y="78378"/>
                  </a:cubicBezTo>
                  <a:cubicBezTo>
                    <a:pt x="1288784" y="39061"/>
                    <a:pt x="1305068" y="51904"/>
                    <a:pt x="1245326" y="34835"/>
                  </a:cubicBezTo>
                  <a:cubicBezTo>
                    <a:pt x="1225006" y="29029"/>
                    <a:pt x="1205030" y="21846"/>
                    <a:pt x="1184366" y="17418"/>
                  </a:cubicBezTo>
                  <a:cubicBezTo>
                    <a:pt x="1137117" y="7293"/>
                    <a:pt x="1049501" y="3024"/>
                    <a:pt x="1010194" y="0"/>
                  </a:cubicBezTo>
                  <a:cubicBezTo>
                    <a:pt x="917303" y="14514"/>
                    <a:pt x="819552" y="10531"/>
                    <a:pt x="731520" y="43543"/>
                  </a:cubicBezTo>
                  <a:cubicBezTo>
                    <a:pt x="647992" y="74866"/>
                    <a:pt x="686171" y="64805"/>
                    <a:pt x="618309" y="78378"/>
                  </a:cubicBezTo>
                  <a:cubicBezTo>
                    <a:pt x="545905" y="114580"/>
                    <a:pt x="492982" y="137702"/>
                    <a:pt x="426720" y="182880"/>
                  </a:cubicBezTo>
                  <a:cubicBezTo>
                    <a:pt x="390744" y="207409"/>
                    <a:pt x="353007" y="230469"/>
                    <a:pt x="322217" y="261258"/>
                  </a:cubicBezTo>
                  <a:cubicBezTo>
                    <a:pt x="262642" y="320831"/>
                    <a:pt x="291814" y="289031"/>
                    <a:pt x="235131" y="357052"/>
                  </a:cubicBezTo>
                  <a:cubicBezTo>
                    <a:pt x="188648" y="473262"/>
                    <a:pt x="253832" y="322506"/>
                    <a:pt x="182880" y="444138"/>
                  </a:cubicBezTo>
                  <a:cubicBezTo>
                    <a:pt x="171741" y="463234"/>
                    <a:pt x="167158" y="485591"/>
                    <a:pt x="156754" y="505098"/>
                  </a:cubicBezTo>
                  <a:cubicBezTo>
                    <a:pt x="143867" y="529261"/>
                    <a:pt x="125458" y="550272"/>
                    <a:pt x="113211" y="574766"/>
                  </a:cubicBezTo>
                  <a:cubicBezTo>
                    <a:pt x="105000" y="591187"/>
                    <a:pt x="104005" y="610597"/>
                    <a:pt x="95794" y="627018"/>
                  </a:cubicBezTo>
                  <a:cubicBezTo>
                    <a:pt x="38960" y="740688"/>
                    <a:pt x="54240" y="720825"/>
                    <a:pt x="0" y="775063"/>
                  </a:cubicBezTo>
                  <a:cubicBezTo>
                    <a:pt x="2903" y="798286"/>
                    <a:pt x="-3332" y="824663"/>
                    <a:pt x="8709" y="844732"/>
                  </a:cubicBezTo>
                  <a:cubicBezTo>
                    <a:pt x="16752" y="858136"/>
                    <a:pt x="39445" y="853185"/>
                    <a:pt x="52251" y="862149"/>
                  </a:cubicBezTo>
                  <a:cubicBezTo>
                    <a:pt x="69067" y="873920"/>
                    <a:pt x="81280" y="891178"/>
                    <a:pt x="95794" y="905692"/>
                  </a:cubicBezTo>
                  <a:cubicBezTo>
                    <a:pt x="115594" y="925492"/>
                    <a:pt x="131617" y="943978"/>
                    <a:pt x="156754" y="957943"/>
                  </a:cubicBezTo>
                  <a:cubicBezTo>
                    <a:pt x="189879" y="976346"/>
                    <a:pt x="215163" y="979084"/>
                    <a:pt x="252549" y="984069"/>
                  </a:cubicBezTo>
                  <a:cubicBezTo>
                    <a:pt x="278605" y="987543"/>
                    <a:pt x="304800" y="989875"/>
                    <a:pt x="330926" y="992778"/>
                  </a:cubicBezTo>
                  <a:cubicBezTo>
                    <a:pt x="377372" y="989875"/>
                    <a:pt x="424242" y="990972"/>
                    <a:pt x="470263" y="984069"/>
                  </a:cubicBezTo>
                  <a:cubicBezTo>
                    <a:pt x="483101" y="982143"/>
                    <a:pt x="493165" y="971766"/>
                    <a:pt x="505097" y="966652"/>
                  </a:cubicBezTo>
                  <a:cubicBezTo>
                    <a:pt x="513535" y="963036"/>
                    <a:pt x="522396" y="960465"/>
                    <a:pt x="531223" y="957943"/>
                  </a:cubicBezTo>
                  <a:cubicBezTo>
                    <a:pt x="542731" y="954655"/>
                    <a:pt x="554354" y="951743"/>
                    <a:pt x="566057" y="949235"/>
                  </a:cubicBezTo>
                  <a:cubicBezTo>
                    <a:pt x="595003" y="943032"/>
                    <a:pt x="653143" y="931818"/>
                    <a:pt x="653143" y="931818"/>
                  </a:cubicBezTo>
                  <a:cubicBezTo>
                    <a:pt x="711200" y="934721"/>
                    <a:pt x="769385" y="935699"/>
                    <a:pt x="827314" y="940526"/>
                  </a:cubicBezTo>
                  <a:cubicBezTo>
                    <a:pt x="863038" y="943503"/>
                    <a:pt x="864139" y="953514"/>
                    <a:pt x="896983" y="966652"/>
                  </a:cubicBezTo>
                  <a:cubicBezTo>
                    <a:pt x="946270" y="986367"/>
                    <a:pt x="950087" y="984211"/>
                    <a:pt x="1001486" y="992778"/>
                  </a:cubicBezTo>
                  <a:cubicBezTo>
                    <a:pt x="1053737" y="989875"/>
                    <a:pt x="1107102" y="995186"/>
                    <a:pt x="1158240" y="984069"/>
                  </a:cubicBezTo>
                  <a:cubicBezTo>
                    <a:pt x="1176403" y="980120"/>
                    <a:pt x="1190371" y="963907"/>
                    <a:pt x="1201783" y="949235"/>
                  </a:cubicBezTo>
                  <a:cubicBezTo>
                    <a:pt x="1230726" y="912022"/>
                    <a:pt x="1209490" y="911800"/>
                    <a:pt x="1227909" y="879566"/>
                  </a:cubicBezTo>
                  <a:cubicBezTo>
                    <a:pt x="1235110" y="866964"/>
                    <a:pt x="1246985" y="857420"/>
                    <a:pt x="1254034" y="844732"/>
                  </a:cubicBezTo>
                  <a:cubicBezTo>
                    <a:pt x="1268939" y="817902"/>
                    <a:pt x="1272986" y="795050"/>
                    <a:pt x="1280160" y="766355"/>
                  </a:cubicBezTo>
                  <a:cubicBezTo>
                    <a:pt x="1283063" y="743132"/>
                    <a:pt x="1287312" y="720038"/>
                    <a:pt x="1288869" y="696686"/>
                  </a:cubicBezTo>
                  <a:cubicBezTo>
                    <a:pt x="1293121" y="632899"/>
                    <a:pt x="1286339" y="568031"/>
                    <a:pt x="1297577" y="505098"/>
                  </a:cubicBezTo>
                  <a:cubicBezTo>
                    <a:pt x="1301257" y="484491"/>
                    <a:pt x="1325791" y="472705"/>
                    <a:pt x="1332411" y="452846"/>
                  </a:cubicBezTo>
                  <a:cubicBezTo>
                    <a:pt x="1342956" y="421212"/>
                    <a:pt x="1330959" y="436881"/>
                    <a:pt x="1332411" y="400595"/>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grpSp>
      <p:sp>
        <p:nvSpPr>
          <p:cNvPr id="12" name="TextBox 11">
            <a:extLst>
              <a:ext uri="{FF2B5EF4-FFF2-40B4-BE49-F238E27FC236}">
                <a16:creationId xmlns:a16="http://schemas.microsoft.com/office/drawing/2014/main" id="{0A090522-084E-4655-A03C-50E713F5F458}"/>
              </a:ext>
            </a:extLst>
          </p:cNvPr>
          <p:cNvSpPr txBox="1"/>
          <p:nvPr/>
        </p:nvSpPr>
        <p:spPr>
          <a:xfrm>
            <a:off x="2871647" y="1914296"/>
            <a:ext cx="697627" cy="400110"/>
          </a:xfrm>
          <a:prstGeom prst="rect">
            <a:avLst/>
          </a:prstGeom>
          <a:solidFill>
            <a:schemeClr val="bg1"/>
          </a:solidFill>
        </p:spPr>
        <p:txBody>
          <a:bodyPr wrap="none" rtlCol="0">
            <a:spAutoFit/>
          </a:bodyPr>
          <a:lstStyle/>
          <a:p>
            <a:r>
              <a:rPr lang="en-US" sz="2000" b="1" dirty="0">
                <a:latin typeface="Arial" panose="020B0604020202020204" pitchFamily="34" charset="0"/>
                <a:cs typeface="Arial" panose="020B0604020202020204" pitchFamily="34" charset="0"/>
              </a:rPr>
              <a:t>23%</a:t>
            </a:r>
          </a:p>
        </p:txBody>
      </p:sp>
      <p:sp>
        <p:nvSpPr>
          <p:cNvPr id="15" name="TextBox 14">
            <a:extLst>
              <a:ext uri="{FF2B5EF4-FFF2-40B4-BE49-F238E27FC236}">
                <a16:creationId xmlns:a16="http://schemas.microsoft.com/office/drawing/2014/main" id="{77CFFCDC-0228-46E1-A179-3DC8D31E02D4}"/>
              </a:ext>
            </a:extLst>
          </p:cNvPr>
          <p:cNvSpPr txBox="1"/>
          <p:nvPr/>
        </p:nvSpPr>
        <p:spPr>
          <a:xfrm>
            <a:off x="717696" y="3996118"/>
            <a:ext cx="697627"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28%</a:t>
            </a:r>
          </a:p>
        </p:txBody>
      </p:sp>
      <p:sp>
        <p:nvSpPr>
          <p:cNvPr id="16" name="TextBox 15">
            <a:extLst>
              <a:ext uri="{FF2B5EF4-FFF2-40B4-BE49-F238E27FC236}">
                <a16:creationId xmlns:a16="http://schemas.microsoft.com/office/drawing/2014/main" id="{32805B62-C2B8-48C0-A762-6567B7258282}"/>
              </a:ext>
            </a:extLst>
          </p:cNvPr>
          <p:cNvSpPr txBox="1"/>
          <p:nvPr/>
        </p:nvSpPr>
        <p:spPr>
          <a:xfrm>
            <a:off x="8228301" y="3996118"/>
            <a:ext cx="697627"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49%</a:t>
            </a:r>
          </a:p>
        </p:txBody>
      </p:sp>
    </p:spTree>
    <p:extLst>
      <p:ext uri="{BB962C8B-B14F-4D97-AF65-F5344CB8AC3E}">
        <p14:creationId xmlns:p14="http://schemas.microsoft.com/office/powerpoint/2010/main" val="1225819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91138" name="Text Box 4"/>
          <p:cNvSpPr txBox="1">
            <a:spLocks noChangeArrowheads="1"/>
          </p:cNvSpPr>
          <p:nvPr/>
        </p:nvSpPr>
        <p:spPr bwMode="auto">
          <a:xfrm>
            <a:off x="2148424" y="6496050"/>
            <a:ext cx="9038167" cy="3365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fontAlgn="base">
              <a:spcBef>
                <a:spcPct val="50000"/>
              </a:spcBef>
              <a:spcAft>
                <a:spcPct val="0"/>
              </a:spcAft>
              <a:buFontTx/>
              <a:buNone/>
            </a:pPr>
            <a:r>
              <a:rPr lang="en-US" altLang="en-US" sz="1600" dirty="0">
                <a:solidFill>
                  <a:srgbClr val="000066"/>
                </a:solidFill>
              </a:rPr>
              <a:t>National Epidemiologic Survey on Alcohol and Related Conditions (NESARC), 2003</a:t>
            </a:r>
          </a:p>
        </p:txBody>
      </p:sp>
      <p:sp>
        <p:nvSpPr>
          <p:cNvPr id="91139" name="Rectangle 5"/>
          <p:cNvSpPr>
            <a:spLocks noChangeArrowheads="1"/>
          </p:cNvSpPr>
          <p:nvPr/>
        </p:nvSpPr>
        <p:spPr bwMode="auto">
          <a:xfrm>
            <a:off x="5414445" y="5695967"/>
            <a:ext cx="355547" cy="276999"/>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a:solidFill>
                  <a:srgbClr val="000000"/>
                </a:solidFill>
              </a:rPr>
              <a:t>Age</a:t>
            </a:r>
          </a:p>
        </p:txBody>
      </p:sp>
      <p:sp>
        <p:nvSpPr>
          <p:cNvPr id="91140" name="Text Box 6"/>
          <p:cNvSpPr txBox="1">
            <a:spLocks noChangeArrowheads="1"/>
          </p:cNvSpPr>
          <p:nvPr/>
        </p:nvSpPr>
        <p:spPr bwMode="auto">
          <a:xfrm>
            <a:off x="6985000" y="1851029"/>
            <a:ext cx="4771571" cy="830997"/>
          </a:xfrm>
          <a:prstGeom prst="rect">
            <a:avLst/>
          </a:prstGeom>
          <a:noFill/>
          <a:ln w="6350">
            <a:solidFill>
              <a:srgbClr val="7E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400" dirty="0">
                <a:solidFill>
                  <a:srgbClr val="000000"/>
                </a:solidFill>
              </a:rPr>
              <a:t>Age at tobacco, alcohol and cannabis dependence, as per DSM IV</a:t>
            </a:r>
          </a:p>
        </p:txBody>
      </p:sp>
      <p:sp>
        <p:nvSpPr>
          <p:cNvPr id="91141" name="Line 7"/>
          <p:cNvSpPr>
            <a:spLocks noChangeShapeType="1"/>
          </p:cNvSpPr>
          <p:nvPr/>
        </p:nvSpPr>
        <p:spPr bwMode="auto">
          <a:xfrm>
            <a:off x="1737787" y="1622425"/>
            <a:ext cx="2116" cy="3678238"/>
          </a:xfrm>
          <a:prstGeom prst="line">
            <a:avLst/>
          </a:prstGeom>
          <a:noFill/>
          <a:ln w="38100">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42" name="Line 8"/>
          <p:cNvSpPr>
            <a:spLocks noChangeShapeType="1"/>
          </p:cNvSpPr>
          <p:nvPr/>
        </p:nvSpPr>
        <p:spPr bwMode="auto">
          <a:xfrm>
            <a:off x="1684868" y="5211780"/>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43" name="Line 9"/>
          <p:cNvSpPr>
            <a:spLocks noChangeShapeType="1"/>
          </p:cNvSpPr>
          <p:nvPr/>
        </p:nvSpPr>
        <p:spPr bwMode="auto">
          <a:xfrm>
            <a:off x="1684868" y="4895850"/>
            <a:ext cx="52917" cy="1588"/>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44" name="Line 10"/>
          <p:cNvSpPr>
            <a:spLocks noChangeShapeType="1"/>
          </p:cNvSpPr>
          <p:nvPr/>
        </p:nvSpPr>
        <p:spPr bwMode="auto">
          <a:xfrm>
            <a:off x="1684868" y="4478355"/>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45" name="Line 11"/>
          <p:cNvSpPr>
            <a:spLocks noChangeShapeType="1"/>
          </p:cNvSpPr>
          <p:nvPr/>
        </p:nvSpPr>
        <p:spPr bwMode="auto">
          <a:xfrm>
            <a:off x="1684868" y="4075113"/>
            <a:ext cx="52917" cy="0"/>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46" name="Line 12"/>
          <p:cNvSpPr>
            <a:spLocks noChangeShapeType="1"/>
          </p:cNvSpPr>
          <p:nvPr/>
        </p:nvSpPr>
        <p:spPr bwMode="auto">
          <a:xfrm>
            <a:off x="1684868" y="3668715"/>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47" name="Line 13"/>
          <p:cNvSpPr>
            <a:spLocks noChangeShapeType="1"/>
          </p:cNvSpPr>
          <p:nvPr/>
        </p:nvSpPr>
        <p:spPr bwMode="auto">
          <a:xfrm>
            <a:off x="1684868" y="3252805"/>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48" name="Line 14"/>
          <p:cNvSpPr>
            <a:spLocks noChangeShapeType="1"/>
          </p:cNvSpPr>
          <p:nvPr/>
        </p:nvSpPr>
        <p:spPr bwMode="auto">
          <a:xfrm>
            <a:off x="1684868" y="2847975"/>
            <a:ext cx="52917" cy="1588"/>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49" name="Line 15"/>
          <p:cNvSpPr>
            <a:spLocks noChangeShapeType="1"/>
          </p:cNvSpPr>
          <p:nvPr/>
        </p:nvSpPr>
        <p:spPr bwMode="auto">
          <a:xfrm>
            <a:off x="1684868" y="2443180"/>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50" name="Line 16"/>
          <p:cNvSpPr>
            <a:spLocks noChangeShapeType="1"/>
          </p:cNvSpPr>
          <p:nvPr/>
        </p:nvSpPr>
        <p:spPr bwMode="auto">
          <a:xfrm>
            <a:off x="1684868" y="2027238"/>
            <a:ext cx="52917" cy="0"/>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51" name="Line 17"/>
          <p:cNvSpPr>
            <a:spLocks noChangeShapeType="1"/>
          </p:cNvSpPr>
          <p:nvPr/>
        </p:nvSpPr>
        <p:spPr bwMode="auto">
          <a:xfrm>
            <a:off x="1684868" y="1622425"/>
            <a:ext cx="52917" cy="1588"/>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52" name="Line 18"/>
          <p:cNvSpPr>
            <a:spLocks noChangeShapeType="1"/>
          </p:cNvSpPr>
          <p:nvPr/>
        </p:nvSpPr>
        <p:spPr bwMode="auto">
          <a:xfrm>
            <a:off x="1737787" y="5300680"/>
            <a:ext cx="7418916" cy="1587"/>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53" name="Freeform 19"/>
          <p:cNvSpPr>
            <a:spLocks/>
          </p:cNvSpPr>
          <p:nvPr/>
        </p:nvSpPr>
        <p:spPr bwMode="auto">
          <a:xfrm>
            <a:off x="1794935" y="1895475"/>
            <a:ext cx="7306733" cy="3405188"/>
          </a:xfrm>
          <a:custGeom>
            <a:avLst/>
            <a:gdLst>
              <a:gd name="T0" fmla="*/ 2147483647 w 3884"/>
              <a:gd name="T1" fmla="*/ 2147483647 h 2145"/>
              <a:gd name="T2" fmla="*/ 2147483647 w 3884"/>
              <a:gd name="T3" fmla="*/ 2147483647 h 2145"/>
              <a:gd name="T4" fmla="*/ 2147483647 w 3884"/>
              <a:gd name="T5" fmla="*/ 2147483647 h 2145"/>
              <a:gd name="T6" fmla="*/ 2147483647 w 3884"/>
              <a:gd name="T7" fmla="*/ 2147483647 h 2145"/>
              <a:gd name="T8" fmla="*/ 2147483647 w 3884"/>
              <a:gd name="T9" fmla="*/ 2147483647 h 2145"/>
              <a:gd name="T10" fmla="*/ 2147483647 w 3884"/>
              <a:gd name="T11" fmla="*/ 2147483647 h 2145"/>
              <a:gd name="T12" fmla="*/ 2147483647 w 3884"/>
              <a:gd name="T13" fmla="*/ 0 h 2145"/>
              <a:gd name="T14" fmla="*/ 2147483647 w 3884"/>
              <a:gd name="T15" fmla="*/ 2147483647 h 2145"/>
              <a:gd name="T16" fmla="*/ 2147483647 w 3884"/>
              <a:gd name="T17" fmla="*/ 2147483647 h 2145"/>
              <a:gd name="T18" fmla="*/ 2147483647 w 3884"/>
              <a:gd name="T19" fmla="*/ 2147483647 h 2145"/>
              <a:gd name="T20" fmla="*/ 2147483647 w 3884"/>
              <a:gd name="T21" fmla="*/ 2147483647 h 2145"/>
              <a:gd name="T22" fmla="*/ 2147483647 w 3884"/>
              <a:gd name="T23" fmla="*/ 2147483647 h 2145"/>
              <a:gd name="T24" fmla="*/ 2147483647 w 3884"/>
              <a:gd name="T25" fmla="*/ 2147483647 h 2145"/>
              <a:gd name="T26" fmla="*/ 2147483647 w 3884"/>
              <a:gd name="T27" fmla="*/ 2147483647 h 2145"/>
              <a:gd name="T28" fmla="*/ 2147483647 w 3884"/>
              <a:gd name="T29" fmla="*/ 2147483647 h 2145"/>
              <a:gd name="T30" fmla="*/ 2147483647 w 3884"/>
              <a:gd name="T31" fmla="*/ 2147483647 h 2145"/>
              <a:gd name="T32" fmla="*/ 2147483647 w 3884"/>
              <a:gd name="T33" fmla="*/ 2147483647 h 2145"/>
              <a:gd name="T34" fmla="*/ 2147483647 w 3884"/>
              <a:gd name="T35" fmla="*/ 2147483647 h 2145"/>
              <a:gd name="T36" fmla="*/ 2147483647 w 3884"/>
              <a:gd name="T37" fmla="*/ 2147483647 h 2145"/>
              <a:gd name="T38" fmla="*/ 2147483647 w 3884"/>
              <a:gd name="T39" fmla="*/ 2147483647 h 2145"/>
              <a:gd name="T40" fmla="*/ 2147483647 w 3884"/>
              <a:gd name="T41" fmla="*/ 2147483647 h 2145"/>
              <a:gd name="T42" fmla="*/ 2147483647 w 3884"/>
              <a:gd name="T43" fmla="*/ 2147483647 h 2145"/>
              <a:gd name="T44" fmla="*/ 2147483647 w 3884"/>
              <a:gd name="T45" fmla="*/ 2147483647 h 2145"/>
              <a:gd name="T46" fmla="*/ 2147483647 w 3884"/>
              <a:gd name="T47" fmla="*/ 2147483647 h 2145"/>
              <a:gd name="T48" fmla="*/ 2147483647 w 3884"/>
              <a:gd name="T49" fmla="*/ 2147483647 h 2145"/>
              <a:gd name="T50" fmla="*/ 2147483647 w 3884"/>
              <a:gd name="T51" fmla="*/ 2147483647 h 2145"/>
              <a:gd name="T52" fmla="*/ 2147483647 w 3884"/>
              <a:gd name="T53" fmla="*/ 2147483647 h 2145"/>
              <a:gd name="T54" fmla="*/ 2147483647 w 3884"/>
              <a:gd name="T55" fmla="*/ 2147483647 h 2145"/>
              <a:gd name="T56" fmla="*/ 2147483647 w 3884"/>
              <a:gd name="T57" fmla="*/ 2147483647 h 2145"/>
              <a:gd name="T58" fmla="*/ 2147483647 w 3884"/>
              <a:gd name="T59" fmla="*/ 2147483647 h 2145"/>
              <a:gd name="T60" fmla="*/ 2147483647 w 3884"/>
              <a:gd name="T61" fmla="*/ 2147483647 h 2145"/>
              <a:gd name="T62" fmla="*/ 2147483647 w 3884"/>
              <a:gd name="T63" fmla="*/ 2147483647 h 2145"/>
              <a:gd name="T64" fmla="*/ 2147483647 w 3884"/>
              <a:gd name="T65" fmla="*/ 2147483647 h 214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884" h="2145">
                <a:moveTo>
                  <a:pt x="0" y="2145"/>
                </a:moveTo>
                <a:lnTo>
                  <a:pt x="53" y="2145"/>
                </a:lnTo>
                <a:lnTo>
                  <a:pt x="106" y="2145"/>
                </a:lnTo>
                <a:lnTo>
                  <a:pt x="166" y="2137"/>
                </a:lnTo>
                <a:lnTo>
                  <a:pt x="219" y="2145"/>
                </a:lnTo>
                <a:lnTo>
                  <a:pt x="278" y="2145"/>
                </a:lnTo>
                <a:lnTo>
                  <a:pt x="331" y="2137"/>
                </a:lnTo>
                <a:lnTo>
                  <a:pt x="384" y="2085"/>
                </a:lnTo>
                <a:lnTo>
                  <a:pt x="445" y="2077"/>
                </a:lnTo>
                <a:lnTo>
                  <a:pt x="497" y="1950"/>
                </a:lnTo>
                <a:lnTo>
                  <a:pt x="550" y="1800"/>
                </a:lnTo>
                <a:lnTo>
                  <a:pt x="610" y="1448"/>
                </a:lnTo>
                <a:lnTo>
                  <a:pt x="663" y="1193"/>
                </a:lnTo>
                <a:lnTo>
                  <a:pt x="723" y="0"/>
                </a:lnTo>
                <a:lnTo>
                  <a:pt x="776" y="398"/>
                </a:lnTo>
                <a:lnTo>
                  <a:pt x="829" y="675"/>
                </a:lnTo>
                <a:lnTo>
                  <a:pt x="888" y="466"/>
                </a:lnTo>
                <a:lnTo>
                  <a:pt x="941" y="1080"/>
                </a:lnTo>
                <a:lnTo>
                  <a:pt x="1001" y="1470"/>
                </a:lnTo>
                <a:lnTo>
                  <a:pt x="1054" y="1552"/>
                </a:lnTo>
                <a:lnTo>
                  <a:pt x="1167" y="1830"/>
                </a:lnTo>
                <a:lnTo>
                  <a:pt x="1219" y="1800"/>
                </a:lnTo>
                <a:lnTo>
                  <a:pt x="1272" y="1695"/>
                </a:lnTo>
                <a:lnTo>
                  <a:pt x="1333" y="1837"/>
                </a:lnTo>
                <a:lnTo>
                  <a:pt x="1445" y="1950"/>
                </a:lnTo>
                <a:lnTo>
                  <a:pt x="1498" y="1867"/>
                </a:lnTo>
                <a:lnTo>
                  <a:pt x="1551" y="1965"/>
                </a:lnTo>
                <a:lnTo>
                  <a:pt x="1611" y="1875"/>
                </a:lnTo>
                <a:lnTo>
                  <a:pt x="1716" y="1950"/>
                </a:lnTo>
                <a:lnTo>
                  <a:pt x="1776" y="1912"/>
                </a:lnTo>
                <a:lnTo>
                  <a:pt x="1829" y="1822"/>
                </a:lnTo>
                <a:lnTo>
                  <a:pt x="1890" y="1897"/>
                </a:lnTo>
                <a:lnTo>
                  <a:pt x="1995" y="1973"/>
                </a:lnTo>
                <a:lnTo>
                  <a:pt x="2055" y="1965"/>
                </a:lnTo>
                <a:lnTo>
                  <a:pt x="2108" y="2024"/>
                </a:lnTo>
                <a:lnTo>
                  <a:pt x="2168" y="1957"/>
                </a:lnTo>
                <a:lnTo>
                  <a:pt x="2274" y="1973"/>
                </a:lnTo>
                <a:lnTo>
                  <a:pt x="2333" y="2024"/>
                </a:lnTo>
                <a:lnTo>
                  <a:pt x="2386" y="2018"/>
                </a:lnTo>
                <a:lnTo>
                  <a:pt x="2439" y="2024"/>
                </a:lnTo>
                <a:lnTo>
                  <a:pt x="2499" y="2002"/>
                </a:lnTo>
                <a:lnTo>
                  <a:pt x="2552" y="2100"/>
                </a:lnTo>
                <a:lnTo>
                  <a:pt x="2612" y="2032"/>
                </a:lnTo>
                <a:lnTo>
                  <a:pt x="2665" y="2047"/>
                </a:lnTo>
                <a:lnTo>
                  <a:pt x="2717" y="2107"/>
                </a:lnTo>
                <a:lnTo>
                  <a:pt x="2778" y="2055"/>
                </a:lnTo>
                <a:lnTo>
                  <a:pt x="2831" y="2069"/>
                </a:lnTo>
                <a:lnTo>
                  <a:pt x="2883" y="2092"/>
                </a:lnTo>
                <a:lnTo>
                  <a:pt x="2943" y="2107"/>
                </a:lnTo>
                <a:lnTo>
                  <a:pt x="2996" y="2055"/>
                </a:lnTo>
                <a:lnTo>
                  <a:pt x="3056" y="2069"/>
                </a:lnTo>
                <a:lnTo>
                  <a:pt x="3109" y="2122"/>
                </a:lnTo>
                <a:lnTo>
                  <a:pt x="3161" y="2047"/>
                </a:lnTo>
                <a:lnTo>
                  <a:pt x="3221" y="2122"/>
                </a:lnTo>
                <a:lnTo>
                  <a:pt x="3274" y="2107"/>
                </a:lnTo>
                <a:lnTo>
                  <a:pt x="3335" y="2077"/>
                </a:lnTo>
                <a:lnTo>
                  <a:pt x="3388" y="2100"/>
                </a:lnTo>
                <a:lnTo>
                  <a:pt x="3440" y="2130"/>
                </a:lnTo>
                <a:lnTo>
                  <a:pt x="3500" y="2145"/>
                </a:lnTo>
                <a:lnTo>
                  <a:pt x="3553" y="2114"/>
                </a:lnTo>
                <a:lnTo>
                  <a:pt x="3606" y="2107"/>
                </a:lnTo>
                <a:lnTo>
                  <a:pt x="3666" y="2145"/>
                </a:lnTo>
                <a:lnTo>
                  <a:pt x="3719" y="2077"/>
                </a:lnTo>
                <a:lnTo>
                  <a:pt x="3778" y="2145"/>
                </a:lnTo>
                <a:lnTo>
                  <a:pt x="3831" y="2145"/>
                </a:lnTo>
                <a:lnTo>
                  <a:pt x="3884" y="2145"/>
                </a:lnTo>
              </a:path>
            </a:pathLst>
          </a:custGeom>
          <a:noFill/>
          <a:ln w="63500" cmpd="sng">
            <a:solidFill>
              <a:srgbClr val="FF0000"/>
            </a:solidFill>
            <a:prstDash val="solid"/>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54" name="Rectangle 20"/>
          <p:cNvSpPr>
            <a:spLocks noChangeArrowheads="1"/>
          </p:cNvSpPr>
          <p:nvPr/>
        </p:nvSpPr>
        <p:spPr bwMode="auto">
          <a:xfrm>
            <a:off x="1132427" y="5192714"/>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0.0</a:t>
            </a:r>
          </a:p>
        </p:txBody>
      </p:sp>
      <p:sp>
        <p:nvSpPr>
          <p:cNvPr id="91155" name="Rectangle 21"/>
          <p:cNvSpPr>
            <a:spLocks noChangeArrowheads="1"/>
          </p:cNvSpPr>
          <p:nvPr/>
        </p:nvSpPr>
        <p:spPr bwMode="auto">
          <a:xfrm>
            <a:off x="1132429" y="4787900"/>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0.2</a:t>
            </a:r>
          </a:p>
        </p:txBody>
      </p:sp>
      <p:sp>
        <p:nvSpPr>
          <p:cNvPr id="91156" name="Rectangle 22"/>
          <p:cNvSpPr>
            <a:spLocks noChangeArrowheads="1"/>
          </p:cNvSpPr>
          <p:nvPr/>
        </p:nvSpPr>
        <p:spPr bwMode="auto">
          <a:xfrm>
            <a:off x="1132427" y="4373564"/>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0.4</a:t>
            </a:r>
          </a:p>
        </p:txBody>
      </p:sp>
      <p:sp>
        <p:nvSpPr>
          <p:cNvPr id="91157" name="Rectangle 23"/>
          <p:cNvSpPr>
            <a:spLocks noChangeArrowheads="1"/>
          </p:cNvSpPr>
          <p:nvPr/>
        </p:nvSpPr>
        <p:spPr bwMode="auto">
          <a:xfrm>
            <a:off x="1132429" y="3967164"/>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0.6</a:t>
            </a:r>
          </a:p>
        </p:txBody>
      </p:sp>
      <p:sp>
        <p:nvSpPr>
          <p:cNvPr id="91158" name="Rectangle 24"/>
          <p:cNvSpPr>
            <a:spLocks noChangeArrowheads="1"/>
          </p:cNvSpPr>
          <p:nvPr/>
        </p:nvSpPr>
        <p:spPr bwMode="auto">
          <a:xfrm>
            <a:off x="1132427" y="3563939"/>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0.8</a:t>
            </a:r>
          </a:p>
        </p:txBody>
      </p:sp>
      <p:sp>
        <p:nvSpPr>
          <p:cNvPr id="91159" name="Rectangle 25"/>
          <p:cNvSpPr>
            <a:spLocks noChangeArrowheads="1"/>
          </p:cNvSpPr>
          <p:nvPr/>
        </p:nvSpPr>
        <p:spPr bwMode="auto">
          <a:xfrm>
            <a:off x="1132427" y="3146425"/>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1.0</a:t>
            </a:r>
          </a:p>
        </p:txBody>
      </p:sp>
      <p:sp>
        <p:nvSpPr>
          <p:cNvPr id="91160" name="Rectangle 26"/>
          <p:cNvSpPr>
            <a:spLocks noChangeArrowheads="1"/>
          </p:cNvSpPr>
          <p:nvPr/>
        </p:nvSpPr>
        <p:spPr bwMode="auto">
          <a:xfrm>
            <a:off x="1132427" y="2741614"/>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1.2</a:t>
            </a:r>
          </a:p>
        </p:txBody>
      </p:sp>
      <p:sp>
        <p:nvSpPr>
          <p:cNvPr id="91161" name="Rectangle 27"/>
          <p:cNvSpPr>
            <a:spLocks noChangeArrowheads="1"/>
          </p:cNvSpPr>
          <p:nvPr/>
        </p:nvSpPr>
        <p:spPr bwMode="auto">
          <a:xfrm>
            <a:off x="1132427" y="2333625"/>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1.4</a:t>
            </a:r>
          </a:p>
        </p:txBody>
      </p:sp>
      <p:sp>
        <p:nvSpPr>
          <p:cNvPr id="91162" name="Rectangle 28"/>
          <p:cNvSpPr>
            <a:spLocks noChangeArrowheads="1"/>
          </p:cNvSpPr>
          <p:nvPr/>
        </p:nvSpPr>
        <p:spPr bwMode="auto">
          <a:xfrm>
            <a:off x="1132427" y="1917700"/>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1.6</a:t>
            </a:r>
          </a:p>
        </p:txBody>
      </p:sp>
      <p:sp>
        <p:nvSpPr>
          <p:cNvPr id="91163" name="Rectangle 29"/>
          <p:cNvSpPr>
            <a:spLocks noChangeArrowheads="1"/>
          </p:cNvSpPr>
          <p:nvPr/>
        </p:nvSpPr>
        <p:spPr bwMode="auto">
          <a:xfrm>
            <a:off x="1132427" y="1514475"/>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1.8</a:t>
            </a:r>
          </a:p>
        </p:txBody>
      </p:sp>
      <p:sp>
        <p:nvSpPr>
          <p:cNvPr id="91164" name="Rectangle 30"/>
          <p:cNvSpPr>
            <a:spLocks noChangeArrowheads="1"/>
          </p:cNvSpPr>
          <p:nvPr/>
        </p:nvSpPr>
        <p:spPr bwMode="auto">
          <a:xfrm>
            <a:off x="1742019" y="5418139"/>
            <a:ext cx="155492"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5</a:t>
            </a:r>
          </a:p>
        </p:txBody>
      </p:sp>
      <p:sp>
        <p:nvSpPr>
          <p:cNvPr id="91165" name="Rectangle 31"/>
          <p:cNvSpPr>
            <a:spLocks noChangeArrowheads="1"/>
          </p:cNvSpPr>
          <p:nvPr/>
        </p:nvSpPr>
        <p:spPr bwMode="auto">
          <a:xfrm>
            <a:off x="2148427"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10</a:t>
            </a:r>
          </a:p>
        </p:txBody>
      </p:sp>
      <p:sp>
        <p:nvSpPr>
          <p:cNvPr id="91166" name="Rectangle 32"/>
          <p:cNvSpPr>
            <a:spLocks noChangeArrowheads="1"/>
          </p:cNvSpPr>
          <p:nvPr/>
        </p:nvSpPr>
        <p:spPr bwMode="auto">
          <a:xfrm>
            <a:off x="2656427"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15</a:t>
            </a:r>
          </a:p>
        </p:txBody>
      </p:sp>
      <p:sp>
        <p:nvSpPr>
          <p:cNvPr id="91167" name="Rectangle 33"/>
          <p:cNvSpPr>
            <a:spLocks noChangeArrowheads="1"/>
          </p:cNvSpPr>
          <p:nvPr/>
        </p:nvSpPr>
        <p:spPr bwMode="auto">
          <a:xfrm>
            <a:off x="3026843" y="5391167"/>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1800">
              <a:solidFill>
                <a:srgbClr val="FFFFFF"/>
              </a:solidFill>
            </a:endParaRPr>
          </a:p>
        </p:txBody>
      </p:sp>
      <p:sp>
        <p:nvSpPr>
          <p:cNvPr id="91168" name="Rectangle 34"/>
          <p:cNvSpPr>
            <a:spLocks noChangeArrowheads="1"/>
          </p:cNvSpPr>
          <p:nvPr/>
        </p:nvSpPr>
        <p:spPr bwMode="auto">
          <a:xfrm>
            <a:off x="3191945"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20</a:t>
            </a:r>
          </a:p>
        </p:txBody>
      </p:sp>
      <p:sp>
        <p:nvSpPr>
          <p:cNvPr id="91169" name="Rectangle 35"/>
          <p:cNvSpPr>
            <a:spLocks noChangeArrowheads="1"/>
          </p:cNvSpPr>
          <p:nvPr/>
        </p:nvSpPr>
        <p:spPr bwMode="auto">
          <a:xfrm>
            <a:off x="3721111"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25</a:t>
            </a:r>
          </a:p>
        </p:txBody>
      </p:sp>
      <p:sp>
        <p:nvSpPr>
          <p:cNvPr id="91170" name="Rectangle 36"/>
          <p:cNvSpPr>
            <a:spLocks noChangeArrowheads="1"/>
          </p:cNvSpPr>
          <p:nvPr/>
        </p:nvSpPr>
        <p:spPr bwMode="auto">
          <a:xfrm>
            <a:off x="4241811"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30</a:t>
            </a:r>
          </a:p>
        </p:txBody>
      </p:sp>
      <p:sp>
        <p:nvSpPr>
          <p:cNvPr id="91171" name="Rectangle 37"/>
          <p:cNvSpPr>
            <a:spLocks noChangeArrowheads="1"/>
          </p:cNvSpPr>
          <p:nvPr/>
        </p:nvSpPr>
        <p:spPr bwMode="auto">
          <a:xfrm>
            <a:off x="4766743"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35</a:t>
            </a:r>
          </a:p>
        </p:txBody>
      </p:sp>
      <p:sp>
        <p:nvSpPr>
          <p:cNvPr id="91172" name="Rectangle 38"/>
          <p:cNvSpPr>
            <a:spLocks noChangeArrowheads="1"/>
          </p:cNvSpPr>
          <p:nvPr/>
        </p:nvSpPr>
        <p:spPr bwMode="auto">
          <a:xfrm>
            <a:off x="5291678"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40</a:t>
            </a:r>
          </a:p>
        </p:txBody>
      </p:sp>
      <p:sp>
        <p:nvSpPr>
          <p:cNvPr id="91173" name="Rectangle 39"/>
          <p:cNvSpPr>
            <a:spLocks noChangeArrowheads="1"/>
          </p:cNvSpPr>
          <p:nvPr/>
        </p:nvSpPr>
        <p:spPr bwMode="auto">
          <a:xfrm>
            <a:off x="5816611"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45</a:t>
            </a:r>
          </a:p>
        </p:txBody>
      </p:sp>
      <p:sp>
        <p:nvSpPr>
          <p:cNvPr id="91174" name="Rectangle 40"/>
          <p:cNvSpPr>
            <a:spLocks noChangeArrowheads="1"/>
          </p:cNvSpPr>
          <p:nvPr/>
        </p:nvSpPr>
        <p:spPr bwMode="auto">
          <a:xfrm>
            <a:off x="6339427"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50</a:t>
            </a:r>
          </a:p>
        </p:txBody>
      </p:sp>
      <p:sp>
        <p:nvSpPr>
          <p:cNvPr id="91175" name="Rectangle 41"/>
          <p:cNvSpPr>
            <a:spLocks noChangeArrowheads="1"/>
          </p:cNvSpPr>
          <p:nvPr/>
        </p:nvSpPr>
        <p:spPr bwMode="auto">
          <a:xfrm>
            <a:off x="6862243"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55</a:t>
            </a:r>
          </a:p>
        </p:txBody>
      </p:sp>
      <p:sp>
        <p:nvSpPr>
          <p:cNvPr id="91176" name="Rectangle 42"/>
          <p:cNvSpPr>
            <a:spLocks noChangeArrowheads="1"/>
          </p:cNvSpPr>
          <p:nvPr/>
        </p:nvSpPr>
        <p:spPr bwMode="auto">
          <a:xfrm>
            <a:off x="7387178"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60</a:t>
            </a:r>
          </a:p>
        </p:txBody>
      </p:sp>
      <p:sp>
        <p:nvSpPr>
          <p:cNvPr id="91177" name="Rectangle 43"/>
          <p:cNvSpPr>
            <a:spLocks noChangeArrowheads="1"/>
          </p:cNvSpPr>
          <p:nvPr/>
        </p:nvSpPr>
        <p:spPr bwMode="auto">
          <a:xfrm>
            <a:off x="7909994"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65</a:t>
            </a:r>
          </a:p>
        </p:txBody>
      </p:sp>
      <p:sp>
        <p:nvSpPr>
          <p:cNvPr id="91178" name="Rectangle 44"/>
          <p:cNvSpPr>
            <a:spLocks noChangeArrowheads="1"/>
          </p:cNvSpPr>
          <p:nvPr/>
        </p:nvSpPr>
        <p:spPr bwMode="auto">
          <a:xfrm rot="-5400000">
            <a:off x="-811879" y="3330510"/>
            <a:ext cx="2646109" cy="246221"/>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a:solidFill>
                  <a:srgbClr val="000000"/>
                </a:solidFill>
              </a:rPr>
              <a:t>% in each age group to develop </a:t>
            </a:r>
          </a:p>
        </p:txBody>
      </p:sp>
      <p:sp>
        <p:nvSpPr>
          <p:cNvPr id="91179" name="Rectangle 45"/>
          <p:cNvSpPr>
            <a:spLocks noChangeArrowheads="1"/>
          </p:cNvSpPr>
          <p:nvPr/>
        </p:nvSpPr>
        <p:spPr bwMode="auto">
          <a:xfrm rot="-5400000">
            <a:off x="-63992" y="3370196"/>
            <a:ext cx="1848839" cy="246221"/>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a:solidFill>
                  <a:srgbClr val="000000"/>
                </a:solidFill>
              </a:rPr>
              <a:t>first-time dependence</a:t>
            </a:r>
          </a:p>
        </p:txBody>
      </p:sp>
      <p:sp>
        <p:nvSpPr>
          <p:cNvPr id="91180" name="Line 46"/>
          <p:cNvSpPr>
            <a:spLocks noChangeShapeType="1"/>
          </p:cNvSpPr>
          <p:nvPr/>
        </p:nvSpPr>
        <p:spPr bwMode="auto">
          <a:xfrm flipV="1">
            <a:off x="1722978" y="5283200"/>
            <a:ext cx="8030633" cy="1588"/>
          </a:xfrm>
          <a:prstGeom prst="line">
            <a:avLst/>
          </a:prstGeom>
          <a:noFill/>
          <a:ln w="38100">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81" name="Line 47"/>
          <p:cNvSpPr>
            <a:spLocks noChangeShapeType="1"/>
          </p:cNvSpPr>
          <p:nvPr/>
        </p:nvSpPr>
        <p:spPr bwMode="auto">
          <a:xfrm flipV="1">
            <a:off x="2252136"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82" name="Line 48"/>
          <p:cNvSpPr>
            <a:spLocks noChangeShapeType="1"/>
          </p:cNvSpPr>
          <p:nvPr/>
        </p:nvSpPr>
        <p:spPr bwMode="auto">
          <a:xfrm flipV="1">
            <a:off x="2781312" y="5284788"/>
            <a:ext cx="4233"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83" name="Line 49"/>
          <p:cNvSpPr>
            <a:spLocks noChangeShapeType="1"/>
          </p:cNvSpPr>
          <p:nvPr/>
        </p:nvSpPr>
        <p:spPr bwMode="auto">
          <a:xfrm flipV="1">
            <a:off x="3293533"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84" name="Line 50"/>
          <p:cNvSpPr>
            <a:spLocks noChangeShapeType="1"/>
          </p:cNvSpPr>
          <p:nvPr/>
        </p:nvSpPr>
        <p:spPr bwMode="auto">
          <a:xfrm flipV="1">
            <a:off x="3822700"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85" name="Line 51"/>
          <p:cNvSpPr>
            <a:spLocks noChangeShapeType="1"/>
          </p:cNvSpPr>
          <p:nvPr/>
        </p:nvSpPr>
        <p:spPr bwMode="auto">
          <a:xfrm flipV="1">
            <a:off x="4351867"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86" name="Line 52"/>
          <p:cNvSpPr>
            <a:spLocks noChangeShapeType="1"/>
          </p:cNvSpPr>
          <p:nvPr/>
        </p:nvSpPr>
        <p:spPr bwMode="auto">
          <a:xfrm flipV="1">
            <a:off x="4883151" y="5284788"/>
            <a:ext cx="2116"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87" name="Line 53"/>
          <p:cNvSpPr>
            <a:spLocks noChangeShapeType="1"/>
          </p:cNvSpPr>
          <p:nvPr/>
        </p:nvSpPr>
        <p:spPr bwMode="auto">
          <a:xfrm flipV="1">
            <a:off x="5410200"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88" name="Line 54"/>
          <p:cNvSpPr>
            <a:spLocks noChangeShapeType="1"/>
          </p:cNvSpPr>
          <p:nvPr/>
        </p:nvSpPr>
        <p:spPr bwMode="auto">
          <a:xfrm flipV="1">
            <a:off x="5922436"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89" name="Line 55"/>
          <p:cNvSpPr>
            <a:spLocks noChangeShapeType="1"/>
          </p:cNvSpPr>
          <p:nvPr/>
        </p:nvSpPr>
        <p:spPr bwMode="auto">
          <a:xfrm flipV="1">
            <a:off x="6453717"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90" name="Line 56"/>
          <p:cNvSpPr>
            <a:spLocks noChangeShapeType="1"/>
          </p:cNvSpPr>
          <p:nvPr/>
        </p:nvSpPr>
        <p:spPr bwMode="auto">
          <a:xfrm flipV="1">
            <a:off x="6985000"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91" name="Line 57"/>
          <p:cNvSpPr>
            <a:spLocks noChangeShapeType="1"/>
          </p:cNvSpPr>
          <p:nvPr/>
        </p:nvSpPr>
        <p:spPr bwMode="auto">
          <a:xfrm flipV="1">
            <a:off x="7509933"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92" name="Line 58"/>
          <p:cNvSpPr>
            <a:spLocks noChangeShapeType="1"/>
          </p:cNvSpPr>
          <p:nvPr/>
        </p:nvSpPr>
        <p:spPr bwMode="auto">
          <a:xfrm flipV="1">
            <a:off x="8020051"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93" name="Freeform 59"/>
          <p:cNvSpPr>
            <a:spLocks/>
          </p:cNvSpPr>
          <p:nvPr/>
        </p:nvSpPr>
        <p:spPr bwMode="auto">
          <a:xfrm>
            <a:off x="1761068" y="2339983"/>
            <a:ext cx="6824133" cy="2932113"/>
          </a:xfrm>
          <a:custGeom>
            <a:avLst/>
            <a:gdLst>
              <a:gd name="T0" fmla="*/ 2147483647 w 3627"/>
              <a:gd name="T1" fmla="*/ 2147483647 h 1847"/>
              <a:gd name="T2" fmla="*/ 2147483647 w 3627"/>
              <a:gd name="T3" fmla="*/ 2147483647 h 1847"/>
              <a:gd name="T4" fmla="*/ 2147483647 w 3627"/>
              <a:gd name="T5" fmla="*/ 2147483647 h 1847"/>
              <a:gd name="T6" fmla="*/ 2147483647 w 3627"/>
              <a:gd name="T7" fmla="*/ 2147483647 h 1847"/>
              <a:gd name="T8" fmla="*/ 2147483647 w 3627"/>
              <a:gd name="T9" fmla="*/ 2147483647 h 1847"/>
              <a:gd name="T10" fmla="*/ 2147483647 w 3627"/>
              <a:gd name="T11" fmla="*/ 2147483647 h 1847"/>
              <a:gd name="T12" fmla="*/ 2147483647 w 3627"/>
              <a:gd name="T13" fmla="*/ 0 h 1847"/>
              <a:gd name="T14" fmla="*/ 2147483647 w 3627"/>
              <a:gd name="T15" fmla="*/ 2147483647 h 1847"/>
              <a:gd name="T16" fmla="*/ 2147483647 w 3627"/>
              <a:gd name="T17" fmla="*/ 2147483647 h 1847"/>
              <a:gd name="T18" fmla="*/ 2147483647 w 3627"/>
              <a:gd name="T19" fmla="*/ 2147483647 h 1847"/>
              <a:gd name="T20" fmla="*/ 2147483647 w 3627"/>
              <a:gd name="T21" fmla="*/ 2147483647 h 1847"/>
              <a:gd name="T22" fmla="*/ 2147483647 w 3627"/>
              <a:gd name="T23" fmla="*/ 2147483647 h 1847"/>
              <a:gd name="T24" fmla="*/ 2147483647 w 3627"/>
              <a:gd name="T25" fmla="*/ 2147483647 h 1847"/>
              <a:gd name="T26" fmla="*/ 2147483647 w 3627"/>
              <a:gd name="T27" fmla="*/ 2147483647 h 1847"/>
              <a:gd name="T28" fmla="*/ 2147483647 w 3627"/>
              <a:gd name="T29" fmla="*/ 2147483647 h 1847"/>
              <a:gd name="T30" fmla="*/ 2147483647 w 3627"/>
              <a:gd name="T31" fmla="*/ 2147483647 h 1847"/>
              <a:gd name="T32" fmla="*/ 2147483647 w 3627"/>
              <a:gd name="T33" fmla="*/ 2147483647 h 1847"/>
              <a:gd name="T34" fmla="*/ 2147483647 w 3627"/>
              <a:gd name="T35" fmla="*/ 2147483647 h 1847"/>
              <a:gd name="T36" fmla="*/ 2147483647 w 3627"/>
              <a:gd name="T37" fmla="*/ 2147483647 h 1847"/>
              <a:gd name="T38" fmla="*/ 2147483647 w 3627"/>
              <a:gd name="T39" fmla="*/ 2147483647 h 1847"/>
              <a:gd name="T40" fmla="*/ 2147483647 w 3627"/>
              <a:gd name="T41" fmla="*/ 2147483647 h 1847"/>
              <a:gd name="T42" fmla="*/ 2147483647 w 3627"/>
              <a:gd name="T43" fmla="*/ 2147483647 h 1847"/>
              <a:gd name="T44" fmla="*/ 2147483647 w 3627"/>
              <a:gd name="T45" fmla="*/ 2147483647 h 1847"/>
              <a:gd name="T46" fmla="*/ 2147483647 w 3627"/>
              <a:gd name="T47" fmla="*/ 2147483647 h 1847"/>
              <a:gd name="T48" fmla="*/ 2147483647 w 3627"/>
              <a:gd name="T49" fmla="*/ 2147483647 h 1847"/>
              <a:gd name="T50" fmla="*/ 2147483647 w 3627"/>
              <a:gd name="T51" fmla="*/ 2147483647 h 1847"/>
              <a:gd name="T52" fmla="*/ 2147483647 w 3627"/>
              <a:gd name="T53" fmla="*/ 2147483647 h 1847"/>
              <a:gd name="T54" fmla="*/ 2147483647 w 3627"/>
              <a:gd name="T55" fmla="*/ 2147483647 h 1847"/>
              <a:gd name="T56" fmla="*/ 2147483647 w 3627"/>
              <a:gd name="T57" fmla="*/ 2147483647 h 1847"/>
              <a:gd name="T58" fmla="*/ 2147483647 w 3627"/>
              <a:gd name="T59" fmla="*/ 2147483647 h 1847"/>
              <a:gd name="T60" fmla="*/ 2147483647 w 3627"/>
              <a:gd name="T61" fmla="*/ 2147483647 h 1847"/>
              <a:gd name="T62" fmla="*/ 2147483647 w 3627"/>
              <a:gd name="T63" fmla="*/ 2147483647 h 18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627" h="1847">
                <a:moveTo>
                  <a:pt x="0" y="1793"/>
                </a:moveTo>
                <a:lnTo>
                  <a:pt x="58" y="1838"/>
                </a:lnTo>
                <a:lnTo>
                  <a:pt x="106" y="1838"/>
                </a:lnTo>
                <a:lnTo>
                  <a:pt x="165" y="1847"/>
                </a:lnTo>
                <a:lnTo>
                  <a:pt x="223" y="1820"/>
                </a:lnTo>
                <a:lnTo>
                  <a:pt x="281" y="1820"/>
                </a:lnTo>
                <a:lnTo>
                  <a:pt x="329" y="1820"/>
                </a:lnTo>
                <a:lnTo>
                  <a:pt x="388" y="1758"/>
                </a:lnTo>
                <a:lnTo>
                  <a:pt x="446" y="1608"/>
                </a:lnTo>
                <a:lnTo>
                  <a:pt x="504" y="1378"/>
                </a:lnTo>
                <a:lnTo>
                  <a:pt x="552" y="1167"/>
                </a:lnTo>
                <a:lnTo>
                  <a:pt x="611" y="283"/>
                </a:lnTo>
                <a:lnTo>
                  <a:pt x="669" y="229"/>
                </a:lnTo>
                <a:lnTo>
                  <a:pt x="727" y="0"/>
                </a:lnTo>
                <a:lnTo>
                  <a:pt x="776" y="866"/>
                </a:lnTo>
                <a:lnTo>
                  <a:pt x="834" y="1104"/>
                </a:lnTo>
                <a:lnTo>
                  <a:pt x="892" y="1264"/>
                </a:lnTo>
                <a:lnTo>
                  <a:pt x="950" y="1440"/>
                </a:lnTo>
                <a:lnTo>
                  <a:pt x="1009" y="1555"/>
                </a:lnTo>
                <a:lnTo>
                  <a:pt x="1057" y="1582"/>
                </a:lnTo>
                <a:lnTo>
                  <a:pt x="1173" y="1670"/>
                </a:lnTo>
                <a:lnTo>
                  <a:pt x="1232" y="1740"/>
                </a:lnTo>
                <a:lnTo>
                  <a:pt x="1280" y="1670"/>
                </a:lnTo>
                <a:lnTo>
                  <a:pt x="1338" y="1811"/>
                </a:lnTo>
                <a:lnTo>
                  <a:pt x="1455" y="1793"/>
                </a:lnTo>
                <a:lnTo>
                  <a:pt x="1503" y="1776"/>
                </a:lnTo>
                <a:lnTo>
                  <a:pt x="1562" y="1803"/>
                </a:lnTo>
                <a:lnTo>
                  <a:pt x="1619" y="1793"/>
                </a:lnTo>
                <a:lnTo>
                  <a:pt x="1678" y="1758"/>
                </a:lnTo>
                <a:lnTo>
                  <a:pt x="1726" y="1820"/>
                </a:lnTo>
                <a:lnTo>
                  <a:pt x="1785" y="1803"/>
                </a:lnTo>
                <a:lnTo>
                  <a:pt x="1843" y="1811"/>
                </a:lnTo>
                <a:lnTo>
                  <a:pt x="1901" y="1820"/>
                </a:lnTo>
                <a:lnTo>
                  <a:pt x="1949" y="1793"/>
                </a:lnTo>
                <a:lnTo>
                  <a:pt x="2008" y="1829"/>
                </a:lnTo>
                <a:lnTo>
                  <a:pt x="2066" y="1829"/>
                </a:lnTo>
                <a:lnTo>
                  <a:pt x="2124" y="1847"/>
                </a:lnTo>
                <a:lnTo>
                  <a:pt x="2172" y="1820"/>
                </a:lnTo>
                <a:lnTo>
                  <a:pt x="2231" y="1803"/>
                </a:lnTo>
                <a:lnTo>
                  <a:pt x="2289" y="1838"/>
                </a:lnTo>
                <a:lnTo>
                  <a:pt x="2347" y="1847"/>
                </a:lnTo>
                <a:lnTo>
                  <a:pt x="2395" y="1829"/>
                </a:lnTo>
                <a:lnTo>
                  <a:pt x="2454" y="1847"/>
                </a:lnTo>
                <a:lnTo>
                  <a:pt x="2512" y="1847"/>
                </a:lnTo>
                <a:lnTo>
                  <a:pt x="2570" y="1838"/>
                </a:lnTo>
                <a:lnTo>
                  <a:pt x="2618" y="1847"/>
                </a:lnTo>
                <a:lnTo>
                  <a:pt x="2677" y="1847"/>
                </a:lnTo>
                <a:lnTo>
                  <a:pt x="2735" y="1829"/>
                </a:lnTo>
                <a:lnTo>
                  <a:pt x="2793" y="1820"/>
                </a:lnTo>
                <a:lnTo>
                  <a:pt x="2852" y="1838"/>
                </a:lnTo>
                <a:lnTo>
                  <a:pt x="2900" y="1847"/>
                </a:lnTo>
                <a:lnTo>
                  <a:pt x="2958" y="1847"/>
                </a:lnTo>
                <a:lnTo>
                  <a:pt x="3016" y="1838"/>
                </a:lnTo>
                <a:lnTo>
                  <a:pt x="3075" y="1838"/>
                </a:lnTo>
                <a:lnTo>
                  <a:pt x="3123" y="1847"/>
                </a:lnTo>
                <a:lnTo>
                  <a:pt x="3181" y="1847"/>
                </a:lnTo>
                <a:lnTo>
                  <a:pt x="3239" y="1838"/>
                </a:lnTo>
                <a:lnTo>
                  <a:pt x="3298" y="1838"/>
                </a:lnTo>
                <a:lnTo>
                  <a:pt x="3346" y="1847"/>
                </a:lnTo>
                <a:lnTo>
                  <a:pt x="3404" y="1847"/>
                </a:lnTo>
                <a:lnTo>
                  <a:pt x="3462" y="1847"/>
                </a:lnTo>
                <a:lnTo>
                  <a:pt x="3521" y="1847"/>
                </a:lnTo>
                <a:lnTo>
                  <a:pt x="3570" y="1847"/>
                </a:lnTo>
                <a:lnTo>
                  <a:pt x="3627" y="1847"/>
                </a:lnTo>
              </a:path>
            </a:pathLst>
          </a:custGeom>
          <a:noFill/>
          <a:ln w="65151">
            <a:solidFill>
              <a:srgbClr val="003300"/>
            </a:solidFill>
            <a:prstDash val="solid"/>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94" name="Text Box 60"/>
          <p:cNvSpPr txBox="1">
            <a:spLocks noChangeArrowheads="1"/>
          </p:cNvSpPr>
          <p:nvPr/>
        </p:nvSpPr>
        <p:spPr bwMode="auto">
          <a:xfrm>
            <a:off x="3795184" y="1755778"/>
            <a:ext cx="1346844" cy="46166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a:solidFill>
                  <a:srgbClr val="003300"/>
                </a:solidFill>
              </a:rPr>
              <a:t>Cannabis</a:t>
            </a:r>
          </a:p>
        </p:txBody>
      </p:sp>
      <p:sp>
        <p:nvSpPr>
          <p:cNvPr id="91195" name="Text Box 61"/>
          <p:cNvSpPr txBox="1">
            <a:spLocks noChangeArrowheads="1"/>
          </p:cNvSpPr>
          <p:nvPr/>
        </p:nvSpPr>
        <p:spPr bwMode="auto">
          <a:xfrm>
            <a:off x="4438651" y="2055817"/>
            <a:ext cx="1143390" cy="46166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a:solidFill>
                  <a:srgbClr val="FF0000"/>
                </a:solidFill>
              </a:rPr>
              <a:t>Alcohol</a:t>
            </a:r>
          </a:p>
        </p:txBody>
      </p:sp>
      <p:sp>
        <p:nvSpPr>
          <p:cNvPr id="91196" name="Line 62"/>
          <p:cNvSpPr>
            <a:spLocks noChangeShapeType="1"/>
          </p:cNvSpPr>
          <p:nvPr/>
        </p:nvSpPr>
        <p:spPr bwMode="auto">
          <a:xfrm flipH="1">
            <a:off x="3613151" y="2438400"/>
            <a:ext cx="901700" cy="533400"/>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197" name="Line 63"/>
          <p:cNvSpPr>
            <a:spLocks noChangeShapeType="1"/>
          </p:cNvSpPr>
          <p:nvPr/>
        </p:nvSpPr>
        <p:spPr bwMode="auto">
          <a:xfrm flipH="1">
            <a:off x="3225812" y="2133600"/>
            <a:ext cx="700617" cy="457200"/>
          </a:xfrm>
          <a:prstGeom prst="line">
            <a:avLst/>
          </a:prstGeom>
          <a:noFill/>
          <a:ln w="38100">
            <a:solidFill>
              <a:srgbClr val="0033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3716160" name="Freeform 64"/>
          <p:cNvSpPr>
            <a:spLocks/>
          </p:cNvSpPr>
          <p:nvPr/>
        </p:nvSpPr>
        <p:spPr bwMode="auto">
          <a:xfrm>
            <a:off x="1771662" y="2819400"/>
            <a:ext cx="7285567" cy="2425700"/>
          </a:xfrm>
          <a:custGeom>
            <a:avLst/>
            <a:gdLst/>
            <a:ahLst/>
            <a:cxnLst>
              <a:cxn ang="0">
                <a:pos x="0" y="1528"/>
              </a:cxn>
              <a:cxn ang="0">
                <a:pos x="54" y="1528"/>
              </a:cxn>
              <a:cxn ang="0">
                <a:pos x="108" y="1522"/>
              </a:cxn>
              <a:cxn ang="0">
                <a:pos x="162" y="1522"/>
              </a:cxn>
              <a:cxn ang="0">
                <a:pos x="216" y="1505"/>
              </a:cxn>
              <a:cxn ang="0">
                <a:pos x="271" y="1500"/>
              </a:cxn>
              <a:cxn ang="0">
                <a:pos x="333" y="1488"/>
              </a:cxn>
              <a:cxn ang="0">
                <a:pos x="387" y="1420"/>
              </a:cxn>
              <a:cxn ang="0">
                <a:pos x="442" y="1420"/>
              </a:cxn>
              <a:cxn ang="0">
                <a:pos x="495" y="1375"/>
              </a:cxn>
              <a:cxn ang="0">
                <a:pos x="549" y="1187"/>
              </a:cxn>
              <a:cxn ang="0">
                <a:pos x="604" y="880"/>
              </a:cxn>
              <a:cxn ang="0">
                <a:pos x="658" y="562"/>
              </a:cxn>
              <a:cxn ang="0">
                <a:pos x="720" y="0"/>
              </a:cxn>
              <a:cxn ang="0">
                <a:pos x="775" y="517"/>
              </a:cxn>
              <a:cxn ang="0">
                <a:pos x="882" y="551"/>
              </a:cxn>
              <a:cxn ang="0">
                <a:pos x="937" y="619"/>
              </a:cxn>
              <a:cxn ang="0">
                <a:pos x="991" y="756"/>
              </a:cxn>
              <a:cxn ang="0">
                <a:pos x="1053" y="789"/>
              </a:cxn>
              <a:cxn ang="0">
                <a:pos x="1082" y="776"/>
              </a:cxn>
              <a:cxn ang="0">
                <a:pos x="1106" y="800"/>
              </a:cxn>
              <a:cxn ang="0">
                <a:pos x="1161" y="1000"/>
              </a:cxn>
              <a:cxn ang="0">
                <a:pos x="1215" y="949"/>
              </a:cxn>
              <a:cxn ang="0">
                <a:pos x="1270" y="886"/>
              </a:cxn>
              <a:cxn ang="0">
                <a:pos x="1324" y="1062"/>
              </a:cxn>
              <a:cxn ang="0">
                <a:pos x="1440" y="1017"/>
              </a:cxn>
              <a:cxn ang="0">
                <a:pos x="1495" y="1102"/>
              </a:cxn>
              <a:cxn ang="0">
                <a:pos x="1548" y="1068"/>
              </a:cxn>
              <a:cxn ang="0">
                <a:pos x="1603" y="1096"/>
              </a:cxn>
              <a:cxn ang="0">
                <a:pos x="1711" y="897"/>
              </a:cxn>
              <a:cxn ang="0">
                <a:pos x="1773" y="965"/>
              </a:cxn>
              <a:cxn ang="0">
                <a:pos x="1828" y="954"/>
              </a:cxn>
              <a:cxn ang="0">
                <a:pos x="1881" y="977"/>
              </a:cxn>
              <a:cxn ang="0">
                <a:pos x="1990" y="943"/>
              </a:cxn>
              <a:cxn ang="0">
                <a:pos x="2044" y="829"/>
              </a:cxn>
              <a:cxn ang="0">
                <a:pos x="2099" y="965"/>
              </a:cxn>
              <a:cxn ang="0">
                <a:pos x="2161" y="949"/>
              </a:cxn>
              <a:cxn ang="0">
                <a:pos x="2269" y="823"/>
              </a:cxn>
              <a:cxn ang="0">
                <a:pos x="2323" y="1028"/>
              </a:cxn>
              <a:cxn ang="0">
                <a:pos x="2377" y="983"/>
              </a:cxn>
              <a:cxn ang="0">
                <a:pos x="2432" y="920"/>
              </a:cxn>
              <a:cxn ang="0">
                <a:pos x="2601" y="869"/>
              </a:cxn>
              <a:cxn ang="0">
                <a:pos x="2710" y="1000"/>
              </a:cxn>
              <a:cxn ang="0">
                <a:pos x="2764" y="841"/>
              </a:cxn>
              <a:cxn ang="0">
                <a:pos x="2881" y="1017"/>
              </a:cxn>
              <a:cxn ang="0">
                <a:pos x="2989" y="931"/>
              </a:cxn>
              <a:cxn ang="0">
                <a:pos x="3097" y="977"/>
              </a:cxn>
              <a:cxn ang="0">
                <a:pos x="3152" y="988"/>
              </a:cxn>
              <a:cxn ang="0">
                <a:pos x="3214" y="891"/>
              </a:cxn>
              <a:cxn ang="0">
                <a:pos x="3268" y="1113"/>
              </a:cxn>
              <a:cxn ang="0">
                <a:pos x="3322" y="937"/>
              </a:cxn>
              <a:cxn ang="0">
                <a:pos x="3376" y="1182"/>
              </a:cxn>
              <a:cxn ang="0">
                <a:pos x="3430" y="1318"/>
              </a:cxn>
              <a:cxn ang="0">
                <a:pos x="3485" y="1193"/>
              </a:cxn>
              <a:cxn ang="0">
                <a:pos x="3539" y="1238"/>
              </a:cxn>
              <a:cxn ang="0">
                <a:pos x="3601" y="1182"/>
              </a:cxn>
              <a:cxn ang="0">
                <a:pos x="3655" y="1182"/>
              </a:cxn>
              <a:cxn ang="0">
                <a:pos x="3709" y="1136"/>
              </a:cxn>
              <a:cxn ang="0">
                <a:pos x="3763" y="1221"/>
              </a:cxn>
              <a:cxn ang="0">
                <a:pos x="3818" y="1289"/>
              </a:cxn>
              <a:cxn ang="0">
                <a:pos x="3872" y="1346"/>
              </a:cxn>
            </a:cxnLst>
            <a:rect l="0" t="0" r="r" b="b"/>
            <a:pathLst>
              <a:path w="3872" h="1528">
                <a:moveTo>
                  <a:pt x="0" y="1528"/>
                </a:moveTo>
                <a:lnTo>
                  <a:pt x="54" y="1528"/>
                </a:lnTo>
                <a:lnTo>
                  <a:pt x="108" y="1522"/>
                </a:lnTo>
                <a:lnTo>
                  <a:pt x="162" y="1522"/>
                </a:lnTo>
                <a:lnTo>
                  <a:pt x="216" y="1505"/>
                </a:lnTo>
                <a:lnTo>
                  <a:pt x="271" y="1500"/>
                </a:lnTo>
                <a:lnTo>
                  <a:pt x="333" y="1488"/>
                </a:lnTo>
                <a:lnTo>
                  <a:pt x="387" y="1420"/>
                </a:lnTo>
                <a:lnTo>
                  <a:pt x="442" y="1420"/>
                </a:lnTo>
                <a:lnTo>
                  <a:pt x="495" y="1375"/>
                </a:lnTo>
                <a:lnTo>
                  <a:pt x="549" y="1187"/>
                </a:lnTo>
                <a:lnTo>
                  <a:pt x="604" y="880"/>
                </a:lnTo>
                <a:lnTo>
                  <a:pt x="658" y="562"/>
                </a:lnTo>
                <a:lnTo>
                  <a:pt x="720" y="0"/>
                </a:lnTo>
                <a:lnTo>
                  <a:pt x="775" y="517"/>
                </a:lnTo>
                <a:lnTo>
                  <a:pt x="882" y="551"/>
                </a:lnTo>
                <a:lnTo>
                  <a:pt x="937" y="619"/>
                </a:lnTo>
                <a:lnTo>
                  <a:pt x="991" y="756"/>
                </a:lnTo>
                <a:lnTo>
                  <a:pt x="1053" y="789"/>
                </a:lnTo>
                <a:lnTo>
                  <a:pt x="1082" y="776"/>
                </a:lnTo>
                <a:lnTo>
                  <a:pt x="1106" y="800"/>
                </a:lnTo>
                <a:lnTo>
                  <a:pt x="1161" y="1000"/>
                </a:lnTo>
                <a:lnTo>
                  <a:pt x="1215" y="949"/>
                </a:lnTo>
                <a:lnTo>
                  <a:pt x="1270" y="886"/>
                </a:lnTo>
                <a:lnTo>
                  <a:pt x="1324" y="1062"/>
                </a:lnTo>
                <a:lnTo>
                  <a:pt x="1440" y="1017"/>
                </a:lnTo>
                <a:lnTo>
                  <a:pt x="1495" y="1102"/>
                </a:lnTo>
                <a:lnTo>
                  <a:pt x="1548" y="1068"/>
                </a:lnTo>
                <a:lnTo>
                  <a:pt x="1603" y="1096"/>
                </a:lnTo>
                <a:lnTo>
                  <a:pt x="1711" y="897"/>
                </a:lnTo>
                <a:lnTo>
                  <a:pt x="1773" y="965"/>
                </a:lnTo>
                <a:lnTo>
                  <a:pt x="1828" y="954"/>
                </a:lnTo>
                <a:lnTo>
                  <a:pt x="1881" y="977"/>
                </a:lnTo>
                <a:lnTo>
                  <a:pt x="1990" y="943"/>
                </a:lnTo>
                <a:lnTo>
                  <a:pt x="2044" y="829"/>
                </a:lnTo>
                <a:lnTo>
                  <a:pt x="2099" y="965"/>
                </a:lnTo>
                <a:lnTo>
                  <a:pt x="2161" y="949"/>
                </a:lnTo>
                <a:lnTo>
                  <a:pt x="2269" y="823"/>
                </a:lnTo>
                <a:lnTo>
                  <a:pt x="2323" y="1028"/>
                </a:lnTo>
                <a:lnTo>
                  <a:pt x="2377" y="983"/>
                </a:lnTo>
                <a:lnTo>
                  <a:pt x="2432" y="920"/>
                </a:lnTo>
                <a:lnTo>
                  <a:pt x="2601" y="869"/>
                </a:lnTo>
                <a:lnTo>
                  <a:pt x="2710" y="1000"/>
                </a:lnTo>
                <a:lnTo>
                  <a:pt x="2764" y="841"/>
                </a:lnTo>
                <a:lnTo>
                  <a:pt x="2881" y="1017"/>
                </a:lnTo>
                <a:lnTo>
                  <a:pt x="2989" y="931"/>
                </a:lnTo>
                <a:lnTo>
                  <a:pt x="3097" y="977"/>
                </a:lnTo>
                <a:lnTo>
                  <a:pt x="3152" y="988"/>
                </a:lnTo>
                <a:lnTo>
                  <a:pt x="3214" y="891"/>
                </a:lnTo>
                <a:lnTo>
                  <a:pt x="3268" y="1113"/>
                </a:lnTo>
                <a:lnTo>
                  <a:pt x="3322" y="937"/>
                </a:lnTo>
                <a:lnTo>
                  <a:pt x="3376" y="1182"/>
                </a:lnTo>
                <a:lnTo>
                  <a:pt x="3430" y="1318"/>
                </a:lnTo>
                <a:lnTo>
                  <a:pt x="3485" y="1193"/>
                </a:lnTo>
                <a:lnTo>
                  <a:pt x="3539" y="1238"/>
                </a:lnTo>
                <a:lnTo>
                  <a:pt x="3601" y="1182"/>
                </a:lnTo>
                <a:lnTo>
                  <a:pt x="3655" y="1182"/>
                </a:lnTo>
                <a:lnTo>
                  <a:pt x="3709" y="1136"/>
                </a:lnTo>
                <a:lnTo>
                  <a:pt x="3763" y="1221"/>
                </a:lnTo>
                <a:lnTo>
                  <a:pt x="3818" y="1289"/>
                </a:lnTo>
                <a:lnTo>
                  <a:pt x="3872" y="1346"/>
                </a:lnTo>
              </a:path>
            </a:pathLst>
          </a:custGeom>
          <a:noFill/>
          <a:ln w="63500" cmpd="sng">
            <a:solidFill>
              <a:schemeClr val="tx2">
                <a:lumMod val="60000"/>
                <a:lumOff val="40000"/>
              </a:schemeClr>
            </a:solidFill>
            <a:prstDash val="solid"/>
            <a:round/>
            <a:headEnd/>
            <a:tailEnd/>
          </a:ln>
          <a:effectLst>
            <a:outerShdw dist="35921" dir="2700000" algn="ctr" rotWithShape="0">
              <a:schemeClr val="bg2"/>
            </a:outerShdw>
          </a:effectLst>
        </p:spPr>
        <p:txBody>
          <a:bodyPr/>
          <a:lstStyle/>
          <a:p>
            <a:pPr eaLnBrk="0" fontAlgn="base" hangingPunct="0">
              <a:spcBef>
                <a:spcPct val="0"/>
              </a:spcBef>
              <a:spcAft>
                <a:spcPct val="0"/>
              </a:spcAft>
              <a:defRPr/>
            </a:pPr>
            <a:endParaRPr lang="en-US" sz="2400">
              <a:solidFill>
                <a:srgbClr val="000000"/>
              </a:solidFill>
              <a:ea typeface="MS PGothic" pitchFamily="34" charset="-128"/>
            </a:endParaRPr>
          </a:p>
        </p:txBody>
      </p:sp>
      <p:sp>
        <p:nvSpPr>
          <p:cNvPr id="3716161" name="Text Box 65"/>
          <p:cNvSpPr txBox="1">
            <a:spLocks noChangeArrowheads="1"/>
          </p:cNvSpPr>
          <p:nvPr/>
        </p:nvSpPr>
        <p:spPr bwMode="auto">
          <a:xfrm>
            <a:off x="1748378" y="1524001"/>
            <a:ext cx="1212961" cy="461665"/>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eaLnBrk="0" fontAlgn="base" hangingPunct="0">
              <a:spcBef>
                <a:spcPct val="0"/>
              </a:spcBef>
              <a:spcAft>
                <a:spcPct val="0"/>
              </a:spcAft>
              <a:defRPr/>
            </a:pPr>
            <a:r>
              <a:rPr lang="en-US" sz="2400" b="1" dirty="0">
                <a:solidFill>
                  <a:srgbClr val="000066">
                    <a:lumMod val="60000"/>
                    <a:lumOff val="40000"/>
                  </a:srgbClr>
                </a:solidFill>
                <a:ea typeface="MS PGothic" pitchFamily="34" charset="-128"/>
              </a:rPr>
              <a:t>Tobacco</a:t>
            </a:r>
          </a:p>
        </p:txBody>
      </p:sp>
      <p:sp>
        <p:nvSpPr>
          <p:cNvPr id="3716162" name="Line 66"/>
          <p:cNvSpPr>
            <a:spLocks noChangeShapeType="1"/>
          </p:cNvSpPr>
          <p:nvPr/>
        </p:nvSpPr>
        <p:spPr bwMode="auto">
          <a:xfrm>
            <a:off x="2258495" y="1905000"/>
            <a:ext cx="721783" cy="1143000"/>
          </a:xfrm>
          <a:prstGeom prst="line">
            <a:avLst/>
          </a:prstGeom>
          <a:noFill/>
          <a:ln w="38100">
            <a:solidFill>
              <a:schemeClr val="tx2">
                <a:lumMod val="60000"/>
                <a:lumOff val="40000"/>
              </a:schemeClr>
            </a:solidFill>
            <a:round/>
            <a:headEnd/>
            <a:tailEnd type="triangle" w="med" len="med"/>
          </a:ln>
          <a:effectLst>
            <a:outerShdw dist="35921" dir="2700000" algn="ctr" rotWithShape="0">
              <a:schemeClr val="bg2"/>
            </a:outerShdw>
          </a:effectLst>
        </p:spPr>
        <p:txBody>
          <a:bodyPr wrap="none" anchor="ctr"/>
          <a:lstStyle/>
          <a:p>
            <a:pPr eaLnBrk="0" fontAlgn="base" hangingPunct="0">
              <a:spcBef>
                <a:spcPct val="0"/>
              </a:spcBef>
              <a:spcAft>
                <a:spcPct val="0"/>
              </a:spcAft>
              <a:defRPr/>
            </a:pPr>
            <a:endParaRPr lang="en-US" sz="2400">
              <a:solidFill>
                <a:srgbClr val="000000"/>
              </a:solidFill>
              <a:ea typeface="MS PGothic" pitchFamily="34" charset="-128"/>
            </a:endParaRPr>
          </a:p>
        </p:txBody>
      </p:sp>
      <p:sp>
        <p:nvSpPr>
          <p:cNvPr id="91202" name="Line 68"/>
          <p:cNvSpPr>
            <a:spLocks noChangeShapeType="1"/>
          </p:cNvSpPr>
          <p:nvPr/>
        </p:nvSpPr>
        <p:spPr bwMode="auto">
          <a:xfrm flipV="1">
            <a:off x="8504768" y="52974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203" name="Line 69"/>
          <p:cNvSpPr>
            <a:spLocks noChangeShapeType="1"/>
          </p:cNvSpPr>
          <p:nvPr/>
        </p:nvSpPr>
        <p:spPr bwMode="auto">
          <a:xfrm flipV="1">
            <a:off x="9033933" y="5297488"/>
            <a:ext cx="0" cy="44450"/>
          </a:xfrm>
          <a:prstGeom prst="line">
            <a:avLst/>
          </a:prstGeom>
          <a:noFill/>
          <a:ln w="1746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204" name="Line 70"/>
          <p:cNvSpPr>
            <a:spLocks noChangeShapeType="1"/>
          </p:cNvSpPr>
          <p:nvPr/>
        </p:nvSpPr>
        <p:spPr bwMode="auto">
          <a:xfrm flipV="1">
            <a:off x="9527119" y="5297488"/>
            <a:ext cx="2116" cy="44450"/>
          </a:xfrm>
          <a:prstGeom prst="line">
            <a:avLst/>
          </a:prstGeom>
          <a:noFill/>
          <a:ln w="1746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91205" name="Rectangle 73"/>
          <p:cNvSpPr>
            <a:spLocks noChangeArrowheads="1"/>
          </p:cNvSpPr>
          <p:nvPr/>
        </p:nvSpPr>
        <p:spPr bwMode="auto">
          <a:xfrm>
            <a:off x="8278294" y="5372117"/>
            <a:ext cx="495649" cy="46166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70</a:t>
            </a:r>
          </a:p>
        </p:txBody>
      </p:sp>
      <p:sp>
        <p:nvSpPr>
          <p:cNvPr id="91206" name="Rectangle 74"/>
          <p:cNvSpPr>
            <a:spLocks noChangeArrowheads="1"/>
          </p:cNvSpPr>
          <p:nvPr/>
        </p:nvSpPr>
        <p:spPr bwMode="auto">
          <a:xfrm>
            <a:off x="8760894" y="5372117"/>
            <a:ext cx="495649" cy="46166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75</a:t>
            </a:r>
          </a:p>
        </p:txBody>
      </p:sp>
      <p:sp>
        <p:nvSpPr>
          <p:cNvPr id="2" name="Title 1"/>
          <p:cNvSpPr>
            <a:spLocks noGrp="1"/>
          </p:cNvSpPr>
          <p:nvPr>
            <p:ph type="title"/>
          </p:nvPr>
        </p:nvSpPr>
        <p:spPr>
          <a:xfrm>
            <a:off x="0" y="0"/>
            <a:ext cx="12192000" cy="1056904"/>
          </a:xfrm>
          <a:solidFill>
            <a:srgbClr val="1B3C49"/>
          </a:solidFill>
        </p:spPr>
        <p:txBody>
          <a:bodyPr/>
          <a:lstStyle/>
          <a:p>
            <a:r>
              <a:rPr lang="en-US" altLang="en-US" b="1" dirty="0">
                <a:solidFill>
                  <a:schemeClr val="bg1"/>
                </a:solidFill>
                <a:effectLst>
                  <a:outerShdw blurRad="38100" dist="38100" dir="2700000" algn="tl">
                    <a:srgbClr val="000000">
                      <a:alpha val="43137"/>
                    </a:srgbClr>
                  </a:outerShdw>
                </a:effectLst>
              </a:rPr>
              <a:t>Addiction Is a Developmental Disease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66725922"/>
      </p:ext>
    </p:extLst>
  </p:cSld>
  <p:clrMapOvr>
    <a:masterClrMapping/>
  </p:clrMapOvr>
  <p:transition spd="med">
    <p:wipe dir="d"/>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ED8B27-A53D-4403-8CF0-398AA3856F61}"/>
              </a:ext>
            </a:extLst>
          </p:cNvPr>
          <p:cNvSpPr>
            <a:spLocks noGrp="1"/>
          </p:cNvSpPr>
          <p:nvPr>
            <p:ph type="title"/>
          </p:nvPr>
        </p:nvSpPr>
        <p:spPr>
          <a:xfrm>
            <a:off x="0" y="0"/>
            <a:ext cx="12192000" cy="844826"/>
          </a:xfrm>
          <a:solidFill>
            <a:srgbClr val="1B3C49"/>
          </a:solidFill>
        </p:spPr>
        <p:txBody>
          <a:bodyPr/>
          <a:lstStyle/>
          <a:p>
            <a:r>
              <a:rPr lang="en-US" sz="4000" b="1" dirty="0">
                <a:solidFill>
                  <a:schemeClr val="bg1"/>
                </a:solidFill>
                <a:effectLst>
                  <a:outerShdw blurRad="38100" dist="38100" dir="2700000" algn="tl">
                    <a:srgbClr val="000000">
                      <a:alpha val="43137"/>
                    </a:srgbClr>
                  </a:outerShdw>
                </a:effectLst>
              </a:rPr>
              <a:t>Decreases in Illicit Drug Use Among Adolescents</a:t>
            </a:r>
          </a:p>
        </p:txBody>
      </p:sp>
      <p:pic>
        <p:nvPicPr>
          <p:cNvPr id="6" name="Picture 5">
            <a:extLst>
              <a:ext uri="{FF2B5EF4-FFF2-40B4-BE49-F238E27FC236}">
                <a16:creationId xmlns:a16="http://schemas.microsoft.com/office/drawing/2014/main" id="{D952E5FE-278B-407B-8CA6-BED9FE50D09E}"/>
              </a:ext>
            </a:extLst>
          </p:cNvPr>
          <p:cNvPicPr>
            <a:picLocks noChangeAspect="1"/>
          </p:cNvPicPr>
          <p:nvPr/>
        </p:nvPicPr>
        <p:blipFill rotWithShape="1">
          <a:blip r:embed="rId2"/>
          <a:srcRect l="14128" t="34705" r="10317" b="6921"/>
          <a:stretch/>
        </p:blipFill>
        <p:spPr>
          <a:xfrm>
            <a:off x="320176" y="924337"/>
            <a:ext cx="11794143" cy="5695123"/>
          </a:xfrm>
          <a:prstGeom prst="rect">
            <a:avLst/>
          </a:prstGeom>
        </p:spPr>
      </p:pic>
      <p:sp>
        <p:nvSpPr>
          <p:cNvPr id="2" name="Rectangle 1">
            <a:extLst>
              <a:ext uri="{FF2B5EF4-FFF2-40B4-BE49-F238E27FC236}">
                <a16:creationId xmlns:a16="http://schemas.microsoft.com/office/drawing/2014/main" id="{1C02DB3E-3B46-468F-9DD0-076F39C86BAB}"/>
              </a:ext>
            </a:extLst>
          </p:cNvPr>
          <p:cNvSpPr/>
          <p:nvPr/>
        </p:nvSpPr>
        <p:spPr bwMode="auto">
          <a:xfrm>
            <a:off x="9209314" y="844826"/>
            <a:ext cx="2982686" cy="4783088"/>
          </a:xfrm>
          <a:prstGeom prst="rect">
            <a:avLst/>
          </a:prstGeom>
          <a:solidFill>
            <a:srgbClr val="E8E8E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Tree>
    <p:extLst>
      <p:ext uri="{BB962C8B-B14F-4D97-AF65-F5344CB8AC3E}">
        <p14:creationId xmlns:p14="http://schemas.microsoft.com/office/powerpoint/2010/main" val="68174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3699714" name="Rectangle 2"/>
          <p:cNvSpPr>
            <a:spLocks noGrp="1" noChangeArrowheads="1"/>
          </p:cNvSpPr>
          <p:nvPr>
            <p:ph type="ctrTitle"/>
          </p:nvPr>
        </p:nvSpPr>
        <p:spPr>
          <a:xfrm>
            <a:off x="0" y="0"/>
            <a:ext cx="12192000" cy="997528"/>
          </a:xfrm>
          <a:solidFill>
            <a:srgbClr val="1B3C49"/>
          </a:solidFill>
        </p:spPr>
        <p:txBody>
          <a:bodyPr/>
          <a:lstStyle/>
          <a:p>
            <a:r>
              <a:rPr lang="en-US" altLang="en-US" b="1" dirty="0">
                <a:solidFill>
                  <a:schemeClr val="bg1"/>
                </a:solidFill>
                <a:effectLst>
                  <a:outerShdw blurRad="38100" dist="38100" dir="2700000" algn="tl">
                    <a:srgbClr val="000000">
                      <a:alpha val="43137"/>
                    </a:srgbClr>
                  </a:outerShdw>
                </a:effectLst>
              </a:rPr>
              <a:t>Why do people use substances?</a:t>
            </a:r>
          </a:p>
        </p:txBody>
      </p:sp>
      <p:pic>
        <p:nvPicPr>
          <p:cNvPr id="921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0233" y="34290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99716" name="Group 4"/>
          <p:cNvGrpSpPr>
            <a:grpSpLocks/>
          </p:cNvGrpSpPr>
          <p:nvPr/>
        </p:nvGrpSpPr>
        <p:grpSpPr bwMode="auto">
          <a:xfrm>
            <a:off x="455201" y="1676400"/>
            <a:ext cx="5537083" cy="3810000"/>
            <a:chOff x="90" y="1056"/>
            <a:chExt cx="3095" cy="2496"/>
          </a:xfrm>
        </p:grpSpPr>
        <p:graphicFrame>
          <p:nvGraphicFramePr>
            <p:cNvPr id="92169" name="Object 5"/>
            <p:cNvGraphicFramePr>
              <a:graphicFrameLocks noChangeAspect="1"/>
            </p:cNvGraphicFramePr>
            <p:nvPr/>
          </p:nvGraphicFramePr>
          <p:xfrm>
            <a:off x="1200" y="1056"/>
            <a:ext cx="1985" cy="2496"/>
          </p:xfrm>
          <a:graphic>
            <a:graphicData uri="http://schemas.openxmlformats.org/presentationml/2006/ole">
              <mc:AlternateContent xmlns:mc="http://schemas.openxmlformats.org/markup-compatibility/2006">
                <mc:Choice xmlns:v="urn:schemas-microsoft-com:vml" Requires="v">
                  <p:oleObj spid="_x0000_s8287" name="Bitmap Image" r:id="rId4" imgW="6609524" imgH="8190476" progId="PBrush">
                    <p:embed/>
                  </p:oleObj>
                </mc:Choice>
                <mc:Fallback>
                  <p:oleObj name="Bitmap Image" r:id="rId4" imgW="6609524" imgH="8190476"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0" y="1056"/>
                          <a:ext cx="1985" cy="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170" name="Text Box 6"/>
            <p:cNvSpPr txBox="1">
              <a:spLocks noChangeArrowheads="1"/>
            </p:cNvSpPr>
            <p:nvPr/>
          </p:nvSpPr>
          <p:spPr bwMode="auto">
            <a:xfrm>
              <a:off x="90" y="1354"/>
              <a:ext cx="1112" cy="2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r" eaLnBrk="0" fontAlgn="base" hangingPunct="0">
                <a:spcBef>
                  <a:spcPct val="0"/>
                </a:spcBef>
                <a:spcAft>
                  <a:spcPct val="0"/>
                </a:spcAft>
                <a:buFontTx/>
                <a:buNone/>
              </a:pPr>
              <a:r>
                <a:rPr lang="en-US" altLang="en-US" sz="2800" b="1" dirty="0">
                  <a:solidFill>
                    <a:srgbClr val="000066"/>
                  </a:solidFill>
                </a:rPr>
                <a:t>To feel good</a:t>
              </a:r>
            </a:p>
            <a:p>
              <a:pPr algn="r" eaLnBrk="0" fontAlgn="base" hangingPunct="0">
                <a:spcBef>
                  <a:spcPct val="0"/>
                </a:spcBef>
                <a:spcAft>
                  <a:spcPct val="0"/>
                </a:spcAft>
                <a:buFontTx/>
                <a:buNone/>
              </a:pPr>
              <a:endParaRPr lang="en-US" altLang="en-US" sz="2800" dirty="0">
                <a:solidFill>
                  <a:srgbClr val="000066"/>
                </a:solidFill>
              </a:endParaRPr>
            </a:p>
            <a:p>
              <a:pPr algn="r" eaLnBrk="0" fontAlgn="base" hangingPunct="0">
                <a:spcBef>
                  <a:spcPct val="0"/>
                </a:spcBef>
                <a:spcAft>
                  <a:spcPct val="0"/>
                </a:spcAft>
                <a:buFontTx/>
                <a:buNone/>
              </a:pPr>
              <a:r>
                <a:rPr lang="en-US" altLang="en-US" sz="2400" dirty="0">
                  <a:solidFill>
                    <a:srgbClr val="000000"/>
                  </a:solidFill>
                </a:rPr>
                <a:t>To have novel:</a:t>
              </a:r>
            </a:p>
            <a:p>
              <a:pPr algn="r" eaLnBrk="0" fontAlgn="base" hangingPunct="0">
                <a:spcBef>
                  <a:spcPct val="0"/>
                </a:spcBef>
                <a:spcAft>
                  <a:spcPct val="0"/>
                </a:spcAft>
                <a:buFontTx/>
                <a:buNone/>
              </a:pPr>
              <a:r>
                <a:rPr lang="en-US" altLang="en-US" sz="2400" dirty="0">
                  <a:solidFill>
                    <a:srgbClr val="000000"/>
                  </a:solidFill>
                </a:rPr>
                <a:t>Feelings</a:t>
              </a:r>
            </a:p>
            <a:p>
              <a:pPr algn="r" eaLnBrk="0" fontAlgn="base" hangingPunct="0">
                <a:spcBef>
                  <a:spcPct val="0"/>
                </a:spcBef>
                <a:spcAft>
                  <a:spcPct val="0"/>
                </a:spcAft>
                <a:buFontTx/>
                <a:buNone/>
              </a:pPr>
              <a:r>
                <a:rPr lang="en-US" altLang="en-US" sz="2400" dirty="0">
                  <a:solidFill>
                    <a:srgbClr val="000000"/>
                  </a:solidFill>
                </a:rPr>
                <a:t>Sensations</a:t>
              </a:r>
            </a:p>
            <a:p>
              <a:pPr algn="r" eaLnBrk="0" fontAlgn="base" hangingPunct="0">
                <a:spcBef>
                  <a:spcPct val="0"/>
                </a:spcBef>
                <a:spcAft>
                  <a:spcPct val="0"/>
                </a:spcAft>
                <a:buFontTx/>
                <a:buNone/>
              </a:pPr>
              <a:r>
                <a:rPr lang="en-US" altLang="en-US" sz="2400" dirty="0">
                  <a:solidFill>
                    <a:srgbClr val="000000"/>
                  </a:solidFill>
                </a:rPr>
                <a:t>Experiences</a:t>
              </a:r>
            </a:p>
            <a:p>
              <a:pPr algn="r" eaLnBrk="0" fontAlgn="base" hangingPunct="0">
                <a:spcBef>
                  <a:spcPct val="0"/>
                </a:spcBef>
                <a:spcAft>
                  <a:spcPct val="0"/>
                </a:spcAft>
                <a:buFontTx/>
                <a:buNone/>
              </a:pPr>
              <a:r>
                <a:rPr lang="en-US" altLang="en-US" sz="2400" dirty="0">
                  <a:solidFill>
                    <a:srgbClr val="000000"/>
                  </a:solidFill>
                </a:rPr>
                <a:t>AND </a:t>
              </a:r>
            </a:p>
            <a:p>
              <a:pPr algn="r" eaLnBrk="0" fontAlgn="base" hangingPunct="0">
                <a:spcBef>
                  <a:spcPct val="0"/>
                </a:spcBef>
                <a:spcAft>
                  <a:spcPct val="0"/>
                </a:spcAft>
                <a:buFontTx/>
                <a:buNone/>
              </a:pPr>
              <a:r>
                <a:rPr lang="en-US" altLang="en-US" sz="2400" dirty="0">
                  <a:solidFill>
                    <a:srgbClr val="000000"/>
                  </a:solidFill>
                </a:rPr>
                <a:t>To share them</a:t>
              </a:r>
            </a:p>
          </p:txBody>
        </p:sp>
      </p:grpSp>
      <p:grpSp>
        <p:nvGrpSpPr>
          <p:cNvPr id="3699719" name="Group 7"/>
          <p:cNvGrpSpPr>
            <a:grpSpLocks/>
          </p:cNvGrpSpPr>
          <p:nvPr/>
        </p:nvGrpSpPr>
        <p:grpSpPr bwMode="auto">
          <a:xfrm>
            <a:off x="6000762" y="1676400"/>
            <a:ext cx="5988049" cy="3810000"/>
            <a:chOff x="3189" y="1056"/>
            <a:chExt cx="3483" cy="2496"/>
          </a:xfrm>
        </p:grpSpPr>
        <p:graphicFrame>
          <p:nvGraphicFramePr>
            <p:cNvPr id="92167" name="Object 8"/>
            <p:cNvGraphicFramePr>
              <a:graphicFrameLocks noChangeAspect="1"/>
            </p:cNvGraphicFramePr>
            <p:nvPr/>
          </p:nvGraphicFramePr>
          <p:xfrm>
            <a:off x="3189" y="1056"/>
            <a:ext cx="1975" cy="2496"/>
          </p:xfrm>
          <a:graphic>
            <a:graphicData uri="http://schemas.openxmlformats.org/presentationml/2006/ole">
              <mc:AlternateContent xmlns:mc="http://schemas.openxmlformats.org/markup-compatibility/2006">
                <mc:Choice xmlns:v="urn:schemas-microsoft-com:vml" Requires="v">
                  <p:oleObj spid="_x0000_s8288" name="Bitmap Image" r:id="rId6" imgW="6638095" imgH="8266667" progId="PBrush">
                    <p:embed/>
                  </p:oleObj>
                </mc:Choice>
                <mc:Fallback>
                  <p:oleObj name="Bitmap Image" r:id="rId6" imgW="6638095" imgH="8266667" progId="PBrush">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89" y="1056"/>
                          <a:ext cx="1975" cy="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168" name="Text Box 9"/>
            <p:cNvSpPr txBox="1">
              <a:spLocks noChangeArrowheads="1"/>
            </p:cNvSpPr>
            <p:nvPr/>
          </p:nvSpPr>
          <p:spPr bwMode="auto">
            <a:xfrm>
              <a:off x="5158" y="1233"/>
              <a:ext cx="1514" cy="2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800" b="1" dirty="0">
                  <a:solidFill>
                    <a:srgbClr val="000066"/>
                  </a:solidFill>
                </a:rPr>
                <a:t>To feel better</a:t>
              </a:r>
            </a:p>
            <a:p>
              <a:pPr eaLnBrk="0" fontAlgn="base" hangingPunct="0">
                <a:spcBef>
                  <a:spcPct val="0"/>
                </a:spcBef>
                <a:spcAft>
                  <a:spcPct val="0"/>
                </a:spcAft>
                <a:buFontTx/>
                <a:buNone/>
              </a:pPr>
              <a:endParaRPr lang="en-US" altLang="en-US" sz="2800" dirty="0">
                <a:solidFill>
                  <a:srgbClr val="000066"/>
                </a:solidFill>
              </a:endParaRPr>
            </a:p>
            <a:p>
              <a:pPr eaLnBrk="0" fontAlgn="base" hangingPunct="0">
                <a:spcBef>
                  <a:spcPct val="0"/>
                </a:spcBef>
                <a:spcAft>
                  <a:spcPct val="0"/>
                </a:spcAft>
                <a:buFontTx/>
                <a:buNone/>
              </a:pPr>
              <a:r>
                <a:rPr lang="en-US" altLang="en-US" sz="2400" dirty="0">
                  <a:solidFill>
                    <a:srgbClr val="000000"/>
                  </a:solidFill>
                </a:rPr>
                <a:t>To lessen:</a:t>
              </a:r>
            </a:p>
            <a:p>
              <a:pPr eaLnBrk="0" fontAlgn="base" hangingPunct="0">
                <a:spcBef>
                  <a:spcPct val="0"/>
                </a:spcBef>
                <a:spcAft>
                  <a:spcPct val="0"/>
                </a:spcAft>
                <a:buFontTx/>
                <a:buNone/>
              </a:pPr>
              <a:r>
                <a:rPr lang="en-US" altLang="en-US" sz="2400" dirty="0">
                  <a:solidFill>
                    <a:srgbClr val="000000"/>
                  </a:solidFill>
                </a:rPr>
                <a:t>Anxiety </a:t>
              </a:r>
            </a:p>
            <a:p>
              <a:pPr eaLnBrk="0" fontAlgn="base" hangingPunct="0">
                <a:spcBef>
                  <a:spcPct val="0"/>
                </a:spcBef>
                <a:spcAft>
                  <a:spcPct val="0"/>
                </a:spcAft>
                <a:buFontTx/>
                <a:buNone/>
              </a:pPr>
              <a:r>
                <a:rPr lang="en-US" altLang="en-US" sz="2400" dirty="0">
                  <a:solidFill>
                    <a:srgbClr val="000000"/>
                  </a:solidFill>
                </a:rPr>
                <a:t>Worries</a:t>
              </a:r>
            </a:p>
            <a:p>
              <a:pPr eaLnBrk="0" fontAlgn="base" hangingPunct="0">
                <a:spcBef>
                  <a:spcPct val="0"/>
                </a:spcBef>
                <a:spcAft>
                  <a:spcPct val="0"/>
                </a:spcAft>
                <a:buFontTx/>
                <a:buNone/>
              </a:pPr>
              <a:r>
                <a:rPr lang="en-US" altLang="en-US" sz="2400" dirty="0">
                  <a:solidFill>
                    <a:srgbClr val="000000"/>
                  </a:solidFill>
                </a:rPr>
                <a:t>Fears</a:t>
              </a:r>
            </a:p>
            <a:p>
              <a:pPr eaLnBrk="0" fontAlgn="base" hangingPunct="0">
                <a:spcBef>
                  <a:spcPct val="0"/>
                </a:spcBef>
                <a:spcAft>
                  <a:spcPct val="0"/>
                </a:spcAft>
                <a:buFontTx/>
                <a:buNone/>
              </a:pPr>
              <a:r>
                <a:rPr lang="en-US" altLang="en-US" sz="2400" dirty="0">
                  <a:solidFill>
                    <a:srgbClr val="000000"/>
                  </a:solidFill>
                </a:rPr>
                <a:t>Depression </a:t>
              </a:r>
            </a:p>
            <a:p>
              <a:pPr eaLnBrk="0" fontAlgn="base" hangingPunct="0">
                <a:spcBef>
                  <a:spcPct val="0"/>
                </a:spcBef>
                <a:spcAft>
                  <a:spcPct val="0"/>
                </a:spcAft>
                <a:buFontTx/>
                <a:buNone/>
              </a:pPr>
              <a:r>
                <a:rPr lang="en-US" altLang="en-US" sz="2400" dirty="0">
                  <a:solidFill>
                    <a:srgbClr val="000000"/>
                  </a:solidFill>
                </a:rPr>
                <a:t>Hopelessness</a:t>
              </a:r>
            </a:p>
            <a:p>
              <a:pPr eaLnBrk="0" fontAlgn="base" hangingPunct="0">
                <a:spcBef>
                  <a:spcPct val="0"/>
                </a:spcBef>
                <a:spcAft>
                  <a:spcPct val="0"/>
                </a:spcAft>
                <a:buFontTx/>
                <a:buNone/>
              </a:pPr>
              <a:r>
                <a:rPr lang="en-US" altLang="en-US" sz="2400" dirty="0">
                  <a:solidFill>
                    <a:srgbClr val="000000"/>
                  </a:solidFill>
                </a:rPr>
                <a:t>Withdrawal</a:t>
              </a:r>
            </a:p>
          </p:txBody>
        </p:sp>
      </p:grpSp>
      <p:sp>
        <p:nvSpPr>
          <p:cNvPr id="3699722" name="Text Box 10"/>
          <p:cNvSpPr txBox="1">
            <a:spLocks noChangeArrowheads="1"/>
          </p:cNvSpPr>
          <p:nvPr/>
        </p:nvSpPr>
        <p:spPr bwMode="auto">
          <a:xfrm>
            <a:off x="3689353" y="5649930"/>
            <a:ext cx="47730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50000"/>
              </a:spcBef>
              <a:spcAft>
                <a:spcPct val="0"/>
              </a:spcAft>
              <a:buFontTx/>
              <a:buNone/>
            </a:pPr>
            <a:r>
              <a:rPr lang="en-US" altLang="en-US" sz="1400" dirty="0">
                <a:solidFill>
                  <a:srgbClr val="000000"/>
                </a:solidFill>
              </a:rPr>
              <a:t>      </a:t>
            </a:r>
            <a:r>
              <a:rPr lang="en-US" altLang="en-US" sz="1600" dirty="0">
                <a:solidFill>
                  <a:srgbClr val="000000"/>
                </a:solidFill>
              </a:rPr>
              <a:t>Drawings courtesy of Vivian </a:t>
            </a:r>
            <a:r>
              <a:rPr lang="en-US" altLang="en-US" sz="1600" dirty="0" err="1">
                <a:solidFill>
                  <a:srgbClr val="000000"/>
                </a:solidFill>
              </a:rPr>
              <a:t>Felsen</a:t>
            </a:r>
            <a:endParaRPr lang="en-US" altLang="en-US" sz="1600" dirty="0">
              <a:solidFill>
                <a:srgbClr val="000000"/>
              </a:solidFill>
            </a:endParaRPr>
          </a:p>
        </p:txBody>
      </p:sp>
    </p:spTree>
    <p:extLst>
      <p:ext uri="{BB962C8B-B14F-4D97-AF65-F5344CB8AC3E}">
        <p14:creationId xmlns:p14="http://schemas.microsoft.com/office/powerpoint/2010/main" val="45980097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699714"/>
                                        </p:tgtEl>
                                        <p:attrNameLst>
                                          <p:attrName>style.visibility</p:attrName>
                                        </p:attrNameLst>
                                      </p:cBhvr>
                                      <p:to>
                                        <p:strVal val="visible"/>
                                      </p:to>
                                    </p:set>
                                    <p:animEffect transition="in" filter="dissolve">
                                      <p:cBhvr>
                                        <p:cTn id="7" dur="500"/>
                                        <p:tgtEl>
                                          <p:spTgt spid="36997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699716"/>
                                        </p:tgtEl>
                                        <p:attrNameLst>
                                          <p:attrName>style.visibility</p:attrName>
                                        </p:attrNameLst>
                                      </p:cBhvr>
                                      <p:to>
                                        <p:strVal val="visible"/>
                                      </p:to>
                                    </p:set>
                                    <p:animEffect transition="in" filter="dissolve">
                                      <p:cBhvr>
                                        <p:cTn id="12" dur="500"/>
                                        <p:tgtEl>
                                          <p:spTgt spid="36997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699719"/>
                                        </p:tgtEl>
                                        <p:attrNameLst>
                                          <p:attrName>style.visibility</p:attrName>
                                        </p:attrNameLst>
                                      </p:cBhvr>
                                      <p:to>
                                        <p:strVal val="visible"/>
                                      </p:to>
                                    </p:set>
                                    <p:animEffect transition="in" filter="dissolve">
                                      <p:cBhvr>
                                        <p:cTn id="17" dur="500"/>
                                        <p:tgtEl>
                                          <p:spTgt spid="3699719"/>
                                        </p:tgtEl>
                                      </p:cBhvr>
                                    </p:animEffect>
                                  </p:childTnLst>
                                </p:cTn>
                              </p:par>
                            </p:childTnLst>
                          </p:cTn>
                        </p:par>
                        <p:par>
                          <p:cTn id="18" fill="hold" nodeType="afterGroup">
                            <p:stCondLst>
                              <p:cond delay="500"/>
                            </p:stCondLst>
                            <p:childTnLst>
                              <p:par>
                                <p:cTn id="19" presetID="9" presetClass="entr" presetSubtype="0" fill="hold" grpId="0" nodeType="afterEffect">
                                  <p:stCondLst>
                                    <p:cond delay="0"/>
                                  </p:stCondLst>
                                  <p:childTnLst>
                                    <p:set>
                                      <p:cBhvr>
                                        <p:cTn id="20" dur="1" fill="hold">
                                          <p:stCondLst>
                                            <p:cond delay="0"/>
                                          </p:stCondLst>
                                        </p:cTn>
                                        <p:tgtEl>
                                          <p:spTgt spid="3699722"/>
                                        </p:tgtEl>
                                        <p:attrNameLst>
                                          <p:attrName>style.visibility</p:attrName>
                                        </p:attrNameLst>
                                      </p:cBhvr>
                                      <p:to>
                                        <p:strVal val="visible"/>
                                      </p:to>
                                    </p:set>
                                    <p:animEffect transition="in" filter="dissolve">
                                      <p:cBhvr>
                                        <p:cTn id="21" dur="100"/>
                                        <p:tgtEl>
                                          <p:spTgt spid="3699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9714" grpId="0" animBg="1"/>
      <p:bldP spid="369972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pic>
        <p:nvPicPr>
          <p:cNvPr id="9318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225" t="34843" r="21919" b="18359"/>
          <a:stretch/>
        </p:blipFill>
        <p:spPr bwMode="auto">
          <a:xfrm>
            <a:off x="2290354" y="1631911"/>
            <a:ext cx="9901646" cy="4832717"/>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3186" name="Title 1"/>
          <p:cNvSpPr>
            <a:spLocks noGrp="1"/>
          </p:cNvSpPr>
          <p:nvPr>
            <p:ph type="title"/>
          </p:nvPr>
        </p:nvSpPr>
        <p:spPr>
          <a:xfrm>
            <a:off x="0" y="-1"/>
            <a:ext cx="12192000" cy="1045030"/>
          </a:xfrm>
          <a:solidFill>
            <a:srgbClr val="1B3C49"/>
          </a:solidFill>
        </p:spPr>
        <p:txBody>
          <a:bodyPr/>
          <a:lstStyle/>
          <a:p>
            <a:r>
              <a:rPr lang="en-US" altLang="en-US" b="1" dirty="0">
                <a:solidFill>
                  <a:schemeClr val="bg1"/>
                </a:solidFill>
                <a:effectLst>
                  <a:outerShdw blurRad="38100" dist="38100" dir="2700000" algn="tl">
                    <a:srgbClr val="000000">
                      <a:alpha val="43137"/>
                    </a:srgbClr>
                  </a:outerShdw>
                </a:effectLst>
              </a:rPr>
              <a:t>Reasons for Prescription Opioid Misuse</a:t>
            </a:r>
          </a:p>
        </p:txBody>
      </p:sp>
      <p:sp>
        <p:nvSpPr>
          <p:cNvPr id="93187" name="TextBox 2"/>
          <p:cNvSpPr txBox="1">
            <a:spLocks noChangeArrowheads="1"/>
          </p:cNvSpPr>
          <p:nvPr/>
        </p:nvSpPr>
        <p:spPr bwMode="auto">
          <a:xfrm>
            <a:off x="71637" y="6507859"/>
            <a:ext cx="3657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a:solidFill>
                  <a:srgbClr val="000000"/>
                </a:solidFill>
              </a:rPr>
              <a:t>SAMHSA. (2017). 2018 NSDUH</a:t>
            </a:r>
          </a:p>
        </p:txBody>
      </p:sp>
      <p:sp>
        <p:nvSpPr>
          <p:cNvPr id="4" name="TextBox 3"/>
          <p:cNvSpPr txBox="1"/>
          <p:nvPr/>
        </p:nvSpPr>
        <p:spPr>
          <a:xfrm>
            <a:off x="201878" y="1246694"/>
            <a:ext cx="4132613" cy="646331"/>
          </a:xfrm>
          <a:prstGeom prst="rect">
            <a:avLst/>
          </a:prstGeom>
          <a:solidFill>
            <a:srgbClr val="214A5B"/>
          </a:solidFill>
          <a:ln>
            <a:solidFill>
              <a:schemeClr val="tx1">
                <a:lumMod val="95000"/>
                <a:lumOff val="5000"/>
              </a:schemeClr>
            </a:solidFill>
          </a:ln>
          <a:effectLst>
            <a:outerShdw blurRad="50800" dist="38100" dir="8100000" algn="tr" rotWithShape="0">
              <a:prstClr val="black">
                <a:alpha val="40000"/>
              </a:prstClr>
            </a:outerShdw>
          </a:effectLst>
        </p:spPr>
        <p:txBody>
          <a:bodyPr wrap="square" rtlCol="0">
            <a:spAutoFit/>
          </a:bodyPr>
          <a:lstStyle/>
          <a:p>
            <a:pPr>
              <a:spcBef>
                <a:spcPts val="1200"/>
              </a:spcBef>
            </a:pPr>
            <a:r>
              <a:rPr lang="en-US" sz="3600" b="1" dirty="0">
                <a:solidFill>
                  <a:srgbClr val="FFFFFF"/>
                </a:solidFill>
                <a:latin typeface="Calibri" panose="020F0502020204030204" pitchFamily="34" charset="0"/>
                <a:cs typeface="Calibri" panose="020F0502020204030204" pitchFamily="34" charset="0"/>
              </a:rPr>
              <a:t>80% to feel better</a:t>
            </a:r>
          </a:p>
        </p:txBody>
      </p:sp>
      <p:sp>
        <p:nvSpPr>
          <p:cNvPr id="3" name="Rectangle: Rounded Corners 2">
            <a:extLst>
              <a:ext uri="{FF2B5EF4-FFF2-40B4-BE49-F238E27FC236}">
                <a16:creationId xmlns:a16="http://schemas.microsoft.com/office/drawing/2014/main" id="{80620CAF-F5D4-479D-883A-E78CD0CA2BF5}"/>
              </a:ext>
            </a:extLst>
          </p:cNvPr>
          <p:cNvSpPr/>
          <p:nvPr/>
        </p:nvSpPr>
        <p:spPr>
          <a:xfrm>
            <a:off x="8064137" y="1733007"/>
            <a:ext cx="3230880" cy="2351314"/>
          </a:xfrm>
          <a:prstGeom prst="roundRect">
            <a:avLst/>
          </a:prstGeom>
          <a:solidFill>
            <a:srgbClr val="FFFF00">
              <a:alpha val="16863"/>
            </a:srgb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5653778C-6121-49B8-A67D-B830681B5403}"/>
              </a:ext>
            </a:extLst>
          </p:cNvPr>
          <p:cNvSpPr/>
          <p:nvPr/>
        </p:nvSpPr>
        <p:spPr>
          <a:xfrm>
            <a:off x="2420983" y="3187793"/>
            <a:ext cx="1706881" cy="1069298"/>
          </a:xfrm>
          <a:prstGeom prst="roundRect">
            <a:avLst/>
          </a:prstGeom>
          <a:solidFill>
            <a:srgbClr val="FFFF00">
              <a:alpha val="16863"/>
            </a:srgb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650D5CBC-AB04-4940-9CE9-16FF4C29A127}"/>
              </a:ext>
            </a:extLst>
          </p:cNvPr>
          <p:cNvSpPr/>
          <p:nvPr/>
        </p:nvSpPr>
        <p:spPr>
          <a:xfrm>
            <a:off x="8064137" y="4711341"/>
            <a:ext cx="4014651" cy="1663338"/>
          </a:xfrm>
          <a:prstGeom prst="roundRect">
            <a:avLst/>
          </a:prstGeom>
          <a:solidFill>
            <a:srgbClr val="009999">
              <a:alpha val="16863"/>
            </a:srgbClr>
          </a:solidFill>
          <a:ln w="3810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318E9CA-0941-48A1-9D07-A4A7EB9D605F}"/>
              </a:ext>
            </a:extLst>
          </p:cNvPr>
          <p:cNvSpPr txBox="1"/>
          <p:nvPr/>
        </p:nvSpPr>
        <p:spPr>
          <a:xfrm>
            <a:off x="201877" y="1893025"/>
            <a:ext cx="4132613" cy="646331"/>
          </a:xfrm>
          <a:prstGeom prst="rect">
            <a:avLst/>
          </a:prstGeom>
          <a:solidFill>
            <a:srgbClr val="214A5B"/>
          </a:solidFill>
          <a:ln>
            <a:solidFill>
              <a:schemeClr val="tx1">
                <a:lumMod val="95000"/>
                <a:lumOff val="5000"/>
              </a:schemeClr>
            </a:solidFill>
          </a:ln>
          <a:effectLst>
            <a:outerShdw blurRad="50800" dist="38100" dir="8100000" algn="tr" rotWithShape="0">
              <a:prstClr val="black">
                <a:alpha val="40000"/>
              </a:prstClr>
            </a:outerShdw>
          </a:effectLst>
        </p:spPr>
        <p:txBody>
          <a:bodyPr wrap="square" rtlCol="0">
            <a:spAutoFit/>
          </a:bodyPr>
          <a:lstStyle/>
          <a:p>
            <a:pPr>
              <a:spcBef>
                <a:spcPts val="1200"/>
              </a:spcBef>
            </a:pPr>
            <a:r>
              <a:rPr lang="en-US" sz="3600" b="1" dirty="0">
                <a:solidFill>
                  <a:srgbClr val="FFFFFF"/>
                </a:solidFill>
                <a:latin typeface="Calibri" panose="020F0502020204030204" pitchFamily="34" charset="0"/>
                <a:cs typeface="Calibri" panose="020F0502020204030204" pitchFamily="34" charset="0"/>
              </a:rPr>
              <a:t>20% to feel good</a:t>
            </a:r>
          </a:p>
        </p:txBody>
      </p:sp>
    </p:spTree>
    <p:extLst>
      <p:ext uri="{BB962C8B-B14F-4D97-AF65-F5344CB8AC3E}">
        <p14:creationId xmlns:p14="http://schemas.microsoft.com/office/powerpoint/2010/main" val="471111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solidFill>
          <a:srgbClr val="E8E8E8"/>
        </a:solidFill>
        <a:effectLst/>
      </p:bgPr>
    </p:bg>
    <p:spTree>
      <p:nvGrpSpPr>
        <p:cNvPr id="1" name=""/>
        <p:cNvGrpSpPr/>
        <p:nvPr/>
      </p:nvGrpSpPr>
      <p:grpSpPr>
        <a:xfrm>
          <a:off x="0" y="0"/>
          <a:ext cx="0" cy="0"/>
          <a:chOff x="0" y="0"/>
          <a:chExt cx="0" cy="0"/>
        </a:xfrm>
      </p:grpSpPr>
      <p:sp>
        <p:nvSpPr>
          <p:cNvPr id="96259" name="Text Box 3"/>
          <p:cNvSpPr txBox="1">
            <a:spLocks noChangeArrowheads="1"/>
          </p:cNvSpPr>
          <p:nvPr/>
        </p:nvSpPr>
        <p:spPr bwMode="auto">
          <a:xfrm>
            <a:off x="719666" y="3200400"/>
            <a:ext cx="880830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50000"/>
              </a:spcBef>
              <a:spcAft>
                <a:spcPct val="0"/>
              </a:spcAft>
              <a:buFontTx/>
              <a:buNone/>
            </a:pPr>
            <a:r>
              <a:rPr lang="en-US" altLang="en-US" sz="4800" dirty="0">
                <a:solidFill>
                  <a:srgbClr val="000000"/>
                </a:solidFill>
              </a:rPr>
              <a:t>Why do some people become addicted while others do not?</a:t>
            </a:r>
          </a:p>
        </p:txBody>
      </p:sp>
      <p:sp>
        <p:nvSpPr>
          <p:cNvPr id="96260" name="Text Box 4"/>
          <p:cNvSpPr txBox="1">
            <a:spLocks noChangeArrowheads="1"/>
          </p:cNvSpPr>
          <p:nvPr/>
        </p:nvSpPr>
        <p:spPr bwMode="auto">
          <a:xfrm>
            <a:off x="586317" y="542306"/>
            <a:ext cx="862893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50000"/>
              </a:spcBef>
              <a:spcAft>
                <a:spcPct val="0"/>
              </a:spcAft>
              <a:buFontTx/>
              <a:buNone/>
            </a:pPr>
            <a:r>
              <a:rPr lang="en-US" altLang="en-US" sz="5400" dirty="0">
                <a:solidFill>
                  <a:srgbClr val="000000"/>
                </a:solidFill>
              </a:rPr>
              <a:t>What have we learned about vulnerability?</a:t>
            </a:r>
          </a:p>
        </p:txBody>
      </p:sp>
      <p:sp>
        <p:nvSpPr>
          <p:cNvPr id="2" name="TextBox 1"/>
          <p:cNvSpPr txBox="1"/>
          <p:nvPr/>
        </p:nvSpPr>
        <p:spPr>
          <a:xfrm>
            <a:off x="9527968" y="-526473"/>
            <a:ext cx="2339440" cy="7725192"/>
          </a:xfrm>
          <a:prstGeom prst="rect">
            <a:avLst/>
          </a:prstGeom>
          <a:noFill/>
        </p:spPr>
        <p:txBody>
          <a:bodyPr wrap="square" rtlCol="0">
            <a:spAutoFit/>
          </a:bodyPr>
          <a:lstStyle/>
          <a:p>
            <a:r>
              <a:rPr lang="en-US" sz="49600" dirty="0">
                <a:solidFill>
                  <a:srgbClr val="214A5B"/>
                </a:solidFill>
                <a:latin typeface="Bernard MT Condensed" panose="02050806060905020404" pitchFamily="18" charset="0"/>
              </a:rPr>
              <a:t>?</a:t>
            </a:r>
          </a:p>
        </p:txBody>
      </p:sp>
    </p:spTree>
    <p:extLst>
      <p:ext uri="{BB962C8B-B14F-4D97-AF65-F5344CB8AC3E}">
        <p14:creationId xmlns:p14="http://schemas.microsoft.com/office/powerpoint/2010/main" val="1336716583"/>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graphicFrame>
        <p:nvGraphicFramePr>
          <p:cNvPr id="97282" name="Chart Placeholder 3"/>
          <p:cNvGraphicFramePr>
            <a:graphicFrameLocks noGrp="1"/>
          </p:cNvGraphicFramePr>
          <p:nvPr>
            <p:ph idx="4294967295"/>
            <p:extLst>
              <p:ext uri="{D42A27DB-BD31-4B8C-83A1-F6EECF244321}">
                <p14:modId xmlns:p14="http://schemas.microsoft.com/office/powerpoint/2010/main" val="2461862068"/>
              </p:ext>
            </p:extLst>
          </p:nvPr>
        </p:nvGraphicFramePr>
        <p:xfrm>
          <a:off x="1626919" y="1484416"/>
          <a:ext cx="8858993" cy="5085453"/>
        </p:xfrm>
        <a:graphic>
          <a:graphicData uri="http://schemas.openxmlformats.org/presentationml/2006/ole">
            <mc:AlternateContent xmlns:mc="http://schemas.openxmlformats.org/markup-compatibility/2006">
              <mc:Choice xmlns:v="urn:schemas-microsoft-com:vml" Requires="v">
                <p:oleObj spid="_x0000_s3149" r:id="rId4" imgW="8967993" imgH="5188146" progId="Excel.Chart.8">
                  <p:embed/>
                </p:oleObj>
              </mc:Choice>
              <mc:Fallback>
                <p:oleObj r:id="rId4" imgW="8967993" imgH="5188146"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6919" y="1484416"/>
                        <a:ext cx="8858993" cy="5085453"/>
                      </a:xfrm>
                      <a:prstGeom prst="rect">
                        <a:avLst/>
                      </a:prstGeom>
                      <a:noFill/>
                      <a:ln>
                        <a:noFill/>
                      </a:ln>
                    </p:spPr>
                  </p:pic>
                </p:oleObj>
              </mc:Fallback>
            </mc:AlternateContent>
          </a:graphicData>
        </a:graphic>
      </p:graphicFrame>
      <p:sp>
        <p:nvSpPr>
          <p:cNvPr id="97283" name="Title 1"/>
          <p:cNvSpPr>
            <a:spLocks noGrp="1"/>
          </p:cNvSpPr>
          <p:nvPr>
            <p:ph type="title" idx="4294967295"/>
          </p:nvPr>
        </p:nvSpPr>
        <p:spPr>
          <a:xfrm>
            <a:off x="0" y="0"/>
            <a:ext cx="12192000" cy="762000"/>
          </a:xfrm>
          <a:solidFill>
            <a:srgbClr val="1B3C49"/>
          </a:solidFill>
        </p:spPr>
        <p:txBody>
          <a:bodyPr/>
          <a:lstStyle/>
          <a:p>
            <a:r>
              <a:rPr lang="en-US" altLang="en-US" b="1" dirty="0">
                <a:solidFill>
                  <a:schemeClr val="bg1"/>
                </a:solidFill>
                <a:effectLst>
                  <a:outerShdw blurRad="38100" dist="38100" dir="2700000" algn="tl">
                    <a:srgbClr val="000000">
                      <a:alpha val="43137"/>
                    </a:srgbClr>
                  </a:outerShdw>
                </a:effectLst>
              </a:rPr>
              <a:t>Addiction Prevalence Varies by Substance</a:t>
            </a:r>
            <a:endParaRPr lang="en-US" altLang="en-US" sz="2800" b="1" dirty="0">
              <a:solidFill>
                <a:schemeClr val="bg1"/>
              </a:solidFill>
              <a:effectLst>
                <a:outerShdw blurRad="38100" dist="38100" dir="2700000" algn="tl">
                  <a:srgbClr val="000000">
                    <a:alpha val="43137"/>
                  </a:srgbClr>
                </a:outerShdw>
              </a:effectLst>
            </a:endParaRPr>
          </a:p>
        </p:txBody>
      </p:sp>
      <p:sp>
        <p:nvSpPr>
          <p:cNvPr id="97284" name="Rectangle 5"/>
          <p:cNvSpPr>
            <a:spLocks noChangeArrowheads="1"/>
          </p:cNvSpPr>
          <p:nvPr/>
        </p:nvSpPr>
        <p:spPr bwMode="auto">
          <a:xfrm>
            <a:off x="203200" y="6400800"/>
            <a:ext cx="5588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a:solidFill>
                  <a:srgbClr val="000000"/>
                </a:solidFill>
              </a:rPr>
              <a:t>Anthony JC et al</a:t>
            </a:r>
            <a:r>
              <a:rPr lang="en-US" altLang="en-US" sz="1600" i="1" dirty="0">
                <a:solidFill>
                  <a:srgbClr val="000000"/>
                </a:solidFill>
              </a:rPr>
              <a:t>., </a:t>
            </a:r>
            <a:r>
              <a:rPr lang="en-US" altLang="en-US" sz="1600" i="1" dirty="0" err="1">
                <a:solidFill>
                  <a:srgbClr val="000000"/>
                </a:solidFill>
              </a:rPr>
              <a:t>Exp</a:t>
            </a:r>
            <a:r>
              <a:rPr lang="en-US" altLang="en-US" sz="1600" i="1" dirty="0">
                <a:solidFill>
                  <a:srgbClr val="000000"/>
                </a:solidFill>
              </a:rPr>
              <a:t> </a:t>
            </a:r>
            <a:r>
              <a:rPr lang="en-US" altLang="en-US" sz="1600" i="1" dirty="0" err="1">
                <a:solidFill>
                  <a:srgbClr val="000000"/>
                </a:solidFill>
              </a:rPr>
              <a:t>Clin</a:t>
            </a:r>
            <a:r>
              <a:rPr lang="en-US" altLang="en-US" sz="1600" i="1" dirty="0">
                <a:solidFill>
                  <a:srgbClr val="000000"/>
                </a:solidFill>
              </a:rPr>
              <a:t> </a:t>
            </a:r>
            <a:r>
              <a:rPr lang="en-US" altLang="en-US" sz="1600" i="1" dirty="0" err="1">
                <a:solidFill>
                  <a:srgbClr val="000000"/>
                </a:solidFill>
              </a:rPr>
              <a:t>Psychopharm</a:t>
            </a:r>
            <a:r>
              <a:rPr lang="en-US" altLang="en-US" sz="1600" i="1" dirty="0">
                <a:solidFill>
                  <a:srgbClr val="000000"/>
                </a:solidFill>
              </a:rPr>
              <a:t> </a:t>
            </a:r>
            <a:r>
              <a:rPr lang="en-US" altLang="en-US" sz="1600" dirty="0">
                <a:solidFill>
                  <a:srgbClr val="000000"/>
                </a:solidFill>
              </a:rPr>
              <a:t>1994</a:t>
            </a:r>
          </a:p>
        </p:txBody>
      </p:sp>
      <p:sp>
        <p:nvSpPr>
          <p:cNvPr id="97285" name="Rectangle 6"/>
          <p:cNvSpPr>
            <a:spLocks noChangeArrowheads="1"/>
          </p:cNvSpPr>
          <p:nvPr/>
        </p:nvSpPr>
        <p:spPr bwMode="auto">
          <a:xfrm>
            <a:off x="711200" y="5823466"/>
            <a:ext cx="11480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400" b="1" dirty="0">
                <a:solidFill>
                  <a:srgbClr val="000000"/>
                </a:solidFill>
              </a:rPr>
              <a:t>Estimated Prevalence of Dependence </a:t>
            </a:r>
            <a:r>
              <a:rPr lang="en-US" altLang="en-US" sz="2400" dirty="0">
                <a:solidFill>
                  <a:srgbClr val="000000"/>
                </a:solidFill>
              </a:rPr>
              <a:t>(Use Disorder) </a:t>
            </a:r>
            <a:r>
              <a:rPr lang="en-US" altLang="en-US" sz="2400" b="1" dirty="0">
                <a:solidFill>
                  <a:srgbClr val="000000"/>
                </a:solidFill>
              </a:rPr>
              <a:t>among Users </a:t>
            </a:r>
          </a:p>
        </p:txBody>
      </p:sp>
      <p:sp>
        <p:nvSpPr>
          <p:cNvPr id="97286" name="TextBox 2"/>
          <p:cNvSpPr txBox="1">
            <a:spLocks noChangeArrowheads="1"/>
          </p:cNvSpPr>
          <p:nvPr/>
        </p:nvSpPr>
        <p:spPr bwMode="auto">
          <a:xfrm>
            <a:off x="0" y="984889"/>
            <a:ext cx="10153403" cy="461665"/>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400" dirty="0">
                <a:solidFill>
                  <a:srgbClr val="000000"/>
                </a:solidFill>
              </a:rPr>
              <a:t>National Comorbidity Survey (1990-1992) noninstitutionalized 15-54 years old</a:t>
            </a:r>
          </a:p>
        </p:txBody>
      </p:sp>
      <p:sp>
        <p:nvSpPr>
          <p:cNvPr id="2" name="TextBox 1"/>
          <p:cNvSpPr txBox="1"/>
          <p:nvPr/>
        </p:nvSpPr>
        <p:spPr>
          <a:xfrm>
            <a:off x="10000698" y="1029847"/>
            <a:ext cx="1188146" cy="400110"/>
          </a:xfrm>
          <a:prstGeom prst="rect">
            <a:avLst/>
          </a:prstGeom>
          <a:noFill/>
        </p:spPr>
        <p:txBody>
          <a:bodyPr wrap="none" rtlCol="0">
            <a:spAutoFit/>
          </a:bodyPr>
          <a:lstStyle/>
          <a:p>
            <a:pPr algn="ctr" eaLnBrk="0" fontAlgn="base" hangingPunct="0">
              <a:spcBef>
                <a:spcPct val="0"/>
              </a:spcBef>
              <a:spcAft>
                <a:spcPct val="0"/>
              </a:spcAft>
              <a:buFontTx/>
              <a:buNone/>
            </a:pPr>
            <a:r>
              <a:rPr lang="en-US" altLang="en-US" sz="2000" dirty="0">
                <a:solidFill>
                  <a:srgbClr val="000000"/>
                </a:solidFill>
              </a:rPr>
              <a:t>(n=8,098)</a:t>
            </a:r>
          </a:p>
        </p:txBody>
      </p:sp>
      <p:sp>
        <p:nvSpPr>
          <p:cNvPr id="3" name="Rectangle 2"/>
          <p:cNvSpPr/>
          <p:nvPr/>
        </p:nvSpPr>
        <p:spPr bwMode="auto">
          <a:xfrm>
            <a:off x="2790702" y="1446555"/>
            <a:ext cx="8348354" cy="3220448"/>
          </a:xfrm>
          <a:prstGeom prst="rect">
            <a:avLst/>
          </a:prstGeom>
          <a:solidFill>
            <a:srgbClr val="E8E8E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Tree>
    <p:extLst>
      <p:ext uri="{BB962C8B-B14F-4D97-AF65-F5344CB8AC3E}">
        <p14:creationId xmlns:p14="http://schemas.microsoft.com/office/powerpoint/2010/main" val="49398587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98306" name="Text Box 2"/>
          <p:cNvSpPr txBox="1">
            <a:spLocks noChangeArrowheads="1"/>
          </p:cNvSpPr>
          <p:nvPr/>
        </p:nvSpPr>
        <p:spPr bwMode="auto">
          <a:xfrm>
            <a:off x="0" y="0"/>
            <a:ext cx="12192000" cy="1323439"/>
          </a:xfrm>
          <a:prstGeom prst="rect">
            <a:avLst/>
          </a:prstGeom>
          <a:solidFill>
            <a:srgbClr val="1B3C49"/>
          </a:solidFill>
          <a:ln>
            <a:noFill/>
          </a:ln>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4000" b="1" dirty="0">
                <a:solidFill>
                  <a:srgbClr val="FFFFFF"/>
                </a:solidFill>
                <a:effectLst>
                  <a:outerShdw blurRad="38100" dist="38100" dir="2700000" algn="tl">
                    <a:srgbClr val="000000">
                      <a:alpha val="43137"/>
                    </a:srgbClr>
                  </a:outerShdw>
                </a:effectLst>
              </a:rPr>
              <a:t>Development of Substance Use Disorders</a:t>
            </a:r>
          </a:p>
          <a:p>
            <a:pPr algn="ctr" eaLnBrk="0" fontAlgn="base" hangingPunct="0">
              <a:spcBef>
                <a:spcPct val="0"/>
              </a:spcBef>
              <a:spcAft>
                <a:spcPct val="0"/>
              </a:spcAft>
              <a:buFontTx/>
              <a:buNone/>
            </a:pPr>
            <a:r>
              <a:rPr lang="en-US" altLang="en-US" sz="4000" b="1" dirty="0">
                <a:solidFill>
                  <a:srgbClr val="FFFFFF"/>
                </a:solidFill>
                <a:effectLst>
                  <a:outerShdw blurRad="38100" dist="38100" dir="2700000" algn="tl">
                    <a:srgbClr val="000000">
                      <a:alpha val="43137"/>
                    </a:srgbClr>
                  </a:outerShdw>
                </a:effectLst>
              </a:rPr>
              <a:t> Involves Multiple Factors</a:t>
            </a:r>
          </a:p>
        </p:txBody>
      </p:sp>
      <p:sp>
        <p:nvSpPr>
          <p:cNvPr id="98307" name="Rectangle 4"/>
          <p:cNvSpPr>
            <a:spLocks noChangeArrowheads="1"/>
          </p:cNvSpPr>
          <p:nvPr/>
        </p:nvSpPr>
        <p:spPr bwMode="auto">
          <a:xfrm>
            <a:off x="2641600" y="5638817"/>
            <a:ext cx="7224184" cy="981075"/>
          </a:xfrm>
          <a:prstGeom prst="rect">
            <a:avLst/>
          </a:prstGeom>
          <a:solidFill>
            <a:srgbClr val="800000"/>
          </a:solidFill>
          <a:ln w="9525">
            <a:miter lim="800000"/>
            <a:headEnd/>
            <a:tailEnd/>
          </a:ln>
          <a:scene3d>
            <a:camera prst="legacyPerspectiveTop"/>
            <a:lightRig rig="legacyFlat3" dir="b"/>
          </a:scene3d>
          <a:sp3d extrusionH="887400" prstMaterial="legacyMatte">
            <a:bevelT w="13500" h="13500" prst="angle"/>
            <a:bevelB w="13500" h="13500" prst="angle"/>
            <a:extrusionClr>
              <a:srgbClr val="FF0000"/>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98308" name="Rectangle 5"/>
          <p:cNvSpPr>
            <a:spLocks noChangeArrowheads="1"/>
          </p:cNvSpPr>
          <p:nvPr/>
        </p:nvSpPr>
        <p:spPr bwMode="auto">
          <a:xfrm>
            <a:off x="2935817" y="5799155"/>
            <a:ext cx="6231467" cy="554037"/>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3600" b="1">
                <a:solidFill>
                  <a:srgbClr val="FFFFFF"/>
                </a:solidFill>
                <a:ea typeface="Osaka"/>
                <a:cs typeface="Osaka"/>
              </a:rPr>
              <a:t>Substance Use Disorder</a:t>
            </a:r>
            <a:endParaRPr lang="en-US" altLang="en-US" sz="3600">
              <a:solidFill>
                <a:srgbClr val="FFFFFF"/>
              </a:solidFill>
              <a:ea typeface="Osaka"/>
              <a:cs typeface="Osaka"/>
            </a:endParaRPr>
          </a:p>
        </p:txBody>
      </p:sp>
      <p:grpSp>
        <p:nvGrpSpPr>
          <p:cNvPr id="3" name="Group 6"/>
          <p:cNvGrpSpPr>
            <a:grpSpLocks/>
          </p:cNvGrpSpPr>
          <p:nvPr/>
        </p:nvGrpSpPr>
        <p:grpSpPr bwMode="auto">
          <a:xfrm flipH="1">
            <a:off x="6276628" y="2210106"/>
            <a:ext cx="2628429" cy="3660775"/>
            <a:chOff x="1782" y="1400"/>
            <a:chExt cx="1397" cy="2306"/>
          </a:xfrm>
          <a:solidFill>
            <a:schemeClr val="bg2">
              <a:lumMod val="50000"/>
            </a:schemeClr>
          </a:solidFill>
        </p:grpSpPr>
        <p:sp>
          <p:nvSpPr>
            <p:cNvPr id="137237" name="AutoShape 7"/>
            <p:cNvSpPr>
              <a:spLocks noChangeArrowheads="1"/>
            </p:cNvSpPr>
            <p:nvPr/>
          </p:nvSpPr>
          <p:spPr bwMode="auto">
            <a:xfrm rot="2704998" flipV="1">
              <a:off x="1838" y="1344"/>
              <a:ext cx="760" cy="87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sp>
          <p:nvSpPr>
            <p:cNvPr id="137238" name="AutoShape 8"/>
            <p:cNvSpPr>
              <a:spLocks noChangeArrowheads="1"/>
            </p:cNvSpPr>
            <p:nvPr/>
          </p:nvSpPr>
          <p:spPr bwMode="auto">
            <a:xfrm rot="2704998" flipH="1">
              <a:off x="2242" y="1749"/>
              <a:ext cx="761" cy="87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9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sp>
          <p:nvSpPr>
            <p:cNvPr id="137239" name="AutoShape 9"/>
            <p:cNvSpPr>
              <a:spLocks noChangeArrowheads="1"/>
            </p:cNvSpPr>
            <p:nvPr/>
          </p:nvSpPr>
          <p:spPr bwMode="auto">
            <a:xfrm>
              <a:off x="2743" y="2135"/>
              <a:ext cx="436" cy="1571"/>
            </a:xfrm>
            <a:prstGeom prst="downArrow">
              <a:avLst>
                <a:gd name="adj1" fmla="val 50000"/>
                <a:gd name="adj2" fmla="val 90080"/>
              </a:avLst>
            </a:pr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grpSp>
      <p:sp>
        <p:nvSpPr>
          <p:cNvPr id="98310" name="AutoShape 10"/>
          <p:cNvSpPr>
            <a:spLocks noChangeArrowheads="1"/>
          </p:cNvSpPr>
          <p:nvPr/>
        </p:nvSpPr>
        <p:spPr bwMode="auto">
          <a:xfrm>
            <a:off x="5657852" y="4149726"/>
            <a:ext cx="920749" cy="1793875"/>
          </a:xfrm>
          <a:prstGeom prst="downArrow">
            <a:avLst>
              <a:gd name="adj1" fmla="val 50000"/>
              <a:gd name="adj2" fmla="val 57727"/>
            </a:avLst>
          </a:prstGeom>
          <a:solidFill>
            <a:srgbClr val="000000">
              <a:alpha val="1215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grpSp>
        <p:nvGrpSpPr>
          <p:cNvPr id="4" name="Group 11"/>
          <p:cNvGrpSpPr>
            <a:grpSpLocks/>
          </p:cNvGrpSpPr>
          <p:nvPr/>
        </p:nvGrpSpPr>
        <p:grpSpPr bwMode="auto">
          <a:xfrm>
            <a:off x="3352812" y="2222809"/>
            <a:ext cx="2628429" cy="3660775"/>
            <a:chOff x="1782" y="1400"/>
            <a:chExt cx="1397" cy="2306"/>
          </a:xfrm>
          <a:solidFill>
            <a:schemeClr val="bg2">
              <a:lumMod val="50000"/>
            </a:schemeClr>
          </a:solidFill>
        </p:grpSpPr>
        <p:sp>
          <p:nvSpPr>
            <p:cNvPr id="137234" name="AutoShape 12"/>
            <p:cNvSpPr>
              <a:spLocks noChangeArrowheads="1"/>
            </p:cNvSpPr>
            <p:nvPr/>
          </p:nvSpPr>
          <p:spPr bwMode="auto">
            <a:xfrm rot="2704998" flipV="1">
              <a:off x="1838" y="1344"/>
              <a:ext cx="760" cy="87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sp>
          <p:nvSpPr>
            <p:cNvPr id="137235" name="AutoShape 13"/>
            <p:cNvSpPr>
              <a:spLocks noChangeArrowheads="1"/>
            </p:cNvSpPr>
            <p:nvPr/>
          </p:nvSpPr>
          <p:spPr bwMode="auto">
            <a:xfrm rot="2704998" flipH="1">
              <a:off x="2242" y="1749"/>
              <a:ext cx="761" cy="87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9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sp>
          <p:nvSpPr>
            <p:cNvPr id="137236" name="AutoShape 14"/>
            <p:cNvSpPr>
              <a:spLocks noChangeArrowheads="1"/>
            </p:cNvSpPr>
            <p:nvPr/>
          </p:nvSpPr>
          <p:spPr bwMode="auto">
            <a:xfrm>
              <a:off x="2743" y="2135"/>
              <a:ext cx="436" cy="1571"/>
            </a:xfrm>
            <a:prstGeom prst="downArrow">
              <a:avLst>
                <a:gd name="adj1" fmla="val 50000"/>
                <a:gd name="adj2" fmla="val 90080"/>
              </a:avLst>
            </a:pr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grpSp>
      <p:sp>
        <p:nvSpPr>
          <p:cNvPr id="98312" name="Rectangle 15"/>
          <p:cNvSpPr>
            <a:spLocks noChangeArrowheads="1"/>
          </p:cNvSpPr>
          <p:nvPr/>
        </p:nvSpPr>
        <p:spPr bwMode="auto">
          <a:xfrm>
            <a:off x="3454400" y="3276608"/>
            <a:ext cx="5283200" cy="784225"/>
          </a:xfrm>
          <a:prstGeom prst="rect">
            <a:avLst/>
          </a:prstGeom>
          <a:solidFill>
            <a:srgbClr val="0066FF"/>
          </a:solidFill>
          <a:ln w="9525">
            <a:miter lim="800000"/>
            <a:headEnd/>
            <a:tailEnd/>
          </a:ln>
          <a:scene3d>
            <a:camera prst="legacyPerspectiveTop"/>
            <a:lightRig rig="legacyFlat3" dir="b"/>
          </a:scene3d>
          <a:sp3d extrusionH="887400" prstMaterial="legacyMatte">
            <a:bevelT w="13500" h="13500" prst="angle"/>
            <a:bevelB w="13500" h="13500" prst="angle"/>
            <a:extrusionClr>
              <a:srgbClr val="0066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98313" name="Rectangle 16"/>
          <p:cNvSpPr>
            <a:spLocks noChangeArrowheads="1"/>
          </p:cNvSpPr>
          <p:nvPr/>
        </p:nvSpPr>
        <p:spPr bwMode="auto">
          <a:xfrm>
            <a:off x="4478558" y="3376919"/>
            <a:ext cx="3550267" cy="492443"/>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b="1" dirty="0">
                <a:solidFill>
                  <a:schemeClr val="bg1"/>
                </a:solidFill>
                <a:ea typeface="Osaka"/>
                <a:cs typeface="Osaka"/>
              </a:rPr>
              <a:t>DRUG/ALCOHOL USE</a:t>
            </a:r>
          </a:p>
        </p:txBody>
      </p:sp>
      <p:sp>
        <p:nvSpPr>
          <p:cNvPr id="98314" name="Rectangle 17"/>
          <p:cNvSpPr>
            <a:spLocks noChangeArrowheads="1"/>
          </p:cNvSpPr>
          <p:nvPr/>
        </p:nvSpPr>
        <p:spPr bwMode="auto">
          <a:xfrm>
            <a:off x="3149600" y="4419600"/>
            <a:ext cx="6117167" cy="723900"/>
          </a:xfrm>
          <a:prstGeom prst="rect">
            <a:avLst/>
          </a:prstGeom>
          <a:solidFill>
            <a:srgbClr val="006C00"/>
          </a:solidFill>
          <a:ln w="9525">
            <a:miter lim="800000"/>
            <a:headEnd/>
            <a:tailEnd/>
          </a:ln>
          <a:scene3d>
            <a:camera prst="legacyPerspectiveTop"/>
            <a:lightRig rig="legacyFlat3" dir="b"/>
          </a:scene3d>
          <a:sp3d extrusionH="887400" prstMaterial="legacyMatte">
            <a:bevelT w="13500" h="13500" prst="angle"/>
            <a:bevelB w="13500" h="13500" prst="angle"/>
            <a:extrusionClr>
              <a:srgbClr val="00FF00"/>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4800" b="1">
              <a:solidFill>
                <a:srgbClr val="FFFFFF"/>
              </a:solidFill>
              <a:ea typeface="Osaka"/>
              <a:cs typeface="Osaka"/>
            </a:endParaRPr>
          </a:p>
        </p:txBody>
      </p:sp>
      <p:sp>
        <p:nvSpPr>
          <p:cNvPr id="98315" name="Text Box 18"/>
          <p:cNvSpPr txBox="1">
            <a:spLocks noChangeArrowheads="1"/>
          </p:cNvSpPr>
          <p:nvPr/>
        </p:nvSpPr>
        <p:spPr bwMode="auto">
          <a:xfrm>
            <a:off x="4720933" y="4419616"/>
            <a:ext cx="3307892" cy="584775"/>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b="1" dirty="0">
                <a:solidFill>
                  <a:srgbClr val="FFFFFF"/>
                </a:solidFill>
                <a:cs typeface="Times New Roman" pitchFamily="18" charset="0"/>
              </a:rPr>
              <a:t>Brain Mechanisms</a:t>
            </a:r>
          </a:p>
        </p:txBody>
      </p:sp>
      <p:sp>
        <p:nvSpPr>
          <p:cNvPr id="98316" name="Rectangle 22"/>
          <p:cNvSpPr>
            <a:spLocks noChangeArrowheads="1"/>
          </p:cNvSpPr>
          <p:nvPr/>
        </p:nvSpPr>
        <p:spPr bwMode="auto">
          <a:xfrm>
            <a:off x="406403" y="1752600"/>
            <a:ext cx="4790017" cy="1085850"/>
          </a:xfrm>
          <a:prstGeom prst="rect">
            <a:avLst/>
          </a:prstGeom>
          <a:solidFill>
            <a:srgbClr val="009592"/>
          </a:solidFill>
          <a:ln w="9525">
            <a:miter lim="800000"/>
            <a:headEnd/>
            <a:tailEnd/>
          </a:ln>
          <a:scene3d>
            <a:camera prst="legacyPerspectiveTop"/>
            <a:lightRig rig="legacyFlat3" dir="b"/>
          </a:scene3d>
          <a:sp3d extrusionH="887400" prstMaterial="legacyMatte">
            <a:bevelT w="13500" h="13500" prst="angle"/>
            <a:bevelB w="13500" h="13500" prst="angle"/>
            <a:extrusionClr>
              <a:srgbClr val="00FF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98317" name="Text Box 23"/>
          <p:cNvSpPr txBox="1">
            <a:spLocks noChangeArrowheads="1"/>
          </p:cNvSpPr>
          <p:nvPr/>
        </p:nvSpPr>
        <p:spPr bwMode="auto">
          <a:xfrm>
            <a:off x="533403" y="1787525"/>
            <a:ext cx="4536017" cy="1016000"/>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a:solidFill>
                  <a:srgbClr val="FFFFFF"/>
                </a:solidFill>
                <a:ea typeface="Osaka"/>
                <a:cs typeface="Osaka"/>
              </a:rPr>
              <a:t>Biology</a:t>
            </a:r>
          </a:p>
          <a:p>
            <a:pPr algn="ctr" eaLnBrk="0" fontAlgn="base" hangingPunct="0">
              <a:spcBef>
                <a:spcPct val="0"/>
              </a:spcBef>
              <a:spcAft>
                <a:spcPct val="0"/>
              </a:spcAft>
              <a:buFontTx/>
              <a:buNone/>
            </a:pPr>
            <a:r>
              <a:rPr lang="en-US" altLang="en-US" sz="2800">
                <a:solidFill>
                  <a:srgbClr val="FFFFFF"/>
                </a:solidFill>
                <a:ea typeface="Osaka"/>
                <a:cs typeface="Osaka"/>
              </a:rPr>
              <a:t>Genes/Development</a:t>
            </a:r>
          </a:p>
        </p:txBody>
      </p:sp>
      <p:sp>
        <p:nvSpPr>
          <p:cNvPr id="98318" name="Rectangle 220"/>
          <p:cNvSpPr>
            <a:spLocks noChangeArrowheads="1"/>
          </p:cNvSpPr>
          <p:nvPr/>
        </p:nvSpPr>
        <p:spPr bwMode="auto">
          <a:xfrm>
            <a:off x="7258052" y="1689100"/>
            <a:ext cx="4527549" cy="1085850"/>
          </a:xfrm>
          <a:prstGeom prst="rect">
            <a:avLst/>
          </a:prstGeom>
          <a:solidFill>
            <a:srgbClr val="9966FF"/>
          </a:solidFill>
          <a:ln w="9525">
            <a:miter lim="800000"/>
            <a:headEnd/>
            <a:tailEnd/>
          </a:ln>
          <a:scene3d>
            <a:camera prst="legacyPerspectiveTop"/>
            <a:lightRig rig="legacyFlat3" dir="b"/>
          </a:scene3d>
          <a:sp3d extrusionH="887400" prstMaterial="legacyMatte">
            <a:bevelT w="13500" h="13500" prst="angle"/>
            <a:bevelB w="13500" h="13500" prst="angle"/>
            <a:extrusionClr>
              <a:srgbClr val="9966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dirty="0">
              <a:solidFill>
                <a:srgbClr val="000000"/>
              </a:solidFill>
            </a:endParaRPr>
          </a:p>
        </p:txBody>
      </p:sp>
      <p:sp>
        <p:nvSpPr>
          <p:cNvPr id="98319" name="Text Box 221"/>
          <p:cNvSpPr txBox="1">
            <a:spLocks noChangeArrowheads="1"/>
          </p:cNvSpPr>
          <p:nvPr/>
        </p:nvSpPr>
        <p:spPr bwMode="auto">
          <a:xfrm>
            <a:off x="7812619" y="1905003"/>
            <a:ext cx="2374176" cy="584775"/>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b="1">
                <a:solidFill>
                  <a:srgbClr val="FFFFFF"/>
                </a:solidFill>
                <a:ea typeface="Osaka"/>
                <a:cs typeface="Osaka"/>
              </a:rPr>
              <a:t>Environment</a:t>
            </a:r>
          </a:p>
        </p:txBody>
      </p:sp>
      <p:sp>
        <p:nvSpPr>
          <p:cNvPr id="98320" name="AutoShape 225"/>
          <p:cNvSpPr>
            <a:spLocks noChangeArrowheads="1"/>
          </p:cNvSpPr>
          <p:nvPr/>
        </p:nvSpPr>
        <p:spPr bwMode="auto">
          <a:xfrm>
            <a:off x="4891617" y="1960563"/>
            <a:ext cx="2590800" cy="482600"/>
          </a:xfrm>
          <a:prstGeom prst="leftRightArrow">
            <a:avLst>
              <a:gd name="adj1" fmla="val 50000"/>
              <a:gd name="adj2" fmla="val 90592"/>
            </a:avLst>
          </a:prstGeom>
          <a:gradFill rotWithShape="0">
            <a:gsLst>
              <a:gs pos="0">
                <a:srgbClr val="FFF200"/>
              </a:gs>
              <a:gs pos="45000">
                <a:srgbClr val="FF7A00"/>
              </a:gs>
              <a:gs pos="70000">
                <a:srgbClr val="FF0300"/>
              </a:gs>
              <a:gs pos="100000">
                <a:srgbClr val="4D0808"/>
              </a:gs>
            </a:gsLst>
            <a:lin ang="54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Tree>
    <p:extLst>
      <p:ext uri="{BB962C8B-B14F-4D97-AF65-F5344CB8AC3E}">
        <p14:creationId xmlns:p14="http://schemas.microsoft.com/office/powerpoint/2010/main" val="965109212"/>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6498" name="Rectangle 2"/>
          <p:cNvSpPr>
            <a:spLocks noChangeArrowheads="1"/>
          </p:cNvSpPr>
          <p:nvPr/>
        </p:nvSpPr>
        <p:spPr bwMode="auto">
          <a:xfrm>
            <a:off x="0" y="-74613"/>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pic>
        <p:nvPicPr>
          <p:cNvPr id="106499" name="Picture 4" descr="rewardpath"/>
          <p:cNvPicPr>
            <a:picLocks noChangeAspect="1" noChangeArrowheads="1"/>
          </p:cNvPicPr>
          <p:nvPr/>
        </p:nvPicPr>
        <p:blipFill>
          <a:blip r:embed="rId3">
            <a:lum bright="6000" contrast="30000"/>
            <a:extLst>
              <a:ext uri="{28A0092B-C50C-407E-A947-70E740481C1C}">
                <a14:useLocalDpi xmlns:a14="http://schemas.microsoft.com/office/drawing/2010/main" val="0"/>
              </a:ext>
            </a:extLst>
          </a:blip>
          <a:srcRect/>
          <a:stretch>
            <a:fillRect/>
          </a:stretch>
        </p:blipFill>
        <p:spPr bwMode="auto">
          <a:xfrm>
            <a:off x="2360087" y="914400"/>
            <a:ext cx="8536516"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0" name="Rectangle 6"/>
          <p:cNvSpPr>
            <a:spLocks noChangeArrowheads="1"/>
          </p:cNvSpPr>
          <p:nvPr/>
        </p:nvSpPr>
        <p:spPr bwMode="auto">
          <a:xfrm>
            <a:off x="2719920" y="1373188"/>
            <a:ext cx="1885949" cy="476250"/>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06501" name="Rectangle 7"/>
          <p:cNvSpPr>
            <a:spLocks noChangeArrowheads="1"/>
          </p:cNvSpPr>
          <p:nvPr/>
        </p:nvSpPr>
        <p:spPr bwMode="auto">
          <a:xfrm>
            <a:off x="2093396" y="1733550"/>
            <a:ext cx="1883833" cy="476250"/>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06502" name="Freeform 12" descr="70%"/>
          <p:cNvSpPr>
            <a:spLocks/>
          </p:cNvSpPr>
          <p:nvPr/>
        </p:nvSpPr>
        <p:spPr bwMode="auto">
          <a:xfrm>
            <a:off x="4129620" y="2078041"/>
            <a:ext cx="931333" cy="496887"/>
          </a:xfrm>
          <a:custGeom>
            <a:avLst/>
            <a:gdLst>
              <a:gd name="T0" fmla="*/ 2147483647 w 517"/>
              <a:gd name="T1" fmla="*/ 2147483647 h 317"/>
              <a:gd name="T2" fmla="*/ 2147483647 w 517"/>
              <a:gd name="T3" fmla="*/ 2147483647 h 317"/>
              <a:gd name="T4" fmla="*/ 2147483647 w 517"/>
              <a:gd name="T5" fmla="*/ 2147483647 h 317"/>
              <a:gd name="T6" fmla="*/ 2147483647 w 517"/>
              <a:gd name="T7" fmla="*/ 2147483647 h 317"/>
              <a:gd name="T8" fmla="*/ 2147483647 w 517"/>
              <a:gd name="T9" fmla="*/ 2147483647 h 317"/>
              <a:gd name="T10" fmla="*/ 2147483647 w 517"/>
              <a:gd name="T11" fmla="*/ 2147483647 h 317"/>
              <a:gd name="T12" fmla="*/ 0 w 517"/>
              <a:gd name="T13" fmla="*/ 2147483647 h 317"/>
              <a:gd name="T14" fmla="*/ 2147483647 w 517"/>
              <a:gd name="T15" fmla="*/ 2147483647 h 317"/>
              <a:gd name="T16" fmla="*/ 2147483647 w 517"/>
              <a:gd name="T17" fmla="*/ 2147483647 h 317"/>
              <a:gd name="T18" fmla="*/ 2147483647 w 517"/>
              <a:gd name="T19" fmla="*/ 2147483647 h 317"/>
              <a:gd name="T20" fmla="*/ 2147483647 w 517"/>
              <a:gd name="T21" fmla="*/ 2147483647 h 3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7"/>
              <a:gd name="T34" fmla="*/ 0 h 317"/>
              <a:gd name="T35" fmla="*/ 517 w 517"/>
              <a:gd name="T36" fmla="*/ 317 h 3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7" h="317">
                <a:moveTo>
                  <a:pt x="311" y="81"/>
                </a:moveTo>
                <a:cubicBezTo>
                  <a:pt x="338" y="136"/>
                  <a:pt x="517" y="231"/>
                  <a:pt x="500" y="290"/>
                </a:cubicBezTo>
                <a:cubicBezTo>
                  <a:pt x="503" y="317"/>
                  <a:pt x="368" y="306"/>
                  <a:pt x="316" y="282"/>
                </a:cubicBezTo>
                <a:cubicBezTo>
                  <a:pt x="264" y="258"/>
                  <a:pt x="229" y="174"/>
                  <a:pt x="188" y="144"/>
                </a:cubicBezTo>
                <a:cubicBezTo>
                  <a:pt x="143" y="138"/>
                  <a:pt x="109" y="137"/>
                  <a:pt x="70" y="99"/>
                </a:cubicBezTo>
                <a:cubicBezTo>
                  <a:pt x="51" y="98"/>
                  <a:pt x="32" y="109"/>
                  <a:pt x="16" y="93"/>
                </a:cubicBezTo>
                <a:cubicBezTo>
                  <a:pt x="5" y="81"/>
                  <a:pt x="0" y="32"/>
                  <a:pt x="0" y="32"/>
                </a:cubicBezTo>
                <a:cubicBezTo>
                  <a:pt x="42" y="0"/>
                  <a:pt x="129" y="31"/>
                  <a:pt x="173" y="70"/>
                </a:cubicBezTo>
                <a:cubicBezTo>
                  <a:pt x="200" y="36"/>
                  <a:pt x="221" y="23"/>
                  <a:pt x="238" y="87"/>
                </a:cubicBezTo>
                <a:cubicBezTo>
                  <a:pt x="261" y="98"/>
                  <a:pt x="283" y="120"/>
                  <a:pt x="299" y="146"/>
                </a:cubicBezTo>
                <a:cubicBezTo>
                  <a:pt x="303" y="149"/>
                  <a:pt x="313" y="81"/>
                  <a:pt x="311" y="81"/>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6503" name="Freeform 13"/>
          <p:cNvSpPr>
            <a:spLocks/>
          </p:cNvSpPr>
          <p:nvPr/>
        </p:nvSpPr>
        <p:spPr bwMode="auto">
          <a:xfrm rot="-143902">
            <a:off x="3767669" y="2016129"/>
            <a:ext cx="400051" cy="358775"/>
          </a:xfrm>
          <a:custGeom>
            <a:avLst/>
            <a:gdLst>
              <a:gd name="T0" fmla="*/ 2147483647 w 214"/>
              <a:gd name="T1" fmla="*/ 2147483647 h 217"/>
              <a:gd name="T2" fmla="*/ 2147483647 w 214"/>
              <a:gd name="T3" fmla="*/ 2147483647 h 217"/>
              <a:gd name="T4" fmla="*/ 2147483647 w 214"/>
              <a:gd name="T5" fmla="*/ 2147483647 h 217"/>
              <a:gd name="T6" fmla="*/ 2147483647 w 214"/>
              <a:gd name="T7" fmla="*/ 2147483647 h 217"/>
              <a:gd name="T8" fmla="*/ 2147483647 w 214"/>
              <a:gd name="T9" fmla="*/ 0 h 217"/>
              <a:gd name="T10" fmla="*/ 2147483647 w 214"/>
              <a:gd name="T11" fmla="*/ 2147483647 h 217"/>
              <a:gd name="T12" fmla="*/ 2147483647 w 214"/>
              <a:gd name="T13" fmla="*/ 2147483647 h 217"/>
              <a:gd name="T14" fmla="*/ 2147483647 w 214"/>
              <a:gd name="T15" fmla="*/ 2147483647 h 217"/>
              <a:gd name="T16" fmla="*/ 2147483647 w 214"/>
              <a:gd name="T17" fmla="*/ 2147483647 h 217"/>
              <a:gd name="T18" fmla="*/ 2147483647 w 214"/>
              <a:gd name="T19" fmla="*/ 2147483647 h 217"/>
              <a:gd name="T20" fmla="*/ 2147483647 w 214"/>
              <a:gd name="T21" fmla="*/ 2147483647 h 2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4"/>
              <a:gd name="T34" fmla="*/ 0 h 217"/>
              <a:gd name="T35" fmla="*/ 214 w 214"/>
              <a:gd name="T36" fmla="*/ 217 h 2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4" h="217">
                <a:moveTo>
                  <a:pt x="15" y="168"/>
                </a:moveTo>
                <a:cubicBezTo>
                  <a:pt x="25" y="138"/>
                  <a:pt x="51" y="124"/>
                  <a:pt x="71" y="98"/>
                </a:cubicBezTo>
                <a:cubicBezTo>
                  <a:pt x="80" y="71"/>
                  <a:pt x="100" y="60"/>
                  <a:pt x="113" y="35"/>
                </a:cubicBezTo>
                <a:cubicBezTo>
                  <a:pt x="116" y="28"/>
                  <a:pt x="114" y="18"/>
                  <a:pt x="120" y="14"/>
                </a:cubicBezTo>
                <a:cubicBezTo>
                  <a:pt x="132" y="5"/>
                  <a:pt x="162" y="0"/>
                  <a:pt x="162" y="0"/>
                </a:cubicBezTo>
                <a:cubicBezTo>
                  <a:pt x="166" y="1"/>
                  <a:pt x="210" y="3"/>
                  <a:pt x="212" y="21"/>
                </a:cubicBezTo>
                <a:cubicBezTo>
                  <a:pt x="214" y="37"/>
                  <a:pt x="214" y="57"/>
                  <a:pt x="204" y="70"/>
                </a:cubicBezTo>
                <a:cubicBezTo>
                  <a:pt x="195" y="82"/>
                  <a:pt x="162" y="84"/>
                  <a:pt x="162" y="84"/>
                </a:cubicBezTo>
                <a:cubicBezTo>
                  <a:pt x="125" y="140"/>
                  <a:pt x="174" y="72"/>
                  <a:pt x="127" y="119"/>
                </a:cubicBezTo>
                <a:cubicBezTo>
                  <a:pt x="94" y="152"/>
                  <a:pt x="69" y="191"/>
                  <a:pt x="29" y="217"/>
                </a:cubicBezTo>
                <a:cubicBezTo>
                  <a:pt x="20" y="203"/>
                  <a:pt x="0" y="183"/>
                  <a:pt x="15" y="168"/>
                </a:cubicBezTo>
                <a:close/>
              </a:path>
            </a:pathLst>
          </a:custGeom>
          <a:solidFill>
            <a:schemeClr val="tx1"/>
          </a:solidFill>
          <a:ln w="9525">
            <a:solidFill>
              <a:schemeClr val="tx1"/>
            </a:solidFill>
            <a:round/>
            <a:headEnd/>
            <a:tailEnd/>
          </a:ln>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6504" name="Freeform 16" descr="70%"/>
          <p:cNvSpPr>
            <a:spLocks/>
          </p:cNvSpPr>
          <p:nvPr/>
        </p:nvSpPr>
        <p:spPr bwMode="auto">
          <a:xfrm>
            <a:off x="5331888" y="3611563"/>
            <a:ext cx="1646767" cy="781050"/>
          </a:xfrm>
          <a:custGeom>
            <a:avLst/>
            <a:gdLst>
              <a:gd name="T0" fmla="*/ 2147483647 w 914"/>
              <a:gd name="T1" fmla="*/ 2147483647 h 498"/>
              <a:gd name="T2" fmla="*/ 2147483647 w 914"/>
              <a:gd name="T3" fmla="*/ 2147483647 h 498"/>
              <a:gd name="T4" fmla="*/ 2147483647 w 914"/>
              <a:gd name="T5" fmla="*/ 2147483647 h 498"/>
              <a:gd name="T6" fmla="*/ 2147483647 w 914"/>
              <a:gd name="T7" fmla="*/ 2147483647 h 498"/>
              <a:gd name="T8" fmla="*/ 2147483647 w 914"/>
              <a:gd name="T9" fmla="*/ 2147483647 h 498"/>
              <a:gd name="T10" fmla="*/ 2147483647 w 914"/>
              <a:gd name="T11" fmla="*/ 2147483647 h 498"/>
              <a:gd name="T12" fmla="*/ 2147483647 w 914"/>
              <a:gd name="T13" fmla="*/ 2147483647 h 498"/>
              <a:gd name="T14" fmla="*/ 2147483647 w 914"/>
              <a:gd name="T15" fmla="*/ 2147483647 h 498"/>
              <a:gd name="T16" fmla="*/ 2147483647 w 914"/>
              <a:gd name="T17" fmla="*/ 2147483647 h 498"/>
              <a:gd name="T18" fmla="*/ 2147483647 w 914"/>
              <a:gd name="T19" fmla="*/ 2147483647 h 498"/>
              <a:gd name="T20" fmla="*/ 2147483647 w 914"/>
              <a:gd name="T21" fmla="*/ 2147483647 h 498"/>
              <a:gd name="T22" fmla="*/ 2147483647 w 914"/>
              <a:gd name="T23" fmla="*/ 2147483647 h 498"/>
              <a:gd name="T24" fmla="*/ 2147483647 w 914"/>
              <a:gd name="T25" fmla="*/ 2147483647 h 498"/>
              <a:gd name="T26" fmla="*/ 2147483647 w 914"/>
              <a:gd name="T27" fmla="*/ 2147483647 h 498"/>
              <a:gd name="T28" fmla="*/ 2147483647 w 914"/>
              <a:gd name="T29" fmla="*/ 2147483647 h 4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14"/>
              <a:gd name="T46" fmla="*/ 0 h 498"/>
              <a:gd name="T47" fmla="*/ 914 w 914"/>
              <a:gd name="T48" fmla="*/ 498 h 49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14" h="498">
                <a:moveTo>
                  <a:pt x="281" y="463"/>
                </a:moveTo>
                <a:cubicBezTo>
                  <a:pt x="259" y="463"/>
                  <a:pt x="181" y="498"/>
                  <a:pt x="137" y="479"/>
                </a:cubicBezTo>
                <a:cubicBezTo>
                  <a:pt x="93" y="460"/>
                  <a:pt x="0" y="398"/>
                  <a:pt x="17" y="351"/>
                </a:cubicBezTo>
                <a:cubicBezTo>
                  <a:pt x="41" y="255"/>
                  <a:pt x="178" y="228"/>
                  <a:pt x="241" y="199"/>
                </a:cubicBezTo>
                <a:cubicBezTo>
                  <a:pt x="304" y="170"/>
                  <a:pt x="352" y="190"/>
                  <a:pt x="396" y="177"/>
                </a:cubicBezTo>
                <a:cubicBezTo>
                  <a:pt x="453" y="145"/>
                  <a:pt x="473" y="140"/>
                  <a:pt x="505" y="123"/>
                </a:cubicBezTo>
                <a:cubicBezTo>
                  <a:pt x="538" y="106"/>
                  <a:pt x="570" y="87"/>
                  <a:pt x="591" y="74"/>
                </a:cubicBezTo>
                <a:cubicBezTo>
                  <a:pt x="610" y="57"/>
                  <a:pt x="595" y="0"/>
                  <a:pt x="633" y="43"/>
                </a:cubicBezTo>
                <a:cubicBezTo>
                  <a:pt x="663" y="46"/>
                  <a:pt x="790" y="17"/>
                  <a:pt x="833" y="31"/>
                </a:cubicBezTo>
                <a:cubicBezTo>
                  <a:pt x="876" y="45"/>
                  <a:pt x="890" y="86"/>
                  <a:pt x="889" y="127"/>
                </a:cubicBezTo>
                <a:cubicBezTo>
                  <a:pt x="914" y="158"/>
                  <a:pt x="881" y="256"/>
                  <a:pt x="825" y="279"/>
                </a:cubicBezTo>
                <a:cubicBezTo>
                  <a:pt x="769" y="302"/>
                  <a:pt x="613" y="261"/>
                  <a:pt x="551" y="265"/>
                </a:cubicBezTo>
                <a:cubicBezTo>
                  <a:pt x="556" y="317"/>
                  <a:pt x="509" y="285"/>
                  <a:pt x="455" y="303"/>
                </a:cubicBezTo>
                <a:cubicBezTo>
                  <a:pt x="423" y="318"/>
                  <a:pt x="405" y="315"/>
                  <a:pt x="361" y="315"/>
                </a:cubicBezTo>
                <a:cubicBezTo>
                  <a:pt x="356" y="314"/>
                  <a:pt x="279" y="465"/>
                  <a:pt x="281" y="463"/>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6505" name="Freeform 17" descr="70%"/>
          <p:cNvSpPr>
            <a:spLocks/>
          </p:cNvSpPr>
          <p:nvPr/>
        </p:nvSpPr>
        <p:spPr bwMode="auto">
          <a:xfrm>
            <a:off x="4734984" y="2471738"/>
            <a:ext cx="776816" cy="1746250"/>
          </a:xfrm>
          <a:custGeom>
            <a:avLst/>
            <a:gdLst>
              <a:gd name="T0" fmla="*/ 2147483647 w 430"/>
              <a:gd name="T1" fmla="*/ 2147483647 h 1114"/>
              <a:gd name="T2" fmla="*/ 2147483647 w 430"/>
              <a:gd name="T3" fmla="*/ 2147483647 h 1114"/>
              <a:gd name="T4" fmla="*/ 2147483647 w 430"/>
              <a:gd name="T5" fmla="*/ 2147483647 h 1114"/>
              <a:gd name="T6" fmla="*/ 2147483647 w 430"/>
              <a:gd name="T7" fmla="*/ 2147483647 h 1114"/>
              <a:gd name="T8" fmla="*/ 2147483647 w 430"/>
              <a:gd name="T9" fmla="*/ 2147483647 h 1114"/>
              <a:gd name="T10" fmla="*/ 2147483647 w 430"/>
              <a:gd name="T11" fmla="*/ 2147483647 h 1114"/>
              <a:gd name="T12" fmla="*/ 2147483647 w 430"/>
              <a:gd name="T13" fmla="*/ 2147483647 h 1114"/>
              <a:gd name="T14" fmla="*/ 2147483647 w 430"/>
              <a:gd name="T15" fmla="*/ 2147483647 h 1114"/>
              <a:gd name="T16" fmla="*/ 2147483647 w 430"/>
              <a:gd name="T17" fmla="*/ 2147483647 h 1114"/>
              <a:gd name="T18" fmla="*/ 2147483647 w 430"/>
              <a:gd name="T19" fmla="*/ 2147483647 h 1114"/>
              <a:gd name="T20" fmla="*/ 2147483647 w 430"/>
              <a:gd name="T21" fmla="*/ 2147483647 h 1114"/>
              <a:gd name="T22" fmla="*/ 2147483647 w 430"/>
              <a:gd name="T23" fmla="*/ 2147483647 h 1114"/>
              <a:gd name="T24" fmla="*/ 2147483647 w 430"/>
              <a:gd name="T25" fmla="*/ 2147483647 h 1114"/>
              <a:gd name="T26" fmla="*/ 2147483647 w 430"/>
              <a:gd name="T27" fmla="*/ 2147483647 h 1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0"/>
              <a:gd name="T43" fmla="*/ 0 h 1114"/>
              <a:gd name="T44" fmla="*/ 430 w 430"/>
              <a:gd name="T45" fmla="*/ 1114 h 1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0" h="1114">
                <a:moveTo>
                  <a:pt x="2" y="806"/>
                </a:moveTo>
                <a:cubicBezTo>
                  <a:pt x="14" y="715"/>
                  <a:pt x="11" y="301"/>
                  <a:pt x="76" y="238"/>
                </a:cubicBezTo>
                <a:cubicBezTo>
                  <a:pt x="84" y="70"/>
                  <a:pt x="303" y="0"/>
                  <a:pt x="316" y="38"/>
                </a:cubicBezTo>
                <a:cubicBezTo>
                  <a:pt x="329" y="76"/>
                  <a:pt x="176" y="365"/>
                  <a:pt x="153" y="466"/>
                </a:cubicBezTo>
                <a:cubicBezTo>
                  <a:pt x="130" y="567"/>
                  <a:pt x="170" y="598"/>
                  <a:pt x="178" y="643"/>
                </a:cubicBezTo>
                <a:cubicBezTo>
                  <a:pt x="185" y="688"/>
                  <a:pt x="172" y="705"/>
                  <a:pt x="194" y="736"/>
                </a:cubicBezTo>
                <a:cubicBezTo>
                  <a:pt x="216" y="767"/>
                  <a:pt x="278" y="794"/>
                  <a:pt x="311" y="829"/>
                </a:cubicBezTo>
                <a:cubicBezTo>
                  <a:pt x="359" y="869"/>
                  <a:pt x="369" y="868"/>
                  <a:pt x="385" y="947"/>
                </a:cubicBezTo>
                <a:cubicBezTo>
                  <a:pt x="407" y="962"/>
                  <a:pt x="420" y="947"/>
                  <a:pt x="427" y="981"/>
                </a:cubicBezTo>
                <a:cubicBezTo>
                  <a:pt x="430" y="1004"/>
                  <a:pt x="333" y="1104"/>
                  <a:pt x="333" y="1104"/>
                </a:cubicBezTo>
                <a:cubicBezTo>
                  <a:pt x="259" y="1114"/>
                  <a:pt x="180" y="1008"/>
                  <a:pt x="159" y="925"/>
                </a:cubicBezTo>
                <a:cubicBezTo>
                  <a:pt x="99" y="948"/>
                  <a:pt x="63" y="948"/>
                  <a:pt x="93" y="853"/>
                </a:cubicBezTo>
                <a:cubicBezTo>
                  <a:pt x="76" y="820"/>
                  <a:pt x="68" y="776"/>
                  <a:pt x="66" y="731"/>
                </a:cubicBezTo>
                <a:cubicBezTo>
                  <a:pt x="66" y="724"/>
                  <a:pt x="0" y="805"/>
                  <a:pt x="2" y="806"/>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grpSp>
        <p:nvGrpSpPr>
          <p:cNvPr id="2" name="Group 18"/>
          <p:cNvGrpSpPr>
            <a:grpSpLocks/>
          </p:cNvGrpSpPr>
          <p:nvPr/>
        </p:nvGrpSpPr>
        <p:grpSpPr bwMode="auto">
          <a:xfrm>
            <a:off x="2330024" y="2889250"/>
            <a:ext cx="3133095" cy="1689100"/>
            <a:chOff x="1239" y="1820"/>
            <a:chExt cx="1665" cy="1064"/>
          </a:xfrm>
        </p:grpSpPr>
        <p:grpSp>
          <p:nvGrpSpPr>
            <p:cNvPr id="106535" name="Group 19"/>
            <p:cNvGrpSpPr>
              <a:grpSpLocks/>
            </p:cNvGrpSpPr>
            <p:nvPr/>
          </p:nvGrpSpPr>
          <p:grpSpPr bwMode="auto">
            <a:xfrm>
              <a:off x="2153" y="1878"/>
              <a:ext cx="629" cy="474"/>
              <a:chOff x="2153" y="1856"/>
              <a:chExt cx="629" cy="474"/>
            </a:xfrm>
          </p:grpSpPr>
          <p:sp>
            <p:nvSpPr>
              <p:cNvPr id="106541" name="Oval 20"/>
              <p:cNvSpPr>
                <a:spLocks noChangeArrowheads="1"/>
              </p:cNvSpPr>
              <p:nvPr/>
            </p:nvSpPr>
            <p:spPr bwMode="auto">
              <a:xfrm>
                <a:off x="2153" y="1856"/>
                <a:ext cx="334" cy="350"/>
              </a:xfrm>
              <a:prstGeom prst="ellipse">
                <a:avLst/>
              </a:prstGeom>
              <a:gradFill rotWithShape="0">
                <a:gsLst>
                  <a:gs pos="0">
                    <a:srgbClr val="66FF99"/>
                  </a:gs>
                  <a:gs pos="100000">
                    <a:srgbClr val="00CC66"/>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06542" name="Oval 21"/>
              <p:cNvSpPr>
                <a:spLocks noChangeArrowheads="1"/>
              </p:cNvSpPr>
              <p:nvPr/>
            </p:nvSpPr>
            <p:spPr bwMode="auto">
              <a:xfrm>
                <a:off x="2448" y="1979"/>
                <a:ext cx="334" cy="351"/>
              </a:xfrm>
              <a:prstGeom prst="ellipse">
                <a:avLst/>
              </a:prstGeom>
              <a:gradFill rotWithShape="0">
                <a:gsLst>
                  <a:gs pos="0">
                    <a:srgbClr val="66FF99"/>
                  </a:gs>
                  <a:gs pos="100000">
                    <a:srgbClr val="00CC66"/>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grpSp>
        <p:grpSp>
          <p:nvGrpSpPr>
            <p:cNvPr id="106536" name="Group 22"/>
            <p:cNvGrpSpPr>
              <a:grpSpLocks/>
            </p:cNvGrpSpPr>
            <p:nvPr/>
          </p:nvGrpSpPr>
          <p:grpSpPr bwMode="auto">
            <a:xfrm>
              <a:off x="1239" y="1820"/>
              <a:ext cx="1665" cy="1064"/>
              <a:chOff x="1239" y="1808"/>
              <a:chExt cx="1665" cy="1064"/>
            </a:xfrm>
          </p:grpSpPr>
          <p:sp>
            <p:nvSpPr>
              <p:cNvPr id="106537" name="Oval 23"/>
              <p:cNvSpPr>
                <a:spLocks noChangeArrowheads="1"/>
              </p:cNvSpPr>
              <p:nvPr/>
            </p:nvSpPr>
            <p:spPr bwMode="auto">
              <a:xfrm>
                <a:off x="2031" y="1808"/>
                <a:ext cx="873" cy="616"/>
              </a:xfrm>
              <a:prstGeom prst="ellipse">
                <a:avLst/>
              </a:prstGeom>
              <a:solidFill>
                <a:srgbClr val="00FFCC">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06538" name="Text Box 24"/>
              <p:cNvSpPr txBox="1">
                <a:spLocks noChangeArrowheads="1"/>
              </p:cNvSpPr>
              <p:nvPr/>
            </p:nvSpPr>
            <p:spPr bwMode="auto">
              <a:xfrm>
                <a:off x="2188" y="1945"/>
                <a:ext cx="254" cy="194"/>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a:solidFill>
                      <a:srgbClr val="FFFFFF"/>
                    </a:solidFill>
                    <a:ea typeface="Osaka"/>
                    <a:cs typeface="Osaka"/>
                  </a:rPr>
                  <a:t>OFC</a:t>
                </a:r>
              </a:p>
            </p:txBody>
          </p:sp>
          <p:sp>
            <p:nvSpPr>
              <p:cNvPr id="106539" name="Text Box 25"/>
              <p:cNvSpPr txBox="1">
                <a:spLocks noChangeArrowheads="1"/>
              </p:cNvSpPr>
              <p:nvPr/>
            </p:nvSpPr>
            <p:spPr bwMode="auto">
              <a:xfrm>
                <a:off x="2490" y="2069"/>
                <a:ext cx="241" cy="194"/>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a:solidFill>
                      <a:srgbClr val="FFFFFF"/>
                    </a:solidFill>
                    <a:ea typeface="Osaka"/>
                    <a:cs typeface="Osaka"/>
                  </a:rPr>
                  <a:t>SCC</a:t>
                </a:r>
              </a:p>
            </p:txBody>
          </p:sp>
          <p:sp>
            <p:nvSpPr>
              <p:cNvPr id="106540" name="Text Box 26"/>
              <p:cNvSpPr txBox="1">
                <a:spLocks noChangeArrowheads="1"/>
              </p:cNvSpPr>
              <p:nvPr/>
            </p:nvSpPr>
            <p:spPr bwMode="auto">
              <a:xfrm>
                <a:off x="1239" y="2352"/>
                <a:ext cx="983" cy="520"/>
              </a:xfrm>
              <a:prstGeom prst="rect">
                <a:avLst/>
              </a:prstGeom>
              <a:noFill/>
              <a:ln>
                <a:noFill/>
              </a:ln>
              <a:effectLst>
                <a:outerShdw dist="3592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800" b="1" i="1">
                    <a:solidFill>
                      <a:srgbClr val="00FFCC"/>
                    </a:solidFill>
                    <a:ea typeface="Osaka"/>
                    <a:cs typeface="Osaka"/>
                  </a:rPr>
                  <a:t>Motivation</a:t>
                </a:r>
              </a:p>
              <a:p>
                <a:pPr algn="ctr" eaLnBrk="0" fontAlgn="base" hangingPunct="0">
                  <a:lnSpc>
                    <a:spcPct val="85000"/>
                  </a:lnSpc>
                  <a:spcBef>
                    <a:spcPct val="0"/>
                  </a:spcBef>
                  <a:spcAft>
                    <a:spcPct val="0"/>
                  </a:spcAft>
                  <a:buFontTx/>
                  <a:buNone/>
                </a:pPr>
                <a:r>
                  <a:rPr lang="en-US" altLang="en-US" sz="2800" b="1" i="1">
                    <a:solidFill>
                      <a:srgbClr val="00FFCC"/>
                    </a:solidFill>
                    <a:ea typeface="Osaka"/>
                    <a:cs typeface="Osaka"/>
                  </a:rPr>
                  <a:t>Drive</a:t>
                </a:r>
              </a:p>
            </p:txBody>
          </p:sp>
        </p:grpSp>
      </p:grpSp>
      <p:grpSp>
        <p:nvGrpSpPr>
          <p:cNvPr id="5" name="Group 27"/>
          <p:cNvGrpSpPr>
            <a:grpSpLocks/>
          </p:cNvGrpSpPr>
          <p:nvPr/>
        </p:nvGrpSpPr>
        <p:grpSpPr bwMode="auto">
          <a:xfrm>
            <a:off x="4838703" y="3021021"/>
            <a:ext cx="3383412" cy="2147887"/>
            <a:chOff x="2572" y="1903"/>
            <a:chExt cx="1797" cy="1353"/>
          </a:xfrm>
        </p:grpSpPr>
        <p:sp>
          <p:nvSpPr>
            <p:cNvPr id="106527" name="Oval 28"/>
            <p:cNvSpPr>
              <a:spLocks noChangeArrowheads="1"/>
            </p:cNvSpPr>
            <p:nvPr/>
          </p:nvSpPr>
          <p:spPr bwMode="auto">
            <a:xfrm rot="2783186">
              <a:off x="3001" y="1668"/>
              <a:ext cx="624" cy="1481"/>
            </a:xfrm>
            <a:prstGeom prst="ellipse">
              <a:avLst/>
            </a:prstGeom>
            <a:solidFill>
              <a:srgbClr val="9900CC">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grpSp>
          <p:nvGrpSpPr>
            <p:cNvPr id="106528" name="Group 29"/>
            <p:cNvGrpSpPr>
              <a:grpSpLocks/>
            </p:cNvGrpSpPr>
            <p:nvPr/>
          </p:nvGrpSpPr>
          <p:grpSpPr bwMode="auto">
            <a:xfrm>
              <a:off x="3550" y="1903"/>
              <a:ext cx="312" cy="300"/>
              <a:chOff x="3289" y="1728"/>
              <a:chExt cx="325" cy="304"/>
            </a:xfrm>
          </p:grpSpPr>
          <p:sp>
            <p:nvSpPr>
              <p:cNvPr id="106533" name="Oval 30"/>
              <p:cNvSpPr>
                <a:spLocks noChangeArrowheads="1"/>
              </p:cNvSpPr>
              <p:nvPr/>
            </p:nvSpPr>
            <p:spPr bwMode="auto">
              <a:xfrm>
                <a:off x="3289" y="1728"/>
                <a:ext cx="311" cy="304"/>
              </a:xfrm>
              <a:prstGeom prst="ellipse">
                <a:avLst/>
              </a:prstGeom>
              <a:gradFill rotWithShape="0">
                <a:gsLst>
                  <a:gs pos="0">
                    <a:srgbClr val="CC66FF"/>
                  </a:gs>
                  <a:gs pos="100000">
                    <a:srgbClr val="9900CC"/>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06534" name="Text Box 31"/>
              <p:cNvSpPr txBox="1">
                <a:spLocks noChangeArrowheads="1"/>
              </p:cNvSpPr>
              <p:nvPr/>
            </p:nvSpPr>
            <p:spPr bwMode="auto">
              <a:xfrm>
                <a:off x="3319" y="1776"/>
                <a:ext cx="295" cy="169"/>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a:solidFill>
                      <a:srgbClr val="FFFFFF"/>
                    </a:solidFill>
                    <a:ea typeface="Osaka"/>
                    <a:cs typeface="Osaka"/>
                  </a:rPr>
                  <a:t>Hipp</a:t>
                </a:r>
              </a:p>
            </p:txBody>
          </p:sp>
        </p:grpSp>
        <p:grpSp>
          <p:nvGrpSpPr>
            <p:cNvPr id="106529" name="Group 32"/>
            <p:cNvGrpSpPr>
              <a:grpSpLocks/>
            </p:cNvGrpSpPr>
            <p:nvPr/>
          </p:nvGrpSpPr>
          <p:grpSpPr bwMode="auto">
            <a:xfrm>
              <a:off x="2650" y="2653"/>
              <a:ext cx="522" cy="327"/>
              <a:chOff x="2699" y="3728"/>
              <a:chExt cx="545" cy="331"/>
            </a:xfrm>
          </p:grpSpPr>
          <p:sp>
            <p:nvSpPr>
              <p:cNvPr id="106531" name="Oval 33"/>
              <p:cNvSpPr>
                <a:spLocks noChangeArrowheads="1"/>
              </p:cNvSpPr>
              <p:nvPr/>
            </p:nvSpPr>
            <p:spPr bwMode="auto">
              <a:xfrm>
                <a:off x="2832" y="3728"/>
                <a:ext cx="330" cy="304"/>
              </a:xfrm>
              <a:prstGeom prst="ellipse">
                <a:avLst/>
              </a:prstGeom>
              <a:gradFill rotWithShape="0">
                <a:gsLst>
                  <a:gs pos="0">
                    <a:srgbClr val="CC66FF"/>
                  </a:gs>
                  <a:gs pos="100000">
                    <a:srgbClr val="9900CC"/>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06532" name="Text Box 34"/>
              <p:cNvSpPr txBox="1">
                <a:spLocks noChangeArrowheads="1"/>
              </p:cNvSpPr>
              <p:nvPr/>
            </p:nvSpPr>
            <p:spPr bwMode="auto">
              <a:xfrm>
                <a:off x="2699" y="3781"/>
                <a:ext cx="545" cy="27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a:solidFill>
                      <a:srgbClr val="FFFFFF"/>
                    </a:solidFill>
                    <a:ea typeface="Osaka"/>
                    <a:cs typeface="Osaka"/>
                  </a:rPr>
                  <a:t>Amyg</a:t>
                </a:r>
              </a:p>
              <a:p>
                <a:pPr algn="ctr" eaLnBrk="0" fontAlgn="base" hangingPunct="0">
                  <a:lnSpc>
                    <a:spcPct val="80000"/>
                  </a:lnSpc>
                  <a:spcBef>
                    <a:spcPct val="0"/>
                  </a:spcBef>
                  <a:spcAft>
                    <a:spcPct val="0"/>
                  </a:spcAft>
                  <a:buFontTx/>
                  <a:buNone/>
                </a:pPr>
                <a:endParaRPr lang="en-US" altLang="en-US" sz="1400" b="1" i="1">
                  <a:solidFill>
                    <a:srgbClr val="FFFFFF"/>
                  </a:solidFill>
                  <a:ea typeface="Osaka"/>
                  <a:cs typeface="Osaka"/>
                </a:endParaRPr>
              </a:p>
            </p:txBody>
          </p:sp>
        </p:grpSp>
        <p:sp>
          <p:nvSpPr>
            <p:cNvPr id="106530" name="Text Box 35"/>
            <p:cNvSpPr txBox="1">
              <a:spLocks noChangeArrowheads="1"/>
            </p:cNvSpPr>
            <p:nvPr/>
          </p:nvSpPr>
          <p:spPr bwMode="auto">
            <a:xfrm>
              <a:off x="3580" y="2736"/>
              <a:ext cx="789" cy="520"/>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800" b="1" i="1">
                  <a:solidFill>
                    <a:srgbClr val="9933FF"/>
                  </a:solidFill>
                  <a:ea typeface="Osaka"/>
                  <a:cs typeface="Osaka"/>
                </a:rPr>
                <a:t>Memory</a:t>
              </a:r>
            </a:p>
            <a:p>
              <a:pPr algn="ctr" eaLnBrk="0" fontAlgn="base" hangingPunct="0">
                <a:lnSpc>
                  <a:spcPct val="85000"/>
                </a:lnSpc>
                <a:spcBef>
                  <a:spcPct val="0"/>
                </a:spcBef>
                <a:spcAft>
                  <a:spcPct val="0"/>
                </a:spcAft>
                <a:buFontTx/>
                <a:buNone/>
              </a:pPr>
              <a:r>
                <a:rPr lang="en-US" altLang="en-US" sz="2800" b="1" i="1">
                  <a:solidFill>
                    <a:srgbClr val="9933FF"/>
                  </a:solidFill>
                  <a:ea typeface="Osaka"/>
                  <a:cs typeface="Osaka"/>
                </a:rPr>
                <a:t>Learning</a:t>
              </a:r>
            </a:p>
          </p:txBody>
        </p:sp>
      </p:grpSp>
      <p:sp>
        <p:nvSpPr>
          <p:cNvPr id="106508" name="Line 36"/>
          <p:cNvSpPr>
            <a:spLocks noChangeShapeType="1"/>
          </p:cNvSpPr>
          <p:nvPr/>
        </p:nvSpPr>
        <p:spPr bwMode="auto">
          <a:xfrm>
            <a:off x="4339168" y="4449763"/>
            <a:ext cx="778933"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6509" name="Text Box 37"/>
          <p:cNvSpPr txBox="1">
            <a:spLocks noChangeArrowheads="1"/>
          </p:cNvSpPr>
          <p:nvPr/>
        </p:nvSpPr>
        <p:spPr bwMode="auto">
          <a:xfrm>
            <a:off x="203200" y="152400"/>
            <a:ext cx="11480800" cy="563231"/>
          </a:xfrm>
          <a:prstGeom prst="rect">
            <a:avLst/>
          </a:prstGeom>
          <a:noFill/>
          <a:ln>
            <a:noFill/>
          </a:ln>
          <a:effectLst>
            <a:outerShdw dist="3592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3600" b="1">
                <a:solidFill>
                  <a:srgbClr val="FFFFFF"/>
                </a:solidFill>
                <a:ea typeface="Osaka"/>
                <a:cs typeface="Osaka"/>
              </a:rPr>
              <a:t>Neuronal Circuits Involved In Substance Use and Addiction</a:t>
            </a:r>
          </a:p>
        </p:txBody>
      </p:sp>
      <p:grpSp>
        <p:nvGrpSpPr>
          <p:cNvPr id="8" name="Group 39"/>
          <p:cNvGrpSpPr>
            <a:grpSpLocks/>
          </p:cNvGrpSpPr>
          <p:nvPr/>
        </p:nvGrpSpPr>
        <p:grpSpPr bwMode="auto">
          <a:xfrm>
            <a:off x="5050379" y="3430588"/>
            <a:ext cx="4013422" cy="869950"/>
            <a:chOff x="2684" y="2161"/>
            <a:chExt cx="2133" cy="548"/>
          </a:xfrm>
        </p:grpSpPr>
        <p:sp>
          <p:nvSpPr>
            <p:cNvPr id="106519" name="Oval 40"/>
            <p:cNvSpPr>
              <a:spLocks noChangeArrowheads="1"/>
            </p:cNvSpPr>
            <p:nvPr/>
          </p:nvSpPr>
          <p:spPr bwMode="auto">
            <a:xfrm rot="-4883559">
              <a:off x="3063" y="1849"/>
              <a:ext cx="481" cy="1240"/>
            </a:xfrm>
            <a:prstGeom prst="ellipse">
              <a:avLst/>
            </a:prstGeom>
            <a:solidFill>
              <a:srgbClr val="FF00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grpSp>
          <p:nvGrpSpPr>
            <p:cNvPr id="106520" name="Group 41"/>
            <p:cNvGrpSpPr>
              <a:grpSpLocks/>
            </p:cNvGrpSpPr>
            <p:nvPr/>
          </p:nvGrpSpPr>
          <p:grpSpPr bwMode="auto">
            <a:xfrm>
              <a:off x="2766" y="2252"/>
              <a:ext cx="423" cy="323"/>
              <a:chOff x="2592" y="2112"/>
              <a:chExt cx="442" cy="328"/>
            </a:xfrm>
          </p:grpSpPr>
          <p:sp>
            <p:nvSpPr>
              <p:cNvPr id="106525" name="Oval 42"/>
              <p:cNvSpPr>
                <a:spLocks noChangeArrowheads="1"/>
              </p:cNvSpPr>
              <p:nvPr/>
            </p:nvSpPr>
            <p:spPr bwMode="auto">
              <a:xfrm>
                <a:off x="2640" y="2112"/>
                <a:ext cx="330" cy="304"/>
              </a:xfrm>
              <a:prstGeom prst="ellipse">
                <a:avLst/>
              </a:prstGeom>
              <a:gradFill rotWithShape="0">
                <a:gsLst>
                  <a:gs pos="0">
                    <a:srgbClr val="FF5050"/>
                  </a:gs>
                  <a:gs pos="100000">
                    <a:srgbClr val="CC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06526" name="Text Box 43"/>
              <p:cNvSpPr txBox="1">
                <a:spLocks noChangeArrowheads="1"/>
              </p:cNvSpPr>
              <p:nvPr/>
            </p:nvSpPr>
            <p:spPr bwMode="auto">
              <a:xfrm>
                <a:off x="2592" y="2160"/>
                <a:ext cx="442" cy="28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a:solidFill>
                      <a:srgbClr val="FFFFFF"/>
                    </a:solidFill>
                    <a:ea typeface="Osaka"/>
                    <a:cs typeface="Osaka"/>
                  </a:rPr>
                  <a:t>NAcc</a:t>
                </a:r>
              </a:p>
              <a:p>
                <a:pPr algn="ctr" eaLnBrk="0" fontAlgn="base" hangingPunct="0">
                  <a:lnSpc>
                    <a:spcPct val="80000"/>
                  </a:lnSpc>
                  <a:spcBef>
                    <a:spcPct val="0"/>
                  </a:spcBef>
                  <a:spcAft>
                    <a:spcPct val="0"/>
                  </a:spcAft>
                  <a:buFontTx/>
                  <a:buNone/>
                </a:pPr>
                <a:endParaRPr lang="en-US" altLang="en-US" sz="1400" b="1" i="1">
                  <a:solidFill>
                    <a:srgbClr val="FFFFFF"/>
                  </a:solidFill>
                  <a:ea typeface="Osaka"/>
                  <a:cs typeface="Osaka"/>
                </a:endParaRPr>
              </a:p>
            </p:txBody>
          </p:sp>
        </p:grpSp>
        <p:grpSp>
          <p:nvGrpSpPr>
            <p:cNvPr id="106521" name="Group 44"/>
            <p:cNvGrpSpPr>
              <a:grpSpLocks/>
            </p:cNvGrpSpPr>
            <p:nvPr/>
          </p:nvGrpSpPr>
          <p:grpSpPr bwMode="auto">
            <a:xfrm>
              <a:off x="3479" y="2377"/>
              <a:ext cx="298" cy="300"/>
              <a:chOff x="3508" y="2504"/>
              <a:chExt cx="311" cy="304"/>
            </a:xfrm>
          </p:grpSpPr>
          <p:sp>
            <p:nvSpPr>
              <p:cNvPr id="106523" name="Oval 45"/>
              <p:cNvSpPr>
                <a:spLocks noChangeArrowheads="1"/>
              </p:cNvSpPr>
              <p:nvPr/>
            </p:nvSpPr>
            <p:spPr bwMode="auto">
              <a:xfrm>
                <a:off x="3508" y="2504"/>
                <a:ext cx="311" cy="304"/>
              </a:xfrm>
              <a:prstGeom prst="ellipse">
                <a:avLst/>
              </a:prstGeom>
              <a:gradFill rotWithShape="0">
                <a:gsLst>
                  <a:gs pos="0">
                    <a:srgbClr val="FF5050"/>
                  </a:gs>
                  <a:gs pos="100000">
                    <a:srgbClr val="CC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06524" name="Text Box 46"/>
              <p:cNvSpPr txBox="1">
                <a:spLocks noChangeArrowheads="1"/>
              </p:cNvSpPr>
              <p:nvPr/>
            </p:nvSpPr>
            <p:spPr bwMode="auto">
              <a:xfrm>
                <a:off x="3570" y="2571"/>
                <a:ext cx="214" cy="169"/>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a:solidFill>
                      <a:srgbClr val="FFFFFF"/>
                    </a:solidFill>
                    <a:ea typeface="Osaka"/>
                    <a:cs typeface="Osaka"/>
                  </a:rPr>
                  <a:t>VP</a:t>
                </a:r>
              </a:p>
            </p:txBody>
          </p:sp>
        </p:grpSp>
        <p:sp>
          <p:nvSpPr>
            <p:cNvPr id="106522" name="Text Box 47"/>
            <p:cNvSpPr txBox="1">
              <a:spLocks noChangeArrowheads="1"/>
            </p:cNvSpPr>
            <p:nvPr/>
          </p:nvSpPr>
          <p:spPr bwMode="auto">
            <a:xfrm>
              <a:off x="4111" y="2161"/>
              <a:ext cx="706" cy="289"/>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800" b="1" i="1">
                  <a:solidFill>
                    <a:srgbClr val="FF0000"/>
                  </a:solidFill>
                  <a:ea typeface="Osaka"/>
                  <a:cs typeface="Osaka"/>
                </a:rPr>
                <a:t>Reward</a:t>
              </a:r>
            </a:p>
          </p:txBody>
        </p:sp>
      </p:grpSp>
      <p:grpSp>
        <p:nvGrpSpPr>
          <p:cNvPr id="11" name="Group 48"/>
          <p:cNvGrpSpPr>
            <a:grpSpLocks/>
          </p:cNvGrpSpPr>
          <p:nvPr/>
        </p:nvGrpSpPr>
        <p:grpSpPr bwMode="auto">
          <a:xfrm>
            <a:off x="1404424" y="1817694"/>
            <a:ext cx="4403710" cy="1354137"/>
            <a:chOff x="747" y="1145"/>
            <a:chExt cx="2340" cy="853"/>
          </a:xfrm>
        </p:grpSpPr>
        <p:sp>
          <p:nvSpPr>
            <p:cNvPr id="106512" name="Oval 49"/>
            <p:cNvSpPr>
              <a:spLocks noChangeArrowheads="1"/>
            </p:cNvSpPr>
            <p:nvPr/>
          </p:nvSpPr>
          <p:spPr bwMode="auto">
            <a:xfrm>
              <a:off x="2536" y="1256"/>
              <a:ext cx="334" cy="351"/>
            </a:xfrm>
            <a:prstGeom prst="ellipse">
              <a:avLst/>
            </a:prstGeom>
            <a:gradFill rotWithShape="0">
              <a:gsLst>
                <a:gs pos="0">
                  <a:srgbClr val="66CCFF"/>
                </a:gs>
                <a:gs pos="100000">
                  <a:srgbClr val="0099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06513" name="Oval 50"/>
            <p:cNvSpPr>
              <a:spLocks noChangeArrowheads="1"/>
            </p:cNvSpPr>
            <p:nvPr/>
          </p:nvSpPr>
          <p:spPr bwMode="auto">
            <a:xfrm>
              <a:off x="2662" y="1569"/>
              <a:ext cx="334" cy="351"/>
            </a:xfrm>
            <a:prstGeom prst="ellipse">
              <a:avLst/>
            </a:prstGeom>
            <a:gradFill rotWithShape="0">
              <a:gsLst>
                <a:gs pos="0">
                  <a:srgbClr val="66CCFF"/>
                </a:gs>
                <a:gs pos="100000">
                  <a:srgbClr val="0099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grpSp>
          <p:nvGrpSpPr>
            <p:cNvPr id="106514" name="Group 51"/>
            <p:cNvGrpSpPr>
              <a:grpSpLocks/>
            </p:cNvGrpSpPr>
            <p:nvPr/>
          </p:nvGrpSpPr>
          <p:grpSpPr bwMode="auto">
            <a:xfrm>
              <a:off x="747" y="1145"/>
              <a:ext cx="2340" cy="853"/>
              <a:chOff x="747" y="1145"/>
              <a:chExt cx="2340" cy="853"/>
            </a:xfrm>
          </p:grpSpPr>
          <p:sp>
            <p:nvSpPr>
              <p:cNvPr id="106515" name="Oval 52"/>
              <p:cNvSpPr>
                <a:spLocks noChangeArrowheads="1"/>
              </p:cNvSpPr>
              <p:nvPr/>
            </p:nvSpPr>
            <p:spPr bwMode="auto">
              <a:xfrm rot="10031379">
                <a:off x="2444" y="1145"/>
                <a:ext cx="643" cy="853"/>
              </a:xfrm>
              <a:prstGeom prst="ellipse">
                <a:avLst/>
              </a:prstGeom>
              <a:solidFill>
                <a:srgbClr val="33CC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06516" name="Text Box 53"/>
              <p:cNvSpPr txBox="1">
                <a:spLocks noChangeArrowheads="1"/>
              </p:cNvSpPr>
              <p:nvPr/>
            </p:nvSpPr>
            <p:spPr bwMode="auto">
              <a:xfrm>
                <a:off x="2584" y="1334"/>
                <a:ext cx="241" cy="194"/>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a:solidFill>
                      <a:srgbClr val="FFFFFF"/>
                    </a:solidFill>
                    <a:ea typeface="Osaka"/>
                    <a:cs typeface="Osaka"/>
                  </a:rPr>
                  <a:t>PFC</a:t>
                </a:r>
              </a:p>
            </p:txBody>
          </p:sp>
          <p:sp>
            <p:nvSpPr>
              <p:cNvPr id="106517" name="Text Box 54"/>
              <p:cNvSpPr txBox="1">
                <a:spLocks noChangeArrowheads="1"/>
              </p:cNvSpPr>
              <p:nvPr/>
            </p:nvSpPr>
            <p:spPr bwMode="auto">
              <a:xfrm>
                <a:off x="2623" y="1647"/>
                <a:ext cx="263" cy="194"/>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a:solidFill>
                      <a:srgbClr val="FFFFFF"/>
                    </a:solidFill>
                    <a:ea typeface="Osaka"/>
                    <a:cs typeface="Osaka"/>
                  </a:rPr>
                  <a:t>ACG</a:t>
                </a:r>
              </a:p>
            </p:txBody>
          </p:sp>
          <p:sp>
            <p:nvSpPr>
              <p:cNvPr id="106518" name="Text Box 55"/>
              <p:cNvSpPr txBox="1">
                <a:spLocks noChangeArrowheads="1"/>
              </p:cNvSpPr>
              <p:nvPr/>
            </p:nvSpPr>
            <p:spPr bwMode="auto">
              <a:xfrm>
                <a:off x="747" y="1156"/>
                <a:ext cx="1567" cy="520"/>
              </a:xfrm>
              <a:prstGeom prst="rect">
                <a:avLst/>
              </a:prstGeom>
              <a:noFill/>
              <a:ln>
                <a:noFill/>
              </a:ln>
              <a:effectLst>
                <a:outerShdw dist="3592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800" b="1" i="1">
                    <a:solidFill>
                      <a:srgbClr val="33CCFF"/>
                    </a:solidFill>
                    <a:ea typeface="Osaka"/>
                    <a:cs typeface="Osaka"/>
                  </a:rPr>
                  <a:t>Executive Function</a:t>
                </a:r>
              </a:p>
              <a:p>
                <a:pPr algn="ctr" eaLnBrk="0" fontAlgn="base" hangingPunct="0">
                  <a:lnSpc>
                    <a:spcPct val="85000"/>
                  </a:lnSpc>
                  <a:spcBef>
                    <a:spcPct val="0"/>
                  </a:spcBef>
                  <a:spcAft>
                    <a:spcPct val="0"/>
                  </a:spcAft>
                  <a:buFontTx/>
                  <a:buNone/>
                </a:pPr>
                <a:r>
                  <a:rPr lang="en-US" altLang="en-US" sz="2800" b="1" i="1">
                    <a:solidFill>
                      <a:srgbClr val="33CCFF"/>
                    </a:solidFill>
                    <a:ea typeface="Osaka"/>
                    <a:cs typeface="Osaka"/>
                  </a:rPr>
                  <a:t>Inhibitory Control</a:t>
                </a:r>
              </a:p>
            </p:txBody>
          </p:sp>
        </p:grpSp>
      </p:grpSp>
    </p:spTree>
    <p:extLst>
      <p:ext uri="{BB962C8B-B14F-4D97-AF65-F5344CB8AC3E}">
        <p14:creationId xmlns:p14="http://schemas.microsoft.com/office/powerpoint/2010/main" val="252928265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pic>
        <p:nvPicPr>
          <p:cNvPr id="108546" name="Picture 2" descr="auto0"/>
          <p:cNvPicPr>
            <a:picLocks noChangeAspect="1" noChangeArrowheads="1"/>
          </p:cNvPicPr>
          <p:nvPr/>
        </p:nvPicPr>
        <p:blipFill>
          <a:blip r:embed="rId2">
            <a:extLst>
              <a:ext uri="{28A0092B-C50C-407E-A947-70E740481C1C}">
                <a14:useLocalDpi xmlns:a14="http://schemas.microsoft.com/office/drawing/2010/main" val="0"/>
              </a:ext>
            </a:extLst>
          </a:blip>
          <a:srcRect l="981" t="8220" r="10400" b="3256"/>
          <a:stretch>
            <a:fillRect/>
          </a:stretch>
        </p:blipFill>
        <p:spPr bwMode="auto">
          <a:xfrm>
            <a:off x="59174" y="1023937"/>
            <a:ext cx="7208525" cy="5509268"/>
          </a:xfrm>
          <a:prstGeom prst="rect">
            <a:avLst/>
          </a:prstGeom>
          <a:noFill/>
          <a:ln w="38100">
            <a:solidFill>
              <a:schemeClr val="tx1"/>
            </a:solidFill>
            <a:miter lim="800000"/>
            <a:headEnd/>
            <a:tailEnd/>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Lst>
        </p:spPr>
      </p:pic>
      <p:sp>
        <p:nvSpPr>
          <p:cNvPr id="108547" name="Text Box 3"/>
          <p:cNvSpPr txBox="1">
            <a:spLocks noChangeArrowheads="1"/>
          </p:cNvSpPr>
          <p:nvPr/>
        </p:nvSpPr>
        <p:spPr bwMode="auto">
          <a:xfrm>
            <a:off x="0" y="-5534"/>
            <a:ext cx="12192000" cy="769441"/>
          </a:xfrm>
          <a:prstGeom prst="rect">
            <a:avLst/>
          </a:prstGeom>
          <a:solidFill>
            <a:srgbClr val="1B3C49"/>
          </a:solidFill>
          <a:ln>
            <a:noFill/>
          </a:ln>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buFontTx/>
              <a:buNone/>
            </a:pPr>
            <a:r>
              <a:rPr lang="en-US" altLang="en-US" sz="4400" b="1" dirty="0">
                <a:solidFill>
                  <a:srgbClr val="FFFFFF"/>
                </a:solidFill>
                <a:effectLst>
                  <a:outerShdw blurRad="38100" dist="38100" dir="2700000" algn="tl">
                    <a:srgbClr val="000000">
                      <a:alpha val="43137"/>
                    </a:srgbClr>
                  </a:outerShdw>
                </a:effectLst>
              </a:rPr>
              <a:t>The Reward Pathway</a:t>
            </a:r>
          </a:p>
        </p:txBody>
      </p:sp>
      <p:sp>
        <p:nvSpPr>
          <p:cNvPr id="108548" name="TextBox 3"/>
          <p:cNvSpPr txBox="1">
            <a:spLocks noChangeArrowheads="1"/>
          </p:cNvSpPr>
          <p:nvPr/>
        </p:nvSpPr>
        <p:spPr bwMode="auto">
          <a:xfrm>
            <a:off x="8265225" y="6348261"/>
            <a:ext cx="371697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r" eaLnBrk="0" fontAlgn="base" hangingPunct="0">
              <a:spcBef>
                <a:spcPct val="0"/>
              </a:spcBef>
              <a:spcAft>
                <a:spcPct val="0"/>
              </a:spcAft>
              <a:buFontTx/>
              <a:buNone/>
            </a:pPr>
            <a:r>
              <a:rPr lang="en-US" altLang="en-US" sz="1800" dirty="0" err="1">
                <a:solidFill>
                  <a:srgbClr val="000000"/>
                </a:solidFill>
              </a:rPr>
              <a:t>Leshner</a:t>
            </a:r>
            <a:r>
              <a:rPr lang="en-US" altLang="en-US" sz="1800" dirty="0">
                <a:solidFill>
                  <a:srgbClr val="000000"/>
                </a:solidFill>
              </a:rPr>
              <a:t> A. </a:t>
            </a:r>
            <a:r>
              <a:rPr lang="en-US" altLang="en-US" sz="1800" i="1" dirty="0">
                <a:solidFill>
                  <a:srgbClr val="000000"/>
                </a:solidFill>
              </a:rPr>
              <a:t>Hospital Practice. </a:t>
            </a:r>
            <a:r>
              <a:rPr lang="en-US" altLang="en-US" sz="1800" dirty="0">
                <a:solidFill>
                  <a:srgbClr val="000000"/>
                </a:solidFill>
              </a:rPr>
              <a:t>1996 </a:t>
            </a:r>
          </a:p>
        </p:txBody>
      </p:sp>
      <p:sp>
        <p:nvSpPr>
          <p:cNvPr id="5" name="Content Placeholder 2"/>
          <p:cNvSpPr txBox="1">
            <a:spLocks/>
          </p:cNvSpPr>
          <p:nvPr/>
        </p:nvSpPr>
        <p:spPr>
          <a:xfrm>
            <a:off x="7410203" y="1023938"/>
            <a:ext cx="4572000" cy="4876800"/>
          </a:xfrm>
          <a:prstGeom prst="rect">
            <a:avLst/>
          </a:prstGeom>
        </p:spPr>
        <p:txBody>
          <a:bodyPr>
            <a:normAutofit/>
          </a:bodyPr>
          <a:lst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a:lstStyle>
          <a:p>
            <a:pPr marL="0" indent="0">
              <a:spcBef>
                <a:spcPts val="1800"/>
              </a:spcBef>
              <a:buFontTx/>
              <a:buNone/>
              <a:defRPr/>
            </a:pPr>
            <a:r>
              <a:rPr lang="en-US" altLang="en-US" sz="2600" kern="0" dirty="0">
                <a:solidFill>
                  <a:srgbClr val="000000"/>
                </a:solidFill>
                <a:latin typeface="Calibri" panose="020F0502020204030204" pitchFamily="34" charset="0"/>
                <a:cs typeface="Calibri" panose="020F0502020204030204" pitchFamily="34" charset="0"/>
              </a:rPr>
              <a:t>Reward and reinforcement is in part controlled by </a:t>
            </a:r>
            <a:r>
              <a:rPr lang="en-US" altLang="en-US" sz="2600" b="1" kern="0" dirty="0">
                <a:solidFill>
                  <a:srgbClr val="000000"/>
                </a:solidFill>
                <a:latin typeface="Calibri" panose="020F0502020204030204" pitchFamily="34" charset="0"/>
                <a:cs typeface="Calibri" panose="020F0502020204030204" pitchFamily="34" charset="0"/>
              </a:rPr>
              <a:t>mu-opioid receptors </a:t>
            </a:r>
            <a:r>
              <a:rPr lang="en-US" altLang="en-US" sz="2600" kern="0" dirty="0">
                <a:solidFill>
                  <a:srgbClr val="000000"/>
                </a:solidFill>
                <a:latin typeface="Calibri" panose="020F0502020204030204" pitchFamily="34" charset="0"/>
                <a:cs typeface="Calibri" panose="020F0502020204030204" pitchFamily="34" charset="0"/>
              </a:rPr>
              <a:t>in the </a:t>
            </a:r>
            <a:r>
              <a:rPr lang="en-US" altLang="en-US" sz="2600" b="1" u="sng" kern="0" dirty="0">
                <a:solidFill>
                  <a:srgbClr val="000000"/>
                </a:solidFill>
                <a:latin typeface="Calibri" panose="020F0502020204030204" pitchFamily="34" charset="0"/>
                <a:cs typeface="Calibri" panose="020F0502020204030204" pitchFamily="34" charset="0"/>
              </a:rPr>
              <a:t>Reward Pathway</a:t>
            </a:r>
            <a:r>
              <a:rPr lang="en-US" altLang="en-US" sz="2600" b="1" kern="0" dirty="0">
                <a:solidFill>
                  <a:srgbClr val="000000"/>
                </a:solidFill>
                <a:latin typeface="Calibri" panose="020F0502020204030204" pitchFamily="34" charset="0"/>
                <a:cs typeface="Calibri" panose="020F0502020204030204" pitchFamily="34" charset="0"/>
              </a:rPr>
              <a:t>:</a:t>
            </a:r>
          </a:p>
          <a:p>
            <a:pPr eaLnBrk="1" hangingPunct="1">
              <a:spcBef>
                <a:spcPts val="1800"/>
              </a:spcBef>
              <a:defRPr/>
            </a:pPr>
            <a:r>
              <a:rPr lang="en-US" altLang="en-US" sz="2400" b="1" kern="0" dirty="0">
                <a:solidFill>
                  <a:srgbClr val="000000"/>
                </a:solidFill>
                <a:latin typeface="Calibri" panose="020F0502020204030204" pitchFamily="34" charset="0"/>
                <a:cs typeface="Calibri" panose="020F0502020204030204" pitchFamily="34" charset="0"/>
              </a:rPr>
              <a:t>Dopaminergic system</a:t>
            </a:r>
          </a:p>
          <a:p>
            <a:pPr eaLnBrk="1" hangingPunct="1">
              <a:spcBef>
                <a:spcPts val="1800"/>
              </a:spcBef>
              <a:defRPr/>
            </a:pPr>
            <a:r>
              <a:rPr lang="en-US" altLang="en-US" sz="2400" b="1" kern="0" dirty="0">
                <a:solidFill>
                  <a:srgbClr val="000000"/>
                </a:solidFill>
                <a:latin typeface="Calibri" panose="020F0502020204030204" pitchFamily="34" charset="0"/>
                <a:cs typeface="Calibri" panose="020F0502020204030204" pitchFamily="34" charset="0"/>
              </a:rPr>
              <a:t>Ventral Tegmental Area </a:t>
            </a:r>
            <a:r>
              <a:rPr lang="en-US" altLang="en-US" sz="2400" kern="0" dirty="0">
                <a:solidFill>
                  <a:srgbClr val="000000"/>
                </a:solidFill>
                <a:latin typeface="Calibri" panose="020F0502020204030204" pitchFamily="34" charset="0"/>
                <a:cs typeface="Calibri" panose="020F0502020204030204" pitchFamily="34" charset="0"/>
              </a:rPr>
              <a:t>(VTA) </a:t>
            </a:r>
          </a:p>
          <a:p>
            <a:pPr eaLnBrk="1" hangingPunct="1">
              <a:spcBef>
                <a:spcPts val="1800"/>
              </a:spcBef>
              <a:defRPr/>
            </a:pPr>
            <a:r>
              <a:rPr lang="en-US" altLang="en-US" sz="2400" b="1" kern="0" dirty="0">
                <a:solidFill>
                  <a:srgbClr val="000000"/>
                </a:solidFill>
                <a:latin typeface="Calibri" panose="020F0502020204030204" pitchFamily="34" charset="0"/>
                <a:cs typeface="Calibri" panose="020F0502020204030204" pitchFamily="34" charset="0"/>
              </a:rPr>
              <a:t>Nucleus </a:t>
            </a:r>
            <a:r>
              <a:rPr lang="en-US" altLang="en-US" sz="2400" b="1" kern="0" dirty="0" err="1">
                <a:solidFill>
                  <a:srgbClr val="000000"/>
                </a:solidFill>
                <a:latin typeface="Calibri" panose="020F0502020204030204" pitchFamily="34" charset="0"/>
                <a:cs typeface="Calibri" panose="020F0502020204030204" pitchFamily="34" charset="0"/>
              </a:rPr>
              <a:t>Accumbens</a:t>
            </a:r>
            <a:r>
              <a:rPr lang="en-US" altLang="en-US" sz="2400" b="1" kern="0" dirty="0">
                <a:solidFill>
                  <a:srgbClr val="000000"/>
                </a:solidFill>
                <a:latin typeface="Calibri" panose="020F0502020204030204" pitchFamily="34" charset="0"/>
                <a:cs typeface="Calibri" panose="020F0502020204030204" pitchFamily="34" charset="0"/>
              </a:rPr>
              <a:t> </a:t>
            </a:r>
            <a:r>
              <a:rPr lang="en-US" altLang="en-US" sz="2400" kern="0" dirty="0">
                <a:solidFill>
                  <a:srgbClr val="000000"/>
                </a:solidFill>
                <a:latin typeface="Calibri" panose="020F0502020204030204" pitchFamily="34" charset="0"/>
                <a:cs typeface="Calibri" panose="020F0502020204030204" pitchFamily="34" charset="0"/>
              </a:rPr>
              <a:t>with projections to </a:t>
            </a:r>
            <a:r>
              <a:rPr lang="en-US" altLang="en-US" sz="2400" b="1" kern="0" dirty="0">
                <a:solidFill>
                  <a:srgbClr val="000000"/>
                </a:solidFill>
                <a:latin typeface="Calibri" panose="020F0502020204030204" pitchFamily="34" charset="0"/>
                <a:cs typeface="Calibri" panose="020F0502020204030204" pitchFamily="34" charset="0"/>
              </a:rPr>
              <a:t>Prefrontal Cortex</a:t>
            </a:r>
          </a:p>
        </p:txBody>
      </p:sp>
      <p:sp>
        <p:nvSpPr>
          <p:cNvPr id="2" name="Isosceles Triangle 1"/>
          <p:cNvSpPr/>
          <p:nvPr/>
        </p:nvSpPr>
        <p:spPr>
          <a:xfrm rot="2665331">
            <a:off x="482204" y="2825465"/>
            <a:ext cx="833668" cy="1663870"/>
          </a:xfrm>
          <a:prstGeom prst="triangle">
            <a:avLst/>
          </a:prstGeom>
          <a:solidFill>
            <a:srgbClr val="FFFF00">
              <a:alpha val="18039"/>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7" name="Isosceles Triangle 6"/>
          <p:cNvSpPr/>
          <p:nvPr/>
        </p:nvSpPr>
        <p:spPr>
          <a:xfrm>
            <a:off x="1779046" y="3178447"/>
            <a:ext cx="1059157" cy="1291412"/>
          </a:xfrm>
          <a:prstGeom prst="triangle">
            <a:avLst/>
          </a:prstGeom>
          <a:solidFill>
            <a:srgbClr val="FFFF00">
              <a:alpha val="18039"/>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8" name="Isosceles Triangle 7"/>
          <p:cNvSpPr/>
          <p:nvPr/>
        </p:nvSpPr>
        <p:spPr>
          <a:xfrm rot="15979717">
            <a:off x="5396922" y="1592550"/>
            <a:ext cx="689955" cy="3048705"/>
          </a:xfrm>
          <a:prstGeom prst="triangle">
            <a:avLst/>
          </a:prstGeom>
          <a:solidFill>
            <a:srgbClr val="FFFF00">
              <a:alpha val="18039"/>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Tree>
    <p:extLst>
      <p:ext uri="{BB962C8B-B14F-4D97-AF65-F5344CB8AC3E}">
        <p14:creationId xmlns:p14="http://schemas.microsoft.com/office/powerpoint/2010/main" val="135198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500"/>
                                        <p:tgtEl>
                                          <p:spTgt spid="5">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pic>
        <p:nvPicPr>
          <p:cNvPr id="109570" name="Picture 2" descr="auto0"/>
          <p:cNvPicPr>
            <a:picLocks noChangeAspect="1" noChangeArrowheads="1"/>
          </p:cNvPicPr>
          <p:nvPr/>
        </p:nvPicPr>
        <p:blipFill>
          <a:blip r:embed="rId2">
            <a:extLst>
              <a:ext uri="{28A0092B-C50C-407E-A947-70E740481C1C}">
                <a14:useLocalDpi xmlns:a14="http://schemas.microsoft.com/office/drawing/2010/main" val="0"/>
              </a:ext>
            </a:extLst>
          </a:blip>
          <a:srcRect l="1347" t="1619" r="1073" b="1694"/>
          <a:stretch>
            <a:fillRect/>
          </a:stretch>
        </p:blipFill>
        <p:spPr bwMode="auto">
          <a:xfrm>
            <a:off x="1702789" y="952746"/>
            <a:ext cx="8786421" cy="5371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9571" name="Text Box 3"/>
          <p:cNvSpPr txBox="1">
            <a:spLocks noChangeArrowheads="1"/>
          </p:cNvSpPr>
          <p:nvPr/>
        </p:nvSpPr>
        <p:spPr bwMode="auto">
          <a:xfrm>
            <a:off x="0" y="3175"/>
            <a:ext cx="12192000" cy="831850"/>
          </a:xfrm>
          <a:prstGeom prst="rect">
            <a:avLst/>
          </a:prstGeom>
          <a:solidFill>
            <a:srgbClr val="1B3C49"/>
          </a:solidFill>
          <a:ln>
            <a:noFill/>
          </a:ln>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buFontTx/>
              <a:buNone/>
            </a:pPr>
            <a:r>
              <a:rPr lang="en-US" altLang="en-US" sz="4800" b="1" dirty="0">
                <a:solidFill>
                  <a:schemeClr val="bg1"/>
                </a:solidFill>
                <a:effectLst>
                  <a:outerShdw blurRad="38100" dist="38100" dir="2700000" algn="tl">
                    <a:srgbClr val="000000">
                      <a:alpha val="43137"/>
                    </a:srgbClr>
                  </a:outerShdw>
                </a:effectLst>
              </a:rPr>
              <a:t>The Reward Pathway</a:t>
            </a:r>
          </a:p>
        </p:txBody>
      </p:sp>
      <p:sp>
        <p:nvSpPr>
          <p:cNvPr id="109572" name="TextBox 3"/>
          <p:cNvSpPr txBox="1">
            <a:spLocks noChangeArrowheads="1"/>
          </p:cNvSpPr>
          <p:nvPr/>
        </p:nvSpPr>
        <p:spPr bwMode="auto">
          <a:xfrm>
            <a:off x="139703" y="6324600"/>
            <a:ext cx="595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err="1"/>
              <a:t>Leshner</a:t>
            </a:r>
            <a:r>
              <a:rPr lang="en-US" altLang="en-US" sz="1800" dirty="0"/>
              <a:t> A. </a:t>
            </a:r>
            <a:r>
              <a:rPr lang="en-US" altLang="en-US" sz="1800" i="1" dirty="0"/>
              <a:t>Hospital Practice. </a:t>
            </a:r>
            <a:r>
              <a:rPr lang="en-US" altLang="en-US" sz="1800" dirty="0"/>
              <a:t>1996 </a:t>
            </a:r>
          </a:p>
        </p:txBody>
      </p:sp>
    </p:spTree>
    <p:extLst>
      <p:ext uri="{BB962C8B-B14F-4D97-AF65-F5344CB8AC3E}">
        <p14:creationId xmlns:p14="http://schemas.microsoft.com/office/powerpoint/2010/main" val="16775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
          <p:cNvSpPr>
            <a:spLocks noChangeArrowheads="1"/>
          </p:cNvSpPr>
          <p:nvPr/>
        </p:nvSpPr>
        <p:spPr bwMode="auto">
          <a:xfrm>
            <a:off x="0" y="771897"/>
            <a:ext cx="12293600" cy="6086103"/>
          </a:xfrm>
          <a:prstGeom prst="rect">
            <a:avLst/>
          </a:prstGeom>
          <a:solidFill>
            <a:srgbClr val="132B35"/>
          </a:solidFill>
          <a:ln w="9525" algn="ctr">
            <a:no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dirty="0">
              <a:solidFill>
                <a:srgbClr val="000000"/>
              </a:solidFill>
            </a:endParaRPr>
          </a:p>
        </p:txBody>
      </p:sp>
      <p:sp>
        <p:nvSpPr>
          <p:cNvPr id="110595" name="Rectangle 97"/>
          <p:cNvSpPr>
            <a:spLocks noChangeArrowheads="1"/>
          </p:cNvSpPr>
          <p:nvPr/>
        </p:nvSpPr>
        <p:spPr bwMode="auto">
          <a:xfrm>
            <a:off x="203200" y="6096000"/>
            <a:ext cx="6908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a:solidFill>
                  <a:srgbClr val="FFFFFF"/>
                </a:solidFill>
              </a:rPr>
              <a:t>Di Chiara et al., </a:t>
            </a:r>
            <a:r>
              <a:rPr lang="en-US" altLang="en-US" sz="1600" i="1" dirty="0">
                <a:solidFill>
                  <a:srgbClr val="FFFFFF"/>
                </a:solidFill>
              </a:rPr>
              <a:t>Neuroscience</a:t>
            </a:r>
            <a:r>
              <a:rPr lang="en-US" altLang="en-US" sz="1600" dirty="0">
                <a:solidFill>
                  <a:srgbClr val="FFFFFF"/>
                </a:solidFill>
              </a:rPr>
              <a:t>, 1999</a:t>
            </a:r>
          </a:p>
          <a:p>
            <a:pPr eaLnBrk="0" fontAlgn="base" hangingPunct="0">
              <a:spcBef>
                <a:spcPct val="0"/>
              </a:spcBef>
              <a:spcAft>
                <a:spcPct val="0"/>
              </a:spcAft>
              <a:buFontTx/>
              <a:buNone/>
            </a:pPr>
            <a:r>
              <a:rPr lang="en-US" altLang="en-US" sz="1600" dirty="0" err="1">
                <a:solidFill>
                  <a:srgbClr val="FFFFFF"/>
                </a:solidFill>
                <a:cs typeface="Calibri" panose="020F0502020204030204" pitchFamily="34" charset="0"/>
              </a:rPr>
              <a:t>Fiorino</a:t>
            </a:r>
            <a:r>
              <a:rPr lang="en-US" altLang="en-US" sz="1600" dirty="0">
                <a:solidFill>
                  <a:srgbClr val="FFFFFF"/>
                </a:solidFill>
                <a:cs typeface="Calibri" panose="020F0502020204030204" pitchFamily="34" charset="0"/>
              </a:rPr>
              <a:t> and Phillips, </a:t>
            </a:r>
            <a:r>
              <a:rPr lang="en-US" altLang="en-US" sz="1600" i="1" dirty="0">
                <a:solidFill>
                  <a:srgbClr val="FFFFFF"/>
                </a:solidFill>
                <a:cs typeface="Calibri" panose="020F0502020204030204" pitchFamily="34" charset="0"/>
              </a:rPr>
              <a:t>J. Neuroscience</a:t>
            </a:r>
            <a:r>
              <a:rPr lang="en-US" altLang="en-US" sz="1600" dirty="0">
                <a:solidFill>
                  <a:srgbClr val="FFFFFF"/>
                </a:solidFill>
                <a:cs typeface="Calibri" panose="020F0502020204030204" pitchFamily="34" charset="0"/>
              </a:rPr>
              <a:t>, 1997</a:t>
            </a:r>
          </a:p>
        </p:txBody>
      </p:sp>
      <p:sp>
        <p:nvSpPr>
          <p:cNvPr id="110596" name="Rectangle 98"/>
          <p:cNvSpPr>
            <a:spLocks noChangeArrowheads="1"/>
          </p:cNvSpPr>
          <p:nvPr/>
        </p:nvSpPr>
        <p:spPr bwMode="auto">
          <a:xfrm>
            <a:off x="0" y="1"/>
            <a:ext cx="12192000" cy="771896"/>
          </a:xfrm>
          <a:prstGeom prst="rect">
            <a:avLst/>
          </a:prstGeom>
          <a:solidFill>
            <a:srgbClr val="214A5B"/>
          </a:solidFill>
          <a:ln>
            <a:noFill/>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kumimoji="1" lang="en-US" altLang="en-US" sz="3800" b="1" dirty="0">
                <a:solidFill>
                  <a:srgbClr val="FFFFFF"/>
                </a:solidFill>
                <a:effectLst>
                  <a:outerShdw blurRad="38100" dist="38100" dir="2700000" algn="tl">
                    <a:srgbClr val="000000">
                      <a:alpha val="43137"/>
                    </a:srgbClr>
                  </a:outerShdw>
                </a:effectLst>
              </a:rPr>
              <a:t>Natural Rewards Elevate Dopamine Levels</a:t>
            </a:r>
          </a:p>
        </p:txBody>
      </p:sp>
      <p:sp>
        <p:nvSpPr>
          <p:cNvPr id="110597" name="Line 3"/>
          <p:cNvSpPr>
            <a:spLocks noChangeShapeType="1"/>
          </p:cNvSpPr>
          <p:nvPr/>
        </p:nvSpPr>
        <p:spPr bwMode="auto">
          <a:xfrm>
            <a:off x="1354668" y="2193930"/>
            <a:ext cx="2117" cy="2798763"/>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598" name="Line 4"/>
          <p:cNvSpPr>
            <a:spLocks noChangeShapeType="1"/>
          </p:cNvSpPr>
          <p:nvPr/>
        </p:nvSpPr>
        <p:spPr bwMode="auto">
          <a:xfrm>
            <a:off x="1295401" y="4992705"/>
            <a:ext cx="59267" cy="15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599" name="Line 5"/>
          <p:cNvSpPr>
            <a:spLocks noChangeShapeType="1"/>
          </p:cNvSpPr>
          <p:nvPr/>
        </p:nvSpPr>
        <p:spPr bwMode="auto">
          <a:xfrm>
            <a:off x="1295401" y="4295775"/>
            <a:ext cx="59267"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00" name="Line 6"/>
          <p:cNvSpPr>
            <a:spLocks noChangeShapeType="1"/>
          </p:cNvSpPr>
          <p:nvPr/>
        </p:nvSpPr>
        <p:spPr bwMode="auto">
          <a:xfrm>
            <a:off x="1295401" y="3597275"/>
            <a:ext cx="59267" cy="1588"/>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01" name="Line 7"/>
          <p:cNvSpPr>
            <a:spLocks noChangeShapeType="1"/>
          </p:cNvSpPr>
          <p:nvPr/>
        </p:nvSpPr>
        <p:spPr bwMode="auto">
          <a:xfrm>
            <a:off x="1295401" y="2892425"/>
            <a:ext cx="59267"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02" name="Line 8"/>
          <p:cNvSpPr>
            <a:spLocks noChangeShapeType="1"/>
          </p:cNvSpPr>
          <p:nvPr/>
        </p:nvSpPr>
        <p:spPr bwMode="auto">
          <a:xfrm>
            <a:off x="1295401" y="2193925"/>
            <a:ext cx="59267" cy="1588"/>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03" name="Line 9"/>
          <p:cNvSpPr>
            <a:spLocks noChangeShapeType="1"/>
          </p:cNvSpPr>
          <p:nvPr/>
        </p:nvSpPr>
        <p:spPr bwMode="auto">
          <a:xfrm>
            <a:off x="1354667" y="4992705"/>
            <a:ext cx="3604684" cy="15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04" name="Line 10"/>
          <p:cNvSpPr>
            <a:spLocks noChangeShapeType="1"/>
          </p:cNvSpPr>
          <p:nvPr/>
        </p:nvSpPr>
        <p:spPr bwMode="auto">
          <a:xfrm flipV="1">
            <a:off x="1354668"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05" name="Line 11"/>
          <p:cNvSpPr>
            <a:spLocks noChangeShapeType="1"/>
          </p:cNvSpPr>
          <p:nvPr/>
        </p:nvSpPr>
        <p:spPr bwMode="auto">
          <a:xfrm flipV="1">
            <a:off x="1547284"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06" name="Line 12"/>
          <p:cNvSpPr>
            <a:spLocks noChangeShapeType="1"/>
          </p:cNvSpPr>
          <p:nvPr/>
        </p:nvSpPr>
        <p:spPr bwMode="auto">
          <a:xfrm flipV="1">
            <a:off x="1729319"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07" name="Line 13"/>
          <p:cNvSpPr>
            <a:spLocks noChangeShapeType="1"/>
          </p:cNvSpPr>
          <p:nvPr/>
        </p:nvSpPr>
        <p:spPr bwMode="auto">
          <a:xfrm flipV="1">
            <a:off x="1921936"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08" name="Line 14"/>
          <p:cNvSpPr>
            <a:spLocks noChangeShapeType="1"/>
          </p:cNvSpPr>
          <p:nvPr/>
        </p:nvSpPr>
        <p:spPr bwMode="auto">
          <a:xfrm flipV="1">
            <a:off x="2116667"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09" name="Line 15"/>
          <p:cNvSpPr>
            <a:spLocks noChangeShapeType="1"/>
          </p:cNvSpPr>
          <p:nvPr/>
        </p:nvSpPr>
        <p:spPr bwMode="auto">
          <a:xfrm flipV="1">
            <a:off x="2298700"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10" name="Line 16"/>
          <p:cNvSpPr>
            <a:spLocks noChangeShapeType="1"/>
          </p:cNvSpPr>
          <p:nvPr/>
        </p:nvSpPr>
        <p:spPr bwMode="auto">
          <a:xfrm flipV="1">
            <a:off x="2491319"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11" name="Line 17"/>
          <p:cNvSpPr>
            <a:spLocks noChangeShapeType="1"/>
          </p:cNvSpPr>
          <p:nvPr/>
        </p:nvSpPr>
        <p:spPr bwMode="auto">
          <a:xfrm flipV="1">
            <a:off x="2683936"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12" name="Line 18"/>
          <p:cNvSpPr>
            <a:spLocks noChangeShapeType="1"/>
          </p:cNvSpPr>
          <p:nvPr/>
        </p:nvSpPr>
        <p:spPr bwMode="auto">
          <a:xfrm flipV="1">
            <a:off x="2868087"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13" name="Line 19"/>
          <p:cNvSpPr>
            <a:spLocks noChangeShapeType="1"/>
          </p:cNvSpPr>
          <p:nvPr/>
        </p:nvSpPr>
        <p:spPr bwMode="auto">
          <a:xfrm flipV="1">
            <a:off x="3060700"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14" name="Line 20"/>
          <p:cNvSpPr>
            <a:spLocks noChangeShapeType="1"/>
          </p:cNvSpPr>
          <p:nvPr/>
        </p:nvSpPr>
        <p:spPr bwMode="auto">
          <a:xfrm flipV="1">
            <a:off x="3253319"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15" name="Line 21"/>
          <p:cNvSpPr>
            <a:spLocks noChangeShapeType="1"/>
          </p:cNvSpPr>
          <p:nvPr/>
        </p:nvSpPr>
        <p:spPr bwMode="auto">
          <a:xfrm flipV="1">
            <a:off x="3445936"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16" name="Line 22"/>
          <p:cNvSpPr>
            <a:spLocks noChangeShapeType="1"/>
          </p:cNvSpPr>
          <p:nvPr/>
        </p:nvSpPr>
        <p:spPr bwMode="auto">
          <a:xfrm flipV="1">
            <a:off x="3630084"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17" name="Line 23"/>
          <p:cNvSpPr>
            <a:spLocks noChangeShapeType="1"/>
          </p:cNvSpPr>
          <p:nvPr/>
        </p:nvSpPr>
        <p:spPr bwMode="auto">
          <a:xfrm flipV="1">
            <a:off x="3822700"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18" name="Line 24"/>
          <p:cNvSpPr>
            <a:spLocks noChangeShapeType="1"/>
          </p:cNvSpPr>
          <p:nvPr/>
        </p:nvSpPr>
        <p:spPr bwMode="auto">
          <a:xfrm flipV="1">
            <a:off x="4015317"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19" name="Line 25"/>
          <p:cNvSpPr>
            <a:spLocks noChangeShapeType="1"/>
          </p:cNvSpPr>
          <p:nvPr/>
        </p:nvSpPr>
        <p:spPr bwMode="auto">
          <a:xfrm flipV="1">
            <a:off x="4199467"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20" name="Line 26"/>
          <p:cNvSpPr>
            <a:spLocks noChangeShapeType="1"/>
          </p:cNvSpPr>
          <p:nvPr/>
        </p:nvSpPr>
        <p:spPr bwMode="auto">
          <a:xfrm flipV="1">
            <a:off x="4392084"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21" name="Line 27"/>
          <p:cNvSpPr>
            <a:spLocks noChangeShapeType="1"/>
          </p:cNvSpPr>
          <p:nvPr/>
        </p:nvSpPr>
        <p:spPr bwMode="auto">
          <a:xfrm flipV="1">
            <a:off x="4584700"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22" name="Line 28"/>
          <p:cNvSpPr>
            <a:spLocks noChangeShapeType="1"/>
          </p:cNvSpPr>
          <p:nvPr/>
        </p:nvSpPr>
        <p:spPr bwMode="auto">
          <a:xfrm flipV="1">
            <a:off x="4766736"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23" name="Line 29"/>
          <p:cNvSpPr>
            <a:spLocks noChangeShapeType="1"/>
          </p:cNvSpPr>
          <p:nvPr/>
        </p:nvSpPr>
        <p:spPr bwMode="auto">
          <a:xfrm flipV="1">
            <a:off x="4959351"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24" name="Line 30"/>
          <p:cNvSpPr>
            <a:spLocks noChangeShapeType="1"/>
          </p:cNvSpPr>
          <p:nvPr/>
        </p:nvSpPr>
        <p:spPr bwMode="auto">
          <a:xfrm>
            <a:off x="1449917" y="3597275"/>
            <a:ext cx="194733" cy="666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25" name="Line 31"/>
          <p:cNvSpPr>
            <a:spLocks noChangeShapeType="1"/>
          </p:cNvSpPr>
          <p:nvPr/>
        </p:nvSpPr>
        <p:spPr bwMode="auto">
          <a:xfrm flipV="1">
            <a:off x="1644662" y="3524250"/>
            <a:ext cx="182033" cy="13970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26" name="Line 32"/>
          <p:cNvSpPr>
            <a:spLocks noChangeShapeType="1"/>
          </p:cNvSpPr>
          <p:nvPr/>
        </p:nvSpPr>
        <p:spPr bwMode="auto">
          <a:xfrm>
            <a:off x="1826684" y="3524250"/>
            <a:ext cx="192616" cy="58738"/>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27" name="Line 33"/>
          <p:cNvSpPr>
            <a:spLocks noChangeShapeType="1"/>
          </p:cNvSpPr>
          <p:nvPr/>
        </p:nvSpPr>
        <p:spPr bwMode="auto">
          <a:xfrm>
            <a:off x="2019312" y="3582990"/>
            <a:ext cx="192617" cy="1539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28" name="Line 34"/>
          <p:cNvSpPr>
            <a:spLocks noChangeShapeType="1"/>
          </p:cNvSpPr>
          <p:nvPr/>
        </p:nvSpPr>
        <p:spPr bwMode="auto">
          <a:xfrm flipV="1">
            <a:off x="2211920" y="2892425"/>
            <a:ext cx="184149" cy="8445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29" name="Line 35"/>
          <p:cNvSpPr>
            <a:spLocks noChangeShapeType="1"/>
          </p:cNvSpPr>
          <p:nvPr/>
        </p:nvSpPr>
        <p:spPr bwMode="auto">
          <a:xfrm>
            <a:off x="2396078" y="2892442"/>
            <a:ext cx="192617" cy="13811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30" name="Line 36"/>
          <p:cNvSpPr>
            <a:spLocks noChangeShapeType="1"/>
          </p:cNvSpPr>
          <p:nvPr/>
        </p:nvSpPr>
        <p:spPr bwMode="auto">
          <a:xfrm>
            <a:off x="2588684" y="3030538"/>
            <a:ext cx="192616" cy="214312"/>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31" name="Line 37"/>
          <p:cNvSpPr>
            <a:spLocks noChangeShapeType="1"/>
          </p:cNvSpPr>
          <p:nvPr/>
        </p:nvSpPr>
        <p:spPr bwMode="auto">
          <a:xfrm>
            <a:off x="2781312" y="3244850"/>
            <a:ext cx="182033" cy="13970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32" name="Line 38"/>
          <p:cNvSpPr>
            <a:spLocks noChangeShapeType="1"/>
          </p:cNvSpPr>
          <p:nvPr/>
        </p:nvSpPr>
        <p:spPr bwMode="auto">
          <a:xfrm>
            <a:off x="2963345" y="3384567"/>
            <a:ext cx="192617" cy="4286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33" name="Line 39"/>
          <p:cNvSpPr>
            <a:spLocks noChangeShapeType="1"/>
          </p:cNvSpPr>
          <p:nvPr/>
        </p:nvSpPr>
        <p:spPr bwMode="auto">
          <a:xfrm>
            <a:off x="3155952" y="3427413"/>
            <a:ext cx="194733" cy="158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34" name="Line 40"/>
          <p:cNvSpPr>
            <a:spLocks noChangeShapeType="1"/>
          </p:cNvSpPr>
          <p:nvPr/>
        </p:nvSpPr>
        <p:spPr bwMode="auto">
          <a:xfrm>
            <a:off x="3350695" y="3443296"/>
            <a:ext cx="182033" cy="2222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35" name="Line 41"/>
          <p:cNvSpPr>
            <a:spLocks noChangeShapeType="1"/>
          </p:cNvSpPr>
          <p:nvPr/>
        </p:nvSpPr>
        <p:spPr bwMode="auto">
          <a:xfrm>
            <a:off x="3532717" y="3465517"/>
            <a:ext cx="192616"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36" name="Line 42"/>
          <p:cNvSpPr>
            <a:spLocks noChangeShapeType="1"/>
          </p:cNvSpPr>
          <p:nvPr/>
        </p:nvSpPr>
        <p:spPr bwMode="auto">
          <a:xfrm>
            <a:off x="3725345" y="3479800"/>
            <a:ext cx="192617" cy="444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37" name="Line 43"/>
          <p:cNvSpPr>
            <a:spLocks noChangeShapeType="1"/>
          </p:cNvSpPr>
          <p:nvPr/>
        </p:nvSpPr>
        <p:spPr bwMode="auto">
          <a:xfrm>
            <a:off x="3917952" y="3524258"/>
            <a:ext cx="184149" cy="285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38" name="Line 44"/>
          <p:cNvSpPr>
            <a:spLocks noChangeShapeType="1"/>
          </p:cNvSpPr>
          <p:nvPr/>
        </p:nvSpPr>
        <p:spPr bwMode="auto">
          <a:xfrm>
            <a:off x="4102111" y="3552825"/>
            <a:ext cx="192617" cy="3016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39" name="Line 45"/>
          <p:cNvSpPr>
            <a:spLocks noChangeShapeType="1"/>
          </p:cNvSpPr>
          <p:nvPr/>
        </p:nvSpPr>
        <p:spPr bwMode="auto">
          <a:xfrm>
            <a:off x="4294717" y="3582990"/>
            <a:ext cx="192616"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40" name="Line 46"/>
          <p:cNvSpPr>
            <a:spLocks noChangeShapeType="1"/>
          </p:cNvSpPr>
          <p:nvPr/>
        </p:nvSpPr>
        <p:spPr bwMode="auto">
          <a:xfrm flipV="1">
            <a:off x="4487345" y="3582990"/>
            <a:ext cx="184151"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41" name="Line 47"/>
          <p:cNvSpPr>
            <a:spLocks noChangeShapeType="1"/>
          </p:cNvSpPr>
          <p:nvPr/>
        </p:nvSpPr>
        <p:spPr bwMode="auto">
          <a:xfrm>
            <a:off x="4671484" y="3582990"/>
            <a:ext cx="192616"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42" name="Rectangle 48"/>
          <p:cNvSpPr>
            <a:spLocks noChangeArrowheads="1"/>
          </p:cNvSpPr>
          <p:nvPr/>
        </p:nvSpPr>
        <p:spPr bwMode="auto">
          <a:xfrm>
            <a:off x="1382184" y="3544893"/>
            <a:ext cx="12700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43" name="Rectangle 49"/>
          <p:cNvSpPr>
            <a:spLocks noChangeArrowheads="1"/>
          </p:cNvSpPr>
          <p:nvPr/>
        </p:nvSpPr>
        <p:spPr bwMode="auto">
          <a:xfrm>
            <a:off x="1576917" y="3611563"/>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44" name="Rectangle 50"/>
          <p:cNvSpPr>
            <a:spLocks noChangeArrowheads="1"/>
          </p:cNvSpPr>
          <p:nvPr/>
        </p:nvSpPr>
        <p:spPr bwMode="auto">
          <a:xfrm>
            <a:off x="1758953" y="3471863"/>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45" name="Rectangle 51"/>
          <p:cNvSpPr>
            <a:spLocks noChangeArrowheads="1"/>
          </p:cNvSpPr>
          <p:nvPr/>
        </p:nvSpPr>
        <p:spPr bwMode="auto">
          <a:xfrm>
            <a:off x="1951567" y="3530600"/>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46" name="Rectangle 52"/>
          <p:cNvSpPr>
            <a:spLocks noChangeArrowheads="1"/>
          </p:cNvSpPr>
          <p:nvPr/>
        </p:nvSpPr>
        <p:spPr bwMode="auto">
          <a:xfrm>
            <a:off x="2144184" y="3684593"/>
            <a:ext cx="12700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47" name="Rectangle 53"/>
          <p:cNvSpPr>
            <a:spLocks noChangeArrowheads="1"/>
          </p:cNvSpPr>
          <p:nvPr/>
        </p:nvSpPr>
        <p:spPr bwMode="auto">
          <a:xfrm>
            <a:off x="2328335" y="2840038"/>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48" name="Rectangle 54"/>
          <p:cNvSpPr>
            <a:spLocks noChangeArrowheads="1"/>
          </p:cNvSpPr>
          <p:nvPr/>
        </p:nvSpPr>
        <p:spPr bwMode="auto">
          <a:xfrm>
            <a:off x="2520953" y="2979738"/>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49" name="Rectangle 55"/>
          <p:cNvSpPr>
            <a:spLocks noChangeArrowheads="1"/>
          </p:cNvSpPr>
          <p:nvPr/>
        </p:nvSpPr>
        <p:spPr bwMode="auto">
          <a:xfrm>
            <a:off x="2713567" y="3192463"/>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50" name="Rectangle 56"/>
          <p:cNvSpPr>
            <a:spLocks noChangeArrowheads="1"/>
          </p:cNvSpPr>
          <p:nvPr/>
        </p:nvSpPr>
        <p:spPr bwMode="auto">
          <a:xfrm>
            <a:off x="2897717" y="3332163"/>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51" name="Rectangle 57"/>
          <p:cNvSpPr>
            <a:spLocks noChangeArrowheads="1"/>
          </p:cNvSpPr>
          <p:nvPr/>
        </p:nvSpPr>
        <p:spPr bwMode="auto">
          <a:xfrm>
            <a:off x="3090335" y="3376613"/>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52" name="Rectangle 58"/>
          <p:cNvSpPr>
            <a:spLocks noChangeArrowheads="1"/>
          </p:cNvSpPr>
          <p:nvPr/>
        </p:nvSpPr>
        <p:spPr bwMode="auto">
          <a:xfrm>
            <a:off x="3282953" y="3390900"/>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53" name="Rectangle 59"/>
          <p:cNvSpPr>
            <a:spLocks noChangeArrowheads="1"/>
          </p:cNvSpPr>
          <p:nvPr/>
        </p:nvSpPr>
        <p:spPr bwMode="auto">
          <a:xfrm>
            <a:off x="3464985" y="3413125"/>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54" name="Rectangle 60"/>
          <p:cNvSpPr>
            <a:spLocks noChangeArrowheads="1"/>
          </p:cNvSpPr>
          <p:nvPr/>
        </p:nvSpPr>
        <p:spPr bwMode="auto">
          <a:xfrm>
            <a:off x="3657600" y="3427420"/>
            <a:ext cx="12700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55" name="Rectangle 61"/>
          <p:cNvSpPr>
            <a:spLocks noChangeArrowheads="1"/>
          </p:cNvSpPr>
          <p:nvPr/>
        </p:nvSpPr>
        <p:spPr bwMode="auto">
          <a:xfrm>
            <a:off x="3850217" y="3471863"/>
            <a:ext cx="127000"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56" name="Rectangle 62"/>
          <p:cNvSpPr>
            <a:spLocks noChangeArrowheads="1"/>
          </p:cNvSpPr>
          <p:nvPr/>
        </p:nvSpPr>
        <p:spPr bwMode="auto">
          <a:xfrm>
            <a:off x="4034367" y="3502025"/>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57" name="Rectangle 63"/>
          <p:cNvSpPr>
            <a:spLocks noChangeArrowheads="1"/>
          </p:cNvSpPr>
          <p:nvPr/>
        </p:nvSpPr>
        <p:spPr bwMode="auto">
          <a:xfrm>
            <a:off x="4226985" y="3530600"/>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58" name="Rectangle 64"/>
          <p:cNvSpPr>
            <a:spLocks noChangeArrowheads="1"/>
          </p:cNvSpPr>
          <p:nvPr/>
        </p:nvSpPr>
        <p:spPr bwMode="auto">
          <a:xfrm>
            <a:off x="4419600" y="3544893"/>
            <a:ext cx="12700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59" name="Rectangle 65"/>
          <p:cNvSpPr>
            <a:spLocks noChangeArrowheads="1"/>
          </p:cNvSpPr>
          <p:nvPr/>
        </p:nvSpPr>
        <p:spPr bwMode="auto">
          <a:xfrm>
            <a:off x="4603753" y="3530600"/>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60" name="Rectangle 66"/>
          <p:cNvSpPr>
            <a:spLocks noChangeArrowheads="1"/>
          </p:cNvSpPr>
          <p:nvPr/>
        </p:nvSpPr>
        <p:spPr bwMode="auto">
          <a:xfrm>
            <a:off x="4796367" y="3544893"/>
            <a:ext cx="124884"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61" name="Rectangle 67"/>
          <p:cNvSpPr>
            <a:spLocks noChangeArrowheads="1"/>
          </p:cNvSpPr>
          <p:nvPr/>
        </p:nvSpPr>
        <p:spPr bwMode="auto">
          <a:xfrm>
            <a:off x="1111251" y="4911725"/>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0</a:t>
            </a:r>
          </a:p>
        </p:txBody>
      </p:sp>
      <p:sp>
        <p:nvSpPr>
          <p:cNvPr id="110662" name="Rectangle 68"/>
          <p:cNvSpPr>
            <a:spLocks noChangeArrowheads="1"/>
          </p:cNvSpPr>
          <p:nvPr/>
        </p:nvSpPr>
        <p:spPr bwMode="auto">
          <a:xfrm>
            <a:off x="827627" y="4221164"/>
            <a:ext cx="310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50</a:t>
            </a:r>
          </a:p>
        </p:txBody>
      </p:sp>
      <p:sp>
        <p:nvSpPr>
          <p:cNvPr id="110663" name="Rectangle 69"/>
          <p:cNvSpPr>
            <a:spLocks noChangeArrowheads="1"/>
          </p:cNvSpPr>
          <p:nvPr/>
        </p:nvSpPr>
        <p:spPr bwMode="auto">
          <a:xfrm>
            <a:off x="726018" y="3549650"/>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100</a:t>
            </a:r>
          </a:p>
        </p:txBody>
      </p:sp>
      <p:sp>
        <p:nvSpPr>
          <p:cNvPr id="110664" name="Rectangle 70"/>
          <p:cNvSpPr>
            <a:spLocks noChangeArrowheads="1"/>
          </p:cNvSpPr>
          <p:nvPr/>
        </p:nvSpPr>
        <p:spPr bwMode="auto">
          <a:xfrm>
            <a:off x="740834" y="2822575"/>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150</a:t>
            </a:r>
          </a:p>
        </p:txBody>
      </p:sp>
      <p:sp>
        <p:nvSpPr>
          <p:cNvPr id="110665" name="Rectangle 71"/>
          <p:cNvSpPr>
            <a:spLocks noChangeArrowheads="1"/>
          </p:cNvSpPr>
          <p:nvPr/>
        </p:nvSpPr>
        <p:spPr bwMode="auto">
          <a:xfrm>
            <a:off x="599016" y="2114550"/>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200</a:t>
            </a:r>
          </a:p>
        </p:txBody>
      </p:sp>
      <p:sp>
        <p:nvSpPr>
          <p:cNvPr id="110666" name="Rectangle 72"/>
          <p:cNvSpPr>
            <a:spLocks noChangeArrowheads="1"/>
          </p:cNvSpPr>
          <p:nvPr/>
        </p:nvSpPr>
        <p:spPr bwMode="auto">
          <a:xfrm>
            <a:off x="1407584" y="5114925"/>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0</a:t>
            </a:r>
          </a:p>
        </p:txBody>
      </p:sp>
      <p:sp>
        <p:nvSpPr>
          <p:cNvPr id="110667" name="Rectangle 73"/>
          <p:cNvSpPr>
            <a:spLocks noChangeArrowheads="1"/>
          </p:cNvSpPr>
          <p:nvPr/>
        </p:nvSpPr>
        <p:spPr bwMode="auto">
          <a:xfrm>
            <a:off x="2495562" y="5114925"/>
            <a:ext cx="310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60</a:t>
            </a:r>
          </a:p>
        </p:txBody>
      </p:sp>
      <p:sp>
        <p:nvSpPr>
          <p:cNvPr id="110668" name="Rectangle 74"/>
          <p:cNvSpPr>
            <a:spLocks noChangeArrowheads="1"/>
          </p:cNvSpPr>
          <p:nvPr/>
        </p:nvSpPr>
        <p:spPr bwMode="auto">
          <a:xfrm>
            <a:off x="3589867" y="5114925"/>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120</a:t>
            </a:r>
          </a:p>
        </p:txBody>
      </p:sp>
      <p:sp>
        <p:nvSpPr>
          <p:cNvPr id="110669" name="Rectangle 75"/>
          <p:cNvSpPr>
            <a:spLocks noChangeArrowheads="1"/>
          </p:cNvSpPr>
          <p:nvPr/>
        </p:nvSpPr>
        <p:spPr bwMode="auto">
          <a:xfrm>
            <a:off x="4728634" y="5114925"/>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180</a:t>
            </a:r>
          </a:p>
        </p:txBody>
      </p:sp>
      <p:sp>
        <p:nvSpPr>
          <p:cNvPr id="110670" name="Rectangle 76"/>
          <p:cNvSpPr>
            <a:spLocks noChangeArrowheads="1"/>
          </p:cNvSpPr>
          <p:nvPr/>
        </p:nvSpPr>
        <p:spPr bwMode="auto">
          <a:xfrm>
            <a:off x="2370667" y="5402279"/>
            <a:ext cx="9008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a:solidFill>
                  <a:srgbClr val="FFFFFF"/>
                </a:solidFill>
                <a:cs typeface="Calibri" panose="020F0502020204030204" pitchFamily="34" charset="0"/>
              </a:rPr>
              <a:t>Time (min)</a:t>
            </a:r>
            <a:endParaRPr lang="en-US" altLang="en-US" sz="2400" dirty="0">
              <a:solidFill>
                <a:srgbClr val="FFFFFF"/>
              </a:solidFill>
              <a:cs typeface="Calibri" panose="020F0502020204030204" pitchFamily="34" charset="0"/>
            </a:endParaRPr>
          </a:p>
        </p:txBody>
      </p:sp>
      <p:sp>
        <p:nvSpPr>
          <p:cNvPr id="110671" name="Rectangle 77"/>
          <p:cNvSpPr>
            <a:spLocks noChangeArrowheads="1"/>
          </p:cNvSpPr>
          <p:nvPr/>
        </p:nvSpPr>
        <p:spPr bwMode="auto">
          <a:xfrm rot="-5400000">
            <a:off x="-520662" y="3376548"/>
            <a:ext cx="17779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a:solidFill>
                  <a:srgbClr val="FFFFFF"/>
                </a:solidFill>
                <a:cs typeface="Calibri" panose="020F0502020204030204" pitchFamily="34" charset="0"/>
              </a:rPr>
              <a:t>% of Basal DA Output</a:t>
            </a:r>
          </a:p>
        </p:txBody>
      </p:sp>
      <p:sp>
        <p:nvSpPr>
          <p:cNvPr id="110672" name="Rectangle 78"/>
          <p:cNvSpPr>
            <a:spLocks noChangeArrowheads="1"/>
          </p:cNvSpPr>
          <p:nvPr/>
        </p:nvSpPr>
        <p:spPr bwMode="auto">
          <a:xfrm>
            <a:off x="3770233" y="2355867"/>
            <a:ext cx="7679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r" eaLnBrk="0" fontAlgn="base" hangingPunct="0">
              <a:spcBef>
                <a:spcPct val="0"/>
              </a:spcBef>
              <a:spcAft>
                <a:spcPct val="0"/>
              </a:spcAft>
              <a:buFontTx/>
              <a:buNone/>
            </a:pPr>
            <a:r>
              <a:rPr lang="en-US" altLang="en-US" sz="1600" dirty="0" err="1">
                <a:solidFill>
                  <a:srgbClr val="FFFFFF"/>
                </a:solidFill>
                <a:cs typeface="Calibri" panose="020F0502020204030204" pitchFamily="34" charset="0"/>
              </a:rPr>
              <a:t>NAc</a:t>
            </a:r>
            <a:r>
              <a:rPr lang="en-US" altLang="en-US" sz="1600" dirty="0">
                <a:solidFill>
                  <a:srgbClr val="FFFFFF"/>
                </a:solidFill>
                <a:cs typeface="Calibri" panose="020F0502020204030204" pitchFamily="34" charset="0"/>
              </a:rPr>
              <a:t> shell</a:t>
            </a:r>
            <a:br>
              <a:rPr lang="en-US" altLang="en-US" sz="1600" dirty="0">
                <a:solidFill>
                  <a:srgbClr val="FFFFFF"/>
                </a:solidFill>
                <a:cs typeface="Calibri" panose="020F0502020204030204" pitchFamily="34" charset="0"/>
              </a:rPr>
            </a:br>
            <a:endParaRPr lang="en-US" altLang="en-US" sz="1600" dirty="0">
              <a:solidFill>
                <a:srgbClr val="FFFFFF"/>
              </a:solidFill>
              <a:cs typeface="Calibri" panose="020F0502020204030204" pitchFamily="34" charset="0"/>
            </a:endParaRPr>
          </a:p>
        </p:txBody>
      </p:sp>
      <p:sp>
        <p:nvSpPr>
          <p:cNvPr id="110673" name="Line 79"/>
          <p:cNvSpPr>
            <a:spLocks noChangeShapeType="1"/>
          </p:cNvSpPr>
          <p:nvPr/>
        </p:nvSpPr>
        <p:spPr bwMode="auto">
          <a:xfrm>
            <a:off x="1458387" y="4291013"/>
            <a:ext cx="1602316" cy="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74" name="Line 80"/>
          <p:cNvSpPr>
            <a:spLocks noChangeShapeType="1"/>
          </p:cNvSpPr>
          <p:nvPr/>
        </p:nvSpPr>
        <p:spPr bwMode="auto">
          <a:xfrm>
            <a:off x="1458384" y="4205288"/>
            <a:ext cx="0" cy="16986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75" name="Line 81"/>
          <p:cNvSpPr>
            <a:spLocks noChangeShapeType="1"/>
          </p:cNvSpPr>
          <p:nvPr/>
        </p:nvSpPr>
        <p:spPr bwMode="auto">
          <a:xfrm>
            <a:off x="3060700" y="4205288"/>
            <a:ext cx="0" cy="16986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76" name="Line 82"/>
          <p:cNvSpPr>
            <a:spLocks noChangeShapeType="1"/>
          </p:cNvSpPr>
          <p:nvPr/>
        </p:nvSpPr>
        <p:spPr bwMode="auto">
          <a:xfrm>
            <a:off x="2207684" y="4205288"/>
            <a:ext cx="0" cy="16986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77" name="Rectangle 83"/>
          <p:cNvSpPr>
            <a:spLocks noChangeArrowheads="1"/>
          </p:cNvSpPr>
          <p:nvPr/>
        </p:nvSpPr>
        <p:spPr bwMode="auto">
          <a:xfrm>
            <a:off x="1524010" y="4327542"/>
            <a:ext cx="5984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a:solidFill>
                  <a:srgbClr val="FFFFFF"/>
                </a:solidFill>
                <a:cs typeface="Calibri" panose="020F0502020204030204" pitchFamily="34" charset="0"/>
              </a:rPr>
              <a:t>Empty</a:t>
            </a:r>
          </a:p>
        </p:txBody>
      </p:sp>
      <p:sp>
        <p:nvSpPr>
          <p:cNvPr id="110678" name="Text Box 87"/>
          <p:cNvSpPr txBox="1">
            <a:spLocks noChangeArrowheads="1"/>
          </p:cNvSpPr>
          <p:nvPr/>
        </p:nvSpPr>
        <p:spPr bwMode="auto">
          <a:xfrm>
            <a:off x="2194994" y="1655763"/>
            <a:ext cx="9123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fontAlgn="base">
              <a:spcBef>
                <a:spcPct val="0"/>
              </a:spcBef>
              <a:spcAft>
                <a:spcPct val="0"/>
              </a:spcAft>
              <a:buFontTx/>
              <a:buNone/>
            </a:pPr>
            <a:r>
              <a:rPr lang="en-US" altLang="en-US" sz="2800" dirty="0">
                <a:solidFill>
                  <a:srgbClr val="FFFFFF"/>
                </a:solidFill>
                <a:cs typeface="Calibri" panose="020F0502020204030204" pitchFamily="34" charset="0"/>
              </a:rPr>
              <a:t>Food</a:t>
            </a:r>
          </a:p>
        </p:txBody>
      </p:sp>
      <p:sp>
        <p:nvSpPr>
          <p:cNvPr id="110679" name="Text Box 178"/>
          <p:cNvSpPr txBox="1">
            <a:spLocks noChangeArrowheads="1"/>
          </p:cNvSpPr>
          <p:nvPr/>
        </p:nvSpPr>
        <p:spPr bwMode="auto">
          <a:xfrm>
            <a:off x="8784168" y="1636714"/>
            <a:ext cx="6777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fontAlgn="base">
              <a:spcBef>
                <a:spcPct val="0"/>
              </a:spcBef>
              <a:spcAft>
                <a:spcPct val="0"/>
              </a:spcAft>
              <a:buFontTx/>
              <a:buNone/>
            </a:pPr>
            <a:r>
              <a:rPr lang="en-US" altLang="en-US" sz="2800" dirty="0">
                <a:solidFill>
                  <a:srgbClr val="FFFFFF"/>
                </a:solidFill>
                <a:cs typeface="Calibri" panose="020F0502020204030204" pitchFamily="34" charset="0"/>
              </a:rPr>
              <a:t>Sex</a:t>
            </a:r>
          </a:p>
        </p:txBody>
      </p:sp>
      <p:sp>
        <p:nvSpPr>
          <p:cNvPr id="110680" name="Text Box 184"/>
          <p:cNvSpPr txBox="1">
            <a:spLocks noChangeArrowheads="1"/>
          </p:cNvSpPr>
          <p:nvPr/>
        </p:nvSpPr>
        <p:spPr bwMode="auto">
          <a:xfrm>
            <a:off x="1416051" y="4495800"/>
            <a:ext cx="2546349"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a:solidFill>
                  <a:srgbClr val="FFFFFF"/>
                </a:solidFill>
              </a:rPr>
              <a:t>Box   Feeding</a:t>
            </a:r>
          </a:p>
        </p:txBody>
      </p:sp>
      <p:sp>
        <p:nvSpPr>
          <p:cNvPr id="110681" name="Line 235"/>
          <p:cNvSpPr>
            <a:spLocks noChangeShapeType="1"/>
          </p:cNvSpPr>
          <p:nvPr/>
        </p:nvSpPr>
        <p:spPr bwMode="auto">
          <a:xfrm>
            <a:off x="7194551" y="2205055"/>
            <a:ext cx="0" cy="14112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82" name="Line 236"/>
          <p:cNvSpPr>
            <a:spLocks noChangeShapeType="1"/>
          </p:cNvSpPr>
          <p:nvPr/>
        </p:nvSpPr>
        <p:spPr bwMode="auto">
          <a:xfrm>
            <a:off x="7145867" y="2911475"/>
            <a:ext cx="48684"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83" name="Line 237"/>
          <p:cNvSpPr>
            <a:spLocks noChangeShapeType="1"/>
          </p:cNvSpPr>
          <p:nvPr/>
        </p:nvSpPr>
        <p:spPr bwMode="auto">
          <a:xfrm>
            <a:off x="7145867" y="2205055"/>
            <a:ext cx="48684" cy="15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84" name="Rectangle 238"/>
          <p:cNvSpPr>
            <a:spLocks noChangeArrowheads="1"/>
          </p:cNvSpPr>
          <p:nvPr/>
        </p:nvSpPr>
        <p:spPr bwMode="auto">
          <a:xfrm>
            <a:off x="6616702" y="3530600"/>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100</a:t>
            </a:r>
          </a:p>
        </p:txBody>
      </p:sp>
      <p:sp>
        <p:nvSpPr>
          <p:cNvPr id="110685" name="Rectangle 239"/>
          <p:cNvSpPr>
            <a:spLocks noChangeArrowheads="1"/>
          </p:cNvSpPr>
          <p:nvPr/>
        </p:nvSpPr>
        <p:spPr bwMode="auto">
          <a:xfrm>
            <a:off x="6616702" y="2808289"/>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150</a:t>
            </a:r>
          </a:p>
        </p:txBody>
      </p:sp>
      <p:sp>
        <p:nvSpPr>
          <p:cNvPr id="110686" name="Rectangle 240"/>
          <p:cNvSpPr>
            <a:spLocks noChangeArrowheads="1"/>
          </p:cNvSpPr>
          <p:nvPr/>
        </p:nvSpPr>
        <p:spPr bwMode="auto">
          <a:xfrm>
            <a:off x="6510868" y="2168525"/>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200</a:t>
            </a:r>
          </a:p>
        </p:txBody>
      </p:sp>
      <p:sp>
        <p:nvSpPr>
          <p:cNvPr id="110687" name="Rectangle 241"/>
          <p:cNvSpPr>
            <a:spLocks noChangeArrowheads="1"/>
          </p:cNvSpPr>
          <p:nvPr/>
        </p:nvSpPr>
        <p:spPr bwMode="auto">
          <a:xfrm rot="-5400000">
            <a:off x="4993862" y="3299556"/>
            <a:ext cx="25344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a:solidFill>
                  <a:srgbClr val="FFFFFF"/>
                </a:solidFill>
                <a:cs typeface="Calibri" panose="020F0502020204030204" pitchFamily="34" charset="0"/>
              </a:rPr>
              <a:t>DA Concentration (% Baseline)</a:t>
            </a:r>
          </a:p>
        </p:txBody>
      </p:sp>
      <p:sp>
        <p:nvSpPr>
          <p:cNvPr id="110688" name="Line 242"/>
          <p:cNvSpPr>
            <a:spLocks noChangeShapeType="1"/>
          </p:cNvSpPr>
          <p:nvPr/>
        </p:nvSpPr>
        <p:spPr bwMode="auto">
          <a:xfrm>
            <a:off x="7200900" y="5003800"/>
            <a:ext cx="316653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89" name="Line 243"/>
          <p:cNvSpPr>
            <a:spLocks noChangeShapeType="1"/>
          </p:cNvSpPr>
          <p:nvPr/>
        </p:nvSpPr>
        <p:spPr bwMode="auto">
          <a:xfrm flipV="1">
            <a:off x="7363886" y="2911475"/>
            <a:ext cx="408516" cy="6286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90" name="Line 244"/>
          <p:cNvSpPr>
            <a:spLocks noChangeShapeType="1"/>
          </p:cNvSpPr>
          <p:nvPr/>
        </p:nvSpPr>
        <p:spPr bwMode="auto">
          <a:xfrm flipV="1">
            <a:off x="7772412" y="2205055"/>
            <a:ext cx="421217" cy="70643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91" name="Line 245"/>
          <p:cNvSpPr>
            <a:spLocks noChangeShapeType="1"/>
          </p:cNvSpPr>
          <p:nvPr/>
        </p:nvSpPr>
        <p:spPr bwMode="auto">
          <a:xfrm>
            <a:off x="8193617" y="2205055"/>
            <a:ext cx="406400" cy="2825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92" name="Line 246"/>
          <p:cNvSpPr>
            <a:spLocks noChangeShapeType="1"/>
          </p:cNvSpPr>
          <p:nvPr/>
        </p:nvSpPr>
        <p:spPr bwMode="auto">
          <a:xfrm>
            <a:off x="8600019" y="2487630"/>
            <a:ext cx="408516" cy="1666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93" name="Line 247"/>
          <p:cNvSpPr>
            <a:spLocks noChangeShapeType="1"/>
          </p:cNvSpPr>
          <p:nvPr/>
        </p:nvSpPr>
        <p:spPr bwMode="auto">
          <a:xfrm flipV="1">
            <a:off x="9008545" y="2582880"/>
            <a:ext cx="421217" cy="7143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94" name="Line 248"/>
          <p:cNvSpPr>
            <a:spLocks noChangeShapeType="1"/>
          </p:cNvSpPr>
          <p:nvPr/>
        </p:nvSpPr>
        <p:spPr bwMode="auto">
          <a:xfrm>
            <a:off x="9429751" y="2582880"/>
            <a:ext cx="408516" cy="18732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95" name="Line 249"/>
          <p:cNvSpPr>
            <a:spLocks noChangeShapeType="1"/>
          </p:cNvSpPr>
          <p:nvPr/>
        </p:nvSpPr>
        <p:spPr bwMode="auto">
          <a:xfrm flipV="1">
            <a:off x="9838278" y="2751138"/>
            <a:ext cx="421217" cy="190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696" name="Rectangle 250"/>
          <p:cNvSpPr>
            <a:spLocks noChangeArrowheads="1"/>
          </p:cNvSpPr>
          <p:nvPr/>
        </p:nvSpPr>
        <p:spPr bwMode="auto">
          <a:xfrm>
            <a:off x="7685617" y="2865455"/>
            <a:ext cx="160867" cy="841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97" name="Rectangle 251"/>
          <p:cNvSpPr>
            <a:spLocks noChangeArrowheads="1"/>
          </p:cNvSpPr>
          <p:nvPr/>
        </p:nvSpPr>
        <p:spPr bwMode="auto">
          <a:xfrm>
            <a:off x="8104729" y="2160588"/>
            <a:ext cx="162983" cy="825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98" name="Rectangle 252"/>
          <p:cNvSpPr>
            <a:spLocks noChangeArrowheads="1"/>
          </p:cNvSpPr>
          <p:nvPr/>
        </p:nvSpPr>
        <p:spPr bwMode="auto">
          <a:xfrm>
            <a:off x="8513233" y="2441575"/>
            <a:ext cx="160867" cy="84138"/>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699" name="Rectangle 253"/>
          <p:cNvSpPr>
            <a:spLocks noChangeArrowheads="1"/>
          </p:cNvSpPr>
          <p:nvPr/>
        </p:nvSpPr>
        <p:spPr bwMode="auto">
          <a:xfrm>
            <a:off x="8923878" y="2609850"/>
            <a:ext cx="158751" cy="825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700" name="Rectangle 254"/>
          <p:cNvSpPr>
            <a:spLocks noChangeArrowheads="1"/>
          </p:cNvSpPr>
          <p:nvPr/>
        </p:nvSpPr>
        <p:spPr bwMode="auto">
          <a:xfrm>
            <a:off x="9342969" y="2538430"/>
            <a:ext cx="160867" cy="841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701" name="Rectangle 255"/>
          <p:cNvSpPr>
            <a:spLocks noChangeArrowheads="1"/>
          </p:cNvSpPr>
          <p:nvPr/>
        </p:nvSpPr>
        <p:spPr bwMode="auto">
          <a:xfrm>
            <a:off x="9751485" y="2724150"/>
            <a:ext cx="160867" cy="84138"/>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702" name="Rectangle 256"/>
          <p:cNvSpPr>
            <a:spLocks noChangeArrowheads="1"/>
          </p:cNvSpPr>
          <p:nvPr/>
        </p:nvSpPr>
        <p:spPr bwMode="auto">
          <a:xfrm>
            <a:off x="10172701" y="2705100"/>
            <a:ext cx="160867" cy="84138"/>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FFFFFF"/>
              </a:solidFill>
            </a:endParaRPr>
          </a:p>
        </p:txBody>
      </p:sp>
      <p:sp>
        <p:nvSpPr>
          <p:cNvPr id="110703" name="Rectangle 257"/>
          <p:cNvSpPr>
            <a:spLocks noChangeArrowheads="1"/>
          </p:cNvSpPr>
          <p:nvPr/>
        </p:nvSpPr>
        <p:spPr bwMode="auto">
          <a:xfrm>
            <a:off x="6273810" y="5091130"/>
            <a:ext cx="68608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a:solidFill>
                  <a:srgbClr val="FFFFFF"/>
                </a:solidFill>
                <a:cs typeface="Calibri" panose="020F0502020204030204" pitchFamily="34" charset="0"/>
              </a:rPr>
              <a:t>Sample</a:t>
            </a:r>
          </a:p>
          <a:p>
            <a:pPr eaLnBrk="0" fontAlgn="base" hangingPunct="0">
              <a:spcBef>
                <a:spcPct val="0"/>
              </a:spcBef>
              <a:spcAft>
                <a:spcPct val="0"/>
              </a:spcAft>
              <a:buFontTx/>
              <a:buNone/>
            </a:pPr>
            <a:r>
              <a:rPr lang="en-US" altLang="en-US" sz="1600" dirty="0">
                <a:solidFill>
                  <a:srgbClr val="FFFFFF"/>
                </a:solidFill>
                <a:cs typeface="Calibri" panose="020F0502020204030204" pitchFamily="34" charset="0"/>
              </a:rPr>
              <a:t>Number</a:t>
            </a:r>
          </a:p>
        </p:txBody>
      </p:sp>
      <p:grpSp>
        <p:nvGrpSpPr>
          <p:cNvPr id="110704" name="Group 258"/>
          <p:cNvGrpSpPr>
            <a:grpSpLocks/>
          </p:cNvGrpSpPr>
          <p:nvPr/>
        </p:nvGrpSpPr>
        <p:grpSpPr bwMode="auto">
          <a:xfrm>
            <a:off x="7289784" y="5002230"/>
            <a:ext cx="154516" cy="458787"/>
            <a:chOff x="2956" y="3143"/>
            <a:chExt cx="73" cy="289"/>
          </a:xfrm>
        </p:grpSpPr>
        <p:sp>
          <p:nvSpPr>
            <p:cNvPr id="110732" name="Line 259"/>
            <p:cNvSpPr>
              <a:spLocks noChangeShapeType="1"/>
            </p:cNvSpPr>
            <p:nvPr/>
          </p:nvSpPr>
          <p:spPr bwMode="auto">
            <a:xfrm flipV="1">
              <a:off x="2983"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733" name="Rectangle 260"/>
            <p:cNvSpPr>
              <a:spLocks noChangeArrowheads="1"/>
            </p:cNvSpPr>
            <p:nvPr/>
          </p:nvSpPr>
          <p:spPr bwMode="auto">
            <a:xfrm>
              <a:off x="2956"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1</a:t>
              </a:r>
            </a:p>
          </p:txBody>
        </p:sp>
      </p:grpSp>
      <p:grpSp>
        <p:nvGrpSpPr>
          <p:cNvPr id="110705" name="Group 261"/>
          <p:cNvGrpSpPr>
            <a:grpSpLocks/>
          </p:cNvGrpSpPr>
          <p:nvPr/>
        </p:nvGrpSpPr>
        <p:grpSpPr bwMode="auto">
          <a:xfrm>
            <a:off x="7679381" y="5002230"/>
            <a:ext cx="154519" cy="458787"/>
            <a:chOff x="3089" y="3143"/>
            <a:chExt cx="73" cy="289"/>
          </a:xfrm>
        </p:grpSpPr>
        <p:sp>
          <p:nvSpPr>
            <p:cNvPr id="110730" name="Line 262"/>
            <p:cNvSpPr>
              <a:spLocks noChangeShapeType="1"/>
            </p:cNvSpPr>
            <p:nvPr/>
          </p:nvSpPr>
          <p:spPr bwMode="auto">
            <a:xfrm flipV="1">
              <a:off x="3114"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731" name="Rectangle 263"/>
            <p:cNvSpPr>
              <a:spLocks noChangeArrowheads="1"/>
            </p:cNvSpPr>
            <p:nvPr/>
          </p:nvSpPr>
          <p:spPr bwMode="auto">
            <a:xfrm>
              <a:off x="3089"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2</a:t>
              </a:r>
            </a:p>
          </p:txBody>
        </p:sp>
      </p:grpSp>
      <p:grpSp>
        <p:nvGrpSpPr>
          <p:cNvPr id="110706" name="Group 264"/>
          <p:cNvGrpSpPr>
            <a:grpSpLocks/>
          </p:cNvGrpSpPr>
          <p:nvPr/>
        </p:nvGrpSpPr>
        <p:grpSpPr bwMode="auto">
          <a:xfrm>
            <a:off x="8119514" y="5002230"/>
            <a:ext cx="154516" cy="458787"/>
            <a:chOff x="3219" y="3143"/>
            <a:chExt cx="73" cy="289"/>
          </a:xfrm>
        </p:grpSpPr>
        <p:sp>
          <p:nvSpPr>
            <p:cNvPr id="110728" name="Line 265"/>
            <p:cNvSpPr>
              <a:spLocks noChangeShapeType="1"/>
            </p:cNvSpPr>
            <p:nvPr/>
          </p:nvSpPr>
          <p:spPr bwMode="auto">
            <a:xfrm flipV="1">
              <a:off x="3240"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729" name="Rectangle 266"/>
            <p:cNvSpPr>
              <a:spLocks noChangeArrowheads="1"/>
            </p:cNvSpPr>
            <p:nvPr/>
          </p:nvSpPr>
          <p:spPr bwMode="auto">
            <a:xfrm>
              <a:off x="3219"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3</a:t>
              </a:r>
            </a:p>
          </p:txBody>
        </p:sp>
      </p:grpSp>
      <p:grpSp>
        <p:nvGrpSpPr>
          <p:cNvPr id="110707" name="Group 267"/>
          <p:cNvGrpSpPr>
            <a:grpSpLocks/>
          </p:cNvGrpSpPr>
          <p:nvPr/>
        </p:nvGrpSpPr>
        <p:grpSpPr bwMode="auto">
          <a:xfrm>
            <a:off x="8564177" y="5002230"/>
            <a:ext cx="154519" cy="458787"/>
            <a:chOff x="3345" y="3143"/>
            <a:chExt cx="73" cy="289"/>
          </a:xfrm>
        </p:grpSpPr>
        <p:sp>
          <p:nvSpPr>
            <p:cNvPr id="110726" name="Line 268"/>
            <p:cNvSpPr>
              <a:spLocks noChangeShapeType="1"/>
            </p:cNvSpPr>
            <p:nvPr/>
          </p:nvSpPr>
          <p:spPr bwMode="auto">
            <a:xfrm flipV="1">
              <a:off x="3371"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727" name="Rectangle 269"/>
            <p:cNvSpPr>
              <a:spLocks noChangeArrowheads="1"/>
            </p:cNvSpPr>
            <p:nvPr/>
          </p:nvSpPr>
          <p:spPr bwMode="auto">
            <a:xfrm>
              <a:off x="3345"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4</a:t>
              </a:r>
            </a:p>
          </p:txBody>
        </p:sp>
      </p:grpSp>
      <p:grpSp>
        <p:nvGrpSpPr>
          <p:cNvPr id="110708" name="Group 270"/>
          <p:cNvGrpSpPr>
            <a:grpSpLocks/>
          </p:cNvGrpSpPr>
          <p:nvPr/>
        </p:nvGrpSpPr>
        <p:grpSpPr bwMode="auto">
          <a:xfrm>
            <a:off x="8993699" y="5002230"/>
            <a:ext cx="154516" cy="458787"/>
            <a:chOff x="3473" y="3143"/>
            <a:chExt cx="73" cy="289"/>
          </a:xfrm>
        </p:grpSpPr>
        <p:sp>
          <p:nvSpPr>
            <p:cNvPr id="110724" name="Line 271"/>
            <p:cNvSpPr>
              <a:spLocks noChangeShapeType="1"/>
            </p:cNvSpPr>
            <p:nvPr/>
          </p:nvSpPr>
          <p:spPr bwMode="auto">
            <a:xfrm flipV="1">
              <a:off x="3498"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725" name="Rectangle 272"/>
            <p:cNvSpPr>
              <a:spLocks noChangeArrowheads="1"/>
            </p:cNvSpPr>
            <p:nvPr/>
          </p:nvSpPr>
          <p:spPr bwMode="auto">
            <a:xfrm>
              <a:off x="3473"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5</a:t>
              </a:r>
            </a:p>
          </p:txBody>
        </p:sp>
      </p:grpSp>
      <p:grpSp>
        <p:nvGrpSpPr>
          <p:cNvPr id="110709" name="Group 273"/>
          <p:cNvGrpSpPr>
            <a:grpSpLocks/>
          </p:cNvGrpSpPr>
          <p:nvPr/>
        </p:nvGrpSpPr>
        <p:grpSpPr bwMode="auto">
          <a:xfrm>
            <a:off x="9381047" y="5006975"/>
            <a:ext cx="154516" cy="458788"/>
            <a:chOff x="3608" y="3143"/>
            <a:chExt cx="73" cy="289"/>
          </a:xfrm>
        </p:grpSpPr>
        <p:sp>
          <p:nvSpPr>
            <p:cNvPr id="110722" name="Line 274"/>
            <p:cNvSpPr>
              <a:spLocks noChangeShapeType="1"/>
            </p:cNvSpPr>
            <p:nvPr/>
          </p:nvSpPr>
          <p:spPr bwMode="auto">
            <a:xfrm flipV="1">
              <a:off x="3628"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723" name="Rectangle 275"/>
            <p:cNvSpPr>
              <a:spLocks noChangeArrowheads="1"/>
            </p:cNvSpPr>
            <p:nvPr/>
          </p:nvSpPr>
          <p:spPr bwMode="auto">
            <a:xfrm>
              <a:off x="3608"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6</a:t>
              </a:r>
            </a:p>
          </p:txBody>
        </p:sp>
      </p:grpSp>
      <p:grpSp>
        <p:nvGrpSpPr>
          <p:cNvPr id="110710" name="Group 276"/>
          <p:cNvGrpSpPr>
            <a:grpSpLocks/>
          </p:cNvGrpSpPr>
          <p:nvPr/>
        </p:nvGrpSpPr>
        <p:grpSpPr bwMode="auto">
          <a:xfrm>
            <a:off x="9783213" y="5002230"/>
            <a:ext cx="154516" cy="458787"/>
            <a:chOff x="3732" y="3143"/>
            <a:chExt cx="73" cy="289"/>
          </a:xfrm>
        </p:grpSpPr>
        <p:sp>
          <p:nvSpPr>
            <p:cNvPr id="110720" name="Line 277"/>
            <p:cNvSpPr>
              <a:spLocks noChangeShapeType="1"/>
            </p:cNvSpPr>
            <p:nvPr/>
          </p:nvSpPr>
          <p:spPr bwMode="auto">
            <a:xfrm flipV="1">
              <a:off x="3755"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721" name="Rectangle 278"/>
            <p:cNvSpPr>
              <a:spLocks noChangeArrowheads="1"/>
            </p:cNvSpPr>
            <p:nvPr/>
          </p:nvSpPr>
          <p:spPr bwMode="auto">
            <a:xfrm>
              <a:off x="3732"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7</a:t>
              </a:r>
            </a:p>
          </p:txBody>
        </p:sp>
      </p:grpSp>
      <p:grpSp>
        <p:nvGrpSpPr>
          <p:cNvPr id="110711" name="Group 279"/>
          <p:cNvGrpSpPr>
            <a:grpSpLocks/>
          </p:cNvGrpSpPr>
          <p:nvPr/>
        </p:nvGrpSpPr>
        <p:grpSpPr bwMode="auto">
          <a:xfrm>
            <a:off x="10183437" y="5011755"/>
            <a:ext cx="154519" cy="458787"/>
            <a:chOff x="3858" y="3143"/>
            <a:chExt cx="73" cy="289"/>
          </a:xfrm>
        </p:grpSpPr>
        <p:sp>
          <p:nvSpPr>
            <p:cNvPr id="110718" name="Line 280"/>
            <p:cNvSpPr>
              <a:spLocks noChangeShapeType="1"/>
            </p:cNvSpPr>
            <p:nvPr/>
          </p:nvSpPr>
          <p:spPr bwMode="auto">
            <a:xfrm flipV="1">
              <a:off x="3883"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719" name="Rectangle 281"/>
            <p:cNvSpPr>
              <a:spLocks noChangeArrowheads="1"/>
            </p:cNvSpPr>
            <p:nvPr/>
          </p:nvSpPr>
          <p:spPr bwMode="auto">
            <a:xfrm>
              <a:off x="3858"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a:solidFill>
                    <a:srgbClr val="FFFFFF"/>
                  </a:solidFill>
                  <a:cs typeface="Calibri" panose="020F0502020204030204" pitchFamily="34" charset="0"/>
                </a:rPr>
                <a:t>8</a:t>
              </a:r>
            </a:p>
          </p:txBody>
        </p:sp>
      </p:grpSp>
      <p:sp>
        <p:nvSpPr>
          <p:cNvPr id="110712" name="Rectangle 283"/>
          <p:cNvSpPr>
            <a:spLocks noChangeArrowheads="1"/>
          </p:cNvSpPr>
          <p:nvPr/>
        </p:nvSpPr>
        <p:spPr bwMode="auto">
          <a:xfrm>
            <a:off x="8026400" y="4648217"/>
            <a:ext cx="16703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dirty="0">
                <a:solidFill>
                  <a:srgbClr val="FFFFFF"/>
                </a:solidFill>
                <a:cs typeface="Calibri" panose="020F0502020204030204" pitchFamily="34" charset="0"/>
              </a:rPr>
              <a:t>Female  Present</a:t>
            </a:r>
          </a:p>
        </p:txBody>
      </p:sp>
      <p:sp>
        <p:nvSpPr>
          <p:cNvPr id="110713" name="Line 284"/>
          <p:cNvSpPr>
            <a:spLocks noChangeShapeType="1"/>
          </p:cNvSpPr>
          <p:nvPr/>
        </p:nvSpPr>
        <p:spPr bwMode="auto">
          <a:xfrm>
            <a:off x="7757584" y="4603767"/>
            <a:ext cx="0" cy="104775"/>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714" name="Line 285"/>
          <p:cNvSpPr>
            <a:spLocks noChangeShapeType="1"/>
          </p:cNvSpPr>
          <p:nvPr/>
        </p:nvSpPr>
        <p:spPr bwMode="auto">
          <a:xfrm>
            <a:off x="10284884" y="4603767"/>
            <a:ext cx="0" cy="104775"/>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0715" name="Line 286"/>
          <p:cNvSpPr>
            <a:spLocks noChangeShapeType="1"/>
          </p:cNvSpPr>
          <p:nvPr/>
        </p:nvSpPr>
        <p:spPr bwMode="auto">
          <a:xfrm>
            <a:off x="7757584" y="4699000"/>
            <a:ext cx="2540000" cy="0"/>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2" name="Rectangle 1"/>
          <p:cNvSpPr>
            <a:spLocks noChangeArrowheads="1"/>
          </p:cNvSpPr>
          <p:nvPr/>
        </p:nvSpPr>
        <p:spPr bwMode="auto">
          <a:xfrm>
            <a:off x="5336117" y="1371600"/>
            <a:ext cx="6246283" cy="5016500"/>
          </a:xfrm>
          <a:prstGeom prst="rect">
            <a:avLst/>
          </a:prstGeom>
          <a:solidFill>
            <a:srgbClr val="132B35"/>
          </a:solidFill>
          <a:ln w="9525" algn="ctr">
            <a:no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0717" name="TextBox 2"/>
          <p:cNvSpPr txBox="1">
            <a:spLocks noChangeArrowheads="1"/>
          </p:cNvSpPr>
          <p:nvPr/>
        </p:nvSpPr>
        <p:spPr bwMode="auto">
          <a:xfrm>
            <a:off x="6377529" y="5926147"/>
            <a:ext cx="47963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0" fontAlgn="base" hangingPunct="0">
              <a:spcBef>
                <a:spcPct val="0"/>
              </a:spcBef>
              <a:spcAft>
                <a:spcPct val="0"/>
              </a:spcAft>
            </a:pPr>
            <a:r>
              <a:rPr lang="en-US" altLang="en-US" sz="1800">
                <a:solidFill>
                  <a:srgbClr val="FFFFFF"/>
                </a:solidFill>
              </a:rPr>
              <a:t>Rat brain dialysis measuring extracellular synaptic dopamine concentration</a:t>
            </a:r>
          </a:p>
        </p:txBody>
      </p:sp>
    </p:spTree>
    <p:extLst>
      <p:ext uri="{BB962C8B-B14F-4D97-AF65-F5344CB8AC3E}">
        <p14:creationId xmlns:p14="http://schemas.microsoft.com/office/powerpoint/2010/main" val="259780628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ChangeArrowheads="1"/>
          </p:cNvSpPr>
          <p:nvPr/>
        </p:nvSpPr>
        <p:spPr bwMode="auto">
          <a:xfrm>
            <a:off x="-50797" y="649804"/>
            <a:ext cx="12293600" cy="6172200"/>
          </a:xfrm>
          <a:prstGeom prst="rect">
            <a:avLst/>
          </a:prstGeom>
          <a:solidFill>
            <a:srgbClr val="132B35"/>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20" name="Line 5"/>
          <p:cNvSpPr>
            <a:spLocks noChangeShapeType="1"/>
          </p:cNvSpPr>
          <p:nvPr/>
        </p:nvSpPr>
        <p:spPr bwMode="auto">
          <a:xfrm>
            <a:off x="1676400" y="1139829"/>
            <a:ext cx="2117" cy="20923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21" name="Line 6"/>
          <p:cNvSpPr>
            <a:spLocks noChangeShapeType="1"/>
          </p:cNvSpPr>
          <p:nvPr/>
        </p:nvSpPr>
        <p:spPr bwMode="auto">
          <a:xfrm>
            <a:off x="1606551" y="3041650"/>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22" name="Line 7"/>
          <p:cNvSpPr>
            <a:spLocks noChangeShapeType="1"/>
          </p:cNvSpPr>
          <p:nvPr/>
        </p:nvSpPr>
        <p:spPr bwMode="auto">
          <a:xfrm>
            <a:off x="1606551" y="2851150"/>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23" name="Line 8"/>
          <p:cNvSpPr>
            <a:spLocks noChangeShapeType="1"/>
          </p:cNvSpPr>
          <p:nvPr/>
        </p:nvSpPr>
        <p:spPr bwMode="auto">
          <a:xfrm>
            <a:off x="1606551" y="2659080"/>
            <a:ext cx="69849"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24" name="Line 9"/>
          <p:cNvSpPr>
            <a:spLocks noChangeShapeType="1"/>
          </p:cNvSpPr>
          <p:nvPr/>
        </p:nvSpPr>
        <p:spPr bwMode="auto">
          <a:xfrm>
            <a:off x="1606551" y="2470150"/>
            <a:ext cx="69849"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25" name="Line 10"/>
          <p:cNvSpPr>
            <a:spLocks noChangeShapeType="1"/>
          </p:cNvSpPr>
          <p:nvPr/>
        </p:nvSpPr>
        <p:spPr bwMode="auto">
          <a:xfrm>
            <a:off x="1606551" y="2279650"/>
            <a:ext cx="69849"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26" name="Line 11"/>
          <p:cNvSpPr>
            <a:spLocks noChangeShapeType="1"/>
          </p:cNvSpPr>
          <p:nvPr/>
        </p:nvSpPr>
        <p:spPr bwMode="auto">
          <a:xfrm>
            <a:off x="1606551" y="2093913"/>
            <a:ext cx="69849"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27" name="Line 12"/>
          <p:cNvSpPr>
            <a:spLocks noChangeShapeType="1"/>
          </p:cNvSpPr>
          <p:nvPr/>
        </p:nvSpPr>
        <p:spPr bwMode="auto">
          <a:xfrm>
            <a:off x="1606551" y="19018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28" name="Line 13"/>
          <p:cNvSpPr>
            <a:spLocks noChangeShapeType="1"/>
          </p:cNvSpPr>
          <p:nvPr/>
        </p:nvSpPr>
        <p:spPr bwMode="auto">
          <a:xfrm>
            <a:off x="1606551" y="17113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29" name="Line 14"/>
          <p:cNvSpPr>
            <a:spLocks noChangeShapeType="1"/>
          </p:cNvSpPr>
          <p:nvPr/>
        </p:nvSpPr>
        <p:spPr bwMode="auto">
          <a:xfrm>
            <a:off x="1606551" y="15208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30" name="Line 15"/>
          <p:cNvSpPr>
            <a:spLocks noChangeShapeType="1"/>
          </p:cNvSpPr>
          <p:nvPr/>
        </p:nvSpPr>
        <p:spPr bwMode="auto">
          <a:xfrm>
            <a:off x="1606551" y="13303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31" name="Line 16"/>
          <p:cNvSpPr>
            <a:spLocks noChangeShapeType="1"/>
          </p:cNvSpPr>
          <p:nvPr/>
        </p:nvSpPr>
        <p:spPr bwMode="auto">
          <a:xfrm>
            <a:off x="1606551" y="11398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32" name="Rectangle 17"/>
          <p:cNvSpPr>
            <a:spLocks noChangeArrowheads="1"/>
          </p:cNvSpPr>
          <p:nvPr/>
        </p:nvSpPr>
        <p:spPr bwMode="auto">
          <a:xfrm>
            <a:off x="1373719" y="3170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0</a:t>
            </a:r>
            <a:endParaRPr lang="en-US" altLang="en-US" sz="1200">
              <a:solidFill>
                <a:srgbClr val="000000"/>
              </a:solidFill>
            </a:endParaRPr>
          </a:p>
        </p:txBody>
      </p:sp>
      <p:sp>
        <p:nvSpPr>
          <p:cNvPr id="111633" name="Rectangle 18"/>
          <p:cNvSpPr>
            <a:spLocks noChangeArrowheads="1"/>
          </p:cNvSpPr>
          <p:nvPr/>
        </p:nvSpPr>
        <p:spPr bwMode="auto">
          <a:xfrm>
            <a:off x="1126067" y="29797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100</a:t>
            </a:r>
            <a:endParaRPr lang="en-US" altLang="en-US" sz="1200">
              <a:solidFill>
                <a:srgbClr val="000000"/>
              </a:solidFill>
            </a:endParaRPr>
          </a:p>
        </p:txBody>
      </p:sp>
      <p:sp>
        <p:nvSpPr>
          <p:cNvPr id="111634" name="Rectangle 19"/>
          <p:cNvSpPr>
            <a:spLocks noChangeArrowheads="1"/>
          </p:cNvSpPr>
          <p:nvPr/>
        </p:nvSpPr>
        <p:spPr bwMode="auto">
          <a:xfrm>
            <a:off x="1126067" y="27892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200</a:t>
            </a:r>
            <a:endParaRPr lang="en-US" altLang="en-US" sz="1200">
              <a:solidFill>
                <a:srgbClr val="000000"/>
              </a:solidFill>
            </a:endParaRPr>
          </a:p>
        </p:txBody>
      </p:sp>
      <p:sp>
        <p:nvSpPr>
          <p:cNvPr id="111635" name="Rectangle 20"/>
          <p:cNvSpPr>
            <a:spLocks noChangeArrowheads="1"/>
          </p:cNvSpPr>
          <p:nvPr/>
        </p:nvSpPr>
        <p:spPr bwMode="auto">
          <a:xfrm>
            <a:off x="1126067" y="25987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300</a:t>
            </a:r>
            <a:endParaRPr lang="en-US" altLang="en-US" sz="1200">
              <a:solidFill>
                <a:srgbClr val="000000"/>
              </a:solidFill>
            </a:endParaRPr>
          </a:p>
        </p:txBody>
      </p:sp>
      <p:sp>
        <p:nvSpPr>
          <p:cNvPr id="111636" name="Rectangle 21"/>
          <p:cNvSpPr>
            <a:spLocks noChangeArrowheads="1"/>
          </p:cNvSpPr>
          <p:nvPr/>
        </p:nvSpPr>
        <p:spPr bwMode="auto">
          <a:xfrm>
            <a:off x="1126067" y="24082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400</a:t>
            </a:r>
            <a:endParaRPr lang="en-US" altLang="en-US" sz="1200">
              <a:solidFill>
                <a:srgbClr val="000000"/>
              </a:solidFill>
            </a:endParaRPr>
          </a:p>
        </p:txBody>
      </p:sp>
      <p:sp>
        <p:nvSpPr>
          <p:cNvPr id="111637" name="Rectangle 22"/>
          <p:cNvSpPr>
            <a:spLocks noChangeArrowheads="1"/>
          </p:cNvSpPr>
          <p:nvPr/>
        </p:nvSpPr>
        <p:spPr bwMode="auto">
          <a:xfrm>
            <a:off x="1126067" y="22177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500</a:t>
            </a:r>
            <a:endParaRPr lang="en-US" altLang="en-US" sz="1200">
              <a:solidFill>
                <a:srgbClr val="000000"/>
              </a:solidFill>
            </a:endParaRPr>
          </a:p>
        </p:txBody>
      </p:sp>
      <p:sp>
        <p:nvSpPr>
          <p:cNvPr id="111638" name="Rectangle 23"/>
          <p:cNvSpPr>
            <a:spLocks noChangeArrowheads="1"/>
          </p:cNvSpPr>
          <p:nvPr/>
        </p:nvSpPr>
        <p:spPr bwMode="auto">
          <a:xfrm>
            <a:off x="1126067" y="20304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600</a:t>
            </a:r>
            <a:endParaRPr lang="en-US" altLang="en-US" sz="1200">
              <a:solidFill>
                <a:srgbClr val="000000"/>
              </a:solidFill>
            </a:endParaRPr>
          </a:p>
        </p:txBody>
      </p:sp>
      <p:sp>
        <p:nvSpPr>
          <p:cNvPr id="111639" name="Rectangle 24"/>
          <p:cNvSpPr>
            <a:spLocks noChangeArrowheads="1"/>
          </p:cNvSpPr>
          <p:nvPr/>
        </p:nvSpPr>
        <p:spPr bwMode="auto">
          <a:xfrm>
            <a:off x="1126067" y="18399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700</a:t>
            </a:r>
            <a:endParaRPr lang="en-US" altLang="en-US" sz="1200">
              <a:solidFill>
                <a:srgbClr val="000000"/>
              </a:solidFill>
            </a:endParaRPr>
          </a:p>
        </p:txBody>
      </p:sp>
      <p:sp>
        <p:nvSpPr>
          <p:cNvPr id="111640" name="Rectangle 25"/>
          <p:cNvSpPr>
            <a:spLocks noChangeArrowheads="1"/>
          </p:cNvSpPr>
          <p:nvPr/>
        </p:nvSpPr>
        <p:spPr bwMode="auto">
          <a:xfrm>
            <a:off x="1126067" y="16494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800</a:t>
            </a:r>
            <a:endParaRPr lang="en-US" altLang="en-US" sz="1200">
              <a:solidFill>
                <a:srgbClr val="000000"/>
              </a:solidFill>
            </a:endParaRPr>
          </a:p>
        </p:txBody>
      </p:sp>
      <p:sp>
        <p:nvSpPr>
          <p:cNvPr id="111641" name="Rectangle 26"/>
          <p:cNvSpPr>
            <a:spLocks noChangeArrowheads="1"/>
          </p:cNvSpPr>
          <p:nvPr/>
        </p:nvSpPr>
        <p:spPr bwMode="auto">
          <a:xfrm>
            <a:off x="1126067" y="14589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900</a:t>
            </a:r>
            <a:endParaRPr lang="en-US" altLang="en-US" sz="1200">
              <a:solidFill>
                <a:srgbClr val="000000"/>
              </a:solidFill>
            </a:endParaRPr>
          </a:p>
        </p:txBody>
      </p:sp>
      <p:sp>
        <p:nvSpPr>
          <p:cNvPr id="111642" name="Rectangle 27"/>
          <p:cNvSpPr>
            <a:spLocks noChangeArrowheads="1"/>
          </p:cNvSpPr>
          <p:nvPr/>
        </p:nvSpPr>
        <p:spPr bwMode="auto">
          <a:xfrm>
            <a:off x="994836" y="1268413"/>
            <a:ext cx="314189"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1000</a:t>
            </a:r>
            <a:endParaRPr lang="en-US" altLang="en-US" sz="1200">
              <a:solidFill>
                <a:srgbClr val="000000"/>
              </a:solidFill>
            </a:endParaRPr>
          </a:p>
        </p:txBody>
      </p:sp>
      <p:sp>
        <p:nvSpPr>
          <p:cNvPr id="111643" name="Rectangle 28"/>
          <p:cNvSpPr>
            <a:spLocks noChangeArrowheads="1"/>
          </p:cNvSpPr>
          <p:nvPr/>
        </p:nvSpPr>
        <p:spPr bwMode="auto">
          <a:xfrm>
            <a:off x="994836" y="1077913"/>
            <a:ext cx="314189"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dirty="0">
                <a:solidFill>
                  <a:srgbClr val="FFFFFF"/>
                </a:solidFill>
              </a:rPr>
              <a:t>1100</a:t>
            </a:r>
            <a:endParaRPr lang="en-US" altLang="en-US" sz="1200" dirty="0">
              <a:solidFill>
                <a:srgbClr val="000000"/>
              </a:solidFill>
            </a:endParaRPr>
          </a:p>
        </p:txBody>
      </p:sp>
      <p:sp>
        <p:nvSpPr>
          <p:cNvPr id="111644" name="Line 29"/>
          <p:cNvSpPr>
            <a:spLocks noChangeShapeType="1"/>
          </p:cNvSpPr>
          <p:nvPr/>
        </p:nvSpPr>
        <p:spPr bwMode="auto">
          <a:xfrm>
            <a:off x="1606551" y="3232150"/>
            <a:ext cx="69849"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45" name="Line 31"/>
          <p:cNvSpPr>
            <a:spLocks noChangeShapeType="1"/>
          </p:cNvSpPr>
          <p:nvPr/>
        </p:nvSpPr>
        <p:spPr bwMode="auto">
          <a:xfrm>
            <a:off x="1976971" y="3232150"/>
            <a:ext cx="3621617"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46" name="Line 32"/>
          <p:cNvSpPr>
            <a:spLocks noChangeShapeType="1"/>
          </p:cNvSpPr>
          <p:nvPr/>
        </p:nvSpPr>
        <p:spPr bwMode="auto">
          <a:xfrm flipV="1">
            <a:off x="19769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47" name="Line 33"/>
          <p:cNvSpPr>
            <a:spLocks noChangeShapeType="1"/>
          </p:cNvSpPr>
          <p:nvPr/>
        </p:nvSpPr>
        <p:spPr bwMode="auto">
          <a:xfrm flipV="1">
            <a:off x="22182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48" name="Line 34"/>
          <p:cNvSpPr>
            <a:spLocks noChangeShapeType="1"/>
          </p:cNvSpPr>
          <p:nvPr/>
        </p:nvSpPr>
        <p:spPr bwMode="auto">
          <a:xfrm flipV="1">
            <a:off x="24595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49" name="Line 35"/>
          <p:cNvSpPr>
            <a:spLocks noChangeShapeType="1"/>
          </p:cNvSpPr>
          <p:nvPr/>
        </p:nvSpPr>
        <p:spPr bwMode="auto">
          <a:xfrm flipV="1">
            <a:off x="2700867" y="3232150"/>
            <a:ext cx="0"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50" name="Line 36"/>
          <p:cNvSpPr>
            <a:spLocks noChangeShapeType="1"/>
          </p:cNvSpPr>
          <p:nvPr/>
        </p:nvSpPr>
        <p:spPr bwMode="auto">
          <a:xfrm flipV="1">
            <a:off x="29421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51" name="Line 37"/>
          <p:cNvSpPr>
            <a:spLocks noChangeShapeType="1"/>
          </p:cNvSpPr>
          <p:nvPr/>
        </p:nvSpPr>
        <p:spPr bwMode="auto">
          <a:xfrm flipV="1">
            <a:off x="31834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52" name="Line 38"/>
          <p:cNvSpPr>
            <a:spLocks noChangeShapeType="1"/>
          </p:cNvSpPr>
          <p:nvPr/>
        </p:nvSpPr>
        <p:spPr bwMode="auto">
          <a:xfrm flipV="1">
            <a:off x="34268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53" name="Line 39"/>
          <p:cNvSpPr>
            <a:spLocks noChangeShapeType="1"/>
          </p:cNvSpPr>
          <p:nvPr/>
        </p:nvSpPr>
        <p:spPr bwMode="auto">
          <a:xfrm flipV="1">
            <a:off x="3666067" y="3232150"/>
            <a:ext cx="0"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54" name="Line 40"/>
          <p:cNvSpPr>
            <a:spLocks noChangeShapeType="1"/>
          </p:cNvSpPr>
          <p:nvPr/>
        </p:nvSpPr>
        <p:spPr bwMode="auto">
          <a:xfrm flipV="1">
            <a:off x="39073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55" name="Line 41"/>
          <p:cNvSpPr>
            <a:spLocks noChangeShapeType="1"/>
          </p:cNvSpPr>
          <p:nvPr/>
        </p:nvSpPr>
        <p:spPr bwMode="auto">
          <a:xfrm flipV="1">
            <a:off x="41486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56" name="Line 42"/>
          <p:cNvSpPr>
            <a:spLocks noChangeShapeType="1"/>
          </p:cNvSpPr>
          <p:nvPr/>
        </p:nvSpPr>
        <p:spPr bwMode="auto">
          <a:xfrm flipV="1">
            <a:off x="43920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57" name="Line 43"/>
          <p:cNvSpPr>
            <a:spLocks noChangeShapeType="1"/>
          </p:cNvSpPr>
          <p:nvPr/>
        </p:nvSpPr>
        <p:spPr bwMode="auto">
          <a:xfrm flipV="1">
            <a:off x="46312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58" name="Line 44"/>
          <p:cNvSpPr>
            <a:spLocks noChangeShapeType="1"/>
          </p:cNvSpPr>
          <p:nvPr/>
        </p:nvSpPr>
        <p:spPr bwMode="auto">
          <a:xfrm flipV="1">
            <a:off x="48725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59" name="Line 45"/>
          <p:cNvSpPr>
            <a:spLocks noChangeShapeType="1"/>
          </p:cNvSpPr>
          <p:nvPr/>
        </p:nvSpPr>
        <p:spPr bwMode="auto">
          <a:xfrm flipV="1">
            <a:off x="51159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60" name="Line 46"/>
          <p:cNvSpPr>
            <a:spLocks noChangeShapeType="1"/>
          </p:cNvSpPr>
          <p:nvPr/>
        </p:nvSpPr>
        <p:spPr bwMode="auto">
          <a:xfrm flipV="1">
            <a:off x="53572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61" name="Line 47"/>
          <p:cNvSpPr>
            <a:spLocks noChangeShapeType="1"/>
          </p:cNvSpPr>
          <p:nvPr/>
        </p:nvSpPr>
        <p:spPr bwMode="auto">
          <a:xfrm flipV="1">
            <a:off x="55985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62" name="Rectangle 49"/>
          <p:cNvSpPr>
            <a:spLocks noChangeArrowheads="1"/>
          </p:cNvSpPr>
          <p:nvPr/>
        </p:nvSpPr>
        <p:spPr bwMode="auto">
          <a:xfrm>
            <a:off x="1919819"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0</a:t>
            </a:r>
            <a:endParaRPr lang="en-US" altLang="en-US" sz="1200">
              <a:solidFill>
                <a:srgbClr val="000000"/>
              </a:solidFill>
            </a:endParaRPr>
          </a:p>
        </p:txBody>
      </p:sp>
      <p:sp>
        <p:nvSpPr>
          <p:cNvPr id="111663" name="Rectangle 50"/>
          <p:cNvSpPr>
            <a:spLocks noChangeArrowheads="1"/>
          </p:cNvSpPr>
          <p:nvPr/>
        </p:nvSpPr>
        <p:spPr bwMode="auto">
          <a:xfrm>
            <a:off x="2650067"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1</a:t>
            </a:r>
            <a:endParaRPr lang="en-US" altLang="en-US" sz="1200">
              <a:solidFill>
                <a:srgbClr val="000000"/>
              </a:solidFill>
            </a:endParaRPr>
          </a:p>
        </p:txBody>
      </p:sp>
      <p:sp>
        <p:nvSpPr>
          <p:cNvPr id="111664" name="Rectangle 51"/>
          <p:cNvSpPr>
            <a:spLocks noChangeArrowheads="1"/>
          </p:cNvSpPr>
          <p:nvPr/>
        </p:nvSpPr>
        <p:spPr bwMode="auto">
          <a:xfrm>
            <a:off x="3365500"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2</a:t>
            </a:r>
            <a:endParaRPr lang="en-US" altLang="en-US" sz="1200">
              <a:solidFill>
                <a:srgbClr val="000000"/>
              </a:solidFill>
            </a:endParaRPr>
          </a:p>
        </p:txBody>
      </p:sp>
      <p:sp>
        <p:nvSpPr>
          <p:cNvPr id="111665" name="Rectangle 52"/>
          <p:cNvSpPr>
            <a:spLocks noChangeArrowheads="1"/>
          </p:cNvSpPr>
          <p:nvPr/>
        </p:nvSpPr>
        <p:spPr bwMode="auto">
          <a:xfrm>
            <a:off x="4089400"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3</a:t>
            </a:r>
            <a:endParaRPr lang="en-US" altLang="en-US" sz="1200">
              <a:solidFill>
                <a:srgbClr val="000000"/>
              </a:solidFill>
            </a:endParaRPr>
          </a:p>
        </p:txBody>
      </p:sp>
      <p:sp>
        <p:nvSpPr>
          <p:cNvPr id="111666" name="Rectangle 53"/>
          <p:cNvSpPr>
            <a:spLocks noChangeArrowheads="1"/>
          </p:cNvSpPr>
          <p:nvPr/>
        </p:nvSpPr>
        <p:spPr bwMode="auto">
          <a:xfrm>
            <a:off x="4817535"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4</a:t>
            </a:r>
            <a:endParaRPr lang="en-US" altLang="en-US" sz="1200">
              <a:solidFill>
                <a:srgbClr val="000000"/>
              </a:solidFill>
            </a:endParaRPr>
          </a:p>
        </p:txBody>
      </p:sp>
      <p:sp>
        <p:nvSpPr>
          <p:cNvPr id="111667" name="Rectangle 54"/>
          <p:cNvSpPr>
            <a:spLocks noChangeArrowheads="1"/>
          </p:cNvSpPr>
          <p:nvPr/>
        </p:nvSpPr>
        <p:spPr bwMode="auto">
          <a:xfrm>
            <a:off x="5391151"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5</a:t>
            </a:r>
            <a:endParaRPr lang="en-US" altLang="en-US" sz="1200">
              <a:solidFill>
                <a:srgbClr val="000000"/>
              </a:solidFill>
            </a:endParaRPr>
          </a:p>
        </p:txBody>
      </p:sp>
      <p:sp>
        <p:nvSpPr>
          <p:cNvPr id="111668" name="Rectangle 55"/>
          <p:cNvSpPr>
            <a:spLocks noChangeArrowheads="1"/>
          </p:cNvSpPr>
          <p:nvPr/>
        </p:nvSpPr>
        <p:spPr bwMode="auto">
          <a:xfrm>
            <a:off x="2696635" y="3551238"/>
            <a:ext cx="152221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Hrs. after amphetamine</a:t>
            </a:r>
            <a:endParaRPr lang="en-US" altLang="en-US" sz="1200">
              <a:solidFill>
                <a:srgbClr val="000000"/>
              </a:solidFill>
            </a:endParaRPr>
          </a:p>
        </p:txBody>
      </p:sp>
      <p:sp>
        <p:nvSpPr>
          <p:cNvPr id="111669" name="Rectangle 56"/>
          <p:cNvSpPr>
            <a:spLocks noChangeArrowheads="1"/>
          </p:cNvSpPr>
          <p:nvPr/>
        </p:nvSpPr>
        <p:spPr bwMode="auto">
          <a:xfrm rot="-5400000">
            <a:off x="107354" y="1916649"/>
            <a:ext cx="1175963"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 of Basal Release</a:t>
            </a:r>
            <a:endParaRPr lang="en-US" altLang="en-US" sz="1200">
              <a:solidFill>
                <a:srgbClr val="000000"/>
              </a:solidFill>
            </a:endParaRPr>
          </a:p>
        </p:txBody>
      </p:sp>
      <p:sp>
        <p:nvSpPr>
          <p:cNvPr id="111670" name="Line 57"/>
          <p:cNvSpPr>
            <a:spLocks noChangeShapeType="1"/>
          </p:cNvSpPr>
          <p:nvPr/>
        </p:nvSpPr>
        <p:spPr bwMode="auto">
          <a:xfrm flipV="1">
            <a:off x="1976967" y="2246330"/>
            <a:ext cx="241300" cy="79533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71" name="Oval 60"/>
          <p:cNvSpPr>
            <a:spLocks noChangeArrowheads="1"/>
          </p:cNvSpPr>
          <p:nvPr/>
        </p:nvSpPr>
        <p:spPr bwMode="auto">
          <a:xfrm>
            <a:off x="1911353" y="3001980"/>
            <a:ext cx="15028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72" name="Line 63"/>
          <p:cNvSpPr>
            <a:spLocks noChangeShapeType="1"/>
          </p:cNvSpPr>
          <p:nvPr/>
        </p:nvSpPr>
        <p:spPr bwMode="auto">
          <a:xfrm flipV="1">
            <a:off x="2218267" y="1330325"/>
            <a:ext cx="241300" cy="9159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73" name="Line 64"/>
          <p:cNvSpPr>
            <a:spLocks noChangeShapeType="1"/>
          </p:cNvSpPr>
          <p:nvPr/>
        </p:nvSpPr>
        <p:spPr bwMode="auto">
          <a:xfrm>
            <a:off x="2459567" y="1330342"/>
            <a:ext cx="241300" cy="6445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74" name="Line 65"/>
          <p:cNvSpPr>
            <a:spLocks noChangeShapeType="1"/>
          </p:cNvSpPr>
          <p:nvPr/>
        </p:nvSpPr>
        <p:spPr bwMode="auto">
          <a:xfrm>
            <a:off x="2700867" y="1974850"/>
            <a:ext cx="241300" cy="4000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75" name="Line 66"/>
          <p:cNvSpPr>
            <a:spLocks noChangeShapeType="1"/>
          </p:cNvSpPr>
          <p:nvPr/>
        </p:nvSpPr>
        <p:spPr bwMode="auto">
          <a:xfrm>
            <a:off x="2942178" y="2374900"/>
            <a:ext cx="243417" cy="952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76" name="Line 67"/>
          <p:cNvSpPr>
            <a:spLocks noChangeShapeType="1"/>
          </p:cNvSpPr>
          <p:nvPr/>
        </p:nvSpPr>
        <p:spPr bwMode="auto">
          <a:xfrm>
            <a:off x="3185587" y="2470167"/>
            <a:ext cx="241300" cy="603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77" name="Line 68"/>
          <p:cNvSpPr>
            <a:spLocks noChangeShapeType="1"/>
          </p:cNvSpPr>
          <p:nvPr/>
        </p:nvSpPr>
        <p:spPr bwMode="auto">
          <a:xfrm>
            <a:off x="3426895" y="2530492"/>
            <a:ext cx="239183" cy="5556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78" name="Line 69"/>
          <p:cNvSpPr>
            <a:spLocks noChangeShapeType="1"/>
          </p:cNvSpPr>
          <p:nvPr/>
        </p:nvSpPr>
        <p:spPr bwMode="auto">
          <a:xfrm>
            <a:off x="3666067" y="2586038"/>
            <a:ext cx="241300" cy="571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79" name="Line 70"/>
          <p:cNvSpPr>
            <a:spLocks noChangeShapeType="1"/>
          </p:cNvSpPr>
          <p:nvPr/>
        </p:nvSpPr>
        <p:spPr bwMode="auto">
          <a:xfrm>
            <a:off x="3907378" y="2643188"/>
            <a:ext cx="243417" cy="555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80" name="Line 71"/>
          <p:cNvSpPr>
            <a:spLocks noChangeShapeType="1"/>
          </p:cNvSpPr>
          <p:nvPr/>
        </p:nvSpPr>
        <p:spPr bwMode="auto">
          <a:xfrm>
            <a:off x="4150787" y="2698767"/>
            <a:ext cx="241300" cy="857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81" name="Line 72"/>
          <p:cNvSpPr>
            <a:spLocks noChangeShapeType="1"/>
          </p:cNvSpPr>
          <p:nvPr/>
        </p:nvSpPr>
        <p:spPr bwMode="auto">
          <a:xfrm>
            <a:off x="4392095" y="2784475"/>
            <a:ext cx="239183" cy="269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82" name="Line 73"/>
          <p:cNvSpPr>
            <a:spLocks noChangeShapeType="1"/>
          </p:cNvSpPr>
          <p:nvPr/>
        </p:nvSpPr>
        <p:spPr bwMode="auto">
          <a:xfrm>
            <a:off x="4631267" y="2811480"/>
            <a:ext cx="241300" cy="222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83" name="Line 74"/>
          <p:cNvSpPr>
            <a:spLocks noChangeShapeType="1"/>
          </p:cNvSpPr>
          <p:nvPr/>
        </p:nvSpPr>
        <p:spPr bwMode="auto">
          <a:xfrm>
            <a:off x="4872578" y="2833705"/>
            <a:ext cx="243417" cy="396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84" name="Line 75"/>
          <p:cNvSpPr>
            <a:spLocks noChangeShapeType="1"/>
          </p:cNvSpPr>
          <p:nvPr/>
        </p:nvSpPr>
        <p:spPr bwMode="auto">
          <a:xfrm>
            <a:off x="5115987" y="2873392"/>
            <a:ext cx="241300" cy="285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85" name="Line 76"/>
          <p:cNvSpPr>
            <a:spLocks noChangeShapeType="1"/>
          </p:cNvSpPr>
          <p:nvPr/>
        </p:nvSpPr>
        <p:spPr bwMode="auto">
          <a:xfrm>
            <a:off x="5357284" y="2901950"/>
            <a:ext cx="243416" cy="444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686" name="Oval 104"/>
          <p:cNvSpPr>
            <a:spLocks noChangeArrowheads="1"/>
          </p:cNvSpPr>
          <p:nvPr/>
        </p:nvSpPr>
        <p:spPr bwMode="auto">
          <a:xfrm>
            <a:off x="2137845" y="2206642"/>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87" name="Oval 105"/>
          <p:cNvSpPr>
            <a:spLocks noChangeArrowheads="1"/>
          </p:cNvSpPr>
          <p:nvPr/>
        </p:nvSpPr>
        <p:spPr bwMode="auto">
          <a:xfrm>
            <a:off x="2379145" y="1290655"/>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88" name="Oval 106"/>
          <p:cNvSpPr>
            <a:spLocks noChangeArrowheads="1"/>
          </p:cNvSpPr>
          <p:nvPr/>
        </p:nvSpPr>
        <p:spPr bwMode="auto">
          <a:xfrm>
            <a:off x="2620435" y="1935167"/>
            <a:ext cx="150284"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89" name="Oval 107"/>
          <p:cNvSpPr>
            <a:spLocks noChangeArrowheads="1"/>
          </p:cNvSpPr>
          <p:nvPr/>
        </p:nvSpPr>
        <p:spPr bwMode="auto">
          <a:xfrm>
            <a:off x="2861735" y="2335230"/>
            <a:ext cx="150284" cy="71437"/>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90" name="Oval 108"/>
          <p:cNvSpPr>
            <a:spLocks noChangeArrowheads="1"/>
          </p:cNvSpPr>
          <p:nvPr/>
        </p:nvSpPr>
        <p:spPr bwMode="auto">
          <a:xfrm>
            <a:off x="3105152" y="2430480"/>
            <a:ext cx="15028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91" name="Oval 109"/>
          <p:cNvSpPr>
            <a:spLocks noChangeArrowheads="1"/>
          </p:cNvSpPr>
          <p:nvPr/>
        </p:nvSpPr>
        <p:spPr bwMode="auto">
          <a:xfrm>
            <a:off x="3344335" y="2490805"/>
            <a:ext cx="150284"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92" name="Oval 110"/>
          <p:cNvSpPr>
            <a:spLocks noChangeArrowheads="1"/>
          </p:cNvSpPr>
          <p:nvPr/>
        </p:nvSpPr>
        <p:spPr bwMode="auto">
          <a:xfrm>
            <a:off x="3585635" y="2547955"/>
            <a:ext cx="150284"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93" name="Oval 111"/>
          <p:cNvSpPr>
            <a:spLocks noChangeArrowheads="1"/>
          </p:cNvSpPr>
          <p:nvPr/>
        </p:nvSpPr>
        <p:spPr bwMode="auto">
          <a:xfrm>
            <a:off x="3826935" y="2603517"/>
            <a:ext cx="150284"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94" name="Oval 112"/>
          <p:cNvSpPr>
            <a:spLocks noChangeArrowheads="1"/>
          </p:cNvSpPr>
          <p:nvPr/>
        </p:nvSpPr>
        <p:spPr bwMode="auto">
          <a:xfrm>
            <a:off x="4070353" y="2659080"/>
            <a:ext cx="15028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95" name="Oval 113"/>
          <p:cNvSpPr>
            <a:spLocks noChangeArrowheads="1"/>
          </p:cNvSpPr>
          <p:nvPr/>
        </p:nvSpPr>
        <p:spPr bwMode="auto">
          <a:xfrm>
            <a:off x="4309533" y="2744805"/>
            <a:ext cx="152400"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96" name="Oval 114"/>
          <p:cNvSpPr>
            <a:spLocks noChangeArrowheads="1"/>
          </p:cNvSpPr>
          <p:nvPr/>
        </p:nvSpPr>
        <p:spPr bwMode="auto">
          <a:xfrm>
            <a:off x="4552962" y="2771792"/>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97" name="Oval 115"/>
          <p:cNvSpPr>
            <a:spLocks noChangeArrowheads="1"/>
          </p:cNvSpPr>
          <p:nvPr/>
        </p:nvSpPr>
        <p:spPr bwMode="auto">
          <a:xfrm>
            <a:off x="4794262" y="2795605"/>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98" name="Oval 116"/>
          <p:cNvSpPr>
            <a:spLocks noChangeArrowheads="1"/>
          </p:cNvSpPr>
          <p:nvPr/>
        </p:nvSpPr>
        <p:spPr bwMode="auto">
          <a:xfrm>
            <a:off x="5035553" y="2833705"/>
            <a:ext cx="15028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699" name="Oval 117"/>
          <p:cNvSpPr>
            <a:spLocks noChangeArrowheads="1"/>
          </p:cNvSpPr>
          <p:nvPr/>
        </p:nvSpPr>
        <p:spPr bwMode="auto">
          <a:xfrm>
            <a:off x="5278978" y="2862280"/>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700" name="Oval 118"/>
          <p:cNvSpPr>
            <a:spLocks noChangeArrowheads="1"/>
          </p:cNvSpPr>
          <p:nvPr/>
        </p:nvSpPr>
        <p:spPr bwMode="auto">
          <a:xfrm>
            <a:off x="5520278" y="2906730"/>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5331103" name="Text Box 159"/>
          <p:cNvSpPr txBox="1">
            <a:spLocks noChangeArrowheads="1"/>
          </p:cNvSpPr>
          <p:nvPr/>
        </p:nvSpPr>
        <p:spPr bwMode="auto">
          <a:xfrm>
            <a:off x="3244862" y="1203325"/>
            <a:ext cx="2006960" cy="461665"/>
          </a:xfrm>
          <a:prstGeom prst="rect">
            <a:avLst/>
          </a:prstGeom>
          <a:noFill/>
          <a:ln w="9525">
            <a:noFill/>
            <a:miter lim="800000"/>
            <a:headEnd/>
            <a:tailEnd/>
          </a:ln>
          <a:effectLst>
            <a:outerShdw dist="35921" dir="2700000" algn="ctr" rotWithShape="0">
              <a:srgbClr val="000000"/>
            </a:outerShdw>
          </a:effectLst>
        </p:spPr>
        <p:txBody>
          <a:bodyPr wrap="none">
            <a:spAutoFit/>
          </a:bodyPr>
          <a:lstStyle/>
          <a:p>
            <a:pPr fontAlgn="base">
              <a:spcBef>
                <a:spcPct val="0"/>
              </a:spcBef>
              <a:spcAft>
                <a:spcPct val="0"/>
              </a:spcAft>
              <a:defRPr/>
            </a:pPr>
            <a:r>
              <a:rPr lang="en-US" sz="2400" b="1" dirty="0">
                <a:solidFill>
                  <a:srgbClr val="FFFFFF"/>
                </a:solidFill>
                <a:latin typeface="Calibri" panose="020F0502020204030204" pitchFamily="34" charset="0"/>
                <a:ea typeface="MS PGothic" pitchFamily="34" charset="-128"/>
                <a:cs typeface="Calibri" panose="020F0502020204030204" pitchFamily="34" charset="0"/>
              </a:rPr>
              <a:t>Amphetamine</a:t>
            </a:r>
          </a:p>
        </p:txBody>
      </p:sp>
      <p:sp>
        <p:nvSpPr>
          <p:cNvPr id="111703" name="Line 307"/>
          <p:cNvSpPr>
            <a:spLocks noChangeShapeType="1"/>
          </p:cNvSpPr>
          <p:nvPr/>
        </p:nvSpPr>
        <p:spPr bwMode="auto">
          <a:xfrm>
            <a:off x="7050619" y="4181475"/>
            <a:ext cx="2116" cy="14541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04" name="Line 308"/>
          <p:cNvSpPr>
            <a:spLocks noChangeShapeType="1"/>
          </p:cNvSpPr>
          <p:nvPr/>
        </p:nvSpPr>
        <p:spPr bwMode="auto">
          <a:xfrm>
            <a:off x="7006169" y="6035675"/>
            <a:ext cx="44451"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05" name="Line 309"/>
          <p:cNvSpPr>
            <a:spLocks noChangeShapeType="1"/>
          </p:cNvSpPr>
          <p:nvPr/>
        </p:nvSpPr>
        <p:spPr bwMode="auto">
          <a:xfrm rot="-2677329" flipH="1" flipV="1">
            <a:off x="6953251" y="5648342"/>
            <a:ext cx="154516" cy="317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06" name="Line 310"/>
          <p:cNvSpPr>
            <a:spLocks noChangeShapeType="1"/>
          </p:cNvSpPr>
          <p:nvPr/>
        </p:nvSpPr>
        <p:spPr bwMode="auto">
          <a:xfrm>
            <a:off x="7006169" y="5380055"/>
            <a:ext cx="44451"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07" name="Line 311"/>
          <p:cNvSpPr>
            <a:spLocks noChangeShapeType="1"/>
          </p:cNvSpPr>
          <p:nvPr/>
        </p:nvSpPr>
        <p:spPr bwMode="auto">
          <a:xfrm>
            <a:off x="7006169" y="4980005"/>
            <a:ext cx="44451"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08" name="Line 312"/>
          <p:cNvSpPr>
            <a:spLocks noChangeShapeType="1"/>
          </p:cNvSpPr>
          <p:nvPr/>
        </p:nvSpPr>
        <p:spPr bwMode="auto">
          <a:xfrm>
            <a:off x="7006169" y="4581525"/>
            <a:ext cx="44451"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09" name="Line 313"/>
          <p:cNvSpPr>
            <a:spLocks noChangeShapeType="1"/>
          </p:cNvSpPr>
          <p:nvPr/>
        </p:nvSpPr>
        <p:spPr bwMode="auto">
          <a:xfrm>
            <a:off x="7006169" y="4181475"/>
            <a:ext cx="44451"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10" name="Rectangle 314"/>
          <p:cNvSpPr>
            <a:spLocks noChangeArrowheads="1"/>
          </p:cNvSpPr>
          <p:nvPr/>
        </p:nvSpPr>
        <p:spPr bwMode="auto">
          <a:xfrm>
            <a:off x="6864351" y="5978525"/>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0</a:t>
            </a:r>
            <a:endParaRPr lang="en-US" altLang="en-US" sz="1200">
              <a:solidFill>
                <a:srgbClr val="000000"/>
              </a:solidFill>
            </a:endParaRPr>
          </a:p>
        </p:txBody>
      </p:sp>
      <p:sp>
        <p:nvSpPr>
          <p:cNvPr id="111711" name="Rectangle 315"/>
          <p:cNvSpPr>
            <a:spLocks noChangeArrowheads="1"/>
          </p:cNvSpPr>
          <p:nvPr/>
        </p:nvSpPr>
        <p:spPr bwMode="auto">
          <a:xfrm>
            <a:off x="6703484" y="532130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100</a:t>
            </a:r>
            <a:endParaRPr lang="en-US" altLang="en-US" sz="1200">
              <a:solidFill>
                <a:srgbClr val="000000"/>
              </a:solidFill>
            </a:endParaRPr>
          </a:p>
        </p:txBody>
      </p:sp>
      <p:sp>
        <p:nvSpPr>
          <p:cNvPr id="111712" name="Rectangle 316"/>
          <p:cNvSpPr>
            <a:spLocks noChangeArrowheads="1"/>
          </p:cNvSpPr>
          <p:nvPr/>
        </p:nvSpPr>
        <p:spPr bwMode="auto">
          <a:xfrm>
            <a:off x="6703484" y="491966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150</a:t>
            </a:r>
            <a:endParaRPr lang="en-US" altLang="en-US" sz="1200">
              <a:solidFill>
                <a:srgbClr val="000000"/>
              </a:solidFill>
            </a:endParaRPr>
          </a:p>
        </p:txBody>
      </p:sp>
      <p:sp>
        <p:nvSpPr>
          <p:cNvPr id="111713" name="Rectangle 317"/>
          <p:cNvSpPr>
            <a:spLocks noChangeArrowheads="1"/>
          </p:cNvSpPr>
          <p:nvPr/>
        </p:nvSpPr>
        <p:spPr bwMode="auto">
          <a:xfrm>
            <a:off x="6703484" y="4524375"/>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200</a:t>
            </a:r>
            <a:endParaRPr lang="en-US" altLang="en-US" sz="1200">
              <a:solidFill>
                <a:srgbClr val="000000"/>
              </a:solidFill>
            </a:endParaRPr>
          </a:p>
        </p:txBody>
      </p:sp>
      <p:sp>
        <p:nvSpPr>
          <p:cNvPr id="111714" name="Rectangle 318"/>
          <p:cNvSpPr>
            <a:spLocks noChangeArrowheads="1"/>
          </p:cNvSpPr>
          <p:nvPr/>
        </p:nvSpPr>
        <p:spPr bwMode="auto">
          <a:xfrm>
            <a:off x="6703484" y="412750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250</a:t>
            </a:r>
            <a:endParaRPr lang="en-US" altLang="en-US" sz="1200">
              <a:solidFill>
                <a:srgbClr val="000000"/>
              </a:solidFill>
            </a:endParaRPr>
          </a:p>
        </p:txBody>
      </p:sp>
      <p:sp>
        <p:nvSpPr>
          <p:cNvPr id="111715" name="Line 319"/>
          <p:cNvSpPr>
            <a:spLocks noChangeShapeType="1"/>
          </p:cNvSpPr>
          <p:nvPr/>
        </p:nvSpPr>
        <p:spPr bwMode="auto">
          <a:xfrm>
            <a:off x="7239001" y="6000750"/>
            <a:ext cx="3778251"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16" name="Line 320"/>
          <p:cNvSpPr>
            <a:spLocks noChangeShapeType="1"/>
          </p:cNvSpPr>
          <p:nvPr/>
        </p:nvSpPr>
        <p:spPr bwMode="auto">
          <a:xfrm flipV="1">
            <a:off x="7239000"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17" name="Line 321"/>
          <p:cNvSpPr>
            <a:spLocks noChangeShapeType="1"/>
          </p:cNvSpPr>
          <p:nvPr/>
        </p:nvSpPr>
        <p:spPr bwMode="auto">
          <a:xfrm flipV="1">
            <a:off x="7490884"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18" name="Line 322"/>
          <p:cNvSpPr>
            <a:spLocks noChangeShapeType="1"/>
          </p:cNvSpPr>
          <p:nvPr/>
        </p:nvSpPr>
        <p:spPr bwMode="auto">
          <a:xfrm flipV="1">
            <a:off x="7742768" y="6000750"/>
            <a:ext cx="211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19" name="Line 323"/>
          <p:cNvSpPr>
            <a:spLocks noChangeShapeType="1"/>
          </p:cNvSpPr>
          <p:nvPr/>
        </p:nvSpPr>
        <p:spPr bwMode="auto">
          <a:xfrm flipV="1">
            <a:off x="7994651" y="6000750"/>
            <a:ext cx="2116"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20" name="Line 324"/>
          <p:cNvSpPr>
            <a:spLocks noChangeShapeType="1"/>
          </p:cNvSpPr>
          <p:nvPr/>
        </p:nvSpPr>
        <p:spPr bwMode="auto">
          <a:xfrm flipV="1">
            <a:off x="8246536" y="6000750"/>
            <a:ext cx="211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21" name="Line 325"/>
          <p:cNvSpPr>
            <a:spLocks noChangeShapeType="1"/>
          </p:cNvSpPr>
          <p:nvPr/>
        </p:nvSpPr>
        <p:spPr bwMode="auto">
          <a:xfrm flipV="1">
            <a:off x="8498419" y="6000750"/>
            <a:ext cx="2116"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22" name="Line 326"/>
          <p:cNvSpPr>
            <a:spLocks noChangeShapeType="1"/>
          </p:cNvSpPr>
          <p:nvPr/>
        </p:nvSpPr>
        <p:spPr bwMode="auto">
          <a:xfrm flipV="1">
            <a:off x="8752417"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23" name="Line 327"/>
          <p:cNvSpPr>
            <a:spLocks noChangeShapeType="1"/>
          </p:cNvSpPr>
          <p:nvPr/>
        </p:nvSpPr>
        <p:spPr bwMode="auto">
          <a:xfrm flipV="1">
            <a:off x="9004300"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24" name="Line 328"/>
          <p:cNvSpPr>
            <a:spLocks noChangeShapeType="1"/>
          </p:cNvSpPr>
          <p:nvPr/>
        </p:nvSpPr>
        <p:spPr bwMode="auto">
          <a:xfrm flipV="1">
            <a:off x="9251951"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25" name="Line 329"/>
          <p:cNvSpPr>
            <a:spLocks noChangeShapeType="1"/>
          </p:cNvSpPr>
          <p:nvPr/>
        </p:nvSpPr>
        <p:spPr bwMode="auto">
          <a:xfrm flipV="1">
            <a:off x="9503833"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26" name="Line 330"/>
          <p:cNvSpPr>
            <a:spLocks noChangeShapeType="1"/>
          </p:cNvSpPr>
          <p:nvPr/>
        </p:nvSpPr>
        <p:spPr bwMode="auto">
          <a:xfrm flipV="1">
            <a:off x="9755719" y="6000750"/>
            <a:ext cx="2116"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27" name="Line 331"/>
          <p:cNvSpPr>
            <a:spLocks noChangeShapeType="1"/>
          </p:cNvSpPr>
          <p:nvPr/>
        </p:nvSpPr>
        <p:spPr bwMode="auto">
          <a:xfrm flipV="1">
            <a:off x="10007600" y="6000750"/>
            <a:ext cx="211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28" name="Line 332"/>
          <p:cNvSpPr>
            <a:spLocks noChangeShapeType="1"/>
          </p:cNvSpPr>
          <p:nvPr/>
        </p:nvSpPr>
        <p:spPr bwMode="auto">
          <a:xfrm flipV="1">
            <a:off x="10259487" y="6000750"/>
            <a:ext cx="2116"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29" name="Line 333"/>
          <p:cNvSpPr>
            <a:spLocks noChangeShapeType="1"/>
          </p:cNvSpPr>
          <p:nvPr/>
        </p:nvSpPr>
        <p:spPr bwMode="auto">
          <a:xfrm flipV="1">
            <a:off x="10511368" y="6000750"/>
            <a:ext cx="211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30" name="Line 334"/>
          <p:cNvSpPr>
            <a:spLocks noChangeShapeType="1"/>
          </p:cNvSpPr>
          <p:nvPr/>
        </p:nvSpPr>
        <p:spPr bwMode="auto">
          <a:xfrm flipV="1">
            <a:off x="10765367"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31" name="Line 335"/>
          <p:cNvSpPr>
            <a:spLocks noChangeShapeType="1"/>
          </p:cNvSpPr>
          <p:nvPr/>
        </p:nvSpPr>
        <p:spPr bwMode="auto">
          <a:xfrm flipV="1">
            <a:off x="11017251"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32" name="Rectangle 336"/>
          <p:cNvSpPr>
            <a:spLocks noChangeArrowheads="1"/>
          </p:cNvSpPr>
          <p:nvPr/>
        </p:nvSpPr>
        <p:spPr bwMode="auto">
          <a:xfrm>
            <a:off x="7203019"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0</a:t>
            </a:r>
            <a:endParaRPr lang="en-US" altLang="en-US" sz="1200">
              <a:solidFill>
                <a:srgbClr val="000000"/>
              </a:solidFill>
            </a:endParaRPr>
          </a:p>
        </p:txBody>
      </p:sp>
      <p:sp>
        <p:nvSpPr>
          <p:cNvPr id="111733" name="Rectangle 337"/>
          <p:cNvSpPr>
            <a:spLocks noChangeArrowheads="1"/>
          </p:cNvSpPr>
          <p:nvPr/>
        </p:nvSpPr>
        <p:spPr bwMode="auto">
          <a:xfrm>
            <a:off x="7956551"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1</a:t>
            </a:r>
            <a:endParaRPr lang="en-US" altLang="en-US" sz="1200">
              <a:solidFill>
                <a:srgbClr val="000000"/>
              </a:solidFill>
            </a:endParaRPr>
          </a:p>
        </p:txBody>
      </p:sp>
      <p:sp>
        <p:nvSpPr>
          <p:cNvPr id="111734" name="Rectangle 338"/>
          <p:cNvSpPr>
            <a:spLocks noChangeArrowheads="1"/>
          </p:cNvSpPr>
          <p:nvPr/>
        </p:nvSpPr>
        <p:spPr bwMode="auto">
          <a:xfrm>
            <a:off x="8716435"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2</a:t>
            </a:r>
            <a:endParaRPr lang="en-US" altLang="en-US" sz="1200">
              <a:solidFill>
                <a:srgbClr val="000000"/>
              </a:solidFill>
            </a:endParaRPr>
          </a:p>
        </p:txBody>
      </p:sp>
      <p:sp>
        <p:nvSpPr>
          <p:cNvPr id="111735" name="Rectangle 339"/>
          <p:cNvSpPr>
            <a:spLocks noChangeArrowheads="1"/>
          </p:cNvSpPr>
          <p:nvPr/>
        </p:nvSpPr>
        <p:spPr bwMode="auto">
          <a:xfrm>
            <a:off x="9463619"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3</a:t>
            </a:r>
            <a:endParaRPr lang="en-US" altLang="en-US" sz="1200">
              <a:solidFill>
                <a:srgbClr val="000000"/>
              </a:solidFill>
            </a:endParaRPr>
          </a:p>
        </p:txBody>
      </p:sp>
      <p:sp>
        <p:nvSpPr>
          <p:cNvPr id="111736" name="Rectangle 340"/>
          <p:cNvSpPr>
            <a:spLocks noChangeArrowheads="1"/>
          </p:cNvSpPr>
          <p:nvPr/>
        </p:nvSpPr>
        <p:spPr bwMode="auto">
          <a:xfrm>
            <a:off x="10225619"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4</a:t>
            </a:r>
            <a:endParaRPr lang="en-US" altLang="en-US" sz="1200">
              <a:solidFill>
                <a:srgbClr val="000000"/>
              </a:solidFill>
            </a:endParaRPr>
          </a:p>
        </p:txBody>
      </p:sp>
      <p:sp>
        <p:nvSpPr>
          <p:cNvPr id="111737" name="Rectangle 341"/>
          <p:cNvSpPr>
            <a:spLocks noChangeArrowheads="1"/>
          </p:cNvSpPr>
          <p:nvPr/>
        </p:nvSpPr>
        <p:spPr bwMode="auto">
          <a:xfrm>
            <a:off x="10909300"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5</a:t>
            </a:r>
            <a:endParaRPr lang="en-US" altLang="en-US" sz="1200">
              <a:solidFill>
                <a:srgbClr val="000000"/>
              </a:solidFill>
            </a:endParaRPr>
          </a:p>
        </p:txBody>
      </p:sp>
      <p:sp>
        <p:nvSpPr>
          <p:cNvPr id="111738" name="Rectangle 342"/>
          <p:cNvSpPr>
            <a:spLocks noChangeArrowheads="1"/>
          </p:cNvSpPr>
          <p:nvPr/>
        </p:nvSpPr>
        <p:spPr bwMode="auto">
          <a:xfrm>
            <a:off x="8413762" y="6229350"/>
            <a:ext cx="1257011"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Hrs. after morphine</a:t>
            </a:r>
            <a:endParaRPr lang="en-US" altLang="en-US" sz="1200">
              <a:solidFill>
                <a:srgbClr val="000000"/>
              </a:solidFill>
            </a:endParaRPr>
          </a:p>
        </p:txBody>
      </p:sp>
      <p:sp>
        <p:nvSpPr>
          <p:cNvPr id="111739" name="Rectangle 343"/>
          <p:cNvSpPr>
            <a:spLocks noChangeArrowheads="1"/>
          </p:cNvSpPr>
          <p:nvPr/>
        </p:nvSpPr>
        <p:spPr bwMode="auto">
          <a:xfrm rot="-5400000">
            <a:off x="5969461" y="4880511"/>
            <a:ext cx="1175963"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 of Basal Release</a:t>
            </a:r>
            <a:endParaRPr lang="en-US" altLang="en-US" sz="1200">
              <a:solidFill>
                <a:srgbClr val="000000"/>
              </a:solidFill>
            </a:endParaRPr>
          </a:p>
        </p:txBody>
      </p:sp>
      <p:sp>
        <p:nvSpPr>
          <p:cNvPr id="111740" name="Line 344"/>
          <p:cNvSpPr>
            <a:spLocks noChangeShapeType="1"/>
          </p:cNvSpPr>
          <p:nvPr/>
        </p:nvSpPr>
        <p:spPr bwMode="auto">
          <a:xfrm rot="-2677329" flipH="1" flipV="1">
            <a:off x="6978651" y="5703905"/>
            <a:ext cx="152400" cy="317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41" name="Line 345"/>
          <p:cNvSpPr>
            <a:spLocks noChangeShapeType="1"/>
          </p:cNvSpPr>
          <p:nvPr/>
        </p:nvSpPr>
        <p:spPr bwMode="auto">
          <a:xfrm flipV="1">
            <a:off x="7048500" y="5718175"/>
            <a:ext cx="0" cy="31750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42" name="Line 347"/>
          <p:cNvSpPr>
            <a:spLocks noChangeShapeType="1"/>
          </p:cNvSpPr>
          <p:nvPr/>
        </p:nvSpPr>
        <p:spPr bwMode="auto">
          <a:xfrm flipV="1">
            <a:off x="7270752" y="5100638"/>
            <a:ext cx="220133" cy="3095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43" name="Oval 350"/>
          <p:cNvSpPr>
            <a:spLocks noChangeArrowheads="1"/>
          </p:cNvSpPr>
          <p:nvPr/>
        </p:nvSpPr>
        <p:spPr bwMode="auto">
          <a:xfrm>
            <a:off x="7213600" y="5343542"/>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744" name="Line 362"/>
          <p:cNvSpPr>
            <a:spLocks noChangeShapeType="1"/>
          </p:cNvSpPr>
          <p:nvPr/>
        </p:nvSpPr>
        <p:spPr bwMode="auto">
          <a:xfrm flipV="1">
            <a:off x="7490885" y="4932380"/>
            <a:ext cx="251883" cy="1682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45" name="Line 374"/>
          <p:cNvSpPr>
            <a:spLocks noChangeShapeType="1"/>
          </p:cNvSpPr>
          <p:nvPr/>
        </p:nvSpPr>
        <p:spPr bwMode="auto">
          <a:xfrm flipV="1">
            <a:off x="7742767" y="4789505"/>
            <a:ext cx="251884" cy="14763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46" name="Line 389"/>
          <p:cNvSpPr>
            <a:spLocks noChangeShapeType="1"/>
          </p:cNvSpPr>
          <p:nvPr/>
        </p:nvSpPr>
        <p:spPr bwMode="auto">
          <a:xfrm flipV="1">
            <a:off x="7992533" y="4654550"/>
            <a:ext cx="254000" cy="1460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47" name="Line 390"/>
          <p:cNvSpPr>
            <a:spLocks noChangeShapeType="1"/>
          </p:cNvSpPr>
          <p:nvPr/>
        </p:nvSpPr>
        <p:spPr bwMode="auto">
          <a:xfrm flipV="1">
            <a:off x="8246535" y="4622800"/>
            <a:ext cx="251884" cy="317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48" name="Line 391"/>
          <p:cNvSpPr>
            <a:spLocks noChangeShapeType="1"/>
          </p:cNvSpPr>
          <p:nvPr/>
        </p:nvSpPr>
        <p:spPr bwMode="auto">
          <a:xfrm>
            <a:off x="8498417" y="4622817"/>
            <a:ext cx="254000" cy="158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49" name="Line 392"/>
          <p:cNvSpPr>
            <a:spLocks noChangeShapeType="1"/>
          </p:cNvSpPr>
          <p:nvPr/>
        </p:nvSpPr>
        <p:spPr bwMode="auto">
          <a:xfrm>
            <a:off x="8752417" y="4638692"/>
            <a:ext cx="251883" cy="476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50" name="Line 393"/>
          <p:cNvSpPr>
            <a:spLocks noChangeShapeType="1"/>
          </p:cNvSpPr>
          <p:nvPr/>
        </p:nvSpPr>
        <p:spPr bwMode="auto">
          <a:xfrm>
            <a:off x="9004301" y="4643438"/>
            <a:ext cx="247651" cy="1111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51" name="Line 394"/>
          <p:cNvSpPr>
            <a:spLocks noChangeShapeType="1"/>
          </p:cNvSpPr>
          <p:nvPr/>
        </p:nvSpPr>
        <p:spPr bwMode="auto">
          <a:xfrm>
            <a:off x="9251952" y="4654550"/>
            <a:ext cx="251883" cy="635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52" name="Line 395"/>
          <p:cNvSpPr>
            <a:spLocks noChangeShapeType="1"/>
          </p:cNvSpPr>
          <p:nvPr/>
        </p:nvSpPr>
        <p:spPr bwMode="auto">
          <a:xfrm>
            <a:off x="9503835" y="4718067"/>
            <a:ext cx="251884" cy="1047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ln>
                <a:solidFill>
                  <a:srgbClr val="FFC000"/>
                </a:solidFill>
              </a:ln>
              <a:solidFill>
                <a:srgbClr val="000000"/>
              </a:solidFill>
              <a:latin typeface="Calibri" panose="020F0502020204030204" pitchFamily="34" charset="0"/>
              <a:ea typeface="MS PGothic" pitchFamily="34" charset="-128"/>
            </a:endParaRPr>
          </a:p>
        </p:txBody>
      </p:sp>
      <p:sp>
        <p:nvSpPr>
          <p:cNvPr id="111753" name="Line 396"/>
          <p:cNvSpPr>
            <a:spLocks noChangeShapeType="1"/>
          </p:cNvSpPr>
          <p:nvPr/>
        </p:nvSpPr>
        <p:spPr bwMode="auto">
          <a:xfrm>
            <a:off x="9755717" y="4822825"/>
            <a:ext cx="251883" cy="1158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54" name="Line 397"/>
          <p:cNvSpPr>
            <a:spLocks noChangeShapeType="1"/>
          </p:cNvSpPr>
          <p:nvPr/>
        </p:nvSpPr>
        <p:spPr bwMode="auto">
          <a:xfrm>
            <a:off x="10007603" y="4938713"/>
            <a:ext cx="251884" cy="1841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55" name="Line 398"/>
          <p:cNvSpPr>
            <a:spLocks noChangeShapeType="1"/>
          </p:cNvSpPr>
          <p:nvPr/>
        </p:nvSpPr>
        <p:spPr bwMode="auto">
          <a:xfrm>
            <a:off x="10259485" y="5122880"/>
            <a:ext cx="251883" cy="8413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ln>
                <a:solidFill>
                  <a:srgbClr val="FFC000"/>
                </a:solidFill>
              </a:ln>
              <a:solidFill>
                <a:srgbClr val="000000"/>
              </a:solidFill>
              <a:latin typeface="Calibri" panose="020F0502020204030204" pitchFamily="34" charset="0"/>
              <a:ea typeface="MS PGothic" pitchFamily="34" charset="-128"/>
            </a:endParaRPr>
          </a:p>
        </p:txBody>
      </p:sp>
      <p:sp>
        <p:nvSpPr>
          <p:cNvPr id="111756" name="Line 399"/>
          <p:cNvSpPr>
            <a:spLocks noChangeShapeType="1"/>
          </p:cNvSpPr>
          <p:nvPr/>
        </p:nvSpPr>
        <p:spPr bwMode="auto">
          <a:xfrm>
            <a:off x="10511367" y="5218130"/>
            <a:ext cx="254000" cy="142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57" name="Line 400"/>
          <p:cNvSpPr>
            <a:spLocks noChangeShapeType="1"/>
          </p:cNvSpPr>
          <p:nvPr/>
        </p:nvSpPr>
        <p:spPr bwMode="auto">
          <a:xfrm>
            <a:off x="10765367" y="5221305"/>
            <a:ext cx="251884" cy="793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5331410" name="Text Box 466"/>
          <p:cNvSpPr txBox="1">
            <a:spLocks noChangeArrowheads="1"/>
          </p:cNvSpPr>
          <p:nvPr/>
        </p:nvSpPr>
        <p:spPr bwMode="auto">
          <a:xfrm>
            <a:off x="9338733" y="4175125"/>
            <a:ext cx="1454244" cy="461665"/>
          </a:xfrm>
          <a:prstGeom prst="rect">
            <a:avLst/>
          </a:prstGeom>
          <a:noFill/>
          <a:ln w="9525">
            <a:noFill/>
            <a:miter lim="800000"/>
            <a:headEnd/>
            <a:tailEnd/>
          </a:ln>
          <a:effectLst>
            <a:outerShdw dist="35921" dir="2700000" algn="ctr" rotWithShape="0">
              <a:srgbClr val="000000"/>
            </a:outerShdw>
          </a:effectLst>
        </p:spPr>
        <p:txBody>
          <a:bodyPr wrap="none">
            <a:spAutoFit/>
          </a:bodyPr>
          <a:lstStyle/>
          <a:p>
            <a:pPr fontAlgn="base">
              <a:spcBef>
                <a:spcPct val="0"/>
              </a:spcBef>
              <a:spcAft>
                <a:spcPct val="0"/>
              </a:spcAft>
              <a:defRPr/>
            </a:pPr>
            <a:r>
              <a:rPr lang="en-US" sz="2400" b="1" dirty="0">
                <a:solidFill>
                  <a:srgbClr val="FFFFFF"/>
                </a:solidFill>
                <a:latin typeface="Calibri" panose="020F0502020204030204" pitchFamily="34" charset="0"/>
                <a:ea typeface="MS PGothic" pitchFamily="34" charset="-128"/>
                <a:cs typeface="Calibri" panose="020F0502020204030204" pitchFamily="34" charset="0"/>
              </a:rPr>
              <a:t>Morphine</a:t>
            </a:r>
          </a:p>
        </p:txBody>
      </p:sp>
      <p:sp>
        <p:nvSpPr>
          <p:cNvPr id="111760" name="Line 469"/>
          <p:cNvSpPr>
            <a:spLocks noChangeShapeType="1"/>
          </p:cNvSpPr>
          <p:nvPr/>
        </p:nvSpPr>
        <p:spPr bwMode="auto">
          <a:xfrm>
            <a:off x="1559987" y="4059243"/>
            <a:ext cx="2116" cy="15192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61" name="Line 470"/>
          <p:cNvSpPr>
            <a:spLocks noChangeShapeType="1"/>
          </p:cNvSpPr>
          <p:nvPr/>
        </p:nvSpPr>
        <p:spPr bwMode="auto">
          <a:xfrm>
            <a:off x="1515533" y="4873625"/>
            <a:ext cx="44451"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62" name="Line 471"/>
          <p:cNvSpPr>
            <a:spLocks noChangeShapeType="1"/>
          </p:cNvSpPr>
          <p:nvPr/>
        </p:nvSpPr>
        <p:spPr bwMode="auto">
          <a:xfrm>
            <a:off x="1515533" y="4468830"/>
            <a:ext cx="44451"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63" name="Rectangle 472"/>
          <p:cNvSpPr>
            <a:spLocks noChangeArrowheads="1"/>
          </p:cNvSpPr>
          <p:nvPr/>
        </p:nvSpPr>
        <p:spPr bwMode="auto">
          <a:xfrm>
            <a:off x="1365251" y="5872163"/>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0</a:t>
            </a:r>
            <a:endParaRPr lang="en-US" altLang="en-US" sz="1200">
              <a:solidFill>
                <a:srgbClr val="000000"/>
              </a:solidFill>
            </a:endParaRPr>
          </a:p>
        </p:txBody>
      </p:sp>
      <p:sp>
        <p:nvSpPr>
          <p:cNvPr id="111764" name="Rectangle 473"/>
          <p:cNvSpPr>
            <a:spLocks noChangeArrowheads="1"/>
          </p:cNvSpPr>
          <p:nvPr/>
        </p:nvSpPr>
        <p:spPr bwMode="auto">
          <a:xfrm>
            <a:off x="1202267" y="522446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100</a:t>
            </a:r>
            <a:endParaRPr lang="en-US" altLang="en-US" sz="1200">
              <a:solidFill>
                <a:srgbClr val="000000"/>
              </a:solidFill>
            </a:endParaRPr>
          </a:p>
        </p:txBody>
      </p:sp>
      <p:sp>
        <p:nvSpPr>
          <p:cNvPr id="111765" name="Rectangle 474"/>
          <p:cNvSpPr>
            <a:spLocks noChangeArrowheads="1"/>
          </p:cNvSpPr>
          <p:nvPr/>
        </p:nvSpPr>
        <p:spPr bwMode="auto">
          <a:xfrm>
            <a:off x="1202267" y="481330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150</a:t>
            </a:r>
            <a:endParaRPr lang="en-US" altLang="en-US" sz="1200">
              <a:solidFill>
                <a:srgbClr val="000000"/>
              </a:solidFill>
            </a:endParaRPr>
          </a:p>
        </p:txBody>
      </p:sp>
      <p:sp>
        <p:nvSpPr>
          <p:cNvPr id="111766" name="Rectangle 475"/>
          <p:cNvSpPr>
            <a:spLocks noChangeArrowheads="1"/>
          </p:cNvSpPr>
          <p:nvPr/>
        </p:nvSpPr>
        <p:spPr bwMode="auto">
          <a:xfrm>
            <a:off x="1202267" y="440848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200</a:t>
            </a:r>
            <a:endParaRPr lang="en-US" altLang="en-US" sz="1200">
              <a:solidFill>
                <a:srgbClr val="000000"/>
              </a:solidFill>
            </a:endParaRPr>
          </a:p>
        </p:txBody>
      </p:sp>
      <p:sp>
        <p:nvSpPr>
          <p:cNvPr id="111767" name="Rectangle 476"/>
          <p:cNvSpPr>
            <a:spLocks noChangeArrowheads="1"/>
          </p:cNvSpPr>
          <p:nvPr/>
        </p:nvSpPr>
        <p:spPr bwMode="auto">
          <a:xfrm>
            <a:off x="1202267" y="39989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250</a:t>
            </a:r>
            <a:endParaRPr lang="en-US" altLang="en-US" sz="1200">
              <a:solidFill>
                <a:srgbClr val="000000"/>
              </a:solidFill>
            </a:endParaRPr>
          </a:p>
        </p:txBody>
      </p:sp>
      <p:sp>
        <p:nvSpPr>
          <p:cNvPr id="111768" name="Line 477"/>
          <p:cNvSpPr>
            <a:spLocks noChangeShapeType="1"/>
          </p:cNvSpPr>
          <p:nvPr/>
        </p:nvSpPr>
        <p:spPr bwMode="auto">
          <a:xfrm>
            <a:off x="1524000" y="5934075"/>
            <a:ext cx="44451"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grpSp>
        <p:nvGrpSpPr>
          <p:cNvPr id="111769" name="Group 478"/>
          <p:cNvGrpSpPr>
            <a:grpSpLocks/>
          </p:cNvGrpSpPr>
          <p:nvPr/>
        </p:nvGrpSpPr>
        <p:grpSpPr bwMode="auto">
          <a:xfrm>
            <a:off x="1718745" y="5934092"/>
            <a:ext cx="2444751" cy="277813"/>
            <a:chOff x="2062" y="3229"/>
            <a:chExt cx="1980" cy="306"/>
          </a:xfrm>
        </p:grpSpPr>
        <p:sp>
          <p:nvSpPr>
            <p:cNvPr id="111885" name="Line 479"/>
            <p:cNvSpPr>
              <a:spLocks noChangeShapeType="1"/>
            </p:cNvSpPr>
            <p:nvPr/>
          </p:nvSpPr>
          <p:spPr bwMode="auto">
            <a:xfrm>
              <a:off x="2089" y="3229"/>
              <a:ext cx="1951"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86" name="Line 480"/>
            <p:cNvSpPr>
              <a:spLocks noChangeShapeType="1"/>
            </p:cNvSpPr>
            <p:nvPr/>
          </p:nvSpPr>
          <p:spPr bwMode="auto">
            <a:xfrm flipV="1">
              <a:off x="2089"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87" name="Line 481"/>
            <p:cNvSpPr>
              <a:spLocks noChangeShapeType="1"/>
            </p:cNvSpPr>
            <p:nvPr/>
          </p:nvSpPr>
          <p:spPr bwMode="auto">
            <a:xfrm flipV="1">
              <a:off x="2306"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88" name="Line 482"/>
            <p:cNvSpPr>
              <a:spLocks noChangeShapeType="1"/>
            </p:cNvSpPr>
            <p:nvPr/>
          </p:nvSpPr>
          <p:spPr bwMode="auto">
            <a:xfrm flipV="1">
              <a:off x="2520"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89" name="Line 483"/>
            <p:cNvSpPr>
              <a:spLocks noChangeShapeType="1"/>
            </p:cNvSpPr>
            <p:nvPr/>
          </p:nvSpPr>
          <p:spPr bwMode="auto">
            <a:xfrm flipV="1">
              <a:off x="2738"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90" name="Line 484"/>
            <p:cNvSpPr>
              <a:spLocks noChangeShapeType="1"/>
            </p:cNvSpPr>
            <p:nvPr/>
          </p:nvSpPr>
          <p:spPr bwMode="auto">
            <a:xfrm flipV="1">
              <a:off x="2955"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91" name="Line 485"/>
            <p:cNvSpPr>
              <a:spLocks noChangeShapeType="1"/>
            </p:cNvSpPr>
            <p:nvPr/>
          </p:nvSpPr>
          <p:spPr bwMode="auto">
            <a:xfrm flipV="1">
              <a:off x="3175"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92" name="Line 486"/>
            <p:cNvSpPr>
              <a:spLocks noChangeShapeType="1"/>
            </p:cNvSpPr>
            <p:nvPr/>
          </p:nvSpPr>
          <p:spPr bwMode="auto">
            <a:xfrm flipV="1">
              <a:off x="3392"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93" name="Line 487"/>
            <p:cNvSpPr>
              <a:spLocks noChangeShapeType="1"/>
            </p:cNvSpPr>
            <p:nvPr/>
          </p:nvSpPr>
          <p:spPr bwMode="auto">
            <a:xfrm flipV="1">
              <a:off x="3609"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94" name="Line 488"/>
            <p:cNvSpPr>
              <a:spLocks noChangeShapeType="1"/>
            </p:cNvSpPr>
            <p:nvPr/>
          </p:nvSpPr>
          <p:spPr bwMode="auto">
            <a:xfrm flipV="1">
              <a:off x="3826"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95" name="Line 489"/>
            <p:cNvSpPr>
              <a:spLocks noChangeShapeType="1"/>
            </p:cNvSpPr>
            <p:nvPr/>
          </p:nvSpPr>
          <p:spPr bwMode="auto">
            <a:xfrm flipV="1">
              <a:off x="4040"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96" name="Rectangle 490"/>
            <p:cNvSpPr>
              <a:spLocks noChangeArrowheads="1"/>
            </p:cNvSpPr>
            <p:nvPr/>
          </p:nvSpPr>
          <p:spPr bwMode="auto">
            <a:xfrm>
              <a:off x="2062" y="3332"/>
              <a:ext cx="64"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0</a:t>
              </a:r>
              <a:endParaRPr lang="en-US" altLang="en-US" sz="1200">
                <a:solidFill>
                  <a:srgbClr val="000000"/>
                </a:solidFill>
              </a:endParaRPr>
            </a:p>
          </p:txBody>
        </p:sp>
        <p:sp>
          <p:nvSpPr>
            <p:cNvPr id="111897" name="Rectangle 491"/>
            <p:cNvSpPr>
              <a:spLocks noChangeArrowheads="1"/>
            </p:cNvSpPr>
            <p:nvPr/>
          </p:nvSpPr>
          <p:spPr bwMode="auto">
            <a:xfrm>
              <a:off x="2706" y="3332"/>
              <a:ext cx="64"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1</a:t>
              </a:r>
              <a:endParaRPr lang="en-US" altLang="en-US" sz="1200">
                <a:solidFill>
                  <a:srgbClr val="000000"/>
                </a:solidFill>
              </a:endParaRPr>
            </a:p>
          </p:txBody>
        </p:sp>
        <p:sp>
          <p:nvSpPr>
            <p:cNvPr id="111898" name="Rectangle 492"/>
            <p:cNvSpPr>
              <a:spLocks noChangeArrowheads="1"/>
            </p:cNvSpPr>
            <p:nvPr/>
          </p:nvSpPr>
          <p:spPr bwMode="auto">
            <a:xfrm>
              <a:off x="3363" y="3332"/>
              <a:ext cx="64"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2</a:t>
              </a:r>
              <a:endParaRPr lang="en-US" altLang="en-US" sz="1200">
                <a:solidFill>
                  <a:srgbClr val="000000"/>
                </a:solidFill>
              </a:endParaRPr>
            </a:p>
          </p:txBody>
        </p:sp>
        <p:sp>
          <p:nvSpPr>
            <p:cNvPr id="111899" name="Rectangle 493"/>
            <p:cNvSpPr>
              <a:spLocks noChangeArrowheads="1"/>
            </p:cNvSpPr>
            <p:nvPr/>
          </p:nvSpPr>
          <p:spPr bwMode="auto">
            <a:xfrm>
              <a:off x="3932" y="3332"/>
              <a:ext cx="64"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3</a:t>
              </a:r>
              <a:endParaRPr lang="en-US" altLang="en-US" sz="1200">
                <a:solidFill>
                  <a:srgbClr val="000000"/>
                </a:solidFill>
              </a:endParaRPr>
            </a:p>
          </p:txBody>
        </p:sp>
      </p:grpSp>
      <p:sp>
        <p:nvSpPr>
          <p:cNvPr id="111770" name="Rectangle 494"/>
          <p:cNvSpPr>
            <a:spLocks noChangeArrowheads="1"/>
          </p:cNvSpPr>
          <p:nvPr/>
        </p:nvSpPr>
        <p:spPr bwMode="auto">
          <a:xfrm>
            <a:off x="2275427" y="6218238"/>
            <a:ext cx="1148841"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Hrs. after nicotine</a:t>
            </a:r>
            <a:endParaRPr lang="en-US" altLang="en-US" sz="1200">
              <a:solidFill>
                <a:srgbClr val="000000"/>
              </a:solidFill>
            </a:endParaRPr>
          </a:p>
        </p:txBody>
      </p:sp>
      <p:sp>
        <p:nvSpPr>
          <p:cNvPr id="111771" name="Rectangle 495"/>
          <p:cNvSpPr>
            <a:spLocks noChangeArrowheads="1"/>
          </p:cNvSpPr>
          <p:nvPr/>
        </p:nvSpPr>
        <p:spPr bwMode="auto">
          <a:xfrm rot="-5400000">
            <a:off x="460837" y="4797961"/>
            <a:ext cx="1175963"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 of Basal Release</a:t>
            </a:r>
            <a:endParaRPr lang="en-US" altLang="en-US" sz="1200">
              <a:solidFill>
                <a:srgbClr val="000000"/>
              </a:solidFill>
            </a:endParaRPr>
          </a:p>
        </p:txBody>
      </p:sp>
      <p:sp>
        <p:nvSpPr>
          <p:cNvPr id="111772" name="Line 496"/>
          <p:cNvSpPr>
            <a:spLocks noChangeShapeType="1"/>
          </p:cNvSpPr>
          <p:nvPr/>
        </p:nvSpPr>
        <p:spPr bwMode="auto">
          <a:xfrm>
            <a:off x="1706045" y="5284788"/>
            <a:ext cx="46567"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73" name="Line 497"/>
          <p:cNvSpPr>
            <a:spLocks noChangeShapeType="1"/>
          </p:cNvSpPr>
          <p:nvPr/>
        </p:nvSpPr>
        <p:spPr bwMode="auto">
          <a:xfrm flipV="1">
            <a:off x="1752603" y="4305300"/>
            <a:ext cx="266700" cy="9794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74" name="Oval 499"/>
          <p:cNvSpPr>
            <a:spLocks noChangeArrowheads="1"/>
          </p:cNvSpPr>
          <p:nvPr/>
        </p:nvSpPr>
        <p:spPr bwMode="auto">
          <a:xfrm>
            <a:off x="1701801" y="5246688"/>
            <a:ext cx="95251"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775" name="Line 501"/>
          <p:cNvSpPr>
            <a:spLocks noChangeShapeType="1"/>
          </p:cNvSpPr>
          <p:nvPr/>
        </p:nvSpPr>
        <p:spPr bwMode="auto">
          <a:xfrm>
            <a:off x="2019300" y="4305317"/>
            <a:ext cx="264584" cy="3667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76" name="Line 502"/>
          <p:cNvSpPr>
            <a:spLocks noChangeShapeType="1"/>
          </p:cNvSpPr>
          <p:nvPr/>
        </p:nvSpPr>
        <p:spPr bwMode="auto">
          <a:xfrm>
            <a:off x="2283884" y="4672013"/>
            <a:ext cx="268816" cy="1206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77" name="Line 503"/>
          <p:cNvSpPr>
            <a:spLocks noChangeShapeType="1"/>
          </p:cNvSpPr>
          <p:nvPr/>
        </p:nvSpPr>
        <p:spPr bwMode="auto">
          <a:xfrm>
            <a:off x="2552703" y="4792663"/>
            <a:ext cx="266700" cy="428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78" name="Line 504"/>
          <p:cNvSpPr>
            <a:spLocks noChangeShapeType="1"/>
          </p:cNvSpPr>
          <p:nvPr/>
        </p:nvSpPr>
        <p:spPr bwMode="auto">
          <a:xfrm>
            <a:off x="2819401" y="4835525"/>
            <a:ext cx="273051" cy="3333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79" name="Line 505"/>
          <p:cNvSpPr>
            <a:spLocks noChangeShapeType="1"/>
          </p:cNvSpPr>
          <p:nvPr/>
        </p:nvSpPr>
        <p:spPr bwMode="auto">
          <a:xfrm>
            <a:off x="3092451" y="4868880"/>
            <a:ext cx="268816" cy="7143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80" name="Line 506"/>
          <p:cNvSpPr>
            <a:spLocks noChangeShapeType="1"/>
          </p:cNvSpPr>
          <p:nvPr/>
        </p:nvSpPr>
        <p:spPr bwMode="auto">
          <a:xfrm>
            <a:off x="3361267" y="4940317"/>
            <a:ext cx="268817" cy="158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81" name="Line 507"/>
          <p:cNvSpPr>
            <a:spLocks noChangeShapeType="1"/>
          </p:cNvSpPr>
          <p:nvPr/>
        </p:nvSpPr>
        <p:spPr bwMode="auto">
          <a:xfrm>
            <a:off x="3630095" y="4956192"/>
            <a:ext cx="264583" cy="111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82" name="Line 508"/>
          <p:cNvSpPr>
            <a:spLocks noChangeShapeType="1"/>
          </p:cNvSpPr>
          <p:nvPr/>
        </p:nvSpPr>
        <p:spPr bwMode="auto">
          <a:xfrm>
            <a:off x="3894667" y="4967288"/>
            <a:ext cx="266700" cy="47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83" name="Oval 517"/>
          <p:cNvSpPr>
            <a:spLocks noChangeArrowheads="1"/>
          </p:cNvSpPr>
          <p:nvPr/>
        </p:nvSpPr>
        <p:spPr bwMode="auto">
          <a:xfrm>
            <a:off x="1966396" y="4267200"/>
            <a:ext cx="95249"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784" name="Oval 518"/>
          <p:cNvSpPr>
            <a:spLocks noChangeArrowheads="1"/>
          </p:cNvSpPr>
          <p:nvPr/>
        </p:nvSpPr>
        <p:spPr bwMode="auto">
          <a:xfrm>
            <a:off x="2233096" y="4633913"/>
            <a:ext cx="95249"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785" name="Oval 519"/>
          <p:cNvSpPr>
            <a:spLocks noChangeArrowheads="1"/>
          </p:cNvSpPr>
          <p:nvPr/>
        </p:nvSpPr>
        <p:spPr bwMode="auto">
          <a:xfrm>
            <a:off x="2501911" y="4754563"/>
            <a:ext cx="97367"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786" name="Oval 520"/>
          <p:cNvSpPr>
            <a:spLocks noChangeArrowheads="1"/>
          </p:cNvSpPr>
          <p:nvPr/>
        </p:nvSpPr>
        <p:spPr bwMode="auto">
          <a:xfrm>
            <a:off x="2768601" y="4797425"/>
            <a:ext cx="95251"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787" name="Oval 521"/>
          <p:cNvSpPr>
            <a:spLocks noChangeArrowheads="1"/>
          </p:cNvSpPr>
          <p:nvPr/>
        </p:nvSpPr>
        <p:spPr bwMode="auto">
          <a:xfrm>
            <a:off x="3041662" y="4830780"/>
            <a:ext cx="97367" cy="71437"/>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788" name="Oval 522"/>
          <p:cNvSpPr>
            <a:spLocks noChangeArrowheads="1"/>
          </p:cNvSpPr>
          <p:nvPr/>
        </p:nvSpPr>
        <p:spPr bwMode="auto">
          <a:xfrm>
            <a:off x="3310469" y="4902200"/>
            <a:ext cx="95251"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789" name="Oval 523"/>
          <p:cNvSpPr>
            <a:spLocks noChangeArrowheads="1"/>
          </p:cNvSpPr>
          <p:nvPr/>
        </p:nvSpPr>
        <p:spPr bwMode="auto">
          <a:xfrm>
            <a:off x="3577169" y="4918075"/>
            <a:ext cx="95251"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790" name="Oval 524"/>
          <p:cNvSpPr>
            <a:spLocks noChangeArrowheads="1"/>
          </p:cNvSpPr>
          <p:nvPr/>
        </p:nvSpPr>
        <p:spPr bwMode="auto">
          <a:xfrm>
            <a:off x="3843866" y="4929205"/>
            <a:ext cx="95251" cy="71437"/>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791" name="Oval 525"/>
          <p:cNvSpPr>
            <a:spLocks noChangeArrowheads="1"/>
          </p:cNvSpPr>
          <p:nvPr/>
        </p:nvSpPr>
        <p:spPr bwMode="auto">
          <a:xfrm>
            <a:off x="4110578" y="4933950"/>
            <a:ext cx="97367"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792" name="Line 541"/>
          <p:cNvSpPr>
            <a:spLocks noChangeShapeType="1"/>
          </p:cNvSpPr>
          <p:nvPr/>
        </p:nvSpPr>
        <p:spPr bwMode="auto">
          <a:xfrm>
            <a:off x="1519776" y="5270500"/>
            <a:ext cx="46567"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93" name="Line 542"/>
          <p:cNvSpPr>
            <a:spLocks noChangeShapeType="1"/>
          </p:cNvSpPr>
          <p:nvPr/>
        </p:nvSpPr>
        <p:spPr bwMode="auto">
          <a:xfrm>
            <a:off x="1562100" y="5634055"/>
            <a:ext cx="0" cy="3016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94" name="Line 543"/>
          <p:cNvSpPr>
            <a:spLocks noChangeShapeType="1"/>
          </p:cNvSpPr>
          <p:nvPr/>
        </p:nvSpPr>
        <p:spPr bwMode="auto">
          <a:xfrm flipV="1">
            <a:off x="1500720" y="5607050"/>
            <a:ext cx="133349" cy="460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795" name="Line 544"/>
          <p:cNvSpPr>
            <a:spLocks noChangeShapeType="1"/>
          </p:cNvSpPr>
          <p:nvPr/>
        </p:nvSpPr>
        <p:spPr bwMode="auto">
          <a:xfrm flipV="1">
            <a:off x="1498608" y="5561030"/>
            <a:ext cx="133351" cy="460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5331489" name="Text Box 545"/>
          <p:cNvSpPr txBox="1">
            <a:spLocks noChangeArrowheads="1"/>
          </p:cNvSpPr>
          <p:nvPr/>
        </p:nvSpPr>
        <p:spPr bwMode="auto">
          <a:xfrm>
            <a:off x="3617384" y="4175125"/>
            <a:ext cx="1257204" cy="461665"/>
          </a:xfrm>
          <a:prstGeom prst="rect">
            <a:avLst/>
          </a:prstGeom>
          <a:noFill/>
          <a:ln w="9525">
            <a:noFill/>
            <a:miter lim="800000"/>
            <a:headEnd/>
            <a:tailEnd/>
          </a:ln>
          <a:effectLst>
            <a:outerShdw dist="35921" dir="2700000" algn="ctr" rotWithShape="0">
              <a:srgbClr val="000000"/>
            </a:outerShdw>
          </a:effectLst>
        </p:spPr>
        <p:txBody>
          <a:bodyPr wrap="none">
            <a:spAutoFit/>
          </a:bodyPr>
          <a:lstStyle/>
          <a:p>
            <a:pPr fontAlgn="base">
              <a:spcBef>
                <a:spcPct val="0"/>
              </a:spcBef>
              <a:spcAft>
                <a:spcPct val="0"/>
              </a:spcAft>
              <a:defRPr/>
            </a:pPr>
            <a:r>
              <a:rPr lang="en-US" sz="2400" b="1" dirty="0">
                <a:solidFill>
                  <a:srgbClr val="FFFFFF"/>
                </a:solidFill>
                <a:latin typeface="Calibri" panose="020F0502020204030204" pitchFamily="34" charset="0"/>
                <a:ea typeface="MS PGothic" pitchFamily="34" charset="-128"/>
                <a:cs typeface="Calibri" panose="020F0502020204030204" pitchFamily="34" charset="0"/>
              </a:rPr>
              <a:t>Nicotine</a:t>
            </a:r>
          </a:p>
        </p:txBody>
      </p:sp>
      <p:sp>
        <p:nvSpPr>
          <p:cNvPr id="111797" name="Rectangle 547"/>
          <p:cNvSpPr>
            <a:spLocks noChangeArrowheads="1"/>
          </p:cNvSpPr>
          <p:nvPr/>
        </p:nvSpPr>
        <p:spPr bwMode="auto">
          <a:xfrm>
            <a:off x="69860" y="6492892"/>
            <a:ext cx="5583767" cy="3397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a:solidFill>
                  <a:srgbClr val="FFFFFF"/>
                </a:solidFill>
              </a:rPr>
              <a:t>Di Chiara G, Imperato A. </a:t>
            </a:r>
            <a:r>
              <a:rPr lang="en-US" altLang="en-US" sz="1600" i="1">
                <a:solidFill>
                  <a:srgbClr val="FFFFFF"/>
                </a:solidFill>
              </a:rPr>
              <a:t>Proc Natl Sci</a:t>
            </a:r>
            <a:r>
              <a:rPr lang="en-US" altLang="en-US" sz="1600">
                <a:solidFill>
                  <a:srgbClr val="FFFFFF"/>
                </a:solidFill>
              </a:rPr>
              <a:t>. 1988</a:t>
            </a:r>
          </a:p>
        </p:txBody>
      </p:sp>
      <p:sp>
        <p:nvSpPr>
          <p:cNvPr id="111799" name="Line 163"/>
          <p:cNvSpPr>
            <a:spLocks noChangeShapeType="1"/>
          </p:cNvSpPr>
          <p:nvPr/>
        </p:nvSpPr>
        <p:spPr bwMode="auto">
          <a:xfrm>
            <a:off x="7029451" y="1282700"/>
            <a:ext cx="2116" cy="2066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00" name="Line 164"/>
          <p:cNvSpPr>
            <a:spLocks noChangeShapeType="1"/>
          </p:cNvSpPr>
          <p:nvPr/>
        </p:nvSpPr>
        <p:spPr bwMode="auto">
          <a:xfrm>
            <a:off x="6978651" y="2316180"/>
            <a:ext cx="50800"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01" name="Line 165"/>
          <p:cNvSpPr>
            <a:spLocks noChangeShapeType="1"/>
          </p:cNvSpPr>
          <p:nvPr/>
        </p:nvSpPr>
        <p:spPr bwMode="auto">
          <a:xfrm>
            <a:off x="6978651" y="1801813"/>
            <a:ext cx="5080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02" name="Line 166"/>
          <p:cNvSpPr>
            <a:spLocks noChangeShapeType="1"/>
          </p:cNvSpPr>
          <p:nvPr/>
        </p:nvSpPr>
        <p:spPr bwMode="auto">
          <a:xfrm>
            <a:off x="6978651" y="1282700"/>
            <a:ext cx="50800"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03" name="Rectangle 167"/>
          <p:cNvSpPr>
            <a:spLocks noChangeArrowheads="1"/>
          </p:cNvSpPr>
          <p:nvPr/>
        </p:nvSpPr>
        <p:spPr bwMode="auto">
          <a:xfrm>
            <a:off x="6811435" y="3286125"/>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0</a:t>
            </a:r>
            <a:endParaRPr lang="en-US" altLang="en-US" sz="1200">
              <a:solidFill>
                <a:srgbClr val="000000"/>
              </a:solidFill>
            </a:endParaRPr>
          </a:p>
        </p:txBody>
      </p:sp>
      <p:sp>
        <p:nvSpPr>
          <p:cNvPr id="111804" name="Rectangle 168"/>
          <p:cNvSpPr>
            <a:spLocks noChangeArrowheads="1"/>
          </p:cNvSpPr>
          <p:nvPr/>
        </p:nvSpPr>
        <p:spPr bwMode="auto">
          <a:xfrm>
            <a:off x="6625167" y="277336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100</a:t>
            </a:r>
            <a:endParaRPr lang="en-US" altLang="en-US" sz="1200">
              <a:solidFill>
                <a:srgbClr val="000000"/>
              </a:solidFill>
            </a:endParaRPr>
          </a:p>
        </p:txBody>
      </p:sp>
      <p:sp>
        <p:nvSpPr>
          <p:cNvPr id="111805" name="Rectangle 169"/>
          <p:cNvSpPr>
            <a:spLocks noChangeArrowheads="1"/>
          </p:cNvSpPr>
          <p:nvPr/>
        </p:nvSpPr>
        <p:spPr bwMode="auto">
          <a:xfrm>
            <a:off x="6625167" y="225425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200</a:t>
            </a:r>
            <a:endParaRPr lang="en-US" altLang="en-US" sz="1200">
              <a:solidFill>
                <a:srgbClr val="000000"/>
              </a:solidFill>
            </a:endParaRPr>
          </a:p>
        </p:txBody>
      </p:sp>
      <p:sp>
        <p:nvSpPr>
          <p:cNvPr id="111806" name="Rectangle 170"/>
          <p:cNvSpPr>
            <a:spLocks noChangeArrowheads="1"/>
          </p:cNvSpPr>
          <p:nvPr/>
        </p:nvSpPr>
        <p:spPr bwMode="auto">
          <a:xfrm>
            <a:off x="6625167" y="173990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300</a:t>
            </a:r>
            <a:endParaRPr lang="en-US" altLang="en-US" sz="1200">
              <a:solidFill>
                <a:srgbClr val="000000"/>
              </a:solidFill>
            </a:endParaRPr>
          </a:p>
        </p:txBody>
      </p:sp>
      <p:sp>
        <p:nvSpPr>
          <p:cNvPr id="111807" name="Rectangle 171"/>
          <p:cNvSpPr>
            <a:spLocks noChangeArrowheads="1"/>
          </p:cNvSpPr>
          <p:nvPr/>
        </p:nvSpPr>
        <p:spPr bwMode="auto">
          <a:xfrm>
            <a:off x="6699251" y="1190625"/>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400</a:t>
            </a:r>
            <a:endParaRPr lang="en-US" altLang="en-US" sz="1200">
              <a:solidFill>
                <a:srgbClr val="000000"/>
              </a:solidFill>
            </a:endParaRPr>
          </a:p>
        </p:txBody>
      </p:sp>
      <p:sp>
        <p:nvSpPr>
          <p:cNvPr id="111808" name="Line 172"/>
          <p:cNvSpPr>
            <a:spLocks noChangeShapeType="1"/>
          </p:cNvSpPr>
          <p:nvPr/>
        </p:nvSpPr>
        <p:spPr bwMode="auto">
          <a:xfrm>
            <a:off x="6989233" y="3349625"/>
            <a:ext cx="52917"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09" name="Line 173"/>
          <p:cNvSpPr>
            <a:spLocks noChangeShapeType="1"/>
          </p:cNvSpPr>
          <p:nvPr/>
        </p:nvSpPr>
        <p:spPr bwMode="auto">
          <a:xfrm>
            <a:off x="7249595" y="3349625"/>
            <a:ext cx="3627967"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10" name="Line 174"/>
          <p:cNvSpPr>
            <a:spLocks noChangeShapeType="1"/>
          </p:cNvSpPr>
          <p:nvPr/>
        </p:nvSpPr>
        <p:spPr bwMode="auto">
          <a:xfrm flipV="1">
            <a:off x="7249584"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11" name="Line 175"/>
          <p:cNvSpPr>
            <a:spLocks noChangeShapeType="1"/>
          </p:cNvSpPr>
          <p:nvPr/>
        </p:nvSpPr>
        <p:spPr bwMode="auto">
          <a:xfrm flipV="1">
            <a:off x="7493000"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12" name="Line 176"/>
          <p:cNvSpPr>
            <a:spLocks noChangeShapeType="1"/>
          </p:cNvSpPr>
          <p:nvPr/>
        </p:nvSpPr>
        <p:spPr bwMode="auto">
          <a:xfrm flipV="1">
            <a:off x="7730067"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13" name="Line 177"/>
          <p:cNvSpPr>
            <a:spLocks noChangeShapeType="1"/>
          </p:cNvSpPr>
          <p:nvPr/>
        </p:nvSpPr>
        <p:spPr bwMode="auto">
          <a:xfrm flipV="1">
            <a:off x="7973487" y="3349642"/>
            <a:ext cx="2116"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14" name="Line 178"/>
          <p:cNvSpPr>
            <a:spLocks noChangeShapeType="1"/>
          </p:cNvSpPr>
          <p:nvPr/>
        </p:nvSpPr>
        <p:spPr bwMode="auto">
          <a:xfrm flipV="1">
            <a:off x="8219019" y="3349642"/>
            <a:ext cx="2116"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15" name="Line 179"/>
          <p:cNvSpPr>
            <a:spLocks noChangeShapeType="1"/>
          </p:cNvSpPr>
          <p:nvPr/>
        </p:nvSpPr>
        <p:spPr bwMode="auto">
          <a:xfrm flipV="1">
            <a:off x="8453967"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16" name="Line 180"/>
          <p:cNvSpPr>
            <a:spLocks noChangeShapeType="1"/>
          </p:cNvSpPr>
          <p:nvPr/>
        </p:nvSpPr>
        <p:spPr bwMode="auto">
          <a:xfrm flipV="1">
            <a:off x="8699500"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17" name="Line 181"/>
          <p:cNvSpPr>
            <a:spLocks noChangeShapeType="1"/>
          </p:cNvSpPr>
          <p:nvPr/>
        </p:nvSpPr>
        <p:spPr bwMode="auto">
          <a:xfrm flipV="1">
            <a:off x="8945036"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18" name="Line 182"/>
          <p:cNvSpPr>
            <a:spLocks noChangeShapeType="1"/>
          </p:cNvSpPr>
          <p:nvPr/>
        </p:nvSpPr>
        <p:spPr bwMode="auto">
          <a:xfrm flipV="1">
            <a:off x="9179984"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19" name="Line 183"/>
          <p:cNvSpPr>
            <a:spLocks noChangeShapeType="1"/>
          </p:cNvSpPr>
          <p:nvPr/>
        </p:nvSpPr>
        <p:spPr bwMode="auto">
          <a:xfrm flipV="1">
            <a:off x="9423400"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20" name="Line 184"/>
          <p:cNvSpPr>
            <a:spLocks noChangeShapeType="1"/>
          </p:cNvSpPr>
          <p:nvPr/>
        </p:nvSpPr>
        <p:spPr bwMode="auto">
          <a:xfrm flipV="1">
            <a:off x="9668936"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21" name="Line 185"/>
          <p:cNvSpPr>
            <a:spLocks noChangeShapeType="1"/>
          </p:cNvSpPr>
          <p:nvPr/>
        </p:nvSpPr>
        <p:spPr bwMode="auto">
          <a:xfrm flipV="1">
            <a:off x="9906000"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22" name="Line 186"/>
          <p:cNvSpPr>
            <a:spLocks noChangeShapeType="1"/>
          </p:cNvSpPr>
          <p:nvPr/>
        </p:nvSpPr>
        <p:spPr bwMode="auto">
          <a:xfrm flipV="1">
            <a:off x="10151533"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23" name="Line 187"/>
          <p:cNvSpPr>
            <a:spLocks noChangeShapeType="1"/>
          </p:cNvSpPr>
          <p:nvPr/>
        </p:nvSpPr>
        <p:spPr bwMode="auto">
          <a:xfrm flipV="1">
            <a:off x="10394951" y="3349642"/>
            <a:ext cx="2116"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24" name="Line 188"/>
          <p:cNvSpPr>
            <a:spLocks noChangeShapeType="1"/>
          </p:cNvSpPr>
          <p:nvPr/>
        </p:nvSpPr>
        <p:spPr bwMode="auto">
          <a:xfrm flipV="1">
            <a:off x="10629900"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25" name="Line 189"/>
          <p:cNvSpPr>
            <a:spLocks noChangeShapeType="1"/>
          </p:cNvSpPr>
          <p:nvPr/>
        </p:nvSpPr>
        <p:spPr bwMode="auto">
          <a:xfrm flipV="1">
            <a:off x="10877551"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26" name="Rectangle 190"/>
          <p:cNvSpPr>
            <a:spLocks noChangeArrowheads="1"/>
          </p:cNvSpPr>
          <p:nvPr/>
        </p:nvSpPr>
        <p:spPr bwMode="auto">
          <a:xfrm>
            <a:off x="7207251"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0</a:t>
            </a:r>
            <a:endParaRPr lang="en-US" altLang="en-US" sz="1200">
              <a:solidFill>
                <a:srgbClr val="000000"/>
              </a:solidFill>
            </a:endParaRPr>
          </a:p>
        </p:txBody>
      </p:sp>
      <p:sp>
        <p:nvSpPr>
          <p:cNvPr id="111827" name="Rectangle 191"/>
          <p:cNvSpPr>
            <a:spLocks noChangeArrowheads="1"/>
          </p:cNvSpPr>
          <p:nvPr/>
        </p:nvSpPr>
        <p:spPr bwMode="auto">
          <a:xfrm>
            <a:off x="7929035"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1</a:t>
            </a:r>
            <a:endParaRPr lang="en-US" altLang="en-US" sz="1200">
              <a:solidFill>
                <a:srgbClr val="000000"/>
              </a:solidFill>
            </a:endParaRPr>
          </a:p>
        </p:txBody>
      </p:sp>
      <p:sp>
        <p:nvSpPr>
          <p:cNvPr id="111828" name="Rectangle 192"/>
          <p:cNvSpPr>
            <a:spLocks noChangeArrowheads="1"/>
          </p:cNvSpPr>
          <p:nvPr/>
        </p:nvSpPr>
        <p:spPr bwMode="auto">
          <a:xfrm>
            <a:off x="8659285"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2</a:t>
            </a:r>
            <a:endParaRPr lang="en-US" altLang="en-US" sz="1200">
              <a:solidFill>
                <a:srgbClr val="000000"/>
              </a:solidFill>
            </a:endParaRPr>
          </a:p>
        </p:txBody>
      </p:sp>
      <p:sp>
        <p:nvSpPr>
          <p:cNvPr id="111829" name="Rectangle 193"/>
          <p:cNvSpPr>
            <a:spLocks noChangeArrowheads="1"/>
          </p:cNvSpPr>
          <p:nvPr/>
        </p:nvSpPr>
        <p:spPr bwMode="auto">
          <a:xfrm>
            <a:off x="9383185"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3</a:t>
            </a:r>
            <a:endParaRPr lang="en-US" altLang="en-US" sz="1200">
              <a:solidFill>
                <a:srgbClr val="000000"/>
              </a:solidFill>
            </a:endParaRPr>
          </a:p>
        </p:txBody>
      </p:sp>
      <p:sp>
        <p:nvSpPr>
          <p:cNvPr id="111830" name="Rectangle 194"/>
          <p:cNvSpPr>
            <a:spLocks noChangeArrowheads="1"/>
          </p:cNvSpPr>
          <p:nvPr/>
        </p:nvSpPr>
        <p:spPr bwMode="auto">
          <a:xfrm>
            <a:off x="10109201"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4</a:t>
            </a:r>
            <a:endParaRPr lang="en-US" altLang="en-US" sz="1200">
              <a:solidFill>
                <a:srgbClr val="000000"/>
              </a:solidFill>
            </a:endParaRPr>
          </a:p>
        </p:txBody>
      </p:sp>
      <p:sp>
        <p:nvSpPr>
          <p:cNvPr id="111831" name="Rectangle 195"/>
          <p:cNvSpPr>
            <a:spLocks noChangeArrowheads="1"/>
          </p:cNvSpPr>
          <p:nvPr/>
        </p:nvSpPr>
        <p:spPr bwMode="auto">
          <a:xfrm>
            <a:off x="10725151"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5</a:t>
            </a:r>
            <a:endParaRPr lang="en-US" altLang="en-US" sz="1200">
              <a:solidFill>
                <a:srgbClr val="000000"/>
              </a:solidFill>
            </a:endParaRPr>
          </a:p>
        </p:txBody>
      </p:sp>
      <p:sp>
        <p:nvSpPr>
          <p:cNvPr id="111832" name="Rectangle 196"/>
          <p:cNvSpPr>
            <a:spLocks noChangeArrowheads="1"/>
          </p:cNvSpPr>
          <p:nvPr/>
        </p:nvSpPr>
        <p:spPr bwMode="auto">
          <a:xfrm>
            <a:off x="8335444" y="3573463"/>
            <a:ext cx="1112677"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Hrs. after cocaine</a:t>
            </a:r>
            <a:endParaRPr lang="en-US" altLang="en-US" sz="1200">
              <a:solidFill>
                <a:srgbClr val="000000"/>
              </a:solidFill>
            </a:endParaRPr>
          </a:p>
        </p:txBody>
      </p:sp>
      <p:sp>
        <p:nvSpPr>
          <p:cNvPr id="111833" name="Rectangle 197"/>
          <p:cNvSpPr>
            <a:spLocks noChangeArrowheads="1"/>
          </p:cNvSpPr>
          <p:nvPr/>
        </p:nvSpPr>
        <p:spPr bwMode="auto">
          <a:xfrm rot="-5400000">
            <a:off x="5840345" y="2054761"/>
            <a:ext cx="1175963"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FFFF"/>
                </a:solidFill>
              </a:rPr>
              <a:t>% of Basal Release</a:t>
            </a:r>
            <a:endParaRPr lang="en-US" altLang="en-US" sz="1200">
              <a:solidFill>
                <a:srgbClr val="000000"/>
              </a:solidFill>
            </a:endParaRPr>
          </a:p>
        </p:txBody>
      </p:sp>
      <p:sp>
        <p:nvSpPr>
          <p:cNvPr id="111834" name="Line 198"/>
          <p:cNvSpPr>
            <a:spLocks noChangeShapeType="1"/>
          </p:cNvSpPr>
          <p:nvPr/>
        </p:nvSpPr>
        <p:spPr bwMode="auto">
          <a:xfrm>
            <a:off x="7196667" y="2833705"/>
            <a:ext cx="50800"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35" name="Line 199"/>
          <p:cNvSpPr>
            <a:spLocks noChangeShapeType="1"/>
          </p:cNvSpPr>
          <p:nvPr/>
        </p:nvSpPr>
        <p:spPr bwMode="auto">
          <a:xfrm flipV="1">
            <a:off x="7247468" y="2225692"/>
            <a:ext cx="245533" cy="6080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36" name="Oval 202"/>
          <p:cNvSpPr>
            <a:spLocks noChangeArrowheads="1"/>
          </p:cNvSpPr>
          <p:nvPr/>
        </p:nvSpPr>
        <p:spPr bwMode="auto">
          <a:xfrm>
            <a:off x="7245352" y="2746392"/>
            <a:ext cx="107949"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37" name="Line 205"/>
          <p:cNvSpPr>
            <a:spLocks noChangeShapeType="1"/>
          </p:cNvSpPr>
          <p:nvPr/>
        </p:nvSpPr>
        <p:spPr bwMode="auto">
          <a:xfrm flipV="1">
            <a:off x="7493008" y="2035175"/>
            <a:ext cx="234951" cy="1905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38" name="Line 206"/>
          <p:cNvSpPr>
            <a:spLocks noChangeShapeType="1"/>
          </p:cNvSpPr>
          <p:nvPr/>
        </p:nvSpPr>
        <p:spPr bwMode="auto">
          <a:xfrm flipV="1">
            <a:off x="7727952" y="1879600"/>
            <a:ext cx="245533" cy="1555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39" name="Line 207"/>
          <p:cNvSpPr>
            <a:spLocks noChangeShapeType="1"/>
          </p:cNvSpPr>
          <p:nvPr/>
        </p:nvSpPr>
        <p:spPr bwMode="auto">
          <a:xfrm flipV="1">
            <a:off x="7973484" y="1646238"/>
            <a:ext cx="245533" cy="2333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40" name="Line 208"/>
          <p:cNvSpPr>
            <a:spLocks noChangeShapeType="1"/>
          </p:cNvSpPr>
          <p:nvPr/>
        </p:nvSpPr>
        <p:spPr bwMode="auto">
          <a:xfrm>
            <a:off x="8219020" y="1646238"/>
            <a:ext cx="234949" cy="508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41" name="Line 209"/>
          <p:cNvSpPr>
            <a:spLocks noChangeShapeType="1"/>
          </p:cNvSpPr>
          <p:nvPr/>
        </p:nvSpPr>
        <p:spPr bwMode="auto">
          <a:xfrm>
            <a:off x="8453978" y="1697038"/>
            <a:ext cx="243417" cy="809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42" name="Line 210"/>
          <p:cNvSpPr>
            <a:spLocks noChangeShapeType="1"/>
          </p:cNvSpPr>
          <p:nvPr/>
        </p:nvSpPr>
        <p:spPr bwMode="auto">
          <a:xfrm>
            <a:off x="8697384" y="1778000"/>
            <a:ext cx="245533" cy="1254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43" name="Line 211"/>
          <p:cNvSpPr>
            <a:spLocks noChangeShapeType="1"/>
          </p:cNvSpPr>
          <p:nvPr/>
        </p:nvSpPr>
        <p:spPr bwMode="auto">
          <a:xfrm>
            <a:off x="8942920" y="1903413"/>
            <a:ext cx="234949" cy="1031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44" name="Line 212"/>
          <p:cNvSpPr>
            <a:spLocks noChangeShapeType="1"/>
          </p:cNvSpPr>
          <p:nvPr/>
        </p:nvSpPr>
        <p:spPr bwMode="auto">
          <a:xfrm>
            <a:off x="9177868" y="2006600"/>
            <a:ext cx="245533" cy="3905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45" name="Line 213"/>
          <p:cNvSpPr>
            <a:spLocks noChangeShapeType="1"/>
          </p:cNvSpPr>
          <p:nvPr/>
        </p:nvSpPr>
        <p:spPr bwMode="auto">
          <a:xfrm>
            <a:off x="9423400" y="2397142"/>
            <a:ext cx="245533" cy="349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46" name="Line 214"/>
          <p:cNvSpPr>
            <a:spLocks noChangeShapeType="1"/>
          </p:cNvSpPr>
          <p:nvPr/>
        </p:nvSpPr>
        <p:spPr bwMode="auto">
          <a:xfrm>
            <a:off x="9668945" y="2432067"/>
            <a:ext cx="234951" cy="6826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47" name="Line 215"/>
          <p:cNvSpPr>
            <a:spLocks noChangeShapeType="1"/>
          </p:cNvSpPr>
          <p:nvPr/>
        </p:nvSpPr>
        <p:spPr bwMode="auto">
          <a:xfrm>
            <a:off x="9903884" y="2500330"/>
            <a:ext cx="245533" cy="523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48" name="Line 216"/>
          <p:cNvSpPr>
            <a:spLocks noChangeShapeType="1"/>
          </p:cNvSpPr>
          <p:nvPr/>
        </p:nvSpPr>
        <p:spPr bwMode="auto">
          <a:xfrm>
            <a:off x="10149417" y="2552717"/>
            <a:ext cx="243416" cy="746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49" name="Line 217"/>
          <p:cNvSpPr>
            <a:spLocks noChangeShapeType="1"/>
          </p:cNvSpPr>
          <p:nvPr/>
        </p:nvSpPr>
        <p:spPr bwMode="auto">
          <a:xfrm>
            <a:off x="10392833" y="2627313"/>
            <a:ext cx="237067" cy="508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50" name="Line 218"/>
          <p:cNvSpPr>
            <a:spLocks noChangeShapeType="1"/>
          </p:cNvSpPr>
          <p:nvPr/>
        </p:nvSpPr>
        <p:spPr bwMode="auto">
          <a:xfrm>
            <a:off x="10629900" y="2678113"/>
            <a:ext cx="245533" cy="127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111851" name="Oval 247"/>
          <p:cNvSpPr>
            <a:spLocks noChangeArrowheads="1"/>
          </p:cNvSpPr>
          <p:nvPr/>
        </p:nvSpPr>
        <p:spPr bwMode="auto">
          <a:xfrm>
            <a:off x="7431629" y="2184417"/>
            <a:ext cx="112183"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52" name="Oval 248"/>
          <p:cNvSpPr>
            <a:spLocks noChangeArrowheads="1"/>
          </p:cNvSpPr>
          <p:nvPr/>
        </p:nvSpPr>
        <p:spPr bwMode="auto">
          <a:xfrm>
            <a:off x="7668685" y="1995488"/>
            <a:ext cx="110067"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53" name="Oval 249"/>
          <p:cNvSpPr>
            <a:spLocks noChangeArrowheads="1"/>
          </p:cNvSpPr>
          <p:nvPr/>
        </p:nvSpPr>
        <p:spPr bwMode="auto">
          <a:xfrm>
            <a:off x="7914217" y="1839913"/>
            <a:ext cx="107949"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54" name="Oval 250"/>
          <p:cNvSpPr>
            <a:spLocks noChangeArrowheads="1"/>
          </p:cNvSpPr>
          <p:nvPr/>
        </p:nvSpPr>
        <p:spPr bwMode="auto">
          <a:xfrm>
            <a:off x="8157633" y="1604963"/>
            <a:ext cx="112184"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55" name="Oval 251"/>
          <p:cNvSpPr>
            <a:spLocks noChangeArrowheads="1"/>
          </p:cNvSpPr>
          <p:nvPr/>
        </p:nvSpPr>
        <p:spPr bwMode="auto">
          <a:xfrm>
            <a:off x="8394700" y="1657367"/>
            <a:ext cx="110067"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56" name="Oval 252"/>
          <p:cNvSpPr>
            <a:spLocks noChangeArrowheads="1"/>
          </p:cNvSpPr>
          <p:nvPr/>
        </p:nvSpPr>
        <p:spPr bwMode="auto">
          <a:xfrm>
            <a:off x="8640245" y="1738313"/>
            <a:ext cx="107951"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57" name="Oval 253"/>
          <p:cNvSpPr>
            <a:spLocks noChangeArrowheads="1"/>
          </p:cNvSpPr>
          <p:nvPr/>
        </p:nvSpPr>
        <p:spPr bwMode="auto">
          <a:xfrm>
            <a:off x="8883653" y="1863726"/>
            <a:ext cx="110067"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58" name="Oval 254"/>
          <p:cNvSpPr>
            <a:spLocks noChangeArrowheads="1"/>
          </p:cNvSpPr>
          <p:nvPr/>
        </p:nvSpPr>
        <p:spPr bwMode="auto">
          <a:xfrm>
            <a:off x="9118601" y="1966913"/>
            <a:ext cx="110067"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59" name="Oval 255"/>
          <p:cNvSpPr>
            <a:spLocks noChangeArrowheads="1"/>
          </p:cNvSpPr>
          <p:nvPr/>
        </p:nvSpPr>
        <p:spPr bwMode="auto">
          <a:xfrm>
            <a:off x="9364133" y="2357438"/>
            <a:ext cx="110067"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60" name="Oval 256"/>
          <p:cNvSpPr>
            <a:spLocks noChangeArrowheads="1"/>
          </p:cNvSpPr>
          <p:nvPr/>
        </p:nvSpPr>
        <p:spPr bwMode="auto">
          <a:xfrm>
            <a:off x="9609669" y="2390792"/>
            <a:ext cx="110067"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61" name="Oval 257"/>
          <p:cNvSpPr>
            <a:spLocks noChangeArrowheads="1"/>
          </p:cNvSpPr>
          <p:nvPr/>
        </p:nvSpPr>
        <p:spPr bwMode="auto">
          <a:xfrm>
            <a:off x="9846745" y="2460642"/>
            <a:ext cx="107951"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62" name="Oval 258"/>
          <p:cNvSpPr>
            <a:spLocks noChangeArrowheads="1"/>
          </p:cNvSpPr>
          <p:nvPr/>
        </p:nvSpPr>
        <p:spPr bwMode="auto">
          <a:xfrm>
            <a:off x="10090153" y="2511442"/>
            <a:ext cx="110067"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63" name="Oval 259"/>
          <p:cNvSpPr>
            <a:spLocks noChangeArrowheads="1"/>
          </p:cNvSpPr>
          <p:nvPr/>
        </p:nvSpPr>
        <p:spPr bwMode="auto">
          <a:xfrm>
            <a:off x="10335684" y="2586038"/>
            <a:ext cx="107949" cy="7620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64" name="Oval 260"/>
          <p:cNvSpPr>
            <a:spLocks noChangeArrowheads="1"/>
          </p:cNvSpPr>
          <p:nvPr/>
        </p:nvSpPr>
        <p:spPr bwMode="auto">
          <a:xfrm>
            <a:off x="10572752" y="2638442"/>
            <a:ext cx="107949"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65" name="Oval 261"/>
          <p:cNvSpPr>
            <a:spLocks noChangeArrowheads="1"/>
          </p:cNvSpPr>
          <p:nvPr/>
        </p:nvSpPr>
        <p:spPr bwMode="auto">
          <a:xfrm>
            <a:off x="10816178" y="2649538"/>
            <a:ext cx="107951"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66" name="Line 302"/>
          <p:cNvSpPr>
            <a:spLocks noChangeShapeType="1"/>
          </p:cNvSpPr>
          <p:nvPr/>
        </p:nvSpPr>
        <p:spPr bwMode="auto">
          <a:xfrm>
            <a:off x="6968067" y="2820988"/>
            <a:ext cx="5080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5724267" name="Text Box 2155"/>
          <p:cNvSpPr txBox="1">
            <a:spLocks noChangeArrowheads="1"/>
          </p:cNvSpPr>
          <p:nvPr/>
        </p:nvSpPr>
        <p:spPr bwMode="auto">
          <a:xfrm>
            <a:off x="9340868" y="1143000"/>
            <a:ext cx="1187954" cy="461665"/>
          </a:xfrm>
          <a:prstGeom prst="rect">
            <a:avLst/>
          </a:prstGeom>
          <a:noFill/>
          <a:ln w="9525">
            <a:noFill/>
            <a:miter lim="800000"/>
            <a:headEnd/>
            <a:tailEnd/>
          </a:ln>
          <a:effectLst>
            <a:outerShdw dist="35921" dir="2700000" algn="ctr" rotWithShape="0">
              <a:srgbClr val="000000"/>
            </a:outerShdw>
          </a:effectLst>
        </p:spPr>
        <p:txBody>
          <a:bodyPr wrap="none">
            <a:spAutoFit/>
          </a:bodyPr>
          <a:lstStyle/>
          <a:p>
            <a:pPr fontAlgn="base">
              <a:spcBef>
                <a:spcPct val="0"/>
              </a:spcBef>
              <a:spcAft>
                <a:spcPct val="0"/>
              </a:spcAft>
              <a:defRPr/>
            </a:pPr>
            <a:r>
              <a:rPr lang="en-US" sz="2400" b="1" dirty="0">
                <a:solidFill>
                  <a:srgbClr val="FFFFFF"/>
                </a:solidFill>
                <a:latin typeface="Calibri" panose="020F0502020204030204" pitchFamily="34" charset="0"/>
                <a:ea typeface="MS PGothic" pitchFamily="34" charset="-128"/>
                <a:cs typeface="Calibri" panose="020F0502020204030204" pitchFamily="34" charset="0"/>
              </a:rPr>
              <a:t>Cocaine</a:t>
            </a:r>
          </a:p>
        </p:txBody>
      </p:sp>
      <p:sp>
        <p:nvSpPr>
          <p:cNvPr id="111869" name="Oval 2159"/>
          <p:cNvSpPr>
            <a:spLocks noChangeArrowheads="1"/>
          </p:cNvSpPr>
          <p:nvPr/>
        </p:nvSpPr>
        <p:spPr bwMode="auto">
          <a:xfrm>
            <a:off x="7476068" y="50292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70" name="Oval 2162"/>
          <p:cNvSpPr>
            <a:spLocks noChangeArrowheads="1"/>
          </p:cNvSpPr>
          <p:nvPr/>
        </p:nvSpPr>
        <p:spPr bwMode="auto">
          <a:xfrm>
            <a:off x="7721600" y="48768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71" name="Oval 2163"/>
          <p:cNvSpPr>
            <a:spLocks noChangeArrowheads="1"/>
          </p:cNvSpPr>
          <p:nvPr/>
        </p:nvSpPr>
        <p:spPr bwMode="auto">
          <a:xfrm>
            <a:off x="7973491" y="4743467"/>
            <a:ext cx="95249"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72" name="Oval 2164"/>
          <p:cNvSpPr>
            <a:spLocks noChangeArrowheads="1"/>
          </p:cNvSpPr>
          <p:nvPr/>
        </p:nvSpPr>
        <p:spPr bwMode="auto">
          <a:xfrm>
            <a:off x="8242301" y="4614863"/>
            <a:ext cx="95251" cy="682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73" name="Oval 2165"/>
          <p:cNvSpPr>
            <a:spLocks noChangeArrowheads="1"/>
          </p:cNvSpPr>
          <p:nvPr/>
        </p:nvSpPr>
        <p:spPr bwMode="auto">
          <a:xfrm>
            <a:off x="8470900" y="45720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74" name="Oval 2166"/>
          <p:cNvSpPr>
            <a:spLocks noChangeArrowheads="1"/>
          </p:cNvSpPr>
          <p:nvPr/>
        </p:nvSpPr>
        <p:spPr bwMode="auto">
          <a:xfrm>
            <a:off x="8714329" y="4597417"/>
            <a:ext cx="95249"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75" name="Oval 2167"/>
          <p:cNvSpPr>
            <a:spLocks noChangeArrowheads="1"/>
          </p:cNvSpPr>
          <p:nvPr/>
        </p:nvSpPr>
        <p:spPr bwMode="auto">
          <a:xfrm>
            <a:off x="8985262" y="4614863"/>
            <a:ext cx="95249" cy="682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76" name="Oval 2168"/>
          <p:cNvSpPr>
            <a:spLocks noChangeArrowheads="1"/>
          </p:cNvSpPr>
          <p:nvPr/>
        </p:nvSpPr>
        <p:spPr bwMode="auto">
          <a:xfrm>
            <a:off x="9228668" y="46482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77" name="Oval 2169"/>
          <p:cNvSpPr>
            <a:spLocks noChangeArrowheads="1"/>
          </p:cNvSpPr>
          <p:nvPr/>
        </p:nvSpPr>
        <p:spPr bwMode="auto">
          <a:xfrm>
            <a:off x="9491136" y="4687888"/>
            <a:ext cx="93133" cy="682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78" name="Oval 2170"/>
          <p:cNvSpPr>
            <a:spLocks noChangeArrowheads="1"/>
          </p:cNvSpPr>
          <p:nvPr/>
        </p:nvSpPr>
        <p:spPr bwMode="auto">
          <a:xfrm>
            <a:off x="9709152" y="48006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79" name="Oval 2171"/>
          <p:cNvSpPr>
            <a:spLocks noChangeArrowheads="1"/>
          </p:cNvSpPr>
          <p:nvPr/>
        </p:nvSpPr>
        <p:spPr bwMode="auto">
          <a:xfrm>
            <a:off x="9980084" y="4899042"/>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80" name="Oval 2172"/>
          <p:cNvSpPr>
            <a:spLocks noChangeArrowheads="1"/>
          </p:cNvSpPr>
          <p:nvPr/>
        </p:nvSpPr>
        <p:spPr bwMode="auto">
          <a:xfrm>
            <a:off x="10183284" y="5091113"/>
            <a:ext cx="93133" cy="682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81" name="Oval 2173"/>
          <p:cNvSpPr>
            <a:spLocks noChangeArrowheads="1"/>
          </p:cNvSpPr>
          <p:nvPr/>
        </p:nvSpPr>
        <p:spPr bwMode="auto">
          <a:xfrm>
            <a:off x="10454219" y="51816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82" name="Oval 2174"/>
          <p:cNvSpPr>
            <a:spLocks noChangeArrowheads="1"/>
          </p:cNvSpPr>
          <p:nvPr/>
        </p:nvSpPr>
        <p:spPr bwMode="auto">
          <a:xfrm>
            <a:off x="10712462" y="5200667"/>
            <a:ext cx="95249"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83" name="Oval 2175"/>
          <p:cNvSpPr>
            <a:spLocks noChangeArrowheads="1"/>
          </p:cNvSpPr>
          <p:nvPr/>
        </p:nvSpPr>
        <p:spPr bwMode="auto">
          <a:xfrm>
            <a:off x="10972800" y="52578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11884" name="Title 1"/>
          <p:cNvSpPr>
            <a:spLocks noGrp="1"/>
          </p:cNvSpPr>
          <p:nvPr>
            <p:ph type="title"/>
          </p:nvPr>
        </p:nvSpPr>
        <p:spPr>
          <a:xfrm>
            <a:off x="0" y="0"/>
            <a:ext cx="12192000" cy="685800"/>
          </a:xfrm>
          <a:solidFill>
            <a:srgbClr val="214A5B"/>
          </a:solidFill>
        </p:spPr>
        <p:txBody>
          <a:bodyPr/>
          <a:lstStyle/>
          <a:p>
            <a:r>
              <a:rPr lang="en-US" altLang="en-US" sz="3600" b="1" dirty="0">
                <a:solidFill>
                  <a:schemeClr val="bg1"/>
                </a:solidFill>
                <a:effectLst>
                  <a:outerShdw blurRad="38100" dist="38100" dir="2700000" algn="tl">
                    <a:srgbClr val="000000">
                      <a:alpha val="43137"/>
                    </a:srgbClr>
                  </a:outerShdw>
                </a:effectLst>
              </a:rPr>
              <a:t>Drugs Elevate Dopamine More/Longer</a:t>
            </a:r>
          </a:p>
        </p:txBody>
      </p:sp>
    </p:spTree>
    <p:extLst>
      <p:ext uri="{BB962C8B-B14F-4D97-AF65-F5344CB8AC3E}">
        <p14:creationId xmlns:p14="http://schemas.microsoft.com/office/powerpoint/2010/main" val="551769078"/>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
          <p:cNvSpPr>
            <a:spLocks noChangeArrowheads="1"/>
          </p:cNvSpPr>
          <p:nvPr/>
        </p:nvSpPr>
        <p:spPr bwMode="auto">
          <a:xfrm>
            <a:off x="-6347" y="838200"/>
            <a:ext cx="12293600" cy="6146800"/>
          </a:xfrm>
          <a:prstGeom prst="rect">
            <a:avLst/>
          </a:prstGeom>
          <a:solidFill>
            <a:srgbClr val="132B35"/>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err="1">
                <a:solidFill>
                  <a:srgbClr val="FFFFFF"/>
                </a:solidFill>
                <a:ea typeface="Osaka"/>
                <a:cs typeface="Osaka"/>
              </a:rPr>
              <a:t>Volkow</a:t>
            </a:r>
            <a:r>
              <a:rPr lang="en-US" altLang="en-US" sz="1600" dirty="0">
                <a:solidFill>
                  <a:srgbClr val="FFFFFF"/>
                </a:solidFill>
                <a:ea typeface="Osaka"/>
                <a:cs typeface="Osaka"/>
              </a:rPr>
              <a:t> et al., </a:t>
            </a:r>
            <a:r>
              <a:rPr lang="en-US" altLang="en-US" sz="1600" i="1" dirty="0">
                <a:solidFill>
                  <a:srgbClr val="FFFFFF"/>
                </a:solidFill>
                <a:ea typeface="Osaka"/>
                <a:cs typeface="Osaka"/>
              </a:rPr>
              <a:t>Neuro Learn Mem </a:t>
            </a:r>
            <a:r>
              <a:rPr lang="en-US" altLang="en-US" sz="1600" dirty="0">
                <a:solidFill>
                  <a:srgbClr val="FFFFFF"/>
                </a:solidFill>
                <a:ea typeface="Osaka"/>
                <a:cs typeface="Osaka"/>
              </a:rPr>
              <a:t>2002</a:t>
            </a:r>
            <a:endParaRPr lang="en-US" altLang="en-US" sz="1600" dirty="0">
              <a:solidFill>
                <a:srgbClr val="FFFFFF"/>
              </a:solidFill>
            </a:endParaRPr>
          </a:p>
        </p:txBody>
      </p:sp>
      <p:sp>
        <p:nvSpPr>
          <p:cNvPr id="112643" name="Text Box 2"/>
          <p:cNvSpPr txBox="1">
            <a:spLocks noChangeArrowheads="1"/>
          </p:cNvSpPr>
          <p:nvPr/>
        </p:nvSpPr>
        <p:spPr bwMode="auto">
          <a:xfrm>
            <a:off x="-6347" y="-109538"/>
            <a:ext cx="12293600" cy="1015663"/>
          </a:xfrm>
          <a:prstGeom prst="rect">
            <a:avLst/>
          </a:prstGeom>
          <a:solidFill>
            <a:srgbClr val="214A5B"/>
          </a:solidFill>
          <a:ln>
            <a:noFill/>
          </a:ln>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3600" b="1" dirty="0">
                <a:solidFill>
                  <a:srgbClr val="FFFFFF"/>
                </a:solidFill>
                <a:effectLst>
                  <a:outerShdw blurRad="38100" dist="38100" dir="2700000" algn="tl">
                    <a:srgbClr val="000000">
                      <a:alpha val="43137"/>
                    </a:srgbClr>
                  </a:outerShdw>
                </a:effectLst>
                <a:ea typeface="Osaka"/>
                <a:cs typeface="Osaka"/>
              </a:rPr>
              <a:t>Dopamine Receptors Lower in Individuals with Addiction</a:t>
            </a:r>
          </a:p>
          <a:p>
            <a:pPr algn="ctr" eaLnBrk="0" fontAlgn="base" hangingPunct="0">
              <a:spcBef>
                <a:spcPct val="0"/>
              </a:spcBef>
              <a:spcAft>
                <a:spcPct val="0"/>
              </a:spcAft>
              <a:buFontTx/>
              <a:buNone/>
            </a:pPr>
            <a:r>
              <a:rPr lang="en-US" altLang="en-US" sz="2400" dirty="0">
                <a:solidFill>
                  <a:srgbClr val="FFFFFF"/>
                </a:solidFill>
                <a:ea typeface="Osaka"/>
                <a:cs typeface="Osaka"/>
              </a:rPr>
              <a:t>“hypo-dopaminergic state”</a:t>
            </a:r>
          </a:p>
        </p:txBody>
      </p:sp>
      <p:pic>
        <p:nvPicPr>
          <p:cNvPr id="112644" name="Picture 4"/>
          <p:cNvPicPr>
            <a:picLocks noChangeAspect="1" noChangeArrowheads="1"/>
          </p:cNvPicPr>
          <p:nvPr/>
        </p:nvPicPr>
        <p:blipFill>
          <a:blip r:embed="rId3">
            <a:extLst>
              <a:ext uri="{28A0092B-C50C-407E-A947-70E740481C1C}">
                <a14:useLocalDpi xmlns:a14="http://schemas.microsoft.com/office/drawing/2010/main" val="0"/>
              </a:ext>
            </a:extLst>
          </a:blip>
          <a:srcRect l="39537"/>
          <a:stretch>
            <a:fillRect/>
          </a:stretch>
        </p:blipFill>
        <p:spPr bwMode="auto">
          <a:xfrm>
            <a:off x="6334129" y="1238130"/>
            <a:ext cx="776817"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12645" name="Text Box 5"/>
          <p:cNvSpPr txBox="1">
            <a:spLocks noChangeArrowheads="1"/>
          </p:cNvSpPr>
          <p:nvPr/>
        </p:nvSpPr>
        <p:spPr bwMode="auto">
          <a:xfrm rot="-5410123">
            <a:off x="5205840" y="4038974"/>
            <a:ext cx="33972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dirty="0">
                <a:solidFill>
                  <a:srgbClr val="FFFFFF"/>
                </a:solidFill>
                <a:ea typeface="Osaka"/>
                <a:cs typeface="Osaka"/>
              </a:rPr>
              <a:t>DA D2 Receptor Availability</a:t>
            </a:r>
          </a:p>
        </p:txBody>
      </p:sp>
      <p:pic>
        <p:nvPicPr>
          <p:cNvPr id="112646" name="Picture 6"/>
          <p:cNvPicPr>
            <a:picLocks noChangeAspect="1" noChangeArrowheads="1"/>
          </p:cNvPicPr>
          <p:nvPr/>
        </p:nvPicPr>
        <p:blipFill>
          <a:blip r:embed="rId4">
            <a:extLst>
              <a:ext uri="{28A0092B-C50C-407E-A947-70E740481C1C}">
                <a14:useLocalDpi xmlns:a14="http://schemas.microsoft.com/office/drawing/2010/main" val="0"/>
              </a:ext>
            </a:extLst>
          </a:blip>
          <a:srcRect l="30832" r="47499" b="58324"/>
          <a:stretch>
            <a:fillRect/>
          </a:stretch>
        </p:blipFill>
        <p:spPr bwMode="auto">
          <a:xfrm>
            <a:off x="4572721" y="2879271"/>
            <a:ext cx="160865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7" name="Picture 7"/>
          <p:cNvPicPr>
            <a:picLocks noChangeAspect="1" noChangeArrowheads="1"/>
          </p:cNvPicPr>
          <p:nvPr/>
        </p:nvPicPr>
        <p:blipFill>
          <a:blip r:embed="rId4">
            <a:extLst>
              <a:ext uri="{28A0092B-C50C-407E-A947-70E740481C1C}">
                <a14:useLocalDpi xmlns:a14="http://schemas.microsoft.com/office/drawing/2010/main" val="0"/>
              </a:ext>
            </a:extLst>
          </a:blip>
          <a:srcRect l="2499" r="75833" b="58324"/>
          <a:stretch>
            <a:fillRect/>
          </a:stretch>
        </p:blipFill>
        <p:spPr bwMode="auto">
          <a:xfrm>
            <a:off x="2823623" y="2879271"/>
            <a:ext cx="16301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8"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14841" y="1238130"/>
            <a:ext cx="1625612" cy="158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9"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0073" y="1219200"/>
            <a:ext cx="1663700" cy="1600200"/>
          </a:xfrm>
          <a:prstGeom prst="rect">
            <a:avLst/>
          </a:prstGeom>
          <a:solidFill>
            <a:srgbClr val="1C3E4C"/>
          </a:solidFill>
          <a:ln>
            <a:noFill/>
          </a:ln>
        </p:spPr>
      </p:pic>
      <p:sp>
        <p:nvSpPr>
          <p:cNvPr id="112650" name="Text Box 10"/>
          <p:cNvSpPr txBox="1">
            <a:spLocks noChangeArrowheads="1"/>
          </p:cNvSpPr>
          <p:nvPr/>
        </p:nvSpPr>
        <p:spPr bwMode="auto">
          <a:xfrm>
            <a:off x="3012348" y="6347270"/>
            <a:ext cx="1286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800" b="1" dirty="0">
                <a:solidFill>
                  <a:srgbClr val="FFFFFF"/>
                </a:solidFill>
                <a:ea typeface="Osaka"/>
                <a:cs typeface="Osaka"/>
              </a:rPr>
              <a:t>Control</a:t>
            </a:r>
          </a:p>
        </p:txBody>
      </p:sp>
      <p:sp>
        <p:nvSpPr>
          <p:cNvPr id="112651" name="Text Box 11"/>
          <p:cNvSpPr txBox="1">
            <a:spLocks noChangeArrowheads="1"/>
          </p:cNvSpPr>
          <p:nvPr/>
        </p:nvSpPr>
        <p:spPr bwMode="auto">
          <a:xfrm>
            <a:off x="4731959" y="6347270"/>
            <a:ext cx="16021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800" b="1" dirty="0">
                <a:solidFill>
                  <a:srgbClr val="FFFFFF"/>
                </a:solidFill>
                <a:ea typeface="Osaka"/>
                <a:cs typeface="Osaka"/>
              </a:rPr>
              <a:t>Addicted </a:t>
            </a:r>
          </a:p>
        </p:txBody>
      </p:sp>
      <p:sp>
        <p:nvSpPr>
          <p:cNvPr id="112652" name="Line 12"/>
          <p:cNvSpPr>
            <a:spLocks noChangeShapeType="1"/>
          </p:cNvSpPr>
          <p:nvPr/>
        </p:nvSpPr>
        <p:spPr bwMode="auto">
          <a:xfrm flipH="1" flipV="1">
            <a:off x="6905179" y="1892870"/>
            <a:ext cx="0" cy="105829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pic>
        <p:nvPicPr>
          <p:cNvPr id="112653"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5411" y="4734580"/>
            <a:ext cx="159596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pic>
        <p:nvPicPr>
          <p:cNvPr id="112654" name="Picture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23623" y="4734580"/>
            <a:ext cx="1663701"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pic>
        <p:nvPicPr>
          <p:cNvPr id="112655"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7104" y="1244085"/>
            <a:ext cx="2336800" cy="1260475"/>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sp>
        <p:nvSpPr>
          <p:cNvPr id="112656" name="Text Box 17"/>
          <p:cNvSpPr txBox="1">
            <a:spLocks noChangeArrowheads="1"/>
          </p:cNvSpPr>
          <p:nvPr/>
        </p:nvSpPr>
        <p:spPr bwMode="auto">
          <a:xfrm>
            <a:off x="257104" y="2421861"/>
            <a:ext cx="15223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b="1" dirty="0">
                <a:solidFill>
                  <a:srgbClr val="FFFFFF"/>
                </a:solidFill>
                <a:ea typeface="Osaka"/>
                <a:cs typeface="Osaka"/>
              </a:rPr>
              <a:t>Cocaine</a:t>
            </a:r>
          </a:p>
        </p:txBody>
      </p:sp>
      <p:sp>
        <p:nvSpPr>
          <p:cNvPr id="112657" name="Text Box 18"/>
          <p:cNvSpPr txBox="1">
            <a:spLocks noChangeArrowheads="1"/>
          </p:cNvSpPr>
          <p:nvPr/>
        </p:nvSpPr>
        <p:spPr bwMode="auto">
          <a:xfrm>
            <a:off x="226658" y="6248400"/>
            <a:ext cx="13338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b="1" dirty="0">
                <a:solidFill>
                  <a:srgbClr val="FFFFFF"/>
                </a:solidFill>
                <a:ea typeface="Osaka"/>
                <a:cs typeface="Osaka"/>
              </a:rPr>
              <a:t>Heroin</a:t>
            </a:r>
          </a:p>
        </p:txBody>
      </p:sp>
      <p:pic>
        <p:nvPicPr>
          <p:cNvPr id="112658" name="Picture 19"/>
          <p:cNvPicPr>
            <a:picLocks noChangeAspect="1" noChangeArrowheads="1"/>
          </p:cNvPicPr>
          <p:nvPr/>
        </p:nvPicPr>
        <p:blipFill>
          <a:blip r:embed="rId10" cstate="print">
            <a:extLst>
              <a:ext uri="{28A0092B-C50C-407E-A947-70E740481C1C}">
                <a14:useLocalDpi xmlns:a14="http://schemas.microsoft.com/office/drawing/2010/main" val="0"/>
              </a:ext>
            </a:extLst>
          </a:blip>
          <a:srcRect t="30627" b="7433"/>
          <a:stretch>
            <a:fillRect/>
          </a:stretch>
        </p:blipFill>
        <p:spPr bwMode="auto">
          <a:xfrm>
            <a:off x="257104" y="2951162"/>
            <a:ext cx="2336800" cy="1336675"/>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sp>
        <p:nvSpPr>
          <p:cNvPr id="112659" name="Text Box 20"/>
          <p:cNvSpPr txBox="1">
            <a:spLocks noChangeArrowheads="1"/>
          </p:cNvSpPr>
          <p:nvPr/>
        </p:nvSpPr>
        <p:spPr bwMode="auto">
          <a:xfrm>
            <a:off x="284932" y="4223237"/>
            <a:ext cx="14666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b="1" dirty="0">
                <a:solidFill>
                  <a:srgbClr val="FFFFFF"/>
                </a:solidFill>
                <a:ea typeface="Osaka"/>
                <a:cs typeface="Osaka"/>
              </a:rPr>
              <a:t>Alcohol</a:t>
            </a:r>
          </a:p>
        </p:txBody>
      </p:sp>
      <p:pic>
        <p:nvPicPr>
          <p:cNvPr id="112660" name="Picture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6658" y="4859338"/>
            <a:ext cx="2336800" cy="1389062"/>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sp>
        <p:nvSpPr>
          <p:cNvPr id="112661" name="Line 22"/>
          <p:cNvSpPr>
            <a:spLocks noChangeShapeType="1"/>
          </p:cNvSpPr>
          <p:nvPr/>
        </p:nvSpPr>
        <p:spPr bwMode="auto">
          <a:xfrm>
            <a:off x="10839451" y="3587750"/>
            <a:ext cx="2116"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latin typeface="Calibri" panose="020F0502020204030204" pitchFamily="34" charset="0"/>
              <a:ea typeface="MS PGothic" pitchFamily="34" charset="-128"/>
            </a:endParaRPr>
          </a:p>
        </p:txBody>
      </p:sp>
      <p:sp>
        <p:nvSpPr>
          <p:cNvPr id="22" name="Rectangle 3"/>
          <p:cNvSpPr txBox="1">
            <a:spLocks noChangeArrowheads="1"/>
          </p:cNvSpPr>
          <p:nvPr/>
        </p:nvSpPr>
        <p:spPr>
          <a:xfrm>
            <a:off x="7391401" y="1091110"/>
            <a:ext cx="4691742" cy="558909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spcBef>
                <a:spcPts val="1200"/>
              </a:spcBef>
              <a:buClr>
                <a:srgbClr val="FFFFFF"/>
              </a:buClr>
              <a:buSzPct val="120000"/>
              <a:buFontTx/>
              <a:buNone/>
            </a:pPr>
            <a:r>
              <a:rPr lang="en-US" altLang="en-US" b="1" kern="0" dirty="0">
                <a:solidFill>
                  <a:srgbClr val="FFFFFF"/>
                </a:solidFill>
              </a:rPr>
              <a:t>Clinical Presentation</a:t>
            </a:r>
          </a:p>
          <a:p>
            <a:pPr marL="0" indent="0" algn="ctr">
              <a:spcBef>
                <a:spcPts val="1200"/>
              </a:spcBef>
              <a:buClr>
                <a:srgbClr val="FFFFFF"/>
              </a:buClr>
              <a:buSzPct val="90000"/>
              <a:buFontTx/>
              <a:buNone/>
            </a:pPr>
            <a:r>
              <a:rPr lang="en-US" altLang="en-US" sz="2600" kern="0" dirty="0">
                <a:solidFill>
                  <a:srgbClr val="FFFFFF"/>
                </a:solidFill>
              </a:rPr>
              <a:t>Protracted abstinence syndrome</a:t>
            </a:r>
          </a:p>
          <a:p>
            <a:pPr marL="0" indent="0" algn="ctr">
              <a:spcBef>
                <a:spcPts val="1200"/>
              </a:spcBef>
              <a:buClr>
                <a:srgbClr val="FFFFFF"/>
              </a:buClr>
              <a:buSzPct val="90000"/>
              <a:buFontTx/>
              <a:buNone/>
            </a:pPr>
            <a:endParaRPr lang="en-US" altLang="en-US" sz="900" kern="0" dirty="0">
              <a:solidFill>
                <a:srgbClr val="FFFFFF"/>
              </a:solidFill>
            </a:endParaRPr>
          </a:p>
          <a:p>
            <a:pPr marL="458788" lvl="1">
              <a:spcBef>
                <a:spcPts val="1200"/>
              </a:spcBef>
              <a:buClr>
                <a:srgbClr val="FFFFFF"/>
              </a:buClr>
              <a:buSzPct val="90000"/>
              <a:buFont typeface="Arial" charset="0"/>
              <a:buChar char="•"/>
            </a:pPr>
            <a:r>
              <a:rPr lang="en-US" altLang="en-US" sz="2400" kern="0" dirty="0">
                <a:solidFill>
                  <a:srgbClr val="FFFFFF"/>
                </a:solidFill>
              </a:rPr>
              <a:t>Derangement of endogenous opioid receptor system</a:t>
            </a:r>
          </a:p>
          <a:p>
            <a:pPr marL="458788" lvl="1">
              <a:spcBef>
                <a:spcPts val="1200"/>
              </a:spcBef>
              <a:buClr>
                <a:srgbClr val="FFFFFF"/>
              </a:buClr>
              <a:buSzPct val="90000"/>
              <a:buFont typeface="Arial" charset="0"/>
              <a:buChar char="•"/>
            </a:pPr>
            <a:r>
              <a:rPr lang="en-US" altLang="en-US" sz="2400" kern="0" dirty="0">
                <a:solidFill>
                  <a:srgbClr val="FFFFFF"/>
                </a:solidFill>
              </a:rPr>
              <a:t>Symptoms</a:t>
            </a:r>
          </a:p>
          <a:p>
            <a:pPr marL="742950" lvl="2">
              <a:spcBef>
                <a:spcPts val="1200"/>
              </a:spcBef>
              <a:buClr>
                <a:srgbClr val="FFFFFF"/>
              </a:buClr>
              <a:buSzPct val="90000"/>
            </a:pPr>
            <a:r>
              <a:rPr lang="en-US" altLang="en-US" sz="2000" kern="0" dirty="0">
                <a:solidFill>
                  <a:srgbClr val="FFFFFF"/>
                </a:solidFill>
              </a:rPr>
              <a:t>Malaise, fatigue, insomnia</a:t>
            </a:r>
          </a:p>
          <a:p>
            <a:pPr marL="742950" lvl="2">
              <a:spcBef>
                <a:spcPts val="1200"/>
              </a:spcBef>
              <a:buClr>
                <a:srgbClr val="FFFFFF"/>
              </a:buClr>
              <a:buSzPct val="90000"/>
            </a:pPr>
            <a:r>
              <a:rPr lang="en-US" altLang="en-US" sz="2000" kern="0" dirty="0">
                <a:solidFill>
                  <a:srgbClr val="FFFFFF"/>
                </a:solidFill>
              </a:rPr>
              <a:t>Poor tolerance to stress and pain</a:t>
            </a:r>
          </a:p>
          <a:p>
            <a:pPr marL="742950" lvl="2">
              <a:spcBef>
                <a:spcPts val="1200"/>
              </a:spcBef>
              <a:buClr>
                <a:srgbClr val="FFFFFF"/>
              </a:buClr>
              <a:buSzPct val="90000"/>
            </a:pPr>
            <a:r>
              <a:rPr lang="en-US" altLang="en-US" sz="2000" kern="0" dirty="0">
                <a:solidFill>
                  <a:srgbClr val="FFFFFF"/>
                </a:solidFill>
              </a:rPr>
              <a:t>Opioid craving</a:t>
            </a:r>
          </a:p>
          <a:p>
            <a:pPr>
              <a:spcBef>
                <a:spcPts val="1200"/>
              </a:spcBef>
              <a:buClr>
                <a:srgbClr val="FFFFFF"/>
              </a:buClr>
              <a:buSzPct val="90000"/>
            </a:pPr>
            <a:r>
              <a:rPr lang="en-US" altLang="en-US" sz="2600" kern="0" dirty="0">
                <a:solidFill>
                  <a:srgbClr val="FFFFFF"/>
                </a:solidFill>
              </a:rPr>
              <a:t>Conditioned cues (triggers)</a:t>
            </a:r>
          </a:p>
          <a:p>
            <a:pPr>
              <a:spcBef>
                <a:spcPts val="1200"/>
              </a:spcBef>
              <a:buClr>
                <a:srgbClr val="FFFFFF"/>
              </a:buClr>
              <a:buSzPct val="90000"/>
            </a:pPr>
            <a:r>
              <a:rPr lang="en-US" altLang="en-US" sz="2600" kern="0" dirty="0">
                <a:solidFill>
                  <a:srgbClr val="FFFFFF"/>
                </a:solidFill>
              </a:rPr>
              <a:t>Priming w/ small dose of drug</a:t>
            </a:r>
          </a:p>
        </p:txBody>
      </p:sp>
    </p:spTree>
    <p:extLst>
      <p:ext uri="{BB962C8B-B14F-4D97-AF65-F5344CB8AC3E}">
        <p14:creationId xmlns:p14="http://schemas.microsoft.com/office/powerpoint/2010/main" val="169618563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fade">
                                      <p:cBhvr>
                                        <p:cTn id="7" dur="500"/>
                                        <p:tgtEl>
                                          <p:spTgt spid="2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2">
                                            <p:txEl>
                                              <p:pRg st="1" end="1"/>
                                            </p:txEl>
                                          </p:spTgt>
                                        </p:tgtEl>
                                        <p:attrNameLst>
                                          <p:attrName>style.visibility</p:attrName>
                                        </p:attrNameLst>
                                      </p:cBhvr>
                                      <p:to>
                                        <p:strVal val="visible"/>
                                      </p:to>
                                    </p:set>
                                    <p:animEffect transition="in" filter="fade">
                                      <p:cBhvr>
                                        <p:cTn id="10" dur="500"/>
                                        <p:tgtEl>
                                          <p:spTgt spid="2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animEffect transition="in" filter="fade">
                                      <p:cBhvr>
                                        <p:cTn id="15" dur="500"/>
                                        <p:tgtEl>
                                          <p:spTgt spid="22">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xEl>
                                              <p:pRg st="4" end="4"/>
                                            </p:txEl>
                                          </p:spTgt>
                                        </p:tgtEl>
                                        <p:attrNameLst>
                                          <p:attrName>style.visibility</p:attrName>
                                        </p:attrNameLst>
                                      </p:cBhvr>
                                      <p:to>
                                        <p:strVal val="visible"/>
                                      </p:to>
                                    </p:set>
                                    <p:animEffect transition="in" filter="fade">
                                      <p:cBhvr>
                                        <p:cTn id="18" dur="500"/>
                                        <p:tgtEl>
                                          <p:spTgt spid="22">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2">
                                            <p:txEl>
                                              <p:pRg st="5" end="5"/>
                                            </p:txEl>
                                          </p:spTgt>
                                        </p:tgtEl>
                                        <p:attrNameLst>
                                          <p:attrName>style.visibility</p:attrName>
                                        </p:attrNameLst>
                                      </p:cBhvr>
                                      <p:to>
                                        <p:strVal val="visible"/>
                                      </p:to>
                                    </p:set>
                                    <p:animEffect transition="in" filter="fade">
                                      <p:cBhvr>
                                        <p:cTn id="21" dur="500"/>
                                        <p:tgtEl>
                                          <p:spTgt spid="22">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2">
                                            <p:txEl>
                                              <p:pRg st="6" end="6"/>
                                            </p:txEl>
                                          </p:spTgt>
                                        </p:tgtEl>
                                        <p:attrNameLst>
                                          <p:attrName>style.visibility</p:attrName>
                                        </p:attrNameLst>
                                      </p:cBhvr>
                                      <p:to>
                                        <p:strVal val="visible"/>
                                      </p:to>
                                    </p:set>
                                    <p:animEffect transition="in" filter="fade">
                                      <p:cBhvr>
                                        <p:cTn id="24" dur="500"/>
                                        <p:tgtEl>
                                          <p:spTgt spid="22">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2">
                                            <p:txEl>
                                              <p:pRg st="7" end="7"/>
                                            </p:txEl>
                                          </p:spTgt>
                                        </p:tgtEl>
                                        <p:attrNameLst>
                                          <p:attrName>style.visibility</p:attrName>
                                        </p:attrNameLst>
                                      </p:cBhvr>
                                      <p:to>
                                        <p:strVal val="visible"/>
                                      </p:to>
                                    </p:set>
                                    <p:animEffect transition="in" filter="fade">
                                      <p:cBhvr>
                                        <p:cTn id="27" dur="500"/>
                                        <p:tgtEl>
                                          <p:spTgt spid="22">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
                                            <p:txEl>
                                              <p:pRg st="8" end="8"/>
                                            </p:txEl>
                                          </p:spTgt>
                                        </p:tgtEl>
                                        <p:attrNameLst>
                                          <p:attrName>style.visibility</p:attrName>
                                        </p:attrNameLst>
                                      </p:cBhvr>
                                      <p:to>
                                        <p:strVal val="visible"/>
                                      </p:to>
                                    </p:set>
                                    <p:animEffect transition="in" filter="fade">
                                      <p:cBhvr>
                                        <p:cTn id="32" dur="500"/>
                                        <p:tgtEl>
                                          <p:spTgt spid="22">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2">
                                            <p:txEl>
                                              <p:pRg st="9" end="9"/>
                                            </p:txEl>
                                          </p:spTgt>
                                        </p:tgtEl>
                                        <p:attrNameLst>
                                          <p:attrName>style.visibility</p:attrName>
                                        </p:attrNameLst>
                                      </p:cBhvr>
                                      <p:to>
                                        <p:strVal val="visible"/>
                                      </p:to>
                                    </p:set>
                                    <p:animEffect transition="in" filter="fade">
                                      <p:cBhvr>
                                        <p:cTn id="35" dur="500"/>
                                        <p:tgtEl>
                                          <p:spTgt spid="2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grpSp>
        <p:nvGrpSpPr>
          <p:cNvPr id="2" name="Group 1"/>
          <p:cNvGrpSpPr/>
          <p:nvPr/>
        </p:nvGrpSpPr>
        <p:grpSpPr>
          <a:xfrm>
            <a:off x="7148945" y="727477"/>
            <a:ext cx="4859433" cy="5149731"/>
            <a:chOff x="2919025" y="762000"/>
            <a:chExt cx="4167575" cy="5664200"/>
          </a:xfrm>
          <a:solidFill>
            <a:schemeClr val="tx1">
              <a:lumMod val="75000"/>
              <a:lumOff val="25000"/>
            </a:schemeClr>
          </a:solidFill>
        </p:grpSpPr>
        <p:sp>
          <p:nvSpPr>
            <p:cNvPr id="669697" name="Rectangle 2"/>
            <p:cNvSpPr>
              <a:spLocks noChangeArrowheads="1"/>
            </p:cNvSpPr>
            <p:nvPr/>
          </p:nvSpPr>
          <p:spPr bwMode="auto">
            <a:xfrm>
              <a:off x="2919025" y="762000"/>
              <a:ext cx="4167575" cy="5664200"/>
            </a:xfrm>
            <a:prstGeom prst="rect">
              <a:avLst/>
            </a:prstGeom>
            <a:grpFill/>
            <a:ln w="9525">
              <a:noFill/>
              <a:miter lim="800000"/>
              <a:headEnd/>
              <a:tailEnd/>
            </a:ln>
          </p:spPr>
          <p:txBody>
            <a:bodyPr wrap="none" anchor="ctr"/>
            <a:lstStyle/>
            <a:p>
              <a:pPr algn="ctr" eaLnBrk="0" fontAlgn="base" hangingPunct="0">
                <a:lnSpc>
                  <a:spcPct val="85000"/>
                </a:lnSpc>
                <a:spcBef>
                  <a:spcPct val="0"/>
                </a:spcBef>
                <a:spcAft>
                  <a:spcPct val="0"/>
                </a:spcAft>
                <a:defRPr/>
              </a:pPr>
              <a:endParaRPr lang="en-US" sz="2800" b="1" dirty="0">
                <a:solidFill>
                  <a:srgbClr val="FFFFFF"/>
                </a:solidFill>
                <a:ea typeface="MS PGothic" pitchFamily="34" charset="-128"/>
              </a:endParaRPr>
            </a:p>
          </p:txBody>
        </p:sp>
        <p:pic>
          <p:nvPicPr>
            <p:cNvPr id="669698" name="Picture 3"/>
            <p:cNvPicPr>
              <a:picLocks noChangeAspect="1" noChangeArrowheads="1"/>
            </p:cNvPicPr>
            <p:nvPr/>
          </p:nvPicPr>
          <p:blipFill>
            <a:blip r:embed="rId3" cstate="print"/>
            <a:srcRect/>
            <a:stretch>
              <a:fillRect/>
            </a:stretch>
          </p:blipFill>
          <p:spPr bwMode="auto">
            <a:xfrm>
              <a:off x="3521739" y="3543630"/>
              <a:ext cx="2057400" cy="2336800"/>
            </a:xfrm>
            <a:prstGeom prst="rect">
              <a:avLst/>
            </a:prstGeom>
            <a:grpFill/>
            <a:ln w="12700">
              <a:noFill/>
              <a:miter lim="800000"/>
              <a:headEnd/>
              <a:tailEnd/>
            </a:ln>
          </p:spPr>
        </p:pic>
        <p:pic>
          <p:nvPicPr>
            <p:cNvPr id="669699" name="Picture 4"/>
            <p:cNvPicPr>
              <a:picLocks noChangeAspect="1" noChangeArrowheads="1"/>
            </p:cNvPicPr>
            <p:nvPr/>
          </p:nvPicPr>
          <p:blipFill>
            <a:blip r:embed="rId4" cstate="print"/>
            <a:srcRect/>
            <a:stretch>
              <a:fillRect/>
            </a:stretch>
          </p:blipFill>
          <p:spPr bwMode="auto">
            <a:xfrm>
              <a:off x="3581400" y="838200"/>
              <a:ext cx="1905000" cy="2257425"/>
            </a:xfrm>
            <a:prstGeom prst="rect">
              <a:avLst/>
            </a:prstGeom>
            <a:grpFill/>
            <a:ln w="12700">
              <a:noFill/>
              <a:miter lim="800000"/>
              <a:headEnd/>
              <a:tailEnd/>
            </a:ln>
          </p:spPr>
        </p:pic>
        <p:pic>
          <p:nvPicPr>
            <p:cNvPr id="669700" name="Picture 5"/>
            <p:cNvPicPr>
              <a:picLocks noChangeAspect="1" noChangeArrowheads="1"/>
            </p:cNvPicPr>
            <p:nvPr/>
          </p:nvPicPr>
          <p:blipFill>
            <a:blip r:embed="rId5" cstate="print"/>
            <a:srcRect/>
            <a:stretch>
              <a:fillRect/>
            </a:stretch>
          </p:blipFill>
          <p:spPr bwMode="auto">
            <a:xfrm>
              <a:off x="6502400" y="2844801"/>
              <a:ext cx="227189" cy="1719263"/>
            </a:xfrm>
            <a:prstGeom prst="rect">
              <a:avLst/>
            </a:prstGeom>
            <a:grpFill/>
            <a:ln w="12700">
              <a:noFill/>
              <a:miter lim="800000"/>
              <a:headEnd/>
              <a:tailEnd/>
            </a:ln>
          </p:spPr>
        </p:pic>
        <p:sp>
          <p:nvSpPr>
            <p:cNvPr id="669701" name="Text Box 6"/>
            <p:cNvSpPr txBox="1">
              <a:spLocks noChangeArrowheads="1"/>
            </p:cNvSpPr>
            <p:nvPr/>
          </p:nvSpPr>
          <p:spPr bwMode="auto">
            <a:xfrm>
              <a:off x="6434667" y="2540001"/>
              <a:ext cx="453794" cy="507786"/>
            </a:xfrm>
            <a:prstGeom prst="rect">
              <a:avLst/>
            </a:prstGeom>
            <a:grpFill/>
            <a:ln w="9525">
              <a:noFill/>
              <a:miter lim="800000"/>
              <a:headEnd/>
              <a:tailEnd/>
            </a:ln>
          </p:spPr>
          <p:txBody>
            <a:bodyPr wrap="none">
              <a:spAutoFit/>
            </a:bodyPr>
            <a:lstStyle/>
            <a:p>
              <a:pPr eaLnBrk="0" fontAlgn="base" hangingPunct="0">
                <a:spcBef>
                  <a:spcPct val="0"/>
                </a:spcBef>
                <a:spcAft>
                  <a:spcPct val="0"/>
                </a:spcAft>
                <a:defRPr/>
              </a:pPr>
              <a:r>
                <a:rPr lang="en-US" altLang="en-US" sz="2400" b="1" dirty="0">
                  <a:solidFill>
                    <a:srgbClr val="FFFFFF"/>
                  </a:solidFill>
                  <a:ea typeface="MS PGothic" pitchFamily="34" charset="-128"/>
                </a:rPr>
                <a:t>2.5</a:t>
              </a:r>
            </a:p>
          </p:txBody>
        </p:sp>
        <p:sp>
          <p:nvSpPr>
            <p:cNvPr id="669702" name="Text Box 7"/>
            <p:cNvSpPr txBox="1">
              <a:spLocks noChangeArrowheads="1"/>
            </p:cNvSpPr>
            <p:nvPr/>
          </p:nvSpPr>
          <p:spPr bwMode="auto">
            <a:xfrm>
              <a:off x="6502400" y="4368801"/>
              <a:ext cx="267339" cy="507786"/>
            </a:xfrm>
            <a:prstGeom prst="rect">
              <a:avLst/>
            </a:prstGeom>
            <a:grpFill/>
            <a:ln w="9525">
              <a:noFill/>
              <a:miter lim="800000"/>
              <a:headEnd/>
              <a:tailEnd/>
            </a:ln>
          </p:spPr>
          <p:txBody>
            <a:bodyPr wrap="none">
              <a:spAutoFit/>
            </a:bodyPr>
            <a:lstStyle/>
            <a:p>
              <a:pPr eaLnBrk="0" fontAlgn="base" hangingPunct="0">
                <a:spcBef>
                  <a:spcPct val="0"/>
                </a:spcBef>
                <a:spcAft>
                  <a:spcPct val="0"/>
                </a:spcAft>
                <a:defRPr/>
              </a:pPr>
              <a:r>
                <a:rPr lang="en-US" altLang="en-US" sz="2400" b="1" dirty="0">
                  <a:solidFill>
                    <a:srgbClr val="FFFFFF"/>
                  </a:solidFill>
                  <a:ea typeface="MS PGothic" pitchFamily="34" charset="-128"/>
                </a:rPr>
                <a:t>0</a:t>
              </a:r>
            </a:p>
          </p:txBody>
        </p:sp>
        <p:sp>
          <p:nvSpPr>
            <p:cNvPr id="669703" name="Text Box 8"/>
            <p:cNvSpPr txBox="1">
              <a:spLocks noChangeArrowheads="1"/>
            </p:cNvSpPr>
            <p:nvPr/>
          </p:nvSpPr>
          <p:spPr bwMode="auto">
            <a:xfrm>
              <a:off x="3386667" y="2997201"/>
              <a:ext cx="2228958" cy="507786"/>
            </a:xfrm>
            <a:prstGeom prst="rect">
              <a:avLst/>
            </a:prstGeom>
            <a:grpFill/>
            <a:ln w="9525">
              <a:noFill/>
              <a:miter lim="800000"/>
              <a:headEnd/>
              <a:tailEnd/>
            </a:ln>
          </p:spPr>
          <p:txBody>
            <a:bodyPr wrap="none">
              <a:spAutoFit/>
            </a:bodyPr>
            <a:lstStyle/>
            <a:p>
              <a:pPr eaLnBrk="0" fontAlgn="base" hangingPunct="0">
                <a:spcBef>
                  <a:spcPct val="0"/>
                </a:spcBef>
                <a:spcAft>
                  <a:spcPct val="0"/>
                </a:spcAft>
                <a:defRPr/>
              </a:pPr>
              <a:r>
                <a:rPr lang="en-US" altLang="en-US" sz="2400" b="1" dirty="0">
                  <a:solidFill>
                    <a:srgbClr val="FFFFFF"/>
                  </a:solidFill>
                  <a:ea typeface="MS PGothic" pitchFamily="34" charset="-128"/>
                </a:rPr>
                <a:t>unpleasant response</a:t>
              </a:r>
              <a:endParaRPr lang="en-US" altLang="en-US" sz="2800" b="1" dirty="0">
                <a:solidFill>
                  <a:srgbClr val="FFFFFF"/>
                </a:solidFill>
                <a:ea typeface="MS PGothic" pitchFamily="34" charset="-128"/>
              </a:endParaRPr>
            </a:p>
          </p:txBody>
        </p:sp>
        <p:sp>
          <p:nvSpPr>
            <p:cNvPr id="669704" name="Text Box 9"/>
            <p:cNvSpPr txBox="1">
              <a:spLocks noChangeArrowheads="1"/>
            </p:cNvSpPr>
            <p:nvPr/>
          </p:nvSpPr>
          <p:spPr bwMode="auto">
            <a:xfrm>
              <a:off x="3458634" y="5817828"/>
              <a:ext cx="1969432" cy="507786"/>
            </a:xfrm>
            <a:prstGeom prst="rect">
              <a:avLst/>
            </a:prstGeom>
            <a:grpFill/>
            <a:ln w="9525">
              <a:noFill/>
              <a:miter lim="800000"/>
              <a:headEnd/>
              <a:tailEnd/>
            </a:ln>
          </p:spPr>
          <p:txBody>
            <a:bodyPr wrap="none">
              <a:spAutoFit/>
            </a:bodyPr>
            <a:lstStyle/>
            <a:p>
              <a:pPr eaLnBrk="0" fontAlgn="base" hangingPunct="0">
                <a:spcBef>
                  <a:spcPct val="0"/>
                </a:spcBef>
                <a:spcAft>
                  <a:spcPct val="0"/>
                </a:spcAft>
                <a:defRPr/>
              </a:pPr>
              <a:r>
                <a:rPr lang="en-US" altLang="en-US" sz="2400" b="1" dirty="0">
                  <a:solidFill>
                    <a:srgbClr val="FFFFFF"/>
                  </a:solidFill>
                  <a:ea typeface="MS PGothic" pitchFamily="34" charset="-128"/>
                </a:rPr>
                <a:t>pleasant response</a:t>
              </a:r>
              <a:endParaRPr lang="en-US" altLang="en-US" sz="2800" b="1" dirty="0">
                <a:solidFill>
                  <a:srgbClr val="FFFFFF"/>
                </a:solidFill>
                <a:ea typeface="MS PGothic" pitchFamily="34" charset="-128"/>
              </a:endParaRPr>
            </a:p>
          </p:txBody>
        </p:sp>
      </p:grpSp>
      <p:sp>
        <p:nvSpPr>
          <p:cNvPr id="99331" name="Text Box 10"/>
          <p:cNvSpPr txBox="1">
            <a:spLocks noChangeArrowheads="1"/>
          </p:cNvSpPr>
          <p:nvPr/>
        </p:nvSpPr>
        <p:spPr bwMode="auto">
          <a:xfrm>
            <a:off x="0" y="1"/>
            <a:ext cx="12192000" cy="707886"/>
          </a:xfrm>
          <a:prstGeom prst="rect">
            <a:avLst/>
          </a:prstGeom>
          <a:solidFill>
            <a:srgbClr val="1B3C49"/>
          </a:solidFill>
          <a:ln>
            <a:noFill/>
          </a:ln>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defRPr/>
            </a:pPr>
            <a:r>
              <a:rPr lang="en-US" altLang="en-US" sz="4000" b="1" dirty="0">
                <a:solidFill>
                  <a:srgbClr val="FFFFFF"/>
                </a:solidFill>
                <a:effectLst>
                  <a:outerShdw blurRad="38100" dist="38100" dir="2700000" algn="tl">
                    <a:srgbClr val="000000">
                      <a:alpha val="43137"/>
                    </a:srgbClr>
                  </a:outerShdw>
                </a:effectLst>
              </a:rPr>
              <a:t>DA Receptor Levels and Predisposition for Drug Use </a:t>
            </a:r>
          </a:p>
        </p:txBody>
      </p:sp>
      <p:sp>
        <p:nvSpPr>
          <p:cNvPr id="100356" name="Text Box 11"/>
          <p:cNvSpPr txBox="1">
            <a:spLocks noChangeArrowheads="1"/>
          </p:cNvSpPr>
          <p:nvPr/>
        </p:nvSpPr>
        <p:spPr bwMode="auto">
          <a:xfrm>
            <a:off x="188384" y="963968"/>
            <a:ext cx="6853684"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66688" indent="-166688">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ts val="1800"/>
              </a:spcBef>
              <a:spcAft>
                <a:spcPct val="0"/>
              </a:spcAft>
            </a:pPr>
            <a:r>
              <a:rPr lang="en-US" altLang="en-US" sz="2400" dirty="0">
                <a:solidFill>
                  <a:srgbClr val="000000"/>
                </a:solidFill>
              </a:rPr>
              <a:t>Striatal </a:t>
            </a:r>
            <a:r>
              <a:rPr lang="en-US" altLang="en-US" sz="2400" b="1" dirty="0">
                <a:solidFill>
                  <a:srgbClr val="000000"/>
                </a:solidFill>
              </a:rPr>
              <a:t>Dopamine D2 receptors (D2R) </a:t>
            </a:r>
            <a:r>
              <a:rPr lang="en-US" altLang="en-US" sz="2400" dirty="0">
                <a:solidFill>
                  <a:srgbClr val="000000"/>
                </a:solidFill>
              </a:rPr>
              <a:t>levels and reinforcing responses to the psychostimulant methylphenidate (MP) in </a:t>
            </a:r>
            <a:r>
              <a:rPr lang="en-US" altLang="en-US" sz="2400" b="1" dirty="0">
                <a:solidFill>
                  <a:srgbClr val="000000"/>
                </a:solidFill>
              </a:rPr>
              <a:t>nondrug-using subjects </a:t>
            </a:r>
            <a:r>
              <a:rPr lang="en-US" altLang="en-US" sz="2400" dirty="0">
                <a:solidFill>
                  <a:srgbClr val="000000"/>
                </a:solidFill>
              </a:rPr>
              <a:t>(n=7)</a:t>
            </a:r>
          </a:p>
          <a:p>
            <a:pPr eaLnBrk="0" fontAlgn="base" hangingPunct="0">
              <a:spcBef>
                <a:spcPts val="1800"/>
              </a:spcBef>
              <a:spcAft>
                <a:spcPct val="0"/>
              </a:spcAft>
            </a:pPr>
            <a:r>
              <a:rPr lang="en-US" altLang="en-US" sz="2400" dirty="0">
                <a:solidFill>
                  <a:srgbClr val="000000"/>
                </a:solidFill>
              </a:rPr>
              <a:t>Subjects with </a:t>
            </a:r>
            <a:r>
              <a:rPr lang="en-US" altLang="en-US" sz="2400" b="1" dirty="0">
                <a:solidFill>
                  <a:srgbClr val="000000"/>
                </a:solidFill>
              </a:rPr>
              <a:t>low D2R </a:t>
            </a:r>
            <a:r>
              <a:rPr lang="en-US" altLang="en-US" sz="2400" dirty="0">
                <a:solidFill>
                  <a:srgbClr val="000000"/>
                </a:solidFill>
              </a:rPr>
              <a:t>levels in the striatum found </a:t>
            </a:r>
            <a:r>
              <a:rPr lang="en-US" altLang="en-US" sz="2400" b="1" dirty="0">
                <a:solidFill>
                  <a:srgbClr val="000000"/>
                </a:solidFill>
              </a:rPr>
              <a:t>MP pleasant </a:t>
            </a:r>
            <a:r>
              <a:rPr lang="en-US" altLang="en-US" sz="2400" dirty="0">
                <a:solidFill>
                  <a:srgbClr val="000000"/>
                </a:solidFill>
              </a:rPr>
              <a:t>while those with </a:t>
            </a:r>
            <a:r>
              <a:rPr lang="en-US" altLang="en-US" sz="2400" b="1" dirty="0">
                <a:solidFill>
                  <a:srgbClr val="000000"/>
                </a:solidFill>
              </a:rPr>
              <a:t>high D2R</a:t>
            </a:r>
            <a:r>
              <a:rPr lang="en-US" altLang="en-US" sz="2400" dirty="0">
                <a:solidFill>
                  <a:srgbClr val="000000"/>
                </a:solidFill>
              </a:rPr>
              <a:t> found </a:t>
            </a:r>
            <a:r>
              <a:rPr lang="en-US" altLang="en-US" sz="2400" b="1" dirty="0">
                <a:solidFill>
                  <a:srgbClr val="000000"/>
                </a:solidFill>
              </a:rPr>
              <a:t>MP unpleasant</a:t>
            </a:r>
          </a:p>
          <a:p>
            <a:pPr eaLnBrk="0" fontAlgn="base" hangingPunct="0">
              <a:spcBef>
                <a:spcPts val="1800"/>
              </a:spcBef>
              <a:spcAft>
                <a:spcPct val="0"/>
              </a:spcAft>
            </a:pPr>
            <a:r>
              <a:rPr lang="en-US" altLang="en-US" sz="2400" dirty="0">
                <a:solidFill>
                  <a:srgbClr val="000000"/>
                </a:solidFill>
              </a:rPr>
              <a:t>Low D2R = </a:t>
            </a:r>
            <a:r>
              <a:rPr lang="en-US" altLang="en-US" sz="2400" b="1" dirty="0">
                <a:solidFill>
                  <a:srgbClr val="000000"/>
                </a:solidFill>
              </a:rPr>
              <a:t>“reward deficiency syndrome”</a:t>
            </a:r>
          </a:p>
        </p:txBody>
      </p:sp>
      <p:sp>
        <p:nvSpPr>
          <p:cNvPr id="100357" name="TextBox 2"/>
          <p:cNvSpPr txBox="1">
            <a:spLocks noChangeArrowheads="1"/>
          </p:cNvSpPr>
          <p:nvPr/>
        </p:nvSpPr>
        <p:spPr bwMode="auto">
          <a:xfrm>
            <a:off x="406400" y="6323014"/>
            <a:ext cx="31170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a:solidFill>
                  <a:srgbClr val="000000"/>
                </a:solidFill>
              </a:rPr>
              <a:t>Volkow ND et al. </a:t>
            </a:r>
            <a:r>
              <a:rPr lang="en-US" altLang="en-US" sz="1800" i="1">
                <a:solidFill>
                  <a:srgbClr val="000000"/>
                </a:solidFill>
              </a:rPr>
              <a:t>Synapse</a:t>
            </a:r>
            <a:r>
              <a:rPr lang="en-US" altLang="en-US" sz="1800">
                <a:solidFill>
                  <a:srgbClr val="000000"/>
                </a:solidFill>
              </a:rPr>
              <a:t>. 2002</a:t>
            </a:r>
          </a:p>
        </p:txBody>
      </p:sp>
      <p:sp>
        <p:nvSpPr>
          <p:cNvPr id="3" name="TextBox 2"/>
          <p:cNvSpPr txBox="1"/>
          <p:nvPr/>
        </p:nvSpPr>
        <p:spPr>
          <a:xfrm>
            <a:off x="7148945" y="5951538"/>
            <a:ext cx="4858907" cy="368300"/>
          </a:xfrm>
          <a:prstGeom prst="rect">
            <a:avLst/>
          </a:prstGeom>
          <a:solidFill>
            <a:schemeClr val="tx1">
              <a:lumMod val="75000"/>
              <a:lumOff val="25000"/>
            </a:schemeClr>
          </a:solidFill>
        </p:spPr>
        <p:txBody>
          <a:bodyPr wrap="square">
            <a:spAutoFit/>
          </a:bodyPr>
          <a:lstStyle/>
          <a:p>
            <a:pPr algn="ctr" eaLnBrk="0" fontAlgn="base" hangingPunct="0">
              <a:spcBef>
                <a:spcPct val="0"/>
              </a:spcBef>
              <a:spcAft>
                <a:spcPct val="0"/>
              </a:spcAft>
              <a:defRPr/>
            </a:pPr>
            <a:r>
              <a:rPr lang="en-US" b="1" dirty="0">
                <a:solidFill>
                  <a:srgbClr val="FFFFFF"/>
                </a:solidFill>
                <a:ea typeface="MS PGothic" pitchFamily="34" charset="-128"/>
              </a:rPr>
              <a:t>D2R </a:t>
            </a:r>
            <a:r>
              <a:rPr lang="en-US" b="1" dirty="0" err="1">
                <a:solidFill>
                  <a:srgbClr val="FFFFFF"/>
                </a:solidFill>
                <a:ea typeface="MS PGothic" pitchFamily="34" charset="-128"/>
              </a:rPr>
              <a:t>radioligand</a:t>
            </a:r>
            <a:r>
              <a:rPr lang="en-US" b="1" dirty="0">
                <a:solidFill>
                  <a:srgbClr val="FFFFFF"/>
                </a:solidFill>
                <a:ea typeface="MS PGothic" pitchFamily="34" charset="-128"/>
              </a:rPr>
              <a:t> and PET imaging</a:t>
            </a:r>
          </a:p>
        </p:txBody>
      </p:sp>
      <p:sp>
        <p:nvSpPr>
          <p:cNvPr id="4" name="TextBox 3"/>
          <p:cNvSpPr txBox="1">
            <a:spLocks noChangeArrowheads="1"/>
          </p:cNvSpPr>
          <p:nvPr/>
        </p:nvSpPr>
        <p:spPr bwMode="auto">
          <a:xfrm>
            <a:off x="188384" y="4688512"/>
            <a:ext cx="6212416" cy="1384995"/>
          </a:xfrm>
          <a:prstGeom prst="rect">
            <a:avLst/>
          </a:prstGeom>
          <a:solidFill>
            <a:srgbClr val="1B3C49"/>
          </a:solidFill>
          <a:ln w="9525">
            <a:solidFill>
              <a:schemeClr val="tx1"/>
            </a:solidFill>
            <a:miter lim="800000"/>
            <a:headEnd/>
            <a:tailEnd/>
          </a:ln>
        </p:spPr>
        <p:txBody>
          <a:bodyPr>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0" fontAlgn="base" hangingPunct="0">
              <a:spcBef>
                <a:spcPts val="1200"/>
              </a:spcBef>
              <a:spcAft>
                <a:spcPct val="0"/>
              </a:spcAft>
            </a:pPr>
            <a:r>
              <a:rPr lang="en-US" altLang="en-US" sz="2800" dirty="0">
                <a:solidFill>
                  <a:srgbClr val="FFFFFF"/>
                </a:solidFill>
              </a:rPr>
              <a:t>Striatal D2R modulate reinforcing responses to stimulants and may underlie predisposition for drug use</a:t>
            </a:r>
          </a:p>
        </p:txBody>
      </p:sp>
    </p:spTree>
    <p:extLst>
      <p:ext uri="{BB962C8B-B14F-4D97-AF65-F5344CB8AC3E}">
        <p14:creationId xmlns:p14="http://schemas.microsoft.com/office/powerpoint/2010/main" val="252130674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0356">
                                            <p:txEl>
                                              <p:pRg st="1" end="1"/>
                                            </p:txEl>
                                          </p:spTgt>
                                        </p:tgtEl>
                                        <p:attrNameLst>
                                          <p:attrName>style.visibility</p:attrName>
                                        </p:attrNameLst>
                                      </p:cBhvr>
                                      <p:to>
                                        <p:strVal val="visible"/>
                                      </p:to>
                                    </p:set>
                                    <p:animEffect transition="in" filter="fade">
                                      <p:cBhvr>
                                        <p:cTn id="7" dur="500"/>
                                        <p:tgtEl>
                                          <p:spTgt spid="10035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100356">
                                            <p:txEl>
                                              <p:pRg st="2" end="2"/>
                                            </p:txEl>
                                          </p:spTgt>
                                        </p:tgtEl>
                                        <p:attrNameLst>
                                          <p:attrName>style.visibility</p:attrName>
                                        </p:attrNameLst>
                                      </p:cBhvr>
                                      <p:to>
                                        <p:strVal val="visible"/>
                                      </p:to>
                                    </p:set>
                                    <p:animEffect transition="in" filter="fade">
                                      <p:cBhvr>
                                        <p:cTn id="18" dur="500"/>
                                        <p:tgtEl>
                                          <p:spTgt spid="100356">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596E2EA-4F10-4052-B807-F12D6A1409CE}"/>
              </a:ext>
            </a:extLst>
          </p:cNvPr>
          <p:cNvSpPr/>
          <p:nvPr/>
        </p:nvSpPr>
        <p:spPr bwMode="auto">
          <a:xfrm>
            <a:off x="-44451" y="-19948"/>
            <a:ext cx="12236451" cy="777894"/>
          </a:xfrm>
          <a:prstGeom prst="rect">
            <a:avLst/>
          </a:prstGeom>
          <a:solidFill>
            <a:srgbClr val="1B3C4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
        <p:nvSpPr>
          <p:cNvPr id="113666" name="TextBox 3"/>
          <p:cNvSpPr txBox="1">
            <a:spLocks noChangeArrowheads="1"/>
          </p:cNvSpPr>
          <p:nvPr/>
        </p:nvSpPr>
        <p:spPr bwMode="auto">
          <a:xfrm>
            <a:off x="431800" y="2139966"/>
            <a:ext cx="33189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0" fontAlgn="base" hangingPunct="0">
              <a:spcBef>
                <a:spcPct val="0"/>
              </a:spcBef>
              <a:spcAft>
                <a:spcPct val="0"/>
              </a:spcAft>
            </a:pPr>
            <a:r>
              <a:rPr lang="en-US" altLang="en-US">
                <a:solidFill>
                  <a:srgbClr val="000000"/>
                </a:solidFill>
              </a:rPr>
              <a:t>Rats trained to self-administer alcohol</a:t>
            </a:r>
          </a:p>
        </p:txBody>
      </p:sp>
      <p:pic>
        <p:nvPicPr>
          <p:cNvPr id="113667" name="Picture 3"/>
          <p:cNvPicPr>
            <a:picLocks noChangeAspect="1" noChangeArrowheads="1"/>
          </p:cNvPicPr>
          <p:nvPr/>
        </p:nvPicPr>
        <p:blipFill>
          <a:blip r:embed="rId3" cstate="print">
            <a:lum bright="12000"/>
            <a:extLst>
              <a:ext uri="{28A0092B-C50C-407E-A947-70E740481C1C}">
                <a14:useLocalDpi xmlns:a14="http://schemas.microsoft.com/office/drawing/2010/main" val="0"/>
              </a:ext>
            </a:extLst>
          </a:blip>
          <a:srcRect/>
          <a:stretch>
            <a:fillRect/>
          </a:stretch>
        </p:blipFill>
        <p:spPr bwMode="auto">
          <a:xfrm>
            <a:off x="4514862" y="1255713"/>
            <a:ext cx="99483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8" name="Text Box 4"/>
          <p:cNvSpPr txBox="1">
            <a:spLocks noChangeArrowheads="1"/>
          </p:cNvSpPr>
          <p:nvPr/>
        </p:nvSpPr>
        <p:spPr bwMode="auto">
          <a:xfrm rot="-5400000">
            <a:off x="10230752" y="1757771"/>
            <a:ext cx="11771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FF0066"/>
                </a:solidFill>
              </a:rPr>
              <a:t>2nd D2R Vector</a:t>
            </a:r>
          </a:p>
        </p:txBody>
      </p:sp>
      <p:sp>
        <p:nvSpPr>
          <p:cNvPr id="113669" name="Text Box 5"/>
          <p:cNvSpPr txBox="1">
            <a:spLocks noChangeArrowheads="1"/>
          </p:cNvSpPr>
          <p:nvPr/>
        </p:nvSpPr>
        <p:spPr bwMode="auto">
          <a:xfrm>
            <a:off x="-44451" y="73345"/>
            <a:ext cx="12236451" cy="563231"/>
          </a:xfrm>
          <a:prstGeom prst="rect">
            <a:avLst/>
          </a:prstGeom>
          <a:solidFill>
            <a:srgbClr val="1B3C49"/>
          </a:solidFill>
          <a:ln>
            <a:noFill/>
          </a:ln>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3600" b="1" dirty="0">
                <a:solidFill>
                  <a:srgbClr val="FFFFFF"/>
                </a:solidFill>
                <a:effectLst>
                  <a:outerShdw blurRad="38100" dist="38100" dir="2700000" algn="tl">
                    <a:srgbClr val="000000">
                      <a:alpha val="43137"/>
                    </a:srgbClr>
                  </a:outerShdw>
                </a:effectLst>
              </a:rPr>
              <a:t>Effects of an Adenovirus Vector Carrying a D2R Gene into </a:t>
            </a:r>
            <a:r>
              <a:rPr lang="en-US" altLang="en-US" sz="3600" b="1" dirty="0" err="1">
                <a:solidFill>
                  <a:srgbClr val="FFFFFF"/>
                </a:solidFill>
                <a:effectLst>
                  <a:outerShdw blurRad="38100" dist="38100" dir="2700000" algn="tl">
                    <a:srgbClr val="000000">
                      <a:alpha val="43137"/>
                    </a:srgbClr>
                  </a:outerShdw>
                </a:effectLst>
              </a:rPr>
              <a:t>NAc</a:t>
            </a:r>
            <a:endParaRPr lang="en-US" altLang="en-US" sz="3600" b="1" dirty="0">
              <a:solidFill>
                <a:srgbClr val="FFFFFF"/>
              </a:solidFill>
              <a:effectLst>
                <a:outerShdw blurRad="38100" dist="38100" dir="2700000" algn="tl">
                  <a:srgbClr val="000000">
                    <a:alpha val="43137"/>
                  </a:srgbClr>
                </a:outerShdw>
              </a:effectLst>
            </a:endParaRPr>
          </a:p>
        </p:txBody>
      </p:sp>
      <p:grpSp>
        <p:nvGrpSpPr>
          <p:cNvPr id="113670" name="Group 6"/>
          <p:cNvGrpSpPr>
            <a:grpSpLocks/>
          </p:cNvGrpSpPr>
          <p:nvPr/>
        </p:nvGrpSpPr>
        <p:grpSpPr bwMode="auto">
          <a:xfrm>
            <a:off x="6343651" y="3624270"/>
            <a:ext cx="230716" cy="1587"/>
            <a:chOff x="1232" y="3104"/>
            <a:chExt cx="168" cy="1"/>
          </a:xfrm>
        </p:grpSpPr>
        <p:sp>
          <p:nvSpPr>
            <p:cNvPr id="113846" name="Rectangle 7"/>
            <p:cNvSpPr>
              <a:spLocks noChangeArrowheads="1"/>
            </p:cNvSpPr>
            <p:nvPr/>
          </p:nvSpPr>
          <p:spPr bwMode="auto">
            <a:xfrm>
              <a:off x="1232" y="3104"/>
              <a:ext cx="168" cy="1"/>
            </a:xfrm>
            <a:prstGeom prst="rect">
              <a:avLst/>
            </a:prstGeom>
            <a:solidFill>
              <a:srgbClr val="000000"/>
            </a:solidFill>
            <a:ln>
              <a:noFill/>
            </a:ln>
            <a:effectLst>
              <a:outerShdw dist="35921" dir="2700000" algn="ctr" rotWithShape="0">
                <a:schemeClr val="tx1"/>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847" name="Rectangle 8"/>
            <p:cNvSpPr>
              <a:spLocks noChangeArrowheads="1"/>
            </p:cNvSpPr>
            <p:nvPr/>
          </p:nvSpPr>
          <p:spPr bwMode="auto">
            <a:xfrm>
              <a:off x="1232" y="3104"/>
              <a:ext cx="168" cy="0"/>
            </a:xfrm>
            <a:prstGeom prst="rect">
              <a:avLst/>
            </a:prstGeom>
            <a:noFill/>
            <a:ln w="12700">
              <a:solidFill>
                <a:srgbClr val="000000"/>
              </a:solidFill>
              <a:miter lim="800000"/>
              <a:headEnd/>
              <a:tailEnd/>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grpSp>
      <p:grpSp>
        <p:nvGrpSpPr>
          <p:cNvPr id="113671" name="Group 9"/>
          <p:cNvGrpSpPr>
            <a:grpSpLocks/>
          </p:cNvGrpSpPr>
          <p:nvPr/>
        </p:nvGrpSpPr>
        <p:grpSpPr bwMode="auto">
          <a:xfrm>
            <a:off x="7522645" y="2027239"/>
            <a:ext cx="224367" cy="1597025"/>
            <a:chOff x="2096" y="1672"/>
            <a:chExt cx="168" cy="1432"/>
          </a:xfrm>
        </p:grpSpPr>
        <p:sp>
          <p:nvSpPr>
            <p:cNvPr id="113844" name="Rectangle 10"/>
            <p:cNvSpPr>
              <a:spLocks noChangeArrowheads="1"/>
            </p:cNvSpPr>
            <p:nvPr/>
          </p:nvSpPr>
          <p:spPr bwMode="auto">
            <a:xfrm>
              <a:off x="2096" y="1672"/>
              <a:ext cx="168" cy="1432"/>
            </a:xfrm>
            <a:prstGeom prst="rect">
              <a:avLst/>
            </a:prstGeom>
            <a:solidFill>
              <a:srgbClr val="00FF00"/>
            </a:solidFill>
            <a:ln w="9525">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845" name="Rectangle 11"/>
            <p:cNvSpPr>
              <a:spLocks noChangeArrowheads="1"/>
            </p:cNvSpPr>
            <p:nvPr/>
          </p:nvSpPr>
          <p:spPr bwMode="auto">
            <a:xfrm>
              <a:off x="2096" y="1672"/>
              <a:ext cx="168" cy="1424"/>
            </a:xfrm>
            <a:prstGeom prst="rect">
              <a:avLst/>
            </a:prstGeom>
            <a:solidFill>
              <a:srgbClr val="00FF00"/>
            </a:solidFill>
            <a:ln w="12700">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grpSp>
      <p:grpSp>
        <p:nvGrpSpPr>
          <p:cNvPr id="113672" name="Group 12"/>
          <p:cNvGrpSpPr>
            <a:grpSpLocks/>
          </p:cNvGrpSpPr>
          <p:nvPr/>
        </p:nvGrpSpPr>
        <p:grpSpPr bwMode="auto">
          <a:xfrm>
            <a:off x="8104719" y="2347913"/>
            <a:ext cx="230716" cy="1276350"/>
            <a:chOff x="2528" y="1960"/>
            <a:chExt cx="168" cy="1144"/>
          </a:xfrm>
        </p:grpSpPr>
        <p:sp>
          <p:nvSpPr>
            <p:cNvPr id="113842" name="Rectangle 13"/>
            <p:cNvSpPr>
              <a:spLocks noChangeArrowheads="1"/>
            </p:cNvSpPr>
            <p:nvPr/>
          </p:nvSpPr>
          <p:spPr bwMode="auto">
            <a:xfrm>
              <a:off x="2528" y="1960"/>
              <a:ext cx="168" cy="1144"/>
            </a:xfrm>
            <a:prstGeom prst="rect">
              <a:avLst/>
            </a:prstGeom>
            <a:solidFill>
              <a:srgbClr val="00FF00"/>
            </a:solidFill>
            <a:ln w="9525">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843" name="Rectangle 14"/>
            <p:cNvSpPr>
              <a:spLocks noChangeArrowheads="1"/>
            </p:cNvSpPr>
            <p:nvPr/>
          </p:nvSpPr>
          <p:spPr bwMode="auto">
            <a:xfrm>
              <a:off x="2528" y="1960"/>
              <a:ext cx="168" cy="1136"/>
            </a:xfrm>
            <a:prstGeom prst="rect">
              <a:avLst/>
            </a:prstGeom>
            <a:solidFill>
              <a:srgbClr val="00FF00"/>
            </a:solidFill>
            <a:ln w="12700">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grpSp>
      <p:grpSp>
        <p:nvGrpSpPr>
          <p:cNvPr id="113673" name="Group 15"/>
          <p:cNvGrpSpPr>
            <a:grpSpLocks/>
          </p:cNvGrpSpPr>
          <p:nvPr/>
        </p:nvGrpSpPr>
        <p:grpSpPr bwMode="auto">
          <a:xfrm>
            <a:off x="8693152" y="2670175"/>
            <a:ext cx="226483" cy="954088"/>
            <a:chOff x="2960" y="2248"/>
            <a:chExt cx="168" cy="856"/>
          </a:xfrm>
        </p:grpSpPr>
        <p:sp>
          <p:nvSpPr>
            <p:cNvPr id="113840" name="Rectangle 16"/>
            <p:cNvSpPr>
              <a:spLocks noChangeArrowheads="1"/>
            </p:cNvSpPr>
            <p:nvPr/>
          </p:nvSpPr>
          <p:spPr bwMode="auto">
            <a:xfrm>
              <a:off x="2960" y="2248"/>
              <a:ext cx="168" cy="856"/>
            </a:xfrm>
            <a:prstGeom prst="rect">
              <a:avLst/>
            </a:prstGeom>
            <a:solidFill>
              <a:srgbClr val="00FF00"/>
            </a:solidFill>
            <a:ln w="9525">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841" name="Rectangle 17"/>
            <p:cNvSpPr>
              <a:spLocks noChangeArrowheads="1"/>
            </p:cNvSpPr>
            <p:nvPr/>
          </p:nvSpPr>
          <p:spPr bwMode="auto">
            <a:xfrm>
              <a:off x="2960" y="2248"/>
              <a:ext cx="168" cy="848"/>
            </a:xfrm>
            <a:prstGeom prst="rect">
              <a:avLst/>
            </a:prstGeom>
            <a:solidFill>
              <a:srgbClr val="00FF00"/>
            </a:solidFill>
            <a:ln w="12700">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grpSp>
      <p:grpSp>
        <p:nvGrpSpPr>
          <p:cNvPr id="113674" name="Group 18"/>
          <p:cNvGrpSpPr>
            <a:grpSpLocks/>
          </p:cNvGrpSpPr>
          <p:nvPr/>
        </p:nvGrpSpPr>
        <p:grpSpPr bwMode="auto">
          <a:xfrm>
            <a:off x="9277351" y="3303595"/>
            <a:ext cx="230716" cy="320675"/>
            <a:chOff x="3392" y="2816"/>
            <a:chExt cx="168" cy="288"/>
          </a:xfrm>
        </p:grpSpPr>
        <p:sp>
          <p:nvSpPr>
            <p:cNvPr id="113838" name="Rectangle 19"/>
            <p:cNvSpPr>
              <a:spLocks noChangeArrowheads="1"/>
            </p:cNvSpPr>
            <p:nvPr/>
          </p:nvSpPr>
          <p:spPr bwMode="auto">
            <a:xfrm>
              <a:off x="3392" y="2816"/>
              <a:ext cx="168" cy="288"/>
            </a:xfrm>
            <a:prstGeom prst="rect">
              <a:avLst/>
            </a:prstGeom>
            <a:solidFill>
              <a:srgbClr val="00FF00"/>
            </a:solidFill>
            <a:ln w="9525">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839" name="Rectangle 20"/>
            <p:cNvSpPr>
              <a:spLocks noChangeArrowheads="1"/>
            </p:cNvSpPr>
            <p:nvPr/>
          </p:nvSpPr>
          <p:spPr bwMode="auto">
            <a:xfrm>
              <a:off x="3392" y="2816"/>
              <a:ext cx="168" cy="280"/>
            </a:xfrm>
            <a:prstGeom prst="rect">
              <a:avLst/>
            </a:prstGeom>
            <a:solidFill>
              <a:srgbClr val="00FF00"/>
            </a:solidFill>
            <a:ln w="12700">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grpSp>
      <p:grpSp>
        <p:nvGrpSpPr>
          <p:cNvPr id="113675" name="Group 21"/>
          <p:cNvGrpSpPr>
            <a:grpSpLocks/>
          </p:cNvGrpSpPr>
          <p:nvPr/>
        </p:nvGrpSpPr>
        <p:grpSpPr bwMode="auto">
          <a:xfrm>
            <a:off x="10744212" y="2670175"/>
            <a:ext cx="232833" cy="954088"/>
            <a:chOff x="4472" y="2248"/>
            <a:chExt cx="168" cy="856"/>
          </a:xfrm>
        </p:grpSpPr>
        <p:sp>
          <p:nvSpPr>
            <p:cNvPr id="113836" name="Rectangle 22"/>
            <p:cNvSpPr>
              <a:spLocks noChangeArrowheads="1"/>
            </p:cNvSpPr>
            <p:nvPr/>
          </p:nvSpPr>
          <p:spPr bwMode="auto">
            <a:xfrm>
              <a:off x="4472" y="2248"/>
              <a:ext cx="168" cy="856"/>
            </a:xfrm>
            <a:prstGeom prst="rect">
              <a:avLst/>
            </a:prstGeom>
            <a:solidFill>
              <a:srgbClr val="FF7C80"/>
            </a:solidFill>
            <a:ln w="9525">
              <a:solidFill>
                <a:srgbClr val="FF7C8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837" name="Rectangle 23"/>
            <p:cNvSpPr>
              <a:spLocks noChangeArrowheads="1"/>
            </p:cNvSpPr>
            <p:nvPr/>
          </p:nvSpPr>
          <p:spPr bwMode="auto">
            <a:xfrm>
              <a:off x="4472" y="2248"/>
              <a:ext cx="168" cy="848"/>
            </a:xfrm>
            <a:prstGeom prst="rect">
              <a:avLst/>
            </a:prstGeom>
            <a:solidFill>
              <a:srgbClr val="FF7C80"/>
            </a:solidFill>
            <a:ln w="12700">
              <a:solidFill>
                <a:srgbClr val="FF7C8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grpSp>
      <p:grpSp>
        <p:nvGrpSpPr>
          <p:cNvPr id="113676" name="Group 24"/>
          <p:cNvGrpSpPr>
            <a:grpSpLocks/>
          </p:cNvGrpSpPr>
          <p:nvPr/>
        </p:nvGrpSpPr>
        <p:grpSpPr bwMode="auto">
          <a:xfrm>
            <a:off x="6335184" y="1697042"/>
            <a:ext cx="31749" cy="1919287"/>
            <a:chOff x="1208" y="1384"/>
            <a:chExt cx="24" cy="1721"/>
          </a:xfrm>
        </p:grpSpPr>
        <p:sp>
          <p:nvSpPr>
            <p:cNvPr id="113805" name="Line 25"/>
            <p:cNvSpPr>
              <a:spLocks noChangeShapeType="1"/>
            </p:cNvSpPr>
            <p:nvPr/>
          </p:nvSpPr>
          <p:spPr bwMode="auto">
            <a:xfrm>
              <a:off x="1208" y="310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06" name="Line 26"/>
            <p:cNvSpPr>
              <a:spLocks noChangeShapeType="1"/>
            </p:cNvSpPr>
            <p:nvPr/>
          </p:nvSpPr>
          <p:spPr bwMode="auto">
            <a:xfrm>
              <a:off x="1208" y="2816"/>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07" name="Line 27"/>
            <p:cNvSpPr>
              <a:spLocks noChangeShapeType="1"/>
            </p:cNvSpPr>
            <p:nvPr/>
          </p:nvSpPr>
          <p:spPr bwMode="auto">
            <a:xfrm>
              <a:off x="1208" y="2528"/>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08" name="Line 28"/>
            <p:cNvSpPr>
              <a:spLocks noChangeShapeType="1"/>
            </p:cNvSpPr>
            <p:nvPr/>
          </p:nvSpPr>
          <p:spPr bwMode="auto">
            <a:xfrm>
              <a:off x="1208" y="2248"/>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09" name="Line 29"/>
            <p:cNvSpPr>
              <a:spLocks noChangeShapeType="1"/>
            </p:cNvSpPr>
            <p:nvPr/>
          </p:nvSpPr>
          <p:spPr bwMode="auto">
            <a:xfrm>
              <a:off x="1208" y="1960"/>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10" name="Line 30"/>
            <p:cNvSpPr>
              <a:spLocks noChangeShapeType="1"/>
            </p:cNvSpPr>
            <p:nvPr/>
          </p:nvSpPr>
          <p:spPr bwMode="auto">
            <a:xfrm>
              <a:off x="1208" y="1672"/>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11" name="Line 31"/>
            <p:cNvSpPr>
              <a:spLocks noChangeShapeType="1"/>
            </p:cNvSpPr>
            <p:nvPr/>
          </p:nvSpPr>
          <p:spPr bwMode="auto">
            <a:xfrm>
              <a:off x="1208" y="138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12" name="Line 32"/>
            <p:cNvSpPr>
              <a:spLocks noChangeShapeType="1"/>
            </p:cNvSpPr>
            <p:nvPr/>
          </p:nvSpPr>
          <p:spPr bwMode="auto">
            <a:xfrm>
              <a:off x="1208" y="304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13" name="Line 33"/>
            <p:cNvSpPr>
              <a:spLocks noChangeShapeType="1"/>
            </p:cNvSpPr>
            <p:nvPr/>
          </p:nvSpPr>
          <p:spPr bwMode="auto">
            <a:xfrm>
              <a:off x="1208" y="299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14" name="Line 34"/>
            <p:cNvSpPr>
              <a:spLocks noChangeShapeType="1"/>
            </p:cNvSpPr>
            <p:nvPr/>
          </p:nvSpPr>
          <p:spPr bwMode="auto">
            <a:xfrm>
              <a:off x="1208" y="293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15" name="Line 35"/>
            <p:cNvSpPr>
              <a:spLocks noChangeShapeType="1"/>
            </p:cNvSpPr>
            <p:nvPr/>
          </p:nvSpPr>
          <p:spPr bwMode="auto">
            <a:xfrm>
              <a:off x="1208" y="287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16" name="Line 36"/>
            <p:cNvSpPr>
              <a:spLocks noChangeShapeType="1"/>
            </p:cNvSpPr>
            <p:nvPr/>
          </p:nvSpPr>
          <p:spPr bwMode="auto">
            <a:xfrm>
              <a:off x="1208" y="276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17" name="Line 37"/>
            <p:cNvSpPr>
              <a:spLocks noChangeShapeType="1"/>
            </p:cNvSpPr>
            <p:nvPr/>
          </p:nvSpPr>
          <p:spPr bwMode="auto">
            <a:xfrm>
              <a:off x="1208" y="27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18" name="Line 38"/>
            <p:cNvSpPr>
              <a:spLocks noChangeShapeType="1"/>
            </p:cNvSpPr>
            <p:nvPr/>
          </p:nvSpPr>
          <p:spPr bwMode="auto">
            <a:xfrm>
              <a:off x="1208" y="264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19" name="Line 39"/>
            <p:cNvSpPr>
              <a:spLocks noChangeShapeType="1"/>
            </p:cNvSpPr>
            <p:nvPr/>
          </p:nvSpPr>
          <p:spPr bwMode="auto">
            <a:xfrm>
              <a:off x="1208" y="259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20" name="Line 40"/>
            <p:cNvSpPr>
              <a:spLocks noChangeShapeType="1"/>
            </p:cNvSpPr>
            <p:nvPr/>
          </p:nvSpPr>
          <p:spPr bwMode="auto">
            <a:xfrm>
              <a:off x="1208" y="247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21" name="Line 41"/>
            <p:cNvSpPr>
              <a:spLocks noChangeShapeType="1"/>
            </p:cNvSpPr>
            <p:nvPr/>
          </p:nvSpPr>
          <p:spPr bwMode="auto">
            <a:xfrm>
              <a:off x="1208" y="241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22" name="Line 42"/>
            <p:cNvSpPr>
              <a:spLocks noChangeShapeType="1"/>
            </p:cNvSpPr>
            <p:nvPr/>
          </p:nvSpPr>
          <p:spPr bwMode="auto">
            <a:xfrm>
              <a:off x="1208" y="236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23" name="Line 43"/>
            <p:cNvSpPr>
              <a:spLocks noChangeShapeType="1"/>
            </p:cNvSpPr>
            <p:nvPr/>
          </p:nvSpPr>
          <p:spPr bwMode="auto">
            <a:xfrm>
              <a:off x="1208" y="23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24" name="Line 44"/>
            <p:cNvSpPr>
              <a:spLocks noChangeShapeType="1"/>
            </p:cNvSpPr>
            <p:nvPr/>
          </p:nvSpPr>
          <p:spPr bwMode="auto">
            <a:xfrm>
              <a:off x="1208" y="218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25" name="Line 45"/>
            <p:cNvSpPr>
              <a:spLocks noChangeShapeType="1"/>
            </p:cNvSpPr>
            <p:nvPr/>
          </p:nvSpPr>
          <p:spPr bwMode="auto">
            <a:xfrm>
              <a:off x="1208" y="212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26" name="Line 46"/>
            <p:cNvSpPr>
              <a:spLocks noChangeShapeType="1"/>
            </p:cNvSpPr>
            <p:nvPr/>
          </p:nvSpPr>
          <p:spPr bwMode="auto">
            <a:xfrm>
              <a:off x="1208" y="207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27" name="Line 47"/>
            <p:cNvSpPr>
              <a:spLocks noChangeShapeType="1"/>
            </p:cNvSpPr>
            <p:nvPr/>
          </p:nvSpPr>
          <p:spPr bwMode="auto">
            <a:xfrm>
              <a:off x="1208" y="201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28" name="Line 48"/>
            <p:cNvSpPr>
              <a:spLocks noChangeShapeType="1"/>
            </p:cNvSpPr>
            <p:nvPr/>
          </p:nvSpPr>
          <p:spPr bwMode="auto">
            <a:xfrm>
              <a:off x="1208" y="19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29" name="Line 49"/>
            <p:cNvSpPr>
              <a:spLocks noChangeShapeType="1"/>
            </p:cNvSpPr>
            <p:nvPr/>
          </p:nvSpPr>
          <p:spPr bwMode="auto">
            <a:xfrm>
              <a:off x="1208" y="184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30" name="Line 50"/>
            <p:cNvSpPr>
              <a:spLocks noChangeShapeType="1"/>
            </p:cNvSpPr>
            <p:nvPr/>
          </p:nvSpPr>
          <p:spPr bwMode="auto">
            <a:xfrm>
              <a:off x="1208" y="178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31" name="Line 51"/>
            <p:cNvSpPr>
              <a:spLocks noChangeShapeType="1"/>
            </p:cNvSpPr>
            <p:nvPr/>
          </p:nvSpPr>
          <p:spPr bwMode="auto">
            <a:xfrm>
              <a:off x="1208" y="172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32" name="Line 52"/>
            <p:cNvSpPr>
              <a:spLocks noChangeShapeType="1"/>
            </p:cNvSpPr>
            <p:nvPr/>
          </p:nvSpPr>
          <p:spPr bwMode="auto">
            <a:xfrm>
              <a:off x="1208" y="161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33" name="Line 53"/>
            <p:cNvSpPr>
              <a:spLocks noChangeShapeType="1"/>
            </p:cNvSpPr>
            <p:nvPr/>
          </p:nvSpPr>
          <p:spPr bwMode="auto">
            <a:xfrm>
              <a:off x="1208" y="156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34" name="Line 54"/>
            <p:cNvSpPr>
              <a:spLocks noChangeShapeType="1"/>
            </p:cNvSpPr>
            <p:nvPr/>
          </p:nvSpPr>
          <p:spPr bwMode="auto">
            <a:xfrm>
              <a:off x="1208" y="149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35" name="Line 55"/>
            <p:cNvSpPr>
              <a:spLocks noChangeShapeType="1"/>
            </p:cNvSpPr>
            <p:nvPr/>
          </p:nvSpPr>
          <p:spPr bwMode="auto">
            <a:xfrm>
              <a:off x="1208" y="144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grpSp>
      <p:sp>
        <p:nvSpPr>
          <p:cNvPr id="113677" name="Line 56"/>
          <p:cNvSpPr>
            <a:spLocks noChangeShapeType="1"/>
          </p:cNvSpPr>
          <p:nvPr/>
        </p:nvSpPr>
        <p:spPr bwMode="auto">
          <a:xfrm flipV="1">
            <a:off x="6320368" y="1706563"/>
            <a:ext cx="2117" cy="1917700"/>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678" name="Line 57"/>
          <p:cNvSpPr>
            <a:spLocks noChangeShapeType="1"/>
          </p:cNvSpPr>
          <p:nvPr/>
        </p:nvSpPr>
        <p:spPr bwMode="auto">
          <a:xfrm>
            <a:off x="6311900" y="3624270"/>
            <a:ext cx="4699000" cy="1587"/>
          </a:xfrm>
          <a:prstGeom prst="line">
            <a:avLst/>
          </a:prstGeom>
          <a:noFill/>
          <a:ln w="12700">
            <a:solidFill>
              <a:schemeClr val="bg1"/>
            </a:solidFill>
            <a:round/>
            <a:headEnd/>
            <a:tailEn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679" name="Rectangle 58"/>
          <p:cNvSpPr>
            <a:spLocks noChangeArrowheads="1"/>
          </p:cNvSpPr>
          <p:nvPr/>
        </p:nvSpPr>
        <p:spPr bwMode="auto">
          <a:xfrm>
            <a:off x="6087535" y="353218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0</a:t>
            </a:r>
            <a:endParaRPr lang="en-US" altLang="en-US" sz="1600">
              <a:solidFill>
                <a:srgbClr val="000000"/>
              </a:solidFill>
            </a:endParaRPr>
          </a:p>
        </p:txBody>
      </p:sp>
      <p:sp>
        <p:nvSpPr>
          <p:cNvPr id="113680" name="Rectangle 59"/>
          <p:cNvSpPr>
            <a:spLocks noChangeArrowheads="1"/>
          </p:cNvSpPr>
          <p:nvPr/>
        </p:nvSpPr>
        <p:spPr bwMode="auto">
          <a:xfrm>
            <a:off x="5969002" y="3209942"/>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10</a:t>
            </a:r>
            <a:endParaRPr lang="en-US" altLang="en-US" sz="1600">
              <a:solidFill>
                <a:srgbClr val="000000"/>
              </a:solidFill>
            </a:endParaRPr>
          </a:p>
        </p:txBody>
      </p:sp>
      <p:sp>
        <p:nvSpPr>
          <p:cNvPr id="113681" name="Rectangle 60"/>
          <p:cNvSpPr>
            <a:spLocks noChangeArrowheads="1"/>
          </p:cNvSpPr>
          <p:nvPr/>
        </p:nvSpPr>
        <p:spPr bwMode="auto">
          <a:xfrm>
            <a:off x="5969002" y="288926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20</a:t>
            </a:r>
            <a:endParaRPr lang="en-US" altLang="en-US" sz="1600">
              <a:solidFill>
                <a:srgbClr val="000000"/>
              </a:solidFill>
            </a:endParaRPr>
          </a:p>
        </p:txBody>
      </p:sp>
      <p:sp>
        <p:nvSpPr>
          <p:cNvPr id="113682" name="Rectangle 61"/>
          <p:cNvSpPr>
            <a:spLocks noChangeArrowheads="1"/>
          </p:cNvSpPr>
          <p:nvPr/>
        </p:nvSpPr>
        <p:spPr bwMode="auto">
          <a:xfrm>
            <a:off x="5969002" y="257652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30</a:t>
            </a:r>
            <a:endParaRPr lang="en-US" altLang="en-US" sz="1600">
              <a:solidFill>
                <a:srgbClr val="000000"/>
              </a:solidFill>
            </a:endParaRPr>
          </a:p>
        </p:txBody>
      </p:sp>
      <p:sp>
        <p:nvSpPr>
          <p:cNvPr id="113683" name="Rectangle 62"/>
          <p:cNvSpPr>
            <a:spLocks noChangeArrowheads="1"/>
          </p:cNvSpPr>
          <p:nvPr/>
        </p:nvSpPr>
        <p:spPr bwMode="auto">
          <a:xfrm>
            <a:off x="5969002" y="2257442"/>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40</a:t>
            </a:r>
            <a:endParaRPr lang="en-US" altLang="en-US" sz="1600">
              <a:solidFill>
                <a:srgbClr val="000000"/>
              </a:solidFill>
            </a:endParaRPr>
          </a:p>
        </p:txBody>
      </p:sp>
      <p:sp>
        <p:nvSpPr>
          <p:cNvPr id="113684" name="Rectangle 63"/>
          <p:cNvSpPr>
            <a:spLocks noChangeArrowheads="1"/>
          </p:cNvSpPr>
          <p:nvPr/>
        </p:nvSpPr>
        <p:spPr bwMode="auto">
          <a:xfrm>
            <a:off x="5969002" y="1935166"/>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50</a:t>
            </a:r>
            <a:endParaRPr lang="en-US" altLang="en-US" sz="1600">
              <a:solidFill>
                <a:srgbClr val="000000"/>
              </a:solidFill>
            </a:endParaRPr>
          </a:p>
        </p:txBody>
      </p:sp>
      <p:sp>
        <p:nvSpPr>
          <p:cNvPr id="113685" name="Rectangle 64"/>
          <p:cNvSpPr>
            <a:spLocks noChangeArrowheads="1"/>
          </p:cNvSpPr>
          <p:nvPr/>
        </p:nvSpPr>
        <p:spPr bwMode="auto">
          <a:xfrm>
            <a:off x="5969002" y="161448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60</a:t>
            </a:r>
            <a:endParaRPr lang="en-US" altLang="en-US" sz="1600">
              <a:solidFill>
                <a:srgbClr val="000000"/>
              </a:solidFill>
            </a:endParaRPr>
          </a:p>
        </p:txBody>
      </p:sp>
      <p:sp>
        <p:nvSpPr>
          <p:cNvPr id="113686" name="Rectangle 65"/>
          <p:cNvSpPr>
            <a:spLocks noChangeArrowheads="1"/>
          </p:cNvSpPr>
          <p:nvPr/>
        </p:nvSpPr>
        <p:spPr bwMode="auto">
          <a:xfrm rot="-5400000">
            <a:off x="4903581" y="2583893"/>
            <a:ext cx="16821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Percent Change in D2R</a:t>
            </a:r>
            <a:endParaRPr lang="en-US" altLang="en-US" sz="1400">
              <a:solidFill>
                <a:srgbClr val="000000"/>
              </a:solidFill>
            </a:endParaRPr>
          </a:p>
        </p:txBody>
      </p:sp>
      <p:sp>
        <p:nvSpPr>
          <p:cNvPr id="113687" name="Rectangle 66"/>
          <p:cNvSpPr>
            <a:spLocks noChangeArrowheads="1"/>
          </p:cNvSpPr>
          <p:nvPr/>
        </p:nvSpPr>
        <p:spPr bwMode="auto">
          <a:xfrm>
            <a:off x="7567085" y="3638554"/>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4</a:t>
            </a:r>
          </a:p>
        </p:txBody>
      </p:sp>
      <p:sp>
        <p:nvSpPr>
          <p:cNvPr id="113688" name="Rectangle 67"/>
          <p:cNvSpPr>
            <a:spLocks noChangeArrowheads="1"/>
          </p:cNvSpPr>
          <p:nvPr/>
        </p:nvSpPr>
        <p:spPr bwMode="auto">
          <a:xfrm>
            <a:off x="8153401" y="362902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6</a:t>
            </a:r>
          </a:p>
        </p:txBody>
      </p:sp>
      <p:sp>
        <p:nvSpPr>
          <p:cNvPr id="113689" name="Rectangle 68"/>
          <p:cNvSpPr>
            <a:spLocks noChangeArrowheads="1"/>
          </p:cNvSpPr>
          <p:nvPr/>
        </p:nvSpPr>
        <p:spPr bwMode="auto">
          <a:xfrm>
            <a:off x="8750301" y="3638554"/>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8</a:t>
            </a:r>
          </a:p>
        </p:txBody>
      </p:sp>
      <p:sp>
        <p:nvSpPr>
          <p:cNvPr id="113690" name="Rectangle 69"/>
          <p:cNvSpPr>
            <a:spLocks noChangeArrowheads="1"/>
          </p:cNvSpPr>
          <p:nvPr/>
        </p:nvSpPr>
        <p:spPr bwMode="auto">
          <a:xfrm>
            <a:off x="9294286" y="362902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10</a:t>
            </a:r>
          </a:p>
        </p:txBody>
      </p:sp>
      <p:sp>
        <p:nvSpPr>
          <p:cNvPr id="113691" name="Rectangle 70"/>
          <p:cNvSpPr>
            <a:spLocks noChangeArrowheads="1"/>
          </p:cNvSpPr>
          <p:nvPr/>
        </p:nvSpPr>
        <p:spPr bwMode="auto">
          <a:xfrm>
            <a:off x="10761134" y="3638554"/>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24</a:t>
            </a:r>
          </a:p>
        </p:txBody>
      </p:sp>
      <p:sp>
        <p:nvSpPr>
          <p:cNvPr id="113692" name="Rectangle 71"/>
          <p:cNvSpPr>
            <a:spLocks noChangeArrowheads="1"/>
          </p:cNvSpPr>
          <p:nvPr/>
        </p:nvSpPr>
        <p:spPr bwMode="auto">
          <a:xfrm>
            <a:off x="7306743" y="1763713"/>
            <a:ext cx="7710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p &lt; 0.0005</a:t>
            </a:r>
            <a:endParaRPr lang="en-US" altLang="en-US" sz="2400">
              <a:solidFill>
                <a:srgbClr val="000000"/>
              </a:solidFill>
            </a:endParaRPr>
          </a:p>
        </p:txBody>
      </p:sp>
      <p:sp>
        <p:nvSpPr>
          <p:cNvPr id="113693" name="Rectangle 72"/>
          <p:cNvSpPr>
            <a:spLocks noChangeArrowheads="1"/>
          </p:cNvSpPr>
          <p:nvPr/>
        </p:nvSpPr>
        <p:spPr bwMode="auto">
          <a:xfrm>
            <a:off x="7937510" y="2112963"/>
            <a:ext cx="7710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p &lt; 0.0005</a:t>
            </a:r>
            <a:endParaRPr lang="en-US" altLang="en-US" sz="2400">
              <a:solidFill>
                <a:srgbClr val="000000"/>
              </a:solidFill>
            </a:endParaRPr>
          </a:p>
        </p:txBody>
      </p:sp>
      <p:sp>
        <p:nvSpPr>
          <p:cNvPr id="113694" name="Rectangle 73"/>
          <p:cNvSpPr>
            <a:spLocks noChangeArrowheads="1"/>
          </p:cNvSpPr>
          <p:nvPr/>
        </p:nvSpPr>
        <p:spPr bwMode="auto">
          <a:xfrm>
            <a:off x="8525939" y="2433638"/>
            <a:ext cx="6796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p &lt; 0.005</a:t>
            </a:r>
            <a:endParaRPr lang="en-US" altLang="en-US" sz="2400">
              <a:solidFill>
                <a:srgbClr val="000000"/>
              </a:solidFill>
            </a:endParaRPr>
          </a:p>
        </p:txBody>
      </p:sp>
      <p:sp>
        <p:nvSpPr>
          <p:cNvPr id="113695" name="Rectangle 74"/>
          <p:cNvSpPr>
            <a:spLocks noChangeArrowheads="1"/>
          </p:cNvSpPr>
          <p:nvPr/>
        </p:nvSpPr>
        <p:spPr bwMode="auto">
          <a:xfrm>
            <a:off x="9050878" y="3030538"/>
            <a:ext cx="5883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dirty="0"/>
              <a:t>p &lt; 0.10</a:t>
            </a:r>
            <a:endParaRPr lang="en-US" altLang="en-US" sz="2400" dirty="0"/>
          </a:p>
        </p:txBody>
      </p:sp>
      <p:sp>
        <p:nvSpPr>
          <p:cNvPr id="113696" name="Rectangle 75"/>
          <p:cNvSpPr>
            <a:spLocks noChangeArrowheads="1"/>
          </p:cNvSpPr>
          <p:nvPr/>
        </p:nvSpPr>
        <p:spPr bwMode="auto">
          <a:xfrm>
            <a:off x="10473278" y="2462213"/>
            <a:ext cx="6796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p &lt; 0.005</a:t>
            </a:r>
            <a:endParaRPr lang="en-US" altLang="en-US" sz="2400">
              <a:solidFill>
                <a:srgbClr val="000000"/>
              </a:solidFill>
            </a:endParaRPr>
          </a:p>
        </p:txBody>
      </p:sp>
      <p:sp>
        <p:nvSpPr>
          <p:cNvPr id="113697" name="Text Box 76"/>
          <p:cNvSpPr txBox="1">
            <a:spLocks noChangeArrowheads="1"/>
          </p:cNvSpPr>
          <p:nvPr/>
        </p:nvSpPr>
        <p:spPr bwMode="auto">
          <a:xfrm rot="-5400000">
            <a:off x="6109411" y="1730786"/>
            <a:ext cx="11225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a:solidFill>
                  <a:srgbClr val="000000"/>
                </a:solidFill>
              </a:rPr>
              <a:t>1st D2R Vector</a:t>
            </a:r>
          </a:p>
        </p:txBody>
      </p:sp>
      <p:sp>
        <p:nvSpPr>
          <p:cNvPr id="113698" name="Rectangle 77"/>
          <p:cNvSpPr>
            <a:spLocks noChangeArrowheads="1"/>
          </p:cNvSpPr>
          <p:nvPr/>
        </p:nvSpPr>
        <p:spPr bwMode="auto">
          <a:xfrm>
            <a:off x="6413501" y="3641732"/>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0</a:t>
            </a:r>
          </a:p>
        </p:txBody>
      </p:sp>
      <p:sp>
        <p:nvSpPr>
          <p:cNvPr id="113699" name="Line 78"/>
          <p:cNvSpPr>
            <a:spLocks noChangeShapeType="1"/>
          </p:cNvSpPr>
          <p:nvPr/>
        </p:nvSpPr>
        <p:spPr bwMode="auto">
          <a:xfrm flipH="1">
            <a:off x="9965267" y="3487738"/>
            <a:ext cx="10160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00" name="Line 79"/>
          <p:cNvSpPr>
            <a:spLocks noChangeShapeType="1"/>
          </p:cNvSpPr>
          <p:nvPr/>
        </p:nvSpPr>
        <p:spPr bwMode="auto">
          <a:xfrm flipH="1">
            <a:off x="10066867" y="3487738"/>
            <a:ext cx="10160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pic>
        <p:nvPicPr>
          <p:cNvPr id="113701" name="Picture 80"/>
          <p:cNvPicPr>
            <a:picLocks noChangeAspect="1" noChangeArrowheads="1"/>
          </p:cNvPicPr>
          <p:nvPr/>
        </p:nvPicPr>
        <p:blipFill>
          <a:blip r:embed="rId4">
            <a:lum bright="24000"/>
            <a:extLst>
              <a:ext uri="{28A0092B-C50C-407E-A947-70E740481C1C}">
                <a14:useLocalDpi xmlns:a14="http://schemas.microsoft.com/office/drawing/2010/main" val="0"/>
              </a:ext>
            </a:extLst>
          </a:blip>
          <a:srcRect/>
          <a:stretch>
            <a:fillRect/>
          </a:stretch>
        </p:blipFill>
        <p:spPr bwMode="auto">
          <a:xfrm>
            <a:off x="4423845" y="2020888"/>
            <a:ext cx="1174751"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2" name="Picture 81" descr="adeno_dr2"/>
          <p:cNvPicPr>
            <a:picLocks noChangeAspect="1" noChangeArrowheads="1"/>
          </p:cNvPicPr>
          <p:nvPr/>
        </p:nvPicPr>
        <p:blipFill>
          <a:blip r:embed="rId5" cstate="print">
            <a:lum bright="6000"/>
            <a:extLst>
              <a:ext uri="{28A0092B-C50C-407E-A947-70E740481C1C}">
                <a14:useLocalDpi xmlns:a14="http://schemas.microsoft.com/office/drawing/2010/main" val="0"/>
              </a:ext>
            </a:extLst>
          </a:blip>
          <a:srcRect/>
          <a:stretch>
            <a:fillRect/>
          </a:stretch>
        </p:blipFill>
        <p:spPr bwMode="auto">
          <a:xfrm>
            <a:off x="3390911" y="1362092"/>
            <a:ext cx="630767" cy="4683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3703" name="Text Box 83"/>
          <p:cNvSpPr txBox="1">
            <a:spLocks noChangeArrowheads="1"/>
          </p:cNvSpPr>
          <p:nvPr/>
        </p:nvSpPr>
        <p:spPr bwMode="auto">
          <a:xfrm>
            <a:off x="5583778" y="3509963"/>
            <a:ext cx="1847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a:p>
            <a:pPr eaLnBrk="0" fontAlgn="base" hangingPunct="0">
              <a:spcBef>
                <a:spcPct val="0"/>
              </a:spcBef>
              <a:spcAft>
                <a:spcPct val="0"/>
              </a:spcAft>
              <a:buFontTx/>
              <a:buNone/>
            </a:pPr>
            <a:endParaRPr lang="en-US" altLang="en-US" sz="2400">
              <a:solidFill>
                <a:srgbClr val="000000"/>
              </a:solidFill>
            </a:endParaRPr>
          </a:p>
        </p:txBody>
      </p:sp>
      <p:sp>
        <p:nvSpPr>
          <p:cNvPr id="113704" name="Text Box 84"/>
          <p:cNvSpPr txBox="1">
            <a:spLocks noChangeArrowheads="1"/>
          </p:cNvSpPr>
          <p:nvPr/>
        </p:nvSpPr>
        <p:spPr bwMode="auto">
          <a:xfrm rot="-5400000">
            <a:off x="10809060" y="3542441"/>
            <a:ext cx="7825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000" b="1" dirty="0">
                <a:solidFill>
                  <a:schemeClr val="accent1">
                    <a:lumMod val="50000"/>
                  </a:schemeClr>
                </a:solidFill>
              </a:rPr>
              <a:t>Null Vector</a:t>
            </a:r>
          </a:p>
        </p:txBody>
      </p:sp>
      <p:sp>
        <p:nvSpPr>
          <p:cNvPr id="113705" name="Line 85"/>
          <p:cNvSpPr>
            <a:spLocks noChangeShapeType="1"/>
          </p:cNvSpPr>
          <p:nvPr/>
        </p:nvSpPr>
        <p:spPr bwMode="auto">
          <a:xfrm>
            <a:off x="6326720" y="4040192"/>
            <a:ext cx="5594349" cy="1587"/>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grpSp>
        <p:nvGrpSpPr>
          <p:cNvPr id="113706" name="Group 86"/>
          <p:cNvGrpSpPr>
            <a:grpSpLocks/>
          </p:cNvGrpSpPr>
          <p:nvPr/>
        </p:nvGrpSpPr>
        <p:grpSpPr bwMode="auto">
          <a:xfrm>
            <a:off x="7541685" y="4059246"/>
            <a:ext cx="201083" cy="1781175"/>
            <a:chOff x="1960" y="1944"/>
            <a:chExt cx="96" cy="1417"/>
          </a:xfrm>
        </p:grpSpPr>
        <p:sp>
          <p:nvSpPr>
            <p:cNvPr id="113799" name="Rectangle 87"/>
            <p:cNvSpPr>
              <a:spLocks noChangeArrowheads="1"/>
            </p:cNvSpPr>
            <p:nvPr/>
          </p:nvSpPr>
          <p:spPr bwMode="auto">
            <a:xfrm>
              <a:off x="1960" y="1944"/>
              <a:ext cx="96" cy="1184"/>
            </a:xfrm>
            <a:prstGeom prst="rect">
              <a:avLst/>
            </a:prstGeom>
            <a:solidFill>
              <a:srgbClr val="00FF00"/>
            </a:solidFill>
            <a:ln w="9525">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800" name="Rectangle 88"/>
            <p:cNvSpPr>
              <a:spLocks noChangeArrowheads="1"/>
            </p:cNvSpPr>
            <p:nvPr/>
          </p:nvSpPr>
          <p:spPr bwMode="auto">
            <a:xfrm>
              <a:off x="1960" y="1944"/>
              <a:ext cx="96" cy="1184"/>
            </a:xfrm>
            <a:prstGeom prst="rect">
              <a:avLst/>
            </a:prstGeom>
            <a:solidFill>
              <a:srgbClr val="00FF00"/>
            </a:solidFill>
            <a:ln w="12700">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801" name="Line 89"/>
            <p:cNvSpPr>
              <a:spLocks noChangeShapeType="1"/>
            </p:cNvSpPr>
            <p:nvPr/>
          </p:nvSpPr>
          <p:spPr bwMode="auto">
            <a:xfrm>
              <a:off x="2008" y="3128"/>
              <a:ext cx="1" cy="232"/>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02" name="Line 90"/>
            <p:cNvSpPr>
              <a:spLocks noChangeShapeType="1"/>
            </p:cNvSpPr>
            <p:nvPr/>
          </p:nvSpPr>
          <p:spPr bwMode="auto">
            <a:xfrm>
              <a:off x="1992" y="3360"/>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03" name="Line 91"/>
            <p:cNvSpPr>
              <a:spLocks noChangeShapeType="1"/>
            </p:cNvSpPr>
            <p:nvPr/>
          </p:nvSpPr>
          <p:spPr bwMode="auto">
            <a:xfrm flipV="1">
              <a:off x="2008" y="2888"/>
              <a:ext cx="1" cy="240"/>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804" name="Line 92"/>
            <p:cNvSpPr>
              <a:spLocks noChangeShapeType="1"/>
            </p:cNvSpPr>
            <p:nvPr/>
          </p:nvSpPr>
          <p:spPr bwMode="auto">
            <a:xfrm>
              <a:off x="1992" y="2888"/>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grpSp>
      <p:grpSp>
        <p:nvGrpSpPr>
          <p:cNvPr id="113707" name="Group 93"/>
          <p:cNvGrpSpPr>
            <a:grpSpLocks/>
          </p:cNvGrpSpPr>
          <p:nvPr/>
        </p:nvGrpSpPr>
        <p:grpSpPr bwMode="auto">
          <a:xfrm>
            <a:off x="8172453" y="4059238"/>
            <a:ext cx="201083" cy="1358900"/>
            <a:chOff x="2216" y="1944"/>
            <a:chExt cx="96" cy="1081"/>
          </a:xfrm>
        </p:grpSpPr>
        <p:sp>
          <p:nvSpPr>
            <p:cNvPr id="113793" name="Rectangle 94"/>
            <p:cNvSpPr>
              <a:spLocks noChangeArrowheads="1"/>
            </p:cNvSpPr>
            <p:nvPr/>
          </p:nvSpPr>
          <p:spPr bwMode="auto">
            <a:xfrm>
              <a:off x="2216" y="1944"/>
              <a:ext cx="96" cy="960"/>
            </a:xfrm>
            <a:prstGeom prst="rect">
              <a:avLst/>
            </a:prstGeom>
            <a:solidFill>
              <a:srgbClr val="00FF00"/>
            </a:solidFill>
            <a:ln w="9525">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794" name="Rectangle 95"/>
            <p:cNvSpPr>
              <a:spLocks noChangeArrowheads="1"/>
            </p:cNvSpPr>
            <p:nvPr/>
          </p:nvSpPr>
          <p:spPr bwMode="auto">
            <a:xfrm>
              <a:off x="2216" y="1944"/>
              <a:ext cx="96" cy="960"/>
            </a:xfrm>
            <a:prstGeom prst="rect">
              <a:avLst/>
            </a:prstGeom>
            <a:solidFill>
              <a:srgbClr val="00FF00"/>
            </a:solidFill>
            <a:ln w="12700">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795" name="Line 96"/>
            <p:cNvSpPr>
              <a:spLocks noChangeShapeType="1"/>
            </p:cNvSpPr>
            <p:nvPr/>
          </p:nvSpPr>
          <p:spPr bwMode="auto">
            <a:xfrm>
              <a:off x="2264" y="2904"/>
              <a:ext cx="1" cy="120"/>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96" name="Line 97"/>
            <p:cNvSpPr>
              <a:spLocks noChangeShapeType="1"/>
            </p:cNvSpPr>
            <p:nvPr/>
          </p:nvSpPr>
          <p:spPr bwMode="auto">
            <a:xfrm>
              <a:off x="2248" y="3024"/>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97" name="Line 98"/>
            <p:cNvSpPr>
              <a:spLocks noChangeShapeType="1"/>
            </p:cNvSpPr>
            <p:nvPr/>
          </p:nvSpPr>
          <p:spPr bwMode="auto">
            <a:xfrm flipV="1">
              <a:off x="2264" y="2792"/>
              <a:ext cx="1" cy="112"/>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98" name="Line 99"/>
            <p:cNvSpPr>
              <a:spLocks noChangeShapeType="1"/>
            </p:cNvSpPr>
            <p:nvPr/>
          </p:nvSpPr>
          <p:spPr bwMode="auto">
            <a:xfrm>
              <a:off x="2248" y="2792"/>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grpSp>
      <p:grpSp>
        <p:nvGrpSpPr>
          <p:cNvPr id="113708" name="Group 100"/>
          <p:cNvGrpSpPr>
            <a:grpSpLocks/>
          </p:cNvGrpSpPr>
          <p:nvPr/>
        </p:nvGrpSpPr>
        <p:grpSpPr bwMode="auto">
          <a:xfrm>
            <a:off x="8805333" y="4059238"/>
            <a:ext cx="203200" cy="825500"/>
            <a:chOff x="2472" y="1944"/>
            <a:chExt cx="96" cy="657"/>
          </a:xfrm>
        </p:grpSpPr>
        <p:sp>
          <p:nvSpPr>
            <p:cNvPr id="113787" name="Rectangle 101"/>
            <p:cNvSpPr>
              <a:spLocks noChangeArrowheads="1"/>
            </p:cNvSpPr>
            <p:nvPr/>
          </p:nvSpPr>
          <p:spPr bwMode="auto">
            <a:xfrm>
              <a:off x="2472" y="1944"/>
              <a:ext cx="96" cy="592"/>
            </a:xfrm>
            <a:prstGeom prst="rect">
              <a:avLst/>
            </a:prstGeom>
            <a:solidFill>
              <a:srgbClr val="00FF00"/>
            </a:solidFill>
            <a:ln w="9525">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788" name="Rectangle 102"/>
            <p:cNvSpPr>
              <a:spLocks noChangeArrowheads="1"/>
            </p:cNvSpPr>
            <p:nvPr/>
          </p:nvSpPr>
          <p:spPr bwMode="auto">
            <a:xfrm>
              <a:off x="2472" y="1944"/>
              <a:ext cx="96" cy="592"/>
            </a:xfrm>
            <a:prstGeom prst="rect">
              <a:avLst/>
            </a:prstGeom>
            <a:solidFill>
              <a:srgbClr val="00FF00"/>
            </a:solidFill>
            <a:ln w="12700">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789" name="Line 103"/>
            <p:cNvSpPr>
              <a:spLocks noChangeShapeType="1"/>
            </p:cNvSpPr>
            <p:nvPr/>
          </p:nvSpPr>
          <p:spPr bwMode="auto">
            <a:xfrm>
              <a:off x="2520" y="2536"/>
              <a:ext cx="1" cy="64"/>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90" name="Line 104"/>
            <p:cNvSpPr>
              <a:spLocks noChangeShapeType="1"/>
            </p:cNvSpPr>
            <p:nvPr/>
          </p:nvSpPr>
          <p:spPr bwMode="auto">
            <a:xfrm>
              <a:off x="2504" y="2600"/>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91" name="Line 105"/>
            <p:cNvSpPr>
              <a:spLocks noChangeShapeType="1"/>
            </p:cNvSpPr>
            <p:nvPr/>
          </p:nvSpPr>
          <p:spPr bwMode="auto">
            <a:xfrm flipV="1">
              <a:off x="2520" y="2472"/>
              <a:ext cx="1" cy="64"/>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92" name="Line 106"/>
            <p:cNvSpPr>
              <a:spLocks noChangeShapeType="1"/>
            </p:cNvSpPr>
            <p:nvPr/>
          </p:nvSpPr>
          <p:spPr bwMode="auto">
            <a:xfrm>
              <a:off x="2504" y="2472"/>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grpSp>
      <p:grpSp>
        <p:nvGrpSpPr>
          <p:cNvPr id="113709" name="Group 107"/>
          <p:cNvGrpSpPr>
            <a:grpSpLocks/>
          </p:cNvGrpSpPr>
          <p:nvPr/>
        </p:nvGrpSpPr>
        <p:grpSpPr bwMode="auto">
          <a:xfrm>
            <a:off x="9347212" y="4059244"/>
            <a:ext cx="207433" cy="725487"/>
            <a:chOff x="2728" y="1944"/>
            <a:chExt cx="96" cy="577"/>
          </a:xfrm>
        </p:grpSpPr>
        <p:sp>
          <p:nvSpPr>
            <p:cNvPr id="113781" name="Rectangle 108"/>
            <p:cNvSpPr>
              <a:spLocks noChangeArrowheads="1"/>
            </p:cNvSpPr>
            <p:nvPr/>
          </p:nvSpPr>
          <p:spPr bwMode="auto">
            <a:xfrm>
              <a:off x="2728" y="1944"/>
              <a:ext cx="96" cy="488"/>
            </a:xfrm>
            <a:prstGeom prst="rect">
              <a:avLst/>
            </a:prstGeom>
            <a:solidFill>
              <a:srgbClr val="00FF00"/>
            </a:solidFill>
            <a:ln w="9525">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782" name="Rectangle 109"/>
            <p:cNvSpPr>
              <a:spLocks noChangeArrowheads="1"/>
            </p:cNvSpPr>
            <p:nvPr/>
          </p:nvSpPr>
          <p:spPr bwMode="auto">
            <a:xfrm>
              <a:off x="2728" y="1944"/>
              <a:ext cx="96" cy="488"/>
            </a:xfrm>
            <a:prstGeom prst="rect">
              <a:avLst/>
            </a:prstGeom>
            <a:solidFill>
              <a:srgbClr val="00FF00"/>
            </a:solidFill>
            <a:ln w="12700">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783" name="Line 110"/>
            <p:cNvSpPr>
              <a:spLocks noChangeShapeType="1"/>
            </p:cNvSpPr>
            <p:nvPr/>
          </p:nvSpPr>
          <p:spPr bwMode="auto">
            <a:xfrm>
              <a:off x="2776" y="2432"/>
              <a:ext cx="1" cy="88"/>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84" name="Line 111"/>
            <p:cNvSpPr>
              <a:spLocks noChangeShapeType="1"/>
            </p:cNvSpPr>
            <p:nvPr/>
          </p:nvSpPr>
          <p:spPr bwMode="auto">
            <a:xfrm>
              <a:off x="2760" y="2520"/>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85" name="Line 112"/>
            <p:cNvSpPr>
              <a:spLocks noChangeShapeType="1"/>
            </p:cNvSpPr>
            <p:nvPr/>
          </p:nvSpPr>
          <p:spPr bwMode="auto">
            <a:xfrm flipV="1">
              <a:off x="2776" y="2352"/>
              <a:ext cx="1" cy="80"/>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86" name="Line 113"/>
            <p:cNvSpPr>
              <a:spLocks noChangeShapeType="1"/>
            </p:cNvSpPr>
            <p:nvPr/>
          </p:nvSpPr>
          <p:spPr bwMode="auto">
            <a:xfrm>
              <a:off x="2760" y="2352"/>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grpSp>
      <p:grpSp>
        <p:nvGrpSpPr>
          <p:cNvPr id="113710" name="Group 114"/>
          <p:cNvGrpSpPr>
            <a:grpSpLocks/>
          </p:cNvGrpSpPr>
          <p:nvPr/>
        </p:nvGrpSpPr>
        <p:grpSpPr bwMode="auto">
          <a:xfrm>
            <a:off x="10801352" y="4059238"/>
            <a:ext cx="209549" cy="1681162"/>
            <a:chOff x="4520" y="1944"/>
            <a:chExt cx="96" cy="1337"/>
          </a:xfrm>
        </p:grpSpPr>
        <p:sp>
          <p:nvSpPr>
            <p:cNvPr id="113775" name="Rectangle 115"/>
            <p:cNvSpPr>
              <a:spLocks noChangeArrowheads="1"/>
            </p:cNvSpPr>
            <p:nvPr/>
          </p:nvSpPr>
          <p:spPr bwMode="auto">
            <a:xfrm>
              <a:off x="4520" y="1944"/>
              <a:ext cx="96" cy="1112"/>
            </a:xfrm>
            <a:prstGeom prst="rect">
              <a:avLst/>
            </a:prstGeom>
            <a:solidFill>
              <a:srgbClr val="FF7C80"/>
            </a:solidFill>
            <a:ln w="9525">
              <a:solidFill>
                <a:srgbClr val="FF7C8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776" name="Rectangle 116"/>
            <p:cNvSpPr>
              <a:spLocks noChangeArrowheads="1"/>
            </p:cNvSpPr>
            <p:nvPr/>
          </p:nvSpPr>
          <p:spPr bwMode="auto">
            <a:xfrm>
              <a:off x="4520" y="1944"/>
              <a:ext cx="96" cy="1112"/>
            </a:xfrm>
            <a:prstGeom prst="rect">
              <a:avLst/>
            </a:prstGeom>
            <a:solidFill>
              <a:srgbClr val="FF7C80"/>
            </a:solidFill>
            <a:ln w="12700">
              <a:solidFill>
                <a:srgbClr val="FF7C8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777" name="Line 117"/>
            <p:cNvSpPr>
              <a:spLocks noChangeShapeType="1"/>
            </p:cNvSpPr>
            <p:nvPr/>
          </p:nvSpPr>
          <p:spPr bwMode="auto">
            <a:xfrm>
              <a:off x="4568" y="3056"/>
              <a:ext cx="1" cy="224"/>
            </a:xfrm>
            <a:prstGeom prst="line">
              <a:avLst/>
            </a:prstGeom>
            <a:noFill/>
            <a:ln w="12700">
              <a:solidFill>
                <a:srgbClr val="FF7C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78" name="Line 118"/>
            <p:cNvSpPr>
              <a:spLocks noChangeShapeType="1"/>
            </p:cNvSpPr>
            <p:nvPr/>
          </p:nvSpPr>
          <p:spPr bwMode="auto">
            <a:xfrm>
              <a:off x="4552" y="3280"/>
              <a:ext cx="32" cy="1"/>
            </a:xfrm>
            <a:prstGeom prst="line">
              <a:avLst/>
            </a:prstGeom>
            <a:noFill/>
            <a:ln w="12700">
              <a:solidFill>
                <a:srgbClr val="FF7C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79" name="Line 119"/>
            <p:cNvSpPr>
              <a:spLocks noChangeShapeType="1"/>
            </p:cNvSpPr>
            <p:nvPr/>
          </p:nvSpPr>
          <p:spPr bwMode="auto">
            <a:xfrm flipV="1">
              <a:off x="4568" y="2840"/>
              <a:ext cx="1" cy="216"/>
            </a:xfrm>
            <a:prstGeom prst="line">
              <a:avLst/>
            </a:prstGeom>
            <a:noFill/>
            <a:ln w="12700">
              <a:solidFill>
                <a:srgbClr val="FF7C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80" name="Line 120"/>
            <p:cNvSpPr>
              <a:spLocks noChangeShapeType="1"/>
            </p:cNvSpPr>
            <p:nvPr/>
          </p:nvSpPr>
          <p:spPr bwMode="auto">
            <a:xfrm>
              <a:off x="4552" y="2840"/>
              <a:ext cx="32" cy="1"/>
            </a:xfrm>
            <a:prstGeom prst="line">
              <a:avLst/>
            </a:prstGeom>
            <a:noFill/>
            <a:ln w="12700">
              <a:solidFill>
                <a:srgbClr val="FF7C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grpSp>
      <p:grpSp>
        <p:nvGrpSpPr>
          <p:cNvPr id="113711" name="Group 121"/>
          <p:cNvGrpSpPr>
            <a:grpSpLocks/>
          </p:cNvGrpSpPr>
          <p:nvPr/>
        </p:nvGrpSpPr>
        <p:grpSpPr bwMode="auto">
          <a:xfrm>
            <a:off x="11118851" y="4059243"/>
            <a:ext cx="203200" cy="363537"/>
            <a:chOff x="4648" y="1944"/>
            <a:chExt cx="96" cy="289"/>
          </a:xfrm>
          <a:solidFill>
            <a:schemeClr val="accent1">
              <a:lumMod val="75000"/>
            </a:schemeClr>
          </a:solidFill>
        </p:grpSpPr>
        <p:sp>
          <p:nvSpPr>
            <p:cNvPr id="113769" name="Rectangle 122"/>
            <p:cNvSpPr>
              <a:spLocks noChangeArrowheads="1"/>
            </p:cNvSpPr>
            <p:nvPr/>
          </p:nvSpPr>
          <p:spPr bwMode="auto">
            <a:xfrm>
              <a:off x="4648" y="1944"/>
              <a:ext cx="96" cy="256"/>
            </a:xfrm>
            <a:prstGeom prst="rect">
              <a:avLst/>
            </a:prstGeom>
            <a:grpFill/>
            <a:ln w="9525">
              <a:solidFill>
                <a:srgbClr val="006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770" name="Rectangle 123"/>
            <p:cNvSpPr>
              <a:spLocks noChangeArrowheads="1"/>
            </p:cNvSpPr>
            <p:nvPr/>
          </p:nvSpPr>
          <p:spPr bwMode="auto">
            <a:xfrm>
              <a:off x="4648" y="1944"/>
              <a:ext cx="96" cy="256"/>
            </a:xfrm>
            <a:prstGeom prst="rect">
              <a:avLst/>
            </a:prstGeom>
            <a:grpFill/>
            <a:ln w="12700">
              <a:solidFill>
                <a:srgbClr val="006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771" name="Line 124"/>
            <p:cNvSpPr>
              <a:spLocks noChangeShapeType="1"/>
            </p:cNvSpPr>
            <p:nvPr/>
          </p:nvSpPr>
          <p:spPr bwMode="auto">
            <a:xfrm>
              <a:off x="4696" y="2200"/>
              <a:ext cx="1" cy="32"/>
            </a:xfrm>
            <a:prstGeom prst="line">
              <a:avLst/>
            </a:prstGeom>
            <a:grpFill/>
            <a:ln w="12700">
              <a:solidFill>
                <a:srgbClr val="006C00"/>
              </a:solidFill>
              <a:round/>
              <a:headEnd/>
              <a:tailEnd/>
            </a:ln>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72" name="Line 125"/>
            <p:cNvSpPr>
              <a:spLocks noChangeShapeType="1"/>
            </p:cNvSpPr>
            <p:nvPr/>
          </p:nvSpPr>
          <p:spPr bwMode="auto">
            <a:xfrm>
              <a:off x="4680" y="2232"/>
              <a:ext cx="32" cy="1"/>
            </a:xfrm>
            <a:prstGeom prst="line">
              <a:avLst/>
            </a:prstGeom>
            <a:grpFill/>
            <a:ln w="12700">
              <a:solidFill>
                <a:srgbClr val="006C00"/>
              </a:solidFill>
              <a:round/>
              <a:headEnd/>
              <a:tailEnd/>
            </a:ln>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73" name="Line 126"/>
            <p:cNvSpPr>
              <a:spLocks noChangeShapeType="1"/>
            </p:cNvSpPr>
            <p:nvPr/>
          </p:nvSpPr>
          <p:spPr bwMode="auto">
            <a:xfrm flipV="1">
              <a:off x="4696" y="2168"/>
              <a:ext cx="1" cy="32"/>
            </a:xfrm>
            <a:prstGeom prst="line">
              <a:avLst/>
            </a:prstGeom>
            <a:grpFill/>
            <a:ln w="12700">
              <a:solidFill>
                <a:srgbClr val="006C00"/>
              </a:solidFill>
              <a:round/>
              <a:headEnd/>
              <a:tailEnd/>
            </a:ln>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74" name="Line 127"/>
            <p:cNvSpPr>
              <a:spLocks noChangeShapeType="1"/>
            </p:cNvSpPr>
            <p:nvPr/>
          </p:nvSpPr>
          <p:spPr bwMode="auto">
            <a:xfrm>
              <a:off x="4680" y="2168"/>
              <a:ext cx="32" cy="1"/>
            </a:xfrm>
            <a:prstGeom prst="line">
              <a:avLst/>
            </a:prstGeom>
            <a:grpFill/>
            <a:ln w="12700">
              <a:solidFill>
                <a:srgbClr val="006C00"/>
              </a:solidFill>
              <a:round/>
              <a:headEnd/>
              <a:tailEnd/>
            </a:ln>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grpSp>
      <p:sp>
        <p:nvSpPr>
          <p:cNvPr id="113712" name="Line 128"/>
          <p:cNvSpPr>
            <a:spLocks noChangeShapeType="1"/>
          </p:cNvSpPr>
          <p:nvPr/>
        </p:nvSpPr>
        <p:spPr bwMode="auto">
          <a:xfrm flipV="1">
            <a:off x="6337300" y="4027488"/>
            <a:ext cx="0" cy="2163762"/>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13" name="Line 129"/>
          <p:cNvSpPr>
            <a:spLocks noChangeShapeType="1"/>
          </p:cNvSpPr>
          <p:nvPr/>
        </p:nvSpPr>
        <p:spPr bwMode="auto">
          <a:xfrm>
            <a:off x="6326720" y="6181725"/>
            <a:ext cx="5467349"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14" name="Rectangle 130"/>
          <p:cNvSpPr>
            <a:spLocks noChangeArrowheads="1"/>
          </p:cNvSpPr>
          <p:nvPr/>
        </p:nvSpPr>
        <p:spPr bwMode="auto">
          <a:xfrm>
            <a:off x="5869519" y="6048375"/>
            <a:ext cx="3286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-100</a:t>
            </a:r>
            <a:endParaRPr lang="en-US" altLang="en-US" sz="1400">
              <a:solidFill>
                <a:srgbClr val="000000"/>
              </a:solidFill>
            </a:endParaRPr>
          </a:p>
        </p:txBody>
      </p:sp>
      <p:sp>
        <p:nvSpPr>
          <p:cNvPr id="113715" name="Rectangle 131"/>
          <p:cNvSpPr>
            <a:spLocks noChangeArrowheads="1"/>
          </p:cNvSpPr>
          <p:nvPr/>
        </p:nvSpPr>
        <p:spPr bwMode="auto">
          <a:xfrm>
            <a:off x="6015567" y="5618163"/>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-80</a:t>
            </a:r>
            <a:endParaRPr lang="en-US" altLang="en-US" sz="1400">
              <a:solidFill>
                <a:srgbClr val="000000"/>
              </a:solidFill>
            </a:endParaRPr>
          </a:p>
        </p:txBody>
      </p:sp>
      <p:sp>
        <p:nvSpPr>
          <p:cNvPr id="113716" name="Rectangle 132"/>
          <p:cNvSpPr>
            <a:spLocks noChangeArrowheads="1"/>
          </p:cNvSpPr>
          <p:nvPr/>
        </p:nvSpPr>
        <p:spPr bwMode="auto">
          <a:xfrm>
            <a:off x="6015567" y="5187950"/>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-60</a:t>
            </a:r>
            <a:endParaRPr lang="en-US" altLang="en-US" sz="1400">
              <a:solidFill>
                <a:srgbClr val="000000"/>
              </a:solidFill>
            </a:endParaRPr>
          </a:p>
        </p:txBody>
      </p:sp>
      <p:sp>
        <p:nvSpPr>
          <p:cNvPr id="113717" name="Rectangle 133"/>
          <p:cNvSpPr>
            <a:spLocks noChangeArrowheads="1"/>
          </p:cNvSpPr>
          <p:nvPr/>
        </p:nvSpPr>
        <p:spPr bwMode="auto">
          <a:xfrm>
            <a:off x="6015567" y="4757738"/>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-40</a:t>
            </a:r>
            <a:endParaRPr lang="en-US" altLang="en-US" sz="1400">
              <a:solidFill>
                <a:srgbClr val="000000"/>
              </a:solidFill>
            </a:endParaRPr>
          </a:p>
        </p:txBody>
      </p:sp>
      <p:sp>
        <p:nvSpPr>
          <p:cNvPr id="113718" name="Rectangle 134"/>
          <p:cNvSpPr>
            <a:spLocks noChangeArrowheads="1"/>
          </p:cNvSpPr>
          <p:nvPr/>
        </p:nvSpPr>
        <p:spPr bwMode="auto">
          <a:xfrm>
            <a:off x="6015567" y="4316413"/>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-20</a:t>
            </a:r>
            <a:endParaRPr lang="en-US" altLang="en-US" sz="1400">
              <a:solidFill>
                <a:srgbClr val="000000"/>
              </a:solidFill>
            </a:endParaRPr>
          </a:p>
        </p:txBody>
      </p:sp>
      <p:sp>
        <p:nvSpPr>
          <p:cNvPr id="113719" name="Rectangle 135"/>
          <p:cNvSpPr>
            <a:spLocks noChangeArrowheads="1"/>
          </p:cNvSpPr>
          <p:nvPr/>
        </p:nvSpPr>
        <p:spPr bwMode="auto">
          <a:xfrm>
            <a:off x="6140451" y="3886200"/>
            <a:ext cx="1314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 0</a:t>
            </a:r>
            <a:endParaRPr lang="en-US" altLang="en-US" sz="1400">
              <a:solidFill>
                <a:srgbClr val="000000"/>
              </a:solidFill>
            </a:endParaRPr>
          </a:p>
        </p:txBody>
      </p:sp>
      <p:sp>
        <p:nvSpPr>
          <p:cNvPr id="113720" name="Rectangle 136"/>
          <p:cNvSpPr>
            <a:spLocks noChangeArrowheads="1"/>
          </p:cNvSpPr>
          <p:nvPr/>
        </p:nvSpPr>
        <p:spPr bwMode="auto">
          <a:xfrm>
            <a:off x="8557685" y="6461142"/>
            <a:ext cx="9808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Time (days)</a:t>
            </a:r>
            <a:endParaRPr lang="en-US" altLang="en-US" sz="1600">
              <a:solidFill>
                <a:srgbClr val="000000"/>
              </a:solidFill>
            </a:endParaRPr>
          </a:p>
        </p:txBody>
      </p:sp>
      <p:sp>
        <p:nvSpPr>
          <p:cNvPr id="113721" name="Rectangle 137"/>
          <p:cNvSpPr>
            <a:spLocks noChangeArrowheads="1"/>
          </p:cNvSpPr>
          <p:nvPr/>
        </p:nvSpPr>
        <p:spPr bwMode="auto">
          <a:xfrm>
            <a:off x="7586135" y="621507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4</a:t>
            </a:r>
            <a:endParaRPr lang="en-US" altLang="en-US" sz="1600">
              <a:solidFill>
                <a:srgbClr val="000000"/>
              </a:solidFill>
            </a:endParaRPr>
          </a:p>
        </p:txBody>
      </p:sp>
      <p:sp>
        <p:nvSpPr>
          <p:cNvPr id="113722" name="Rectangle 138"/>
          <p:cNvSpPr>
            <a:spLocks noChangeArrowheads="1"/>
          </p:cNvSpPr>
          <p:nvPr/>
        </p:nvSpPr>
        <p:spPr bwMode="auto">
          <a:xfrm>
            <a:off x="8259235" y="621507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6</a:t>
            </a:r>
            <a:endParaRPr lang="en-US" altLang="en-US" sz="1600">
              <a:solidFill>
                <a:srgbClr val="000000"/>
              </a:solidFill>
            </a:endParaRPr>
          </a:p>
        </p:txBody>
      </p:sp>
      <p:sp>
        <p:nvSpPr>
          <p:cNvPr id="113723" name="Rectangle 139"/>
          <p:cNvSpPr>
            <a:spLocks noChangeArrowheads="1"/>
          </p:cNvSpPr>
          <p:nvPr/>
        </p:nvSpPr>
        <p:spPr bwMode="auto">
          <a:xfrm>
            <a:off x="8830735" y="621507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8</a:t>
            </a:r>
            <a:endParaRPr lang="en-US" altLang="en-US" sz="1600">
              <a:solidFill>
                <a:srgbClr val="000000"/>
              </a:solidFill>
            </a:endParaRPr>
          </a:p>
        </p:txBody>
      </p:sp>
      <p:sp>
        <p:nvSpPr>
          <p:cNvPr id="113724" name="Rectangle 140"/>
          <p:cNvSpPr>
            <a:spLocks noChangeArrowheads="1"/>
          </p:cNvSpPr>
          <p:nvPr/>
        </p:nvSpPr>
        <p:spPr bwMode="auto">
          <a:xfrm>
            <a:off x="9215967" y="621507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10</a:t>
            </a:r>
            <a:endParaRPr lang="en-US" altLang="en-US" sz="1600">
              <a:solidFill>
                <a:srgbClr val="000000"/>
              </a:solidFill>
            </a:endParaRPr>
          </a:p>
        </p:txBody>
      </p:sp>
      <p:sp>
        <p:nvSpPr>
          <p:cNvPr id="113725" name="Rectangle 141"/>
          <p:cNvSpPr>
            <a:spLocks noChangeArrowheads="1"/>
          </p:cNvSpPr>
          <p:nvPr/>
        </p:nvSpPr>
        <p:spPr bwMode="auto">
          <a:xfrm>
            <a:off x="10814051" y="621507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24</a:t>
            </a:r>
            <a:endParaRPr lang="en-US" altLang="en-US" sz="1600">
              <a:solidFill>
                <a:srgbClr val="000000"/>
              </a:solidFill>
            </a:endParaRPr>
          </a:p>
        </p:txBody>
      </p:sp>
      <p:sp>
        <p:nvSpPr>
          <p:cNvPr id="113726" name="Text Box 142"/>
          <p:cNvSpPr txBox="1">
            <a:spLocks noChangeArrowheads="1"/>
          </p:cNvSpPr>
          <p:nvPr/>
        </p:nvSpPr>
        <p:spPr bwMode="auto">
          <a:xfrm>
            <a:off x="7294045" y="5859480"/>
            <a:ext cx="864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p &lt; 0.001</a:t>
            </a:r>
          </a:p>
        </p:txBody>
      </p:sp>
      <p:sp>
        <p:nvSpPr>
          <p:cNvPr id="113727" name="Text Box 143"/>
          <p:cNvSpPr txBox="1">
            <a:spLocks noChangeArrowheads="1"/>
          </p:cNvSpPr>
          <p:nvPr/>
        </p:nvSpPr>
        <p:spPr bwMode="auto">
          <a:xfrm rot="-5378772">
            <a:off x="4594569" y="4785635"/>
            <a:ext cx="2190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 Change in Alcohol Intake</a:t>
            </a:r>
          </a:p>
        </p:txBody>
      </p:sp>
      <p:sp>
        <p:nvSpPr>
          <p:cNvPr id="113728" name="Text Box 144"/>
          <p:cNvSpPr txBox="1">
            <a:spLocks noChangeArrowheads="1"/>
          </p:cNvSpPr>
          <p:nvPr/>
        </p:nvSpPr>
        <p:spPr bwMode="auto">
          <a:xfrm>
            <a:off x="7878245" y="5445142"/>
            <a:ext cx="864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p &lt; 0.001</a:t>
            </a:r>
          </a:p>
        </p:txBody>
      </p:sp>
      <p:sp>
        <p:nvSpPr>
          <p:cNvPr id="113729" name="Text Box 145"/>
          <p:cNvSpPr txBox="1">
            <a:spLocks noChangeArrowheads="1"/>
          </p:cNvSpPr>
          <p:nvPr/>
        </p:nvSpPr>
        <p:spPr bwMode="auto">
          <a:xfrm>
            <a:off x="10428829" y="5807092"/>
            <a:ext cx="864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p &lt; 0.001</a:t>
            </a:r>
          </a:p>
        </p:txBody>
      </p:sp>
      <p:sp>
        <p:nvSpPr>
          <p:cNvPr id="113730" name="Text Box 146"/>
          <p:cNvSpPr txBox="1">
            <a:spLocks noChangeArrowheads="1"/>
          </p:cNvSpPr>
          <p:nvPr/>
        </p:nvSpPr>
        <p:spPr bwMode="auto">
          <a:xfrm>
            <a:off x="8447628" y="4926030"/>
            <a:ext cx="7729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p &lt; 0.01</a:t>
            </a:r>
          </a:p>
        </p:txBody>
      </p:sp>
      <p:sp>
        <p:nvSpPr>
          <p:cNvPr id="113731" name="Text Box 147"/>
          <p:cNvSpPr txBox="1">
            <a:spLocks noChangeArrowheads="1"/>
          </p:cNvSpPr>
          <p:nvPr/>
        </p:nvSpPr>
        <p:spPr bwMode="auto">
          <a:xfrm>
            <a:off x="8930228" y="4770455"/>
            <a:ext cx="7729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000000"/>
                </a:solidFill>
              </a:rPr>
              <a:t>p &lt; 0.01</a:t>
            </a:r>
          </a:p>
        </p:txBody>
      </p:sp>
      <p:sp>
        <p:nvSpPr>
          <p:cNvPr id="113732" name="Text Box 148"/>
          <p:cNvSpPr txBox="1">
            <a:spLocks noChangeArrowheads="1"/>
          </p:cNvSpPr>
          <p:nvPr/>
        </p:nvSpPr>
        <p:spPr bwMode="auto">
          <a:xfrm>
            <a:off x="6256867" y="613568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000000"/>
                </a:solidFill>
              </a:rPr>
              <a:t>0</a:t>
            </a:r>
          </a:p>
        </p:txBody>
      </p:sp>
      <p:sp>
        <p:nvSpPr>
          <p:cNvPr id="113733" name="Line 149"/>
          <p:cNvSpPr>
            <a:spLocks noChangeShapeType="1"/>
          </p:cNvSpPr>
          <p:nvPr/>
        </p:nvSpPr>
        <p:spPr bwMode="auto">
          <a:xfrm flipH="1">
            <a:off x="9863667" y="6096000"/>
            <a:ext cx="99484" cy="266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34" name="Line 150"/>
          <p:cNvSpPr>
            <a:spLocks noChangeShapeType="1"/>
          </p:cNvSpPr>
          <p:nvPr/>
        </p:nvSpPr>
        <p:spPr bwMode="auto">
          <a:xfrm flipH="1">
            <a:off x="9977967" y="6057900"/>
            <a:ext cx="11430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35" name="Oval 151"/>
          <p:cNvSpPr>
            <a:spLocks noChangeArrowheads="1"/>
          </p:cNvSpPr>
          <p:nvPr/>
        </p:nvSpPr>
        <p:spPr bwMode="auto">
          <a:xfrm>
            <a:off x="4775200" y="2259013"/>
            <a:ext cx="177800" cy="74612"/>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cxnSp>
        <p:nvCxnSpPr>
          <p:cNvPr id="113736" name="AutoShape 152"/>
          <p:cNvCxnSpPr>
            <a:cxnSpLocks noChangeShapeType="1"/>
          </p:cNvCxnSpPr>
          <p:nvPr/>
        </p:nvCxnSpPr>
        <p:spPr bwMode="auto">
          <a:xfrm>
            <a:off x="4030145" y="1831975"/>
            <a:ext cx="895351" cy="490538"/>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13737" name="Text Box 154"/>
          <p:cNvSpPr txBox="1">
            <a:spLocks noChangeArrowheads="1"/>
          </p:cNvSpPr>
          <p:nvPr/>
        </p:nvSpPr>
        <p:spPr bwMode="auto">
          <a:xfrm>
            <a:off x="232835" y="6415089"/>
            <a:ext cx="3295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err="1">
                <a:solidFill>
                  <a:srgbClr val="000000"/>
                </a:solidFill>
              </a:rPr>
              <a:t>Thanos</a:t>
            </a:r>
            <a:r>
              <a:rPr lang="en-US" altLang="en-US" sz="1600" dirty="0">
                <a:solidFill>
                  <a:srgbClr val="000000"/>
                </a:solidFill>
              </a:rPr>
              <a:t>, PK et al., </a:t>
            </a:r>
            <a:r>
              <a:rPr lang="en-US" altLang="en-US" sz="1600" i="1" dirty="0">
                <a:solidFill>
                  <a:srgbClr val="000000"/>
                </a:solidFill>
              </a:rPr>
              <a:t>J </a:t>
            </a:r>
            <a:r>
              <a:rPr lang="en-US" altLang="en-US" sz="1600" i="1" dirty="0" err="1">
                <a:solidFill>
                  <a:srgbClr val="000000"/>
                </a:solidFill>
              </a:rPr>
              <a:t>Neurochem</a:t>
            </a:r>
            <a:r>
              <a:rPr lang="en-US" altLang="en-US" sz="1600" dirty="0">
                <a:solidFill>
                  <a:srgbClr val="000000"/>
                </a:solidFill>
              </a:rPr>
              <a:t>, 2001.</a:t>
            </a:r>
          </a:p>
        </p:txBody>
      </p:sp>
      <p:sp>
        <p:nvSpPr>
          <p:cNvPr id="113738" name="Rectangle 155"/>
          <p:cNvSpPr>
            <a:spLocks noChangeArrowheads="1"/>
          </p:cNvSpPr>
          <p:nvPr/>
        </p:nvSpPr>
        <p:spPr bwMode="auto">
          <a:xfrm>
            <a:off x="342900" y="4179888"/>
            <a:ext cx="4876800" cy="1752600"/>
          </a:xfrm>
          <a:prstGeom prst="rect">
            <a:avLst/>
          </a:prstGeom>
          <a:solidFill>
            <a:schemeClr val="tx1"/>
          </a:solidFill>
          <a:ln w="38100">
            <a:solidFill>
              <a:schemeClr val="bg1"/>
            </a:solidFill>
            <a:miter lim="800000"/>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000">
              <a:solidFill>
                <a:srgbClr val="000000"/>
              </a:solidFill>
            </a:endParaRPr>
          </a:p>
        </p:txBody>
      </p:sp>
      <p:sp>
        <p:nvSpPr>
          <p:cNvPr id="113739" name="Freeform 156"/>
          <p:cNvSpPr>
            <a:spLocks/>
          </p:cNvSpPr>
          <p:nvPr/>
        </p:nvSpPr>
        <p:spPr bwMode="auto">
          <a:xfrm rot="-5373830">
            <a:off x="1407066" y="4912801"/>
            <a:ext cx="307975" cy="1534583"/>
          </a:xfrm>
          <a:custGeom>
            <a:avLst/>
            <a:gdLst>
              <a:gd name="T0" fmla="*/ 2147483647 w 326"/>
              <a:gd name="T1" fmla="*/ 0 h 1040"/>
              <a:gd name="T2" fmla="*/ 2147483647 w 326"/>
              <a:gd name="T3" fmla="*/ 2147483647 h 1040"/>
              <a:gd name="T4" fmla="*/ 2147483647 w 326"/>
              <a:gd name="T5" fmla="*/ 2147483647 h 1040"/>
              <a:gd name="T6" fmla="*/ 2147483647 w 326"/>
              <a:gd name="T7" fmla="*/ 2147483647 h 1040"/>
              <a:gd name="T8" fmla="*/ 2147483647 w 326"/>
              <a:gd name="T9" fmla="*/ 2147483647 h 1040"/>
              <a:gd name="T10" fmla="*/ 0 60000 65536"/>
              <a:gd name="T11" fmla="*/ 0 60000 65536"/>
              <a:gd name="T12" fmla="*/ 0 60000 65536"/>
              <a:gd name="T13" fmla="*/ 0 60000 65536"/>
              <a:gd name="T14" fmla="*/ 0 60000 65536"/>
              <a:gd name="T15" fmla="*/ 0 w 326"/>
              <a:gd name="T16" fmla="*/ 0 h 1040"/>
              <a:gd name="T17" fmla="*/ 326 w 326"/>
              <a:gd name="T18" fmla="*/ 1040 h 1040"/>
            </a:gdLst>
            <a:ahLst/>
            <a:cxnLst>
              <a:cxn ang="T10">
                <a:pos x="T0" y="T1"/>
              </a:cxn>
              <a:cxn ang="T11">
                <a:pos x="T2" y="T3"/>
              </a:cxn>
              <a:cxn ang="T12">
                <a:pos x="T4" y="T5"/>
              </a:cxn>
              <a:cxn ang="T13">
                <a:pos x="T6" y="T7"/>
              </a:cxn>
              <a:cxn ang="T14">
                <a:pos x="T8" y="T9"/>
              </a:cxn>
            </a:cxnLst>
            <a:rect l="T15" t="T16" r="T17" b="T18"/>
            <a:pathLst>
              <a:path w="326" h="1040">
                <a:moveTo>
                  <a:pt x="326" y="0"/>
                </a:moveTo>
                <a:cubicBezTo>
                  <a:pt x="324" y="163"/>
                  <a:pt x="310" y="203"/>
                  <a:pt x="271" y="307"/>
                </a:cubicBezTo>
                <a:cubicBezTo>
                  <a:pt x="221" y="401"/>
                  <a:pt x="59" y="461"/>
                  <a:pt x="30" y="570"/>
                </a:cubicBezTo>
                <a:cubicBezTo>
                  <a:pt x="0" y="678"/>
                  <a:pt x="42" y="879"/>
                  <a:pt x="91" y="957"/>
                </a:cubicBezTo>
                <a:cubicBezTo>
                  <a:pt x="139" y="1034"/>
                  <a:pt x="218" y="1040"/>
                  <a:pt x="322" y="1035"/>
                </a:cubicBezTo>
              </a:path>
            </a:pathLst>
          </a:custGeom>
          <a:noFill/>
          <a:ln w="6350" cap="flat" cmpd="sng">
            <a:solidFill>
              <a:schemeClr val="bg1"/>
            </a:solidFill>
            <a:prstDash val="solid"/>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40" name="Freeform 157"/>
          <p:cNvSpPr>
            <a:spLocks/>
          </p:cNvSpPr>
          <p:nvPr/>
        </p:nvSpPr>
        <p:spPr bwMode="auto">
          <a:xfrm rot="-5373830">
            <a:off x="1457590" y="3915571"/>
            <a:ext cx="331788" cy="1511300"/>
          </a:xfrm>
          <a:custGeom>
            <a:avLst/>
            <a:gdLst>
              <a:gd name="T0" fmla="*/ 2147483647 w 352"/>
              <a:gd name="T1" fmla="*/ 0 h 1024"/>
              <a:gd name="T2" fmla="*/ 2147483647 w 352"/>
              <a:gd name="T3" fmla="*/ 2147483647 h 1024"/>
              <a:gd name="T4" fmla="*/ 2147483647 w 352"/>
              <a:gd name="T5" fmla="*/ 2147483647 h 1024"/>
              <a:gd name="T6" fmla="*/ 2147483647 w 352"/>
              <a:gd name="T7" fmla="*/ 2147483647 h 1024"/>
              <a:gd name="T8" fmla="*/ 0 w 352"/>
              <a:gd name="T9" fmla="*/ 2147483647 h 1024"/>
              <a:gd name="T10" fmla="*/ 0 60000 65536"/>
              <a:gd name="T11" fmla="*/ 0 60000 65536"/>
              <a:gd name="T12" fmla="*/ 0 60000 65536"/>
              <a:gd name="T13" fmla="*/ 0 60000 65536"/>
              <a:gd name="T14" fmla="*/ 0 60000 65536"/>
              <a:gd name="T15" fmla="*/ 0 w 352"/>
              <a:gd name="T16" fmla="*/ 0 h 1024"/>
              <a:gd name="T17" fmla="*/ 352 w 352"/>
              <a:gd name="T18" fmla="*/ 1024 h 1024"/>
            </a:gdLst>
            <a:ahLst/>
            <a:cxnLst>
              <a:cxn ang="T10">
                <a:pos x="T0" y="T1"/>
              </a:cxn>
              <a:cxn ang="T11">
                <a:pos x="T2" y="T3"/>
              </a:cxn>
              <a:cxn ang="T12">
                <a:pos x="T4" y="T5"/>
              </a:cxn>
              <a:cxn ang="T13">
                <a:pos x="T6" y="T7"/>
              </a:cxn>
              <a:cxn ang="T14">
                <a:pos x="T8" y="T9"/>
              </a:cxn>
            </a:cxnLst>
            <a:rect l="T15" t="T16" r="T17" b="T18"/>
            <a:pathLst>
              <a:path w="352" h="1024">
                <a:moveTo>
                  <a:pt x="5" y="0"/>
                </a:moveTo>
                <a:cubicBezTo>
                  <a:pt x="7" y="163"/>
                  <a:pt x="8" y="199"/>
                  <a:pt x="60" y="296"/>
                </a:cubicBezTo>
                <a:cubicBezTo>
                  <a:pt x="111" y="392"/>
                  <a:pt x="271" y="471"/>
                  <a:pt x="312" y="581"/>
                </a:cubicBezTo>
                <a:cubicBezTo>
                  <a:pt x="352" y="690"/>
                  <a:pt x="352" y="881"/>
                  <a:pt x="301" y="953"/>
                </a:cubicBezTo>
                <a:cubicBezTo>
                  <a:pt x="249" y="1024"/>
                  <a:pt x="62" y="999"/>
                  <a:pt x="0" y="1011"/>
                </a:cubicBezTo>
              </a:path>
            </a:pathLst>
          </a:custGeom>
          <a:noFill/>
          <a:ln w="3175" cap="flat" cmpd="sng">
            <a:solidFill>
              <a:schemeClr val="bg1"/>
            </a:solidFill>
            <a:prstDash val="solid"/>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41" name="Freeform 158"/>
          <p:cNvSpPr>
            <a:spLocks/>
          </p:cNvSpPr>
          <p:nvPr/>
        </p:nvSpPr>
        <p:spPr bwMode="auto">
          <a:xfrm rot="-5373830">
            <a:off x="4023520" y="5527427"/>
            <a:ext cx="119062" cy="427567"/>
          </a:xfrm>
          <a:custGeom>
            <a:avLst/>
            <a:gdLst>
              <a:gd name="T0" fmla="*/ 2147483647 w 144"/>
              <a:gd name="T1" fmla="*/ 2147483647 h 336"/>
              <a:gd name="T2" fmla="*/ 0 w 144"/>
              <a:gd name="T3" fmla="*/ 2147483647 h 336"/>
              <a:gd name="T4" fmla="*/ 2147483647 w 144"/>
              <a:gd name="T5" fmla="*/ 0 h 336"/>
              <a:gd name="T6" fmla="*/ 0 60000 65536"/>
              <a:gd name="T7" fmla="*/ 0 60000 65536"/>
              <a:gd name="T8" fmla="*/ 0 60000 65536"/>
              <a:gd name="T9" fmla="*/ 0 w 144"/>
              <a:gd name="T10" fmla="*/ 0 h 336"/>
              <a:gd name="T11" fmla="*/ 144 w 144"/>
              <a:gd name="T12" fmla="*/ 336 h 336"/>
            </a:gdLst>
            <a:ahLst/>
            <a:cxnLst>
              <a:cxn ang="T6">
                <a:pos x="T0" y="T1"/>
              </a:cxn>
              <a:cxn ang="T7">
                <a:pos x="T2" y="T3"/>
              </a:cxn>
              <a:cxn ang="T8">
                <a:pos x="T4" y="T5"/>
              </a:cxn>
            </a:cxnLst>
            <a:rect l="T9" t="T10" r="T11" b="T12"/>
            <a:pathLst>
              <a:path w="144" h="336">
                <a:moveTo>
                  <a:pt x="144" y="336"/>
                </a:moveTo>
                <a:cubicBezTo>
                  <a:pt x="72" y="244"/>
                  <a:pt x="0" y="152"/>
                  <a:pt x="0" y="96"/>
                </a:cubicBezTo>
                <a:cubicBezTo>
                  <a:pt x="0" y="40"/>
                  <a:pt x="120" y="16"/>
                  <a:pt x="144" y="0"/>
                </a:cubicBezTo>
              </a:path>
            </a:pathLst>
          </a:custGeom>
          <a:noFill/>
          <a:ln w="57150" cap="flat" cmpd="sng">
            <a:solidFill>
              <a:schemeClr val="bg1"/>
            </a:solidFill>
            <a:prstDash val="solid"/>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42" name="Freeform 159"/>
          <p:cNvSpPr>
            <a:spLocks/>
          </p:cNvSpPr>
          <p:nvPr/>
        </p:nvSpPr>
        <p:spPr bwMode="auto">
          <a:xfrm rot="16226170" flipH="1">
            <a:off x="4035171" y="4461149"/>
            <a:ext cx="119063" cy="429683"/>
          </a:xfrm>
          <a:custGeom>
            <a:avLst/>
            <a:gdLst>
              <a:gd name="T0" fmla="*/ 2147483647 w 144"/>
              <a:gd name="T1" fmla="*/ 2147483647 h 336"/>
              <a:gd name="T2" fmla="*/ 0 w 144"/>
              <a:gd name="T3" fmla="*/ 2147483647 h 336"/>
              <a:gd name="T4" fmla="*/ 2147483647 w 144"/>
              <a:gd name="T5" fmla="*/ 0 h 336"/>
              <a:gd name="T6" fmla="*/ 0 60000 65536"/>
              <a:gd name="T7" fmla="*/ 0 60000 65536"/>
              <a:gd name="T8" fmla="*/ 0 60000 65536"/>
              <a:gd name="T9" fmla="*/ 0 w 144"/>
              <a:gd name="T10" fmla="*/ 0 h 336"/>
              <a:gd name="T11" fmla="*/ 144 w 144"/>
              <a:gd name="T12" fmla="*/ 336 h 336"/>
            </a:gdLst>
            <a:ahLst/>
            <a:cxnLst>
              <a:cxn ang="T6">
                <a:pos x="T0" y="T1"/>
              </a:cxn>
              <a:cxn ang="T7">
                <a:pos x="T2" y="T3"/>
              </a:cxn>
              <a:cxn ang="T8">
                <a:pos x="T4" y="T5"/>
              </a:cxn>
            </a:cxnLst>
            <a:rect l="T9" t="T10" r="T11" b="T12"/>
            <a:pathLst>
              <a:path w="144" h="336">
                <a:moveTo>
                  <a:pt x="144" y="336"/>
                </a:moveTo>
                <a:cubicBezTo>
                  <a:pt x="72" y="244"/>
                  <a:pt x="0" y="152"/>
                  <a:pt x="0" y="96"/>
                </a:cubicBezTo>
                <a:cubicBezTo>
                  <a:pt x="0" y="40"/>
                  <a:pt x="120" y="16"/>
                  <a:pt x="144" y="0"/>
                </a:cubicBezTo>
              </a:path>
            </a:pathLst>
          </a:custGeom>
          <a:noFill/>
          <a:ln w="57150" cap="flat" cmpd="sng">
            <a:solidFill>
              <a:schemeClr val="bg1"/>
            </a:solidFill>
            <a:prstDash val="solid"/>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43" name="Line 160"/>
          <p:cNvSpPr>
            <a:spLocks noChangeShapeType="1"/>
          </p:cNvSpPr>
          <p:nvPr/>
        </p:nvSpPr>
        <p:spPr bwMode="auto">
          <a:xfrm rot="-5373830">
            <a:off x="3752597" y="5384007"/>
            <a:ext cx="119063" cy="0"/>
          </a:xfrm>
          <a:prstGeom prst="line">
            <a:avLst/>
          </a:prstGeom>
          <a:noFill/>
          <a:ln w="57150">
            <a:solidFill>
              <a:schemeClr val="bg1"/>
            </a:solidFill>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noFill/>
              </a14:hiddenFill>
            </a:ext>
          </a:extLst>
        </p:spPr>
        <p:txBody>
          <a:bodyPr wrap="none" anchor="ctr">
            <a:flatTx/>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44" name="Line 161"/>
          <p:cNvSpPr>
            <a:spLocks noChangeShapeType="1"/>
          </p:cNvSpPr>
          <p:nvPr/>
        </p:nvSpPr>
        <p:spPr bwMode="auto">
          <a:xfrm rot="-5373830">
            <a:off x="3756289" y="5026819"/>
            <a:ext cx="115888" cy="0"/>
          </a:xfrm>
          <a:prstGeom prst="line">
            <a:avLst/>
          </a:prstGeom>
          <a:noFill/>
          <a:ln w="57150">
            <a:solidFill>
              <a:schemeClr val="bg1"/>
            </a:solidFill>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noFill/>
              </a14:hiddenFill>
            </a:ext>
          </a:extLst>
        </p:spPr>
        <p:txBody>
          <a:bodyPr wrap="none" anchor="ctr">
            <a:flatTx/>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45" name="Freeform 162"/>
          <p:cNvSpPr>
            <a:spLocks noChangeAspect="1"/>
          </p:cNvSpPr>
          <p:nvPr/>
        </p:nvSpPr>
        <p:spPr bwMode="auto">
          <a:xfrm rot="-5373830">
            <a:off x="3669783" y="5430326"/>
            <a:ext cx="263525" cy="232833"/>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46" name="Freeform 163"/>
          <p:cNvSpPr>
            <a:spLocks noChangeAspect="1"/>
          </p:cNvSpPr>
          <p:nvPr/>
        </p:nvSpPr>
        <p:spPr bwMode="auto">
          <a:xfrm rot="-5373830">
            <a:off x="3663697" y="5182932"/>
            <a:ext cx="265113" cy="230716"/>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47" name="Freeform 164"/>
          <p:cNvSpPr>
            <a:spLocks noChangeAspect="1"/>
          </p:cNvSpPr>
          <p:nvPr/>
        </p:nvSpPr>
        <p:spPr bwMode="auto">
          <a:xfrm rot="-5373830">
            <a:off x="3677985" y="4718332"/>
            <a:ext cx="268287" cy="232833"/>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48" name="Oval 165"/>
          <p:cNvSpPr>
            <a:spLocks noChangeArrowheads="1"/>
          </p:cNvSpPr>
          <p:nvPr/>
        </p:nvSpPr>
        <p:spPr bwMode="auto">
          <a:xfrm rot="-5373830">
            <a:off x="1287738" y="4793562"/>
            <a:ext cx="392113" cy="476071"/>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a:solidFill>
                <a:srgbClr val="000000"/>
              </a:solidFill>
            </a:endParaRPr>
          </a:p>
        </p:txBody>
      </p:sp>
      <p:sp>
        <p:nvSpPr>
          <p:cNvPr id="113749" name="Text Box 166"/>
          <p:cNvSpPr txBox="1">
            <a:spLocks noChangeArrowheads="1"/>
          </p:cNvSpPr>
          <p:nvPr/>
        </p:nvSpPr>
        <p:spPr bwMode="auto">
          <a:xfrm rot="-160052">
            <a:off x="1147245" y="4895850"/>
            <a:ext cx="692151"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FFFF00"/>
                </a:solidFill>
              </a:rPr>
              <a:t>DA</a:t>
            </a:r>
          </a:p>
        </p:txBody>
      </p:sp>
      <p:sp>
        <p:nvSpPr>
          <p:cNvPr id="113750" name="Text Box 167"/>
          <p:cNvSpPr txBox="1">
            <a:spLocks noChangeArrowheads="1"/>
          </p:cNvSpPr>
          <p:nvPr/>
        </p:nvSpPr>
        <p:spPr bwMode="auto">
          <a:xfrm rot="123798">
            <a:off x="2705750" y="5012324"/>
            <a:ext cx="434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a:solidFill>
                  <a:srgbClr val="FFFF00"/>
                </a:solidFill>
              </a:rPr>
              <a:t>DA</a:t>
            </a:r>
          </a:p>
        </p:txBody>
      </p:sp>
      <p:sp>
        <p:nvSpPr>
          <p:cNvPr id="113751" name="Text Box 168"/>
          <p:cNvSpPr txBox="1">
            <a:spLocks noChangeArrowheads="1"/>
          </p:cNvSpPr>
          <p:nvPr/>
        </p:nvSpPr>
        <p:spPr bwMode="auto">
          <a:xfrm rot="26170">
            <a:off x="3056983" y="4826116"/>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FFFF00"/>
                </a:solidFill>
              </a:rPr>
              <a:t>DA</a:t>
            </a:r>
          </a:p>
        </p:txBody>
      </p:sp>
      <p:sp>
        <p:nvSpPr>
          <p:cNvPr id="113752" name="Text Box 169"/>
          <p:cNvSpPr txBox="1">
            <a:spLocks noChangeArrowheads="1"/>
          </p:cNvSpPr>
          <p:nvPr/>
        </p:nvSpPr>
        <p:spPr bwMode="auto">
          <a:xfrm rot="26170">
            <a:off x="2570151" y="5637329"/>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FFFF00"/>
                </a:solidFill>
              </a:rPr>
              <a:t>DA</a:t>
            </a:r>
          </a:p>
        </p:txBody>
      </p:sp>
      <p:sp>
        <p:nvSpPr>
          <p:cNvPr id="113753" name="Text Box 170"/>
          <p:cNvSpPr txBox="1">
            <a:spLocks noChangeArrowheads="1"/>
          </p:cNvSpPr>
          <p:nvPr/>
        </p:nvSpPr>
        <p:spPr bwMode="auto">
          <a:xfrm rot="26170">
            <a:off x="3031583" y="5554779"/>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FFFF00"/>
                </a:solidFill>
              </a:rPr>
              <a:t>DA</a:t>
            </a:r>
          </a:p>
        </p:txBody>
      </p:sp>
      <p:sp>
        <p:nvSpPr>
          <p:cNvPr id="113754" name="Line 171"/>
          <p:cNvSpPr>
            <a:spLocks noChangeShapeType="1"/>
          </p:cNvSpPr>
          <p:nvPr/>
        </p:nvSpPr>
        <p:spPr bwMode="auto">
          <a:xfrm rot="-5373830">
            <a:off x="2199217" y="5202238"/>
            <a:ext cx="190500" cy="0"/>
          </a:xfrm>
          <a:prstGeom prst="line">
            <a:avLst/>
          </a:prstGeom>
          <a:noFill/>
          <a:ln w="76200">
            <a:solidFill>
              <a:schemeClr val="bg1"/>
            </a:solidFill>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noFill/>
              </a14:hiddenFill>
            </a:ext>
          </a:extLst>
        </p:spPr>
        <p:txBody>
          <a:bodyPr wrap="none" anchor="ctr">
            <a:flatTx/>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55" name="Freeform 172"/>
          <p:cNvSpPr>
            <a:spLocks/>
          </p:cNvSpPr>
          <p:nvPr/>
        </p:nvSpPr>
        <p:spPr bwMode="auto">
          <a:xfrm rot="-5373830">
            <a:off x="2110581" y="4846911"/>
            <a:ext cx="242888" cy="277283"/>
          </a:xfrm>
          <a:custGeom>
            <a:avLst/>
            <a:gdLst>
              <a:gd name="T0" fmla="*/ 0 w 2124"/>
              <a:gd name="T1" fmla="*/ 2147483647 h 1308"/>
              <a:gd name="T2" fmla="*/ 2147483647 w 2124"/>
              <a:gd name="T3" fmla="*/ 0 h 1308"/>
              <a:gd name="T4" fmla="*/ 2147483647 w 2124"/>
              <a:gd name="T5" fmla="*/ 2147483647 h 1308"/>
              <a:gd name="T6" fmla="*/ 0 60000 65536"/>
              <a:gd name="T7" fmla="*/ 0 60000 65536"/>
              <a:gd name="T8" fmla="*/ 0 60000 65536"/>
              <a:gd name="T9" fmla="*/ 0 w 2124"/>
              <a:gd name="T10" fmla="*/ 0 h 1308"/>
              <a:gd name="T11" fmla="*/ 2124 w 2124"/>
              <a:gd name="T12" fmla="*/ 1308 h 1308"/>
            </a:gdLst>
            <a:ahLst/>
            <a:cxnLst>
              <a:cxn ang="T6">
                <a:pos x="T0" y="T1"/>
              </a:cxn>
              <a:cxn ang="T7">
                <a:pos x="T2" y="T3"/>
              </a:cxn>
              <a:cxn ang="T8">
                <a:pos x="T4" y="T5"/>
              </a:cxn>
            </a:cxnLst>
            <a:rect l="T9" t="T10" r="T11" b="T12"/>
            <a:pathLst>
              <a:path w="2124" h="1308">
                <a:moveTo>
                  <a:pt x="0" y="1308"/>
                </a:moveTo>
                <a:cubicBezTo>
                  <a:pt x="0" y="456"/>
                  <a:pt x="456" y="0"/>
                  <a:pt x="1056" y="0"/>
                </a:cubicBezTo>
                <a:cubicBezTo>
                  <a:pt x="1656" y="0"/>
                  <a:pt x="2124" y="444"/>
                  <a:pt x="2112" y="1308"/>
                </a:cubicBezTo>
              </a:path>
            </a:pathLst>
          </a:custGeom>
          <a:noFill/>
          <a:ln w="76200" cap="flat" cmpd="sng">
            <a:solidFill>
              <a:srgbClr val="FF0000"/>
            </a:solidFill>
            <a:prstDash val="solid"/>
            <a:round/>
            <a:headEnd type="none" w="med" len="med"/>
            <a:tailEnd type="none" w="med" len="med"/>
          </a:ln>
          <a:scene3d>
            <a:camera prst="legacyObliqueTopRight"/>
            <a:lightRig rig="legacyFlat3" dir="b"/>
          </a:scene3d>
          <a:sp3d extrusionH="227000" prstMaterial="legacyMatte">
            <a:bevelT w="13500" h="13500" prst="angle"/>
            <a:bevelB w="13500" h="13500" prst="angle"/>
            <a:extrusionClr>
              <a:srgbClr val="FF0000"/>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56" name="Freeform 173"/>
          <p:cNvSpPr>
            <a:spLocks/>
          </p:cNvSpPr>
          <p:nvPr/>
        </p:nvSpPr>
        <p:spPr bwMode="auto">
          <a:xfrm rot="-5373830">
            <a:off x="2067720" y="5276602"/>
            <a:ext cx="246062" cy="275167"/>
          </a:xfrm>
          <a:custGeom>
            <a:avLst/>
            <a:gdLst>
              <a:gd name="T0" fmla="*/ 0 w 2124"/>
              <a:gd name="T1" fmla="*/ 2147483647 h 1308"/>
              <a:gd name="T2" fmla="*/ 2147483647 w 2124"/>
              <a:gd name="T3" fmla="*/ 0 h 1308"/>
              <a:gd name="T4" fmla="*/ 2147483647 w 2124"/>
              <a:gd name="T5" fmla="*/ 2147483647 h 1308"/>
              <a:gd name="T6" fmla="*/ 0 60000 65536"/>
              <a:gd name="T7" fmla="*/ 0 60000 65536"/>
              <a:gd name="T8" fmla="*/ 0 60000 65536"/>
              <a:gd name="T9" fmla="*/ 0 w 2124"/>
              <a:gd name="T10" fmla="*/ 0 h 1308"/>
              <a:gd name="T11" fmla="*/ 2124 w 2124"/>
              <a:gd name="T12" fmla="*/ 1308 h 1308"/>
            </a:gdLst>
            <a:ahLst/>
            <a:cxnLst>
              <a:cxn ang="T6">
                <a:pos x="T0" y="T1"/>
              </a:cxn>
              <a:cxn ang="T7">
                <a:pos x="T2" y="T3"/>
              </a:cxn>
              <a:cxn ang="T8">
                <a:pos x="T4" y="T5"/>
              </a:cxn>
            </a:cxnLst>
            <a:rect l="T9" t="T10" r="T11" b="T12"/>
            <a:pathLst>
              <a:path w="2124" h="1308">
                <a:moveTo>
                  <a:pt x="0" y="1308"/>
                </a:moveTo>
                <a:cubicBezTo>
                  <a:pt x="0" y="456"/>
                  <a:pt x="456" y="0"/>
                  <a:pt x="1056" y="0"/>
                </a:cubicBezTo>
                <a:cubicBezTo>
                  <a:pt x="1656" y="0"/>
                  <a:pt x="2124" y="444"/>
                  <a:pt x="2112" y="1308"/>
                </a:cubicBezTo>
              </a:path>
            </a:pathLst>
          </a:custGeom>
          <a:noFill/>
          <a:ln w="76200" cap="flat" cmpd="sng">
            <a:solidFill>
              <a:srgbClr val="FF0000"/>
            </a:solidFill>
            <a:prstDash val="solid"/>
            <a:round/>
            <a:headEnd type="none" w="med" len="med"/>
            <a:tailEnd type="none" w="med" len="med"/>
          </a:ln>
          <a:scene3d>
            <a:camera prst="legacyObliqueTopRight"/>
            <a:lightRig rig="legacyFlat3" dir="b"/>
          </a:scene3d>
          <a:sp3d extrusionH="227000" prstMaterial="legacyMatte">
            <a:bevelT w="13500" h="13500" prst="angle"/>
            <a:bevelB w="13500" h="13500" prst="angle"/>
            <a:extrusionClr>
              <a:srgbClr val="FF0000"/>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57" name="Text Box 174"/>
          <p:cNvSpPr txBox="1">
            <a:spLocks noChangeArrowheads="1"/>
          </p:cNvSpPr>
          <p:nvPr/>
        </p:nvSpPr>
        <p:spPr bwMode="auto">
          <a:xfrm rot="26170">
            <a:off x="2642187" y="4694354"/>
            <a:ext cx="4433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FFFF00"/>
                </a:solidFill>
              </a:rPr>
              <a:t>DA </a:t>
            </a:r>
          </a:p>
        </p:txBody>
      </p:sp>
      <p:sp>
        <p:nvSpPr>
          <p:cNvPr id="113758" name="Text Box 175"/>
          <p:cNvSpPr txBox="1">
            <a:spLocks noChangeArrowheads="1"/>
          </p:cNvSpPr>
          <p:nvPr/>
        </p:nvSpPr>
        <p:spPr bwMode="auto">
          <a:xfrm rot="26170">
            <a:off x="2798751" y="5254741"/>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FFFF00"/>
                </a:solidFill>
              </a:rPr>
              <a:t>DA</a:t>
            </a:r>
          </a:p>
        </p:txBody>
      </p:sp>
      <p:sp>
        <p:nvSpPr>
          <p:cNvPr id="113759" name="Text Box 176"/>
          <p:cNvSpPr txBox="1">
            <a:spLocks noChangeArrowheads="1"/>
          </p:cNvSpPr>
          <p:nvPr/>
        </p:nvSpPr>
        <p:spPr bwMode="auto">
          <a:xfrm rot="26170">
            <a:off x="2906699" y="4507029"/>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a:solidFill>
                  <a:srgbClr val="FFFF00"/>
                </a:solidFill>
              </a:rPr>
              <a:t>DA</a:t>
            </a:r>
          </a:p>
        </p:txBody>
      </p:sp>
      <p:sp>
        <p:nvSpPr>
          <p:cNvPr id="113760" name="Freeform 177"/>
          <p:cNvSpPr>
            <a:spLocks noChangeAspect="1"/>
          </p:cNvSpPr>
          <p:nvPr/>
        </p:nvSpPr>
        <p:spPr bwMode="auto">
          <a:xfrm rot="-1685913">
            <a:off x="3786719" y="4518025"/>
            <a:ext cx="306916" cy="203200"/>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61" name="Freeform 178"/>
          <p:cNvSpPr>
            <a:spLocks noChangeAspect="1"/>
          </p:cNvSpPr>
          <p:nvPr/>
        </p:nvSpPr>
        <p:spPr bwMode="auto">
          <a:xfrm rot="-5304650">
            <a:off x="3648340" y="4951694"/>
            <a:ext cx="268288" cy="232833"/>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62" name="Freeform 179"/>
          <p:cNvSpPr>
            <a:spLocks noChangeAspect="1"/>
          </p:cNvSpPr>
          <p:nvPr/>
        </p:nvSpPr>
        <p:spPr bwMode="auto">
          <a:xfrm rot="-8926421">
            <a:off x="3767667" y="5640388"/>
            <a:ext cx="304800" cy="203200"/>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63" name="Line 180"/>
          <p:cNvSpPr>
            <a:spLocks noChangeShapeType="1"/>
          </p:cNvSpPr>
          <p:nvPr/>
        </p:nvSpPr>
        <p:spPr bwMode="auto">
          <a:xfrm flipH="1">
            <a:off x="3793069" y="2605088"/>
            <a:ext cx="541867" cy="1905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64" name="Line 181"/>
          <p:cNvSpPr>
            <a:spLocks noChangeShapeType="1"/>
          </p:cNvSpPr>
          <p:nvPr/>
        </p:nvSpPr>
        <p:spPr bwMode="auto">
          <a:xfrm flipH="1">
            <a:off x="3884096" y="2514600"/>
            <a:ext cx="450849" cy="24384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3765" name="Line 182"/>
          <p:cNvSpPr>
            <a:spLocks noChangeShapeType="1"/>
          </p:cNvSpPr>
          <p:nvPr/>
        </p:nvSpPr>
        <p:spPr bwMode="auto">
          <a:xfrm flipH="1">
            <a:off x="4064000" y="2514600"/>
            <a:ext cx="270933" cy="3048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2" name="Rectangle 1"/>
          <p:cNvSpPr>
            <a:spLocks noChangeArrowheads="1"/>
          </p:cNvSpPr>
          <p:nvPr/>
        </p:nvSpPr>
        <p:spPr bwMode="auto">
          <a:xfrm>
            <a:off x="5633787" y="837212"/>
            <a:ext cx="6515857" cy="5870151"/>
          </a:xfrm>
          <a:prstGeom prst="rect">
            <a:avLst/>
          </a:prstGeom>
          <a:solidFill>
            <a:srgbClr val="E8E8E8"/>
          </a:solidFill>
          <a:ln>
            <a:noFill/>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3" name="Rectangle 2"/>
          <p:cNvSpPr>
            <a:spLocks noChangeArrowheads="1"/>
          </p:cNvSpPr>
          <p:nvPr/>
        </p:nvSpPr>
        <p:spPr bwMode="auto">
          <a:xfrm>
            <a:off x="133627" y="819668"/>
            <a:ext cx="5475819" cy="5533698"/>
          </a:xfrm>
          <a:prstGeom prst="rect">
            <a:avLst/>
          </a:prstGeom>
          <a:solidFill>
            <a:srgbClr val="E8E8E8"/>
          </a:solidFill>
          <a:ln w="9525" algn="ctr">
            <a:noFill/>
            <a:round/>
            <a:headEnd/>
            <a:tailEnd/>
          </a:ln>
        </p:spPr>
        <p:txBody>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0" fontAlgn="base" hangingPunct="0">
              <a:spcBef>
                <a:spcPct val="0"/>
              </a:spcBef>
              <a:spcAft>
                <a:spcPct val="0"/>
              </a:spcAft>
            </a:pPr>
            <a:endParaRPr lang="en-US" altLang="en-US">
              <a:solidFill>
                <a:srgbClr val="000000"/>
              </a:solidFill>
            </a:endParaRPr>
          </a:p>
        </p:txBody>
      </p:sp>
      <p:sp>
        <p:nvSpPr>
          <p:cNvPr id="4" name="Text Box 153"/>
          <p:cNvSpPr txBox="1">
            <a:spLocks noChangeArrowheads="1"/>
          </p:cNvSpPr>
          <p:nvPr/>
        </p:nvSpPr>
        <p:spPr bwMode="auto">
          <a:xfrm>
            <a:off x="438151" y="2187575"/>
            <a:ext cx="4749800" cy="1570038"/>
          </a:xfrm>
          <a:prstGeom prst="rect">
            <a:avLst/>
          </a:prstGeom>
          <a:solidFill>
            <a:srgbClr val="1B3C49"/>
          </a:solidFill>
          <a:ln>
            <a:noFill/>
          </a:ln>
          <a:effectLst>
            <a:outerShdw dist="35921" dir="2700000" algn="ctr" rotWithShape="0">
              <a:schemeClr val="tx1"/>
            </a:outerShdw>
          </a:effec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a:solidFill>
                  <a:srgbClr val="FFFFFF"/>
                </a:solidFill>
              </a:rPr>
              <a:t>Overexpression of D2R reduces alcohol self-administration</a:t>
            </a:r>
          </a:p>
        </p:txBody>
      </p:sp>
      <p:sp>
        <p:nvSpPr>
          <p:cNvPr id="5" name="Rectangle 4"/>
          <p:cNvSpPr/>
          <p:nvPr/>
        </p:nvSpPr>
        <p:spPr bwMode="auto">
          <a:xfrm>
            <a:off x="9863667" y="1089028"/>
            <a:ext cx="2154162" cy="5495338"/>
          </a:xfrm>
          <a:prstGeom prst="rect">
            <a:avLst/>
          </a:prstGeom>
          <a:solidFill>
            <a:srgbClr val="E8E8E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
        <p:nvSpPr>
          <p:cNvPr id="9" name="Rectangle 8">
            <a:extLst>
              <a:ext uri="{FF2B5EF4-FFF2-40B4-BE49-F238E27FC236}">
                <a16:creationId xmlns:a16="http://schemas.microsoft.com/office/drawing/2014/main" id="{31151336-8E27-41F6-8DB3-BDFE23E38859}"/>
              </a:ext>
            </a:extLst>
          </p:cNvPr>
          <p:cNvSpPr/>
          <p:nvPr/>
        </p:nvSpPr>
        <p:spPr bwMode="auto">
          <a:xfrm>
            <a:off x="7890935" y="2139966"/>
            <a:ext cx="2072216" cy="3586473"/>
          </a:xfrm>
          <a:prstGeom prst="rect">
            <a:avLst/>
          </a:prstGeom>
          <a:solidFill>
            <a:srgbClr val="E8E8E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Tree>
    <p:extLst>
      <p:ext uri="{BB962C8B-B14F-4D97-AF65-F5344CB8AC3E}">
        <p14:creationId xmlns:p14="http://schemas.microsoft.com/office/powerpoint/2010/main" val="26159232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xit" presetSubtype="0" fill="hold" grpId="0" nodeType="withEffect">
                                  <p:stCondLst>
                                    <p:cond delay="0"/>
                                  </p:stCondLst>
                                  <p:childTnLst>
                                    <p:animEffect transition="out" filter="fade">
                                      <p:cBhvr>
                                        <p:cTn id="12" dur="500"/>
                                        <p:tgtEl>
                                          <p:spTgt spid="2"/>
                                        </p:tgtEl>
                                      </p:cBhvr>
                                    </p:animEffect>
                                    <p:set>
                                      <p:cBhvr>
                                        <p:cTn id="13" dur="1" fill="hold">
                                          <p:stCondLst>
                                            <p:cond delay="499"/>
                                          </p:stCondLst>
                                        </p:cTn>
                                        <p:tgtEl>
                                          <p:spTgt spid="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500"/>
                                        <p:tgtEl>
                                          <p:spTgt spid="9"/>
                                        </p:tgtEl>
                                      </p:cBhvr>
                                    </p:animEffect>
                                    <p:set>
                                      <p:cBhvr>
                                        <p:cTn id="18"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102402" name="Rectangle 2"/>
          <p:cNvSpPr>
            <a:spLocks noChangeArrowheads="1"/>
          </p:cNvSpPr>
          <p:nvPr/>
        </p:nvSpPr>
        <p:spPr bwMode="auto">
          <a:xfrm flipV="1">
            <a:off x="2384852" y="1080655"/>
            <a:ext cx="9347970" cy="5153890"/>
          </a:xfrm>
          <a:prstGeom prst="rect">
            <a:avLst/>
          </a:prstGeom>
          <a:solidFill>
            <a:srgbClr val="FF00FF"/>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00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02403" name="Rectangle 3"/>
          <p:cNvSpPr>
            <a:spLocks noChangeArrowheads="1"/>
          </p:cNvSpPr>
          <p:nvPr/>
        </p:nvSpPr>
        <p:spPr bwMode="auto">
          <a:xfrm flipV="1">
            <a:off x="344385" y="308757"/>
            <a:ext cx="9143999" cy="4714505"/>
          </a:xfrm>
          <a:prstGeom prst="rect">
            <a:avLst/>
          </a:prstGeom>
          <a:solidFill>
            <a:srgbClr val="8000FF"/>
          </a:solidFill>
          <a:ln w="9525">
            <a:miter lim="800000"/>
            <a:headEnd/>
            <a:tailEnd/>
          </a:ln>
          <a:scene3d>
            <a:camera prst="legacyObliqueTopLeft"/>
            <a:lightRig rig="legacyFlat3" dir="t"/>
          </a:scene3d>
          <a:sp3d extrusionH="430200" prstMaterial="legacyMatte">
            <a:bevelT w="13500" h="13500" prst="angle"/>
            <a:bevelB w="13500" h="13500" prst="angle"/>
            <a:extrusionClr>
              <a:srgbClr val="8000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dirty="0">
              <a:solidFill>
                <a:srgbClr val="000000"/>
              </a:solidFill>
            </a:endParaRPr>
          </a:p>
        </p:txBody>
      </p:sp>
      <p:sp>
        <p:nvSpPr>
          <p:cNvPr id="102404" name="Rectangle 4"/>
          <p:cNvSpPr>
            <a:spLocks noChangeArrowheads="1"/>
          </p:cNvSpPr>
          <p:nvPr/>
        </p:nvSpPr>
        <p:spPr bwMode="auto">
          <a:xfrm flipV="1">
            <a:off x="3368292" y="1553995"/>
            <a:ext cx="6370299" cy="3692836"/>
          </a:xfrm>
          <a:prstGeom prst="rect">
            <a:avLst/>
          </a:prstGeom>
          <a:gradFill rotWithShape="0">
            <a:gsLst>
              <a:gs pos="0">
                <a:srgbClr val="8000FF"/>
              </a:gs>
              <a:gs pos="100000">
                <a:srgbClr val="FF00FF"/>
              </a:gs>
            </a:gsLst>
            <a:lin ang="5400000" scaled="1"/>
          </a:gradFill>
          <a:ln w="67944">
            <a:noFill/>
            <a:miter lim="800000"/>
            <a:headEnd/>
            <a:tailEnd/>
          </a:ln>
          <a:effectLst>
            <a:softEdge rad="63500"/>
          </a:effec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102405" name="Text Box 5"/>
          <p:cNvSpPr txBox="1">
            <a:spLocks noChangeArrowheads="1"/>
          </p:cNvSpPr>
          <p:nvPr/>
        </p:nvSpPr>
        <p:spPr bwMode="auto">
          <a:xfrm>
            <a:off x="790963" y="790203"/>
            <a:ext cx="2743584" cy="786241"/>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lnSpc>
                <a:spcPct val="82000"/>
              </a:lnSpc>
              <a:spcBef>
                <a:spcPct val="30000"/>
              </a:spcBef>
              <a:spcAft>
                <a:spcPct val="0"/>
              </a:spcAft>
              <a:buFontTx/>
              <a:buNone/>
            </a:pPr>
            <a:r>
              <a:rPr lang="en-US" altLang="en-US" sz="5400" b="1" dirty="0">
                <a:solidFill>
                  <a:srgbClr val="FFFFFF"/>
                </a:solidFill>
              </a:rPr>
              <a:t>Genetics</a:t>
            </a:r>
            <a:endParaRPr lang="en-US" altLang="en-US" sz="3600" b="1" dirty="0">
              <a:solidFill>
                <a:srgbClr val="000000"/>
              </a:solidFill>
            </a:endParaRPr>
          </a:p>
        </p:txBody>
      </p:sp>
      <p:sp>
        <p:nvSpPr>
          <p:cNvPr id="102406" name="Text Box 6"/>
          <p:cNvSpPr txBox="1">
            <a:spLocks noChangeArrowheads="1"/>
          </p:cNvSpPr>
          <p:nvPr/>
        </p:nvSpPr>
        <p:spPr bwMode="auto">
          <a:xfrm>
            <a:off x="7340787" y="5307218"/>
            <a:ext cx="3961796" cy="786241"/>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lnSpc>
                <a:spcPct val="82000"/>
              </a:lnSpc>
              <a:spcBef>
                <a:spcPct val="30000"/>
              </a:spcBef>
              <a:spcAft>
                <a:spcPct val="0"/>
              </a:spcAft>
              <a:buFontTx/>
              <a:buNone/>
            </a:pPr>
            <a:r>
              <a:rPr lang="en-US" altLang="en-US" sz="5400" b="1" dirty="0">
                <a:solidFill>
                  <a:srgbClr val="FFFFFF"/>
                </a:solidFill>
              </a:rPr>
              <a:t>Environment</a:t>
            </a:r>
            <a:endParaRPr lang="en-US" altLang="en-US" sz="3600" b="1" dirty="0">
              <a:solidFill>
                <a:srgbClr val="000000"/>
              </a:solidFill>
            </a:endParaRPr>
          </a:p>
        </p:txBody>
      </p:sp>
      <p:sp>
        <p:nvSpPr>
          <p:cNvPr id="102407" name="Freeform 7"/>
          <p:cNvSpPr>
            <a:spLocks/>
          </p:cNvSpPr>
          <p:nvPr/>
        </p:nvSpPr>
        <p:spPr bwMode="auto">
          <a:xfrm>
            <a:off x="6657523" y="706652"/>
            <a:ext cx="1046950" cy="1739583"/>
          </a:xfrm>
          <a:custGeom>
            <a:avLst/>
            <a:gdLst>
              <a:gd name="T0" fmla="*/ 0 w 365"/>
              <a:gd name="T1" fmla="*/ 2147483647 h 751"/>
              <a:gd name="T2" fmla="*/ 2147483647 w 365"/>
              <a:gd name="T3" fmla="*/ 2147483647 h 751"/>
              <a:gd name="T4" fmla="*/ 2147483647 w 365"/>
              <a:gd name="T5" fmla="*/ 2147483647 h 751"/>
              <a:gd name="T6" fmla="*/ 2147483647 w 365"/>
              <a:gd name="T7" fmla="*/ 2147483647 h 751"/>
              <a:gd name="T8" fmla="*/ 2147483647 w 365"/>
              <a:gd name="T9" fmla="*/ 2147483647 h 751"/>
              <a:gd name="T10" fmla="*/ 2147483647 w 365"/>
              <a:gd name="T11" fmla="*/ 2147483647 h 751"/>
              <a:gd name="T12" fmla="*/ 2147483647 w 365"/>
              <a:gd name="T13" fmla="*/ 2147483647 h 751"/>
              <a:gd name="T14" fmla="*/ 2147483647 w 365"/>
              <a:gd name="T15" fmla="*/ 2147483647 h 751"/>
              <a:gd name="T16" fmla="*/ 2147483647 w 365"/>
              <a:gd name="T17" fmla="*/ 2147483647 h 751"/>
              <a:gd name="T18" fmla="*/ 2147483647 w 365"/>
              <a:gd name="T19" fmla="*/ 2147483647 h 751"/>
              <a:gd name="T20" fmla="*/ 2147483647 w 365"/>
              <a:gd name="T21" fmla="*/ 2147483647 h 751"/>
              <a:gd name="T22" fmla="*/ 2147483647 w 365"/>
              <a:gd name="T23" fmla="*/ 2147483647 h 751"/>
              <a:gd name="T24" fmla="*/ 2147483647 w 365"/>
              <a:gd name="T25" fmla="*/ 2147483647 h 751"/>
              <a:gd name="T26" fmla="*/ 2147483647 w 365"/>
              <a:gd name="T27" fmla="*/ 2147483647 h 751"/>
              <a:gd name="T28" fmla="*/ 2147483647 w 365"/>
              <a:gd name="T29" fmla="*/ 2147483647 h 751"/>
              <a:gd name="T30" fmla="*/ 2147483647 w 365"/>
              <a:gd name="T31" fmla="*/ 2147483647 h 751"/>
              <a:gd name="T32" fmla="*/ 2147483647 w 365"/>
              <a:gd name="T33" fmla="*/ 2147483647 h 751"/>
              <a:gd name="T34" fmla="*/ 2147483647 w 365"/>
              <a:gd name="T35" fmla="*/ 2147483647 h 751"/>
              <a:gd name="T36" fmla="*/ 2147483647 w 365"/>
              <a:gd name="T37" fmla="*/ 2147483647 h 751"/>
              <a:gd name="T38" fmla="*/ 2147483647 w 365"/>
              <a:gd name="T39" fmla="*/ 2147483647 h 751"/>
              <a:gd name="T40" fmla="*/ 2147483647 w 365"/>
              <a:gd name="T41" fmla="*/ 2147483647 h 751"/>
              <a:gd name="T42" fmla="*/ 2147483647 w 365"/>
              <a:gd name="T43" fmla="*/ 2147483647 h 751"/>
              <a:gd name="T44" fmla="*/ 2147483647 w 365"/>
              <a:gd name="T45" fmla="*/ 0 h 751"/>
              <a:gd name="T46" fmla="*/ 2147483647 w 365"/>
              <a:gd name="T47" fmla="*/ 2147483647 h 751"/>
              <a:gd name="T48" fmla="*/ 2147483647 w 365"/>
              <a:gd name="T49" fmla="*/ 2147483647 h 751"/>
              <a:gd name="T50" fmla="*/ 2147483647 w 365"/>
              <a:gd name="T51" fmla="*/ 2147483647 h 751"/>
              <a:gd name="T52" fmla="*/ 2147483647 w 365"/>
              <a:gd name="T53" fmla="*/ 2147483647 h 751"/>
              <a:gd name="T54" fmla="*/ 2147483647 w 365"/>
              <a:gd name="T55" fmla="*/ 2147483647 h 751"/>
              <a:gd name="T56" fmla="*/ 2147483647 w 365"/>
              <a:gd name="T57" fmla="*/ 2147483647 h 751"/>
              <a:gd name="T58" fmla="*/ 2147483647 w 365"/>
              <a:gd name="T59" fmla="*/ 2147483647 h 751"/>
              <a:gd name="T60" fmla="*/ 2147483647 w 365"/>
              <a:gd name="T61" fmla="*/ 2147483647 h 751"/>
              <a:gd name="T62" fmla="*/ 2147483647 w 365"/>
              <a:gd name="T63" fmla="*/ 2147483647 h 751"/>
              <a:gd name="T64" fmla="*/ 2147483647 w 365"/>
              <a:gd name="T65" fmla="*/ 2147483647 h 751"/>
              <a:gd name="T66" fmla="*/ 2147483647 w 365"/>
              <a:gd name="T67" fmla="*/ 2147483647 h 751"/>
              <a:gd name="T68" fmla="*/ 2147483647 w 365"/>
              <a:gd name="T69" fmla="*/ 2147483647 h 751"/>
              <a:gd name="T70" fmla="*/ 2147483647 w 365"/>
              <a:gd name="T71" fmla="*/ 2147483647 h 751"/>
              <a:gd name="T72" fmla="*/ 2147483647 w 365"/>
              <a:gd name="T73" fmla="*/ 2147483647 h 751"/>
              <a:gd name="T74" fmla="*/ 2147483647 w 365"/>
              <a:gd name="T75" fmla="*/ 2147483647 h 751"/>
              <a:gd name="T76" fmla="*/ 0 w 365"/>
              <a:gd name="T77" fmla="*/ 2147483647 h 7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65" h="751">
                <a:moveTo>
                  <a:pt x="0" y="461"/>
                </a:moveTo>
                <a:lnTo>
                  <a:pt x="56" y="750"/>
                </a:lnTo>
                <a:lnTo>
                  <a:pt x="361" y="675"/>
                </a:lnTo>
                <a:lnTo>
                  <a:pt x="282" y="629"/>
                </a:lnTo>
                <a:lnTo>
                  <a:pt x="306" y="593"/>
                </a:lnTo>
                <a:lnTo>
                  <a:pt x="324" y="557"/>
                </a:lnTo>
                <a:lnTo>
                  <a:pt x="339" y="519"/>
                </a:lnTo>
                <a:lnTo>
                  <a:pt x="351" y="481"/>
                </a:lnTo>
                <a:lnTo>
                  <a:pt x="359" y="442"/>
                </a:lnTo>
                <a:lnTo>
                  <a:pt x="364" y="403"/>
                </a:lnTo>
                <a:lnTo>
                  <a:pt x="364" y="363"/>
                </a:lnTo>
                <a:lnTo>
                  <a:pt x="361" y="324"/>
                </a:lnTo>
                <a:lnTo>
                  <a:pt x="354" y="285"/>
                </a:lnTo>
                <a:lnTo>
                  <a:pt x="344" y="247"/>
                </a:lnTo>
                <a:lnTo>
                  <a:pt x="330" y="210"/>
                </a:lnTo>
                <a:lnTo>
                  <a:pt x="312" y="174"/>
                </a:lnTo>
                <a:lnTo>
                  <a:pt x="292" y="140"/>
                </a:lnTo>
                <a:lnTo>
                  <a:pt x="268" y="107"/>
                </a:lnTo>
                <a:lnTo>
                  <a:pt x="242" y="77"/>
                </a:lnTo>
                <a:lnTo>
                  <a:pt x="212" y="49"/>
                </a:lnTo>
                <a:lnTo>
                  <a:pt x="180" y="24"/>
                </a:lnTo>
                <a:lnTo>
                  <a:pt x="145" y="2"/>
                </a:lnTo>
                <a:lnTo>
                  <a:pt x="141" y="0"/>
                </a:lnTo>
                <a:lnTo>
                  <a:pt x="152" y="17"/>
                </a:lnTo>
                <a:lnTo>
                  <a:pt x="168" y="47"/>
                </a:lnTo>
                <a:lnTo>
                  <a:pt x="180" y="79"/>
                </a:lnTo>
                <a:lnTo>
                  <a:pt x="190" y="111"/>
                </a:lnTo>
                <a:lnTo>
                  <a:pt x="196" y="145"/>
                </a:lnTo>
                <a:lnTo>
                  <a:pt x="200" y="180"/>
                </a:lnTo>
                <a:lnTo>
                  <a:pt x="200" y="215"/>
                </a:lnTo>
                <a:lnTo>
                  <a:pt x="196" y="251"/>
                </a:lnTo>
                <a:lnTo>
                  <a:pt x="190" y="287"/>
                </a:lnTo>
                <a:lnTo>
                  <a:pt x="181" y="323"/>
                </a:lnTo>
                <a:lnTo>
                  <a:pt x="169" y="358"/>
                </a:lnTo>
                <a:lnTo>
                  <a:pt x="154" y="393"/>
                </a:lnTo>
                <a:lnTo>
                  <a:pt x="136" y="426"/>
                </a:lnTo>
                <a:lnTo>
                  <a:pt x="115" y="459"/>
                </a:lnTo>
                <a:lnTo>
                  <a:pt x="80" y="509"/>
                </a:lnTo>
                <a:lnTo>
                  <a:pt x="0" y="461"/>
                </a:lnTo>
              </a:path>
            </a:pathLst>
          </a:custGeom>
          <a:solidFill>
            <a:srgbClr val="FFFFFF"/>
          </a:solidFill>
          <a:ln w="9525">
            <a:round/>
            <a:headEnd/>
            <a:tailEnd/>
          </a:ln>
          <a:scene3d>
            <a:camera prst="legacyObliqueTopRight"/>
            <a:lightRig rig="legacyFlat3" dir="b"/>
          </a:scene3d>
          <a:sp3d extrusionH="430200" prstMaterial="legacyMatte">
            <a:bevelT w="13500" h="13500" prst="angle"/>
            <a:bevelB w="13500" h="13500" prst="angle"/>
            <a:extrusionClr>
              <a:srgbClr val="9933FF"/>
            </a:extrusionClr>
          </a:sp3d>
        </p:spPr>
        <p:txBody>
          <a:bodyPr>
            <a:flatTx/>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2409" name="Freeform 9"/>
          <p:cNvSpPr>
            <a:spLocks/>
          </p:cNvSpPr>
          <p:nvPr/>
        </p:nvSpPr>
        <p:spPr bwMode="auto">
          <a:xfrm>
            <a:off x="8742696" y="3170007"/>
            <a:ext cx="2369261" cy="975186"/>
          </a:xfrm>
          <a:custGeom>
            <a:avLst/>
            <a:gdLst>
              <a:gd name="T0" fmla="*/ 2147483647 w 826"/>
              <a:gd name="T1" fmla="*/ 2147483647 h 421"/>
              <a:gd name="T2" fmla="*/ 0 w 826"/>
              <a:gd name="T3" fmla="*/ 2147483647 h 421"/>
              <a:gd name="T4" fmla="*/ 2147483647 w 826"/>
              <a:gd name="T5" fmla="*/ 0 h 421"/>
              <a:gd name="T6" fmla="*/ 2147483647 w 826"/>
              <a:gd name="T7" fmla="*/ 2147483647 h 421"/>
              <a:gd name="T8" fmla="*/ 2147483647 w 826"/>
              <a:gd name="T9" fmla="*/ 2147483647 h 421"/>
              <a:gd name="T10" fmla="*/ 2147483647 w 826"/>
              <a:gd name="T11" fmla="*/ 2147483647 h 421"/>
              <a:gd name="T12" fmla="*/ 2147483647 w 826"/>
              <a:gd name="T13" fmla="*/ 2147483647 h 421"/>
              <a:gd name="T14" fmla="*/ 2147483647 w 826"/>
              <a:gd name="T15" fmla="*/ 2147483647 h 421"/>
              <a:gd name="T16" fmla="*/ 2147483647 w 826"/>
              <a:gd name="T17" fmla="*/ 2147483647 h 421"/>
              <a:gd name="T18" fmla="*/ 2147483647 w 826"/>
              <a:gd name="T19" fmla="*/ 2147483647 h 421"/>
              <a:gd name="T20" fmla="*/ 2147483647 w 826"/>
              <a:gd name="T21" fmla="*/ 2147483647 h 421"/>
              <a:gd name="T22" fmla="*/ 2147483647 w 826"/>
              <a:gd name="T23" fmla="*/ 2147483647 h 421"/>
              <a:gd name="T24" fmla="*/ 2147483647 w 826"/>
              <a:gd name="T25" fmla="*/ 2147483647 h 421"/>
              <a:gd name="T26" fmla="*/ 2147483647 w 826"/>
              <a:gd name="T27" fmla="*/ 2147483647 h 421"/>
              <a:gd name="T28" fmla="*/ 2147483647 w 826"/>
              <a:gd name="T29" fmla="*/ 2147483647 h 421"/>
              <a:gd name="T30" fmla="*/ 2147483647 w 826"/>
              <a:gd name="T31" fmla="*/ 2147483647 h 421"/>
              <a:gd name="T32" fmla="*/ 2147483647 w 826"/>
              <a:gd name="T33" fmla="*/ 2147483647 h 421"/>
              <a:gd name="T34" fmla="*/ 2147483647 w 826"/>
              <a:gd name="T35" fmla="*/ 2147483647 h 421"/>
              <a:gd name="T36" fmla="*/ 2147483647 w 826"/>
              <a:gd name="T37" fmla="*/ 2147483647 h 421"/>
              <a:gd name="T38" fmla="*/ 2147483647 w 826"/>
              <a:gd name="T39" fmla="*/ 2147483647 h 421"/>
              <a:gd name="T40" fmla="*/ 2147483647 w 826"/>
              <a:gd name="T41" fmla="*/ 2147483647 h 421"/>
              <a:gd name="T42" fmla="*/ 2147483647 w 826"/>
              <a:gd name="T43" fmla="*/ 2147483647 h 421"/>
              <a:gd name="T44" fmla="*/ 2147483647 w 826"/>
              <a:gd name="T45" fmla="*/ 2147483647 h 421"/>
              <a:gd name="T46" fmla="*/ 2147483647 w 826"/>
              <a:gd name="T47" fmla="*/ 2147483647 h 421"/>
              <a:gd name="T48" fmla="*/ 2147483647 w 826"/>
              <a:gd name="T49" fmla="*/ 2147483647 h 421"/>
              <a:gd name="T50" fmla="*/ 2147483647 w 826"/>
              <a:gd name="T51" fmla="*/ 2147483647 h 421"/>
              <a:gd name="T52" fmla="*/ 2147483647 w 826"/>
              <a:gd name="T53" fmla="*/ 2147483647 h 421"/>
              <a:gd name="T54" fmla="*/ 2147483647 w 826"/>
              <a:gd name="T55" fmla="*/ 2147483647 h 421"/>
              <a:gd name="T56" fmla="*/ 2147483647 w 826"/>
              <a:gd name="T57" fmla="*/ 2147483647 h 421"/>
              <a:gd name="T58" fmla="*/ 2147483647 w 826"/>
              <a:gd name="T59" fmla="*/ 2147483647 h 421"/>
              <a:gd name="T60" fmla="*/ 2147483647 w 826"/>
              <a:gd name="T61" fmla="*/ 2147483647 h 421"/>
              <a:gd name="T62" fmla="*/ 2147483647 w 826"/>
              <a:gd name="T63" fmla="*/ 2147483647 h 421"/>
              <a:gd name="T64" fmla="*/ 2147483647 w 826"/>
              <a:gd name="T65" fmla="*/ 2147483647 h 421"/>
              <a:gd name="T66" fmla="*/ 2147483647 w 826"/>
              <a:gd name="T67" fmla="*/ 2147483647 h 421"/>
              <a:gd name="T68" fmla="*/ 2147483647 w 826"/>
              <a:gd name="T69" fmla="*/ 2147483647 h 421"/>
              <a:gd name="T70" fmla="*/ 2147483647 w 826"/>
              <a:gd name="T71" fmla="*/ 2147483647 h 421"/>
              <a:gd name="T72" fmla="*/ 2147483647 w 826"/>
              <a:gd name="T73" fmla="*/ 2147483647 h 421"/>
              <a:gd name="T74" fmla="*/ 2147483647 w 826"/>
              <a:gd name="T75" fmla="*/ 2147483647 h 421"/>
              <a:gd name="T76" fmla="*/ 2147483647 w 826"/>
              <a:gd name="T77" fmla="*/ 2147483647 h 42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26" h="421">
                <a:moveTo>
                  <a:pt x="263" y="327"/>
                </a:moveTo>
                <a:lnTo>
                  <a:pt x="0" y="174"/>
                </a:lnTo>
                <a:lnTo>
                  <a:pt x="264" y="0"/>
                </a:lnTo>
                <a:lnTo>
                  <a:pt x="262" y="72"/>
                </a:lnTo>
                <a:lnTo>
                  <a:pt x="314" y="70"/>
                </a:lnTo>
                <a:lnTo>
                  <a:pt x="363" y="73"/>
                </a:lnTo>
                <a:lnTo>
                  <a:pt x="411" y="78"/>
                </a:lnTo>
                <a:lnTo>
                  <a:pt x="457" y="86"/>
                </a:lnTo>
                <a:lnTo>
                  <a:pt x="503" y="96"/>
                </a:lnTo>
                <a:lnTo>
                  <a:pt x="546" y="109"/>
                </a:lnTo>
                <a:lnTo>
                  <a:pt x="587" y="125"/>
                </a:lnTo>
                <a:lnTo>
                  <a:pt x="626" y="143"/>
                </a:lnTo>
                <a:lnTo>
                  <a:pt x="662" y="163"/>
                </a:lnTo>
                <a:lnTo>
                  <a:pt x="694" y="185"/>
                </a:lnTo>
                <a:lnTo>
                  <a:pt x="724" y="210"/>
                </a:lnTo>
                <a:lnTo>
                  <a:pt x="750" y="236"/>
                </a:lnTo>
                <a:lnTo>
                  <a:pt x="773" y="263"/>
                </a:lnTo>
                <a:lnTo>
                  <a:pt x="792" y="292"/>
                </a:lnTo>
                <a:lnTo>
                  <a:pt x="806" y="322"/>
                </a:lnTo>
                <a:lnTo>
                  <a:pt x="817" y="353"/>
                </a:lnTo>
                <a:lnTo>
                  <a:pt x="823" y="385"/>
                </a:lnTo>
                <a:lnTo>
                  <a:pt x="825" y="417"/>
                </a:lnTo>
                <a:lnTo>
                  <a:pt x="824" y="420"/>
                </a:lnTo>
                <a:lnTo>
                  <a:pt x="814" y="406"/>
                </a:lnTo>
                <a:lnTo>
                  <a:pt x="792" y="384"/>
                </a:lnTo>
                <a:lnTo>
                  <a:pt x="768" y="362"/>
                </a:lnTo>
                <a:lnTo>
                  <a:pt x="740" y="343"/>
                </a:lnTo>
                <a:lnTo>
                  <a:pt x="709" y="325"/>
                </a:lnTo>
                <a:lnTo>
                  <a:pt x="675" y="309"/>
                </a:lnTo>
                <a:lnTo>
                  <a:pt x="639" y="294"/>
                </a:lnTo>
                <a:lnTo>
                  <a:pt x="600" y="282"/>
                </a:lnTo>
                <a:lnTo>
                  <a:pt x="559" y="272"/>
                </a:lnTo>
                <a:lnTo>
                  <a:pt x="516" y="263"/>
                </a:lnTo>
                <a:lnTo>
                  <a:pt x="472" y="257"/>
                </a:lnTo>
                <a:lnTo>
                  <a:pt x="428" y="253"/>
                </a:lnTo>
                <a:lnTo>
                  <a:pt x="382" y="252"/>
                </a:lnTo>
                <a:lnTo>
                  <a:pt x="336" y="252"/>
                </a:lnTo>
                <a:lnTo>
                  <a:pt x="263" y="255"/>
                </a:lnTo>
                <a:lnTo>
                  <a:pt x="263" y="327"/>
                </a:lnTo>
              </a:path>
            </a:pathLst>
          </a:custGeom>
          <a:solidFill>
            <a:srgbClr val="FFFFFF"/>
          </a:solidFill>
          <a:ln w="9525">
            <a:round/>
            <a:headEnd/>
            <a:tailEnd/>
          </a:ln>
          <a:scene3d>
            <a:camera prst="legacyObliqueTopRight"/>
            <a:lightRig rig="legacyFlat3" dir="b"/>
          </a:scene3d>
          <a:sp3d extrusionH="430200" prstMaterial="legacyMatte">
            <a:bevelT w="13500" h="13500" prst="angle"/>
            <a:bevelB w="13500" h="13500" prst="angle"/>
            <a:extrusionClr>
              <a:srgbClr val="FF66FF"/>
            </a:extrusionClr>
          </a:sp3d>
        </p:spPr>
        <p:txBody>
          <a:bodyPr>
            <a:flatTx/>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2410" name="Freeform 10"/>
          <p:cNvSpPr>
            <a:spLocks/>
          </p:cNvSpPr>
          <p:nvPr/>
        </p:nvSpPr>
        <p:spPr bwMode="auto">
          <a:xfrm>
            <a:off x="3746973" y="4400203"/>
            <a:ext cx="992452" cy="1693255"/>
          </a:xfrm>
          <a:custGeom>
            <a:avLst/>
            <a:gdLst>
              <a:gd name="T0" fmla="*/ 2147483647 w 346"/>
              <a:gd name="T1" fmla="*/ 2147483647 h 731"/>
              <a:gd name="T2" fmla="*/ 2147483647 w 346"/>
              <a:gd name="T3" fmla="*/ 0 h 731"/>
              <a:gd name="T4" fmla="*/ 2147483647 w 346"/>
              <a:gd name="T5" fmla="*/ 2147483647 h 731"/>
              <a:gd name="T6" fmla="*/ 2147483647 w 346"/>
              <a:gd name="T7" fmla="*/ 2147483647 h 731"/>
              <a:gd name="T8" fmla="*/ 2147483647 w 346"/>
              <a:gd name="T9" fmla="*/ 2147483647 h 731"/>
              <a:gd name="T10" fmla="*/ 2147483647 w 346"/>
              <a:gd name="T11" fmla="*/ 2147483647 h 731"/>
              <a:gd name="T12" fmla="*/ 2147483647 w 346"/>
              <a:gd name="T13" fmla="*/ 2147483647 h 731"/>
              <a:gd name="T14" fmla="*/ 2147483647 w 346"/>
              <a:gd name="T15" fmla="*/ 2147483647 h 731"/>
              <a:gd name="T16" fmla="*/ 2147483647 w 346"/>
              <a:gd name="T17" fmla="*/ 2147483647 h 731"/>
              <a:gd name="T18" fmla="*/ 2147483647 w 346"/>
              <a:gd name="T19" fmla="*/ 2147483647 h 731"/>
              <a:gd name="T20" fmla="*/ 2147483647 w 346"/>
              <a:gd name="T21" fmla="*/ 2147483647 h 731"/>
              <a:gd name="T22" fmla="*/ 0 w 346"/>
              <a:gd name="T23" fmla="*/ 2147483647 h 731"/>
              <a:gd name="T24" fmla="*/ 0 w 346"/>
              <a:gd name="T25" fmla="*/ 2147483647 h 731"/>
              <a:gd name="T26" fmla="*/ 2147483647 w 346"/>
              <a:gd name="T27" fmla="*/ 2147483647 h 731"/>
              <a:gd name="T28" fmla="*/ 2147483647 w 346"/>
              <a:gd name="T29" fmla="*/ 2147483647 h 731"/>
              <a:gd name="T30" fmla="*/ 2147483647 w 346"/>
              <a:gd name="T31" fmla="*/ 2147483647 h 731"/>
              <a:gd name="T32" fmla="*/ 2147483647 w 346"/>
              <a:gd name="T33" fmla="*/ 2147483647 h 731"/>
              <a:gd name="T34" fmla="*/ 2147483647 w 346"/>
              <a:gd name="T35" fmla="*/ 2147483647 h 731"/>
              <a:gd name="T36" fmla="*/ 2147483647 w 346"/>
              <a:gd name="T37" fmla="*/ 2147483647 h 731"/>
              <a:gd name="T38" fmla="*/ 2147483647 w 346"/>
              <a:gd name="T39" fmla="*/ 2147483647 h 731"/>
              <a:gd name="T40" fmla="*/ 2147483647 w 346"/>
              <a:gd name="T41" fmla="*/ 2147483647 h 731"/>
              <a:gd name="T42" fmla="*/ 2147483647 w 346"/>
              <a:gd name="T43" fmla="*/ 2147483647 h 731"/>
              <a:gd name="T44" fmla="*/ 2147483647 w 346"/>
              <a:gd name="T45" fmla="*/ 2147483647 h 731"/>
              <a:gd name="T46" fmla="*/ 2147483647 w 346"/>
              <a:gd name="T47" fmla="*/ 2147483647 h 731"/>
              <a:gd name="T48" fmla="*/ 2147483647 w 346"/>
              <a:gd name="T49" fmla="*/ 2147483647 h 731"/>
              <a:gd name="T50" fmla="*/ 2147483647 w 346"/>
              <a:gd name="T51" fmla="*/ 2147483647 h 731"/>
              <a:gd name="T52" fmla="*/ 2147483647 w 346"/>
              <a:gd name="T53" fmla="*/ 2147483647 h 731"/>
              <a:gd name="T54" fmla="*/ 2147483647 w 346"/>
              <a:gd name="T55" fmla="*/ 2147483647 h 731"/>
              <a:gd name="T56" fmla="*/ 2147483647 w 346"/>
              <a:gd name="T57" fmla="*/ 2147483647 h 731"/>
              <a:gd name="T58" fmla="*/ 2147483647 w 346"/>
              <a:gd name="T59" fmla="*/ 2147483647 h 731"/>
              <a:gd name="T60" fmla="*/ 2147483647 w 346"/>
              <a:gd name="T61" fmla="*/ 2147483647 h 731"/>
              <a:gd name="T62" fmla="*/ 2147483647 w 346"/>
              <a:gd name="T63" fmla="*/ 2147483647 h 731"/>
              <a:gd name="T64" fmla="*/ 2147483647 w 346"/>
              <a:gd name="T65" fmla="*/ 2147483647 h 731"/>
              <a:gd name="T66" fmla="*/ 2147483647 w 346"/>
              <a:gd name="T67" fmla="*/ 2147483647 h 731"/>
              <a:gd name="T68" fmla="*/ 2147483647 w 346"/>
              <a:gd name="T69" fmla="*/ 2147483647 h 731"/>
              <a:gd name="T70" fmla="*/ 2147483647 w 346"/>
              <a:gd name="T71" fmla="*/ 2147483647 h 731"/>
              <a:gd name="T72" fmla="*/ 2147483647 w 346"/>
              <a:gd name="T73" fmla="*/ 2147483647 h 731"/>
              <a:gd name="T74" fmla="*/ 2147483647 w 346"/>
              <a:gd name="T75" fmla="*/ 2147483647 h 731"/>
              <a:gd name="T76" fmla="*/ 2147483647 w 346"/>
              <a:gd name="T77" fmla="*/ 2147483647 h 73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46" h="731">
                <a:moveTo>
                  <a:pt x="345" y="292"/>
                </a:moveTo>
                <a:lnTo>
                  <a:pt x="341" y="0"/>
                </a:lnTo>
                <a:lnTo>
                  <a:pt x="55" y="35"/>
                </a:lnTo>
                <a:lnTo>
                  <a:pt x="119" y="90"/>
                </a:lnTo>
                <a:lnTo>
                  <a:pt x="92" y="123"/>
                </a:lnTo>
                <a:lnTo>
                  <a:pt x="69" y="156"/>
                </a:lnTo>
                <a:lnTo>
                  <a:pt x="50" y="191"/>
                </a:lnTo>
                <a:lnTo>
                  <a:pt x="34" y="227"/>
                </a:lnTo>
                <a:lnTo>
                  <a:pt x="21" y="265"/>
                </a:lnTo>
                <a:lnTo>
                  <a:pt x="10" y="304"/>
                </a:lnTo>
                <a:lnTo>
                  <a:pt x="3" y="343"/>
                </a:lnTo>
                <a:lnTo>
                  <a:pt x="0" y="382"/>
                </a:lnTo>
                <a:lnTo>
                  <a:pt x="0" y="421"/>
                </a:lnTo>
                <a:lnTo>
                  <a:pt x="3" y="460"/>
                </a:lnTo>
                <a:lnTo>
                  <a:pt x="9" y="499"/>
                </a:lnTo>
                <a:lnTo>
                  <a:pt x="19" y="536"/>
                </a:lnTo>
                <a:lnTo>
                  <a:pt x="32" y="572"/>
                </a:lnTo>
                <a:lnTo>
                  <a:pt x="49" y="608"/>
                </a:lnTo>
                <a:lnTo>
                  <a:pt x="68" y="641"/>
                </a:lnTo>
                <a:lnTo>
                  <a:pt x="90" y="672"/>
                </a:lnTo>
                <a:lnTo>
                  <a:pt x="115" y="701"/>
                </a:lnTo>
                <a:lnTo>
                  <a:pt x="142" y="728"/>
                </a:lnTo>
                <a:lnTo>
                  <a:pt x="145" y="730"/>
                </a:lnTo>
                <a:lnTo>
                  <a:pt x="138" y="712"/>
                </a:lnTo>
                <a:lnTo>
                  <a:pt x="129" y="680"/>
                </a:lnTo>
                <a:lnTo>
                  <a:pt x="123" y="648"/>
                </a:lnTo>
                <a:lnTo>
                  <a:pt x="119" y="614"/>
                </a:lnTo>
                <a:lnTo>
                  <a:pt x="119" y="580"/>
                </a:lnTo>
                <a:lnTo>
                  <a:pt x="122" y="545"/>
                </a:lnTo>
                <a:lnTo>
                  <a:pt x="127" y="510"/>
                </a:lnTo>
                <a:lnTo>
                  <a:pt x="136" y="474"/>
                </a:lnTo>
                <a:lnTo>
                  <a:pt x="147" y="440"/>
                </a:lnTo>
                <a:lnTo>
                  <a:pt x="161" y="406"/>
                </a:lnTo>
                <a:lnTo>
                  <a:pt x="178" y="372"/>
                </a:lnTo>
                <a:lnTo>
                  <a:pt x="197" y="340"/>
                </a:lnTo>
                <a:lnTo>
                  <a:pt x="218" y="310"/>
                </a:lnTo>
                <a:lnTo>
                  <a:pt x="242" y="280"/>
                </a:lnTo>
                <a:lnTo>
                  <a:pt x="281" y="235"/>
                </a:lnTo>
                <a:lnTo>
                  <a:pt x="345" y="292"/>
                </a:lnTo>
              </a:path>
            </a:pathLst>
          </a:custGeom>
          <a:solidFill>
            <a:srgbClr val="FFFFFF"/>
          </a:solidFill>
          <a:ln w="9525">
            <a:round/>
            <a:headEnd/>
            <a:tailEnd/>
          </a:ln>
          <a:scene3d>
            <a:camera prst="legacyObliqueTopRight"/>
            <a:lightRig rig="legacyFlat3" dir="b"/>
          </a:scene3d>
          <a:sp3d extrusionH="430200" prstMaterial="legacyMatte">
            <a:bevelT w="13500" h="13500" prst="angle"/>
            <a:bevelB w="13500" h="13500" prst="angle"/>
            <a:extrusionClr>
              <a:srgbClr val="FF00FF"/>
            </a:extrusionClr>
          </a:sp3d>
        </p:spPr>
        <p:txBody>
          <a:bodyPr>
            <a:flatTx/>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6" name="Freeform 7"/>
          <p:cNvSpPr>
            <a:spLocks/>
          </p:cNvSpPr>
          <p:nvPr/>
        </p:nvSpPr>
        <p:spPr bwMode="auto">
          <a:xfrm rot="19294195" flipH="1">
            <a:off x="2580587" y="1773342"/>
            <a:ext cx="863418" cy="1946211"/>
          </a:xfrm>
          <a:custGeom>
            <a:avLst/>
            <a:gdLst>
              <a:gd name="T0" fmla="*/ 0 w 365"/>
              <a:gd name="T1" fmla="*/ 2147483647 h 751"/>
              <a:gd name="T2" fmla="*/ 2147483647 w 365"/>
              <a:gd name="T3" fmla="*/ 2147483647 h 751"/>
              <a:gd name="T4" fmla="*/ 2147483647 w 365"/>
              <a:gd name="T5" fmla="*/ 2147483647 h 751"/>
              <a:gd name="T6" fmla="*/ 2147483647 w 365"/>
              <a:gd name="T7" fmla="*/ 2147483647 h 751"/>
              <a:gd name="T8" fmla="*/ 2147483647 w 365"/>
              <a:gd name="T9" fmla="*/ 2147483647 h 751"/>
              <a:gd name="T10" fmla="*/ 2147483647 w 365"/>
              <a:gd name="T11" fmla="*/ 2147483647 h 751"/>
              <a:gd name="T12" fmla="*/ 2147483647 w 365"/>
              <a:gd name="T13" fmla="*/ 2147483647 h 751"/>
              <a:gd name="T14" fmla="*/ 2147483647 w 365"/>
              <a:gd name="T15" fmla="*/ 2147483647 h 751"/>
              <a:gd name="T16" fmla="*/ 2147483647 w 365"/>
              <a:gd name="T17" fmla="*/ 2147483647 h 751"/>
              <a:gd name="T18" fmla="*/ 2147483647 w 365"/>
              <a:gd name="T19" fmla="*/ 2147483647 h 751"/>
              <a:gd name="T20" fmla="*/ 2147483647 w 365"/>
              <a:gd name="T21" fmla="*/ 2147483647 h 751"/>
              <a:gd name="T22" fmla="*/ 2147483647 w 365"/>
              <a:gd name="T23" fmla="*/ 2147483647 h 751"/>
              <a:gd name="T24" fmla="*/ 2147483647 w 365"/>
              <a:gd name="T25" fmla="*/ 2147483647 h 751"/>
              <a:gd name="T26" fmla="*/ 2147483647 w 365"/>
              <a:gd name="T27" fmla="*/ 2147483647 h 751"/>
              <a:gd name="T28" fmla="*/ 2147483647 w 365"/>
              <a:gd name="T29" fmla="*/ 2147483647 h 751"/>
              <a:gd name="T30" fmla="*/ 2147483647 w 365"/>
              <a:gd name="T31" fmla="*/ 2147483647 h 751"/>
              <a:gd name="T32" fmla="*/ 2147483647 w 365"/>
              <a:gd name="T33" fmla="*/ 2147483647 h 751"/>
              <a:gd name="T34" fmla="*/ 2147483647 w 365"/>
              <a:gd name="T35" fmla="*/ 2147483647 h 751"/>
              <a:gd name="T36" fmla="*/ 2147483647 w 365"/>
              <a:gd name="T37" fmla="*/ 2147483647 h 751"/>
              <a:gd name="T38" fmla="*/ 2147483647 w 365"/>
              <a:gd name="T39" fmla="*/ 2147483647 h 751"/>
              <a:gd name="T40" fmla="*/ 2147483647 w 365"/>
              <a:gd name="T41" fmla="*/ 2147483647 h 751"/>
              <a:gd name="T42" fmla="*/ 2147483647 w 365"/>
              <a:gd name="T43" fmla="*/ 2147483647 h 751"/>
              <a:gd name="T44" fmla="*/ 2147483647 w 365"/>
              <a:gd name="T45" fmla="*/ 0 h 751"/>
              <a:gd name="T46" fmla="*/ 2147483647 w 365"/>
              <a:gd name="T47" fmla="*/ 2147483647 h 751"/>
              <a:gd name="T48" fmla="*/ 2147483647 w 365"/>
              <a:gd name="T49" fmla="*/ 2147483647 h 751"/>
              <a:gd name="T50" fmla="*/ 2147483647 w 365"/>
              <a:gd name="T51" fmla="*/ 2147483647 h 751"/>
              <a:gd name="T52" fmla="*/ 2147483647 w 365"/>
              <a:gd name="T53" fmla="*/ 2147483647 h 751"/>
              <a:gd name="T54" fmla="*/ 2147483647 w 365"/>
              <a:gd name="T55" fmla="*/ 2147483647 h 751"/>
              <a:gd name="T56" fmla="*/ 2147483647 w 365"/>
              <a:gd name="T57" fmla="*/ 2147483647 h 751"/>
              <a:gd name="T58" fmla="*/ 2147483647 w 365"/>
              <a:gd name="T59" fmla="*/ 2147483647 h 751"/>
              <a:gd name="T60" fmla="*/ 2147483647 w 365"/>
              <a:gd name="T61" fmla="*/ 2147483647 h 751"/>
              <a:gd name="T62" fmla="*/ 2147483647 w 365"/>
              <a:gd name="T63" fmla="*/ 2147483647 h 751"/>
              <a:gd name="T64" fmla="*/ 2147483647 w 365"/>
              <a:gd name="T65" fmla="*/ 2147483647 h 751"/>
              <a:gd name="T66" fmla="*/ 2147483647 w 365"/>
              <a:gd name="T67" fmla="*/ 2147483647 h 751"/>
              <a:gd name="T68" fmla="*/ 2147483647 w 365"/>
              <a:gd name="T69" fmla="*/ 2147483647 h 751"/>
              <a:gd name="T70" fmla="*/ 2147483647 w 365"/>
              <a:gd name="T71" fmla="*/ 2147483647 h 751"/>
              <a:gd name="T72" fmla="*/ 2147483647 w 365"/>
              <a:gd name="T73" fmla="*/ 2147483647 h 751"/>
              <a:gd name="T74" fmla="*/ 2147483647 w 365"/>
              <a:gd name="T75" fmla="*/ 2147483647 h 751"/>
              <a:gd name="T76" fmla="*/ 0 w 365"/>
              <a:gd name="T77" fmla="*/ 2147483647 h 7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65" h="751">
                <a:moveTo>
                  <a:pt x="0" y="461"/>
                </a:moveTo>
                <a:lnTo>
                  <a:pt x="56" y="750"/>
                </a:lnTo>
                <a:lnTo>
                  <a:pt x="361" y="675"/>
                </a:lnTo>
                <a:lnTo>
                  <a:pt x="282" y="629"/>
                </a:lnTo>
                <a:lnTo>
                  <a:pt x="306" y="593"/>
                </a:lnTo>
                <a:lnTo>
                  <a:pt x="324" y="557"/>
                </a:lnTo>
                <a:lnTo>
                  <a:pt x="339" y="519"/>
                </a:lnTo>
                <a:lnTo>
                  <a:pt x="351" y="481"/>
                </a:lnTo>
                <a:lnTo>
                  <a:pt x="359" y="442"/>
                </a:lnTo>
                <a:lnTo>
                  <a:pt x="364" y="403"/>
                </a:lnTo>
                <a:lnTo>
                  <a:pt x="364" y="363"/>
                </a:lnTo>
                <a:lnTo>
                  <a:pt x="361" y="324"/>
                </a:lnTo>
                <a:lnTo>
                  <a:pt x="354" y="285"/>
                </a:lnTo>
                <a:lnTo>
                  <a:pt x="344" y="247"/>
                </a:lnTo>
                <a:lnTo>
                  <a:pt x="330" y="210"/>
                </a:lnTo>
                <a:lnTo>
                  <a:pt x="312" y="174"/>
                </a:lnTo>
                <a:lnTo>
                  <a:pt x="292" y="140"/>
                </a:lnTo>
                <a:lnTo>
                  <a:pt x="268" y="107"/>
                </a:lnTo>
                <a:lnTo>
                  <a:pt x="242" y="77"/>
                </a:lnTo>
                <a:lnTo>
                  <a:pt x="212" y="49"/>
                </a:lnTo>
                <a:lnTo>
                  <a:pt x="180" y="24"/>
                </a:lnTo>
                <a:lnTo>
                  <a:pt x="145" y="2"/>
                </a:lnTo>
                <a:lnTo>
                  <a:pt x="141" y="0"/>
                </a:lnTo>
                <a:lnTo>
                  <a:pt x="152" y="17"/>
                </a:lnTo>
                <a:lnTo>
                  <a:pt x="168" y="47"/>
                </a:lnTo>
                <a:lnTo>
                  <a:pt x="180" y="79"/>
                </a:lnTo>
                <a:lnTo>
                  <a:pt x="190" y="111"/>
                </a:lnTo>
                <a:lnTo>
                  <a:pt x="196" y="145"/>
                </a:lnTo>
                <a:lnTo>
                  <a:pt x="200" y="180"/>
                </a:lnTo>
                <a:lnTo>
                  <a:pt x="200" y="215"/>
                </a:lnTo>
                <a:lnTo>
                  <a:pt x="196" y="251"/>
                </a:lnTo>
                <a:lnTo>
                  <a:pt x="190" y="287"/>
                </a:lnTo>
                <a:lnTo>
                  <a:pt x="181" y="323"/>
                </a:lnTo>
                <a:lnTo>
                  <a:pt x="169" y="358"/>
                </a:lnTo>
                <a:lnTo>
                  <a:pt x="154" y="393"/>
                </a:lnTo>
                <a:lnTo>
                  <a:pt x="136" y="426"/>
                </a:lnTo>
                <a:lnTo>
                  <a:pt x="115" y="459"/>
                </a:lnTo>
                <a:lnTo>
                  <a:pt x="80" y="509"/>
                </a:lnTo>
                <a:lnTo>
                  <a:pt x="0" y="461"/>
                </a:lnTo>
              </a:path>
            </a:pathLst>
          </a:custGeom>
          <a:solidFill>
            <a:srgbClr val="FFFFFF"/>
          </a:solidFill>
          <a:ln w="9525">
            <a:round/>
            <a:headEnd/>
            <a:tailEnd/>
          </a:ln>
          <a:scene3d>
            <a:camera prst="legacyObliqueTopRight"/>
            <a:lightRig rig="legacyFlat3" dir="b"/>
          </a:scene3d>
          <a:sp3d extrusionH="430200" prstMaterial="legacyMatte">
            <a:bevelT w="13500" h="13500" prst="angle"/>
            <a:bevelB w="13500" h="13500" prst="angle"/>
            <a:extrusionClr>
              <a:srgbClr val="9933FF"/>
            </a:extrusionClr>
          </a:sp3d>
        </p:spPr>
        <p:txBody>
          <a:bodyPr>
            <a:flatTx/>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7" name="Text Box 5"/>
          <p:cNvSpPr txBox="1">
            <a:spLocks noChangeArrowheads="1"/>
          </p:cNvSpPr>
          <p:nvPr/>
        </p:nvSpPr>
        <p:spPr bwMode="auto">
          <a:xfrm>
            <a:off x="4545544" y="2434278"/>
            <a:ext cx="4223957" cy="2363660"/>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2000"/>
              </a:lnSpc>
              <a:spcBef>
                <a:spcPct val="30000"/>
              </a:spcBef>
              <a:spcAft>
                <a:spcPct val="0"/>
              </a:spcAft>
              <a:buFontTx/>
              <a:buNone/>
            </a:pPr>
            <a:r>
              <a:rPr lang="en-US" altLang="en-US" sz="4800" b="1" dirty="0">
                <a:solidFill>
                  <a:srgbClr val="FFFFFF"/>
                </a:solidFill>
              </a:rPr>
              <a:t>Gene</a:t>
            </a:r>
          </a:p>
          <a:p>
            <a:pPr algn="ctr" eaLnBrk="0" fontAlgn="base" hangingPunct="0">
              <a:lnSpc>
                <a:spcPct val="82000"/>
              </a:lnSpc>
              <a:spcBef>
                <a:spcPct val="30000"/>
              </a:spcBef>
              <a:spcAft>
                <a:spcPct val="0"/>
              </a:spcAft>
              <a:buFontTx/>
              <a:buNone/>
            </a:pPr>
            <a:r>
              <a:rPr lang="en-US" altLang="en-US" sz="4800" b="1" dirty="0">
                <a:solidFill>
                  <a:srgbClr val="FFFFFF"/>
                </a:solidFill>
              </a:rPr>
              <a:t>Environment</a:t>
            </a:r>
          </a:p>
          <a:p>
            <a:pPr algn="ctr" eaLnBrk="0" fontAlgn="base" hangingPunct="0">
              <a:lnSpc>
                <a:spcPct val="82000"/>
              </a:lnSpc>
              <a:spcBef>
                <a:spcPct val="30000"/>
              </a:spcBef>
              <a:spcAft>
                <a:spcPct val="0"/>
              </a:spcAft>
              <a:buFontTx/>
              <a:buNone/>
            </a:pPr>
            <a:r>
              <a:rPr lang="en-US" altLang="en-US" sz="4800" b="1" dirty="0">
                <a:solidFill>
                  <a:srgbClr val="FFFFFF"/>
                </a:solidFill>
              </a:rPr>
              <a:t>Interaction</a:t>
            </a:r>
            <a:endParaRPr lang="en-US" altLang="en-US" b="1" dirty="0">
              <a:solidFill>
                <a:srgbClr val="000000"/>
              </a:solidFill>
            </a:endParaRPr>
          </a:p>
        </p:txBody>
      </p:sp>
    </p:spTree>
    <p:extLst>
      <p:ext uri="{BB962C8B-B14F-4D97-AF65-F5344CB8AC3E}">
        <p14:creationId xmlns:p14="http://schemas.microsoft.com/office/powerpoint/2010/main" val="1767403880"/>
      </p:ext>
    </p:extLst>
  </p:cSld>
  <p:clrMapOvr>
    <a:masterClrMapping/>
  </p:clrMapOvr>
  <p:transition>
    <p:zoom/>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ctrTitle"/>
          </p:nvPr>
        </p:nvSpPr>
        <p:spPr>
          <a:xfrm>
            <a:off x="0" y="0"/>
            <a:ext cx="12192000" cy="1066800"/>
          </a:xfrm>
          <a:solidFill>
            <a:srgbClr val="1B3C49"/>
          </a:solidFill>
        </p:spPr>
        <p:txBody>
          <a:bodyPr/>
          <a:lstStyle/>
          <a:p>
            <a:pPr eaLnBrk="1" hangingPunct="1"/>
            <a:r>
              <a:rPr lang="en-US" altLang="en-US" b="1" dirty="0">
                <a:solidFill>
                  <a:schemeClr val="bg1"/>
                </a:solidFill>
                <a:effectLst>
                  <a:outerShdw blurRad="38100" dist="38100" dir="2700000" algn="tl">
                    <a:srgbClr val="000000">
                      <a:alpha val="43137"/>
                    </a:srgbClr>
                  </a:outerShdw>
                </a:effectLst>
              </a:rPr>
              <a:t>Environmental Factors</a:t>
            </a:r>
            <a:endParaRPr lang="en-US" altLang="en-US" sz="3200" b="1" dirty="0">
              <a:solidFill>
                <a:schemeClr val="bg1"/>
              </a:solidFill>
              <a:effectLst>
                <a:outerShdw blurRad="38100" dist="38100" dir="2700000" algn="tl">
                  <a:srgbClr val="000000">
                    <a:alpha val="43137"/>
                  </a:srgbClr>
                </a:outerShdw>
              </a:effectLst>
            </a:endParaRPr>
          </a:p>
        </p:txBody>
      </p:sp>
      <p:sp>
        <p:nvSpPr>
          <p:cNvPr id="103427" name="Rectangle 4"/>
          <p:cNvSpPr>
            <a:spLocks noGrp="1" noChangeArrowheads="1"/>
          </p:cNvSpPr>
          <p:nvPr>
            <p:ph type="subTitle" idx="1"/>
          </p:nvPr>
        </p:nvSpPr>
        <p:spPr>
          <a:xfrm>
            <a:off x="1320800" y="1425039"/>
            <a:ext cx="9144000" cy="4429496"/>
          </a:xfrm>
        </p:spPr>
        <p:txBody>
          <a:bodyPr/>
          <a:lstStyle/>
          <a:p>
            <a:pPr marL="571500" indent="-571500" algn="l">
              <a:spcBef>
                <a:spcPts val="1800"/>
              </a:spcBef>
              <a:buFontTx/>
              <a:buChar char="•"/>
            </a:pPr>
            <a:r>
              <a:rPr lang="en-US" altLang="en-US" sz="4000" dirty="0"/>
              <a:t>Drug availability</a:t>
            </a:r>
          </a:p>
          <a:p>
            <a:pPr marL="571500" indent="-571500" algn="l">
              <a:spcBef>
                <a:spcPts val="1800"/>
              </a:spcBef>
              <a:buFontTx/>
              <a:buChar char="•"/>
            </a:pPr>
            <a:r>
              <a:rPr lang="en-US" altLang="en-US" sz="4000" dirty="0"/>
              <a:t>Peers who use drugs</a:t>
            </a:r>
          </a:p>
          <a:p>
            <a:pPr marL="571500" indent="-571500" algn="l">
              <a:spcBef>
                <a:spcPts val="1800"/>
              </a:spcBef>
              <a:buFontTx/>
              <a:buChar char="•"/>
            </a:pPr>
            <a:r>
              <a:rPr lang="en-US" altLang="en-US" sz="4000" dirty="0"/>
              <a:t>Family problems</a:t>
            </a:r>
          </a:p>
          <a:p>
            <a:pPr marL="571500" indent="-571500" algn="l">
              <a:spcBef>
                <a:spcPts val="1800"/>
              </a:spcBef>
              <a:buFontTx/>
              <a:buChar char="•"/>
            </a:pPr>
            <a:r>
              <a:rPr lang="en-US" altLang="en-US" sz="4000" dirty="0"/>
              <a:t>Early physical or sexual trauma</a:t>
            </a:r>
          </a:p>
          <a:p>
            <a:pPr marL="571500" indent="-571500" algn="l">
              <a:spcBef>
                <a:spcPts val="1800"/>
              </a:spcBef>
              <a:buFontTx/>
              <a:buChar char="•"/>
            </a:pPr>
            <a:r>
              <a:rPr lang="en-US" altLang="en-US" sz="4000" dirty="0"/>
              <a:t>Stress</a:t>
            </a:r>
          </a:p>
        </p:txBody>
      </p:sp>
    </p:spTree>
    <p:extLst>
      <p:ext uri="{BB962C8B-B14F-4D97-AF65-F5344CB8AC3E}">
        <p14:creationId xmlns:p14="http://schemas.microsoft.com/office/powerpoint/2010/main" val="3106497454"/>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4"/>
          <p:cNvSpPr>
            <a:spLocks noChangeArrowheads="1"/>
          </p:cNvSpPr>
          <p:nvPr/>
        </p:nvSpPr>
        <p:spPr bwMode="auto">
          <a:xfrm>
            <a:off x="0" y="1179513"/>
            <a:ext cx="12285133" cy="5678487"/>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a:solidFill>
                  <a:srgbClr val="000000"/>
                </a:solidFill>
              </a:rPr>
              <a:t>N</a:t>
            </a:r>
          </a:p>
        </p:txBody>
      </p:sp>
      <p:pic>
        <p:nvPicPr>
          <p:cNvPr id="104451" name="Picture 3"/>
          <p:cNvPicPr>
            <a:picLocks noChangeArrowheads="1"/>
          </p:cNvPicPr>
          <p:nvPr/>
        </p:nvPicPr>
        <p:blipFill>
          <a:blip r:embed="rId3">
            <a:lum contrast="30000"/>
            <a:extLst>
              <a:ext uri="{28A0092B-C50C-407E-A947-70E740481C1C}">
                <a14:useLocalDpi xmlns:a14="http://schemas.microsoft.com/office/drawing/2010/main" val="0"/>
              </a:ext>
            </a:extLst>
          </a:blip>
          <a:srcRect l="22151" t="10455" r="26778" b="16685"/>
          <a:stretch>
            <a:fillRect/>
          </a:stretch>
        </p:blipFill>
        <p:spPr bwMode="auto">
          <a:xfrm>
            <a:off x="410636" y="4524392"/>
            <a:ext cx="192616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5"/>
          <p:cNvPicPr>
            <a:picLocks noChangeArrowheads="1"/>
          </p:cNvPicPr>
          <p:nvPr/>
        </p:nvPicPr>
        <p:blipFill>
          <a:blip r:embed="rId4">
            <a:extLst>
              <a:ext uri="{28A0092B-C50C-407E-A947-70E740481C1C}">
                <a14:useLocalDpi xmlns:a14="http://schemas.microsoft.com/office/drawing/2010/main" val="0"/>
              </a:ext>
            </a:extLst>
          </a:blip>
          <a:srcRect l="18059" t="12921" r="23782" b="9439"/>
          <a:stretch>
            <a:fillRect/>
          </a:stretch>
        </p:blipFill>
        <p:spPr bwMode="auto">
          <a:xfrm>
            <a:off x="410636" y="1778002"/>
            <a:ext cx="2027767"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4453" name="Rectangle 6"/>
          <p:cNvSpPr>
            <a:spLocks noChangeArrowheads="1"/>
          </p:cNvSpPr>
          <p:nvPr/>
        </p:nvSpPr>
        <p:spPr bwMode="auto">
          <a:xfrm>
            <a:off x="748767" y="1295417"/>
            <a:ext cx="1423466" cy="55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75000"/>
              </a:lnSpc>
              <a:spcBef>
                <a:spcPct val="0"/>
              </a:spcBef>
              <a:spcAft>
                <a:spcPct val="0"/>
              </a:spcAft>
              <a:buFontTx/>
              <a:buNone/>
            </a:pPr>
            <a:r>
              <a:rPr lang="en-US" altLang="en-US" sz="2000" b="1">
                <a:solidFill>
                  <a:srgbClr val="FFFFFF"/>
                </a:solidFill>
              </a:rPr>
              <a:t>Individually</a:t>
            </a:r>
          </a:p>
          <a:p>
            <a:pPr algn="ctr" eaLnBrk="0" fontAlgn="base" hangingPunct="0">
              <a:lnSpc>
                <a:spcPct val="75000"/>
              </a:lnSpc>
              <a:spcBef>
                <a:spcPct val="0"/>
              </a:spcBef>
              <a:spcAft>
                <a:spcPct val="0"/>
              </a:spcAft>
              <a:buFontTx/>
              <a:buNone/>
            </a:pPr>
            <a:r>
              <a:rPr lang="en-US" altLang="en-US" sz="2000" b="1">
                <a:solidFill>
                  <a:srgbClr val="FFFFFF"/>
                </a:solidFill>
              </a:rPr>
              <a:t>Housed</a:t>
            </a:r>
          </a:p>
        </p:txBody>
      </p:sp>
      <p:sp>
        <p:nvSpPr>
          <p:cNvPr id="104454" name="Text Box 8"/>
          <p:cNvSpPr txBox="1">
            <a:spLocks noChangeArrowheads="1"/>
          </p:cNvSpPr>
          <p:nvPr/>
        </p:nvSpPr>
        <p:spPr bwMode="auto">
          <a:xfrm>
            <a:off x="6896101" y="6394467"/>
            <a:ext cx="5073651"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dirty="0">
                <a:solidFill>
                  <a:srgbClr val="FFFF00"/>
                </a:solidFill>
              </a:rPr>
              <a:t>Morgan, D. et al. </a:t>
            </a:r>
            <a:r>
              <a:rPr lang="en-US" altLang="en-US" sz="1400" b="1" i="1" dirty="0">
                <a:solidFill>
                  <a:srgbClr val="FFFF00"/>
                </a:solidFill>
              </a:rPr>
              <a:t>Nature Neuroscience</a:t>
            </a:r>
            <a:r>
              <a:rPr lang="en-US" altLang="en-US" sz="1400" b="1" dirty="0">
                <a:solidFill>
                  <a:srgbClr val="FFFF00"/>
                </a:solidFill>
              </a:rPr>
              <a:t>, 2002</a:t>
            </a:r>
          </a:p>
        </p:txBody>
      </p:sp>
      <p:grpSp>
        <p:nvGrpSpPr>
          <p:cNvPr id="2" name="Group 10"/>
          <p:cNvGrpSpPr>
            <a:grpSpLocks/>
          </p:cNvGrpSpPr>
          <p:nvPr/>
        </p:nvGrpSpPr>
        <p:grpSpPr bwMode="auto">
          <a:xfrm>
            <a:off x="8121717" y="1179515"/>
            <a:ext cx="3747938" cy="4446587"/>
            <a:chOff x="4316" y="743"/>
            <a:chExt cx="1990" cy="3337"/>
          </a:xfrm>
        </p:grpSpPr>
        <p:sp>
          <p:nvSpPr>
            <p:cNvPr id="104468" name="Line 11"/>
            <p:cNvSpPr>
              <a:spLocks noChangeShapeType="1"/>
            </p:cNvSpPr>
            <p:nvPr/>
          </p:nvSpPr>
          <p:spPr bwMode="auto">
            <a:xfrm>
              <a:off x="4862" y="3509"/>
              <a:ext cx="150"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69" name="Rectangle 12"/>
            <p:cNvSpPr>
              <a:spLocks noChangeArrowheads="1"/>
            </p:cNvSpPr>
            <p:nvPr/>
          </p:nvSpPr>
          <p:spPr bwMode="auto">
            <a:xfrm>
              <a:off x="5814" y="2203"/>
              <a:ext cx="122"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3600" b="1">
                  <a:solidFill>
                    <a:srgbClr val="FFFFFF"/>
                  </a:solidFill>
                </a:rPr>
                <a:t>*</a:t>
              </a:r>
            </a:p>
          </p:txBody>
        </p:sp>
        <p:sp>
          <p:nvSpPr>
            <p:cNvPr id="104470" name="Rectangle 13"/>
            <p:cNvSpPr>
              <a:spLocks noChangeArrowheads="1"/>
            </p:cNvSpPr>
            <p:nvPr/>
          </p:nvSpPr>
          <p:spPr bwMode="auto">
            <a:xfrm>
              <a:off x="5482" y="2082"/>
              <a:ext cx="122"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3600" b="1">
                  <a:solidFill>
                    <a:srgbClr val="FFFFFF"/>
                  </a:solidFill>
                </a:rPr>
                <a:t>*</a:t>
              </a:r>
            </a:p>
          </p:txBody>
        </p:sp>
        <p:sp>
          <p:nvSpPr>
            <p:cNvPr id="104471" name="Line 14"/>
            <p:cNvSpPr>
              <a:spLocks noChangeShapeType="1"/>
            </p:cNvSpPr>
            <p:nvPr/>
          </p:nvSpPr>
          <p:spPr bwMode="auto">
            <a:xfrm>
              <a:off x="4945" y="3515"/>
              <a:ext cx="0"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72" name="Rectangle 15"/>
            <p:cNvSpPr>
              <a:spLocks noChangeArrowheads="1"/>
            </p:cNvSpPr>
            <p:nvPr/>
          </p:nvSpPr>
          <p:spPr bwMode="auto">
            <a:xfrm>
              <a:off x="4913" y="3630"/>
              <a:ext cx="6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a:solidFill>
                    <a:srgbClr val="FFFFFF"/>
                  </a:solidFill>
                </a:rPr>
                <a:t>S</a:t>
              </a:r>
              <a:endParaRPr lang="en-US" altLang="en-US" b="1">
                <a:solidFill>
                  <a:srgbClr val="FFFFFF"/>
                </a:solidFill>
              </a:endParaRPr>
            </a:p>
          </p:txBody>
        </p:sp>
        <p:sp>
          <p:nvSpPr>
            <p:cNvPr id="104473" name="Line 16"/>
            <p:cNvSpPr>
              <a:spLocks noChangeShapeType="1"/>
            </p:cNvSpPr>
            <p:nvPr/>
          </p:nvSpPr>
          <p:spPr bwMode="auto">
            <a:xfrm>
              <a:off x="5108" y="3515"/>
              <a:ext cx="0"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74" name="Line 17"/>
            <p:cNvSpPr>
              <a:spLocks noChangeShapeType="1"/>
            </p:cNvSpPr>
            <p:nvPr/>
          </p:nvSpPr>
          <p:spPr bwMode="auto">
            <a:xfrm>
              <a:off x="5502" y="3515"/>
              <a:ext cx="0"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75" name="Line 18"/>
            <p:cNvSpPr>
              <a:spLocks noChangeShapeType="1"/>
            </p:cNvSpPr>
            <p:nvPr/>
          </p:nvSpPr>
          <p:spPr bwMode="auto">
            <a:xfrm>
              <a:off x="5859" y="3515"/>
              <a:ext cx="2"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76" name="Line 19"/>
            <p:cNvSpPr>
              <a:spLocks noChangeShapeType="1"/>
            </p:cNvSpPr>
            <p:nvPr/>
          </p:nvSpPr>
          <p:spPr bwMode="auto">
            <a:xfrm>
              <a:off x="6252" y="3515"/>
              <a:ext cx="0"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77" name="Rectangle 20"/>
            <p:cNvSpPr>
              <a:spLocks noChangeArrowheads="1"/>
            </p:cNvSpPr>
            <p:nvPr/>
          </p:nvSpPr>
          <p:spPr bwMode="auto">
            <a:xfrm>
              <a:off x="5002" y="3630"/>
              <a:ext cx="24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a:solidFill>
                    <a:srgbClr val="FFFFFF"/>
                  </a:solidFill>
                </a:rPr>
                <a:t>.003</a:t>
              </a:r>
              <a:endParaRPr lang="en-US" altLang="en-US" b="1">
                <a:solidFill>
                  <a:srgbClr val="FFFFFF"/>
                </a:solidFill>
              </a:endParaRPr>
            </a:p>
          </p:txBody>
        </p:sp>
        <p:sp>
          <p:nvSpPr>
            <p:cNvPr id="104478" name="Rectangle 21"/>
            <p:cNvSpPr>
              <a:spLocks noChangeArrowheads="1"/>
            </p:cNvSpPr>
            <p:nvPr/>
          </p:nvSpPr>
          <p:spPr bwMode="auto">
            <a:xfrm>
              <a:off x="5416" y="3630"/>
              <a:ext cx="17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a:solidFill>
                    <a:srgbClr val="FFFFFF"/>
                  </a:solidFill>
                </a:rPr>
                <a:t>.01</a:t>
              </a:r>
              <a:endParaRPr lang="en-US" altLang="en-US" b="1">
                <a:solidFill>
                  <a:srgbClr val="FFFFFF"/>
                </a:solidFill>
              </a:endParaRPr>
            </a:p>
          </p:txBody>
        </p:sp>
        <p:sp>
          <p:nvSpPr>
            <p:cNvPr id="104479" name="Rectangle 22"/>
            <p:cNvSpPr>
              <a:spLocks noChangeArrowheads="1"/>
            </p:cNvSpPr>
            <p:nvPr/>
          </p:nvSpPr>
          <p:spPr bwMode="auto">
            <a:xfrm>
              <a:off x="5773" y="3630"/>
              <a:ext cx="17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a:solidFill>
                    <a:srgbClr val="FFFFFF"/>
                  </a:solidFill>
                </a:rPr>
                <a:t>.03</a:t>
              </a:r>
              <a:endParaRPr lang="en-US" altLang="en-US" b="1">
                <a:solidFill>
                  <a:srgbClr val="FFFFFF"/>
                </a:solidFill>
              </a:endParaRPr>
            </a:p>
          </p:txBody>
        </p:sp>
        <p:sp>
          <p:nvSpPr>
            <p:cNvPr id="104480" name="Rectangle 23"/>
            <p:cNvSpPr>
              <a:spLocks noChangeArrowheads="1"/>
            </p:cNvSpPr>
            <p:nvPr/>
          </p:nvSpPr>
          <p:spPr bwMode="auto">
            <a:xfrm>
              <a:off x="6200" y="3630"/>
              <a:ext cx="10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a:solidFill>
                    <a:srgbClr val="FFFFFF"/>
                  </a:solidFill>
                </a:rPr>
                <a:t>.1</a:t>
              </a:r>
              <a:endParaRPr lang="en-US" altLang="en-US" b="1">
                <a:solidFill>
                  <a:srgbClr val="FFFFFF"/>
                </a:solidFill>
              </a:endParaRPr>
            </a:p>
          </p:txBody>
        </p:sp>
        <p:sp>
          <p:nvSpPr>
            <p:cNvPr id="104481" name="Line 24"/>
            <p:cNvSpPr>
              <a:spLocks noChangeShapeType="1"/>
            </p:cNvSpPr>
            <p:nvPr/>
          </p:nvSpPr>
          <p:spPr bwMode="auto">
            <a:xfrm flipV="1">
              <a:off x="4791" y="1247"/>
              <a:ext cx="0" cy="2155"/>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82" name="Line 25"/>
            <p:cNvSpPr>
              <a:spLocks noChangeShapeType="1"/>
            </p:cNvSpPr>
            <p:nvPr/>
          </p:nvSpPr>
          <p:spPr bwMode="auto">
            <a:xfrm flipH="1">
              <a:off x="4745" y="3402"/>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83" name="Line 26"/>
            <p:cNvSpPr>
              <a:spLocks noChangeShapeType="1"/>
            </p:cNvSpPr>
            <p:nvPr/>
          </p:nvSpPr>
          <p:spPr bwMode="auto">
            <a:xfrm flipH="1">
              <a:off x="4745" y="2970"/>
              <a:ext cx="46" cy="3"/>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84" name="Line 27"/>
            <p:cNvSpPr>
              <a:spLocks noChangeShapeType="1"/>
            </p:cNvSpPr>
            <p:nvPr/>
          </p:nvSpPr>
          <p:spPr bwMode="auto">
            <a:xfrm flipH="1">
              <a:off x="4745" y="2541"/>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85" name="Line 28"/>
            <p:cNvSpPr>
              <a:spLocks noChangeShapeType="1"/>
            </p:cNvSpPr>
            <p:nvPr/>
          </p:nvSpPr>
          <p:spPr bwMode="auto">
            <a:xfrm flipH="1">
              <a:off x="4745" y="2108"/>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86" name="Line 29"/>
            <p:cNvSpPr>
              <a:spLocks noChangeShapeType="1"/>
            </p:cNvSpPr>
            <p:nvPr/>
          </p:nvSpPr>
          <p:spPr bwMode="auto">
            <a:xfrm flipH="1">
              <a:off x="4745" y="1676"/>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87" name="Line 30"/>
            <p:cNvSpPr>
              <a:spLocks noChangeShapeType="1"/>
            </p:cNvSpPr>
            <p:nvPr/>
          </p:nvSpPr>
          <p:spPr bwMode="auto">
            <a:xfrm flipH="1">
              <a:off x="4745" y="1247"/>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88" name="Rectangle 31"/>
            <p:cNvSpPr>
              <a:spLocks noChangeArrowheads="1"/>
            </p:cNvSpPr>
            <p:nvPr/>
          </p:nvSpPr>
          <p:spPr bwMode="auto">
            <a:xfrm>
              <a:off x="4626" y="3345"/>
              <a:ext cx="6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a:solidFill>
                    <a:srgbClr val="FFFFFF"/>
                  </a:solidFill>
                </a:rPr>
                <a:t>0</a:t>
              </a:r>
              <a:endParaRPr lang="en-US" altLang="en-US" b="1">
                <a:solidFill>
                  <a:srgbClr val="FFFFFF"/>
                </a:solidFill>
              </a:endParaRPr>
            </a:p>
          </p:txBody>
        </p:sp>
        <p:sp>
          <p:nvSpPr>
            <p:cNvPr id="104489" name="Rectangle 32"/>
            <p:cNvSpPr>
              <a:spLocks noChangeArrowheads="1"/>
            </p:cNvSpPr>
            <p:nvPr/>
          </p:nvSpPr>
          <p:spPr bwMode="auto">
            <a:xfrm>
              <a:off x="4557" y="2907"/>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a:solidFill>
                    <a:srgbClr val="FFFFFF"/>
                  </a:solidFill>
                </a:rPr>
                <a:t>10</a:t>
              </a:r>
              <a:endParaRPr lang="en-US" altLang="en-US" b="1">
                <a:solidFill>
                  <a:srgbClr val="FFFFFF"/>
                </a:solidFill>
              </a:endParaRPr>
            </a:p>
          </p:txBody>
        </p:sp>
        <p:sp>
          <p:nvSpPr>
            <p:cNvPr id="104490" name="Rectangle 33"/>
            <p:cNvSpPr>
              <a:spLocks noChangeArrowheads="1"/>
            </p:cNvSpPr>
            <p:nvPr/>
          </p:nvSpPr>
          <p:spPr bwMode="auto">
            <a:xfrm>
              <a:off x="4557" y="2480"/>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a:solidFill>
                    <a:srgbClr val="FFFFFF"/>
                  </a:solidFill>
                </a:rPr>
                <a:t>20</a:t>
              </a:r>
              <a:endParaRPr lang="en-US" altLang="en-US" b="1">
                <a:solidFill>
                  <a:srgbClr val="FFFFFF"/>
                </a:solidFill>
              </a:endParaRPr>
            </a:p>
          </p:txBody>
        </p:sp>
        <p:sp>
          <p:nvSpPr>
            <p:cNvPr id="104491" name="Rectangle 34"/>
            <p:cNvSpPr>
              <a:spLocks noChangeArrowheads="1"/>
            </p:cNvSpPr>
            <p:nvPr/>
          </p:nvSpPr>
          <p:spPr bwMode="auto">
            <a:xfrm>
              <a:off x="4557" y="2048"/>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a:solidFill>
                    <a:srgbClr val="FFFFFF"/>
                  </a:solidFill>
                </a:rPr>
                <a:t>30</a:t>
              </a:r>
              <a:endParaRPr lang="en-US" altLang="en-US" b="1">
                <a:solidFill>
                  <a:srgbClr val="FFFFFF"/>
                </a:solidFill>
              </a:endParaRPr>
            </a:p>
          </p:txBody>
        </p:sp>
        <p:sp>
          <p:nvSpPr>
            <p:cNvPr id="104492" name="Rectangle 35"/>
            <p:cNvSpPr>
              <a:spLocks noChangeArrowheads="1"/>
            </p:cNvSpPr>
            <p:nvPr/>
          </p:nvSpPr>
          <p:spPr bwMode="auto">
            <a:xfrm>
              <a:off x="4557" y="1618"/>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a:solidFill>
                    <a:srgbClr val="FFFFFF"/>
                  </a:solidFill>
                </a:rPr>
                <a:t>40</a:t>
              </a:r>
              <a:endParaRPr lang="en-US" altLang="en-US" b="1">
                <a:solidFill>
                  <a:srgbClr val="FFFFFF"/>
                </a:solidFill>
              </a:endParaRPr>
            </a:p>
          </p:txBody>
        </p:sp>
        <p:sp>
          <p:nvSpPr>
            <p:cNvPr id="104493" name="Rectangle 36"/>
            <p:cNvSpPr>
              <a:spLocks noChangeArrowheads="1"/>
            </p:cNvSpPr>
            <p:nvPr/>
          </p:nvSpPr>
          <p:spPr bwMode="auto">
            <a:xfrm>
              <a:off x="4557" y="1192"/>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a:solidFill>
                    <a:srgbClr val="FFFFFF"/>
                  </a:solidFill>
                </a:rPr>
                <a:t>50</a:t>
              </a:r>
              <a:endParaRPr lang="en-US" altLang="en-US" b="1">
                <a:solidFill>
                  <a:srgbClr val="FFFFFF"/>
                </a:solidFill>
              </a:endParaRPr>
            </a:p>
          </p:txBody>
        </p:sp>
        <p:sp>
          <p:nvSpPr>
            <p:cNvPr id="104494" name="Oval 37"/>
            <p:cNvSpPr>
              <a:spLocks noChangeArrowheads="1"/>
            </p:cNvSpPr>
            <p:nvPr/>
          </p:nvSpPr>
          <p:spPr bwMode="auto">
            <a:xfrm>
              <a:off x="5061" y="2420"/>
              <a:ext cx="92" cy="95"/>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495" name="Line 38"/>
            <p:cNvSpPr>
              <a:spLocks noChangeShapeType="1"/>
            </p:cNvSpPr>
            <p:nvPr/>
          </p:nvSpPr>
          <p:spPr bwMode="auto">
            <a:xfrm>
              <a:off x="5108" y="2515"/>
              <a:ext cx="0" cy="30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96" name="Line 39"/>
            <p:cNvSpPr>
              <a:spLocks noChangeShapeType="1"/>
            </p:cNvSpPr>
            <p:nvPr/>
          </p:nvSpPr>
          <p:spPr bwMode="auto">
            <a:xfrm flipH="1">
              <a:off x="5091" y="2820"/>
              <a:ext cx="41" cy="0"/>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97" name="Line 40"/>
            <p:cNvSpPr>
              <a:spLocks noChangeShapeType="1"/>
            </p:cNvSpPr>
            <p:nvPr/>
          </p:nvSpPr>
          <p:spPr bwMode="auto">
            <a:xfrm>
              <a:off x="5108" y="2469"/>
              <a:ext cx="394" cy="207"/>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498" name="Oval 41"/>
            <p:cNvSpPr>
              <a:spLocks noChangeArrowheads="1"/>
            </p:cNvSpPr>
            <p:nvPr/>
          </p:nvSpPr>
          <p:spPr bwMode="auto">
            <a:xfrm>
              <a:off x="5456" y="2627"/>
              <a:ext cx="93" cy="98"/>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499" name="Line 42"/>
            <p:cNvSpPr>
              <a:spLocks noChangeShapeType="1"/>
            </p:cNvSpPr>
            <p:nvPr/>
          </p:nvSpPr>
          <p:spPr bwMode="auto">
            <a:xfrm>
              <a:off x="5502" y="2725"/>
              <a:ext cx="0" cy="37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00" name="Line 43"/>
            <p:cNvSpPr>
              <a:spLocks noChangeShapeType="1"/>
            </p:cNvSpPr>
            <p:nvPr/>
          </p:nvSpPr>
          <p:spPr bwMode="auto">
            <a:xfrm flipH="1">
              <a:off x="5481" y="3100"/>
              <a:ext cx="44" cy="0"/>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01" name="Line 44"/>
            <p:cNvSpPr>
              <a:spLocks noChangeShapeType="1"/>
            </p:cNvSpPr>
            <p:nvPr/>
          </p:nvSpPr>
          <p:spPr bwMode="auto">
            <a:xfrm>
              <a:off x="5502" y="2676"/>
              <a:ext cx="357" cy="49"/>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02" name="Oval 45"/>
            <p:cNvSpPr>
              <a:spLocks noChangeArrowheads="1"/>
            </p:cNvSpPr>
            <p:nvPr/>
          </p:nvSpPr>
          <p:spPr bwMode="auto">
            <a:xfrm>
              <a:off x="5811" y="2676"/>
              <a:ext cx="94" cy="95"/>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503" name="Line 46"/>
            <p:cNvSpPr>
              <a:spLocks noChangeShapeType="1"/>
            </p:cNvSpPr>
            <p:nvPr/>
          </p:nvSpPr>
          <p:spPr bwMode="auto">
            <a:xfrm>
              <a:off x="5859" y="2771"/>
              <a:ext cx="2" cy="9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04" name="Line 47"/>
            <p:cNvSpPr>
              <a:spLocks noChangeShapeType="1"/>
            </p:cNvSpPr>
            <p:nvPr/>
          </p:nvSpPr>
          <p:spPr bwMode="auto">
            <a:xfrm flipH="1">
              <a:off x="5836" y="2866"/>
              <a:ext cx="44" cy="3"/>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05" name="Line 48"/>
            <p:cNvSpPr>
              <a:spLocks noChangeShapeType="1"/>
            </p:cNvSpPr>
            <p:nvPr/>
          </p:nvSpPr>
          <p:spPr bwMode="auto">
            <a:xfrm>
              <a:off x="5859" y="2725"/>
              <a:ext cx="393" cy="24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06" name="Oval 49"/>
            <p:cNvSpPr>
              <a:spLocks noChangeArrowheads="1"/>
            </p:cNvSpPr>
            <p:nvPr/>
          </p:nvSpPr>
          <p:spPr bwMode="auto">
            <a:xfrm>
              <a:off x="6208" y="2921"/>
              <a:ext cx="91" cy="98"/>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507" name="Line 50"/>
            <p:cNvSpPr>
              <a:spLocks noChangeShapeType="1"/>
            </p:cNvSpPr>
            <p:nvPr/>
          </p:nvSpPr>
          <p:spPr bwMode="auto">
            <a:xfrm>
              <a:off x="6252" y="3010"/>
              <a:ext cx="0" cy="72"/>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08" name="Line 51"/>
            <p:cNvSpPr>
              <a:spLocks noChangeShapeType="1"/>
            </p:cNvSpPr>
            <p:nvPr/>
          </p:nvSpPr>
          <p:spPr bwMode="auto">
            <a:xfrm flipH="1">
              <a:off x="6231" y="3082"/>
              <a:ext cx="43" cy="3"/>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09" name="Oval 52"/>
            <p:cNvSpPr>
              <a:spLocks noChangeArrowheads="1"/>
            </p:cNvSpPr>
            <p:nvPr/>
          </p:nvSpPr>
          <p:spPr bwMode="auto">
            <a:xfrm>
              <a:off x="5061" y="2293"/>
              <a:ext cx="92" cy="95"/>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b="1">
                <a:solidFill>
                  <a:srgbClr val="FF0000"/>
                </a:solidFill>
              </a:endParaRPr>
            </a:p>
          </p:txBody>
        </p:sp>
        <p:sp>
          <p:nvSpPr>
            <p:cNvPr id="104510" name="Line 53"/>
            <p:cNvSpPr>
              <a:spLocks noChangeShapeType="1"/>
            </p:cNvSpPr>
            <p:nvPr/>
          </p:nvSpPr>
          <p:spPr bwMode="auto">
            <a:xfrm flipV="1">
              <a:off x="5108" y="2140"/>
              <a:ext cx="0" cy="15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11" name="Line 54"/>
            <p:cNvSpPr>
              <a:spLocks noChangeShapeType="1"/>
            </p:cNvSpPr>
            <p:nvPr/>
          </p:nvSpPr>
          <p:spPr bwMode="auto">
            <a:xfrm flipH="1">
              <a:off x="5091" y="2140"/>
              <a:ext cx="41"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12" name="Line 55"/>
            <p:cNvSpPr>
              <a:spLocks noChangeShapeType="1"/>
            </p:cNvSpPr>
            <p:nvPr/>
          </p:nvSpPr>
          <p:spPr bwMode="auto">
            <a:xfrm flipV="1">
              <a:off x="5122" y="1933"/>
              <a:ext cx="380" cy="39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13" name="Oval 56"/>
            <p:cNvSpPr>
              <a:spLocks noChangeArrowheads="1"/>
            </p:cNvSpPr>
            <p:nvPr/>
          </p:nvSpPr>
          <p:spPr bwMode="auto">
            <a:xfrm>
              <a:off x="5456" y="1886"/>
              <a:ext cx="93" cy="96"/>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514" name="Line 57"/>
            <p:cNvSpPr>
              <a:spLocks noChangeShapeType="1"/>
            </p:cNvSpPr>
            <p:nvPr/>
          </p:nvSpPr>
          <p:spPr bwMode="auto">
            <a:xfrm flipV="1">
              <a:off x="5502" y="1572"/>
              <a:ext cx="0" cy="32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15" name="Line 58"/>
            <p:cNvSpPr>
              <a:spLocks noChangeShapeType="1"/>
            </p:cNvSpPr>
            <p:nvPr/>
          </p:nvSpPr>
          <p:spPr bwMode="auto">
            <a:xfrm flipH="1">
              <a:off x="5481" y="1572"/>
              <a:ext cx="44"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16" name="Line 59"/>
            <p:cNvSpPr>
              <a:spLocks noChangeShapeType="1"/>
            </p:cNvSpPr>
            <p:nvPr/>
          </p:nvSpPr>
          <p:spPr bwMode="auto">
            <a:xfrm>
              <a:off x="5502" y="1933"/>
              <a:ext cx="357" cy="14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17" name="Oval 60"/>
            <p:cNvSpPr>
              <a:spLocks noChangeArrowheads="1"/>
            </p:cNvSpPr>
            <p:nvPr/>
          </p:nvSpPr>
          <p:spPr bwMode="auto">
            <a:xfrm>
              <a:off x="5811" y="2028"/>
              <a:ext cx="94" cy="98"/>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518" name="Line 61"/>
            <p:cNvSpPr>
              <a:spLocks noChangeShapeType="1"/>
            </p:cNvSpPr>
            <p:nvPr/>
          </p:nvSpPr>
          <p:spPr bwMode="auto">
            <a:xfrm flipV="1">
              <a:off x="5859" y="1699"/>
              <a:ext cx="2" cy="329"/>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19" name="Line 62"/>
            <p:cNvSpPr>
              <a:spLocks noChangeShapeType="1"/>
            </p:cNvSpPr>
            <p:nvPr/>
          </p:nvSpPr>
          <p:spPr bwMode="auto">
            <a:xfrm flipH="1">
              <a:off x="5836" y="1699"/>
              <a:ext cx="44"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20" name="Line 63"/>
            <p:cNvSpPr>
              <a:spLocks noChangeShapeType="1"/>
            </p:cNvSpPr>
            <p:nvPr/>
          </p:nvSpPr>
          <p:spPr bwMode="auto">
            <a:xfrm>
              <a:off x="5859" y="2077"/>
              <a:ext cx="393" cy="648"/>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21" name="Oval 64"/>
            <p:cNvSpPr>
              <a:spLocks noChangeArrowheads="1"/>
            </p:cNvSpPr>
            <p:nvPr/>
          </p:nvSpPr>
          <p:spPr bwMode="auto">
            <a:xfrm>
              <a:off x="6208" y="2676"/>
              <a:ext cx="91" cy="95"/>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522" name="Line 65"/>
            <p:cNvSpPr>
              <a:spLocks noChangeShapeType="1"/>
            </p:cNvSpPr>
            <p:nvPr/>
          </p:nvSpPr>
          <p:spPr bwMode="auto">
            <a:xfrm flipV="1">
              <a:off x="6252" y="2659"/>
              <a:ext cx="0" cy="17"/>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23" name="Line 66"/>
            <p:cNvSpPr>
              <a:spLocks noChangeShapeType="1"/>
            </p:cNvSpPr>
            <p:nvPr/>
          </p:nvSpPr>
          <p:spPr bwMode="auto">
            <a:xfrm flipH="1">
              <a:off x="6231" y="2659"/>
              <a:ext cx="43"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24" name="Oval 67"/>
            <p:cNvSpPr>
              <a:spLocks noChangeArrowheads="1"/>
            </p:cNvSpPr>
            <p:nvPr/>
          </p:nvSpPr>
          <p:spPr bwMode="auto">
            <a:xfrm>
              <a:off x="4900" y="2858"/>
              <a:ext cx="93" cy="98"/>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525" name="Line 68"/>
            <p:cNvSpPr>
              <a:spLocks noChangeShapeType="1"/>
            </p:cNvSpPr>
            <p:nvPr/>
          </p:nvSpPr>
          <p:spPr bwMode="auto">
            <a:xfrm>
              <a:off x="4945" y="2956"/>
              <a:ext cx="0" cy="48"/>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26" name="Line 69"/>
            <p:cNvSpPr>
              <a:spLocks noChangeShapeType="1"/>
            </p:cNvSpPr>
            <p:nvPr/>
          </p:nvSpPr>
          <p:spPr bwMode="auto">
            <a:xfrm flipH="1">
              <a:off x="4923" y="3004"/>
              <a:ext cx="39" cy="0"/>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27" name="Oval 70"/>
            <p:cNvSpPr>
              <a:spLocks noChangeArrowheads="1"/>
            </p:cNvSpPr>
            <p:nvPr/>
          </p:nvSpPr>
          <p:spPr bwMode="auto">
            <a:xfrm>
              <a:off x="4900" y="2699"/>
              <a:ext cx="93" cy="95"/>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528" name="Line 71"/>
            <p:cNvSpPr>
              <a:spLocks noChangeShapeType="1"/>
            </p:cNvSpPr>
            <p:nvPr/>
          </p:nvSpPr>
          <p:spPr bwMode="auto">
            <a:xfrm flipH="1" flipV="1">
              <a:off x="4935" y="2595"/>
              <a:ext cx="10" cy="10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29" name="Line 72"/>
            <p:cNvSpPr>
              <a:spLocks noChangeShapeType="1"/>
            </p:cNvSpPr>
            <p:nvPr/>
          </p:nvSpPr>
          <p:spPr bwMode="auto">
            <a:xfrm flipH="1">
              <a:off x="4923" y="2564"/>
              <a:ext cx="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04530" name="Text Box 73"/>
            <p:cNvSpPr txBox="1">
              <a:spLocks noChangeArrowheads="1"/>
            </p:cNvSpPr>
            <p:nvPr/>
          </p:nvSpPr>
          <p:spPr bwMode="auto">
            <a:xfrm rot="16182208">
              <a:off x="3041" y="2252"/>
              <a:ext cx="2766" cy="216"/>
            </a:xfrm>
            <a:prstGeom prst="rect">
              <a:avLst/>
            </a:prstGeom>
            <a:solidFill>
              <a:schemeClr val="tx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400" b="1">
                  <a:solidFill>
                    <a:srgbClr val="FFFF00"/>
                  </a:solidFill>
                </a:rPr>
                <a:t> </a:t>
              </a:r>
              <a:r>
                <a:rPr lang="en-US" altLang="en-US" sz="2000" b="1">
                  <a:solidFill>
                    <a:srgbClr val="FFFFFF"/>
                  </a:solidFill>
                </a:rPr>
                <a:t>Reinforcers (per session)</a:t>
              </a:r>
            </a:p>
          </p:txBody>
        </p:sp>
        <p:sp>
          <p:nvSpPr>
            <p:cNvPr id="104531" name="Text Box 74"/>
            <p:cNvSpPr txBox="1">
              <a:spLocks noChangeArrowheads="1"/>
            </p:cNvSpPr>
            <p:nvPr/>
          </p:nvSpPr>
          <p:spPr bwMode="auto">
            <a:xfrm>
              <a:off x="4373" y="3780"/>
              <a:ext cx="1583"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a:solidFill>
                    <a:srgbClr val="FFFFFF"/>
                  </a:solidFill>
                </a:rPr>
                <a:t>Cocaine (mg/kg/injection)</a:t>
              </a:r>
            </a:p>
          </p:txBody>
        </p:sp>
        <p:sp>
          <p:nvSpPr>
            <p:cNvPr id="104532" name="Oval 75"/>
            <p:cNvSpPr>
              <a:spLocks noChangeArrowheads="1"/>
            </p:cNvSpPr>
            <p:nvPr/>
          </p:nvSpPr>
          <p:spPr bwMode="auto">
            <a:xfrm>
              <a:off x="5465" y="918"/>
              <a:ext cx="96" cy="123"/>
            </a:xfrm>
            <a:prstGeom prst="ellipse">
              <a:avLst/>
            </a:prstGeom>
            <a:solidFill>
              <a:srgbClr val="03FB1B"/>
            </a:solidFill>
            <a:ln>
              <a:noFill/>
            </a:ln>
            <a:extLst>
              <a:ext uri="{91240B29-F687-4F45-9708-019B960494DF}">
                <a14:hiddenLine xmlns:a14="http://schemas.microsoft.com/office/drawing/2010/main" w="12700">
                  <a:solidFill>
                    <a:srgbClr val="000000"/>
                  </a:solidFill>
                  <a:round/>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533" name="Rectangle 76"/>
            <p:cNvSpPr>
              <a:spLocks noChangeArrowheads="1"/>
            </p:cNvSpPr>
            <p:nvPr/>
          </p:nvSpPr>
          <p:spPr bwMode="auto">
            <a:xfrm>
              <a:off x="5607" y="915"/>
              <a:ext cx="505"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b="1">
                  <a:solidFill>
                    <a:srgbClr val="03FB1B"/>
                  </a:solidFill>
                </a:rPr>
                <a:t>Dominant</a:t>
              </a:r>
            </a:p>
          </p:txBody>
        </p:sp>
        <p:sp>
          <p:nvSpPr>
            <p:cNvPr id="104534" name="Oval 77"/>
            <p:cNvSpPr>
              <a:spLocks noChangeArrowheads="1"/>
            </p:cNvSpPr>
            <p:nvPr/>
          </p:nvSpPr>
          <p:spPr bwMode="auto">
            <a:xfrm>
              <a:off x="5465" y="1164"/>
              <a:ext cx="96" cy="123"/>
            </a:xfrm>
            <a:prstGeom prst="ellipse">
              <a:avLst/>
            </a:prstGeom>
            <a:solidFill>
              <a:srgbClr val="FF0000"/>
            </a:solidFill>
            <a:ln w="1270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535" name="Rectangle 78"/>
            <p:cNvSpPr>
              <a:spLocks noChangeArrowheads="1"/>
            </p:cNvSpPr>
            <p:nvPr/>
          </p:nvSpPr>
          <p:spPr bwMode="auto">
            <a:xfrm>
              <a:off x="5607" y="1155"/>
              <a:ext cx="619"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b="1">
                  <a:solidFill>
                    <a:srgbClr val="FF0000"/>
                  </a:solidFill>
                </a:rPr>
                <a:t>Subordinate</a:t>
              </a:r>
              <a:endParaRPr lang="en-US" altLang="en-US" sz="2400" b="1">
                <a:solidFill>
                  <a:srgbClr val="FFFF00"/>
                </a:solidFill>
              </a:endParaRPr>
            </a:p>
          </p:txBody>
        </p:sp>
        <p:sp>
          <p:nvSpPr>
            <p:cNvPr id="104536" name="Rectangle 79"/>
            <p:cNvSpPr>
              <a:spLocks noChangeArrowheads="1"/>
            </p:cNvSpPr>
            <p:nvPr/>
          </p:nvSpPr>
          <p:spPr bwMode="auto">
            <a:xfrm>
              <a:off x="5178" y="743"/>
              <a:ext cx="1113"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537" name="Line 80"/>
            <p:cNvSpPr>
              <a:spLocks noChangeShapeType="1"/>
            </p:cNvSpPr>
            <p:nvPr/>
          </p:nvSpPr>
          <p:spPr bwMode="auto">
            <a:xfrm>
              <a:off x="5108" y="3509"/>
              <a:ext cx="1147"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grpSp>
      <p:grpSp>
        <p:nvGrpSpPr>
          <p:cNvPr id="3" name="Group 81"/>
          <p:cNvGrpSpPr>
            <a:grpSpLocks/>
          </p:cNvGrpSpPr>
          <p:nvPr/>
        </p:nvGrpSpPr>
        <p:grpSpPr bwMode="auto">
          <a:xfrm>
            <a:off x="2336800" y="1295400"/>
            <a:ext cx="4471353" cy="5029200"/>
            <a:chOff x="1198" y="816"/>
            <a:chExt cx="2916" cy="3168"/>
          </a:xfrm>
        </p:grpSpPr>
        <p:pic>
          <p:nvPicPr>
            <p:cNvPr id="104461" name="Picture 82"/>
            <p:cNvPicPr>
              <a:picLocks noChangeArrowheads="1"/>
            </p:cNvPicPr>
            <p:nvPr/>
          </p:nvPicPr>
          <p:blipFill>
            <a:blip r:embed="rId5">
              <a:lum contrast="30000"/>
              <a:extLst>
                <a:ext uri="{28A0092B-C50C-407E-A947-70E740481C1C}">
                  <a14:useLocalDpi xmlns:a14="http://schemas.microsoft.com/office/drawing/2010/main" val="0"/>
                </a:ext>
              </a:extLst>
            </a:blip>
            <a:srcRect l="23331" t="15344" r="10284" b="9070"/>
            <a:stretch>
              <a:fillRect/>
            </a:stretch>
          </p:blipFill>
          <p:spPr bwMode="auto">
            <a:xfrm>
              <a:off x="2865" y="2773"/>
              <a:ext cx="1249" cy="1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4462" name="Rectangle 83"/>
            <p:cNvSpPr>
              <a:spLocks noChangeArrowheads="1"/>
            </p:cNvSpPr>
            <p:nvPr/>
          </p:nvSpPr>
          <p:spPr bwMode="auto">
            <a:xfrm>
              <a:off x="1198" y="3090"/>
              <a:ext cx="1316" cy="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i="1">
                  <a:solidFill>
                    <a:srgbClr val="EFFF0A"/>
                  </a:solidFill>
                </a:rPr>
                <a:t>Becomes Subordinate</a:t>
              </a:r>
            </a:p>
            <a:p>
              <a:pPr eaLnBrk="0" fontAlgn="base" hangingPunct="0">
                <a:spcBef>
                  <a:spcPct val="0"/>
                </a:spcBef>
                <a:spcAft>
                  <a:spcPct val="0"/>
                </a:spcAft>
                <a:buFontTx/>
                <a:buNone/>
              </a:pPr>
              <a:r>
                <a:rPr lang="en-US" altLang="en-US" sz="2000" b="1" i="1">
                  <a:solidFill>
                    <a:srgbClr val="EFFF0A"/>
                  </a:solidFill>
                </a:rPr>
                <a:t>Stress remains</a:t>
              </a:r>
              <a:endParaRPr lang="en-US" altLang="en-US" sz="2400" b="1" i="1">
                <a:solidFill>
                  <a:srgbClr val="EFFF0A"/>
                </a:solidFill>
              </a:endParaRPr>
            </a:p>
          </p:txBody>
        </p:sp>
        <p:pic>
          <p:nvPicPr>
            <p:cNvPr id="104463" name="Picture 84"/>
            <p:cNvPicPr>
              <a:picLocks noChangeArrowheads="1"/>
            </p:cNvPicPr>
            <p:nvPr/>
          </p:nvPicPr>
          <p:blipFill>
            <a:blip r:embed="rId6">
              <a:lum contrast="30000"/>
              <a:extLst>
                <a:ext uri="{28A0092B-C50C-407E-A947-70E740481C1C}">
                  <a14:useLocalDpi xmlns:a14="http://schemas.microsoft.com/office/drawing/2010/main" val="0"/>
                </a:ext>
              </a:extLst>
            </a:blip>
            <a:srcRect l="16473" t="17574" r="22025" b="12012"/>
            <a:stretch>
              <a:fillRect/>
            </a:stretch>
          </p:blipFill>
          <p:spPr bwMode="auto">
            <a:xfrm>
              <a:off x="2865" y="1166"/>
              <a:ext cx="1141"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4464" name="Rectangle 85"/>
            <p:cNvSpPr>
              <a:spLocks noChangeArrowheads="1"/>
            </p:cNvSpPr>
            <p:nvPr/>
          </p:nvSpPr>
          <p:spPr bwMode="auto">
            <a:xfrm>
              <a:off x="3134" y="816"/>
              <a:ext cx="527"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75000"/>
                </a:lnSpc>
                <a:spcBef>
                  <a:spcPct val="0"/>
                </a:spcBef>
                <a:spcAft>
                  <a:spcPct val="0"/>
                </a:spcAft>
                <a:buFontTx/>
                <a:buNone/>
              </a:pPr>
              <a:r>
                <a:rPr lang="en-US" altLang="en-US" sz="2000" b="1">
                  <a:solidFill>
                    <a:srgbClr val="FFFFFF"/>
                  </a:solidFill>
                </a:rPr>
                <a:t>Group</a:t>
              </a:r>
            </a:p>
            <a:p>
              <a:pPr algn="ctr" eaLnBrk="0" fontAlgn="base" hangingPunct="0">
                <a:lnSpc>
                  <a:spcPct val="75000"/>
                </a:lnSpc>
                <a:spcBef>
                  <a:spcPct val="0"/>
                </a:spcBef>
                <a:spcAft>
                  <a:spcPct val="0"/>
                </a:spcAft>
                <a:buFontTx/>
                <a:buNone/>
              </a:pPr>
              <a:r>
                <a:rPr lang="en-US" altLang="en-US" sz="2000" b="1">
                  <a:solidFill>
                    <a:srgbClr val="FFFFFF"/>
                  </a:solidFill>
                </a:rPr>
                <a:t>Housed</a:t>
              </a:r>
            </a:p>
          </p:txBody>
        </p:sp>
        <p:sp>
          <p:nvSpPr>
            <p:cNvPr id="104465" name="AutoShape 87"/>
            <p:cNvSpPr>
              <a:spLocks noChangeArrowheads="1"/>
            </p:cNvSpPr>
            <p:nvPr/>
          </p:nvSpPr>
          <p:spPr bwMode="auto">
            <a:xfrm>
              <a:off x="1536" y="1902"/>
              <a:ext cx="858" cy="240"/>
            </a:xfrm>
            <a:prstGeom prst="rightArrow">
              <a:avLst>
                <a:gd name="adj1" fmla="val 50000"/>
                <a:gd name="adj2" fmla="val 89375"/>
              </a:avLst>
            </a:prstGeom>
            <a:gradFill rotWithShape="0">
              <a:gsLst>
                <a:gs pos="0">
                  <a:srgbClr val="FF230E"/>
                </a:gs>
                <a:gs pos="100000">
                  <a:srgbClr val="2DFF15"/>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466" name="AutoShape 88"/>
            <p:cNvSpPr>
              <a:spLocks noChangeArrowheads="1"/>
            </p:cNvSpPr>
            <p:nvPr/>
          </p:nvSpPr>
          <p:spPr bwMode="auto">
            <a:xfrm>
              <a:off x="1584" y="3570"/>
              <a:ext cx="864" cy="240"/>
            </a:xfrm>
            <a:prstGeom prst="rightArrow">
              <a:avLst>
                <a:gd name="adj1" fmla="val 50000"/>
                <a:gd name="adj2" fmla="val 90000"/>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a:solidFill>
                  <a:srgbClr val="FFFFFF"/>
                </a:solidFill>
              </a:endParaRPr>
            </a:p>
          </p:txBody>
        </p:sp>
        <p:sp>
          <p:nvSpPr>
            <p:cNvPr id="104467" name="Rectangle 89"/>
            <p:cNvSpPr>
              <a:spLocks noChangeArrowheads="1"/>
            </p:cNvSpPr>
            <p:nvPr/>
          </p:nvSpPr>
          <p:spPr bwMode="auto">
            <a:xfrm>
              <a:off x="1252" y="1392"/>
              <a:ext cx="1190" cy="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i="1">
                  <a:solidFill>
                    <a:srgbClr val="FFFE06"/>
                  </a:solidFill>
                </a:rPr>
                <a:t>Becomes Dominant</a:t>
              </a:r>
            </a:p>
            <a:p>
              <a:pPr eaLnBrk="0" fontAlgn="base" hangingPunct="0">
                <a:spcBef>
                  <a:spcPct val="0"/>
                </a:spcBef>
                <a:spcAft>
                  <a:spcPct val="0"/>
                </a:spcAft>
                <a:buFontTx/>
                <a:buNone/>
              </a:pPr>
              <a:r>
                <a:rPr lang="en-US" altLang="en-US" sz="2000" b="1" i="1">
                  <a:solidFill>
                    <a:srgbClr val="FFFE06"/>
                  </a:solidFill>
                </a:rPr>
                <a:t>No longer stressed</a:t>
              </a:r>
              <a:endParaRPr lang="en-US" altLang="en-US" sz="2000" b="1">
                <a:solidFill>
                  <a:srgbClr val="FFFE06"/>
                </a:solidFill>
              </a:endParaRPr>
            </a:p>
          </p:txBody>
        </p:sp>
      </p:grpSp>
      <p:sp>
        <p:nvSpPr>
          <p:cNvPr id="104457" name="Text Box 93"/>
          <p:cNvSpPr txBox="1">
            <a:spLocks noChangeArrowheads="1"/>
          </p:cNvSpPr>
          <p:nvPr/>
        </p:nvSpPr>
        <p:spPr bwMode="auto">
          <a:xfrm>
            <a:off x="52918" y="152400"/>
            <a:ext cx="12179300" cy="9398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3400" b="1" dirty="0">
                <a:solidFill>
                  <a:srgbClr val="000000"/>
                </a:solidFill>
              </a:rPr>
              <a:t>Social Stressors Change D2R Amount and Availability and Propensity to Administer Cocaine</a:t>
            </a:r>
          </a:p>
        </p:txBody>
      </p:sp>
      <p:sp>
        <p:nvSpPr>
          <p:cNvPr id="104458" name="Rectangle 89"/>
          <p:cNvSpPr>
            <a:spLocks noChangeArrowheads="1"/>
          </p:cNvSpPr>
          <p:nvPr/>
        </p:nvSpPr>
        <p:spPr bwMode="auto">
          <a:xfrm>
            <a:off x="410640" y="3943350"/>
            <a:ext cx="6485461"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400" b="1" i="1" dirty="0">
                <a:solidFill>
                  <a:srgbClr val="FFFFFF"/>
                </a:solidFill>
              </a:rPr>
              <a:t>Social Setting Can Change Neurobiology</a:t>
            </a:r>
            <a:endParaRPr lang="en-US" altLang="en-US" sz="2400" b="1" dirty="0">
              <a:solidFill>
                <a:srgbClr val="FFFFFF"/>
              </a:solidFill>
            </a:endParaRPr>
          </a:p>
        </p:txBody>
      </p:sp>
      <p:sp>
        <p:nvSpPr>
          <p:cNvPr id="104459" name="TextBox 3"/>
          <p:cNvSpPr txBox="1">
            <a:spLocks noChangeArrowheads="1"/>
          </p:cNvSpPr>
          <p:nvPr/>
        </p:nvSpPr>
        <p:spPr bwMode="auto">
          <a:xfrm>
            <a:off x="0" y="6492875"/>
            <a:ext cx="14139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a:solidFill>
                  <a:srgbClr val="FFFFFF"/>
                </a:solidFill>
              </a:rPr>
              <a:t>N=20 monkeys</a:t>
            </a:r>
          </a:p>
        </p:txBody>
      </p:sp>
      <p:sp>
        <p:nvSpPr>
          <p:cNvPr id="4" name="TextBox 3"/>
          <p:cNvSpPr txBox="1">
            <a:spLocks noChangeArrowheads="1"/>
          </p:cNvSpPr>
          <p:nvPr/>
        </p:nvSpPr>
        <p:spPr bwMode="auto">
          <a:xfrm>
            <a:off x="5082842" y="3011018"/>
            <a:ext cx="12532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0" fontAlgn="base" hangingPunct="0">
              <a:spcBef>
                <a:spcPct val="0"/>
              </a:spcBef>
              <a:spcAft>
                <a:spcPct val="0"/>
              </a:spcAft>
            </a:pPr>
            <a:r>
              <a:rPr lang="en-US" altLang="en-US" sz="1800" dirty="0">
                <a:solidFill>
                  <a:srgbClr val="FFFFFF"/>
                </a:solidFill>
              </a:rPr>
              <a:t>&gt;20% higher D2R</a:t>
            </a:r>
          </a:p>
        </p:txBody>
      </p:sp>
      <p:pic>
        <p:nvPicPr>
          <p:cNvPr id="9218"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53097" t="44874" r="37644" b="21741"/>
          <a:stretch/>
        </p:blipFill>
        <p:spPr bwMode="auto">
          <a:xfrm>
            <a:off x="6363464" y="2636025"/>
            <a:ext cx="1294742" cy="2626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136452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grpSp>
        <p:nvGrpSpPr>
          <p:cNvPr id="114690" name="Group 1027"/>
          <p:cNvGrpSpPr>
            <a:grpSpLocks/>
          </p:cNvGrpSpPr>
          <p:nvPr/>
        </p:nvGrpSpPr>
        <p:grpSpPr bwMode="auto">
          <a:xfrm>
            <a:off x="6242823" y="95003"/>
            <a:ext cx="5722703" cy="4218376"/>
            <a:chOff x="3144" y="1056"/>
            <a:chExt cx="2448" cy="1968"/>
          </a:xfrm>
          <a:effectLst>
            <a:outerShdw blurRad="50800" dist="38100" dir="8100000" algn="tr" rotWithShape="0">
              <a:prstClr val="black">
                <a:alpha val="40000"/>
              </a:prstClr>
            </a:outerShdw>
          </a:effectLst>
        </p:grpSpPr>
        <p:pic>
          <p:nvPicPr>
            <p:cNvPr id="114693" name="Picture 1028" descr="rewardpath"/>
            <p:cNvPicPr>
              <a:picLocks noChangeAspect="1" noChangeArrowheads="1"/>
            </p:cNvPicPr>
            <p:nvPr/>
          </p:nvPicPr>
          <p:blipFill>
            <a:blip r:embed="rId3">
              <a:lum bright="6000" contrast="30000"/>
              <a:extLst>
                <a:ext uri="{28A0092B-C50C-407E-A947-70E740481C1C}">
                  <a14:useLocalDpi xmlns:a14="http://schemas.microsoft.com/office/drawing/2010/main" val="0"/>
                </a:ext>
              </a:extLst>
            </a:blip>
            <a:srcRect l="11314" t="6334" r="8818" b="6566"/>
            <a:stretch>
              <a:fillRect/>
            </a:stretch>
          </p:blipFill>
          <p:spPr bwMode="auto">
            <a:xfrm>
              <a:off x="3144" y="1056"/>
              <a:ext cx="2448"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4" name="Rectangle 1029"/>
            <p:cNvSpPr>
              <a:spLocks noChangeArrowheads="1"/>
            </p:cNvSpPr>
            <p:nvPr/>
          </p:nvSpPr>
          <p:spPr bwMode="auto">
            <a:xfrm>
              <a:off x="3144" y="1087"/>
              <a:ext cx="460" cy="18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endParaRPr lang="en-US" altLang="en-US" sz="4400" b="1" i="1">
                <a:solidFill>
                  <a:srgbClr val="808080"/>
                </a:solidFill>
              </a:endParaRPr>
            </a:p>
          </p:txBody>
        </p:sp>
        <p:sp>
          <p:nvSpPr>
            <p:cNvPr id="114695" name="Rectangle 1030"/>
            <p:cNvSpPr>
              <a:spLocks noChangeArrowheads="1"/>
            </p:cNvSpPr>
            <p:nvPr/>
          </p:nvSpPr>
          <p:spPr bwMode="auto">
            <a:xfrm>
              <a:off x="3155" y="1254"/>
              <a:ext cx="235" cy="18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4696" name="Rectangle 1031"/>
            <p:cNvSpPr>
              <a:spLocks noChangeArrowheads="1"/>
            </p:cNvSpPr>
            <p:nvPr/>
          </p:nvSpPr>
          <p:spPr bwMode="auto">
            <a:xfrm>
              <a:off x="3144" y="2265"/>
              <a:ext cx="492" cy="45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4697" name="Freeform 1032" descr="70%"/>
            <p:cNvSpPr>
              <a:spLocks/>
            </p:cNvSpPr>
            <p:nvPr/>
          </p:nvSpPr>
          <p:spPr bwMode="auto">
            <a:xfrm>
              <a:off x="4211" y="2112"/>
              <a:ext cx="176" cy="370"/>
            </a:xfrm>
            <a:custGeom>
              <a:avLst/>
              <a:gdLst>
                <a:gd name="T0" fmla="*/ 1 w 261"/>
                <a:gd name="T1" fmla="*/ 1 h 588"/>
                <a:gd name="T2" fmla="*/ 1 w 261"/>
                <a:gd name="T3" fmla="*/ 1 h 588"/>
                <a:gd name="T4" fmla="*/ 1 w 261"/>
                <a:gd name="T5" fmla="*/ 1 h 588"/>
                <a:gd name="T6" fmla="*/ 1 w 261"/>
                <a:gd name="T7" fmla="*/ 1 h 588"/>
                <a:gd name="T8" fmla="*/ 1 w 261"/>
                <a:gd name="T9" fmla="*/ 1 h 588"/>
                <a:gd name="T10" fmla="*/ 1 w 261"/>
                <a:gd name="T11" fmla="*/ 1 h 588"/>
                <a:gd name="T12" fmla="*/ 1 w 261"/>
                <a:gd name="T13" fmla="*/ 1 h 588"/>
                <a:gd name="T14" fmla="*/ 1 w 261"/>
                <a:gd name="T15" fmla="*/ 1 h 588"/>
                <a:gd name="T16" fmla="*/ 1 w 261"/>
                <a:gd name="T17" fmla="*/ 1 h 588"/>
                <a:gd name="T18" fmla="*/ 1 w 261"/>
                <a:gd name="T19" fmla="*/ 1 h 588"/>
                <a:gd name="T20" fmla="*/ 1 w 261"/>
                <a:gd name="T21" fmla="*/ 1 h 588"/>
                <a:gd name="T22" fmla="*/ 1 w 261"/>
                <a:gd name="T23" fmla="*/ 1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1"/>
                <a:gd name="T37" fmla="*/ 0 h 588"/>
                <a:gd name="T38" fmla="*/ 261 w 261"/>
                <a:gd name="T39" fmla="*/ 588 h 58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1" h="588">
                  <a:moveTo>
                    <a:pt x="164" y="136"/>
                  </a:moveTo>
                  <a:cubicBezTo>
                    <a:pt x="168" y="124"/>
                    <a:pt x="135" y="84"/>
                    <a:pt x="148" y="68"/>
                  </a:cubicBezTo>
                  <a:cubicBezTo>
                    <a:pt x="161" y="52"/>
                    <a:pt x="247" y="0"/>
                    <a:pt x="244" y="37"/>
                  </a:cubicBezTo>
                  <a:cubicBezTo>
                    <a:pt x="261" y="127"/>
                    <a:pt x="154" y="215"/>
                    <a:pt x="127" y="290"/>
                  </a:cubicBezTo>
                  <a:cubicBezTo>
                    <a:pt x="114" y="357"/>
                    <a:pt x="104" y="406"/>
                    <a:pt x="76" y="456"/>
                  </a:cubicBezTo>
                  <a:cubicBezTo>
                    <a:pt x="70" y="483"/>
                    <a:pt x="70" y="513"/>
                    <a:pt x="59" y="533"/>
                  </a:cubicBezTo>
                  <a:cubicBezTo>
                    <a:pt x="51" y="548"/>
                    <a:pt x="4" y="588"/>
                    <a:pt x="4" y="588"/>
                  </a:cubicBezTo>
                  <a:cubicBezTo>
                    <a:pt x="0" y="523"/>
                    <a:pt x="59" y="340"/>
                    <a:pt x="88" y="285"/>
                  </a:cubicBezTo>
                  <a:cubicBezTo>
                    <a:pt x="81" y="240"/>
                    <a:pt x="98" y="269"/>
                    <a:pt x="132" y="256"/>
                  </a:cubicBezTo>
                  <a:cubicBezTo>
                    <a:pt x="139" y="238"/>
                    <a:pt x="156" y="225"/>
                    <a:pt x="160" y="204"/>
                  </a:cubicBezTo>
                  <a:cubicBezTo>
                    <a:pt x="164" y="183"/>
                    <a:pt x="157" y="141"/>
                    <a:pt x="158" y="130"/>
                  </a:cubicBezTo>
                  <a:cubicBezTo>
                    <a:pt x="160" y="128"/>
                    <a:pt x="172" y="159"/>
                    <a:pt x="164" y="136"/>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4698" name="Freeform 1033" descr="70%"/>
            <p:cNvSpPr>
              <a:spLocks/>
            </p:cNvSpPr>
            <p:nvPr/>
          </p:nvSpPr>
          <p:spPr bwMode="auto">
            <a:xfrm>
              <a:off x="3648" y="2174"/>
              <a:ext cx="343" cy="195"/>
            </a:xfrm>
            <a:custGeom>
              <a:avLst/>
              <a:gdLst>
                <a:gd name="T0" fmla="*/ 1 w 474"/>
                <a:gd name="T1" fmla="*/ 1 h 299"/>
                <a:gd name="T2" fmla="*/ 1 w 474"/>
                <a:gd name="T3" fmla="*/ 1 h 299"/>
                <a:gd name="T4" fmla="*/ 1 w 474"/>
                <a:gd name="T5" fmla="*/ 1 h 299"/>
                <a:gd name="T6" fmla="*/ 1 w 474"/>
                <a:gd name="T7" fmla="*/ 1 h 299"/>
                <a:gd name="T8" fmla="*/ 1 w 474"/>
                <a:gd name="T9" fmla="*/ 1 h 299"/>
                <a:gd name="T10" fmla="*/ 1 w 474"/>
                <a:gd name="T11" fmla="*/ 1 h 299"/>
                <a:gd name="T12" fmla="*/ 1 w 474"/>
                <a:gd name="T13" fmla="*/ 1 h 299"/>
                <a:gd name="T14" fmla="*/ 1 w 474"/>
                <a:gd name="T15" fmla="*/ 1 h 299"/>
                <a:gd name="T16" fmla="*/ 1 w 474"/>
                <a:gd name="T17" fmla="*/ 1 h 299"/>
                <a:gd name="T18" fmla="*/ 1 w 474"/>
                <a:gd name="T19" fmla="*/ 1 h 299"/>
                <a:gd name="T20" fmla="*/ 1 w 474"/>
                <a:gd name="T21" fmla="*/ 1 h 299"/>
                <a:gd name="T22" fmla="*/ 1 w 474"/>
                <a:gd name="T23" fmla="*/ 1 h 2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4"/>
                <a:gd name="T37" fmla="*/ 0 h 299"/>
                <a:gd name="T38" fmla="*/ 474 w 474"/>
                <a:gd name="T39" fmla="*/ 299 h 2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4" h="299">
                  <a:moveTo>
                    <a:pt x="119" y="253"/>
                  </a:moveTo>
                  <a:cubicBezTo>
                    <a:pt x="103" y="253"/>
                    <a:pt x="73" y="299"/>
                    <a:pt x="62" y="290"/>
                  </a:cubicBezTo>
                  <a:cubicBezTo>
                    <a:pt x="47" y="279"/>
                    <a:pt x="0" y="214"/>
                    <a:pt x="30" y="186"/>
                  </a:cubicBezTo>
                  <a:cubicBezTo>
                    <a:pt x="21" y="120"/>
                    <a:pt x="184" y="147"/>
                    <a:pt x="242" y="123"/>
                  </a:cubicBezTo>
                  <a:cubicBezTo>
                    <a:pt x="283" y="104"/>
                    <a:pt x="262" y="88"/>
                    <a:pt x="278" y="75"/>
                  </a:cubicBezTo>
                  <a:cubicBezTo>
                    <a:pt x="294" y="61"/>
                    <a:pt x="324" y="53"/>
                    <a:pt x="339" y="45"/>
                  </a:cubicBezTo>
                  <a:cubicBezTo>
                    <a:pt x="353" y="35"/>
                    <a:pt x="342" y="0"/>
                    <a:pt x="370" y="26"/>
                  </a:cubicBezTo>
                  <a:cubicBezTo>
                    <a:pt x="388" y="24"/>
                    <a:pt x="474" y="93"/>
                    <a:pt x="454" y="74"/>
                  </a:cubicBezTo>
                  <a:cubicBezTo>
                    <a:pt x="474" y="148"/>
                    <a:pt x="348" y="117"/>
                    <a:pt x="286" y="126"/>
                  </a:cubicBezTo>
                  <a:cubicBezTo>
                    <a:pt x="290" y="158"/>
                    <a:pt x="281" y="175"/>
                    <a:pt x="242" y="186"/>
                  </a:cubicBezTo>
                  <a:cubicBezTo>
                    <a:pt x="218" y="195"/>
                    <a:pt x="205" y="194"/>
                    <a:pt x="174" y="194"/>
                  </a:cubicBezTo>
                  <a:cubicBezTo>
                    <a:pt x="170" y="193"/>
                    <a:pt x="118" y="254"/>
                    <a:pt x="119" y="253"/>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4699" name="Freeform 1034" descr="70%"/>
            <p:cNvSpPr>
              <a:spLocks/>
            </p:cNvSpPr>
            <p:nvPr/>
          </p:nvSpPr>
          <p:spPr bwMode="auto">
            <a:xfrm>
              <a:off x="3433" y="1354"/>
              <a:ext cx="334" cy="190"/>
            </a:xfrm>
            <a:custGeom>
              <a:avLst/>
              <a:gdLst>
                <a:gd name="T0" fmla="*/ 1 w 517"/>
                <a:gd name="T1" fmla="*/ 1 h 317"/>
                <a:gd name="T2" fmla="*/ 1 w 517"/>
                <a:gd name="T3" fmla="*/ 1 h 317"/>
                <a:gd name="T4" fmla="*/ 1 w 517"/>
                <a:gd name="T5" fmla="*/ 1 h 317"/>
                <a:gd name="T6" fmla="*/ 1 w 517"/>
                <a:gd name="T7" fmla="*/ 1 h 317"/>
                <a:gd name="T8" fmla="*/ 1 w 517"/>
                <a:gd name="T9" fmla="*/ 1 h 317"/>
                <a:gd name="T10" fmla="*/ 1 w 517"/>
                <a:gd name="T11" fmla="*/ 1 h 317"/>
                <a:gd name="T12" fmla="*/ 0 w 517"/>
                <a:gd name="T13" fmla="*/ 1 h 317"/>
                <a:gd name="T14" fmla="*/ 1 w 517"/>
                <a:gd name="T15" fmla="*/ 1 h 317"/>
                <a:gd name="T16" fmla="*/ 1 w 517"/>
                <a:gd name="T17" fmla="*/ 1 h 317"/>
                <a:gd name="T18" fmla="*/ 1 w 517"/>
                <a:gd name="T19" fmla="*/ 1 h 317"/>
                <a:gd name="T20" fmla="*/ 1 w 517"/>
                <a:gd name="T21" fmla="*/ 1 h 3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7"/>
                <a:gd name="T34" fmla="*/ 0 h 317"/>
                <a:gd name="T35" fmla="*/ 517 w 517"/>
                <a:gd name="T36" fmla="*/ 317 h 3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7" h="317">
                  <a:moveTo>
                    <a:pt x="311" y="81"/>
                  </a:moveTo>
                  <a:cubicBezTo>
                    <a:pt x="338" y="136"/>
                    <a:pt x="517" y="231"/>
                    <a:pt x="500" y="290"/>
                  </a:cubicBezTo>
                  <a:cubicBezTo>
                    <a:pt x="503" y="317"/>
                    <a:pt x="368" y="306"/>
                    <a:pt x="316" y="282"/>
                  </a:cubicBezTo>
                  <a:cubicBezTo>
                    <a:pt x="264" y="258"/>
                    <a:pt x="229" y="174"/>
                    <a:pt x="188" y="144"/>
                  </a:cubicBezTo>
                  <a:cubicBezTo>
                    <a:pt x="143" y="138"/>
                    <a:pt x="109" y="137"/>
                    <a:pt x="70" y="99"/>
                  </a:cubicBezTo>
                  <a:cubicBezTo>
                    <a:pt x="51" y="98"/>
                    <a:pt x="32" y="109"/>
                    <a:pt x="16" y="93"/>
                  </a:cubicBezTo>
                  <a:cubicBezTo>
                    <a:pt x="5" y="81"/>
                    <a:pt x="0" y="32"/>
                    <a:pt x="0" y="32"/>
                  </a:cubicBezTo>
                  <a:cubicBezTo>
                    <a:pt x="42" y="0"/>
                    <a:pt x="129" y="31"/>
                    <a:pt x="173" y="70"/>
                  </a:cubicBezTo>
                  <a:cubicBezTo>
                    <a:pt x="200" y="36"/>
                    <a:pt x="221" y="23"/>
                    <a:pt x="238" y="87"/>
                  </a:cubicBezTo>
                  <a:cubicBezTo>
                    <a:pt x="261" y="98"/>
                    <a:pt x="283" y="120"/>
                    <a:pt x="299" y="146"/>
                  </a:cubicBezTo>
                  <a:cubicBezTo>
                    <a:pt x="303" y="149"/>
                    <a:pt x="313" y="81"/>
                    <a:pt x="311" y="81"/>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4700" name="Freeform 1035" descr="70%"/>
            <p:cNvSpPr>
              <a:spLocks/>
            </p:cNvSpPr>
            <p:nvPr/>
          </p:nvSpPr>
          <p:spPr bwMode="auto">
            <a:xfrm>
              <a:off x="3864" y="1937"/>
              <a:ext cx="592" cy="298"/>
            </a:xfrm>
            <a:custGeom>
              <a:avLst/>
              <a:gdLst>
                <a:gd name="T0" fmla="*/ 1 w 914"/>
                <a:gd name="T1" fmla="*/ 1 h 498"/>
                <a:gd name="T2" fmla="*/ 1 w 914"/>
                <a:gd name="T3" fmla="*/ 1 h 498"/>
                <a:gd name="T4" fmla="*/ 1 w 914"/>
                <a:gd name="T5" fmla="*/ 1 h 498"/>
                <a:gd name="T6" fmla="*/ 1 w 914"/>
                <a:gd name="T7" fmla="*/ 1 h 498"/>
                <a:gd name="T8" fmla="*/ 1 w 914"/>
                <a:gd name="T9" fmla="*/ 1 h 498"/>
                <a:gd name="T10" fmla="*/ 1 w 914"/>
                <a:gd name="T11" fmla="*/ 1 h 498"/>
                <a:gd name="T12" fmla="*/ 1 w 914"/>
                <a:gd name="T13" fmla="*/ 1 h 498"/>
                <a:gd name="T14" fmla="*/ 1 w 914"/>
                <a:gd name="T15" fmla="*/ 1 h 498"/>
                <a:gd name="T16" fmla="*/ 1 w 914"/>
                <a:gd name="T17" fmla="*/ 1 h 498"/>
                <a:gd name="T18" fmla="*/ 1 w 914"/>
                <a:gd name="T19" fmla="*/ 1 h 498"/>
                <a:gd name="T20" fmla="*/ 1 w 914"/>
                <a:gd name="T21" fmla="*/ 1 h 498"/>
                <a:gd name="T22" fmla="*/ 1 w 914"/>
                <a:gd name="T23" fmla="*/ 1 h 498"/>
                <a:gd name="T24" fmla="*/ 1 w 914"/>
                <a:gd name="T25" fmla="*/ 1 h 498"/>
                <a:gd name="T26" fmla="*/ 1 w 914"/>
                <a:gd name="T27" fmla="*/ 1 h 498"/>
                <a:gd name="T28" fmla="*/ 1 w 914"/>
                <a:gd name="T29" fmla="*/ 1 h 4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14"/>
                <a:gd name="T46" fmla="*/ 0 h 498"/>
                <a:gd name="T47" fmla="*/ 914 w 914"/>
                <a:gd name="T48" fmla="*/ 498 h 49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14" h="498">
                  <a:moveTo>
                    <a:pt x="281" y="463"/>
                  </a:moveTo>
                  <a:cubicBezTo>
                    <a:pt x="259" y="463"/>
                    <a:pt x="181" y="498"/>
                    <a:pt x="137" y="479"/>
                  </a:cubicBezTo>
                  <a:cubicBezTo>
                    <a:pt x="93" y="460"/>
                    <a:pt x="0" y="398"/>
                    <a:pt x="17" y="351"/>
                  </a:cubicBezTo>
                  <a:cubicBezTo>
                    <a:pt x="41" y="255"/>
                    <a:pt x="178" y="228"/>
                    <a:pt x="241" y="199"/>
                  </a:cubicBezTo>
                  <a:cubicBezTo>
                    <a:pt x="304" y="170"/>
                    <a:pt x="352" y="190"/>
                    <a:pt x="396" y="177"/>
                  </a:cubicBezTo>
                  <a:cubicBezTo>
                    <a:pt x="453" y="145"/>
                    <a:pt x="473" y="140"/>
                    <a:pt x="505" y="123"/>
                  </a:cubicBezTo>
                  <a:cubicBezTo>
                    <a:pt x="538" y="106"/>
                    <a:pt x="570" y="87"/>
                    <a:pt x="591" y="74"/>
                  </a:cubicBezTo>
                  <a:cubicBezTo>
                    <a:pt x="610" y="57"/>
                    <a:pt x="595" y="0"/>
                    <a:pt x="633" y="43"/>
                  </a:cubicBezTo>
                  <a:cubicBezTo>
                    <a:pt x="663" y="46"/>
                    <a:pt x="790" y="17"/>
                    <a:pt x="833" y="31"/>
                  </a:cubicBezTo>
                  <a:cubicBezTo>
                    <a:pt x="876" y="45"/>
                    <a:pt x="890" y="86"/>
                    <a:pt x="889" y="127"/>
                  </a:cubicBezTo>
                  <a:cubicBezTo>
                    <a:pt x="914" y="158"/>
                    <a:pt x="881" y="256"/>
                    <a:pt x="825" y="279"/>
                  </a:cubicBezTo>
                  <a:cubicBezTo>
                    <a:pt x="769" y="302"/>
                    <a:pt x="613" y="261"/>
                    <a:pt x="551" y="265"/>
                  </a:cubicBezTo>
                  <a:cubicBezTo>
                    <a:pt x="556" y="317"/>
                    <a:pt x="509" y="285"/>
                    <a:pt x="455" y="303"/>
                  </a:cubicBezTo>
                  <a:cubicBezTo>
                    <a:pt x="423" y="318"/>
                    <a:pt x="405" y="315"/>
                    <a:pt x="361" y="315"/>
                  </a:cubicBezTo>
                  <a:cubicBezTo>
                    <a:pt x="356" y="314"/>
                    <a:pt x="279" y="465"/>
                    <a:pt x="281" y="463"/>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4701" name="Freeform 1036" descr="70%"/>
            <p:cNvSpPr>
              <a:spLocks/>
            </p:cNvSpPr>
            <p:nvPr/>
          </p:nvSpPr>
          <p:spPr bwMode="auto">
            <a:xfrm>
              <a:off x="3651" y="1504"/>
              <a:ext cx="278" cy="664"/>
            </a:xfrm>
            <a:custGeom>
              <a:avLst/>
              <a:gdLst>
                <a:gd name="T0" fmla="*/ 1 w 430"/>
                <a:gd name="T1" fmla="*/ 1 h 1114"/>
                <a:gd name="T2" fmla="*/ 1 w 430"/>
                <a:gd name="T3" fmla="*/ 1 h 1114"/>
                <a:gd name="T4" fmla="*/ 1 w 430"/>
                <a:gd name="T5" fmla="*/ 1 h 1114"/>
                <a:gd name="T6" fmla="*/ 1 w 430"/>
                <a:gd name="T7" fmla="*/ 1 h 1114"/>
                <a:gd name="T8" fmla="*/ 1 w 430"/>
                <a:gd name="T9" fmla="*/ 1 h 1114"/>
                <a:gd name="T10" fmla="*/ 1 w 430"/>
                <a:gd name="T11" fmla="*/ 1 h 1114"/>
                <a:gd name="T12" fmla="*/ 1 w 430"/>
                <a:gd name="T13" fmla="*/ 1 h 1114"/>
                <a:gd name="T14" fmla="*/ 1 w 430"/>
                <a:gd name="T15" fmla="*/ 1 h 1114"/>
                <a:gd name="T16" fmla="*/ 1 w 430"/>
                <a:gd name="T17" fmla="*/ 1 h 1114"/>
                <a:gd name="T18" fmla="*/ 1 w 430"/>
                <a:gd name="T19" fmla="*/ 1 h 1114"/>
                <a:gd name="T20" fmla="*/ 1 w 430"/>
                <a:gd name="T21" fmla="*/ 1 h 1114"/>
                <a:gd name="T22" fmla="*/ 1 w 430"/>
                <a:gd name="T23" fmla="*/ 1 h 1114"/>
                <a:gd name="T24" fmla="*/ 1 w 430"/>
                <a:gd name="T25" fmla="*/ 1 h 1114"/>
                <a:gd name="T26" fmla="*/ 1 w 430"/>
                <a:gd name="T27" fmla="*/ 1 h 1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0"/>
                <a:gd name="T43" fmla="*/ 0 h 1114"/>
                <a:gd name="T44" fmla="*/ 430 w 430"/>
                <a:gd name="T45" fmla="*/ 1114 h 1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0" h="1114">
                  <a:moveTo>
                    <a:pt x="2" y="806"/>
                  </a:moveTo>
                  <a:cubicBezTo>
                    <a:pt x="14" y="715"/>
                    <a:pt x="11" y="301"/>
                    <a:pt x="76" y="238"/>
                  </a:cubicBezTo>
                  <a:cubicBezTo>
                    <a:pt x="84" y="70"/>
                    <a:pt x="303" y="0"/>
                    <a:pt x="316" y="38"/>
                  </a:cubicBezTo>
                  <a:cubicBezTo>
                    <a:pt x="329" y="76"/>
                    <a:pt x="176" y="365"/>
                    <a:pt x="153" y="466"/>
                  </a:cubicBezTo>
                  <a:cubicBezTo>
                    <a:pt x="130" y="567"/>
                    <a:pt x="170" y="598"/>
                    <a:pt x="178" y="643"/>
                  </a:cubicBezTo>
                  <a:cubicBezTo>
                    <a:pt x="185" y="688"/>
                    <a:pt x="172" y="705"/>
                    <a:pt x="194" y="736"/>
                  </a:cubicBezTo>
                  <a:cubicBezTo>
                    <a:pt x="216" y="767"/>
                    <a:pt x="278" y="794"/>
                    <a:pt x="311" y="829"/>
                  </a:cubicBezTo>
                  <a:cubicBezTo>
                    <a:pt x="359" y="869"/>
                    <a:pt x="369" y="868"/>
                    <a:pt x="385" y="947"/>
                  </a:cubicBezTo>
                  <a:cubicBezTo>
                    <a:pt x="407" y="962"/>
                    <a:pt x="420" y="947"/>
                    <a:pt x="427" y="981"/>
                  </a:cubicBezTo>
                  <a:cubicBezTo>
                    <a:pt x="430" y="1004"/>
                    <a:pt x="333" y="1104"/>
                    <a:pt x="333" y="1104"/>
                  </a:cubicBezTo>
                  <a:cubicBezTo>
                    <a:pt x="259" y="1114"/>
                    <a:pt x="180" y="1008"/>
                    <a:pt x="159" y="925"/>
                  </a:cubicBezTo>
                  <a:cubicBezTo>
                    <a:pt x="99" y="948"/>
                    <a:pt x="63" y="948"/>
                    <a:pt x="93" y="853"/>
                  </a:cubicBezTo>
                  <a:cubicBezTo>
                    <a:pt x="76" y="820"/>
                    <a:pt x="68" y="776"/>
                    <a:pt x="66" y="731"/>
                  </a:cubicBezTo>
                  <a:cubicBezTo>
                    <a:pt x="66" y="724"/>
                    <a:pt x="0" y="805"/>
                    <a:pt x="2" y="806"/>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4702" name="Oval 1037"/>
            <p:cNvSpPr>
              <a:spLocks noChangeArrowheads="1"/>
            </p:cNvSpPr>
            <p:nvPr/>
          </p:nvSpPr>
          <p:spPr bwMode="auto">
            <a:xfrm rot="2783186">
              <a:off x="4047" y="1566"/>
              <a:ext cx="378" cy="1000"/>
            </a:xfrm>
            <a:prstGeom prst="ellipse">
              <a:avLst/>
            </a:prstGeom>
            <a:solidFill>
              <a:srgbClr val="9900CC">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grpSp>
          <p:nvGrpSpPr>
            <p:cNvPr id="114703" name="Group 1038"/>
            <p:cNvGrpSpPr>
              <a:grpSpLocks/>
            </p:cNvGrpSpPr>
            <p:nvPr/>
          </p:nvGrpSpPr>
          <p:grpSpPr bwMode="auto">
            <a:xfrm>
              <a:off x="4331" y="1738"/>
              <a:ext cx="283" cy="195"/>
              <a:chOff x="3206" y="1728"/>
              <a:chExt cx="436" cy="327"/>
            </a:xfrm>
          </p:grpSpPr>
          <p:sp>
            <p:nvSpPr>
              <p:cNvPr id="114712" name="Oval 1039"/>
              <p:cNvSpPr>
                <a:spLocks noChangeArrowheads="1"/>
              </p:cNvSpPr>
              <p:nvPr/>
            </p:nvSpPr>
            <p:spPr bwMode="auto">
              <a:xfrm>
                <a:off x="3289" y="1728"/>
                <a:ext cx="311" cy="304"/>
              </a:xfrm>
              <a:prstGeom prst="ellipse">
                <a:avLst/>
              </a:prstGeom>
              <a:gradFill rotWithShape="0">
                <a:gsLst>
                  <a:gs pos="0">
                    <a:srgbClr val="CC66FF"/>
                  </a:gs>
                  <a:gs pos="100000">
                    <a:srgbClr val="9900CC"/>
                  </a:gs>
                </a:gsLst>
                <a:path path="shape">
                  <a:fillToRect l="50000" t="50000" r="50000" b="50000"/>
                </a:path>
              </a:gradFill>
              <a:ln>
                <a:noFill/>
              </a:ln>
              <a:effectLst>
                <a:outerShdw dist="35921" dir="2700000" algn="ctr" rotWithShape="0">
                  <a:srgbClr val="000066"/>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4713" name="Text Box 1040"/>
              <p:cNvSpPr txBox="1">
                <a:spLocks noChangeArrowheads="1"/>
              </p:cNvSpPr>
              <p:nvPr/>
            </p:nvSpPr>
            <p:spPr bwMode="auto">
              <a:xfrm>
                <a:off x="3206" y="1775"/>
                <a:ext cx="436" cy="280"/>
              </a:xfrm>
              <a:prstGeom prst="rect">
                <a:avLst/>
              </a:prstGeom>
              <a:noFill/>
              <a:ln>
                <a:noFill/>
              </a:ln>
              <a:effectLst>
                <a:outerShdw dist="35921" dir="2700000" algn="ctr" rotWithShape="0">
                  <a:srgbClr val="000066"/>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a:solidFill>
                      <a:srgbClr val="FFFFFF"/>
                    </a:solidFill>
                  </a:rPr>
                  <a:t>Hipp</a:t>
                </a:r>
              </a:p>
            </p:txBody>
          </p:sp>
        </p:grpSp>
        <p:grpSp>
          <p:nvGrpSpPr>
            <p:cNvPr id="114704" name="Group 1041"/>
            <p:cNvGrpSpPr>
              <a:grpSpLocks/>
            </p:cNvGrpSpPr>
            <p:nvPr/>
          </p:nvGrpSpPr>
          <p:grpSpPr bwMode="auto">
            <a:xfrm>
              <a:off x="3768" y="2211"/>
              <a:ext cx="492" cy="308"/>
              <a:chOff x="2776" y="3728"/>
              <a:chExt cx="440" cy="517"/>
            </a:xfrm>
          </p:grpSpPr>
          <p:sp>
            <p:nvSpPr>
              <p:cNvPr id="114710" name="Oval 1042"/>
              <p:cNvSpPr>
                <a:spLocks noChangeArrowheads="1"/>
              </p:cNvSpPr>
              <p:nvPr/>
            </p:nvSpPr>
            <p:spPr bwMode="auto">
              <a:xfrm>
                <a:off x="2838" y="3728"/>
                <a:ext cx="324" cy="304"/>
              </a:xfrm>
              <a:prstGeom prst="ellipse">
                <a:avLst/>
              </a:prstGeom>
              <a:gradFill rotWithShape="0">
                <a:gsLst>
                  <a:gs pos="0">
                    <a:srgbClr val="CC66FF"/>
                  </a:gs>
                  <a:gs pos="100000">
                    <a:srgbClr val="9900CC"/>
                  </a:gs>
                </a:gsLst>
                <a:path path="shape">
                  <a:fillToRect l="50000" t="50000" r="50000" b="50000"/>
                </a:path>
              </a:gradFill>
              <a:ln>
                <a:noFill/>
              </a:ln>
              <a:effectLst>
                <a:outerShdw dist="35921" dir="2700000" algn="ctr" rotWithShape="0">
                  <a:srgbClr val="000066"/>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4711" name="Text Box 1043"/>
              <p:cNvSpPr txBox="1">
                <a:spLocks noChangeArrowheads="1"/>
              </p:cNvSpPr>
              <p:nvPr/>
            </p:nvSpPr>
            <p:spPr bwMode="auto">
              <a:xfrm>
                <a:off x="2776" y="3782"/>
                <a:ext cx="440" cy="463"/>
              </a:xfrm>
              <a:prstGeom prst="rect">
                <a:avLst/>
              </a:prstGeom>
              <a:noFill/>
              <a:ln>
                <a:noFill/>
              </a:ln>
              <a:effectLst>
                <a:outerShdw dist="35921" dir="2700000" algn="ctr" rotWithShape="0">
                  <a:srgbClr val="000066"/>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a:solidFill>
                      <a:srgbClr val="FFFFFF"/>
                    </a:solidFill>
                  </a:rPr>
                  <a:t>Amyg</a:t>
                </a:r>
              </a:p>
              <a:p>
                <a:pPr algn="ctr" eaLnBrk="0" fontAlgn="base" hangingPunct="0">
                  <a:lnSpc>
                    <a:spcPct val="80000"/>
                  </a:lnSpc>
                  <a:spcBef>
                    <a:spcPct val="0"/>
                  </a:spcBef>
                  <a:spcAft>
                    <a:spcPct val="0"/>
                  </a:spcAft>
                  <a:buFontTx/>
                  <a:buNone/>
                </a:pPr>
                <a:endParaRPr lang="en-US" altLang="en-US" sz="1400" b="1" i="1">
                  <a:solidFill>
                    <a:srgbClr val="FFFFFF"/>
                  </a:solidFill>
                </a:endParaRPr>
              </a:p>
            </p:txBody>
          </p:sp>
        </p:grpSp>
        <p:sp>
          <p:nvSpPr>
            <p:cNvPr id="114705" name="Rectangle 1044"/>
            <p:cNvSpPr>
              <a:spLocks noChangeArrowheads="1"/>
            </p:cNvSpPr>
            <p:nvPr/>
          </p:nvSpPr>
          <p:spPr bwMode="auto">
            <a:xfrm>
              <a:off x="3509" y="2428"/>
              <a:ext cx="257" cy="1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4706" name="Rectangle 1045"/>
            <p:cNvSpPr>
              <a:spLocks noChangeArrowheads="1"/>
            </p:cNvSpPr>
            <p:nvPr/>
          </p:nvSpPr>
          <p:spPr bwMode="auto">
            <a:xfrm>
              <a:off x="3788" y="2525"/>
              <a:ext cx="441" cy="34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4707" name="Rectangle 1046"/>
            <p:cNvSpPr>
              <a:spLocks noChangeArrowheads="1"/>
            </p:cNvSpPr>
            <p:nvPr/>
          </p:nvSpPr>
          <p:spPr bwMode="auto">
            <a:xfrm>
              <a:off x="3414" y="2337"/>
              <a:ext cx="258" cy="1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4708" name="Rectangle 1047"/>
            <p:cNvSpPr>
              <a:spLocks noChangeArrowheads="1"/>
            </p:cNvSpPr>
            <p:nvPr/>
          </p:nvSpPr>
          <p:spPr bwMode="auto">
            <a:xfrm rot="-1210239">
              <a:off x="3998" y="2513"/>
              <a:ext cx="258" cy="1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0640408" name="Text Box 1048"/>
            <p:cNvSpPr txBox="1">
              <a:spLocks noChangeArrowheads="1"/>
            </p:cNvSpPr>
            <p:nvPr/>
          </p:nvSpPr>
          <p:spPr bwMode="auto">
            <a:xfrm>
              <a:off x="4251" y="2238"/>
              <a:ext cx="835" cy="454"/>
            </a:xfrm>
            <a:prstGeom prst="rect">
              <a:avLst/>
            </a:prstGeom>
            <a:noFill/>
            <a:ln w="9525">
              <a:noFill/>
              <a:miter lim="800000"/>
              <a:headEnd/>
              <a:tailEnd/>
            </a:ln>
            <a:effectLst/>
          </p:spPr>
          <p:txBody>
            <a:bodyPr wrap="none">
              <a:spAutoFit/>
            </a:bodyPr>
            <a:lstStyle/>
            <a:p>
              <a:pPr algn="ctr" eaLnBrk="0" fontAlgn="base" hangingPunct="0">
                <a:lnSpc>
                  <a:spcPct val="85000"/>
                </a:lnSpc>
                <a:spcBef>
                  <a:spcPct val="0"/>
                </a:spcBef>
                <a:spcAft>
                  <a:spcPct val="0"/>
                </a:spcAft>
                <a:defRPr/>
              </a:pPr>
              <a:r>
                <a:rPr lang="en-US" sz="2400" b="1" i="1" dirty="0">
                  <a:solidFill>
                    <a:srgbClr val="9933FF"/>
                  </a:solidFill>
                  <a:effectLst>
                    <a:outerShdw blurRad="38100" dist="38100" dir="2700000" algn="tl">
                      <a:srgbClr val="000000"/>
                    </a:outerShdw>
                  </a:effectLst>
                  <a:ea typeface="MS PGothic" pitchFamily="34" charset="-128"/>
                </a:rPr>
                <a:t>MEMORY/</a:t>
              </a:r>
            </a:p>
            <a:p>
              <a:pPr algn="ctr" eaLnBrk="0" fontAlgn="base" hangingPunct="0">
                <a:lnSpc>
                  <a:spcPct val="85000"/>
                </a:lnSpc>
                <a:spcBef>
                  <a:spcPct val="0"/>
                </a:spcBef>
                <a:spcAft>
                  <a:spcPct val="0"/>
                </a:spcAft>
                <a:defRPr/>
              </a:pPr>
              <a:r>
                <a:rPr lang="en-US" sz="2400" b="1" i="1" dirty="0">
                  <a:solidFill>
                    <a:srgbClr val="9933FF"/>
                  </a:solidFill>
                  <a:effectLst>
                    <a:outerShdw blurRad="38100" dist="38100" dir="2700000" algn="tl">
                      <a:srgbClr val="000000"/>
                    </a:outerShdw>
                  </a:effectLst>
                  <a:ea typeface="MS PGothic" pitchFamily="34" charset="-128"/>
                </a:rPr>
                <a:t>LEARNING </a:t>
              </a:r>
            </a:p>
          </p:txBody>
        </p:sp>
      </p:grpSp>
      <p:sp>
        <p:nvSpPr>
          <p:cNvPr id="114691" name="Text Box 1052"/>
          <p:cNvSpPr txBox="1">
            <a:spLocks noChangeArrowheads="1"/>
          </p:cNvSpPr>
          <p:nvPr/>
        </p:nvSpPr>
        <p:spPr bwMode="auto">
          <a:xfrm>
            <a:off x="197489" y="229880"/>
            <a:ext cx="6241143" cy="79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lnSpc>
                <a:spcPct val="85000"/>
              </a:lnSpc>
              <a:spcBef>
                <a:spcPct val="0"/>
              </a:spcBef>
              <a:spcAft>
                <a:spcPct val="0"/>
              </a:spcAft>
              <a:buClr>
                <a:srgbClr val="FF0000"/>
              </a:buClr>
              <a:buSzPct val="150000"/>
              <a:buFontTx/>
              <a:buNone/>
            </a:pPr>
            <a:r>
              <a:rPr lang="en-US" altLang="en-US" sz="4400" b="1" i="1" dirty="0">
                <a:solidFill>
                  <a:srgbClr val="FFFFFF"/>
                </a:solidFill>
              </a:rPr>
              <a:t> </a:t>
            </a:r>
            <a:r>
              <a:rPr lang="en-US" altLang="en-US" sz="6000" b="1" dirty="0">
                <a:solidFill>
                  <a:srgbClr val="000000"/>
                </a:solidFill>
              </a:rPr>
              <a:t>Memory Circuit </a:t>
            </a:r>
          </a:p>
        </p:txBody>
      </p:sp>
      <p:sp>
        <p:nvSpPr>
          <p:cNvPr id="10640425" name="Text Box 1065"/>
          <p:cNvSpPr txBox="1">
            <a:spLocks noChangeArrowheads="1"/>
          </p:cNvSpPr>
          <p:nvPr/>
        </p:nvSpPr>
        <p:spPr bwMode="auto">
          <a:xfrm>
            <a:off x="201739" y="4101265"/>
            <a:ext cx="9584413" cy="1015663"/>
          </a:xfrm>
          <a:prstGeom prst="rect">
            <a:avLst/>
          </a:prstGeom>
          <a:solidFill>
            <a:schemeClr val="bg1">
              <a:lumMod val="85000"/>
            </a:schemeClr>
          </a:solidFill>
          <a:ln>
            <a:solidFill>
              <a:srgbClr val="1B3C49"/>
            </a:solidFill>
          </a:ln>
          <a:effectLst>
            <a:outerShdw blurRad="50800" dist="38100" dir="8100000" algn="tr" rotWithShape="0">
              <a:prstClr val="black">
                <a:alpha val="40000"/>
              </a:prstClr>
            </a:outerShdw>
          </a:effec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50000"/>
              </a:spcBef>
              <a:spcAft>
                <a:spcPct val="0"/>
              </a:spcAft>
              <a:buFontTx/>
              <a:buNone/>
            </a:pPr>
            <a:r>
              <a:rPr lang="en-US" altLang="en-US" sz="6000" b="1" i="1" dirty="0">
                <a:solidFill>
                  <a:srgbClr val="1B3C49"/>
                </a:solidFill>
              </a:rPr>
              <a:t>“People, places and things…”</a:t>
            </a:r>
          </a:p>
        </p:txBody>
      </p:sp>
    </p:spTree>
    <p:extLst>
      <p:ext uri="{BB962C8B-B14F-4D97-AF65-F5344CB8AC3E}">
        <p14:creationId xmlns:p14="http://schemas.microsoft.com/office/powerpoint/2010/main" val="41989972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640425"/>
                                        </p:tgtEl>
                                        <p:attrNameLst>
                                          <p:attrName>style.visibility</p:attrName>
                                        </p:attrNameLst>
                                      </p:cBhvr>
                                      <p:to>
                                        <p:strVal val="visible"/>
                                      </p:to>
                                    </p:set>
                                    <p:animEffect transition="in" filter="dissolve">
                                      <p:cBhvr>
                                        <p:cTn id="7" dur="500"/>
                                        <p:tgtEl>
                                          <p:spTgt spid="106404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04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
          <p:cNvSpPr>
            <a:spLocks noChangeArrowheads="1"/>
          </p:cNvSpPr>
          <p:nvPr/>
        </p:nvSpPr>
        <p:spPr bwMode="auto">
          <a:xfrm>
            <a:off x="0" y="1087438"/>
            <a:ext cx="12192000" cy="5684837"/>
          </a:xfrm>
          <a:prstGeom prst="rect">
            <a:avLst/>
          </a:prstGeom>
          <a:solidFill>
            <a:srgbClr val="10232A"/>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dirty="0">
              <a:solidFill>
                <a:srgbClr val="000000"/>
              </a:solidFill>
            </a:endParaRPr>
          </a:p>
        </p:txBody>
      </p:sp>
      <p:pic>
        <p:nvPicPr>
          <p:cNvPr id="116739" name="Picture 1026" descr="subXfilm-transparent"/>
          <p:cNvPicPr>
            <a:picLocks noChangeAspect="1" noChangeArrowheads="1"/>
          </p:cNvPicPr>
          <p:nvPr/>
        </p:nvPicPr>
        <p:blipFill>
          <a:blip r:embed="rId3">
            <a:extLst>
              <a:ext uri="{28A0092B-C50C-407E-A947-70E740481C1C}">
                <a14:useLocalDpi xmlns:a14="http://schemas.microsoft.com/office/drawing/2010/main" val="0"/>
              </a:ext>
            </a:extLst>
          </a:blip>
          <a:srcRect l="5315" t="13043" r="7730" b="10146"/>
          <a:stretch>
            <a:fillRect/>
          </a:stretch>
        </p:blipFill>
        <p:spPr bwMode="auto">
          <a:xfrm>
            <a:off x="5181600" y="1143000"/>
            <a:ext cx="58674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0" name="Line 1027"/>
          <p:cNvSpPr>
            <a:spLocks noChangeShapeType="1"/>
          </p:cNvSpPr>
          <p:nvPr/>
        </p:nvSpPr>
        <p:spPr bwMode="auto">
          <a:xfrm>
            <a:off x="751419" y="1689100"/>
            <a:ext cx="2846916" cy="158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41" name="Line 1028"/>
          <p:cNvSpPr>
            <a:spLocks noChangeShapeType="1"/>
          </p:cNvSpPr>
          <p:nvPr/>
        </p:nvSpPr>
        <p:spPr bwMode="auto">
          <a:xfrm>
            <a:off x="3598336" y="1689100"/>
            <a:ext cx="2117" cy="1339850"/>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42" name="Line 1029"/>
          <p:cNvSpPr>
            <a:spLocks noChangeShapeType="1"/>
          </p:cNvSpPr>
          <p:nvPr/>
        </p:nvSpPr>
        <p:spPr bwMode="auto">
          <a:xfrm flipH="1">
            <a:off x="751419" y="3028950"/>
            <a:ext cx="2846916" cy="158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43" name="Line 1030"/>
          <p:cNvSpPr>
            <a:spLocks noChangeShapeType="1"/>
          </p:cNvSpPr>
          <p:nvPr/>
        </p:nvSpPr>
        <p:spPr bwMode="auto">
          <a:xfrm flipV="1">
            <a:off x="751419" y="1689100"/>
            <a:ext cx="2116" cy="1339850"/>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44" name="Rectangle 1031"/>
          <p:cNvSpPr>
            <a:spLocks noChangeArrowheads="1"/>
          </p:cNvSpPr>
          <p:nvPr/>
        </p:nvSpPr>
        <p:spPr bwMode="auto">
          <a:xfrm>
            <a:off x="1054100" y="2760680"/>
            <a:ext cx="408517" cy="841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6745" name="Rectangle 1032"/>
          <p:cNvSpPr>
            <a:spLocks noChangeArrowheads="1"/>
          </p:cNvSpPr>
          <p:nvPr/>
        </p:nvSpPr>
        <p:spPr bwMode="auto">
          <a:xfrm>
            <a:off x="1060451" y="2765442"/>
            <a:ext cx="393700" cy="74613"/>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6746" name="Rectangle 1033"/>
          <p:cNvSpPr>
            <a:spLocks noChangeArrowheads="1"/>
          </p:cNvSpPr>
          <p:nvPr/>
        </p:nvSpPr>
        <p:spPr bwMode="auto">
          <a:xfrm>
            <a:off x="2480733" y="1851025"/>
            <a:ext cx="406400" cy="90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6747" name="Rectangle 1034"/>
          <p:cNvSpPr>
            <a:spLocks noChangeArrowheads="1"/>
          </p:cNvSpPr>
          <p:nvPr/>
        </p:nvSpPr>
        <p:spPr bwMode="auto">
          <a:xfrm>
            <a:off x="2484968" y="1855788"/>
            <a:ext cx="397933" cy="90011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6748" name="Line 1035"/>
          <p:cNvSpPr>
            <a:spLocks noChangeShapeType="1"/>
          </p:cNvSpPr>
          <p:nvPr/>
        </p:nvSpPr>
        <p:spPr bwMode="auto">
          <a:xfrm>
            <a:off x="751419" y="1689100"/>
            <a:ext cx="2116" cy="1339850"/>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49" name="Line 1036"/>
          <p:cNvSpPr>
            <a:spLocks noChangeShapeType="1"/>
          </p:cNvSpPr>
          <p:nvPr/>
        </p:nvSpPr>
        <p:spPr bwMode="auto">
          <a:xfrm>
            <a:off x="751419" y="2760680"/>
            <a:ext cx="2846916" cy="158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50" name="Line 1037"/>
          <p:cNvSpPr>
            <a:spLocks noChangeShapeType="1"/>
          </p:cNvSpPr>
          <p:nvPr/>
        </p:nvSpPr>
        <p:spPr bwMode="auto">
          <a:xfrm>
            <a:off x="762000" y="3276600"/>
            <a:ext cx="2846917" cy="158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51" name="Line 1038"/>
          <p:cNvSpPr>
            <a:spLocks noChangeShapeType="1"/>
          </p:cNvSpPr>
          <p:nvPr/>
        </p:nvSpPr>
        <p:spPr bwMode="auto">
          <a:xfrm>
            <a:off x="3608919" y="3276600"/>
            <a:ext cx="2116" cy="134143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52" name="Line 1039"/>
          <p:cNvSpPr>
            <a:spLocks noChangeShapeType="1"/>
          </p:cNvSpPr>
          <p:nvPr/>
        </p:nvSpPr>
        <p:spPr bwMode="auto">
          <a:xfrm flipH="1">
            <a:off x="762000" y="4618055"/>
            <a:ext cx="2846917" cy="158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53" name="Line 1040"/>
          <p:cNvSpPr>
            <a:spLocks noChangeShapeType="1"/>
          </p:cNvSpPr>
          <p:nvPr/>
        </p:nvSpPr>
        <p:spPr bwMode="auto">
          <a:xfrm flipV="1">
            <a:off x="762000" y="3276600"/>
            <a:ext cx="2117" cy="134143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54" name="Rectangle 1041"/>
          <p:cNvSpPr>
            <a:spLocks noChangeArrowheads="1"/>
          </p:cNvSpPr>
          <p:nvPr/>
        </p:nvSpPr>
        <p:spPr bwMode="auto">
          <a:xfrm>
            <a:off x="1064687" y="4283092"/>
            <a:ext cx="408516" cy="104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6755" name="Rectangle 1042"/>
          <p:cNvSpPr>
            <a:spLocks noChangeArrowheads="1"/>
          </p:cNvSpPr>
          <p:nvPr/>
        </p:nvSpPr>
        <p:spPr bwMode="auto">
          <a:xfrm>
            <a:off x="1071045" y="4287838"/>
            <a:ext cx="395817" cy="9525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6756" name="Rectangle 1043"/>
          <p:cNvSpPr>
            <a:spLocks noChangeArrowheads="1"/>
          </p:cNvSpPr>
          <p:nvPr/>
        </p:nvSpPr>
        <p:spPr bwMode="auto">
          <a:xfrm>
            <a:off x="2487096" y="3546475"/>
            <a:ext cx="410633" cy="736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6757" name="Rectangle 1044"/>
          <p:cNvSpPr>
            <a:spLocks noChangeArrowheads="1"/>
          </p:cNvSpPr>
          <p:nvPr/>
        </p:nvSpPr>
        <p:spPr bwMode="auto">
          <a:xfrm>
            <a:off x="2493436" y="3551238"/>
            <a:ext cx="397933" cy="72707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6758" name="Line 1045"/>
          <p:cNvSpPr>
            <a:spLocks noChangeShapeType="1"/>
          </p:cNvSpPr>
          <p:nvPr/>
        </p:nvSpPr>
        <p:spPr bwMode="auto">
          <a:xfrm>
            <a:off x="762000" y="3276600"/>
            <a:ext cx="2117" cy="134143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59" name="Line 1046"/>
          <p:cNvSpPr>
            <a:spLocks noChangeShapeType="1"/>
          </p:cNvSpPr>
          <p:nvPr/>
        </p:nvSpPr>
        <p:spPr bwMode="auto">
          <a:xfrm>
            <a:off x="762000" y="4283075"/>
            <a:ext cx="2846917" cy="158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60" name="Line 1047"/>
          <p:cNvSpPr>
            <a:spLocks noChangeShapeType="1"/>
          </p:cNvSpPr>
          <p:nvPr/>
        </p:nvSpPr>
        <p:spPr bwMode="auto">
          <a:xfrm>
            <a:off x="770467" y="4876800"/>
            <a:ext cx="2794000" cy="0"/>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61" name="Line 1048"/>
          <p:cNvSpPr>
            <a:spLocks noChangeShapeType="1"/>
          </p:cNvSpPr>
          <p:nvPr/>
        </p:nvSpPr>
        <p:spPr bwMode="auto">
          <a:xfrm flipH="1">
            <a:off x="770467" y="6205555"/>
            <a:ext cx="2794000" cy="158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62" name="Line 1049"/>
          <p:cNvSpPr>
            <a:spLocks noChangeShapeType="1"/>
          </p:cNvSpPr>
          <p:nvPr/>
        </p:nvSpPr>
        <p:spPr bwMode="auto">
          <a:xfrm flipV="1">
            <a:off x="770468" y="4876800"/>
            <a:ext cx="2117" cy="132873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63" name="Rectangle 1050"/>
          <p:cNvSpPr>
            <a:spLocks noChangeArrowheads="1"/>
          </p:cNvSpPr>
          <p:nvPr/>
        </p:nvSpPr>
        <p:spPr bwMode="auto">
          <a:xfrm>
            <a:off x="1066801" y="6115050"/>
            <a:ext cx="400051" cy="904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6764" name="Rectangle 1051"/>
          <p:cNvSpPr>
            <a:spLocks noChangeArrowheads="1"/>
          </p:cNvSpPr>
          <p:nvPr/>
        </p:nvSpPr>
        <p:spPr bwMode="auto">
          <a:xfrm>
            <a:off x="1073152" y="6119813"/>
            <a:ext cx="387349" cy="8096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6765" name="Rectangle 1052"/>
          <p:cNvSpPr>
            <a:spLocks noChangeArrowheads="1"/>
          </p:cNvSpPr>
          <p:nvPr/>
        </p:nvSpPr>
        <p:spPr bwMode="auto">
          <a:xfrm>
            <a:off x="2468036" y="5732480"/>
            <a:ext cx="397933" cy="4730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6766" name="Rectangle 1053"/>
          <p:cNvSpPr>
            <a:spLocks noChangeArrowheads="1"/>
          </p:cNvSpPr>
          <p:nvPr/>
        </p:nvSpPr>
        <p:spPr bwMode="auto">
          <a:xfrm>
            <a:off x="2474396" y="5737225"/>
            <a:ext cx="385233" cy="46355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6767" name="Line 1055"/>
          <p:cNvSpPr>
            <a:spLocks noChangeShapeType="1"/>
          </p:cNvSpPr>
          <p:nvPr/>
        </p:nvSpPr>
        <p:spPr bwMode="auto">
          <a:xfrm>
            <a:off x="770468" y="4876800"/>
            <a:ext cx="2117" cy="1328738"/>
          </a:xfrm>
          <a:prstGeom prst="line">
            <a:avLst/>
          </a:prstGeom>
          <a:noFill/>
          <a:ln w="317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68" name="Line 1056"/>
          <p:cNvSpPr>
            <a:spLocks noChangeShapeType="1"/>
          </p:cNvSpPr>
          <p:nvPr/>
        </p:nvSpPr>
        <p:spPr bwMode="auto">
          <a:xfrm>
            <a:off x="770467" y="6205555"/>
            <a:ext cx="2794000" cy="158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69" name="Rectangle 1058"/>
          <p:cNvSpPr>
            <a:spLocks noChangeArrowheads="1"/>
          </p:cNvSpPr>
          <p:nvPr/>
        </p:nvSpPr>
        <p:spPr bwMode="auto">
          <a:xfrm>
            <a:off x="752477" y="1354323"/>
            <a:ext cx="63500" cy="125412"/>
          </a:xfrm>
          <a:prstGeom prst="rect">
            <a:avLst/>
          </a:prstGeom>
          <a:solidFill>
            <a:srgbClr val="FFFFFF"/>
          </a:solidFill>
          <a:ln w="9525">
            <a:solidFill>
              <a:srgbClr val="FFFFFF"/>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116770" name="Rectangle 1059"/>
          <p:cNvSpPr>
            <a:spLocks noChangeArrowheads="1"/>
          </p:cNvSpPr>
          <p:nvPr/>
        </p:nvSpPr>
        <p:spPr bwMode="auto">
          <a:xfrm>
            <a:off x="2239443" y="4945064"/>
            <a:ext cx="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i="1">
              <a:solidFill>
                <a:srgbClr val="000000"/>
              </a:solidFill>
            </a:endParaRPr>
          </a:p>
        </p:txBody>
      </p:sp>
      <p:sp>
        <p:nvSpPr>
          <p:cNvPr id="116771" name="Rectangle 1060"/>
          <p:cNvSpPr>
            <a:spLocks noChangeArrowheads="1"/>
          </p:cNvSpPr>
          <p:nvPr/>
        </p:nvSpPr>
        <p:spPr bwMode="auto">
          <a:xfrm>
            <a:off x="919693" y="1324160"/>
            <a:ext cx="80829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i="1" dirty="0">
                <a:solidFill>
                  <a:srgbClr val="FFFFFF"/>
                </a:solidFill>
              </a:rPr>
              <a:t>Cocaine Film</a:t>
            </a:r>
          </a:p>
        </p:txBody>
      </p:sp>
      <p:sp>
        <p:nvSpPr>
          <p:cNvPr id="116772" name="Line 1061"/>
          <p:cNvSpPr>
            <a:spLocks noChangeShapeType="1"/>
          </p:cNvSpPr>
          <p:nvPr/>
        </p:nvSpPr>
        <p:spPr bwMode="auto">
          <a:xfrm flipV="1">
            <a:off x="3725333" y="4800600"/>
            <a:ext cx="2438400" cy="304800"/>
          </a:xfrm>
          <a:prstGeom prst="line">
            <a:avLst/>
          </a:prstGeom>
          <a:noFill/>
          <a:ln w="50800">
            <a:solidFill>
              <a:srgbClr val="FFC000"/>
            </a:solidFill>
            <a:round/>
            <a:headEnd/>
            <a:tailEnd type="stealth"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73" name="Line 1062"/>
          <p:cNvSpPr>
            <a:spLocks noChangeShapeType="1"/>
          </p:cNvSpPr>
          <p:nvPr/>
        </p:nvSpPr>
        <p:spPr bwMode="auto">
          <a:xfrm flipV="1">
            <a:off x="3759200" y="3048000"/>
            <a:ext cx="2641600" cy="304800"/>
          </a:xfrm>
          <a:prstGeom prst="line">
            <a:avLst/>
          </a:prstGeom>
          <a:noFill/>
          <a:ln w="50800">
            <a:solidFill>
              <a:srgbClr val="FFC000"/>
            </a:solidFill>
            <a:round/>
            <a:headEnd/>
            <a:tailEnd type="stealth"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74" name="Line 1063"/>
          <p:cNvSpPr>
            <a:spLocks noChangeShapeType="1"/>
          </p:cNvSpPr>
          <p:nvPr/>
        </p:nvSpPr>
        <p:spPr bwMode="auto">
          <a:xfrm flipH="1" flipV="1">
            <a:off x="3708400" y="2184400"/>
            <a:ext cx="3759200" cy="0"/>
          </a:xfrm>
          <a:prstGeom prst="line">
            <a:avLst/>
          </a:prstGeom>
          <a:noFill/>
          <a:ln w="50800">
            <a:solidFill>
              <a:srgbClr val="FFC000"/>
            </a:solidFill>
            <a:round/>
            <a:headEnd type="stealth"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75" name="Text Box 1064"/>
          <p:cNvSpPr txBox="1">
            <a:spLocks noChangeArrowheads="1"/>
          </p:cNvSpPr>
          <p:nvPr/>
        </p:nvSpPr>
        <p:spPr bwMode="auto">
          <a:xfrm>
            <a:off x="2865713" y="157166"/>
            <a:ext cx="695164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3600" b="1" dirty="0">
                <a:solidFill>
                  <a:srgbClr val="000000"/>
                </a:solidFill>
              </a:rPr>
              <a:t>Cocaine Craving</a:t>
            </a:r>
          </a:p>
          <a:p>
            <a:pPr algn="ctr" eaLnBrk="0" fontAlgn="base" hangingPunct="0">
              <a:spcBef>
                <a:spcPct val="0"/>
              </a:spcBef>
              <a:spcAft>
                <a:spcPct val="0"/>
              </a:spcAft>
              <a:buFontTx/>
              <a:buNone/>
            </a:pPr>
            <a:r>
              <a:rPr lang="en-US" altLang="en-US" sz="2400" b="1" dirty="0">
                <a:solidFill>
                  <a:srgbClr val="000000"/>
                </a:solidFill>
              </a:rPr>
              <a:t>Population (Cocaine Users, Controls) x Film (cocaine )</a:t>
            </a:r>
          </a:p>
        </p:txBody>
      </p:sp>
      <p:sp>
        <p:nvSpPr>
          <p:cNvPr id="116776" name="Text Box 1065"/>
          <p:cNvSpPr txBox="1">
            <a:spLocks noChangeArrowheads="1"/>
          </p:cNvSpPr>
          <p:nvPr/>
        </p:nvSpPr>
        <p:spPr bwMode="auto">
          <a:xfrm>
            <a:off x="5791214" y="6371015"/>
            <a:ext cx="33790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err="1">
                <a:solidFill>
                  <a:srgbClr val="FFFF1E"/>
                </a:solidFill>
              </a:rPr>
              <a:t>Garavan</a:t>
            </a:r>
            <a:r>
              <a:rPr lang="en-US" altLang="en-US" sz="1600" dirty="0">
                <a:solidFill>
                  <a:srgbClr val="FFFF1E"/>
                </a:solidFill>
              </a:rPr>
              <a:t> H et al. </a:t>
            </a:r>
            <a:r>
              <a:rPr lang="en-US" altLang="en-US" sz="1600" i="1" dirty="0">
                <a:solidFill>
                  <a:srgbClr val="FFFF1E"/>
                </a:solidFill>
              </a:rPr>
              <a:t>Am J  Psychiatry. </a:t>
            </a:r>
            <a:r>
              <a:rPr lang="en-US" altLang="en-US" sz="1600" dirty="0">
                <a:solidFill>
                  <a:srgbClr val="FFFF1E"/>
                </a:solidFill>
              </a:rPr>
              <a:t>2000</a:t>
            </a:r>
          </a:p>
        </p:txBody>
      </p:sp>
      <p:sp>
        <p:nvSpPr>
          <p:cNvPr id="116777" name="Text Box 1067"/>
          <p:cNvSpPr txBox="1">
            <a:spLocks noChangeArrowheads="1"/>
          </p:cNvSpPr>
          <p:nvPr/>
        </p:nvSpPr>
        <p:spPr bwMode="auto">
          <a:xfrm>
            <a:off x="3534845" y="5146692"/>
            <a:ext cx="15729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dirty="0" err="1">
                <a:solidFill>
                  <a:srgbClr val="FFFFFF"/>
                </a:solidFill>
              </a:rPr>
              <a:t>Inf</a:t>
            </a:r>
            <a:r>
              <a:rPr lang="en-US" altLang="en-US" sz="2400" b="1" i="1" dirty="0">
                <a:solidFill>
                  <a:srgbClr val="FFFFFF"/>
                </a:solidFill>
              </a:rPr>
              <a:t> Frontal </a:t>
            </a:r>
          </a:p>
          <a:p>
            <a:pPr eaLnBrk="0" fontAlgn="base" hangingPunct="0">
              <a:spcBef>
                <a:spcPct val="0"/>
              </a:spcBef>
              <a:spcAft>
                <a:spcPct val="0"/>
              </a:spcAft>
              <a:buFontTx/>
              <a:buNone/>
            </a:pPr>
            <a:r>
              <a:rPr lang="en-US" altLang="en-US" sz="2400" b="1" i="1" dirty="0">
                <a:solidFill>
                  <a:srgbClr val="FFFFFF"/>
                </a:solidFill>
              </a:rPr>
              <a:t>Gyrus</a:t>
            </a:r>
          </a:p>
        </p:txBody>
      </p:sp>
      <p:sp>
        <p:nvSpPr>
          <p:cNvPr id="116778" name="Text Box 1068"/>
          <p:cNvSpPr txBox="1">
            <a:spLocks noChangeArrowheads="1"/>
          </p:cNvSpPr>
          <p:nvPr/>
        </p:nvSpPr>
        <p:spPr bwMode="auto">
          <a:xfrm>
            <a:off x="3657611" y="3430588"/>
            <a:ext cx="12654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a:solidFill>
                  <a:srgbClr val="FFFFFF"/>
                </a:solidFill>
              </a:rPr>
              <a:t>Ant Cing</a:t>
            </a:r>
          </a:p>
        </p:txBody>
      </p:sp>
      <p:sp>
        <p:nvSpPr>
          <p:cNvPr id="116779" name="Text Box 1069"/>
          <p:cNvSpPr txBox="1">
            <a:spLocks noChangeArrowheads="1"/>
          </p:cNvSpPr>
          <p:nvPr/>
        </p:nvSpPr>
        <p:spPr bwMode="auto">
          <a:xfrm>
            <a:off x="3572940" y="2211404"/>
            <a:ext cx="13986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a:solidFill>
                  <a:srgbClr val="FFFFFF"/>
                </a:solidFill>
              </a:rPr>
              <a:t>Cingulate</a:t>
            </a:r>
          </a:p>
        </p:txBody>
      </p:sp>
      <p:sp>
        <p:nvSpPr>
          <p:cNvPr id="116780" name="Text Box 1070"/>
          <p:cNvSpPr txBox="1">
            <a:spLocks noChangeArrowheads="1"/>
          </p:cNvSpPr>
          <p:nvPr/>
        </p:nvSpPr>
        <p:spPr bwMode="auto">
          <a:xfrm rot="-5400000">
            <a:off x="-536351" y="3806617"/>
            <a:ext cx="19193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i="1">
                <a:solidFill>
                  <a:srgbClr val="FFFFFF"/>
                </a:solidFill>
              </a:rPr>
              <a:t>Signal Intensity (AU)</a:t>
            </a:r>
            <a:endParaRPr lang="en-US" altLang="en-US" sz="2400" b="1" i="1">
              <a:solidFill>
                <a:srgbClr val="FFFFFF"/>
              </a:solidFill>
            </a:endParaRPr>
          </a:p>
        </p:txBody>
      </p:sp>
      <p:sp>
        <p:nvSpPr>
          <p:cNvPr id="116781" name="Line 1072"/>
          <p:cNvSpPr>
            <a:spLocks noChangeShapeType="1"/>
          </p:cNvSpPr>
          <p:nvPr/>
        </p:nvSpPr>
        <p:spPr bwMode="auto">
          <a:xfrm flipV="1">
            <a:off x="1267884" y="4205305"/>
            <a:ext cx="0" cy="142875"/>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pic>
        <p:nvPicPr>
          <p:cNvPr id="116782" name="Picture 1073" descr="mcw_logo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8421" y="5895975"/>
            <a:ext cx="124515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83" name="Line 1074"/>
          <p:cNvSpPr>
            <a:spLocks noChangeShapeType="1"/>
          </p:cNvSpPr>
          <p:nvPr/>
        </p:nvSpPr>
        <p:spPr bwMode="auto">
          <a:xfrm flipH="1">
            <a:off x="3562351" y="4881580"/>
            <a:ext cx="0" cy="132873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6784" name="Rectangle 16"/>
          <p:cNvSpPr>
            <a:spLocks noChangeArrowheads="1"/>
          </p:cNvSpPr>
          <p:nvPr/>
        </p:nvSpPr>
        <p:spPr bwMode="auto">
          <a:xfrm>
            <a:off x="658284" y="6189663"/>
            <a:ext cx="341841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a:solidFill>
                  <a:srgbClr val="FFFFFF"/>
                </a:solidFill>
              </a:rPr>
              <a:t>Controls (14)      Cocaine Users (17)</a:t>
            </a:r>
          </a:p>
        </p:txBody>
      </p:sp>
      <p:sp>
        <p:nvSpPr>
          <p:cNvPr id="2" name="TextBox 1"/>
          <p:cNvSpPr txBox="1"/>
          <p:nvPr/>
        </p:nvSpPr>
        <p:spPr>
          <a:xfrm>
            <a:off x="11428461" y="1324160"/>
            <a:ext cx="635110" cy="369332"/>
          </a:xfrm>
          <a:prstGeom prst="rect">
            <a:avLst/>
          </a:prstGeom>
          <a:noFill/>
        </p:spPr>
        <p:txBody>
          <a:bodyPr wrap="none" rtlCol="0">
            <a:spAutoFit/>
          </a:bodyPr>
          <a:lstStyle/>
          <a:p>
            <a:r>
              <a:rPr lang="en-US" dirty="0">
                <a:solidFill>
                  <a:schemeClr val="bg1"/>
                </a:solidFill>
              </a:rPr>
              <a:t>fMRI</a:t>
            </a:r>
          </a:p>
        </p:txBody>
      </p:sp>
    </p:spTree>
    <p:extLst>
      <p:ext uri="{BB962C8B-B14F-4D97-AF65-F5344CB8AC3E}">
        <p14:creationId xmlns:p14="http://schemas.microsoft.com/office/powerpoint/2010/main" val="2554270526"/>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8"/>
          <p:cNvSpPr>
            <a:spLocks noChangeArrowheads="1"/>
          </p:cNvSpPr>
          <p:nvPr/>
        </p:nvSpPr>
        <p:spPr bwMode="auto">
          <a:xfrm>
            <a:off x="67733" y="1143000"/>
            <a:ext cx="12192000" cy="5684837"/>
          </a:xfrm>
          <a:prstGeom prst="rect">
            <a:avLst/>
          </a:prstGeom>
          <a:solidFill>
            <a:srgbClr val="10232A"/>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pic>
        <p:nvPicPr>
          <p:cNvPr id="117763" name="Picture 2" descr="subXfilm-transparent"/>
          <p:cNvPicPr>
            <a:picLocks noChangeAspect="1" noChangeArrowheads="1"/>
          </p:cNvPicPr>
          <p:nvPr/>
        </p:nvPicPr>
        <p:blipFill>
          <a:blip r:embed="rId4">
            <a:extLst>
              <a:ext uri="{28A0092B-C50C-407E-A947-70E740481C1C}">
                <a14:useLocalDpi xmlns:a14="http://schemas.microsoft.com/office/drawing/2010/main" val="0"/>
              </a:ext>
            </a:extLst>
          </a:blip>
          <a:srcRect l="5315" t="13043" r="7730" b="10146"/>
          <a:stretch>
            <a:fillRect/>
          </a:stretch>
        </p:blipFill>
        <p:spPr bwMode="auto">
          <a:xfrm>
            <a:off x="5181600" y="1143000"/>
            <a:ext cx="58674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7764" name="Object 3"/>
          <p:cNvGraphicFramePr>
            <a:graphicFrameLocks/>
          </p:cNvGraphicFramePr>
          <p:nvPr/>
        </p:nvGraphicFramePr>
        <p:xfrm>
          <a:off x="508011" y="1624013"/>
          <a:ext cx="3145367" cy="1435100"/>
        </p:xfrm>
        <a:graphic>
          <a:graphicData uri="http://schemas.openxmlformats.org/presentationml/2006/ole">
            <mc:AlternateContent xmlns:mc="http://schemas.openxmlformats.org/markup-compatibility/2006">
              <mc:Choice xmlns:v="urn:schemas-microsoft-com:vml" Requires="v">
                <p:oleObj spid="_x0000_s4320" name="Chart" r:id="rId5" imgW="2365453" imgH="1438781" progId="Excel.Chart.8">
                  <p:embed/>
                </p:oleObj>
              </mc:Choice>
              <mc:Fallback>
                <p:oleObj name="Chart" r:id="rId5" imgW="2365453" imgH="1438781" progId="Excel.Char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011" y="1624013"/>
                        <a:ext cx="3145367"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7765" name="Object 4"/>
          <p:cNvGraphicFramePr>
            <a:graphicFrameLocks noChangeAspect="1"/>
          </p:cNvGraphicFramePr>
          <p:nvPr/>
        </p:nvGraphicFramePr>
        <p:xfrm>
          <a:off x="508000" y="3221040"/>
          <a:ext cx="3149600" cy="1436687"/>
        </p:xfrm>
        <a:graphic>
          <a:graphicData uri="http://schemas.openxmlformats.org/presentationml/2006/ole">
            <mc:AlternateContent xmlns:mc="http://schemas.openxmlformats.org/markup-compatibility/2006">
              <mc:Choice xmlns:v="urn:schemas-microsoft-com:vml" Requires="v">
                <p:oleObj spid="_x0000_s4321" name="Chart" r:id="rId7" imgW="2365453" imgH="1444877" progId="Excel.Chart.8">
                  <p:embed/>
                </p:oleObj>
              </mc:Choice>
              <mc:Fallback>
                <p:oleObj name="Chart" r:id="rId7" imgW="2365453" imgH="1444877" progId="Excel.Chart.8">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8000" y="3221040"/>
                        <a:ext cx="3149600" cy="143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7766" name="Object 5"/>
          <p:cNvGraphicFramePr>
            <a:graphicFrameLocks/>
          </p:cNvGraphicFramePr>
          <p:nvPr/>
        </p:nvGraphicFramePr>
        <p:xfrm>
          <a:off x="630776" y="4805363"/>
          <a:ext cx="3145367" cy="1435100"/>
        </p:xfrm>
        <a:graphic>
          <a:graphicData uri="http://schemas.openxmlformats.org/presentationml/2006/ole">
            <mc:AlternateContent xmlns:mc="http://schemas.openxmlformats.org/markup-compatibility/2006">
              <mc:Choice xmlns:v="urn:schemas-microsoft-com:vml" Requires="v">
                <p:oleObj spid="_x0000_s4322" name="Chart" r:id="rId9" imgW="2365453" imgH="1438781" progId="Excel.Chart.8">
                  <p:embed/>
                </p:oleObj>
              </mc:Choice>
              <mc:Fallback>
                <p:oleObj name="Chart" r:id="rId9" imgW="2365453" imgH="1438781" progId="Excel.Chart.8">
                  <p:embed/>
                  <p:pic>
                    <p:nvPicPr>
                      <p:cNvPr id="0" name=""/>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0776" y="4805363"/>
                        <a:ext cx="3145367"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7767" name="Line 6"/>
          <p:cNvSpPr>
            <a:spLocks noChangeShapeType="1"/>
          </p:cNvSpPr>
          <p:nvPr/>
        </p:nvSpPr>
        <p:spPr bwMode="auto">
          <a:xfrm flipV="1">
            <a:off x="3725333" y="4800600"/>
            <a:ext cx="2438400" cy="304800"/>
          </a:xfrm>
          <a:prstGeom prst="line">
            <a:avLst/>
          </a:prstGeom>
          <a:noFill/>
          <a:ln w="50800">
            <a:solidFill>
              <a:srgbClr val="FFC000"/>
            </a:solidFill>
            <a:round/>
            <a:headEnd/>
            <a:tailEnd type="stealth"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7768" name="Line 7"/>
          <p:cNvSpPr>
            <a:spLocks noChangeShapeType="1"/>
          </p:cNvSpPr>
          <p:nvPr/>
        </p:nvSpPr>
        <p:spPr bwMode="auto">
          <a:xfrm flipV="1">
            <a:off x="3759200" y="3048000"/>
            <a:ext cx="2641600" cy="304800"/>
          </a:xfrm>
          <a:prstGeom prst="line">
            <a:avLst/>
          </a:prstGeom>
          <a:noFill/>
          <a:ln w="50800">
            <a:solidFill>
              <a:srgbClr val="FFC000"/>
            </a:solidFill>
            <a:round/>
            <a:headEnd/>
            <a:tailEnd type="stealth"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7769" name="Line 8"/>
          <p:cNvSpPr>
            <a:spLocks noChangeShapeType="1"/>
          </p:cNvSpPr>
          <p:nvPr/>
        </p:nvSpPr>
        <p:spPr bwMode="auto">
          <a:xfrm flipH="1" flipV="1">
            <a:off x="3708400" y="2184400"/>
            <a:ext cx="3759200" cy="0"/>
          </a:xfrm>
          <a:prstGeom prst="line">
            <a:avLst/>
          </a:prstGeom>
          <a:noFill/>
          <a:ln w="50800">
            <a:solidFill>
              <a:srgbClr val="FFC000"/>
            </a:solidFill>
            <a:round/>
            <a:headEnd type="stealth"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sp>
        <p:nvSpPr>
          <p:cNvPr id="117770" name="Text Box 9"/>
          <p:cNvSpPr txBox="1">
            <a:spLocks noChangeArrowheads="1"/>
          </p:cNvSpPr>
          <p:nvPr/>
        </p:nvSpPr>
        <p:spPr bwMode="auto">
          <a:xfrm>
            <a:off x="2544016" y="157166"/>
            <a:ext cx="776860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3600" b="1" dirty="0">
                <a:solidFill>
                  <a:srgbClr val="000000"/>
                </a:solidFill>
              </a:rPr>
              <a:t>Cocaine Craving</a:t>
            </a:r>
          </a:p>
          <a:p>
            <a:pPr algn="ctr" eaLnBrk="0" fontAlgn="base" hangingPunct="0">
              <a:spcBef>
                <a:spcPct val="0"/>
              </a:spcBef>
              <a:spcAft>
                <a:spcPct val="0"/>
              </a:spcAft>
              <a:buFontTx/>
              <a:buNone/>
            </a:pPr>
            <a:r>
              <a:rPr lang="en-US" altLang="en-US" sz="2400" b="1" dirty="0">
                <a:solidFill>
                  <a:srgbClr val="000000"/>
                </a:solidFill>
              </a:rPr>
              <a:t>Population (Cocaine Users, Controls) x Film (cocaine, erotic)</a:t>
            </a:r>
          </a:p>
        </p:txBody>
      </p:sp>
      <p:sp>
        <p:nvSpPr>
          <p:cNvPr id="117773" name="Text Box 13"/>
          <p:cNvSpPr txBox="1">
            <a:spLocks noChangeArrowheads="1"/>
          </p:cNvSpPr>
          <p:nvPr/>
        </p:nvSpPr>
        <p:spPr bwMode="auto">
          <a:xfrm>
            <a:off x="3657611" y="3430588"/>
            <a:ext cx="12654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a:solidFill>
                  <a:srgbClr val="FFFFFF"/>
                </a:solidFill>
              </a:rPr>
              <a:t>Ant Cing</a:t>
            </a:r>
          </a:p>
        </p:txBody>
      </p:sp>
      <p:sp>
        <p:nvSpPr>
          <p:cNvPr id="117774" name="Text Box 14"/>
          <p:cNvSpPr txBox="1">
            <a:spLocks noChangeArrowheads="1"/>
          </p:cNvSpPr>
          <p:nvPr/>
        </p:nvSpPr>
        <p:spPr bwMode="auto">
          <a:xfrm>
            <a:off x="3572940" y="2211404"/>
            <a:ext cx="13986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a:solidFill>
                  <a:srgbClr val="FFFFFF"/>
                </a:solidFill>
              </a:rPr>
              <a:t>Cingulate</a:t>
            </a:r>
          </a:p>
        </p:txBody>
      </p:sp>
      <p:sp>
        <p:nvSpPr>
          <p:cNvPr id="117775" name="Text Box 15"/>
          <p:cNvSpPr txBox="1">
            <a:spLocks noChangeArrowheads="1"/>
          </p:cNvSpPr>
          <p:nvPr/>
        </p:nvSpPr>
        <p:spPr bwMode="auto">
          <a:xfrm rot="-5400000">
            <a:off x="-536351" y="3806617"/>
            <a:ext cx="19193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i="1">
                <a:solidFill>
                  <a:srgbClr val="FFFFFF"/>
                </a:solidFill>
              </a:rPr>
              <a:t>Signal Intensity (AU)</a:t>
            </a:r>
            <a:endParaRPr lang="en-US" altLang="en-US" sz="2400" b="1" i="1">
              <a:solidFill>
                <a:srgbClr val="FFFFFF"/>
              </a:solidFill>
            </a:endParaRPr>
          </a:p>
        </p:txBody>
      </p:sp>
      <p:sp>
        <p:nvSpPr>
          <p:cNvPr id="117776" name="Rectangle 16"/>
          <p:cNvSpPr>
            <a:spLocks noChangeArrowheads="1"/>
          </p:cNvSpPr>
          <p:nvPr/>
        </p:nvSpPr>
        <p:spPr bwMode="auto">
          <a:xfrm>
            <a:off x="658284" y="6189663"/>
            <a:ext cx="341841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a:solidFill>
                  <a:srgbClr val="FFFFFF"/>
                </a:solidFill>
              </a:rPr>
              <a:t>Controls (14)      Cocaine Users (17)</a:t>
            </a:r>
          </a:p>
        </p:txBody>
      </p:sp>
      <p:sp>
        <p:nvSpPr>
          <p:cNvPr id="117777" name="Line 17"/>
          <p:cNvSpPr>
            <a:spLocks noChangeShapeType="1"/>
          </p:cNvSpPr>
          <p:nvPr/>
        </p:nvSpPr>
        <p:spPr bwMode="auto">
          <a:xfrm flipV="1">
            <a:off x="1267884" y="4205305"/>
            <a:ext cx="0" cy="142875"/>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ea typeface="MS PGothic" pitchFamily="34" charset="-128"/>
            </a:endParaRPr>
          </a:p>
        </p:txBody>
      </p:sp>
      <p:pic>
        <p:nvPicPr>
          <p:cNvPr id="19" name="Picture 1073" descr="mcw_logo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818421" y="5895975"/>
            <a:ext cx="124515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p:cNvSpPr txBox="1"/>
          <p:nvPr/>
        </p:nvSpPr>
        <p:spPr>
          <a:xfrm>
            <a:off x="11428461" y="1324160"/>
            <a:ext cx="635110" cy="369332"/>
          </a:xfrm>
          <a:prstGeom prst="rect">
            <a:avLst/>
          </a:prstGeom>
          <a:noFill/>
        </p:spPr>
        <p:txBody>
          <a:bodyPr wrap="none" rtlCol="0">
            <a:spAutoFit/>
          </a:bodyPr>
          <a:lstStyle/>
          <a:p>
            <a:r>
              <a:rPr lang="en-US" dirty="0">
                <a:solidFill>
                  <a:schemeClr val="bg1"/>
                </a:solidFill>
              </a:rPr>
              <a:t>fMRI</a:t>
            </a:r>
          </a:p>
        </p:txBody>
      </p:sp>
      <p:sp>
        <p:nvSpPr>
          <p:cNvPr id="21" name="Text Box 1065"/>
          <p:cNvSpPr txBox="1">
            <a:spLocks noChangeArrowheads="1"/>
          </p:cNvSpPr>
          <p:nvPr/>
        </p:nvSpPr>
        <p:spPr bwMode="auto">
          <a:xfrm>
            <a:off x="5791214" y="6371015"/>
            <a:ext cx="33790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err="1">
                <a:solidFill>
                  <a:srgbClr val="FFFF1E"/>
                </a:solidFill>
              </a:rPr>
              <a:t>Garavan</a:t>
            </a:r>
            <a:r>
              <a:rPr lang="en-US" altLang="en-US" sz="1600" dirty="0">
                <a:solidFill>
                  <a:srgbClr val="FFFF1E"/>
                </a:solidFill>
              </a:rPr>
              <a:t> H et al. </a:t>
            </a:r>
            <a:r>
              <a:rPr lang="en-US" altLang="en-US" sz="1600" i="1" dirty="0">
                <a:solidFill>
                  <a:srgbClr val="FFFF1E"/>
                </a:solidFill>
              </a:rPr>
              <a:t>Am J  Psychiatry. </a:t>
            </a:r>
            <a:r>
              <a:rPr lang="en-US" altLang="en-US" sz="1600" dirty="0">
                <a:solidFill>
                  <a:srgbClr val="FFFF1E"/>
                </a:solidFill>
              </a:rPr>
              <a:t>2000</a:t>
            </a:r>
          </a:p>
        </p:txBody>
      </p:sp>
      <p:sp>
        <p:nvSpPr>
          <p:cNvPr id="22" name="Rectangle 1058"/>
          <p:cNvSpPr>
            <a:spLocks noChangeArrowheads="1"/>
          </p:cNvSpPr>
          <p:nvPr/>
        </p:nvSpPr>
        <p:spPr bwMode="auto">
          <a:xfrm>
            <a:off x="752477" y="1354323"/>
            <a:ext cx="63500" cy="125412"/>
          </a:xfrm>
          <a:prstGeom prst="rect">
            <a:avLst/>
          </a:prstGeom>
          <a:solidFill>
            <a:srgbClr val="FFFFFF"/>
          </a:solidFill>
          <a:ln w="9525">
            <a:solidFill>
              <a:srgbClr val="FFFFFF"/>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000000"/>
              </a:solidFill>
            </a:endParaRPr>
          </a:p>
        </p:txBody>
      </p:sp>
      <p:sp>
        <p:nvSpPr>
          <p:cNvPr id="23" name="Rectangle 1060"/>
          <p:cNvSpPr>
            <a:spLocks noChangeArrowheads="1"/>
          </p:cNvSpPr>
          <p:nvPr/>
        </p:nvSpPr>
        <p:spPr bwMode="auto">
          <a:xfrm>
            <a:off x="919693" y="1324160"/>
            <a:ext cx="80829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i="1" dirty="0">
                <a:solidFill>
                  <a:srgbClr val="FFFFFF"/>
                </a:solidFill>
              </a:rPr>
              <a:t>Cocaine Film</a:t>
            </a:r>
          </a:p>
        </p:txBody>
      </p:sp>
      <p:sp>
        <p:nvSpPr>
          <p:cNvPr id="24" name="Rectangle 1058"/>
          <p:cNvSpPr>
            <a:spLocks noChangeArrowheads="1"/>
          </p:cNvSpPr>
          <p:nvPr/>
        </p:nvSpPr>
        <p:spPr bwMode="auto">
          <a:xfrm>
            <a:off x="2200276" y="1384486"/>
            <a:ext cx="63500" cy="125412"/>
          </a:xfrm>
          <a:prstGeom prst="rect">
            <a:avLst/>
          </a:prstGeom>
          <a:solidFill>
            <a:srgbClr val="FFFF00"/>
          </a:solidFill>
          <a:ln w="9525">
            <a:solidFill>
              <a:srgbClr val="FFFFFF"/>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a:solidFill>
                <a:srgbClr val="FFFF00"/>
              </a:solidFill>
            </a:endParaRPr>
          </a:p>
        </p:txBody>
      </p:sp>
      <p:sp>
        <p:nvSpPr>
          <p:cNvPr id="25" name="Rectangle 1060"/>
          <p:cNvSpPr>
            <a:spLocks noChangeArrowheads="1"/>
          </p:cNvSpPr>
          <p:nvPr/>
        </p:nvSpPr>
        <p:spPr bwMode="auto">
          <a:xfrm>
            <a:off x="2367492" y="1354323"/>
            <a:ext cx="672492" cy="184666"/>
          </a:xfrm>
          <a:prstGeom prst="rect">
            <a:avLst/>
          </a:prstGeom>
          <a:noFill/>
          <a:ln>
            <a:noFill/>
          </a:ln>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i="1" dirty="0">
                <a:solidFill>
                  <a:srgbClr val="FFFF00"/>
                </a:solidFill>
              </a:rPr>
              <a:t>Erotic Film</a:t>
            </a:r>
          </a:p>
        </p:txBody>
      </p:sp>
      <p:sp>
        <p:nvSpPr>
          <p:cNvPr id="26" name="Text Box 1067"/>
          <p:cNvSpPr txBox="1">
            <a:spLocks noChangeArrowheads="1"/>
          </p:cNvSpPr>
          <p:nvPr/>
        </p:nvSpPr>
        <p:spPr bwMode="auto">
          <a:xfrm>
            <a:off x="3534845" y="5146692"/>
            <a:ext cx="15729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dirty="0" err="1">
                <a:solidFill>
                  <a:srgbClr val="FFFFFF"/>
                </a:solidFill>
              </a:rPr>
              <a:t>Inf</a:t>
            </a:r>
            <a:r>
              <a:rPr lang="en-US" altLang="en-US" sz="2400" b="1" i="1" dirty="0">
                <a:solidFill>
                  <a:srgbClr val="FFFFFF"/>
                </a:solidFill>
              </a:rPr>
              <a:t> Frontal </a:t>
            </a:r>
          </a:p>
          <a:p>
            <a:pPr eaLnBrk="0" fontAlgn="base" hangingPunct="0">
              <a:spcBef>
                <a:spcPct val="0"/>
              </a:spcBef>
              <a:spcAft>
                <a:spcPct val="0"/>
              </a:spcAft>
              <a:buFontTx/>
              <a:buNone/>
            </a:pPr>
            <a:r>
              <a:rPr lang="en-US" altLang="en-US" sz="2400" b="1" i="1" dirty="0">
                <a:solidFill>
                  <a:srgbClr val="FFFFFF"/>
                </a:solidFill>
              </a:rPr>
              <a:t>Gyrus</a:t>
            </a:r>
          </a:p>
        </p:txBody>
      </p:sp>
    </p:spTree>
    <p:extLst>
      <p:ext uri="{BB962C8B-B14F-4D97-AF65-F5344CB8AC3E}">
        <p14:creationId xmlns:p14="http://schemas.microsoft.com/office/powerpoint/2010/main" val="3735811674"/>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pic>
        <p:nvPicPr>
          <p:cNvPr id="10643462" name="Picture 2054" descr="jour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300" y="2000250"/>
            <a:ext cx="7596717" cy="470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7" name="Text Box 2055"/>
          <p:cNvSpPr txBox="1">
            <a:spLocks noChangeArrowheads="1"/>
          </p:cNvSpPr>
          <p:nvPr/>
        </p:nvSpPr>
        <p:spPr bwMode="auto">
          <a:xfrm>
            <a:off x="0" y="0"/>
            <a:ext cx="12192000" cy="707886"/>
          </a:xfrm>
          <a:prstGeom prst="rect">
            <a:avLst/>
          </a:prstGeom>
          <a:solidFill>
            <a:srgbClr val="1B3C49"/>
          </a:solidFill>
          <a:ln>
            <a:noFill/>
          </a:ln>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fontAlgn="base">
              <a:spcBef>
                <a:spcPct val="50000"/>
              </a:spcBef>
              <a:spcAft>
                <a:spcPct val="0"/>
              </a:spcAft>
              <a:buFontTx/>
              <a:buNone/>
            </a:pPr>
            <a:r>
              <a:rPr lang="en-US" altLang="en-US" sz="4000" b="1" dirty="0">
                <a:solidFill>
                  <a:srgbClr val="FFFFFF"/>
                </a:solidFill>
                <a:effectLst>
                  <a:outerShdw blurRad="38100" dist="38100" dir="2700000" algn="tl">
                    <a:srgbClr val="000000">
                      <a:alpha val="43137"/>
                    </a:srgbClr>
                  </a:outerShdw>
                </a:effectLst>
                <a:ea typeface="Osaka"/>
                <a:cs typeface="Osaka"/>
              </a:rPr>
              <a:t>Even Unconscious Cues Can Elicit Brain Responses</a:t>
            </a:r>
          </a:p>
        </p:txBody>
      </p:sp>
      <p:sp>
        <p:nvSpPr>
          <p:cNvPr id="10643464" name="Text Box 2056"/>
          <p:cNvSpPr txBox="1">
            <a:spLocks noChangeArrowheads="1"/>
          </p:cNvSpPr>
          <p:nvPr/>
        </p:nvSpPr>
        <p:spPr bwMode="auto">
          <a:xfrm>
            <a:off x="8288867" y="2773366"/>
            <a:ext cx="36957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fontAlgn="base">
              <a:spcBef>
                <a:spcPct val="50000"/>
              </a:spcBef>
              <a:spcAft>
                <a:spcPct val="0"/>
              </a:spcAft>
              <a:buFontTx/>
              <a:buNone/>
            </a:pPr>
            <a:r>
              <a:rPr lang="en-US" altLang="en-US" sz="3000" b="1">
                <a:solidFill>
                  <a:srgbClr val="000000"/>
                </a:solidFill>
                <a:ea typeface="Osaka"/>
                <a:cs typeface="Osaka"/>
              </a:rPr>
              <a:t>Brain Regions Activated by 33 millisecond Cocaine Cues</a:t>
            </a:r>
            <a:r>
              <a:rPr lang="en-US" altLang="en-US" sz="3000" b="1" i="1">
                <a:solidFill>
                  <a:srgbClr val="000000"/>
                </a:solidFill>
                <a:ea typeface="Osaka"/>
                <a:cs typeface="Osaka"/>
              </a:rPr>
              <a:t> (too fast for conscious recognition)</a:t>
            </a:r>
          </a:p>
        </p:txBody>
      </p:sp>
      <p:sp>
        <p:nvSpPr>
          <p:cNvPr id="10643465" name="Text Box 2057"/>
          <p:cNvSpPr txBox="1">
            <a:spLocks noChangeArrowheads="1"/>
          </p:cNvSpPr>
          <p:nvPr/>
        </p:nvSpPr>
        <p:spPr bwMode="auto">
          <a:xfrm>
            <a:off x="8022169" y="6421455"/>
            <a:ext cx="4108451"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r" fontAlgn="base">
              <a:spcBef>
                <a:spcPct val="50000"/>
              </a:spcBef>
              <a:spcAft>
                <a:spcPct val="0"/>
              </a:spcAft>
              <a:buFontTx/>
              <a:buNone/>
            </a:pPr>
            <a:r>
              <a:rPr lang="en-US" altLang="en-US" sz="1600" b="1">
                <a:solidFill>
                  <a:srgbClr val="000000"/>
                </a:solidFill>
                <a:ea typeface="Osaka"/>
                <a:cs typeface="Osaka"/>
              </a:rPr>
              <a:t>Childress, et al., PLoS ONE 2008</a:t>
            </a:r>
          </a:p>
        </p:txBody>
      </p:sp>
      <p:pic>
        <p:nvPicPr>
          <p:cNvPr id="7" name="Picture 2054" descr="jour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767" y="1847850"/>
            <a:ext cx="7878233" cy="487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00140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30"/>
                                        <p:tgtEl>
                                          <p:spTgt spid="7"/>
                                        </p:tgtEl>
                                      </p:cBhvr>
                                    </p:animEffect>
                                  </p:childTnLst>
                                  <p:subTnLst>
                                    <p:set>
                                      <p:cBhvr override="childStyle">
                                        <p:cTn dur="1" fill="hold" display="0" masterRel="sameClick" afterEffect="1">
                                          <p:stCondLst>
                                            <p:cond evt="end" delay="0">
                                              <p:tn val="5"/>
                                            </p:cond>
                                          </p:stCondLst>
                                        </p:cTn>
                                        <p:tgtEl>
                                          <p:spTgt spid="7"/>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643462"/>
                                        </p:tgtEl>
                                        <p:attrNameLst>
                                          <p:attrName>style.visibility</p:attrName>
                                        </p:attrNameLst>
                                      </p:cBhvr>
                                      <p:to>
                                        <p:strVal val="visible"/>
                                      </p:to>
                                    </p:set>
                                    <p:animEffect transition="in" filter="dissolve">
                                      <p:cBhvr>
                                        <p:cTn id="12" dur="500"/>
                                        <p:tgtEl>
                                          <p:spTgt spid="1064346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0643465"/>
                                        </p:tgtEl>
                                        <p:attrNameLst>
                                          <p:attrName>style.visibility</p:attrName>
                                        </p:attrNameLst>
                                      </p:cBhvr>
                                      <p:to>
                                        <p:strVal val="visible"/>
                                      </p:to>
                                    </p:set>
                                    <p:animEffect transition="in" filter="dissolve">
                                      <p:cBhvr>
                                        <p:cTn id="15" dur="500"/>
                                        <p:tgtEl>
                                          <p:spTgt spid="1064346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643464"/>
                                        </p:tgtEl>
                                        <p:attrNameLst>
                                          <p:attrName>style.visibility</p:attrName>
                                        </p:attrNameLst>
                                      </p:cBhvr>
                                      <p:to>
                                        <p:strVal val="visible"/>
                                      </p:to>
                                    </p:set>
                                    <p:animEffect transition="in" filter="dissolve">
                                      <p:cBhvr>
                                        <p:cTn id="18" dur="500"/>
                                        <p:tgtEl>
                                          <p:spTgt spid="10643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3464" grpId="0"/>
      <p:bldP spid="1064346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A003F5-DEFF-4BBB-8AAF-2ACFCE733275}"/>
              </a:ext>
            </a:extLst>
          </p:cNvPr>
          <p:cNvSpPr>
            <a:spLocks noGrp="1"/>
          </p:cNvSpPr>
          <p:nvPr>
            <p:ph type="title"/>
          </p:nvPr>
        </p:nvSpPr>
        <p:spPr>
          <a:xfrm>
            <a:off x="0" y="0"/>
            <a:ext cx="12192000" cy="925286"/>
          </a:xfrm>
          <a:solidFill>
            <a:srgbClr val="1B3C49"/>
          </a:solidFill>
        </p:spPr>
        <p:txBody>
          <a:bodyPr/>
          <a:lstStyle/>
          <a:p>
            <a:r>
              <a:rPr lang="en-US" b="1" dirty="0">
                <a:solidFill>
                  <a:schemeClr val="bg1"/>
                </a:solidFill>
                <a:effectLst>
                  <a:outerShdw blurRad="38100" dist="38100" dir="2700000" algn="tl">
                    <a:srgbClr val="000000">
                      <a:alpha val="43137"/>
                    </a:srgbClr>
                  </a:outerShdw>
                </a:effectLst>
              </a:rPr>
              <a:t>Substance Use Treatment</a:t>
            </a:r>
          </a:p>
        </p:txBody>
      </p:sp>
      <p:pic>
        <p:nvPicPr>
          <p:cNvPr id="6" name="Picture 5">
            <a:extLst>
              <a:ext uri="{FF2B5EF4-FFF2-40B4-BE49-F238E27FC236}">
                <a16:creationId xmlns:a16="http://schemas.microsoft.com/office/drawing/2014/main" id="{451D7476-19EF-4DA6-988F-A946088F5CB6}"/>
              </a:ext>
            </a:extLst>
          </p:cNvPr>
          <p:cNvPicPr>
            <a:picLocks noChangeAspect="1"/>
          </p:cNvPicPr>
          <p:nvPr/>
        </p:nvPicPr>
        <p:blipFill rotWithShape="1">
          <a:blip r:embed="rId3"/>
          <a:srcRect l="21242" t="41478" r="23238" b="14003"/>
          <a:stretch/>
        </p:blipFill>
        <p:spPr>
          <a:xfrm>
            <a:off x="188037" y="1127761"/>
            <a:ext cx="5907963" cy="2960914"/>
          </a:xfrm>
          <a:prstGeom prst="rect">
            <a:avLst/>
          </a:prstGeom>
          <a:effectLst>
            <a:outerShdw blurRad="50800" dist="38100" dir="8100000" algn="tr" rotWithShape="0">
              <a:prstClr val="black">
                <a:alpha val="40000"/>
              </a:prstClr>
            </a:outerShdw>
          </a:effectLst>
        </p:spPr>
      </p:pic>
      <p:sp>
        <p:nvSpPr>
          <p:cNvPr id="9" name="TextBox 5">
            <a:extLst>
              <a:ext uri="{FF2B5EF4-FFF2-40B4-BE49-F238E27FC236}">
                <a16:creationId xmlns:a16="http://schemas.microsoft.com/office/drawing/2014/main" id="{F5CCBE53-D80F-4E5B-9E77-15E1A652C754}"/>
              </a:ext>
            </a:extLst>
          </p:cNvPr>
          <p:cNvSpPr txBox="1">
            <a:spLocks noChangeArrowheads="1"/>
          </p:cNvSpPr>
          <p:nvPr/>
        </p:nvSpPr>
        <p:spPr bwMode="auto">
          <a:xfrm>
            <a:off x="186265" y="6248400"/>
            <a:ext cx="6068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SAMHSA. (2021). 2020 National Survey on Drug Use and Health</a:t>
            </a:r>
          </a:p>
        </p:txBody>
      </p:sp>
      <p:pic>
        <p:nvPicPr>
          <p:cNvPr id="3" name="Picture 2">
            <a:extLst>
              <a:ext uri="{FF2B5EF4-FFF2-40B4-BE49-F238E27FC236}">
                <a16:creationId xmlns:a16="http://schemas.microsoft.com/office/drawing/2014/main" id="{5D7FD4EA-F0C3-4A47-9E2B-0D6F1E0F7FDE}"/>
              </a:ext>
            </a:extLst>
          </p:cNvPr>
          <p:cNvPicPr>
            <a:picLocks noChangeAspect="1"/>
          </p:cNvPicPr>
          <p:nvPr/>
        </p:nvPicPr>
        <p:blipFill rotWithShape="1">
          <a:blip r:embed="rId4"/>
          <a:srcRect l="17064" t="34857" r="39841" b="15809"/>
          <a:stretch/>
        </p:blipFill>
        <p:spPr>
          <a:xfrm>
            <a:off x="6254658" y="2185851"/>
            <a:ext cx="5592954" cy="4001589"/>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513472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bg>
      <p:bgPr>
        <a:solidFill>
          <a:srgbClr val="E8E8E8"/>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0" y="-35625"/>
            <a:ext cx="12192000" cy="926274"/>
          </a:xfrm>
          <a:solidFill>
            <a:srgbClr val="1B3C49"/>
          </a:solidFill>
        </p:spPr>
        <p:txBody>
          <a:bodyPr>
            <a:normAutofit/>
          </a:bodyPr>
          <a:lstStyle/>
          <a:p>
            <a:r>
              <a:rPr lang="en-US" altLang="en-US" b="1" dirty="0">
                <a:solidFill>
                  <a:schemeClr val="bg1"/>
                </a:solidFill>
                <a:effectLst>
                  <a:outerShdw blurRad="38100" dist="38100" dir="2700000" algn="tl">
                    <a:srgbClr val="000000">
                      <a:alpha val="43137"/>
                    </a:srgbClr>
                  </a:outerShdw>
                </a:effectLst>
              </a:rPr>
              <a:t>Assessing Treatment Effectiveness</a:t>
            </a:r>
          </a:p>
        </p:txBody>
      </p:sp>
      <p:graphicFrame>
        <p:nvGraphicFramePr>
          <p:cNvPr id="3" name="Object 3"/>
          <p:cNvGraphicFramePr>
            <a:graphicFrameLocks noGrp="1" noChangeAspect="1"/>
          </p:cNvGraphicFramePr>
          <p:nvPr>
            <p:ph type="chart" sz="half" idx="1"/>
            <p:extLst>
              <p:ext uri="{D42A27DB-BD31-4B8C-83A1-F6EECF244321}">
                <p14:modId xmlns:p14="http://schemas.microsoft.com/office/powerpoint/2010/main" val="3805875447"/>
              </p:ext>
            </p:extLst>
          </p:nvPr>
        </p:nvGraphicFramePr>
        <p:xfrm>
          <a:off x="-106879" y="1337402"/>
          <a:ext cx="7588334" cy="49934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Object 4"/>
          <p:cNvGraphicFramePr>
            <a:graphicFrameLocks noGrp="1" noChangeAspect="1"/>
          </p:cNvGraphicFramePr>
          <p:nvPr>
            <p:ph type="body" sz="half" idx="2"/>
            <p:extLst>
              <p:ext uri="{D42A27DB-BD31-4B8C-83A1-F6EECF244321}">
                <p14:modId xmlns:p14="http://schemas.microsoft.com/office/powerpoint/2010/main" val="3409524881"/>
              </p:ext>
            </p:extLst>
          </p:nvPr>
        </p:nvGraphicFramePr>
        <p:xfrm>
          <a:off x="6224120" y="1537506"/>
          <a:ext cx="7605645" cy="4690904"/>
        </p:xfrm>
        <a:graphic>
          <a:graphicData uri="http://schemas.openxmlformats.org/drawingml/2006/chart">
            <c:chart xmlns:c="http://schemas.openxmlformats.org/drawingml/2006/chart" xmlns:r="http://schemas.openxmlformats.org/officeDocument/2006/relationships" r:id="rId3"/>
          </a:graphicData>
        </a:graphic>
      </p:graphicFrame>
      <p:sp>
        <p:nvSpPr>
          <p:cNvPr id="96261" name="Text Box 5"/>
          <p:cNvSpPr txBox="1">
            <a:spLocks noChangeArrowheads="1"/>
          </p:cNvSpPr>
          <p:nvPr/>
        </p:nvSpPr>
        <p:spPr bwMode="auto">
          <a:xfrm>
            <a:off x="950594" y="1056671"/>
            <a:ext cx="330577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dirty="0">
                <a:solidFill>
                  <a:srgbClr val="000000"/>
                </a:solidFill>
                <a:latin typeface="Calibri" panose="020F0502020204030204" pitchFamily="34" charset="0"/>
                <a:cs typeface="Calibri" panose="020F0502020204030204" pitchFamily="34" charset="0"/>
              </a:rPr>
              <a:t>Hypertension Treatment</a:t>
            </a:r>
          </a:p>
        </p:txBody>
      </p:sp>
      <p:sp>
        <p:nvSpPr>
          <p:cNvPr id="96262" name="Text Box 6"/>
          <p:cNvSpPr txBox="1">
            <a:spLocks noChangeArrowheads="1"/>
          </p:cNvSpPr>
          <p:nvPr/>
        </p:nvSpPr>
        <p:spPr bwMode="auto">
          <a:xfrm>
            <a:off x="7743581" y="1075841"/>
            <a:ext cx="28158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dirty="0">
                <a:solidFill>
                  <a:srgbClr val="000000"/>
                </a:solidFill>
                <a:latin typeface="Calibri" panose="020F0502020204030204" pitchFamily="34" charset="0"/>
                <a:cs typeface="Calibri" panose="020F0502020204030204" pitchFamily="34" charset="0"/>
              </a:rPr>
              <a:t>Addiction Treatment</a:t>
            </a:r>
          </a:p>
        </p:txBody>
      </p:sp>
      <p:sp>
        <p:nvSpPr>
          <p:cNvPr id="96263" name="Text Box 7"/>
          <p:cNvSpPr txBox="1">
            <a:spLocks noChangeArrowheads="1"/>
          </p:cNvSpPr>
          <p:nvPr/>
        </p:nvSpPr>
        <p:spPr bwMode="auto">
          <a:xfrm>
            <a:off x="1428571" y="6023758"/>
            <a:ext cx="255871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dirty="0">
                <a:solidFill>
                  <a:srgbClr val="000000"/>
                </a:solidFill>
                <a:latin typeface="Calibri" panose="020F0502020204030204" pitchFamily="34" charset="0"/>
                <a:cs typeface="Calibri" panose="020F0502020204030204" pitchFamily="34" charset="0"/>
              </a:rPr>
              <a:t>Stage of Treatment</a:t>
            </a:r>
          </a:p>
        </p:txBody>
      </p:sp>
      <p:sp>
        <p:nvSpPr>
          <p:cNvPr id="96264" name="Text Box 8"/>
          <p:cNvSpPr txBox="1">
            <a:spLocks noChangeArrowheads="1"/>
          </p:cNvSpPr>
          <p:nvPr/>
        </p:nvSpPr>
        <p:spPr bwMode="auto">
          <a:xfrm>
            <a:off x="7838928" y="6058394"/>
            <a:ext cx="255871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dirty="0">
                <a:solidFill>
                  <a:srgbClr val="000000"/>
                </a:solidFill>
                <a:latin typeface="Calibri" panose="020F0502020204030204" pitchFamily="34" charset="0"/>
                <a:cs typeface="Calibri" panose="020F0502020204030204" pitchFamily="34" charset="0"/>
              </a:rPr>
              <a:t>Stage of Treatment</a:t>
            </a:r>
          </a:p>
        </p:txBody>
      </p:sp>
      <p:sp>
        <p:nvSpPr>
          <p:cNvPr id="96265" name="Text Box 9"/>
          <p:cNvSpPr txBox="1">
            <a:spLocks noChangeArrowheads="1"/>
          </p:cNvSpPr>
          <p:nvPr/>
        </p:nvSpPr>
        <p:spPr bwMode="auto">
          <a:xfrm rot="20318588">
            <a:off x="1469175" y="2769278"/>
            <a:ext cx="224510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3600" b="1" dirty="0">
                <a:solidFill>
                  <a:srgbClr val="1C3E4C"/>
                </a:solidFill>
                <a:latin typeface="Calibri" panose="020F0502020204030204" pitchFamily="34" charset="0"/>
                <a:cs typeface="Calibri" panose="020F0502020204030204" pitchFamily="34" charset="0"/>
              </a:rPr>
              <a:t>IT WORKS!</a:t>
            </a:r>
          </a:p>
        </p:txBody>
      </p:sp>
      <p:sp>
        <p:nvSpPr>
          <p:cNvPr id="96266" name="Text Box 10"/>
          <p:cNvSpPr txBox="1">
            <a:spLocks noChangeArrowheads="1"/>
          </p:cNvSpPr>
          <p:nvPr/>
        </p:nvSpPr>
        <p:spPr bwMode="auto">
          <a:xfrm rot="-1418355">
            <a:off x="8171036" y="2769277"/>
            <a:ext cx="189449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3600" b="1" dirty="0">
                <a:solidFill>
                  <a:srgbClr val="C00000"/>
                </a:solidFill>
                <a:latin typeface="Calibri" panose="020F0502020204030204" pitchFamily="34" charset="0"/>
                <a:cs typeface="Calibri" panose="020F0502020204030204" pitchFamily="34" charset="0"/>
              </a:rPr>
              <a:t>FAILURE!</a:t>
            </a:r>
          </a:p>
        </p:txBody>
      </p:sp>
      <p:sp>
        <p:nvSpPr>
          <p:cNvPr id="13" name="Rectangle 3"/>
          <p:cNvSpPr>
            <a:spLocks noChangeArrowheads="1"/>
          </p:cNvSpPr>
          <p:nvPr/>
        </p:nvSpPr>
        <p:spPr bwMode="auto">
          <a:xfrm>
            <a:off x="3953243" y="6477000"/>
            <a:ext cx="388568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defRPr/>
            </a:pPr>
            <a:r>
              <a:rPr lang="en-US" altLang="en-US" sz="1800" dirty="0">
                <a:solidFill>
                  <a:srgbClr val="000000"/>
                </a:solidFill>
                <a:ea typeface="MS PGothic" pitchFamily="34" charset="-128"/>
              </a:rPr>
              <a:t>McLellan AT et al. </a:t>
            </a:r>
            <a:r>
              <a:rPr lang="en-US" altLang="en-US" sz="1800" i="1" dirty="0">
                <a:solidFill>
                  <a:srgbClr val="000000"/>
                </a:solidFill>
                <a:ea typeface="MS PGothic" pitchFamily="34" charset="-128"/>
              </a:rPr>
              <a:t>JAMA</a:t>
            </a:r>
            <a:r>
              <a:rPr lang="en-US" altLang="en-US" sz="1800" dirty="0">
                <a:solidFill>
                  <a:srgbClr val="000000"/>
                </a:solidFill>
                <a:ea typeface="MS PGothic" pitchFamily="34" charset="-128"/>
              </a:rPr>
              <a:t> 2000 </a:t>
            </a:r>
          </a:p>
        </p:txBody>
      </p:sp>
    </p:spTree>
    <p:extLst>
      <p:ext uri="{BB962C8B-B14F-4D97-AF65-F5344CB8AC3E}">
        <p14:creationId xmlns:p14="http://schemas.microsoft.com/office/powerpoint/2010/main" val="520225011"/>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6261"/>
                                        </p:tgtEl>
                                        <p:attrNameLst>
                                          <p:attrName>style.visibility</p:attrName>
                                        </p:attrNameLst>
                                      </p:cBhvr>
                                      <p:to>
                                        <p:strVal val="visible"/>
                                      </p:to>
                                    </p:set>
                                    <p:animEffect transition="in" filter="fade">
                                      <p:cBhvr>
                                        <p:cTn id="10" dur="500"/>
                                        <p:tgtEl>
                                          <p:spTgt spid="9626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6263"/>
                                        </p:tgtEl>
                                        <p:attrNameLst>
                                          <p:attrName>style.visibility</p:attrName>
                                        </p:attrNameLst>
                                      </p:cBhvr>
                                      <p:to>
                                        <p:strVal val="visible"/>
                                      </p:to>
                                    </p:set>
                                    <p:animEffect transition="in" filter="fade">
                                      <p:cBhvr>
                                        <p:cTn id="13" dur="500"/>
                                        <p:tgtEl>
                                          <p:spTgt spid="9626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6265"/>
                                        </p:tgtEl>
                                        <p:attrNameLst>
                                          <p:attrName>style.visibility</p:attrName>
                                        </p:attrNameLst>
                                      </p:cBhvr>
                                      <p:to>
                                        <p:strVal val="visible"/>
                                      </p:to>
                                    </p:set>
                                    <p:animEffect transition="in" filter="fade">
                                      <p:cBhvr>
                                        <p:cTn id="18" dur="500"/>
                                        <p:tgtEl>
                                          <p:spTgt spid="9626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6264"/>
                                        </p:tgtEl>
                                        <p:attrNameLst>
                                          <p:attrName>style.visibility</p:attrName>
                                        </p:attrNameLst>
                                      </p:cBhvr>
                                      <p:to>
                                        <p:strVal val="visible"/>
                                      </p:to>
                                    </p:set>
                                    <p:animEffect transition="in" filter="fade">
                                      <p:cBhvr>
                                        <p:cTn id="26" dur="500"/>
                                        <p:tgtEl>
                                          <p:spTgt spid="9626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6262"/>
                                        </p:tgtEl>
                                        <p:attrNameLst>
                                          <p:attrName>style.visibility</p:attrName>
                                        </p:attrNameLst>
                                      </p:cBhvr>
                                      <p:to>
                                        <p:strVal val="visible"/>
                                      </p:to>
                                    </p:set>
                                    <p:animEffect transition="in" filter="fade">
                                      <p:cBhvr>
                                        <p:cTn id="29" dur="500"/>
                                        <p:tgtEl>
                                          <p:spTgt spid="9626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6266"/>
                                        </p:tgtEl>
                                        <p:attrNameLst>
                                          <p:attrName>style.visibility</p:attrName>
                                        </p:attrNameLst>
                                      </p:cBhvr>
                                      <p:to>
                                        <p:strVal val="visible"/>
                                      </p:to>
                                    </p:set>
                                    <p:animEffect transition="in" filter="fade">
                                      <p:cBhvr>
                                        <p:cTn id="34" dur="500"/>
                                        <p:tgtEl>
                                          <p:spTgt spid="96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2" grpId="0">
        <p:bldAsOne/>
      </p:bldGraphic>
      <p:bldP spid="96261" grpId="0" autoUpdateAnimBg="0"/>
      <p:bldP spid="96262" grpId="0" autoUpdateAnimBg="0"/>
      <p:bldP spid="96263" grpId="0" autoUpdateAnimBg="0"/>
      <p:bldP spid="96264" grpId="0" autoUpdateAnimBg="0"/>
      <p:bldP spid="96265" grpId="0" autoUpdateAnimBg="0"/>
      <p:bldP spid="96266"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302B001-1022-49E2-B45F-E2C1AF8012F9}"/>
              </a:ext>
            </a:extLst>
          </p:cNvPr>
          <p:cNvSpPr/>
          <p:nvPr/>
        </p:nvSpPr>
        <p:spPr>
          <a:xfrm>
            <a:off x="3363686" y="1121229"/>
            <a:ext cx="8712671" cy="5398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8002" name="Picture 2"/>
          <p:cNvPicPr>
            <a:picLocks noChangeAspect="1" noChangeArrowheads="1"/>
          </p:cNvPicPr>
          <p:nvPr/>
        </p:nvPicPr>
        <p:blipFill>
          <a:blip r:embed="rId3">
            <a:extLst>
              <a:ext uri="{28A0092B-C50C-407E-A947-70E740481C1C}">
                <a14:useLocalDpi xmlns:a14="http://schemas.microsoft.com/office/drawing/2010/main" val="0"/>
              </a:ext>
            </a:extLst>
          </a:blip>
          <a:srcRect l="16908" t="33942" r="33360" b="12173"/>
          <a:stretch>
            <a:fillRect/>
          </a:stretch>
        </p:blipFill>
        <p:spPr bwMode="auto">
          <a:xfrm>
            <a:off x="3640260" y="1479254"/>
            <a:ext cx="8436097" cy="493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8003" name="Rectangle 3"/>
          <p:cNvSpPr>
            <a:spLocks noGrp="1" noChangeArrowheads="1"/>
          </p:cNvSpPr>
          <p:nvPr>
            <p:ph type="title"/>
          </p:nvPr>
        </p:nvSpPr>
        <p:spPr>
          <a:xfrm>
            <a:off x="0" y="0"/>
            <a:ext cx="12192000" cy="914400"/>
          </a:xfrm>
          <a:solidFill>
            <a:srgbClr val="1B3C49"/>
          </a:solidFill>
        </p:spPr>
        <p:txBody>
          <a:bodyPr/>
          <a:lstStyle/>
          <a:p>
            <a:pPr eaLnBrk="1" hangingPunct="1">
              <a:lnSpc>
                <a:spcPct val="90000"/>
              </a:lnSpc>
            </a:pPr>
            <a:r>
              <a:rPr lang="en-US" altLang="en-US" b="1" dirty="0">
                <a:effectLst>
                  <a:outerShdw blurRad="38100" dist="38100" dir="2700000" algn="tl">
                    <a:srgbClr val="000000">
                      <a:alpha val="43137"/>
                    </a:srgbClr>
                  </a:outerShdw>
                </a:effectLst>
              </a:rPr>
              <a:t>How Long is Treatment Needed?</a:t>
            </a:r>
          </a:p>
        </p:txBody>
      </p:sp>
      <p:sp>
        <p:nvSpPr>
          <p:cNvPr id="128004" name="Rectangle 4"/>
          <p:cNvSpPr>
            <a:spLocks noChangeArrowheads="1"/>
          </p:cNvSpPr>
          <p:nvPr/>
        </p:nvSpPr>
        <p:spPr bwMode="auto">
          <a:xfrm>
            <a:off x="2027771" y="1446215"/>
            <a:ext cx="9387417"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endParaRPr lang="en-US" altLang="en-US" sz="1200">
              <a:solidFill>
                <a:srgbClr val="000000"/>
              </a:solidFill>
              <a:ea typeface="Osaka"/>
              <a:cs typeface="Osaka"/>
            </a:endParaRPr>
          </a:p>
        </p:txBody>
      </p:sp>
      <p:sp>
        <p:nvSpPr>
          <p:cNvPr id="15532037" name="AutoShape 5"/>
          <p:cNvSpPr>
            <a:spLocks noChangeArrowheads="1"/>
          </p:cNvSpPr>
          <p:nvPr/>
        </p:nvSpPr>
        <p:spPr bwMode="auto">
          <a:xfrm>
            <a:off x="5180869" y="1876299"/>
            <a:ext cx="3081219" cy="593769"/>
          </a:xfrm>
          <a:prstGeom prst="wedgeRectCallout">
            <a:avLst>
              <a:gd name="adj1" fmla="val -428"/>
              <a:gd name="adj2" fmla="val 91433"/>
            </a:avLst>
          </a:prstGeom>
          <a:solidFill>
            <a:srgbClr val="404040"/>
          </a:solidFill>
          <a:ln w="38100">
            <a:solidFill>
              <a:schemeClr val="tx1"/>
            </a:solidFill>
            <a:miter lim="800000"/>
            <a:headEnd/>
            <a:tailEnd/>
          </a:ln>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000" dirty="0">
                <a:solidFill>
                  <a:srgbClr val="FFFFFF"/>
                </a:solidFill>
                <a:ea typeface="Osaka"/>
                <a:cs typeface="Osaka"/>
              </a:rPr>
              <a:t>It takes a year of abstinence before &lt;50% relapse</a:t>
            </a:r>
          </a:p>
        </p:txBody>
      </p:sp>
      <p:sp>
        <p:nvSpPr>
          <p:cNvPr id="128006" name="Text Box 6"/>
          <p:cNvSpPr txBox="1">
            <a:spLocks noChangeArrowheads="1"/>
          </p:cNvSpPr>
          <p:nvPr/>
        </p:nvSpPr>
        <p:spPr bwMode="auto">
          <a:xfrm>
            <a:off x="0" y="6519446"/>
            <a:ext cx="3170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50000"/>
              </a:spcBef>
              <a:spcAft>
                <a:spcPct val="0"/>
              </a:spcAft>
              <a:buFontTx/>
              <a:buNone/>
            </a:pPr>
            <a:r>
              <a:rPr lang="en-US" altLang="en-US" sz="1600" dirty="0">
                <a:solidFill>
                  <a:srgbClr val="000000"/>
                </a:solidFill>
                <a:ea typeface="Osaka"/>
                <a:cs typeface="Osaka"/>
              </a:rPr>
              <a:t>Dennis ML et al. </a:t>
            </a:r>
            <a:r>
              <a:rPr lang="en-US" altLang="en-US" sz="1600" i="1" dirty="0" err="1">
                <a:solidFill>
                  <a:srgbClr val="000000"/>
                </a:solidFill>
                <a:ea typeface="Osaka"/>
                <a:cs typeface="Osaka"/>
              </a:rPr>
              <a:t>Eval</a:t>
            </a:r>
            <a:r>
              <a:rPr lang="en-US" altLang="en-US" sz="1600" i="1" dirty="0">
                <a:solidFill>
                  <a:srgbClr val="000000"/>
                </a:solidFill>
                <a:ea typeface="Osaka"/>
                <a:cs typeface="Osaka"/>
              </a:rPr>
              <a:t> Rev.</a:t>
            </a:r>
            <a:r>
              <a:rPr lang="en-US" altLang="en-US" sz="1600" dirty="0">
                <a:solidFill>
                  <a:srgbClr val="000000"/>
                </a:solidFill>
                <a:ea typeface="Osaka"/>
                <a:cs typeface="Osaka"/>
              </a:rPr>
              <a:t> 2007 </a:t>
            </a:r>
          </a:p>
        </p:txBody>
      </p:sp>
      <p:sp>
        <p:nvSpPr>
          <p:cNvPr id="15532039" name="AutoShape 7"/>
          <p:cNvSpPr>
            <a:spLocks noChangeArrowheads="1"/>
          </p:cNvSpPr>
          <p:nvPr/>
        </p:nvSpPr>
        <p:spPr bwMode="auto">
          <a:xfrm>
            <a:off x="5180869" y="1260643"/>
            <a:ext cx="4334438" cy="437222"/>
          </a:xfrm>
          <a:prstGeom prst="wedgeRectCallout">
            <a:avLst>
              <a:gd name="adj1" fmla="val 35012"/>
              <a:gd name="adj2" fmla="val 100673"/>
            </a:avLst>
          </a:prstGeom>
          <a:solidFill>
            <a:srgbClr val="404040"/>
          </a:solidFill>
          <a:ln w="38100">
            <a:solidFill>
              <a:schemeClr val="tx1"/>
            </a:solidFill>
            <a:miter lim="800000"/>
            <a:headEnd/>
            <a:tailEnd/>
          </a:ln>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000" dirty="0">
                <a:solidFill>
                  <a:srgbClr val="FFFFFF"/>
                </a:solidFill>
                <a:ea typeface="Osaka"/>
                <a:cs typeface="Osaka"/>
              </a:rPr>
              <a:t>After 3 years in recovery &lt; 15% relapse</a:t>
            </a:r>
          </a:p>
        </p:txBody>
      </p:sp>
      <p:sp>
        <p:nvSpPr>
          <p:cNvPr id="128008" name="TextBox 1"/>
          <p:cNvSpPr txBox="1">
            <a:spLocks noChangeArrowheads="1"/>
          </p:cNvSpPr>
          <p:nvPr/>
        </p:nvSpPr>
        <p:spPr bwMode="auto">
          <a:xfrm>
            <a:off x="101854" y="1388507"/>
            <a:ext cx="3165345"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marL="225425" indent="-225425" eaLnBrk="0" fontAlgn="base" hangingPunct="0">
              <a:spcBef>
                <a:spcPts val="1800"/>
              </a:spcBef>
              <a:spcAft>
                <a:spcPct val="0"/>
              </a:spcAft>
              <a:buFont typeface="Arial" panose="020B0604020202020204" pitchFamily="34" charset="0"/>
              <a:buChar char="•"/>
            </a:pPr>
            <a:r>
              <a:rPr lang="en-US" altLang="en-US" sz="2600" dirty="0">
                <a:solidFill>
                  <a:srgbClr val="000000"/>
                </a:solidFill>
              </a:rPr>
              <a:t>N=482 abstinent at least a month</a:t>
            </a:r>
          </a:p>
          <a:p>
            <a:pPr marL="225425" indent="-225425" eaLnBrk="0" fontAlgn="base" hangingPunct="0">
              <a:spcBef>
                <a:spcPts val="1800"/>
              </a:spcBef>
              <a:spcAft>
                <a:spcPct val="0"/>
              </a:spcAft>
              <a:buFont typeface="Arial" panose="020B0604020202020204" pitchFamily="34" charset="0"/>
              <a:buChar char="•"/>
            </a:pPr>
            <a:r>
              <a:rPr lang="en-US" altLang="en-US" sz="2600" dirty="0">
                <a:solidFill>
                  <a:srgbClr val="000000"/>
                </a:solidFill>
              </a:rPr>
              <a:t>Divided into 4 groups based on duration of abstinence at Year 7</a:t>
            </a:r>
          </a:p>
          <a:p>
            <a:pPr marL="225425" indent="-225425" eaLnBrk="0" fontAlgn="base" hangingPunct="0">
              <a:spcBef>
                <a:spcPts val="1800"/>
              </a:spcBef>
              <a:spcAft>
                <a:spcPct val="0"/>
              </a:spcAft>
              <a:buFont typeface="Arial" panose="020B0604020202020204" pitchFamily="34" charset="0"/>
              <a:buChar char="•"/>
            </a:pPr>
            <a:r>
              <a:rPr lang="en-US" altLang="en-US" sz="2600" dirty="0">
                <a:solidFill>
                  <a:srgbClr val="000000"/>
                </a:solidFill>
              </a:rPr>
              <a:t>Measured continuous abstinence from Year 7 to Year 8</a:t>
            </a:r>
          </a:p>
        </p:txBody>
      </p:sp>
      <p:sp>
        <p:nvSpPr>
          <p:cNvPr id="2" name="Rectangle 1">
            <a:extLst>
              <a:ext uri="{FF2B5EF4-FFF2-40B4-BE49-F238E27FC236}">
                <a16:creationId xmlns:a16="http://schemas.microsoft.com/office/drawing/2014/main" id="{E3D1E00F-35C3-4A34-BEC9-313018598E8B}"/>
              </a:ext>
            </a:extLst>
          </p:cNvPr>
          <p:cNvSpPr/>
          <p:nvPr/>
        </p:nvSpPr>
        <p:spPr>
          <a:xfrm>
            <a:off x="4811486" y="1164771"/>
            <a:ext cx="7264871" cy="4125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7D67A24-7CCF-47AC-9281-D88CE8337203}"/>
              </a:ext>
            </a:extLst>
          </p:cNvPr>
          <p:cNvSpPr/>
          <p:nvPr/>
        </p:nvSpPr>
        <p:spPr>
          <a:xfrm>
            <a:off x="4528457" y="5736771"/>
            <a:ext cx="7402286" cy="206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799941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398956" y="3045029"/>
            <a:ext cx="3998020" cy="517103"/>
          </a:xfrm>
        </p:spPr>
        <p:txBody>
          <a:bodyPr>
            <a:noAutofit/>
          </a:bodyPr>
          <a:lstStyle/>
          <a:p>
            <a:r>
              <a:rPr lang="en-US" sz="3200" dirty="0">
                <a:solidFill>
                  <a:srgbClr val="1B3C49"/>
                </a:solidFill>
              </a:rPr>
              <a:t>Stigmatizing Language</a:t>
            </a:r>
          </a:p>
        </p:txBody>
      </p:sp>
      <p:sp>
        <p:nvSpPr>
          <p:cNvPr id="9" name="Content Placeholder 8"/>
          <p:cNvSpPr>
            <a:spLocks noGrp="1"/>
          </p:cNvSpPr>
          <p:nvPr>
            <p:ph sz="half" idx="2"/>
          </p:nvPr>
        </p:nvSpPr>
        <p:spPr>
          <a:xfrm>
            <a:off x="195944" y="3676011"/>
            <a:ext cx="6051952" cy="2990788"/>
          </a:xfrm>
        </p:spPr>
        <p:txBody>
          <a:bodyPr anchor="t">
            <a:noAutofit/>
          </a:bodyPr>
          <a:lstStyle/>
          <a:p>
            <a:pPr>
              <a:buSzPct val="120000"/>
            </a:pPr>
            <a:r>
              <a:rPr lang="en-US" dirty="0"/>
              <a:t>Alcoholic, addict, junkie</a:t>
            </a:r>
          </a:p>
          <a:p>
            <a:pPr>
              <a:buSzPct val="120000"/>
            </a:pPr>
            <a:r>
              <a:rPr lang="en-US" dirty="0"/>
              <a:t>Abuse, abuser</a:t>
            </a:r>
          </a:p>
          <a:p>
            <a:pPr>
              <a:buSzPct val="120000"/>
            </a:pPr>
            <a:r>
              <a:rPr lang="en-US" dirty="0"/>
              <a:t>Addicted babies</a:t>
            </a:r>
          </a:p>
          <a:p>
            <a:pPr>
              <a:buSzPct val="120000"/>
            </a:pPr>
            <a:r>
              <a:rPr lang="en-US" dirty="0"/>
              <a:t>Clean, clean urine</a:t>
            </a:r>
          </a:p>
          <a:p>
            <a:pPr>
              <a:buSzPct val="120000"/>
            </a:pPr>
            <a:r>
              <a:rPr lang="en-US" dirty="0"/>
              <a:t>Dirty,  dirty urine</a:t>
            </a:r>
          </a:p>
          <a:p>
            <a:pPr>
              <a:buSzPct val="120000"/>
            </a:pPr>
            <a:r>
              <a:rPr lang="en-US" dirty="0"/>
              <a:t>Replacement therapy, substitution therapy</a:t>
            </a:r>
          </a:p>
        </p:txBody>
      </p:sp>
      <p:sp>
        <p:nvSpPr>
          <p:cNvPr id="10" name="Text Placeholder 9"/>
          <p:cNvSpPr>
            <a:spLocks noGrp="1"/>
          </p:cNvSpPr>
          <p:nvPr>
            <p:ph type="body" sz="quarter" idx="3"/>
          </p:nvPr>
        </p:nvSpPr>
        <p:spPr>
          <a:xfrm>
            <a:off x="6247896" y="3000254"/>
            <a:ext cx="5183188" cy="632155"/>
          </a:xfrm>
        </p:spPr>
        <p:txBody>
          <a:bodyPr>
            <a:normAutofit fontScale="25000" lnSpcReduction="20000"/>
          </a:bodyPr>
          <a:lstStyle/>
          <a:p>
            <a:endParaRPr lang="en-US" dirty="0"/>
          </a:p>
          <a:p>
            <a:endParaRPr lang="en-US" dirty="0"/>
          </a:p>
          <a:p>
            <a:r>
              <a:rPr lang="en-US" sz="12800" dirty="0">
                <a:solidFill>
                  <a:srgbClr val="1B3C49"/>
                </a:solidFill>
              </a:rPr>
              <a:t>Non-Stigmatizing Language</a:t>
            </a:r>
          </a:p>
          <a:p>
            <a:endParaRPr lang="en-US" dirty="0"/>
          </a:p>
        </p:txBody>
      </p:sp>
      <p:sp>
        <p:nvSpPr>
          <p:cNvPr id="11" name="Content Placeholder 10"/>
          <p:cNvSpPr>
            <a:spLocks noGrp="1"/>
          </p:cNvSpPr>
          <p:nvPr>
            <p:ph sz="quarter" idx="4"/>
          </p:nvPr>
        </p:nvSpPr>
        <p:spPr>
          <a:xfrm>
            <a:off x="6096001" y="3731066"/>
            <a:ext cx="6009862" cy="2751067"/>
          </a:xfrm>
        </p:spPr>
        <p:txBody>
          <a:bodyPr anchor="t">
            <a:noAutofit/>
          </a:bodyPr>
          <a:lstStyle/>
          <a:p>
            <a:pPr>
              <a:buSzPct val="120000"/>
            </a:pPr>
            <a:r>
              <a:rPr lang="en-US" dirty="0"/>
              <a:t>Person with a substance use disorder</a:t>
            </a:r>
          </a:p>
          <a:p>
            <a:pPr>
              <a:buSzPct val="120000"/>
            </a:pPr>
            <a:r>
              <a:rPr lang="en-US" dirty="0"/>
              <a:t>Use disorder, addiction</a:t>
            </a:r>
          </a:p>
          <a:p>
            <a:pPr>
              <a:buSzPct val="120000"/>
            </a:pPr>
            <a:r>
              <a:rPr lang="en-US" dirty="0"/>
              <a:t>Babies born with physical dependence</a:t>
            </a:r>
          </a:p>
          <a:p>
            <a:pPr>
              <a:buSzPct val="120000"/>
            </a:pPr>
            <a:r>
              <a:rPr lang="en-US" dirty="0"/>
              <a:t>In remission (early </a:t>
            </a:r>
            <a:r>
              <a:rPr lang="en-US" sz="2000" dirty="0"/>
              <a:t>[3m-1y], </a:t>
            </a:r>
            <a:r>
              <a:rPr lang="en-US" dirty="0"/>
              <a:t>sustained </a:t>
            </a:r>
            <a:r>
              <a:rPr lang="en-US" sz="2000" dirty="0"/>
              <a:t>[1+y]</a:t>
            </a:r>
            <a:r>
              <a:rPr lang="en-US" dirty="0"/>
              <a:t>)</a:t>
            </a:r>
          </a:p>
          <a:p>
            <a:pPr>
              <a:buSzPct val="120000"/>
            </a:pPr>
            <a:r>
              <a:rPr lang="en-US" dirty="0"/>
              <a:t>Active substance use</a:t>
            </a:r>
          </a:p>
          <a:p>
            <a:pPr>
              <a:buSzPct val="120000"/>
            </a:pPr>
            <a:r>
              <a:rPr lang="en-US" dirty="0"/>
              <a:t>Medication for use disorder </a:t>
            </a:r>
          </a:p>
        </p:txBody>
      </p:sp>
      <p:sp>
        <p:nvSpPr>
          <p:cNvPr id="5" name="Slide Number Placeholder 4"/>
          <p:cNvSpPr>
            <a:spLocks noGrp="1"/>
          </p:cNvSpPr>
          <p:nvPr>
            <p:ph type="sldNum" sz="quarter" idx="12"/>
          </p:nvPr>
        </p:nvSpPr>
        <p:spPr/>
        <p:txBody>
          <a:bodyPr/>
          <a:lstStyle/>
          <a:p>
            <a:fld id="{29E94D4C-F715-4885-9017-94D25F7274D6}" type="slidenum">
              <a:rPr lang="en-US" smtClean="0"/>
              <a:t>36</a:t>
            </a:fld>
            <a:endParaRPr lang="en-US" dirty="0"/>
          </a:p>
        </p:txBody>
      </p:sp>
      <p:sp>
        <p:nvSpPr>
          <p:cNvPr id="7" name="TextBox 3"/>
          <p:cNvSpPr txBox="1"/>
          <p:nvPr/>
        </p:nvSpPr>
        <p:spPr>
          <a:xfrm>
            <a:off x="1624860" y="1165429"/>
            <a:ext cx="184731"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solidFill>
                <a:schemeClr val="bg1"/>
              </a:solidFill>
            </a:endParaRPr>
          </a:p>
        </p:txBody>
      </p:sp>
      <p:sp>
        <p:nvSpPr>
          <p:cNvPr id="17" name="Right Arrow 16"/>
          <p:cNvSpPr/>
          <p:nvPr/>
        </p:nvSpPr>
        <p:spPr>
          <a:xfrm>
            <a:off x="4483553" y="3099460"/>
            <a:ext cx="1513485" cy="380010"/>
          </a:xfrm>
          <a:prstGeom prst="rightArrow">
            <a:avLst/>
          </a:prstGeom>
          <a:solidFill>
            <a:srgbClr val="1B3C4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a:grpSpLocks/>
          </p:cNvGrpSpPr>
          <p:nvPr/>
        </p:nvGrpSpPr>
        <p:grpSpPr bwMode="auto">
          <a:xfrm>
            <a:off x="5997037" y="179375"/>
            <a:ext cx="5771409" cy="2421320"/>
            <a:chOff x="28575" y="3829050"/>
            <a:chExt cx="5111198" cy="2200275"/>
          </a:xfrm>
        </p:grpSpPr>
        <p:pic>
          <p:nvPicPr>
            <p:cNvPr id="13" name="Picture 5"/>
            <p:cNvPicPr>
              <a:picLocks noChangeAspect="1" noChangeArrowheads="1"/>
            </p:cNvPicPr>
            <p:nvPr/>
          </p:nvPicPr>
          <p:blipFill>
            <a:blip r:embed="rId4">
              <a:extLst>
                <a:ext uri="{28A0092B-C50C-407E-A947-70E740481C1C}">
                  <a14:useLocalDpi xmlns:a14="http://schemas.microsoft.com/office/drawing/2010/main" val="0"/>
                </a:ext>
              </a:extLst>
            </a:blip>
            <a:srcRect l="26450" t="26939" r="34142" b="42899"/>
            <a:stretch>
              <a:fillRect/>
            </a:stretch>
          </p:blipFill>
          <p:spPr bwMode="auto">
            <a:xfrm>
              <a:off x="28575" y="3829050"/>
              <a:ext cx="5111198" cy="2200275"/>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l="75664" t="30975" r="12595" b="53873"/>
            <a:stretch>
              <a:fillRect/>
            </a:stretch>
          </p:blipFill>
          <p:spPr bwMode="auto">
            <a:xfrm>
              <a:off x="3886200" y="3829050"/>
              <a:ext cx="1181100" cy="857250"/>
            </a:xfrm>
            <a:prstGeom prst="rect">
              <a:avLst/>
            </a:prstGeom>
            <a:noFill/>
            <a:ln w="28575">
              <a:noFill/>
              <a:miter lim="800000"/>
              <a:headEnd/>
              <a:tailEnd/>
            </a:ln>
            <a:extLst>
              <a:ext uri="{909E8E84-426E-40DD-AFC4-6F175D3DCCD1}">
                <a14:hiddenFill xmlns:a14="http://schemas.microsoft.com/office/drawing/2010/main">
                  <a:solidFill>
                    <a:schemeClr val="accent1"/>
                  </a:solidFill>
                </a14:hiddenFill>
              </a:ext>
            </a:extLst>
          </p:spPr>
        </p:pic>
      </p:grpSp>
      <p:pic>
        <p:nvPicPr>
          <p:cNvPr id="15"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1573" t="27637" r="13744" b="19705"/>
          <a:stretch/>
        </p:blipFill>
        <p:spPr bwMode="auto">
          <a:xfrm>
            <a:off x="284300" y="179374"/>
            <a:ext cx="5458321" cy="2421321"/>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012936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wipe(left)">
                                      <p:cBhvr>
                                        <p:cTn id="13" dur="500"/>
                                        <p:tgtEl>
                                          <p:spTgt spid="1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wipe(left)">
                                      <p:cBhvr>
                                        <p:cTn id="18" dur="50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wipe(left)">
                                      <p:cBhvr>
                                        <p:cTn id="23" dur="500"/>
                                        <p:tgtEl>
                                          <p:spTgt spid="11">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9">
                                            <p:txEl>
                                              <p:pRg st="1" end="1"/>
                                            </p:txEl>
                                          </p:spTgt>
                                        </p:tgtEl>
                                        <p:attrNameLst>
                                          <p:attrName>style.visibility</p:attrName>
                                        </p:attrNameLst>
                                      </p:cBhvr>
                                      <p:to>
                                        <p:strVal val="visible"/>
                                      </p:to>
                                    </p:set>
                                    <p:animEffect transition="in" filter="wipe(left)">
                                      <p:cBhvr>
                                        <p:cTn id="28" dur="500"/>
                                        <p:tgtEl>
                                          <p:spTgt spid="9">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1">
                                            <p:txEl>
                                              <p:pRg st="1" end="1"/>
                                            </p:txEl>
                                          </p:spTgt>
                                        </p:tgtEl>
                                        <p:attrNameLst>
                                          <p:attrName>style.visibility</p:attrName>
                                        </p:attrNameLst>
                                      </p:cBhvr>
                                      <p:to>
                                        <p:strVal val="visible"/>
                                      </p:to>
                                    </p:set>
                                    <p:animEffect transition="in" filter="wipe(left)">
                                      <p:cBhvr>
                                        <p:cTn id="33" dur="500"/>
                                        <p:tgtEl>
                                          <p:spTgt spid="11">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9">
                                            <p:txEl>
                                              <p:pRg st="2" end="2"/>
                                            </p:txEl>
                                          </p:spTgt>
                                        </p:tgtEl>
                                        <p:attrNameLst>
                                          <p:attrName>style.visibility</p:attrName>
                                        </p:attrNameLst>
                                      </p:cBhvr>
                                      <p:to>
                                        <p:strVal val="visible"/>
                                      </p:to>
                                    </p:set>
                                    <p:animEffect transition="in" filter="wipe(left)">
                                      <p:cBhvr>
                                        <p:cTn id="38" dur="500"/>
                                        <p:tgtEl>
                                          <p:spTgt spid="9">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1">
                                            <p:txEl>
                                              <p:pRg st="2" end="2"/>
                                            </p:txEl>
                                          </p:spTgt>
                                        </p:tgtEl>
                                        <p:attrNameLst>
                                          <p:attrName>style.visibility</p:attrName>
                                        </p:attrNameLst>
                                      </p:cBhvr>
                                      <p:to>
                                        <p:strVal val="visible"/>
                                      </p:to>
                                    </p:set>
                                    <p:animEffect transition="in" filter="wipe(left)">
                                      <p:cBhvr>
                                        <p:cTn id="43" dur="500"/>
                                        <p:tgtEl>
                                          <p:spTgt spid="11">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9">
                                            <p:txEl>
                                              <p:pRg st="3" end="3"/>
                                            </p:txEl>
                                          </p:spTgt>
                                        </p:tgtEl>
                                        <p:attrNameLst>
                                          <p:attrName>style.visibility</p:attrName>
                                        </p:attrNameLst>
                                      </p:cBhvr>
                                      <p:to>
                                        <p:strVal val="visible"/>
                                      </p:to>
                                    </p:set>
                                    <p:animEffect transition="in" filter="wipe(left)">
                                      <p:cBhvr>
                                        <p:cTn id="48" dur="500"/>
                                        <p:tgtEl>
                                          <p:spTgt spid="9">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1">
                                            <p:txEl>
                                              <p:pRg st="3" end="3"/>
                                            </p:txEl>
                                          </p:spTgt>
                                        </p:tgtEl>
                                        <p:attrNameLst>
                                          <p:attrName>style.visibility</p:attrName>
                                        </p:attrNameLst>
                                      </p:cBhvr>
                                      <p:to>
                                        <p:strVal val="visible"/>
                                      </p:to>
                                    </p:set>
                                    <p:animEffect transition="in" filter="wipe(left)">
                                      <p:cBhvr>
                                        <p:cTn id="53" dur="500"/>
                                        <p:tgtEl>
                                          <p:spTgt spid="11">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9">
                                            <p:txEl>
                                              <p:pRg st="4" end="4"/>
                                            </p:txEl>
                                          </p:spTgt>
                                        </p:tgtEl>
                                        <p:attrNameLst>
                                          <p:attrName>style.visibility</p:attrName>
                                        </p:attrNameLst>
                                      </p:cBhvr>
                                      <p:to>
                                        <p:strVal val="visible"/>
                                      </p:to>
                                    </p:set>
                                    <p:animEffect transition="in" filter="wipe(left)">
                                      <p:cBhvr>
                                        <p:cTn id="58" dur="500"/>
                                        <p:tgtEl>
                                          <p:spTgt spid="9">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11">
                                            <p:txEl>
                                              <p:pRg st="4" end="4"/>
                                            </p:txEl>
                                          </p:spTgt>
                                        </p:tgtEl>
                                        <p:attrNameLst>
                                          <p:attrName>style.visibility</p:attrName>
                                        </p:attrNameLst>
                                      </p:cBhvr>
                                      <p:to>
                                        <p:strVal val="visible"/>
                                      </p:to>
                                    </p:set>
                                    <p:animEffect transition="in" filter="wipe(left)">
                                      <p:cBhvr>
                                        <p:cTn id="63" dur="500"/>
                                        <p:tgtEl>
                                          <p:spTgt spid="11">
                                            <p:txEl>
                                              <p:pRg st="4" end="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9">
                                            <p:txEl>
                                              <p:pRg st="5" end="5"/>
                                            </p:txEl>
                                          </p:spTgt>
                                        </p:tgtEl>
                                        <p:attrNameLst>
                                          <p:attrName>style.visibility</p:attrName>
                                        </p:attrNameLst>
                                      </p:cBhvr>
                                      <p:to>
                                        <p:strVal val="visible"/>
                                      </p:to>
                                    </p:set>
                                    <p:animEffect transition="in" filter="wipe(left)">
                                      <p:cBhvr>
                                        <p:cTn id="68" dur="500"/>
                                        <p:tgtEl>
                                          <p:spTgt spid="9">
                                            <p:txEl>
                                              <p:pRg st="5" end="5"/>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11">
                                            <p:txEl>
                                              <p:pRg st="5" end="5"/>
                                            </p:txEl>
                                          </p:spTgt>
                                        </p:tgtEl>
                                        <p:attrNameLst>
                                          <p:attrName>style.visibility</p:attrName>
                                        </p:attrNameLst>
                                      </p:cBhvr>
                                      <p:to>
                                        <p:strVal val="visible"/>
                                      </p:to>
                                    </p:set>
                                    <p:animEffect transition="in" filter="wipe(left)">
                                      <p:cBhvr>
                                        <p:cTn id="73"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0" grpId="0" build="p"/>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B3C49"/>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7200" b="1" dirty="0"/>
              <a:t>Thanks!</a:t>
            </a:r>
          </a:p>
        </p:txBody>
      </p:sp>
    </p:spTree>
    <p:extLst>
      <p:ext uri="{BB962C8B-B14F-4D97-AF65-F5344CB8AC3E}">
        <p14:creationId xmlns:p14="http://schemas.microsoft.com/office/powerpoint/2010/main" val="3875846870"/>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Default Design">
  <a:themeElements>
    <a:clrScheme name="Default Design 16">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003366"/>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Calibri"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Calibri"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66"/>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000066"/>
        </a:dk1>
        <a:lt1>
          <a:srgbClr val="FFFFFF"/>
        </a:lt1>
        <a:dk2>
          <a:srgbClr val="005250"/>
        </a:dk2>
        <a:lt2>
          <a:srgbClr val="FFFF00"/>
        </a:lt2>
        <a:accent1>
          <a:srgbClr val="00CC99"/>
        </a:accent1>
        <a:accent2>
          <a:srgbClr val="3333CC"/>
        </a:accent2>
        <a:accent3>
          <a:srgbClr val="AAB3B3"/>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000066"/>
        </a:dk1>
        <a:lt1>
          <a:srgbClr val="FFFFFF"/>
        </a:lt1>
        <a:dk2>
          <a:srgbClr val="010121"/>
        </a:dk2>
        <a:lt2>
          <a:srgbClr val="FFFF00"/>
        </a:lt2>
        <a:accent1>
          <a:srgbClr val="00CC99"/>
        </a:accent1>
        <a:accent2>
          <a:srgbClr val="3333CC"/>
        </a:accent2>
        <a:accent3>
          <a:srgbClr val="AAAAAB"/>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1">
        <a:dk1>
          <a:srgbClr val="000066"/>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2">
        <a:dk1>
          <a:srgbClr val="000066"/>
        </a:dk1>
        <a:lt1>
          <a:srgbClr val="FFFFFF"/>
        </a:lt1>
        <a:dk2>
          <a:srgbClr val="00004C"/>
        </a:dk2>
        <a:lt2>
          <a:srgbClr val="FFFF00"/>
        </a:lt2>
        <a:accent1>
          <a:srgbClr val="00CC99"/>
        </a:accent1>
        <a:accent2>
          <a:srgbClr val="3333CC"/>
        </a:accent2>
        <a:accent3>
          <a:srgbClr val="AAAAB2"/>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6600CC"/>
        </a:hlink>
        <a:folHlink>
          <a:srgbClr val="B2B2B2"/>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B2B2B2"/>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66"/>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000066"/>
        </a:dk1>
        <a:lt1>
          <a:srgbClr val="FFFFFF"/>
        </a:lt1>
        <a:dk2>
          <a:srgbClr val="005250"/>
        </a:dk2>
        <a:lt2>
          <a:srgbClr val="FFFF00"/>
        </a:lt2>
        <a:accent1>
          <a:srgbClr val="00CC99"/>
        </a:accent1>
        <a:accent2>
          <a:srgbClr val="3333CC"/>
        </a:accent2>
        <a:accent3>
          <a:srgbClr val="AAB3B3"/>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000066"/>
        </a:dk1>
        <a:lt1>
          <a:srgbClr val="FFFFFF"/>
        </a:lt1>
        <a:dk2>
          <a:srgbClr val="010121"/>
        </a:dk2>
        <a:lt2>
          <a:srgbClr val="FFFF00"/>
        </a:lt2>
        <a:accent1>
          <a:srgbClr val="00CC99"/>
        </a:accent1>
        <a:accent2>
          <a:srgbClr val="3333CC"/>
        </a:accent2>
        <a:accent3>
          <a:srgbClr val="AAAAAB"/>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1">
        <a:dk1>
          <a:srgbClr val="000066"/>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2">
        <a:dk1>
          <a:srgbClr val="000066"/>
        </a:dk1>
        <a:lt1>
          <a:srgbClr val="FFFFFF"/>
        </a:lt1>
        <a:dk2>
          <a:srgbClr val="00004C"/>
        </a:dk2>
        <a:lt2>
          <a:srgbClr val="FFFF00"/>
        </a:lt2>
        <a:accent1>
          <a:srgbClr val="00CC99"/>
        </a:accent1>
        <a:accent2>
          <a:srgbClr val="3333CC"/>
        </a:accent2>
        <a:accent3>
          <a:srgbClr val="AAAAB2"/>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6600CC"/>
        </a:hlink>
        <a:folHlink>
          <a:srgbClr val="B2B2B2"/>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B2B2B2"/>
        </a:folHlink>
      </a:clrScheme>
      <a:clrMap bg1="lt1" tx1="dk1" bg2="lt2" tx2="dk2" accent1="accent1" accent2="accent2" accent3="accent3" accent4="accent4" accent5="accent5" accent6="accent6" hlink="hlink" folHlink="folHlink"/>
    </a:extraClrScheme>
    <a:extraClrScheme>
      <a:clrScheme name="Default Design 16">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003366"/>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Default Design 15">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3E3E5C"/>
        </a:lt2>
        <a:accent1>
          <a:srgbClr val="60597B"/>
        </a:accent1>
        <a:accent2>
          <a:srgbClr val="6666FF"/>
        </a:accent2>
        <a:accent3>
          <a:srgbClr val="FFFFFF"/>
        </a:accent3>
        <a:accent4>
          <a:srgbClr val="000000"/>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3E3E5C"/>
        </a:lt2>
        <a:accent1>
          <a:srgbClr val="60597B"/>
        </a:accent1>
        <a:accent2>
          <a:srgbClr val="6666FF"/>
        </a:accent2>
        <a:accent3>
          <a:srgbClr val="FFFFFF"/>
        </a:accent3>
        <a:accent4>
          <a:srgbClr val="000000"/>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333333"/>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Default Design 15">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3E3E5C"/>
        </a:lt2>
        <a:accent1>
          <a:srgbClr val="60597B"/>
        </a:accent1>
        <a:accent2>
          <a:srgbClr val="6666FF"/>
        </a:accent2>
        <a:accent3>
          <a:srgbClr val="FFFFFF"/>
        </a:accent3>
        <a:accent4>
          <a:srgbClr val="000000"/>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3E3E5C"/>
        </a:lt2>
        <a:accent1>
          <a:srgbClr val="60597B"/>
        </a:accent1>
        <a:accent2>
          <a:srgbClr val="6666FF"/>
        </a:accent2>
        <a:accent3>
          <a:srgbClr val="FFFFFF"/>
        </a:accent3>
        <a:accent4>
          <a:srgbClr val="000000"/>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333333"/>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heme1">
  <a:themeElements>
    <a:clrScheme name="ASAM Color Pallette">
      <a:dk1>
        <a:srgbClr val="06204C"/>
      </a:dk1>
      <a:lt1>
        <a:sysClr val="window" lastClr="FFFFFF"/>
      </a:lt1>
      <a:dk2>
        <a:srgbClr val="06204C"/>
      </a:dk2>
      <a:lt2>
        <a:srgbClr val="5493B2"/>
      </a:lt2>
      <a:accent1>
        <a:srgbClr val="F6DE55"/>
      </a:accent1>
      <a:accent2>
        <a:srgbClr val="F6DE55"/>
      </a:accent2>
      <a:accent3>
        <a:srgbClr val="F6DE55"/>
      </a:accent3>
      <a:accent4>
        <a:srgbClr val="F6DE55"/>
      </a:accent4>
      <a:accent5>
        <a:srgbClr val="F6DE55"/>
      </a:accent5>
      <a:accent6>
        <a:srgbClr val="F6DE55"/>
      </a:accent6>
      <a:hlink>
        <a:srgbClr val="00C8C3"/>
      </a:hlink>
      <a:folHlink>
        <a:srgbClr val="009692"/>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extLst>
    <a:ext uri="{05A4C25C-085E-4340-85A3-A5531E510DB2}">
      <thm15:themeFamily xmlns:thm15="http://schemas.microsoft.com/office/thememl/2012/main" name="Theme1" id="{D006D387-C366-43A1-B866-7551B2CA22EC}" vid="{F31B974D-F1B8-4E2A-9400-97A77988D558}"/>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7887</TotalTime>
  <Words>3254</Words>
  <Application>Microsoft Office PowerPoint</Application>
  <PresentationFormat>Widescreen</PresentationFormat>
  <Paragraphs>520</Paragraphs>
  <Slides>37</Slides>
  <Notes>19</Notes>
  <HiddenSlides>0</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3</vt:i4>
      </vt:variant>
      <vt:variant>
        <vt:lpstr>Slide Titles</vt:lpstr>
      </vt:variant>
      <vt:variant>
        <vt:i4>37</vt:i4>
      </vt:variant>
    </vt:vector>
  </HeadingPairs>
  <TitlesOfParts>
    <vt:vector size="52" baseType="lpstr">
      <vt:lpstr>Arial</vt:lpstr>
      <vt:lpstr>Bernard MT Condensed</vt:lpstr>
      <vt:lpstr>Calibri</vt:lpstr>
      <vt:lpstr>Corbel</vt:lpstr>
      <vt:lpstr>Courier New</vt:lpstr>
      <vt:lpstr>Wingdings</vt:lpstr>
      <vt:lpstr>Wingdings 2</vt:lpstr>
      <vt:lpstr>2_Default Design</vt:lpstr>
      <vt:lpstr>4_Default Design</vt:lpstr>
      <vt:lpstr>Default Design</vt:lpstr>
      <vt:lpstr>5_Default Design</vt:lpstr>
      <vt:lpstr>Theme1</vt:lpstr>
      <vt:lpstr>Bitmap Image</vt:lpstr>
      <vt:lpstr>Microsoft Excel Chart</vt:lpstr>
      <vt:lpstr>Chart</vt:lpstr>
      <vt:lpstr>  The Science of Addiction</vt:lpstr>
      <vt:lpstr>Substance Use Disorder</vt:lpstr>
      <vt:lpstr>Addiction</vt:lpstr>
      <vt:lpstr>Some Important Organizations (Acronyms)</vt:lpstr>
      <vt:lpstr>Some Important Organizations (Acronyms)</vt:lpstr>
      <vt:lpstr>Trends: some Sources of Data</vt:lpstr>
      <vt:lpstr>Drug Overdose Deaths Continue to Increase</vt:lpstr>
      <vt:lpstr>Past Year Substance Use Disorder</vt:lpstr>
      <vt:lpstr>Past Year Alcohol and Drug Use Disorders</vt:lpstr>
      <vt:lpstr>Past Year SUD and Any Mental Illness*</vt:lpstr>
      <vt:lpstr>Addiction Is a Developmental Disease </vt:lpstr>
      <vt:lpstr>Decreases in Illicit Drug Use Among Adolescents</vt:lpstr>
      <vt:lpstr>Why do people use substances?</vt:lpstr>
      <vt:lpstr>Reasons for Prescription Opioid Misuse</vt:lpstr>
      <vt:lpstr>PowerPoint Presentation</vt:lpstr>
      <vt:lpstr>Addiction Prevalence Varies by Substance</vt:lpstr>
      <vt:lpstr>PowerPoint Presentation</vt:lpstr>
      <vt:lpstr>PowerPoint Presentation</vt:lpstr>
      <vt:lpstr>PowerPoint Presentation</vt:lpstr>
      <vt:lpstr>PowerPoint Presentation</vt:lpstr>
      <vt:lpstr>PowerPoint Presentation</vt:lpstr>
      <vt:lpstr>Drugs Elevate Dopamine More/Longer</vt:lpstr>
      <vt:lpstr>PowerPoint Presentation</vt:lpstr>
      <vt:lpstr>PowerPoint Presentation</vt:lpstr>
      <vt:lpstr>PowerPoint Presentation</vt:lpstr>
      <vt:lpstr>PowerPoint Presentation</vt:lpstr>
      <vt:lpstr>Environmental Factors</vt:lpstr>
      <vt:lpstr>PowerPoint Presentation</vt:lpstr>
      <vt:lpstr>PowerPoint Presentation</vt:lpstr>
      <vt:lpstr>PowerPoint Presentation</vt:lpstr>
      <vt:lpstr>PowerPoint Presentation</vt:lpstr>
      <vt:lpstr>PowerPoint Presentation</vt:lpstr>
      <vt:lpstr>Substance Use Treatment</vt:lpstr>
      <vt:lpstr>Assessing Treatment Effectiveness</vt:lpstr>
      <vt:lpstr>How Long is Treatment Needed?</vt:lpstr>
      <vt:lpstr>PowerPoint Presentation</vt:lpstr>
      <vt:lpstr>Thanks!</vt:lpstr>
    </vt:vector>
  </TitlesOfParts>
  <Company>Boston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Alford, Dan</dc:creator>
  <cp:lastModifiedBy>Alford, Daniel P</cp:lastModifiedBy>
  <cp:revision>157</cp:revision>
  <cp:lastPrinted>2021-05-09T15:32:29Z</cp:lastPrinted>
  <dcterms:created xsi:type="dcterms:W3CDTF">2019-04-10T16:30:54Z</dcterms:created>
  <dcterms:modified xsi:type="dcterms:W3CDTF">2022-04-25T11:42:41Z</dcterms:modified>
</cp:coreProperties>
</file>