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80" r:id="rId2"/>
  </p:sldMasterIdLst>
  <p:notesMasterIdLst>
    <p:notesMasterId r:id="rId25"/>
  </p:notesMasterIdLst>
  <p:sldIdLst>
    <p:sldId id="409" r:id="rId3"/>
    <p:sldId id="410" r:id="rId4"/>
    <p:sldId id="432" r:id="rId5"/>
    <p:sldId id="411" r:id="rId6"/>
    <p:sldId id="412" r:id="rId7"/>
    <p:sldId id="413" r:id="rId8"/>
    <p:sldId id="414" r:id="rId9"/>
    <p:sldId id="415" r:id="rId10"/>
    <p:sldId id="416" r:id="rId11"/>
    <p:sldId id="417" r:id="rId12"/>
    <p:sldId id="418" r:id="rId13"/>
    <p:sldId id="419" r:id="rId14"/>
    <p:sldId id="420" r:id="rId15"/>
    <p:sldId id="421" r:id="rId16"/>
    <p:sldId id="422" r:id="rId17"/>
    <p:sldId id="425" r:id="rId18"/>
    <p:sldId id="427" r:id="rId19"/>
    <p:sldId id="433" r:id="rId20"/>
    <p:sldId id="428" r:id="rId21"/>
    <p:sldId id="429" r:id="rId22"/>
    <p:sldId id="430" r:id="rId23"/>
    <p:sldId id="43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FF00"/>
    <a:srgbClr val="214A5B"/>
    <a:srgbClr val="922300"/>
    <a:srgbClr val="F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53" autoAdjust="0"/>
    <p:restoredTop sz="94660"/>
  </p:normalViewPr>
  <p:slideViewPr>
    <p:cSldViewPr snapToGrid="0">
      <p:cViewPr varScale="1">
        <p:scale>
          <a:sx n="95" d="100"/>
          <a:sy n="95" d="100"/>
        </p:scale>
        <p:origin x="254"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783F7-F770-4A33-AFE8-F5A993615EA1}" type="datetimeFigureOut">
              <a:rPr lang="en-US" smtClean="0"/>
              <a:t>4/17/2022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D947C-4DFC-4513-82FE-0310479CB859}" type="slidenum">
              <a:rPr lang="en-US" smtClean="0"/>
              <a:t>‹#›</a:t>
            </a:fld>
            <a:endParaRPr lang="en-US"/>
          </a:p>
        </p:txBody>
      </p:sp>
    </p:spTree>
    <p:extLst>
      <p:ext uri="{BB962C8B-B14F-4D97-AF65-F5344CB8AC3E}">
        <p14:creationId xmlns:p14="http://schemas.microsoft.com/office/powerpoint/2010/main" val="343561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CEDDA932-6DCD-49FD-A68C-8B06AD3BE6DE}" type="slidenum">
              <a:rPr lang="en-US" altLang="en-US">
                <a:solidFill>
                  <a:prstClr val="black"/>
                </a:solidFill>
              </a:rPr>
              <a:pPr/>
              <a:t>5</a:t>
            </a:fld>
            <a:endParaRPr lang="en-US"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Participant introductions</a:t>
            </a:r>
          </a:p>
        </p:txBody>
      </p:sp>
      <p:sp>
        <p:nvSpPr>
          <p:cNvPr id="4" name="Slide Number Placeholder 3"/>
          <p:cNvSpPr>
            <a:spLocks noGrp="1"/>
          </p:cNvSpPr>
          <p:nvPr>
            <p:ph type="sldNum" sz="quarter" idx="10"/>
          </p:nvPr>
        </p:nvSpPr>
        <p:spPr/>
        <p:txBody>
          <a:bodyPr/>
          <a:lstStyle/>
          <a:p>
            <a:fld id="{997CB6B7-4534-43C1-B1AC-B2240182133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261115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Participant introductions</a:t>
            </a:r>
          </a:p>
        </p:txBody>
      </p:sp>
      <p:sp>
        <p:nvSpPr>
          <p:cNvPr id="4" name="Slide Number Placeholder 3"/>
          <p:cNvSpPr>
            <a:spLocks noGrp="1"/>
          </p:cNvSpPr>
          <p:nvPr>
            <p:ph type="sldNum" sz="quarter" idx="10"/>
          </p:nvPr>
        </p:nvSpPr>
        <p:spPr/>
        <p:txBody>
          <a:bodyPr/>
          <a:lstStyle/>
          <a:p>
            <a:fld id="{997CB6B7-4534-43C1-B1AC-B2240182133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050710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Participant introductions</a:t>
            </a:r>
          </a:p>
        </p:txBody>
      </p:sp>
      <p:sp>
        <p:nvSpPr>
          <p:cNvPr id="4" name="Slide Number Placeholder 3"/>
          <p:cNvSpPr>
            <a:spLocks noGrp="1"/>
          </p:cNvSpPr>
          <p:nvPr>
            <p:ph type="sldNum" sz="quarter" idx="10"/>
          </p:nvPr>
        </p:nvSpPr>
        <p:spPr/>
        <p:txBody>
          <a:bodyPr/>
          <a:lstStyle/>
          <a:p>
            <a:fld id="{997CB6B7-4534-43C1-B1AC-B2240182133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61168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7CB6B7-4534-43C1-B1AC-B2240182133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070523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7CB6B7-4534-43C1-B1AC-B2240182133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922211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7CB6B7-4534-43C1-B1AC-B2240182133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299353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956C087-BEF3-472A-848F-E0E0F84959C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2201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2464DBD-1B3B-43A8-8F1D-A6997903DB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467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DDF11C9-ABBE-4968-BDF1-FA9F325401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498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ACDC8BD4-21E3-4C7E-BC85-D39C60DADB3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56875364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0475767E-2109-4057-9C9D-AAB17E2F62F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9503453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1E17A09B-1445-49B3-B78C-B38A5BE7607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52726997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9C3B8ED5-0D5E-4175-99C5-8B7075081E0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28810509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9" name="Rectangle 6"/>
          <p:cNvSpPr>
            <a:spLocks noGrp="1" noChangeArrowheads="1"/>
          </p:cNvSpPr>
          <p:nvPr>
            <p:ph type="sldNum" sz="quarter" idx="12"/>
          </p:nvPr>
        </p:nvSpPr>
        <p:spPr>
          <a:ln/>
        </p:spPr>
        <p:txBody>
          <a:bodyPr/>
          <a:lstStyle>
            <a:lvl1pPr>
              <a:defRPr/>
            </a:lvl1pPr>
          </a:lstStyle>
          <a:p>
            <a:pPr>
              <a:defRPr/>
            </a:pPr>
            <a:fld id="{8B2B0396-AB1A-43EE-B2D7-CE7E75336A2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62700297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5" name="Rectangle 6"/>
          <p:cNvSpPr>
            <a:spLocks noGrp="1" noChangeArrowheads="1"/>
          </p:cNvSpPr>
          <p:nvPr>
            <p:ph type="sldNum" sz="quarter" idx="12"/>
          </p:nvPr>
        </p:nvSpPr>
        <p:spPr>
          <a:ln/>
        </p:spPr>
        <p:txBody>
          <a:bodyPr/>
          <a:lstStyle>
            <a:lvl1pPr>
              <a:defRPr/>
            </a:lvl1pPr>
          </a:lstStyle>
          <a:p>
            <a:pPr>
              <a:defRPr/>
            </a:pPr>
            <a:fld id="{6FE0F914-5309-4A01-BE3A-3E860B4A7CB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6915522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4" name="Rectangle 6"/>
          <p:cNvSpPr>
            <a:spLocks noGrp="1" noChangeArrowheads="1"/>
          </p:cNvSpPr>
          <p:nvPr>
            <p:ph type="sldNum" sz="quarter" idx="12"/>
          </p:nvPr>
        </p:nvSpPr>
        <p:spPr>
          <a:ln/>
        </p:spPr>
        <p:txBody>
          <a:bodyPr/>
          <a:lstStyle>
            <a:lvl1pPr>
              <a:defRPr/>
            </a:lvl1pPr>
          </a:lstStyle>
          <a:p>
            <a:pPr>
              <a:defRPr/>
            </a:pPr>
            <a:fld id="{4AC3B724-BD12-4C6C-8D22-DB25E961A33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54270979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FADD9C55-BA62-4DA0-A5F7-B25F66B6B0F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4779273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6F07DE4-D655-4AC4-9FB5-E97C7E8304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9350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0EF53DBC-3469-4A5A-AF52-4BCC7EFBBDB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6429698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9B37559C-F09D-4C92-9C98-C2B6822A734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54133280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08931030-AB20-4467-AE9E-F005F7F6375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20353196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9CD1AB42-D6E5-4FD4-9E8F-4A8E5E7FC7E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65053549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704BAA6F-5E11-4C44-BF60-A98C502FD3C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3329863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5" name="Rectangle 6"/>
          <p:cNvSpPr>
            <a:spLocks noGrp="1" noChangeArrowheads="1"/>
          </p:cNvSpPr>
          <p:nvPr>
            <p:ph type="sldNum" sz="quarter" idx="12"/>
          </p:nvPr>
        </p:nvSpPr>
        <p:spPr>
          <a:ln/>
        </p:spPr>
        <p:txBody>
          <a:bodyPr/>
          <a:lstStyle>
            <a:lvl1pPr>
              <a:defRPr/>
            </a:lvl1pPr>
          </a:lstStyle>
          <a:p>
            <a:pPr>
              <a:defRPr/>
            </a:pPr>
            <a:fld id="{EC501281-47EF-4595-8503-41E629393ED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6348909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BFDFC3F-BA69-41DA-AC9D-8148EA3CD4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1960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07640B8-38CF-46B9-AF50-B75B03C3495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998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9167562-92FF-4C5B-AAAE-ADCD1B099C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9405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BBDEB38-A8EE-4E38-B3BB-B2370581D28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06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1A75598-0EB4-4289-A422-E08466FD85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914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004BA69-B11F-4BC5-9CB0-EF6237AF055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707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49A4144-6C6A-479E-8143-109C0C6BEA2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339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4"/>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Calibri"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Calibri"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6A76F17E-3083-40B9-9A23-FEEE30CEF65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8471058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eaLnBrk="0" fontAlgn="base" hangingPunct="0">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r>
              <a:rPr lang="en-US">
                <a:solidFill>
                  <a:srgbClr val="FFFFFF"/>
                </a:solidFill>
              </a:rPr>
              <a:t>CRIT 2011</a:t>
            </a: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eaLnBrk="0" fontAlgn="base" hangingPunct="0">
              <a:spcBef>
                <a:spcPct val="0"/>
              </a:spcBef>
              <a:spcAft>
                <a:spcPct val="0"/>
              </a:spcAft>
              <a:defRPr/>
            </a:pPr>
            <a:fld id="{C23B9D09-76A1-402C-B167-0EC7F24235A9}" type="slidenum">
              <a:rPr lang="en-US" altLang="en-US">
                <a:solidFill>
                  <a:srgbClr val="FFFFFF"/>
                </a:solidFill>
              </a:rPr>
              <a:pPr eaLnBrk="0" fontAlgn="base" hangingPunct="0">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765098944"/>
      </p:ext>
    </p:extLst>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1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5.xml"/><Relationship Id="rId5" Type="http://schemas.openxmlformats.org/officeDocument/2006/relationships/image" Target="../media/image20.jp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6.xml"/><Relationship Id="rId5" Type="http://schemas.openxmlformats.org/officeDocument/2006/relationships/image" Target="../media/image22.jpe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14600"/>
            <a:ext cx="12192000" cy="327712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Grp="1" noChangeArrowheads="1"/>
          </p:cNvSpPr>
          <p:nvPr>
            <p:ph type="ctrTitle"/>
          </p:nvPr>
        </p:nvSpPr>
        <p:spPr>
          <a:xfrm>
            <a:off x="0" y="0"/>
            <a:ext cx="12192000" cy="2514600"/>
          </a:xfrm>
          <a:solidFill>
            <a:srgbClr val="214A5B"/>
          </a:solidFill>
        </p:spPr>
        <p:txBody>
          <a:bodyPr/>
          <a:lstStyle/>
          <a:p>
            <a:pPr eaLnBrk="1" hangingPunct="1"/>
            <a:r>
              <a:rPr lang="en-US" altLang="en-US" sz="5400" b="1" dirty="0">
                <a:solidFill>
                  <a:schemeClr val="bg1"/>
                </a:solidFill>
                <a:effectLst>
                  <a:outerShdw blurRad="38100" dist="38100" dir="2700000" algn="tl">
                    <a:srgbClr val="000000">
                      <a:alpha val="43137"/>
                    </a:srgbClr>
                  </a:outerShdw>
                </a:effectLst>
              </a:rPr>
              <a:t>Substance Use Teaching Project (SUTP) </a:t>
            </a:r>
            <a:br>
              <a:rPr lang="en-US" altLang="en-US" sz="5400" b="1" dirty="0">
                <a:solidFill>
                  <a:schemeClr val="bg1"/>
                </a:solidFill>
                <a:effectLst>
                  <a:outerShdw blurRad="38100" dist="38100" dir="2700000" algn="tl">
                    <a:srgbClr val="000000">
                      <a:alpha val="43137"/>
                    </a:srgbClr>
                  </a:outerShdw>
                </a:effectLst>
              </a:rPr>
            </a:br>
            <a:r>
              <a:rPr lang="en-US" altLang="en-US" sz="6000" b="1" dirty="0">
                <a:solidFill>
                  <a:schemeClr val="bg1"/>
                </a:solidFill>
                <a:effectLst>
                  <a:outerShdw blurRad="38100" dist="38100" dir="2700000" algn="tl">
                    <a:srgbClr val="000000">
                      <a:alpha val="43137"/>
                    </a:srgbClr>
                  </a:outerShdw>
                </a:effectLst>
              </a:rPr>
              <a:t>Introduction</a:t>
            </a:r>
          </a:p>
        </p:txBody>
      </p:sp>
      <p:sp>
        <p:nvSpPr>
          <p:cNvPr id="4099" name="Rectangle 3"/>
          <p:cNvSpPr>
            <a:spLocks noChangeArrowheads="1"/>
          </p:cNvSpPr>
          <p:nvPr/>
        </p:nvSpPr>
        <p:spPr bwMode="auto">
          <a:xfrm>
            <a:off x="283633" y="2819399"/>
            <a:ext cx="11785600" cy="2762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lnSpc>
                <a:spcPct val="80000"/>
              </a:lnSpc>
              <a:spcAft>
                <a:spcPct val="0"/>
              </a:spcAft>
              <a:buFontTx/>
              <a:buNone/>
            </a:pPr>
            <a:r>
              <a:rPr lang="en-US" altLang="en-US" sz="2800" b="1" dirty="0">
                <a:solidFill>
                  <a:srgbClr val="000000"/>
                </a:solidFill>
              </a:rPr>
              <a:t>Immersion Training in Addiction Medicine Programs 2022</a:t>
            </a:r>
          </a:p>
          <a:p>
            <a:pPr algn="ctr" eaLnBrk="0" fontAlgn="base" hangingPunct="0">
              <a:lnSpc>
                <a:spcPct val="80000"/>
              </a:lnSpc>
              <a:spcAft>
                <a:spcPct val="0"/>
              </a:spcAft>
              <a:buFontTx/>
              <a:buNone/>
            </a:pPr>
            <a:r>
              <a:rPr lang="en-US" altLang="en-US" sz="1800" dirty="0">
                <a:solidFill>
                  <a:srgbClr val="000000"/>
                </a:solidFill>
              </a:rPr>
              <a:t>CRIT (Chief Residents +/- Faculty Mentor) and JFIT</a:t>
            </a:r>
          </a:p>
          <a:p>
            <a:pPr algn="ctr" eaLnBrk="0" fontAlgn="base" hangingPunct="0">
              <a:lnSpc>
                <a:spcPct val="80000"/>
              </a:lnSpc>
              <a:spcAft>
                <a:spcPct val="0"/>
              </a:spcAft>
              <a:buFontTx/>
              <a:buNone/>
            </a:pPr>
            <a:endParaRPr lang="en-US" altLang="en-US" sz="1800" dirty="0">
              <a:solidFill>
                <a:srgbClr val="000000"/>
              </a:solidFill>
            </a:endParaRPr>
          </a:p>
          <a:p>
            <a:pPr algn="ctr" eaLnBrk="0" fontAlgn="base" hangingPunct="0">
              <a:lnSpc>
                <a:spcPct val="80000"/>
              </a:lnSpc>
              <a:spcAft>
                <a:spcPct val="0"/>
              </a:spcAft>
              <a:buFontTx/>
              <a:buNone/>
            </a:pPr>
            <a:r>
              <a:rPr lang="en-US" altLang="en-US" sz="2400" b="1" dirty="0">
                <a:solidFill>
                  <a:srgbClr val="000000"/>
                </a:solidFill>
              </a:rPr>
              <a:t>April 2022</a:t>
            </a:r>
          </a:p>
          <a:p>
            <a:pPr algn="ctr" eaLnBrk="0" fontAlgn="base" hangingPunct="0">
              <a:lnSpc>
                <a:spcPct val="80000"/>
              </a:lnSpc>
              <a:spcAft>
                <a:spcPct val="0"/>
              </a:spcAft>
              <a:buFontTx/>
              <a:buNone/>
            </a:pPr>
            <a:endParaRPr lang="en-US" altLang="en-US" sz="1200" dirty="0">
              <a:solidFill>
                <a:srgbClr val="000000"/>
              </a:solidFill>
            </a:endParaRPr>
          </a:p>
          <a:p>
            <a:pPr algn="ctr" eaLnBrk="0" fontAlgn="base" hangingPunct="0">
              <a:lnSpc>
                <a:spcPct val="80000"/>
              </a:lnSpc>
              <a:spcAft>
                <a:spcPct val="0"/>
              </a:spcAft>
              <a:buFontTx/>
              <a:buNone/>
            </a:pPr>
            <a:r>
              <a:rPr lang="en-US" altLang="en-US" sz="2400" dirty="0">
                <a:solidFill>
                  <a:srgbClr val="000000"/>
                </a:solidFill>
              </a:rPr>
              <a:t>Daniel P. Alford, MD, MPH</a:t>
            </a:r>
          </a:p>
          <a:p>
            <a:pPr algn="ctr" eaLnBrk="0" fontAlgn="base" hangingPunct="0">
              <a:lnSpc>
                <a:spcPct val="80000"/>
              </a:lnSpc>
              <a:spcAft>
                <a:spcPct val="0"/>
              </a:spcAft>
              <a:buFontTx/>
              <a:buNone/>
            </a:pPr>
            <a:r>
              <a:rPr lang="en-US" altLang="en-US" sz="2000" dirty="0">
                <a:solidFill>
                  <a:srgbClr val="000000"/>
                </a:solidFill>
              </a:rPr>
              <a:t>Professor of Medicine</a:t>
            </a:r>
          </a:p>
          <a:p>
            <a:pPr algn="ctr" eaLnBrk="0" fontAlgn="base" hangingPunct="0">
              <a:lnSpc>
                <a:spcPct val="80000"/>
              </a:lnSpc>
              <a:spcAft>
                <a:spcPct val="0"/>
              </a:spcAft>
              <a:buFontTx/>
              <a:buNone/>
            </a:pPr>
            <a:r>
              <a:rPr lang="en-US" altLang="en-US" sz="2000" dirty="0">
                <a:solidFill>
                  <a:srgbClr val="000000"/>
                </a:solidFill>
              </a:rPr>
              <a:t>Associate Dean, Continuing Medical Education</a:t>
            </a:r>
          </a:p>
          <a:p>
            <a:pPr algn="ctr" eaLnBrk="0" fontAlgn="base" hangingPunct="0">
              <a:lnSpc>
                <a:spcPct val="80000"/>
              </a:lnSpc>
              <a:spcAft>
                <a:spcPct val="0"/>
              </a:spcAft>
              <a:buFontTx/>
              <a:buNone/>
            </a:pPr>
            <a:r>
              <a:rPr lang="en-US" altLang="en-US" sz="2000" dirty="0">
                <a:solidFill>
                  <a:srgbClr val="000000"/>
                </a:solidFill>
              </a:rPr>
              <a:t>Director, Clinical Addiction Research and Education (CARE) Unit</a:t>
            </a:r>
          </a:p>
        </p:txBody>
      </p:sp>
      <p:grpSp>
        <p:nvGrpSpPr>
          <p:cNvPr id="4100" name="Group 1"/>
          <p:cNvGrpSpPr>
            <a:grpSpLocks/>
          </p:cNvGrpSpPr>
          <p:nvPr/>
        </p:nvGrpSpPr>
        <p:grpSpPr bwMode="auto">
          <a:xfrm>
            <a:off x="3115974" y="5898606"/>
            <a:ext cx="6253658" cy="885825"/>
            <a:chOff x="1731517" y="5943599"/>
            <a:chExt cx="5888483" cy="885827"/>
          </a:xfrm>
        </p:grpSpPr>
        <p:pic>
          <p:nvPicPr>
            <p:cNvPr id="4101" name="Picture 4956" descr="CARE_logo_t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517" y="6044972"/>
              <a:ext cx="702215" cy="70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2" name="Group 9"/>
            <p:cNvGrpSpPr>
              <a:grpSpLocks/>
            </p:cNvGrpSpPr>
            <p:nvPr/>
          </p:nvGrpSpPr>
          <p:grpSpPr bwMode="auto">
            <a:xfrm>
              <a:off x="2819400" y="5943599"/>
              <a:ext cx="4800600" cy="885827"/>
              <a:chOff x="0" y="0"/>
              <a:chExt cx="6440234" cy="1100317"/>
            </a:xfrm>
          </p:grpSpPr>
          <p:pic>
            <p:nvPicPr>
              <p:cNvPr id="410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704" y="0"/>
                <a:ext cx="2335530" cy="104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1" descr="BMC-BUMS LOGOS 120dpi"/>
              <p:cNvPicPr>
                <a:picLocks noChangeAspect="1" noChangeArrowheads="1"/>
              </p:cNvPicPr>
              <p:nvPr/>
            </p:nvPicPr>
            <p:blipFill>
              <a:blip r:embed="rId4">
                <a:extLst>
                  <a:ext uri="{28A0092B-C50C-407E-A947-70E740481C1C}">
                    <a14:useLocalDpi xmlns:a14="http://schemas.microsoft.com/office/drawing/2010/main" val="0"/>
                  </a:ext>
                </a:extLst>
              </a:blip>
              <a:srcRect r="51843"/>
              <a:stretch>
                <a:fillRect/>
              </a:stretch>
            </p:blipFill>
            <p:spPr bwMode="auto">
              <a:xfrm>
                <a:off x="2212423" y="49529"/>
                <a:ext cx="1934192" cy="95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2" descr="BMC-BUMS LOGOS 120dpi"/>
              <p:cNvPicPr>
                <a:picLocks noChangeAspect="1" noChangeArrowheads="1"/>
              </p:cNvPicPr>
              <p:nvPr/>
            </p:nvPicPr>
            <p:blipFill>
              <a:blip r:embed="rId4">
                <a:extLst>
                  <a:ext uri="{28A0092B-C50C-407E-A947-70E740481C1C}">
                    <a14:useLocalDpi xmlns:a14="http://schemas.microsoft.com/office/drawing/2010/main" val="0"/>
                  </a:ext>
                </a:extLst>
              </a:blip>
              <a:srcRect l="53120"/>
              <a:stretch>
                <a:fillRect/>
              </a:stretch>
            </p:blipFill>
            <p:spPr bwMode="auto">
              <a:xfrm>
                <a:off x="0" y="23770"/>
                <a:ext cx="2119694" cy="107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3" name="Straight Connector 2"/>
          <p:cNvCxnSpPr>
            <a:cxnSpLocks/>
          </p:cNvCxnSpPr>
          <p:nvPr/>
        </p:nvCxnSpPr>
        <p:spPr>
          <a:xfrm>
            <a:off x="0" y="5791728"/>
            <a:ext cx="12192000" cy="0"/>
          </a:xfrm>
          <a:prstGeom prst="line">
            <a:avLst/>
          </a:prstGeom>
          <a:ln w="38100">
            <a:solidFill>
              <a:srgbClr val="214A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168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3408218" y="1143005"/>
            <a:ext cx="8174182" cy="4952996"/>
          </a:xfrm>
        </p:spPr>
        <p:txBody>
          <a:bodyPr/>
          <a:lstStyle/>
          <a:p>
            <a:pPr eaLnBrk="1" hangingPunct="1">
              <a:spcBef>
                <a:spcPts val="1200"/>
              </a:spcBef>
            </a:pPr>
            <a:r>
              <a:rPr lang="en-US" altLang="en-US" sz="2800" dirty="0"/>
              <a:t>What will the </a:t>
            </a:r>
            <a:r>
              <a:rPr lang="en-US" altLang="en-US" sz="2800" u="sng" dirty="0"/>
              <a:t>learners</a:t>
            </a:r>
            <a:r>
              <a:rPr lang="en-US" altLang="en-US" sz="2800" dirty="0"/>
              <a:t> be able to do after participating in your project?</a:t>
            </a:r>
          </a:p>
          <a:p>
            <a:pPr eaLnBrk="1" hangingPunct="1">
              <a:spcBef>
                <a:spcPts val="1200"/>
              </a:spcBef>
            </a:pPr>
            <a:r>
              <a:rPr lang="en-US" altLang="en-US" sz="2800" dirty="0"/>
              <a:t>These should be specific, focused and measurable  </a:t>
            </a:r>
          </a:p>
          <a:p>
            <a:pPr eaLnBrk="1" hangingPunct="1">
              <a:spcBef>
                <a:spcPts val="1200"/>
              </a:spcBef>
            </a:pPr>
            <a:r>
              <a:rPr lang="en-US" altLang="en-US" sz="2800" dirty="0"/>
              <a:t>Use verbs that describe action (see list of action verbs*) and can be observed and measured </a:t>
            </a:r>
            <a:r>
              <a:rPr lang="en-US" altLang="en-US" sz="2800" i="1" dirty="0"/>
              <a:t>for example</a:t>
            </a:r>
            <a:r>
              <a:rPr lang="en-US" altLang="en-US" sz="2800" dirty="0"/>
              <a:t>:</a:t>
            </a:r>
          </a:p>
          <a:p>
            <a:pPr lvl="1" eaLnBrk="1" hangingPunct="1">
              <a:spcBef>
                <a:spcPts val="1200"/>
              </a:spcBef>
            </a:pPr>
            <a:r>
              <a:rPr lang="en-US" altLang="en-US" sz="2400" dirty="0"/>
              <a:t>learners will be able </a:t>
            </a:r>
            <a:r>
              <a:rPr lang="en-US" altLang="en-US" sz="2400" b="1" dirty="0"/>
              <a:t>to </a:t>
            </a:r>
            <a:r>
              <a:rPr lang="en-US" altLang="en-US" sz="2400" b="1" i="1" dirty="0"/>
              <a:t>describe</a:t>
            </a:r>
            <a:r>
              <a:rPr lang="en-US" altLang="en-US" sz="2400" dirty="0"/>
              <a:t> the neurobiology of opioid use disorder </a:t>
            </a:r>
          </a:p>
          <a:p>
            <a:pPr lvl="1" eaLnBrk="1" hangingPunct="1">
              <a:spcBef>
                <a:spcPts val="1200"/>
              </a:spcBef>
            </a:pPr>
            <a:r>
              <a:rPr lang="en-US" altLang="en-US" sz="2400" dirty="0"/>
              <a:t>learners will be able </a:t>
            </a:r>
            <a:r>
              <a:rPr lang="en-US" altLang="en-US" sz="2400" b="1" dirty="0"/>
              <a:t>to </a:t>
            </a:r>
            <a:r>
              <a:rPr lang="en-US" altLang="en-US" sz="2400" b="1" i="1" dirty="0"/>
              <a:t>demonstrate</a:t>
            </a:r>
            <a:r>
              <a:rPr lang="en-US" altLang="en-US" sz="2400" dirty="0"/>
              <a:t> a brief intervention for a patient with risky alcohol use</a:t>
            </a:r>
          </a:p>
        </p:txBody>
      </p:sp>
      <p:sp>
        <p:nvSpPr>
          <p:cNvPr id="13315" name="Rectangle 3"/>
          <p:cNvSpPr>
            <a:spLocks noGrp="1" noChangeArrowheads="1"/>
          </p:cNvSpPr>
          <p:nvPr>
            <p:ph type="title"/>
          </p:nvPr>
        </p:nvSpPr>
        <p:spPr>
          <a:xfrm>
            <a:off x="0" y="0"/>
            <a:ext cx="12192000" cy="990600"/>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5400" b="1" dirty="0">
                <a:solidFill>
                  <a:schemeClr val="bg1"/>
                </a:solidFill>
                <a:effectLst>
                  <a:outerShdw blurRad="38100" dist="38100" dir="2700000" algn="tl">
                    <a:srgbClr val="000000">
                      <a:alpha val="43137"/>
                    </a:srgbClr>
                  </a:outerShdw>
                </a:effectLst>
              </a:rPr>
              <a:t>Project Learning Objectives</a:t>
            </a:r>
          </a:p>
        </p:txBody>
      </p:sp>
      <p:sp>
        <p:nvSpPr>
          <p:cNvPr id="4" name="TextBox 3"/>
          <p:cNvSpPr txBox="1"/>
          <p:nvPr/>
        </p:nvSpPr>
        <p:spPr>
          <a:xfrm>
            <a:off x="190005" y="1983179"/>
            <a:ext cx="2787814" cy="2142125"/>
          </a:xfrm>
          <a:prstGeom prst="rect">
            <a:avLst/>
          </a:prstGeom>
          <a:noFill/>
        </p:spPr>
        <p:txBody>
          <a:bodyPr wrap="none" rtlCol="0">
            <a:spAutoFit/>
          </a:bodyPr>
          <a:lstStyle/>
          <a:p>
            <a:pPr>
              <a:lnSpc>
                <a:spcPct val="90000"/>
              </a:lnSpc>
              <a:spcBef>
                <a:spcPct val="40000"/>
              </a:spcBef>
              <a:buClr>
                <a:srgbClr val="C00000"/>
              </a:buClr>
            </a:pPr>
            <a:r>
              <a:rPr lang="en-US" altLang="ja-JP" b="1" dirty="0">
                <a:solidFill>
                  <a:schemeClr val="bg2"/>
                </a:solidFill>
                <a:ea typeface="MS PGothic" pitchFamily="34" charset="-128"/>
              </a:rPr>
              <a:t>Project Description</a:t>
            </a:r>
            <a:endParaRPr lang="en-US" altLang="ja-JP" dirty="0">
              <a:solidFill>
                <a:schemeClr val="bg2"/>
              </a:solidFill>
              <a:ea typeface="MS PGothic" pitchFamily="34" charset="-128"/>
            </a:endParaRPr>
          </a:p>
          <a:p>
            <a:pPr>
              <a:lnSpc>
                <a:spcPct val="90000"/>
              </a:lnSpc>
              <a:spcBef>
                <a:spcPct val="40000"/>
              </a:spcBef>
              <a:buClr>
                <a:srgbClr val="C00000"/>
              </a:buClr>
            </a:pPr>
            <a:r>
              <a:rPr lang="en-US" altLang="ja-JP" b="1" dirty="0">
                <a:solidFill>
                  <a:srgbClr val="C00000"/>
                </a:solidFill>
                <a:ea typeface="MS PGothic" pitchFamily="34" charset="-128"/>
              </a:rPr>
              <a:t>Project Learning Objectives</a:t>
            </a:r>
          </a:p>
          <a:p>
            <a:pPr>
              <a:lnSpc>
                <a:spcPct val="90000"/>
              </a:lnSpc>
              <a:spcBef>
                <a:spcPct val="40000"/>
              </a:spcBef>
              <a:buClr>
                <a:srgbClr val="C00000"/>
              </a:buClr>
            </a:pPr>
            <a:r>
              <a:rPr lang="en-US" altLang="ja-JP" b="1" dirty="0">
                <a:solidFill>
                  <a:schemeClr val="bg2"/>
                </a:solidFill>
                <a:ea typeface="MS PGothic" pitchFamily="34" charset="-128"/>
              </a:rPr>
              <a:t>Project Evaluation</a:t>
            </a:r>
          </a:p>
          <a:p>
            <a:pPr>
              <a:lnSpc>
                <a:spcPct val="90000"/>
              </a:lnSpc>
              <a:spcBef>
                <a:spcPct val="40000"/>
              </a:spcBef>
              <a:buClr>
                <a:srgbClr val="C00000"/>
              </a:buClr>
            </a:pPr>
            <a:r>
              <a:rPr lang="en-US" altLang="ja-JP" b="1" dirty="0">
                <a:solidFill>
                  <a:schemeClr val="bg2"/>
                </a:solidFill>
                <a:ea typeface="MS PGothic" pitchFamily="34" charset="-128"/>
              </a:rPr>
              <a:t>Resources and Facilitators</a:t>
            </a:r>
          </a:p>
          <a:p>
            <a:pPr>
              <a:lnSpc>
                <a:spcPct val="90000"/>
              </a:lnSpc>
              <a:spcBef>
                <a:spcPct val="40000"/>
              </a:spcBef>
              <a:buClr>
                <a:srgbClr val="C00000"/>
              </a:buClr>
            </a:pPr>
            <a:r>
              <a:rPr lang="en-US" altLang="ja-JP" b="1" dirty="0">
                <a:solidFill>
                  <a:schemeClr val="bg2"/>
                </a:solidFill>
                <a:ea typeface="MS PGothic" pitchFamily="34" charset="-128"/>
              </a:rPr>
              <a:t>Challenges and Barriers</a:t>
            </a:r>
          </a:p>
          <a:p>
            <a:pPr>
              <a:lnSpc>
                <a:spcPct val="90000"/>
              </a:lnSpc>
              <a:spcBef>
                <a:spcPct val="40000"/>
              </a:spcBef>
              <a:buClr>
                <a:srgbClr val="C00000"/>
              </a:buClr>
            </a:pPr>
            <a:r>
              <a:rPr lang="en-US" altLang="ja-JP" b="1" dirty="0">
                <a:solidFill>
                  <a:schemeClr val="bg2"/>
                </a:solidFill>
                <a:ea typeface="MS PGothic" pitchFamily="34" charset="-128"/>
              </a:rPr>
              <a:t>Action Steps and Timeline</a:t>
            </a:r>
            <a:endParaRPr lang="en-US" altLang="en-US" b="1" dirty="0">
              <a:solidFill>
                <a:schemeClr val="bg2"/>
              </a:solidFill>
            </a:endParaRPr>
          </a:p>
        </p:txBody>
      </p:sp>
      <p:sp>
        <p:nvSpPr>
          <p:cNvPr id="2" name="TextBox 1"/>
          <p:cNvSpPr txBox="1"/>
          <p:nvPr/>
        </p:nvSpPr>
        <p:spPr>
          <a:xfrm>
            <a:off x="914400" y="6281840"/>
            <a:ext cx="10290830" cy="461665"/>
          </a:xfrm>
          <a:prstGeom prst="rect">
            <a:avLst/>
          </a:prstGeom>
          <a:noFill/>
        </p:spPr>
        <p:txBody>
          <a:bodyPr wrap="none" rtlCol="0">
            <a:spAutoFit/>
          </a:bodyPr>
          <a:lstStyle/>
          <a:p>
            <a:r>
              <a:rPr lang="en-US" sz="2400" dirty="0"/>
              <a:t>*</a:t>
            </a:r>
            <a:r>
              <a:rPr lang="en-US" sz="2400" b="1" dirty="0"/>
              <a:t>Watch me</a:t>
            </a:r>
            <a:r>
              <a:rPr lang="en-US" sz="2400" dirty="0"/>
              <a:t>....describe, demonstrate, summarize...</a:t>
            </a:r>
            <a:r>
              <a:rPr lang="en-US" sz="2400" b="1" dirty="0"/>
              <a:t>NOT</a:t>
            </a:r>
            <a:r>
              <a:rPr lang="en-US" sz="2400" dirty="0"/>
              <a:t> understand, appreciate...</a:t>
            </a:r>
          </a:p>
        </p:txBody>
      </p:sp>
    </p:spTree>
    <p:extLst>
      <p:ext uri="{BB962C8B-B14F-4D97-AF65-F5344CB8AC3E}">
        <p14:creationId xmlns:p14="http://schemas.microsoft.com/office/powerpoint/2010/main" val="3834066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animEffect transition="in" filter="fade">
                                      <p:cBhvr>
                                        <p:cTn id="7" dur="500"/>
                                        <p:tgtEl>
                                          <p:spTgt spid="1331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4">
                                            <p:txEl>
                                              <p:pRg st="2" end="2"/>
                                            </p:txEl>
                                          </p:spTgt>
                                        </p:tgtEl>
                                        <p:attrNameLst>
                                          <p:attrName>style.visibility</p:attrName>
                                        </p:attrNameLst>
                                      </p:cBhvr>
                                      <p:to>
                                        <p:strVal val="visible"/>
                                      </p:to>
                                    </p:set>
                                    <p:animEffect transition="in" filter="fade">
                                      <p:cBhvr>
                                        <p:cTn id="12" dur="500"/>
                                        <p:tgtEl>
                                          <p:spTgt spid="133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4">
                                            <p:txEl>
                                              <p:pRg st="3" end="3"/>
                                            </p:txEl>
                                          </p:spTgt>
                                        </p:tgtEl>
                                        <p:attrNameLst>
                                          <p:attrName>style.visibility</p:attrName>
                                        </p:attrNameLst>
                                      </p:cBhvr>
                                      <p:to>
                                        <p:strVal val="visible"/>
                                      </p:to>
                                    </p:set>
                                    <p:animEffect transition="in" filter="fade">
                                      <p:cBhvr>
                                        <p:cTn id="22" dur="500"/>
                                        <p:tgtEl>
                                          <p:spTgt spid="13314">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314">
                                            <p:txEl>
                                              <p:pRg st="4" end="4"/>
                                            </p:txEl>
                                          </p:spTgt>
                                        </p:tgtEl>
                                        <p:attrNameLst>
                                          <p:attrName>style.visibility</p:attrName>
                                        </p:attrNameLst>
                                      </p:cBhvr>
                                      <p:to>
                                        <p:strVal val="visible"/>
                                      </p:to>
                                    </p:set>
                                    <p:animEffect transition="in" filter="fade">
                                      <p:cBhvr>
                                        <p:cTn id="25" dur="500"/>
                                        <p:tgtEl>
                                          <p:spTgt spid="133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3384468" y="1524005"/>
            <a:ext cx="8197932" cy="5059363"/>
          </a:xfrm>
        </p:spPr>
        <p:txBody>
          <a:bodyPr/>
          <a:lstStyle/>
          <a:p>
            <a:pPr eaLnBrk="1" hangingPunct="1">
              <a:spcBef>
                <a:spcPct val="40000"/>
              </a:spcBef>
              <a:defRPr/>
            </a:pPr>
            <a:r>
              <a:rPr lang="en-US" altLang="en-US" dirty="0"/>
              <a:t>What will be your outcome measures? What measures will you use to determine if the intervention was successful? </a:t>
            </a:r>
          </a:p>
          <a:p>
            <a:pPr marL="0" indent="0" eaLnBrk="1" hangingPunct="1">
              <a:spcBef>
                <a:spcPct val="40000"/>
              </a:spcBef>
              <a:buFontTx/>
              <a:buNone/>
              <a:defRPr/>
            </a:pPr>
            <a:endParaRPr lang="en-US" altLang="en-US" dirty="0"/>
          </a:p>
          <a:p>
            <a:pPr eaLnBrk="1" hangingPunct="1">
              <a:spcBef>
                <a:spcPct val="40000"/>
              </a:spcBef>
              <a:defRPr/>
            </a:pPr>
            <a:r>
              <a:rPr lang="en-US" altLang="en-US" dirty="0"/>
              <a:t>What tools will you use to evaluate the project? (e.g., pre and post test, focus groups, chart audits?)</a:t>
            </a:r>
            <a:endParaRPr lang="en-US" altLang="en-US" u="sng" dirty="0"/>
          </a:p>
        </p:txBody>
      </p:sp>
      <p:sp>
        <p:nvSpPr>
          <p:cNvPr id="14339" name="Rectangle 4"/>
          <p:cNvSpPr>
            <a:spLocks noGrp="1" noChangeArrowheads="1"/>
          </p:cNvSpPr>
          <p:nvPr>
            <p:ph type="title"/>
          </p:nvPr>
        </p:nvSpPr>
        <p:spPr>
          <a:xfrm>
            <a:off x="0" y="0"/>
            <a:ext cx="12192000" cy="1143000"/>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5400" b="1" dirty="0">
                <a:solidFill>
                  <a:schemeClr val="bg1"/>
                </a:solidFill>
                <a:effectLst>
                  <a:outerShdw blurRad="38100" dist="38100" dir="2700000" algn="tl">
                    <a:srgbClr val="000000">
                      <a:alpha val="43137"/>
                    </a:srgbClr>
                  </a:outerShdw>
                </a:effectLst>
              </a:rPr>
              <a:t>Project Evaluation</a:t>
            </a:r>
          </a:p>
        </p:txBody>
      </p:sp>
      <p:sp>
        <p:nvSpPr>
          <p:cNvPr id="4" name="TextBox 3"/>
          <p:cNvSpPr txBox="1"/>
          <p:nvPr/>
        </p:nvSpPr>
        <p:spPr>
          <a:xfrm>
            <a:off x="190005" y="1983179"/>
            <a:ext cx="2787814" cy="2142125"/>
          </a:xfrm>
          <a:prstGeom prst="rect">
            <a:avLst/>
          </a:prstGeom>
          <a:noFill/>
        </p:spPr>
        <p:txBody>
          <a:bodyPr wrap="none" rtlCol="0">
            <a:spAutoFit/>
          </a:bodyPr>
          <a:lstStyle/>
          <a:p>
            <a:pPr>
              <a:lnSpc>
                <a:spcPct val="90000"/>
              </a:lnSpc>
              <a:spcBef>
                <a:spcPct val="40000"/>
              </a:spcBef>
              <a:buClr>
                <a:srgbClr val="C00000"/>
              </a:buClr>
            </a:pPr>
            <a:r>
              <a:rPr lang="en-US" altLang="ja-JP" b="1" dirty="0">
                <a:solidFill>
                  <a:schemeClr val="bg2"/>
                </a:solidFill>
                <a:ea typeface="MS PGothic" pitchFamily="34" charset="-128"/>
              </a:rPr>
              <a:t>Project Description</a:t>
            </a:r>
            <a:endParaRPr lang="en-US" altLang="ja-JP" dirty="0">
              <a:solidFill>
                <a:schemeClr val="bg2"/>
              </a:solidFill>
              <a:ea typeface="MS PGothic" pitchFamily="34" charset="-128"/>
            </a:endParaRPr>
          </a:p>
          <a:p>
            <a:pPr>
              <a:lnSpc>
                <a:spcPct val="90000"/>
              </a:lnSpc>
              <a:spcBef>
                <a:spcPct val="40000"/>
              </a:spcBef>
              <a:buClr>
                <a:srgbClr val="C00000"/>
              </a:buClr>
            </a:pPr>
            <a:r>
              <a:rPr lang="en-US" altLang="ja-JP" b="1" dirty="0">
                <a:solidFill>
                  <a:schemeClr val="bg2"/>
                </a:solidFill>
                <a:ea typeface="MS PGothic" pitchFamily="34" charset="-128"/>
              </a:rPr>
              <a:t>Project Learning Objectives</a:t>
            </a:r>
          </a:p>
          <a:p>
            <a:pPr>
              <a:lnSpc>
                <a:spcPct val="90000"/>
              </a:lnSpc>
              <a:spcBef>
                <a:spcPct val="40000"/>
              </a:spcBef>
              <a:buClr>
                <a:srgbClr val="C00000"/>
              </a:buClr>
            </a:pPr>
            <a:r>
              <a:rPr lang="en-US" altLang="ja-JP" b="1" dirty="0">
                <a:solidFill>
                  <a:srgbClr val="C00000"/>
                </a:solidFill>
                <a:ea typeface="MS PGothic" pitchFamily="34" charset="-128"/>
              </a:rPr>
              <a:t>Project Evaluation</a:t>
            </a:r>
          </a:p>
          <a:p>
            <a:pPr>
              <a:lnSpc>
                <a:spcPct val="90000"/>
              </a:lnSpc>
              <a:spcBef>
                <a:spcPct val="40000"/>
              </a:spcBef>
              <a:buClr>
                <a:srgbClr val="C00000"/>
              </a:buClr>
            </a:pPr>
            <a:r>
              <a:rPr lang="en-US" altLang="ja-JP" b="1" dirty="0">
                <a:solidFill>
                  <a:schemeClr val="bg2"/>
                </a:solidFill>
                <a:ea typeface="MS PGothic" pitchFamily="34" charset="-128"/>
              </a:rPr>
              <a:t>Resources and Facilitators</a:t>
            </a:r>
          </a:p>
          <a:p>
            <a:pPr>
              <a:lnSpc>
                <a:spcPct val="90000"/>
              </a:lnSpc>
              <a:spcBef>
                <a:spcPct val="40000"/>
              </a:spcBef>
              <a:buClr>
                <a:srgbClr val="C00000"/>
              </a:buClr>
            </a:pPr>
            <a:r>
              <a:rPr lang="en-US" altLang="ja-JP" b="1" dirty="0">
                <a:solidFill>
                  <a:schemeClr val="bg2"/>
                </a:solidFill>
                <a:ea typeface="MS PGothic" pitchFamily="34" charset="-128"/>
              </a:rPr>
              <a:t>Challenges and Barriers</a:t>
            </a:r>
          </a:p>
          <a:p>
            <a:pPr>
              <a:lnSpc>
                <a:spcPct val="90000"/>
              </a:lnSpc>
              <a:spcBef>
                <a:spcPct val="40000"/>
              </a:spcBef>
              <a:buClr>
                <a:srgbClr val="C00000"/>
              </a:buClr>
            </a:pPr>
            <a:r>
              <a:rPr lang="en-US" altLang="ja-JP" b="1" dirty="0">
                <a:solidFill>
                  <a:schemeClr val="bg2"/>
                </a:solidFill>
                <a:ea typeface="MS PGothic" pitchFamily="34" charset="-128"/>
              </a:rPr>
              <a:t>Action Steps and Timeline</a:t>
            </a:r>
            <a:endParaRPr lang="en-US" altLang="en-US" b="1" dirty="0">
              <a:solidFill>
                <a:schemeClr val="bg2"/>
              </a:solidFill>
            </a:endParaRPr>
          </a:p>
        </p:txBody>
      </p:sp>
    </p:spTree>
    <p:extLst>
      <p:ext uri="{BB962C8B-B14F-4D97-AF65-F5344CB8AC3E}">
        <p14:creationId xmlns:p14="http://schemas.microsoft.com/office/powerpoint/2010/main" val="405975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xEl>
                                              <p:pRg st="2" end="2"/>
                                            </p:txEl>
                                          </p:spTgt>
                                        </p:tgtEl>
                                        <p:attrNameLst>
                                          <p:attrName>style.visibility</p:attrName>
                                        </p:attrNameLst>
                                      </p:cBhvr>
                                      <p:to>
                                        <p:strVal val="visible"/>
                                      </p:to>
                                    </p:set>
                                    <p:animEffect transition="in" filter="fade">
                                      <p:cBhvr>
                                        <p:cTn id="7" dur="500"/>
                                        <p:tgtEl>
                                          <p:spTgt spid="143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3325090" y="1447800"/>
            <a:ext cx="8257309" cy="4678363"/>
          </a:xfrm>
        </p:spPr>
        <p:txBody>
          <a:bodyPr/>
          <a:lstStyle/>
          <a:p>
            <a:pPr eaLnBrk="1" hangingPunct="1">
              <a:spcBef>
                <a:spcPct val="40000"/>
              </a:spcBef>
              <a:defRPr/>
            </a:pPr>
            <a:r>
              <a:rPr lang="en-US" altLang="en-US" dirty="0"/>
              <a:t>Who is available to help you accomplish your objectives for this project e.g., your mentor, program director, clinic preceptors, inpatient </a:t>
            </a:r>
            <a:r>
              <a:rPr lang="en-US" altLang="en-US" dirty="0" err="1"/>
              <a:t>attendings</a:t>
            </a:r>
            <a:r>
              <a:rPr lang="en-US" altLang="en-US" dirty="0"/>
              <a:t>, other faculty, CRIT faculty, etc.  </a:t>
            </a:r>
          </a:p>
          <a:p>
            <a:pPr marL="0" indent="0" eaLnBrk="1" hangingPunct="1">
              <a:spcBef>
                <a:spcPct val="40000"/>
              </a:spcBef>
              <a:buFontTx/>
              <a:buNone/>
              <a:defRPr/>
            </a:pPr>
            <a:endParaRPr lang="en-US" altLang="en-US" sz="1600" dirty="0"/>
          </a:p>
          <a:p>
            <a:pPr eaLnBrk="1" hangingPunct="1">
              <a:spcBef>
                <a:spcPct val="40000"/>
              </a:spcBef>
              <a:defRPr/>
            </a:pPr>
            <a:r>
              <a:rPr lang="en-US" altLang="en-US" dirty="0"/>
              <a:t>What teaching tools will you use? (articles, PowerPoint presentations, CRIT materials, web-based curricula?)</a:t>
            </a:r>
          </a:p>
        </p:txBody>
      </p:sp>
      <p:sp>
        <p:nvSpPr>
          <p:cNvPr id="15363" name="Rectangle 3"/>
          <p:cNvSpPr>
            <a:spLocks noGrp="1" noChangeArrowheads="1"/>
          </p:cNvSpPr>
          <p:nvPr>
            <p:ph type="title"/>
          </p:nvPr>
        </p:nvSpPr>
        <p:spPr>
          <a:xfrm>
            <a:off x="0" y="0"/>
            <a:ext cx="12192000" cy="1219200"/>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5400" b="1" dirty="0">
                <a:solidFill>
                  <a:schemeClr val="bg1"/>
                </a:solidFill>
                <a:effectLst>
                  <a:outerShdw blurRad="38100" dist="38100" dir="2700000" algn="tl">
                    <a:srgbClr val="000000">
                      <a:alpha val="43137"/>
                    </a:srgbClr>
                  </a:outerShdw>
                </a:effectLst>
              </a:rPr>
              <a:t>Resources and Facilitators </a:t>
            </a:r>
          </a:p>
        </p:txBody>
      </p:sp>
      <p:sp>
        <p:nvSpPr>
          <p:cNvPr id="4" name="TextBox 3"/>
          <p:cNvSpPr txBox="1"/>
          <p:nvPr/>
        </p:nvSpPr>
        <p:spPr>
          <a:xfrm>
            <a:off x="190005" y="1983179"/>
            <a:ext cx="2787814" cy="2142125"/>
          </a:xfrm>
          <a:prstGeom prst="rect">
            <a:avLst/>
          </a:prstGeom>
          <a:noFill/>
        </p:spPr>
        <p:txBody>
          <a:bodyPr wrap="none" rtlCol="0">
            <a:spAutoFit/>
          </a:bodyPr>
          <a:lstStyle/>
          <a:p>
            <a:pPr>
              <a:lnSpc>
                <a:spcPct val="90000"/>
              </a:lnSpc>
              <a:spcBef>
                <a:spcPct val="40000"/>
              </a:spcBef>
              <a:buClr>
                <a:srgbClr val="C00000"/>
              </a:buClr>
            </a:pPr>
            <a:r>
              <a:rPr lang="en-US" altLang="ja-JP" b="1" dirty="0">
                <a:solidFill>
                  <a:schemeClr val="bg2"/>
                </a:solidFill>
                <a:ea typeface="MS PGothic" pitchFamily="34" charset="-128"/>
              </a:rPr>
              <a:t>Project Description</a:t>
            </a:r>
            <a:endParaRPr lang="en-US" altLang="ja-JP" dirty="0">
              <a:solidFill>
                <a:schemeClr val="bg2"/>
              </a:solidFill>
              <a:ea typeface="MS PGothic" pitchFamily="34" charset="-128"/>
            </a:endParaRPr>
          </a:p>
          <a:p>
            <a:pPr>
              <a:lnSpc>
                <a:spcPct val="90000"/>
              </a:lnSpc>
              <a:spcBef>
                <a:spcPct val="40000"/>
              </a:spcBef>
              <a:buClr>
                <a:srgbClr val="C00000"/>
              </a:buClr>
            </a:pPr>
            <a:r>
              <a:rPr lang="en-US" altLang="ja-JP" b="1" dirty="0">
                <a:solidFill>
                  <a:schemeClr val="bg2"/>
                </a:solidFill>
                <a:ea typeface="MS PGothic" pitchFamily="34" charset="-128"/>
              </a:rPr>
              <a:t>Project Learning Objectives</a:t>
            </a:r>
          </a:p>
          <a:p>
            <a:pPr>
              <a:lnSpc>
                <a:spcPct val="90000"/>
              </a:lnSpc>
              <a:spcBef>
                <a:spcPct val="40000"/>
              </a:spcBef>
              <a:buClr>
                <a:srgbClr val="C00000"/>
              </a:buClr>
            </a:pPr>
            <a:r>
              <a:rPr lang="en-US" altLang="ja-JP" b="1" dirty="0">
                <a:solidFill>
                  <a:schemeClr val="bg2"/>
                </a:solidFill>
                <a:ea typeface="MS PGothic" pitchFamily="34" charset="-128"/>
              </a:rPr>
              <a:t>Project Evaluation</a:t>
            </a:r>
          </a:p>
          <a:p>
            <a:pPr>
              <a:lnSpc>
                <a:spcPct val="90000"/>
              </a:lnSpc>
              <a:spcBef>
                <a:spcPct val="40000"/>
              </a:spcBef>
              <a:buClr>
                <a:srgbClr val="C00000"/>
              </a:buClr>
            </a:pPr>
            <a:r>
              <a:rPr lang="en-US" altLang="ja-JP" b="1" dirty="0">
                <a:solidFill>
                  <a:srgbClr val="C00000"/>
                </a:solidFill>
                <a:ea typeface="MS PGothic" pitchFamily="34" charset="-128"/>
              </a:rPr>
              <a:t>Resources and Facilitators</a:t>
            </a:r>
          </a:p>
          <a:p>
            <a:pPr>
              <a:lnSpc>
                <a:spcPct val="90000"/>
              </a:lnSpc>
              <a:spcBef>
                <a:spcPct val="40000"/>
              </a:spcBef>
              <a:buClr>
                <a:srgbClr val="C00000"/>
              </a:buClr>
            </a:pPr>
            <a:r>
              <a:rPr lang="en-US" altLang="ja-JP" b="1" dirty="0">
                <a:solidFill>
                  <a:schemeClr val="bg2"/>
                </a:solidFill>
                <a:ea typeface="MS PGothic" pitchFamily="34" charset="-128"/>
              </a:rPr>
              <a:t>Challenges and Barriers</a:t>
            </a:r>
          </a:p>
          <a:p>
            <a:pPr>
              <a:lnSpc>
                <a:spcPct val="90000"/>
              </a:lnSpc>
              <a:spcBef>
                <a:spcPct val="40000"/>
              </a:spcBef>
              <a:buClr>
                <a:srgbClr val="C00000"/>
              </a:buClr>
            </a:pPr>
            <a:r>
              <a:rPr lang="en-US" altLang="ja-JP" b="1" dirty="0">
                <a:solidFill>
                  <a:schemeClr val="bg2"/>
                </a:solidFill>
                <a:ea typeface="MS PGothic" pitchFamily="34" charset="-128"/>
              </a:rPr>
              <a:t>Action Steps and Timeline</a:t>
            </a:r>
            <a:endParaRPr lang="en-US" altLang="en-US" b="1" dirty="0">
              <a:solidFill>
                <a:schemeClr val="bg2"/>
              </a:solidFill>
            </a:endParaRPr>
          </a:p>
        </p:txBody>
      </p:sp>
    </p:spTree>
    <p:extLst>
      <p:ext uri="{BB962C8B-B14F-4D97-AF65-F5344CB8AC3E}">
        <p14:creationId xmlns:p14="http://schemas.microsoft.com/office/powerpoint/2010/main" val="2903493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animEffect transition="in" filter="fade">
                                      <p:cBhvr>
                                        <p:cTn id="7" dur="500"/>
                                        <p:tgtEl>
                                          <p:spTgt spid="153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3325090" y="1447800"/>
            <a:ext cx="8257309" cy="4678363"/>
          </a:xfrm>
        </p:spPr>
        <p:txBody>
          <a:bodyPr/>
          <a:lstStyle/>
          <a:p>
            <a:pPr eaLnBrk="1" hangingPunct="1"/>
            <a:r>
              <a:rPr lang="en-US" altLang="en-US" dirty="0"/>
              <a:t>What challenges do you anticipate and how will you overcome them? (What might impede accomplishing your project e.g., lack of time, lack of money, reluctant learners?)</a:t>
            </a:r>
            <a:endParaRPr lang="en-US" altLang="en-US" u="sng" dirty="0"/>
          </a:p>
          <a:p>
            <a:pPr eaLnBrk="1" hangingPunct="1"/>
            <a:endParaRPr lang="en-US" altLang="en-US" dirty="0"/>
          </a:p>
        </p:txBody>
      </p:sp>
      <p:sp>
        <p:nvSpPr>
          <p:cNvPr id="16387" name="Rectangle 4"/>
          <p:cNvSpPr>
            <a:spLocks noGrp="1" noChangeArrowheads="1"/>
          </p:cNvSpPr>
          <p:nvPr>
            <p:ph type="title"/>
          </p:nvPr>
        </p:nvSpPr>
        <p:spPr>
          <a:xfrm>
            <a:off x="0" y="0"/>
            <a:ext cx="12192000" cy="1143000"/>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5400" b="1" dirty="0">
                <a:solidFill>
                  <a:schemeClr val="bg1"/>
                </a:solidFill>
                <a:effectLst>
                  <a:outerShdw blurRad="38100" dist="38100" dir="2700000" algn="tl">
                    <a:srgbClr val="000000">
                      <a:alpha val="43137"/>
                    </a:srgbClr>
                  </a:outerShdw>
                </a:effectLst>
              </a:rPr>
              <a:t>Challenges and Barriers</a:t>
            </a:r>
          </a:p>
        </p:txBody>
      </p:sp>
      <p:sp>
        <p:nvSpPr>
          <p:cNvPr id="4" name="TextBox 3"/>
          <p:cNvSpPr txBox="1"/>
          <p:nvPr/>
        </p:nvSpPr>
        <p:spPr>
          <a:xfrm>
            <a:off x="190005" y="1983179"/>
            <a:ext cx="2787814" cy="2142125"/>
          </a:xfrm>
          <a:prstGeom prst="rect">
            <a:avLst/>
          </a:prstGeom>
          <a:noFill/>
        </p:spPr>
        <p:txBody>
          <a:bodyPr wrap="none" rtlCol="0">
            <a:spAutoFit/>
          </a:bodyPr>
          <a:lstStyle/>
          <a:p>
            <a:pPr>
              <a:lnSpc>
                <a:spcPct val="90000"/>
              </a:lnSpc>
              <a:spcBef>
                <a:spcPct val="40000"/>
              </a:spcBef>
              <a:buClr>
                <a:srgbClr val="C00000"/>
              </a:buClr>
            </a:pPr>
            <a:r>
              <a:rPr lang="en-US" altLang="ja-JP" b="1" dirty="0">
                <a:solidFill>
                  <a:schemeClr val="bg2"/>
                </a:solidFill>
                <a:ea typeface="MS PGothic" pitchFamily="34" charset="-128"/>
              </a:rPr>
              <a:t>Project Description</a:t>
            </a:r>
            <a:endParaRPr lang="en-US" altLang="ja-JP" dirty="0">
              <a:solidFill>
                <a:schemeClr val="bg2"/>
              </a:solidFill>
              <a:ea typeface="MS PGothic" pitchFamily="34" charset="-128"/>
            </a:endParaRPr>
          </a:p>
          <a:p>
            <a:pPr>
              <a:lnSpc>
                <a:spcPct val="90000"/>
              </a:lnSpc>
              <a:spcBef>
                <a:spcPct val="40000"/>
              </a:spcBef>
              <a:buClr>
                <a:srgbClr val="C00000"/>
              </a:buClr>
            </a:pPr>
            <a:r>
              <a:rPr lang="en-US" altLang="ja-JP" b="1" dirty="0">
                <a:solidFill>
                  <a:schemeClr val="bg2"/>
                </a:solidFill>
                <a:ea typeface="MS PGothic" pitchFamily="34" charset="-128"/>
              </a:rPr>
              <a:t>Project Learning Objectives</a:t>
            </a:r>
          </a:p>
          <a:p>
            <a:pPr>
              <a:lnSpc>
                <a:spcPct val="90000"/>
              </a:lnSpc>
              <a:spcBef>
                <a:spcPct val="40000"/>
              </a:spcBef>
              <a:buClr>
                <a:srgbClr val="C00000"/>
              </a:buClr>
            </a:pPr>
            <a:r>
              <a:rPr lang="en-US" altLang="ja-JP" b="1" dirty="0">
                <a:solidFill>
                  <a:schemeClr val="bg2"/>
                </a:solidFill>
                <a:ea typeface="MS PGothic" pitchFamily="34" charset="-128"/>
              </a:rPr>
              <a:t>Project Evaluation</a:t>
            </a:r>
          </a:p>
          <a:p>
            <a:pPr>
              <a:lnSpc>
                <a:spcPct val="90000"/>
              </a:lnSpc>
              <a:spcBef>
                <a:spcPct val="40000"/>
              </a:spcBef>
              <a:buClr>
                <a:srgbClr val="C00000"/>
              </a:buClr>
            </a:pPr>
            <a:r>
              <a:rPr lang="en-US" altLang="ja-JP" b="1" dirty="0">
                <a:solidFill>
                  <a:schemeClr val="bg2"/>
                </a:solidFill>
                <a:ea typeface="MS PGothic" pitchFamily="34" charset="-128"/>
              </a:rPr>
              <a:t>Resources and Facilitators</a:t>
            </a:r>
          </a:p>
          <a:p>
            <a:pPr>
              <a:lnSpc>
                <a:spcPct val="90000"/>
              </a:lnSpc>
              <a:spcBef>
                <a:spcPct val="40000"/>
              </a:spcBef>
              <a:buClr>
                <a:srgbClr val="C00000"/>
              </a:buClr>
            </a:pPr>
            <a:r>
              <a:rPr lang="en-US" altLang="ja-JP" b="1" dirty="0">
                <a:solidFill>
                  <a:srgbClr val="C00000"/>
                </a:solidFill>
                <a:ea typeface="MS PGothic" pitchFamily="34" charset="-128"/>
              </a:rPr>
              <a:t>Challenges and Barriers</a:t>
            </a:r>
          </a:p>
          <a:p>
            <a:pPr>
              <a:lnSpc>
                <a:spcPct val="90000"/>
              </a:lnSpc>
              <a:spcBef>
                <a:spcPct val="40000"/>
              </a:spcBef>
              <a:buClr>
                <a:srgbClr val="C00000"/>
              </a:buClr>
            </a:pPr>
            <a:r>
              <a:rPr lang="en-US" altLang="ja-JP" b="1" dirty="0">
                <a:solidFill>
                  <a:schemeClr val="bg2"/>
                </a:solidFill>
                <a:ea typeface="MS PGothic" pitchFamily="34" charset="-128"/>
              </a:rPr>
              <a:t>Action Steps and Timeline</a:t>
            </a:r>
            <a:endParaRPr lang="en-US" altLang="en-US" b="1" dirty="0">
              <a:solidFill>
                <a:schemeClr val="bg2"/>
              </a:solidFill>
            </a:endParaRPr>
          </a:p>
        </p:txBody>
      </p:sp>
    </p:spTree>
    <p:extLst>
      <p:ext uri="{BB962C8B-B14F-4D97-AF65-F5344CB8AC3E}">
        <p14:creationId xmlns:p14="http://schemas.microsoft.com/office/powerpoint/2010/main" val="4010481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2977819" y="1556656"/>
            <a:ext cx="3575381" cy="5273747"/>
          </a:xfrm>
        </p:spPr>
        <p:txBody>
          <a:bodyPr/>
          <a:lstStyle/>
          <a:p>
            <a:pPr eaLnBrk="1" hangingPunct="1">
              <a:defRPr/>
            </a:pPr>
            <a:r>
              <a:rPr lang="en-US" altLang="en-US" sz="2400" dirty="0"/>
              <a:t>List each step required to complete your project and a target deadline for each step of the project</a:t>
            </a:r>
          </a:p>
          <a:p>
            <a:pPr eaLnBrk="1" hangingPunct="1">
              <a:defRPr/>
            </a:pPr>
            <a:endParaRPr lang="en-US" altLang="en-US" sz="1600" dirty="0"/>
          </a:p>
          <a:p>
            <a:pPr eaLnBrk="1" hangingPunct="1">
              <a:defRPr/>
            </a:pPr>
            <a:r>
              <a:rPr lang="en-US" altLang="en-US" sz="2400" dirty="0"/>
              <a:t>Remember,</a:t>
            </a:r>
            <a:r>
              <a:rPr lang="en-US" altLang="en-US" sz="2400" b="1" dirty="0"/>
              <a:t> </a:t>
            </a:r>
            <a:r>
              <a:rPr lang="en-US" altLang="en-US" sz="2400" dirty="0"/>
              <a:t>ideally your project should be completed during first 6 months after attending CRIT/JFIT but certainly can be implemented during the entire year</a:t>
            </a:r>
          </a:p>
        </p:txBody>
      </p:sp>
      <p:sp>
        <p:nvSpPr>
          <p:cNvPr id="17411" name="Rectangle 3"/>
          <p:cNvSpPr>
            <a:spLocks noGrp="1" noChangeArrowheads="1"/>
          </p:cNvSpPr>
          <p:nvPr>
            <p:ph type="title"/>
          </p:nvPr>
        </p:nvSpPr>
        <p:spPr>
          <a:xfrm>
            <a:off x="0" y="-1"/>
            <a:ext cx="12192000" cy="1502230"/>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eaLnBrk="1" hangingPunct="1"/>
            <a:r>
              <a:rPr lang="en-US" altLang="en-US" sz="5400" b="1" dirty="0">
                <a:solidFill>
                  <a:schemeClr val="bg1"/>
                </a:solidFill>
                <a:effectLst>
                  <a:outerShdw blurRad="38100" dist="38100" dir="2700000" algn="tl">
                    <a:srgbClr val="000000">
                      <a:alpha val="43137"/>
                    </a:srgbClr>
                  </a:outerShdw>
                </a:effectLst>
              </a:rPr>
              <a:t>Action Steps                                                   and Timeline</a:t>
            </a:r>
          </a:p>
        </p:txBody>
      </p:sp>
      <p:sp>
        <p:nvSpPr>
          <p:cNvPr id="4" name="TextBox 3"/>
          <p:cNvSpPr txBox="1"/>
          <p:nvPr/>
        </p:nvSpPr>
        <p:spPr>
          <a:xfrm>
            <a:off x="190005" y="1983179"/>
            <a:ext cx="2787814" cy="2142125"/>
          </a:xfrm>
          <a:prstGeom prst="rect">
            <a:avLst/>
          </a:prstGeom>
          <a:noFill/>
        </p:spPr>
        <p:txBody>
          <a:bodyPr wrap="none" rtlCol="0">
            <a:spAutoFit/>
          </a:bodyPr>
          <a:lstStyle/>
          <a:p>
            <a:pPr>
              <a:lnSpc>
                <a:spcPct val="90000"/>
              </a:lnSpc>
              <a:spcBef>
                <a:spcPct val="40000"/>
              </a:spcBef>
              <a:buClr>
                <a:srgbClr val="C00000"/>
              </a:buClr>
            </a:pPr>
            <a:r>
              <a:rPr lang="en-US" altLang="ja-JP" b="1" dirty="0">
                <a:solidFill>
                  <a:schemeClr val="bg2"/>
                </a:solidFill>
                <a:ea typeface="MS PGothic" pitchFamily="34" charset="-128"/>
              </a:rPr>
              <a:t>Project Description</a:t>
            </a:r>
            <a:endParaRPr lang="en-US" altLang="ja-JP" dirty="0">
              <a:solidFill>
                <a:schemeClr val="bg2"/>
              </a:solidFill>
              <a:ea typeface="MS PGothic" pitchFamily="34" charset="-128"/>
            </a:endParaRPr>
          </a:p>
          <a:p>
            <a:pPr>
              <a:lnSpc>
                <a:spcPct val="90000"/>
              </a:lnSpc>
              <a:spcBef>
                <a:spcPct val="40000"/>
              </a:spcBef>
              <a:buClr>
                <a:srgbClr val="C00000"/>
              </a:buClr>
            </a:pPr>
            <a:r>
              <a:rPr lang="en-US" altLang="ja-JP" b="1" dirty="0">
                <a:solidFill>
                  <a:schemeClr val="bg2"/>
                </a:solidFill>
                <a:ea typeface="MS PGothic" pitchFamily="34" charset="-128"/>
              </a:rPr>
              <a:t>Project Learning Objectives</a:t>
            </a:r>
          </a:p>
          <a:p>
            <a:pPr>
              <a:lnSpc>
                <a:spcPct val="90000"/>
              </a:lnSpc>
              <a:spcBef>
                <a:spcPct val="40000"/>
              </a:spcBef>
              <a:buClr>
                <a:srgbClr val="C00000"/>
              </a:buClr>
            </a:pPr>
            <a:r>
              <a:rPr lang="en-US" altLang="ja-JP" b="1" dirty="0">
                <a:solidFill>
                  <a:schemeClr val="bg2"/>
                </a:solidFill>
                <a:ea typeface="MS PGothic" pitchFamily="34" charset="-128"/>
              </a:rPr>
              <a:t>Project Evaluation</a:t>
            </a:r>
          </a:p>
          <a:p>
            <a:pPr>
              <a:lnSpc>
                <a:spcPct val="90000"/>
              </a:lnSpc>
              <a:spcBef>
                <a:spcPct val="40000"/>
              </a:spcBef>
              <a:buClr>
                <a:srgbClr val="C00000"/>
              </a:buClr>
            </a:pPr>
            <a:r>
              <a:rPr lang="en-US" altLang="ja-JP" b="1" dirty="0">
                <a:solidFill>
                  <a:schemeClr val="bg2"/>
                </a:solidFill>
                <a:ea typeface="MS PGothic" pitchFamily="34" charset="-128"/>
              </a:rPr>
              <a:t>Resources and Facilitators</a:t>
            </a:r>
          </a:p>
          <a:p>
            <a:pPr>
              <a:lnSpc>
                <a:spcPct val="90000"/>
              </a:lnSpc>
              <a:spcBef>
                <a:spcPct val="40000"/>
              </a:spcBef>
              <a:buClr>
                <a:srgbClr val="C00000"/>
              </a:buClr>
            </a:pPr>
            <a:r>
              <a:rPr lang="en-US" altLang="ja-JP" b="1" dirty="0">
                <a:solidFill>
                  <a:schemeClr val="bg2"/>
                </a:solidFill>
                <a:ea typeface="MS PGothic" pitchFamily="34" charset="-128"/>
              </a:rPr>
              <a:t>Challenges and Barriers</a:t>
            </a:r>
          </a:p>
          <a:p>
            <a:pPr>
              <a:lnSpc>
                <a:spcPct val="90000"/>
              </a:lnSpc>
              <a:spcBef>
                <a:spcPct val="40000"/>
              </a:spcBef>
              <a:buClr>
                <a:srgbClr val="C00000"/>
              </a:buClr>
            </a:pPr>
            <a:r>
              <a:rPr lang="en-US" altLang="ja-JP" b="1" dirty="0">
                <a:solidFill>
                  <a:srgbClr val="C00000"/>
                </a:solidFill>
                <a:ea typeface="MS PGothic" pitchFamily="34" charset="-128"/>
              </a:rPr>
              <a:t>Action Steps and Timeline</a:t>
            </a:r>
            <a:endParaRPr lang="en-US" altLang="en-US" b="1" dirty="0">
              <a:solidFill>
                <a:srgbClr val="C00000"/>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52" t="20314" r="56187" b="19281"/>
          <a:stretch/>
        </p:blipFill>
        <p:spPr bwMode="auto">
          <a:xfrm>
            <a:off x="6705599" y="160190"/>
            <a:ext cx="5225143" cy="6536501"/>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04986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xEl>
                                              <p:pRg st="2" end="2"/>
                                            </p:txEl>
                                          </p:spTgt>
                                        </p:tgtEl>
                                        <p:attrNameLst>
                                          <p:attrName>style.visibility</p:attrName>
                                        </p:attrNameLst>
                                      </p:cBhvr>
                                      <p:to>
                                        <p:strVal val="visible"/>
                                      </p:to>
                                    </p:set>
                                    <p:animEffect transition="in" filter="fade">
                                      <p:cBhvr>
                                        <p:cTn id="7" dur="500"/>
                                        <p:tgtEl>
                                          <p:spTgt spid="174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a:xfrm>
            <a:off x="0" y="0"/>
            <a:ext cx="12192000" cy="1600200"/>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5400" b="1" dirty="0">
                <a:solidFill>
                  <a:schemeClr val="bg1"/>
                </a:solidFill>
                <a:effectLst>
                  <a:outerShdw blurRad="38100" dist="38100" dir="2700000" algn="tl">
                    <a:srgbClr val="000000">
                      <a:alpha val="43137"/>
                    </a:srgbClr>
                  </a:outerShdw>
                </a:effectLst>
              </a:rPr>
              <a:t>SUTP 2022 Schedule</a:t>
            </a:r>
            <a:br>
              <a:rPr lang="en-US" altLang="en-US" sz="5400" b="1" dirty="0">
                <a:solidFill>
                  <a:schemeClr val="bg1"/>
                </a:solidFill>
                <a:effectLst>
                  <a:outerShdw blurRad="38100" dist="38100" dir="2700000" algn="tl">
                    <a:srgbClr val="000000">
                      <a:alpha val="43137"/>
                    </a:srgbClr>
                  </a:outerShdw>
                </a:effectLst>
              </a:rPr>
            </a:br>
            <a:r>
              <a:rPr lang="en-US" altLang="en-US" sz="5400" b="1" dirty="0">
                <a:solidFill>
                  <a:schemeClr val="bg1"/>
                </a:solidFill>
                <a:effectLst>
                  <a:outerShdw blurRad="38100" dist="38100" dir="2700000" algn="tl">
                    <a:srgbClr val="000000">
                      <a:alpha val="43137"/>
                    </a:srgbClr>
                  </a:outerShdw>
                </a:effectLst>
              </a:rPr>
              <a:t> </a:t>
            </a:r>
            <a:r>
              <a:rPr lang="en-US" altLang="en-US" sz="3600" b="1" dirty="0">
                <a:solidFill>
                  <a:schemeClr val="bg1"/>
                </a:solidFill>
                <a:effectLst>
                  <a:outerShdw blurRad="38100" dist="38100" dir="2700000" algn="tl">
                    <a:srgbClr val="000000">
                      <a:alpha val="43137"/>
                    </a:srgbClr>
                  </a:outerShdw>
                </a:effectLst>
              </a:rPr>
              <a:t>1:1 core faculty mentoring meetings</a:t>
            </a:r>
            <a:endParaRPr lang="en-US" altLang="en-US" sz="5400" b="1" dirty="0">
              <a:solidFill>
                <a:schemeClr val="bg1"/>
              </a:solidFill>
              <a:effectLst>
                <a:outerShdw blurRad="38100" dist="38100" dir="2700000" algn="tl">
                  <a:srgbClr val="000000">
                    <a:alpha val="43137"/>
                  </a:srgbClr>
                </a:outerShdw>
              </a:effectLst>
            </a:endParaRPr>
          </a:p>
        </p:txBody>
      </p:sp>
      <p:sp>
        <p:nvSpPr>
          <p:cNvPr id="18435" name="Rectangle 3"/>
          <p:cNvSpPr>
            <a:spLocks noGrp="1" noChangeArrowheads="1"/>
          </p:cNvSpPr>
          <p:nvPr>
            <p:ph type="body" idx="1"/>
          </p:nvPr>
        </p:nvSpPr>
        <p:spPr>
          <a:xfrm>
            <a:off x="381000" y="2057400"/>
            <a:ext cx="10553700" cy="4238625"/>
          </a:xfrm>
        </p:spPr>
        <p:txBody>
          <a:bodyPr/>
          <a:lstStyle/>
          <a:p>
            <a:pPr marL="0" indent="0" eaLnBrk="1" hangingPunct="1">
              <a:spcBef>
                <a:spcPts val="1200"/>
              </a:spcBef>
              <a:buNone/>
            </a:pPr>
            <a:r>
              <a:rPr lang="en-US" altLang="en-US" sz="4000" b="1" dirty="0"/>
              <a:t>Meeting #1 (20 minutes)</a:t>
            </a:r>
          </a:p>
          <a:p>
            <a:pPr marL="914400" lvl="1" indent="-457200" eaLnBrk="1" hangingPunct="1">
              <a:spcBef>
                <a:spcPts val="1200"/>
              </a:spcBef>
              <a:buFont typeface="Wingdings" panose="05000000000000000000" pitchFamily="2" charset="2"/>
              <a:buChar char="Ø"/>
            </a:pPr>
            <a:r>
              <a:rPr lang="en-US" altLang="en-US" sz="3600" b="1" dirty="0"/>
              <a:t>Monday AM</a:t>
            </a:r>
          </a:p>
          <a:p>
            <a:pPr marL="457200" lvl="1" indent="0" eaLnBrk="1" hangingPunct="1">
              <a:spcBef>
                <a:spcPts val="1200"/>
              </a:spcBef>
              <a:buNone/>
            </a:pPr>
            <a:r>
              <a:rPr lang="en-US" altLang="en-US" sz="3600" b="1" dirty="0"/>
              <a:t> 		 	</a:t>
            </a:r>
          </a:p>
          <a:p>
            <a:pPr marL="0" indent="0" eaLnBrk="1" hangingPunct="1">
              <a:spcBef>
                <a:spcPts val="1200"/>
              </a:spcBef>
              <a:buNone/>
            </a:pPr>
            <a:r>
              <a:rPr lang="en-US" altLang="en-US" sz="4000" b="1" dirty="0"/>
              <a:t>Meeting #2 (30 minutes)	</a:t>
            </a:r>
          </a:p>
          <a:p>
            <a:pPr marL="914400" lvl="1" indent="-457200" eaLnBrk="1" hangingPunct="1">
              <a:spcBef>
                <a:spcPts val="1200"/>
              </a:spcBef>
              <a:buFont typeface="Wingdings" panose="05000000000000000000" pitchFamily="2" charset="2"/>
              <a:buChar char="Ø"/>
            </a:pPr>
            <a:r>
              <a:rPr lang="en-US" altLang="en-US" sz="3600" b="1" dirty="0"/>
              <a:t>Tuesday AM </a:t>
            </a:r>
            <a:r>
              <a:rPr lang="en-US" altLang="en-US" sz="3600" dirty="0"/>
              <a:t>or </a:t>
            </a:r>
            <a:r>
              <a:rPr lang="en-US" altLang="en-US" sz="3600" b="1" dirty="0"/>
              <a:t>Tuesday PM </a:t>
            </a:r>
            <a:r>
              <a:rPr lang="en-US" altLang="en-US" sz="3600" dirty="0"/>
              <a:t>or </a:t>
            </a:r>
            <a:r>
              <a:rPr lang="en-US" altLang="en-US" sz="3600" b="1" dirty="0"/>
              <a:t>Wednesday AM </a:t>
            </a:r>
            <a:r>
              <a:rPr lang="en-US" altLang="en-US" sz="3600" dirty="0"/>
              <a:t>	</a:t>
            </a:r>
          </a:p>
        </p:txBody>
      </p:sp>
      <p:grpSp>
        <p:nvGrpSpPr>
          <p:cNvPr id="3" name="Group 2">
            <a:extLst>
              <a:ext uri="{FF2B5EF4-FFF2-40B4-BE49-F238E27FC236}">
                <a16:creationId xmlns:a16="http://schemas.microsoft.com/office/drawing/2014/main" id="{128C70CE-2284-4A79-8F50-9655093D025F}"/>
              </a:ext>
            </a:extLst>
          </p:cNvPr>
          <p:cNvGrpSpPr/>
          <p:nvPr/>
        </p:nvGrpSpPr>
        <p:grpSpPr>
          <a:xfrm>
            <a:off x="8629651" y="1838324"/>
            <a:ext cx="3181350" cy="2333626"/>
            <a:chOff x="8382000" y="1857374"/>
            <a:chExt cx="2962275" cy="2066925"/>
          </a:xfrm>
        </p:grpSpPr>
        <p:pic>
          <p:nvPicPr>
            <p:cNvPr id="1026" name="Picture 2" descr="See the source image">
              <a:extLst>
                <a:ext uri="{FF2B5EF4-FFF2-40B4-BE49-F238E27FC236}">
                  <a16:creationId xmlns:a16="http://schemas.microsoft.com/office/drawing/2014/main" id="{C8819986-9102-4302-931E-1AC6498CA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25" t="5590" r="12451" b="13539"/>
            <a:stretch/>
          </p:blipFill>
          <p:spPr bwMode="auto">
            <a:xfrm>
              <a:off x="8382000" y="1857374"/>
              <a:ext cx="2962275" cy="2066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B0E28DC-A3F7-440D-BDE3-AA7951586207}"/>
                </a:ext>
              </a:extLst>
            </p:cNvPr>
            <p:cNvSpPr/>
            <p:nvPr/>
          </p:nvSpPr>
          <p:spPr>
            <a:xfrm>
              <a:off x="10028903" y="2812026"/>
              <a:ext cx="806245" cy="521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1A4F3EC0-48C1-4988-BFCA-3CCE049FF225}"/>
              </a:ext>
            </a:extLst>
          </p:cNvPr>
          <p:cNvSpPr/>
          <p:nvPr/>
        </p:nvSpPr>
        <p:spPr>
          <a:xfrm>
            <a:off x="8143875" y="1704975"/>
            <a:ext cx="3971925" cy="2924175"/>
          </a:xfrm>
          <a:prstGeom prst="rect">
            <a:avLst/>
          </a:prstGeom>
          <a:solidFill>
            <a:srgbClr val="E6E6E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6577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4578"/>
            <a:ext cx="12200335" cy="766578"/>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b="1" dirty="0">
                <a:solidFill>
                  <a:schemeClr val="tx1"/>
                </a:solidFill>
                <a:effectLst>
                  <a:outerShdw blurRad="38100" dist="38100" dir="2700000" algn="tl">
                    <a:srgbClr val="000000">
                      <a:alpha val="43137"/>
                    </a:srgbClr>
                  </a:outerShdw>
                </a:effectLst>
              </a:rPr>
              <a:t>Samples of </a:t>
            </a:r>
            <a:r>
              <a:rPr lang="en-US" altLang="en-US" b="1" dirty="0" err="1">
                <a:solidFill>
                  <a:schemeClr val="tx1"/>
                </a:solidFill>
                <a:effectLst>
                  <a:outerShdw blurRad="38100" dist="38100" dir="2700000" algn="tl">
                    <a:srgbClr val="000000">
                      <a:alpha val="43137"/>
                    </a:srgbClr>
                  </a:outerShdw>
                </a:effectLst>
              </a:rPr>
              <a:t>CRITter</a:t>
            </a:r>
            <a:r>
              <a:rPr lang="en-US" altLang="en-US" b="1" dirty="0">
                <a:solidFill>
                  <a:schemeClr val="tx1"/>
                </a:solidFill>
                <a:effectLst>
                  <a:outerShdw blurRad="38100" dist="38100" dir="2700000" algn="tl">
                    <a:srgbClr val="000000">
                      <a:alpha val="43137"/>
                    </a:srgbClr>
                  </a:outerShdw>
                </a:effectLst>
              </a:rPr>
              <a:t> Accomplishments</a:t>
            </a:r>
          </a:p>
        </p:txBody>
      </p:sp>
      <p:pic>
        <p:nvPicPr>
          <p:cNvPr id="6" name="Picture 5"/>
          <p:cNvPicPr>
            <a:picLocks noChangeAspect="1"/>
          </p:cNvPicPr>
          <p:nvPr/>
        </p:nvPicPr>
        <p:blipFill rotWithShape="1">
          <a:blip r:embed="rId4"/>
          <a:srcRect l="35558" t="20704" r="36668" b="63618"/>
          <a:stretch/>
        </p:blipFill>
        <p:spPr>
          <a:xfrm>
            <a:off x="122986" y="3016333"/>
            <a:ext cx="5409978" cy="1723738"/>
          </a:xfrm>
          <a:prstGeom prst="rect">
            <a:avLst/>
          </a:prstGeom>
          <a:effectLst>
            <a:outerShdw blurRad="50800" dist="38100" dir="8100000" algn="tr" rotWithShape="0">
              <a:prstClr val="black">
                <a:alpha val="40000"/>
              </a:prstClr>
            </a:outerShdw>
          </a:effectLst>
        </p:spPr>
      </p:pic>
      <p:sp>
        <p:nvSpPr>
          <p:cNvPr id="9" name="TextBox 8"/>
          <p:cNvSpPr txBox="1"/>
          <p:nvPr/>
        </p:nvSpPr>
        <p:spPr>
          <a:xfrm>
            <a:off x="5681406" y="3016333"/>
            <a:ext cx="6081104" cy="369332"/>
          </a:xfrm>
          <a:prstGeom prst="rect">
            <a:avLst/>
          </a:prstGeom>
          <a:solidFill>
            <a:schemeClr val="bg1"/>
          </a:solidFill>
        </p:spPr>
        <p:txBody>
          <a:bodyPr wrap="square" rtlCol="0">
            <a:spAutoFit/>
          </a:bodyPr>
          <a:lstStyle/>
          <a:p>
            <a:r>
              <a:rPr lang="en-US" dirty="0">
                <a:solidFill>
                  <a:srgbClr val="FFFFFF"/>
                </a:solidFill>
              </a:rPr>
              <a:t>Adam Rose, MD </a:t>
            </a:r>
            <a:r>
              <a:rPr lang="en-US" b="1" dirty="0">
                <a:solidFill>
                  <a:srgbClr val="FFFFFF"/>
                </a:solidFill>
              </a:rPr>
              <a:t>CRIT 2004 | </a:t>
            </a:r>
            <a:r>
              <a:rPr lang="en-US" i="1" dirty="0">
                <a:solidFill>
                  <a:srgbClr val="FFFFFF"/>
                </a:solidFill>
              </a:rPr>
              <a:t>Montefiore Medical Center, NY</a:t>
            </a:r>
          </a:p>
        </p:txBody>
      </p:sp>
      <p:pic>
        <p:nvPicPr>
          <p:cNvPr id="8" name="Picture 7"/>
          <p:cNvPicPr>
            <a:picLocks noChangeAspect="1"/>
          </p:cNvPicPr>
          <p:nvPr/>
        </p:nvPicPr>
        <p:blipFill rotWithShape="1">
          <a:blip r:embed="rId5"/>
          <a:srcRect l="34440" t="12008" r="35414" b="77252"/>
          <a:stretch/>
        </p:blipFill>
        <p:spPr>
          <a:xfrm>
            <a:off x="122986" y="1304963"/>
            <a:ext cx="5229871" cy="1017283"/>
          </a:xfrm>
          <a:prstGeom prst="rect">
            <a:avLst/>
          </a:prstGeom>
          <a:effectLst>
            <a:outerShdw blurRad="50800" dist="38100" dir="8100000" algn="tr" rotWithShape="0">
              <a:prstClr val="black">
                <a:alpha val="40000"/>
              </a:prstClr>
            </a:outerShdw>
          </a:effectLst>
        </p:spPr>
      </p:pic>
      <p:sp>
        <p:nvSpPr>
          <p:cNvPr id="10" name="TextBox 9"/>
          <p:cNvSpPr txBox="1"/>
          <p:nvPr/>
        </p:nvSpPr>
        <p:spPr>
          <a:xfrm>
            <a:off x="5532964" y="1304963"/>
            <a:ext cx="6377988" cy="369332"/>
          </a:xfrm>
          <a:prstGeom prst="rect">
            <a:avLst/>
          </a:prstGeom>
          <a:solidFill>
            <a:schemeClr val="bg1"/>
          </a:solidFill>
        </p:spPr>
        <p:txBody>
          <a:bodyPr wrap="square" rtlCol="0">
            <a:spAutoFit/>
          </a:bodyPr>
          <a:lstStyle/>
          <a:p>
            <a:r>
              <a:rPr lang="en-US" dirty="0">
                <a:solidFill>
                  <a:srgbClr val="FFFFFF"/>
                </a:solidFill>
              </a:rPr>
              <a:t>Alex Walley, MD </a:t>
            </a:r>
            <a:r>
              <a:rPr lang="en-US" b="1" dirty="0">
                <a:solidFill>
                  <a:srgbClr val="FFFFFF"/>
                </a:solidFill>
              </a:rPr>
              <a:t>CRIT 2003 | </a:t>
            </a:r>
            <a:r>
              <a:rPr lang="en-US" i="1" dirty="0">
                <a:solidFill>
                  <a:srgbClr val="FFFFFF"/>
                </a:solidFill>
              </a:rPr>
              <a:t>University of California, San Francisco</a:t>
            </a:r>
          </a:p>
        </p:txBody>
      </p:sp>
      <p:pic>
        <p:nvPicPr>
          <p:cNvPr id="7" name="Picture 6"/>
          <p:cNvPicPr/>
          <p:nvPr/>
        </p:nvPicPr>
        <p:blipFill rotWithShape="1">
          <a:blip r:embed="rId6">
            <a:extLst>
              <a:ext uri="{28A0092B-C50C-407E-A947-70E740481C1C}">
                <a14:useLocalDpi xmlns:a14="http://schemas.microsoft.com/office/drawing/2010/main" val="0"/>
              </a:ext>
            </a:extLst>
          </a:blip>
          <a:srcRect l="16851" t="21382" r="36523" b="70730"/>
          <a:stretch/>
        </p:blipFill>
        <p:spPr>
          <a:xfrm>
            <a:off x="122986" y="5030441"/>
            <a:ext cx="4906469" cy="835139"/>
          </a:xfrm>
          <a:prstGeom prst="rect">
            <a:avLst/>
          </a:prstGeom>
          <a:effectLst>
            <a:outerShdw blurRad="50800" dist="38100" dir="8100000" algn="tr" rotWithShape="0">
              <a:prstClr val="black">
                <a:alpha val="40000"/>
              </a:prstClr>
            </a:outerShdw>
          </a:effectLst>
        </p:spPr>
      </p:pic>
      <p:sp>
        <p:nvSpPr>
          <p:cNvPr id="11" name="TextBox 10"/>
          <p:cNvSpPr txBox="1"/>
          <p:nvPr/>
        </p:nvSpPr>
        <p:spPr>
          <a:xfrm>
            <a:off x="5352857" y="5260768"/>
            <a:ext cx="6377988" cy="369332"/>
          </a:xfrm>
          <a:prstGeom prst="rect">
            <a:avLst/>
          </a:prstGeom>
          <a:solidFill>
            <a:schemeClr val="bg1"/>
          </a:solidFill>
        </p:spPr>
        <p:txBody>
          <a:bodyPr wrap="square" rtlCol="0">
            <a:spAutoFit/>
          </a:bodyPr>
          <a:lstStyle/>
          <a:p>
            <a:r>
              <a:rPr lang="en-US" dirty="0">
                <a:solidFill>
                  <a:srgbClr val="FFFFFF"/>
                </a:solidFill>
              </a:rPr>
              <a:t>Aaron D. Fox, MD, MS </a:t>
            </a:r>
            <a:r>
              <a:rPr lang="en-US" b="1" dirty="0">
                <a:solidFill>
                  <a:srgbClr val="FFFFFF"/>
                </a:solidFill>
              </a:rPr>
              <a:t>CRIT 2007 |</a:t>
            </a:r>
            <a:r>
              <a:rPr lang="en-US" i="1" dirty="0">
                <a:solidFill>
                  <a:srgbClr val="FFFFFF"/>
                </a:solidFill>
              </a:rPr>
              <a:t>Montefiore Medical Center, NY</a:t>
            </a:r>
          </a:p>
        </p:txBody>
      </p:sp>
    </p:spTree>
    <p:custDataLst>
      <p:tags r:id="rId1"/>
    </p:custDataLst>
    <p:extLst>
      <p:ext uri="{BB962C8B-B14F-4D97-AF65-F5344CB8AC3E}">
        <p14:creationId xmlns:p14="http://schemas.microsoft.com/office/powerpoint/2010/main" val="125451679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73742"/>
            <a:ext cx="12192000" cy="631882"/>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b="1" dirty="0">
                <a:solidFill>
                  <a:schemeClr val="tx1"/>
                </a:solidFill>
                <a:effectLst>
                  <a:outerShdw blurRad="38100" dist="38100" dir="2700000" algn="tl">
                    <a:srgbClr val="000000">
                      <a:alpha val="43137"/>
                    </a:srgbClr>
                  </a:outerShdw>
                </a:effectLst>
              </a:rPr>
              <a:t>Samples of </a:t>
            </a:r>
            <a:r>
              <a:rPr lang="en-US" altLang="en-US" b="1" dirty="0" err="1">
                <a:solidFill>
                  <a:schemeClr val="tx1"/>
                </a:solidFill>
                <a:effectLst>
                  <a:outerShdw blurRad="38100" dist="38100" dir="2700000" algn="tl">
                    <a:srgbClr val="000000">
                      <a:alpha val="43137"/>
                    </a:srgbClr>
                  </a:outerShdw>
                </a:effectLst>
              </a:rPr>
              <a:t>CRITter</a:t>
            </a:r>
            <a:r>
              <a:rPr lang="en-US" altLang="en-US" b="1" dirty="0">
                <a:solidFill>
                  <a:schemeClr val="tx1"/>
                </a:solidFill>
                <a:effectLst>
                  <a:outerShdw blurRad="38100" dist="38100" dir="2700000" algn="tl">
                    <a:srgbClr val="000000">
                      <a:alpha val="43137"/>
                    </a:srgbClr>
                  </a:outerShdw>
                </a:effectLst>
              </a:rPr>
              <a:t> Accomplishments</a:t>
            </a:r>
          </a:p>
        </p:txBody>
      </p:sp>
      <p:sp>
        <p:nvSpPr>
          <p:cNvPr id="2" name="TextBox 1"/>
          <p:cNvSpPr txBox="1"/>
          <p:nvPr/>
        </p:nvSpPr>
        <p:spPr>
          <a:xfrm>
            <a:off x="7730836" y="3955354"/>
            <a:ext cx="4461164" cy="369332"/>
          </a:xfrm>
          <a:prstGeom prst="rect">
            <a:avLst/>
          </a:prstGeom>
          <a:solidFill>
            <a:schemeClr val="bg1"/>
          </a:solidFill>
        </p:spPr>
        <p:txBody>
          <a:bodyPr wrap="square" rtlCol="0">
            <a:spAutoFit/>
          </a:bodyPr>
          <a:lstStyle/>
          <a:p>
            <a:r>
              <a:rPr lang="en-US" dirty="0">
                <a:solidFill>
                  <a:srgbClr val="FFFFFF"/>
                </a:solidFill>
              </a:rPr>
              <a:t>Allison Ruff, MD </a:t>
            </a:r>
            <a:r>
              <a:rPr lang="en-US" b="1" dirty="0">
                <a:solidFill>
                  <a:srgbClr val="FFFFFF"/>
                </a:solidFill>
              </a:rPr>
              <a:t>CRIT 2014 | </a:t>
            </a:r>
            <a:r>
              <a:rPr lang="en-US" i="1" dirty="0">
                <a:solidFill>
                  <a:srgbClr val="FFFFFF"/>
                </a:solidFill>
              </a:rPr>
              <a:t>Cleveland Clinic</a:t>
            </a:r>
          </a:p>
        </p:txBody>
      </p:sp>
      <p:pic>
        <p:nvPicPr>
          <p:cNvPr id="3" name="Picture 2"/>
          <p:cNvPicPr>
            <a:picLocks noChangeAspect="1"/>
          </p:cNvPicPr>
          <p:nvPr/>
        </p:nvPicPr>
        <p:blipFill rotWithShape="1">
          <a:blip r:embed="rId4"/>
          <a:srcRect l="16732" t="20921" r="44814" b="59359"/>
          <a:stretch/>
        </p:blipFill>
        <p:spPr>
          <a:xfrm>
            <a:off x="127825" y="2095995"/>
            <a:ext cx="4106206" cy="1698170"/>
          </a:xfrm>
          <a:prstGeom prst="rect">
            <a:avLst/>
          </a:prstGeom>
          <a:effectLst>
            <a:outerShdw blurRad="50800" dist="38100" dir="8100000" algn="tr" rotWithShape="0">
              <a:prstClr val="black">
                <a:alpha val="40000"/>
              </a:prstClr>
            </a:outerShdw>
          </a:effectLst>
        </p:spPr>
      </p:pic>
      <p:sp>
        <p:nvSpPr>
          <p:cNvPr id="8" name="TextBox 7"/>
          <p:cNvSpPr txBox="1"/>
          <p:nvPr/>
        </p:nvSpPr>
        <p:spPr>
          <a:xfrm>
            <a:off x="4715539" y="2095995"/>
            <a:ext cx="5406078" cy="369332"/>
          </a:xfrm>
          <a:prstGeom prst="rect">
            <a:avLst/>
          </a:prstGeom>
          <a:solidFill>
            <a:schemeClr val="bg1"/>
          </a:solidFill>
        </p:spPr>
        <p:txBody>
          <a:bodyPr wrap="square" rtlCol="0">
            <a:spAutoFit/>
          </a:bodyPr>
          <a:lstStyle/>
          <a:p>
            <a:r>
              <a:rPr lang="en-US" dirty="0">
                <a:solidFill>
                  <a:srgbClr val="FFFFFF"/>
                </a:solidFill>
              </a:rPr>
              <a:t>Angel Brown, MD </a:t>
            </a:r>
            <a:r>
              <a:rPr lang="en-US" b="1" dirty="0">
                <a:solidFill>
                  <a:srgbClr val="FFFFFF"/>
                </a:solidFill>
              </a:rPr>
              <a:t>CRIT 2011 | </a:t>
            </a:r>
            <a:r>
              <a:rPr lang="en-US" i="1" dirty="0">
                <a:solidFill>
                  <a:srgbClr val="FFFFFF"/>
                </a:solidFill>
              </a:rPr>
              <a:t>University of Tennessee</a:t>
            </a:r>
          </a:p>
        </p:txBody>
      </p:sp>
      <p:pic>
        <p:nvPicPr>
          <p:cNvPr id="6" name="Picture 5"/>
          <p:cNvPicPr>
            <a:picLocks noChangeAspect="1"/>
          </p:cNvPicPr>
          <p:nvPr/>
        </p:nvPicPr>
        <p:blipFill rotWithShape="1">
          <a:blip r:embed="rId5"/>
          <a:srcRect l="34105" t="13637" r="35370" b="76600"/>
          <a:stretch/>
        </p:blipFill>
        <p:spPr>
          <a:xfrm>
            <a:off x="127825" y="3978230"/>
            <a:ext cx="7457704" cy="1246909"/>
          </a:xfrm>
          <a:prstGeom prst="rect">
            <a:avLst/>
          </a:prstGeom>
          <a:effectLst>
            <a:outerShdw blurRad="50800" dist="38100" dir="8100000" algn="tr" rotWithShape="0">
              <a:prstClr val="black">
                <a:alpha val="40000"/>
              </a:prstClr>
            </a:outerShdw>
          </a:effectLst>
        </p:spPr>
      </p:pic>
      <p:pic>
        <p:nvPicPr>
          <p:cNvPr id="7" name="Picture 6"/>
          <p:cNvPicPr>
            <a:picLocks noChangeAspect="1"/>
          </p:cNvPicPr>
          <p:nvPr/>
        </p:nvPicPr>
        <p:blipFill rotWithShape="1">
          <a:blip r:embed="rId6"/>
          <a:srcRect l="11614" t="14492" r="77704" b="79330"/>
          <a:stretch/>
        </p:blipFill>
        <p:spPr>
          <a:xfrm>
            <a:off x="372113" y="743901"/>
            <a:ext cx="4953639" cy="986927"/>
          </a:xfrm>
          <a:prstGeom prst="rect">
            <a:avLst/>
          </a:prstGeom>
          <a:effectLst>
            <a:outerShdw blurRad="50800" dist="38100" dir="8100000" algn="tr" rotWithShape="0">
              <a:prstClr val="black">
                <a:alpha val="40000"/>
              </a:prstClr>
            </a:outerShdw>
          </a:effectLst>
        </p:spPr>
      </p:pic>
      <p:sp>
        <p:nvSpPr>
          <p:cNvPr id="9" name="TextBox 8"/>
          <p:cNvSpPr txBox="1"/>
          <p:nvPr/>
        </p:nvSpPr>
        <p:spPr>
          <a:xfrm>
            <a:off x="5695361" y="819399"/>
            <a:ext cx="5459427" cy="369332"/>
          </a:xfrm>
          <a:prstGeom prst="rect">
            <a:avLst/>
          </a:prstGeom>
          <a:solidFill>
            <a:schemeClr val="bg1"/>
          </a:solidFill>
        </p:spPr>
        <p:txBody>
          <a:bodyPr wrap="square" rtlCol="0">
            <a:spAutoFit/>
          </a:bodyPr>
          <a:lstStyle/>
          <a:p>
            <a:r>
              <a:rPr lang="en-US" dirty="0">
                <a:solidFill>
                  <a:srgbClr val="FFFFFF"/>
                </a:solidFill>
              </a:rPr>
              <a:t>Andrew Chang, MD </a:t>
            </a:r>
            <a:r>
              <a:rPr lang="en-US" b="1" dirty="0">
                <a:solidFill>
                  <a:srgbClr val="FFFFFF"/>
                </a:solidFill>
              </a:rPr>
              <a:t>CRIT 2011 | </a:t>
            </a:r>
            <a:r>
              <a:rPr lang="en-US" i="1" dirty="0">
                <a:solidFill>
                  <a:srgbClr val="FFFFFF"/>
                </a:solidFill>
              </a:rPr>
              <a:t>NYU Medical Center</a:t>
            </a:r>
          </a:p>
        </p:txBody>
      </p:sp>
      <p:pic>
        <p:nvPicPr>
          <p:cNvPr id="10" name="Picture 9"/>
          <p:cNvPicPr>
            <a:picLocks noChangeAspect="1"/>
          </p:cNvPicPr>
          <p:nvPr/>
        </p:nvPicPr>
        <p:blipFill rotWithShape="1">
          <a:blip r:embed="rId7"/>
          <a:srcRect l="33780" t="31461" r="36880" b="52886"/>
          <a:stretch/>
        </p:blipFill>
        <p:spPr>
          <a:xfrm>
            <a:off x="127825" y="5377780"/>
            <a:ext cx="4709709" cy="1257042"/>
          </a:xfrm>
          <a:prstGeom prst="rect">
            <a:avLst/>
          </a:prstGeom>
          <a:effectLst>
            <a:outerShdw blurRad="50800" dist="38100" dir="8100000" algn="tr" rotWithShape="0">
              <a:prstClr val="black">
                <a:alpha val="40000"/>
              </a:prstClr>
            </a:outerShdw>
          </a:effectLst>
        </p:spPr>
      </p:pic>
      <p:sp>
        <p:nvSpPr>
          <p:cNvPr id="11" name="TextBox 10"/>
          <p:cNvSpPr txBox="1"/>
          <p:nvPr/>
        </p:nvSpPr>
        <p:spPr>
          <a:xfrm>
            <a:off x="5219356" y="5544636"/>
            <a:ext cx="6411435" cy="369332"/>
          </a:xfrm>
          <a:prstGeom prst="rect">
            <a:avLst/>
          </a:prstGeom>
          <a:solidFill>
            <a:schemeClr val="bg1"/>
          </a:solidFill>
        </p:spPr>
        <p:txBody>
          <a:bodyPr wrap="square" rtlCol="0">
            <a:spAutoFit/>
          </a:bodyPr>
          <a:lstStyle/>
          <a:p>
            <a:r>
              <a:rPr lang="en-US" dirty="0">
                <a:solidFill>
                  <a:srgbClr val="FFFFFF"/>
                </a:solidFill>
              </a:rPr>
              <a:t>Jessica Taylor, MD </a:t>
            </a:r>
            <a:r>
              <a:rPr lang="en-US" b="1" dirty="0">
                <a:solidFill>
                  <a:srgbClr val="FFFFFF"/>
                </a:solidFill>
              </a:rPr>
              <a:t>CRIT 2015 | </a:t>
            </a:r>
            <a:r>
              <a:rPr lang="en-US" i="1" dirty="0">
                <a:solidFill>
                  <a:srgbClr val="FFFFFF"/>
                </a:solidFill>
              </a:rPr>
              <a:t>Beth Israel Deaconess Boston, MA</a:t>
            </a:r>
          </a:p>
        </p:txBody>
      </p:sp>
    </p:spTree>
    <p:custDataLst>
      <p:tags r:id="rId1"/>
    </p:custDataLst>
    <p:extLst>
      <p:ext uri="{BB962C8B-B14F-4D97-AF65-F5344CB8AC3E}">
        <p14:creationId xmlns:p14="http://schemas.microsoft.com/office/powerpoint/2010/main" val="132000122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73742"/>
            <a:ext cx="12192000" cy="631882"/>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b="1" dirty="0">
                <a:solidFill>
                  <a:schemeClr val="tx1"/>
                </a:solidFill>
                <a:effectLst>
                  <a:outerShdw blurRad="38100" dist="38100" dir="2700000" algn="tl">
                    <a:srgbClr val="000000">
                      <a:alpha val="43137"/>
                    </a:srgbClr>
                  </a:outerShdw>
                </a:effectLst>
              </a:rPr>
              <a:t>Samples of </a:t>
            </a:r>
            <a:r>
              <a:rPr lang="en-US" altLang="en-US" b="1" dirty="0" err="1">
                <a:solidFill>
                  <a:schemeClr val="tx1"/>
                </a:solidFill>
                <a:effectLst>
                  <a:outerShdw blurRad="38100" dist="38100" dir="2700000" algn="tl">
                    <a:srgbClr val="000000">
                      <a:alpha val="43137"/>
                    </a:srgbClr>
                  </a:outerShdw>
                </a:effectLst>
              </a:rPr>
              <a:t>CRITter</a:t>
            </a:r>
            <a:r>
              <a:rPr lang="en-US" altLang="en-US" b="1" dirty="0">
                <a:solidFill>
                  <a:schemeClr val="tx1"/>
                </a:solidFill>
                <a:effectLst>
                  <a:outerShdw blurRad="38100" dist="38100" dir="2700000" algn="tl">
                    <a:srgbClr val="000000">
                      <a:alpha val="43137"/>
                    </a:srgbClr>
                  </a:outerShdw>
                </a:effectLst>
              </a:rPr>
              <a:t> Accomplishments</a:t>
            </a:r>
          </a:p>
        </p:txBody>
      </p:sp>
      <p:sp>
        <p:nvSpPr>
          <p:cNvPr id="9" name="TextBox 8"/>
          <p:cNvSpPr txBox="1"/>
          <p:nvPr/>
        </p:nvSpPr>
        <p:spPr>
          <a:xfrm>
            <a:off x="4920343" y="2541921"/>
            <a:ext cx="6304113" cy="369332"/>
          </a:xfrm>
          <a:prstGeom prst="rect">
            <a:avLst/>
          </a:prstGeom>
          <a:solidFill>
            <a:schemeClr val="bg1"/>
          </a:solidFill>
        </p:spPr>
        <p:txBody>
          <a:bodyPr wrap="square" rtlCol="0">
            <a:spAutoFit/>
          </a:bodyPr>
          <a:lstStyle/>
          <a:p>
            <a:r>
              <a:rPr lang="en-US" dirty="0">
                <a:solidFill>
                  <a:srgbClr val="FFFFFF"/>
                </a:solidFill>
              </a:rPr>
              <a:t>Ashish </a:t>
            </a:r>
            <a:r>
              <a:rPr lang="en-US" dirty="0" err="1">
                <a:solidFill>
                  <a:srgbClr val="FFFFFF"/>
                </a:solidFill>
              </a:rPr>
              <a:t>Thakrar</a:t>
            </a:r>
            <a:r>
              <a:rPr lang="en-US" dirty="0">
                <a:solidFill>
                  <a:srgbClr val="FFFFFF"/>
                </a:solidFill>
              </a:rPr>
              <a:t>, MD </a:t>
            </a:r>
            <a:r>
              <a:rPr lang="en-US" b="1" dirty="0">
                <a:solidFill>
                  <a:srgbClr val="FFFFFF"/>
                </a:solidFill>
              </a:rPr>
              <a:t>CRIT 2019 | </a:t>
            </a:r>
            <a:r>
              <a:rPr lang="en-US" i="1" dirty="0">
                <a:solidFill>
                  <a:srgbClr val="FFFFFF"/>
                </a:solidFill>
              </a:rPr>
              <a:t>John Hopkins School of Medicine</a:t>
            </a:r>
          </a:p>
        </p:txBody>
      </p:sp>
      <p:sp>
        <p:nvSpPr>
          <p:cNvPr id="11" name="TextBox 10"/>
          <p:cNvSpPr txBox="1"/>
          <p:nvPr/>
        </p:nvSpPr>
        <p:spPr>
          <a:xfrm>
            <a:off x="4754881" y="4784914"/>
            <a:ext cx="6592387" cy="646331"/>
          </a:xfrm>
          <a:prstGeom prst="rect">
            <a:avLst/>
          </a:prstGeom>
          <a:solidFill>
            <a:schemeClr val="bg1"/>
          </a:solidFill>
        </p:spPr>
        <p:txBody>
          <a:bodyPr wrap="square" rtlCol="0">
            <a:spAutoFit/>
          </a:bodyPr>
          <a:lstStyle/>
          <a:p>
            <a:r>
              <a:rPr lang="en-US" dirty="0" err="1">
                <a:solidFill>
                  <a:srgbClr val="FFFFFF"/>
                </a:solidFill>
              </a:rPr>
              <a:t>Ayako</a:t>
            </a:r>
            <a:r>
              <a:rPr lang="en-US" dirty="0">
                <a:solidFill>
                  <a:srgbClr val="FFFFFF"/>
                </a:solidFill>
              </a:rPr>
              <a:t> Wendy Fujita, MD </a:t>
            </a:r>
            <a:r>
              <a:rPr lang="en-US" b="1" dirty="0">
                <a:solidFill>
                  <a:srgbClr val="FFFFFF"/>
                </a:solidFill>
              </a:rPr>
              <a:t>CRIT 2019 and FIT 2022 | </a:t>
            </a:r>
            <a:r>
              <a:rPr lang="en-US" i="1" dirty="0">
                <a:solidFill>
                  <a:srgbClr val="FFFFFF"/>
                </a:solidFill>
              </a:rPr>
              <a:t>Emory University</a:t>
            </a:r>
          </a:p>
          <a:p>
            <a:r>
              <a:rPr lang="en-US" dirty="0">
                <a:solidFill>
                  <a:srgbClr val="FFFFFF"/>
                </a:solidFill>
              </a:rPr>
              <a:t>Anna </a:t>
            </a:r>
            <a:r>
              <a:rPr lang="en-US" dirty="0" err="1">
                <a:solidFill>
                  <a:srgbClr val="FFFFFF"/>
                </a:solidFill>
              </a:rPr>
              <a:t>LaRosa</a:t>
            </a:r>
            <a:r>
              <a:rPr lang="en-US" dirty="0">
                <a:solidFill>
                  <a:srgbClr val="FFFFFF"/>
                </a:solidFill>
              </a:rPr>
              <a:t>, MD </a:t>
            </a:r>
            <a:r>
              <a:rPr lang="en-US" b="1" dirty="0">
                <a:solidFill>
                  <a:srgbClr val="FFFFFF"/>
                </a:solidFill>
              </a:rPr>
              <a:t>CRIT 2019 | </a:t>
            </a:r>
            <a:r>
              <a:rPr lang="en-US" i="1" dirty="0">
                <a:solidFill>
                  <a:srgbClr val="FFFFFF"/>
                </a:solidFill>
              </a:rPr>
              <a:t>University of Pittsburgh</a:t>
            </a:r>
            <a:endParaRPr lang="en-US" dirty="0">
              <a:solidFill>
                <a:srgbClr val="FFFFFF"/>
              </a:solidFill>
            </a:endParaRPr>
          </a:p>
        </p:txBody>
      </p:sp>
      <p:pic>
        <p:nvPicPr>
          <p:cNvPr id="5" name="Picture 4"/>
          <p:cNvPicPr>
            <a:picLocks noChangeAspect="1"/>
          </p:cNvPicPr>
          <p:nvPr/>
        </p:nvPicPr>
        <p:blipFill>
          <a:blip r:embed="rId4"/>
          <a:stretch>
            <a:fillRect/>
          </a:stretch>
        </p:blipFill>
        <p:spPr>
          <a:xfrm>
            <a:off x="302759" y="1113726"/>
            <a:ext cx="8277225" cy="1057275"/>
          </a:xfrm>
          <a:prstGeom prst="rect">
            <a:avLst/>
          </a:prstGeom>
        </p:spPr>
      </p:pic>
      <p:pic>
        <p:nvPicPr>
          <p:cNvPr id="12" name="Picture 11"/>
          <p:cNvPicPr>
            <a:picLocks noChangeAspect="1"/>
          </p:cNvPicPr>
          <p:nvPr/>
        </p:nvPicPr>
        <p:blipFill>
          <a:blip r:embed="rId5"/>
          <a:stretch>
            <a:fillRect/>
          </a:stretch>
        </p:blipFill>
        <p:spPr>
          <a:xfrm>
            <a:off x="302759" y="3191523"/>
            <a:ext cx="6838950" cy="1219200"/>
          </a:xfrm>
          <a:prstGeom prst="rect">
            <a:avLst/>
          </a:prstGeom>
        </p:spPr>
      </p:pic>
    </p:spTree>
    <p:custDataLst>
      <p:tags r:id="rId1"/>
    </p:custDataLst>
    <p:extLst>
      <p:ext uri="{BB962C8B-B14F-4D97-AF65-F5344CB8AC3E}">
        <p14:creationId xmlns:p14="http://schemas.microsoft.com/office/powerpoint/2010/main" val="269502220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7" name="Picture 6"/>
          <p:cNvPicPr/>
          <p:nvPr/>
        </p:nvPicPr>
        <p:blipFill rotWithShape="1">
          <a:blip r:embed="rId4" cstate="print">
            <a:extLst>
              <a:ext uri="{28A0092B-C50C-407E-A947-70E740481C1C}">
                <a14:useLocalDpi xmlns:a14="http://schemas.microsoft.com/office/drawing/2010/main" val="0"/>
              </a:ext>
            </a:extLst>
          </a:blip>
          <a:srcRect l="26413" r="40233"/>
          <a:stretch/>
        </p:blipFill>
        <p:spPr>
          <a:xfrm rot="5400000">
            <a:off x="6997961" y="1340159"/>
            <a:ext cx="3366840" cy="615115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0" y="4430703"/>
            <a:ext cx="3990037" cy="646331"/>
          </a:xfrm>
          <a:prstGeom prst="rect">
            <a:avLst/>
          </a:prstGeom>
          <a:solidFill>
            <a:schemeClr val="bg1"/>
          </a:solidFill>
        </p:spPr>
        <p:txBody>
          <a:bodyPr wrap="square" rtlCol="0">
            <a:spAutoFit/>
          </a:bodyPr>
          <a:lstStyle/>
          <a:p>
            <a:r>
              <a:rPr lang="en-US" dirty="0">
                <a:solidFill>
                  <a:srgbClr val="FFFFFF"/>
                </a:solidFill>
              </a:rPr>
              <a:t>Rosita Frazier, MD </a:t>
            </a:r>
            <a:r>
              <a:rPr lang="en-US" b="1" dirty="0">
                <a:solidFill>
                  <a:srgbClr val="FFFFFF"/>
                </a:solidFill>
              </a:rPr>
              <a:t>CRIT 2011</a:t>
            </a:r>
          </a:p>
          <a:p>
            <a:r>
              <a:rPr lang="en-US" i="1" dirty="0">
                <a:solidFill>
                  <a:srgbClr val="FFFFFF"/>
                </a:solidFill>
              </a:rPr>
              <a:t>University of Texas</a:t>
            </a:r>
          </a:p>
        </p:txBody>
      </p:sp>
      <p:pic>
        <p:nvPicPr>
          <p:cNvPr id="9" name="Picture 8"/>
          <p:cNvPicPr/>
          <p:nvPr/>
        </p:nvPicPr>
        <p:blipFill rotWithShape="1">
          <a:blip r:embed="rId5">
            <a:extLst>
              <a:ext uri="{28A0092B-C50C-407E-A947-70E740481C1C}">
                <a14:useLocalDpi xmlns:a14="http://schemas.microsoft.com/office/drawing/2010/main" val="0"/>
              </a:ext>
            </a:extLst>
          </a:blip>
          <a:srcRect l="13522" t="14936" r="16091" b="19526"/>
          <a:stretch/>
        </p:blipFill>
        <p:spPr>
          <a:xfrm>
            <a:off x="25139" y="655920"/>
            <a:ext cx="5401884" cy="3774774"/>
          </a:xfrm>
          <a:prstGeom prst="rect">
            <a:avLst/>
          </a:prstGeom>
        </p:spPr>
      </p:pic>
      <p:sp>
        <p:nvSpPr>
          <p:cNvPr id="10" name="Rectangle 2"/>
          <p:cNvSpPr>
            <a:spLocks noGrp="1" noChangeArrowheads="1"/>
          </p:cNvSpPr>
          <p:nvPr>
            <p:ph type="title"/>
          </p:nvPr>
        </p:nvSpPr>
        <p:spPr>
          <a:xfrm>
            <a:off x="0" y="1092"/>
            <a:ext cx="12192000" cy="747046"/>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b="1" dirty="0">
                <a:solidFill>
                  <a:schemeClr val="tx1"/>
                </a:solidFill>
                <a:effectLst>
                  <a:outerShdw blurRad="38100" dist="38100" dir="2700000" algn="tl">
                    <a:srgbClr val="000000">
                      <a:alpha val="43137"/>
                    </a:srgbClr>
                  </a:outerShdw>
                </a:effectLst>
              </a:rPr>
              <a:t>Samples of </a:t>
            </a:r>
            <a:r>
              <a:rPr lang="en-US" altLang="en-US" b="1" dirty="0" err="1">
                <a:solidFill>
                  <a:schemeClr val="tx1"/>
                </a:solidFill>
                <a:effectLst>
                  <a:outerShdw blurRad="38100" dist="38100" dir="2700000" algn="tl">
                    <a:srgbClr val="000000">
                      <a:alpha val="43137"/>
                    </a:srgbClr>
                  </a:outerShdw>
                </a:effectLst>
              </a:rPr>
              <a:t>CRITter</a:t>
            </a:r>
            <a:r>
              <a:rPr lang="en-US" altLang="en-US" b="1" dirty="0">
                <a:solidFill>
                  <a:schemeClr val="tx1"/>
                </a:solidFill>
                <a:effectLst>
                  <a:outerShdw blurRad="38100" dist="38100" dir="2700000" algn="tl">
                    <a:srgbClr val="000000">
                      <a:alpha val="43137"/>
                    </a:srgbClr>
                  </a:outerShdw>
                </a:effectLst>
              </a:rPr>
              <a:t> Accomplishments</a:t>
            </a:r>
          </a:p>
        </p:txBody>
      </p:sp>
      <p:sp>
        <p:nvSpPr>
          <p:cNvPr id="6" name="TextBox 5"/>
          <p:cNvSpPr txBox="1"/>
          <p:nvPr/>
        </p:nvSpPr>
        <p:spPr>
          <a:xfrm>
            <a:off x="5605805" y="6099152"/>
            <a:ext cx="2642390" cy="646331"/>
          </a:xfrm>
          <a:prstGeom prst="rect">
            <a:avLst/>
          </a:prstGeom>
          <a:solidFill>
            <a:schemeClr val="bg1"/>
          </a:solidFill>
        </p:spPr>
        <p:txBody>
          <a:bodyPr wrap="none" rtlCol="0">
            <a:spAutoFit/>
          </a:bodyPr>
          <a:lstStyle/>
          <a:p>
            <a:r>
              <a:rPr lang="en-US" dirty="0">
                <a:solidFill>
                  <a:srgbClr val="FFFFFF"/>
                </a:solidFill>
              </a:rPr>
              <a:t>Patricia Ng, MD </a:t>
            </a:r>
            <a:r>
              <a:rPr lang="en-US" b="1" dirty="0">
                <a:solidFill>
                  <a:srgbClr val="FFFFFF"/>
                </a:solidFill>
              </a:rPr>
              <a:t>CRIT 2015</a:t>
            </a:r>
          </a:p>
          <a:p>
            <a:r>
              <a:rPr lang="en-US" i="1" dirty="0">
                <a:solidFill>
                  <a:srgbClr val="FFFFFF"/>
                </a:solidFill>
              </a:rPr>
              <a:t>Brown University</a:t>
            </a:r>
          </a:p>
        </p:txBody>
      </p:sp>
    </p:spTree>
    <p:custDataLst>
      <p:tags r:id="rId1"/>
    </p:custDataLst>
    <p:extLst>
      <p:ext uri="{BB962C8B-B14F-4D97-AF65-F5344CB8AC3E}">
        <p14:creationId xmlns:p14="http://schemas.microsoft.com/office/powerpoint/2010/main" val="33296895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12192000" cy="1417638"/>
          </a:xfrm>
          <a:solidFill>
            <a:srgbClr val="214A5B"/>
          </a:solidFill>
        </p:spPr>
        <p:txBody>
          <a:bodyPr/>
          <a:lstStyle/>
          <a:p>
            <a:pPr eaLnBrk="1" hangingPunct="1"/>
            <a:r>
              <a:rPr lang="en-US" altLang="en-US" sz="6600" b="1" dirty="0">
                <a:solidFill>
                  <a:schemeClr val="bg1"/>
                </a:solidFill>
                <a:effectLst>
                  <a:outerShdw blurRad="38100" dist="38100" dir="2700000" algn="tl">
                    <a:srgbClr val="000000">
                      <a:alpha val="43137"/>
                    </a:srgbClr>
                  </a:outerShdw>
                </a:effectLst>
              </a:rPr>
              <a:t>SUTP</a:t>
            </a:r>
          </a:p>
        </p:txBody>
      </p:sp>
      <p:sp>
        <p:nvSpPr>
          <p:cNvPr id="5123" name="Rectangle 3"/>
          <p:cNvSpPr>
            <a:spLocks noGrp="1" noChangeArrowheads="1"/>
          </p:cNvSpPr>
          <p:nvPr>
            <p:ph type="body" idx="1"/>
          </p:nvPr>
        </p:nvSpPr>
        <p:spPr>
          <a:xfrm>
            <a:off x="609599" y="1600204"/>
            <a:ext cx="11194473" cy="4525963"/>
          </a:xfrm>
        </p:spPr>
        <p:txBody>
          <a:bodyPr/>
          <a:lstStyle/>
          <a:p>
            <a:pPr eaLnBrk="1" hangingPunct="1">
              <a:spcBef>
                <a:spcPts val="2400"/>
              </a:spcBef>
              <a:buClr>
                <a:srgbClr val="006666"/>
              </a:buClr>
              <a:defRPr/>
            </a:pPr>
            <a:r>
              <a:rPr lang="en-US" altLang="en-US" dirty="0"/>
              <a:t>To develop a teaching project that focuses on </a:t>
            </a:r>
            <a:r>
              <a:rPr lang="en-US" altLang="en-US" b="1" dirty="0"/>
              <a:t>teaching addiction medicine</a:t>
            </a:r>
            <a:r>
              <a:rPr lang="en-US" altLang="en-US" dirty="0"/>
              <a:t> and is achievable within 6 months after attending CRIT|JFIT</a:t>
            </a:r>
            <a:endParaRPr lang="en-US" altLang="en-US" sz="1600" dirty="0"/>
          </a:p>
          <a:p>
            <a:pPr eaLnBrk="1" hangingPunct="1">
              <a:spcBef>
                <a:spcPts val="2400"/>
              </a:spcBef>
              <a:buClr>
                <a:srgbClr val="006666"/>
              </a:buClr>
              <a:defRPr/>
            </a:pPr>
            <a:r>
              <a:rPr lang="en-US" altLang="en-US" dirty="0"/>
              <a:t>Meet (</a:t>
            </a:r>
            <a:r>
              <a:rPr lang="en-US" altLang="en-US" i="1" dirty="0"/>
              <a:t>virtually</a:t>
            </a:r>
            <a:r>
              <a:rPr lang="en-US" altLang="en-US" dirty="0"/>
              <a:t>) 1-on-1 with core faculty (+/- faculty mentors) during the program to develop your SUTP</a:t>
            </a:r>
          </a:p>
          <a:p>
            <a:pPr lvl="1" eaLnBrk="1" hangingPunct="1">
              <a:spcBef>
                <a:spcPts val="2400"/>
              </a:spcBef>
              <a:buClr>
                <a:srgbClr val="006666"/>
              </a:buClr>
              <a:defRPr/>
            </a:pPr>
            <a:r>
              <a:rPr lang="en-US" altLang="en-US" sz="3200" b="1" dirty="0">
                <a:solidFill>
                  <a:srgbClr val="922300"/>
                </a:solidFill>
              </a:rPr>
              <a:t>Be prepared to review your SUTP worksheet by sharing your screen during your meetings with core faculty</a:t>
            </a:r>
          </a:p>
        </p:txBody>
      </p:sp>
    </p:spTree>
    <p:extLst>
      <p:ext uri="{BB962C8B-B14F-4D97-AF65-F5344CB8AC3E}">
        <p14:creationId xmlns:p14="http://schemas.microsoft.com/office/powerpoint/2010/main" val="48671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500"/>
                                        <p:tgtEl>
                                          <p:spTgt spid="512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3">
                                            <p:txEl>
                                              <p:pRg st="2" end="2"/>
                                            </p:txEl>
                                          </p:spTgt>
                                        </p:tgtEl>
                                        <p:attrNameLst>
                                          <p:attrName>style.visibility</p:attrName>
                                        </p:attrNameLst>
                                      </p:cBhvr>
                                      <p:to>
                                        <p:strVal val="visible"/>
                                      </p:to>
                                    </p:set>
                                    <p:animEffect transition="in" filter="fade">
                                      <p:cBhvr>
                                        <p:cTn id="10"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436426" y="6187767"/>
            <a:ext cx="4840405" cy="646331"/>
          </a:xfrm>
          <a:prstGeom prst="rect">
            <a:avLst/>
          </a:prstGeom>
          <a:solidFill>
            <a:schemeClr val="bg1"/>
          </a:solidFill>
        </p:spPr>
        <p:txBody>
          <a:bodyPr wrap="square" rtlCol="0">
            <a:spAutoFit/>
          </a:bodyPr>
          <a:lstStyle/>
          <a:p>
            <a:r>
              <a:rPr lang="en-US" dirty="0">
                <a:solidFill>
                  <a:srgbClr val="FFFFFF"/>
                </a:solidFill>
              </a:rPr>
              <a:t>Seth Clark, MD </a:t>
            </a:r>
            <a:r>
              <a:rPr lang="en-US" b="1" dirty="0">
                <a:solidFill>
                  <a:srgbClr val="FFFFFF"/>
                </a:solidFill>
              </a:rPr>
              <a:t>CRIT 2017</a:t>
            </a:r>
          </a:p>
          <a:p>
            <a:r>
              <a:rPr lang="en-US" i="1" dirty="0">
                <a:solidFill>
                  <a:srgbClr val="FFFFFF"/>
                </a:solidFill>
              </a:rPr>
              <a:t>Brown University</a:t>
            </a:r>
          </a:p>
        </p:txBody>
      </p:sp>
      <p:sp>
        <p:nvSpPr>
          <p:cNvPr id="9" name="Rectangle 2"/>
          <p:cNvSpPr>
            <a:spLocks noGrp="1" noChangeArrowheads="1"/>
          </p:cNvSpPr>
          <p:nvPr>
            <p:ph type="title"/>
          </p:nvPr>
        </p:nvSpPr>
        <p:spPr>
          <a:xfrm>
            <a:off x="0" y="0"/>
            <a:ext cx="12192000" cy="1115678"/>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b="1" dirty="0">
                <a:solidFill>
                  <a:schemeClr val="tx1"/>
                </a:solidFill>
                <a:effectLst>
                  <a:outerShdw blurRad="38100" dist="38100" dir="2700000" algn="tl">
                    <a:srgbClr val="000000">
                      <a:alpha val="43137"/>
                    </a:srgbClr>
                  </a:outerShdw>
                </a:effectLst>
              </a:rPr>
              <a:t>Samples of </a:t>
            </a:r>
            <a:r>
              <a:rPr lang="en-US" altLang="en-US" b="1" dirty="0" err="1">
                <a:solidFill>
                  <a:schemeClr val="tx1"/>
                </a:solidFill>
                <a:effectLst>
                  <a:outerShdw blurRad="38100" dist="38100" dir="2700000" algn="tl">
                    <a:srgbClr val="000000">
                      <a:alpha val="43137"/>
                    </a:srgbClr>
                  </a:outerShdw>
                </a:effectLst>
              </a:rPr>
              <a:t>CRITter</a:t>
            </a:r>
            <a:r>
              <a:rPr lang="en-US" altLang="en-US" b="1" dirty="0">
                <a:solidFill>
                  <a:schemeClr val="tx1"/>
                </a:solidFill>
                <a:effectLst>
                  <a:outerShdw blurRad="38100" dist="38100" dir="2700000" algn="tl">
                    <a:srgbClr val="000000">
                      <a:alpha val="43137"/>
                    </a:srgbClr>
                  </a:outerShdw>
                </a:effectLst>
              </a:rPr>
              <a:t> and CRIT-FM Accomplishments</a:t>
            </a:r>
          </a:p>
        </p:txBody>
      </p:sp>
      <p:sp>
        <p:nvSpPr>
          <p:cNvPr id="8" name="TextBox 7"/>
          <p:cNvSpPr txBox="1"/>
          <p:nvPr/>
        </p:nvSpPr>
        <p:spPr>
          <a:xfrm>
            <a:off x="0" y="4093508"/>
            <a:ext cx="4487401" cy="646331"/>
          </a:xfrm>
          <a:prstGeom prst="rect">
            <a:avLst/>
          </a:prstGeom>
          <a:solidFill>
            <a:schemeClr val="bg1"/>
          </a:solidFill>
        </p:spPr>
        <p:txBody>
          <a:bodyPr wrap="square" rtlCol="0">
            <a:spAutoFit/>
          </a:bodyPr>
          <a:lstStyle/>
          <a:p>
            <a:r>
              <a:rPr lang="en-US" dirty="0">
                <a:solidFill>
                  <a:srgbClr val="FFFFFF"/>
                </a:solidFill>
              </a:rPr>
              <a:t>Benjamin Howell, MD </a:t>
            </a:r>
            <a:r>
              <a:rPr lang="en-US" b="1" dirty="0">
                <a:solidFill>
                  <a:srgbClr val="FFFFFF"/>
                </a:solidFill>
              </a:rPr>
              <a:t>CRIT 2016</a:t>
            </a:r>
          </a:p>
          <a:p>
            <a:r>
              <a:rPr lang="en-US" i="1" dirty="0">
                <a:solidFill>
                  <a:srgbClr val="FFFFFF"/>
                </a:solidFill>
              </a:rPr>
              <a:t>Yale University</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10614" b="18919"/>
          <a:stretch/>
        </p:blipFill>
        <p:spPr>
          <a:xfrm>
            <a:off x="1" y="1122488"/>
            <a:ext cx="5937661" cy="297102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6426" y="1798332"/>
            <a:ext cx="5498399" cy="4414729"/>
          </a:xfrm>
          <a:prstGeom prst="rect">
            <a:avLst/>
          </a:prstGeom>
        </p:spPr>
      </p:pic>
    </p:spTree>
    <p:custDataLst>
      <p:tags r:id="rId1"/>
    </p:custDataLst>
    <p:extLst>
      <p:ext uri="{BB962C8B-B14F-4D97-AF65-F5344CB8AC3E}">
        <p14:creationId xmlns:p14="http://schemas.microsoft.com/office/powerpoint/2010/main" val="28664093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135" y="1115682"/>
            <a:ext cx="7131866" cy="4131232"/>
          </a:xfrm>
          <a:prstGeom prst="rect">
            <a:avLst/>
          </a:prstGeom>
        </p:spPr>
      </p:pic>
      <p:sp>
        <p:nvSpPr>
          <p:cNvPr id="2" name="TextBox 1"/>
          <p:cNvSpPr txBox="1"/>
          <p:nvPr/>
        </p:nvSpPr>
        <p:spPr>
          <a:xfrm>
            <a:off x="0" y="5934670"/>
            <a:ext cx="4840405" cy="646331"/>
          </a:xfrm>
          <a:prstGeom prst="rect">
            <a:avLst/>
          </a:prstGeom>
          <a:solidFill>
            <a:schemeClr val="bg1"/>
          </a:solidFill>
        </p:spPr>
        <p:txBody>
          <a:bodyPr wrap="square" rtlCol="0">
            <a:spAutoFit/>
          </a:bodyPr>
          <a:lstStyle/>
          <a:p>
            <a:r>
              <a:rPr lang="en-US" dirty="0">
                <a:solidFill>
                  <a:srgbClr val="FFFFFF"/>
                </a:solidFill>
              </a:rPr>
              <a:t>Marlene Martin, MD </a:t>
            </a:r>
            <a:r>
              <a:rPr lang="en-US" b="1" dirty="0">
                <a:solidFill>
                  <a:srgbClr val="FFFFFF"/>
                </a:solidFill>
              </a:rPr>
              <a:t>CRIT-FM 2017</a:t>
            </a:r>
          </a:p>
          <a:p>
            <a:r>
              <a:rPr lang="en-US" i="1" dirty="0">
                <a:solidFill>
                  <a:srgbClr val="FFFFFF"/>
                </a:solidFill>
              </a:rPr>
              <a:t>Stanford University</a:t>
            </a:r>
          </a:p>
        </p:txBody>
      </p:sp>
      <p:sp>
        <p:nvSpPr>
          <p:cNvPr id="9" name="Rectangle 2"/>
          <p:cNvSpPr>
            <a:spLocks noGrp="1" noChangeArrowheads="1"/>
          </p:cNvSpPr>
          <p:nvPr>
            <p:ph type="title"/>
          </p:nvPr>
        </p:nvSpPr>
        <p:spPr>
          <a:xfrm>
            <a:off x="0" y="0"/>
            <a:ext cx="12192000" cy="1115678"/>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b="1" dirty="0">
                <a:solidFill>
                  <a:schemeClr val="tx1"/>
                </a:solidFill>
                <a:effectLst>
                  <a:outerShdw blurRad="38100" dist="38100" dir="2700000" algn="tl">
                    <a:srgbClr val="000000">
                      <a:alpha val="43137"/>
                    </a:srgbClr>
                  </a:outerShdw>
                </a:effectLst>
              </a:rPr>
              <a:t>Samples of </a:t>
            </a:r>
            <a:r>
              <a:rPr lang="en-US" altLang="en-US" b="1" dirty="0" err="1">
                <a:solidFill>
                  <a:schemeClr val="tx1"/>
                </a:solidFill>
                <a:effectLst>
                  <a:outerShdw blurRad="38100" dist="38100" dir="2700000" algn="tl">
                    <a:srgbClr val="000000">
                      <a:alpha val="43137"/>
                    </a:srgbClr>
                  </a:outerShdw>
                </a:effectLst>
              </a:rPr>
              <a:t>CRITter</a:t>
            </a:r>
            <a:r>
              <a:rPr lang="en-US" altLang="en-US" b="1" dirty="0">
                <a:solidFill>
                  <a:schemeClr val="tx1"/>
                </a:solidFill>
                <a:effectLst>
                  <a:outerShdw blurRad="38100" dist="38100" dir="2700000" algn="tl">
                    <a:srgbClr val="000000">
                      <a:alpha val="43137"/>
                    </a:srgbClr>
                  </a:outerShdw>
                </a:effectLst>
              </a:rPr>
              <a:t> and CRIT-FM Accomplishments</a:t>
            </a: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10923" r="11869"/>
          <a:stretch/>
        </p:blipFill>
        <p:spPr>
          <a:xfrm>
            <a:off x="6" y="2144487"/>
            <a:ext cx="5330288" cy="3790184"/>
          </a:xfrm>
          <a:prstGeom prst="rect">
            <a:avLst/>
          </a:prstGeom>
        </p:spPr>
      </p:pic>
      <p:sp>
        <p:nvSpPr>
          <p:cNvPr id="10" name="TextBox 9"/>
          <p:cNvSpPr txBox="1"/>
          <p:nvPr/>
        </p:nvSpPr>
        <p:spPr>
          <a:xfrm>
            <a:off x="7351596" y="5246914"/>
            <a:ext cx="4840405" cy="646331"/>
          </a:xfrm>
          <a:prstGeom prst="rect">
            <a:avLst/>
          </a:prstGeom>
          <a:solidFill>
            <a:schemeClr val="bg1"/>
          </a:solidFill>
        </p:spPr>
        <p:txBody>
          <a:bodyPr wrap="square" rtlCol="0">
            <a:spAutoFit/>
          </a:bodyPr>
          <a:lstStyle/>
          <a:p>
            <a:r>
              <a:rPr lang="en-US" dirty="0">
                <a:solidFill>
                  <a:srgbClr val="FFFFFF"/>
                </a:solidFill>
              </a:rPr>
              <a:t>Marlene Martin, MD </a:t>
            </a:r>
            <a:r>
              <a:rPr lang="en-US" b="1" dirty="0">
                <a:solidFill>
                  <a:srgbClr val="FFFFFF"/>
                </a:solidFill>
              </a:rPr>
              <a:t>CRIT-FM 2017</a:t>
            </a:r>
          </a:p>
          <a:p>
            <a:r>
              <a:rPr lang="en-US" i="1" dirty="0">
                <a:solidFill>
                  <a:srgbClr val="FFFFFF"/>
                </a:solidFill>
              </a:rPr>
              <a:t>Stanford University</a:t>
            </a:r>
          </a:p>
        </p:txBody>
      </p:sp>
    </p:spTree>
    <p:custDataLst>
      <p:tags r:id="rId1"/>
    </p:custDataLst>
    <p:extLst>
      <p:ext uri="{BB962C8B-B14F-4D97-AF65-F5344CB8AC3E}">
        <p14:creationId xmlns:p14="http://schemas.microsoft.com/office/powerpoint/2010/main" val="315611540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12192000" cy="6858000"/>
          </a:xfrm>
          <a:solidFill>
            <a:srgbClr val="214A5B"/>
          </a:solidFill>
        </p:spPr>
        <p:txBody>
          <a:bodyPr/>
          <a:lstStyle/>
          <a:p>
            <a:pPr eaLnBrk="1" hangingPunct="1"/>
            <a:r>
              <a:rPr lang="en-US" altLang="en-US" sz="16600" b="1" dirty="0">
                <a:solidFill>
                  <a:schemeClr val="bg1"/>
                </a:solidFill>
                <a:effectLst>
                  <a:outerShdw blurRad="38100" dist="38100" dir="2700000" algn="tl">
                    <a:srgbClr val="000000">
                      <a:alpha val="43137"/>
                    </a:srgbClr>
                  </a:outerShdw>
                </a:effectLst>
              </a:rPr>
              <a:t>Questions?</a:t>
            </a:r>
          </a:p>
        </p:txBody>
      </p:sp>
    </p:spTree>
    <p:extLst>
      <p:ext uri="{BB962C8B-B14F-4D97-AF65-F5344CB8AC3E}">
        <p14:creationId xmlns:p14="http://schemas.microsoft.com/office/powerpoint/2010/main" val="47350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14A5B"/>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726" t="18463" r="6306" b="6130"/>
          <a:stretch/>
        </p:blipFill>
        <p:spPr bwMode="auto">
          <a:xfrm>
            <a:off x="1764632" y="1539308"/>
            <a:ext cx="10347158" cy="504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433" t="24126" r="46981" b="51123"/>
          <a:stretch/>
        </p:blipFill>
        <p:spPr bwMode="auto">
          <a:xfrm>
            <a:off x="40105" y="56148"/>
            <a:ext cx="4106780" cy="1592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a:cxnSpLocks/>
          </p:cNvCxnSpPr>
          <p:nvPr/>
        </p:nvCxnSpPr>
        <p:spPr>
          <a:xfrm>
            <a:off x="1967378" y="1539308"/>
            <a:ext cx="526167" cy="479992"/>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09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12192000" cy="914400"/>
          </a:xfrm>
          <a:solidFill>
            <a:srgbClr val="214A5B"/>
          </a:solidFill>
        </p:spPr>
        <p:txBody>
          <a:bodyPr/>
          <a:lstStyle/>
          <a:p>
            <a:pPr eaLnBrk="1" hangingPunct="1"/>
            <a:r>
              <a:rPr lang="en-US" altLang="en-US" sz="5400" b="1" dirty="0">
                <a:solidFill>
                  <a:schemeClr val="bg1"/>
                </a:solidFill>
                <a:effectLst>
                  <a:outerShdw blurRad="38100" dist="38100" dir="2700000" algn="tl">
                    <a:srgbClr val="000000">
                      <a:alpha val="43137"/>
                    </a:srgbClr>
                  </a:outerShdw>
                </a:effectLst>
              </a:rPr>
              <a:t>SUTP Examples</a:t>
            </a:r>
          </a:p>
        </p:txBody>
      </p:sp>
      <p:sp>
        <p:nvSpPr>
          <p:cNvPr id="6147" name="Rectangle 3"/>
          <p:cNvSpPr>
            <a:spLocks noGrp="1" noChangeArrowheads="1"/>
          </p:cNvSpPr>
          <p:nvPr>
            <p:ph type="body" idx="1"/>
          </p:nvPr>
        </p:nvSpPr>
        <p:spPr>
          <a:xfrm>
            <a:off x="101600" y="990600"/>
            <a:ext cx="11887200" cy="5638800"/>
          </a:xfrm>
        </p:spPr>
        <p:txBody>
          <a:bodyPr/>
          <a:lstStyle/>
          <a:p>
            <a:pPr eaLnBrk="1" hangingPunct="1">
              <a:spcBef>
                <a:spcPts val="1800"/>
              </a:spcBef>
              <a:buClr>
                <a:srgbClr val="006666"/>
              </a:buClr>
            </a:pPr>
            <a:r>
              <a:rPr lang="en-US" altLang="en-US" sz="2600" dirty="0"/>
              <a:t>Intern workshop series on inpatient management of opioid and alcohol withdrawal</a:t>
            </a:r>
          </a:p>
          <a:p>
            <a:pPr eaLnBrk="1" hangingPunct="1">
              <a:spcBef>
                <a:spcPts val="1800"/>
              </a:spcBef>
              <a:buClr>
                <a:srgbClr val="006666"/>
              </a:buClr>
            </a:pPr>
            <a:r>
              <a:rPr lang="en-US" altLang="en-US" sz="2600" dirty="0"/>
              <a:t>Resident workshop on Recovery Support programs (NA, AA) including visiting a meeting</a:t>
            </a:r>
          </a:p>
          <a:p>
            <a:pPr eaLnBrk="1" hangingPunct="1">
              <a:spcBef>
                <a:spcPts val="1800"/>
              </a:spcBef>
              <a:buClr>
                <a:srgbClr val="006666"/>
              </a:buClr>
            </a:pPr>
            <a:r>
              <a:rPr lang="en-US" altLang="en-US" sz="2600" dirty="0"/>
              <a:t>Resident lecture on medications to treat opioid use disorders including interviewing a patient on medication (e.g. methadone, buprenorphine, naltrexone)</a:t>
            </a:r>
          </a:p>
          <a:p>
            <a:pPr eaLnBrk="1" hangingPunct="1">
              <a:spcBef>
                <a:spcPts val="1800"/>
              </a:spcBef>
              <a:buClr>
                <a:srgbClr val="006666"/>
              </a:buClr>
            </a:pPr>
            <a:r>
              <a:rPr lang="en-US" altLang="en-US" sz="2600" dirty="0"/>
              <a:t>Addiction medicine curriculum for pre-clinic seminar series</a:t>
            </a:r>
          </a:p>
          <a:p>
            <a:pPr eaLnBrk="1" hangingPunct="1">
              <a:spcBef>
                <a:spcPts val="1800"/>
              </a:spcBef>
              <a:buClr>
                <a:srgbClr val="006666"/>
              </a:buClr>
            </a:pPr>
            <a:r>
              <a:rPr lang="en-US" altLang="en-US" sz="2600" dirty="0"/>
              <a:t>Intern workshop on screening and brief intervention for unhealthy substance use (drug, alcohol and/or tobacco) in outpatient clinics</a:t>
            </a:r>
          </a:p>
          <a:p>
            <a:pPr eaLnBrk="1" hangingPunct="1">
              <a:spcBef>
                <a:spcPts val="1800"/>
              </a:spcBef>
              <a:buClr>
                <a:srgbClr val="006666"/>
              </a:buClr>
            </a:pPr>
            <a:r>
              <a:rPr lang="en-US" altLang="en-US" sz="2600" dirty="0"/>
              <a:t>Addiction medicine noon conference lecture series incorporating a patient interview</a:t>
            </a:r>
          </a:p>
          <a:p>
            <a:pPr eaLnBrk="1" hangingPunct="1">
              <a:spcBef>
                <a:spcPts val="1800"/>
              </a:spcBef>
              <a:buClr>
                <a:srgbClr val="006666"/>
              </a:buClr>
            </a:pPr>
            <a:r>
              <a:rPr lang="en-US" altLang="en-US" sz="2600" dirty="0"/>
              <a:t>Addiction medicine modules for use during morning report</a:t>
            </a:r>
          </a:p>
        </p:txBody>
      </p:sp>
    </p:spTree>
    <p:extLst>
      <p:ext uri="{BB962C8B-B14F-4D97-AF65-F5344CB8AC3E}">
        <p14:creationId xmlns:p14="http://schemas.microsoft.com/office/powerpoint/2010/main" val="629364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fade">
                                      <p:cBhvr>
                                        <p:cTn id="37"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2873829" y="-1"/>
            <a:ext cx="9169399" cy="6760029"/>
          </a:xfrm>
        </p:spPr>
        <p:txBody>
          <a:bodyPr/>
          <a:lstStyle/>
          <a:p>
            <a:pPr eaLnBrk="1" hangingPunct="1">
              <a:spcBef>
                <a:spcPts val="600"/>
              </a:spcBef>
              <a:buClr>
                <a:srgbClr val="006666"/>
              </a:buClr>
            </a:pPr>
            <a:r>
              <a:rPr lang="en-US" altLang="en-US" sz="2800" b="1" dirty="0"/>
              <a:t>Snapshot of Context &amp; Setting: </a:t>
            </a:r>
            <a:r>
              <a:rPr lang="en-US" altLang="en-US" sz="2200" dirty="0"/>
              <a:t>Describe your teaching opportunities, venues, and audience during your chief resident year  </a:t>
            </a:r>
          </a:p>
          <a:p>
            <a:pPr eaLnBrk="1" hangingPunct="1">
              <a:spcBef>
                <a:spcPts val="600"/>
              </a:spcBef>
              <a:buClr>
                <a:srgbClr val="006666"/>
              </a:buClr>
            </a:pPr>
            <a:r>
              <a:rPr lang="en-US" altLang="ja-JP" sz="2800" b="1" dirty="0">
                <a:ea typeface="MS PGothic" pitchFamily="34" charset="-128"/>
              </a:rPr>
              <a:t>Project Title</a:t>
            </a:r>
            <a:r>
              <a:rPr lang="en-US" altLang="ja-JP" sz="2800" dirty="0">
                <a:ea typeface="MS PGothic" pitchFamily="34" charset="-128"/>
              </a:rPr>
              <a:t> </a:t>
            </a:r>
          </a:p>
          <a:p>
            <a:pPr eaLnBrk="1" hangingPunct="1">
              <a:spcBef>
                <a:spcPts val="600"/>
              </a:spcBef>
              <a:buClr>
                <a:srgbClr val="006666"/>
              </a:buClr>
            </a:pPr>
            <a:r>
              <a:rPr lang="en-US" altLang="ja-JP" sz="2800" b="1" dirty="0">
                <a:ea typeface="MS PGothic" pitchFamily="34" charset="-128"/>
              </a:rPr>
              <a:t>Project Goal</a:t>
            </a:r>
            <a:r>
              <a:rPr lang="en-US" altLang="ja-JP" sz="2800" dirty="0">
                <a:ea typeface="MS PGothic" pitchFamily="34" charset="-128"/>
              </a:rPr>
              <a:t>: </a:t>
            </a:r>
            <a:r>
              <a:rPr lang="en-US" altLang="ja-JP" sz="2200" dirty="0">
                <a:ea typeface="MS PGothic" pitchFamily="34" charset="-128"/>
              </a:rPr>
              <a:t>Broad statement about the outcomes of the teaching activity</a:t>
            </a:r>
          </a:p>
          <a:p>
            <a:pPr eaLnBrk="1" hangingPunct="1">
              <a:spcBef>
                <a:spcPts val="600"/>
              </a:spcBef>
              <a:buClr>
                <a:srgbClr val="C00000"/>
              </a:buClr>
            </a:pPr>
            <a:r>
              <a:rPr lang="en-US" altLang="ja-JP" sz="2800" b="1" dirty="0">
                <a:ea typeface="MS PGothic" pitchFamily="34" charset="-128"/>
              </a:rPr>
              <a:t>Project Description</a:t>
            </a:r>
          </a:p>
          <a:p>
            <a:pPr lvl="1" eaLnBrk="1" hangingPunct="1">
              <a:spcBef>
                <a:spcPts val="600"/>
              </a:spcBef>
              <a:buClr>
                <a:srgbClr val="C00000"/>
              </a:buClr>
            </a:pPr>
            <a:r>
              <a:rPr lang="en-US" altLang="ja-JP" sz="2000" dirty="0">
                <a:ea typeface="MS PGothic" pitchFamily="34" charset="-128"/>
              </a:rPr>
              <a:t>Project content/focus</a:t>
            </a:r>
          </a:p>
          <a:p>
            <a:pPr lvl="1" eaLnBrk="1" hangingPunct="1">
              <a:spcBef>
                <a:spcPts val="600"/>
              </a:spcBef>
              <a:buClr>
                <a:srgbClr val="C00000"/>
              </a:buClr>
            </a:pPr>
            <a:r>
              <a:rPr lang="en-US" altLang="ja-JP" sz="2000" dirty="0">
                <a:ea typeface="MS PGothic" pitchFamily="34" charset="-128"/>
              </a:rPr>
              <a:t>Target audience</a:t>
            </a:r>
          </a:p>
          <a:p>
            <a:pPr lvl="1" eaLnBrk="1" hangingPunct="1">
              <a:spcBef>
                <a:spcPts val="600"/>
              </a:spcBef>
              <a:buClr>
                <a:srgbClr val="C00000"/>
              </a:buClr>
            </a:pPr>
            <a:r>
              <a:rPr lang="en-US" altLang="ja-JP" sz="2000" dirty="0">
                <a:ea typeface="MS PGothic" pitchFamily="34" charset="-128"/>
              </a:rPr>
              <a:t>Setting, timing and teaching methods</a:t>
            </a:r>
          </a:p>
          <a:p>
            <a:pPr eaLnBrk="1" hangingPunct="1">
              <a:spcBef>
                <a:spcPts val="600"/>
              </a:spcBef>
              <a:buClr>
                <a:srgbClr val="C00000"/>
              </a:buClr>
            </a:pPr>
            <a:r>
              <a:rPr lang="en-US" altLang="ja-JP" sz="2800" b="1" dirty="0">
                <a:ea typeface="MS PGothic" pitchFamily="34" charset="-128"/>
              </a:rPr>
              <a:t>Project Learning Objectives</a:t>
            </a:r>
          </a:p>
          <a:p>
            <a:pPr eaLnBrk="1" hangingPunct="1">
              <a:spcBef>
                <a:spcPts val="600"/>
              </a:spcBef>
              <a:buClr>
                <a:srgbClr val="C00000"/>
              </a:buClr>
            </a:pPr>
            <a:r>
              <a:rPr lang="en-US" altLang="ja-JP" sz="2800" b="1" dirty="0">
                <a:ea typeface="MS PGothic" pitchFamily="34" charset="-128"/>
              </a:rPr>
              <a:t>Project Evaluation</a:t>
            </a:r>
          </a:p>
          <a:p>
            <a:pPr eaLnBrk="1" hangingPunct="1">
              <a:spcBef>
                <a:spcPts val="600"/>
              </a:spcBef>
              <a:buClr>
                <a:srgbClr val="C00000"/>
              </a:buClr>
            </a:pPr>
            <a:r>
              <a:rPr lang="en-US" altLang="ja-JP" sz="2800" b="1" dirty="0">
                <a:ea typeface="MS PGothic" pitchFamily="34" charset="-128"/>
              </a:rPr>
              <a:t>Resources and Facilitators</a:t>
            </a:r>
          </a:p>
          <a:p>
            <a:pPr eaLnBrk="1" hangingPunct="1">
              <a:spcBef>
                <a:spcPts val="600"/>
              </a:spcBef>
              <a:buClr>
                <a:srgbClr val="C00000"/>
              </a:buClr>
            </a:pPr>
            <a:r>
              <a:rPr lang="en-US" altLang="ja-JP" sz="2800" b="1" dirty="0">
                <a:ea typeface="MS PGothic" pitchFamily="34" charset="-128"/>
              </a:rPr>
              <a:t>Challenges and Barriers</a:t>
            </a:r>
          </a:p>
          <a:p>
            <a:pPr eaLnBrk="1" hangingPunct="1">
              <a:spcBef>
                <a:spcPts val="600"/>
              </a:spcBef>
              <a:buClr>
                <a:srgbClr val="C00000"/>
              </a:buClr>
            </a:pPr>
            <a:r>
              <a:rPr lang="en-US" altLang="ja-JP" sz="2800" b="1" dirty="0">
                <a:ea typeface="MS PGothic" pitchFamily="34" charset="-128"/>
              </a:rPr>
              <a:t>Action Steps and Timeline</a:t>
            </a:r>
            <a:endParaRPr lang="en-US" altLang="en-US" sz="2800" b="1" dirty="0"/>
          </a:p>
        </p:txBody>
      </p:sp>
      <p:sp>
        <p:nvSpPr>
          <p:cNvPr id="7171" name="Rectangle 5"/>
          <p:cNvSpPr>
            <a:spLocks noGrp="1" noChangeArrowheads="1"/>
          </p:cNvSpPr>
          <p:nvPr>
            <p:ph type="title"/>
          </p:nvPr>
        </p:nvSpPr>
        <p:spPr>
          <a:xfrm>
            <a:off x="1" y="0"/>
            <a:ext cx="2852056" cy="2057400"/>
          </a:xfrm>
          <a:solidFill>
            <a:srgbClr val="214A5B"/>
          </a:solidFill>
        </p:spPr>
        <p:txBody>
          <a:bodyPr/>
          <a:lstStyle/>
          <a:p>
            <a:pPr eaLnBrk="1" hangingPunct="1"/>
            <a:r>
              <a:rPr lang="en-US" altLang="en-US" sz="5400" b="1" dirty="0">
                <a:solidFill>
                  <a:schemeClr val="bg1"/>
                </a:solidFill>
                <a:effectLst>
                  <a:outerShdw blurRad="38100" dist="38100" dir="2700000" algn="tl">
                    <a:srgbClr val="000000">
                      <a:alpha val="43137"/>
                    </a:srgbClr>
                  </a:outerShdw>
                </a:effectLst>
              </a:rPr>
              <a:t>SUTP Outline</a:t>
            </a:r>
          </a:p>
        </p:txBody>
      </p:sp>
    </p:spTree>
    <p:extLst>
      <p:ext uri="{BB962C8B-B14F-4D97-AF65-F5344CB8AC3E}">
        <p14:creationId xmlns:p14="http://schemas.microsoft.com/office/powerpoint/2010/main" val="491813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fade">
                                      <p:cBhvr>
                                        <p:cTn id="7" dur="500"/>
                                        <p:tgtEl>
                                          <p:spTgt spid="717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xEl>
                                              <p:pRg st="1" end="1"/>
                                            </p:txEl>
                                          </p:spTgt>
                                        </p:tgtEl>
                                        <p:attrNameLst>
                                          <p:attrName>style.visibility</p:attrName>
                                        </p:attrNameLst>
                                      </p:cBhvr>
                                      <p:to>
                                        <p:strVal val="visible"/>
                                      </p:to>
                                    </p:set>
                                    <p:animEffect transition="in" filter="fade">
                                      <p:cBhvr>
                                        <p:cTn id="10" dur="500"/>
                                        <p:tgtEl>
                                          <p:spTgt spid="717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170">
                                            <p:txEl>
                                              <p:pRg st="2" end="2"/>
                                            </p:txEl>
                                          </p:spTgt>
                                        </p:tgtEl>
                                        <p:attrNameLst>
                                          <p:attrName>style.visibility</p:attrName>
                                        </p:attrNameLst>
                                      </p:cBhvr>
                                      <p:to>
                                        <p:strVal val="visible"/>
                                      </p:to>
                                    </p:set>
                                    <p:animEffect transition="in" filter="fade">
                                      <p:cBhvr>
                                        <p:cTn id="13" dur="500"/>
                                        <p:tgtEl>
                                          <p:spTgt spid="7170">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7170">
                                            <p:txEl>
                                              <p:pRg st="3" end="3"/>
                                            </p:txEl>
                                          </p:spTgt>
                                        </p:tgtEl>
                                        <p:attrNameLst>
                                          <p:attrName>style.visibility</p:attrName>
                                        </p:attrNameLst>
                                      </p:cBhvr>
                                      <p:to>
                                        <p:strVal val="visible"/>
                                      </p:to>
                                    </p:set>
                                    <p:animEffect transition="in" filter="fade">
                                      <p:cBhvr>
                                        <p:cTn id="18" dur="500"/>
                                        <p:tgtEl>
                                          <p:spTgt spid="7170">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170">
                                            <p:txEl>
                                              <p:pRg st="4" end="4"/>
                                            </p:txEl>
                                          </p:spTgt>
                                        </p:tgtEl>
                                        <p:attrNameLst>
                                          <p:attrName>style.visibility</p:attrName>
                                        </p:attrNameLst>
                                      </p:cBhvr>
                                      <p:to>
                                        <p:strVal val="visible"/>
                                      </p:to>
                                    </p:set>
                                    <p:animEffect transition="in" filter="fade">
                                      <p:cBhvr>
                                        <p:cTn id="21" dur="500"/>
                                        <p:tgtEl>
                                          <p:spTgt spid="7170">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170">
                                            <p:txEl>
                                              <p:pRg st="5" end="5"/>
                                            </p:txEl>
                                          </p:spTgt>
                                        </p:tgtEl>
                                        <p:attrNameLst>
                                          <p:attrName>style.visibility</p:attrName>
                                        </p:attrNameLst>
                                      </p:cBhvr>
                                      <p:to>
                                        <p:strVal val="visible"/>
                                      </p:to>
                                    </p:set>
                                    <p:animEffect transition="in" filter="fade">
                                      <p:cBhvr>
                                        <p:cTn id="24" dur="500"/>
                                        <p:tgtEl>
                                          <p:spTgt spid="7170">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170">
                                            <p:txEl>
                                              <p:pRg st="6" end="6"/>
                                            </p:txEl>
                                          </p:spTgt>
                                        </p:tgtEl>
                                        <p:attrNameLst>
                                          <p:attrName>style.visibility</p:attrName>
                                        </p:attrNameLst>
                                      </p:cBhvr>
                                      <p:to>
                                        <p:strVal val="visible"/>
                                      </p:to>
                                    </p:set>
                                    <p:animEffect transition="in" filter="fade">
                                      <p:cBhvr>
                                        <p:cTn id="27" dur="500"/>
                                        <p:tgtEl>
                                          <p:spTgt spid="7170">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170">
                                            <p:txEl>
                                              <p:pRg st="7" end="7"/>
                                            </p:txEl>
                                          </p:spTgt>
                                        </p:tgtEl>
                                        <p:attrNameLst>
                                          <p:attrName>style.visibility</p:attrName>
                                        </p:attrNameLst>
                                      </p:cBhvr>
                                      <p:to>
                                        <p:strVal val="visible"/>
                                      </p:to>
                                    </p:set>
                                    <p:animEffect transition="in" filter="fade">
                                      <p:cBhvr>
                                        <p:cTn id="32" dur="500"/>
                                        <p:tgtEl>
                                          <p:spTgt spid="7170">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7170">
                                            <p:txEl>
                                              <p:pRg st="8" end="8"/>
                                            </p:txEl>
                                          </p:spTgt>
                                        </p:tgtEl>
                                        <p:attrNameLst>
                                          <p:attrName>style.visibility</p:attrName>
                                        </p:attrNameLst>
                                      </p:cBhvr>
                                      <p:to>
                                        <p:strVal val="visible"/>
                                      </p:to>
                                    </p:set>
                                    <p:animEffect transition="in" filter="fade">
                                      <p:cBhvr>
                                        <p:cTn id="37" dur="500"/>
                                        <p:tgtEl>
                                          <p:spTgt spid="7170">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7170">
                                            <p:txEl>
                                              <p:pRg st="9" end="9"/>
                                            </p:txEl>
                                          </p:spTgt>
                                        </p:tgtEl>
                                        <p:attrNameLst>
                                          <p:attrName>style.visibility</p:attrName>
                                        </p:attrNameLst>
                                      </p:cBhvr>
                                      <p:to>
                                        <p:strVal val="visible"/>
                                      </p:to>
                                    </p:set>
                                    <p:animEffect transition="in" filter="fade">
                                      <p:cBhvr>
                                        <p:cTn id="42" dur="500"/>
                                        <p:tgtEl>
                                          <p:spTgt spid="7170">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7170">
                                            <p:txEl>
                                              <p:pRg st="10" end="10"/>
                                            </p:txEl>
                                          </p:spTgt>
                                        </p:tgtEl>
                                        <p:attrNameLst>
                                          <p:attrName>style.visibility</p:attrName>
                                        </p:attrNameLst>
                                      </p:cBhvr>
                                      <p:to>
                                        <p:strVal val="visible"/>
                                      </p:to>
                                    </p:set>
                                    <p:animEffect transition="in" filter="fade">
                                      <p:cBhvr>
                                        <p:cTn id="47" dur="500"/>
                                        <p:tgtEl>
                                          <p:spTgt spid="7170">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7170">
                                            <p:txEl>
                                              <p:pRg st="11" end="11"/>
                                            </p:txEl>
                                          </p:spTgt>
                                        </p:tgtEl>
                                        <p:attrNameLst>
                                          <p:attrName>style.visibility</p:attrName>
                                        </p:attrNameLst>
                                      </p:cBhvr>
                                      <p:to>
                                        <p:strVal val="visible"/>
                                      </p:to>
                                    </p:set>
                                    <p:animEffect transition="in" filter="fade">
                                      <p:cBhvr>
                                        <p:cTn id="52" dur="500"/>
                                        <p:tgtEl>
                                          <p:spTgt spid="717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12192000" cy="1143000"/>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5400" b="1" dirty="0">
                <a:solidFill>
                  <a:schemeClr val="bg1"/>
                </a:solidFill>
                <a:effectLst>
                  <a:outerShdw blurRad="38100" dist="38100" dir="2700000" algn="tl">
                    <a:srgbClr val="000000">
                      <a:alpha val="43137"/>
                    </a:srgbClr>
                  </a:outerShdw>
                </a:effectLst>
              </a:rPr>
              <a:t>Project Description</a:t>
            </a:r>
          </a:p>
        </p:txBody>
      </p:sp>
      <p:sp>
        <p:nvSpPr>
          <p:cNvPr id="9219" name="Rectangle 3"/>
          <p:cNvSpPr>
            <a:spLocks noGrp="1" noChangeArrowheads="1"/>
          </p:cNvSpPr>
          <p:nvPr>
            <p:ph type="body" idx="1"/>
          </p:nvPr>
        </p:nvSpPr>
        <p:spPr>
          <a:xfrm>
            <a:off x="3372592" y="1447800"/>
            <a:ext cx="8209808" cy="4678363"/>
          </a:xfrm>
        </p:spPr>
        <p:txBody>
          <a:bodyPr/>
          <a:lstStyle/>
          <a:p>
            <a:pPr eaLnBrk="1" hangingPunct="1">
              <a:spcBef>
                <a:spcPts val="2400"/>
              </a:spcBef>
            </a:pPr>
            <a:r>
              <a:rPr lang="en-US" altLang="ja-JP" dirty="0">
                <a:ea typeface="MS PGothic" pitchFamily="34" charset="-128"/>
              </a:rPr>
              <a:t>Project Content/Focus  </a:t>
            </a:r>
          </a:p>
          <a:p>
            <a:pPr eaLnBrk="1" hangingPunct="1">
              <a:spcBef>
                <a:spcPts val="2400"/>
              </a:spcBef>
            </a:pPr>
            <a:r>
              <a:rPr lang="en-US" altLang="ja-JP" dirty="0">
                <a:ea typeface="MS PGothic" pitchFamily="34" charset="-128"/>
              </a:rPr>
              <a:t>Target Audience</a:t>
            </a:r>
          </a:p>
          <a:p>
            <a:pPr eaLnBrk="1" hangingPunct="1">
              <a:spcBef>
                <a:spcPts val="2400"/>
              </a:spcBef>
            </a:pPr>
            <a:r>
              <a:rPr lang="en-US" altLang="ja-JP" dirty="0">
                <a:ea typeface="MS PGothic" pitchFamily="34" charset="-128"/>
              </a:rPr>
              <a:t>Setting, Timing &amp; Teaching Methods</a:t>
            </a:r>
            <a:endParaRPr lang="en-US" altLang="en-US" dirty="0"/>
          </a:p>
        </p:txBody>
      </p:sp>
      <p:sp>
        <p:nvSpPr>
          <p:cNvPr id="4" name="TextBox 3"/>
          <p:cNvSpPr txBox="1"/>
          <p:nvPr/>
        </p:nvSpPr>
        <p:spPr>
          <a:xfrm>
            <a:off x="190005" y="1983178"/>
            <a:ext cx="3184566" cy="3471720"/>
          </a:xfrm>
          <a:prstGeom prst="rect">
            <a:avLst/>
          </a:prstGeom>
          <a:noFill/>
        </p:spPr>
        <p:txBody>
          <a:bodyPr wrap="square" rtlCol="0">
            <a:spAutoFit/>
          </a:bodyPr>
          <a:lstStyle/>
          <a:p>
            <a:pPr>
              <a:lnSpc>
                <a:spcPct val="90000"/>
              </a:lnSpc>
              <a:spcBef>
                <a:spcPct val="40000"/>
              </a:spcBef>
              <a:buClr>
                <a:srgbClr val="C00000"/>
              </a:buClr>
            </a:pPr>
            <a:r>
              <a:rPr lang="en-US" altLang="ja-JP" b="1" dirty="0">
                <a:solidFill>
                  <a:srgbClr val="C00000"/>
                </a:solidFill>
                <a:ea typeface="MS PGothic" pitchFamily="34" charset="-128"/>
              </a:rPr>
              <a:t>Project Description</a:t>
            </a:r>
          </a:p>
          <a:p>
            <a:pPr marL="742950" lvl="1" indent="-285750">
              <a:lnSpc>
                <a:spcPct val="90000"/>
              </a:lnSpc>
              <a:spcBef>
                <a:spcPct val="40000"/>
              </a:spcBef>
              <a:buClr>
                <a:srgbClr val="C00000"/>
              </a:buClr>
              <a:buFont typeface="Arial" panose="020B0604020202020204" pitchFamily="34" charset="0"/>
              <a:buChar char="•"/>
            </a:pPr>
            <a:r>
              <a:rPr lang="en-US" altLang="ja-JP" dirty="0">
                <a:solidFill>
                  <a:srgbClr val="C00000"/>
                </a:solidFill>
                <a:ea typeface="MS PGothic" pitchFamily="34" charset="-128"/>
              </a:rPr>
              <a:t>Project content/focus</a:t>
            </a:r>
          </a:p>
          <a:p>
            <a:pPr marL="742950" lvl="1" indent="-285750">
              <a:lnSpc>
                <a:spcPct val="90000"/>
              </a:lnSpc>
              <a:spcBef>
                <a:spcPct val="40000"/>
              </a:spcBef>
              <a:buClr>
                <a:srgbClr val="C00000"/>
              </a:buClr>
              <a:buFont typeface="Arial" panose="020B0604020202020204" pitchFamily="34" charset="0"/>
              <a:buChar char="•"/>
            </a:pPr>
            <a:r>
              <a:rPr lang="en-US" altLang="ja-JP" dirty="0">
                <a:solidFill>
                  <a:srgbClr val="C00000"/>
                </a:solidFill>
                <a:ea typeface="MS PGothic" pitchFamily="34" charset="-128"/>
              </a:rPr>
              <a:t>Target audience</a:t>
            </a:r>
          </a:p>
          <a:p>
            <a:pPr marL="742950" lvl="1" indent="-285750">
              <a:lnSpc>
                <a:spcPct val="90000"/>
              </a:lnSpc>
              <a:spcBef>
                <a:spcPct val="40000"/>
              </a:spcBef>
              <a:buClr>
                <a:srgbClr val="C00000"/>
              </a:buClr>
              <a:buFont typeface="Arial" panose="020B0604020202020204" pitchFamily="34" charset="0"/>
              <a:buChar char="•"/>
            </a:pPr>
            <a:r>
              <a:rPr lang="en-US" altLang="ja-JP" dirty="0">
                <a:solidFill>
                  <a:srgbClr val="C00000"/>
                </a:solidFill>
                <a:ea typeface="MS PGothic" pitchFamily="34" charset="-128"/>
              </a:rPr>
              <a:t>Setting, timing and teaching methods</a:t>
            </a:r>
          </a:p>
          <a:p>
            <a:pPr>
              <a:lnSpc>
                <a:spcPct val="90000"/>
              </a:lnSpc>
              <a:spcBef>
                <a:spcPct val="40000"/>
              </a:spcBef>
              <a:buClr>
                <a:srgbClr val="C00000"/>
              </a:buClr>
            </a:pPr>
            <a:r>
              <a:rPr lang="en-US" altLang="ja-JP" b="1" dirty="0">
                <a:solidFill>
                  <a:schemeClr val="bg2"/>
                </a:solidFill>
                <a:ea typeface="MS PGothic" pitchFamily="34" charset="-128"/>
              </a:rPr>
              <a:t>Project Learning Objectives</a:t>
            </a:r>
          </a:p>
          <a:p>
            <a:pPr>
              <a:lnSpc>
                <a:spcPct val="90000"/>
              </a:lnSpc>
              <a:spcBef>
                <a:spcPct val="40000"/>
              </a:spcBef>
              <a:buClr>
                <a:srgbClr val="C00000"/>
              </a:buClr>
            </a:pPr>
            <a:r>
              <a:rPr lang="en-US" altLang="ja-JP" b="1" dirty="0">
                <a:solidFill>
                  <a:schemeClr val="bg2"/>
                </a:solidFill>
                <a:ea typeface="MS PGothic" pitchFamily="34" charset="-128"/>
              </a:rPr>
              <a:t>Project Evaluation</a:t>
            </a:r>
          </a:p>
          <a:p>
            <a:pPr>
              <a:lnSpc>
                <a:spcPct val="90000"/>
              </a:lnSpc>
              <a:spcBef>
                <a:spcPct val="40000"/>
              </a:spcBef>
              <a:buClr>
                <a:srgbClr val="C00000"/>
              </a:buClr>
            </a:pPr>
            <a:r>
              <a:rPr lang="en-US" altLang="ja-JP" b="1" dirty="0">
                <a:solidFill>
                  <a:schemeClr val="bg2"/>
                </a:solidFill>
                <a:ea typeface="MS PGothic" pitchFamily="34" charset="-128"/>
              </a:rPr>
              <a:t>Resources and Facilitators</a:t>
            </a:r>
          </a:p>
          <a:p>
            <a:pPr>
              <a:lnSpc>
                <a:spcPct val="90000"/>
              </a:lnSpc>
              <a:spcBef>
                <a:spcPct val="40000"/>
              </a:spcBef>
              <a:buClr>
                <a:srgbClr val="C00000"/>
              </a:buClr>
            </a:pPr>
            <a:r>
              <a:rPr lang="en-US" altLang="ja-JP" b="1" dirty="0">
                <a:solidFill>
                  <a:schemeClr val="bg2"/>
                </a:solidFill>
                <a:ea typeface="MS PGothic" pitchFamily="34" charset="-128"/>
              </a:rPr>
              <a:t>Challenges and Barriers</a:t>
            </a:r>
          </a:p>
          <a:p>
            <a:pPr>
              <a:lnSpc>
                <a:spcPct val="90000"/>
              </a:lnSpc>
              <a:spcBef>
                <a:spcPct val="40000"/>
              </a:spcBef>
              <a:buClr>
                <a:srgbClr val="C00000"/>
              </a:buClr>
            </a:pPr>
            <a:r>
              <a:rPr lang="en-US" altLang="ja-JP" b="1" dirty="0">
                <a:solidFill>
                  <a:schemeClr val="bg2"/>
                </a:solidFill>
                <a:ea typeface="MS PGothic" pitchFamily="34" charset="-128"/>
              </a:rPr>
              <a:t>Action Steps and Timeline</a:t>
            </a:r>
            <a:endParaRPr lang="en-US" altLang="en-US" b="1" dirty="0">
              <a:solidFill>
                <a:schemeClr val="bg2"/>
              </a:solidFill>
            </a:endParaRPr>
          </a:p>
        </p:txBody>
      </p:sp>
    </p:spTree>
    <p:extLst>
      <p:ext uri="{BB962C8B-B14F-4D97-AF65-F5344CB8AC3E}">
        <p14:creationId xmlns:p14="http://schemas.microsoft.com/office/powerpoint/2010/main" val="565233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12192000" cy="1417638"/>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5400" b="1" dirty="0">
                <a:solidFill>
                  <a:schemeClr val="bg1"/>
                </a:solidFill>
                <a:effectLst>
                  <a:outerShdw blurRad="38100" dist="38100" dir="2700000" algn="tl">
                    <a:srgbClr val="000000">
                      <a:alpha val="43137"/>
                    </a:srgbClr>
                  </a:outerShdw>
                </a:effectLst>
              </a:rPr>
              <a:t>Project Description</a:t>
            </a:r>
            <a:br>
              <a:rPr lang="en-US" altLang="en-US" sz="5400" b="1" dirty="0">
                <a:solidFill>
                  <a:schemeClr val="bg1"/>
                </a:solidFill>
                <a:effectLst>
                  <a:outerShdw blurRad="38100" dist="38100" dir="2700000" algn="tl">
                    <a:srgbClr val="000000">
                      <a:alpha val="43137"/>
                    </a:srgbClr>
                  </a:outerShdw>
                </a:effectLst>
              </a:rPr>
            </a:br>
            <a:r>
              <a:rPr lang="en-US" altLang="en-US" sz="3600" b="1" dirty="0">
                <a:solidFill>
                  <a:schemeClr val="bg1"/>
                </a:solidFill>
                <a:effectLst>
                  <a:outerShdw blurRad="38100" dist="38100" dir="2700000" algn="tl">
                    <a:srgbClr val="000000">
                      <a:alpha val="43137"/>
                    </a:srgbClr>
                  </a:outerShdw>
                </a:effectLst>
              </a:rPr>
              <a:t>Project Content/Focus</a:t>
            </a:r>
            <a:endParaRPr lang="en-US" altLang="en-US" sz="5400" b="1" dirty="0">
              <a:solidFill>
                <a:schemeClr val="bg1"/>
              </a:solidFill>
              <a:effectLst>
                <a:outerShdw blurRad="38100" dist="38100" dir="2700000" algn="tl">
                  <a:srgbClr val="000000">
                    <a:alpha val="43137"/>
                  </a:srgbClr>
                </a:outerShdw>
              </a:effectLst>
            </a:endParaRPr>
          </a:p>
        </p:txBody>
      </p:sp>
      <p:sp>
        <p:nvSpPr>
          <p:cNvPr id="10243" name="Rectangle 3"/>
          <p:cNvSpPr>
            <a:spLocks noGrp="1" noChangeArrowheads="1"/>
          </p:cNvSpPr>
          <p:nvPr>
            <p:ph type="body" idx="1"/>
          </p:nvPr>
        </p:nvSpPr>
        <p:spPr>
          <a:xfrm>
            <a:off x="3679371" y="1600204"/>
            <a:ext cx="7903028" cy="4943100"/>
          </a:xfrm>
        </p:spPr>
        <p:txBody>
          <a:bodyPr/>
          <a:lstStyle/>
          <a:p>
            <a:pPr eaLnBrk="1" hangingPunct="1">
              <a:lnSpc>
                <a:spcPct val="90000"/>
              </a:lnSpc>
            </a:pPr>
            <a:r>
              <a:rPr lang="en-US" altLang="ja-JP" sz="2800" dirty="0">
                <a:ea typeface="MS PGothic" pitchFamily="34" charset="-128"/>
              </a:rPr>
              <a:t>What aspect of addiction medicine do you think your residents, medical students and faculty need most? </a:t>
            </a:r>
          </a:p>
          <a:p>
            <a:pPr eaLnBrk="1" hangingPunct="1">
              <a:lnSpc>
                <a:spcPct val="90000"/>
              </a:lnSpc>
              <a:buFontTx/>
              <a:buNone/>
            </a:pPr>
            <a:endParaRPr lang="en-US" altLang="ja-JP" sz="2800" dirty="0">
              <a:ea typeface="MS PGothic" pitchFamily="34" charset="-128"/>
            </a:endParaRPr>
          </a:p>
          <a:p>
            <a:pPr eaLnBrk="1" hangingPunct="1">
              <a:lnSpc>
                <a:spcPct val="90000"/>
              </a:lnSpc>
            </a:pPr>
            <a:r>
              <a:rPr lang="en-US" altLang="ja-JP" sz="2800" dirty="0">
                <a:ea typeface="MS PGothic" pitchFamily="34" charset="-128"/>
              </a:rPr>
              <a:t>For example, do your residents have trouble managing patients with chronic pain problems on opioids? </a:t>
            </a:r>
          </a:p>
          <a:p>
            <a:pPr lvl="1" eaLnBrk="1" hangingPunct="1">
              <a:lnSpc>
                <a:spcPct val="90000"/>
              </a:lnSpc>
            </a:pPr>
            <a:r>
              <a:rPr lang="en-US" altLang="ja-JP" sz="2400" dirty="0">
                <a:ea typeface="MS PGothic" pitchFamily="34" charset="-128"/>
              </a:rPr>
              <a:t>If so, you may want to focus on a project to improve identification of prescription drug misuse in the resident’s clinic practice by developing curriculum to teach effective use of screening tools, safe use of opioid analgesics, monitoring for addiction using pill counts and urine drug testing. </a:t>
            </a:r>
          </a:p>
        </p:txBody>
      </p:sp>
      <p:sp>
        <p:nvSpPr>
          <p:cNvPr id="4" name="TextBox 3"/>
          <p:cNvSpPr txBox="1"/>
          <p:nvPr/>
        </p:nvSpPr>
        <p:spPr>
          <a:xfrm>
            <a:off x="190006" y="1983179"/>
            <a:ext cx="3489366" cy="3471720"/>
          </a:xfrm>
          <a:prstGeom prst="rect">
            <a:avLst/>
          </a:prstGeom>
          <a:noFill/>
        </p:spPr>
        <p:txBody>
          <a:bodyPr wrap="square" rtlCol="0">
            <a:spAutoFit/>
          </a:bodyPr>
          <a:lstStyle/>
          <a:p>
            <a:pPr>
              <a:lnSpc>
                <a:spcPct val="90000"/>
              </a:lnSpc>
              <a:spcBef>
                <a:spcPct val="40000"/>
              </a:spcBef>
              <a:buClr>
                <a:srgbClr val="C00000"/>
              </a:buClr>
            </a:pPr>
            <a:r>
              <a:rPr lang="en-US" altLang="ja-JP" b="1" dirty="0">
                <a:solidFill>
                  <a:srgbClr val="C00000"/>
                </a:solidFill>
                <a:ea typeface="MS PGothic" pitchFamily="34" charset="-128"/>
              </a:rPr>
              <a:t>Project Description</a:t>
            </a:r>
          </a:p>
          <a:p>
            <a:pPr marL="742950" lvl="1" indent="-285750">
              <a:lnSpc>
                <a:spcPct val="90000"/>
              </a:lnSpc>
              <a:spcBef>
                <a:spcPct val="40000"/>
              </a:spcBef>
              <a:buClr>
                <a:srgbClr val="C00000"/>
              </a:buClr>
              <a:buFont typeface="Arial" panose="020B0604020202020204" pitchFamily="34" charset="0"/>
              <a:buChar char="•"/>
            </a:pPr>
            <a:r>
              <a:rPr lang="en-US" altLang="ja-JP" b="1" dirty="0">
                <a:solidFill>
                  <a:srgbClr val="C00000"/>
                </a:solidFill>
                <a:ea typeface="MS PGothic" pitchFamily="34" charset="-128"/>
              </a:rPr>
              <a:t>Project content/focus</a:t>
            </a:r>
          </a:p>
          <a:p>
            <a:pPr marL="742950" lvl="1" indent="-285750">
              <a:lnSpc>
                <a:spcPct val="90000"/>
              </a:lnSpc>
              <a:spcBef>
                <a:spcPct val="40000"/>
              </a:spcBef>
              <a:buClr>
                <a:srgbClr val="C00000"/>
              </a:buClr>
              <a:buFont typeface="Arial" panose="020B0604020202020204" pitchFamily="34" charset="0"/>
              <a:buChar char="•"/>
            </a:pPr>
            <a:r>
              <a:rPr lang="en-US" altLang="ja-JP" dirty="0">
                <a:solidFill>
                  <a:schemeClr val="bg2"/>
                </a:solidFill>
                <a:ea typeface="MS PGothic" pitchFamily="34" charset="-128"/>
              </a:rPr>
              <a:t>Target audience</a:t>
            </a:r>
          </a:p>
          <a:p>
            <a:pPr marL="742950" lvl="1" indent="-285750">
              <a:lnSpc>
                <a:spcPct val="90000"/>
              </a:lnSpc>
              <a:spcBef>
                <a:spcPct val="40000"/>
              </a:spcBef>
              <a:buClr>
                <a:srgbClr val="C00000"/>
              </a:buClr>
              <a:buFont typeface="Arial" panose="020B0604020202020204" pitchFamily="34" charset="0"/>
              <a:buChar char="•"/>
            </a:pPr>
            <a:r>
              <a:rPr lang="en-US" altLang="ja-JP" dirty="0">
                <a:solidFill>
                  <a:schemeClr val="bg2"/>
                </a:solidFill>
                <a:ea typeface="MS PGothic" pitchFamily="34" charset="-128"/>
              </a:rPr>
              <a:t>Setting, timing and teaching methods</a:t>
            </a:r>
            <a:endParaRPr lang="en-US" altLang="ja-JP" dirty="0">
              <a:solidFill>
                <a:srgbClr val="C00000"/>
              </a:solidFill>
              <a:ea typeface="MS PGothic" pitchFamily="34" charset="-128"/>
            </a:endParaRPr>
          </a:p>
          <a:p>
            <a:pPr>
              <a:lnSpc>
                <a:spcPct val="90000"/>
              </a:lnSpc>
              <a:spcBef>
                <a:spcPct val="40000"/>
              </a:spcBef>
              <a:buClr>
                <a:srgbClr val="C00000"/>
              </a:buClr>
            </a:pPr>
            <a:r>
              <a:rPr lang="en-US" altLang="ja-JP" b="1" dirty="0">
                <a:solidFill>
                  <a:schemeClr val="bg2"/>
                </a:solidFill>
                <a:ea typeface="MS PGothic" pitchFamily="34" charset="-128"/>
              </a:rPr>
              <a:t>Project Learning Objectives</a:t>
            </a:r>
          </a:p>
          <a:p>
            <a:pPr>
              <a:lnSpc>
                <a:spcPct val="90000"/>
              </a:lnSpc>
              <a:spcBef>
                <a:spcPct val="40000"/>
              </a:spcBef>
              <a:buClr>
                <a:srgbClr val="C00000"/>
              </a:buClr>
            </a:pPr>
            <a:r>
              <a:rPr lang="en-US" altLang="ja-JP" b="1" dirty="0">
                <a:solidFill>
                  <a:schemeClr val="bg2"/>
                </a:solidFill>
                <a:ea typeface="MS PGothic" pitchFamily="34" charset="-128"/>
              </a:rPr>
              <a:t>Project Evaluation</a:t>
            </a:r>
          </a:p>
          <a:p>
            <a:pPr>
              <a:lnSpc>
                <a:spcPct val="90000"/>
              </a:lnSpc>
              <a:spcBef>
                <a:spcPct val="40000"/>
              </a:spcBef>
              <a:buClr>
                <a:srgbClr val="C00000"/>
              </a:buClr>
            </a:pPr>
            <a:r>
              <a:rPr lang="en-US" altLang="ja-JP" b="1" dirty="0">
                <a:solidFill>
                  <a:schemeClr val="bg2"/>
                </a:solidFill>
                <a:ea typeface="MS PGothic" pitchFamily="34" charset="-128"/>
              </a:rPr>
              <a:t>Resources and Facilitators</a:t>
            </a:r>
          </a:p>
          <a:p>
            <a:pPr>
              <a:lnSpc>
                <a:spcPct val="90000"/>
              </a:lnSpc>
              <a:spcBef>
                <a:spcPct val="40000"/>
              </a:spcBef>
              <a:buClr>
                <a:srgbClr val="C00000"/>
              </a:buClr>
            </a:pPr>
            <a:r>
              <a:rPr lang="en-US" altLang="ja-JP" b="1" dirty="0">
                <a:solidFill>
                  <a:schemeClr val="bg2"/>
                </a:solidFill>
                <a:ea typeface="MS PGothic" pitchFamily="34" charset="-128"/>
              </a:rPr>
              <a:t>Challenges and Barriers</a:t>
            </a:r>
          </a:p>
          <a:p>
            <a:pPr>
              <a:lnSpc>
                <a:spcPct val="90000"/>
              </a:lnSpc>
              <a:spcBef>
                <a:spcPct val="40000"/>
              </a:spcBef>
              <a:buClr>
                <a:srgbClr val="C00000"/>
              </a:buClr>
            </a:pPr>
            <a:r>
              <a:rPr lang="en-US" altLang="ja-JP" b="1" dirty="0">
                <a:solidFill>
                  <a:schemeClr val="bg2"/>
                </a:solidFill>
                <a:ea typeface="MS PGothic" pitchFamily="34" charset="-128"/>
              </a:rPr>
              <a:t>Action Steps and Timeline</a:t>
            </a:r>
            <a:endParaRPr lang="en-US" altLang="en-US" b="1" dirty="0">
              <a:solidFill>
                <a:schemeClr val="bg2"/>
              </a:solidFill>
            </a:endParaRPr>
          </a:p>
        </p:txBody>
      </p:sp>
    </p:spTree>
    <p:extLst>
      <p:ext uri="{BB962C8B-B14F-4D97-AF65-F5344CB8AC3E}">
        <p14:creationId xmlns:p14="http://schemas.microsoft.com/office/powerpoint/2010/main" val="1787766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Effect transition="in" filter="fade">
                                      <p:cBhvr>
                                        <p:cTn id="7" dur="500"/>
                                        <p:tgtEl>
                                          <p:spTgt spid="1024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3" end="3"/>
                                            </p:txEl>
                                          </p:spTgt>
                                        </p:tgtEl>
                                        <p:attrNameLst>
                                          <p:attrName>style.visibility</p:attrName>
                                        </p:attrNameLst>
                                      </p:cBhvr>
                                      <p:to>
                                        <p:strVal val="visible"/>
                                      </p:to>
                                    </p:set>
                                    <p:animEffect transition="in" filter="fade">
                                      <p:cBhvr>
                                        <p:cTn id="12"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1417638"/>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5400" b="1" dirty="0">
                <a:solidFill>
                  <a:schemeClr val="bg1"/>
                </a:solidFill>
                <a:effectLst>
                  <a:outerShdw blurRad="38100" dist="38100" dir="2700000" algn="tl">
                    <a:srgbClr val="000000">
                      <a:alpha val="43137"/>
                    </a:srgbClr>
                  </a:outerShdw>
                </a:effectLst>
              </a:rPr>
              <a:t>Project Description</a:t>
            </a:r>
            <a:br>
              <a:rPr lang="en-US" altLang="en-US" sz="5400" b="1" dirty="0">
                <a:solidFill>
                  <a:schemeClr val="bg1"/>
                </a:solidFill>
                <a:effectLst>
                  <a:outerShdw blurRad="38100" dist="38100" dir="2700000" algn="tl">
                    <a:srgbClr val="000000">
                      <a:alpha val="43137"/>
                    </a:srgbClr>
                  </a:outerShdw>
                </a:effectLst>
              </a:rPr>
            </a:br>
            <a:r>
              <a:rPr lang="en-US" altLang="en-US" sz="3600" b="1" dirty="0">
                <a:solidFill>
                  <a:schemeClr val="bg1"/>
                </a:solidFill>
                <a:effectLst>
                  <a:outerShdw blurRad="38100" dist="38100" dir="2700000" algn="tl">
                    <a:srgbClr val="000000">
                      <a:alpha val="43137"/>
                    </a:srgbClr>
                  </a:outerShdw>
                </a:effectLst>
              </a:rPr>
              <a:t>Target Audience</a:t>
            </a:r>
            <a:endParaRPr lang="en-US" altLang="en-US" sz="4800" b="1" dirty="0">
              <a:solidFill>
                <a:schemeClr val="bg1"/>
              </a:solidFill>
              <a:effectLst>
                <a:outerShdw blurRad="38100" dist="38100" dir="2700000" algn="tl">
                  <a:srgbClr val="000000">
                    <a:alpha val="43137"/>
                  </a:srgbClr>
                </a:outerShdw>
              </a:effectLst>
            </a:endParaRPr>
          </a:p>
        </p:txBody>
      </p:sp>
      <p:sp>
        <p:nvSpPr>
          <p:cNvPr id="11267" name="Rectangle 3"/>
          <p:cNvSpPr>
            <a:spLocks noGrp="1" noChangeArrowheads="1"/>
          </p:cNvSpPr>
          <p:nvPr>
            <p:ph type="body" idx="1"/>
          </p:nvPr>
        </p:nvSpPr>
        <p:spPr>
          <a:xfrm>
            <a:off x="3301340" y="1600204"/>
            <a:ext cx="8281060" cy="4525963"/>
          </a:xfrm>
        </p:spPr>
        <p:txBody>
          <a:bodyPr/>
          <a:lstStyle/>
          <a:p>
            <a:pPr eaLnBrk="1" hangingPunct="1">
              <a:spcBef>
                <a:spcPts val="2400"/>
              </a:spcBef>
            </a:pPr>
            <a:r>
              <a:rPr lang="en-US" altLang="ja-JP" dirty="0">
                <a:ea typeface="MS PGothic" pitchFamily="34" charset="-128"/>
              </a:rPr>
              <a:t>Who will be the audience e.g., interns, medical students? </a:t>
            </a:r>
          </a:p>
          <a:p>
            <a:pPr eaLnBrk="1" hangingPunct="1">
              <a:spcBef>
                <a:spcPts val="2400"/>
              </a:spcBef>
            </a:pPr>
            <a:r>
              <a:rPr lang="en-US" altLang="ja-JP" dirty="0">
                <a:ea typeface="MS PGothic" pitchFamily="34" charset="-128"/>
              </a:rPr>
              <a:t>Will you target all residents? </a:t>
            </a:r>
          </a:p>
          <a:p>
            <a:pPr eaLnBrk="1" hangingPunct="1">
              <a:spcBef>
                <a:spcPts val="2400"/>
              </a:spcBef>
            </a:pPr>
            <a:r>
              <a:rPr lang="en-US" altLang="ja-JP" dirty="0">
                <a:ea typeface="MS PGothic" pitchFamily="34" charset="-128"/>
              </a:rPr>
              <a:t>Will you include faculty? </a:t>
            </a:r>
            <a:endParaRPr lang="en-US" altLang="ja-JP" i="1" dirty="0">
              <a:ea typeface="MS PGothic" pitchFamily="34" charset="-128"/>
            </a:endParaRPr>
          </a:p>
        </p:txBody>
      </p:sp>
      <p:sp>
        <p:nvSpPr>
          <p:cNvPr id="4" name="TextBox 3"/>
          <p:cNvSpPr txBox="1"/>
          <p:nvPr/>
        </p:nvSpPr>
        <p:spPr>
          <a:xfrm>
            <a:off x="190005" y="1983179"/>
            <a:ext cx="3173681" cy="3471720"/>
          </a:xfrm>
          <a:prstGeom prst="rect">
            <a:avLst/>
          </a:prstGeom>
          <a:noFill/>
        </p:spPr>
        <p:txBody>
          <a:bodyPr wrap="square" rtlCol="0">
            <a:spAutoFit/>
          </a:bodyPr>
          <a:lstStyle/>
          <a:p>
            <a:pPr>
              <a:lnSpc>
                <a:spcPct val="90000"/>
              </a:lnSpc>
              <a:spcBef>
                <a:spcPct val="40000"/>
              </a:spcBef>
              <a:buClr>
                <a:srgbClr val="C00000"/>
              </a:buClr>
            </a:pPr>
            <a:r>
              <a:rPr lang="en-US" altLang="ja-JP" b="1" dirty="0">
                <a:solidFill>
                  <a:srgbClr val="C00000"/>
                </a:solidFill>
                <a:ea typeface="MS PGothic" pitchFamily="34" charset="-128"/>
              </a:rPr>
              <a:t>Project Description</a:t>
            </a:r>
          </a:p>
          <a:p>
            <a:pPr marL="742950" lvl="1" indent="-285750">
              <a:lnSpc>
                <a:spcPct val="90000"/>
              </a:lnSpc>
              <a:spcBef>
                <a:spcPct val="40000"/>
              </a:spcBef>
              <a:buClr>
                <a:srgbClr val="C00000"/>
              </a:buClr>
              <a:buFont typeface="Arial" panose="020B0604020202020204" pitchFamily="34" charset="0"/>
              <a:buChar char="•"/>
            </a:pPr>
            <a:r>
              <a:rPr lang="en-US" altLang="ja-JP" dirty="0">
                <a:solidFill>
                  <a:schemeClr val="bg2"/>
                </a:solidFill>
                <a:ea typeface="MS PGothic" pitchFamily="34" charset="-128"/>
              </a:rPr>
              <a:t>Project content/focus</a:t>
            </a:r>
          </a:p>
          <a:p>
            <a:pPr marL="742950" lvl="1" indent="-285750">
              <a:lnSpc>
                <a:spcPct val="90000"/>
              </a:lnSpc>
              <a:spcBef>
                <a:spcPct val="40000"/>
              </a:spcBef>
              <a:buClr>
                <a:srgbClr val="C00000"/>
              </a:buClr>
              <a:buFont typeface="Arial" panose="020B0604020202020204" pitchFamily="34" charset="0"/>
              <a:buChar char="•"/>
            </a:pPr>
            <a:r>
              <a:rPr lang="en-US" altLang="ja-JP" b="1" dirty="0">
                <a:solidFill>
                  <a:srgbClr val="C00000"/>
                </a:solidFill>
                <a:ea typeface="MS PGothic" pitchFamily="34" charset="-128"/>
              </a:rPr>
              <a:t>Target audience</a:t>
            </a:r>
          </a:p>
          <a:p>
            <a:pPr marL="742950" lvl="1" indent="-285750">
              <a:lnSpc>
                <a:spcPct val="90000"/>
              </a:lnSpc>
              <a:spcBef>
                <a:spcPct val="40000"/>
              </a:spcBef>
              <a:buClr>
                <a:srgbClr val="C00000"/>
              </a:buClr>
              <a:buFont typeface="Arial" panose="020B0604020202020204" pitchFamily="34" charset="0"/>
              <a:buChar char="•"/>
            </a:pPr>
            <a:r>
              <a:rPr lang="en-US" altLang="ja-JP" dirty="0">
                <a:solidFill>
                  <a:schemeClr val="bg2"/>
                </a:solidFill>
                <a:ea typeface="MS PGothic" pitchFamily="34" charset="-128"/>
              </a:rPr>
              <a:t>Setting, timing and teaching methods</a:t>
            </a:r>
          </a:p>
          <a:p>
            <a:pPr>
              <a:lnSpc>
                <a:spcPct val="90000"/>
              </a:lnSpc>
              <a:spcBef>
                <a:spcPct val="40000"/>
              </a:spcBef>
              <a:buClr>
                <a:srgbClr val="C00000"/>
              </a:buClr>
            </a:pPr>
            <a:r>
              <a:rPr lang="en-US" altLang="ja-JP" b="1" dirty="0">
                <a:solidFill>
                  <a:schemeClr val="bg2"/>
                </a:solidFill>
                <a:ea typeface="MS PGothic" pitchFamily="34" charset="-128"/>
              </a:rPr>
              <a:t>Project Learning Objectives</a:t>
            </a:r>
          </a:p>
          <a:p>
            <a:pPr>
              <a:lnSpc>
                <a:spcPct val="90000"/>
              </a:lnSpc>
              <a:spcBef>
                <a:spcPct val="40000"/>
              </a:spcBef>
              <a:buClr>
                <a:srgbClr val="C00000"/>
              </a:buClr>
            </a:pPr>
            <a:r>
              <a:rPr lang="en-US" altLang="ja-JP" b="1" dirty="0">
                <a:solidFill>
                  <a:schemeClr val="bg2"/>
                </a:solidFill>
                <a:ea typeface="MS PGothic" pitchFamily="34" charset="-128"/>
              </a:rPr>
              <a:t>Project Evaluation</a:t>
            </a:r>
          </a:p>
          <a:p>
            <a:pPr>
              <a:lnSpc>
                <a:spcPct val="90000"/>
              </a:lnSpc>
              <a:spcBef>
                <a:spcPct val="40000"/>
              </a:spcBef>
              <a:buClr>
                <a:srgbClr val="C00000"/>
              </a:buClr>
            </a:pPr>
            <a:r>
              <a:rPr lang="en-US" altLang="ja-JP" b="1" dirty="0">
                <a:solidFill>
                  <a:schemeClr val="bg2"/>
                </a:solidFill>
                <a:ea typeface="MS PGothic" pitchFamily="34" charset="-128"/>
              </a:rPr>
              <a:t>Resources and Facilitators</a:t>
            </a:r>
          </a:p>
          <a:p>
            <a:pPr>
              <a:lnSpc>
                <a:spcPct val="90000"/>
              </a:lnSpc>
              <a:spcBef>
                <a:spcPct val="40000"/>
              </a:spcBef>
              <a:buClr>
                <a:srgbClr val="C00000"/>
              </a:buClr>
            </a:pPr>
            <a:r>
              <a:rPr lang="en-US" altLang="ja-JP" b="1" dirty="0">
                <a:solidFill>
                  <a:schemeClr val="bg2"/>
                </a:solidFill>
                <a:ea typeface="MS PGothic" pitchFamily="34" charset="-128"/>
              </a:rPr>
              <a:t>Challenges and Barriers</a:t>
            </a:r>
          </a:p>
          <a:p>
            <a:pPr>
              <a:lnSpc>
                <a:spcPct val="90000"/>
              </a:lnSpc>
              <a:spcBef>
                <a:spcPct val="40000"/>
              </a:spcBef>
              <a:buClr>
                <a:srgbClr val="C00000"/>
              </a:buClr>
            </a:pPr>
            <a:r>
              <a:rPr lang="en-US" altLang="ja-JP" b="1" dirty="0">
                <a:solidFill>
                  <a:schemeClr val="bg2"/>
                </a:solidFill>
                <a:ea typeface="MS PGothic" pitchFamily="34" charset="-128"/>
              </a:rPr>
              <a:t>Action Steps and Timeline</a:t>
            </a:r>
            <a:endParaRPr lang="en-US" altLang="en-US" b="1" dirty="0">
              <a:solidFill>
                <a:schemeClr val="bg2"/>
              </a:solidFill>
            </a:endParaRPr>
          </a:p>
        </p:txBody>
      </p:sp>
    </p:spTree>
    <p:extLst>
      <p:ext uri="{BB962C8B-B14F-4D97-AF65-F5344CB8AC3E}">
        <p14:creationId xmlns:p14="http://schemas.microsoft.com/office/powerpoint/2010/main" val="2393164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12192000" cy="1295400"/>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5400" b="1" dirty="0">
                <a:solidFill>
                  <a:schemeClr val="bg1"/>
                </a:solidFill>
                <a:effectLst>
                  <a:outerShdw blurRad="38100" dist="38100" dir="2700000" algn="tl">
                    <a:srgbClr val="000000">
                      <a:alpha val="43137"/>
                    </a:srgbClr>
                  </a:outerShdw>
                </a:effectLst>
              </a:rPr>
              <a:t>Project Description</a:t>
            </a:r>
            <a:br>
              <a:rPr lang="en-US" altLang="en-US" sz="5400" b="1" dirty="0">
                <a:solidFill>
                  <a:schemeClr val="bg1"/>
                </a:solidFill>
                <a:effectLst>
                  <a:outerShdw blurRad="38100" dist="38100" dir="2700000" algn="tl">
                    <a:srgbClr val="000000">
                      <a:alpha val="43137"/>
                    </a:srgbClr>
                  </a:outerShdw>
                </a:effectLst>
              </a:rPr>
            </a:br>
            <a:r>
              <a:rPr lang="en-US" altLang="en-US" sz="3600" b="1" dirty="0">
                <a:solidFill>
                  <a:schemeClr val="bg1"/>
                </a:solidFill>
                <a:effectLst>
                  <a:outerShdw blurRad="38100" dist="38100" dir="2700000" algn="tl">
                    <a:srgbClr val="000000">
                      <a:alpha val="43137"/>
                    </a:srgbClr>
                  </a:outerShdw>
                </a:effectLst>
              </a:rPr>
              <a:t>Setting, Timing &amp; Teaching Methods</a:t>
            </a:r>
            <a:endParaRPr lang="en-US" altLang="en-US" sz="4000" b="1" dirty="0">
              <a:solidFill>
                <a:schemeClr val="bg1"/>
              </a:solidFill>
              <a:effectLst>
                <a:outerShdw blurRad="38100" dist="38100" dir="2700000" algn="tl">
                  <a:srgbClr val="000000">
                    <a:alpha val="43137"/>
                  </a:srgbClr>
                </a:outerShdw>
              </a:effectLst>
            </a:endParaRPr>
          </a:p>
        </p:txBody>
      </p:sp>
      <p:sp>
        <p:nvSpPr>
          <p:cNvPr id="12291" name="Rectangle 3"/>
          <p:cNvSpPr>
            <a:spLocks noGrp="1" noChangeArrowheads="1"/>
          </p:cNvSpPr>
          <p:nvPr>
            <p:ph type="body" idx="1"/>
          </p:nvPr>
        </p:nvSpPr>
        <p:spPr>
          <a:xfrm>
            <a:off x="3372592" y="1600200"/>
            <a:ext cx="8209808" cy="4724400"/>
          </a:xfrm>
        </p:spPr>
        <p:txBody>
          <a:bodyPr/>
          <a:lstStyle/>
          <a:p>
            <a:pPr eaLnBrk="1" hangingPunct="1">
              <a:spcBef>
                <a:spcPts val="2400"/>
              </a:spcBef>
            </a:pPr>
            <a:r>
              <a:rPr lang="en-US" altLang="ja-JP" sz="2800" dirty="0">
                <a:ea typeface="MS PGothic" pitchFamily="34" charset="-128"/>
              </a:rPr>
              <a:t>Where will the intervention take place? In the clinic? On the wards?  </a:t>
            </a:r>
          </a:p>
          <a:p>
            <a:pPr eaLnBrk="1" hangingPunct="1">
              <a:spcBef>
                <a:spcPts val="2400"/>
              </a:spcBef>
            </a:pPr>
            <a:r>
              <a:rPr lang="en-US" altLang="ja-JP" sz="2800" dirty="0">
                <a:ea typeface="MS PGothic" pitchFamily="34" charset="-128"/>
              </a:rPr>
              <a:t>When will the intervention occur in the schedule? Noon conference?  Morning report?, Pre-clinic conference?, etc. </a:t>
            </a:r>
          </a:p>
          <a:p>
            <a:pPr eaLnBrk="1" hangingPunct="1">
              <a:spcBef>
                <a:spcPts val="2400"/>
              </a:spcBef>
            </a:pPr>
            <a:r>
              <a:rPr lang="en-US" altLang="ja-JP" sz="2800" dirty="0">
                <a:ea typeface="MS PGothic" pitchFamily="34" charset="-128"/>
              </a:rPr>
              <a:t>How will you do the intervention? Lectures? Role plays (skills practice)? Experiential techniques including visiting 12 step meetings, other site visits (methadone clinic)? Use of guests in recovery? Standardized patients?</a:t>
            </a:r>
            <a:endParaRPr lang="en-US" altLang="en-US" sz="2800" dirty="0"/>
          </a:p>
        </p:txBody>
      </p:sp>
      <p:sp>
        <p:nvSpPr>
          <p:cNvPr id="4" name="TextBox 3"/>
          <p:cNvSpPr txBox="1"/>
          <p:nvPr/>
        </p:nvSpPr>
        <p:spPr>
          <a:xfrm>
            <a:off x="190005" y="1983179"/>
            <a:ext cx="3304309" cy="3471720"/>
          </a:xfrm>
          <a:prstGeom prst="rect">
            <a:avLst/>
          </a:prstGeom>
          <a:noFill/>
        </p:spPr>
        <p:txBody>
          <a:bodyPr wrap="square" rtlCol="0">
            <a:spAutoFit/>
          </a:bodyPr>
          <a:lstStyle/>
          <a:p>
            <a:pPr>
              <a:lnSpc>
                <a:spcPct val="90000"/>
              </a:lnSpc>
              <a:spcBef>
                <a:spcPct val="40000"/>
              </a:spcBef>
              <a:buClr>
                <a:srgbClr val="C00000"/>
              </a:buClr>
            </a:pPr>
            <a:r>
              <a:rPr lang="en-US" altLang="ja-JP" b="1" dirty="0">
                <a:solidFill>
                  <a:srgbClr val="C00000"/>
                </a:solidFill>
                <a:ea typeface="MS PGothic" pitchFamily="34" charset="-128"/>
              </a:rPr>
              <a:t>Project Description</a:t>
            </a:r>
          </a:p>
          <a:p>
            <a:pPr marL="742950" lvl="1" indent="-285750">
              <a:lnSpc>
                <a:spcPct val="90000"/>
              </a:lnSpc>
              <a:spcBef>
                <a:spcPct val="40000"/>
              </a:spcBef>
              <a:buClr>
                <a:srgbClr val="C00000"/>
              </a:buClr>
              <a:buFont typeface="Arial" panose="020B0604020202020204" pitchFamily="34" charset="0"/>
              <a:buChar char="•"/>
            </a:pPr>
            <a:r>
              <a:rPr lang="en-US" altLang="ja-JP" dirty="0">
                <a:solidFill>
                  <a:schemeClr val="bg2"/>
                </a:solidFill>
                <a:ea typeface="MS PGothic" pitchFamily="34" charset="-128"/>
              </a:rPr>
              <a:t>Project content/focus</a:t>
            </a:r>
          </a:p>
          <a:p>
            <a:pPr marL="742950" lvl="1" indent="-285750">
              <a:lnSpc>
                <a:spcPct val="90000"/>
              </a:lnSpc>
              <a:spcBef>
                <a:spcPct val="40000"/>
              </a:spcBef>
              <a:buClr>
                <a:srgbClr val="C00000"/>
              </a:buClr>
              <a:buFont typeface="Arial" panose="020B0604020202020204" pitchFamily="34" charset="0"/>
              <a:buChar char="•"/>
            </a:pPr>
            <a:r>
              <a:rPr lang="en-US" altLang="ja-JP" dirty="0">
                <a:solidFill>
                  <a:schemeClr val="bg2"/>
                </a:solidFill>
                <a:ea typeface="MS PGothic" pitchFamily="34" charset="-128"/>
              </a:rPr>
              <a:t>Target audience</a:t>
            </a:r>
          </a:p>
          <a:p>
            <a:pPr marL="742950" lvl="1" indent="-285750">
              <a:lnSpc>
                <a:spcPct val="90000"/>
              </a:lnSpc>
              <a:spcBef>
                <a:spcPct val="40000"/>
              </a:spcBef>
              <a:buClr>
                <a:srgbClr val="C00000"/>
              </a:buClr>
              <a:buFont typeface="Arial" panose="020B0604020202020204" pitchFamily="34" charset="0"/>
              <a:buChar char="•"/>
            </a:pPr>
            <a:r>
              <a:rPr lang="en-US" altLang="ja-JP" b="1" dirty="0">
                <a:solidFill>
                  <a:srgbClr val="C00000"/>
                </a:solidFill>
                <a:ea typeface="MS PGothic" pitchFamily="34" charset="-128"/>
              </a:rPr>
              <a:t>Setting, timing and teaching methods</a:t>
            </a:r>
          </a:p>
          <a:p>
            <a:pPr>
              <a:lnSpc>
                <a:spcPct val="90000"/>
              </a:lnSpc>
              <a:spcBef>
                <a:spcPct val="40000"/>
              </a:spcBef>
              <a:buClr>
                <a:srgbClr val="C00000"/>
              </a:buClr>
            </a:pPr>
            <a:r>
              <a:rPr lang="en-US" altLang="ja-JP" b="1" dirty="0">
                <a:solidFill>
                  <a:schemeClr val="bg2"/>
                </a:solidFill>
                <a:ea typeface="MS PGothic" pitchFamily="34" charset="-128"/>
              </a:rPr>
              <a:t>Project Learning Objectives</a:t>
            </a:r>
          </a:p>
          <a:p>
            <a:pPr>
              <a:lnSpc>
                <a:spcPct val="90000"/>
              </a:lnSpc>
              <a:spcBef>
                <a:spcPct val="40000"/>
              </a:spcBef>
              <a:buClr>
                <a:srgbClr val="C00000"/>
              </a:buClr>
            </a:pPr>
            <a:r>
              <a:rPr lang="en-US" altLang="ja-JP" b="1" dirty="0">
                <a:solidFill>
                  <a:schemeClr val="bg2"/>
                </a:solidFill>
                <a:ea typeface="MS PGothic" pitchFamily="34" charset="-128"/>
              </a:rPr>
              <a:t>Project Evaluation</a:t>
            </a:r>
          </a:p>
          <a:p>
            <a:pPr>
              <a:lnSpc>
                <a:spcPct val="90000"/>
              </a:lnSpc>
              <a:spcBef>
                <a:spcPct val="40000"/>
              </a:spcBef>
              <a:buClr>
                <a:srgbClr val="C00000"/>
              </a:buClr>
            </a:pPr>
            <a:r>
              <a:rPr lang="en-US" altLang="ja-JP" b="1" dirty="0">
                <a:solidFill>
                  <a:schemeClr val="bg2"/>
                </a:solidFill>
                <a:ea typeface="MS PGothic" pitchFamily="34" charset="-128"/>
              </a:rPr>
              <a:t>Resources and Facilitators</a:t>
            </a:r>
          </a:p>
          <a:p>
            <a:pPr>
              <a:lnSpc>
                <a:spcPct val="90000"/>
              </a:lnSpc>
              <a:spcBef>
                <a:spcPct val="40000"/>
              </a:spcBef>
              <a:buClr>
                <a:srgbClr val="C00000"/>
              </a:buClr>
            </a:pPr>
            <a:r>
              <a:rPr lang="en-US" altLang="ja-JP" b="1" dirty="0">
                <a:solidFill>
                  <a:schemeClr val="bg2"/>
                </a:solidFill>
                <a:ea typeface="MS PGothic" pitchFamily="34" charset="-128"/>
              </a:rPr>
              <a:t>Challenges and Barriers</a:t>
            </a:r>
          </a:p>
          <a:p>
            <a:pPr>
              <a:lnSpc>
                <a:spcPct val="90000"/>
              </a:lnSpc>
              <a:spcBef>
                <a:spcPct val="40000"/>
              </a:spcBef>
              <a:buClr>
                <a:srgbClr val="C00000"/>
              </a:buClr>
            </a:pPr>
            <a:r>
              <a:rPr lang="en-US" altLang="ja-JP" b="1" dirty="0">
                <a:solidFill>
                  <a:schemeClr val="bg2"/>
                </a:solidFill>
                <a:ea typeface="MS PGothic" pitchFamily="34" charset="-128"/>
              </a:rPr>
              <a:t>Action Steps and Timeline</a:t>
            </a:r>
            <a:endParaRPr lang="en-US" altLang="en-US" b="1" dirty="0">
              <a:solidFill>
                <a:schemeClr val="bg2"/>
              </a:solidFill>
            </a:endParaRPr>
          </a:p>
        </p:txBody>
      </p:sp>
    </p:spTree>
    <p:extLst>
      <p:ext uri="{BB962C8B-B14F-4D97-AF65-F5344CB8AC3E}">
        <p14:creationId xmlns:p14="http://schemas.microsoft.com/office/powerpoint/2010/main" val="3176046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fade">
                                      <p:cBhvr>
                                        <p:cTn id="7" dur="500"/>
                                        <p:tgtEl>
                                          <p:spTgt spid="122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fade">
                                      <p:cBhvr>
                                        <p:cTn id="12"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0">
      <a:dk1>
        <a:srgbClr val="808080"/>
      </a:dk1>
      <a:lt1>
        <a:srgbClr val="FFFFFF"/>
      </a:lt1>
      <a:dk2>
        <a:srgbClr val="003366"/>
      </a:dk2>
      <a:lt2>
        <a:srgbClr val="FFFFFF"/>
      </a:lt2>
      <a:accent1>
        <a:srgbClr val="00CC99"/>
      </a:accent1>
      <a:accent2>
        <a:srgbClr val="3333CC"/>
      </a:accent2>
      <a:accent3>
        <a:srgbClr val="AAADB8"/>
      </a:accent3>
      <a:accent4>
        <a:srgbClr val="DADADA"/>
      </a:accent4>
      <a:accent5>
        <a:srgbClr val="AAE2CA"/>
      </a:accent5>
      <a:accent6>
        <a:srgbClr val="2D2DB9"/>
      </a:accent6>
      <a:hlink>
        <a:srgbClr val="CCFF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FFFF"/>
        </a:hlink>
        <a:folHlink>
          <a:srgbClr val="B2B2B2"/>
        </a:folHlink>
      </a:clrScheme>
      <a:clrMap bg1="dk2" tx1="lt1" bg2="dk1" tx2="lt2" accent1="accent1" accent2="accent2" accent3="accent3" accent4="accent4" accent5="accent5" accent6="accent6" hlink="hlink" folHlink="folHlink"/>
    </a:extraClrScheme>
    <a:extraClrScheme>
      <a:clrScheme name="Default Design 9">
        <a:dk1>
          <a:srgbClr val="808080"/>
        </a:dk1>
        <a:lt1>
          <a:srgbClr val="FFFFFF"/>
        </a:lt1>
        <a:dk2>
          <a:srgbClr val="003366"/>
        </a:dk2>
        <a:lt2>
          <a:srgbClr val="FFFF00"/>
        </a:lt2>
        <a:accent1>
          <a:srgbClr val="00CC99"/>
        </a:accent1>
        <a:accent2>
          <a:srgbClr val="3333CC"/>
        </a:accent2>
        <a:accent3>
          <a:srgbClr val="AAADB8"/>
        </a:accent3>
        <a:accent4>
          <a:srgbClr val="DADADA"/>
        </a:accent4>
        <a:accent5>
          <a:srgbClr val="AAE2CA"/>
        </a:accent5>
        <a:accent6>
          <a:srgbClr val="2D2DB9"/>
        </a:accent6>
        <a:hlink>
          <a:srgbClr val="CCFFFF"/>
        </a:hlink>
        <a:folHlink>
          <a:srgbClr val="B2B2B2"/>
        </a:folHlink>
      </a:clrScheme>
      <a:clrMap bg1="dk2" tx1="lt1" bg2="dk1" tx2="lt2" accent1="accent1" accent2="accent2" accent3="accent3" accent4="accent4" accent5="accent5" accent6="accent6" hlink="hlink" folHlink="folHlink"/>
    </a:extraClrScheme>
    <a:extraClrScheme>
      <a:clrScheme name="Default Design 10">
        <a:dk1>
          <a:srgbClr val="808080"/>
        </a:dk1>
        <a:lt1>
          <a:srgbClr val="FFFFFF"/>
        </a:lt1>
        <a:dk2>
          <a:srgbClr val="003366"/>
        </a:dk2>
        <a:lt2>
          <a:srgbClr val="FFFFFF"/>
        </a:lt2>
        <a:accent1>
          <a:srgbClr val="00CC99"/>
        </a:accent1>
        <a:accent2>
          <a:srgbClr val="3333CC"/>
        </a:accent2>
        <a:accent3>
          <a:srgbClr val="AAADB8"/>
        </a:accent3>
        <a:accent4>
          <a:srgbClr val="DADADA"/>
        </a:accent4>
        <a:accent5>
          <a:srgbClr val="AAE2CA"/>
        </a:accent5>
        <a:accent6>
          <a:srgbClr val="2D2DB9"/>
        </a:accent6>
        <a:hlink>
          <a:srgbClr val="CCFF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4399</TotalTime>
  <Words>1234</Words>
  <Application>Microsoft Office PowerPoint</Application>
  <PresentationFormat>Widescreen</PresentationFormat>
  <Paragraphs>184</Paragraphs>
  <Slides>22</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Wingdings</vt:lpstr>
      <vt:lpstr>Default Design</vt:lpstr>
      <vt:lpstr>1_Default Design</vt:lpstr>
      <vt:lpstr>Substance Use Teaching Project (SUTP)  Introduction</vt:lpstr>
      <vt:lpstr>SUTP</vt:lpstr>
      <vt:lpstr>PowerPoint Presentation</vt:lpstr>
      <vt:lpstr>SUTP Examples</vt:lpstr>
      <vt:lpstr>SUTP Outline</vt:lpstr>
      <vt:lpstr>Project Description</vt:lpstr>
      <vt:lpstr>Project Description Project Content/Focus</vt:lpstr>
      <vt:lpstr>Project Description Target Audience</vt:lpstr>
      <vt:lpstr>Project Description Setting, Timing &amp; Teaching Methods</vt:lpstr>
      <vt:lpstr>Project Learning Objectives</vt:lpstr>
      <vt:lpstr>Project Evaluation</vt:lpstr>
      <vt:lpstr>Resources and Facilitators </vt:lpstr>
      <vt:lpstr>Challenges and Barriers</vt:lpstr>
      <vt:lpstr>Action Steps                                                   and Timeline</vt:lpstr>
      <vt:lpstr>SUTP 2022 Schedule  1:1 core faculty mentoring meetings</vt:lpstr>
      <vt:lpstr>Samples of CRITter Accomplishments</vt:lpstr>
      <vt:lpstr>Samples of CRITter Accomplishments</vt:lpstr>
      <vt:lpstr>Samples of CRITter Accomplishments</vt:lpstr>
      <vt:lpstr>Samples of CRITter Accomplishments</vt:lpstr>
      <vt:lpstr>Samples of CRITter and CRIT-FM Accomplishments</vt:lpstr>
      <vt:lpstr>Samples of CRITter and CRIT-FM Accomplishments</vt:lpstr>
      <vt:lpstr>Questions?</vt:lpstr>
    </vt:vector>
  </TitlesOfParts>
  <Company>Boston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Alford, Dan</dc:creator>
  <cp:lastModifiedBy>Alford, Daniel P</cp:lastModifiedBy>
  <cp:revision>100</cp:revision>
  <dcterms:created xsi:type="dcterms:W3CDTF">2019-04-10T16:30:54Z</dcterms:created>
  <dcterms:modified xsi:type="dcterms:W3CDTF">2022-04-18T14:17:07Z</dcterms:modified>
</cp:coreProperties>
</file>