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22" r:id="rId2"/>
    <p:sldMasterId id="2147483740" r:id="rId3"/>
    <p:sldMasterId id="2147483754" r:id="rId4"/>
    <p:sldMasterId id="2147483773" r:id="rId5"/>
  </p:sldMasterIdLst>
  <p:notesMasterIdLst>
    <p:notesMasterId r:id="rId42"/>
  </p:notesMasterIdLst>
  <p:sldIdLst>
    <p:sldId id="389" r:id="rId6"/>
    <p:sldId id="465" r:id="rId7"/>
    <p:sldId id="466" r:id="rId8"/>
    <p:sldId id="283" r:id="rId9"/>
    <p:sldId id="391" r:id="rId10"/>
    <p:sldId id="392" r:id="rId11"/>
    <p:sldId id="393" r:id="rId12"/>
    <p:sldId id="394" r:id="rId13"/>
    <p:sldId id="395" r:id="rId14"/>
    <p:sldId id="261" r:id="rId15"/>
    <p:sldId id="645" r:id="rId16"/>
    <p:sldId id="446" r:id="rId17"/>
    <p:sldId id="284" r:id="rId18"/>
    <p:sldId id="376" r:id="rId19"/>
    <p:sldId id="262" r:id="rId20"/>
    <p:sldId id="289" r:id="rId21"/>
    <p:sldId id="290" r:id="rId22"/>
    <p:sldId id="291" r:id="rId23"/>
    <p:sldId id="353" r:id="rId24"/>
    <p:sldId id="292" r:id="rId25"/>
    <p:sldId id="274" r:id="rId26"/>
    <p:sldId id="327" r:id="rId27"/>
    <p:sldId id="288" r:id="rId28"/>
    <p:sldId id="380" r:id="rId29"/>
    <p:sldId id="390" r:id="rId30"/>
    <p:sldId id="356" r:id="rId31"/>
    <p:sldId id="366" r:id="rId32"/>
    <p:sldId id="367" r:id="rId33"/>
    <p:sldId id="304" r:id="rId34"/>
    <p:sldId id="306" r:id="rId35"/>
    <p:sldId id="307" r:id="rId36"/>
    <p:sldId id="381" r:id="rId37"/>
    <p:sldId id="382" r:id="rId38"/>
    <p:sldId id="383" r:id="rId39"/>
    <p:sldId id="387" r:id="rId40"/>
    <p:sldId id="38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4A5B"/>
    <a:srgbClr val="CC3300"/>
    <a:srgbClr val="006666"/>
    <a:srgbClr val="E4E4E4"/>
    <a:srgbClr val="FFFF00"/>
    <a:srgbClr val="00264D"/>
    <a:srgbClr val="FFFFFF"/>
    <a:srgbClr val="922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5" d="100"/>
          <a:sy n="95" d="100"/>
        </p:scale>
        <p:origin x="86" y="8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2501"/>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2783F7-F770-4A33-AFE8-F5A993615EA1}" type="datetimeFigureOut">
              <a:rPr lang="en-US" smtClean="0"/>
              <a:t>4/26/2022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2D947C-4DFC-4513-82FE-0310479CB859}" type="slidenum">
              <a:rPr lang="en-US" smtClean="0"/>
              <a:t>‹#›</a:t>
            </a:fld>
            <a:endParaRPr lang="en-US"/>
          </a:p>
        </p:txBody>
      </p:sp>
    </p:spTree>
    <p:extLst>
      <p:ext uri="{BB962C8B-B14F-4D97-AF65-F5344CB8AC3E}">
        <p14:creationId xmlns:p14="http://schemas.microsoft.com/office/powerpoint/2010/main" val="3435613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381000" y="685800"/>
            <a:ext cx="6096000" cy="3429000"/>
          </a:xfrm>
          <a:ln/>
        </p:spPr>
      </p:sp>
      <p:sp>
        <p:nvSpPr>
          <p:cNvPr id="26627" name="Notes Placeholder 2"/>
          <p:cNvSpPr>
            <a:spLocks noGrp="1"/>
          </p:cNvSpPr>
          <p:nvPr>
            <p:ph type="body" idx="1"/>
          </p:nvPr>
        </p:nvSpPr>
        <p:spPr>
          <a:noFill/>
        </p:spPr>
        <p:txBody>
          <a:bodyPr/>
          <a:lstStyle/>
          <a:p>
            <a:endParaRPr lang="en-US" altLang="en-US"/>
          </a:p>
        </p:txBody>
      </p:sp>
      <p:sp>
        <p:nvSpPr>
          <p:cNvPr id="26628" name="Slide Number Placeholder 3"/>
          <p:cNvSpPr>
            <a:spLocks noGrp="1"/>
          </p:cNvSpPr>
          <p:nvPr>
            <p:ph type="sldNum" sz="quarter" idx="5"/>
          </p:nvPr>
        </p:nvSpPr>
        <p:spPr>
          <a:noFill/>
        </p:spPr>
        <p:txBody>
          <a:bodyPr/>
          <a:lstStyle>
            <a:lvl1pPr>
              <a:spcBef>
                <a:spcPct val="30000"/>
              </a:spcBef>
              <a:defRPr sz="1200">
                <a:solidFill>
                  <a:schemeClr val="tx1"/>
                </a:solidFill>
                <a:latin typeface="Calibri" pitchFamily="34" charset="0"/>
              </a:defRPr>
            </a:lvl1pPr>
            <a:lvl2pPr marL="707950" indent="-271435">
              <a:spcBef>
                <a:spcPct val="30000"/>
              </a:spcBef>
              <a:defRPr sz="1200">
                <a:solidFill>
                  <a:schemeClr val="tx1"/>
                </a:solidFill>
                <a:latin typeface="Calibri" pitchFamily="34" charset="0"/>
              </a:defRPr>
            </a:lvl2pPr>
            <a:lvl3pPr marL="1090498" indent="-217465">
              <a:spcBef>
                <a:spcPct val="30000"/>
              </a:spcBef>
              <a:defRPr sz="1200">
                <a:solidFill>
                  <a:schemeClr val="tx1"/>
                </a:solidFill>
                <a:latin typeface="Calibri" pitchFamily="34" charset="0"/>
              </a:defRPr>
            </a:lvl3pPr>
            <a:lvl4pPr marL="1527014" indent="-217465">
              <a:spcBef>
                <a:spcPct val="30000"/>
              </a:spcBef>
              <a:defRPr sz="1200">
                <a:solidFill>
                  <a:schemeClr val="tx1"/>
                </a:solidFill>
                <a:latin typeface="Calibri" pitchFamily="34" charset="0"/>
              </a:defRPr>
            </a:lvl4pPr>
            <a:lvl5pPr marL="1963530" indent="-217465">
              <a:spcBef>
                <a:spcPct val="30000"/>
              </a:spcBef>
              <a:defRPr sz="1200">
                <a:solidFill>
                  <a:schemeClr val="tx1"/>
                </a:solidFill>
                <a:latin typeface="Calibri" pitchFamily="34" charset="0"/>
              </a:defRPr>
            </a:lvl5pPr>
            <a:lvl6pPr marL="2420682" indent="-217465" eaLnBrk="0" fontAlgn="base" hangingPunct="0">
              <a:spcBef>
                <a:spcPct val="30000"/>
              </a:spcBef>
              <a:spcAft>
                <a:spcPct val="0"/>
              </a:spcAft>
              <a:defRPr sz="1200">
                <a:solidFill>
                  <a:schemeClr val="tx1"/>
                </a:solidFill>
                <a:latin typeface="Calibri" pitchFamily="34" charset="0"/>
              </a:defRPr>
            </a:lvl6pPr>
            <a:lvl7pPr marL="2877833" indent="-217465" eaLnBrk="0" fontAlgn="base" hangingPunct="0">
              <a:spcBef>
                <a:spcPct val="30000"/>
              </a:spcBef>
              <a:spcAft>
                <a:spcPct val="0"/>
              </a:spcAft>
              <a:defRPr sz="1200">
                <a:solidFill>
                  <a:schemeClr val="tx1"/>
                </a:solidFill>
                <a:latin typeface="Calibri" pitchFamily="34" charset="0"/>
              </a:defRPr>
            </a:lvl7pPr>
            <a:lvl8pPr marL="3334985" indent="-217465" eaLnBrk="0" fontAlgn="base" hangingPunct="0">
              <a:spcBef>
                <a:spcPct val="30000"/>
              </a:spcBef>
              <a:spcAft>
                <a:spcPct val="0"/>
              </a:spcAft>
              <a:defRPr sz="1200">
                <a:solidFill>
                  <a:schemeClr val="tx1"/>
                </a:solidFill>
                <a:latin typeface="Calibri" pitchFamily="34" charset="0"/>
              </a:defRPr>
            </a:lvl8pPr>
            <a:lvl9pPr marL="3792136" indent="-217465" eaLnBrk="0" fontAlgn="base" hangingPunct="0">
              <a:spcBef>
                <a:spcPct val="30000"/>
              </a:spcBef>
              <a:spcAft>
                <a:spcPct val="0"/>
              </a:spcAft>
              <a:defRPr sz="1200">
                <a:solidFill>
                  <a:schemeClr val="tx1"/>
                </a:solidFill>
                <a:latin typeface="Calibri" pitchFamily="34" charset="0"/>
              </a:defRPr>
            </a:lvl9pPr>
          </a:lstStyle>
          <a:p>
            <a:pPr>
              <a:spcBef>
                <a:spcPct val="0"/>
              </a:spcBef>
            </a:pPr>
            <a:fld id="{702DB9BA-3573-46A4-A451-A5438F0681D5}" type="slidenum">
              <a:rPr lang="en-US" altLang="en-US">
                <a:solidFill>
                  <a:prstClr val="black"/>
                </a:solidFill>
              </a:rPr>
              <a:pPr>
                <a:spcBef>
                  <a:spcPct val="0"/>
                </a:spcBef>
              </a:pPr>
              <a:t>1</a:t>
            </a:fld>
            <a:endParaRPr lang="en-US" altLang="en-US">
              <a:solidFill>
                <a:prstClr val="black"/>
              </a:solidFill>
            </a:endParaRPr>
          </a:p>
        </p:txBody>
      </p:sp>
      <p:sp>
        <p:nvSpPr>
          <p:cNvPr id="26629" name="Footer Placeholder 4"/>
          <p:cNvSpPr>
            <a:spLocks noGrp="1"/>
          </p:cNvSpPr>
          <p:nvPr>
            <p:ph type="ftr" sz="quarter" idx="4"/>
          </p:nvPr>
        </p:nvSpPr>
        <p:spPr>
          <a:noFill/>
        </p:spPr>
        <p:txBody>
          <a:bodyPr/>
          <a:lstStyle>
            <a:lvl1pPr>
              <a:spcBef>
                <a:spcPct val="30000"/>
              </a:spcBef>
              <a:defRPr sz="1200">
                <a:solidFill>
                  <a:schemeClr val="tx1"/>
                </a:solidFill>
                <a:latin typeface="Calibri" pitchFamily="34" charset="0"/>
              </a:defRPr>
            </a:lvl1pPr>
            <a:lvl2pPr marL="707950" indent="-271435">
              <a:spcBef>
                <a:spcPct val="30000"/>
              </a:spcBef>
              <a:defRPr sz="1200">
                <a:solidFill>
                  <a:schemeClr val="tx1"/>
                </a:solidFill>
                <a:latin typeface="Calibri" pitchFamily="34" charset="0"/>
              </a:defRPr>
            </a:lvl2pPr>
            <a:lvl3pPr marL="1090498" indent="-217465">
              <a:spcBef>
                <a:spcPct val="30000"/>
              </a:spcBef>
              <a:defRPr sz="1200">
                <a:solidFill>
                  <a:schemeClr val="tx1"/>
                </a:solidFill>
                <a:latin typeface="Calibri" pitchFamily="34" charset="0"/>
              </a:defRPr>
            </a:lvl3pPr>
            <a:lvl4pPr marL="1527014" indent="-217465">
              <a:spcBef>
                <a:spcPct val="30000"/>
              </a:spcBef>
              <a:defRPr sz="1200">
                <a:solidFill>
                  <a:schemeClr val="tx1"/>
                </a:solidFill>
                <a:latin typeface="Calibri" pitchFamily="34" charset="0"/>
              </a:defRPr>
            </a:lvl4pPr>
            <a:lvl5pPr marL="1963530" indent="-217465">
              <a:spcBef>
                <a:spcPct val="30000"/>
              </a:spcBef>
              <a:defRPr sz="1200">
                <a:solidFill>
                  <a:schemeClr val="tx1"/>
                </a:solidFill>
                <a:latin typeface="Calibri" pitchFamily="34" charset="0"/>
              </a:defRPr>
            </a:lvl5pPr>
            <a:lvl6pPr marL="2420682" indent="-217465" eaLnBrk="0" fontAlgn="base" hangingPunct="0">
              <a:spcBef>
                <a:spcPct val="30000"/>
              </a:spcBef>
              <a:spcAft>
                <a:spcPct val="0"/>
              </a:spcAft>
              <a:defRPr sz="1200">
                <a:solidFill>
                  <a:schemeClr val="tx1"/>
                </a:solidFill>
                <a:latin typeface="Calibri" pitchFamily="34" charset="0"/>
              </a:defRPr>
            </a:lvl6pPr>
            <a:lvl7pPr marL="2877833" indent="-217465" eaLnBrk="0" fontAlgn="base" hangingPunct="0">
              <a:spcBef>
                <a:spcPct val="30000"/>
              </a:spcBef>
              <a:spcAft>
                <a:spcPct val="0"/>
              </a:spcAft>
              <a:defRPr sz="1200">
                <a:solidFill>
                  <a:schemeClr val="tx1"/>
                </a:solidFill>
                <a:latin typeface="Calibri" pitchFamily="34" charset="0"/>
              </a:defRPr>
            </a:lvl7pPr>
            <a:lvl8pPr marL="3334985" indent="-217465" eaLnBrk="0" fontAlgn="base" hangingPunct="0">
              <a:spcBef>
                <a:spcPct val="30000"/>
              </a:spcBef>
              <a:spcAft>
                <a:spcPct val="0"/>
              </a:spcAft>
              <a:defRPr sz="1200">
                <a:solidFill>
                  <a:schemeClr val="tx1"/>
                </a:solidFill>
                <a:latin typeface="Calibri" pitchFamily="34" charset="0"/>
              </a:defRPr>
            </a:lvl8pPr>
            <a:lvl9pPr marL="3792136" indent="-217465" eaLnBrk="0" fontAlgn="base" hangingPunct="0">
              <a:spcBef>
                <a:spcPct val="30000"/>
              </a:spcBef>
              <a:spcAft>
                <a:spcPct val="0"/>
              </a:spcAft>
              <a:defRPr sz="1200">
                <a:solidFill>
                  <a:schemeClr val="tx1"/>
                </a:solidFill>
                <a:latin typeface="Calibri" pitchFamily="34" charset="0"/>
              </a:defRPr>
            </a:lvl9pPr>
          </a:lstStyle>
          <a:p>
            <a:pPr>
              <a:spcBef>
                <a:spcPct val="0"/>
              </a:spcBef>
            </a:pPr>
            <a:endParaRPr lang="en-US" alt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300"/>
              <a:t>You don’t have to prove that they are addicted, nor do you have to prove that they’re diverting.  You only have to believe that that’s a likely occurrence and you’ve analyzed the situation, you’ve assessed it, you’ve done your risk/benefit analysis and you just are ready to move forward with what you think is the safest for that patient and that is to discontinue the use of the opioids.</a:t>
            </a:r>
          </a:p>
          <a:p>
            <a:r>
              <a:rPr lang="en-US" altLang="en-US" sz="1300"/>
              <a:t> </a:t>
            </a:r>
          </a:p>
          <a:p>
            <a:r>
              <a:rPr lang="en-US" altLang="en-US" sz="1300"/>
              <a:t>Again, this doesn’t mean you discontinue treating the person for their pain, but it means that you won’t prescribe them an opioid.</a:t>
            </a:r>
          </a:p>
          <a:p>
            <a:r>
              <a:rPr lang="en-US" altLang="en-US" sz="1300"/>
              <a:t> </a:t>
            </a:r>
          </a:p>
          <a:p>
            <a:r>
              <a:rPr lang="en-US" altLang="en-US" sz="1300"/>
              <a:t>So, there are just some people who cannot safely take their medications, and they’re not going to adhere, they’re not going to follow the monitoring, and it is the safest and the only real option for some of those patients.</a:t>
            </a:r>
          </a:p>
          <a:p>
            <a:r>
              <a:rPr lang="en-US" altLang="en-US" sz="1300"/>
              <a:t> </a:t>
            </a:r>
          </a:p>
          <a:p>
            <a:r>
              <a:rPr lang="en-US" altLang="en-US" sz="1300"/>
              <a:t>You’ll need to determine though whether this is an urgent situation, that is whether or not you need to discontinue rapidly or whether this is something that occur over a period of time.  And that depends largely upon what drives you to the decision to discontinue the opioids.</a:t>
            </a:r>
          </a:p>
          <a:p>
            <a:endParaRPr lang="en-US" altLang="en-US"/>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Calibri" panose="020F0502020204030204" pitchFamily="34" charset="0"/>
                <a:ea typeface="MS PGothic" panose="020B0600070205080204" pitchFamily="34" charset="-128"/>
              </a:defRPr>
            </a:lvl1pPr>
            <a:lvl2pPr marL="742950" indent="-285750" defTabSz="931863">
              <a:defRPr sz="2400">
                <a:solidFill>
                  <a:schemeClr val="tx1"/>
                </a:solidFill>
                <a:latin typeface="Calibri" panose="020F0502020204030204" pitchFamily="34" charset="0"/>
                <a:ea typeface="MS PGothic" panose="020B0600070205080204" pitchFamily="34" charset="-128"/>
              </a:defRPr>
            </a:lvl2pPr>
            <a:lvl3pPr marL="1143000" indent="-228600" defTabSz="931863">
              <a:defRPr sz="2400">
                <a:solidFill>
                  <a:schemeClr val="tx1"/>
                </a:solidFill>
                <a:latin typeface="Calibri" panose="020F0502020204030204" pitchFamily="34" charset="0"/>
                <a:ea typeface="MS PGothic" panose="020B0600070205080204" pitchFamily="34" charset="-128"/>
              </a:defRPr>
            </a:lvl3pPr>
            <a:lvl4pPr marL="1600200" indent="-228600" defTabSz="931863">
              <a:defRPr sz="2400">
                <a:solidFill>
                  <a:schemeClr val="tx1"/>
                </a:solidFill>
                <a:latin typeface="Calibri" panose="020F0502020204030204" pitchFamily="34" charset="0"/>
                <a:ea typeface="MS PGothic" panose="020B0600070205080204" pitchFamily="34" charset="-128"/>
              </a:defRPr>
            </a:lvl4pPr>
            <a:lvl5pPr marL="2057400" indent="-228600" defTabSz="931863">
              <a:defRPr sz="2400">
                <a:solidFill>
                  <a:schemeClr val="tx1"/>
                </a:solidFill>
                <a:latin typeface="Calibri" panose="020F0502020204030204" pitchFamily="34"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1064BFE2-3F21-4C86-A608-A1A5F5128555}" type="slidenum">
              <a:rPr lang="en-US" altLang="en-US" sz="1300">
                <a:solidFill>
                  <a:prstClr val="black"/>
                </a:solidFill>
              </a:rPr>
              <a:pPr/>
              <a:t>31</a:t>
            </a:fld>
            <a:endParaRPr lang="en-US" altLang="en-US" sz="1300">
              <a:solidFill>
                <a:prstClr val="black"/>
              </a:solidFill>
            </a:endParaRPr>
          </a:p>
        </p:txBody>
      </p:sp>
    </p:spTree>
    <p:extLst>
      <p:ext uri="{BB962C8B-B14F-4D97-AF65-F5344CB8AC3E}">
        <p14:creationId xmlns:p14="http://schemas.microsoft.com/office/powerpoint/2010/main" val="2818417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A4F65F-7C89-4949-855D-E7C90EEA7978}"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1821651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5C2D947C-4DFC-4513-82FE-0310479CB859}"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3584321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Opioid Efficacy for Chronic Pain</a:t>
            </a:r>
            <a:endParaRPr lang="en-US" dirty="0"/>
          </a:p>
          <a:p>
            <a:r>
              <a:rPr lang="en-US" dirty="0"/>
              <a:t>How good are opioids for chronic pain?  What is the efficacy for chronic pain?  Now, this is different than acute pain, and I would argue that the efficacy for acute pain is probably 100 percent effective.  For someone who comes in with a femur fracture, we would never withhold an opioid, because we assume that they’ll be some efficacy.  There may be variability in terms of how much relief somebody gets, but we wouldn’t withhold it from someone with severe pain like that.  </a:t>
            </a:r>
          </a:p>
          <a:p>
            <a:r>
              <a:rPr lang="en-US" dirty="0"/>
              <a:t> </a:t>
            </a:r>
          </a:p>
          <a:p>
            <a:r>
              <a:rPr lang="en-US" dirty="0"/>
              <a:t>For chronic pain, it’s completely different.  We’ve already talked about it as being more like a chronic disease.  Well, lately, in the past year, we’ve had a couple of meta-analyses that have looked at opioids versus placebo for chronic pain.  Unfortunately, these studies only evaluate for up to three to six months, and follow-up.  So, we don’t have long-term studies, but in these short-term studies for chronic pain, they show that opioids were statistically significantly better, but with a small improvement in pain, and function, versus placebo.  And when they compared opioids versus non-opioids, unfortunately, these studies were low to moderate quality, they showed that both were similar in terms of benefits.  </a:t>
            </a:r>
          </a:p>
          <a:p>
            <a:r>
              <a:rPr lang="en-US" dirty="0"/>
              <a:t> </a:t>
            </a:r>
          </a:p>
          <a:p>
            <a:r>
              <a:rPr lang="en-US" dirty="0"/>
              <a:t>There was a study that looked comparatively between opioids, and non-opioids.  It was a randomized clinical trial that found that opioids were not superior to non-opioids for improving musculoskeletal pain-related function over 12 months, so a long-term outcome.  However, an important limitation is that only 5 percent of those that were randomized actually entered into the study.  So, what that tells me is that someone who’s willing to enter into a study where they could be randomized to an opioid or non-opioid that they seem to do equally well on either one.  What happens to that 95 percent who said, “I don’t want to be entered into the study?”  It’s unclear.  Two longer-term follow-up studies, up to about a year, found that 44.3 percent of individuals on chronic opioids for chronic pain had at least 50 percent pain relief.  So, it’s not zero percent; it’s not 100 percent.  So, it’s around 50 percent of individuals on opioids for chronic pain will get adequate pain relief.</a:t>
            </a:r>
          </a:p>
          <a:p>
            <a:endParaRPr lang="en-US" dirty="0"/>
          </a:p>
        </p:txBody>
      </p:sp>
      <p:sp>
        <p:nvSpPr>
          <p:cNvPr id="4" name="Slide Number Placeholder 3"/>
          <p:cNvSpPr>
            <a:spLocks noGrp="1"/>
          </p:cNvSpPr>
          <p:nvPr>
            <p:ph type="sldNum" sz="quarter" idx="10"/>
          </p:nvPr>
        </p:nvSpPr>
        <p:spPr/>
        <p:txBody>
          <a:bodyPr/>
          <a:lstStyle/>
          <a:p>
            <a:fld id="{AA512509-11B4-4BA1-B19F-289DAEBCD71A}"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639686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So what is the opioid addiction risk?  So when a patient comes to you and you prescribe opioids, what is the risk of them developing an addiction?  And unfortunately, the true incidence and prevalence of addiction in chronic pain populations prescribed opioids is unknown.  And a lot of it has to do with different criteria used to define addiction in different studies, and so it’s really all over the place.  </a:t>
            </a:r>
          </a:p>
          <a:p>
            <a:pPr eaLnBrk="1" hangingPunct="1">
              <a:spcBef>
                <a:spcPct val="0"/>
              </a:spcBef>
            </a:pPr>
            <a:r>
              <a:rPr lang="en-US" altLang="en-US"/>
              <a:t> </a:t>
            </a:r>
          </a:p>
          <a:p>
            <a:pPr eaLnBrk="1" hangingPunct="1">
              <a:spcBef>
                <a:spcPct val="0"/>
              </a:spcBef>
            </a:pPr>
            <a:r>
              <a:rPr lang="en-US" altLang="en-US"/>
              <a:t>And the range, if you look at all studies, is anywhere between zero and 50%, so that’s not particularly helpful other than to say it’s not 100%, and it’s probably not 0% either.  And it’s probably more like 15 to 20%, when you look at the majority of studies.  </a:t>
            </a:r>
          </a:p>
          <a:p>
            <a:pPr eaLnBrk="1" hangingPunct="1">
              <a:spcBef>
                <a:spcPct val="0"/>
              </a:spcBef>
            </a:pPr>
            <a:endParaRPr lang="en-US" altLang="en-US"/>
          </a:p>
        </p:txBody>
      </p:sp>
      <p:sp>
        <p:nvSpPr>
          <p:cNvPr id="501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FFA2F0DF-C958-4C16-BCF6-50B32FE3660A}" type="slidenum">
              <a:rPr lang="en-US" altLang="en-US">
                <a:solidFill>
                  <a:srgbClr val="000000"/>
                </a:solidFill>
                <a:ea typeface="MS PGothic" pitchFamily="34" charset="-128"/>
              </a:rPr>
              <a:pPr/>
              <a:t>16</a:t>
            </a:fld>
            <a:endParaRPr lang="en-US" altLang="en-US">
              <a:solidFill>
                <a:srgbClr val="000000"/>
              </a:solidFill>
              <a:ea typeface="MS PGothic" pitchFamily="34" charset="-128"/>
            </a:endParaRPr>
          </a:p>
        </p:txBody>
      </p:sp>
    </p:spTree>
    <p:extLst>
      <p:ext uri="{BB962C8B-B14F-4D97-AF65-F5344CB8AC3E}">
        <p14:creationId xmlns:p14="http://schemas.microsoft.com/office/powerpoint/2010/main" val="1377800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685800" y="1143000"/>
            <a:ext cx="5486400" cy="3086100"/>
          </a:xfrm>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300"/>
              <a:t>The diagnosis of addiction really is based upon the four C’s: loss of control, compulsive use, continued use despite harm, and craving.</a:t>
            </a:r>
          </a:p>
          <a:p>
            <a:r>
              <a:rPr lang="en-US" altLang="en-US" sz="1300"/>
              <a:t> </a:t>
            </a:r>
          </a:p>
          <a:p>
            <a:r>
              <a:rPr lang="en-US" altLang="en-US" sz="1300"/>
              <a:t>The disease of addiction is fairly easy to detect when it’s really apparent.  And it always becomes very apparent because people can’t hide from the disease of addiction.  Within six months, usually, of exposing somebody to an opioid, those who have clear addiction will surface. </a:t>
            </a:r>
          </a:p>
          <a:p>
            <a:r>
              <a:rPr lang="en-US" altLang="en-US" sz="1300"/>
              <a:t> </a:t>
            </a:r>
          </a:p>
          <a:p>
            <a:r>
              <a:rPr lang="en-US" altLang="en-US" sz="1300"/>
              <a:t>That doesn’t mean that people who are abusing fall into the same category.  They can have still very problematic behaviors that look like the disease of addiction, and maybe just as problematic, but may not be quite as egregious in their behaviors as those with the disease of addiction.   </a:t>
            </a:r>
          </a:p>
          <a:p>
            <a:r>
              <a:rPr lang="en-US" altLang="en-US" sz="1300"/>
              <a:t>	</a:t>
            </a:r>
          </a:p>
          <a:p>
            <a:r>
              <a:rPr lang="en-US" altLang="en-US" sz="1300"/>
              <a:t>Addiction, you know, is not the same as physical dependency, and I think this is an important point that needs to be restated several times because too often physicians think that if you become physically dependent and you have some withdrawal that that means you have the disease of addiction.  We see withdrawal symptoms from people who are physically dependent to anticonvulsants, anti-depressants, and a lot of cardiovascular medicines as well, and when we suddenly stop those medications and people go into withdrawal, they’re not addicted to those medicines any more than we would be with an opioid.  However, people who are addicted to opioids will have withdrawal if they suddenly stop the use of their medicines as well.</a:t>
            </a: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sz="2400">
                <a:solidFill>
                  <a:schemeClr val="tx1"/>
                </a:solidFill>
                <a:latin typeface="Calibri" pitchFamily="34" charset="0"/>
                <a:ea typeface="MS PGothic" pitchFamily="34" charset="-128"/>
              </a:defRPr>
            </a:lvl1pPr>
            <a:lvl2pPr marL="729057" indent="-280406" defTabSz="914437">
              <a:defRPr sz="2400">
                <a:solidFill>
                  <a:schemeClr val="tx1"/>
                </a:solidFill>
                <a:latin typeface="Calibri" pitchFamily="34" charset="0"/>
                <a:ea typeface="MS PGothic" pitchFamily="34" charset="-128"/>
              </a:defRPr>
            </a:lvl2pPr>
            <a:lvl3pPr marL="1121626" indent="-224325" defTabSz="914437">
              <a:defRPr sz="2400">
                <a:solidFill>
                  <a:schemeClr val="tx1"/>
                </a:solidFill>
                <a:latin typeface="Calibri" pitchFamily="34" charset="0"/>
                <a:ea typeface="MS PGothic" pitchFamily="34" charset="-128"/>
              </a:defRPr>
            </a:lvl3pPr>
            <a:lvl4pPr marL="1570276" indent="-224325" defTabSz="914437">
              <a:defRPr sz="2400">
                <a:solidFill>
                  <a:schemeClr val="tx1"/>
                </a:solidFill>
                <a:latin typeface="Calibri" pitchFamily="34" charset="0"/>
                <a:ea typeface="MS PGothic" pitchFamily="34" charset="-128"/>
              </a:defRPr>
            </a:lvl4pPr>
            <a:lvl5pPr marL="2018927" indent="-224325" defTabSz="914437">
              <a:defRPr sz="2400">
                <a:solidFill>
                  <a:schemeClr val="tx1"/>
                </a:solidFill>
                <a:latin typeface="Calibri" pitchFamily="34" charset="0"/>
                <a:ea typeface="MS PGothic" pitchFamily="34" charset="-128"/>
              </a:defRPr>
            </a:lvl5pPr>
            <a:lvl6pPr marL="2467577" indent="-224325" defTabSz="914437" eaLnBrk="0" fontAlgn="base" hangingPunct="0">
              <a:spcBef>
                <a:spcPct val="0"/>
              </a:spcBef>
              <a:spcAft>
                <a:spcPct val="0"/>
              </a:spcAft>
              <a:defRPr sz="2400">
                <a:solidFill>
                  <a:schemeClr val="tx1"/>
                </a:solidFill>
                <a:latin typeface="Calibri" pitchFamily="34" charset="0"/>
                <a:ea typeface="MS PGothic" pitchFamily="34" charset="-128"/>
              </a:defRPr>
            </a:lvl6pPr>
            <a:lvl7pPr marL="2916227" indent="-224325" defTabSz="914437" eaLnBrk="0" fontAlgn="base" hangingPunct="0">
              <a:spcBef>
                <a:spcPct val="0"/>
              </a:spcBef>
              <a:spcAft>
                <a:spcPct val="0"/>
              </a:spcAft>
              <a:defRPr sz="2400">
                <a:solidFill>
                  <a:schemeClr val="tx1"/>
                </a:solidFill>
                <a:latin typeface="Calibri" pitchFamily="34" charset="0"/>
                <a:ea typeface="MS PGothic" pitchFamily="34" charset="-128"/>
              </a:defRPr>
            </a:lvl7pPr>
            <a:lvl8pPr marL="3364878" indent="-224325" defTabSz="914437" eaLnBrk="0" fontAlgn="base" hangingPunct="0">
              <a:spcBef>
                <a:spcPct val="0"/>
              </a:spcBef>
              <a:spcAft>
                <a:spcPct val="0"/>
              </a:spcAft>
              <a:defRPr sz="2400">
                <a:solidFill>
                  <a:schemeClr val="tx1"/>
                </a:solidFill>
                <a:latin typeface="Calibri" pitchFamily="34" charset="0"/>
                <a:ea typeface="MS PGothic" pitchFamily="34" charset="-128"/>
              </a:defRPr>
            </a:lvl8pPr>
            <a:lvl9pPr marL="3813528" indent="-224325" defTabSz="914437" eaLnBrk="0" fontAlgn="base" hangingPunct="0">
              <a:spcBef>
                <a:spcPct val="0"/>
              </a:spcBef>
              <a:spcAft>
                <a:spcPct val="0"/>
              </a:spcAft>
              <a:defRPr sz="2400">
                <a:solidFill>
                  <a:schemeClr val="tx1"/>
                </a:solidFill>
                <a:latin typeface="Calibri" pitchFamily="34" charset="0"/>
                <a:ea typeface="MS PGothic" pitchFamily="34" charset="-128"/>
              </a:defRPr>
            </a:lvl9pPr>
          </a:lstStyle>
          <a:p>
            <a:fld id="{92516AE3-3B97-46C9-B367-99331EE38C3D}" type="slidenum">
              <a:rPr lang="en-US" altLang="en-US" sz="1300"/>
              <a:pPr/>
              <a:t>19</a:t>
            </a:fld>
            <a:endParaRPr lang="en-US" altLang="en-US" sz="1300"/>
          </a:p>
        </p:txBody>
      </p:sp>
    </p:spTree>
    <p:extLst>
      <p:ext uri="{BB962C8B-B14F-4D97-AF65-F5344CB8AC3E}">
        <p14:creationId xmlns:p14="http://schemas.microsoft.com/office/powerpoint/2010/main" val="1702972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382588" y="685800"/>
            <a:ext cx="6096000" cy="3429000"/>
          </a:xfrm>
          <a:ln/>
        </p:spPr>
      </p:sp>
      <p:sp>
        <p:nvSpPr>
          <p:cNvPr id="54275" name="Rectangle 3"/>
          <p:cNvSpPr>
            <a:spLocks noGrp="1" noChangeArrowheads="1"/>
          </p:cNvSpPr>
          <p:nvPr>
            <p:ph type="body" idx="1"/>
          </p:nvPr>
        </p:nvSpPr>
        <p:spPr>
          <a:noFill/>
        </p:spPr>
        <p:txBody>
          <a:bodyPr/>
          <a:lstStyle/>
          <a:p>
            <a:pPr>
              <a:lnSpc>
                <a:spcPct val="90000"/>
              </a:lnSpc>
            </a:pPr>
            <a:r>
              <a:rPr lang="en-US" altLang="en-US" sz="1000"/>
              <a:t>Behaviors suggestive of addiction may include: inability to take medications according to an agreed</a:t>
            </a:r>
          </a:p>
          <a:p>
            <a:pPr>
              <a:lnSpc>
                <a:spcPct val="90000"/>
              </a:lnSpc>
            </a:pPr>
            <a:r>
              <a:rPr lang="en-US" altLang="en-US" sz="1000"/>
              <a:t>upon schedule, taking multiple doses together, frequent reports of lost or stolen prescriptions, doctor</a:t>
            </a:r>
          </a:p>
          <a:p>
            <a:pPr>
              <a:lnSpc>
                <a:spcPct val="90000"/>
              </a:lnSpc>
            </a:pPr>
            <a:r>
              <a:rPr lang="en-US" altLang="en-US" sz="1000"/>
              <a:t>shopping, isolation from family and friends, and</a:t>
            </a:r>
            <a:r>
              <a:rPr lang="en-US" altLang="en-US" sz="1000" b="1"/>
              <a:t>/</a:t>
            </a:r>
            <a:r>
              <a:rPr lang="en-US" altLang="en-US" sz="1000"/>
              <a:t>or use of non-prescribed psychoactive drugs in addition</a:t>
            </a:r>
          </a:p>
          <a:p>
            <a:pPr>
              <a:lnSpc>
                <a:spcPct val="90000"/>
              </a:lnSpc>
            </a:pPr>
            <a:r>
              <a:rPr lang="en-US" altLang="en-US" sz="1000"/>
              <a:t>to prescribed medications. Other behaviors which may raise concern are the use of analgesic medications</a:t>
            </a:r>
          </a:p>
          <a:p>
            <a:pPr>
              <a:lnSpc>
                <a:spcPct val="90000"/>
              </a:lnSpc>
            </a:pPr>
            <a:r>
              <a:rPr lang="en-US" altLang="en-US" sz="1000"/>
              <a:t>for other than analgesic effects, such as sedation, an increase in energy, a decrease in anxiety, or</a:t>
            </a:r>
          </a:p>
          <a:p>
            <a:pPr>
              <a:lnSpc>
                <a:spcPct val="90000"/>
              </a:lnSpc>
            </a:pPr>
            <a:r>
              <a:rPr lang="en-US" altLang="en-US" sz="1000"/>
              <a:t>intoxication; non-compliance with recommended non-opioid treatments or evaluations; insistence on</a:t>
            </a:r>
          </a:p>
          <a:p>
            <a:pPr>
              <a:lnSpc>
                <a:spcPct val="90000"/>
              </a:lnSpc>
            </a:pPr>
            <a:r>
              <a:rPr lang="en-US" altLang="en-US" sz="1000"/>
              <a:t>rapid-onset formulations/routes of administration; or reports of no relief whatsoever by any non-opioid</a:t>
            </a:r>
          </a:p>
          <a:p>
            <a:pPr>
              <a:lnSpc>
                <a:spcPct val="90000"/>
              </a:lnSpc>
            </a:pPr>
            <a:r>
              <a:rPr lang="en-US" altLang="en-US" sz="1000"/>
              <a:t>treatments. Loss of </a:t>
            </a:r>
            <a:r>
              <a:rPr lang="en-US" altLang="en-US" sz="1000" b="1"/>
              <a:t>C</a:t>
            </a:r>
            <a:r>
              <a:rPr lang="en-US" altLang="en-US" sz="1000"/>
              <a:t>ontrol over use “Every time I try to limit my use to only once a week, I end up using every day.”“I try to limit myself to one drink per day but once I start, I can’t seem to stop until I pass out.”Continued use despite knowledge of harmful </a:t>
            </a:r>
            <a:r>
              <a:rPr lang="en-US" altLang="en-US" sz="1000" b="1"/>
              <a:t>C</a:t>
            </a:r>
            <a:r>
              <a:rPr lang="en-US" altLang="en-US" sz="1000"/>
              <a:t>onsequences “I know my drug use caused my HIV but I can’t stop using.”“I have to stop using because my life is out of control, but using is the only option for me.”</a:t>
            </a:r>
            <a:r>
              <a:rPr lang="en-US" altLang="en-US" sz="1000" b="1"/>
              <a:t>C</a:t>
            </a:r>
            <a:r>
              <a:rPr lang="en-US" altLang="en-US" sz="1000"/>
              <a:t>ompulsion to use “All I do is think about how I am going to score.”“No matter what I do, I can’t get drugs out of my mind and I feel I have to use and use a lot. Once I want to use, it is like I am on autopilot and I just have to use. I’ll do anything to get drugs.” </a:t>
            </a:r>
            <a:r>
              <a:rPr lang="en-US" altLang="en-US" sz="1000" b="1"/>
              <a:t>C</a:t>
            </a:r>
            <a:r>
              <a:rPr lang="en-US" altLang="en-US" sz="1000"/>
              <a:t>raving “It’s like a physical drive or urge to use. I want it from the pit of my stomach; I get sweaty just thinking about it. At times, these urges come out of nowhere, or I get them when I meet my using buddies, pass the corner where my dealer hangs out or am feeling down.” </a:t>
            </a:r>
          </a:p>
        </p:txBody>
      </p:sp>
    </p:spTree>
    <p:extLst>
      <p:ext uri="{BB962C8B-B14F-4D97-AF65-F5344CB8AC3E}">
        <p14:creationId xmlns:p14="http://schemas.microsoft.com/office/powerpoint/2010/main" val="1156960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Multidimensional Care for Chronic Pain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think it’s important to take a multidimensional care approach.  And as you can see on this slide, it really starts in the middle with self-care, teaching patients to pace themselves, and care for themselves.  And there are lots of apps, and online programs that patients can interact with to learn about self-care, and that our goals include restoring function, reducing pain, improving quality of life, and cultivate well-being.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how do we do that?  Well, we can use physical modalities:  Exercise, manual therapies, certainly cycle behavior therapies, CBT, cognitive behavioral therapy, meditation, and so forth; procedures like acupuncture, and nerve blocks, steroid injections, and then medications.  And there are lots of medications we can choose from, including NSAIDs, anticonvulsants, topical agents, and opioids.  And we’re going to talk more about those in a while.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It’s important to note, however, that studies on all pharmacologic, and non-pharmacological treatments for chronic pain, are generally assessed for less than 12 months, and the vast majority are less than 12 weeks.  So, we really don’t have any long-term studies on any treatment for chronic pain.  We do know from systematic reviews that multimodal approaches are more cost-effective than single modality options.</a:t>
            </a:r>
          </a:p>
        </p:txBody>
      </p:sp>
      <p:sp>
        <p:nvSpPr>
          <p:cNvPr id="4" name="Slide Number Placeholder 3"/>
          <p:cNvSpPr>
            <a:spLocks noGrp="1"/>
          </p:cNvSpPr>
          <p:nvPr>
            <p:ph type="sldNum" sz="quarter" idx="10"/>
          </p:nvPr>
        </p:nvSpPr>
        <p:spPr/>
        <p:txBody>
          <a:bodyPr/>
          <a:lstStyle/>
          <a:p>
            <a:fld id="{AA512509-11B4-4BA1-B19F-289DAEBCD71A}" type="slidenum">
              <a:rPr lang="en-US" smtClean="0"/>
              <a:t>22</a:t>
            </a:fld>
            <a:endParaRPr lang="en-US"/>
          </a:p>
        </p:txBody>
      </p:sp>
    </p:spTree>
    <p:extLst>
      <p:ext uri="{BB962C8B-B14F-4D97-AF65-F5344CB8AC3E}">
        <p14:creationId xmlns:p14="http://schemas.microsoft.com/office/powerpoint/2010/main" val="3684574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use the color</a:t>
            </a:r>
            <a:r>
              <a:rPr lang="en-US" baseline="0" dirty="0"/>
              <a:t> urine image</a:t>
            </a:r>
            <a:endParaRPr lang="en-US" dirty="0"/>
          </a:p>
        </p:txBody>
      </p:sp>
      <p:sp>
        <p:nvSpPr>
          <p:cNvPr id="4" name="Slide Number Placeholder 3"/>
          <p:cNvSpPr>
            <a:spLocks noGrp="1"/>
          </p:cNvSpPr>
          <p:nvPr>
            <p:ph type="sldNum" sz="quarter" idx="10"/>
          </p:nvPr>
        </p:nvSpPr>
        <p:spPr/>
        <p:txBody>
          <a:bodyPr/>
          <a:lstStyle/>
          <a:p>
            <a:fld id="{AA512509-11B4-4BA1-B19F-289DAEBCD71A}" type="slidenum">
              <a:rPr lang="en-US" smtClean="0"/>
              <a:t>26</a:t>
            </a:fld>
            <a:endParaRPr lang="en-US"/>
          </a:p>
        </p:txBody>
      </p:sp>
    </p:spTree>
    <p:extLst>
      <p:ext uri="{BB962C8B-B14F-4D97-AF65-F5344CB8AC3E}">
        <p14:creationId xmlns:p14="http://schemas.microsoft.com/office/powerpoint/2010/main" val="1832694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Pill Counts</a:t>
            </a:r>
            <a:endParaRPr lang="en-US" dirty="0"/>
          </a:p>
          <a:p>
            <a:r>
              <a:rPr lang="en-US" dirty="0"/>
              <a:t>Now, a word about pill counts.  Pill counts can be used to confirm medication adherence, to minimize diversion and there are a couple of strategies that can be effective.  First and foremost, it’s a good idea to prescribe a 28-day supply of medication and that’s rather than a 30-day supply.  What that does is that ensures that patients never run out of medication on a weekend day, on a day when you may not be available to provide a refill.</a:t>
            </a:r>
          </a:p>
          <a:p>
            <a:r>
              <a:rPr lang="en-US" dirty="0"/>
              <a:t> </a:t>
            </a:r>
          </a:p>
          <a:p>
            <a:r>
              <a:rPr lang="en-US" dirty="0"/>
              <a:t>It’s recommended to prescribe so that patients actually have leftover medication, have not run out of their prescription on the day of their appointment so that you can do a pill count.  I think very commonly we’re writing prescriptions until the next clinic visit, but it can be a good idea to write for beyond the clinic visit so that you can then do a pill count when you see the patient.  You can ask patients to bring medications to each of their visits and if you have concerns a higher level of monitoring is random pill counts where patients are called and asked to return with their pill bottles for an immediate count.</a:t>
            </a:r>
          </a:p>
        </p:txBody>
      </p:sp>
      <p:sp>
        <p:nvSpPr>
          <p:cNvPr id="4" name="Slide Number Placeholder 3"/>
          <p:cNvSpPr>
            <a:spLocks noGrp="1"/>
          </p:cNvSpPr>
          <p:nvPr>
            <p:ph type="sldNum" sz="quarter" idx="10"/>
          </p:nvPr>
        </p:nvSpPr>
        <p:spPr/>
        <p:txBody>
          <a:bodyPr/>
          <a:lstStyle/>
          <a:p>
            <a:fld id="{AA512509-11B4-4BA1-B19F-289DAEBCD71A}" type="slidenum">
              <a:rPr lang="en-US" smtClean="0"/>
              <a:t>27</a:t>
            </a:fld>
            <a:endParaRPr lang="en-US"/>
          </a:p>
        </p:txBody>
      </p:sp>
    </p:spTree>
    <p:extLst>
      <p:ext uri="{BB962C8B-B14F-4D97-AF65-F5344CB8AC3E}">
        <p14:creationId xmlns:p14="http://schemas.microsoft.com/office/powerpoint/2010/main" val="1614657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Prescription Drug Monitoring Programs (PDMP)</a:t>
            </a:r>
            <a:endParaRPr lang="en-US" dirty="0"/>
          </a:p>
          <a:p>
            <a:r>
              <a:rPr lang="en-US" dirty="0"/>
              <a:t>Now, throughout our presentation we’ve mentioned prescription drug monitoring programs.  These are pharmacy data that are available to prescribers and occasionally to other team members, and a majority of states now do require the use of PDMP programs before prescribing controlled substances.  There’s been some research on the impact of PDMP programs and we know that they can change prescriber behavior.  We’re still not quite sure whether prescription drug monitoring program implementation has an impact on overdoses.  I think that remains to be seen.  But it is something that is recommending and, depending on the state where you practice, may be required.</a:t>
            </a:r>
          </a:p>
        </p:txBody>
      </p:sp>
      <p:sp>
        <p:nvSpPr>
          <p:cNvPr id="4" name="Slide Number Placeholder 3"/>
          <p:cNvSpPr>
            <a:spLocks noGrp="1"/>
          </p:cNvSpPr>
          <p:nvPr>
            <p:ph type="sldNum" sz="quarter" idx="10"/>
          </p:nvPr>
        </p:nvSpPr>
        <p:spPr/>
        <p:txBody>
          <a:bodyPr/>
          <a:lstStyle/>
          <a:p>
            <a:fld id="{AA512509-11B4-4BA1-B19F-289DAEBCD71A}" type="slidenum">
              <a:rPr lang="en-US" smtClean="0"/>
              <a:t>28</a:t>
            </a:fld>
            <a:endParaRPr lang="en-US"/>
          </a:p>
        </p:txBody>
      </p:sp>
    </p:spTree>
    <p:extLst>
      <p:ext uri="{BB962C8B-B14F-4D97-AF65-F5344CB8AC3E}">
        <p14:creationId xmlns:p14="http://schemas.microsoft.com/office/powerpoint/2010/main" val="239853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471B235C-CBE3-41D6-B15D-B3498133B86D}"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000687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CA3AAFA2-579A-47C5-85ED-4CE14EDE721D}"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813448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BFD5823D-77FB-498D-9CF6-3D854A66B4ED}"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4092302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0DB0916D-BBE2-4966-87C8-3BB6A3C82D17}"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590219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59409243-1517-4573-A47E-020958D75C09}"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1999558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496F8B3A-36C5-4921-B6C9-873FD4C0E6CB}"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3069419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hart Placeholder 2"/>
          <p:cNvSpPr>
            <a:spLocks noGrp="1"/>
          </p:cNvSpPr>
          <p:nvPr>
            <p:ph type="chart"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DE6ED61E-89B2-4D87-9018-D63C6FB0B454}"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401875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lipArt Placeholder 2"/>
          <p:cNvSpPr>
            <a:spLocks noGrp="1"/>
          </p:cNvSpPr>
          <p:nvPr>
            <p:ph type="clipArt" sz="half" idx="1"/>
          </p:nvPr>
        </p:nvSpPr>
        <p:spPr>
          <a:xfrm>
            <a:off x="609600" y="1600201"/>
            <a:ext cx="5384800" cy="4525963"/>
          </a:xfrm>
        </p:spPr>
        <p:txBody>
          <a:bodyPr/>
          <a:lstStyle/>
          <a:p>
            <a:pPr lvl="0"/>
            <a:endParaRPr lang="en-US" noProof="0"/>
          </a:p>
        </p:txBody>
      </p:sp>
      <p:sp>
        <p:nvSpPr>
          <p:cNvPr id="4" name="Text Placeholder 3"/>
          <p:cNvSpPr>
            <a:spLocks noGrp="1"/>
          </p:cNvSpPr>
          <p:nvPr>
            <p:ph type="body"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CF6E1CA5-EBAD-4D24-AC75-EA95683B33B4}"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682846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E2D72215-D2ED-4C53-81F2-D2E1F83A8EFB}"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391109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fld id="{5D9A3571-2DF8-4402-9F60-B8835B1B26D1}"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4579942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fld id="{A5FB3AF5-6F86-4999-AC05-700E2F960C57}"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567535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79BED015-3ABD-4DAC-92CA-93031857BB56}"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7379643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fld id="{C77863C9-49A6-489A-898F-A22DD231CB1E}"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34696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fld id="{C608098C-7CCA-4C7F-AB73-2CCF6280A952}"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2713092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fld id="{71F0758B-A28C-463D-A778-286C25FD35F8}"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2306243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fld id="{51044B9C-3B37-4A9B-A535-7E4BD2FA761D}"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5508296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fld id="{82F47574-E995-4BC7-9260-B3C7C7394456}"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4408614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fld id="{E3E6D8E5-B45A-43AA-8AC3-ECBCBD97F58D}"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3688772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fld id="{BF69433B-DDE6-42EC-8846-50324FCC9888}"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4235792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fld id="{34EB4B97-803C-4E10-958C-7D87FEEBCF28}"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2609537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fld id="{3E9B500C-411B-428F-B195-CB1FF4742945}"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4629997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fld id="{A3221E46-E288-403A-9733-3D5531528C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162727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355EEA01-CA4E-4B03-B4BF-2361A8CDDB43}"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3078683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fld id="{AED87A0A-001D-45B3-9CF8-9A95CF533202}"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734852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fld id="{5B55E0F8-053D-46EA-B957-F8BF3177F2C3}"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5016168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hart Placeholder 2"/>
          <p:cNvSpPr>
            <a:spLocks noGrp="1"/>
          </p:cNvSpPr>
          <p:nvPr>
            <p:ph type="chart"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fld id="{D5B77255-F0F8-43B5-BBF3-25D3A716F12B}"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8104560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lipArt Placeholder 2"/>
          <p:cNvSpPr>
            <a:spLocks noGrp="1"/>
          </p:cNvSpPr>
          <p:nvPr>
            <p:ph type="clipArt" sz="half" idx="1"/>
          </p:nvPr>
        </p:nvSpPr>
        <p:spPr>
          <a:xfrm>
            <a:off x="609600" y="1600201"/>
            <a:ext cx="5384800" cy="4525963"/>
          </a:xfrm>
        </p:spPr>
        <p:txBody>
          <a:bodyPr/>
          <a:lstStyle/>
          <a:p>
            <a:pPr lvl="0"/>
            <a:endParaRPr lang="en-US" noProof="0"/>
          </a:p>
        </p:txBody>
      </p:sp>
      <p:sp>
        <p:nvSpPr>
          <p:cNvPr id="4" name="Text Placeholder 3"/>
          <p:cNvSpPr>
            <a:spLocks noGrp="1"/>
          </p:cNvSpPr>
          <p:nvPr>
            <p:ph type="body"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fld id="{33B89FDC-EC52-4B04-8B99-78655F6C8570}"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329439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fld id="{5260130C-2B50-4F0C-AA45-19C7BC00FD43}"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3844264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5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6"/>
          <p:cNvSpPr>
            <a:spLocks noGrp="1" noChangeArrowheads="1"/>
          </p:cNvSpPr>
          <p:nvPr>
            <p:ph type="sldNum" sz="quarter" idx="11"/>
          </p:nvPr>
        </p:nvSpPr>
        <p:spPr/>
        <p:txBody>
          <a:bodyPr/>
          <a:lstStyle>
            <a:lvl1pPr>
              <a:defRPr smtClean="0">
                <a:latin typeface="Calibri" panose="020F0502020204030204" pitchFamily="34" charset="0"/>
              </a:defRPr>
            </a:lvl1pPr>
          </a:lstStyle>
          <a:p>
            <a:pPr>
              <a:defRPr/>
            </a:pPr>
            <a:fld id="{CF3BF7FD-6DB8-4F5B-8DC7-3E7A4A87653B}" type="slidenum">
              <a:rPr lang="en-US" altLang="en-US"/>
              <a:pPr>
                <a:defRPr/>
              </a:pPr>
              <a:t>‹#›</a:t>
            </a:fld>
            <a:endParaRPr lang="en-US" altLang="en-US" dirty="0"/>
          </a:p>
        </p:txBody>
      </p:sp>
    </p:spTree>
    <p:extLst>
      <p:ext uri="{BB962C8B-B14F-4D97-AF65-F5344CB8AC3E}">
        <p14:creationId xmlns:p14="http://schemas.microsoft.com/office/powerpoint/2010/main" val="5668807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B428B2BE-4667-4CD2-BB15-058A1006D268}" type="slidenum">
              <a:rPr lang="en-US" altLang="en-US" smtClean="0"/>
              <a:pPr>
                <a:defRPr/>
              </a:pPr>
              <a:t>‹#›</a:t>
            </a:fld>
            <a:endParaRPr lang="en-US" altLang="en-US" dirty="0"/>
          </a:p>
        </p:txBody>
      </p:sp>
    </p:spTree>
    <p:extLst>
      <p:ext uri="{BB962C8B-B14F-4D97-AF65-F5344CB8AC3E}">
        <p14:creationId xmlns:p14="http://schemas.microsoft.com/office/powerpoint/2010/main" val="6136816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3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4AA44F11-B1B9-4792-8383-2A9B691C89AC}" type="slidenum">
              <a:rPr lang="en-US" altLang="en-US" smtClean="0"/>
              <a:pPr>
                <a:defRPr/>
              </a:pPr>
              <a:t>‹#›</a:t>
            </a:fld>
            <a:endParaRPr lang="en-US" altLang="en-US" dirty="0"/>
          </a:p>
        </p:txBody>
      </p:sp>
    </p:spTree>
    <p:extLst>
      <p:ext uri="{BB962C8B-B14F-4D97-AF65-F5344CB8AC3E}">
        <p14:creationId xmlns:p14="http://schemas.microsoft.com/office/powerpoint/2010/main" val="39404187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192282C5-7589-46CE-9820-094110A18751}" type="slidenum">
              <a:rPr lang="en-US" altLang="en-US" smtClean="0"/>
              <a:pPr>
                <a:defRPr/>
              </a:pPr>
              <a:t>‹#›</a:t>
            </a:fld>
            <a:endParaRPr lang="en-US" altLang="en-US" dirty="0"/>
          </a:p>
        </p:txBody>
      </p:sp>
    </p:spTree>
    <p:extLst>
      <p:ext uri="{BB962C8B-B14F-4D97-AF65-F5344CB8AC3E}">
        <p14:creationId xmlns:p14="http://schemas.microsoft.com/office/powerpoint/2010/main" val="6297182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5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5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E39782DF-42D5-4878-8C77-9FD1D5212CAC}" type="slidenum">
              <a:rPr lang="en-US" altLang="en-US" smtClean="0"/>
              <a:pPr>
                <a:defRPr/>
              </a:pPr>
              <a:t>‹#›</a:t>
            </a:fld>
            <a:endParaRPr lang="en-US" altLang="en-US" dirty="0"/>
          </a:p>
        </p:txBody>
      </p:sp>
    </p:spTree>
    <p:extLst>
      <p:ext uri="{BB962C8B-B14F-4D97-AF65-F5344CB8AC3E}">
        <p14:creationId xmlns:p14="http://schemas.microsoft.com/office/powerpoint/2010/main" val="2164326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0CB1342D-C276-4EB6-9F09-1775E96E916D}"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4677742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C5A6F0EB-45A1-4621-9B6F-278F1234064E}" type="slidenum">
              <a:rPr lang="en-US" altLang="en-US" smtClean="0"/>
              <a:pPr>
                <a:defRPr/>
              </a:pPr>
              <a:t>‹#›</a:t>
            </a:fld>
            <a:endParaRPr lang="en-US" altLang="en-US" dirty="0"/>
          </a:p>
        </p:txBody>
      </p:sp>
    </p:spTree>
    <p:extLst>
      <p:ext uri="{BB962C8B-B14F-4D97-AF65-F5344CB8AC3E}">
        <p14:creationId xmlns:p14="http://schemas.microsoft.com/office/powerpoint/2010/main" val="22160460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86386DF8-0AFE-4153-BCDF-6556AB985891}" type="slidenum">
              <a:rPr lang="en-US" altLang="en-US" smtClean="0"/>
              <a:pPr>
                <a:defRPr/>
              </a:pPr>
              <a:t>‹#›</a:t>
            </a:fld>
            <a:endParaRPr lang="en-US" altLang="en-US" dirty="0"/>
          </a:p>
        </p:txBody>
      </p:sp>
    </p:spTree>
    <p:extLst>
      <p:ext uri="{BB962C8B-B14F-4D97-AF65-F5344CB8AC3E}">
        <p14:creationId xmlns:p14="http://schemas.microsoft.com/office/powerpoint/2010/main" val="27088329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4B8AF019-09ED-4E6A-9423-846C7805C4AF}" type="slidenum">
              <a:rPr lang="en-US" altLang="en-US" smtClean="0"/>
              <a:pPr>
                <a:defRPr/>
              </a:pPr>
              <a:t>‹#›</a:t>
            </a:fld>
            <a:endParaRPr lang="en-US" altLang="en-US" dirty="0"/>
          </a:p>
        </p:txBody>
      </p:sp>
    </p:spTree>
    <p:extLst>
      <p:ext uri="{BB962C8B-B14F-4D97-AF65-F5344CB8AC3E}">
        <p14:creationId xmlns:p14="http://schemas.microsoft.com/office/powerpoint/2010/main" val="12103882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C79C5CE9-7B52-4B58-9DEC-58B7A001A05C}" type="slidenum">
              <a:rPr lang="en-US" altLang="en-US" smtClean="0"/>
              <a:pPr>
                <a:defRPr/>
              </a:pPr>
              <a:t>‹#›</a:t>
            </a:fld>
            <a:endParaRPr lang="en-US" altLang="en-US" dirty="0"/>
          </a:p>
        </p:txBody>
      </p:sp>
    </p:spTree>
    <p:extLst>
      <p:ext uri="{BB962C8B-B14F-4D97-AF65-F5344CB8AC3E}">
        <p14:creationId xmlns:p14="http://schemas.microsoft.com/office/powerpoint/2010/main" val="29720422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2983A6B9-E779-4550-A687-936B90B32D40}" type="slidenum">
              <a:rPr lang="en-US" altLang="en-US" smtClean="0"/>
              <a:pPr>
                <a:defRPr/>
              </a:pPr>
              <a:t>‹#›</a:t>
            </a:fld>
            <a:endParaRPr lang="en-US" altLang="en-US" dirty="0"/>
          </a:p>
        </p:txBody>
      </p:sp>
    </p:spTree>
    <p:extLst>
      <p:ext uri="{BB962C8B-B14F-4D97-AF65-F5344CB8AC3E}">
        <p14:creationId xmlns:p14="http://schemas.microsoft.com/office/powerpoint/2010/main" val="17395965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89342738-298F-4DC3-9FB6-5D57EDC90B94}" type="slidenum">
              <a:rPr lang="en-US" altLang="en-US" smtClean="0"/>
              <a:pPr>
                <a:defRPr/>
              </a:pPr>
              <a:t>‹#›</a:t>
            </a:fld>
            <a:endParaRPr lang="en-US" altLang="en-US" dirty="0"/>
          </a:p>
        </p:txBody>
      </p:sp>
    </p:spTree>
    <p:extLst>
      <p:ext uri="{BB962C8B-B14F-4D97-AF65-F5344CB8AC3E}">
        <p14:creationId xmlns:p14="http://schemas.microsoft.com/office/powerpoint/2010/main" val="16532181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06E96276-740C-456E-86EF-16CB0327409E}" type="slidenum">
              <a:rPr lang="en-US" altLang="en-US" smtClean="0"/>
              <a:pPr>
                <a:defRPr/>
              </a:pPr>
              <a:t>‹#›</a:t>
            </a:fld>
            <a:endParaRPr lang="en-US" altLang="en-US" dirty="0"/>
          </a:p>
        </p:txBody>
      </p:sp>
    </p:spTree>
    <p:extLst>
      <p:ext uri="{BB962C8B-B14F-4D97-AF65-F5344CB8AC3E}">
        <p14:creationId xmlns:p14="http://schemas.microsoft.com/office/powerpoint/2010/main" val="16347152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D6749996-C96D-441D-97DA-E1626C8F7AFC}" type="slidenum">
              <a:rPr lang="en-US" altLang="en-US" smtClean="0"/>
              <a:pPr>
                <a:defRPr/>
              </a:pPr>
              <a:t>‹#›</a:t>
            </a:fld>
            <a:endParaRPr lang="en-US" altLang="en-US" dirty="0"/>
          </a:p>
        </p:txBody>
      </p:sp>
    </p:spTree>
    <p:extLst>
      <p:ext uri="{BB962C8B-B14F-4D97-AF65-F5344CB8AC3E}">
        <p14:creationId xmlns:p14="http://schemas.microsoft.com/office/powerpoint/2010/main" val="18804501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5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471B235C-CBE3-41D6-B15D-B3498133B86D}"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5601956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79BED015-3ABD-4DAC-92CA-93031857BB56}"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966680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4EDFBBAB-4568-42C1-A5BD-7D0E1F60011B}"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7773399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3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355EEA01-CA4E-4B03-B4BF-2361A8CDDB43}"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5115845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0CB1342D-C276-4EB6-9F09-1775E96E916D}"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973748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5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5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4EDFBBAB-4568-42C1-A5BD-7D0E1F60011B}"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3861774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4618D15F-8534-4EA4-BB08-8595CDE3D808}"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2396553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568E7947-FEF9-42C4-96AF-C1FBB4068CBE}"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5334227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AD250D7E-1B66-4F0B-9314-57A0F7B74B1A}"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3739726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DA40986B-984B-4FD5-B66F-B4BBDFF5F42B}"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8380349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CA3AAFA2-579A-47C5-85ED-4CE14EDE721D}"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9826997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BFD5823D-77FB-498D-9CF6-3D854A66B4ED}"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2070139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4"/>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4"/>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0DB0916D-BBE2-4966-87C8-3BB6A3C82D17}"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425121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4618D15F-8534-4EA4-BB08-8595CDE3D808}"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60645222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59409243-1517-4573-A47E-020958D75C09}"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0607728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4"/>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496F8B3A-36C5-4921-B6C9-873FD4C0E6CB}"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9601700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hart Placeholder 2"/>
          <p:cNvSpPr>
            <a:spLocks noGrp="1"/>
          </p:cNvSpPr>
          <p:nvPr>
            <p:ph type="chart" idx="1"/>
          </p:nvPr>
        </p:nvSpPr>
        <p:spPr>
          <a:xfrm>
            <a:off x="609600" y="1600204"/>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DE6ED61E-89B2-4D87-9018-D63C6FB0B454}"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3242012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lipArt Placeholder 2"/>
          <p:cNvSpPr>
            <a:spLocks noGrp="1"/>
          </p:cNvSpPr>
          <p:nvPr>
            <p:ph type="clipArt" sz="half" idx="1"/>
          </p:nvPr>
        </p:nvSpPr>
        <p:spPr>
          <a:xfrm>
            <a:off x="609600" y="1600204"/>
            <a:ext cx="5384800" cy="4525963"/>
          </a:xfrm>
        </p:spPr>
        <p:txBody>
          <a:bodyPr/>
          <a:lstStyle/>
          <a:p>
            <a:pPr lvl="0"/>
            <a:endParaRPr lang="en-US" noProof="0"/>
          </a:p>
        </p:txBody>
      </p:sp>
      <p:sp>
        <p:nvSpPr>
          <p:cNvPr id="4" name="Text Placeholder 3"/>
          <p:cNvSpPr>
            <a:spLocks noGrp="1"/>
          </p:cNvSpPr>
          <p:nvPr>
            <p:ph type="body" sz="half" idx="2"/>
          </p:nvPr>
        </p:nvSpPr>
        <p:spPr>
          <a:xfrm>
            <a:off x="6197600" y="1600204"/>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CF6E1CA5-EBAD-4D24-AC75-EA95683B33B4}"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371353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4"/>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E2D72215-D2ED-4C53-81F2-D2E1F83A8EFB}"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9438272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932943" y="1666541"/>
            <a:ext cx="10466655" cy="4779084"/>
          </a:xfrm>
        </p:spPr>
        <p:txBody>
          <a:bodyPr anchor="t">
            <a:normAutofit/>
          </a:bodyPr>
          <a:lstStyle>
            <a:lvl1pPr>
              <a:defRPr sz="2800"/>
            </a:lvl1pPr>
            <a:lvl2pPr>
              <a:defRPr sz="2400"/>
            </a:lvl2pPr>
            <a:lvl3pPr>
              <a:defRPr sz="2000"/>
            </a:lvl3pPr>
            <a:lvl4pPr>
              <a:defRPr sz="1800"/>
            </a:lvl4pPr>
            <a:lvl5pPr>
              <a:defRPr sz="18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p:cNvSpPr>
            <a:spLocks noGrp="1"/>
          </p:cNvSpPr>
          <p:nvPr>
            <p:ph type="sldNum" sz="quarter" idx="12"/>
          </p:nvPr>
        </p:nvSpPr>
        <p:spPr/>
        <p:txBody>
          <a:bodyPr/>
          <a:lstStyle>
            <a:lvl1pPr>
              <a:defRPr>
                <a:latin typeface="Calibri" panose="020F0502020204030204" pitchFamily="34" charset="0"/>
              </a:defRPr>
            </a:lvl1pPr>
          </a:lstStyle>
          <a:p>
            <a:fld id="{50E180D6-9CD6-4DBD-ADC9-ABFFF04C9C38}" type="slidenum">
              <a:rPr lang="en-US" smtClean="0">
                <a:solidFill>
                  <a:prstClr val="black">
                    <a:tint val="75000"/>
                  </a:prstClr>
                </a:solidFill>
              </a:rPr>
              <a:pPr/>
              <a:t>‹#›</a:t>
            </a:fld>
            <a:endParaRPr lang="en-US" dirty="0">
              <a:solidFill>
                <a:prstClr val="black">
                  <a:tint val="75000"/>
                </a:prstClr>
              </a:solidFill>
            </a:endParaRPr>
          </a:p>
        </p:txBody>
      </p:sp>
      <p:sp>
        <p:nvSpPr>
          <p:cNvPr id="11" name="Title 1">
            <a:extLst>
              <a:ext uri="{FF2B5EF4-FFF2-40B4-BE49-F238E27FC236}">
                <a16:creationId xmlns:a16="http://schemas.microsoft.com/office/drawing/2014/main" id="{D0148D01-422D-41AE-AE68-ED63FF183031}"/>
              </a:ext>
            </a:extLst>
          </p:cNvPr>
          <p:cNvSpPr>
            <a:spLocks noGrp="1"/>
          </p:cNvSpPr>
          <p:nvPr>
            <p:ph type="title"/>
          </p:nvPr>
        </p:nvSpPr>
        <p:spPr>
          <a:xfrm>
            <a:off x="932943" y="313585"/>
            <a:ext cx="10652125" cy="932688"/>
          </a:xfrm>
        </p:spPr>
        <p:txBody>
          <a:bodyPr>
            <a:noAutofit/>
          </a:bodyPr>
          <a:lstStyle>
            <a:lvl1pPr>
              <a:defRPr sz="2800"/>
            </a:lvl1pPr>
          </a:lstStyle>
          <a:p>
            <a:r>
              <a:rPr lang="en-US"/>
              <a:t>Click to edit Master title style</a:t>
            </a:r>
            <a:endParaRPr lang="en-US" dirty="0"/>
          </a:p>
        </p:txBody>
      </p:sp>
    </p:spTree>
    <p:extLst>
      <p:ext uri="{BB962C8B-B14F-4D97-AF65-F5344CB8AC3E}">
        <p14:creationId xmlns:p14="http://schemas.microsoft.com/office/powerpoint/2010/main" val="19919793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471B235C-CBE3-41D6-B15D-B3498133B86D}"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0091510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79BED015-3ABD-4DAC-92CA-93031857BB56}"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40813915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355EEA01-CA4E-4B03-B4BF-2361A8CDDB43}"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59513927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0CB1342D-C276-4EB6-9F09-1775E96E916D}"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399408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568E7947-FEF9-42C4-96AF-C1FBB4068CBE}"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87471113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4EDFBBAB-4568-42C1-A5BD-7D0E1F60011B}"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77071194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4618D15F-8534-4EA4-BB08-8595CDE3D808}"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2942816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568E7947-FEF9-42C4-96AF-C1FBB4068CBE}"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57989857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AD250D7E-1B66-4F0B-9314-57A0F7B74B1A}"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05859564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DA40986B-984B-4FD5-B66F-B4BBDFF5F42B}"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5279741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CA3AAFA2-579A-47C5-85ED-4CE14EDE721D}"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62244571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3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73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BFD5823D-77FB-498D-9CF6-3D854A66B4ED}"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13560708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6"/>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0DB0916D-BBE2-4966-87C8-3BB6A3C82D17}"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82263706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731"/>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59409243-1517-4573-A47E-020958D75C09}"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64592634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681"/>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496F8B3A-36C5-4921-B6C9-873FD4C0E6CB}"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113279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AD250D7E-1B66-4F0B-9314-57A0F7B74B1A}"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17352264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hart Placeholder 2"/>
          <p:cNvSpPr>
            <a:spLocks noGrp="1"/>
          </p:cNvSpPr>
          <p:nvPr>
            <p:ph type="chart" idx="1"/>
          </p:nvPr>
        </p:nvSpPr>
        <p:spPr>
          <a:xfrm>
            <a:off x="609600" y="1600206"/>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DE6ED61E-89B2-4D87-9018-D63C6FB0B454}"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85479271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lipArt Placeholder 2"/>
          <p:cNvSpPr>
            <a:spLocks noGrp="1"/>
          </p:cNvSpPr>
          <p:nvPr>
            <p:ph type="clipArt" sz="half" idx="1"/>
          </p:nvPr>
        </p:nvSpPr>
        <p:spPr>
          <a:xfrm>
            <a:off x="609600" y="1600206"/>
            <a:ext cx="5384800" cy="4525963"/>
          </a:xfrm>
        </p:spPr>
        <p:txBody>
          <a:bodyPr/>
          <a:lstStyle/>
          <a:p>
            <a:pPr lvl="0"/>
            <a:endParaRPr lang="en-US" noProof="0"/>
          </a:p>
        </p:txBody>
      </p:sp>
      <p:sp>
        <p:nvSpPr>
          <p:cNvPr id="4" name="Text Placeholder 3"/>
          <p:cNvSpPr>
            <a:spLocks noGrp="1"/>
          </p:cNvSpPr>
          <p:nvPr>
            <p:ph type="body" sz="half" idx="2"/>
          </p:nvPr>
        </p:nvSpPr>
        <p:spPr>
          <a:xfrm>
            <a:off x="6197600" y="1600206"/>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CF6E1CA5-EBAD-4D24-AC75-EA95683B33B4}"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05050006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6"/>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E2D72215-D2ED-4C53-81F2-D2E1F83A8EFB}"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28261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atin typeface="Calibri" panose="020F0502020204030204" pitchFamily="34" charset="0"/>
              </a:defRPr>
            </a:lvl1pPr>
          </a:lstStyle>
          <a:p>
            <a:pPr>
              <a:defRPr/>
            </a:pPr>
            <a:fld id="{DA40986B-984B-4FD5-B66F-B4BBDFF5F42B}"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72990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19" Type="http://schemas.openxmlformats.org/officeDocument/2006/relationships/theme" Target="../theme/theme4.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theme" Target="../theme/theme5.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en-US">
              <a:solidFill>
                <a:srgbClr val="000000"/>
              </a:solidFill>
              <a:latin typeface="Calibri" panose="020F0502020204030204" pitchFamily="34"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en-US">
              <a:solidFill>
                <a:srgbClr val="000000"/>
              </a:solidFill>
              <a:latin typeface="Calibri" panose="020F0502020204030204" pitchFamily="34"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fontAlgn="base">
              <a:spcBef>
                <a:spcPct val="0"/>
              </a:spcBef>
              <a:spcAft>
                <a:spcPct val="0"/>
              </a:spcAft>
              <a:defRPr/>
            </a:pPr>
            <a:fld id="{51AD2052-7A1F-43E4-B8F6-6DDC08BFE1AA}" type="slidenum">
              <a:rPr lang="en-US" altLang="en-US">
                <a:solidFill>
                  <a:srgbClr val="000000"/>
                </a:solidFill>
                <a:latin typeface="Calibri" panose="020F0502020204030204" pitchFamily="34" charset="0"/>
              </a:rPr>
              <a:pPr fontAlgn="base">
                <a:spcBef>
                  <a:spcPct val="0"/>
                </a:spcBef>
                <a:spcAft>
                  <a:spcPct val="0"/>
                </a:spcAft>
                <a:defRPr/>
              </a:pPr>
              <a:t>‹#›</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100347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rtl="0" eaLnBrk="0" fontAlgn="base" hangingPunct="0">
        <a:spcBef>
          <a:spcPct val="0"/>
        </a:spcBef>
        <a:spcAft>
          <a:spcPct val="0"/>
        </a:spcAft>
        <a:defRPr sz="4400">
          <a:solidFill>
            <a:schemeClr val="tx2"/>
          </a:solidFill>
          <a:latin typeface="Calibri" pitchFamily="34" charset="0"/>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en-US">
              <a:solidFill>
                <a:srgbClr val="000000"/>
              </a:solidFill>
              <a:latin typeface="Calibri" pitchFamily="34"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en-US">
              <a:solidFill>
                <a:srgbClr val="000000"/>
              </a:solidFill>
              <a:latin typeface="Calibri" pitchFamily="34"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0F4407BE-5F26-4F02-A620-F62992B9295A}" type="slidenum">
              <a:rPr lang="en-US" altLang="en-US" smtClean="0">
                <a:solidFill>
                  <a:srgbClr val="000000"/>
                </a:solidFill>
                <a:latin typeface="Calibri" pitchFamily="34" charset="0"/>
              </a:rPr>
              <a:pPr fontAlgn="base">
                <a:spcBef>
                  <a:spcPct val="0"/>
                </a:spcBef>
                <a:spcAft>
                  <a:spcPct val="0"/>
                </a:spcAft>
              </a:pPr>
              <a:t>‹#›</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122161420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Lst>
  <p:txStyles>
    <p:titleStyle>
      <a:lvl1pPr algn="ctr" rtl="0" eaLnBrk="0" fontAlgn="base" hangingPunct="0">
        <a:spcBef>
          <a:spcPct val="0"/>
        </a:spcBef>
        <a:spcAft>
          <a:spcPct val="0"/>
        </a:spcAft>
        <a:defRPr sz="4400">
          <a:solidFill>
            <a:schemeClr val="tx2"/>
          </a:solidFill>
          <a:latin typeface="Calibri" pitchFamily="34" charset="0"/>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Calibri" panose="020F0502020204030204" pitchFamily="34" charset="0"/>
                <a:ea typeface="+mn-ea"/>
              </a:defRPr>
            </a:lvl1pPr>
          </a:lstStyle>
          <a:p>
            <a:pPr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Calibri" panose="020F0502020204030204" pitchFamily="34" charset="0"/>
                <a:ea typeface="+mn-ea"/>
              </a:defRPr>
            </a:lvl1pPr>
          </a:lstStyle>
          <a:p>
            <a:pPr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rgbClr val="000000"/>
                </a:solidFill>
                <a:ea typeface="MS PGothic" panose="020B0600070205080204" pitchFamily="34" charset="-128"/>
              </a:defRPr>
            </a:lvl1pPr>
          </a:lstStyle>
          <a:p>
            <a:pPr eaLnBrk="0" fontAlgn="base" hangingPunct="0">
              <a:spcBef>
                <a:spcPct val="0"/>
              </a:spcBef>
              <a:spcAft>
                <a:spcPct val="0"/>
              </a:spcAft>
              <a:defRPr/>
            </a:pPr>
            <a:fld id="{2DFF0078-EE7A-4A33-B5EE-C7D3120A17D2}" type="slidenum">
              <a:rPr lang="en-US" altLang="en-US"/>
              <a:pPr eaLnBrk="0" fontAlgn="base" hangingPunct="0">
                <a:spcBef>
                  <a:spcPct val="0"/>
                </a:spcBef>
                <a:spcAft>
                  <a:spcPct val="0"/>
                </a:spcAft>
                <a:defRPr/>
              </a:pPr>
              <a:t>‹#›</a:t>
            </a:fld>
            <a:endParaRPr lang="en-US" altLang="en-US"/>
          </a:p>
        </p:txBody>
      </p:sp>
    </p:spTree>
    <p:extLst>
      <p:ext uri="{BB962C8B-B14F-4D97-AF65-F5344CB8AC3E}">
        <p14:creationId xmlns:p14="http://schemas.microsoft.com/office/powerpoint/2010/main" val="13121439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Lst>
  <p:txStyles>
    <p:titleStyle>
      <a:lvl1pPr algn="ctr" rtl="0" eaLnBrk="0" fontAlgn="base" hangingPunct="0">
        <a:spcBef>
          <a:spcPct val="0"/>
        </a:spcBef>
        <a:spcAft>
          <a:spcPct val="0"/>
        </a:spcAft>
        <a:defRPr sz="4400">
          <a:solidFill>
            <a:schemeClr val="tx2"/>
          </a:solidFill>
          <a:latin typeface="Calibri" panose="020F0502020204030204" pitchFamily="34" charset="0"/>
          <a:ea typeface="MS PGothic" pitchFamily="34" charset="-128"/>
          <a:cs typeface="+mj-cs"/>
        </a:defRPr>
      </a:lvl1pPr>
      <a:lvl2pPr algn="ctr" rtl="0" eaLnBrk="0" fontAlgn="base" hangingPunct="0">
        <a:spcBef>
          <a:spcPct val="0"/>
        </a:spcBef>
        <a:spcAft>
          <a:spcPct val="0"/>
        </a:spcAft>
        <a:defRPr sz="4400">
          <a:solidFill>
            <a:schemeClr val="tx2"/>
          </a:solidFill>
          <a:latin typeface="Calibri" panose="020F0502020204030204" pitchFamily="34" charset="0"/>
          <a:ea typeface="MS PGothic" pitchFamily="34" charset="-128"/>
        </a:defRPr>
      </a:lvl2pPr>
      <a:lvl3pPr algn="ctr" rtl="0" eaLnBrk="0" fontAlgn="base" hangingPunct="0">
        <a:spcBef>
          <a:spcPct val="0"/>
        </a:spcBef>
        <a:spcAft>
          <a:spcPct val="0"/>
        </a:spcAft>
        <a:defRPr sz="4400">
          <a:solidFill>
            <a:schemeClr val="tx2"/>
          </a:solidFill>
          <a:latin typeface="Calibri" panose="020F0502020204030204" pitchFamily="34" charset="0"/>
          <a:ea typeface="MS PGothic" pitchFamily="34" charset="-128"/>
        </a:defRPr>
      </a:lvl3pPr>
      <a:lvl4pPr algn="ctr" rtl="0" eaLnBrk="0" fontAlgn="base" hangingPunct="0">
        <a:spcBef>
          <a:spcPct val="0"/>
        </a:spcBef>
        <a:spcAft>
          <a:spcPct val="0"/>
        </a:spcAft>
        <a:defRPr sz="4400">
          <a:solidFill>
            <a:schemeClr val="tx2"/>
          </a:solidFill>
          <a:latin typeface="Calibri" panose="020F0502020204030204" pitchFamily="34" charset="0"/>
          <a:ea typeface="MS PGothic" pitchFamily="34" charset="-128"/>
        </a:defRPr>
      </a:lvl4pPr>
      <a:lvl5pPr algn="ctr" rtl="0" eaLnBrk="0" fontAlgn="base" hangingPunct="0">
        <a:spcBef>
          <a:spcPct val="0"/>
        </a:spcBef>
        <a:spcAft>
          <a:spcPct val="0"/>
        </a:spcAft>
        <a:defRPr sz="4400">
          <a:solidFill>
            <a:schemeClr val="tx2"/>
          </a:solidFill>
          <a:latin typeface="Calibri" panose="020F0502020204030204" pitchFamily="34" charset="0"/>
          <a:ea typeface="MS PGothic" pitchFamily="34" charset="-128"/>
        </a:defRPr>
      </a:lvl5pPr>
      <a:lvl6pPr marL="457200" algn="ctr" rtl="0" eaLnBrk="0" fontAlgn="base" hangingPunct="0">
        <a:spcBef>
          <a:spcPct val="0"/>
        </a:spcBef>
        <a:spcAft>
          <a:spcPct val="0"/>
        </a:spcAft>
        <a:defRPr sz="4400">
          <a:solidFill>
            <a:schemeClr val="tx2"/>
          </a:solidFill>
          <a:latin typeface="Calibri" charset="0"/>
        </a:defRPr>
      </a:lvl6pPr>
      <a:lvl7pPr marL="914400" algn="ctr" rtl="0" eaLnBrk="0" fontAlgn="base" hangingPunct="0">
        <a:spcBef>
          <a:spcPct val="0"/>
        </a:spcBef>
        <a:spcAft>
          <a:spcPct val="0"/>
        </a:spcAft>
        <a:defRPr sz="4400">
          <a:solidFill>
            <a:schemeClr val="tx2"/>
          </a:solidFill>
          <a:latin typeface="Calibri" charset="0"/>
        </a:defRPr>
      </a:lvl7pPr>
      <a:lvl8pPr marL="1371600" algn="ctr" rtl="0" eaLnBrk="0" fontAlgn="base" hangingPunct="0">
        <a:spcBef>
          <a:spcPct val="0"/>
        </a:spcBef>
        <a:spcAft>
          <a:spcPct val="0"/>
        </a:spcAft>
        <a:defRPr sz="4400">
          <a:solidFill>
            <a:schemeClr val="tx2"/>
          </a:solidFill>
          <a:latin typeface="Calibri" charset="0"/>
        </a:defRPr>
      </a:lvl8pPr>
      <a:lvl9pPr marL="1828800" algn="ctr" rtl="0" eaLnBrk="0" fontAlgn="base" hangingPunct="0">
        <a:spcBef>
          <a:spcPct val="0"/>
        </a:spcBef>
        <a:spcAft>
          <a:spcPct val="0"/>
        </a:spcAft>
        <a:defRPr sz="4400">
          <a:solidFill>
            <a:schemeClr val="tx2"/>
          </a:solidFill>
          <a:latin typeface="Calibri"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anose="020F0502020204030204" pitchFamily="34" charset="0"/>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Calibri" panose="020F0502020204030204" pitchFamily="34" charset="0"/>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Calibri" panose="020F0502020204030204" pitchFamily="34" charset="0"/>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Calibri" panose="020F0502020204030204" pitchFamily="34" charset="0"/>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Calibri" panose="020F0502020204030204" pitchFamily="34" charset="0"/>
          <a:ea typeface="MS PGothic" pitchFamily="34"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4"/>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en-US">
              <a:solidFill>
                <a:srgbClr val="000000"/>
              </a:solidFill>
              <a:latin typeface="Calibri" panose="020F0502020204030204" pitchFamily="34"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en-US">
              <a:solidFill>
                <a:srgbClr val="000000"/>
              </a:solidFill>
              <a:latin typeface="Calibri" panose="020F0502020204030204" pitchFamily="34"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fontAlgn="base">
              <a:spcBef>
                <a:spcPct val="0"/>
              </a:spcBef>
              <a:spcAft>
                <a:spcPct val="0"/>
              </a:spcAft>
              <a:defRPr/>
            </a:pPr>
            <a:fld id="{51AD2052-7A1F-43E4-B8F6-6DDC08BFE1AA}" type="slidenum">
              <a:rPr lang="en-US" altLang="en-US">
                <a:solidFill>
                  <a:srgbClr val="000000"/>
                </a:solidFill>
                <a:latin typeface="Calibri" panose="020F0502020204030204" pitchFamily="34" charset="0"/>
              </a:rPr>
              <a:pPr fontAlgn="base">
                <a:spcBef>
                  <a:spcPct val="0"/>
                </a:spcBef>
                <a:spcAft>
                  <a:spcPct val="0"/>
                </a:spcAft>
                <a:defRPr/>
              </a:pPr>
              <a:t>‹#›</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395761780"/>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Lst>
  <p:txStyles>
    <p:titleStyle>
      <a:lvl1pPr algn="ctr" rtl="0" eaLnBrk="0" fontAlgn="base" hangingPunct="0">
        <a:spcBef>
          <a:spcPct val="0"/>
        </a:spcBef>
        <a:spcAft>
          <a:spcPct val="0"/>
        </a:spcAft>
        <a:defRPr sz="4400">
          <a:solidFill>
            <a:schemeClr val="tx2"/>
          </a:solidFill>
          <a:latin typeface="Calibri" pitchFamily="34" charset="0"/>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en-US">
              <a:solidFill>
                <a:srgbClr val="000000"/>
              </a:solidFill>
              <a:latin typeface="Calibri" panose="020F0502020204030204" pitchFamily="34"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en-US">
              <a:solidFill>
                <a:srgbClr val="000000"/>
              </a:solidFill>
              <a:latin typeface="Calibri" panose="020F0502020204030204" pitchFamily="34"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fontAlgn="base">
              <a:spcBef>
                <a:spcPct val="0"/>
              </a:spcBef>
              <a:spcAft>
                <a:spcPct val="0"/>
              </a:spcAft>
              <a:defRPr/>
            </a:pPr>
            <a:fld id="{51AD2052-7A1F-43E4-B8F6-6DDC08BFE1AA}" type="slidenum">
              <a:rPr lang="en-US" altLang="en-US">
                <a:solidFill>
                  <a:srgbClr val="000000"/>
                </a:solidFill>
                <a:latin typeface="Calibri" panose="020F0502020204030204" pitchFamily="34" charset="0"/>
              </a:rPr>
              <a:pPr fontAlgn="base">
                <a:spcBef>
                  <a:spcPct val="0"/>
                </a:spcBef>
                <a:spcAft>
                  <a:spcPct val="0"/>
                </a:spcAft>
                <a:defRPr/>
              </a:pPr>
              <a:t>‹#›</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223110904"/>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 id="2147483790" r:id="rId17"/>
  </p:sldLayoutIdLst>
  <p:txStyles>
    <p:titleStyle>
      <a:lvl1pPr algn="ctr" rtl="0" eaLnBrk="0" fontAlgn="base" hangingPunct="0">
        <a:spcBef>
          <a:spcPct val="0"/>
        </a:spcBef>
        <a:spcAft>
          <a:spcPct val="0"/>
        </a:spcAft>
        <a:defRPr sz="4400">
          <a:solidFill>
            <a:schemeClr val="tx2"/>
          </a:solidFill>
          <a:latin typeface="Calibri" pitchFamily="34" charset="0"/>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6.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7.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slideLayout" Target="../slideLayouts/slideLayout24.xml"/><Relationship Id="rId5" Type="http://schemas.openxmlformats.org/officeDocument/2006/relationships/image" Target="../media/image23.wmf"/><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9.xml"/><Relationship Id="rId1" Type="http://schemas.openxmlformats.org/officeDocument/2006/relationships/tags" Target="../tags/tag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5.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png"/><Relationship Id="rId1" Type="http://schemas.openxmlformats.org/officeDocument/2006/relationships/slideLayout" Target="../slideLayouts/slideLayout53.xml"/><Relationship Id="rId5" Type="http://schemas.openxmlformats.org/officeDocument/2006/relationships/image" Target="../media/image27.png"/><Relationship Id="rId4" Type="http://schemas.openxmlformats.org/officeDocument/2006/relationships/image" Target="../media/image26.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4E4E4"/>
        </a:solidFill>
        <a:effectLst/>
      </p:bgPr>
    </p:bg>
    <p:spTree>
      <p:nvGrpSpPr>
        <p:cNvPr id="1" name=""/>
        <p:cNvGrpSpPr/>
        <p:nvPr/>
      </p:nvGrpSpPr>
      <p:grpSpPr>
        <a:xfrm>
          <a:off x="0" y="0"/>
          <a:ext cx="0" cy="0"/>
          <a:chOff x="0" y="0"/>
          <a:chExt cx="0" cy="0"/>
        </a:xfrm>
      </p:grpSpPr>
      <p:sp>
        <p:nvSpPr>
          <p:cNvPr id="6" name="Rectangle 5"/>
          <p:cNvSpPr/>
          <p:nvPr/>
        </p:nvSpPr>
        <p:spPr>
          <a:xfrm>
            <a:off x="0" y="5788204"/>
            <a:ext cx="12192000" cy="1062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053" name="Rectangle 6"/>
          <p:cNvSpPr>
            <a:spLocks noChangeArrowheads="1"/>
          </p:cNvSpPr>
          <p:nvPr/>
        </p:nvSpPr>
        <p:spPr bwMode="auto">
          <a:xfrm>
            <a:off x="0" y="1"/>
            <a:ext cx="12192000" cy="2618379"/>
          </a:xfrm>
          <a:prstGeom prst="rect">
            <a:avLst/>
          </a:prstGeom>
          <a:solidFill>
            <a:srgbClr val="214A5B"/>
          </a:solidFill>
          <a:ln w="28575">
            <a:solidFill>
              <a:srgbClr val="CC3300"/>
            </a:solidFill>
            <a:miter lim="800000"/>
            <a:headEnd/>
            <a:tailEnd/>
          </a:ln>
          <a:effectLst/>
        </p:spPr>
        <p:txBody>
          <a:bodyPr anchor="ctr"/>
          <a:lstStyle/>
          <a:p>
            <a:pPr marL="233363" algn="ctr" fontAlgn="base">
              <a:spcBef>
                <a:spcPct val="0"/>
              </a:spcBef>
              <a:spcAft>
                <a:spcPct val="0"/>
              </a:spcAft>
              <a:defRPr/>
            </a:pPr>
            <a:r>
              <a:rPr lang="en-US" sz="8000" b="1" dirty="0">
                <a:solidFill>
                  <a:srgbClr val="FFFFFF"/>
                </a:solidFill>
                <a:effectLst>
                  <a:outerShdw blurRad="38100" dist="38100" dir="2700000" algn="tl">
                    <a:srgbClr val="000000"/>
                  </a:outerShdw>
                </a:effectLst>
                <a:latin typeface="Calibri" pitchFamily="34" charset="0"/>
              </a:rPr>
              <a:t>Pain, Opioids and </a:t>
            </a:r>
            <a:br>
              <a:rPr lang="en-US" sz="8000" b="1" dirty="0">
                <a:solidFill>
                  <a:srgbClr val="FFFFFF"/>
                </a:solidFill>
                <a:effectLst>
                  <a:outerShdw blurRad="38100" dist="38100" dir="2700000" algn="tl">
                    <a:srgbClr val="000000"/>
                  </a:outerShdw>
                </a:effectLst>
                <a:latin typeface="Calibri" pitchFamily="34" charset="0"/>
              </a:rPr>
            </a:br>
            <a:r>
              <a:rPr lang="en-US" sz="8000" b="1" dirty="0">
                <a:solidFill>
                  <a:srgbClr val="FFFFFF"/>
                </a:solidFill>
                <a:effectLst>
                  <a:outerShdw blurRad="38100" dist="38100" dir="2700000" algn="tl">
                    <a:srgbClr val="000000"/>
                  </a:outerShdw>
                </a:effectLst>
                <a:latin typeface="Calibri" pitchFamily="34" charset="0"/>
              </a:rPr>
              <a:t>Addiction</a:t>
            </a:r>
            <a:endParaRPr lang="en-US" sz="6000" b="1" dirty="0">
              <a:solidFill>
                <a:srgbClr val="FFFFFF"/>
              </a:solidFill>
              <a:effectLst>
                <a:outerShdw blurRad="38100" dist="38100" dir="2700000" algn="tl">
                  <a:srgbClr val="000000"/>
                </a:outerShdw>
              </a:effectLst>
              <a:latin typeface="Calibri" pitchFamily="34" charset="0"/>
            </a:endParaRPr>
          </a:p>
        </p:txBody>
      </p:sp>
      <p:grpSp>
        <p:nvGrpSpPr>
          <p:cNvPr id="25604" name="Group 6"/>
          <p:cNvGrpSpPr>
            <a:grpSpLocks/>
          </p:cNvGrpSpPr>
          <p:nvPr/>
        </p:nvGrpSpPr>
        <p:grpSpPr bwMode="auto">
          <a:xfrm>
            <a:off x="2553888" y="5913942"/>
            <a:ext cx="4690436" cy="866689"/>
            <a:chOff x="1731517" y="5962735"/>
            <a:chExt cx="4178802" cy="866691"/>
          </a:xfrm>
        </p:grpSpPr>
        <p:pic>
          <p:nvPicPr>
            <p:cNvPr id="25605" name="Picture 4956" descr="CARE_logo_t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1517" y="5962736"/>
              <a:ext cx="702215" cy="784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06" name="Group 9"/>
            <p:cNvGrpSpPr>
              <a:grpSpLocks/>
            </p:cNvGrpSpPr>
            <p:nvPr/>
          </p:nvGrpSpPr>
          <p:grpSpPr bwMode="auto">
            <a:xfrm>
              <a:off x="2819400" y="5962735"/>
              <a:ext cx="3090919" cy="866691"/>
              <a:chOff x="0" y="23770"/>
              <a:chExt cx="4146615" cy="1076547"/>
            </a:xfrm>
          </p:grpSpPr>
          <p:pic>
            <p:nvPicPr>
              <p:cNvPr id="25608" name="Picture 11" descr="BMC-BUMS LOGOS 120dpi"/>
              <p:cNvPicPr>
                <a:picLocks noChangeAspect="1" noChangeArrowheads="1"/>
              </p:cNvPicPr>
              <p:nvPr/>
            </p:nvPicPr>
            <p:blipFill>
              <a:blip r:embed="rId4">
                <a:extLst>
                  <a:ext uri="{28A0092B-C50C-407E-A947-70E740481C1C}">
                    <a14:useLocalDpi xmlns:a14="http://schemas.microsoft.com/office/drawing/2010/main" val="0"/>
                  </a:ext>
                </a:extLst>
              </a:blip>
              <a:srcRect r="51843"/>
              <a:stretch>
                <a:fillRect/>
              </a:stretch>
            </p:blipFill>
            <p:spPr bwMode="auto">
              <a:xfrm>
                <a:off x="2212423" y="49529"/>
                <a:ext cx="1934192" cy="956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12" descr="BMC-BUMS LOGOS 120dpi"/>
              <p:cNvPicPr>
                <a:picLocks noChangeAspect="1" noChangeArrowheads="1"/>
              </p:cNvPicPr>
              <p:nvPr/>
            </p:nvPicPr>
            <p:blipFill>
              <a:blip r:embed="rId4">
                <a:extLst>
                  <a:ext uri="{28A0092B-C50C-407E-A947-70E740481C1C}">
                    <a14:useLocalDpi xmlns:a14="http://schemas.microsoft.com/office/drawing/2010/main" val="0"/>
                  </a:ext>
                </a:extLst>
              </a:blip>
              <a:srcRect l="53120"/>
              <a:stretch>
                <a:fillRect/>
              </a:stretch>
            </p:blipFill>
            <p:spPr bwMode="auto">
              <a:xfrm>
                <a:off x="0" y="23770"/>
                <a:ext cx="2119694" cy="1076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4536" y="5973125"/>
            <a:ext cx="2736299" cy="74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0" y="5795158"/>
            <a:ext cx="12192000" cy="0"/>
          </a:xfrm>
          <a:prstGeom prst="line">
            <a:avLst/>
          </a:prstGeom>
          <a:ln w="28575">
            <a:solidFill>
              <a:srgbClr val="377D99"/>
            </a:solidFill>
          </a:ln>
        </p:spPr>
        <p:style>
          <a:lnRef idx="1">
            <a:schemeClr val="accent1"/>
          </a:lnRef>
          <a:fillRef idx="0">
            <a:schemeClr val="accent1"/>
          </a:fillRef>
          <a:effectRef idx="0">
            <a:schemeClr val="accent1"/>
          </a:effectRef>
          <a:fontRef idx="minor">
            <a:schemeClr val="tx1"/>
          </a:fontRef>
        </p:style>
      </p:cxnSp>
      <p:sp>
        <p:nvSpPr>
          <p:cNvPr id="13" name="Rectangle 3"/>
          <p:cNvSpPr>
            <a:spLocks noGrp="1" noChangeArrowheads="1"/>
          </p:cNvSpPr>
          <p:nvPr>
            <p:ph type="subTitle" idx="1"/>
          </p:nvPr>
        </p:nvSpPr>
        <p:spPr>
          <a:xfrm>
            <a:off x="0" y="2819400"/>
            <a:ext cx="12192000" cy="2819400"/>
          </a:xfrm>
        </p:spPr>
        <p:txBody>
          <a:bodyPr/>
          <a:lstStyle/>
          <a:p>
            <a:pPr>
              <a:lnSpc>
                <a:spcPct val="80000"/>
              </a:lnSpc>
            </a:pPr>
            <a:r>
              <a:rPr lang="en-US" altLang="en-US" sz="2800" dirty="0">
                <a:solidFill>
                  <a:srgbClr val="000000"/>
                </a:solidFill>
              </a:rPr>
              <a:t>Immersion Training in Addiction Medicine Programs 2022</a:t>
            </a:r>
          </a:p>
          <a:p>
            <a:pPr>
              <a:lnSpc>
                <a:spcPct val="80000"/>
              </a:lnSpc>
            </a:pPr>
            <a:endParaRPr lang="en-US" altLang="en-US" sz="2000" dirty="0">
              <a:solidFill>
                <a:srgbClr val="000000"/>
              </a:solidFill>
            </a:endParaRPr>
          </a:p>
          <a:p>
            <a:pPr>
              <a:lnSpc>
                <a:spcPct val="80000"/>
              </a:lnSpc>
            </a:pPr>
            <a:r>
              <a:rPr lang="en-US" altLang="en-US" sz="2800" b="1" dirty="0">
                <a:solidFill>
                  <a:srgbClr val="000000"/>
                </a:solidFill>
              </a:rPr>
              <a:t>April 2022</a:t>
            </a:r>
          </a:p>
          <a:p>
            <a:pPr>
              <a:lnSpc>
                <a:spcPct val="80000"/>
              </a:lnSpc>
            </a:pPr>
            <a:endParaRPr lang="en-US" altLang="en-US" sz="1400" dirty="0">
              <a:solidFill>
                <a:srgbClr val="000000"/>
              </a:solidFill>
            </a:endParaRPr>
          </a:p>
          <a:p>
            <a:pPr>
              <a:lnSpc>
                <a:spcPct val="80000"/>
              </a:lnSpc>
            </a:pPr>
            <a:r>
              <a:rPr lang="en-US" altLang="en-US" sz="2400" dirty="0">
                <a:solidFill>
                  <a:srgbClr val="000000"/>
                </a:solidFill>
              </a:rPr>
              <a:t>Daniel P. Alford, MD, MPH</a:t>
            </a:r>
          </a:p>
          <a:p>
            <a:pPr>
              <a:lnSpc>
                <a:spcPct val="80000"/>
              </a:lnSpc>
            </a:pPr>
            <a:r>
              <a:rPr lang="en-US" altLang="en-US" sz="2200" dirty="0">
                <a:solidFill>
                  <a:srgbClr val="000000"/>
                </a:solidFill>
              </a:rPr>
              <a:t>Professor of Medicine</a:t>
            </a:r>
          </a:p>
          <a:p>
            <a:pPr>
              <a:lnSpc>
                <a:spcPct val="80000"/>
              </a:lnSpc>
            </a:pPr>
            <a:r>
              <a:rPr lang="en-US" altLang="en-US" sz="2200" dirty="0">
                <a:solidFill>
                  <a:srgbClr val="000000"/>
                </a:solidFill>
              </a:rPr>
              <a:t>Associate Dean, Continuing Medical Education</a:t>
            </a:r>
          </a:p>
          <a:p>
            <a:pPr>
              <a:lnSpc>
                <a:spcPct val="80000"/>
              </a:lnSpc>
            </a:pPr>
            <a:r>
              <a:rPr lang="en-US" altLang="en-US" sz="2200" dirty="0">
                <a:solidFill>
                  <a:srgbClr val="000000"/>
                </a:solidFill>
              </a:rPr>
              <a:t>Director, Clinical Addiction Research and Education (CARE) Unit</a:t>
            </a:r>
          </a:p>
        </p:txBody>
      </p:sp>
    </p:spTree>
    <p:extLst>
      <p:ext uri="{BB962C8B-B14F-4D97-AF65-F5344CB8AC3E}">
        <p14:creationId xmlns:p14="http://schemas.microsoft.com/office/powerpoint/2010/main" val="3052467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4E4E4"/>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2"/>
            <a:ext cx="12192000" cy="952007"/>
          </a:xfrm>
          <a:solidFill>
            <a:srgbClr val="214A5B"/>
          </a:solidFill>
        </p:spPr>
        <p:txBody>
          <a:bodyPr/>
          <a:lstStyle/>
          <a:p>
            <a:pPr eaLnBrk="1" hangingPunct="1">
              <a:defRPr/>
            </a:pPr>
            <a:r>
              <a:rPr lang="en-US" altLang="en-US" b="1" dirty="0">
                <a:solidFill>
                  <a:schemeClr val="bg1"/>
                </a:solidFill>
                <a:effectLst>
                  <a:outerShdw blurRad="38100" dist="38100" dir="2700000" algn="tl">
                    <a:srgbClr val="000000">
                      <a:alpha val="43137"/>
                    </a:srgbClr>
                  </a:outerShdw>
                </a:effectLst>
              </a:rPr>
              <a:t>Opioid Analgesics</a:t>
            </a:r>
          </a:p>
        </p:txBody>
      </p:sp>
      <p:sp>
        <p:nvSpPr>
          <p:cNvPr id="25603" name="Rectangle 3"/>
          <p:cNvSpPr>
            <a:spLocks noGrp="1" noChangeArrowheads="1"/>
          </p:cNvSpPr>
          <p:nvPr>
            <p:ph idx="1"/>
          </p:nvPr>
        </p:nvSpPr>
        <p:spPr>
          <a:xfrm>
            <a:off x="377687" y="1249680"/>
            <a:ext cx="11468149" cy="4910138"/>
          </a:xfrm>
        </p:spPr>
        <p:txBody>
          <a:bodyPr/>
          <a:lstStyle/>
          <a:p>
            <a:pPr eaLnBrk="1" hangingPunct="1">
              <a:spcBef>
                <a:spcPts val="600"/>
              </a:spcBef>
            </a:pPr>
            <a:r>
              <a:rPr lang="en-US" altLang="en-US" b="1" dirty="0"/>
              <a:t>Analgesia</a:t>
            </a:r>
          </a:p>
          <a:p>
            <a:pPr lvl="1" eaLnBrk="1" hangingPunct="1">
              <a:spcBef>
                <a:spcPts val="600"/>
              </a:spcBef>
              <a:buFont typeface="Arial" charset="0"/>
              <a:buChar char="•"/>
            </a:pPr>
            <a:r>
              <a:rPr lang="en-US" altLang="en-US" sz="2400" dirty="0"/>
              <a:t>Turn on descending inhibitory systems</a:t>
            </a:r>
          </a:p>
          <a:p>
            <a:pPr lvl="1" eaLnBrk="1" hangingPunct="1">
              <a:spcBef>
                <a:spcPts val="600"/>
              </a:spcBef>
              <a:buFont typeface="Arial" charset="0"/>
              <a:buChar char="•"/>
            </a:pPr>
            <a:r>
              <a:rPr lang="en-US" altLang="en-US" sz="2400" dirty="0"/>
              <a:t>Prevent ascending transmission of pain signal</a:t>
            </a:r>
          </a:p>
          <a:p>
            <a:pPr lvl="1" eaLnBrk="1" hangingPunct="1">
              <a:spcBef>
                <a:spcPts val="600"/>
              </a:spcBef>
              <a:buFont typeface="Arial" charset="0"/>
              <a:buChar char="•"/>
            </a:pPr>
            <a:r>
              <a:rPr lang="en-US" altLang="en-US" sz="2400" dirty="0"/>
              <a:t>Inhibit terminals of C-fibers in the spinal cord</a:t>
            </a:r>
          </a:p>
          <a:p>
            <a:pPr lvl="1" eaLnBrk="1" hangingPunct="1">
              <a:spcBef>
                <a:spcPts val="600"/>
              </a:spcBef>
              <a:buFont typeface="Arial" charset="0"/>
              <a:buChar char="•"/>
            </a:pPr>
            <a:r>
              <a:rPr lang="en-US" altLang="en-US" sz="2400" dirty="0"/>
              <a:t>Inhibit activation of peripheral nociceptors</a:t>
            </a:r>
            <a:endParaRPr lang="en-US" altLang="en-US" sz="1050" b="1" dirty="0"/>
          </a:p>
          <a:p>
            <a:pPr lvl="1" eaLnBrk="1" hangingPunct="1">
              <a:spcBef>
                <a:spcPts val="600"/>
              </a:spcBef>
              <a:buFont typeface="Arial" charset="0"/>
              <a:buChar char="•"/>
            </a:pPr>
            <a:r>
              <a:rPr lang="en-US" altLang="en-US" b="1" dirty="0"/>
              <a:t>Variable response </a:t>
            </a:r>
            <a:r>
              <a:rPr lang="en-US" altLang="en-US" sz="2400" dirty="0"/>
              <a:t>(not all patients respond to                                                                                                the same opioid in the same way)</a:t>
            </a:r>
          </a:p>
          <a:p>
            <a:pPr lvl="2" eaLnBrk="1" hangingPunct="1">
              <a:spcBef>
                <a:spcPts val="600"/>
              </a:spcBef>
            </a:pPr>
            <a:r>
              <a:rPr lang="en-US" altLang="en-US" dirty="0"/>
              <a:t>&gt;3,000 polymorphisms in the human MOR gene</a:t>
            </a:r>
          </a:p>
          <a:p>
            <a:pPr lvl="2" eaLnBrk="1" hangingPunct="1">
              <a:spcBef>
                <a:spcPts val="600"/>
              </a:spcBef>
            </a:pPr>
            <a:r>
              <a:rPr lang="en-US" altLang="en-US" dirty="0"/>
              <a:t>Differences in pharmacokinetics (opioid metabolism)</a:t>
            </a:r>
            <a:endParaRPr lang="en-US" altLang="en-US" sz="1050" dirty="0"/>
          </a:p>
          <a:p>
            <a:pPr eaLnBrk="1" hangingPunct="1">
              <a:spcBef>
                <a:spcPts val="600"/>
              </a:spcBef>
            </a:pPr>
            <a:r>
              <a:rPr lang="en-US" altLang="en-US" b="1" dirty="0">
                <a:solidFill>
                  <a:srgbClr val="C00000"/>
                </a:solidFill>
              </a:rPr>
              <a:t>Active the reward pathway</a:t>
            </a:r>
            <a:endParaRPr lang="en-US" altLang="en-US" sz="3600" b="1" dirty="0">
              <a:solidFill>
                <a:srgbClr val="C00000"/>
              </a:solidFill>
            </a:endParaRPr>
          </a:p>
        </p:txBody>
      </p:sp>
      <p:sp>
        <p:nvSpPr>
          <p:cNvPr id="44036" name="Text Box 6"/>
          <p:cNvSpPr txBox="1">
            <a:spLocks noChangeArrowheads="1"/>
          </p:cNvSpPr>
          <p:nvPr/>
        </p:nvSpPr>
        <p:spPr bwMode="auto">
          <a:xfrm>
            <a:off x="653144" y="6242186"/>
            <a:ext cx="38925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0" fontAlgn="base" hangingPunct="0">
              <a:spcBef>
                <a:spcPct val="0"/>
              </a:spcBef>
              <a:spcAft>
                <a:spcPct val="0"/>
              </a:spcAft>
              <a:buFontTx/>
              <a:buNone/>
            </a:pPr>
            <a:r>
              <a:rPr lang="en-US" altLang="en-US" sz="1600" dirty="0" err="1">
                <a:solidFill>
                  <a:srgbClr val="000000"/>
                </a:solidFill>
              </a:rPr>
              <a:t>McCleane</a:t>
            </a:r>
            <a:r>
              <a:rPr lang="en-US" altLang="en-US" sz="1600" dirty="0">
                <a:solidFill>
                  <a:srgbClr val="000000"/>
                </a:solidFill>
              </a:rPr>
              <a:t> G, Smith HS. </a:t>
            </a:r>
            <a:r>
              <a:rPr lang="en-US" altLang="en-US" sz="1600" i="1" dirty="0">
                <a:solidFill>
                  <a:srgbClr val="000000"/>
                </a:solidFill>
              </a:rPr>
              <a:t>Med </a:t>
            </a:r>
            <a:r>
              <a:rPr lang="en-US" altLang="en-US" sz="1600" i="1" dirty="0" err="1">
                <a:solidFill>
                  <a:srgbClr val="000000"/>
                </a:solidFill>
              </a:rPr>
              <a:t>Clin</a:t>
            </a:r>
            <a:r>
              <a:rPr lang="en-US" altLang="en-US" sz="1600" i="1" dirty="0">
                <a:solidFill>
                  <a:srgbClr val="000000"/>
                </a:solidFill>
              </a:rPr>
              <a:t> N Am. </a:t>
            </a:r>
            <a:r>
              <a:rPr lang="en-US" altLang="en-US" sz="1600" dirty="0">
                <a:solidFill>
                  <a:srgbClr val="000000"/>
                </a:solidFill>
              </a:rPr>
              <a:t>2007</a:t>
            </a:r>
          </a:p>
          <a:p>
            <a:pPr eaLnBrk="0" fontAlgn="base" hangingPunct="0">
              <a:spcBef>
                <a:spcPct val="0"/>
              </a:spcBef>
              <a:spcAft>
                <a:spcPct val="0"/>
              </a:spcAft>
              <a:buFontTx/>
              <a:buNone/>
            </a:pPr>
            <a:r>
              <a:rPr lang="en-US" altLang="en-US" sz="1600" dirty="0">
                <a:solidFill>
                  <a:srgbClr val="000000"/>
                </a:solidFill>
                <a:cs typeface="Calibri" panose="020F0502020204030204" pitchFamily="34" charset="0"/>
              </a:rPr>
              <a:t>Smith HS. </a:t>
            </a:r>
            <a:r>
              <a:rPr lang="en-US" altLang="en-US" sz="1600" i="1" dirty="0">
                <a:solidFill>
                  <a:srgbClr val="000000"/>
                </a:solidFill>
                <a:cs typeface="Calibri" panose="020F0502020204030204" pitchFamily="34" charset="0"/>
              </a:rPr>
              <a:t>Pain Physician. </a:t>
            </a:r>
            <a:r>
              <a:rPr lang="en-US" altLang="en-US" sz="1600" dirty="0">
                <a:solidFill>
                  <a:srgbClr val="000000"/>
                </a:solidFill>
                <a:cs typeface="Calibri" panose="020F0502020204030204" pitchFamily="34" charset="0"/>
              </a:rPr>
              <a:t>2008</a:t>
            </a: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213"/>
          <a:stretch/>
        </p:blipFill>
        <p:spPr bwMode="auto">
          <a:xfrm>
            <a:off x="8337011" y="1189516"/>
            <a:ext cx="3646659" cy="3429985"/>
          </a:xfrm>
          <a:prstGeom prst="rect">
            <a:avLst/>
          </a:prstGeom>
          <a:noFill/>
          <a:ln w="9525">
            <a:solidFill>
              <a:schemeClr val="tx1"/>
            </a:solidFill>
          </a:ln>
          <a:effectLst>
            <a:outerShdw blurRad="254000" dist="76200" dir="2700000" algn="tl" rotWithShape="0">
              <a:srgbClr val="41695B">
                <a:alpha val="60000"/>
              </a:srgbClr>
            </a:outerShdw>
          </a:effectLst>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flipH="1" flipV="1">
            <a:off x="10452322" y="1385783"/>
            <a:ext cx="445936" cy="7135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0851689" y="1334790"/>
            <a:ext cx="1219200" cy="430887"/>
          </a:xfrm>
          <a:prstGeom prst="rect">
            <a:avLst/>
          </a:prstGeom>
          <a:noFill/>
        </p:spPr>
        <p:txBody>
          <a:bodyPr wrap="square" rtlCol="0">
            <a:spAutoFit/>
          </a:bodyPr>
          <a:lstStyle/>
          <a:p>
            <a:r>
              <a:rPr lang="en-US" sz="1100" b="1" dirty="0">
                <a:latin typeface="Calibri" panose="020F0502020204030204" pitchFamily="34" charset="0"/>
                <a:cs typeface="Calibri" panose="020F0502020204030204" pitchFamily="34" charset="0"/>
              </a:rPr>
              <a:t>Somatosensory</a:t>
            </a:r>
            <a:br>
              <a:rPr lang="en-US" sz="1100" b="1" dirty="0">
                <a:latin typeface="Calibri" panose="020F0502020204030204" pitchFamily="34" charset="0"/>
                <a:cs typeface="Calibri" panose="020F0502020204030204" pitchFamily="34" charset="0"/>
              </a:rPr>
            </a:br>
            <a:r>
              <a:rPr lang="en-US" sz="1100" b="1" dirty="0">
                <a:latin typeface="Calibri" panose="020F0502020204030204" pitchFamily="34" charset="0"/>
                <a:cs typeface="Calibri" panose="020F0502020204030204" pitchFamily="34" charset="0"/>
              </a:rPr>
              <a:t>cortex</a:t>
            </a:r>
          </a:p>
        </p:txBody>
      </p:sp>
      <p:cxnSp>
        <p:nvCxnSpPr>
          <p:cNvPr id="9" name="Straight Arrow Connector 8"/>
          <p:cNvCxnSpPr/>
          <p:nvPr/>
        </p:nvCxnSpPr>
        <p:spPr>
          <a:xfrm flipH="1" flipV="1">
            <a:off x="10361835" y="1791099"/>
            <a:ext cx="581025" cy="15337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893495" y="1850006"/>
            <a:ext cx="1219200" cy="261610"/>
          </a:xfrm>
          <a:prstGeom prst="rect">
            <a:avLst/>
          </a:prstGeom>
          <a:noFill/>
        </p:spPr>
        <p:txBody>
          <a:bodyPr wrap="square" rtlCol="0">
            <a:spAutoFit/>
          </a:bodyPr>
          <a:lstStyle/>
          <a:p>
            <a:r>
              <a:rPr lang="en-US" sz="1100" b="1" dirty="0">
                <a:latin typeface="Calibri" panose="020F0502020204030204" pitchFamily="34" charset="0"/>
                <a:cs typeface="Calibri" panose="020F0502020204030204" pitchFamily="34" charset="0"/>
              </a:rPr>
              <a:t>Thalamus</a:t>
            </a:r>
          </a:p>
        </p:txBody>
      </p:sp>
      <p:cxnSp>
        <p:nvCxnSpPr>
          <p:cNvPr id="11" name="Straight Arrow Connector 10"/>
          <p:cNvCxnSpPr/>
          <p:nvPr/>
        </p:nvCxnSpPr>
        <p:spPr>
          <a:xfrm flipH="1" flipV="1">
            <a:off x="10423744" y="3376504"/>
            <a:ext cx="445936" cy="7135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0823111" y="3320748"/>
            <a:ext cx="1219200" cy="430887"/>
          </a:xfrm>
          <a:prstGeom prst="rect">
            <a:avLst/>
          </a:prstGeom>
          <a:noFill/>
        </p:spPr>
        <p:txBody>
          <a:bodyPr wrap="square" rtlCol="0">
            <a:spAutoFit/>
          </a:bodyPr>
          <a:lstStyle/>
          <a:p>
            <a:r>
              <a:rPr lang="en-US" sz="1100" b="1" dirty="0">
                <a:latin typeface="Calibri" panose="020F0502020204030204" pitchFamily="34" charset="0"/>
                <a:cs typeface="Calibri" panose="020F0502020204030204" pitchFamily="34" charset="0"/>
              </a:rPr>
              <a:t>Ascending</a:t>
            </a:r>
            <a:br>
              <a:rPr lang="en-US" sz="1100" b="1" dirty="0">
                <a:latin typeface="Calibri" panose="020F0502020204030204" pitchFamily="34" charset="0"/>
                <a:cs typeface="Calibri" panose="020F0502020204030204" pitchFamily="34" charset="0"/>
              </a:rPr>
            </a:br>
            <a:r>
              <a:rPr lang="en-US" sz="1100" b="1" dirty="0">
                <a:latin typeface="Calibri" panose="020F0502020204030204" pitchFamily="34" charset="0"/>
                <a:cs typeface="Calibri" panose="020F0502020204030204" pitchFamily="34" charset="0"/>
              </a:rPr>
              <a:t>pathways</a:t>
            </a:r>
          </a:p>
        </p:txBody>
      </p:sp>
      <p:cxnSp>
        <p:nvCxnSpPr>
          <p:cNvPr id="13" name="Straight Arrow Connector 12"/>
          <p:cNvCxnSpPr/>
          <p:nvPr/>
        </p:nvCxnSpPr>
        <p:spPr>
          <a:xfrm flipV="1">
            <a:off x="9725672" y="3858130"/>
            <a:ext cx="210470" cy="43652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812265" y="4172020"/>
            <a:ext cx="913407" cy="261610"/>
          </a:xfrm>
          <a:prstGeom prst="rect">
            <a:avLst/>
          </a:prstGeom>
          <a:noFill/>
        </p:spPr>
        <p:txBody>
          <a:bodyPr wrap="square" rtlCol="0">
            <a:spAutoFit/>
          </a:bodyPr>
          <a:lstStyle/>
          <a:p>
            <a:pPr algn="r"/>
            <a:r>
              <a:rPr lang="en-US" sz="1100" b="1" dirty="0">
                <a:latin typeface="Calibri" panose="020F0502020204030204" pitchFamily="34" charset="0"/>
                <a:cs typeface="Calibri" panose="020F0502020204030204" pitchFamily="34" charset="0"/>
              </a:rPr>
              <a:t>Dorsal Horn</a:t>
            </a:r>
          </a:p>
        </p:txBody>
      </p:sp>
      <p:cxnSp>
        <p:nvCxnSpPr>
          <p:cNvPr id="15" name="Straight Arrow Connector 14"/>
          <p:cNvCxnSpPr/>
          <p:nvPr/>
        </p:nvCxnSpPr>
        <p:spPr>
          <a:xfrm flipV="1">
            <a:off x="9465331" y="3819141"/>
            <a:ext cx="467878" cy="3674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603275" y="3712555"/>
            <a:ext cx="913407" cy="430887"/>
          </a:xfrm>
          <a:prstGeom prst="rect">
            <a:avLst/>
          </a:prstGeom>
          <a:noFill/>
        </p:spPr>
        <p:txBody>
          <a:bodyPr wrap="square" rtlCol="0">
            <a:spAutoFit/>
          </a:bodyPr>
          <a:lstStyle/>
          <a:p>
            <a:pPr algn="r"/>
            <a:r>
              <a:rPr lang="en-US" sz="1100" b="1" dirty="0">
                <a:latin typeface="Calibri" panose="020F0502020204030204" pitchFamily="34" charset="0"/>
                <a:cs typeface="Calibri" panose="020F0502020204030204" pitchFamily="34" charset="0"/>
              </a:rPr>
              <a:t>Peripheral</a:t>
            </a:r>
            <a:br>
              <a:rPr lang="en-US" sz="1100" b="1" dirty="0">
                <a:latin typeface="Calibri" panose="020F0502020204030204" pitchFamily="34" charset="0"/>
                <a:cs typeface="Calibri" panose="020F0502020204030204" pitchFamily="34" charset="0"/>
              </a:rPr>
            </a:br>
            <a:r>
              <a:rPr lang="en-US" sz="1100" b="1" dirty="0">
                <a:latin typeface="Calibri" panose="020F0502020204030204" pitchFamily="34" charset="0"/>
                <a:cs typeface="Calibri" panose="020F0502020204030204" pitchFamily="34" charset="0"/>
              </a:rPr>
              <a:t>nerves</a:t>
            </a:r>
          </a:p>
        </p:txBody>
      </p:sp>
      <p:cxnSp>
        <p:nvCxnSpPr>
          <p:cNvPr id="17" name="Straight Arrow Connector 16"/>
          <p:cNvCxnSpPr/>
          <p:nvPr/>
        </p:nvCxnSpPr>
        <p:spPr>
          <a:xfrm>
            <a:off x="9779929" y="2838068"/>
            <a:ext cx="226696" cy="21907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919881" y="2685225"/>
            <a:ext cx="913407" cy="430887"/>
          </a:xfrm>
          <a:prstGeom prst="rect">
            <a:avLst/>
          </a:prstGeom>
          <a:noFill/>
        </p:spPr>
        <p:txBody>
          <a:bodyPr wrap="square" rtlCol="0">
            <a:spAutoFit/>
          </a:bodyPr>
          <a:lstStyle/>
          <a:p>
            <a:pPr algn="r"/>
            <a:r>
              <a:rPr lang="en-US" sz="1100" b="1" dirty="0">
                <a:latin typeface="Calibri" panose="020F0502020204030204" pitchFamily="34" charset="0"/>
                <a:cs typeface="Calibri" panose="020F0502020204030204" pitchFamily="34" charset="0"/>
              </a:rPr>
              <a:t>Descending</a:t>
            </a:r>
            <a:br>
              <a:rPr lang="en-US" sz="1100" b="1" dirty="0">
                <a:latin typeface="Calibri" panose="020F0502020204030204" pitchFamily="34" charset="0"/>
                <a:cs typeface="Calibri" panose="020F0502020204030204" pitchFamily="34" charset="0"/>
              </a:rPr>
            </a:br>
            <a:r>
              <a:rPr lang="en-US" sz="1100" b="1" dirty="0">
                <a:latin typeface="Calibri" panose="020F0502020204030204" pitchFamily="34" charset="0"/>
                <a:cs typeface="Calibri" panose="020F0502020204030204" pitchFamily="34" charset="0"/>
              </a:rPr>
              <a:t>pathway</a:t>
            </a:r>
          </a:p>
        </p:txBody>
      </p:sp>
      <p:cxnSp>
        <p:nvCxnSpPr>
          <p:cNvPr id="19" name="Straight Arrow Connector 18"/>
          <p:cNvCxnSpPr/>
          <p:nvPr/>
        </p:nvCxnSpPr>
        <p:spPr>
          <a:xfrm>
            <a:off x="9441516" y="1688421"/>
            <a:ext cx="729059" cy="32573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337012" y="1557801"/>
            <a:ext cx="1148168" cy="430887"/>
          </a:xfrm>
          <a:prstGeom prst="rect">
            <a:avLst/>
          </a:prstGeom>
          <a:noFill/>
        </p:spPr>
        <p:txBody>
          <a:bodyPr wrap="square" rtlCol="0">
            <a:spAutoFit/>
          </a:bodyPr>
          <a:lstStyle/>
          <a:p>
            <a:pPr algn="r"/>
            <a:r>
              <a:rPr lang="en-US" sz="1100" b="1" dirty="0">
                <a:latin typeface="Calibri" panose="020F0502020204030204" pitchFamily="34" charset="0"/>
                <a:cs typeface="Calibri" panose="020F0502020204030204" pitchFamily="34" charset="0"/>
              </a:rPr>
              <a:t>Periaqueductal</a:t>
            </a:r>
            <a:br>
              <a:rPr lang="en-US" sz="1100" b="1" dirty="0">
                <a:latin typeface="Calibri" panose="020F0502020204030204" pitchFamily="34" charset="0"/>
                <a:cs typeface="Calibri" panose="020F0502020204030204" pitchFamily="34" charset="0"/>
              </a:rPr>
            </a:br>
            <a:r>
              <a:rPr lang="en-US" sz="1100" b="1" dirty="0">
                <a:latin typeface="Calibri" panose="020F0502020204030204" pitchFamily="34" charset="0"/>
                <a:cs typeface="Calibri" panose="020F0502020204030204" pitchFamily="34" charset="0"/>
              </a:rPr>
              <a:t>gray area</a:t>
            </a:r>
          </a:p>
        </p:txBody>
      </p:sp>
      <p:sp>
        <p:nvSpPr>
          <p:cNvPr id="2" name="Rectangle 1"/>
          <p:cNvSpPr/>
          <p:nvPr/>
        </p:nvSpPr>
        <p:spPr>
          <a:xfrm>
            <a:off x="8146473" y="1080655"/>
            <a:ext cx="3966222" cy="3776353"/>
          </a:xfrm>
          <a:prstGeom prst="rect">
            <a:avLst/>
          </a:prstGeom>
          <a:solidFill>
            <a:srgbClr val="FFFFFF">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Tree>
    <p:extLst>
      <p:ext uri="{BB962C8B-B14F-4D97-AF65-F5344CB8AC3E}">
        <p14:creationId xmlns:p14="http://schemas.microsoft.com/office/powerpoint/2010/main" val="7505717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5603">
                                            <p:txEl>
                                              <p:pRg st="5" end="5"/>
                                            </p:txEl>
                                          </p:spTgt>
                                        </p:tgtEl>
                                        <p:attrNameLst>
                                          <p:attrName>style.visibility</p:attrName>
                                        </p:attrNameLst>
                                      </p:cBhvr>
                                      <p:to>
                                        <p:strVal val="visible"/>
                                      </p:to>
                                    </p:set>
                                    <p:animEffect transition="in" filter="fade">
                                      <p:cBhvr>
                                        <p:cTn id="7" dur="500"/>
                                        <p:tgtEl>
                                          <p:spTgt spid="2560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5603">
                                            <p:txEl>
                                              <p:pRg st="6" end="6"/>
                                            </p:txEl>
                                          </p:spTgt>
                                        </p:tgtEl>
                                        <p:attrNameLst>
                                          <p:attrName>style.visibility</p:attrName>
                                        </p:attrNameLst>
                                      </p:cBhvr>
                                      <p:to>
                                        <p:strVal val="visible"/>
                                      </p:to>
                                    </p:set>
                                    <p:animEffect transition="in" filter="fade">
                                      <p:cBhvr>
                                        <p:cTn id="10" dur="500"/>
                                        <p:tgtEl>
                                          <p:spTgt spid="2560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5603">
                                            <p:txEl>
                                              <p:pRg st="7" end="7"/>
                                            </p:txEl>
                                          </p:spTgt>
                                        </p:tgtEl>
                                        <p:attrNameLst>
                                          <p:attrName>style.visibility</p:attrName>
                                        </p:attrNameLst>
                                      </p:cBhvr>
                                      <p:to>
                                        <p:strVal val="visible"/>
                                      </p:to>
                                    </p:set>
                                    <p:animEffect transition="in" filter="fade">
                                      <p:cBhvr>
                                        <p:cTn id="13" dur="500"/>
                                        <p:tgtEl>
                                          <p:spTgt spid="25603">
                                            <p:txEl>
                                              <p:pRg st="7" end="7"/>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25603">
                                            <p:txEl>
                                              <p:pRg st="8" end="8"/>
                                            </p:txEl>
                                          </p:spTgt>
                                        </p:tgtEl>
                                        <p:attrNameLst>
                                          <p:attrName>style.visibility</p:attrName>
                                        </p:attrNameLst>
                                      </p:cBhvr>
                                      <p:to>
                                        <p:strVal val="visible"/>
                                      </p:to>
                                    </p:set>
                                    <p:animEffect transition="in" filter="fade">
                                      <p:cBhvr>
                                        <p:cTn id="18" dur="500"/>
                                        <p:tgtEl>
                                          <p:spTgt spid="2560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4E4E4"/>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0" y="0"/>
            <a:ext cx="12192000" cy="1132114"/>
          </a:xfrm>
          <a:solidFill>
            <a:srgbClr val="214A5B"/>
          </a:solidFill>
        </p:spPr>
        <p:txBody>
          <a:bodyPr/>
          <a:lstStyle/>
          <a:p>
            <a:pPr>
              <a:tabLst>
                <a:tab pos="6970713" algn="l"/>
              </a:tabLst>
            </a:pPr>
            <a:r>
              <a:rPr lang="en-US" b="1" dirty="0">
                <a:solidFill>
                  <a:schemeClr val="bg1"/>
                </a:solidFill>
                <a:effectLst>
                  <a:outerShdw blurRad="38100" dist="38100" dir="2700000" algn="tl">
                    <a:srgbClr val="000000">
                      <a:alpha val="43137"/>
                    </a:srgbClr>
                  </a:outerShdw>
                </a:effectLst>
              </a:rPr>
              <a:t>Opioid Prescribing Trends</a:t>
            </a:r>
          </a:p>
        </p:txBody>
      </p:sp>
      <p:pic>
        <p:nvPicPr>
          <p:cNvPr id="6" name="Picture 5">
            <a:extLst>
              <a:ext uri="{FF2B5EF4-FFF2-40B4-BE49-F238E27FC236}">
                <a16:creationId xmlns:a16="http://schemas.microsoft.com/office/drawing/2014/main" id="{5FD40E52-9A09-4250-8566-9A6A38EF48AF}"/>
              </a:ext>
            </a:extLst>
          </p:cNvPr>
          <p:cNvPicPr>
            <a:picLocks noChangeAspect="1"/>
          </p:cNvPicPr>
          <p:nvPr/>
        </p:nvPicPr>
        <p:blipFill rotWithShape="1">
          <a:blip r:embed="rId2"/>
          <a:srcRect l="21540" t="29136" r="24605" b="31141"/>
          <a:stretch/>
        </p:blipFill>
        <p:spPr>
          <a:xfrm>
            <a:off x="135142" y="1478472"/>
            <a:ext cx="8968753" cy="4743545"/>
          </a:xfrm>
          <a:prstGeom prst="rect">
            <a:avLst/>
          </a:prstGeom>
          <a:effectLst>
            <a:outerShdw blurRad="50800" dist="38100" dir="8100000" algn="tr" rotWithShape="0">
              <a:prstClr val="black">
                <a:alpha val="40000"/>
              </a:prstClr>
            </a:outerShdw>
          </a:effectLst>
        </p:spPr>
      </p:pic>
      <p:sp>
        <p:nvSpPr>
          <p:cNvPr id="3" name="TextBox 2"/>
          <p:cNvSpPr txBox="1"/>
          <p:nvPr/>
        </p:nvSpPr>
        <p:spPr>
          <a:xfrm>
            <a:off x="293298" y="6468551"/>
            <a:ext cx="140987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www.fda.gov</a:t>
            </a:r>
          </a:p>
        </p:txBody>
      </p:sp>
      <p:sp>
        <p:nvSpPr>
          <p:cNvPr id="2" name="TextBox 1">
            <a:extLst>
              <a:ext uri="{FF2B5EF4-FFF2-40B4-BE49-F238E27FC236}">
                <a16:creationId xmlns:a16="http://schemas.microsoft.com/office/drawing/2014/main" id="{CC7E7DC3-9FC4-4894-AFAB-752C939C09B5}"/>
              </a:ext>
            </a:extLst>
          </p:cNvPr>
          <p:cNvSpPr txBox="1"/>
          <p:nvPr/>
        </p:nvSpPr>
        <p:spPr>
          <a:xfrm>
            <a:off x="9336505" y="1436946"/>
            <a:ext cx="2646948" cy="4247317"/>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Compared to Whites, Blacks and Hispanics are less likely to receive opioid analgesics for pain and when they do it’s at a lower dose</a:t>
            </a:r>
          </a:p>
          <a:p>
            <a:endParaRPr lang="en-US" dirty="0"/>
          </a:p>
        </p:txBody>
      </p:sp>
      <p:sp>
        <p:nvSpPr>
          <p:cNvPr id="4" name="TextBox 3">
            <a:extLst>
              <a:ext uri="{FF2B5EF4-FFF2-40B4-BE49-F238E27FC236}">
                <a16:creationId xmlns:a16="http://schemas.microsoft.com/office/drawing/2014/main" id="{3A045A3C-A18D-4E3D-9F71-AA028FA31E54}"/>
              </a:ext>
            </a:extLst>
          </p:cNvPr>
          <p:cNvSpPr txBox="1"/>
          <p:nvPr/>
        </p:nvSpPr>
        <p:spPr>
          <a:xfrm>
            <a:off x="9336505" y="5514986"/>
            <a:ext cx="2578847" cy="338554"/>
          </a:xfrm>
          <a:prstGeom prst="rect">
            <a:avLst/>
          </a:prstGeom>
          <a:noFill/>
        </p:spPr>
        <p:txBody>
          <a:bodyPr wrap="none" rtlCol="0">
            <a:spAutoFit/>
          </a:bodyPr>
          <a:lstStyle/>
          <a:p>
            <a:r>
              <a:rPr lang="en-US" sz="1600" dirty="0" err="1">
                <a:latin typeface="Calibri" panose="020F0502020204030204" pitchFamily="34" charset="0"/>
                <a:cs typeface="Calibri" panose="020F0502020204030204" pitchFamily="34" charset="0"/>
              </a:rPr>
              <a:t>Morden</a:t>
            </a:r>
            <a:r>
              <a:rPr lang="en-US" sz="1600" dirty="0">
                <a:latin typeface="Calibri" panose="020F0502020204030204" pitchFamily="34" charset="0"/>
                <a:cs typeface="Calibri" panose="020F0502020204030204" pitchFamily="34" charset="0"/>
              </a:rPr>
              <a:t> NE et al. </a:t>
            </a:r>
            <a:r>
              <a:rPr lang="en-US" sz="1600" i="1" dirty="0">
                <a:latin typeface="Calibri" panose="020F0502020204030204" pitchFamily="34" charset="0"/>
                <a:cs typeface="Calibri" panose="020F0502020204030204" pitchFamily="34" charset="0"/>
              </a:rPr>
              <a:t>NEJM</a:t>
            </a:r>
            <a:r>
              <a:rPr lang="en-US" sz="1600" dirty="0">
                <a:latin typeface="Calibri" panose="020F0502020204030204" pitchFamily="34" charset="0"/>
                <a:cs typeface="Calibri" panose="020F0502020204030204" pitchFamily="34" charset="0"/>
              </a:rPr>
              <a:t> 2021</a:t>
            </a:r>
          </a:p>
        </p:txBody>
      </p:sp>
    </p:spTree>
    <p:extLst>
      <p:ext uri="{BB962C8B-B14F-4D97-AF65-F5344CB8AC3E}">
        <p14:creationId xmlns:p14="http://schemas.microsoft.com/office/powerpoint/2010/main" val="3707826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4E4E4"/>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0" y="-1"/>
            <a:ext cx="12192000" cy="922639"/>
          </a:xfrm>
          <a:solidFill>
            <a:srgbClr val="214A5B"/>
          </a:solidFill>
        </p:spPr>
        <p:txBody>
          <a:bodyPr/>
          <a:lstStyle/>
          <a:p>
            <a:r>
              <a:rPr lang="en-US" altLang="en-US" b="1" dirty="0">
                <a:solidFill>
                  <a:schemeClr val="bg1"/>
                </a:solidFill>
                <a:effectLst>
                  <a:outerShdw blurRad="38100" dist="38100" dir="2700000" algn="tl">
                    <a:srgbClr val="000000">
                      <a:alpha val="43137"/>
                    </a:srgbClr>
                  </a:outerShdw>
                </a:effectLst>
              </a:rPr>
              <a:t>Source of Prescription Opioid Misused</a:t>
            </a:r>
          </a:p>
        </p:txBody>
      </p:sp>
      <p:sp>
        <p:nvSpPr>
          <p:cNvPr id="6" name="TextBox 2"/>
          <p:cNvSpPr txBox="1">
            <a:spLocks noChangeArrowheads="1"/>
          </p:cNvSpPr>
          <p:nvPr/>
        </p:nvSpPr>
        <p:spPr bwMode="auto">
          <a:xfrm>
            <a:off x="1" y="6324600"/>
            <a:ext cx="60683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itchFamily="34" charset="0"/>
                <a:ea typeface="MS PGothic" pitchFamily="34" charset="-128"/>
              </a:defRPr>
            </a:lvl1pPr>
            <a:lvl2pPr marL="742950" indent="-285750">
              <a:spcBef>
                <a:spcPct val="20000"/>
              </a:spcBef>
              <a:buChar char="–"/>
              <a:defRPr sz="2800">
                <a:solidFill>
                  <a:schemeClr val="tx1"/>
                </a:solidFill>
                <a:latin typeface="Calibri" pitchFamily="34" charset="0"/>
                <a:ea typeface="MS PGothic" pitchFamily="34" charset="-128"/>
              </a:defRPr>
            </a:lvl2pPr>
            <a:lvl3pPr marL="1143000" indent="-228600">
              <a:spcBef>
                <a:spcPct val="20000"/>
              </a:spcBef>
              <a:buChar char="•"/>
              <a:defRPr sz="2400">
                <a:solidFill>
                  <a:schemeClr val="tx1"/>
                </a:solidFill>
                <a:latin typeface="Calibri" pitchFamily="34" charset="0"/>
                <a:ea typeface="MS PGothic" pitchFamily="34" charset="-128"/>
              </a:defRPr>
            </a:lvl3pPr>
            <a:lvl4pPr marL="1600200" indent="-228600">
              <a:spcBef>
                <a:spcPct val="20000"/>
              </a:spcBef>
              <a:buChar char="–"/>
              <a:defRPr sz="2000">
                <a:solidFill>
                  <a:schemeClr val="tx1"/>
                </a:solidFill>
                <a:latin typeface="Calibri" pitchFamily="34" charset="0"/>
                <a:ea typeface="MS PGothic" pitchFamily="34" charset="-128"/>
              </a:defRPr>
            </a:lvl4pPr>
            <a:lvl5pPr marL="2057400" indent="-22860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Calibri" pitchFamily="34" charset="0"/>
                <a:ea typeface="MS PGothic" pitchFamily="34" charset="-128"/>
                <a:cs typeface="+mn-cs"/>
              </a:rPr>
              <a:t>SAMHSA. (2021). 2020 National Survey on Drug Use and Health</a:t>
            </a:r>
          </a:p>
        </p:txBody>
      </p:sp>
      <p:pic>
        <p:nvPicPr>
          <p:cNvPr id="7" name="Picture 6">
            <a:extLst>
              <a:ext uri="{FF2B5EF4-FFF2-40B4-BE49-F238E27FC236}">
                <a16:creationId xmlns:a16="http://schemas.microsoft.com/office/drawing/2014/main" id="{C6617C7D-EDEB-46B5-873D-F83C8079CC91}"/>
              </a:ext>
            </a:extLst>
          </p:cNvPr>
          <p:cNvPicPr>
            <a:picLocks noChangeAspect="1"/>
          </p:cNvPicPr>
          <p:nvPr/>
        </p:nvPicPr>
        <p:blipFill rotWithShape="1">
          <a:blip r:embed="rId2"/>
          <a:srcRect l="15174" t="15580" r="18643" b="29230"/>
          <a:stretch/>
        </p:blipFill>
        <p:spPr>
          <a:xfrm>
            <a:off x="842970" y="1095477"/>
            <a:ext cx="9894594" cy="5156902"/>
          </a:xfrm>
          <a:prstGeom prst="rect">
            <a:avLst/>
          </a:prstGeom>
          <a:effectLst>
            <a:outerShdw blurRad="50800" dist="38100" dir="8100000" algn="tr" rotWithShape="0">
              <a:prstClr val="black">
                <a:alpha val="40000"/>
              </a:prstClr>
            </a:outerShdw>
          </a:effectLst>
        </p:spPr>
      </p:pic>
      <p:sp>
        <p:nvSpPr>
          <p:cNvPr id="3" name="Rectangle: Rounded Corners 2">
            <a:extLst>
              <a:ext uri="{FF2B5EF4-FFF2-40B4-BE49-F238E27FC236}">
                <a16:creationId xmlns:a16="http://schemas.microsoft.com/office/drawing/2014/main" id="{ABF331FC-B27C-4C31-BD9D-21F3A84891F0}"/>
              </a:ext>
            </a:extLst>
          </p:cNvPr>
          <p:cNvSpPr/>
          <p:nvPr/>
        </p:nvSpPr>
        <p:spPr bwMode="auto">
          <a:xfrm>
            <a:off x="7593496" y="2037522"/>
            <a:ext cx="2733261" cy="884583"/>
          </a:xfrm>
          <a:prstGeom prst="roundRect">
            <a:avLst/>
          </a:prstGeom>
          <a:solidFill>
            <a:srgbClr val="FFFF00">
              <a:alpha val="15000"/>
            </a:srgbClr>
          </a:solid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solidFill>
                  <a:srgbClr val="FFFF00"/>
                </a:solidFill>
              </a:ln>
              <a:solidFill>
                <a:schemeClr val="tx1"/>
              </a:solidFill>
              <a:effectLst/>
              <a:latin typeface="Calibri" charset="0"/>
            </a:endParaRPr>
          </a:p>
        </p:txBody>
      </p:sp>
    </p:spTree>
    <p:extLst>
      <p:ext uri="{BB962C8B-B14F-4D97-AF65-F5344CB8AC3E}">
        <p14:creationId xmlns:p14="http://schemas.microsoft.com/office/powerpoint/2010/main" val="3136986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0086" y="-1"/>
            <a:ext cx="7151914" cy="1143001"/>
          </a:xfrm>
          <a:solidFill>
            <a:srgbClr val="214A5B"/>
          </a:solidFill>
        </p:spPr>
        <p:txBody>
          <a:bodyPr/>
          <a:lstStyle/>
          <a:p>
            <a:pPr marL="233363"/>
            <a:r>
              <a:rPr lang="en-US" sz="4800" b="1" dirty="0">
                <a:solidFill>
                  <a:schemeClr val="bg1"/>
                </a:solidFill>
                <a:effectLst>
                  <a:outerShdw blurRad="38100" dist="38100" dir="2700000" algn="tl">
                    <a:srgbClr val="000000">
                      <a:alpha val="43137"/>
                    </a:srgbClr>
                  </a:outerShdw>
                </a:effectLst>
              </a:rPr>
              <a:t>Opioids and Chronic Pain</a:t>
            </a:r>
          </a:p>
        </p:txBody>
      </p:sp>
      <p:sp>
        <p:nvSpPr>
          <p:cNvPr id="3" name="Content Placeholder 2"/>
          <p:cNvSpPr>
            <a:spLocks noGrp="1"/>
          </p:cNvSpPr>
          <p:nvPr>
            <p:ph idx="1"/>
          </p:nvPr>
        </p:nvSpPr>
        <p:spPr>
          <a:xfrm>
            <a:off x="5903495" y="1468993"/>
            <a:ext cx="5280718" cy="4625165"/>
          </a:xfrm>
        </p:spPr>
        <p:txBody>
          <a:bodyPr/>
          <a:lstStyle/>
          <a:p>
            <a:pPr marL="0" indent="0" algn="ctr">
              <a:buNone/>
            </a:pPr>
            <a:r>
              <a:rPr lang="en-US" sz="3400" b="1" dirty="0"/>
              <a:t>“The problem is, there’s no evidence that opioids work for chronic pain, according to guidelines released in 2016 by the CDC” </a:t>
            </a:r>
          </a:p>
          <a:p>
            <a:pPr marL="0" indent="0" algn="ctr">
              <a:buNone/>
            </a:pPr>
            <a:endParaRPr lang="en-US" sz="2800" dirty="0"/>
          </a:p>
          <a:p>
            <a:pPr marL="0" indent="0" algn="ctr">
              <a:buNone/>
            </a:pPr>
            <a:r>
              <a:rPr lang="en-US" sz="2400" dirty="0"/>
              <a:t>Julia Lurie – reporter, </a:t>
            </a:r>
            <a:r>
              <a:rPr lang="en-US" sz="2400" i="1" dirty="0"/>
              <a:t>Mother Jones</a:t>
            </a:r>
            <a:r>
              <a:rPr lang="en-US" sz="2400" dirty="0"/>
              <a:t>, </a:t>
            </a:r>
          </a:p>
          <a:p>
            <a:pPr marL="0" indent="0" algn="ctr">
              <a:buNone/>
            </a:pPr>
            <a:r>
              <a:rPr lang="en-US" sz="2400" dirty="0"/>
              <a:t>April 27, 2018</a:t>
            </a:r>
          </a:p>
        </p:txBody>
      </p:sp>
      <p:pic>
        <p:nvPicPr>
          <p:cNvPr id="1026" name="Picture 2" descr="Image result for elephant in the room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6" y="29127"/>
            <a:ext cx="5029199" cy="6796215"/>
          </a:xfrm>
          <a:prstGeom prst="rect">
            <a:avLst/>
          </a:prstGeom>
          <a:noFill/>
          <a:ln w="38100">
            <a:solidFill>
              <a:srgbClr val="214A5B"/>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792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4E4E4"/>
        </a:solidFill>
        <a:effectLst/>
      </p:bgPr>
    </p:bg>
    <p:spTree>
      <p:nvGrpSpPr>
        <p:cNvPr id="1" name=""/>
        <p:cNvGrpSpPr/>
        <p:nvPr/>
      </p:nvGrpSpPr>
      <p:grpSpPr>
        <a:xfrm>
          <a:off x="0" y="0"/>
          <a:ext cx="0" cy="0"/>
          <a:chOff x="0" y="0"/>
          <a:chExt cx="0" cy="0"/>
        </a:xfrm>
      </p:grpSpPr>
      <p:sp>
        <p:nvSpPr>
          <p:cNvPr id="10" name="Freeform 9"/>
          <p:cNvSpPr/>
          <p:nvPr/>
        </p:nvSpPr>
        <p:spPr>
          <a:xfrm>
            <a:off x="9276226" y="2849081"/>
            <a:ext cx="592231" cy="1202734"/>
          </a:xfrm>
          <a:custGeom>
            <a:avLst/>
            <a:gdLst>
              <a:gd name="connsiteX0" fmla="*/ 0 w 623821"/>
              <a:gd name="connsiteY0" fmla="*/ 145951 h 729753"/>
              <a:gd name="connsiteX1" fmla="*/ 311911 w 623821"/>
              <a:gd name="connsiteY1" fmla="*/ 145951 h 729753"/>
              <a:gd name="connsiteX2" fmla="*/ 311911 w 623821"/>
              <a:gd name="connsiteY2" fmla="*/ 0 h 729753"/>
              <a:gd name="connsiteX3" fmla="*/ 623821 w 623821"/>
              <a:gd name="connsiteY3" fmla="*/ 364877 h 729753"/>
              <a:gd name="connsiteX4" fmla="*/ 311911 w 623821"/>
              <a:gd name="connsiteY4" fmla="*/ 729753 h 729753"/>
              <a:gd name="connsiteX5" fmla="*/ 311911 w 623821"/>
              <a:gd name="connsiteY5" fmla="*/ 583802 h 729753"/>
              <a:gd name="connsiteX6" fmla="*/ 0 w 623821"/>
              <a:gd name="connsiteY6" fmla="*/ 583802 h 729753"/>
              <a:gd name="connsiteX7" fmla="*/ 0 w 623821"/>
              <a:gd name="connsiteY7" fmla="*/ 145951 h 72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3821" h="729753">
                <a:moveTo>
                  <a:pt x="0" y="145951"/>
                </a:moveTo>
                <a:lnTo>
                  <a:pt x="311911" y="145951"/>
                </a:lnTo>
                <a:lnTo>
                  <a:pt x="311911" y="0"/>
                </a:lnTo>
                <a:lnTo>
                  <a:pt x="623821" y="364877"/>
                </a:lnTo>
                <a:lnTo>
                  <a:pt x="311911" y="729753"/>
                </a:lnTo>
                <a:lnTo>
                  <a:pt x="311911" y="583802"/>
                </a:lnTo>
                <a:lnTo>
                  <a:pt x="0" y="583802"/>
                </a:lnTo>
                <a:lnTo>
                  <a:pt x="0" y="145951"/>
                </a:lnTo>
                <a:close/>
              </a:path>
            </a:pathLst>
          </a:custGeom>
          <a:solidFill>
            <a:srgbClr val="BDCDC7"/>
          </a:solidFill>
          <a:ln>
            <a:solidFill>
              <a:srgbClr val="214A5B"/>
            </a:solidFill>
          </a:ln>
          <a:effectLst>
            <a:outerShdw blurRad="50800" dist="38100" dir="8100000" algn="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45951" rIns="187146" bIns="145951" numCol="1" spcCol="1270" anchor="ctr" anchorCtr="0">
            <a:noAutofit/>
          </a:bodyPr>
          <a:lstStyle/>
          <a:p>
            <a:pPr algn="ctr" defTabSz="622300">
              <a:lnSpc>
                <a:spcPct val="90000"/>
              </a:lnSpc>
              <a:spcBef>
                <a:spcPct val="0"/>
              </a:spcBef>
              <a:spcAft>
                <a:spcPct val="35000"/>
              </a:spcAft>
            </a:pPr>
            <a:endParaRPr lang="en-US" dirty="0">
              <a:solidFill>
                <a:srgbClr val="000000"/>
              </a:solidFill>
              <a:latin typeface="Calibri" panose="020F0502020204030204" pitchFamily="34" charset="0"/>
            </a:endParaRPr>
          </a:p>
        </p:txBody>
      </p:sp>
      <p:sp>
        <p:nvSpPr>
          <p:cNvPr id="8" name="Freeform 7"/>
          <p:cNvSpPr/>
          <p:nvPr/>
        </p:nvSpPr>
        <p:spPr>
          <a:xfrm>
            <a:off x="5274269" y="2849081"/>
            <a:ext cx="592232" cy="1202734"/>
          </a:xfrm>
          <a:custGeom>
            <a:avLst/>
            <a:gdLst>
              <a:gd name="connsiteX0" fmla="*/ 0 w 623821"/>
              <a:gd name="connsiteY0" fmla="*/ 145951 h 729753"/>
              <a:gd name="connsiteX1" fmla="*/ 311911 w 623821"/>
              <a:gd name="connsiteY1" fmla="*/ 145951 h 729753"/>
              <a:gd name="connsiteX2" fmla="*/ 311911 w 623821"/>
              <a:gd name="connsiteY2" fmla="*/ 0 h 729753"/>
              <a:gd name="connsiteX3" fmla="*/ 623821 w 623821"/>
              <a:gd name="connsiteY3" fmla="*/ 364877 h 729753"/>
              <a:gd name="connsiteX4" fmla="*/ 311911 w 623821"/>
              <a:gd name="connsiteY4" fmla="*/ 729753 h 729753"/>
              <a:gd name="connsiteX5" fmla="*/ 311911 w 623821"/>
              <a:gd name="connsiteY5" fmla="*/ 583802 h 729753"/>
              <a:gd name="connsiteX6" fmla="*/ 0 w 623821"/>
              <a:gd name="connsiteY6" fmla="*/ 583802 h 729753"/>
              <a:gd name="connsiteX7" fmla="*/ 0 w 623821"/>
              <a:gd name="connsiteY7" fmla="*/ 145951 h 72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3821" h="729753">
                <a:moveTo>
                  <a:pt x="0" y="145951"/>
                </a:moveTo>
                <a:lnTo>
                  <a:pt x="311911" y="145951"/>
                </a:lnTo>
                <a:lnTo>
                  <a:pt x="311911" y="0"/>
                </a:lnTo>
                <a:lnTo>
                  <a:pt x="623821" y="364877"/>
                </a:lnTo>
                <a:lnTo>
                  <a:pt x="311911" y="729753"/>
                </a:lnTo>
                <a:lnTo>
                  <a:pt x="311911" y="583802"/>
                </a:lnTo>
                <a:lnTo>
                  <a:pt x="0" y="583802"/>
                </a:lnTo>
                <a:lnTo>
                  <a:pt x="0" y="145951"/>
                </a:lnTo>
                <a:close/>
              </a:path>
            </a:pathLst>
          </a:custGeom>
          <a:solidFill>
            <a:srgbClr val="BDCDC7"/>
          </a:solidFill>
          <a:ln>
            <a:solidFill>
              <a:srgbClr val="214A5B"/>
            </a:solidFill>
          </a:ln>
          <a:effectLst>
            <a:outerShdw blurRad="50800" dist="38100" dir="8100000" algn="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45951" rIns="187146" bIns="145951" numCol="1" spcCol="1270" anchor="ctr" anchorCtr="0">
            <a:noAutofit/>
          </a:bodyPr>
          <a:lstStyle/>
          <a:p>
            <a:pPr algn="ctr" defTabSz="622300">
              <a:lnSpc>
                <a:spcPct val="90000"/>
              </a:lnSpc>
              <a:spcBef>
                <a:spcPct val="0"/>
              </a:spcBef>
              <a:spcAft>
                <a:spcPct val="35000"/>
              </a:spcAft>
            </a:pPr>
            <a:endParaRPr lang="en-US" dirty="0">
              <a:solidFill>
                <a:srgbClr val="000000"/>
              </a:solidFill>
              <a:latin typeface="Calibri" panose="020F0502020204030204" pitchFamily="34" charset="0"/>
            </a:endParaRPr>
          </a:p>
        </p:txBody>
      </p:sp>
      <p:sp>
        <p:nvSpPr>
          <p:cNvPr id="7" name="Freeform 6"/>
          <p:cNvSpPr/>
          <p:nvPr/>
        </p:nvSpPr>
        <p:spPr>
          <a:xfrm>
            <a:off x="320636" y="1240325"/>
            <a:ext cx="5130141" cy="4756714"/>
          </a:xfrm>
          <a:custGeom>
            <a:avLst/>
            <a:gdLst>
              <a:gd name="connsiteX0" fmla="*/ 0 w 2942555"/>
              <a:gd name="connsiteY0" fmla="*/ 251037 h 2510367"/>
              <a:gd name="connsiteX1" fmla="*/ 251037 w 2942555"/>
              <a:gd name="connsiteY1" fmla="*/ 0 h 2510367"/>
              <a:gd name="connsiteX2" fmla="*/ 2691518 w 2942555"/>
              <a:gd name="connsiteY2" fmla="*/ 0 h 2510367"/>
              <a:gd name="connsiteX3" fmla="*/ 2942555 w 2942555"/>
              <a:gd name="connsiteY3" fmla="*/ 251037 h 2510367"/>
              <a:gd name="connsiteX4" fmla="*/ 2942555 w 2942555"/>
              <a:gd name="connsiteY4" fmla="*/ 2259330 h 2510367"/>
              <a:gd name="connsiteX5" fmla="*/ 2691518 w 2942555"/>
              <a:gd name="connsiteY5" fmla="*/ 2510367 h 2510367"/>
              <a:gd name="connsiteX6" fmla="*/ 251037 w 2942555"/>
              <a:gd name="connsiteY6" fmla="*/ 2510367 h 2510367"/>
              <a:gd name="connsiteX7" fmla="*/ 0 w 2942555"/>
              <a:gd name="connsiteY7" fmla="*/ 2259330 h 2510367"/>
              <a:gd name="connsiteX8" fmla="*/ 0 w 2942555"/>
              <a:gd name="connsiteY8" fmla="*/ 251037 h 2510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2555" h="2510367">
                <a:moveTo>
                  <a:pt x="0" y="251037"/>
                </a:moveTo>
                <a:cubicBezTo>
                  <a:pt x="0" y="112393"/>
                  <a:pt x="112393" y="0"/>
                  <a:pt x="251037" y="0"/>
                </a:cubicBezTo>
                <a:lnTo>
                  <a:pt x="2691518" y="0"/>
                </a:lnTo>
                <a:cubicBezTo>
                  <a:pt x="2830162" y="0"/>
                  <a:pt x="2942555" y="112393"/>
                  <a:pt x="2942555" y="251037"/>
                </a:cubicBezTo>
                <a:lnTo>
                  <a:pt x="2942555" y="2259330"/>
                </a:lnTo>
                <a:cubicBezTo>
                  <a:pt x="2942555" y="2397974"/>
                  <a:pt x="2830162" y="2510367"/>
                  <a:pt x="2691518" y="2510367"/>
                </a:cubicBezTo>
                <a:lnTo>
                  <a:pt x="251037" y="2510367"/>
                </a:lnTo>
                <a:cubicBezTo>
                  <a:pt x="112393" y="2510367"/>
                  <a:pt x="0" y="2397974"/>
                  <a:pt x="0" y="2259330"/>
                </a:cubicBezTo>
                <a:lnTo>
                  <a:pt x="0" y="251037"/>
                </a:lnTo>
                <a:close/>
              </a:path>
            </a:pathLst>
          </a:custGeom>
          <a:solidFill>
            <a:srgbClr val="ECF0EE"/>
          </a:solidFill>
          <a:ln>
            <a:solidFill>
              <a:srgbClr val="214A5B"/>
            </a:solid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106" tIns="142106" rIns="142106" bIns="142106" numCol="1" spcCol="1270" anchor="t" anchorCtr="0">
            <a:noAutofit/>
          </a:bodyPr>
          <a:lstStyle/>
          <a:p>
            <a:pPr algn="ctr" defTabSz="800100"/>
            <a:endParaRPr lang="en-US" sz="2400" b="1" dirty="0">
              <a:solidFill>
                <a:srgbClr val="000000"/>
              </a:solidFill>
              <a:latin typeface="Calibri" panose="020F0502020204030204" pitchFamily="34" charset="0"/>
            </a:endParaRPr>
          </a:p>
          <a:p>
            <a:pPr algn="ctr" defTabSz="800100"/>
            <a:endParaRPr lang="en-US" sz="1050" b="1" dirty="0">
              <a:solidFill>
                <a:srgbClr val="000000"/>
              </a:solidFill>
              <a:latin typeface="Calibri" panose="020F0502020204030204" pitchFamily="34" charset="0"/>
            </a:endParaRPr>
          </a:p>
          <a:p>
            <a:pPr marL="228600" lvl="1" indent="-228600" defTabSz="622300">
              <a:buFontTx/>
              <a:buChar char="••"/>
            </a:pPr>
            <a:r>
              <a:rPr lang="en-US" sz="2400" b="1" dirty="0">
                <a:solidFill>
                  <a:srgbClr val="000000"/>
                </a:solidFill>
                <a:latin typeface="Calibri" panose="020F0502020204030204" pitchFamily="34" charset="0"/>
              </a:rPr>
              <a:t>Opioids v placebo                            </a:t>
            </a:r>
            <a:r>
              <a:rPr lang="en-US" sz="2200" i="1" dirty="0">
                <a:solidFill>
                  <a:srgbClr val="000000"/>
                </a:solidFill>
                <a:latin typeface="Calibri" panose="020F0502020204030204" pitchFamily="34" charset="0"/>
              </a:rPr>
              <a:t>(high quality evidence)             </a:t>
            </a:r>
            <a:r>
              <a:rPr lang="en-US" sz="2200" dirty="0">
                <a:solidFill>
                  <a:srgbClr val="000000"/>
                </a:solidFill>
                <a:latin typeface="Calibri" panose="020F0502020204030204" pitchFamily="34" charset="0"/>
              </a:rPr>
              <a:t>Statistically significant improvements in pain</a:t>
            </a:r>
            <a:r>
              <a:rPr lang="en-US" sz="2200" baseline="30000" dirty="0">
                <a:solidFill>
                  <a:srgbClr val="000000"/>
                </a:solidFill>
                <a:latin typeface="Calibri" panose="020F0502020204030204" pitchFamily="34" charset="0"/>
              </a:rPr>
              <a:t>1,2</a:t>
            </a:r>
            <a:r>
              <a:rPr lang="en-US" sz="2200" dirty="0">
                <a:solidFill>
                  <a:srgbClr val="000000"/>
                </a:solidFill>
                <a:latin typeface="Calibri" panose="020F0502020204030204" pitchFamily="34" charset="0"/>
              </a:rPr>
              <a:t> and functioning.</a:t>
            </a:r>
            <a:r>
              <a:rPr lang="en-US" sz="2200" baseline="30000" dirty="0">
                <a:solidFill>
                  <a:srgbClr val="000000"/>
                </a:solidFill>
                <a:latin typeface="Calibri" panose="020F0502020204030204" pitchFamily="34" charset="0"/>
              </a:rPr>
              <a:t>2</a:t>
            </a:r>
            <a:endParaRPr lang="en-US" sz="2200" dirty="0">
              <a:solidFill>
                <a:srgbClr val="000000"/>
              </a:solidFill>
              <a:latin typeface="Calibri" panose="020F0502020204030204" pitchFamily="34" charset="0"/>
            </a:endParaRPr>
          </a:p>
          <a:p>
            <a:pPr marL="228600" lvl="1" indent="-228600" defTabSz="622300">
              <a:buFontTx/>
              <a:buChar char="••"/>
            </a:pPr>
            <a:endParaRPr lang="en-US" sz="700" b="1" dirty="0">
              <a:solidFill>
                <a:srgbClr val="000000"/>
              </a:solidFill>
              <a:latin typeface="Calibri" panose="020F0502020204030204" pitchFamily="34" charset="0"/>
            </a:endParaRPr>
          </a:p>
          <a:p>
            <a:pPr marL="228600" lvl="1" indent="-228600" defTabSz="622300">
              <a:buFontTx/>
              <a:buChar char="••"/>
            </a:pPr>
            <a:r>
              <a:rPr lang="en-US" sz="2400" b="1" dirty="0">
                <a:solidFill>
                  <a:srgbClr val="000000"/>
                </a:solidFill>
                <a:latin typeface="Calibri" panose="020F0502020204030204" pitchFamily="34" charset="0"/>
              </a:rPr>
              <a:t>Opioids v placebo </a:t>
            </a:r>
            <a:r>
              <a:rPr lang="en-US" sz="2400" dirty="0">
                <a:solidFill>
                  <a:srgbClr val="000000"/>
                </a:solidFill>
                <a:latin typeface="Calibri" panose="020F0502020204030204" pitchFamily="34" charset="0"/>
              </a:rPr>
              <a:t>(neuropathic pain)                                                 </a:t>
            </a:r>
            <a:r>
              <a:rPr lang="en-US" sz="2200" i="1" dirty="0">
                <a:solidFill>
                  <a:srgbClr val="000000"/>
                </a:solidFill>
                <a:latin typeface="Calibri" panose="020F0502020204030204" pitchFamily="34" charset="0"/>
                <a:cs typeface="Calibri" panose="020F0502020204030204" pitchFamily="34" charset="0"/>
              </a:rPr>
              <a:t>(low-mod quality evidence)</a:t>
            </a:r>
            <a:r>
              <a:rPr lang="en-US" sz="2200" i="1" baseline="30000" dirty="0">
                <a:solidFill>
                  <a:srgbClr val="000000"/>
                </a:solidFill>
                <a:latin typeface="Calibri" panose="020F0502020204030204" pitchFamily="34" charset="0"/>
                <a:cs typeface="Calibri" panose="020F0502020204030204" pitchFamily="34" charset="0"/>
              </a:rPr>
              <a:t>               </a:t>
            </a:r>
            <a:r>
              <a:rPr lang="en-US" sz="2200" dirty="0">
                <a:solidFill>
                  <a:srgbClr val="1C1D1E"/>
                </a:solidFill>
                <a:latin typeface="Calibri" panose="020F0502020204030204" pitchFamily="34" charset="0"/>
                <a:cs typeface="Calibri" panose="020F0502020204030204" pitchFamily="34" charset="0"/>
              </a:rPr>
              <a:t>Clinically relevant pain relief and reduction of disability</a:t>
            </a:r>
            <a:r>
              <a:rPr lang="en-US" sz="2200" baseline="30000" dirty="0">
                <a:solidFill>
                  <a:srgbClr val="000000"/>
                </a:solidFill>
                <a:latin typeface="Calibri" panose="020F0502020204030204" pitchFamily="34" charset="0"/>
                <a:cs typeface="Calibri" panose="020F0502020204030204" pitchFamily="34" charset="0"/>
              </a:rPr>
              <a:t>3</a:t>
            </a:r>
            <a:endParaRPr lang="en-US" sz="2200" i="1" baseline="30000" dirty="0">
              <a:solidFill>
                <a:srgbClr val="000000"/>
              </a:solidFill>
              <a:latin typeface="Calibri" panose="020F0502020204030204" pitchFamily="34" charset="0"/>
              <a:cs typeface="Calibri" panose="020F0502020204030204" pitchFamily="34" charset="0"/>
            </a:endParaRPr>
          </a:p>
          <a:p>
            <a:pPr marL="228600" lvl="1" indent="-228600" defTabSz="622300">
              <a:buFontTx/>
              <a:buChar char="••"/>
            </a:pPr>
            <a:endParaRPr lang="en-US" sz="700" b="1" dirty="0">
              <a:solidFill>
                <a:srgbClr val="000000"/>
              </a:solidFill>
              <a:latin typeface="Calibri" panose="020F0502020204030204" pitchFamily="34" charset="0"/>
            </a:endParaRPr>
          </a:p>
          <a:p>
            <a:pPr marL="228600" lvl="1" indent="-228600" defTabSz="622300">
              <a:buFontTx/>
              <a:buChar char="••"/>
            </a:pPr>
            <a:r>
              <a:rPr lang="en-US" sz="2400" b="1" dirty="0">
                <a:solidFill>
                  <a:srgbClr val="000000"/>
                </a:solidFill>
                <a:latin typeface="Calibri" panose="020F0502020204030204" pitchFamily="34" charset="0"/>
              </a:rPr>
              <a:t>Opioids v </a:t>
            </a:r>
            <a:r>
              <a:rPr lang="en-US" sz="2400" b="1" dirty="0" err="1">
                <a:solidFill>
                  <a:srgbClr val="000000"/>
                </a:solidFill>
                <a:latin typeface="Calibri" panose="020F0502020204030204" pitchFamily="34" charset="0"/>
              </a:rPr>
              <a:t>nonopioids</a:t>
            </a:r>
            <a:r>
              <a:rPr lang="en-US" sz="2400" b="1" dirty="0">
                <a:solidFill>
                  <a:srgbClr val="000000"/>
                </a:solidFill>
                <a:latin typeface="Calibri" panose="020F0502020204030204" pitchFamily="34" charset="0"/>
              </a:rPr>
              <a:t>    </a:t>
            </a:r>
            <a:r>
              <a:rPr lang="en-US" sz="2200" b="1" dirty="0">
                <a:solidFill>
                  <a:srgbClr val="000000"/>
                </a:solidFill>
                <a:latin typeface="Calibri" panose="020F0502020204030204" pitchFamily="34" charset="0"/>
              </a:rPr>
              <a:t>                   </a:t>
            </a:r>
            <a:r>
              <a:rPr lang="en-US" sz="2200" i="1" dirty="0">
                <a:solidFill>
                  <a:srgbClr val="000000"/>
                </a:solidFill>
                <a:latin typeface="Calibri" panose="020F0502020204030204" pitchFamily="34" charset="0"/>
              </a:rPr>
              <a:t>(low-mod quality evidence)</a:t>
            </a:r>
            <a:r>
              <a:rPr lang="en-US" sz="2200" i="1" baseline="30000" dirty="0">
                <a:solidFill>
                  <a:srgbClr val="000000"/>
                </a:solidFill>
                <a:latin typeface="Calibri" panose="020F0502020204030204" pitchFamily="34" charset="0"/>
              </a:rPr>
              <a:t> </a:t>
            </a:r>
            <a:r>
              <a:rPr lang="en-US" sz="2200" i="1" dirty="0">
                <a:solidFill>
                  <a:srgbClr val="000000"/>
                </a:solidFill>
                <a:latin typeface="Calibri" panose="020F0502020204030204" pitchFamily="34" charset="0"/>
              </a:rPr>
              <a:t>                </a:t>
            </a:r>
            <a:r>
              <a:rPr lang="en-US" sz="2200" dirty="0">
                <a:solidFill>
                  <a:srgbClr val="000000"/>
                </a:solidFill>
                <a:latin typeface="Calibri" panose="020F0502020204030204" pitchFamily="34" charset="0"/>
              </a:rPr>
              <a:t>Similar benefits</a:t>
            </a:r>
            <a:r>
              <a:rPr lang="en-US" sz="2200" baseline="30000" dirty="0">
                <a:solidFill>
                  <a:srgbClr val="000000"/>
                </a:solidFill>
                <a:latin typeface="Calibri" panose="020F0502020204030204" pitchFamily="34" charset="0"/>
              </a:rPr>
              <a:t>2</a:t>
            </a:r>
            <a:endParaRPr lang="en-US" sz="2200" i="1" baseline="30000" dirty="0">
              <a:solidFill>
                <a:srgbClr val="000000"/>
              </a:solidFill>
              <a:latin typeface="Calibri" panose="020F0502020204030204" pitchFamily="34" charset="0"/>
            </a:endParaRPr>
          </a:p>
        </p:txBody>
      </p:sp>
      <p:sp>
        <p:nvSpPr>
          <p:cNvPr id="9" name="Freeform 8"/>
          <p:cNvSpPr/>
          <p:nvPr/>
        </p:nvSpPr>
        <p:spPr>
          <a:xfrm>
            <a:off x="5866501" y="1240325"/>
            <a:ext cx="3562507" cy="4756714"/>
          </a:xfrm>
          <a:custGeom>
            <a:avLst/>
            <a:gdLst>
              <a:gd name="connsiteX0" fmla="*/ 0 w 2942555"/>
              <a:gd name="connsiteY0" fmla="*/ 251037 h 2510367"/>
              <a:gd name="connsiteX1" fmla="*/ 251037 w 2942555"/>
              <a:gd name="connsiteY1" fmla="*/ 0 h 2510367"/>
              <a:gd name="connsiteX2" fmla="*/ 2691518 w 2942555"/>
              <a:gd name="connsiteY2" fmla="*/ 0 h 2510367"/>
              <a:gd name="connsiteX3" fmla="*/ 2942555 w 2942555"/>
              <a:gd name="connsiteY3" fmla="*/ 251037 h 2510367"/>
              <a:gd name="connsiteX4" fmla="*/ 2942555 w 2942555"/>
              <a:gd name="connsiteY4" fmla="*/ 2259330 h 2510367"/>
              <a:gd name="connsiteX5" fmla="*/ 2691518 w 2942555"/>
              <a:gd name="connsiteY5" fmla="*/ 2510367 h 2510367"/>
              <a:gd name="connsiteX6" fmla="*/ 251037 w 2942555"/>
              <a:gd name="connsiteY6" fmla="*/ 2510367 h 2510367"/>
              <a:gd name="connsiteX7" fmla="*/ 0 w 2942555"/>
              <a:gd name="connsiteY7" fmla="*/ 2259330 h 2510367"/>
              <a:gd name="connsiteX8" fmla="*/ 0 w 2942555"/>
              <a:gd name="connsiteY8" fmla="*/ 251037 h 2510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2555" h="2510367">
                <a:moveTo>
                  <a:pt x="0" y="251037"/>
                </a:moveTo>
                <a:cubicBezTo>
                  <a:pt x="0" y="112393"/>
                  <a:pt x="112393" y="0"/>
                  <a:pt x="251037" y="0"/>
                </a:cubicBezTo>
                <a:lnTo>
                  <a:pt x="2691518" y="0"/>
                </a:lnTo>
                <a:cubicBezTo>
                  <a:pt x="2830162" y="0"/>
                  <a:pt x="2942555" y="112393"/>
                  <a:pt x="2942555" y="251037"/>
                </a:cubicBezTo>
                <a:lnTo>
                  <a:pt x="2942555" y="2259330"/>
                </a:lnTo>
                <a:cubicBezTo>
                  <a:pt x="2942555" y="2397974"/>
                  <a:pt x="2830162" y="2510367"/>
                  <a:pt x="2691518" y="2510367"/>
                </a:cubicBezTo>
                <a:lnTo>
                  <a:pt x="251037" y="2510367"/>
                </a:lnTo>
                <a:cubicBezTo>
                  <a:pt x="112393" y="2510367"/>
                  <a:pt x="0" y="2397974"/>
                  <a:pt x="0" y="2259330"/>
                </a:cubicBezTo>
                <a:lnTo>
                  <a:pt x="0" y="251037"/>
                </a:lnTo>
                <a:close/>
              </a:path>
            </a:pathLst>
          </a:custGeom>
          <a:solidFill>
            <a:srgbClr val="ECF0EE"/>
          </a:solidFill>
          <a:ln>
            <a:solidFill>
              <a:srgbClr val="214A5B"/>
            </a:solid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106" tIns="142106" rIns="142106" bIns="142106" numCol="1" spcCol="1270" anchor="ctr" anchorCtr="0">
            <a:noAutofit/>
          </a:bodyPr>
          <a:lstStyle/>
          <a:p>
            <a:pPr algn="ctr" defTabSz="800100">
              <a:spcBef>
                <a:spcPts val="600"/>
              </a:spcBef>
            </a:pPr>
            <a:r>
              <a:rPr lang="en-US" sz="2400" dirty="0">
                <a:solidFill>
                  <a:srgbClr val="000000"/>
                </a:solidFill>
                <a:latin typeface="Calibri" panose="020F0502020204030204" pitchFamily="34" charset="0"/>
              </a:rPr>
              <a:t>RCT</a:t>
            </a:r>
            <a:r>
              <a:rPr lang="en-US" sz="2400" baseline="30000" dirty="0">
                <a:solidFill>
                  <a:srgbClr val="000000"/>
                </a:solidFill>
                <a:latin typeface="Calibri" panose="020F0502020204030204" pitchFamily="34" charset="0"/>
              </a:rPr>
              <a:t>4</a:t>
            </a:r>
            <a:r>
              <a:rPr lang="en-US" sz="2400" dirty="0">
                <a:solidFill>
                  <a:srgbClr val="000000"/>
                </a:solidFill>
                <a:latin typeface="Calibri" panose="020F0502020204030204" pitchFamily="34" charset="0"/>
              </a:rPr>
              <a:t> found </a:t>
            </a:r>
            <a:r>
              <a:rPr lang="en-US" sz="2400" b="1" dirty="0">
                <a:solidFill>
                  <a:srgbClr val="000000"/>
                </a:solidFill>
                <a:latin typeface="Calibri" panose="020F0502020204030204" pitchFamily="34" charset="0"/>
              </a:rPr>
              <a:t>opioids</a:t>
            </a:r>
            <a:r>
              <a:rPr lang="en-US" sz="2400" dirty="0">
                <a:solidFill>
                  <a:srgbClr val="000000"/>
                </a:solidFill>
                <a:latin typeface="Calibri" panose="020F0502020204030204" pitchFamily="34" charset="0"/>
              </a:rPr>
              <a:t>          </a:t>
            </a:r>
            <a:r>
              <a:rPr lang="en-US" sz="2400" b="1" dirty="0">
                <a:solidFill>
                  <a:srgbClr val="000000"/>
                </a:solidFill>
                <a:latin typeface="Calibri" panose="020F0502020204030204" pitchFamily="34" charset="0"/>
              </a:rPr>
              <a:t>not superior </a:t>
            </a:r>
            <a:r>
              <a:rPr lang="en-US" sz="2400" dirty="0">
                <a:solidFill>
                  <a:srgbClr val="000000"/>
                </a:solidFill>
                <a:latin typeface="Calibri" panose="020F0502020204030204" pitchFamily="34" charset="0"/>
              </a:rPr>
              <a:t>to </a:t>
            </a:r>
            <a:r>
              <a:rPr lang="en-US" sz="2400" b="1" dirty="0">
                <a:solidFill>
                  <a:srgbClr val="000000"/>
                </a:solidFill>
                <a:latin typeface="Calibri" panose="020F0502020204030204" pitchFamily="34" charset="0"/>
              </a:rPr>
              <a:t>nonopioids</a:t>
            </a:r>
            <a:r>
              <a:rPr lang="en-US" sz="2400" dirty="0">
                <a:solidFill>
                  <a:srgbClr val="000000"/>
                </a:solidFill>
                <a:latin typeface="Calibri" panose="020F0502020204030204" pitchFamily="34" charset="0"/>
              </a:rPr>
              <a:t> for improving musculoskeletal pain-related function over 12 months</a:t>
            </a:r>
          </a:p>
          <a:p>
            <a:pPr algn="ctr" defTabSz="800100">
              <a:lnSpc>
                <a:spcPct val="90000"/>
              </a:lnSpc>
              <a:spcBef>
                <a:spcPct val="0"/>
              </a:spcBef>
              <a:spcAft>
                <a:spcPct val="35000"/>
              </a:spcAft>
            </a:pPr>
            <a:endParaRPr lang="en-US" sz="1050" i="1" dirty="0">
              <a:solidFill>
                <a:srgbClr val="000000"/>
              </a:solidFill>
              <a:latin typeface="Calibri" panose="020F0502020204030204" pitchFamily="34" charset="0"/>
            </a:endParaRPr>
          </a:p>
          <a:p>
            <a:pPr defTabSz="800100">
              <a:lnSpc>
                <a:spcPct val="90000"/>
              </a:lnSpc>
              <a:spcBef>
                <a:spcPct val="0"/>
              </a:spcBef>
              <a:spcAft>
                <a:spcPct val="35000"/>
              </a:spcAft>
            </a:pPr>
            <a:r>
              <a:rPr lang="en-US" sz="2000" i="1" dirty="0">
                <a:solidFill>
                  <a:srgbClr val="000000"/>
                </a:solidFill>
                <a:latin typeface="Calibri" panose="020F0502020204030204" pitchFamily="34" charset="0"/>
              </a:rPr>
              <a:t>Study limitations:</a:t>
            </a:r>
            <a:r>
              <a:rPr lang="en-US" sz="2000" i="1" baseline="30000" dirty="0">
                <a:solidFill>
                  <a:srgbClr val="000000"/>
                </a:solidFill>
                <a:latin typeface="Calibri" panose="020F0502020204030204" pitchFamily="34" charset="0"/>
              </a:rPr>
              <a:t>5</a:t>
            </a:r>
          </a:p>
          <a:p>
            <a:pPr marL="285750" indent="-285750" defTabSz="800100">
              <a:lnSpc>
                <a:spcPct val="90000"/>
              </a:lnSpc>
              <a:spcBef>
                <a:spcPct val="0"/>
              </a:spcBef>
              <a:spcAft>
                <a:spcPct val="35000"/>
              </a:spcAft>
              <a:buFont typeface="Arial" panose="020B0604020202020204" pitchFamily="34" charset="0"/>
              <a:buChar char="•"/>
            </a:pPr>
            <a:r>
              <a:rPr lang="en-US" sz="2000" i="1" dirty="0">
                <a:solidFill>
                  <a:srgbClr val="000000"/>
                </a:solidFill>
                <a:latin typeface="Calibri" panose="020F0502020204030204" pitchFamily="34" charset="0"/>
              </a:rPr>
              <a:t>Excluded patients already on long-term opioids </a:t>
            </a:r>
          </a:p>
          <a:p>
            <a:pPr marL="285750" indent="-285750" defTabSz="800100">
              <a:lnSpc>
                <a:spcPct val="90000"/>
              </a:lnSpc>
              <a:spcBef>
                <a:spcPct val="0"/>
              </a:spcBef>
              <a:spcAft>
                <a:spcPct val="35000"/>
              </a:spcAft>
              <a:buFont typeface="Arial" panose="020B0604020202020204" pitchFamily="34" charset="0"/>
              <a:buChar char="•"/>
            </a:pPr>
            <a:r>
              <a:rPr lang="en-US" sz="2000" i="1" dirty="0">
                <a:solidFill>
                  <a:srgbClr val="000000"/>
                </a:solidFill>
                <a:latin typeface="Calibri" panose="020F0502020204030204" pitchFamily="34" charset="0"/>
              </a:rPr>
              <a:t>89% of eligible patients declined to be enrolled</a:t>
            </a:r>
            <a:endParaRPr lang="en-US" sz="2000" dirty="0">
              <a:solidFill>
                <a:srgbClr val="000000"/>
              </a:solidFill>
              <a:latin typeface="Calibri" panose="020F0502020204030204" pitchFamily="34" charset="0"/>
            </a:endParaRPr>
          </a:p>
        </p:txBody>
      </p:sp>
      <p:sp>
        <p:nvSpPr>
          <p:cNvPr id="11" name="Freeform 10"/>
          <p:cNvSpPr/>
          <p:nvPr/>
        </p:nvSpPr>
        <p:spPr>
          <a:xfrm>
            <a:off x="9868395" y="1240325"/>
            <a:ext cx="2132772" cy="4756714"/>
          </a:xfrm>
          <a:custGeom>
            <a:avLst/>
            <a:gdLst>
              <a:gd name="connsiteX0" fmla="*/ 0 w 2942555"/>
              <a:gd name="connsiteY0" fmla="*/ 251037 h 2510367"/>
              <a:gd name="connsiteX1" fmla="*/ 251037 w 2942555"/>
              <a:gd name="connsiteY1" fmla="*/ 0 h 2510367"/>
              <a:gd name="connsiteX2" fmla="*/ 2691518 w 2942555"/>
              <a:gd name="connsiteY2" fmla="*/ 0 h 2510367"/>
              <a:gd name="connsiteX3" fmla="*/ 2942555 w 2942555"/>
              <a:gd name="connsiteY3" fmla="*/ 251037 h 2510367"/>
              <a:gd name="connsiteX4" fmla="*/ 2942555 w 2942555"/>
              <a:gd name="connsiteY4" fmla="*/ 2259330 h 2510367"/>
              <a:gd name="connsiteX5" fmla="*/ 2691518 w 2942555"/>
              <a:gd name="connsiteY5" fmla="*/ 2510367 h 2510367"/>
              <a:gd name="connsiteX6" fmla="*/ 251037 w 2942555"/>
              <a:gd name="connsiteY6" fmla="*/ 2510367 h 2510367"/>
              <a:gd name="connsiteX7" fmla="*/ 0 w 2942555"/>
              <a:gd name="connsiteY7" fmla="*/ 2259330 h 2510367"/>
              <a:gd name="connsiteX8" fmla="*/ 0 w 2942555"/>
              <a:gd name="connsiteY8" fmla="*/ 251037 h 2510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2555" h="2510367">
                <a:moveTo>
                  <a:pt x="0" y="251037"/>
                </a:moveTo>
                <a:cubicBezTo>
                  <a:pt x="0" y="112393"/>
                  <a:pt x="112393" y="0"/>
                  <a:pt x="251037" y="0"/>
                </a:cubicBezTo>
                <a:lnTo>
                  <a:pt x="2691518" y="0"/>
                </a:lnTo>
                <a:cubicBezTo>
                  <a:pt x="2830162" y="0"/>
                  <a:pt x="2942555" y="112393"/>
                  <a:pt x="2942555" y="251037"/>
                </a:cubicBezTo>
                <a:lnTo>
                  <a:pt x="2942555" y="2259330"/>
                </a:lnTo>
                <a:cubicBezTo>
                  <a:pt x="2942555" y="2397974"/>
                  <a:pt x="2830162" y="2510367"/>
                  <a:pt x="2691518" y="2510367"/>
                </a:cubicBezTo>
                <a:lnTo>
                  <a:pt x="251037" y="2510367"/>
                </a:lnTo>
                <a:cubicBezTo>
                  <a:pt x="112393" y="2510367"/>
                  <a:pt x="0" y="2397974"/>
                  <a:pt x="0" y="2259330"/>
                </a:cubicBezTo>
                <a:lnTo>
                  <a:pt x="0" y="251037"/>
                </a:lnTo>
                <a:close/>
              </a:path>
            </a:pathLst>
          </a:custGeom>
          <a:solidFill>
            <a:srgbClr val="ECF0EE"/>
          </a:solidFill>
          <a:ln>
            <a:solidFill>
              <a:srgbClr val="214A5B"/>
            </a:solid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106" tIns="142106" rIns="142106" bIns="142106" numCol="1" spcCol="1270" anchor="ctr" anchorCtr="0">
            <a:noAutofit/>
          </a:bodyPr>
          <a:lstStyle/>
          <a:p>
            <a:pPr algn="ctr" defTabSz="800100">
              <a:spcBef>
                <a:spcPts val="800"/>
              </a:spcBef>
            </a:pPr>
            <a:r>
              <a:rPr lang="en-US" sz="2400" dirty="0">
                <a:solidFill>
                  <a:srgbClr val="000000"/>
                </a:solidFill>
                <a:latin typeface="Calibri" panose="020F0502020204030204" pitchFamily="34" charset="0"/>
              </a:rPr>
              <a:t>Two longer term follow-up studies found </a:t>
            </a:r>
            <a:r>
              <a:rPr lang="en-US" sz="2400" b="1" dirty="0">
                <a:solidFill>
                  <a:srgbClr val="000000"/>
                </a:solidFill>
                <a:latin typeface="Calibri" panose="020F0502020204030204" pitchFamily="34" charset="0"/>
              </a:rPr>
              <a:t>44.3% </a:t>
            </a:r>
            <a:r>
              <a:rPr lang="en-US" sz="2400" dirty="0">
                <a:solidFill>
                  <a:srgbClr val="000000"/>
                </a:solidFill>
                <a:latin typeface="Calibri" panose="020F0502020204030204" pitchFamily="34" charset="0"/>
              </a:rPr>
              <a:t>on chronic opioids for chronic pain had </a:t>
            </a:r>
            <a:r>
              <a:rPr lang="en-US" sz="2400" b="1" dirty="0">
                <a:solidFill>
                  <a:srgbClr val="000000"/>
                </a:solidFill>
                <a:latin typeface="Calibri" panose="020F0502020204030204" pitchFamily="34" charset="0"/>
              </a:rPr>
              <a:t>at least 50%                pain relief </a:t>
            </a:r>
            <a:r>
              <a:rPr lang="en-US" sz="2400" baseline="30000" dirty="0">
                <a:solidFill>
                  <a:srgbClr val="000000"/>
                </a:solidFill>
                <a:latin typeface="Calibri" panose="020F0502020204030204" pitchFamily="34" charset="0"/>
              </a:rPr>
              <a:t>6</a:t>
            </a:r>
            <a:endParaRPr lang="en-US" sz="2400" dirty="0">
              <a:solidFill>
                <a:srgbClr val="000000"/>
              </a:solidFill>
              <a:latin typeface="Calibri" panose="020F0502020204030204" pitchFamily="34" charset="0"/>
            </a:endParaRPr>
          </a:p>
        </p:txBody>
      </p:sp>
      <p:sp>
        <p:nvSpPr>
          <p:cNvPr id="4" name="TextBox 3"/>
          <p:cNvSpPr txBox="1"/>
          <p:nvPr/>
        </p:nvSpPr>
        <p:spPr>
          <a:xfrm>
            <a:off x="618025" y="6026360"/>
            <a:ext cx="3077509" cy="757130"/>
          </a:xfrm>
          <a:prstGeom prst="rect">
            <a:avLst/>
          </a:prstGeom>
          <a:noFill/>
        </p:spPr>
        <p:txBody>
          <a:bodyPr wrap="none" rtlCol="0">
            <a:spAutoFit/>
          </a:bodyPr>
          <a:lstStyle/>
          <a:p>
            <a:pPr>
              <a:lnSpc>
                <a:spcPct val="90000"/>
              </a:lnSpc>
            </a:pPr>
            <a:r>
              <a:rPr lang="en-US" sz="1600" dirty="0">
                <a:solidFill>
                  <a:srgbClr val="000000"/>
                </a:solidFill>
                <a:latin typeface="Calibri" panose="020F0502020204030204" pitchFamily="34" charset="0"/>
              </a:rPr>
              <a:t>1. </a:t>
            </a:r>
            <a:r>
              <a:rPr lang="en-US" sz="1600" dirty="0" err="1">
                <a:solidFill>
                  <a:srgbClr val="000000"/>
                </a:solidFill>
                <a:latin typeface="Calibri" panose="020F0502020204030204" pitchFamily="34" charset="0"/>
              </a:rPr>
              <a:t>Meske</a:t>
            </a:r>
            <a:r>
              <a:rPr lang="en-US" sz="1600" dirty="0">
                <a:solidFill>
                  <a:srgbClr val="000000"/>
                </a:solidFill>
                <a:latin typeface="Calibri" panose="020F0502020204030204" pitchFamily="34" charset="0"/>
              </a:rPr>
              <a:t> DS, et al. </a:t>
            </a:r>
            <a:r>
              <a:rPr lang="en-US" sz="1600" i="1" dirty="0">
                <a:solidFill>
                  <a:srgbClr val="000000"/>
                </a:solidFill>
                <a:latin typeface="Calibri" panose="020F0502020204030204" pitchFamily="34" charset="0"/>
              </a:rPr>
              <a:t>J Pain Res. </a:t>
            </a:r>
            <a:r>
              <a:rPr lang="en-US" sz="1600" dirty="0">
                <a:solidFill>
                  <a:srgbClr val="000000"/>
                </a:solidFill>
                <a:latin typeface="Calibri" panose="020F0502020204030204" pitchFamily="34" charset="0"/>
              </a:rPr>
              <a:t>2018</a:t>
            </a:r>
          </a:p>
          <a:p>
            <a:pPr>
              <a:lnSpc>
                <a:spcPct val="90000"/>
              </a:lnSpc>
            </a:pPr>
            <a:r>
              <a:rPr lang="en-US" sz="1600" dirty="0">
                <a:solidFill>
                  <a:srgbClr val="000000"/>
                </a:solidFill>
                <a:latin typeface="Calibri" panose="020F0502020204030204" pitchFamily="34" charset="0"/>
              </a:rPr>
              <a:t>2. </a:t>
            </a:r>
            <a:r>
              <a:rPr lang="en-US" sz="1600" dirty="0" err="1">
                <a:solidFill>
                  <a:srgbClr val="000000"/>
                </a:solidFill>
                <a:latin typeface="Calibri" panose="020F0502020204030204" pitchFamily="34" charset="0"/>
              </a:rPr>
              <a:t>Busse</a:t>
            </a:r>
            <a:r>
              <a:rPr lang="en-US" sz="1600" dirty="0">
                <a:solidFill>
                  <a:srgbClr val="000000"/>
                </a:solidFill>
                <a:latin typeface="Calibri" panose="020F0502020204030204" pitchFamily="34" charset="0"/>
              </a:rPr>
              <a:t> JW, et al. </a:t>
            </a:r>
            <a:r>
              <a:rPr lang="en-US" sz="1600" i="1" dirty="0">
                <a:solidFill>
                  <a:srgbClr val="000000"/>
                </a:solidFill>
                <a:latin typeface="Calibri" panose="020F0502020204030204" pitchFamily="34" charset="0"/>
              </a:rPr>
              <a:t>JAMA</a:t>
            </a:r>
            <a:r>
              <a:rPr lang="en-US" sz="1600" dirty="0">
                <a:solidFill>
                  <a:srgbClr val="000000"/>
                </a:solidFill>
                <a:latin typeface="Calibri" panose="020F0502020204030204" pitchFamily="34" charset="0"/>
              </a:rPr>
              <a:t>. 2018</a:t>
            </a:r>
          </a:p>
          <a:p>
            <a:pPr>
              <a:lnSpc>
                <a:spcPct val="90000"/>
              </a:lnSpc>
            </a:pPr>
            <a:r>
              <a:rPr lang="en-US" sz="1600" dirty="0">
                <a:solidFill>
                  <a:srgbClr val="000000"/>
                </a:solidFill>
                <a:latin typeface="Calibri" panose="020F0502020204030204" pitchFamily="34" charset="0"/>
              </a:rPr>
              <a:t>3. Sommer C et al. </a:t>
            </a:r>
            <a:r>
              <a:rPr lang="en-US" sz="1600" i="1" dirty="0" err="1">
                <a:solidFill>
                  <a:srgbClr val="000000"/>
                </a:solidFill>
                <a:latin typeface="Calibri" panose="020F0502020204030204" pitchFamily="34" charset="0"/>
              </a:rPr>
              <a:t>Eur</a:t>
            </a:r>
            <a:r>
              <a:rPr lang="en-US" sz="1600" i="1" dirty="0">
                <a:solidFill>
                  <a:srgbClr val="000000"/>
                </a:solidFill>
                <a:latin typeface="Calibri" panose="020F0502020204030204" pitchFamily="34" charset="0"/>
              </a:rPr>
              <a:t> J Pain. </a:t>
            </a:r>
            <a:r>
              <a:rPr lang="en-US" sz="1600" dirty="0">
                <a:solidFill>
                  <a:srgbClr val="000000"/>
                </a:solidFill>
                <a:latin typeface="Calibri" panose="020F0502020204030204" pitchFamily="34" charset="0"/>
              </a:rPr>
              <a:t>2020</a:t>
            </a:r>
          </a:p>
        </p:txBody>
      </p:sp>
      <p:sp>
        <p:nvSpPr>
          <p:cNvPr id="13" name="Title 1"/>
          <p:cNvSpPr>
            <a:spLocks noGrp="1"/>
          </p:cNvSpPr>
          <p:nvPr>
            <p:ph type="title"/>
          </p:nvPr>
        </p:nvSpPr>
        <p:spPr>
          <a:xfrm>
            <a:off x="0" y="3"/>
            <a:ext cx="12192000" cy="914398"/>
          </a:xfrm>
          <a:solidFill>
            <a:srgbClr val="214A5B"/>
          </a:solidFill>
        </p:spPr>
        <p:txBody>
          <a:bodyPr/>
          <a:lstStyle/>
          <a:p>
            <a:r>
              <a:rPr lang="en-US" b="1" dirty="0">
                <a:solidFill>
                  <a:schemeClr val="bg1"/>
                </a:solidFill>
                <a:effectLst>
                  <a:outerShdw blurRad="38100" dist="38100" dir="2700000" algn="tl">
                    <a:srgbClr val="000000">
                      <a:alpha val="43137"/>
                    </a:srgbClr>
                  </a:outerShdw>
                </a:effectLst>
              </a:rPr>
              <a:t>Opioid Efficacy for Chronic Pain</a:t>
            </a:r>
          </a:p>
        </p:txBody>
      </p:sp>
      <p:sp>
        <p:nvSpPr>
          <p:cNvPr id="14" name="TextBox 13"/>
          <p:cNvSpPr txBox="1"/>
          <p:nvPr/>
        </p:nvSpPr>
        <p:spPr>
          <a:xfrm>
            <a:off x="6162601" y="6137251"/>
            <a:ext cx="2643288" cy="535531"/>
          </a:xfrm>
          <a:prstGeom prst="rect">
            <a:avLst/>
          </a:prstGeom>
          <a:noFill/>
        </p:spPr>
        <p:txBody>
          <a:bodyPr wrap="none" rtlCol="0">
            <a:spAutoFit/>
          </a:bodyPr>
          <a:lstStyle/>
          <a:p>
            <a:pPr>
              <a:lnSpc>
                <a:spcPct val="90000"/>
              </a:lnSpc>
            </a:pPr>
            <a:r>
              <a:rPr lang="en-US" sz="1600" dirty="0">
                <a:solidFill>
                  <a:srgbClr val="000000"/>
                </a:solidFill>
                <a:latin typeface="Calibri" panose="020F0502020204030204" pitchFamily="34" charset="0"/>
              </a:rPr>
              <a:t>4. Krebs EE, et al. </a:t>
            </a:r>
            <a:r>
              <a:rPr lang="en-US" sz="1600" i="1" dirty="0">
                <a:solidFill>
                  <a:srgbClr val="000000"/>
                </a:solidFill>
                <a:latin typeface="Calibri" panose="020F0502020204030204" pitchFamily="34" charset="0"/>
              </a:rPr>
              <a:t>JAMA</a:t>
            </a:r>
            <a:r>
              <a:rPr lang="en-US" sz="1600" dirty="0">
                <a:solidFill>
                  <a:srgbClr val="000000"/>
                </a:solidFill>
                <a:latin typeface="Calibri" panose="020F0502020204030204" pitchFamily="34" charset="0"/>
              </a:rPr>
              <a:t>. 2018</a:t>
            </a:r>
          </a:p>
          <a:p>
            <a:pPr>
              <a:lnSpc>
                <a:spcPct val="90000"/>
              </a:lnSpc>
            </a:pPr>
            <a:r>
              <a:rPr lang="en-US" altLang="en-US" sz="1600" dirty="0">
                <a:solidFill>
                  <a:prstClr val="black"/>
                </a:solidFill>
                <a:latin typeface="Calibri" panose="020F0502020204030204" pitchFamily="34" charset="0"/>
                <a:cs typeface="Calibri" panose="020F0502020204030204" pitchFamily="34" charset="0"/>
              </a:rPr>
              <a:t>5. Webster L. </a:t>
            </a:r>
            <a:r>
              <a:rPr lang="en-US" altLang="en-US" sz="1600" i="1" dirty="0">
                <a:solidFill>
                  <a:prstClr val="black"/>
                </a:solidFill>
                <a:latin typeface="Calibri" panose="020F0502020204030204" pitchFamily="34" charset="0"/>
                <a:cs typeface="Calibri" panose="020F0502020204030204" pitchFamily="34" charset="0"/>
              </a:rPr>
              <a:t>Pain Med. </a:t>
            </a:r>
            <a:r>
              <a:rPr lang="en-US" altLang="en-US" sz="1600" dirty="0">
                <a:solidFill>
                  <a:prstClr val="black"/>
                </a:solidFill>
                <a:latin typeface="Calibri" panose="020F0502020204030204" pitchFamily="34" charset="0"/>
                <a:cs typeface="Calibri" panose="020F0502020204030204" pitchFamily="34" charset="0"/>
              </a:rPr>
              <a:t>2019</a:t>
            </a:r>
          </a:p>
        </p:txBody>
      </p:sp>
      <p:sp>
        <p:nvSpPr>
          <p:cNvPr id="15" name="TextBox 14"/>
          <p:cNvSpPr txBox="1"/>
          <p:nvPr/>
        </p:nvSpPr>
        <p:spPr>
          <a:xfrm>
            <a:off x="9581006" y="6047188"/>
            <a:ext cx="2420223" cy="535531"/>
          </a:xfrm>
          <a:prstGeom prst="rect">
            <a:avLst/>
          </a:prstGeom>
          <a:noFill/>
        </p:spPr>
        <p:txBody>
          <a:bodyPr wrap="square" rtlCol="0">
            <a:spAutoFit/>
          </a:bodyPr>
          <a:lstStyle/>
          <a:p>
            <a:pPr marL="225425" indent="-225425">
              <a:lnSpc>
                <a:spcPct val="90000"/>
              </a:lnSpc>
            </a:pPr>
            <a:r>
              <a:rPr lang="en-US" altLang="en-US" sz="1600" dirty="0">
                <a:solidFill>
                  <a:prstClr val="black"/>
                </a:solidFill>
                <a:latin typeface="Calibri" panose="020F0502020204030204" pitchFamily="34" charset="0"/>
                <a:cs typeface="Calibri" panose="020F0502020204030204" pitchFamily="34" charset="0"/>
              </a:rPr>
              <a:t>6. Noble M, et al. </a:t>
            </a:r>
            <a:r>
              <a:rPr lang="en-US" altLang="en-US" sz="1600" i="1" dirty="0">
                <a:solidFill>
                  <a:prstClr val="black"/>
                </a:solidFill>
                <a:latin typeface="Calibri" panose="020F0502020204030204" pitchFamily="34" charset="0"/>
                <a:cs typeface="Calibri" panose="020F0502020204030204" pitchFamily="34" charset="0"/>
              </a:rPr>
              <a:t>Cochrane </a:t>
            </a:r>
            <a:r>
              <a:rPr lang="en-US" altLang="en-US" sz="1600" i="1" dirty="0" err="1">
                <a:solidFill>
                  <a:prstClr val="black"/>
                </a:solidFill>
                <a:latin typeface="Calibri" panose="020F0502020204030204" pitchFamily="34" charset="0"/>
                <a:cs typeface="Calibri" panose="020F0502020204030204" pitchFamily="34" charset="0"/>
              </a:rPr>
              <a:t>Syst</a:t>
            </a:r>
            <a:r>
              <a:rPr lang="en-US" altLang="en-US" sz="1600" i="1" dirty="0">
                <a:solidFill>
                  <a:prstClr val="black"/>
                </a:solidFill>
                <a:latin typeface="Calibri" panose="020F0502020204030204" pitchFamily="34" charset="0"/>
                <a:cs typeface="Calibri" panose="020F0502020204030204" pitchFamily="34" charset="0"/>
              </a:rPr>
              <a:t> Rev. </a:t>
            </a:r>
            <a:r>
              <a:rPr lang="en-US" altLang="en-US" sz="1600" dirty="0">
                <a:solidFill>
                  <a:prstClr val="black"/>
                </a:solidFill>
                <a:latin typeface="Calibri" panose="020F0502020204030204" pitchFamily="34" charset="0"/>
                <a:cs typeface="Calibri" panose="020F0502020204030204" pitchFamily="34" charset="0"/>
              </a:rPr>
              <a:t>2010</a:t>
            </a:r>
            <a:endParaRPr lang="en-US" sz="1600" dirty="0">
              <a:solidFill>
                <a:srgbClr val="000000"/>
              </a:solidFill>
              <a:latin typeface="Calibri" panose="020F0502020204030204" pitchFamily="34" charset="0"/>
            </a:endParaRPr>
          </a:p>
        </p:txBody>
      </p:sp>
      <p:sp>
        <p:nvSpPr>
          <p:cNvPr id="3" name="Rounded Rectangle 2"/>
          <p:cNvSpPr/>
          <p:nvPr/>
        </p:nvSpPr>
        <p:spPr>
          <a:xfrm>
            <a:off x="166317" y="1240325"/>
            <a:ext cx="5404129" cy="606934"/>
          </a:xfrm>
          <a:prstGeom prst="roundRect">
            <a:avLst/>
          </a:prstGeom>
          <a:solidFill>
            <a:srgbClr val="214A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FFFF"/>
                </a:solidFill>
                <a:latin typeface="Calibri" panose="020F0502020204030204" pitchFamily="34" charset="0"/>
                <a:cs typeface="Calibri" panose="020F0502020204030204" pitchFamily="34" charset="0"/>
              </a:rPr>
              <a:t>Meta-analyses </a:t>
            </a:r>
            <a:r>
              <a:rPr lang="en-US" sz="2200" dirty="0">
                <a:solidFill>
                  <a:srgbClr val="FFFFFF"/>
                </a:solidFill>
                <a:latin typeface="Calibri" panose="020F0502020204030204" pitchFamily="34" charset="0"/>
                <a:cs typeface="Calibri" panose="020F0502020204030204" pitchFamily="34" charset="0"/>
              </a:rPr>
              <a:t>(</a:t>
            </a:r>
            <a:r>
              <a:rPr lang="en-US" sz="2200" b="1" dirty="0">
                <a:solidFill>
                  <a:srgbClr val="FFFFFF"/>
                </a:solidFill>
                <a:latin typeface="Calibri" panose="020F0502020204030204" pitchFamily="34" charset="0"/>
                <a:cs typeface="Calibri" panose="020F0502020204030204" pitchFamily="34" charset="0"/>
              </a:rPr>
              <a:t>1-6 month </a:t>
            </a:r>
            <a:r>
              <a:rPr lang="en-US" sz="2200" dirty="0">
                <a:solidFill>
                  <a:srgbClr val="FFFFFF"/>
                </a:solidFill>
                <a:latin typeface="Calibri" panose="020F0502020204030204" pitchFamily="34" charset="0"/>
                <a:cs typeface="Calibri" panose="020F0502020204030204" pitchFamily="34" charset="0"/>
              </a:rPr>
              <a:t>follow-up)</a:t>
            </a:r>
          </a:p>
        </p:txBody>
      </p:sp>
    </p:spTree>
    <p:extLst>
      <p:ext uri="{BB962C8B-B14F-4D97-AF65-F5344CB8AC3E}">
        <p14:creationId xmlns:p14="http://schemas.microsoft.com/office/powerpoint/2010/main" val="165424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22" presetClass="entr" presetSubtype="8" fill="hold" nodeType="with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wipe(left)">
                                      <p:cBhvr>
                                        <p:cTn id="16" dur="500"/>
                                        <p:tgtEl>
                                          <p:spTgt spid="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wipe(left)">
                                      <p:cBhvr>
                                        <p:cTn id="21" dur="500"/>
                                        <p:tgtEl>
                                          <p:spTgt spid="9">
                                            <p:txEl>
                                              <p:pRg st="2" end="2"/>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9">
                                            <p:txEl>
                                              <p:pRg st="3" end="3"/>
                                            </p:txEl>
                                          </p:spTgt>
                                        </p:tgtEl>
                                        <p:attrNameLst>
                                          <p:attrName>style.visibility</p:attrName>
                                        </p:attrNameLst>
                                      </p:cBhvr>
                                      <p:to>
                                        <p:strVal val="visible"/>
                                      </p:to>
                                    </p:set>
                                    <p:animEffect transition="in" filter="wipe(left)">
                                      <p:cBhvr>
                                        <p:cTn id="24" dur="500"/>
                                        <p:tgtEl>
                                          <p:spTgt spid="9">
                                            <p:txEl>
                                              <p:pRg st="3" end="3"/>
                                            </p:txEl>
                                          </p:spTgt>
                                        </p:tgtEl>
                                      </p:cBhvr>
                                    </p:animEffect>
                                  </p:childTnLst>
                                </p:cTn>
                              </p:par>
                              <p:par>
                                <p:cTn id="25" presetID="22" presetClass="entr" presetSubtype="8" fill="hold" nodeType="with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left)">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P spid="9" grpId="0" animBg="1"/>
      <p:bldP spid="11" grpId="0" animBg="1"/>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4E4E4"/>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0" y="1"/>
            <a:ext cx="12192000" cy="827314"/>
          </a:xfrm>
          <a:solidFill>
            <a:srgbClr val="214A5B"/>
          </a:solidFill>
        </p:spPr>
        <p:txBody>
          <a:bodyPr/>
          <a:lstStyle/>
          <a:p>
            <a:pPr eaLnBrk="1" hangingPunct="1">
              <a:defRPr/>
            </a:pPr>
            <a:r>
              <a:rPr lang="en-US" altLang="en-US" b="1" dirty="0">
                <a:solidFill>
                  <a:schemeClr val="bg1"/>
                </a:solidFill>
                <a:effectLst>
                  <a:outerShdw blurRad="38100" dist="38100" dir="2700000" algn="tl">
                    <a:srgbClr val="000000">
                      <a:alpha val="43137"/>
                    </a:srgbClr>
                  </a:outerShdw>
                </a:effectLst>
              </a:rPr>
              <a:t>Opioid Risks</a:t>
            </a:r>
          </a:p>
        </p:txBody>
      </p:sp>
      <p:sp>
        <p:nvSpPr>
          <p:cNvPr id="61443" name="Rectangle 3"/>
          <p:cNvSpPr>
            <a:spLocks noGrp="1" noChangeArrowheads="1"/>
          </p:cNvSpPr>
          <p:nvPr>
            <p:ph type="body" idx="4294967295"/>
          </p:nvPr>
        </p:nvSpPr>
        <p:spPr>
          <a:xfrm>
            <a:off x="620486" y="925285"/>
            <a:ext cx="10924903" cy="5453744"/>
          </a:xfrm>
        </p:spPr>
        <p:txBody>
          <a:bodyPr/>
          <a:lstStyle/>
          <a:p>
            <a:pPr eaLnBrk="1" hangingPunct="1">
              <a:spcBef>
                <a:spcPts val="600"/>
              </a:spcBef>
              <a:defRPr/>
            </a:pPr>
            <a:r>
              <a:rPr lang="en-US" altLang="en-US" sz="2600" b="1" dirty="0"/>
              <a:t>Allergies</a:t>
            </a:r>
            <a:r>
              <a:rPr lang="en-US" altLang="en-US" sz="2600" dirty="0"/>
              <a:t> are rare</a:t>
            </a:r>
          </a:p>
          <a:p>
            <a:pPr eaLnBrk="1" hangingPunct="1">
              <a:spcBef>
                <a:spcPts val="600"/>
              </a:spcBef>
              <a:defRPr/>
            </a:pPr>
            <a:r>
              <a:rPr lang="en-US" altLang="en-US" sz="2600" b="1" dirty="0"/>
              <a:t>Side effects</a:t>
            </a:r>
            <a:r>
              <a:rPr lang="en-US" altLang="en-US" sz="2600" dirty="0"/>
              <a:t> are common</a:t>
            </a:r>
          </a:p>
          <a:p>
            <a:pPr marL="685800" lvl="2" indent="228600" eaLnBrk="1" hangingPunct="1">
              <a:spcBef>
                <a:spcPts val="600"/>
              </a:spcBef>
              <a:defRPr/>
            </a:pPr>
            <a:r>
              <a:rPr lang="en-US" altLang="en-US" sz="2200" dirty="0"/>
              <a:t>Nausea, sedation, constipation, urinary retention, sweating</a:t>
            </a:r>
          </a:p>
          <a:p>
            <a:pPr marL="685800" lvl="2" indent="228600" eaLnBrk="1" hangingPunct="1">
              <a:spcBef>
                <a:spcPts val="600"/>
              </a:spcBef>
              <a:defRPr/>
            </a:pPr>
            <a:r>
              <a:rPr lang="en-US" altLang="en-US" sz="2200" dirty="0"/>
              <a:t>Respiratory depression – sleep apnea</a:t>
            </a:r>
          </a:p>
          <a:p>
            <a:pPr eaLnBrk="1" hangingPunct="1">
              <a:spcBef>
                <a:spcPts val="600"/>
              </a:spcBef>
              <a:defRPr/>
            </a:pPr>
            <a:r>
              <a:rPr lang="en-US" altLang="en-US" sz="2600" b="1" dirty="0"/>
              <a:t>Organ toxicities</a:t>
            </a:r>
            <a:r>
              <a:rPr lang="en-US" altLang="en-US" sz="2600" dirty="0"/>
              <a:t> are rare</a:t>
            </a:r>
          </a:p>
          <a:p>
            <a:pPr marL="914400" lvl="2" eaLnBrk="1" hangingPunct="1">
              <a:spcBef>
                <a:spcPts val="600"/>
              </a:spcBef>
              <a:defRPr/>
            </a:pPr>
            <a:r>
              <a:rPr lang="en-US" altLang="en-US" sz="2200" dirty="0"/>
              <a:t>Suppression of hypothalamic-pituitary-gonadal axis</a:t>
            </a:r>
          </a:p>
          <a:p>
            <a:pPr eaLnBrk="1" hangingPunct="1">
              <a:spcBef>
                <a:spcPts val="600"/>
              </a:spcBef>
              <a:defRPr/>
            </a:pPr>
            <a:r>
              <a:rPr lang="en-US" altLang="en-US" sz="2600" b="1" dirty="0"/>
              <a:t>Immunosuppression </a:t>
            </a:r>
            <a:endParaRPr lang="en-US" altLang="en-US" sz="2400" dirty="0"/>
          </a:p>
          <a:p>
            <a:pPr marL="917575" lvl="1" eaLnBrk="1" hangingPunct="1">
              <a:spcBef>
                <a:spcPts val="600"/>
              </a:spcBef>
              <a:buFont typeface="Arial" panose="020B0604020202020204" pitchFamily="34" charset="0"/>
              <a:buChar char="•"/>
              <a:defRPr/>
            </a:pPr>
            <a:r>
              <a:rPr lang="en-US" altLang="en-US" sz="2200" dirty="0"/>
              <a:t>Increased </a:t>
            </a:r>
            <a:r>
              <a:rPr lang="en-US" sz="2200" dirty="0"/>
              <a:t>risk of invasive pneumococcal </a:t>
            </a:r>
            <a:r>
              <a:rPr lang="en-US" sz="2200" dirty="0" err="1"/>
              <a:t>dz</a:t>
            </a:r>
            <a:r>
              <a:rPr lang="en-US" sz="2200" dirty="0"/>
              <a:t> and community acquired pneumonia</a:t>
            </a:r>
            <a:endParaRPr lang="en-US" altLang="en-US" sz="2200" b="1" dirty="0"/>
          </a:p>
          <a:p>
            <a:pPr eaLnBrk="1" hangingPunct="1">
              <a:spcBef>
                <a:spcPts val="600"/>
              </a:spcBef>
              <a:defRPr/>
            </a:pPr>
            <a:r>
              <a:rPr lang="en-US" altLang="en-US" sz="2600" b="1" dirty="0"/>
              <a:t>Worsening pain</a:t>
            </a:r>
            <a:r>
              <a:rPr lang="en-US" altLang="en-US" sz="2600" dirty="0"/>
              <a:t> </a:t>
            </a:r>
            <a:r>
              <a:rPr lang="en-US" altLang="en-US" sz="2400" dirty="0"/>
              <a:t>(hyperalgesia in some patients) </a:t>
            </a:r>
          </a:p>
          <a:p>
            <a:pPr eaLnBrk="1" hangingPunct="1">
              <a:spcBef>
                <a:spcPts val="600"/>
              </a:spcBef>
              <a:defRPr/>
            </a:pPr>
            <a:r>
              <a:rPr lang="en-US" altLang="en-US" sz="2600" b="1" dirty="0"/>
              <a:t>Addiction </a:t>
            </a:r>
            <a:r>
              <a:rPr lang="en-US" altLang="en-US" sz="2400" dirty="0"/>
              <a:t>(Opioid Use Disorder)</a:t>
            </a:r>
          </a:p>
          <a:p>
            <a:pPr eaLnBrk="1" hangingPunct="1">
              <a:spcBef>
                <a:spcPts val="600"/>
              </a:spcBef>
              <a:defRPr/>
            </a:pPr>
            <a:r>
              <a:rPr lang="en-US" altLang="en-US" sz="2600" b="1" dirty="0"/>
              <a:t>Overdose</a:t>
            </a:r>
            <a:r>
              <a:rPr lang="en-US" altLang="en-US" sz="2600" dirty="0"/>
              <a:t> </a:t>
            </a:r>
          </a:p>
          <a:p>
            <a:pPr marL="914400" lvl="2" eaLnBrk="1" hangingPunct="1">
              <a:spcBef>
                <a:spcPts val="600"/>
              </a:spcBef>
              <a:defRPr/>
            </a:pPr>
            <a:r>
              <a:rPr lang="en-US" altLang="en-US" sz="2200" dirty="0"/>
              <a:t>when combined w/ other sedatives and at higher doses</a:t>
            </a:r>
          </a:p>
        </p:txBody>
      </p:sp>
      <p:sp>
        <p:nvSpPr>
          <p:cNvPr id="48132" name="Text Box 4"/>
          <p:cNvSpPr txBox="1">
            <a:spLocks noChangeArrowheads="1"/>
          </p:cNvSpPr>
          <p:nvPr/>
        </p:nvSpPr>
        <p:spPr bwMode="auto">
          <a:xfrm>
            <a:off x="8381320" y="5329693"/>
            <a:ext cx="3657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fontAlgn="base">
              <a:spcBef>
                <a:spcPct val="10000"/>
              </a:spcBef>
              <a:spcAft>
                <a:spcPct val="0"/>
              </a:spcAft>
              <a:buFontTx/>
              <a:buNone/>
            </a:pPr>
            <a:r>
              <a:rPr lang="en-US" altLang="en-US" sz="1600" dirty="0">
                <a:solidFill>
                  <a:srgbClr val="000000"/>
                </a:solidFill>
                <a:ea typeface="MS PGothic" pitchFamily="34" charset="-128"/>
              </a:rPr>
              <a:t>Dunn KM et al. </a:t>
            </a:r>
            <a:r>
              <a:rPr lang="en-US" altLang="en-US" sz="1600" i="1" dirty="0">
                <a:solidFill>
                  <a:srgbClr val="000000"/>
                </a:solidFill>
                <a:ea typeface="MS PGothic" pitchFamily="34" charset="-128"/>
              </a:rPr>
              <a:t>Ann Intern Med </a:t>
            </a:r>
            <a:r>
              <a:rPr lang="en-US" altLang="en-US" sz="1600" dirty="0">
                <a:solidFill>
                  <a:srgbClr val="000000"/>
                </a:solidFill>
                <a:ea typeface="MS PGothic" pitchFamily="34" charset="-128"/>
              </a:rPr>
              <a:t>2010</a:t>
            </a:r>
          </a:p>
          <a:p>
            <a:pPr eaLnBrk="0" fontAlgn="base" hangingPunct="0">
              <a:spcBef>
                <a:spcPct val="0"/>
              </a:spcBef>
              <a:spcAft>
                <a:spcPct val="0"/>
              </a:spcAft>
              <a:buFontTx/>
              <a:buNone/>
            </a:pPr>
            <a:r>
              <a:rPr lang="en-US" altLang="en-US" sz="1600" dirty="0">
                <a:solidFill>
                  <a:srgbClr val="000000"/>
                </a:solidFill>
                <a:ea typeface="MS PGothic" pitchFamily="34" charset="-128"/>
              </a:rPr>
              <a:t>Li X et al. </a:t>
            </a:r>
            <a:r>
              <a:rPr lang="en-US" altLang="en-US" sz="1600" i="1" dirty="0">
                <a:solidFill>
                  <a:srgbClr val="000000"/>
                </a:solidFill>
                <a:ea typeface="MS PGothic" pitchFamily="34" charset="-128"/>
              </a:rPr>
              <a:t>Brain Res </a:t>
            </a:r>
            <a:r>
              <a:rPr lang="en-US" altLang="en-US" sz="1600" dirty="0">
                <a:solidFill>
                  <a:srgbClr val="000000"/>
                </a:solidFill>
                <a:ea typeface="MS PGothic" pitchFamily="34" charset="-128"/>
              </a:rPr>
              <a:t>2001</a:t>
            </a:r>
          </a:p>
          <a:p>
            <a:pPr eaLnBrk="0" fontAlgn="base" hangingPunct="0">
              <a:spcBef>
                <a:spcPct val="0"/>
              </a:spcBef>
              <a:spcAft>
                <a:spcPct val="0"/>
              </a:spcAft>
              <a:buFontTx/>
              <a:buNone/>
            </a:pPr>
            <a:r>
              <a:rPr lang="en-US" altLang="en-US" sz="1600" dirty="0" err="1">
                <a:solidFill>
                  <a:srgbClr val="000000"/>
                </a:solidFill>
                <a:ea typeface="MS PGothic" pitchFamily="34" charset="-128"/>
              </a:rPr>
              <a:t>Doverty</a:t>
            </a:r>
            <a:r>
              <a:rPr lang="en-US" altLang="en-US" sz="1600" dirty="0">
                <a:solidFill>
                  <a:srgbClr val="000000"/>
                </a:solidFill>
                <a:ea typeface="MS PGothic" pitchFamily="34" charset="-128"/>
              </a:rPr>
              <a:t> M et al. </a:t>
            </a:r>
            <a:r>
              <a:rPr lang="en-US" altLang="en-US" sz="1600" i="1" dirty="0">
                <a:solidFill>
                  <a:srgbClr val="000000"/>
                </a:solidFill>
                <a:ea typeface="MS PGothic" pitchFamily="34" charset="-128"/>
              </a:rPr>
              <a:t>Pain</a:t>
            </a:r>
            <a:r>
              <a:rPr lang="en-US" altLang="en-US" sz="1600" dirty="0">
                <a:solidFill>
                  <a:srgbClr val="000000"/>
                </a:solidFill>
                <a:ea typeface="MS PGothic" pitchFamily="34" charset="-128"/>
              </a:rPr>
              <a:t> 2001 </a:t>
            </a:r>
          </a:p>
          <a:p>
            <a:pPr eaLnBrk="0" fontAlgn="base" hangingPunct="0">
              <a:spcBef>
                <a:spcPct val="0"/>
              </a:spcBef>
              <a:spcAft>
                <a:spcPct val="0"/>
              </a:spcAft>
              <a:buFontTx/>
              <a:buNone/>
            </a:pPr>
            <a:r>
              <a:rPr lang="en-US" altLang="en-US" sz="1600" dirty="0">
                <a:solidFill>
                  <a:srgbClr val="000000"/>
                </a:solidFill>
                <a:ea typeface="MS PGothic" pitchFamily="34" charset="-128"/>
              </a:rPr>
              <a:t>Angst MS, Clark JD. </a:t>
            </a:r>
            <a:r>
              <a:rPr lang="en-US" altLang="en-US" sz="1600" i="1" dirty="0">
                <a:solidFill>
                  <a:srgbClr val="000000"/>
                </a:solidFill>
                <a:ea typeface="MS PGothic" pitchFamily="34" charset="-128"/>
              </a:rPr>
              <a:t>Anesthesiology </a:t>
            </a:r>
            <a:r>
              <a:rPr lang="en-US" altLang="en-US" sz="1600" dirty="0">
                <a:solidFill>
                  <a:srgbClr val="000000"/>
                </a:solidFill>
                <a:ea typeface="MS PGothic" pitchFamily="34" charset="-128"/>
              </a:rPr>
              <a:t>2006</a:t>
            </a:r>
          </a:p>
          <a:p>
            <a:pPr eaLnBrk="0" fontAlgn="base" hangingPunct="0">
              <a:spcBef>
                <a:spcPct val="0"/>
              </a:spcBef>
              <a:spcAft>
                <a:spcPct val="0"/>
              </a:spcAft>
              <a:buFontTx/>
              <a:buNone/>
            </a:pPr>
            <a:r>
              <a:rPr lang="en-US" altLang="en-US" sz="1600" dirty="0">
                <a:solidFill>
                  <a:srgbClr val="000000"/>
                </a:solidFill>
                <a:ea typeface="MS PGothic" pitchFamily="34" charset="-128"/>
                <a:cs typeface="Calibri" panose="020F0502020204030204" pitchFamily="34" charset="0"/>
              </a:rPr>
              <a:t>Wiese AD, et al. </a:t>
            </a:r>
            <a:r>
              <a:rPr lang="en-US" altLang="en-US" sz="1600" i="1" dirty="0">
                <a:solidFill>
                  <a:srgbClr val="000000"/>
                </a:solidFill>
                <a:ea typeface="MS PGothic" pitchFamily="34" charset="-128"/>
                <a:cs typeface="Calibri" panose="020F0502020204030204" pitchFamily="34" charset="0"/>
              </a:rPr>
              <a:t>Ann Intern Med. </a:t>
            </a:r>
            <a:r>
              <a:rPr lang="en-US" altLang="en-US" sz="1600" dirty="0">
                <a:solidFill>
                  <a:srgbClr val="000000"/>
                </a:solidFill>
                <a:ea typeface="MS PGothic" pitchFamily="34" charset="-128"/>
                <a:cs typeface="Calibri" panose="020F0502020204030204" pitchFamily="34" charset="0"/>
              </a:rPr>
              <a:t>2018</a:t>
            </a:r>
          </a:p>
        </p:txBody>
      </p:sp>
    </p:spTree>
    <p:extLst>
      <p:ext uri="{BB962C8B-B14F-4D97-AF65-F5344CB8AC3E}">
        <p14:creationId xmlns:p14="http://schemas.microsoft.com/office/powerpoint/2010/main" val="4122689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1443">
                                            <p:txEl>
                                              <p:pRg st="6" end="6"/>
                                            </p:txEl>
                                          </p:spTgt>
                                        </p:tgtEl>
                                        <p:attrNameLst>
                                          <p:attrName>style.visibility</p:attrName>
                                        </p:attrNameLst>
                                      </p:cBhvr>
                                      <p:to>
                                        <p:strVal val="visible"/>
                                      </p:to>
                                    </p:set>
                                    <p:animEffect transition="in" filter="fade">
                                      <p:cBhvr>
                                        <p:cTn id="7" dur="500"/>
                                        <p:tgtEl>
                                          <p:spTgt spid="6144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43">
                                            <p:txEl>
                                              <p:pRg st="7" end="7"/>
                                            </p:txEl>
                                          </p:spTgt>
                                        </p:tgtEl>
                                        <p:attrNameLst>
                                          <p:attrName>style.visibility</p:attrName>
                                        </p:attrNameLst>
                                      </p:cBhvr>
                                      <p:to>
                                        <p:strVal val="visible"/>
                                      </p:to>
                                    </p:set>
                                    <p:animEffect transition="in" filter="fade">
                                      <p:cBhvr>
                                        <p:cTn id="12" dur="500"/>
                                        <p:tgtEl>
                                          <p:spTgt spid="61443">
                                            <p:txEl>
                                              <p:pRg st="7" end="7"/>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1443">
                                            <p:txEl>
                                              <p:pRg st="8" end="8"/>
                                            </p:txEl>
                                          </p:spTgt>
                                        </p:tgtEl>
                                        <p:attrNameLst>
                                          <p:attrName>style.visibility</p:attrName>
                                        </p:attrNameLst>
                                      </p:cBhvr>
                                      <p:to>
                                        <p:strVal val="visible"/>
                                      </p:to>
                                    </p:set>
                                    <p:animEffect transition="in" filter="fade">
                                      <p:cBhvr>
                                        <p:cTn id="17" dur="500"/>
                                        <p:tgtEl>
                                          <p:spTgt spid="61443">
                                            <p:txEl>
                                              <p:pRg st="8" end="8"/>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61443">
                                            <p:txEl>
                                              <p:pRg st="9" end="9"/>
                                            </p:txEl>
                                          </p:spTgt>
                                        </p:tgtEl>
                                        <p:attrNameLst>
                                          <p:attrName>style.visibility</p:attrName>
                                        </p:attrNameLst>
                                      </p:cBhvr>
                                      <p:to>
                                        <p:strVal val="visible"/>
                                      </p:to>
                                    </p:set>
                                    <p:animEffect transition="in" filter="fade">
                                      <p:cBhvr>
                                        <p:cTn id="20" dur="500"/>
                                        <p:tgtEl>
                                          <p:spTgt spid="61443">
                                            <p:txEl>
                                              <p:pRg st="9" end="9"/>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61443">
                                            <p:txEl>
                                              <p:pRg st="10" end="10"/>
                                            </p:txEl>
                                          </p:spTgt>
                                        </p:tgtEl>
                                        <p:attrNameLst>
                                          <p:attrName>style.visibility</p:attrName>
                                        </p:attrNameLst>
                                      </p:cBhvr>
                                      <p:to>
                                        <p:strVal val="visible"/>
                                      </p:to>
                                    </p:set>
                                    <p:animEffect transition="in" filter="fade">
                                      <p:cBhvr>
                                        <p:cTn id="23" dur="500"/>
                                        <p:tgtEl>
                                          <p:spTgt spid="61443">
                                            <p:txEl>
                                              <p:pRg st="10" end="1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61443">
                                            <p:txEl>
                                              <p:pRg st="11" end="11"/>
                                            </p:txEl>
                                          </p:spTgt>
                                        </p:tgtEl>
                                        <p:attrNameLst>
                                          <p:attrName>style.visibility</p:attrName>
                                        </p:attrNameLst>
                                      </p:cBhvr>
                                      <p:to>
                                        <p:strVal val="visible"/>
                                      </p:to>
                                    </p:set>
                                    <p:animEffect transition="in" filter="fade">
                                      <p:cBhvr>
                                        <p:cTn id="26" dur="500"/>
                                        <p:tgtEl>
                                          <p:spTgt spid="6144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4E4E4"/>
        </a:solidFill>
        <a:effectLst/>
      </p:bgPr>
    </p:bg>
    <p:spTree>
      <p:nvGrpSpPr>
        <p:cNvPr id="1" name=""/>
        <p:cNvGrpSpPr/>
        <p:nvPr/>
      </p:nvGrpSpPr>
      <p:grpSpPr>
        <a:xfrm>
          <a:off x="0" y="0"/>
          <a:ext cx="0" cy="0"/>
          <a:chOff x="0" y="0"/>
          <a:chExt cx="0" cy="0"/>
        </a:xfrm>
      </p:grpSpPr>
      <p:sp>
        <p:nvSpPr>
          <p:cNvPr id="94210" name="Title 1"/>
          <p:cNvSpPr>
            <a:spLocks noGrp="1"/>
          </p:cNvSpPr>
          <p:nvPr>
            <p:ph type="title"/>
          </p:nvPr>
        </p:nvSpPr>
        <p:spPr>
          <a:xfrm>
            <a:off x="0" y="0"/>
            <a:ext cx="12192000" cy="1021278"/>
          </a:xfrm>
          <a:solidFill>
            <a:srgbClr val="214A5B"/>
          </a:solidFill>
        </p:spPr>
        <p:txBody>
          <a:bodyPr/>
          <a:lstStyle/>
          <a:p>
            <a:pPr eaLnBrk="1" hangingPunct="1">
              <a:defRPr/>
            </a:pPr>
            <a:r>
              <a:rPr lang="en-US" altLang="en-US" b="1" dirty="0">
                <a:solidFill>
                  <a:schemeClr val="bg1"/>
                </a:solidFill>
                <a:effectLst>
                  <a:outerShdw blurRad="38100" dist="38100" dir="2700000" algn="tl">
                    <a:srgbClr val="000000"/>
                  </a:outerShdw>
                </a:effectLst>
                <a:ea typeface="MS PGothic" pitchFamily="34" charset="-128"/>
                <a:cs typeface="Calibri" panose="020F0502020204030204" pitchFamily="34" charset="0"/>
              </a:rPr>
              <a:t>Problematic Opioid Use</a:t>
            </a:r>
          </a:p>
        </p:txBody>
      </p:sp>
      <p:sp>
        <p:nvSpPr>
          <p:cNvPr id="18435" name="Content Placeholder 2"/>
          <p:cNvSpPr>
            <a:spLocks noGrp="1"/>
          </p:cNvSpPr>
          <p:nvPr>
            <p:ph idx="1"/>
          </p:nvPr>
        </p:nvSpPr>
        <p:spPr>
          <a:xfrm>
            <a:off x="609600" y="1219200"/>
            <a:ext cx="10982325" cy="4876800"/>
          </a:xfrm>
        </p:spPr>
        <p:txBody>
          <a:bodyPr/>
          <a:lstStyle/>
          <a:p>
            <a:pPr eaLnBrk="1" hangingPunct="1">
              <a:spcBef>
                <a:spcPts val="600"/>
              </a:spcBef>
              <a:spcAft>
                <a:spcPts val="600"/>
              </a:spcAft>
            </a:pPr>
            <a:r>
              <a:rPr lang="en-US" altLang="en-US" sz="3000" dirty="0"/>
              <a:t>Systematic review from 38 studies </a:t>
            </a:r>
            <a:r>
              <a:rPr lang="en-US" altLang="en-US" sz="2400" dirty="0"/>
              <a:t>(26% primary care, 53% pain clinics)</a:t>
            </a:r>
            <a:endParaRPr lang="en-US" altLang="en-US" sz="3000" dirty="0"/>
          </a:p>
          <a:p>
            <a:pPr marL="457200" lvl="1" indent="0" eaLnBrk="1" hangingPunct="1">
              <a:spcBef>
                <a:spcPts val="1200"/>
              </a:spcBef>
              <a:spcAft>
                <a:spcPts val="600"/>
              </a:spcAft>
              <a:buNone/>
            </a:pPr>
            <a:r>
              <a:rPr lang="en-US" altLang="en-US" sz="3000" b="1" dirty="0">
                <a:solidFill>
                  <a:srgbClr val="DE0808"/>
                </a:solidFill>
              </a:rPr>
              <a:t>Misuse</a:t>
            </a:r>
            <a:r>
              <a:rPr lang="en-US" altLang="en-US" sz="3000" dirty="0">
                <a:solidFill>
                  <a:srgbClr val="DE0808"/>
                </a:solidFill>
              </a:rPr>
              <a:t> </a:t>
            </a:r>
            <a:r>
              <a:rPr lang="en-US" altLang="en-US" sz="3000" dirty="0"/>
              <a:t>rates: </a:t>
            </a:r>
            <a:r>
              <a:rPr lang="en-US" altLang="en-US" sz="3000" b="1" dirty="0"/>
              <a:t>21% - 29%</a:t>
            </a:r>
            <a:endParaRPr lang="en-US" altLang="en-US" dirty="0"/>
          </a:p>
          <a:p>
            <a:pPr marL="457200" lvl="1" indent="0" eaLnBrk="1" hangingPunct="1">
              <a:spcBef>
                <a:spcPts val="1200"/>
              </a:spcBef>
              <a:spcAft>
                <a:spcPts val="600"/>
              </a:spcAft>
              <a:buNone/>
            </a:pPr>
            <a:r>
              <a:rPr lang="en-US" altLang="en-US" sz="2400" b="1" dirty="0"/>
              <a:t>Misuse: </a:t>
            </a:r>
            <a:r>
              <a:rPr lang="en-US" altLang="en-US" sz="2400" dirty="0"/>
              <a:t>Opioid use contrary to the directed or prescribed pattern of use, regardless of the presence or absence of harm or adverse effects. </a:t>
            </a:r>
          </a:p>
          <a:p>
            <a:pPr marL="457200" lvl="1" indent="0" eaLnBrk="1" hangingPunct="1">
              <a:spcBef>
                <a:spcPts val="1200"/>
              </a:spcBef>
              <a:spcAft>
                <a:spcPts val="600"/>
              </a:spcAft>
              <a:buNone/>
            </a:pPr>
            <a:endParaRPr lang="en-US" altLang="en-US" sz="100" dirty="0"/>
          </a:p>
          <a:p>
            <a:pPr marL="457200" lvl="1" indent="0" eaLnBrk="1" hangingPunct="1">
              <a:spcBef>
                <a:spcPts val="1200"/>
              </a:spcBef>
              <a:spcAft>
                <a:spcPts val="600"/>
              </a:spcAft>
              <a:buNone/>
            </a:pPr>
            <a:r>
              <a:rPr lang="en-US" altLang="en-US" sz="3000" b="1" dirty="0">
                <a:solidFill>
                  <a:srgbClr val="DE0808"/>
                </a:solidFill>
              </a:rPr>
              <a:t>Addiction</a:t>
            </a:r>
            <a:r>
              <a:rPr lang="en-US" altLang="en-US" sz="3000" dirty="0">
                <a:solidFill>
                  <a:srgbClr val="DE0808"/>
                </a:solidFill>
              </a:rPr>
              <a:t> </a:t>
            </a:r>
            <a:r>
              <a:rPr lang="en-US" altLang="en-US" sz="3000" dirty="0"/>
              <a:t>rates: </a:t>
            </a:r>
            <a:r>
              <a:rPr lang="en-US" altLang="en-US" sz="3000" b="1" dirty="0"/>
              <a:t>8% - 12%</a:t>
            </a:r>
            <a:endParaRPr lang="en-US" altLang="en-US" dirty="0"/>
          </a:p>
          <a:p>
            <a:pPr marL="457200" lvl="1" indent="0" eaLnBrk="1" hangingPunct="1">
              <a:spcBef>
                <a:spcPts val="1200"/>
              </a:spcBef>
              <a:spcAft>
                <a:spcPts val="600"/>
              </a:spcAft>
              <a:buNone/>
            </a:pPr>
            <a:r>
              <a:rPr lang="en-US" altLang="en-US" sz="2400" b="1" dirty="0"/>
              <a:t>Addiction:</a:t>
            </a:r>
            <a:r>
              <a:rPr lang="en-US" altLang="en-US" sz="2400" dirty="0"/>
              <a:t> Pattern of continued use with experience of, or demonstrated potential for, harm (</a:t>
            </a:r>
            <a:r>
              <a:rPr lang="en-US" altLang="en-US" sz="2400" dirty="0" err="1"/>
              <a:t>eg</a:t>
            </a:r>
            <a:r>
              <a:rPr lang="en-US" altLang="en-US" sz="2400" dirty="0"/>
              <a:t>, </a:t>
            </a:r>
            <a:r>
              <a:rPr lang="ja-JP" altLang="en-US" sz="2400" dirty="0">
                <a:ea typeface="MS PGothic" pitchFamily="34" charset="-128"/>
              </a:rPr>
              <a:t>“</a:t>
            </a:r>
            <a:r>
              <a:rPr lang="en-US" altLang="ja-JP" sz="2400" dirty="0">
                <a:ea typeface="MS PGothic" pitchFamily="34" charset="-128"/>
              </a:rPr>
              <a:t>impaired control over drug use, compulsive use, continued use despite harm, and craving</a:t>
            </a:r>
            <a:r>
              <a:rPr lang="ja-JP" altLang="en-US" sz="2400" dirty="0">
                <a:ea typeface="MS PGothic" pitchFamily="34" charset="-128"/>
              </a:rPr>
              <a:t>”</a:t>
            </a:r>
            <a:r>
              <a:rPr lang="en-US" altLang="ja-JP" sz="2400" dirty="0">
                <a:ea typeface="MS PGothic" pitchFamily="34" charset="-128"/>
              </a:rPr>
              <a:t>).</a:t>
            </a:r>
            <a:endParaRPr lang="en-US" altLang="en-US" sz="2400" dirty="0"/>
          </a:p>
        </p:txBody>
      </p:sp>
      <p:sp>
        <p:nvSpPr>
          <p:cNvPr id="49156" name="Rectangle 4"/>
          <p:cNvSpPr>
            <a:spLocks noChangeArrowheads="1"/>
          </p:cNvSpPr>
          <p:nvPr/>
        </p:nvSpPr>
        <p:spPr bwMode="auto">
          <a:xfrm>
            <a:off x="609600" y="6305551"/>
            <a:ext cx="42941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fontAlgn="base">
              <a:spcBef>
                <a:spcPct val="0"/>
              </a:spcBef>
              <a:spcAft>
                <a:spcPct val="0"/>
              </a:spcAft>
              <a:buFontTx/>
              <a:buNone/>
            </a:pPr>
            <a:r>
              <a:rPr lang="en-US" altLang="en-US" sz="1600" dirty="0" err="1">
                <a:solidFill>
                  <a:srgbClr val="000000"/>
                </a:solidFill>
                <a:ea typeface="MS PGothic" pitchFamily="34" charset="-128"/>
              </a:rPr>
              <a:t>Vowles</a:t>
            </a:r>
            <a:r>
              <a:rPr lang="en-US" altLang="en-US" sz="1600" dirty="0">
                <a:solidFill>
                  <a:srgbClr val="000000"/>
                </a:solidFill>
                <a:ea typeface="MS PGothic" pitchFamily="34" charset="-128"/>
              </a:rPr>
              <a:t> KE et al. </a:t>
            </a:r>
            <a:r>
              <a:rPr lang="en-US" altLang="en-US" sz="1600" i="1" dirty="0">
                <a:solidFill>
                  <a:srgbClr val="000000"/>
                </a:solidFill>
                <a:ea typeface="MS PGothic" pitchFamily="34" charset="-128"/>
              </a:rPr>
              <a:t>Pain.</a:t>
            </a:r>
            <a:r>
              <a:rPr lang="en-US" altLang="en-US" sz="1600" dirty="0">
                <a:solidFill>
                  <a:srgbClr val="000000"/>
                </a:solidFill>
                <a:ea typeface="MS PGothic" pitchFamily="34" charset="-128"/>
              </a:rPr>
              <a:t> 2015</a:t>
            </a:r>
          </a:p>
        </p:txBody>
      </p:sp>
    </p:spTree>
    <p:extLst>
      <p:ext uri="{BB962C8B-B14F-4D97-AF65-F5344CB8AC3E}">
        <p14:creationId xmlns:p14="http://schemas.microsoft.com/office/powerpoint/2010/main" val="18652397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Effect transition="in" filter="fade">
                                      <p:cBhvr>
                                        <p:cTn id="7" dur="500"/>
                                        <p:tgtEl>
                                          <p:spTgt spid="1843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435">
                                            <p:txEl>
                                              <p:pRg st="2" end="2"/>
                                            </p:txEl>
                                          </p:spTgt>
                                        </p:tgtEl>
                                        <p:attrNameLst>
                                          <p:attrName>style.visibility</p:attrName>
                                        </p:attrNameLst>
                                      </p:cBhvr>
                                      <p:to>
                                        <p:strVal val="visible"/>
                                      </p:to>
                                    </p:set>
                                    <p:animEffect transition="in" filter="fade">
                                      <p:cBhvr>
                                        <p:cTn id="10" dur="500"/>
                                        <p:tgtEl>
                                          <p:spTgt spid="18435">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8435">
                                            <p:txEl>
                                              <p:pRg st="4" end="4"/>
                                            </p:txEl>
                                          </p:spTgt>
                                        </p:tgtEl>
                                        <p:attrNameLst>
                                          <p:attrName>style.visibility</p:attrName>
                                        </p:attrNameLst>
                                      </p:cBhvr>
                                      <p:to>
                                        <p:strVal val="visible"/>
                                      </p:to>
                                    </p:set>
                                    <p:animEffect transition="in" filter="fade">
                                      <p:cBhvr>
                                        <p:cTn id="15" dur="500"/>
                                        <p:tgtEl>
                                          <p:spTgt spid="18435">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8435">
                                            <p:txEl>
                                              <p:pRg st="5" end="5"/>
                                            </p:txEl>
                                          </p:spTgt>
                                        </p:tgtEl>
                                        <p:attrNameLst>
                                          <p:attrName>style.visibility</p:attrName>
                                        </p:attrNameLst>
                                      </p:cBhvr>
                                      <p:to>
                                        <p:strVal val="visible"/>
                                      </p:to>
                                    </p:set>
                                    <p:animEffect transition="in" filter="fade">
                                      <p:cBhvr>
                                        <p:cTn id="18" dur="500"/>
                                        <p:tgtEl>
                                          <p:spTgt spid="184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4E4E4"/>
        </a:solidFill>
        <a:effectLst/>
      </p:bgPr>
    </p:bg>
    <p:spTree>
      <p:nvGrpSpPr>
        <p:cNvPr id="1" name=""/>
        <p:cNvGrpSpPr/>
        <p:nvPr/>
      </p:nvGrpSpPr>
      <p:grpSpPr>
        <a:xfrm>
          <a:off x="0" y="0"/>
          <a:ext cx="0" cy="0"/>
          <a:chOff x="0" y="0"/>
          <a:chExt cx="0" cy="0"/>
        </a:xfrm>
      </p:grpSpPr>
      <p:sp>
        <p:nvSpPr>
          <p:cNvPr id="51202" name="Text Box 3"/>
          <p:cNvSpPr txBox="1">
            <a:spLocks noChangeArrowheads="1"/>
          </p:cNvSpPr>
          <p:nvPr/>
        </p:nvSpPr>
        <p:spPr bwMode="auto">
          <a:xfrm>
            <a:off x="1604963" y="6519864"/>
            <a:ext cx="36369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0" fontAlgn="base" hangingPunct="0">
              <a:spcBef>
                <a:spcPct val="0"/>
              </a:spcBef>
              <a:spcAft>
                <a:spcPct val="0"/>
              </a:spcAft>
              <a:buFontTx/>
              <a:buNone/>
            </a:pPr>
            <a:r>
              <a:rPr lang="en-US" altLang="en-US" sz="1600">
                <a:solidFill>
                  <a:srgbClr val="000000"/>
                </a:solidFill>
                <a:ea typeface="MS PGothic" pitchFamily="34" charset="-128"/>
              </a:rPr>
              <a:t>Volkow ND et al. </a:t>
            </a:r>
            <a:r>
              <a:rPr lang="en-US" altLang="en-US" sz="1600" i="1">
                <a:solidFill>
                  <a:srgbClr val="000000"/>
                </a:solidFill>
                <a:ea typeface="MS PGothic" pitchFamily="34" charset="-128"/>
              </a:rPr>
              <a:t>N Engl J Med </a:t>
            </a:r>
            <a:r>
              <a:rPr lang="en-US" altLang="en-US" sz="1600">
                <a:solidFill>
                  <a:srgbClr val="000000"/>
                </a:solidFill>
                <a:ea typeface="MS PGothic" pitchFamily="34" charset="-128"/>
              </a:rPr>
              <a:t>2016</a:t>
            </a:r>
          </a:p>
        </p:txBody>
      </p:sp>
      <p:graphicFrame>
        <p:nvGraphicFramePr>
          <p:cNvPr id="339146" name="Group 202"/>
          <p:cNvGraphicFramePr>
            <a:graphicFrameLocks noGrp="1"/>
          </p:cNvGraphicFramePr>
          <p:nvPr>
            <p:extLst>
              <p:ext uri="{D42A27DB-BD31-4B8C-83A1-F6EECF244321}">
                <p14:modId xmlns:p14="http://schemas.microsoft.com/office/powerpoint/2010/main" val="2461980762"/>
              </p:ext>
            </p:extLst>
          </p:nvPr>
        </p:nvGraphicFramePr>
        <p:xfrm>
          <a:off x="904875" y="1219201"/>
          <a:ext cx="9953625" cy="4924425"/>
        </p:xfrm>
        <a:graphic>
          <a:graphicData uri="http://schemas.openxmlformats.org/drawingml/2006/table">
            <a:tbl>
              <a:tblPr/>
              <a:tblGrid>
                <a:gridCol w="533230">
                  <a:extLst>
                    <a:ext uri="{9D8B030D-6E8A-4147-A177-3AD203B41FA5}">
                      <a16:colId xmlns:a16="http://schemas.microsoft.com/office/drawing/2014/main" val="20000"/>
                    </a:ext>
                  </a:extLst>
                </a:gridCol>
                <a:gridCol w="6363210">
                  <a:extLst>
                    <a:ext uri="{9D8B030D-6E8A-4147-A177-3AD203B41FA5}">
                      <a16:colId xmlns:a16="http://schemas.microsoft.com/office/drawing/2014/main" val="20001"/>
                    </a:ext>
                  </a:extLst>
                </a:gridCol>
                <a:gridCol w="1543828">
                  <a:extLst>
                    <a:ext uri="{9D8B030D-6E8A-4147-A177-3AD203B41FA5}">
                      <a16:colId xmlns:a16="http://schemas.microsoft.com/office/drawing/2014/main" val="20002"/>
                    </a:ext>
                  </a:extLst>
                </a:gridCol>
                <a:gridCol w="1513357">
                  <a:extLst>
                    <a:ext uri="{9D8B030D-6E8A-4147-A177-3AD203B41FA5}">
                      <a16:colId xmlns:a16="http://schemas.microsoft.com/office/drawing/2014/main" val="20003"/>
                    </a:ext>
                  </a:extLst>
                </a:gridCol>
              </a:tblGrid>
              <a:tr h="962240">
                <a:tc gridSpan="2">
                  <a:txBody>
                    <a:bodyPr/>
                    <a:lstStyle>
                      <a:lvl1pPr>
                        <a:spcBef>
                          <a:spcPct val="20000"/>
                        </a:spcBef>
                        <a:defRPr sz="2800">
                          <a:solidFill>
                            <a:schemeClr val="tx1"/>
                          </a:solidFill>
                          <a:latin typeface="Calibri" pitchFamily="34" charset="0"/>
                        </a:defRPr>
                      </a:lvl1pPr>
                      <a:lvl2pPr marL="742950" indent="-285750">
                        <a:spcBef>
                          <a:spcPct val="20000"/>
                        </a:spcBef>
                        <a:defRPr sz="2400">
                          <a:solidFill>
                            <a:schemeClr val="tx1"/>
                          </a:solidFill>
                          <a:latin typeface="Calibri" pitchFamily="34" charset="0"/>
                        </a:defRPr>
                      </a:lvl2pPr>
                      <a:lvl3pPr marL="1143000" indent="-228600">
                        <a:spcBef>
                          <a:spcPct val="20000"/>
                        </a:spcBef>
                        <a:defRPr sz="2000">
                          <a:solidFill>
                            <a:schemeClr val="tx1"/>
                          </a:solidFill>
                          <a:latin typeface="Calibri" pitchFamily="34" charset="0"/>
                        </a:defRPr>
                      </a:lvl3pPr>
                      <a:lvl4pPr marL="1600200" indent="-228600">
                        <a:spcBef>
                          <a:spcPct val="20000"/>
                        </a:spcBef>
                        <a:defRPr>
                          <a:solidFill>
                            <a:schemeClr val="tx1"/>
                          </a:solidFill>
                          <a:latin typeface="Calibri" pitchFamily="34" charset="0"/>
                        </a:defRPr>
                      </a:lvl4pPr>
                      <a:lvl5pPr marL="2057400" indent="-228600">
                        <a:spcBef>
                          <a:spcPct val="20000"/>
                        </a:spcBef>
                        <a:defRPr>
                          <a:solidFill>
                            <a:schemeClr val="tx1"/>
                          </a:solidFill>
                          <a:latin typeface="Calibri" pitchFamily="34" charset="0"/>
                        </a:defRPr>
                      </a:lvl5pPr>
                      <a:lvl6pPr marL="2514600" indent="-228600" fontAlgn="base">
                        <a:spcBef>
                          <a:spcPct val="20000"/>
                        </a:spcBef>
                        <a:spcAft>
                          <a:spcPct val="0"/>
                        </a:spcAft>
                        <a:defRPr>
                          <a:solidFill>
                            <a:schemeClr val="tx1"/>
                          </a:solidFill>
                          <a:latin typeface="Calibri" pitchFamily="34" charset="0"/>
                        </a:defRPr>
                      </a:lvl6pPr>
                      <a:lvl7pPr marL="2971800" indent="-228600" fontAlgn="base">
                        <a:spcBef>
                          <a:spcPct val="20000"/>
                        </a:spcBef>
                        <a:spcAft>
                          <a:spcPct val="0"/>
                        </a:spcAft>
                        <a:defRPr>
                          <a:solidFill>
                            <a:schemeClr val="tx1"/>
                          </a:solidFill>
                          <a:latin typeface="Calibri" pitchFamily="34" charset="0"/>
                        </a:defRPr>
                      </a:lvl7pPr>
                      <a:lvl8pPr marL="3429000" indent="-228600" fontAlgn="base">
                        <a:spcBef>
                          <a:spcPct val="20000"/>
                        </a:spcBef>
                        <a:spcAft>
                          <a:spcPct val="0"/>
                        </a:spcAft>
                        <a:defRPr>
                          <a:solidFill>
                            <a:schemeClr val="tx1"/>
                          </a:solidFill>
                          <a:latin typeface="Calibri" pitchFamily="34" charset="0"/>
                        </a:defRPr>
                      </a:lvl8pPr>
                      <a:lvl9pPr marL="3886200" indent="-228600" fontAlgn="base">
                        <a:spcBef>
                          <a:spcPct val="20000"/>
                        </a:spcBef>
                        <a:spcAft>
                          <a:spcPct val="0"/>
                        </a:spcAf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3200" b="1" i="0" u="none" strike="noStrike" cap="none" normalizeH="0" baseline="0" dirty="0">
                          <a:ln>
                            <a:noFill/>
                          </a:ln>
                          <a:solidFill>
                            <a:srgbClr val="C00000"/>
                          </a:solidFill>
                          <a:effectLst/>
                          <a:latin typeface="Calibri" panose="020F0502020204030204" pitchFamily="34" charset="0"/>
                        </a:rPr>
                        <a:t>Medication-related Factors</a:t>
                      </a:r>
                    </a:p>
                  </a:txBody>
                  <a:tcPr marT="45725" marB="45725"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gridSpan="2">
                  <a:txBody>
                    <a:bodyPr/>
                    <a:lstStyle>
                      <a:lvl1pPr>
                        <a:spcBef>
                          <a:spcPct val="20000"/>
                        </a:spcBef>
                        <a:defRPr sz="2800">
                          <a:solidFill>
                            <a:schemeClr val="tx1"/>
                          </a:solidFill>
                          <a:latin typeface="Calibri" pitchFamily="34" charset="0"/>
                        </a:defRPr>
                      </a:lvl1pPr>
                      <a:lvl2pPr marL="742950" indent="-285750">
                        <a:spcBef>
                          <a:spcPct val="20000"/>
                        </a:spcBef>
                        <a:defRPr sz="2400">
                          <a:solidFill>
                            <a:schemeClr val="tx1"/>
                          </a:solidFill>
                          <a:latin typeface="Calibri" pitchFamily="34" charset="0"/>
                        </a:defRPr>
                      </a:lvl2pPr>
                      <a:lvl3pPr marL="1143000" indent="-228600">
                        <a:spcBef>
                          <a:spcPct val="20000"/>
                        </a:spcBef>
                        <a:defRPr sz="2000">
                          <a:solidFill>
                            <a:schemeClr val="tx1"/>
                          </a:solidFill>
                          <a:latin typeface="Calibri" pitchFamily="34" charset="0"/>
                        </a:defRPr>
                      </a:lvl3pPr>
                      <a:lvl4pPr marL="1600200" indent="-228600">
                        <a:spcBef>
                          <a:spcPct val="20000"/>
                        </a:spcBef>
                        <a:defRPr>
                          <a:solidFill>
                            <a:schemeClr val="tx1"/>
                          </a:solidFill>
                          <a:latin typeface="Calibri" pitchFamily="34" charset="0"/>
                        </a:defRPr>
                      </a:lvl4pPr>
                      <a:lvl5pPr marL="2057400" indent="-228600">
                        <a:spcBef>
                          <a:spcPct val="20000"/>
                        </a:spcBef>
                        <a:defRPr>
                          <a:solidFill>
                            <a:schemeClr val="tx1"/>
                          </a:solidFill>
                          <a:latin typeface="Calibri" pitchFamily="34" charset="0"/>
                        </a:defRPr>
                      </a:lvl5pPr>
                      <a:lvl6pPr marL="2514600" indent="-228600" fontAlgn="base">
                        <a:spcBef>
                          <a:spcPct val="20000"/>
                        </a:spcBef>
                        <a:spcAft>
                          <a:spcPct val="0"/>
                        </a:spcAft>
                        <a:defRPr>
                          <a:solidFill>
                            <a:schemeClr val="tx1"/>
                          </a:solidFill>
                          <a:latin typeface="Calibri" pitchFamily="34" charset="0"/>
                        </a:defRPr>
                      </a:lvl6pPr>
                      <a:lvl7pPr marL="2971800" indent="-228600" fontAlgn="base">
                        <a:spcBef>
                          <a:spcPct val="20000"/>
                        </a:spcBef>
                        <a:spcAft>
                          <a:spcPct val="0"/>
                        </a:spcAft>
                        <a:defRPr>
                          <a:solidFill>
                            <a:schemeClr val="tx1"/>
                          </a:solidFill>
                          <a:latin typeface="Calibri" pitchFamily="34" charset="0"/>
                        </a:defRPr>
                      </a:lvl7pPr>
                      <a:lvl8pPr marL="3429000" indent="-228600" fontAlgn="base">
                        <a:spcBef>
                          <a:spcPct val="20000"/>
                        </a:spcBef>
                        <a:spcAft>
                          <a:spcPct val="0"/>
                        </a:spcAft>
                        <a:defRPr>
                          <a:solidFill>
                            <a:schemeClr val="tx1"/>
                          </a:solidFill>
                          <a:latin typeface="Calibri" pitchFamily="34" charset="0"/>
                        </a:defRPr>
                      </a:lvl8pPr>
                      <a:lvl9pPr marL="3886200" indent="-228600" fontAlgn="base">
                        <a:spcBef>
                          <a:spcPct val="2000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a:ln>
                            <a:noFill/>
                          </a:ln>
                          <a:solidFill>
                            <a:schemeClr val="tx1"/>
                          </a:solidFill>
                          <a:effectLst/>
                          <a:latin typeface="Calibri" panose="020F0502020204030204" pitchFamily="34" charset="0"/>
                        </a:rPr>
                        <a:t>Risk</a:t>
                      </a:r>
                    </a:p>
                  </a:txBody>
                  <a:tcPr marT="45725" marB="45725"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lvl1pPr>
                        <a:spcBef>
                          <a:spcPct val="20000"/>
                        </a:spcBef>
                        <a:defRPr sz="2800">
                          <a:solidFill>
                            <a:schemeClr val="tx1"/>
                          </a:solidFill>
                          <a:latin typeface="Calibri" pitchFamily="34" charset="0"/>
                        </a:defRPr>
                      </a:lvl1pPr>
                      <a:lvl2pPr marL="742950" indent="-285750">
                        <a:spcBef>
                          <a:spcPct val="20000"/>
                        </a:spcBef>
                        <a:defRPr sz="2400">
                          <a:solidFill>
                            <a:schemeClr val="tx1"/>
                          </a:solidFill>
                          <a:latin typeface="Calibri" pitchFamily="34" charset="0"/>
                        </a:defRPr>
                      </a:lvl2pPr>
                      <a:lvl3pPr marL="1143000" indent="-228600">
                        <a:spcBef>
                          <a:spcPct val="20000"/>
                        </a:spcBef>
                        <a:defRPr sz="2000">
                          <a:solidFill>
                            <a:schemeClr val="tx1"/>
                          </a:solidFill>
                          <a:latin typeface="Calibri" pitchFamily="34" charset="0"/>
                        </a:defRPr>
                      </a:lvl3pPr>
                      <a:lvl4pPr marL="1600200" indent="-228600">
                        <a:spcBef>
                          <a:spcPct val="20000"/>
                        </a:spcBef>
                        <a:defRPr>
                          <a:solidFill>
                            <a:schemeClr val="tx1"/>
                          </a:solidFill>
                          <a:latin typeface="Calibri" pitchFamily="34" charset="0"/>
                        </a:defRPr>
                      </a:lvl4pPr>
                      <a:lvl5pPr marL="2057400" indent="-228600">
                        <a:spcBef>
                          <a:spcPct val="20000"/>
                        </a:spcBef>
                        <a:defRPr>
                          <a:solidFill>
                            <a:schemeClr val="tx1"/>
                          </a:solidFill>
                          <a:latin typeface="Calibri" pitchFamily="34" charset="0"/>
                        </a:defRPr>
                      </a:lvl5pPr>
                      <a:lvl6pPr marL="2514600" indent="-228600" fontAlgn="base">
                        <a:spcBef>
                          <a:spcPct val="20000"/>
                        </a:spcBef>
                        <a:spcAft>
                          <a:spcPct val="0"/>
                        </a:spcAft>
                        <a:defRPr>
                          <a:solidFill>
                            <a:schemeClr val="tx1"/>
                          </a:solidFill>
                          <a:latin typeface="Calibri" pitchFamily="34" charset="0"/>
                        </a:defRPr>
                      </a:lvl6pPr>
                      <a:lvl7pPr marL="2971800" indent="-228600" fontAlgn="base">
                        <a:spcBef>
                          <a:spcPct val="20000"/>
                        </a:spcBef>
                        <a:spcAft>
                          <a:spcPct val="0"/>
                        </a:spcAft>
                        <a:defRPr>
                          <a:solidFill>
                            <a:schemeClr val="tx1"/>
                          </a:solidFill>
                          <a:latin typeface="Calibri" pitchFamily="34" charset="0"/>
                        </a:defRPr>
                      </a:lvl7pPr>
                      <a:lvl8pPr marL="3429000" indent="-228600" fontAlgn="base">
                        <a:spcBef>
                          <a:spcPct val="20000"/>
                        </a:spcBef>
                        <a:spcAft>
                          <a:spcPct val="0"/>
                        </a:spcAft>
                        <a:defRPr>
                          <a:solidFill>
                            <a:schemeClr val="tx1"/>
                          </a:solidFill>
                          <a:latin typeface="Calibri" pitchFamily="34" charset="0"/>
                        </a:defRPr>
                      </a:lvl8pPr>
                      <a:lvl9pPr marL="3886200" indent="-228600" fontAlgn="base">
                        <a:spcBef>
                          <a:spcPct val="2000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Calibri"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alpha val="10196"/>
                      </a:srgbClr>
                    </a:solidFill>
                  </a:tcPr>
                </a:tc>
                <a:extLst>
                  <a:ext uri="{0D108BD9-81ED-4DB2-BD59-A6C34878D82A}">
                    <a16:rowId xmlns:a16="http://schemas.microsoft.com/office/drawing/2014/main" val="10000"/>
                  </a:ext>
                </a:extLst>
              </a:tr>
              <a:tr h="792437">
                <a:tc>
                  <a:txBody>
                    <a:bodyPr/>
                    <a:lstStyle>
                      <a:lvl1pPr>
                        <a:spcBef>
                          <a:spcPct val="20000"/>
                        </a:spcBef>
                        <a:defRPr sz="2800">
                          <a:solidFill>
                            <a:schemeClr val="tx1"/>
                          </a:solidFill>
                          <a:latin typeface="Calibri" pitchFamily="34" charset="0"/>
                        </a:defRPr>
                      </a:lvl1pPr>
                      <a:lvl2pPr marL="742950" indent="-285750">
                        <a:spcBef>
                          <a:spcPct val="20000"/>
                        </a:spcBef>
                        <a:defRPr sz="2400">
                          <a:solidFill>
                            <a:schemeClr val="tx1"/>
                          </a:solidFill>
                          <a:latin typeface="Calibri" pitchFamily="34" charset="0"/>
                        </a:defRPr>
                      </a:lvl2pPr>
                      <a:lvl3pPr marL="1143000" indent="-228600">
                        <a:spcBef>
                          <a:spcPct val="20000"/>
                        </a:spcBef>
                        <a:defRPr sz="2000">
                          <a:solidFill>
                            <a:schemeClr val="tx1"/>
                          </a:solidFill>
                          <a:latin typeface="Calibri" pitchFamily="34" charset="0"/>
                        </a:defRPr>
                      </a:lvl3pPr>
                      <a:lvl4pPr marL="1600200" indent="-228600">
                        <a:spcBef>
                          <a:spcPct val="20000"/>
                        </a:spcBef>
                        <a:defRPr>
                          <a:solidFill>
                            <a:schemeClr val="tx1"/>
                          </a:solidFill>
                          <a:latin typeface="Calibri" pitchFamily="34" charset="0"/>
                        </a:defRPr>
                      </a:lvl4pPr>
                      <a:lvl5pPr marL="2057400" indent="-228600">
                        <a:spcBef>
                          <a:spcPct val="20000"/>
                        </a:spcBef>
                        <a:defRPr>
                          <a:solidFill>
                            <a:schemeClr val="tx1"/>
                          </a:solidFill>
                          <a:latin typeface="Calibri" pitchFamily="34" charset="0"/>
                        </a:defRPr>
                      </a:lvl5pPr>
                      <a:lvl6pPr marL="2514600" indent="-228600" fontAlgn="base">
                        <a:spcBef>
                          <a:spcPct val="20000"/>
                        </a:spcBef>
                        <a:spcAft>
                          <a:spcPct val="0"/>
                        </a:spcAft>
                        <a:defRPr>
                          <a:solidFill>
                            <a:schemeClr val="tx1"/>
                          </a:solidFill>
                          <a:latin typeface="Calibri" pitchFamily="34" charset="0"/>
                        </a:defRPr>
                      </a:lvl6pPr>
                      <a:lvl7pPr marL="2971800" indent="-228600" fontAlgn="base">
                        <a:spcBef>
                          <a:spcPct val="20000"/>
                        </a:spcBef>
                        <a:spcAft>
                          <a:spcPct val="0"/>
                        </a:spcAft>
                        <a:defRPr>
                          <a:solidFill>
                            <a:schemeClr val="tx1"/>
                          </a:solidFill>
                          <a:latin typeface="Calibri" pitchFamily="34" charset="0"/>
                        </a:defRPr>
                      </a:lvl7pPr>
                      <a:lvl8pPr marL="3429000" indent="-228600" fontAlgn="base">
                        <a:spcBef>
                          <a:spcPct val="20000"/>
                        </a:spcBef>
                        <a:spcAft>
                          <a:spcPct val="0"/>
                        </a:spcAft>
                        <a:defRPr>
                          <a:solidFill>
                            <a:schemeClr val="tx1"/>
                          </a:solidFill>
                          <a:latin typeface="Calibri" pitchFamily="34" charset="0"/>
                        </a:defRPr>
                      </a:lvl8pPr>
                      <a:lvl9pPr marL="3886200" indent="-228600" fontAlgn="base">
                        <a:spcBef>
                          <a:spcPct val="20000"/>
                        </a:spcBef>
                        <a:spcAft>
                          <a:spcPct val="0"/>
                        </a:spcAf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ndParaRPr>
                    </a:p>
                  </a:txBody>
                  <a:tcPr marT="45725" marB="45725" horzOverflow="overflow">
                    <a:lnL w="381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Calibri" pitchFamily="34" charset="0"/>
                        </a:defRPr>
                      </a:lvl1pPr>
                      <a:lvl2pPr marL="742950" indent="-285750">
                        <a:spcBef>
                          <a:spcPct val="20000"/>
                        </a:spcBef>
                        <a:defRPr sz="2400">
                          <a:solidFill>
                            <a:schemeClr val="tx1"/>
                          </a:solidFill>
                          <a:latin typeface="Calibri" pitchFamily="34" charset="0"/>
                        </a:defRPr>
                      </a:lvl2pPr>
                      <a:lvl3pPr marL="1143000" indent="-228600">
                        <a:spcBef>
                          <a:spcPct val="20000"/>
                        </a:spcBef>
                        <a:defRPr sz="2000">
                          <a:solidFill>
                            <a:schemeClr val="tx1"/>
                          </a:solidFill>
                          <a:latin typeface="Calibri" pitchFamily="34" charset="0"/>
                        </a:defRPr>
                      </a:lvl3pPr>
                      <a:lvl4pPr marL="1600200" indent="-228600">
                        <a:spcBef>
                          <a:spcPct val="20000"/>
                        </a:spcBef>
                        <a:defRPr>
                          <a:solidFill>
                            <a:schemeClr val="tx1"/>
                          </a:solidFill>
                          <a:latin typeface="Calibri" pitchFamily="34" charset="0"/>
                        </a:defRPr>
                      </a:lvl4pPr>
                      <a:lvl5pPr marL="2057400" indent="-228600">
                        <a:spcBef>
                          <a:spcPct val="20000"/>
                        </a:spcBef>
                        <a:defRPr>
                          <a:solidFill>
                            <a:schemeClr val="tx1"/>
                          </a:solidFill>
                          <a:latin typeface="Calibri" pitchFamily="34" charset="0"/>
                        </a:defRPr>
                      </a:lvl5pPr>
                      <a:lvl6pPr marL="2514600" indent="-228600" fontAlgn="base">
                        <a:spcBef>
                          <a:spcPct val="20000"/>
                        </a:spcBef>
                        <a:spcAft>
                          <a:spcPct val="0"/>
                        </a:spcAft>
                        <a:defRPr>
                          <a:solidFill>
                            <a:schemeClr val="tx1"/>
                          </a:solidFill>
                          <a:latin typeface="Calibri" pitchFamily="34" charset="0"/>
                        </a:defRPr>
                      </a:lvl6pPr>
                      <a:lvl7pPr marL="2971800" indent="-228600" fontAlgn="base">
                        <a:spcBef>
                          <a:spcPct val="20000"/>
                        </a:spcBef>
                        <a:spcAft>
                          <a:spcPct val="0"/>
                        </a:spcAft>
                        <a:defRPr>
                          <a:solidFill>
                            <a:schemeClr val="tx1"/>
                          </a:solidFill>
                          <a:latin typeface="Calibri" pitchFamily="34" charset="0"/>
                        </a:defRPr>
                      </a:lvl7pPr>
                      <a:lvl8pPr marL="3429000" indent="-228600" fontAlgn="base">
                        <a:spcBef>
                          <a:spcPct val="20000"/>
                        </a:spcBef>
                        <a:spcAft>
                          <a:spcPct val="0"/>
                        </a:spcAft>
                        <a:defRPr>
                          <a:solidFill>
                            <a:schemeClr val="tx1"/>
                          </a:solidFill>
                          <a:latin typeface="Calibri" pitchFamily="34" charset="0"/>
                        </a:defRPr>
                      </a:lvl8pPr>
                      <a:lvl9pPr marL="3886200" indent="-228600" fontAlgn="base">
                        <a:spcBef>
                          <a:spcPct val="20000"/>
                        </a:spcBef>
                        <a:spcAft>
                          <a:spcPct val="0"/>
                        </a:spcAf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a:ln>
                            <a:noFill/>
                          </a:ln>
                          <a:solidFill>
                            <a:schemeClr val="tx1"/>
                          </a:solidFill>
                          <a:effectLst/>
                          <a:latin typeface="Calibri" panose="020F0502020204030204" pitchFamily="34" charset="0"/>
                        </a:rPr>
                        <a:t>Daily dose &gt;100 MME</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Calibri" pitchFamily="34" charset="0"/>
                        </a:defRPr>
                      </a:lvl1pPr>
                      <a:lvl2pPr marL="742950" indent="-285750">
                        <a:spcBef>
                          <a:spcPct val="20000"/>
                        </a:spcBef>
                        <a:defRPr sz="2400">
                          <a:solidFill>
                            <a:schemeClr val="tx1"/>
                          </a:solidFill>
                          <a:latin typeface="Calibri" pitchFamily="34" charset="0"/>
                        </a:defRPr>
                      </a:lvl2pPr>
                      <a:lvl3pPr marL="1143000" indent="-228600">
                        <a:spcBef>
                          <a:spcPct val="20000"/>
                        </a:spcBef>
                        <a:defRPr sz="2000">
                          <a:solidFill>
                            <a:schemeClr val="tx1"/>
                          </a:solidFill>
                          <a:latin typeface="Calibri" pitchFamily="34" charset="0"/>
                        </a:defRPr>
                      </a:lvl3pPr>
                      <a:lvl4pPr marL="1600200" indent="-228600">
                        <a:spcBef>
                          <a:spcPct val="20000"/>
                        </a:spcBef>
                        <a:defRPr>
                          <a:solidFill>
                            <a:schemeClr val="tx1"/>
                          </a:solidFill>
                          <a:latin typeface="Calibri" pitchFamily="34" charset="0"/>
                        </a:defRPr>
                      </a:lvl4pPr>
                      <a:lvl5pPr marL="2057400" indent="-228600">
                        <a:spcBef>
                          <a:spcPct val="20000"/>
                        </a:spcBef>
                        <a:defRPr>
                          <a:solidFill>
                            <a:schemeClr val="tx1"/>
                          </a:solidFill>
                          <a:latin typeface="Calibri" pitchFamily="34" charset="0"/>
                        </a:defRPr>
                      </a:lvl5pPr>
                      <a:lvl6pPr marL="2514600" indent="-228600" fontAlgn="base">
                        <a:spcBef>
                          <a:spcPct val="20000"/>
                        </a:spcBef>
                        <a:spcAft>
                          <a:spcPct val="0"/>
                        </a:spcAft>
                        <a:defRPr>
                          <a:solidFill>
                            <a:schemeClr val="tx1"/>
                          </a:solidFill>
                          <a:latin typeface="Calibri" pitchFamily="34" charset="0"/>
                        </a:defRPr>
                      </a:lvl6pPr>
                      <a:lvl7pPr marL="2971800" indent="-228600" fontAlgn="base">
                        <a:spcBef>
                          <a:spcPct val="20000"/>
                        </a:spcBef>
                        <a:spcAft>
                          <a:spcPct val="0"/>
                        </a:spcAft>
                        <a:defRPr>
                          <a:solidFill>
                            <a:schemeClr val="tx1"/>
                          </a:solidFill>
                          <a:latin typeface="Calibri" pitchFamily="34" charset="0"/>
                        </a:defRPr>
                      </a:lvl7pPr>
                      <a:lvl8pPr marL="3429000" indent="-228600" fontAlgn="base">
                        <a:spcBef>
                          <a:spcPct val="20000"/>
                        </a:spcBef>
                        <a:spcAft>
                          <a:spcPct val="0"/>
                        </a:spcAft>
                        <a:defRPr>
                          <a:solidFill>
                            <a:schemeClr val="tx1"/>
                          </a:solidFill>
                          <a:latin typeface="Calibri" pitchFamily="34" charset="0"/>
                        </a:defRPr>
                      </a:lvl8pPr>
                      <a:lvl9pPr marL="3886200" indent="-228600" fontAlgn="base">
                        <a:spcBef>
                          <a:spcPct val="20000"/>
                        </a:spcBef>
                        <a:spcAft>
                          <a:spcPct val="0"/>
                        </a:spcAf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2400" b="0" i="0" u="none" strike="noStrike" cap="none" normalizeH="0" baseline="0" dirty="0">
                          <a:ln>
                            <a:noFill/>
                          </a:ln>
                          <a:solidFill>
                            <a:schemeClr val="tx1"/>
                          </a:solidFill>
                          <a:effectLst/>
                          <a:latin typeface="Calibri" panose="020F0502020204030204" pitchFamily="34" charset="0"/>
                        </a:rPr>
                        <a:t>overdose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Calibri" pitchFamily="34" charset="0"/>
                        </a:defRPr>
                      </a:lvl1pPr>
                      <a:lvl2pPr marL="742950" indent="-285750">
                        <a:spcBef>
                          <a:spcPct val="20000"/>
                        </a:spcBef>
                        <a:defRPr sz="2400">
                          <a:solidFill>
                            <a:schemeClr val="tx1"/>
                          </a:solidFill>
                          <a:latin typeface="Calibri" pitchFamily="34" charset="0"/>
                        </a:defRPr>
                      </a:lvl2pPr>
                      <a:lvl3pPr marL="1143000" indent="-228600">
                        <a:spcBef>
                          <a:spcPct val="20000"/>
                        </a:spcBef>
                        <a:defRPr sz="2000">
                          <a:solidFill>
                            <a:schemeClr val="tx1"/>
                          </a:solidFill>
                          <a:latin typeface="Calibri" pitchFamily="34" charset="0"/>
                        </a:defRPr>
                      </a:lvl3pPr>
                      <a:lvl4pPr marL="1600200" indent="-228600">
                        <a:spcBef>
                          <a:spcPct val="20000"/>
                        </a:spcBef>
                        <a:defRPr>
                          <a:solidFill>
                            <a:schemeClr val="tx1"/>
                          </a:solidFill>
                          <a:latin typeface="Calibri" pitchFamily="34" charset="0"/>
                        </a:defRPr>
                      </a:lvl4pPr>
                      <a:lvl5pPr marL="2057400" indent="-228600">
                        <a:spcBef>
                          <a:spcPct val="20000"/>
                        </a:spcBef>
                        <a:defRPr>
                          <a:solidFill>
                            <a:schemeClr val="tx1"/>
                          </a:solidFill>
                          <a:latin typeface="Calibri" pitchFamily="34" charset="0"/>
                        </a:defRPr>
                      </a:lvl5pPr>
                      <a:lvl6pPr marL="2514600" indent="-228600" fontAlgn="base">
                        <a:spcBef>
                          <a:spcPct val="20000"/>
                        </a:spcBef>
                        <a:spcAft>
                          <a:spcPct val="0"/>
                        </a:spcAft>
                        <a:defRPr>
                          <a:solidFill>
                            <a:schemeClr val="tx1"/>
                          </a:solidFill>
                          <a:latin typeface="Calibri" pitchFamily="34" charset="0"/>
                        </a:defRPr>
                      </a:lvl6pPr>
                      <a:lvl7pPr marL="2971800" indent="-228600" fontAlgn="base">
                        <a:spcBef>
                          <a:spcPct val="20000"/>
                        </a:spcBef>
                        <a:spcAft>
                          <a:spcPct val="0"/>
                        </a:spcAft>
                        <a:defRPr>
                          <a:solidFill>
                            <a:schemeClr val="tx1"/>
                          </a:solidFill>
                          <a:latin typeface="Calibri" pitchFamily="34" charset="0"/>
                        </a:defRPr>
                      </a:lvl7pPr>
                      <a:lvl8pPr marL="3429000" indent="-228600" fontAlgn="base">
                        <a:spcBef>
                          <a:spcPct val="20000"/>
                        </a:spcBef>
                        <a:spcAft>
                          <a:spcPct val="0"/>
                        </a:spcAft>
                        <a:defRPr>
                          <a:solidFill>
                            <a:schemeClr val="tx1"/>
                          </a:solidFill>
                          <a:latin typeface="Calibri" pitchFamily="34" charset="0"/>
                        </a:defRPr>
                      </a:lvl8pPr>
                      <a:lvl9pPr marL="3886200" indent="-228600" fontAlgn="base">
                        <a:spcBef>
                          <a:spcPct val="20000"/>
                        </a:spcBef>
                        <a:spcAft>
                          <a:spcPct val="0"/>
                        </a:spcAf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2400" b="0" i="0" u="none" strike="noStrike" cap="none" normalizeH="0" baseline="0" dirty="0">
                          <a:ln>
                            <a:noFill/>
                          </a:ln>
                          <a:solidFill>
                            <a:schemeClr val="tx1"/>
                          </a:solidFill>
                          <a:effectLst/>
                          <a:latin typeface="Calibri" panose="020F0502020204030204" pitchFamily="34" charset="0"/>
                        </a:rPr>
                        <a:t>addiction</a:t>
                      </a:r>
                    </a:p>
                  </a:txBody>
                  <a:tcPr marT="45725" marB="45725"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79243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ndParaRPr>
                    </a:p>
                  </a:txBody>
                  <a:tcPr marT="45725" marB="45725" horzOverflow="overflow">
                    <a:lnL w="381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a:ln>
                            <a:noFill/>
                          </a:ln>
                          <a:solidFill>
                            <a:schemeClr val="tx1"/>
                          </a:solidFill>
                          <a:effectLst/>
                          <a:latin typeface="Calibri" panose="020F0502020204030204" pitchFamily="34" charset="0"/>
                        </a:rPr>
                        <a:t>Long-term opioid use </a:t>
                      </a:r>
                      <a:r>
                        <a:rPr kumimoji="0" lang="en-US" altLang="en-US" sz="2800" b="0" i="0" u="none" strike="noStrike" cap="none" normalizeH="0" baseline="0" dirty="0">
                          <a:ln>
                            <a:noFill/>
                          </a:ln>
                          <a:solidFill>
                            <a:schemeClr val="tx1"/>
                          </a:solidFill>
                          <a:effectLst/>
                          <a:latin typeface="Calibri" panose="020F0502020204030204" pitchFamily="34" charset="0"/>
                        </a:rPr>
                        <a:t>(&gt;3 mo)</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2400" b="0" i="0" u="none" strike="noStrike" cap="none" normalizeH="0" baseline="0" dirty="0">
                          <a:ln>
                            <a:noFill/>
                          </a:ln>
                          <a:solidFill>
                            <a:schemeClr val="tx1"/>
                          </a:solidFill>
                          <a:effectLst/>
                          <a:latin typeface="Calibri" panose="020F0502020204030204" pitchFamily="34" charset="0"/>
                        </a:rPr>
                        <a:t>overdose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2400" b="0" i="0" u="none" strike="noStrike" cap="none" normalizeH="0" baseline="0" dirty="0">
                          <a:ln>
                            <a:noFill/>
                          </a:ln>
                          <a:solidFill>
                            <a:schemeClr val="tx1"/>
                          </a:solidFill>
                          <a:effectLst/>
                          <a:latin typeface="Calibri" panose="020F0502020204030204" pitchFamily="34" charset="0"/>
                        </a:rPr>
                        <a:t>addiction</a:t>
                      </a:r>
                    </a:p>
                  </a:txBody>
                  <a:tcPr marT="45725" marB="45725"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792437">
                <a:tc>
                  <a:txBody>
                    <a:bodyPr/>
                    <a:lstStyle>
                      <a:lvl1pPr>
                        <a:spcBef>
                          <a:spcPct val="20000"/>
                        </a:spcBef>
                        <a:defRPr sz="2800">
                          <a:solidFill>
                            <a:schemeClr val="tx1"/>
                          </a:solidFill>
                          <a:latin typeface="Calibri" pitchFamily="34" charset="0"/>
                        </a:defRPr>
                      </a:lvl1pPr>
                      <a:lvl2pPr marL="742950" indent="-285750">
                        <a:spcBef>
                          <a:spcPct val="20000"/>
                        </a:spcBef>
                        <a:defRPr sz="2400">
                          <a:solidFill>
                            <a:schemeClr val="tx1"/>
                          </a:solidFill>
                          <a:latin typeface="Calibri" pitchFamily="34" charset="0"/>
                        </a:defRPr>
                      </a:lvl2pPr>
                      <a:lvl3pPr marL="1143000" indent="-228600">
                        <a:spcBef>
                          <a:spcPct val="20000"/>
                        </a:spcBef>
                        <a:defRPr sz="2000">
                          <a:solidFill>
                            <a:schemeClr val="tx1"/>
                          </a:solidFill>
                          <a:latin typeface="Calibri" pitchFamily="34" charset="0"/>
                        </a:defRPr>
                      </a:lvl3pPr>
                      <a:lvl4pPr marL="1600200" indent="-228600">
                        <a:spcBef>
                          <a:spcPct val="20000"/>
                        </a:spcBef>
                        <a:defRPr>
                          <a:solidFill>
                            <a:schemeClr val="tx1"/>
                          </a:solidFill>
                          <a:latin typeface="Calibri" pitchFamily="34" charset="0"/>
                        </a:defRPr>
                      </a:lvl4pPr>
                      <a:lvl5pPr marL="2057400" indent="-228600">
                        <a:spcBef>
                          <a:spcPct val="20000"/>
                        </a:spcBef>
                        <a:defRPr>
                          <a:solidFill>
                            <a:schemeClr val="tx1"/>
                          </a:solidFill>
                          <a:latin typeface="Calibri" pitchFamily="34" charset="0"/>
                        </a:defRPr>
                      </a:lvl5pPr>
                      <a:lvl6pPr marL="2514600" indent="-228600" fontAlgn="base">
                        <a:spcBef>
                          <a:spcPct val="20000"/>
                        </a:spcBef>
                        <a:spcAft>
                          <a:spcPct val="0"/>
                        </a:spcAft>
                        <a:defRPr>
                          <a:solidFill>
                            <a:schemeClr val="tx1"/>
                          </a:solidFill>
                          <a:latin typeface="Calibri" pitchFamily="34" charset="0"/>
                        </a:defRPr>
                      </a:lvl6pPr>
                      <a:lvl7pPr marL="2971800" indent="-228600" fontAlgn="base">
                        <a:spcBef>
                          <a:spcPct val="20000"/>
                        </a:spcBef>
                        <a:spcAft>
                          <a:spcPct val="0"/>
                        </a:spcAft>
                        <a:defRPr>
                          <a:solidFill>
                            <a:schemeClr val="tx1"/>
                          </a:solidFill>
                          <a:latin typeface="Calibri" pitchFamily="34" charset="0"/>
                        </a:defRPr>
                      </a:lvl7pPr>
                      <a:lvl8pPr marL="3429000" indent="-228600" fontAlgn="base">
                        <a:spcBef>
                          <a:spcPct val="20000"/>
                        </a:spcBef>
                        <a:spcAft>
                          <a:spcPct val="0"/>
                        </a:spcAft>
                        <a:defRPr>
                          <a:solidFill>
                            <a:schemeClr val="tx1"/>
                          </a:solidFill>
                          <a:latin typeface="Calibri" pitchFamily="34" charset="0"/>
                        </a:defRPr>
                      </a:lvl8pPr>
                      <a:lvl9pPr marL="3886200" indent="-228600" fontAlgn="base">
                        <a:spcBef>
                          <a:spcPct val="20000"/>
                        </a:spcBef>
                        <a:spcAft>
                          <a:spcPct val="0"/>
                        </a:spcAf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ndParaRPr>
                    </a:p>
                  </a:txBody>
                  <a:tcPr marT="45725" marB="45725" horzOverflow="overflow">
                    <a:lnL w="381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Calibri" pitchFamily="34" charset="0"/>
                        </a:defRPr>
                      </a:lvl1pPr>
                      <a:lvl2pPr marL="742950" indent="-285750">
                        <a:spcBef>
                          <a:spcPct val="20000"/>
                        </a:spcBef>
                        <a:defRPr sz="2400">
                          <a:solidFill>
                            <a:schemeClr val="tx1"/>
                          </a:solidFill>
                          <a:latin typeface="Calibri" pitchFamily="34" charset="0"/>
                        </a:defRPr>
                      </a:lvl2pPr>
                      <a:lvl3pPr marL="1143000" indent="-228600">
                        <a:spcBef>
                          <a:spcPct val="20000"/>
                        </a:spcBef>
                        <a:defRPr sz="2000">
                          <a:solidFill>
                            <a:schemeClr val="tx1"/>
                          </a:solidFill>
                          <a:latin typeface="Calibri" pitchFamily="34" charset="0"/>
                        </a:defRPr>
                      </a:lvl3pPr>
                      <a:lvl4pPr marL="1600200" indent="-228600">
                        <a:spcBef>
                          <a:spcPct val="20000"/>
                        </a:spcBef>
                        <a:defRPr>
                          <a:solidFill>
                            <a:schemeClr val="tx1"/>
                          </a:solidFill>
                          <a:latin typeface="Calibri" pitchFamily="34" charset="0"/>
                        </a:defRPr>
                      </a:lvl4pPr>
                      <a:lvl5pPr marL="2057400" indent="-228600">
                        <a:spcBef>
                          <a:spcPct val="20000"/>
                        </a:spcBef>
                        <a:defRPr>
                          <a:solidFill>
                            <a:schemeClr val="tx1"/>
                          </a:solidFill>
                          <a:latin typeface="Calibri" pitchFamily="34" charset="0"/>
                        </a:defRPr>
                      </a:lvl5pPr>
                      <a:lvl6pPr marL="2514600" indent="-228600" fontAlgn="base">
                        <a:spcBef>
                          <a:spcPct val="20000"/>
                        </a:spcBef>
                        <a:spcAft>
                          <a:spcPct val="0"/>
                        </a:spcAft>
                        <a:defRPr>
                          <a:solidFill>
                            <a:schemeClr val="tx1"/>
                          </a:solidFill>
                          <a:latin typeface="Calibri" pitchFamily="34" charset="0"/>
                        </a:defRPr>
                      </a:lvl6pPr>
                      <a:lvl7pPr marL="2971800" indent="-228600" fontAlgn="base">
                        <a:spcBef>
                          <a:spcPct val="20000"/>
                        </a:spcBef>
                        <a:spcAft>
                          <a:spcPct val="0"/>
                        </a:spcAft>
                        <a:defRPr>
                          <a:solidFill>
                            <a:schemeClr val="tx1"/>
                          </a:solidFill>
                          <a:latin typeface="Calibri" pitchFamily="34" charset="0"/>
                        </a:defRPr>
                      </a:lvl7pPr>
                      <a:lvl8pPr marL="3429000" indent="-228600" fontAlgn="base">
                        <a:spcBef>
                          <a:spcPct val="20000"/>
                        </a:spcBef>
                        <a:spcAft>
                          <a:spcPct val="0"/>
                        </a:spcAft>
                        <a:defRPr>
                          <a:solidFill>
                            <a:schemeClr val="tx1"/>
                          </a:solidFill>
                          <a:latin typeface="Calibri" pitchFamily="34" charset="0"/>
                        </a:defRPr>
                      </a:lvl8pPr>
                      <a:lvl9pPr marL="3886200" indent="-228600" fontAlgn="base">
                        <a:spcBef>
                          <a:spcPct val="20000"/>
                        </a:spcBef>
                        <a:spcAft>
                          <a:spcPct val="0"/>
                        </a:spcAf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a:ln>
                            <a:noFill/>
                          </a:ln>
                          <a:solidFill>
                            <a:schemeClr val="tx1"/>
                          </a:solidFill>
                          <a:effectLst/>
                          <a:latin typeface="Calibri" panose="020F0502020204030204" pitchFamily="34" charset="0"/>
                        </a:rPr>
                        <a:t>ER/LA opioid formulation</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Calibri" pitchFamily="34" charset="0"/>
                        </a:defRPr>
                      </a:lvl1pPr>
                      <a:lvl2pPr marL="742950" indent="-285750">
                        <a:spcBef>
                          <a:spcPct val="20000"/>
                        </a:spcBef>
                        <a:defRPr sz="2400">
                          <a:solidFill>
                            <a:schemeClr val="tx1"/>
                          </a:solidFill>
                          <a:latin typeface="Calibri" pitchFamily="34" charset="0"/>
                        </a:defRPr>
                      </a:lvl2pPr>
                      <a:lvl3pPr marL="1143000" indent="-228600">
                        <a:spcBef>
                          <a:spcPct val="20000"/>
                        </a:spcBef>
                        <a:defRPr sz="2000">
                          <a:solidFill>
                            <a:schemeClr val="tx1"/>
                          </a:solidFill>
                          <a:latin typeface="Calibri" pitchFamily="34" charset="0"/>
                        </a:defRPr>
                      </a:lvl3pPr>
                      <a:lvl4pPr marL="1600200" indent="-228600">
                        <a:spcBef>
                          <a:spcPct val="20000"/>
                        </a:spcBef>
                        <a:defRPr>
                          <a:solidFill>
                            <a:schemeClr val="tx1"/>
                          </a:solidFill>
                          <a:latin typeface="Calibri" pitchFamily="34" charset="0"/>
                        </a:defRPr>
                      </a:lvl4pPr>
                      <a:lvl5pPr marL="2057400" indent="-228600">
                        <a:spcBef>
                          <a:spcPct val="20000"/>
                        </a:spcBef>
                        <a:defRPr>
                          <a:solidFill>
                            <a:schemeClr val="tx1"/>
                          </a:solidFill>
                          <a:latin typeface="Calibri" pitchFamily="34" charset="0"/>
                        </a:defRPr>
                      </a:lvl5pPr>
                      <a:lvl6pPr marL="2514600" indent="-228600" fontAlgn="base">
                        <a:spcBef>
                          <a:spcPct val="20000"/>
                        </a:spcBef>
                        <a:spcAft>
                          <a:spcPct val="0"/>
                        </a:spcAft>
                        <a:defRPr>
                          <a:solidFill>
                            <a:schemeClr val="tx1"/>
                          </a:solidFill>
                          <a:latin typeface="Calibri" pitchFamily="34" charset="0"/>
                        </a:defRPr>
                      </a:lvl6pPr>
                      <a:lvl7pPr marL="2971800" indent="-228600" fontAlgn="base">
                        <a:spcBef>
                          <a:spcPct val="20000"/>
                        </a:spcBef>
                        <a:spcAft>
                          <a:spcPct val="0"/>
                        </a:spcAft>
                        <a:defRPr>
                          <a:solidFill>
                            <a:schemeClr val="tx1"/>
                          </a:solidFill>
                          <a:latin typeface="Calibri" pitchFamily="34" charset="0"/>
                        </a:defRPr>
                      </a:lvl7pPr>
                      <a:lvl8pPr marL="3429000" indent="-228600" fontAlgn="base">
                        <a:spcBef>
                          <a:spcPct val="20000"/>
                        </a:spcBef>
                        <a:spcAft>
                          <a:spcPct val="0"/>
                        </a:spcAft>
                        <a:defRPr>
                          <a:solidFill>
                            <a:schemeClr val="tx1"/>
                          </a:solidFill>
                          <a:latin typeface="Calibri" pitchFamily="34" charset="0"/>
                        </a:defRPr>
                      </a:lvl8pPr>
                      <a:lvl9pPr marL="3886200" indent="-228600" fontAlgn="base">
                        <a:spcBef>
                          <a:spcPct val="20000"/>
                        </a:spcBef>
                        <a:spcAft>
                          <a:spcPct val="0"/>
                        </a:spcAf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2400" b="0" i="0" u="none" strike="noStrike" cap="none" normalizeH="0" baseline="0" dirty="0">
                          <a:ln>
                            <a:noFill/>
                          </a:ln>
                          <a:solidFill>
                            <a:schemeClr val="tx1"/>
                          </a:solidFill>
                          <a:effectLst/>
                          <a:latin typeface="Calibri" panose="020F0502020204030204" pitchFamily="34" charset="0"/>
                        </a:rPr>
                        <a:t>overdose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Calibri" pitchFamily="34" charset="0"/>
                        </a:defRPr>
                      </a:lvl1pPr>
                      <a:lvl2pPr marL="742950" indent="-285750">
                        <a:spcBef>
                          <a:spcPct val="20000"/>
                        </a:spcBef>
                        <a:defRPr sz="2400">
                          <a:solidFill>
                            <a:schemeClr val="tx1"/>
                          </a:solidFill>
                          <a:latin typeface="Calibri" pitchFamily="34" charset="0"/>
                        </a:defRPr>
                      </a:lvl2pPr>
                      <a:lvl3pPr marL="1143000" indent="-228600">
                        <a:spcBef>
                          <a:spcPct val="20000"/>
                        </a:spcBef>
                        <a:defRPr sz="2000">
                          <a:solidFill>
                            <a:schemeClr val="tx1"/>
                          </a:solidFill>
                          <a:latin typeface="Calibri" pitchFamily="34" charset="0"/>
                        </a:defRPr>
                      </a:lvl3pPr>
                      <a:lvl4pPr marL="1600200" indent="-228600">
                        <a:spcBef>
                          <a:spcPct val="20000"/>
                        </a:spcBef>
                        <a:defRPr>
                          <a:solidFill>
                            <a:schemeClr val="tx1"/>
                          </a:solidFill>
                          <a:latin typeface="Calibri" pitchFamily="34" charset="0"/>
                        </a:defRPr>
                      </a:lvl4pPr>
                      <a:lvl5pPr marL="2057400" indent="-228600">
                        <a:spcBef>
                          <a:spcPct val="20000"/>
                        </a:spcBef>
                        <a:defRPr>
                          <a:solidFill>
                            <a:schemeClr val="tx1"/>
                          </a:solidFill>
                          <a:latin typeface="Calibri" pitchFamily="34" charset="0"/>
                        </a:defRPr>
                      </a:lvl5pPr>
                      <a:lvl6pPr marL="2514600" indent="-228600" fontAlgn="base">
                        <a:spcBef>
                          <a:spcPct val="20000"/>
                        </a:spcBef>
                        <a:spcAft>
                          <a:spcPct val="0"/>
                        </a:spcAft>
                        <a:defRPr>
                          <a:solidFill>
                            <a:schemeClr val="tx1"/>
                          </a:solidFill>
                          <a:latin typeface="Calibri" pitchFamily="34" charset="0"/>
                        </a:defRPr>
                      </a:lvl6pPr>
                      <a:lvl7pPr marL="2971800" indent="-228600" fontAlgn="base">
                        <a:spcBef>
                          <a:spcPct val="20000"/>
                        </a:spcBef>
                        <a:spcAft>
                          <a:spcPct val="0"/>
                        </a:spcAft>
                        <a:defRPr>
                          <a:solidFill>
                            <a:schemeClr val="tx1"/>
                          </a:solidFill>
                          <a:latin typeface="Calibri" pitchFamily="34" charset="0"/>
                        </a:defRPr>
                      </a:lvl7pPr>
                      <a:lvl8pPr marL="3429000" indent="-228600" fontAlgn="base">
                        <a:spcBef>
                          <a:spcPct val="20000"/>
                        </a:spcBef>
                        <a:spcAft>
                          <a:spcPct val="0"/>
                        </a:spcAft>
                        <a:defRPr>
                          <a:solidFill>
                            <a:schemeClr val="tx1"/>
                          </a:solidFill>
                          <a:latin typeface="Calibri" pitchFamily="34" charset="0"/>
                        </a:defRPr>
                      </a:lvl8pPr>
                      <a:lvl9pPr marL="3886200" indent="-228600" fontAlgn="base">
                        <a:spcBef>
                          <a:spcPct val="20000"/>
                        </a:spcBef>
                        <a:spcAft>
                          <a:spcPct val="0"/>
                        </a:spcAf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altLang="en-US" sz="2400" b="0" i="0" u="none" strike="noStrike" cap="none" normalizeH="0" baseline="0" dirty="0">
                        <a:ln>
                          <a:noFill/>
                        </a:ln>
                        <a:solidFill>
                          <a:schemeClr val="tx1"/>
                        </a:solidFill>
                        <a:effectLst/>
                        <a:latin typeface="Calibri" panose="020F0502020204030204" pitchFamily="34" charset="0"/>
                      </a:endParaRPr>
                    </a:p>
                  </a:txBody>
                  <a:tcPr marT="45725" marB="45725"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792437">
                <a:tc>
                  <a:txBody>
                    <a:bodyPr/>
                    <a:lstStyle>
                      <a:lvl1pPr>
                        <a:spcBef>
                          <a:spcPct val="20000"/>
                        </a:spcBef>
                        <a:defRPr sz="2800">
                          <a:solidFill>
                            <a:schemeClr val="tx1"/>
                          </a:solidFill>
                          <a:latin typeface="Calibri" pitchFamily="34" charset="0"/>
                        </a:defRPr>
                      </a:lvl1pPr>
                      <a:lvl2pPr marL="742950" indent="-285750">
                        <a:spcBef>
                          <a:spcPct val="20000"/>
                        </a:spcBef>
                        <a:defRPr sz="2400">
                          <a:solidFill>
                            <a:schemeClr val="tx1"/>
                          </a:solidFill>
                          <a:latin typeface="Calibri" pitchFamily="34" charset="0"/>
                        </a:defRPr>
                      </a:lvl2pPr>
                      <a:lvl3pPr marL="1143000" indent="-228600">
                        <a:spcBef>
                          <a:spcPct val="20000"/>
                        </a:spcBef>
                        <a:defRPr sz="2000">
                          <a:solidFill>
                            <a:schemeClr val="tx1"/>
                          </a:solidFill>
                          <a:latin typeface="Calibri" pitchFamily="34" charset="0"/>
                        </a:defRPr>
                      </a:lvl3pPr>
                      <a:lvl4pPr marL="1600200" indent="-228600">
                        <a:spcBef>
                          <a:spcPct val="20000"/>
                        </a:spcBef>
                        <a:defRPr>
                          <a:solidFill>
                            <a:schemeClr val="tx1"/>
                          </a:solidFill>
                          <a:latin typeface="Calibri" pitchFamily="34" charset="0"/>
                        </a:defRPr>
                      </a:lvl4pPr>
                      <a:lvl5pPr marL="2057400" indent="-228600">
                        <a:spcBef>
                          <a:spcPct val="20000"/>
                        </a:spcBef>
                        <a:defRPr>
                          <a:solidFill>
                            <a:schemeClr val="tx1"/>
                          </a:solidFill>
                          <a:latin typeface="Calibri" pitchFamily="34" charset="0"/>
                        </a:defRPr>
                      </a:lvl5pPr>
                      <a:lvl6pPr marL="2514600" indent="-228600" fontAlgn="base">
                        <a:spcBef>
                          <a:spcPct val="20000"/>
                        </a:spcBef>
                        <a:spcAft>
                          <a:spcPct val="0"/>
                        </a:spcAft>
                        <a:defRPr>
                          <a:solidFill>
                            <a:schemeClr val="tx1"/>
                          </a:solidFill>
                          <a:latin typeface="Calibri" pitchFamily="34" charset="0"/>
                        </a:defRPr>
                      </a:lvl6pPr>
                      <a:lvl7pPr marL="2971800" indent="-228600" fontAlgn="base">
                        <a:spcBef>
                          <a:spcPct val="20000"/>
                        </a:spcBef>
                        <a:spcAft>
                          <a:spcPct val="0"/>
                        </a:spcAft>
                        <a:defRPr>
                          <a:solidFill>
                            <a:schemeClr val="tx1"/>
                          </a:solidFill>
                          <a:latin typeface="Calibri" pitchFamily="34" charset="0"/>
                        </a:defRPr>
                      </a:lvl7pPr>
                      <a:lvl8pPr marL="3429000" indent="-228600" fontAlgn="base">
                        <a:spcBef>
                          <a:spcPct val="20000"/>
                        </a:spcBef>
                        <a:spcAft>
                          <a:spcPct val="0"/>
                        </a:spcAft>
                        <a:defRPr>
                          <a:solidFill>
                            <a:schemeClr val="tx1"/>
                          </a:solidFill>
                          <a:latin typeface="Calibri" pitchFamily="34" charset="0"/>
                        </a:defRPr>
                      </a:lvl8pPr>
                      <a:lvl9pPr marL="3886200" indent="-228600" fontAlgn="base">
                        <a:spcBef>
                          <a:spcPct val="20000"/>
                        </a:spcBef>
                        <a:spcAft>
                          <a:spcPct val="0"/>
                        </a:spcAf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ndParaRPr>
                    </a:p>
                  </a:txBody>
                  <a:tcPr marT="45725" marB="45725" horzOverflow="overflow">
                    <a:lnL w="381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&lt;2 weeks after starting ER/LA opioid</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Calibri" pitchFamily="34" charset="0"/>
                        </a:defRPr>
                      </a:lvl1pPr>
                      <a:lvl2pPr marL="742950" indent="-285750">
                        <a:spcBef>
                          <a:spcPct val="20000"/>
                        </a:spcBef>
                        <a:defRPr sz="2400">
                          <a:solidFill>
                            <a:schemeClr val="tx1"/>
                          </a:solidFill>
                          <a:latin typeface="Calibri" pitchFamily="34" charset="0"/>
                        </a:defRPr>
                      </a:lvl2pPr>
                      <a:lvl3pPr marL="1143000" indent="-228600">
                        <a:spcBef>
                          <a:spcPct val="20000"/>
                        </a:spcBef>
                        <a:defRPr sz="2000">
                          <a:solidFill>
                            <a:schemeClr val="tx1"/>
                          </a:solidFill>
                          <a:latin typeface="Calibri" pitchFamily="34" charset="0"/>
                        </a:defRPr>
                      </a:lvl3pPr>
                      <a:lvl4pPr marL="1600200" indent="-228600">
                        <a:spcBef>
                          <a:spcPct val="20000"/>
                        </a:spcBef>
                        <a:defRPr>
                          <a:solidFill>
                            <a:schemeClr val="tx1"/>
                          </a:solidFill>
                          <a:latin typeface="Calibri" pitchFamily="34" charset="0"/>
                        </a:defRPr>
                      </a:lvl4pPr>
                      <a:lvl5pPr marL="2057400" indent="-228600">
                        <a:spcBef>
                          <a:spcPct val="20000"/>
                        </a:spcBef>
                        <a:defRPr>
                          <a:solidFill>
                            <a:schemeClr val="tx1"/>
                          </a:solidFill>
                          <a:latin typeface="Calibri" pitchFamily="34" charset="0"/>
                        </a:defRPr>
                      </a:lvl5pPr>
                      <a:lvl6pPr marL="2514600" indent="-228600" fontAlgn="base">
                        <a:spcBef>
                          <a:spcPct val="20000"/>
                        </a:spcBef>
                        <a:spcAft>
                          <a:spcPct val="0"/>
                        </a:spcAft>
                        <a:defRPr>
                          <a:solidFill>
                            <a:schemeClr val="tx1"/>
                          </a:solidFill>
                          <a:latin typeface="Calibri" pitchFamily="34" charset="0"/>
                        </a:defRPr>
                      </a:lvl6pPr>
                      <a:lvl7pPr marL="2971800" indent="-228600" fontAlgn="base">
                        <a:spcBef>
                          <a:spcPct val="20000"/>
                        </a:spcBef>
                        <a:spcAft>
                          <a:spcPct val="0"/>
                        </a:spcAft>
                        <a:defRPr>
                          <a:solidFill>
                            <a:schemeClr val="tx1"/>
                          </a:solidFill>
                          <a:latin typeface="Calibri" pitchFamily="34" charset="0"/>
                        </a:defRPr>
                      </a:lvl7pPr>
                      <a:lvl8pPr marL="3429000" indent="-228600" fontAlgn="base">
                        <a:spcBef>
                          <a:spcPct val="20000"/>
                        </a:spcBef>
                        <a:spcAft>
                          <a:spcPct val="0"/>
                        </a:spcAft>
                        <a:defRPr>
                          <a:solidFill>
                            <a:schemeClr val="tx1"/>
                          </a:solidFill>
                          <a:latin typeface="Calibri" pitchFamily="34" charset="0"/>
                        </a:defRPr>
                      </a:lvl8pPr>
                      <a:lvl9pPr marL="3886200" indent="-228600" fontAlgn="base">
                        <a:spcBef>
                          <a:spcPct val="20000"/>
                        </a:spcBef>
                        <a:spcAft>
                          <a:spcPct val="0"/>
                        </a:spcAf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2400" b="0" i="0" u="none" strike="noStrike" cap="none" normalizeH="0" baseline="0" dirty="0">
                          <a:ln>
                            <a:noFill/>
                          </a:ln>
                          <a:solidFill>
                            <a:schemeClr val="tx1"/>
                          </a:solidFill>
                          <a:effectLst/>
                          <a:latin typeface="Calibri" panose="020F0502020204030204" pitchFamily="34" charset="0"/>
                        </a:rPr>
                        <a:t>overdose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Calibri" pitchFamily="34" charset="0"/>
                        </a:defRPr>
                      </a:lvl1pPr>
                      <a:lvl2pPr marL="742950" indent="-285750">
                        <a:spcBef>
                          <a:spcPct val="20000"/>
                        </a:spcBef>
                        <a:defRPr sz="2400">
                          <a:solidFill>
                            <a:schemeClr val="tx1"/>
                          </a:solidFill>
                          <a:latin typeface="Calibri" pitchFamily="34" charset="0"/>
                        </a:defRPr>
                      </a:lvl2pPr>
                      <a:lvl3pPr marL="1143000" indent="-228600">
                        <a:spcBef>
                          <a:spcPct val="20000"/>
                        </a:spcBef>
                        <a:defRPr sz="2000">
                          <a:solidFill>
                            <a:schemeClr val="tx1"/>
                          </a:solidFill>
                          <a:latin typeface="Calibri" pitchFamily="34" charset="0"/>
                        </a:defRPr>
                      </a:lvl3pPr>
                      <a:lvl4pPr marL="1600200" indent="-228600">
                        <a:spcBef>
                          <a:spcPct val="20000"/>
                        </a:spcBef>
                        <a:defRPr>
                          <a:solidFill>
                            <a:schemeClr val="tx1"/>
                          </a:solidFill>
                          <a:latin typeface="Calibri" pitchFamily="34" charset="0"/>
                        </a:defRPr>
                      </a:lvl4pPr>
                      <a:lvl5pPr marL="2057400" indent="-228600">
                        <a:spcBef>
                          <a:spcPct val="20000"/>
                        </a:spcBef>
                        <a:defRPr>
                          <a:solidFill>
                            <a:schemeClr val="tx1"/>
                          </a:solidFill>
                          <a:latin typeface="Calibri" pitchFamily="34" charset="0"/>
                        </a:defRPr>
                      </a:lvl5pPr>
                      <a:lvl6pPr marL="2514600" indent="-228600" fontAlgn="base">
                        <a:spcBef>
                          <a:spcPct val="20000"/>
                        </a:spcBef>
                        <a:spcAft>
                          <a:spcPct val="0"/>
                        </a:spcAft>
                        <a:defRPr>
                          <a:solidFill>
                            <a:schemeClr val="tx1"/>
                          </a:solidFill>
                          <a:latin typeface="Calibri" pitchFamily="34" charset="0"/>
                        </a:defRPr>
                      </a:lvl6pPr>
                      <a:lvl7pPr marL="2971800" indent="-228600" fontAlgn="base">
                        <a:spcBef>
                          <a:spcPct val="20000"/>
                        </a:spcBef>
                        <a:spcAft>
                          <a:spcPct val="0"/>
                        </a:spcAft>
                        <a:defRPr>
                          <a:solidFill>
                            <a:schemeClr val="tx1"/>
                          </a:solidFill>
                          <a:latin typeface="Calibri" pitchFamily="34" charset="0"/>
                        </a:defRPr>
                      </a:lvl7pPr>
                      <a:lvl8pPr marL="3429000" indent="-228600" fontAlgn="base">
                        <a:spcBef>
                          <a:spcPct val="20000"/>
                        </a:spcBef>
                        <a:spcAft>
                          <a:spcPct val="0"/>
                        </a:spcAft>
                        <a:defRPr>
                          <a:solidFill>
                            <a:schemeClr val="tx1"/>
                          </a:solidFill>
                          <a:latin typeface="Calibri" pitchFamily="34" charset="0"/>
                        </a:defRPr>
                      </a:lvl8pPr>
                      <a:lvl9pPr marL="3886200" indent="-228600" fontAlgn="base">
                        <a:spcBef>
                          <a:spcPct val="20000"/>
                        </a:spcBef>
                        <a:spcAft>
                          <a:spcPct val="0"/>
                        </a:spcAf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altLang="en-US" sz="2400" b="0" i="0" u="none" strike="noStrike" cap="none" normalizeH="0" baseline="0" dirty="0">
                        <a:ln>
                          <a:noFill/>
                        </a:ln>
                        <a:solidFill>
                          <a:schemeClr val="tx1"/>
                        </a:solidFill>
                        <a:effectLst/>
                        <a:latin typeface="Calibri" panose="020F0502020204030204" pitchFamily="34" charset="0"/>
                      </a:endParaRPr>
                    </a:p>
                  </a:txBody>
                  <a:tcPr marT="45725" marB="45725"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79243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ndParaRPr>
                    </a:p>
                  </a:txBody>
                  <a:tcPr marT="45725" marB="45725" horzOverflow="overflow">
                    <a:lnL w="381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Calibri" pitchFamily="34" charset="0"/>
                        </a:defRPr>
                      </a:lvl1pPr>
                      <a:lvl2pPr marL="742950" indent="-285750">
                        <a:spcBef>
                          <a:spcPct val="20000"/>
                        </a:spcBef>
                        <a:defRPr sz="2400">
                          <a:solidFill>
                            <a:schemeClr val="tx1"/>
                          </a:solidFill>
                          <a:latin typeface="Calibri" pitchFamily="34" charset="0"/>
                        </a:defRPr>
                      </a:lvl2pPr>
                      <a:lvl3pPr marL="1143000" indent="-228600">
                        <a:spcBef>
                          <a:spcPct val="20000"/>
                        </a:spcBef>
                        <a:defRPr sz="2000">
                          <a:solidFill>
                            <a:schemeClr val="tx1"/>
                          </a:solidFill>
                          <a:latin typeface="Calibri" pitchFamily="34" charset="0"/>
                        </a:defRPr>
                      </a:lvl3pPr>
                      <a:lvl4pPr marL="1600200" indent="-228600">
                        <a:spcBef>
                          <a:spcPct val="20000"/>
                        </a:spcBef>
                        <a:defRPr>
                          <a:solidFill>
                            <a:schemeClr val="tx1"/>
                          </a:solidFill>
                          <a:latin typeface="Calibri" pitchFamily="34" charset="0"/>
                        </a:defRPr>
                      </a:lvl4pPr>
                      <a:lvl5pPr marL="2057400" indent="-228600">
                        <a:spcBef>
                          <a:spcPct val="20000"/>
                        </a:spcBef>
                        <a:defRPr>
                          <a:solidFill>
                            <a:schemeClr val="tx1"/>
                          </a:solidFill>
                          <a:latin typeface="Calibri" pitchFamily="34" charset="0"/>
                        </a:defRPr>
                      </a:lvl5pPr>
                      <a:lvl6pPr marL="2514600" indent="-228600" fontAlgn="base">
                        <a:spcBef>
                          <a:spcPct val="20000"/>
                        </a:spcBef>
                        <a:spcAft>
                          <a:spcPct val="0"/>
                        </a:spcAft>
                        <a:defRPr>
                          <a:solidFill>
                            <a:schemeClr val="tx1"/>
                          </a:solidFill>
                          <a:latin typeface="Calibri" pitchFamily="34" charset="0"/>
                        </a:defRPr>
                      </a:lvl6pPr>
                      <a:lvl7pPr marL="2971800" indent="-228600" fontAlgn="base">
                        <a:spcBef>
                          <a:spcPct val="20000"/>
                        </a:spcBef>
                        <a:spcAft>
                          <a:spcPct val="0"/>
                        </a:spcAft>
                        <a:defRPr>
                          <a:solidFill>
                            <a:schemeClr val="tx1"/>
                          </a:solidFill>
                          <a:latin typeface="Calibri" pitchFamily="34" charset="0"/>
                        </a:defRPr>
                      </a:lvl7pPr>
                      <a:lvl8pPr marL="3429000" indent="-228600" fontAlgn="base">
                        <a:spcBef>
                          <a:spcPct val="20000"/>
                        </a:spcBef>
                        <a:spcAft>
                          <a:spcPct val="0"/>
                        </a:spcAft>
                        <a:defRPr>
                          <a:solidFill>
                            <a:schemeClr val="tx1"/>
                          </a:solidFill>
                          <a:latin typeface="Calibri" pitchFamily="34" charset="0"/>
                        </a:defRPr>
                      </a:lvl8pPr>
                      <a:lvl9pPr marL="3886200" indent="-228600" fontAlgn="base">
                        <a:spcBef>
                          <a:spcPct val="20000"/>
                        </a:spcBef>
                        <a:spcAft>
                          <a:spcPct val="0"/>
                        </a:spcAf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a:ln>
                            <a:noFill/>
                          </a:ln>
                          <a:solidFill>
                            <a:schemeClr val="tx1"/>
                          </a:solidFill>
                          <a:effectLst/>
                          <a:latin typeface="Calibri" panose="020F0502020204030204" pitchFamily="34" charset="0"/>
                        </a:rPr>
                        <a:t>Combination opioids + benzodiazepines</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2400" b="0" i="0" u="none" strike="noStrike" cap="none" normalizeH="0" baseline="0" dirty="0">
                          <a:ln>
                            <a:noFill/>
                          </a:ln>
                          <a:solidFill>
                            <a:schemeClr val="tx1"/>
                          </a:solidFill>
                          <a:effectLst/>
                          <a:latin typeface="Calibri" panose="020F0502020204030204" pitchFamily="34" charset="0"/>
                        </a:rPr>
                        <a:t>overdose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altLang="en-US" sz="2400" b="0" i="0" u="none" strike="noStrike" cap="none" normalizeH="0" baseline="0" dirty="0">
                        <a:ln>
                          <a:noFill/>
                        </a:ln>
                        <a:solidFill>
                          <a:schemeClr val="tx1"/>
                        </a:solidFill>
                        <a:effectLst/>
                        <a:latin typeface="Calibri" panose="020F0502020204030204" pitchFamily="34" charset="0"/>
                      </a:endParaRPr>
                    </a:p>
                  </a:txBody>
                  <a:tcPr marT="45725" marB="45725"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
        <p:nvSpPr>
          <p:cNvPr id="50214" name="Title 1"/>
          <p:cNvSpPr>
            <a:spLocks noGrp="1"/>
          </p:cNvSpPr>
          <p:nvPr>
            <p:ph type="title"/>
          </p:nvPr>
        </p:nvSpPr>
        <p:spPr>
          <a:xfrm>
            <a:off x="0" y="1"/>
            <a:ext cx="12192000" cy="868363"/>
          </a:xfrm>
          <a:solidFill>
            <a:srgbClr val="214A5B"/>
          </a:solidFill>
        </p:spPr>
        <p:txBody>
          <a:bodyPr/>
          <a:lstStyle/>
          <a:p>
            <a:pPr>
              <a:defRPr/>
            </a:pPr>
            <a:r>
              <a:rPr lang="en-US" altLang="en-US" b="1" dirty="0">
                <a:solidFill>
                  <a:schemeClr val="bg1"/>
                </a:solidFill>
                <a:effectLst>
                  <a:outerShdw blurRad="38100" dist="38100" dir="2700000" algn="tl">
                    <a:srgbClr val="000000">
                      <a:alpha val="43137"/>
                    </a:srgbClr>
                  </a:outerShdw>
                </a:effectLst>
              </a:rPr>
              <a:t>Risk Factors: Overdose &amp; Addiction</a:t>
            </a:r>
          </a:p>
        </p:txBody>
      </p:sp>
    </p:spTree>
    <p:extLst>
      <p:ext uri="{BB962C8B-B14F-4D97-AF65-F5344CB8AC3E}">
        <p14:creationId xmlns:p14="http://schemas.microsoft.com/office/powerpoint/2010/main" val="3654498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4E4E4"/>
        </a:solidFill>
        <a:effectLst/>
      </p:bgPr>
    </p:bg>
    <p:spTree>
      <p:nvGrpSpPr>
        <p:cNvPr id="1" name=""/>
        <p:cNvGrpSpPr/>
        <p:nvPr/>
      </p:nvGrpSpPr>
      <p:grpSpPr>
        <a:xfrm>
          <a:off x="0" y="0"/>
          <a:ext cx="0" cy="0"/>
          <a:chOff x="0" y="0"/>
          <a:chExt cx="0" cy="0"/>
        </a:xfrm>
      </p:grpSpPr>
      <p:graphicFrame>
        <p:nvGraphicFramePr>
          <p:cNvPr id="339146" name="Group 202"/>
          <p:cNvGraphicFramePr>
            <a:graphicFrameLocks noGrp="1"/>
          </p:cNvGraphicFramePr>
          <p:nvPr>
            <p:extLst>
              <p:ext uri="{D42A27DB-BD31-4B8C-83A1-F6EECF244321}">
                <p14:modId xmlns:p14="http://schemas.microsoft.com/office/powerpoint/2010/main" val="2651742723"/>
              </p:ext>
            </p:extLst>
          </p:nvPr>
        </p:nvGraphicFramePr>
        <p:xfrm>
          <a:off x="190006" y="1268744"/>
          <a:ext cx="11780322" cy="4722511"/>
        </p:xfrm>
        <a:graphic>
          <a:graphicData uri="http://schemas.openxmlformats.org/drawingml/2006/table">
            <a:tbl>
              <a:tblPr/>
              <a:tblGrid>
                <a:gridCol w="288576">
                  <a:extLst>
                    <a:ext uri="{9D8B030D-6E8A-4147-A177-3AD203B41FA5}">
                      <a16:colId xmlns:a16="http://schemas.microsoft.com/office/drawing/2014/main" val="20000"/>
                    </a:ext>
                  </a:extLst>
                </a:gridCol>
                <a:gridCol w="8318273">
                  <a:extLst>
                    <a:ext uri="{9D8B030D-6E8A-4147-A177-3AD203B41FA5}">
                      <a16:colId xmlns:a16="http://schemas.microsoft.com/office/drawing/2014/main" val="20001"/>
                    </a:ext>
                  </a:extLst>
                </a:gridCol>
                <a:gridCol w="1574716">
                  <a:extLst>
                    <a:ext uri="{9D8B030D-6E8A-4147-A177-3AD203B41FA5}">
                      <a16:colId xmlns:a16="http://schemas.microsoft.com/office/drawing/2014/main" val="20002"/>
                    </a:ext>
                  </a:extLst>
                </a:gridCol>
                <a:gridCol w="1598757">
                  <a:extLst>
                    <a:ext uri="{9D8B030D-6E8A-4147-A177-3AD203B41FA5}">
                      <a16:colId xmlns:a16="http://schemas.microsoft.com/office/drawing/2014/main" val="20003"/>
                    </a:ext>
                  </a:extLst>
                </a:gridCol>
              </a:tblGrid>
              <a:tr h="529866">
                <a:tc gridSpan="2">
                  <a:txBody>
                    <a:bodyPr/>
                    <a:lstStyle>
                      <a:lvl1pPr>
                        <a:spcBef>
                          <a:spcPct val="20000"/>
                        </a:spcBef>
                        <a:defRPr sz="2800">
                          <a:solidFill>
                            <a:schemeClr val="tx1"/>
                          </a:solidFill>
                          <a:latin typeface="Calibri" pitchFamily="34" charset="0"/>
                        </a:defRPr>
                      </a:lvl1pPr>
                      <a:lvl2pPr marL="742950" indent="-285750">
                        <a:spcBef>
                          <a:spcPct val="20000"/>
                        </a:spcBef>
                        <a:defRPr sz="2400">
                          <a:solidFill>
                            <a:schemeClr val="tx1"/>
                          </a:solidFill>
                          <a:latin typeface="Calibri" pitchFamily="34" charset="0"/>
                        </a:defRPr>
                      </a:lvl2pPr>
                      <a:lvl3pPr marL="1143000" indent="-228600">
                        <a:spcBef>
                          <a:spcPct val="20000"/>
                        </a:spcBef>
                        <a:defRPr sz="2000">
                          <a:solidFill>
                            <a:schemeClr val="tx1"/>
                          </a:solidFill>
                          <a:latin typeface="Calibri" pitchFamily="34" charset="0"/>
                        </a:defRPr>
                      </a:lvl3pPr>
                      <a:lvl4pPr marL="1600200" indent="-228600">
                        <a:spcBef>
                          <a:spcPct val="20000"/>
                        </a:spcBef>
                        <a:defRPr>
                          <a:solidFill>
                            <a:schemeClr val="tx1"/>
                          </a:solidFill>
                          <a:latin typeface="Calibri" pitchFamily="34" charset="0"/>
                        </a:defRPr>
                      </a:lvl4pPr>
                      <a:lvl5pPr marL="2057400" indent="-228600">
                        <a:spcBef>
                          <a:spcPct val="20000"/>
                        </a:spcBef>
                        <a:defRPr>
                          <a:solidFill>
                            <a:schemeClr val="tx1"/>
                          </a:solidFill>
                          <a:latin typeface="Calibri" pitchFamily="34" charset="0"/>
                        </a:defRPr>
                      </a:lvl5pPr>
                      <a:lvl6pPr marL="2514600" indent="-228600" fontAlgn="base">
                        <a:spcBef>
                          <a:spcPct val="20000"/>
                        </a:spcBef>
                        <a:spcAft>
                          <a:spcPct val="0"/>
                        </a:spcAft>
                        <a:defRPr>
                          <a:solidFill>
                            <a:schemeClr val="tx1"/>
                          </a:solidFill>
                          <a:latin typeface="Calibri" pitchFamily="34" charset="0"/>
                        </a:defRPr>
                      </a:lvl6pPr>
                      <a:lvl7pPr marL="2971800" indent="-228600" fontAlgn="base">
                        <a:spcBef>
                          <a:spcPct val="20000"/>
                        </a:spcBef>
                        <a:spcAft>
                          <a:spcPct val="0"/>
                        </a:spcAft>
                        <a:defRPr>
                          <a:solidFill>
                            <a:schemeClr val="tx1"/>
                          </a:solidFill>
                          <a:latin typeface="Calibri" pitchFamily="34" charset="0"/>
                        </a:defRPr>
                      </a:lvl7pPr>
                      <a:lvl8pPr marL="3429000" indent="-228600" fontAlgn="base">
                        <a:spcBef>
                          <a:spcPct val="20000"/>
                        </a:spcBef>
                        <a:spcAft>
                          <a:spcPct val="0"/>
                        </a:spcAft>
                        <a:defRPr>
                          <a:solidFill>
                            <a:schemeClr val="tx1"/>
                          </a:solidFill>
                          <a:latin typeface="Calibri" pitchFamily="34" charset="0"/>
                        </a:defRPr>
                      </a:lvl8pPr>
                      <a:lvl9pPr marL="3886200" indent="-228600" fontAlgn="base">
                        <a:spcBef>
                          <a:spcPct val="20000"/>
                        </a:spcBef>
                        <a:spcAft>
                          <a:spcPct val="0"/>
                        </a:spcAf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800" b="1" i="0" u="none" strike="noStrike" cap="none" normalizeH="0" baseline="0" dirty="0">
                          <a:ln>
                            <a:noFill/>
                          </a:ln>
                          <a:solidFill>
                            <a:srgbClr val="C00000"/>
                          </a:solidFill>
                          <a:effectLst/>
                          <a:latin typeface="Calibri" panose="020F0502020204030204" pitchFamily="34" charset="0"/>
                        </a:rPr>
                        <a:t>Patient-related Factors</a:t>
                      </a:r>
                    </a:p>
                  </a:txBody>
                  <a:tcPr marT="45731" marB="45731"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gridSpan="2">
                  <a:txBody>
                    <a:bodyPr/>
                    <a:lstStyle>
                      <a:lvl1pPr>
                        <a:spcBef>
                          <a:spcPct val="20000"/>
                        </a:spcBef>
                        <a:defRPr sz="2800">
                          <a:solidFill>
                            <a:schemeClr val="tx1"/>
                          </a:solidFill>
                          <a:latin typeface="Calibri" pitchFamily="34" charset="0"/>
                        </a:defRPr>
                      </a:lvl1pPr>
                      <a:lvl2pPr marL="742950" indent="-285750">
                        <a:spcBef>
                          <a:spcPct val="20000"/>
                        </a:spcBef>
                        <a:defRPr sz="2400">
                          <a:solidFill>
                            <a:schemeClr val="tx1"/>
                          </a:solidFill>
                          <a:latin typeface="Calibri" pitchFamily="34" charset="0"/>
                        </a:defRPr>
                      </a:lvl2pPr>
                      <a:lvl3pPr marL="1143000" indent="-228600">
                        <a:spcBef>
                          <a:spcPct val="20000"/>
                        </a:spcBef>
                        <a:defRPr sz="2000">
                          <a:solidFill>
                            <a:schemeClr val="tx1"/>
                          </a:solidFill>
                          <a:latin typeface="Calibri" pitchFamily="34" charset="0"/>
                        </a:defRPr>
                      </a:lvl3pPr>
                      <a:lvl4pPr marL="1600200" indent="-228600">
                        <a:spcBef>
                          <a:spcPct val="20000"/>
                        </a:spcBef>
                        <a:defRPr>
                          <a:solidFill>
                            <a:schemeClr val="tx1"/>
                          </a:solidFill>
                          <a:latin typeface="Calibri" pitchFamily="34" charset="0"/>
                        </a:defRPr>
                      </a:lvl4pPr>
                      <a:lvl5pPr marL="2057400" indent="-228600">
                        <a:spcBef>
                          <a:spcPct val="20000"/>
                        </a:spcBef>
                        <a:defRPr>
                          <a:solidFill>
                            <a:schemeClr val="tx1"/>
                          </a:solidFill>
                          <a:latin typeface="Calibri" pitchFamily="34" charset="0"/>
                        </a:defRPr>
                      </a:lvl5pPr>
                      <a:lvl6pPr marL="2514600" indent="-228600" fontAlgn="base">
                        <a:spcBef>
                          <a:spcPct val="20000"/>
                        </a:spcBef>
                        <a:spcAft>
                          <a:spcPct val="0"/>
                        </a:spcAft>
                        <a:defRPr>
                          <a:solidFill>
                            <a:schemeClr val="tx1"/>
                          </a:solidFill>
                          <a:latin typeface="Calibri" pitchFamily="34" charset="0"/>
                        </a:defRPr>
                      </a:lvl6pPr>
                      <a:lvl7pPr marL="2971800" indent="-228600" fontAlgn="base">
                        <a:spcBef>
                          <a:spcPct val="20000"/>
                        </a:spcBef>
                        <a:spcAft>
                          <a:spcPct val="0"/>
                        </a:spcAft>
                        <a:defRPr>
                          <a:solidFill>
                            <a:schemeClr val="tx1"/>
                          </a:solidFill>
                          <a:latin typeface="Calibri" pitchFamily="34" charset="0"/>
                        </a:defRPr>
                      </a:lvl7pPr>
                      <a:lvl8pPr marL="3429000" indent="-228600" fontAlgn="base">
                        <a:spcBef>
                          <a:spcPct val="20000"/>
                        </a:spcBef>
                        <a:spcAft>
                          <a:spcPct val="0"/>
                        </a:spcAft>
                        <a:defRPr>
                          <a:solidFill>
                            <a:schemeClr val="tx1"/>
                          </a:solidFill>
                          <a:latin typeface="Calibri" pitchFamily="34" charset="0"/>
                        </a:defRPr>
                      </a:lvl8pPr>
                      <a:lvl9pPr marL="3886200" indent="-228600" fontAlgn="base">
                        <a:spcBef>
                          <a:spcPct val="2000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a:ln>
                            <a:noFill/>
                          </a:ln>
                          <a:solidFill>
                            <a:schemeClr val="tx1"/>
                          </a:solidFill>
                          <a:effectLst/>
                          <a:latin typeface="Calibri" panose="020F0502020204030204" pitchFamily="34" charset="0"/>
                        </a:rPr>
                        <a:t>Risk</a:t>
                      </a:r>
                    </a:p>
                  </a:txBody>
                  <a:tcPr marT="45731" marB="45731"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lvl1pPr>
                        <a:spcBef>
                          <a:spcPct val="20000"/>
                        </a:spcBef>
                        <a:defRPr sz="2800">
                          <a:solidFill>
                            <a:schemeClr val="tx1"/>
                          </a:solidFill>
                          <a:latin typeface="Calibri" pitchFamily="34" charset="0"/>
                        </a:defRPr>
                      </a:lvl1pPr>
                      <a:lvl2pPr marL="742950" indent="-285750">
                        <a:spcBef>
                          <a:spcPct val="20000"/>
                        </a:spcBef>
                        <a:defRPr sz="2400">
                          <a:solidFill>
                            <a:schemeClr val="tx1"/>
                          </a:solidFill>
                          <a:latin typeface="Calibri" pitchFamily="34" charset="0"/>
                        </a:defRPr>
                      </a:lvl2pPr>
                      <a:lvl3pPr marL="1143000" indent="-228600">
                        <a:spcBef>
                          <a:spcPct val="20000"/>
                        </a:spcBef>
                        <a:defRPr sz="2000">
                          <a:solidFill>
                            <a:schemeClr val="tx1"/>
                          </a:solidFill>
                          <a:latin typeface="Calibri" pitchFamily="34" charset="0"/>
                        </a:defRPr>
                      </a:lvl3pPr>
                      <a:lvl4pPr marL="1600200" indent="-228600">
                        <a:spcBef>
                          <a:spcPct val="20000"/>
                        </a:spcBef>
                        <a:defRPr>
                          <a:solidFill>
                            <a:schemeClr val="tx1"/>
                          </a:solidFill>
                          <a:latin typeface="Calibri" pitchFamily="34" charset="0"/>
                        </a:defRPr>
                      </a:lvl4pPr>
                      <a:lvl5pPr marL="2057400" indent="-228600">
                        <a:spcBef>
                          <a:spcPct val="20000"/>
                        </a:spcBef>
                        <a:defRPr>
                          <a:solidFill>
                            <a:schemeClr val="tx1"/>
                          </a:solidFill>
                          <a:latin typeface="Calibri" pitchFamily="34" charset="0"/>
                        </a:defRPr>
                      </a:lvl5pPr>
                      <a:lvl6pPr marL="2514600" indent="-228600" fontAlgn="base">
                        <a:spcBef>
                          <a:spcPct val="20000"/>
                        </a:spcBef>
                        <a:spcAft>
                          <a:spcPct val="0"/>
                        </a:spcAft>
                        <a:defRPr>
                          <a:solidFill>
                            <a:schemeClr val="tx1"/>
                          </a:solidFill>
                          <a:latin typeface="Calibri" pitchFamily="34" charset="0"/>
                        </a:defRPr>
                      </a:lvl6pPr>
                      <a:lvl7pPr marL="2971800" indent="-228600" fontAlgn="base">
                        <a:spcBef>
                          <a:spcPct val="20000"/>
                        </a:spcBef>
                        <a:spcAft>
                          <a:spcPct val="0"/>
                        </a:spcAft>
                        <a:defRPr>
                          <a:solidFill>
                            <a:schemeClr val="tx1"/>
                          </a:solidFill>
                          <a:latin typeface="Calibri" pitchFamily="34" charset="0"/>
                        </a:defRPr>
                      </a:lvl7pPr>
                      <a:lvl8pPr marL="3429000" indent="-228600" fontAlgn="base">
                        <a:spcBef>
                          <a:spcPct val="20000"/>
                        </a:spcBef>
                        <a:spcAft>
                          <a:spcPct val="0"/>
                        </a:spcAft>
                        <a:defRPr>
                          <a:solidFill>
                            <a:schemeClr val="tx1"/>
                          </a:solidFill>
                          <a:latin typeface="Calibri" pitchFamily="34" charset="0"/>
                        </a:defRPr>
                      </a:lvl8pPr>
                      <a:lvl9pPr marL="3886200" indent="-228600" fontAlgn="base">
                        <a:spcBef>
                          <a:spcPct val="2000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Calibri"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alpha val="10196"/>
                      </a:srgbClr>
                    </a:solidFill>
                  </a:tcPr>
                </a:tc>
                <a:extLst>
                  <a:ext uri="{0D108BD9-81ED-4DB2-BD59-A6C34878D82A}">
                    <a16:rowId xmlns:a16="http://schemas.microsoft.com/office/drawing/2014/main" val="10000"/>
                  </a:ext>
                </a:extLst>
              </a:tr>
              <a:tr h="4313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ndParaRPr>
                    </a:p>
                  </a:txBody>
                  <a:tcPr marT="45731" marB="45731" horzOverflow="overflow">
                    <a:lnL w="381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libri" panose="020F0502020204030204" pitchFamily="34" charset="0"/>
                        </a:rPr>
                        <a:t>Mental health disorder </a:t>
                      </a:r>
                      <a:r>
                        <a:rPr kumimoji="0" lang="en-US" altLang="en-US" sz="2000" b="0" i="0" u="none" strike="noStrike" cap="none" normalizeH="0" baseline="0" dirty="0">
                          <a:ln>
                            <a:noFill/>
                          </a:ln>
                          <a:solidFill>
                            <a:schemeClr val="tx1"/>
                          </a:solidFill>
                          <a:effectLst/>
                          <a:latin typeface="Calibri" panose="020F0502020204030204" pitchFamily="34" charset="0"/>
                        </a:rPr>
                        <a:t>(e.g. depression, anxiety)</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2400" b="0" i="0" u="none" strike="noStrike" cap="none" normalizeH="0" baseline="0" dirty="0">
                          <a:ln>
                            <a:noFill/>
                          </a:ln>
                          <a:solidFill>
                            <a:schemeClr val="tx1"/>
                          </a:solidFill>
                          <a:effectLst/>
                          <a:latin typeface="Calibri" panose="020F0502020204030204" pitchFamily="34" charset="0"/>
                        </a:rPr>
                        <a:t>overdose</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2400" b="0" i="0" u="none" strike="noStrike" cap="none" normalizeH="0" baseline="0" dirty="0">
                          <a:ln>
                            <a:noFill/>
                          </a:ln>
                          <a:solidFill>
                            <a:schemeClr val="tx1"/>
                          </a:solidFill>
                          <a:effectLst/>
                          <a:latin typeface="Calibri" panose="020F0502020204030204" pitchFamily="34" charset="0"/>
                        </a:rPr>
                        <a:t>addiction</a:t>
                      </a:r>
                    </a:p>
                  </a:txBody>
                  <a:tcPr marT="45731" marB="45731"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534869">
                <a:tc>
                  <a:txBody>
                    <a:bodyPr/>
                    <a:lstStyle>
                      <a:lvl1pPr>
                        <a:spcBef>
                          <a:spcPct val="20000"/>
                        </a:spcBef>
                        <a:defRPr sz="2800">
                          <a:solidFill>
                            <a:schemeClr val="tx1"/>
                          </a:solidFill>
                          <a:latin typeface="Calibri" pitchFamily="34" charset="0"/>
                        </a:defRPr>
                      </a:lvl1pPr>
                      <a:lvl2pPr marL="742950" indent="-285750">
                        <a:spcBef>
                          <a:spcPct val="20000"/>
                        </a:spcBef>
                        <a:defRPr sz="2400">
                          <a:solidFill>
                            <a:schemeClr val="tx1"/>
                          </a:solidFill>
                          <a:latin typeface="Calibri" pitchFamily="34" charset="0"/>
                        </a:defRPr>
                      </a:lvl2pPr>
                      <a:lvl3pPr marL="1143000" indent="-228600">
                        <a:spcBef>
                          <a:spcPct val="20000"/>
                        </a:spcBef>
                        <a:defRPr sz="2000">
                          <a:solidFill>
                            <a:schemeClr val="tx1"/>
                          </a:solidFill>
                          <a:latin typeface="Calibri" pitchFamily="34" charset="0"/>
                        </a:defRPr>
                      </a:lvl3pPr>
                      <a:lvl4pPr marL="1600200" indent="-228600">
                        <a:spcBef>
                          <a:spcPct val="20000"/>
                        </a:spcBef>
                        <a:defRPr>
                          <a:solidFill>
                            <a:schemeClr val="tx1"/>
                          </a:solidFill>
                          <a:latin typeface="Calibri" pitchFamily="34" charset="0"/>
                        </a:defRPr>
                      </a:lvl4pPr>
                      <a:lvl5pPr marL="2057400" indent="-228600">
                        <a:spcBef>
                          <a:spcPct val="20000"/>
                        </a:spcBef>
                        <a:defRPr>
                          <a:solidFill>
                            <a:schemeClr val="tx1"/>
                          </a:solidFill>
                          <a:latin typeface="Calibri" pitchFamily="34" charset="0"/>
                        </a:defRPr>
                      </a:lvl5pPr>
                      <a:lvl6pPr marL="2514600" indent="-228600" fontAlgn="base">
                        <a:spcBef>
                          <a:spcPct val="20000"/>
                        </a:spcBef>
                        <a:spcAft>
                          <a:spcPct val="0"/>
                        </a:spcAft>
                        <a:defRPr>
                          <a:solidFill>
                            <a:schemeClr val="tx1"/>
                          </a:solidFill>
                          <a:latin typeface="Calibri" pitchFamily="34" charset="0"/>
                        </a:defRPr>
                      </a:lvl6pPr>
                      <a:lvl7pPr marL="2971800" indent="-228600" fontAlgn="base">
                        <a:spcBef>
                          <a:spcPct val="20000"/>
                        </a:spcBef>
                        <a:spcAft>
                          <a:spcPct val="0"/>
                        </a:spcAft>
                        <a:defRPr>
                          <a:solidFill>
                            <a:schemeClr val="tx1"/>
                          </a:solidFill>
                          <a:latin typeface="Calibri" pitchFamily="34" charset="0"/>
                        </a:defRPr>
                      </a:lvl7pPr>
                      <a:lvl8pPr marL="3429000" indent="-228600" fontAlgn="base">
                        <a:spcBef>
                          <a:spcPct val="20000"/>
                        </a:spcBef>
                        <a:spcAft>
                          <a:spcPct val="0"/>
                        </a:spcAft>
                        <a:defRPr>
                          <a:solidFill>
                            <a:schemeClr val="tx1"/>
                          </a:solidFill>
                          <a:latin typeface="Calibri" pitchFamily="34" charset="0"/>
                        </a:defRPr>
                      </a:lvl8pPr>
                      <a:lvl9pPr marL="3886200" indent="-228600" fontAlgn="base">
                        <a:spcBef>
                          <a:spcPct val="20000"/>
                        </a:spcBef>
                        <a:spcAft>
                          <a:spcPct val="0"/>
                        </a:spcAf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ndParaRPr>
                    </a:p>
                  </a:txBody>
                  <a:tcPr marT="45731" marB="45731" horzOverflow="overflow">
                    <a:lnL w="381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libri" panose="020F0502020204030204" pitchFamily="34" charset="0"/>
                        </a:rPr>
                        <a:t>Substance use disorder </a:t>
                      </a:r>
                      <a:r>
                        <a:rPr kumimoji="0" lang="en-US" altLang="en-US" sz="2000" b="0" i="0" u="none" strike="noStrike" cap="none" normalizeH="0" baseline="0" dirty="0">
                          <a:ln>
                            <a:noFill/>
                          </a:ln>
                          <a:solidFill>
                            <a:schemeClr val="tx1"/>
                          </a:solidFill>
                          <a:effectLst/>
                          <a:latin typeface="Calibri" panose="020F0502020204030204" pitchFamily="34" charset="0"/>
                        </a:rPr>
                        <a:t>(e.g., alcohol, nicotine, illicit &amp; prescription drug)</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2400" b="0" i="0" u="none" strike="noStrike" cap="none" normalizeH="0" baseline="0" dirty="0">
                          <a:ln>
                            <a:noFill/>
                          </a:ln>
                          <a:solidFill>
                            <a:schemeClr val="tx1"/>
                          </a:solidFill>
                          <a:effectLst/>
                          <a:latin typeface="Calibri" panose="020F0502020204030204" pitchFamily="34" charset="0"/>
                        </a:rPr>
                        <a:t>overdose</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2400" b="0" i="0" u="none" strike="noStrike" cap="none" normalizeH="0" baseline="0" dirty="0">
                          <a:ln>
                            <a:noFill/>
                          </a:ln>
                          <a:solidFill>
                            <a:schemeClr val="tx1"/>
                          </a:solidFill>
                          <a:effectLst/>
                          <a:latin typeface="Calibri" panose="020F0502020204030204" pitchFamily="34" charset="0"/>
                        </a:rPr>
                        <a:t>addiction</a:t>
                      </a:r>
                    </a:p>
                  </a:txBody>
                  <a:tcPr marT="45731" marB="45731"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051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ndParaRPr>
                    </a:p>
                  </a:txBody>
                  <a:tcPr marT="45731" marB="45731" horzOverflow="overflow">
                    <a:lnL w="381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libri" panose="020F0502020204030204" pitchFamily="34" charset="0"/>
                        </a:rPr>
                        <a:t>Family history of substance use disorder</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altLang="en-US" sz="2400" b="0" i="0" u="none" strike="noStrike" cap="none" normalizeH="0" baseline="0" dirty="0">
                        <a:ln>
                          <a:noFill/>
                        </a:ln>
                        <a:solidFill>
                          <a:schemeClr val="tx1"/>
                        </a:solidFill>
                        <a:effectLst/>
                        <a:latin typeface="Calibri" panose="020F0502020204030204" pitchFamily="34" charset="0"/>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2400" b="0" i="0" u="none" strike="noStrike" cap="none" normalizeH="0" baseline="0" dirty="0">
                          <a:ln>
                            <a:noFill/>
                          </a:ln>
                          <a:solidFill>
                            <a:schemeClr val="tx1"/>
                          </a:solidFill>
                          <a:effectLst/>
                          <a:latin typeface="Calibri" panose="020F0502020204030204" pitchFamily="34" charset="0"/>
                        </a:rPr>
                        <a:t>misuse</a:t>
                      </a:r>
                    </a:p>
                  </a:txBody>
                  <a:tcPr marT="45731" marB="45731"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4051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ndParaRPr>
                    </a:p>
                  </a:txBody>
                  <a:tcPr marT="45731" marB="45731" horzOverflow="overflow">
                    <a:lnL w="381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libri" panose="020F0502020204030204" pitchFamily="34" charset="0"/>
                        </a:rPr>
                        <a:t>Adolescent</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altLang="en-US" sz="2400" b="0" i="0" u="none" strike="noStrike" cap="none" normalizeH="0" baseline="0" dirty="0">
                        <a:ln>
                          <a:noFill/>
                        </a:ln>
                        <a:solidFill>
                          <a:schemeClr val="tx1"/>
                        </a:solidFill>
                        <a:effectLst/>
                        <a:latin typeface="Calibri" panose="020F0502020204030204" pitchFamily="34" charset="0"/>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2400" b="0" i="0" u="none" strike="noStrike" cap="none" normalizeH="0" baseline="0" dirty="0">
                          <a:ln>
                            <a:noFill/>
                          </a:ln>
                          <a:solidFill>
                            <a:schemeClr val="tx1"/>
                          </a:solidFill>
                          <a:effectLst/>
                          <a:latin typeface="Calibri" panose="020F0502020204030204" pitchFamily="34" charset="0"/>
                        </a:rPr>
                        <a:t>addiction</a:t>
                      </a:r>
                    </a:p>
                  </a:txBody>
                  <a:tcPr marT="45731" marB="45731"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405195">
                <a:tc>
                  <a:txBody>
                    <a:bodyPr/>
                    <a:lstStyle>
                      <a:lvl1pPr>
                        <a:spcBef>
                          <a:spcPct val="20000"/>
                        </a:spcBef>
                        <a:defRPr sz="2800">
                          <a:solidFill>
                            <a:schemeClr val="tx1"/>
                          </a:solidFill>
                          <a:latin typeface="Calibri" pitchFamily="34" charset="0"/>
                        </a:defRPr>
                      </a:lvl1pPr>
                      <a:lvl2pPr marL="742950" indent="-285750">
                        <a:spcBef>
                          <a:spcPct val="20000"/>
                        </a:spcBef>
                        <a:defRPr sz="2400">
                          <a:solidFill>
                            <a:schemeClr val="tx1"/>
                          </a:solidFill>
                          <a:latin typeface="Calibri" pitchFamily="34" charset="0"/>
                        </a:defRPr>
                      </a:lvl2pPr>
                      <a:lvl3pPr marL="1143000" indent="-228600">
                        <a:spcBef>
                          <a:spcPct val="20000"/>
                        </a:spcBef>
                        <a:defRPr sz="2000">
                          <a:solidFill>
                            <a:schemeClr val="tx1"/>
                          </a:solidFill>
                          <a:latin typeface="Calibri" pitchFamily="34" charset="0"/>
                        </a:defRPr>
                      </a:lvl3pPr>
                      <a:lvl4pPr marL="1600200" indent="-228600">
                        <a:spcBef>
                          <a:spcPct val="20000"/>
                        </a:spcBef>
                        <a:defRPr>
                          <a:solidFill>
                            <a:schemeClr val="tx1"/>
                          </a:solidFill>
                          <a:latin typeface="Calibri" pitchFamily="34" charset="0"/>
                        </a:defRPr>
                      </a:lvl4pPr>
                      <a:lvl5pPr marL="2057400" indent="-228600">
                        <a:spcBef>
                          <a:spcPct val="20000"/>
                        </a:spcBef>
                        <a:defRPr>
                          <a:solidFill>
                            <a:schemeClr val="tx1"/>
                          </a:solidFill>
                          <a:latin typeface="Calibri" pitchFamily="34" charset="0"/>
                        </a:defRPr>
                      </a:lvl5pPr>
                      <a:lvl6pPr marL="2514600" indent="-228600" fontAlgn="base">
                        <a:spcBef>
                          <a:spcPct val="20000"/>
                        </a:spcBef>
                        <a:spcAft>
                          <a:spcPct val="0"/>
                        </a:spcAft>
                        <a:defRPr>
                          <a:solidFill>
                            <a:schemeClr val="tx1"/>
                          </a:solidFill>
                          <a:latin typeface="Calibri" pitchFamily="34" charset="0"/>
                        </a:defRPr>
                      </a:lvl6pPr>
                      <a:lvl7pPr marL="2971800" indent="-228600" fontAlgn="base">
                        <a:spcBef>
                          <a:spcPct val="20000"/>
                        </a:spcBef>
                        <a:spcAft>
                          <a:spcPct val="0"/>
                        </a:spcAft>
                        <a:defRPr>
                          <a:solidFill>
                            <a:schemeClr val="tx1"/>
                          </a:solidFill>
                          <a:latin typeface="Calibri" pitchFamily="34" charset="0"/>
                        </a:defRPr>
                      </a:lvl7pPr>
                      <a:lvl8pPr marL="3429000" indent="-228600" fontAlgn="base">
                        <a:spcBef>
                          <a:spcPct val="20000"/>
                        </a:spcBef>
                        <a:spcAft>
                          <a:spcPct val="0"/>
                        </a:spcAft>
                        <a:defRPr>
                          <a:solidFill>
                            <a:schemeClr val="tx1"/>
                          </a:solidFill>
                          <a:latin typeface="Calibri" pitchFamily="34" charset="0"/>
                        </a:defRPr>
                      </a:lvl8pPr>
                      <a:lvl9pPr marL="3886200" indent="-228600" fontAlgn="base">
                        <a:spcBef>
                          <a:spcPct val="20000"/>
                        </a:spcBef>
                        <a:spcAft>
                          <a:spcPct val="0"/>
                        </a:spcAf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ndParaRPr>
                    </a:p>
                  </a:txBody>
                  <a:tcPr marT="45731" marB="45731" horzOverflow="overflow">
                    <a:lnL w="381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Calibri" pitchFamily="34" charset="0"/>
                        </a:defRPr>
                      </a:lvl1pPr>
                      <a:lvl2pPr marL="742950" indent="-285750">
                        <a:spcBef>
                          <a:spcPct val="20000"/>
                        </a:spcBef>
                        <a:defRPr sz="2400">
                          <a:solidFill>
                            <a:schemeClr val="tx1"/>
                          </a:solidFill>
                          <a:latin typeface="Calibri" pitchFamily="34" charset="0"/>
                        </a:defRPr>
                      </a:lvl2pPr>
                      <a:lvl3pPr marL="1143000" indent="-228600">
                        <a:spcBef>
                          <a:spcPct val="20000"/>
                        </a:spcBef>
                        <a:defRPr sz="2000">
                          <a:solidFill>
                            <a:schemeClr val="tx1"/>
                          </a:solidFill>
                          <a:latin typeface="Calibri" pitchFamily="34" charset="0"/>
                        </a:defRPr>
                      </a:lvl3pPr>
                      <a:lvl4pPr marL="1600200" indent="-228600">
                        <a:spcBef>
                          <a:spcPct val="20000"/>
                        </a:spcBef>
                        <a:defRPr>
                          <a:solidFill>
                            <a:schemeClr val="tx1"/>
                          </a:solidFill>
                          <a:latin typeface="Calibri" pitchFamily="34" charset="0"/>
                        </a:defRPr>
                      </a:lvl4pPr>
                      <a:lvl5pPr marL="2057400" indent="-228600">
                        <a:spcBef>
                          <a:spcPct val="20000"/>
                        </a:spcBef>
                        <a:defRPr>
                          <a:solidFill>
                            <a:schemeClr val="tx1"/>
                          </a:solidFill>
                          <a:latin typeface="Calibri" pitchFamily="34" charset="0"/>
                        </a:defRPr>
                      </a:lvl5pPr>
                      <a:lvl6pPr marL="2514600" indent="-228600" fontAlgn="base">
                        <a:spcBef>
                          <a:spcPct val="20000"/>
                        </a:spcBef>
                        <a:spcAft>
                          <a:spcPct val="0"/>
                        </a:spcAft>
                        <a:defRPr>
                          <a:solidFill>
                            <a:schemeClr val="tx1"/>
                          </a:solidFill>
                          <a:latin typeface="Calibri" pitchFamily="34" charset="0"/>
                        </a:defRPr>
                      </a:lvl6pPr>
                      <a:lvl7pPr marL="2971800" indent="-228600" fontAlgn="base">
                        <a:spcBef>
                          <a:spcPct val="20000"/>
                        </a:spcBef>
                        <a:spcAft>
                          <a:spcPct val="0"/>
                        </a:spcAft>
                        <a:defRPr>
                          <a:solidFill>
                            <a:schemeClr val="tx1"/>
                          </a:solidFill>
                          <a:latin typeface="Calibri" pitchFamily="34" charset="0"/>
                        </a:defRPr>
                      </a:lvl7pPr>
                      <a:lvl8pPr marL="3429000" indent="-228600" fontAlgn="base">
                        <a:spcBef>
                          <a:spcPct val="20000"/>
                        </a:spcBef>
                        <a:spcAft>
                          <a:spcPct val="0"/>
                        </a:spcAft>
                        <a:defRPr>
                          <a:solidFill>
                            <a:schemeClr val="tx1"/>
                          </a:solidFill>
                          <a:latin typeface="Calibri" pitchFamily="34" charset="0"/>
                        </a:defRPr>
                      </a:lvl8pPr>
                      <a:lvl9pPr marL="3886200" indent="-228600" fontAlgn="base">
                        <a:spcBef>
                          <a:spcPct val="20000"/>
                        </a:spcBef>
                        <a:spcAft>
                          <a:spcPct val="0"/>
                        </a:spcAf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400" b="1" i="0" u="none" strike="noStrike" cap="none" normalizeH="0" baseline="0" dirty="0">
                          <a:ln>
                            <a:noFill/>
                          </a:ln>
                          <a:solidFill>
                            <a:schemeClr val="tx1"/>
                          </a:solidFill>
                          <a:effectLst/>
                          <a:latin typeface="Calibri" panose="020F0502020204030204" pitchFamily="34" charset="0"/>
                        </a:rPr>
                        <a:t>Age &gt;65</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Calibri" pitchFamily="34" charset="0"/>
                        </a:defRPr>
                      </a:lvl1pPr>
                      <a:lvl2pPr marL="742950" indent="-285750">
                        <a:spcBef>
                          <a:spcPct val="20000"/>
                        </a:spcBef>
                        <a:defRPr sz="2400">
                          <a:solidFill>
                            <a:schemeClr val="tx1"/>
                          </a:solidFill>
                          <a:latin typeface="Calibri" pitchFamily="34" charset="0"/>
                        </a:defRPr>
                      </a:lvl2pPr>
                      <a:lvl3pPr marL="1143000" indent="-228600">
                        <a:spcBef>
                          <a:spcPct val="20000"/>
                        </a:spcBef>
                        <a:defRPr sz="2000">
                          <a:solidFill>
                            <a:schemeClr val="tx1"/>
                          </a:solidFill>
                          <a:latin typeface="Calibri" pitchFamily="34" charset="0"/>
                        </a:defRPr>
                      </a:lvl3pPr>
                      <a:lvl4pPr marL="1600200" indent="-228600">
                        <a:spcBef>
                          <a:spcPct val="20000"/>
                        </a:spcBef>
                        <a:defRPr>
                          <a:solidFill>
                            <a:schemeClr val="tx1"/>
                          </a:solidFill>
                          <a:latin typeface="Calibri" pitchFamily="34" charset="0"/>
                        </a:defRPr>
                      </a:lvl4pPr>
                      <a:lvl5pPr marL="2057400" indent="-228600">
                        <a:spcBef>
                          <a:spcPct val="20000"/>
                        </a:spcBef>
                        <a:defRPr>
                          <a:solidFill>
                            <a:schemeClr val="tx1"/>
                          </a:solidFill>
                          <a:latin typeface="Calibri" pitchFamily="34" charset="0"/>
                        </a:defRPr>
                      </a:lvl5pPr>
                      <a:lvl6pPr marL="2514600" indent="-228600" fontAlgn="base">
                        <a:spcBef>
                          <a:spcPct val="20000"/>
                        </a:spcBef>
                        <a:spcAft>
                          <a:spcPct val="0"/>
                        </a:spcAft>
                        <a:defRPr>
                          <a:solidFill>
                            <a:schemeClr val="tx1"/>
                          </a:solidFill>
                          <a:latin typeface="Calibri" pitchFamily="34" charset="0"/>
                        </a:defRPr>
                      </a:lvl6pPr>
                      <a:lvl7pPr marL="2971800" indent="-228600" fontAlgn="base">
                        <a:spcBef>
                          <a:spcPct val="20000"/>
                        </a:spcBef>
                        <a:spcAft>
                          <a:spcPct val="0"/>
                        </a:spcAft>
                        <a:defRPr>
                          <a:solidFill>
                            <a:schemeClr val="tx1"/>
                          </a:solidFill>
                          <a:latin typeface="Calibri" pitchFamily="34" charset="0"/>
                        </a:defRPr>
                      </a:lvl7pPr>
                      <a:lvl8pPr marL="3429000" indent="-228600" fontAlgn="base">
                        <a:spcBef>
                          <a:spcPct val="20000"/>
                        </a:spcBef>
                        <a:spcAft>
                          <a:spcPct val="0"/>
                        </a:spcAft>
                        <a:defRPr>
                          <a:solidFill>
                            <a:schemeClr val="tx1"/>
                          </a:solidFill>
                          <a:latin typeface="Calibri" pitchFamily="34" charset="0"/>
                        </a:defRPr>
                      </a:lvl8pPr>
                      <a:lvl9pPr marL="3886200" indent="-228600" fontAlgn="base">
                        <a:spcBef>
                          <a:spcPct val="20000"/>
                        </a:spcBef>
                        <a:spcAft>
                          <a:spcPct val="0"/>
                        </a:spcAf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2400" b="0" i="0" u="none" strike="noStrike" cap="none" normalizeH="0" baseline="0" dirty="0">
                          <a:ln>
                            <a:noFill/>
                          </a:ln>
                          <a:solidFill>
                            <a:schemeClr val="tx1"/>
                          </a:solidFill>
                          <a:effectLst/>
                          <a:latin typeface="Calibri" panose="020F0502020204030204" pitchFamily="34" charset="0"/>
                        </a:rPr>
                        <a:t>overdose</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Calibri" pitchFamily="34" charset="0"/>
                        </a:defRPr>
                      </a:lvl1pPr>
                      <a:lvl2pPr marL="742950" indent="-285750">
                        <a:spcBef>
                          <a:spcPct val="20000"/>
                        </a:spcBef>
                        <a:defRPr sz="2400">
                          <a:solidFill>
                            <a:schemeClr val="tx1"/>
                          </a:solidFill>
                          <a:latin typeface="Calibri" pitchFamily="34" charset="0"/>
                        </a:defRPr>
                      </a:lvl2pPr>
                      <a:lvl3pPr marL="1143000" indent="-228600">
                        <a:spcBef>
                          <a:spcPct val="20000"/>
                        </a:spcBef>
                        <a:defRPr sz="2000">
                          <a:solidFill>
                            <a:schemeClr val="tx1"/>
                          </a:solidFill>
                          <a:latin typeface="Calibri" pitchFamily="34" charset="0"/>
                        </a:defRPr>
                      </a:lvl3pPr>
                      <a:lvl4pPr marL="1600200" indent="-228600">
                        <a:spcBef>
                          <a:spcPct val="20000"/>
                        </a:spcBef>
                        <a:defRPr>
                          <a:solidFill>
                            <a:schemeClr val="tx1"/>
                          </a:solidFill>
                          <a:latin typeface="Calibri" pitchFamily="34" charset="0"/>
                        </a:defRPr>
                      </a:lvl4pPr>
                      <a:lvl5pPr marL="2057400" indent="-228600">
                        <a:spcBef>
                          <a:spcPct val="20000"/>
                        </a:spcBef>
                        <a:defRPr>
                          <a:solidFill>
                            <a:schemeClr val="tx1"/>
                          </a:solidFill>
                          <a:latin typeface="Calibri" pitchFamily="34" charset="0"/>
                        </a:defRPr>
                      </a:lvl5pPr>
                      <a:lvl6pPr marL="2514600" indent="-228600" fontAlgn="base">
                        <a:spcBef>
                          <a:spcPct val="20000"/>
                        </a:spcBef>
                        <a:spcAft>
                          <a:spcPct val="0"/>
                        </a:spcAft>
                        <a:defRPr>
                          <a:solidFill>
                            <a:schemeClr val="tx1"/>
                          </a:solidFill>
                          <a:latin typeface="Calibri" pitchFamily="34" charset="0"/>
                        </a:defRPr>
                      </a:lvl6pPr>
                      <a:lvl7pPr marL="2971800" indent="-228600" fontAlgn="base">
                        <a:spcBef>
                          <a:spcPct val="20000"/>
                        </a:spcBef>
                        <a:spcAft>
                          <a:spcPct val="0"/>
                        </a:spcAft>
                        <a:defRPr>
                          <a:solidFill>
                            <a:schemeClr val="tx1"/>
                          </a:solidFill>
                          <a:latin typeface="Calibri" pitchFamily="34" charset="0"/>
                        </a:defRPr>
                      </a:lvl7pPr>
                      <a:lvl8pPr marL="3429000" indent="-228600" fontAlgn="base">
                        <a:spcBef>
                          <a:spcPct val="20000"/>
                        </a:spcBef>
                        <a:spcAft>
                          <a:spcPct val="0"/>
                        </a:spcAft>
                        <a:defRPr>
                          <a:solidFill>
                            <a:schemeClr val="tx1"/>
                          </a:solidFill>
                          <a:latin typeface="Calibri" pitchFamily="34" charset="0"/>
                        </a:defRPr>
                      </a:lvl8pPr>
                      <a:lvl9pPr marL="3886200" indent="-228600" fontAlgn="base">
                        <a:spcBef>
                          <a:spcPct val="20000"/>
                        </a:spcBef>
                        <a:spcAft>
                          <a:spcPct val="0"/>
                        </a:spcAf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altLang="en-US" sz="2400" b="0" i="0" u="none" strike="noStrike" cap="none" normalizeH="0" baseline="0" dirty="0">
                        <a:ln>
                          <a:noFill/>
                        </a:ln>
                        <a:solidFill>
                          <a:schemeClr val="tx1"/>
                        </a:solidFill>
                        <a:effectLst/>
                        <a:latin typeface="Calibri" panose="020F0502020204030204" pitchFamily="34" charset="0"/>
                      </a:endParaRPr>
                    </a:p>
                  </a:txBody>
                  <a:tcPr marT="45731" marB="45731"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4051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ndParaRPr>
                    </a:p>
                  </a:txBody>
                  <a:tcPr marT="45731" marB="45731" horzOverflow="overflow">
                    <a:lnL w="381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Calibri" pitchFamily="34" charset="0"/>
                        </a:defRPr>
                      </a:lvl1pPr>
                      <a:lvl2pPr marL="742950" indent="-285750">
                        <a:spcBef>
                          <a:spcPct val="20000"/>
                        </a:spcBef>
                        <a:defRPr sz="2400">
                          <a:solidFill>
                            <a:schemeClr val="tx1"/>
                          </a:solidFill>
                          <a:latin typeface="Calibri" pitchFamily="34" charset="0"/>
                        </a:defRPr>
                      </a:lvl2pPr>
                      <a:lvl3pPr marL="1143000" indent="-228600">
                        <a:spcBef>
                          <a:spcPct val="20000"/>
                        </a:spcBef>
                        <a:defRPr sz="2000">
                          <a:solidFill>
                            <a:schemeClr val="tx1"/>
                          </a:solidFill>
                          <a:latin typeface="Calibri" pitchFamily="34" charset="0"/>
                        </a:defRPr>
                      </a:lvl3pPr>
                      <a:lvl4pPr marL="1600200" indent="-228600">
                        <a:spcBef>
                          <a:spcPct val="20000"/>
                        </a:spcBef>
                        <a:defRPr>
                          <a:solidFill>
                            <a:schemeClr val="tx1"/>
                          </a:solidFill>
                          <a:latin typeface="Calibri" pitchFamily="34" charset="0"/>
                        </a:defRPr>
                      </a:lvl4pPr>
                      <a:lvl5pPr marL="2057400" indent="-228600">
                        <a:spcBef>
                          <a:spcPct val="20000"/>
                        </a:spcBef>
                        <a:defRPr>
                          <a:solidFill>
                            <a:schemeClr val="tx1"/>
                          </a:solidFill>
                          <a:latin typeface="Calibri" pitchFamily="34" charset="0"/>
                        </a:defRPr>
                      </a:lvl5pPr>
                      <a:lvl6pPr marL="2514600" indent="-228600" fontAlgn="base">
                        <a:spcBef>
                          <a:spcPct val="20000"/>
                        </a:spcBef>
                        <a:spcAft>
                          <a:spcPct val="0"/>
                        </a:spcAft>
                        <a:defRPr>
                          <a:solidFill>
                            <a:schemeClr val="tx1"/>
                          </a:solidFill>
                          <a:latin typeface="Calibri" pitchFamily="34" charset="0"/>
                        </a:defRPr>
                      </a:lvl6pPr>
                      <a:lvl7pPr marL="2971800" indent="-228600" fontAlgn="base">
                        <a:spcBef>
                          <a:spcPct val="20000"/>
                        </a:spcBef>
                        <a:spcAft>
                          <a:spcPct val="0"/>
                        </a:spcAft>
                        <a:defRPr>
                          <a:solidFill>
                            <a:schemeClr val="tx1"/>
                          </a:solidFill>
                          <a:latin typeface="Calibri" pitchFamily="34" charset="0"/>
                        </a:defRPr>
                      </a:lvl7pPr>
                      <a:lvl8pPr marL="3429000" indent="-228600" fontAlgn="base">
                        <a:spcBef>
                          <a:spcPct val="20000"/>
                        </a:spcBef>
                        <a:spcAft>
                          <a:spcPct val="0"/>
                        </a:spcAft>
                        <a:defRPr>
                          <a:solidFill>
                            <a:schemeClr val="tx1"/>
                          </a:solidFill>
                          <a:latin typeface="Calibri" pitchFamily="34" charset="0"/>
                        </a:defRPr>
                      </a:lvl8pPr>
                      <a:lvl9pPr marL="3886200" indent="-228600" fontAlgn="base">
                        <a:spcBef>
                          <a:spcPct val="20000"/>
                        </a:spcBef>
                        <a:spcAft>
                          <a:spcPct val="0"/>
                        </a:spcAf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libri" panose="020F0502020204030204" pitchFamily="34" charset="0"/>
                        </a:rPr>
                        <a:t>Sleep-disordered breathing</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Calibri" pitchFamily="34" charset="0"/>
                        </a:defRPr>
                      </a:lvl1pPr>
                      <a:lvl2pPr marL="742950" indent="-285750">
                        <a:spcBef>
                          <a:spcPct val="20000"/>
                        </a:spcBef>
                        <a:defRPr sz="2400">
                          <a:solidFill>
                            <a:schemeClr val="tx1"/>
                          </a:solidFill>
                          <a:latin typeface="Calibri" pitchFamily="34" charset="0"/>
                        </a:defRPr>
                      </a:lvl2pPr>
                      <a:lvl3pPr marL="1143000" indent="-228600">
                        <a:spcBef>
                          <a:spcPct val="20000"/>
                        </a:spcBef>
                        <a:defRPr sz="2000">
                          <a:solidFill>
                            <a:schemeClr val="tx1"/>
                          </a:solidFill>
                          <a:latin typeface="Calibri" pitchFamily="34" charset="0"/>
                        </a:defRPr>
                      </a:lvl3pPr>
                      <a:lvl4pPr marL="1600200" indent="-228600">
                        <a:spcBef>
                          <a:spcPct val="20000"/>
                        </a:spcBef>
                        <a:defRPr>
                          <a:solidFill>
                            <a:schemeClr val="tx1"/>
                          </a:solidFill>
                          <a:latin typeface="Calibri" pitchFamily="34" charset="0"/>
                        </a:defRPr>
                      </a:lvl4pPr>
                      <a:lvl5pPr marL="2057400" indent="-228600">
                        <a:spcBef>
                          <a:spcPct val="20000"/>
                        </a:spcBef>
                        <a:defRPr>
                          <a:solidFill>
                            <a:schemeClr val="tx1"/>
                          </a:solidFill>
                          <a:latin typeface="Calibri" pitchFamily="34" charset="0"/>
                        </a:defRPr>
                      </a:lvl5pPr>
                      <a:lvl6pPr marL="2514600" indent="-228600" fontAlgn="base">
                        <a:spcBef>
                          <a:spcPct val="20000"/>
                        </a:spcBef>
                        <a:spcAft>
                          <a:spcPct val="0"/>
                        </a:spcAft>
                        <a:defRPr>
                          <a:solidFill>
                            <a:schemeClr val="tx1"/>
                          </a:solidFill>
                          <a:latin typeface="Calibri" pitchFamily="34" charset="0"/>
                        </a:defRPr>
                      </a:lvl6pPr>
                      <a:lvl7pPr marL="2971800" indent="-228600" fontAlgn="base">
                        <a:spcBef>
                          <a:spcPct val="20000"/>
                        </a:spcBef>
                        <a:spcAft>
                          <a:spcPct val="0"/>
                        </a:spcAft>
                        <a:defRPr>
                          <a:solidFill>
                            <a:schemeClr val="tx1"/>
                          </a:solidFill>
                          <a:latin typeface="Calibri" pitchFamily="34" charset="0"/>
                        </a:defRPr>
                      </a:lvl7pPr>
                      <a:lvl8pPr marL="3429000" indent="-228600" fontAlgn="base">
                        <a:spcBef>
                          <a:spcPct val="20000"/>
                        </a:spcBef>
                        <a:spcAft>
                          <a:spcPct val="0"/>
                        </a:spcAft>
                        <a:defRPr>
                          <a:solidFill>
                            <a:schemeClr val="tx1"/>
                          </a:solidFill>
                          <a:latin typeface="Calibri" pitchFamily="34" charset="0"/>
                        </a:defRPr>
                      </a:lvl8pPr>
                      <a:lvl9pPr marL="3886200" indent="-228600" fontAlgn="base">
                        <a:spcBef>
                          <a:spcPct val="20000"/>
                        </a:spcBef>
                        <a:spcAft>
                          <a:spcPct val="0"/>
                        </a:spcAf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2400" b="0" i="0" u="none" strike="noStrike" cap="none" normalizeH="0" baseline="0" dirty="0">
                          <a:ln>
                            <a:noFill/>
                          </a:ln>
                          <a:solidFill>
                            <a:schemeClr val="tx1"/>
                          </a:solidFill>
                          <a:effectLst/>
                          <a:latin typeface="Calibri" panose="020F0502020204030204" pitchFamily="34" charset="0"/>
                        </a:rPr>
                        <a:t>overdose</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en-US" sz="2400" dirty="0">
                        <a:latin typeface="Calibri" panose="020F0502020204030204" pitchFamily="34" charset="0"/>
                      </a:endParaRPr>
                    </a:p>
                  </a:txBody>
                  <a:tcPr marT="45731" marB="45731"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4051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ndParaRPr>
                    </a:p>
                  </a:txBody>
                  <a:tcPr marT="45731" marB="45731" horzOverflow="overflow">
                    <a:lnL w="381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Calibri" pitchFamily="34" charset="0"/>
                        </a:defRPr>
                      </a:lvl1pPr>
                      <a:lvl2pPr marL="742950" indent="-285750">
                        <a:spcBef>
                          <a:spcPct val="20000"/>
                        </a:spcBef>
                        <a:defRPr sz="2400">
                          <a:solidFill>
                            <a:schemeClr val="tx1"/>
                          </a:solidFill>
                          <a:latin typeface="Calibri" pitchFamily="34" charset="0"/>
                        </a:defRPr>
                      </a:lvl2pPr>
                      <a:lvl3pPr marL="1143000" indent="-228600">
                        <a:spcBef>
                          <a:spcPct val="20000"/>
                        </a:spcBef>
                        <a:defRPr sz="2000">
                          <a:solidFill>
                            <a:schemeClr val="tx1"/>
                          </a:solidFill>
                          <a:latin typeface="Calibri" pitchFamily="34" charset="0"/>
                        </a:defRPr>
                      </a:lvl3pPr>
                      <a:lvl4pPr marL="1600200" indent="-228600">
                        <a:spcBef>
                          <a:spcPct val="20000"/>
                        </a:spcBef>
                        <a:defRPr>
                          <a:solidFill>
                            <a:schemeClr val="tx1"/>
                          </a:solidFill>
                          <a:latin typeface="Calibri" pitchFamily="34" charset="0"/>
                        </a:defRPr>
                      </a:lvl4pPr>
                      <a:lvl5pPr marL="2057400" indent="-228600">
                        <a:spcBef>
                          <a:spcPct val="20000"/>
                        </a:spcBef>
                        <a:defRPr>
                          <a:solidFill>
                            <a:schemeClr val="tx1"/>
                          </a:solidFill>
                          <a:latin typeface="Calibri" pitchFamily="34" charset="0"/>
                        </a:defRPr>
                      </a:lvl5pPr>
                      <a:lvl6pPr marL="2514600" indent="-228600" fontAlgn="base">
                        <a:spcBef>
                          <a:spcPct val="20000"/>
                        </a:spcBef>
                        <a:spcAft>
                          <a:spcPct val="0"/>
                        </a:spcAft>
                        <a:defRPr>
                          <a:solidFill>
                            <a:schemeClr val="tx1"/>
                          </a:solidFill>
                          <a:latin typeface="Calibri" pitchFamily="34" charset="0"/>
                        </a:defRPr>
                      </a:lvl6pPr>
                      <a:lvl7pPr marL="2971800" indent="-228600" fontAlgn="base">
                        <a:spcBef>
                          <a:spcPct val="20000"/>
                        </a:spcBef>
                        <a:spcAft>
                          <a:spcPct val="0"/>
                        </a:spcAft>
                        <a:defRPr>
                          <a:solidFill>
                            <a:schemeClr val="tx1"/>
                          </a:solidFill>
                          <a:latin typeface="Calibri" pitchFamily="34" charset="0"/>
                        </a:defRPr>
                      </a:lvl7pPr>
                      <a:lvl8pPr marL="3429000" indent="-228600" fontAlgn="base">
                        <a:spcBef>
                          <a:spcPct val="20000"/>
                        </a:spcBef>
                        <a:spcAft>
                          <a:spcPct val="0"/>
                        </a:spcAft>
                        <a:defRPr>
                          <a:solidFill>
                            <a:schemeClr val="tx1"/>
                          </a:solidFill>
                          <a:latin typeface="Calibri" pitchFamily="34" charset="0"/>
                        </a:defRPr>
                      </a:lvl8pPr>
                      <a:lvl9pPr marL="3886200" indent="-228600" fontAlgn="base">
                        <a:spcBef>
                          <a:spcPct val="20000"/>
                        </a:spcBef>
                        <a:spcAft>
                          <a:spcPct val="0"/>
                        </a:spcAf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400" b="1" i="0" u="none" strike="noStrike" cap="none" normalizeH="0" baseline="0" dirty="0">
                          <a:ln>
                            <a:noFill/>
                          </a:ln>
                          <a:solidFill>
                            <a:schemeClr val="tx1"/>
                          </a:solidFill>
                          <a:effectLst/>
                          <a:latin typeface="Calibri" panose="020F0502020204030204" pitchFamily="34" charset="0"/>
                        </a:rPr>
                        <a:t>Legal history </a:t>
                      </a:r>
                      <a:r>
                        <a:rPr kumimoji="0" lang="en-US" altLang="en-US" sz="2000" b="0" i="0" u="none" strike="noStrike" cap="none" normalizeH="0" baseline="0" dirty="0">
                          <a:ln>
                            <a:noFill/>
                          </a:ln>
                          <a:solidFill>
                            <a:schemeClr val="tx1"/>
                          </a:solidFill>
                          <a:effectLst/>
                          <a:latin typeface="Calibri" panose="020F0502020204030204" pitchFamily="34" charset="0"/>
                        </a:rPr>
                        <a:t>(e.g., DUI, incarceration)</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Calibri" pitchFamily="34" charset="0"/>
                        </a:defRPr>
                      </a:lvl1pPr>
                      <a:lvl2pPr marL="742950" indent="-285750">
                        <a:spcBef>
                          <a:spcPct val="20000"/>
                        </a:spcBef>
                        <a:defRPr sz="2400">
                          <a:solidFill>
                            <a:schemeClr val="tx1"/>
                          </a:solidFill>
                          <a:latin typeface="Calibri" pitchFamily="34" charset="0"/>
                        </a:defRPr>
                      </a:lvl2pPr>
                      <a:lvl3pPr marL="1143000" indent="-228600">
                        <a:spcBef>
                          <a:spcPct val="20000"/>
                        </a:spcBef>
                        <a:defRPr sz="2000">
                          <a:solidFill>
                            <a:schemeClr val="tx1"/>
                          </a:solidFill>
                          <a:latin typeface="Calibri" pitchFamily="34" charset="0"/>
                        </a:defRPr>
                      </a:lvl3pPr>
                      <a:lvl4pPr marL="1600200" indent="-228600">
                        <a:spcBef>
                          <a:spcPct val="20000"/>
                        </a:spcBef>
                        <a:defRPr>
                          <a:solidFill>
                            <a:schemeClr val="tx1"/>
                          </a:solidFill>
                          <a:latin typeface="Calibri" pitchFamily="34" charset="0"/>
                        </a:defRPr>
                      </a:lvl4pPr>
                      <a:lvl5pPr marL="2057400" indent="-228600">
                        <a:spcBef>
                          <a:spcPct val="20000"/>
                        </a:spcBef>
                        <a:defRPr>
                          <a:solidFill>
                            <a:schemeClr val="tx1"/>
                          </a:solidFill>
                          <a:latin typeface="Calibri" pitchFamily="34" charset="0"/>
                        </a:defRPr>
                      </a:lvl5pPr>
                      <a:lvl6pPr marL="2514600" indent="-228600" fontAlgn="base">
                        <a:spcBef>
                          <a:spcPct val="20000"/>
                        </a:spcBef>
                        <a:spcAft>
                          <a:spcPct val="0"/>
                        </a:spcAft>
                        <a:defRPr>
                          <a:solidFill>
                            <a:schemeClr val="tx1"/>
                          </a:solidFill>
                          <a:latin typeface="Calibri" pitchFamily="34" charset="0"/>
                        </a:defRPr>
                      </a:lvl6pPr>
                      <a:lvl7pPr marL="2971800" indent="-228600" fontAlgn="base">
                        <a:spcBef>
                          <a:spcPct val="20000"/>
                        </a:spcBef>
                        <a:spcAft>
                          <a:spcPct val="0"/>
                        </a:spcAft>
                        <a:defRPr>
                          <a:solidFill>
                            <a:schemeClr val="tx1"/>
                          </a:solidFill>
                          <a:latin typeface="Calibri" pitchFamily="34" charset="0"/>
                        </a:defRPr>
                      </a:lvl7pPr>
                      <a:lvl8pPr marL="3429000" indent="-228600" fontAlgn="base">
                        <a:spcBef>
                          <a:spcPct val="20000"/>
                        </a:spcBef>
                        <a:spcAft>
                          <a:spcPct val="0"/>
                        </a:spcAft>
                        <a:defRPr>
                          <a:solidFill>
                            <a:schemeClr val="tx1"/>
                          </a:solidFill>
                          <a:latin typeface="Calibri" pitchFamily="34" charset="0"/>
                        </a:defRPr>
                      </a:lvl8pPr>
                      <a:lvl9pPr marL="3886200" indent="-228600" fontAlgn="base">
                        <a:spcBef>
                          <a:spcPct val="20000"/>
                        </a:spcBef>
                        <a:spcAft>
                          <a:spcPct val="0"/>
                        </a:spcAf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altLang="en-US" sz="2400" b="0" i="0" u="none" strike="noStrike" cap="none" normalizeH="0" baseline="0" dirty="0">
                        <a:ln>
                          <a:noFill/>
                        </a:ln>
                        <a:solidFill>
                          <a:schemeClr val="tx1"/>
                        </a:solidFill>
                        <a:effectLst/>
                        <a:latin typeface="Calibri" panose="020F0502020204030204" pitchFamily="34" charset="0"/>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r>
                        <a:rPr lang="en-US" sz="2400" dirty="0">
                          <a:latin typeface="Calibri" panose="020F0502020204030204" pitchFamily="34" charset="0"/>
                        </a:rPr>
                        <a:t>misuse</a:t>
                      </a:r>
                    </a:p>
                  </a:txBody>
                  <a:tcPr marT="45731" marB="45731"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4051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ndParaRPr>
                    </a:p>
                  </a:txBody>
                  <a:tcPr marT="45731" marB="45731" horzOverflow="overflow">
                    <a:lnL w="381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400" b="1" i="0" u="none" strike="noStrike" cap="none" normalizeH="0" baseline="0" dirty="0">
                          <a:ln>
                            <a:noFill/>
                          </a:ln>
                          <a:solidFill>
                            <a:schemeClr val="tx1"/>
                          </a:solidFill>
                          <a:effectLst/>
                          <a:latin typeface="Calibri" panose="020F0502020204030204" pitchFamily="34" charset="0"/>
                        </a:rPr>
                        <a:t>History of sexual trauma</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altLang="en-US" sz="2400" b="0" i="0" u="none" strike="noStrike" cap="none" normalizeH="0" baseline="0" dirty="0">
                        <a:ln>
                          <a:noFill/>
                        </a:ln>
                        <a:solidFill>
                          <a:schemeClr val="tx1"/>
                        </a:solidFill>
                        <a:effectLst/>
                        <a:latin typeface="Calibri" panose="020F0502020204030204" pitchFamily="34" charset="0"/>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r>
                        <a:rPr lang="en-US" sz="2400" dirty="0">
                          <a:latin typeface="Calibri" panose="020F0502020204030204" pitchFamily="34" charset="0"/>
                        </a:rPr>
                        <a:t>misuse</a:t>
                      </a:r>
                    </a:p>
                  </a:txBody>
                  <a:tcPr marT="45731" marB="45731"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4051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ndParaRPr>
                    </a:p>
                  </a:txBody>
                  <a:tcPr marT="45731" marB="45731" horzOverflow="overflow">
                    <a:lnL w="381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libri" panose="020F0502020204030204" pitchFamily="34" charset="0"/>
                        </a:rPr>
                        <a:t>History of overdose</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en-US" sz="2400" b="0" i="0" u="none" strike="noStrike" cap="none" normalizeH="0" baseline="0" dirty="0">
                          <a:ln>
                            <a:noFill/>
                          </a:ln>
                          <a:solidFill>
                            <a:schemeClr val="tx1"/>
                          </a:solidFill>
                          <a:effectLst/>
                          <a:latin typeface="Calibri" panose="020F0502020204030204" pitchFamily="34" charset="0"/>
                        </a:rPr>
                        <a:t>overdose</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altLang="en-US" sz="2400" b="0" i="0" u="none" strike="noStrike" cap="none" normalizeH="0" baseline="0" dirty="0">
                        <a:ln>
                          <a:noFill/>
                        </a:ln>
                        <a:solidFill>
                          <a:schemeClr val="tx1"/>
                        </a:solidFill>
                        <a:effectLst/>
                        <a:latin typeface="Calibri" panose="020F0502020204030204" pitchFamily="34" charset="0"/>
                      </a:endParaRPr>
                    </a:p>
                  </a:txBody>
                  <a:tcPr marT="45731" marB="45731"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bl>
          </a:graphicData>
        </a:graphic>
      </p:graphicFrame>
      <p:sp>
        <p:nvSpPr>
          <p:cNvPr id="51262" name="Title 1"/>
          <p:cNvSpPr>
            <a:spLocks noGrp="1"/>
          </p:cNvSpPr>
          <p:nvPr>
            <p:ph type="title"/>
          </p:nvPr>
        </p:nvSpPr>
        <p:spPr>
          <a:xfrm>
            <a:off x="0" y="0"/>
            <a:ext cx="12192000" cy="935038"/>
          </a:xfrm>
          <a:solidFill>
            <a:srgbClr val="214A5B"/>
          </a:solidFill>
        </p:spPr>
        <p:txBody>
          <a:bodyPr/>
          <a:lstStyle/>
          <a:p>
            <a:pPr>
              <a:defRPr/>
            </a:pPr>
            <a:r>
              <a:rPr lang="en-US" altLang="en-US" b="1" dirty="0">
                <a:solidFill>
                  <a:schemeClr val="bg1"/>
                </a:solidFill>
                <a:effectLst>
                  <a:outerShdw blurRad="38100" dist="38100" dir="2700000" algn="tl">
                    <a:srgbClr val="000000">
                      <a:alpha val="43137"/>
                    </a:srgbClr>
                  </a:outerShdw>
                </a:effectLst>
              </a:rPr>
              <a:t>Risk Factors: Overdose, Addiction &amp; Misuse</a:t>
            </a:r>
          </a:p>
        </p:txBody>
      </p:sp>
      <p:sp>
        <p:nvSpPr>
          <p:cNvPr id="5" name="Rectangle 4"/>
          <p:cNvSpPr>
            <a:spLocks noChangeArrowheads="1"/>
          </p:cNvSpPr>
          <p:nvPr/>
        </p:nvSpPr>
        <p:spPr bwMode="auto">
          <a:xfrm>
            <a:off x="1758950" y="6146800"/>
            <a:ext cx="4025900" cy="674688"/>
          </a:xfrm>
          <a:prstGeom prst="rect">
            <a:avLst/>
          </a:prstGeom>
          <a:noFill/>
          <a:ln w="9525">
            <a:noFill/>
            <a:miter lim="800000"/>
            <a:headEnd/>
            <a:tailEnd/>
          </a:ln>
        </p:spPr>
        <p:txBody>
          <a:bodyPr anchor="ctr">
            <a:spAutoFit/>
          </a:bodyPr>
          <a:lstStyle/>
          <a:p>
            <a:pPr eaLnBrk="0" fontAlgn="base" hangingPunct="0">
              <a:lnSpc>
                <a:spcPct val="90000"/>
              </a:lnSpc>
              <a:spcBef>
                <a:spcPct val="0"/>
              </a:spcBef>
              <a:spcAft>
                <a:spcPct val="0"/>
              </a:spcAft>
              <a:defRPr/>
            </a:pPr>
            <a:r>
              <a:rPr lang="en-US" sz="1400" dirty="0" err="1">
                <a:solidFill>
                  <a:srgbClr val="000000"/>
                </a:solidFill>
                <a:latin typeface="Calibri" panose="020F0502020204030204" pitchFamily="34" charset="0"/>
                <a:cs typeface="Calibri" panose="020F0502020204030204" pitchFamily="34" charset="0"/>
              </a:rPr>
              <a:t>Akbik</a:t>
            </a:r>
            <a:r>
              <a:rPr lang="en-US" sz="1400" dirty="0">
                <a:solidFill>
                  <a:srgbClr val="000000"/>
                </a:solidFill>
                <a:latin typeface="Calibri" panose="020F0502020204030204" pitchFamily="34" charset="0"/>
                <a:cs typeface="Calibri" panose="020F0502020204030204" pitchFamily="34" charset="0"/>
              </a:rPr>
              <a:t> H, et al. </a:t>
            </a:r>
            <a:r>
              <a:rPr lang="en-US" sz="1400" i="1" dirty="0">
                <a:solidFill>
                  <a:srgbClr val="000000"/>
                </a:solidFill>
                <a:latin typeface="Calibri" panose="020F0502020204030204" pitchFamily="34" charset="0"/>
                <a:cs typeface="Calibri" panose="020F0502020204030204" pitchFamily="34" charset="0"/>
              </a:rPr>
              <a:t>J Pain Symptom Manage</a:t>
            </a:r>
            <a:r>
              <a:rPr lang="en-US" sz="1400" dirty="0">
                <a:solidFill>
                  <a:srgbClr val="000000"/>
                </a:solidFill>
                <a:latin typeface="Calibri" panose="020F0502020204030204" pitchFamily="34" charset="0"/>
                <a:cs typeface="Calibri" panose="020F0502020204030204" pitchFamily="34" charset="0"/>
              </a:rPr>
              <a:t>. 2006</a:t>
            </a:r>
          </a:p>
          <a:p>
            <a:pPr eaLnBrk="0" fontAlgn="base" hangingPunct="0">
              <a:lnSpc>
                <a:spcPct val="90000"/>
              </a:lnSpc>
              <a:spcBef>
                <a:spcPct val="0"/>
              </a:spcBef>
              <a:spcAft>
                <a:spcPct val="0"/>
              </a:spcAft>
              <a:defRPr/>
            </a:pPr>
            <a:r>
              <a:rPr lang="en-US" sz="1400" dirty="0">
                <a:solidFill>
                  <a:srgbClr val="000000"/>
                </a:solidFill>
                <a:latin typeface="Calibri" panose="020F0502020204030204" pitchFamily="34" charset="0"/>
                <a:cs typeface="Calibri" panose="020F0502020204030204" pitchFamily="34" charset="0"/>
              </a:rPr>
              <a:t>Ives J, et al. </a:t>
            </a:r>
            <a:r>
              <a:rPr lang="en-US" sz="1400" i="1" dirty="0">
                <a:solidFill>
                  <a:srgbClr val="000000"/>
                </a:solidFill>
                <a:latin typeface="Calibri" panose="020F0502020204030204" pitchFamily="34" charset="0"/>
                <a:cs typeface="Calibri" panose="020F0502020204030204" pitchFamily="34" charset="0"/>
              </a:rPr>
              <a:t>BMC Health </a:t>
            </a:r>
            <a:r>
              <a:rPr lang="en-US" sz="1400" i="1" dirty="0" err="1">
                <a:solidFill>
                  <a:srgbClr val="000000"/>
                </a:solidFill>
                <a:latin typeface="Calibri" panose="020F0502020204030204" pitchFamily="34" charset="0"/>
                <a:cs typeface="Calibri" panose="020F0502020204030204" pitchFamily="34" charset="0"/>
              </a:rPr>
              <a:t>Serv</a:t>
            </a:r>
            <a:r>
              <a:rPr lang="en-US" sz="1400" i="1" dirty="0">
                <a:solidFill>
                  <a:srgbClr val="000000"/>
                </a:solidFill>
                <a:latin typeface="Calibri" panose="020F0502020204030204" pitchFamily="34" charset="0"/>
                <a:cs typeface="Calibri" panose="020F0502020204030204" pitchFamily="34" charset="0"/>
              </a:rPr>
              <a:t> Res</a:t>
            </a:r>
            <a:r>
              <a:rPr lang="en-US" sz="1400" dirty="0">
                <a:solidFill>
                  <a:srgbClr val="000000"/>
                </a:solidFill>
                <a:latin typeface="Calibri" panose="020F0502020204030204" pitchFamily="34" charset="0"/>
                <a:cs typeface="Calibri" panose="020F0502020204030204" pitchFamily="34" charset="0"/>
              </a:rPr>
              <a:t>. 2006</a:t>
            </a:r>
          </a:p>
          <a:p>
            <a:pPr eaLnBrk="0" fontAlgn="base" hangingPunct="0">
              <a:lnSpc>
                <a:spcPct val="90000"/>
              </a:lnSpc>
              <a:spcBef>
                <a:spcPct val="0"/>
              </a:spcBef>
              <a:spcAft>
                <a:spcPct val="0"/>
              </a:spcAft>
              <a:defRPr/>
            </a:pPr>
            <a:r>
              <a:rPr lang="en-US" sz="1400" dirty="0" err="1">
                <a:solidFill>
                  <a:srgbClr val="000000"/>
                </a:solidFill>
                <a:latin typeface="Calibri" panose="020F0502020204030204" pitchFamily="34" charset="0"/>
                <a:cs typeface="Calibri" panose="020F0502020204030204" pitchFamily="34" charset="0"/>
              </a:rPr>
              <a:t>Liebschutz</a:t>
            </a:r>
            <a:r>
              <a:rPr lang="en-US" sz="1400" dirty="0">
                <a:solidFill>
                  <a:srgbClr val="000000"/>
                </a:solidFill>
                <a:latin typeface="Calibri" panose="020F0502020204030204" pitchFamily="34" charset="0"/>
                <a:cs typeface="Calibri" panose="020F0502020204030204" pitchFamily="34" charset="0"/>
              </a:rPr>
              <a:t> JM, et al</a:t>
            </a:r>
            <a:r>
              <a:rPr lang="en-US" sz="1400" i="1" dirty="0">
                <a:solidFill>
                  <a:srgbClr val="000000"/>
                </a:solidFill>
                <a:latin typeface="Calibri" panose="020F0502020204030204" pitchFamily="34" charset="0"/>
                <a:cs typeface="Calibri" panose="020F0502020204030204" pitchFamily="34" charset="0"/>
              </a:rPr>
              <a:t>. </a:t>
            </a:r>
            <a:r>
              <a:rPr lang="fi-FI" sz="1400" i="1" dirty="0">
                <a:solidFill>
                  <a:srgbClr val="000000"/>
                </a:solidFill>
                <a:latin typeface="Calibri" panose="020F0502020204030204" pitchFamily="34" charset="0"/>
                <a:cs typeface="Calibri" panose="020F0502020204030204" pitchFamily="34" charset="0"/>
              </a:rPr>
              <a:t>J Pain</a:t>
            </a:r>
            <a:r>
              <a:rPr lang="fi-FI" sz="1400" dirty="0">
                <a:solidFill>
                  <a:srgbClr val="000000"/>
                </a:solidFill>
                <a:latin typeface="Calibri" panose="020F0502020204030204" pitchFamily="34" charset="0"/>
                <a:cs typeface="Calibri" panose="020F0502020204030204" pitchFamily="34" charset="0"/>
              </a:rPr>
              <a:t>. 2010</a:t>
            </a:r>
            <a:endParaRPr lang="en-US" sz="1400" dirty="0">
              <a:solidFill>
                <a:srgbClr val="000000"/>
              </a:solidFill>
              <a:latin typeface="Calibri" panose="020F0502020204030204" pitchFamily="34" charset="0"/>
              <a:cs typeface="Calibri" panose="020F0502020204030204" pitchFamily="34" charset="0"/>
            </a:endParaRPr>
          </a:p>
        </p:txBody>
      </p:sp>
      <p:sp>
        <p:nvSpPr>
          <p:cNvPr id="8" name="Rectangle 7"/>
          <p:cNvSpPr>
            <a:spLocks noChangeArrowheads="1"/>
          </p:cNvSpPr>
          <p:nvPr/>
        </p:nvSpPr>
        <p:spPr bwMode="auto">
          <a:xfrm>
            <a:off x="5578475" y="6148388"/>
            <a:ext cx="4025900" cy="673100"/>
          </a:xfrm>
          <a:prstGeom prst="rect">
            <a:avLst/>
          </a:prstGeom>
          <a:noFill/>
          <a:ln w="9525">
            <a:noFill/>
            <a:miter lim="800000"/>
            <a:headEnd/>
            <a:tailEnd/>
          </a:ln>
        </p:spPr>
        <p:txBody>
          <a:bodyPr anchor="ctr">
            <a:spAutoFit/>
          </a:bodyPr>
          <a:lstStyle/>
          <a:p>
            <a:pPr eaLnBrk="0" fontAlgn="base" hangingPunct="0">
              <a:lnSpc>
                <a:spcPct val="90000"/>
              </a:lnSpc>
              <a:spcBef>
                <a:spcPct val="0"/>
              </a:spcBef>
              <a:spcAft>
                <a:spcPct val="0"/>
              </a:spcAft>
              <a:defRPr/>
            </a:pPr>
            <a:r>
              <a:rPr lang="en-US" sz="1400" dirty="0" err="1">
                <a:solidFill>
                  <a:srgbClr val="000000"/>
                </a:solidFill>
                <a:latin typeface="Calibri" panose="020F0502020204030204" pitchFamily="34" charset="0"/>
                <a:cs typeface="Calibri" panose="020F0502020204030204" pitchFamily="34" charset="0"/>
              </a:rPr>
              <a:t>Michna</a:t>
            </a:r>
            <a:r>
              <a:rPr lang="en-US" sz="1400" dirty="0">
                <a:solidFill>
                  <a:srgbClr val="000000"/>
                </a:solidFill>
                <a:latin typeface="Calibri" panose="020F0502020204030204" pitchFamily="34" charset="0"/>
                <a:cs typeface="Calibri" panose="020F0502020204030204" pitchFamily="34" charset="0"/>
              </a:rPr>
              <a:t> E, et al. </a:t>
            </a:r>
            <a:r>
              <a:rPr lang="en-US" sz="1400" i="1" dirty="0">
                <a:solidFill>
                  <a:srgbClr val="000000"/>
                </a:solidFill>
                <a:latin typeface="Calibri" panose="020F0502020204030204" pitchFamily="34" charset="0"/>
                <a:cs typeface="Calibri" panose="020F0502020204030204" pitchFamily="34" charset="0"/>
              </a:rPr>
              <a:t>J Pain Symptom Manage</a:t>
            </a:r>
            <a:r>
              <a:rPr lang="en-US" sz="1400" dirty="0">
                <a:solidFill>
                  <a:srgbClr val="000000"/>
                </a:solidFill>
                <a:latin typeface="Calibri" panose="020F0502020204030204" pitchFamily="34" charset="0"/>
                <a:cs typeface="Calibri" panose="020F0502020204030204" pitchFamily="34" charset="0"/>
              </a:rPr>
              <a:t>. 2004</a:t>
            </a:r>
          </a:p>
          <a:p>
            <a:pPr eaLnBrk="0" fontAlgn="base" hangingPunct="0">
              <a:lnSpc>
                <a:spcPct val="90000"/>
              </a:lnSpc>
              <a:spcBef>
                <a:spcPct val="0"/>
              </a:spcBef>
              <a:spcAft>
                <a:spcPct val="0"/>
              </a:spcAft>
              <a:defRPr/>
            </a:pPr>
            <a:r>
              <a:rPr lang="en-US" sz="1400" dirty="0">
                <a:solidFill>
                  <a:srgbClr val="000000"/>
                </a:solidFill>
                <a:latin typeface="Calibri" panose="020F0502020204030204" pitchFamily="34" charset="0"/>
                <a:cs typeface="Calibri" panose="020F0502020204030204" pitchFamily="34" charset="0"/>
              </a:rPr>
              <a:t>Reid MC, et al. </a:t>
            </a:r>
            <a:r>
              <a:rPr lang="sv-SE" sz="1400" i="1" dirty="0">
                <a:solidFill>
                  <a:srgbClr val="000000"/>
                </a:solidFill>
                <a:latin typeface="Calibri" panose="020F0502020204030204" pitchFamily="34" charset="0"/>
                <a:cs typeface="Calibri" panose="020F0502020204030204" pitchFamily="34" charset="0"/>
              </a:rPr>
              <a:t>J Gen Intern Med</a:t>
            </a:r>
            <a:r>
              <a:rPr lang="sv-SE" sz="1400" dirty="0">
                <a:solidFill>
                  <a:srgbClr val="000000"/>
                </a:solidFill>
                <a:latin typeface="Calibri" panose="020F0502020204030204" pitchFamily="34" charset="0"/>
                <a:cs typeface="Calibri" panose="020F0502020204030204" pitchFamily="34" charset="0"/>
              </a:rPr>
              <a:t>. 2002</a:t>
            </a:r>
          </a:p>
          <a:p>
            <a:pPr eaLnBrk="0" fontAlgn="base" hangingPunct="0">
              <a:lnSpc>
                <a:spcPct val="90000"/>
              </a:lnSpc>
              <a:spcBef>
                <a:spcPct val="0"/>
              </a:spcBef>
              <a:spcAft>
                <a:spcPct val="0"/>
              </a:spcAft>
              <a:defRPr/>
            </a:pPr>
            <a:r>
              <a:rPr lang="en-US" altLang="en-US" sz="1400" dirty="0">
                <a:solidFill>
                  <a:srgbClr val="000000"/>
                </a:solidFill>
                <a:latin typeface="Calibri" panose="020F0502020204030204" pitchFamily="34" charset="0"/>
              </a:rPr>
              <a:t>Volkow ND et al. </a:t>
            </a:r>
            <a:r>
              <a:rPr lang="en-US" altLang="en-US" sz="1400" i="1" dirty="0">
                <a:solidFill>
                  <a:srgbClr val="000000"/>
                </a:solidFill>
                <a:latin typeface="Calibri" panose="020F0502020204030204" pitchFamily="34" charset="0"/>
              </a:rPr>
              <a:t>N </a:t>
            </a:r>
            <a:r>
              <a:rPr lang="en-US" altLang="en-US" sz="1400" i="1" dirty="0" err="1">
                <a:solidFill>
                  <a:srgbClr val="000000"/>
                </a:solidFill>
                <a:latin typeface="Calibri" panose="020F0502020204030204" pitchFamily="34" charset="0"/>
              </a:rPr>
              <a:t>Engl</a:t>
            </a:r>
            <a:r>
              <a:rPr lang="en-US" altLang="en-US" sz="1400" i="1" dirty="0">
                <a:solidFill>
                  <a:srgbClr val="000000"/>
                </a:solidFill>
                <a:latin typeface="Calibri" panose="020F0502020204030204" pitchFamily="34" charset="0"/>
              </a:rPr>
              <a:t> J Med </a:t>
            </a:r>
            <a:r>
              <a:rPr lang="en-US" altLang="en-US" sz="1400" dirty="0">
                <a:solidFill>
                  <a:srgbClr val="000000"/>
                </a:solidFill>
                <a:latin typeface="Calibri" panose="020F0502020204030204" pitchFamily="34" charset="0"/>
              </a:rPr>
              <a:t>2016</a:t>
            </a:r>
          </a:p>
        </p:txBody>
      </p:sp>
    </p:spTree>
    <p:extLst>
      <p:ext uri="{BB962C8B-B14F-4D97-AF65-F5344CB8AC3E}">
        <p14:creationId xmlns:p14="http://schemas.microsoft.com/office/powerpoint/2010/main" val="93327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4E4E4"/>
        </a:solidFill>
        <a:effectLst/>
      </p:bgPr>
    </p:bg>
    <p:spTree>
      <p:nvGrpSpPr>
        <p:cNvPr id="1" name=""/>
        <p:cNvGrpSpPr/>
        <p:nvPr/>
      </p:nvGrpSpPr>
      <p:grpSpPr>
        <a:xfrm>
          <a:off x="0" y="0"/>
          <a:ext cx="0" cy="0"/>
          <a:chOff x="0" y="0"/>
          <a:chExt cx="0" cy="0"/>
        </a:xfrm>
      </p:grpSpPr>
      <p:sp>
        <p:nvSpPr>
          <p:cNvPr id="23554" name="Rectangle 5"/>
          <p:cNvSpPr txBox="1">
            <a:spLocks noChangeArrowheads="1"/>
          </p:cNvSpPr>
          <p:nvPr/>
        </p:nvSpPr>
        <p:spPr bwMode="auto">
          <a:xfrm>
            <a:off x="5686926" y="1258785"/>
            <a:ext cx="6164647" cy="4054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marL="342900" indent="-342900">
              <a:spcBef>
                <a:spcPct val="20000"/>
              </a:spcBef>
              <a:buChar char="•"/>
              <a:defRPr sz="3200">
                <a:solidFill>
                  <a:schemeClr val="tx1"/>
                </a:solidFill>
                <a:latin typeface="Calibri" pitchFamily="34" charset="0"/>
                <a:ea typeface="MS PGothic" pitchFamily="34" charset="-128"/>
              </a:defRPr>
            </a:lvl1pPr>
            <a:lvl2pPr marL="342900" indent="-342900">
              <a:spcBef>
                <a:spcPct val="20000"/>
              </a:spcBef>
              <a:buChar char="–"/>
              <a:defRPr sz="2800">
                <a:solidFill>
                  <a:schemeClr val="tx1"/>
                </a:solidFill>
                <a:latin typeface="Calibri" pitchFamily="34" charset="0"/>
                <a:ea typeface="MS PGothic" pitchFamily="34" charset="-128"/>
              </a:defRPr>
            </a:lvl2pPr>
            <a:lvl3pPr marL="1143000" indent="-228600">
              <a:spcBef>
                <a:spcPct val="20000"/>
              </a:spcBef>
              <a:buChar char="•"/>
              <a:defRPr sz="2400">
                <a:solidFill>
                  <a:schemeClr val="tx1"/>
                </a:solidFill>
                <a:latin typeface="Calibri" pitchFamily="34" charset="0"/>
                <a:ea typeface="MS PGothic" pitchFamily="34" charset="-128"/>
              </a:defRPr>
            </a:lvl3pPr>
            <a:lvl4pPr marL="1600200" indent="-228600">
              <a:spcBef>
                <a:spcPct val="20000"/>
              </a:spcBef>
              <a:buChar char="–"/>
              <a:defRPr sz="2000">
                <a:solidFill>
                  <a:schemeClr val="tx1"/>
                </a:solidFill>
                <a:latin typeface="Calibri" pitchFamily="34" charset="0"/>
                <a:ea typeface="MS PGothic" pitchFamily="34" charset="-128"/>
              </a:defRPr>
            </a:lvl4pPr>
            <a:lvl5pPr marL="2057400" indent="-22860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marL="463550" lvl="1" indent="-463550" eaLnBrk="1" hangingPunct="1">
              <a:spcBef>
                <a:spcPts val="600"/>
              </a:spcBef>
              <a:buClr>
                <a:schemeClr val="tx1"/>
              </a:buClr>
              <a:buSzPct val="80000"/>
              <a:buFont typeface="Wingdings" panose="05000000000000000000" pitchFamily="2" charset="2"/>
              <a:buChar char="q"/>
            </a:pPr>
            <a:r>
              <a:rPr lang="en-US" altLang="en-US" sz="2400" dirty="0"/>
              <a:t>Craving or strong desire to use opioids</a:t>
            </a:r>
          </a:p>
          <a:p>
            <a:pPr marL="463550" indent="-463550" eaLnBrk="1" hangingPunct="1">
              <a:spcBef>
                <a:spcPts val="600"/>
              </a:spcBef>
              <a:buClr>
                <a:schemeClr val="tx1"/>
              </a:buClr>
              <a:buSzPct val="80000"/>
              <a:buFont typeface="Wingdings" panose="05000000000000000000" pitchFamily="2" charset="2"/>
              <a:buChar char="q"/>
            </a:pPr>
            <a:r>
              <a:rPr lang="en-US" altLang="en-US" sz="2400" dirty="0"/>
              <a:t>Recurrent use resulting in failure to fulfill major role obligations</a:t>
            </a:r>
          </a:p>
          <a:p>
            <a:pPr marL="463550" indent="-463550" eaLnBrk="1" hangingPunct="1">
              <a:spcBef>
                <a:spcPts val="600"/>
              </a:spcBef>
              <a:buClr>
                <a:schemeClr val="tx1"/>
              </a:buClr>
              <a:buSzPct val="80000"/>
              <a:buFont typeface="Wingdings" panose="05000000000000000000" pitchFamily="2" charset="2"/>
              <a:buChar char="q"/>
            </a:pPr>
            <a:r>
              <a:rPr lang="en-US" altLang="en-US" sz="2400" dirty="0"/>
              <a:t>Recurrent use in hazardous situations</a:t>
            </a:r>
          </a:p>
          <a:p>
            <a:pPr marL="463550" indent="-463550" eaLnBrk="1" hangingPunct="1">
              <a:spcBef>
                <a:spcPts val="600"/>
              </a:spcBef>
              <a:buClr>
                <a:schemeClr val="tx1"/>
              </a:buClr>
              <a:buSzPct val="80000"/>
              <a:buFont typeface="Wingdings" panose="05000000000000000000" pitchFamily="2" charset="2"/>
              <a:buChar char="q"/>
            </a:pPr>
            <a:r>
              <a:rPr lang="en-US" altLang="en-US" sz="2400" dirty="0"/>
              <a:t>Continued use despite social or interpersonal problems caused or exacerbated by opioids</a:t>
            </a:r>
          </a:p>
          <a:p>
            <a:pPr marL="463550" indent="-463550" eaLnBrk="1" hangingPunct="1">
              <a:spcBef>
                <a:spcPts val="600"/>
              </a:spcBef>
              <a:buClr>
                <a:schemeClr val="tx1"/>
              </a:buClr>
              <a:buSzPct val="80000"/>
              <a:buFont typeface="Wingdings" panose="05000000000000000000" pitchFamily="2" charset="2"/>
              <a:buChar char="q"/>
            </a:pPr>
            <a:r>
              <a:rPr lang="en-US" altLang="en-US" sz="2400" dirty="0"/>
              <a:t>Continued use despite physical or psychological problems</a:t>
            </a:r>
          </a:p>
        </p:txBody>
      </p:sp>
      <p:sp>
        <p:nvSpPr>
          <p:cNvPr id="23555" name="Rectangle 5"/>
          <p:cNvSpPr txBox="1">
            <a:spLocks noChangeArrowheads="1"/>
          </p:cNvSpPr>
          <p:nvPr/>
        </p:nvSpPr>
        <p:spPr bwMode="auto">
          <a:xfrm>
            <a:off x="594784" y="1258784"/>
            <a:ext cx="5295377" cy="4110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Calibri" pitchFamily="34" charset="0"/>
                <a:ea typeface="MS PGothic" pitchFamily="34" charset="-128"/>
              </a:defRPr>
            </a:lvl1pPr>
            <a:lvl2pPr marL="342900" indent="-342900">
              <a:spcBef>
                <a:spcPct val="20000"/>
              </a:spcBef>
              <a:buChar char="–"/>
              <a:defRPr sz="2800">
                <a:solidFill>
                  <a:schemeClr val="tx1"/>
                </a:solidFill>
                <a:latin typeface="Calibri" pitchFamily="34" charset="0"/>
                <a:ea typeface="MS PGothic" pitchFamily="34" charset="-128"/>
              </a:defRPr>
            </a:lvl2pPr>
            <a:lvl3pPr marL="1143000" indent="-228600">
              <a:spcBef>
                <a:spcPct val="20000"/>
              </a:spcBef>
              <a:buChar char="•"/>
              <a:defRPr sz="2400">
                <a:solidFill>
                  <a:schemeClr val="tx1"/>
                </a:solidFill>
                <a:latin typeface="Calibri" pitchFamily="34" charset="0"/>
                <a:ea typeface="MS PGothic" pitchFamily="34" charset="-128"/>
              </a:defRPr>
            </a:lvl3pPr>
            <a:lvl4pPr marL="1600200" indent="-228600">
              <a:spcBef>
                <a:spcPct val="20000"/>
              </a:spcBef>
              <a:buChar char="–"/>
              <a:defRPr sz="2000">
                <a:solidFill>
                  <a:schemeClr val="tx1"/>
                </a:solidFill>
                <a:latin typeface="Calibri" pitchFamily="34" charset="0"/>
                <a:ea typeface="MS PGothic" pitchFamily="34" charset="-128"/>
              </a:defRPr>
            </a:lvl4pPr>
            <a:lvl5pPr marL="2057400" indent="-22860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marL="463550" lvl="1" indent="-463550">
              <a:spcBef>
                <a:spcPts val="600"/>
              </a:spcBef>
              <a:buClr>
                <a:schemeClr val="tx1"/>
              </a:buClr>
              <a:buSzPct val="80000"/>
              <a:buFont typeface="Wingdings" panose="05000000000000000000" pitchFamily="2" charset="2"/>
              <a:buChar char="q"/>
            </a:pPr>
            <a:r>
              <a:rPr lang="en-US" altLang="en-US" sz="2400" b="1" dirty="0">
                <a:solidFill>
                  <a:srgbClr val="C00000"/>
                </a:solidFill>
              </a:rPr>
              <a:t>*Tolerance</a:t>
            </a:r>
          </a:p>
          <a:p>
            <a:pPr marL="463550" lvl="1" indent="-463550">
              <a:spcBef>
                <a:spcPts val="600"/>
              </a:spcBef>
              <a:buClr>
                <a:schemeClr val="tx1"/>
              </a:buClr>
              <a:buSzPct val="80000"/>
              <a:buFont typeface="Wingdings" panose="05000000000000000000" pitchFamily="2" charset="2"/>
              <a:buChar char="q"/>
            </a:pPr>
            <a:r>
              <a:rPr lang="en-US" altLang="en-US" sz="2400" b="1" dirty="0">
                <a:solidFill>
                  <a:srgbClr val="C00000"/>
                </a:solidFill>
              </a:rPr>
              <a:t>*Withdrawal</a:t>
            </a:r>
          </a:p>
          <a:p>
            <a:pPr marL="463550" lvl="1" indent="-463550">
              <a:spcBef>
                <a:spcPts val="600"/>
              </a:spcBef>
              <a:buClr>
                <a:schemeClr val="tx1"/>
              </a:buClr>
              <a:buSzPct val="80000"/>
              <a:buFont typeface="Wingdings" panose="05000000000000000000" pitchFamily="2" charset="2"/>
              <a:buChar char="q"/>
            </a:pPr>
            <a:r>
              <a:rPr lang="en-US" altLang="en-US" sz="2400" dirty="0"/>
              <a:t>Use in larger amounts or duration than intended</a:t>
            </a:r>
          </a:p>
          <a:p>
            <a:pPr marL="463550" lvl="1" indent="-463550">
              <a:spcBef>
                <a:spcPts val="600"/>
              </a:spcBef>
              <a:buClr>
                <a:schemeClr val="tx1"/>
              </a:buClr>
              <a:buSzPct val="80000"/>
              <a:buFont typeface="Wingdings" panose="05000000000000000000" pitchFamily="2" charset="2"/>
              <a:buChar char="q"/>
            </a:pPr>
            <a:r>
              <a:rPr lang="en-US" altLang="en-US" sz="2400" dirty="0"/>
              <a:t>Persistent desire to cut down</a:t>
            </a:r>
          </a:p>
          <a:p>
            <a:pPr marL="463550" lvl="1" indent="-463550">
              <a:spcBef>
                <a:spcPts val="600"/>
              </a:spcBef>
              <a:buClr>
                <a:schemeClr val="tx1"/>
              </a:buClr>
              <a:buSzPct val="80000"/>
              <a:buFont typeface="Wingdings" panose="05000000000000000000" pitchFamily="2" charset="2"/>
              <a:buChar char="q"/>
            </a:pPr>
            <a:r>
              <a:rPr lang="en-US" altLang="en-US" sz="2400" dirty="0"/>
              <a:t>Giving up interests to use opioids</a:t>
            </a:r>
          </a:p>
          <a:p>
            <a:pPr marL="463550" lvl="1" indent="-463550">
              <a:spcBef>
                <a:spcPts val="600"/>
              </a:spcBef>
              <a:buClr>
                <a:schemeClr val="tx1"/>
              </a:buClr>
              <a:buSzPct val="80000"/>
              <a:buFont typeface="Wingdings" panose="05000000000000000000" pitchFamily="2" charset="2"/>
              <a:buChar char="q"/>
            </a:pPr>
            <a:r>
              <a:rPr lang="en-US" altLang="en-US" sz="2400" dirty="0"/>
              <a:t>Great deal of time spent obtaining, using, or recovering from opioids</a:t>
            </a:r>
          </a:p>
        </p:txBody>
      </p:sp>
      <p:sp>
        <p:nvSpPr>
          <p:cNvPr id="23556" name="Text Box 6"/>
          <p:cNvSpPr txBox="1">
            <a:spLocks noChangeArrowheads="1"/>
          </p:cNvSpPr>
          <p:nvPr/>
        </p:nvSpPr>
        <p:spPr bwMode="auto">
          <a:xfrm>
            <a:off x="620184" y="6438901"/>
            <a:ext cx="10828867"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itchFamily="34" charset="0"/>
                <a:ea typeface="MS PGothic" pitchFamily="34" charset="-128"/>
              </a:defRPr>
            </a:lvl1pPr>
            <a:lvl2pPr marL="742950" indent="-285750">
              <a:spcBef>
                <a:spcPct val="20000"/>
              </a:spcBef>
              <a:buChar char="–"/>
              <a:defRPr sz="2800">
                <a:solidFill>
                  <a:schemeClr val="tx1"/>
                </a:solidFill>
                <a:latin typeface="Calibri" pitchFamily="34" charset="0"/>
                <a:ea typeface="MS PGothic" pitchFamily="34" charset="-128"/>
              </a:defRPr>
            </a:lvl2pPr>
            <a:lvl3pPr marL="1143000" indent="-228600">
              <a:spcBef>
                <a:spcPct val="20000"/>
              </a:spcBef>
              <a:buChar char="•"/>
              <a:defRPr sz="2400">
                <a:solidFill>
                  <a:schemeClr val="tx1"/>
                </a:solidFill>
                <a:latin typeface="Calibri" pitchFamily="34" charset="0"/>
                <a:ea typeface="MS PGothic" pitchFamily="34" charset="-128"/>
              </a:defRPr>
            </a:lvl3pPr>
            <a:lvl4pPr marL="1600200" indent="-228600">
              <a:spcBef>
                <a:spcPct val="20000"/>
              </a:spcBef>
              <a:buChar char="–"/>
              <a:defRPr sz="2000">
                <a:solidFill>
                  <a:schemeClr val="tx1"/>
                </a:solidFill>
                <a:latin typeface="Calibri" pitchFamily="34" charset="0"/>
                <a:ea typeface="MS PGothic" pitchFamily="34" charset="-128"/>
              </a:defRPr>
            </a:lvl4pPr>
            <a:lvl5pPr marL="2057400" indent="-22860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1400"/>
              <a:t>American Psychiatric Association. (2013). </a:t>
            </a:r>
            <a:r>
              <a:rPr lang="en-US" altLang="en-US" sz="1400" i="1"/>
              <a:t>Diagnostic and statistical manual of mental disorders</a:t>
            </a:r>
            <a:r>
              <a:rPr lang="en-US" altLang="en-US" sz="1400"/>
              <a:t> (5th ed.) </a:t>
            </a:r>
          </a:p>
        </p:txBody>
      </p:sp>
      <p:sp>
        <p:nvSpPr>
          <p:cNvPr id="23557" name="TextBox 27"/>
          <p:cNvSpPr txBox="1">
            <a:spLocks noChangeArrowheads="1"/>
          </p:cNvSpPr>
          <p:nvPr/>
        </p:nvSpPr>
        <p:spPr bwMode="auto">
          <a:xfrm>
            <a:off x="7236884" y="5146676"/>
            <a:ext cx="4351867" cy="10144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Calibri" pitchFamily="34" charset="0"/>
                <a:ea typeface="MS PGothic" pitchFamily="34" charset="-128"/>
              </a:defRPr>
            </a:lvl1pPr>
            <a:lvl2pPr marL="742950" indent="-285750">
              <a:spcBef>
                <a:spcPct val="20000"/>
              </a:spcBef>
              <a:buChar char="–"/>
              <a:defRPr sz="2800">
                <a:solidFill>
                  <a:schemeClr val="tx1"/>
                </a:solidFill>
                <a:latin typeface="Calibri" pitchFamily="34" charset="0"/>
                <a:ea typeface="MS PGothic" pitchFamily="34" charset="-128"/>
              </a:defRPr>
            </a:lvl2pPr>
            <a:lvl3pPr marL="1143000" indent="-228600">
              <a:spcBef>
                <a:spcPct val="20000"/>
              </a:spcBef>
              <a:buChar char="•"/>
              <a:defRPr sz="2400">
                <a:solidFill>
                  <a:schemeClr val="tx1"/>
                </a:solidFill>
                <a:latin typeface="Calibri" pitchFamily="34" charset="0"/>
                <a:ea typeface="MS PGothic" pitchFamily="34" charset="-128"/>
              </a:defRPr>
            </a:lvl3pPr>
            <a:lvl4pPr marL="1600200" indent="-228600">
              <a:spcBef>
                <a:spcPct val="20000"/>
              </a:spcBef>
              <a:buChar char="–"/>
              <a:defRPr sz="2000">
                <a:solidFill>
                  <a:schemeClr val="tx1"/>
                </a:solidFill>
                <a:latin typeface="Calibri" pitchFamily="34" charset="0"/>
                <a:ea typeface="MS PGothic" pitchFamily="34" charset="-128"/>
              </a:defRPr>
            </a:lvl4pPr>
            <a:lvl5pPr marL="2057400" indent="-22860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US" altLang="en-US" sz="2000"/>
              <a:t>Mild OUD: 2-3 Criteria</a:t>
            </a:r>
          </a:p>
          <a:p>
            <a:pPr>
              <a:spcBef>
                <a:spcPct val="0"/>
              </a:spcBef>
              <a:buFontTx/>
              <a:buNone/>
            </a:pPr>
            <a:r>
              <a:rPr lang="en-US" altLang="en-US" sz="2000"/>
              <a:t>Moderate OUD: 4-5 Criteria</a:t>
            </a:r>
          </a:p>
          <a:p>
            <a:pPr>
              <a:spcBef>
                <a:spcPct val="0"/>
              </a:spcBef>
              <a:buFontTx/>
              <a:buNone/>
            </a:pPr>
            <a:r>
              <a:rPr lang="en-US" altLang="en-US" sz="2000"/>
              <a:t>Severe OUD: </a:t>
            </a:r>
            <a:r>
              <a:rPr lang="en-US" altLang="en-US" sz="2000" u="sng"/>
              <a:t>&gt;</a:t>
            </a:r>
            <a:r>
              <a:rPr lang="en-US" altLang="en-US" sz="2000"/>
              <a:t>6 Criteria</a:t>
            </a:r>
          </a:p>
        </p:txBody>
      </p:sp>
      <p:sp>
        <p:nvSpPr>
          <p:cNvPr id="23558" name="Rectangle 4"/>
          <p:cNvSpPr>
            <a:spLocks noChangeArrowheads="1"/>
          </p:cNvSpPr>
          <p:nvPr/>
        </p:nvSpPr>
        <p:spPr bwMode="auto">
          <a:xfrm>
            <a:off x="203201" y="5137151"/>
            <a:ext cx="66082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7475" indent="-117475">
              <a:spcBef>
                <a:spcPct val="20000"/>
              </a:spcBef>
              <a:buChar char="•"/>
              <a:defRPr sz="3200">
                <a:solidFill>
                  <a:schemeClr val="tx1"/>
                </a:solidFill>
                <a:latin typeface="Calibri" pitchFamily="34" charset="0"/>
                <a:ea typeface="MS PGothic" pitchFamily="34" charset="-128"/>
              </a:defRPr>
            </a:lvl1pPr>
            <a:lvl2pPr marL="742950" indent="-285750">
              <a:spcBef>
                <a:spcPct val="20000"/>
              </a:spcBef>
              <a:buChar char="–"/>
              <a:defRPr sz="2800">
                <a:solidFill>
                  <a:schemeClr val="tx1"/>
                </a:solidFill>
                <a:latin typeface="Calibri" pitchFamily="34" charset="0"/>
                <a:ea typeface="MS PGothic" pitchFamily="34" charset="-128"/>
              </a:defRPr>
            </a:lvl2pPr>
            <a:lvl3pPr marL="1143000" indent="-228600">
              <a:spcBef>
                <a:spcPct val="20000"/>
              </a:spcBef>
              <a:buChar char="•"/>
              <a:defRPr sz="2400">
                <a:solidFill>
                  <a:schemeClr val="tx1"/>
                </a:solidFill>
                <a:latin typeface="Calibri" pitchFamily="34" charset="0"/>
                <a:ea typeface="MS PGothic" pitchFamily="34" charset="-128"/>
              </a:defRPr>
            </a:lvl3pPr>
            <a:lvl4pPr marL="1600200" indent="-228600">
              <a:spcBef>
                <a:spcPct val="20000"/>
              </a:spcBef>
              <a:buChar char="–"/>
              <a:defRPr sz="2000">
                <a:solidFill>
                  <a:schemeClr val="tx1"/>
                </a:solidFill>
                <a:latin typeface="Calibri" pitchFamily="34" charset="0"/>
                <a:ea typeface="MS PGothic" pitchFamily="34" charset="-128"/>
              </a:defRPr>
            </a:lvl4pPr>
            <a:lvl5pPr marL="2057400" indent="-22860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US" altLang="en-US" sz="1800" b="1" dirty="0">
                <a:solidFill>
                  <a:srgbClr val="C00000"/>
                </a:solidFill>
              </a:rPr>
              <a:t>*This criterion is not considered to be met for those individuals taking opioids solely under appropriate medical supervision</a:t>
            </a:r>
          </a:p>
        </p:txBody>
      </p:sp>
      <p:sp>
        <p:nvSpPr>
          <p:cNvPr id="23559" name="Rectangle 2"/>
          <p:cNvSpPr>
            <a:spLocks noGrp="1" noChangeArrowheads="1"/>
          </p:cNvSpPr>
          <p:nvPr>
            <p:ph type="title"/>
          </p:nvPr>
        </p:nvSpPr>
        <p:spPr>
          <a:xfrm>
            <a:off x="0" y="0"/>
            <a:ext cx="12192000" cy="1009403"/>
          </a:xfrm>
          <a:solidFill>
            <a:srgbClr val="214A5B"/>
          </a:solidFill>
        </p:spPr>
        <p:txBody>
          <a:bodyPr/>
          <a:lstStyle/>
          <a:p>
            <a:r>
              <a:rPr lang="en-US" altLang="en-US" b="1" dirty="0">
                <a:solidFill>
                  <a:schemeClr val="bg1"/>
                </a:solidFill>
                <a:effectLst>
                  <a:outerShdw blurRad="38100" dist="38100" dir="2700000" algn="tl">
                    <a:srgbClr val="000000">
                      <a:alpha val="43137"/>
                    </a:srgbClr>
                  </a:outerShdw>
                </a:effectLst>
              </a:rPr>
              <a:t>Does my patient have an OUD?</a:t>
            </a:r>
          </a:p>
        </p:txBody>
      </p:sp>
      <p:sp>
        <p:nvSpPr>
          <p:cNvPr id="2" name="TextBox 1">
            <a:extLst>
              <a:ext uri="{FF2B5EF4-FFF2-40B4-BE49-F238E27FC236}">
                <a16:creationId xmlns:a16="http://schemas.microsoft.com/office/drawing/2014/main" id="{DB84F8FE-F007-4641-9AFA-E9646996F4C7}"/>
              </a:ext>
            </a:extLst>
          </p:cNvPr>
          <p:cNvSpPr txBox="1"/>
          <p:nvPr/>
        </p:nvSpPr>
        <p:spPr>
          <a:xfrm>
            <a:off x="432162" y="2213272"/>
            <a:ext cx="346834" cy="369332"/>
          </a:xfrm>
          <a:prstGeom prst="rect">
            <a:avLst/>
          </a:prstGeom>
          <a:noFill/>
        </p:spPr>
        <p:txBody>
          <a:bodyPr wrap="square" rtlCol="0">
            <a:spAutoFit/>
          </a:bodyPr>
          <a:lstStyle/>
          <a:p>
            <a:r>
              <a:rPr lang="en-US" b="1" dirty="0">
                <a:solidFill>
                  <a:srgbClr val="C00000"/>
                </a:solidFill>
                <a:latin typeface="+mj-lt"/>
                <a:cs typeface="Calibri" panose="020F0502020204030204" pitchFamily="34" charset="0"/>
              </a:rPr>
              <a:t>?</a:t>
            </a:r>
          </a:p>
        </p:txBody>
      </p:sp>
      <p:sp>
        <p:nvSpPr>
          <p:cNvPr id="10" name="TextBox 9">
            <a:extLst>
              <a:ext uri="{FF2B5EF4-FFF2-40B4-BE49-F238E27FC236}">
                <a16:creationId xmlns:a16="http://schemas.microsoft.com/office/drawing/2014/main" id="{EECD2ADA-795C-4010-9C9B-27DE23F7B28E}"/>
              </a:ext>
            </a:extLst>
          </p:cNvPr>
          <p:cNvSpPr txBox="1"/>
          <p:nvPr/>
        </p:nvSpPr>
        <p:spPr>
          <a:xfrm>
            <a:off x="403164" y="2997125"/>
            <a:ext cx="325730" cy="369332"/>
          </a:xfrm>
          <a:prstGeom prst="rect">
            <a:avLst/>
          </a:prstGeom>
          <a:noFill/>
        </p:spPr>
        <p:txBody>
          <a:bodyPr wrap="none" rtlCol="0">
            <a:spAutoFit/>
          </a:bodyPr>
          <a:lstStyle/>
          <a:p>
            <a:r>
              <a:rPr lang="en-US" b="1" dirty="0">
                <a:solidFill>
                  <a:srgbClr val="C00000"/>
                </a:solidFill>
              </a:rPr>
              <a:t>?</a:t>
            </a:r>
          </a:p>
        </p:txBody>
      </p:sp>
      <p:sp>
        <p:nvSpPr>
          <p:cNvPr id="11" name="TextBox 10">
            <a:extLst>
              <a:ext uri="{FF2B5EF4-FFF2-40B4-BE49-F238E27FC236}">
                <a16:creationId xmlns:a16="http://schemas.microsoft.com/office/drawing/2014/main" id="{1650B633-6F35-4C47-AB0A-0D8D7563D428}"/>
              </a:ext>
            </a:extLst>
          </p:cNvPr>
          <p:cNvSpPr txBox="1"/>
          <p:nvPr/>
        </p:nvSpPr>
        <p:spPr>
          <a:xfrm>
            <a:off x="405902" y="3837210"/>
            <a:ext cx="325730" cy="369332"/>
          </a:xfrm>
          <a:prstGeom prst="rect">
            <a:avLst/>
          </a:prstGeom>
          <a:noFill/>
        </p:spPr>
        <p:txBody>
          <a:bodyPr wrap="none" rtlCol="0">
            <a:spAutoFit/>
          </a:bodyPr>
          <a:lstStyle/>
          <a:p>
            <a:r>
              <a:rPr lang="en-US" b="1" dirty="0">
                <a:solidFill>
                  <a:srgbClr val="C00000"/>
                </a:solidFill>
              </a:rPr>
              <a:t>?</a:t>
            </a:r>
          </a:p>
        </p:txBody>
      </p:sp>
    </p:spTree>
    <p:extLst>
      <p:ext uri="{BB962C8B-B14F-4D97-AF65-F5344CB8AC3E}">
        <p14:creationId xmlns:p14="http://schemas.microsoft.com/office/powerpoint/2010/main" val="4046318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4E4E4"/>
        </a:solidFill>
        <a:effectLst/>
      </p:bgPr>
    </p:bg>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82" t="5926" r="3221" b="5244"/>
          <a:stretch/>
        </p:blipFill>
        <p:spPr bwMode="auto">
          <a:xfrm>
            <a:off x="6852703" y="2929256"/>
            <a:ext cx="1775828" cy="2281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0" y="3"/>
            <a:ext cx="12192000" cy="954247"/>
          </a:xfrm>
          <a:solidFill>
            <a:srgbClr val="214A5B"/>
          </a:solidFill>
        </p:spPr>
        <p:txBody>
          <a:bodyPr/>
          <a:lstStyle/>
          <a:p>
            <a:r>
              <a:rPr lang="en-US" b="1" dirty="0">
                <a:solidFill>
                  <a:schemeClr val="bg1"/>
                </a:solidFill>
                <a:effectLst>
                  <a:outerShdw blurRad="38100" dist="38100" dir="2700000" algn="tl">
                    <a:srgbClr val="000000">
                      <a:alpha val="43137"/>
                    </a:srgbClr>
                  </a:outerShdw>
                </a:effectLst>
              </a:rPr>
              <a:t>Looking Back to Move Forward</a:t>
            </a:r>
          </a:p>
        </p:txBody>
      </p:sp>
      <p:sp>
        <p:nvSpPr>
          <p:cNvPr id="3" name="Content Placeholder 2"/>
          <p:cNvSpPr>
            <a:spLocks noGrp="1"/>
          </p:cNvSpPr>
          <p:nvPr>
            <p:ph idx="1"/>
          </p:nvPr>
        </p:nvSpPr>
        <p:spPr>
          <a:xfrm>
            <a:off x="295136" y="1107543"/>
            <a:ext cx="6287961" cy="5362455"/>
          </a:xfrm>
        </p:spPr>
        <p:txBody>
          <a:bodyPr/>
          <a:lstStyle/>
          <a:p>
            <a:pPr>
              <a:spcBef>
                <a:spcPts val="4200"/>
              </a:spcBef>
            </a:pPr>
            <a:r>
              <a:rPr lang="en-US" sz="2600" dirty="0"/>
              <a:t>Pain as the 5</a:t>
            </a:r>
            <a:r>
              <a:rPr lang="en-US" sz="2600" baseline="30000" dirty="0"/>
              <a:t>th</a:t>
            </a:r>
            <a:r>
              <a:rPr lang="en-US" sz="2600" dirty="0"/>
              <a:t> vital sign, patient satisfaction surveys</a:t>
            </a:r>
          </a:p>
          <a:p>
            <a:pPr>
              <a:spcBef>
                <a:spcPts val="4200"/>
              </a:spcBef>
            </a:pPr>
            <a:r>
              <a:rPr lang="en-US" sz="2600" dirty="0"/>
              <a:t>Extended-release opioids, rate hypothesis, over-marketing as safe and effective</a:t>
            </a:r>
          </a:p>
          <a:p>
            <a:pPr>
              <a:spcBef>
                <a:spcPts val="4200"/>
              </a:spcBef>
            </a:pPr>
            <a:r>
              <a:rPr lang="en-US" sz="2600" dirty="0"/>
              <a:t>Societal medication mania, unrealistic expectations “painkillers”</a:t>
            </a:r>
          </a:p>
          <a:p>
            <a:pPr>
              <a:spcBef>
                <a:spcPts val="4200"/>
              </a:spcBef>
            </a:pPr>
            <a:r>
              <a:rPr lang="en-US" sz="2600" dirty="0"/>
              <a:t>Confrontation phobia, fear</a:t>
            </a:r>
          </a:p>
        </p:txBody>
      </p:sp>
      <p:pic>
        <p:nvPicPr>
          <p:cNvPr id="5"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2237" t="17090" r="45845" b="65517"/>
          <a:stretch/>
        </p:blipFill>
        <p:spPr bwMode="auto">
          <a:xfrm>
            <a:off x="6750943" y="954250"/>
            <a:ext cx="3248081" cy="1035164"/>
          </a:xfrm>
          <a:prstGeom prst="rect">
            <a:avLst/>
          </a:prstGeom>
          <a:noFill/>
          <a:ln w="9525">
            <a:solidFill>
              <a:schemeClr val="tx1"/>
            </a:solidFill>
            <a:miter lim="800000"/>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33484" y="1746847"/>
            <a:ext cx="4431846" cy="1015235"/>
          </a:xfrm>
          <a:prstGeom prst="rect">
            <a:avLst/>
          </a:prstGeom>
          <a:noFill/>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4100" name="Picture 4" descr="https://api.time.com/wp-content/uploads/2015/06/painkiller-cover.jpg?w=800&amp;quality=8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308" t="3724" r="11270" b="58933"/>
          <a:stretch/>
        </p:blipFill>
        <p:spPr bwMode="auto">
          <a:xfrm>
            <a:off x="8898137" y="3403134"/>
            <a:ext cx="2958176" cy="1807832"/>
          </a:xfrm>
          <a:prstGeom prst="rect">
            <a:avLst/>
          </a:prstGeom>
          <a:noFill/>
          <a:ln>
            <a:solidFill>
              <a:schemeClr val="bg2"/>
            </a:solid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773" r="1099" b="55788"/>
          <a:stretch/>
        </p:blipFill>
        <p:spPr>
          <a:xfrm>
            <a:off x="6931434" y="5434287"/>
            <a:ext cx="3537959" cy="1275759"/>
          </a:xfrm>
          <a:prstGeom prst="rect">
            <a:avLst/>
          </a:prstGeom>
          <a:noFill/>
          <a:ln w="9525">
            <a:solidFill>
              <a:srgbClr val="000000"/>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117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fade">
                                      <p:cBhvr>
                                        <p:cTn id="13" dur="500"/>
                                        <p:tgtEl>
                                          <p:spTgt spid="409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101"/>
                                        </p:tgtEl>
                                        <p:attrNameLst>
                                          <p:attrName>style.visibility</p:attrName>
                                        </p:attrNameLst>
                                      </p:cBhvr>
                                      <p:to>
                                        <p:strVal val="visible"/>
                                      </p:to>
                                    </p:set>
                                    <p:animEffect transition="in" filter="fade">
                                      <p:cBhvr>
                                        <p:cTn id="21" dur="500"/>
                                        <p:tgtEl>
                                          <p:spTgt spid="410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500"/>
                                        <p:tgtEl>
                                          <p:spTgt spid="3">
                                            <p:txEl>
                                              <p:pRg st="2" end="2"/>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100"/>
                                        </p:tgtEl>
                                        <p:attrNameLst>
                                          <p:attrName>style.visibility</p:attrName>
                                        </p:attrNameLst>
                                      </p:cBhvr>
                                      <p:to>
                                        <p:strVal val="visible"/>
                                      </p:to>
                                    </p:set>
                                    <p:animEffect transition="in" filter="fade">
                                      <p:cBhvr>
                                        <p:cTn id="29" dur="500"/>
                                        <p:tgtEl>
                                          <p:spTgt spid="410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500"/>
                                        <p:tgtEl>
                                          <p:spTgt spid="3">
                                            <p:txEl>
                                              <p:pRg st="3" end="3"/>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4E4E4"/>
        </a:solidFill>
        <a:effectLst/>
      </p:bgPr>
    </p:bg>
    <p:spTree>
      <p:nvGrpSpPr>
        <p:cNvPr id="1" name=""/>
        <p:cNvGrpSpPr/>
        <p:nvPr/>
      </p:nvGrpSpPr>
      <p:grpSpPr>
        <a:xfrm>
          <a:off x="0" y="0"/>
          <a:ext cx="0" cy="0"/>
          <a:chOff x="0" y="0"/>
          <a:chExt cx="0" cy="0"/>
        </a:xfrm>
      </p:grpSpPr>
      <p:sp>
        <p:nvSpPr>
          <p:cNvPr id="53250" name="Rectangle 3"/>
          <p:cNvSpPr>
            <a:spLocks noGrp="1"/>
          </p:cNvSpPr>
          <p:nvPr>
            <p:ph type="body" idx="1"/>
          </p:nvPr>
        </p:nvSpPr>
        <p:spPr>
          <a:xfrm>
            <a:off x="1436913" y="1447800"/>
            <a:ext cx="9176657" cy="3276600"/>
          </a:xfrm>
        </p:spPr>
        <p:txBody>
          <a:bodyPr/>
          <a:lstStyle/>
          <a:p>
            <a:pPr>
              <a:spcBef>
                <a:spcPct val="30000"/>
              </a:spcBef>
            </a:pPr>
            <a:r>
              <a:rPr lang="en-US" altLang="en-US" dirty="0"/>
              <a:t>A clinical syndrome presenting as…</a:t>
            </a:r>
          </a:p>
          <a:p>
            <a:pPr lvl="1">
              <a:spcBef>
                <a:spcPct val="30000"/>
              </a:spcBef>
            </a:pPr>
            <a:r>
              <a:rPr lang="en-US" altLang="en-US" sz="3200" dirty="0"/>
              <a:t>Loss of </a:t>
            </a:r>
            <a:r>
              <a:rPr lang="en-US" altLang="en-US" sz="3200" b="1" u="sng" dirty="0"/>
              <a:t>C</a:t>
            </a:r>
            <a:r>
              <a:rPr lang="en-US" altLang="en-US" sz="3200" dirty="0"/>
              <a:t>ontrol</a:t>
            </a:r>
          </a:p>
          <a:p>
            <a:pPr lvl="1">
              <a:spcBef>
                <a:spcPct val="30000"/>
              </a:spcBef>
            </a:pPr>
            <a:r>
              <a:rPr lang="en-US" altLang="en-US" sz="3200" b="1" u="sng" dirty="0"/>
              <a:t>C</a:t>
            </a:r>
            <a:r>
              <a:rPr lang="en-US" altLang="en-US" sz="3200" dirty="0"/>
              <a:t>ompulsive use</a:t>
            </a:r>
          </a:p>
          <a:p>
            <a:pPr lvl="1">
              <a:spcBef>
                <a:spcPct val="30000"/>
              </a:spcBef>
            </a:pPr>
            <a:r>
              <a:rPr lang="en-US" altLang="en-US" sz="3200" b="1" u="sng" dirty="0"/>
              <a:t>C</a:t>
            </a:r>
            <a:r>
              <a:rPr lang="en-US" altLang="en-US" sz="3200" dirty="0"/>
              <a:t>ontinued use despite harm</a:t>
            </a:r>
          </a:p>
        </p:txBody>
      </p:sp>
      <p:sp>
        <p:nvSpPr>
          <p:cNvPr id="53251" name="AutoShape 4"/>
          <p:cNvSpPr>
            <a:spLocks/>
          </p:cNvSpPr>
          <p:nvPr/>
        </p:nvSpPr>
        <p:spPr bwMode="auto">
          <a:xfrm>
            <a:off x="7776754" y="2209801"/>
            <a:ext cx="376646" cy="1621971"/>
          </a:xfrm>
          <a:prstGeom prst="rightBrace">
            <a:avLst>
              <a:gd name="adj1" fmla="val 64583"/>
              <a:gd name="adj2" fmla="val 50000"/>
            </a:avLst>
          </a:pr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0" fontAlgn="base" hangingPunct="0">
              <a:spcBef>
                <a:spcPct val="0"/>
              </a:spcBef>
              <a:spcAft>
                <a:spcPct val="0"/>
              </a:spcAft>
              <a:buFontTx/>
              <a:buNone/>
            </a:pPr>
            <a:endParaRPr lang="en-US" altLang="en-US" sz="1800">
              <a:solidFill>
                <a:srgbClr val="000000"/>
              </a:solidFill>
            </a:endParaRPr>
          </a:p>
        </p:txBody>
      </p:sp>
      <p:sp>
        <p:nvSpPr>
          <p:cNvPr id="53252" name="Text Box 5"/>
          <p:cNvSpPr txBox="1">
            <a:spLocks noChangeArrowheads="1"/>
          </p:cNvSpPr>
          <p:nvPr/>
        </p:nvSpPr>
        <p:spPr bwMode="auto">
          <a:xfrm>
            <a:off x="8303297" y="2120672"/>
            <a:ext cx="1922706"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eaLnBrk="0" fontAlgn="base" hangingPunct="0">
              <a:spcBef>
                <a:spcPct val="0"/>
              </a:spcBef>
              <a:spcAft>
                <a:spcPct val="0"/>
              </a:spcAft>
              <a:buFontTx/>
              <a:buNone/>
            </a:pPr>
            <a:r>
              <a:rPr lang="en-US" altLang="en-US" sz="2800" b="1" dirty="0">
                <a:solidFill>
                  <a:srgbClr val="000000"/>
                </a:solidFill>
              </a:rPr>
              <a:t>Worrisome </a:t>
            </a:r>
          </a:p>
          <a:p>
            <a:pPr algn="ctr" eaLnBrk="0" fontAlgn="base" hangingPunct="0">
              <a:spcBef>
                <a:spcPct val="0"/>
              </a:spcBef>
              <a:spcAft>
                <a:spcPct val="0"/>
              </a:spcAft>
              <a:buFontTx/>
              <a:buNone/>
            </a:pPr>
            <a:r>
              <a:rPr lang="en-US" altLang="en-US" sz="2800" b="1" dirty="0">
                <a:solidFill>
                  <a:srgbClr val="000000"/>
                </a:solidFill>
              </a:rPr>
              <a:t>Medication</a:t>
            </a:r>
          </a:p>
          <a:p>
            <a:pPr algn="ctr" eaLnBrk="0" fontAlgn="base" hangingPunct="0">
              <a:spcBef>
                <a:spcPct val="0"/>
              </a:spcBef>
              <a:spcAft>
                <a:spcPct val="0"/>
              </a:spcAft>
              <a:buFontTx/>
              <a:buNone/>
            </a:pPr>
            <a:r>
              <a:rPr lang="en-US" altLang="en-US" sz="2800" b="1" dirty="0">
                <a:solidFill>
                  <a:srgbClr val="000000"/>
                </a:solidFill>
              </a:rPr>
              <a:t>Taking </a:t>
            </a:r>
          </a:p>
          <a:p>
            <a:pPr algn="ctr" eaLnBrk="0" fontAlgn="base" hangingPunct="0">
              <a:spcBef>
                <a:spcPct val="0"/>
              </a:spcBef>
              <a:spcAft>
                <a:spcPct val="0"/>
              </a:spcAft>
              <a:buFontTx/>
              <a:buNone/>
            </a:pPr>
            <a:r>
              <a:rPr lang="en-US" altLang="en-US" sz="2800" b="1" dirty="0">
                <a:solidFill>
                  <a:srgbClr val="000000"/>
                </a:solidFill>
              </a:rPr>
              <a:t>Behaviors</a:t>
            </a:r>
          </a:p>
        </p:txBody>
      </p:sp>
      <p:sp>
        <p:nvSpPr>
          <p:cNvPr id="53253" name="Text Box 6"/>
          <p:cNvSpPr txBox="1">
            <a:spLocks noChangeArrowheads="1"/>
          </p:cNvSpPr>
          <p:nvPr/>
        </p:nvSpPr>
        <p:spPr bwMode="auto">
          <a:xfrm>
            <a:off x="1676400" y="4572000"/>
            <a:ext cx="40084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0" fontAlgn="base" hangingPunct="0">
              <a:spcBef>
                <a:spcPct val="0"/>
              </a:spcBef>
              <a:spcAft>
                <a:spcPct val="0"/>
              </a:spcAft>
              <a:buFontTx/>
              <a:buNone/>
            </a:pPr>
            <a:r>
              <a:rPr lang="en-US" altLang="en-US" sz="1600">
                <a:solidFill>
                  <a:srgbClr val="000000"/>
                </a:solidFill>
              </a:rPr>
              <a:t>Savage SR et al. </a:t>
            </a:r>
            <a:r>
              <a:rPr lang="en-US" altLang="en-US" sz="1600" i="1">
                <a:solidFill>
                  <a:srgbClr val="000000"/>
                </a:solidFill>
              </a:rPr>
              <a:t>J Pain Symptom Manage</a:t>
            </a:r>
            <a:r>
              <a:rPr lang="en-US" altLang="en-US" sz="1600">
                <a:solidFill>
                  <a:srgbClr val="000000"/>
                </a:solidFill>
              </a:rPr>
              <a:t> 2003</a:t>
            </a:r>
          </a:p>
        </p:txBody>
      </p:sp>
      <p:sp>
        <p:nvSpPr>
          <p:cNvPr id="35846" name="Rectangle 8"/>
          <p:cNvSpPr>
            <a:spLocks noGrp="1"/>
          </p:cNvSpPr>
          <p:nvPr>
            <p:ph type="title"/>
          </p:nvPr>
        </p:nvSpPr>
        <p:spPr>
          <a:xfrm>
            <a:off x="0" y="0"/>
            <a:ext cx="12192000" cy="1068779"/>
          </a:xfrm>
          <a:solidFill>
            <a:srgbClr val="214A5B"/>
          </a:solidFill>
        </p:spPr>
        <p:txBody>
          <a:bodyPr/>
          <a:lstStyle/>
          <a:p>
            <a:pPr>
              <a:defRPr/>
            </a:pPr>
            <a:r>
              <a:rPr lang="en-US" altLang="en-US" b="1" dirty="0">
                <a:solidFill>
                  <a:schemeClr val="bg1"/>
                </a:solidFill>
                <a:effectLst>
                  <a:outerShdw blurRad="38100" dist="38100" dir="2700000" algn="tl">
                    <a:srgbClr val="000000">
                      <a:alpha val="43137"/>
                    </a:srgbClr>
                  </a:outerShdw>
                </a:effectLst>
              </a:rPr>
              <a:t>Is my patient addicted to the prescription opioid?</a:t>
            </a:r>
            <a:endParaRPr lang="en-US" altLang="en-US" sz="4000" dirty="0">
              <a:solidFill>
                <a:schemeClr val="bg1"/>
              </a:solidFill>
              <a:effectLst>
                <a:outerShdw blurRad="38100" dist="38100" dir="2700000" algn="tl">
                  <a:srgbClr val="000000">
                    <a:alpha val="43137"/>
                  </a:srgbClr>
                </a:outerShdw>
              </a:effectLst>
            </a:endParaRPr>
          </a:p>
        </p:txBody>
      </p:sp>
      <p:sp>
        <p:nvSpPr>
          <p:cNvPr id="7" name="Rectangle 6"/>
          <p:cNvSpPr/>
          <p:nvPr/>
        </p:nvSpPr>
        <p:spPr>
          <a:xfrm>
            <a:off x="1" y="5046618"/>
            <a:ext cx="12192000" cy="1230313"/>
          </a:xfrm>
          <a:prstGeom prst="rect">
            <a:avLst/>
          </a:prstGeom>
          <a:solidFill>
            <a:srgbClr val="003A54">
              <a:alpha val="74902"/>
            </a:srgbClr>
          </a:solidFill>
          <a:ln>
            <a:solidFill>
              <a:schemeClr val="tx1"/>
            </a:solidFill>
          </a:ln>
          <a:effectLst>
            <a:outerShdw blurRad="152400" dist="127000" dir="8100000" algn="tr" rotWithShape="0">
              <a:prstClr val="black">
                <a:alpha val="40000"/>
              </a:prstClr>
            </a:outerShdw>
          </a:effectLst>
        </p:spPr>
        <p:txBody>
          <a:bodyPr wrap="square">
            <a:spAutoFit/>
          </a:bodyPr>
          <a:lstStyle/>
          <a:p>
            <a:pPr marL="1655763" indent="-284163" eaLnBrk="0" fontAlgn="base" hangingPunct="0">
              <a:spcBef>
                <a:spcPts val="1200"/>
              </a:spcBef>
              <a:spcAft>
                <a:spcPct val="0"/>
              </a:spcAft>
              <a:buFont typeface="Arial" panose="020B0604020202020204" pitchFamily="34" charset="0"/>
              <a:buChar char="•"/>
              <a:defRPr/>
            </a:pPr>
            <a:r>
              <a:rPr lang="en-US" sz="3200" b="1" dirty="0">
                <a:solidFill>
                  <a:prstClr val="white"/>
                </a:solidFill>
                <a:effectLst>
                  <a:outerShdw blurRad="38100" dist="38100" dir="2700000" algn="tl">
                    <a:srgbClr val="000000">
                      <a:alpha val="43137"/>
                    </a:srgbClr>
                  </a:outerShdw>
                </a:effectLst>
                <a:latin typeface="Calibri" pitchFamily="34" charset="0"/>
                <a:ea typeface="MS PGothic" panose="020B0600070205080204" pitchFamily="34" charset="-128"/>
                <a:cs typeface="Calibri" panose="020F0502020204030204" pitchFamily="34" charset="0"/>
              </a:rPr>
              <a:t>Addiction </a:t>
            </a:r>
            <a:r>
              <a:rPr lang="en-US" sz="3200" dirty="0">
                <a:solidFill>
                  <a:prstClr val="white"/>
                </a:solidFill>
                <a:effectLst>
                  <a:outerShdw blurRad="38100" dist="38100" dir="2700000" algn="tl">
                    <a:srgbClr val="000000">
                      <a:alpha val="43137"/>
                    </a:srgbClr>
                  </a:outerShdw>
                </a:effectLst>
                <a:latin typeface="Calibri" pitchFamily="34" charset="0"/>
                <a:ea typeface="MS PGothic" panose="020B0600070205080204" pitchFamily="34" charset="-128"/>
                <a:cs typeface="Calibri" panose="020F0502020204030204" pitchFamily="34" charset="0"/>
              </a:rPr>
              <a:t>is a</a:t>
            </a:r>
            <a:r>
              <a:rPr lang="en-US" sz="3200" b="1" dirty="0">
                <a:solidFill>
                  <a:prstClr val="white"/>
                </a:solidFill>
                <a:effectLst>
                  <a:outerShdw blurRad="38100" dist="38100" dir="2700000" algn="tl">
                    <a:srgbClr val="000000">
                      <a:alpha val="43137"/>
                    </a:srgbClr>
                  </a:outerShdw>
                </a:effectLst>
                <a:latin typeface="Calibri" pitchFamily="34" charset="0"/>
                <a:ea typeface="MS PGothic" panose="020B0600070205080204" pitchFamily="34" charset="-128"/>
                <a:cs typeface="Calibri" panose="020F0502020204030204" pitchFamily="34" charset="0"/>
              </a:rPr>
              <a:t> </a:t>
            </a:r>
            <a:r>
              <a:rPr lang="en-US" sz="3200" b="1" u="sng" dirty="0">
                <a:solidFill>
                  <a:prstClr val="white"/>
                </a:solidFill>
                <a:effectLst>
                  <a:outerShdw blurRad="38100" dist="38100" dir="2700000" algn="tl">
                    <a:srgbClr val="000000">
                      <a:alpha val="43137"/>
                    </a:srgbClr>
                  </a:outerShdw>
                </a:effectLst>
                <a:latin typeface="Calibri" pitchFamily="34" charset="0"/>
                <a:ea typeface="MS PGothic" panose="020B0600070205080204" pitchFamily="34" charset="-128"/>
                <a:cs typeface="Calibri" panose="020F0502020204030204" pitchFamily="34" charset="0"/>
              </a:rPr>
              <a:t>chronic relapsing brain disorder</a:t>
            </a:r>
            <a:endParaRPr lang="en-US" sz="3200" u="sng" dirty="0">
              <a:solidFill>
                <a:prstClr val="white"/>
              </a:solidFill>
              <a:effectLst>
                <a:outerShdw blurRad="38100" dist="38100" dir="2700000" algn="tl">
                  <a:srgbClr val="000000">
                    <a:alpha val="43137"/>
                  </a:srgbClr>
                </a:outerShdw>
              </a:effectLst>
              <a:latin typeface="Calibri" pitchFamily="34" charset="0"/>
              <a:ea typeface="MS PGothic" panose="020B0600070205080204" pitchFamily="34" charset="-128"/>
              <a:cs typeface="Calibri" panose="020F0502020204030204" pitchFamily="34" charset="0"/>
            </a:endParaRPr>
          </a:p>
          <a:p>
            <a:pPr marL="1655763" indent="-284163" eaLnBrk="0" fontAlgn="base" hangingPunct="0">
              <a:spcBef>
                <a:spcPts val="1200"/>
              </a:spcBef>
              <a:spcAft>
                <a:spcPct val="0"/>
              </a:spcAft>
              <a:buFont typeface="Arial" panose="020B0604020202020204" pitchFamily="34" charset="0"/>
              <a:buChar char="•"/>
              <a:defRPr/>
            </a:pPr>
            <a:r>
              <a:rPr lang="en-US" sz="3200" b="1" dirty="0">
                <a:solidFill>
                  <a:prstClr val="white"/>
                </a:solidFill>
                <a:effectLst>
                  <a:outerShdw blurRad="38100" dist="38100" dir="2700000" algn="tl">
                    <a:srgbClr val="000000">
                      <a:alpha val="43137"/>
                    </a:srgbClr>
                  </a:outerShdw>
                </a:effectLst>
                <a:latin typeface="Calibri" pitchFamily="34" charset="0"/>
                <a:ea typeface="MS PGothic" panose="020B0600070205080204" pitchFamily="34" charset="-128"/>
                <a:cs typeface="Calibri" panose="020F0502020204030204" pitchFamily="34" charset="0"/>
              </a:rPr>
              <a:t>Physical Dependence </a:t>
            </a:r>
            <a:r>
              <a:rPr lang="en-US" sz="3200" dirty="0">
                <a:solidFill>
                  <a:prstClr val="white"/>
                </a:solidFill>
                <a:effectLst>
                  <a:outerShdw blurRad="38100" dist="38100" dir="2700000" algn="tl">
                    <a:srgbClr val="000000">
                      <a:alpha val="43137"/>
                    </a:srgbClr>
                  </a:outerShdw>
                </a:effectLst>
                <a:latin typeface="Calibri" pitchFamily="34" charset="0"/>
                <a:ea typeface="MS PGothic" panose="020B0600070205080204" pitchFamily="34" charset="-128"/>
                <a:cs typeface="Calibri" panose="020F0502020204030204" pitchFamily="34" charset="0"/>
              </a:rPr>
              <a:t>is a</a:t>
            </a:r>
            <a:r>
              <a:rPr lang="en-US" sz="3200" b="1" dirty="0">
                <a:solidFill>
                  <a:prstClr val="white"/>
                </a:solidFill>
                <a:effectLst>
                  <a:outerShdw blurRad="38100" dist="38100" dir="2700000" algn="tl">
                    <a:srgbClr val="000000">
                      <a:alpha val="43137"/>
                    </a:srgbClr>
                  </a:outerShdw>
                </a:effectLst>
                <a:latin typeface="Calibri" pitchFamily="34" charset="0"/>
                <a:ea typeface="MS PGothic" panose="020B0600070205080204" pitchFamily="34" charset="-128"/>
                <a:cs typeface="Calibri" panose="020F0502020204030204" pitchFamily="34" charset="0"/>
              </a:rPr>
              <a:t> </a:t>
            </a:r>
            <a:r>
              <a:rPr lang="en-US" sz="3200" b="1" u="sng" dirty="0">
                <a:solidFill>
                  <a:prstClr val="white"/>
                </a:solidFill>
                <a:effectLst>
                  <a:outerShdw blurRad="38100" dist="38100" dir="2700000" algn="tl">
                    <a:srgbClr val="000000">
                      <a:alpha val="43137"/>
                    </a:srgbClr>
                  </a:outerShdw>
                </a:effectLst>
                <a:latin typeface="Calibri" pitchFamily="34" charset="0"/>
                <a:ea typeface="MS PGothic" panose="020B0600070205080204" pitchFamily="34" charset="-128"/>
                <a:cs typeface="Calibri" panose="020F0502020204030204" pitchFamily="34" charset="0"/>
              </a:rPr>
              <a:t>physiologic adaptation</a:t>
            </a:r>
            <a:endParaRPr lang="en-US" sz="3200" u="sng" dirty="0">
              <a:solidFill>
                <a:prstClr val="white"/>
              </a:solidFill>
              <a:effectLst>
                <a:outerShdw blurRad="38100" dist="38100" dir="2700000" algn="tl">
                  <a:srgbClr val="000000">
                    <a:alpha val="43137"/>
                  </a:srgbClr>
                </a:outerShdw>
              </a:effectLst>
              <a:latin typeface="Calibri" pitchFamily="34" charset="0"/>
              <a:ea typeface="MS PGothic" panose="020B0600070205080204" pitchFamily="34" charset="-128"/>
              <a:cs typeface="Calibri" panose="020F0502020204030204" pitchFamily="34" charset="0"/>
            </a:endParaRPr>
          </a:p>
        </p:txBody>
      </p:sp>
    </p:spTree>
    <p:extLst>
      <p:ext uri="{BB962C8B-B14F-4D97-AF65-F5344CB8AC3E}">
        <p14:creationId xmlns:p14="http://schemas.microsoft.com/office/powerpoint/2010/main" val="8267975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14A5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8774" y="895124"/>
            <a:ext cx="10723417" cy="4482419"/>
          </a:xfrm>
          <a:solidFill>
            <a:srgbClr val="214A5B"/>
          </a:solidFill>
        </p:spPr>
        <p:txBody>
          <a:bodyPr/>
          <a:lstStyle/>
          <a:p>
            <a:r>
              <a:rPr lang="en-US" sz="7200" b="1" dirty="0">
                <a:solidFill>
                  <a:schemeClr val="bg1"/>
                </a:solidFill>
                <a:effectLst>
                  <a:outerShdw blurRad="38100" dist="38100" dir="2700000" algn="tl">
                    <a:srgbClr val="000000">
                      <a:alpha val="43137"/>
                    </a:srgbClr>
                  </a:outerShdw>
                </a:effectLst>
              </a:rPr>
              <a:t>Saf</a:t>
            </a:r>
            <a:r>
              <a:rPr lang="en-US" sz="7200" b="1" u="sng" dirty="0">
                <a:solidFill>
                  <a:schemeClr val="bg1"/>
                </a:solidFill>
                <a:effectLst>
                  <a:outerShdw blurRad="38100" dist="38100" dir="2700000" algn="tl">
                    <a:srgbClr val="000000">
                      <a:alpha val="43137"/>
                    </a:srgbClr>
                  </a:outerShdw>
                </a:effectLst>
              </a:rPr>
              <a:t>er</a:t>
            </a:r>
            <a:r>
              <a:rPr lang="en-US" sz="7200" b="1" dirty="0">
                <a:solidFill>
                  <a:schemeClr val="bg1"/>
                </a:solidFill>
                <a:effectLst>
                  <a:outerShdw blurRad="38100" dist="38100" dir="2700000" algn="tl">
                    <a:srgbClr val="000000">
                      <a:alpha val="43137"/>
                    </a:srgbClr>
                  </a:outerShdw>
                </a:effectLst>
              </a:rPr>
              <a:t> Opioid Prescribing for Chronic Pain</a:t>
            </a:r>
          </a:p>
        </p:txBody>
      </p:sp>
    </p:spTree>
    <p:extLst>
      <p:ext uri="{BB962C8B-B14F-4D97-AF65-F5344CB8AC3E}">
        <p14:creationId xmlns:p14="http://schemas.microsoft.com/office/powerpoint/2010/main" val="2451635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4E4E4"/>
        </a:solidFill>
        <a:effectLst/>
      </p:bgPr>
    </p:bg>
    <p:spTree>
      <p:nvGrpSpPr>
        <p:cNvPr id="1" name=""/>
        <p:cNvGrpSpPr/>
        <p:nvPr/>
      </p:nvGrpSpPr>
      <p:grpSpPr>
        <a:xfrm>
          <a:off x="0" y="0"/>
          <a:ext cx="0" cy="0"/>
          <a:chOff x="0" y="0"/>
          <a:chExt cx="0" cy="0"/>
        </a:xfrm>
      </p:grpSpPr>
      <p:grpSp>
        <p:nvGrpSpPr>
          <p:cNvPr id="40" name="Group 39"/>
          <p:cNvGrpSpPr/>
          <p:nvPr/>
        </p:nvGrpSpPr>
        <p:grpSpPr>
          <a:xfrm>
            <a:off x="-180844" y="1619634"/>
            <a:ext cx="4668699" cy="2169662"/>
            <a:chOff x="-180844" y="1619634"/>
            <a:chExt cx="4668699" cy="2169662"/>
          </a:xfrm>
        </p:grpSpPr>
        <p:sp>
          <p:nvSpPr>
            <p:cNvPr id="18" name="Freeform 17"/>
            <p:cNvSpPr/>
            <p:nvPr/>
          </p:nvSpPr>
          <p:spPr>
            <a:xfrm>
              <a:off x="2742698" y="1985550"/>
              <a:ext cx="1745157" cy="1803746"/>
            </a:xfrm>
            <a:custGeom>
              <a:avLst/>
              <a:gdLst>
                <a:gd name="connsiteX0" fmla="*/ 0 w 1959741"/>
                <a:gd name="connsiteY0" fmla="*/ 1959741 h 1959741"/>
                <a:gd name="connsiteX1" fmla="*/ 1959741 w 1959741"/>
                <a:gd name="connsiteY1" fmla="*/ 0 h 1959741"/>
                <a:gd name="connsiteX2" fmla="*/ 1959741 w 1959741"/>
                <a:gd name="connsiteY2" fmla="*/ 1959741 h 1959741"/>
                <a:gd name="connsiteX3" fmla="*/ 0 w 1959741"/>
                <a:gd name="connsiteY3" fmla="*/ 1959741 h 1959741"/>
              </a:gdLst>
              <a:ahLst/>
              <a:cxnLst>
                <a:cxn ang="0">
                  <a:pos x="connsiteX0" y="connsiteY0"/>
                </a:cxn>
                <a:cxn ang="0">
                  <a:pos x="connsiteX1" y="connsiteY1"/>
                </a:cxn>
                <a:cxn ang="0">
                  <a:pos x="connsiteX2" y="connsiteY2"/>
                </a:cxn>
                <a:cxn ang="0">
                  <a:pos x="connsiteX3" y="connsiteY3"/>
                </a:cxn>
              </a:cxnLst>
              <a:rect l="l" t="t" r="r" b="b"/>
              <a:pathLst>
                <a:path w="1959741" h="1959741">
                  <a:moveTo>
                    <a:pt x="0" y="1959741"/>
                  </a:moveTo>
                  <a:cubicBezTo>
                    <a:pt x="0" y="877406"/>
                    <a:pt x="877406" y="0"/>
                    <a:pt x="1959741" y="0"/>
                  </a:cubicBezTo>
                  <a:lnTo>
                    <a:pt x="1959741" y="1959741"/>
                  </a:lnTo>
                  <a:lnTo>
                    <a:pt x="0" y="1959741"/>
                  </a:lnTo>
                  <a:close/>
                </a:path>
              </a:pathLst>
            </a:custGeom>
            <a:solidFill>
              <a:srgbClr val="006666"/>
            </a:solidFill>
            <a:effectLst>
              <a:outerShdw blurRad="50800" dist="635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16235" tIns="716235" rIns="142240" bIns="142240" numCol="1" spcCol="1270" anchor="ctr" anchorCtr="0">
              <a:noAutofit/>
            </a:bodyPr>
            <a:lstStyle/>
            <a:p>
              <a:pPr algn="ctr" defTabSz="889000">
                <a:lnSpc>
                  <a:spcPct val="90000"/>
                </a:lnSpc>
                <a:spcBef>
                  <a:spcPct val="0"/>
                </a:spcBef>
                <a:spcAft>
                  <a:spcPct val="35000"/>
                </a:spcAft>
              </a:pPr>
              <a:endParaRPr lang="en-US" sz="1600" dirty="0">
                <a:solidFill>
                  <a:prstClr val="white"/>
                </a:solidFill>
                <a:latin typeface="Calibri" panose="020F0502020204030204" pitchFamily="34" charset="0"/>
              </a:endParaRPr>
            </a:p>
          </p:txBody>
        </p:sp>
        <p:grpSp>
          <p:nvGrpSpPr>
            <p:cNvPr id="28" name="Group 27"/>
            <p:cNvGrpSpPr/>
            <p:nvPr/>
          </p:nvGrpSpPr>
          <p:grpSpPr>
            <a:xfrm>
              <a:off x="-180844" y="1619634"/>
              <a:ext cx="4558688" cy="1437384"/>
              <a:chOff x="189310" y="1645762"/>
              <a:chExt cx="4297352" cy="1439372"/>
            </a:xfrm>
          </p:grpSpPr>
          <p:sp>
            <p:nvSpPr>
              <p:cNvPr id="29" name="TextBox 28"/>
              <p:cNvSpPr txBox="1"/>
              <p:nvPr/>
            </p:nvSpPr>
            <p:spPr>
              <a:xfrm>
                <a:off x="3197958" y="2684471"/>
                <a:ext cx="1288704" cy="400663"/>
              </a:xfrm>
              <a:prstGeom prst="rect">
                <a:avLst/>
              </a:prstGeom>
              <a:noFill/>
            </p:spPr>
            <p:txBody>
              <a:bodyPr wrap="square" rtlCol="0">
                <a:spAutoFit/>
              </a:bodyPr>
              <a:lstStyle/>
              <a:p>
                <a:pPr algn="ctr"/>
                <a:r>
                  <a:rPr lang="en-US" sz="2000" b="1" dirty="0">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Physical</a:t>
                </a:r>
              </a:p>
            </p:txBody>
          </p:sp>
          <p:sp>
            <p:nvSpPr>
              <p:cNvPr id="30" name="Rectangle 29"/>
              <p:cNvSpPr/>
              <p:nvPr/>
            </p:nvSpPr>
            <p:spPr>
              <a:xfrm>
                <a:off x="189310" y="1645762"/>
                <a:ext cx="2771599" cy="1399238"/>
              </a:xfrm>
              <a:prstGeom prst="rect">
                <a:avLst/>
              </a:prstGeom>
            </p:spPr>
            <p:txBody>
              <a:bodyPr wrap="square">
                <a:spAutoFit/>
              </a:bodyPr>
              <a:lstStyle/>
              <a:p>
                <a:pPr marL="0" lvl="1" algn="r" defTabSz="400050">
                  <a:lnSpc>
                    <a:spcPct val="80000"/>
                  </a:lnSpc>
                  <a:spcBef>
                    <a:spcPct val="0"/>
                  </a:spcBef>
                  <a:spcAft>
                    <a:spcPct val="15000"/>
                  </a:spcAft>
                  <a:buClr>
                    <a:srgbClr val="E51837"/>
                  </a:buClr>
                </a:pPr>
                <a:r>
                  <a:rPr lang="en-US" sz="1600" b="1" dirty="0">
                    <a:solidFill>
                      <a:prstClr val="black"/>
                    </a:solidFill>
                    <a:latin typeface="Calibri" panose="020F0502020204030204" pitchFamily="34" charset="0"/>
                    <a:cs typeface="Calibri" panose="020F0502020204030204" pitchFamily="34" charset="0"/>
                  </a:rPr>
                  <a:t>Exercise</a:t>
                </a:r>
              </a:p>
              <a:p>
                <a:pPr marL="0" lvl="1" algn="r" defTabSz="400050">
                  <a:lnSpc>
                    <a:spcPct val="80000"/>
                  </a:lnSpc>
                  <a:spcBef>
                    <a:spcPct val="0"/>
                  </a:spcBef>
                  <a:spcAft>
                    <a:spcPct val="15000"/>
                  </a:spcAft>
                  <a:buClr>
                    <a:srgbClr val="E51837"/>
                  </a:buClr>
                </a:pPr>
                <a:r>
                  <a:rPr lang="en-US" sz="1600" b="1" dirty="0">
                    <a:solidFill>
                      <a:prstClr val="black"/>
                    </a:solidFill>
                    <a:latin typeface="Calibri" panose="020F0502020204030204" pitchFamily="34" charset="0"/>
                    <a:cs typeface="Calibri" panose="020F0502020204030204" pitchFamily="34" charset="0"/>
                  </a:rPr>
                  <a:t>Manual therapies</a:t>
                </a:r>
              </a:p>
              <a:p>
                <a:pPr marL="0" lvl="1" algn="r" defTabSz="400050">
                  <a:lnSpc>
                    <a:spcPct val="80000"/>
                  </a:lnSpc>
                  <a:spcBef>
                    <a:spcPct val="0"/>
                  </a:spcBef>
                  <a:spcAft>
                    <a:spcPct val="15000"/>
                  </a:spcAft>
                  <a:buClr>
                    <a:srgbClr val="E51837"/>
                  </a:buClr>
                </a:pPr>
                <a:r>
                  <a:rPr lang="en-US" sz="1600" b="1" dirty="0">
                    <a:solidFill>
                      <a:prstClr val="black"/>
                    </a:solidFill>
                    <a:latin typeface="Calibri" panose="020F0502020204030204" pitchFamily="34" charset="0"/>
                    <a:cs typeface="Calibri" panose="020F0502020204030204" pitchFamily="34" charset="0"/>
                  </a:rPr>
                  <a:t>Orthotics</a:t>
                </a:r>
              </a:p>
              <a:p>
                <a:pPr marL="0" lvl="1" algn="r" defTabSz="400050">
                  <a:lnSpc>
                    <a:spcPct val="80000"/>
                  </a:lnSpc>
                  <a:spcBef>
                    <a:spcPct val="0"/>
                  </a:spcBef>
                  <a:spcAft>
                    <a:spcPct val="15000"/>
                  </a:spcAft>
                  <a:buClr>
                    <a:srgbClr val="E51837"/>
                  </a:buClr>
                </a:pPr>
                <a:r>
                  <a:rPr lang="en-US" sz="1600" b="1" dirty="0">
                    <a:solidFill>
                      <a:prstClr val="black"/>
                    </a:solidFill>
                    <a:latin typeface="Calibri" panose="020F0502020204030204" pitchFamily="34" charset="0"/>
                    <a:cs typeface="Calibri" panose="020F0502020204030204" pitchFamily="34" charset="0"/>
                  </a:rPr>
                  <a:t>TENS</a:t>
                </a:r>
              </a:p>
              <a:p>
                <a:pPr marL="0" lvl="1" algn="r" defTabSz="400050">
                  <a:lnSpc>
                    <a:spcPct val="80000"/>
                  </a:lnSpc>
                  <a:spcBef>
                    <a:spcPct val="0"/>
                  </a:spcBef>
                  <a:buClr>
                    <a:srgbClr val="E51837"/>
                  </a:buClr>
                </a:pPr>
                <a:r>
                  <a:rPr lang="en-US" sz="1600" b="1" dirty="0">
                    <a:solidFill>
                      <a:prstClr val="black"/>
                    </a:solidFill>
                    <a:latin typeface="Calibri" panose="020F0502020204030204" pitchFamily="34" charset="0"/>
                    <a:cs typeface="Calibri" panose="020F0502020204030204" pitchFamily="34" charset="0"/>
                  </a:rPr>
                  <a:t>Other modalities</a:t>
                </a:r>
              </a:p>
              <a:p>
                <a:pPr marL="0" lvl="1" algn="r" defTabSz="400050">
                  <a:lnSpc>
                    <a:spcPct val="80000"/>
                  </a:lnSpc>
                  <a:spcBef>
                    <a:spcPct val="0"/>
                  </a:spcBef>
                  <a:spcAft>
                    <a:spcPct val="15000"/>
                  </a:spcAft>
                  <a:buClr>
                    <a:srgbClr val="E51837"/>
                  </a:buClr>
                </a:pPr>
                <a:r>
                  <a:rPr lang="en-US" sz="1400" i="1" dirty="0">
                    <a:solidFill>
                      <a:prstClr val="black"/>
                    </a:solidFill>
                    <a:latin typeface="Calibri" panose="020F0502020204030204" pitchFamily="34" charset="0"/>
                    <a:cs typeface="Calibri" panose="020F0502020204030204" pitchFamily="34" charset="0"/>
                  </a:rPr>
                  <a:t>(heat, cold, stretch)</a:t>
                </a:r>
              </a:p>
            </p:txBody>
          </p:sp>
        </p:grpSp>
      </p:grpSp>
      <p:grpSp>
        <p:nvGrpSpPr>
          <p:cNvPr id="41" name="Group 40"/>
          <p:cNvGrpSpPr/>
          <p:nvPr/>
        </p:nvGrpSpPr>
        <p:grpSpPr>
          <a:xfrm>
            <a:off x="806787" y="3879692"/>
            <a:ext cx="3758298" cy="2180170"/>
            <a:chOff x="806787" y="3879692"/>
            <a:chExt cx="3758298" cy="2180170"/>
          </a:xfrm>
        </p:grpSpPr>
        <p:sp>
          <p:nvSpPr>
            <p:cNvPr id="15" name="Freeform 14"/>
            <p:cNvSpPr/>
            <p:nvPr/>
          </p:nvSpPr>
          <p:spPr>
            <a:xfrm>
              <a:off x="2755708" y="3879692"/>
              <a:ext cx="1723477" cy="1768553"/>
            </a:xfrm>
            <a:custGeom>
              <a:avLst/>
              <a:gdLst>
                <a:gd name="connsiteX0" fmla="*/ 0 w 1959741"/>
                <a:gd name="connsiteY0" fmla="*/ 1959741 h 1959741"/>
                <a:gd name="connsiteX1" fmla="*/ 1959741 w 1959741"/>
                <a:gd name="connsiteY1" fmla="*/ 0 h 1959741"/>
                <a:gd name="connsiteX2" fmla="*/ 1959741 w 1959741"/>
                <a:gd name="connsiteY2" fmla="*/ 1959741 h 1959741"/>
                <a:gd name="connsiteX3" fmla="*/ 0 w 1959741"/>
                <a:gd name="connsiteY3" fmla="*/ 1959741 h 1959741"/>
              </a:gdLst>
              <a:ahLst/>
              <a:cxnLst>
                <a:cxn ang="0">
                  <a:pos x="connsiteX0" y="connsiteY0"/>
                </a:cxn>
                <a:cxn ang="0">
                  <a:pos x="connsiteX1" y="connsiteY1"/>
                </a:cxn>
                <a:cxn ang="0">
                  <a:pos x="connsiteX2" y="connsiteY2"/>
                </a:cxn>
                <a:cxn ang="0">
                  <a:pos x="connsiteX3" y="connsiteY3"/>
                </a:cxn>
              </a:cxnLst>
              <a:rect l="l" t="t" r="r" b="b"/>
              <a:pathLst>
                <a:path w="1959741" h="1959741">
                  <a:moveTo>
                    <a:pt x="1959741" y="1959741"/>
                  </a:moveTo>
                  <a:cubicBezTo>
                    <a:pt x="877406" y="1959741"/>
                    <a:pt x="0" y="1082335"/>
                    <a:pt x="0" y="0"/>
                  </a:cubicBezTo>
                  <a:lnTo>
                    <a:pt x="1959741" y="0"/>
                  </a:lnTo>
                  <a:lnTo>
                    <a:pt x="1959741" y="1959741"/>
                  </a:lnTo>
                  <a:close/>
                </a:path>
              </a:pathLst>
            </a:custGeom>
            <a:solidFill>
              <a:srgbClr val="006666"/>
            </a:solidFill>
            <a:effectLst>
              <a:outerShdw blurRad="50800" dist="635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66451" tIns="92456" rIns="92457" bIns="666451" numCol="1" spcCol="1270" anchor="ctr" anchorCtr="0">
              <a:noAutofit/>
            </a:bodyPr>
            <a:lstStyle/>
            <a:p>
              <a:pPr algn="ctr" defTabSz="577850">
                <a:lnSpc>
                  <a:spcPct val="90000"/>
                </a:lnSpc>
                <a:spcBef>
                  <a:spcPct val="0"/>
                </a:spcBef>
                <a:spcAft>
                  <a:spcPct val="35000"/>
                </a:spcAft>
              </a:pPr>
              <a:endParaRPr lang="en-US" sz="1600" dirty="0">
                <a:solidFill>
                  <a:prstClr val="white"/>
                </a:solidFill>
                <a:latin typeface="Calibri" panose="020F0502020204030204" pitchFamily="34" charset="0"/>
              </a:endParaRPr>
            </a:p>
          </p:txBody>
        </p:sp>
        <p:grpSp>
          <p:nvGrpSpPr>
            <p:cNvPr id="31" name="Group 30"/>
            <p:cNvGrpSpPr/>
            <p:nvPr/>
          </p:nvGrpSpPr>
          <p:grpSpPr>
            <a:xfrm>
              <a:off x="806787" y="4318542"/>
              <a:ext cx="3758298" cy="1741320"/>
              <a:chOff x="822120" y="4344670"/>
              <a:chExt cx="3828036" cy="1743728"/>
            </a:xfrm>
          </p:grpSpPr>
          <p:sp>
            <p:nvSpPr>
              <p:cNvPr id="32" name="TextBox 31"/>
              <p:cNvSpPr txBox="1"/>
              <p:nvPr/>
            </p:nvSpPr>
            <p:spPr>
              <a:xfrm>
                <a:off x="2786055" y="4344670"/>
                <a:ext cx="1864101" cy="369843"/>
              </a:xfrm>
              <a:prstGeom prst="rect">
                <a:avLst/>
              </a:prstGeom>
              <a:noFill/>
              <a:ln>
                <a:noFill/>
              </a:ln>
            </p:spPr>
            <p:txBody>
              <a:bodyPr wrap="square" rtlCol="0">
                <a:spAutoFit/>
              </a:bodyPr>
              <a:lstStyle/>
              <a:p>
                <a:pPr algn="ctr" defTabSz="577850">
                  <a:lnSpc>
                    <a:spcPct val="90000"/>
                  </a:lnSpc>
                  <a:spcBef>
                    <a:spcPct val="0"/>
                  </a:spcBef>
                  <a:spcAft>
                    <a:spcPct val="35000"/>
                  </a:spcAft>
                </a:pPr>
                <a:r>
                  <a:rPr lang="en-US" sz="2000" b="1" dirty="0">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Medication</a:t>
                </a:r>
              </a:p>
            </p:txBody>
          </p:sp>
          <p:sp>
            <p:nvSpPr>
              <p:cNvPr id="33" name="Rectangle 32"/>
              <p:cNvSpPr/>
              <p:nvPr/>
            </p:nvSpPr>
            <p:spPr>
              <a:xfrm>
                <a:off x="822120" y="4627520"/>
                <a:ext cx="2143387" cy="1460878"/>
              </a:xfrm>
              <a:prstGeom prst="rect">
                <a:avLst/>
              </a:prstGeom>
            </p:spPr>
            <p:txBody>
              <a:bodyPr wrap="square">
                <a:spAutoFit/>
              </a:bodyPr>
              <a:lstStyle/>
              <a:p>
                <a:pPr marL="0" lvl="1" algn="r" defTabSz="400050">
                  <a:lnSpc>
                    <a:spcPct val="80000"/>
                  </a:lnSpc>
                  <a:spcBef>
                    <a:spcPct val="0"/>
                  </a:spcBef>
                  <a:spcAft>
                    <a:spcPct val="15000"/>
                  </a:spcAft>
                  <a:buClr>
                    <a:srgbClr val="E51837"/>
                  </a:buClr>
                </a:pPr>
                <a:r>
                  <a:rPr lang="en-US" sz="1600" b="1" dirty="0">
                    <a:solidFill>
                      <a:prstClr val="black"/>
                    </a:solidFill>
                    <a:latin typeface="Calibri" panose="020F0502020204030204" pitchFamily="34" charset="0"/>
                    <a:cs typeface="Calibri" panose="020F0502020204030204" pitchFamily="34" charset="0"/>
                  </a:rPr>
                  <a:t>NSAIDs</a:t>
                </a:r>
              </a:p>
              <a:p>
                <a:pPr marL="0" lvl="1" algn="r" defTabSz="400050">
                  <a:lnSpc>
                    <a:spcPct val="80000"/>
                  </a:lnSpc>
                  <a:spcBef>
                    <a:spcPct val="0"/>
                  </a:spcBef>
                  <a:spcAft>
                    <a:spcPct val="15000"/>
                  </a:spcAft>
                  <a:buClr>
                    <a:srgbClr val="E51837"/>
                  </a:buClr>
                </a:pPr>
                <a:r>
                  <a:rPr lang="en-US" sz="1600" b="1" dirty="0">
                    <a:solidFill>
                      <a:prstClr val="black"/>
                    </a:solidFill>
                    <a:latin typeface="Calibri" panose="020F0502020204030204" pitchFamily="34" charset="0"/>
                    <a:cs typeface="Calibri" panose="020F0502020204030204" pitchFamily="34" charset="0"/>
                  </a:rPr>
                  <a:t>Anticonvulsants</a:t>
                </a:r>
              </a:p>
              <a:p>
                <a:pPr marL="0" lvl="1" algn="r" defTabSz="400050">
                  <a:lnSpc>
                    <a:spcPct val="80000"/>
                  </a:lnSpc>
                  <a:spcBef>
                    <a:spcPct val="0"/>
                  </a:spcBef>
                  <a:spcAft>
                    <a:spcPct val="15000"/>
                  </a:spcAft>
                  <a:buClr>
                    <a:srgbClr val="E51837"/>
                  </a:buClr>
                </a:pPr>
                <a:r>
                  <a:rPr lang="en-US" sz="1600" b="1" dirty="0">
                    <a:solidFill>
                      <a:prstClr val="black"/>
                    </a:solidFill>
                    <a:latin typeface="Calibri" panose="020F0502020204030204" pitchFamily="34" charset="0"/>
                    <a:cs typeface="Calibri" panose="020F0502020204030204" pitchFamily="34" charset="0"/>
                  </a:rPr>
                  <a:t>Antidepressants</a:t>
                </a:r>
              </a:p>
              <a:p>
                <a:pPr marL="0" lvl="1" algn="r" defTabSz="400050">
                  <a:lnSpc>
                    <a:spcPct val="80000"/>
                  </a:lnSpc>
                  <a:spcBef>
                    <a:spcPct val="0"/>
                  </a:spcBef>
                  <a:spcAft>
                    <a:spcPct val="15000"/>
                  </a:spcAft>
                  <a:buClr>
                    <a:srgbClr val="E51837"/>
                  </a:buClr>
                </a:pPr>
                <a:r>
                  <a:rPr lang="en-US" sz="1600" b="1" dirty="0">
                    <a:solidFill>
                      <a:prstClr val="black"/>
                    </a:solidFill>
                    <a:latin typeface="Calibri" panose="020F0502020204030204" pitchFamily="34" charset="0"/>
                    <a:cs typeface="Calibri" panose="020F0502020204030204" pitchFamily="34" charset="0"/>
                  </a:rPr>
                  <a:t>Topical agents</a:t>
                </a:r>
              </a:p>
              <a:p>
                <a:pPr marL="0" lvl="1" algn="r" defTabSz="400050">
                  <a:lnSpc>
                    <a:spcPct val="80000"/>
                  </a:lnSpc>
                  <a:spcBef>
                    <a:spcPct val="0"/>
                  </a:spcBef>
                  <a:spcAft>
                    <a:spcPct val="15000"/>
                  </a:spcAft>
                  <a:buClr>
                    <a:srgbClr val="E51837"/>
                  </a:buClr>
                </a:pPr>
                <a:r>
                  <a:rPr lang="en-US" sz="1600" b="1" dirty="0">
                    <a:solidFill>
                      <a:prstClr val="black"/>
                    </a:solidFill>
                    <a:latin typeface="Calibri" panose="020F0502020204030204" pitchFamily="34" charset="0"/>
                    <a:cs typeface="Calibri" panose="020F0502020204030204" pitchFamily="34" charset="0"/>
                  </a:rPr>
                  <a:t>Opioids</a:t>
                </a:r>
              </a:p>
              <a:p>
                <a:pPr marL="0" lvl="1" algn="r" defTabSz="400050">
                  <a:lnSpc>
                    <a:spcPct val="80000"/>
                  </a:lnSpc>
                  <a:spcBef>
                    <a:spcPct val="0"/>
                  </a:spcBef>
                  <a:spcAft>
                    <a:spcPct val="15000"/>
                  </a:spcAft>
                  <a:buClr>
                    <a:srgbClr val="E51837"/>
                  </a:buClr>
                </a:pPr>
                <a:r>
                  <a:rPr lang="en-US" sz="1600" b="1" dirty="0">
                    <a:solidFill>
                      <a:prstClr val="black"/>
                    </a:solidFill>
                    <a:latin typeface="Calibri" panose="020F0502020204030204" pitchFamily="34" charset="0"/>
                    <a:cs typeface="Calibri" panose="020F0502020204030204" pitchFamily="34" charset="0"/>
                  </a:rPr>
                  <a:t>Others</a:t>
                </a:r>
              </a:p>
            </p:txBody>
          </p:sp>
        </p:grpSp>
      </p:grpSp>
      <p:grpSp>
        <p:nvGrpSpPr>
          <p:cNvPr id="39" name="Group 38"/>
          <p:cNvGrpSpPr/>
          <p:nvPr/>
        </p:nvGrpSpPr>
        <p:grpSpPr>
          <a:xfrm>
            <a:off x="4537546" y="3879691"/>
            <a:ext cx="4033910" cy="2180228"/>
            <a:chOff x="4537546" y="3879691"/>
            <a:chExt cx="4033910" cy="2180228"/>
          </a:xfrm>
        </p:grpSpPr>
        <p:sp>
          <p:nvSpPr>
            <p:cNvPr id="16" name="Freeform 15"/>
            <p:cNvSpPr/>
            <p:nvPr/>
          </p:nvSpPr>
          <p:spPr>
            <a:xfrm>
              <a:off x="4581066" y="3879691"/>
              <a:ext cx="1745157" cy="1768554"/>
            </a:xfrm>
            <a:custGeom>
              <a:avLst/>
              <a:gdLst>
                <a:gd name="connsiteX0" fmla="*/ 0 w 1959741"/>
                <a:gd name="connsiteY0" fmla="*/ 1959741 h 1959741"/>
                <a:gd name="connsiteX1" fmla="*/ 1959741 w 1959741"/>
                <a:gd name="connsiteY1" fmla="*/ 0 h 1959741"/>
                <a:gd name="connsiteX2" fmla="*/ 1959741 w 1959741"/>
                <a:gd name="connsiteY2" fmla="*/ 1959741 h 1959741"/>
                <a:gd name="connsiteX3" fmla="*/ 0 w 1959741"/>
                <a:gd name="connsiteY3" fmla="*/ 1959741 h 1959741"/>
              </a:gdLst>
              <a:ahLst/>
              <a:cxnLst>
                <a:cxn ang="0">
                  <a:pos x="connsiteX0" y="connsiteY0"/>
                </a:cxn>
                <a:cxn ang="0">
                  <a:pos x="connsiteX1" y="connsiteY1"/>
                </a:cxn>
                <a:cxn ang="0">
                  <a:pos x="connsiteX2" y="connsiteY2"/>
                </a:cxn>
                <a:cxn ang="0">
                  <a:pos x="connsiteX3" y="connsiteY3"/>
                </a:cxn>
              </a:cxnLst>
              <a:rect l="l" t="t" r="r" b="b"/>
              <a:pathLst>
                <a:path w="1959741" h="1959741">
                  <a:moveTo>
                    <a:pt x="1959741" y="0"/>
                  </a:moveTo>
                  <a:cubicBezTo>
                    <a:pt x="1959741" y="1082335"/>
                    <a:pt x="1082335" y="1959741"/>
                    <a:pt x="0" y="1959741"/>
                  </a:cubicBezTo>
                  <a:lnTo>
                    <a:pt x="0" y="0"/>
                  </a:lnTo>
                  <a:lnTo>
                    <a:pt x="1959741" y="0"/>
                  </a:lnTo>
                  <a:close/>
                </a:path>
              </a:pathLst>
            </a:custGeom>
            <a:solidFill>
              <a:srgbClr val="006666"/>
            </a:solidFill>
            <a:effectLst>
              <a:outerShdw blurRad="50800" dist="635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92457" rIns="666452" bIns="666451" numCol="1" spcCol="1270" anchor="ctr" anchorCtr="0">
              <a:noAutofit/>
            </a:bodyPr>
            <a:lstStyle/>
            <a:p>
              <a:pPr algn="ctr" defTabSz="577850">
                <a:lnSpc>
                  <a:spcPct val="90000"/>
                </a:lnSpc>
                <a:spcBef>
                  <a:spcPct val="0"/>
                </a:spcBef>
                <a:spcAft>
                  <a:spcPct val="35000"/>
                </a:spcAft>
              </a:pPr>
              <a:endParaRPr lang="en-US" sz="1600" dirty="0">
                <a:solidFill>
                  <a:prstClr val="white"/>
                </a:solidFill>
                <a:effectLst>
                  <a:outerShdw blurRad="38100" dist="38100" dir="2700000" algn="tl">
                    <a:srgbClr val="000000">
                      <a:alpha val="43137"/>
                    </a:srgbClr>
                  </a:outerShdw>
                </a:effectLst>
                <a:latin typeface="Calibri" panose="020F0502020204030204" pitchFamily="34" charset="0"/>
              </a:endParaRPr>
            </a:p>
          </p:txBody>
        </p:sp>
        <p:grpSp>
          <p:nvGrpSpPr>
            <p:cNvPr id="25" name="Group 24"/>
            <p:cNvGrpSpPr/>
            <p:nvPr/>
          </p:nvGrpSpPr>
          <p:grpSpPr>
            <a:xfrm>
              <a:off x="4537546" y="4360453"/>
              <a:ext cx="4033910" cy="1699466"/>
              <a:chOff x="4478026" y="4386582"/>
              <a:chExt cx="4108762" cy="1701816"/>
            </a:xfrm>
          </p:grpSpPr>
          <p:sp>
            <p:nvSpPr>
              <p:cNvPr id="26" name="TextBox 25"/>
              <p:cNvSpPr txBox="1"/>
              <p:nvPr/>
            </p:nvSpPr>
            <p:spPr>
              <a:xfrm>
                <a:off x="4478026" y="4386582"/>
                <a:ext cx="1818588" cy="339022"/>
              </a:xfrm>
              <a:prstGeom prst="rect">
                <a:avLst/>
              </a:prstGeom>
              <a:noFill/>
            </p:spPr>
            <p:txBody>
              <a:bodyPr wrap="square" rtlCol="0">
                <a:spAutoFit/>
              </a:bodyPr>
              <a:lstStyle/>
              <a:p>
                <a:pPr algn="ctr">
                  <a:lnSpc>
                    <a:spcPct val="80000"/>
                  </a:lnSpc>
                </a:pPr>
                <a:r>
                  <a:rPr lang="en-US" sz="2000" b="1" dirty="0">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Procedural</a:t>
                </a:r>
              </a:p>
            </p:txBody>
          </p:sp>
          <p:sp>
            <p:nvSpPr>
              <p:cNvPr id="27" name="Rectangle 26"/>
              <p:cNvSpPr/>
              <p:nvPr/>
            </p:nvSpPr>
            <p:spPr>
              <a:xfrm>
                <a:off x="6132352" y="4627520"/>
                <a:ext cx="2454436" cy="1460878"/>
              </a:xfrm>
              <a:prstGeom prst="rect">
                <a:avLst/>
              </a:prstGeom>
            </p:spPr>
            <p:txBody>
              <a:bodyPr wrap="square">
                <a:spAutoFit/>
              </a:bodyPr>
              <a:lstStyle/>
              <a:p>
                <a:pPr marL="0" lvl="1" defTabSz="400050">
                  <a:lnSpc>
                    <a:spcPct val="80000"/>
                  </a:lnSpc>
                  <a:spcBef>
                    <a:spcPct val="0"/>
                  </a:spcBef>
                  <a:spcAft>
                    <a:spcPct val="15000"/>
                  </a:spcAft>
                  <a:buClr>
                    <a:srgbClr val="E51837"/>
                  </a:buClr>
                </a:pPr>
                <a:r>
                  <a:rPr lang="en-US" sz="1600" b="1" dirty="0">
                    <a:solidFill>
                      <a:prstClr val="black"/>
                    </a:solidFill>
                    <a:latin typeface="Calibri" panose="020F0502020204030204" pitchFamily="34" charset="0"/>
                    <a:cs typeface="Calibri" panose="020F0502020204030204" pitchFamily="34" charset="0"/>
                  </a:rPr>
                  <a:t>Acupuncture</a:t>
                </a:r>
              </a:p>
              <a:p>
                <a:pPr marL="0" lvl="1" defTabSz="400050">
                  <a:lnSpc>
                    <a:spcPct val="80000"/>
                  </a:lnSpc>
                  <a:spcBef>
                    <a:spcPct val="0"/>
                  </a:spcBef>
                  <a:spcAft>
                    <a:spcPct val="15000"/>
                  </a:spcAft>
                  <a:buClr>
                    <a:srgbClr val="E51837"/>
                  </a:buClr>
                </a:pPr>
                <a:r>
                  <a:rPr lang="en-US" sz="1600" b="1" dirty="0">
                    <a:solidFill>
                      <a:prstClr val="black"/>
                    </a:solidFill>
                    <a:latin typeface="Calibri" panose="020F0502020204030204" pitchFamily="34" charset="0"/>
                    <a:cs typeface="Calibri" panose="020F0502020204030204" pitchFamily="34" charset="0"/>
                  </a:rPr>
                  <a:t>Nerve blocks</a:t>
                </a:r>
              </a:p>
              <a:p>
                <a:pPr marL="0" lvl="1" defTabSz="400050">
                  <a:lnSpc>
                    <a:spcPct val="80000"/>
                  </a:lnSpc>
                  <a:spcBef>
                    <a:spcPct val="0"/>
                  </a:spcBef>
                  <a:spcAft>
                    <a:spcPct val="15000"/>
                  </a:spcAft>
                  <a:buClr>
                    <a:srgbClr val="E51837"/>
                  </a:buClr>
                </a:pPr>
                <a:r>
                  <a:rPr lang="en-US" sz="1600" b="1" dirty="0">
                    <a:solidFill>
                      <a:prstClr val="black"/>
                    </a:solidFill>
                    <a:latin typeface="Calibri" panose="020F0502020204030204" pitchFamily="34" charset="0"/>
                    <a:cs typeface="Calibri" panose="020F0502020204030204" pitchFamily="34" charset="0"/>
                  </a:rPr>
                  <a:t>Steroid injections</a:t>
                </a:r>
              </a:p>
              <a:p>
                <a:pPr marL="0" lvl="1" defTabSz="400050">
                  <a:lnSpc>
                    <a:spcPct val="80000"/>
                  </a:lnSpc>
                  <a:spcBef>
                    <a:spcPct val="0"/>
                  </a:spcBef>
                  <a:spcAft>
                    <a:spcPct val="15000"/>
                  </a:spcAft>
                  <a:buClr>
                    <a:srgbClr val="E51837"/>
                  </a:buClr>
                </a:pPr>
                <a:r>
                  <a:rPr lang="en-US" sz="1600" b="1" dirty="0">
                    <a:solidFill>
                      <a:prstClr val="black"/>
                    </a:solidFill>
                    <a:latin typeface="Calibri" panose="020F0502020204030204" pitchFamily="34" charset="0"/>
                    <a:cs typeface="Calibri" panose="020F0502020204030204" pitchFamily="34" charset="0"/>
                  </a:rPr>
                  <a:t>Trigger point injections</a:t>
                </a:r>
              </a:p>
              <a:p>
                <a:pPr marL="0" lvl="1" defTabSz="400050">
                  <a:lnSpc>
                    <a:spcPct val="80000"/>
                  </a:lnSpc>
                  <a:spcBef>
                    <a:spcPct val="0"/>
                  </a:spcBef>
                  <a:spcAft>
                    <a:spcPct val="15000"/>
                  </a:spcAft>
                  <a:buClr>
                    <a:srgbClr val="E51837"/>
                  </a:buClr>
                </a:pPr>
                <a:r>
                  <a:rPr lang="en-US" sz="1600" b="1" dirty="0">
                    <a:solidFill>
                      <a:prstClr val="black"/>
                    </a:solidFill>
                    <a:latin typeface="Calibri" panose="020F0502020204030204" pitchFamily="34" charset="0"/>
                    <a:cs typeface="Calibri" panose="020F0502020204030204" pitchFamily="34" charset="0"/>
                  </a:rPr>
                  <a:t>Stimulators</a:t>
                </a:r>
              </a:p>
              <a:p>
                <a:pPr marL="0" lvl="1" defTabSz="400050">
                  <a:lnSpc>
                    <a:spcPct val="80000"/>
                  </a:lnSpc>
                  <a:spcBef>
                    <a:spcPct val="0"/>
                  </a:spcBef>
                  <a:spcAft>
                    <a:spcPct val="15000"/>
                  </a:spcAft>
                  <a:buClr>
                    <a:srgbClr val="E51837"/>
                  </a:buClr>
                </a:pPr>
                <a:r>
                  <a:rPr lang="en-US" sz="1600" b="1" dirty="0">
                    <a:solidFill>
                      <a:prstClr val="black"/>
                    </a:solidFill>
                    <a:latin typeface="Calibri" panose="020F0502020204030204" pitchFamily="34" charset="0"/>
                    <a:cs typeface="Calibri" panose="020F0502020204030204" pitchFamily="34" charset="0"/>
                  </a:rPr>
                  <a:t>Pumps</a:t>
                </a:r>
              </a:p>
            </p:txBody>
          </p:sp>
        </p:grpSp>
      </p:grpSp>
      <p:grpSp>
        <p:nvGrpSpPr>
          <p:cNvPr id="38" name="Group 37"/>
          <p:cNvGrpSpPr/>
          <p:nvPr/>
        </p:nvGrpSpPr>
        <p:grpSpPr>
          <a:xfrm>
            <a:off x="4581066" y="1696826"/>
            <a:ext cx="4160378" cy="2092470"/>
            <a:chOff x="4581066" y="1696826"/>
            <a:chExt cx="4160378" cy="2092470"/>
          </a:xfrm>
        </p:grpSpPr>
        <p:sp>
          <p:nvSpPr>
            <p:cNvPr id="17" name="Freeform 16"/>
            <p:cNvSpPr/>
            <p:nvPr/>
          </p:nvSpPr>
          <p:spPr>
            <a:xfrm>
              <a:off x="4581066" y="1985550"/>
              <a:ext cx="1745157" cy="1803746"/>
            </a:xfrm>
            <a:custGeom>
              <a:avLst/>
              <a:gdLst>
                <a:gd name="connsiteX0" fmla="*/ 0 w 1959741"/>
                <a:gd name="connsiteY0" fmla="*/ 1959741 h 1959741"/>
                <a:gd name="connsiteX1" fmla="*/ 1959741 w 1959741"/>
                <a:gd name="connsiteY1" fmla="*/ 0 h 1959741"/>
                <a:gd name="connsiteX2" fmla="*/ 1959741 w 1959741"/>
                <a:gd name="connsiteY2" fmla="*/ 1959741 h 1959741"/>
                <a:gd name="connsiteX3" fmla="*/ 0 w 1959741"/>
                <a:gd name="connsiteY3" fmla="*/ 1959741 h 1959741"/>
              </a:gdLst>
              <a:ahLst/>
              <a:cxnLst>
                <a:cxn ang="0">
                  <a:pos x="connsiteX0" y="connsiteY0"/>
                </a:cxn>
                <a:cxn ang="0">
                  <a:pos x="connsiteX1" y="connsiteY1"/>
                </a:cxn>
                <a:cxn ang="0">
                  <a:pos x="connsiteX2" y="connsiteY2"/>
                </a:cxn>
                <a:cxn ang="0">
                  <a:pos x="connsiteX3" y="connsiteY3"/>
                </a:cxn>
              </a:cxnLst>
              <a:rect l="l" t="t" r="r" b="b"/>
              <a:pathLst>
                <a:path w="1959741" h="1959741">
                  <a:moveTo>
                    <a:pt x="0" y="0"/>
                  </a:moveTo>
                  <a:cubicBezTo>
                    <a:pt x="1082335" y="0"/>
                    <a:pt x="1959741" y="877406"/>
                    <a:pt x="1959741" y="1959741"/>
                  </a:cubicBezTo>
                  <a:lnTo>
                    <a:pt x="0" y="1959741"/>
                  </a:lnTo>
                  <a:lnTo>
                    <a:pt x="0" y="0"/>
                  </a:lnTo>
                  <a:close/>
                </a:path>
              </a:pathLst>
            </a:custGeom>
            <a:solidFill>
              <a:srgbClr val="006666"/>
            </a:solidFill>
            <a:effectLst>
              <a:outerShdw blurRad="50800" dist="635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666451" rIns="666451" bIns="92456" numCol="1" spcCol="1270" anchor="ctr" anchorCtr="0">
              <a:noAutofit/>
            </a:bodyPr>
            <a:lstStyle/>
            <a:p>
              <a:pPr algn="ctr" defTabSz="577850">
                <a:lnSpc>
                  <a:spcPct val="90000"/>
                </a:lnSpc>
                <a:spcBef>
                  <a:spcPct val="0"/>
                </a:spcBef>
                <a:spcAft>
                  <a:spcPct val="35000"/>
                </a:spcAft>
              </a:pPr>
              <a:endParaRPr lang="en-US" sz="1600" dirty="0">
                <a:solidFill>
                  <a:prstClr val="white"/>
                </a:solidFill>
                <a:latin typeface="Calibri" panose="020F0502020204030204" pitchFamily="34" charset="0"/>
              </a:endParaRPr>
            </a:p>
          </p:txBody>
        </p:sp>
        <p:grpSp>
          <p:nvGrpSpPr>
            <p:cNvPr id="22" name="Group 21"/>
            <p:cNvGrpSpPr/>
            <p:nvPr/>
          </p:nvGrpSpPr>
          <p:grpSpPr>
            <a:xfrm>
              <a:off x="4600916" y="1696826"/>
              <a:ext cx="4140528" cy="1462586"/>
              <a:chOff x="4616249" y="1722954"/>
              <a:chExt cx="4217358" cy="1464608"/>
            </a:xfrm>
          </p:grpSpPr>
          <p:sp>
            <p:nvSpPr>
              <p:cNvPr id="23" name="TextBox 22"/>
              <p:cNvSpPr txBox="1"/>
              <p:nvPr/>
            </p:nvSpPr>
            <p:spPr>
              <a:xfrm>
                <a:off x="4616249" y="2601979"/>
                <a:ext cx="1717040" cy="585583"/>
              </a:xfrm>
              <a:prstGeom prst="rect">
                <a:avLst/>
              </a:prstGeom>
              <a:noFill/>
            </p:spPr>
            <p:txBody>
              <a:bodyPr wrap="square" rtlCol="0">
                <a:spAutoFit/>
              </a:bodyPr>
              <a:lstStyle/>
              <a:p>
                <a:pPr>
                  <a:lnSpc>
                    <a:spcPct val="80000"/>
                  </a:lnSpc>
                </a:pPr>
                <a:r>
                  <a:rPr lang="en-US" sz="2000" b="1" dirty="0">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Psycho-behavioral</a:t>
                </a:r>
              </a:p>
            </p:txBody>
          </p:sp>
          <p:sp>
            <p:nvSpPr>
              <p:cNvPr id="24" name="Rectangle 23"/>
              <p:cNvSpPr/>
              <p:nvPr/>
            </p:nvSpPr>
            <p:spPr>
              <a:xfrm>
                <a:off x="6132352" y="1722954"/>
                <a:ext cx="2701255" cy="992411"/>
              </a:xfrm>
              <a:prstGeom prst="rect">
                <a:avLst/>
              </a:prstGeom>
            </p:spPr>
            <p:txBody>
              <a:bodyPr wrap="square">
                <a:spAutoFit/>
              </a:bodyPr>
              <a:lstStyle/>
              <a:p>
                <a:pPr marL="0" lvl="1" defTabSz="400050">
                  <a:lnSpc>
                    <a:spcPct val="80000"/>
                  </a:lnSpc>
                  <a:spcBef>
                    <a:spcPct val="0"/>
                  </a:spcBef>
                  <a:spcAft>
                    <a:spcPct val="15000"/>
                  </a:spcAft>
                  <a:buClr>
                    <a:srgbClr val="E51837"/>
                  </a:buClr>
                </a:pPr>
                <a:r>
                  <a:rPr lang="en-US" sz="1600" b="1" dirty="0">
                    <a:solidFill>
                      <a:prstClr val="black"/>
                    </a:solidFill>
                    <a:latin typeface="Calibri" panose="020F0502020204030204" pitchFamily="34" charset="0"/>
                    <a:cs typeface="Calibri" panose="020F0502020204030204" pitchFamily="34" charset="0"/>
                  </a:rPr>
                  <a:t>CBT/ACT</a:t>
                </a:r>
                <a:endParaRPr lang="en-US" sz="1100" dirty="0">
                  <a:solidFill>
                    <a:prstClr val="black"/>
                  </a:solidFill>
                  <a:latin typeface="Calibri" panose="020F0502020204030204" pitchFamily="34" charset="0"/>
                  <a:cs typeface="Calibri" panose="020F0502020204030204" pitchFamily="34" charset="0"/>
                </a:endParaRPr>
              </a:p>
              <a:p>
                <a:pPr marL="0" lvl="1" defTabSz="400050">
                  <a:lnSpc>
                    <a:spcPct val="80000"/>
                  </a:lnSpc>
                  <a:spcBef>
                    <a:spcPct val="0"/>
                  </a:spcBef>
                  <a:spcAft>
                    <a:spcPct val="15000"/>
                  </a:spcAft>
                  <a:buClr>
                    <a:srgbClr val="E51837"/>
                  </a:buClr>
                </a:pPr>
                <a:r>
                  <a:rPr lang="en-US" sz="1600" b="1" dirty="0">
                    <a:solidFill>
                      <a:prstClr val="black"/>
                    </a:solidFill>
                    <a:latin typeface="Calibri" panose="020F0502020204030204" pitchFamily="34" charset="0"/>
                    <a:cs typeface="Calibri" panose="020F0502020204030204" pitchFamily="34" charset="0"/>
                  </a:rPr>
                  <a:t>Tx mood/trauma issues</a:t>
                </a:r>
              </a:p>
              <a:p>
                <a:pPr marL="0" lvl="1" defTabSz="400050">
                  <a:lnSpc>
                    <a:spcPct val="80000"/>
                  </a:lnSpc>
                  <a:spcBef>
                    <a:spcPct val="0"/>
                  </a:spcBef>
                  <a:spcAft>
                    <a:spcPct val="15000"/>
                  </a:spcAft>
                  <a:buClr>
                    <a:srgbClr val="E51837"/>
                  </a:buClr>
                </a:pPr>
                <a:r>
                  <a:rPr lang="en-US" sz="1600" b="1" dirty="0">
                    <a:solidFill>
                      <a:prstClr val="black"/>
                    </a:solidFill>
                    <a:latin typeface="Calibri" panose="020F0502020204030204" pitchFamily="34" charset="0"/>
                    <a:cs typeface="Calibri" panose="020F0502020204030204" pitchFamily="34" charset="0"/>
                  </a:rPr>
                  <a:t>Address substances</a:t>
                </a:r>
              </a:p>
              <a:p>
                <a:pPr marL="0" lvl="1" defTabSz="400050">
                  <a:lnSpc>
                    <a:spcPct val="80000"/>
                  </a:lnSpc>
                  <a:spcBef>
                    <a:spcPct val="0"/>
                  </a:spcBef>
                  <a:spcAft>
                    <a:spcPct val="15000"/>
                  </a:spcAft>
                  <a:buClr>
                    <a:srgbClr val="E51837"/>
                  </a:buClr>
                </a:pPr>
                <a:r>
                  <a:rPr lang="en-US" sz="1600" b="1" dirty="0">
                    <a:solidFill>
                      <a:prstClr val="black"/>
                    </a:solidFill>
                    <a:latin typeface="Calibri" panose="020F0502020204030204" pitchFamily="34" charset="0"/>
                    <a:cs typeface="Calibri" panose="020F0502020204030204" pitchFamily="34" charset="0"/>
                  </a:rPr>
                  <a:t>Meditation</a:t>
                </a:r>
              </a:p>
            </p:txBody>
          </p:sp>
        </p:grpSp>
      </p:grpSp>
      <p:sp>
        <p:nvSpPr>
          <p:cNvPr id="2" name="Title 1"/>
          <p:cNvSpPr>
            <a:spLocks noGrp="1"/>
          </p:cNvSpPr>
          <p:nvPr>
            <p:ph type="title"/>
          </p:nvPr>
        </p:nvSpPr>
        <p:spPr>
          <a:xfrm>
            <a:off x="0" y="-13825"/>
            <a:ext cx="12192000" cy="965445"/>
          </a:xfrm>
          <a:solidFill>
            <a:srgbClr val="214A5B"/>
          </a:solidFill>
        </p:spPr>
        <p:txBody>
          <a:bodyPr/>
          <a:lstStyle/>
          <a:p>
            <a:r>
              <a:rPr lang="en-US" b="1" dirty="0">
                <a:solidFill>
                  <a:schemeClr val="bg1"/>
                </a:solidFill>
                <a:effectLst>
                  <a:outerShdw blurRad="38100" dist="38100" dir="2700000" algn="tl">
                    <a:srgbClr val="000000">
                      <a:alpha val="43137"/>
                    </a:srgbClr>
                  </a:outerShdw>
                </a:effectLst>
              </a:rPr>
              <a:t>Multidimensional Care for Chronic Pain</a:t>
            </a:r>
          </a:p>
        </p:txBody>
      </p:sp>
      <p:grpSp>
        <p:nvGrpSpPr>
          <p:cNvPr id="3" name="Group 2"/>
          <p:cNvGrpSpPr/>
          <p:nvPr/>
        </p:nvGrpSpPr>
        <p:grpSpPr>
          <a:xfrm>
            <a:off x="-15332" y="1099213"/>
            <a:ext cx="8405649" cy="5521572"/>
            <a:chOff x="-15332" y="1099213"/>
            <a:chExt cx="8405649" cy="5521572"/>
          </a:xfrm>
        </p:grpSpPr>
        <p:grpSp>
          <p:nvGrpSpPr>
            <p:cNvPr id="4" name="Group 3"/>
            <p:cNvGrpSpPr/>
            <p:nvPr/>
          </p:nvGrpSpPr>
          <p:grpSpPr>
            <a:xfrm>
              <a:off x="-15332" y="3518129"/>
              <a:ext cx="8405649" cy="562623"/>
              <a:chOff x="0" y="3544259"/>
              <a:chExt cx="8561621" cy="563401"/>
            </a:xfrm>
          </p:grpSpPr>
          <p:sp>
            <p:nvSpPr>
              <p:cNvPr id="5" name="TextBox 4"/>
              <p:cNvSpPr txBox="1"/>
              <p:nvPr/>
            </p:nvSpPr>
            <p:spPr>
              <a:xfrm>
                <a:off x="0" y="3544259"/>
                <a:ext cx="1849945" cy="523944"/>
              </a:xfrm>
              <a:prstGeom prst="rect">
                <a:avLst/>
              </a:prstGeom>
              <a:noFill/>
            </p:spPr>
            <p:txBody>
              <a:bodyPr wrap="square" rtlCol="0">
                <a:spAutoFit/>
              </a:bodyPr>
              <a:lstStyle/>
              <a:p>
                <a:pPr algn="r">
                  <a:lnSpc>
                    <a:spcPct val="70000"/>
                  </a:lnSpc>
                </a:pPr>
                <a:r>
                  <a:rPr lang="en-US" sz="2000" b="1" dirty="0">
                    <a:solidFill>
                      <a:srgbClr val="E31837"/>
                    </a:solidFill>
                    <a:latin typeface="Calibri" panose="020F0502020204030204" pitchFamily="34" charset="0"/>
                  </a:rPr>
                  <a:t>Cultivate</a:t>
                </a:r>
              </a:p>
              <a:p>
                <a:pPr algn="r">
                  <a:lnSpc>
                    <a:spcPct val="70000"/>
                  </a:lnSpc>
                </a:pPr>
                <a:r>
                  <a:rPr lang="en-US" sz="2000" b="1" dirty="0">
                    <a:solidFill>
                      <a:srgbClr val="E31837"/>
                    </a:solidFill>
                    <a:latin typeface="Calibri" panose="020F0502020204030204" pitchFamily="34" charset="0"/>
                  </a:rPr>
                  <a:t>Well-being</a:t>
                </a:r>
              </a:p>
            </p:txBody>
          </p:sp>
          <p:grpSp>
            <p:nvGrpSpPr>
              <p:cNvPr id="6" name="Group 5"/>
              <p:cNvGrpSpPr/>
              <p:nvPr/>
            </p:nvGrpSpPr>
            <p:grpSpPr>
              <a:xfrm>
                <a:off x="1805654" y="3583716"/>
                <a:ext cx="6755967" cy="523944"/>
                <a:chOff x="1805654" y="3583716"/>
                <a:chExt cx="6755967" cy="523944"/>
              </a:xfrm>
            </p:grpSpPr>
            <p:sp>
              <p:nvSpPr>
                <p:cNvPr id="7" name="TextBox 6"/>
                <p:cNvSpPr txBox="1"/>
                <p:nvPr/>
              </p:nvSpPr>
              <p:spPr>
                <a:xfrm>
                  <a:off x="7298645" y="3583716"/>
                  <a:ext cx="1262976" cy="523944"/>
                </a:xfrm>
                <a:prstGeom prst="rect">
                  <a:avLst/>
                </a:prstGeom>
                <a:noFill/>
              </p:spPr>
              <p:txBody>
                <a:bodyPr wrap="square" rtlCol="0">
                  <a:spAutoFit/>
                </a:bodyPr>
                <a:lstStyle/>
                <a:p>
                  <a:pPr>
                    <a:lnSpc>
                      <a:spcPct val="70000"/>
                    </a:lnSpc>
                  </a:pPr>
                  <a:r>
                    <a:rPr lang="en-US" sz="2000" b="1" dirty="0">
                      <a:solidFill>
                        <a:srgbClr val="E31837"/>
                      </a:solidFill>
                      <a:latin typeface="Calibri" panose="020F0502020204030204" pitchFamily="34" charset="0"/>
                    </a:rPr>
                    <a:t>Reduce Pain</a:t>
                  </a:r>
                </a:p>
              </p:txBody>
            </p:sp>
            <p:cxnSp>
              <p:nvCxnSpPr>
                <p:cNvPr id="8" name="Straight Arrow Connector 7"/>
                <p:cNvCxnSpPr/>
                <p:nvPr/>
              </p:nvCxnSpPr>
              <p:spPr>
                <a:xfrm>
                  <a:off x="1805654" y="3875581"/>
                  <a:ext cx="5524806" cy="0"/>
                </a:xfrm>
                <a:prstGeom prst="straightConnector1">
                  <a:avLst/>
                </a:prstGeom>
                <a:ln w="57150">
                  <a:solidFill>
                    <a:srgbClr val="BDCDC7"/>
                  </a:solidFill>
                  <a:headEnd type="arrow"/>
                  <a:tailEnd type="arrow"/>
                </a:ln>
              </p:spPr>
              <p:style>
                <a:lnRef idx="1">
                  <a:schemeClr val="accent1"/>
                </a:lnRef>
                <a:fillRef idx="0">
                  <a:schemeClr val="accent1"/>
                </a:fillRef>
                <a:effectRef idx="0">
                  <a:schemeClr val="accent1"/>
                </a:effectRef>
                <a:fontRef idx="minor">
                  <a:schemeClr val="tx1"/>
                </a:fontRef>
              </p:style>
            </p:cxnSp>
          </p:grpSp>
        </p:grpSp>
        <p:grpSp>
          <p:nvGrpSpPr>
            <p:cNvPr id="9" name="Group 8"/>
            <p:cNvGrpSpPr/>
            <p:nvPr/>
          </p:nvGrpSpPr>
          <p:grpSpPr>
            <a:xfrm>
              <a:off x="3535463" y="1099213"/>
              <a:ext cx="2107521" cy="5521572"/>
              <a:chOff x="3550795" y="1125342"/>
              <a:chExt cx="2146627" cy="5529207"/>
            </a:xfrm>
          </p:grpSpPr>
          <p:sp>
            <p:nvSpPr>
              <p:cNvPr id="10" name="TextBox 9"/>
              <p:cNvSpPr txBox="1"/>
              <p:nvPr/>
            </p:nvSpPr>
            <p:spPr>
              <a:xfrm>
                <a:off x="3550795" y="6130606"/>
                <a:ext cx="2146627" cy="523943"/>
              </a:xfrm>
              <a:prstGeom prst="rect">
                <a:avLst/>
              </a:prstGeom>
              <a:noFill/>
            </p:spPr>
            <p:txBody>
              <a:bodyPr wrap="square" rtlCol="0">
                <a:spAutoFit/>
              </a:bodyPr>
              <a:lstStyle/>
              <a:p>
                <a:pPr algn="ctr">
                  <a:lnSpc>
                    <a:spcPct val="70000"/>
                  </a:lnSpc>
                </a:pPr>
                <a:r>
                  <a:rPr lang="en-US" sz="2000" b="1" dirty="0">
                    <a:solidFill>
                      <a:srgbClr val="E31837"/>
                    </a:solidFill>
                    <a:latin typeface="Calibri" panose="020F0502020204030204" pitchFamily="34" charset="0"/>
                  </a:rPr>
                  <a:t>Improve </a:t>
                </a:r>
              </a:p>
              <a:p>
                <a:pPr algn="ctr">
                  <a:lnSpc>
                    <a:spcPct val="70000"/>
                  </a:lnSpc>
                </a:pPr>
                <a:r>
                  <a:rPr lang="en-US" sz="2000" b="1" dirty="0">
                    <a:solidFill>
                      <a:srgbClr val="E31837"/>
                    </a:solidFill>
                    <a:latin typeface="Calibri" panose="020F0502020204030204" pitchFamily="34" charset="0"/>
                  </a:rPr>
                  <a:t>Quality of Life</a:t>
                </a:r>
              </a:p>
            </p:txBody>
          </p:sp>
          <p:grpSp>
            <p:nvGrpSpPr>
              <p:cNvPr id="11" name="Group 10"/>
              <p:cNvGrpSpPr/>
              <p:nvPr/>
            </p:nvGrpSpPr>
            <p:grpSpPr>
              <a:xfrm>
                <a:off x="3821091" y="1125342"/>
                <a:ext cx="1453786" cy="4990611"/>
                <a:chOff x="3821091" y="1125342"/>
                <a:chExt cx="1453786" cy="4990611"/>
              </a:xfrm>
            </p:grpSpPr>
            <p:sp>
              <p:nvSpPr>
                <p:cNvPr id="12" name="TextBox 11"/>
                <p:cNvSpPr txBox="1"/>
                <p:nvPr/>
              </p:nvSpPr>
              <p:spPr>
                <a:xfrm>
                  <a:off x="3821091" y="1125342"/>
                  <a:ext cx="1453786" cy="523943"/>
                </a:xfrm>
                <a:prstGeom prst="rect">
                  <a:avLst/>
                </a:prstGeom>
                <a:noFill/>
              </p:spPr>
              <p:txBody>
                <a:bodyPr wrap="square" rtlCol="0">
                  <a:spAutoFit/>
                </a:bodyPr>
                <a:lstStyle/>
                <a:p>
                  <a:pPr algn="ctr">
                    <a:lnSpc>
                      <a:spcPct val="70000"/>
                    </a:lnSpc>
                  </a:pPr>
                  <a:r>
                    <a:rPr lang="en-US" sz="2000" b="1" dirty="0">
                      <a:solidFill>
                        <a:srgbClr val="E31837"/>
                      </a:solidFill>
                      <a:latin typeface="Calibri" panose="020F0502020204030204" pitchFamily="34" charset="0"/>
                    </a:rPr>
                    <a:t>Restore Function</a:t>
                  </a:r>
                </a:p>
              </p:txBody>
            </p:sp>
            <p:cxnSp>
              <p:nvCxnSpPr>
                <p:cNvPr id="13" name="Straight Arrow Connector 12"/>
                <p:cNvCxnSpPr/>
                <p:nvPr/>
              </p:nvCxnSpPr>
              <p:spPr>
                <a:xfrm>
                  <a:off x="4553354" y="1666460"/>
                  <a:ext cx="0" cy="4449493"/>
                </a:xfrm>
                <a:prstGeom prst="straightConnector1">
                  <a:avLst/>
                </a:prstGeom>
                <a:ln w="57150">
                  <a:solidFill>
                    <a:srgbClr val="BDCDC7"/>
                  </a:solidFill>
                  <a:headEnd type="arrow"/>
                  <a:tailEnd type="arrow"/>
                </a:ln>
              </p:spPr>
              <p:style>
                <a:lnRef idx="1">
                  <a:schemeClr val="accent1"/>
                </a:lnRef>
                <a:fillRef idx="0">
                  <a:schemeClr val="accent1"/>
                </a:fillRef>
                <a:effectRef idx="0">
                  <a:schemeClr val="accent1"/>
                </a:effectRef>
                <a:fontRef idx="minor">
                  <a:schemeClr val="tx1"/>
                </a:fontRef>
              </p:style>
            </p:cxnSp>
          </p:grpSp>
        </p:grpSp>
        <p:sp>
          <p:nvSpPr>
            <p:cNvPr id="19" name="Oval 18"/>
            <p:cNvSpPr/>
            <p:nvPr/>
          </p:nvSpPr>
          <p:spPr>
            <a:xfrm>
              <a:off x="4013332" y="3310289"/>
              <a:ext cx="1017708" cy="983914"/>
            </a:xfrm>
            <a:prstGeom prst="ellipse">
              <a:avLst/>
            </a:prstGeom>
            <a:solidFill>
              <a:srgbClr val="214A5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white"/>
                </a:solidFill>
                <a:latin typeface="Calibri" panose="020F0502020204030204" pitchFamily="34" charset="0"/>
              </a:endParaRPr>
            </a:p>
          </p:txBody>
        </p:sp>
        <p:sp>
          <p:nvSpPr>
            <p:cNvPr id="20" name="TextBox 19"/>
            <p:cNvSpPr txBox="1"/>
            <p:nvPr/>
          </p:nvSpPr>
          <p:spPr>
            <a:xfrm>
              <a:off x="4002831" y="3549854"/>
              <a:ext cx="1038709" cy="535531"/>
            </a:xfrm>
            <a:prstGeom prst="rect">
              <a:avLst/>
            </a:prstGeom>
            <a:noFill/>
          </p:spPr>
          <p:txBody>
            <a:bodyPr wrap="square" rtlCol="0">
              <a:spAutoFit/>
            </a:bodyPr>
            <a:lstStyle/>
            <a:p>
              <a:pPr algn="ctr">
                <a:lnSpc>
                  <a:spcPct val="80000"/>
                </a:lnSpc>
              </a:pPr>
              <a:r>
                <a:rPr lang="en-US" b="1" dirty="0">
                  <a:solidFill>
                    <a:prstClr val="white"/>
                  </a:solidFill>
                  <a:effectLst>
                    <a:outerShdw blurRad="38100" dist="38100" dir="2700000" algn="tl">
                      <a:srgbClr val="000000">
                        <a:alpha val="43137"/>
                      </a:srgbClr>
                    </a:outerShdw>
                  </a:effectLst>
                  <a:latin typeface="Calibri" panose="020F0502020204030204" pitchFamily="34" charset="0"/>
                </a:rPr>
                <a:t>SELF</a:t>
              </a:r>
            </a:p>
            <a:p>
              <a:pPr algn="ctr">
                <a:lnSpc>
                  <a:spcPct val="80000"/>
                </a:lnSpc>
              </a:pPr>
              <a:r>
                <a:rPr lang="en-US" b="1" dirty="0">
                  <a:solidFill>
                    <a:prstClr val="white"/>
                  </a:solidFill>
                  <a:effectLst>
                    <a:outerShdw blurRad="38100" dist="38100" dir="2700000" algn="tl">
                      <a:srgbClr val="000000">
                        <a:alpha val="43137"/>
                      </a:srgbClr>
                    </a:outerShdw>
                  </a:effectLst>
                  <a:latin typeface="Calibri" panose="020F0502020204030204" pitchFamily="34" charset="0"/>
                </a:rPr>
                <a:t>CARE</a:t>
              </a:r>
            </a:p>
          </p:txBody>
        </p:sp>
      </p:grpSp>
      <p:sp>
        <p:nvSpPr>
          <p:cNvPr id="21" name="Freeform 20"/>
          <p:cNvSpPr/>
          <p:nvPr/>
        </p:nvSpPr>
        <p:spPr>
          <a:xfrm>
            <a:off x="5259546" y="4575255"/>
            <a:ext cx="3251576" cy="1446308"/>
          </a:xfrm>
          <a:custGeom>
            <a:avLst/>
            <a:gdLst>
              <a:gd name="connsiteX0" fmla="*/ 0 w 2235825"/>
              <a:gd name="connsiteY0" fmla="*/ 144831 h 1448308"/>
              <a:gd name="connsiteX1" fmla="*/ 144831 w 2235825"/>
              <a:gd name="connsiteY1" fmla="*/ 0 h 1448308"/>
              <a:gd name="connsiteX2" fmla="*/ 2090994 w 2235825"/>
              <a:gd name="connsiteY2" fmla="*/ 0 h 1448308"/>
              <a:gd name="connsiteX3" fmla="*/ 2235825 w 2235825"/>
              <a:gd name="connsiteY3" fmla="*/ 144831 h 1448308"/>
              <a:gd name="connsiteX4" fmla="*/ 2235825 w 2235825"/>
              <a:gd name="connsiteY4" fmla="*/ 1303477 h 1448308"/>
              <a:gd name="connsiteX5" fmla="*/ 2090994 w 2235825"/>
              <a:gd name="connsiteY5" fmla="*/ 1448308 h 1448308"/>
              <a:gd name="connsiteX6" fmla="*/ 144831 w 2235825"/>
              <a:gd name="connsiteY6" fmla="*/ 1448308 h 1448308"/>
              <a:gd name="connsiteX7" fmla="*/ 0 w 2235825"/>
              <a:gd name="connsiteY7" fmla="*/ 1303477 h 1448308"/>
              <a:gd name="connsiteX8" fmla="*/ 0 w 2235825"/>
              <a:gd name="connsiteY8" fmla="*/ 144831 h 14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5825" h="1448308">
                <a:moveTo>
                  <a:pt x="0" y="144831"/>
                </a:moveTo>
                <a:cubicBezTo>
                  <a:pt x="0" y="64843"/>
                  <a:pt x="64843" y="0"/>
                  <a:pt x="144831" y="0"/>
                </a:cubicBezTo>
                <a:lnTo>
                  <a:pt x="2090994" y="0"/>
                </a:lnTo>
                <a:cubicBezTo>
                  <a:pt x="2170982" y="0"/>
                  <a:pt x="2235825" y="64843"/>
                  <a:pt x="2235825" y="144831"/>
                </a:cubicBezTo>
                <a:lnTo>
                  <a:pt x="2235825" y="1303477"/>
                </a:lnTo>
                <a:cubicBezTo>
                  <a:pt x="2235825" y="1383465"/>
                  <a:pt x="2170982" y="1448308"/>
                  <a:pt x="2090994" y="1448308"/>
                </a:cubicBezTo>
                <a:lnTo>
                  <a:pt x="144831" y="1448308"/>
                </a:lnTo>
                <a:cubicBezTo>
                  <a:pt x="64843" y="1448308"/>
                  <a:pt x="0" y="1383465"/>
                  <a:pt x="0" y="1303477"/>
                </a:cubicBezTo>
                <a:lnTo>
                  <a:pt x="0" y="144831"/>
                </a:lnTo>
                <a:close/>
              </a:path>
            </a:pathLst>
          </a:custGeom>
          <a:noFill/>
          <a:ln>
            <a:noFill/>
          </a:ln>
          <a:effectLst>
            <a:outerShdw blurRad="50800" dist="38100" dir="8100000" algn="tr" rotWithShape="0">
              <a:prstClr val="black">
                <a:alpha val="40000"/>
              </a:prstClr>
            </a:outerShdw>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48282" tIns="439612" rIns="77535" bIns="77535" numCol="1" spcCol="1270" anchor="t" anchorCtr="0">
            <a:noAutofit/>
          </a:bodyPr>
          <a:lstStyle/>
          <a:p>
            <a:pPr marL="285750" lvl="1" indent="-285750" defTabSz="400050">
              <a:lnSpc>
                <a:spcPct val="90000"/>
              </a:lnSpc>
              <a:spcBef>
                <a:spcPct val="0"/>
              </a:spcBef>
              <a:spcAft>
                <a:spcPct val="15000"/>
              </a:spcAft>
              <a:buClr>
                <a:srgbClr val="E51837"/>
              </a:buClr>
              <a:buFont typeface="Wingdings" pitchFamily="2" charset="2"/>
              <a:buChar char="§"/>
            </a:pPr>
            <a:endParaRPr lang="en-US" sz="1600" dirty="0">
              <a:solidFill>
                <a:prstClr val="black">
                  <a:hueOff val="0"/>
                  <a:satOff val="0"/>
                  <a:lumOff val="0"/>
                  <a:alphaOff val="0"/>
                </a:prstClr>
              </a:solidFill>
              <a:latin typeface="Whitney Medium" pitchFamily="50" charset="0"/>
            </a:endParaRPr>
          </a:p>
        </p:txBody>
      </p:sp>
      <p:sp>
        <p:nvSpPr>
          <p:cNvPr id="35" name="TextBox 34"/>
          <p:cNvSpPr txBox="1">
            <a:spLocks noChangeArrowheads="1"/>
          </p:cNvSpPr>
          <p:nvPr/>
        </p:nvSpPr>
        <p:spPr bwMode="auto">
          <a:xfrm>
            <a:off x="8511122" y="1396432"/>
            <a:ext cx="3429843" cy="1954381"/>
          </a:xfrm>
          <a:prstGeom prst="rect">
            <a:avLst/>
          </a:prstGeom>
          <a:noFill/>
          <a:ln w="28575">
            <a:solidFill>
              <a:srgbClr val="325045"/>
            </a:solidFill>
            <a:miter lim="800000"/>
            <a:headEnd/>
            <a:tailEnd/>
          </a:ln>
          <a:effectLst/>
        </p:spPr>
        <p:txBody>
          <a:bodyPr wrap="squar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0" hangingPunct="0">
              <a:lnSpc>
                <a:spcPct val="90000"/>
              </a:lnSpc>
              <a:spcBef>
                <a:spcPct val="0"/>
              </a:spcBef>
              <a:buFontTx/>
              <a:buNone/>
              <a:defRPr/>
            </a:pPr>
            <a:r>
              <a:rPr lang="en-US" altLang="en-US" sz="2200" dirty="0">
                <a:ea typeface="MS PGothic" panose="020B0600070205080204" pitchFamily="34" charset="-128"/>
              </a:rPr>
              <a:t>All studies on pharmacologic and nonpharmacologic treatments for chronic pain are </a:t>
            </a:r>
            <a:r>
              <a:rPr lang="en-US" altLang="en-US" sz="2200" u="sng" dirty="0">
                <a:ea typeface="MS PGothic" panose="020B0600070205080204" pitchFamily="34" charset="-128"/>
              </a:rPr>
              <a:t>&lt;</a:t>
            </a:r>
            <a:r>
              <a:rPr lang="en-US" altLang="en-US" sz="2200" dirty="0">
                <a:ea typeface="MS PGothic" panose="020B0600070205080204" pitchFamily="34" charset="-128"/>
              </a:rPr>
              <a:t> 12 m, majority are </a:t>
            </a:r>
            <a:r>
              <a:rPr lang="en-US" altLang="en-US" sz="2200" u="sng" dirty="0">
                <a:ea typeface="MS PGothic" panose="020B0600070205080204" pitchFamily="34" charset="-128"/>
              </a:rPr>
              <a:t>&lt;</a:t>
            </a:r>
            <a:r>
              <a:rPr lang="en-US" altLang="en-US" sz="2200" dirty="0">
                <a:ea typeface="MS PGothic" panose="020B0600070205080204" pitchFamily="34" charset="-128"/>
              </a:rPr>
              <a:t> 12 w</a:t>
            </a:r>
          </a:p>
          <a:p>
            <a:pPr eaLnBrk="0" hangingPunct="0">
              <a:spcBef>
                <a:spcPct val="0"/>
              </a:spcBef>
              <a:buFontTx/>
              <a:buNone/>
              <a:defRPr/>
            </a:pPr>
            <a:endParaRPr lang="en-US" altLang="en-US" sz="500" dirty="0">
              <a:ea typeface="MS PGothic" panose="020B0600070205080204" pitchFamily="34" charset="-128"/>
            </a:endParaRPr>
          </a:p>
          <a:p>
            <a:pPr eaLnBrk="0" hangingPunct="0">
              <a:spcBef>
                <a:spcPct val="0"/>
              </a:spcBef>
              <a:buFontTx/>
              <a:buNone/>
              <a:defRPr/>
            </a:pPr>
            <a:endParaRPr lang="en-US" altLang="en-US" sz="500" dirty="0">
              <a:ea typeface="MS PGothic" panose="020B0600070205080204" pitchFamily="34" charset="-128"/>
            </a:endParaRPr>
          </a:p>
          <a:p>
            <a:pPr eaLnBrk="0" hangingPunct="0">
              <a:spcBef>
                <a:spcPct val="0"/>
              </a:spcBef>
              <a:buFontTx/>
              <a:buNone/>
              <a:defRPr/>
            </a:pPr>
            <a:r>
              <a:rPr lang="en-US" altLang="en-US" sz="1200" dirty="0" err="1">
                <a:ea typeface="MS PGothic" panose="020B0600070205080204" pitchFamily="34" charset="-128"/>
              </a:rPr>
              <a:t>Tayeb</a:t>
            </a:r>
            <a:r>
              <a:rPr lang="en-US" altLang="en-US" sz="1200" dirty="0">
                <a:ea typeface="MS PGothic" panose="020B0600070205080204" pitchFamily="34" charset="-128"/>
              </a:rPr>
              <a:t> BO, et al. </a:t>
            </a:r>
            <a:r>
              <a:rPr lang="en-US" altLang="en-US" sz="1200" i="1" dirty="0">
                <a:ea typeface="MS PGothic" panose="020B0600070205080204" pitchFamily="34" charset="-128"/>
              </a:rPr>
              <a:t>Pain Med. </a:t>
            </a:r>
            <a:r>
              <a:rPr lang="en-US" altLang="en-US" sz="1200" dirty="0">
                <a:ea typeface="MS PGothic" panose="020B0600070205080204" pitchFamily="34" charset="-128"/>
              </a:rPr>
              <a:t>2016</a:t>
            </a:r>
            <a:endParaRPr lang="en-US" altLang="en-US" sz="1100" dirty="0">
              <a:ea typeface="MS PGothic" panose="020B0600070205080204" pitchFamily="34" charset="-128"/>
            </a:endParaRPr>
          </a:p>
        </p:txBody>
      </p:sp>
      <p:sp>
        <p:nvSpPr>
          <p:cNvPr id="43" name="TextBox 42"/>
          <p:cNvSpPr txBox="1">
            <a:spLocks noChangeArrowheads="1"/>
          </p:cNvSpPr>
          <p:nvPr/>
        </p:nvSpPr>
        <p:spPr bwMode="auto">
          <a:xfrm>
            <a:off x="8568584" y="3873613"/>
            <a:ext cx="3396114" cy="1865126"/>
          </a:xfrm>
          <a:prstGeom prst="rect">
            <a:avLst/>
          </a:prstGeom>
          <a:noFill/>
          <a:ln w="28575">
            <a:solidFill>
              <a:srgbClr val="325045"/>
            </a:solidFill>
            <a:miter lim="800000"/>
            <a:headEnd/>
            <a:tailEnd/>
          </a:ln>
          <a:effectLst/>
        </p:spPr>
        <p:txBody>
          <a:bodyPr wrap="squar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0" hangingPunct="0">
              <a:lnSpc>
                <a:spcPct val="90000"/>
              </a:lnSpc>
              <a:spcBef>
                <a:spcPct val="0"/>
              </a:spcBef>
              <a:buFontTx/>
              <a:buNone/>
              <a:defRPr/>
            </a:pPr>
            <a:r>
              <a:rPr lang="en-US" altLang="en-US" sz="2200" dirty="0">
                <a:ea typeface="MS PGothic" panose="020B0600070205080204" pitchFamily="34" charset="-128"/>
              </a:rPr>
              <a:t>Multimodal approaches are more cost-effective than single modality options</a:t>
            </a:r>
          </a:p>
          <a:p>
            <a:pPr eaLnBrk="0" hangingPunct="0">
              <a:lnSpc>
                <a:spcPct val="90000"/>
              </a:lnSpc>
              <a:spcBef>
                <a:spcPct val="0"/>
              </a:spcBef>
              <a:buFontTx/>
              <a:buNone/>
              <a:defRPr/>
            </a:pPr>
            <a:endParaRPr lang="en-US" altLang="en-US" sz="1400" dirty="0">
              <a:ea typeface="MS PGothic" panose="020B0600070205080204" pitchFamily="34" charset="-128"/>
            </a:endParaRPr>
          </a:p>
          <a:p>
            <a:pPr eaLnBrk="0" hangingPunct="0">
              <a:lnSpc>
                <a:spcPct val="90000"/>
              </a:lnSpc>
              <a:spcBef>
                <a:spcPct val="0"/>
              </a:spcBef>
              <a:buFontTx/>
              <a:buNone/>
              <a:defRPr/>
            </a:pPr>
            <a:r>
              <a:rPr lang="en-US" altLang="en-US" sz="1200" dirty="0">
                <a:ea typeface="MS PGothic" panose="020B0600070205080204" pitchFamily="34" charset="-128"/>
              </a:rPr>
              <a:t>Flor H, et al. Pain 1992</a:t>
            </a:r>
          </a:p>
          <a:p>
            <a:pPr eaLnBrk="0" hangingPunct="0">
              <a:lnSpc>
                <a:spcPct val="90000"/>
              </a:lnSpc>
              <a:spcBef>
                <a:spcPct val="0"/>
              </a:spcBef>
              <a:buFontTx/>
              <a:buNone/>
              <a:defRPr/>
            </a:pPr>
            <a:r>
              <a:rPr lang="en-US" altLang="en-US" sz="1200" dirty="0">
                <a:ea typeface="MS PGothic" panose="020B0600070205080204" pitchFamily="34" charset="-128"/>
              </a:rPr>
              <a:t>Roberts AH, et al. Clin J Pain. 1993</a:t>
            </a:r>
          </a:p>
          <a:p>
            <a:pPr eaLnBrk="0" hangingPunct="0">
              <a:lnSpc>
                <a:spcPct val="90000"/>
              </a:lnSpc>
              <a:spcBef>
                <a:spcPct val="0"/>
              </a:spcBef>
              <a:buFontTx/>
              <a:buNone/>
              <a:defRPr/>
            </a:pPr>
            <a:r>
              <a:rPr lang="en-US" altLang="en-US" sz="1200" dirty="0">
                <a:ea typeface="MS PGothic" panose="020B0600070205080204" pitchFamily="34" charset="-128"/>
              </a:rPr>
              <a:t>Patrick LE, et al. Spine. 2004</a:t>
            </a:r>
          </a:p>
          <a:p>
            <a:pPr eaLnBrk="0" hangingPunct="0">
              <a:lnSpc>
                <a:spcPct val="90000"/>
              </a:lnSpc>
              <a:spcBef>
                <a:spcPct val="0"/>
              </a:spcBef>
              <a:buFontTx/>
              <a:buNone/>
              <a:defRPr/>
            </a:pPr>
            <a:r>
              <a:rPr lang="en-US" altLang="en-US" sz="1200" dirty="0" err="1">
                <a:ea typeface="MS PGothic" panose="020B0600070205080204" pitchFamily="34" charset="-128"/>
              </a:rPr>
              <a:t>Kamper</a:t>
            </a:r>
            <a:r>
              <a:rPr lang="en-US" altLang="en-US" sz="1200" dirty="0">
                <a:ea typeface="MS PGothic" panose="020B0600070205080204" pitchFamily="34" charset="-128"/>
              </a:rPr>
              <a:t> SJ, et al. Cochrane Review. 2014</a:t>
            </a:r>
          </a:p>
        </p:txBody>
      </p:sp>
    </p:spTree>
    <p:extLst>
      <p:ext uri="{BB962C8B-B14F-4D97-AF65-F5344CB8AC3E}">
        <p14:creationId xmlns:p14="http://schemas.microsoft.com/office/powerpoint/2010/main" val="1966322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4E4E4"/>
        </a:solidFill>
        <a:effectLst/>
      </p:bgPr>
    </p:bg>
    <p:spTree>
      <p:nvGrpSpPr>
        <p:cNvPr id="1" name=""/>
        <p:cNvGrpSpPr/>
        <p:nvPr/>
      </p:nvGrpSpPr>
      <p:grpSpPr>
        <a:xfrm>
          <a:off x="0" y="0"/>
          <a:ext cx="0" cy="0"/>
          <a:chOff x="0" y="0"/>
          <a:chExt cx="0" cy="0"/>
        </a:xfrm>
      </p:grpSpPr>
      <p:sp>
        <p:nvSpPr>
          <p:cNvPr id="197634" name="Rectangle 2"/>
          <p:cNvSpPr>
            <a:spLocks noGrp="1" noChangeArrowheads="1"/>
          </p:cNvSpPr>
          <p:nvPr>
            <p:ph type="title" idx="4294967295"/>
          </p:nvPr>
        </p:nvSpPr>
        <p:spPr>
          <a:xfrm>
            <a:off x="0" y="0"/>
            <a:ext cx="12192000" cy="858838"/>
          </a:xfrm>
          <a:solidFill>
            <a:srgbClr val="214A5B"/>
          </a:solidFill>
          <a:ln w="38100">
            <a:miter lim="800000"/>
            <a:headEnd/>
            <a:tailEnd/>
          </a:ln>
        </p:spPr>
        <p:txBody>
          <a:bodyPr/>
          <a:lstStyle/>
          <a:p>
            <a:pPr>
              <a:defRPr/>
            </a:pPr>
            <a:r>
              <a:rPr lang="en-US" b="1" dirty="0">
                <a:solidFill>
                  <a:schemeClr val="bg1"/>
                </a:solidFill>
                <a:effectLst>
                  <a:outerShdw blurRad="38100" dist="38100" dir="2700000" algn="tl">
                    <a:srgbClr val="000000"/>
                  </a:outerShdw>
                </a:effectLst>
              </a:rPr>
              <a:t>Assessing Benefit – PEG scale</a:t>
            </a:r>
            <a:endParaRPr lang="en-US" dirty="0">
              <a:solidFill>
                <a:schemeClr val="bg1"/>
              </a:solidFill>
              <a:effectLst>
                <a:outerShdw blurRad="38100" dist="38100" dir="2700000" algn="tl">
                  <a:srgbClr val="000000"/>
                </a:outerShdw>
              </a:effectLst>
            </a:endParaRPr>
          </a:p>
        </p:txBody>
      </p:sp>
      <p:sp>
        <p:nvSpPr>
          <p:cNvPr id="32771" name="Text Box 4"/>
          <p:cNvSpPr txBox="1">
            <a:spLocks noChangeArrowheads="1"/>
          </p:cNvSpPr>
          <p:nvPr/>
        </p:nvSpPr>
        <p:spPr bwMode="auto">
          <a:xfrm>
            <a:off x="239487" y="6428355"/>
            <a:ext cx="34020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fontAlgn="base">
              <a:spcBef>
                <a:spcPct val="0"/>
              </a:spcBef>
              <a:spcAft>
                <a:spcPct val="0"/>
              </a:spcAft>
              <a:buFontTx/>
              <a:buNone/>
            </a:pPr>
            <a:r>
              <a:rPr lang="en-US" altLang="en-US" sz="1600" dirty="0">
                <a:solidFill>
                  <a:srgbClr val="000000"/>
                </a:solidFill>
              </a:rPr>
              <a:t>Krebs EE, et al</a:t>
            </a:r>
            <a:r>
              <a:rPr lang="en-US" altLang="en-US" sz="1600" i="1" dirty="0">
                <a:solidFill>
                  <a:srgbClr val="000000"/>
                </a:solidFill>
              </a:rPr>
              <a:t>. J Gen Intern Med</a:t>
            </a:r>
            <a:r>
              <a:rPr lang="en-US" altLang="en-US" sz="1600" dirty="0">
                <a:solidFill>
                  <a:srgbClr val="000000"/>
                </a:solidFill>
              </a:rPr>
              <a:t>. 2009</a:t>
            </a:r>
          </a:p>
        </p:txBody>
      </p:sp>
      <p:pic>
        <p:nvPicPr>
          <p:cNvPr id="32772" name="Picture 4"/>
          <p:cNvPicPr>
            <a:picLocks noChangeAspect="1" noChangeArrowheads="1"/>
          </p:cNvPicPr>
          <p:nvPr/>
        </p:nvPicPr>
        <p:blipFill>
          <a:blip r:embed="rId2">
            <a:extLst>
              <a:ext uri="{28A0092B-C50C-407E-A947-70E740481C1C}">
                <a14:useLocalDpi xmlns:a14="http://schemas.microsoft.com/office/drawing/2010/main" val="0"/>
              </a:ext>
            </a:extLst>
          </a:blip>
          <a:srcRect l="6224" t="14064" r="9373" b="25035"/>
          <a:stretch>
            <a:fillRect/>
          </a:stretch>
        </p:blipFill>
        <p:spPr bwMode="auto">
          <a:xfrm>
            <a:off x="1473962" y="1028493"/>
            <a:ext cx="9063410" cy="5230793"/>
          </a:xfrm>
          <a:prstGeom prst="rect">
            <a:avLst/>
          </a:prstGeom>
          <a:noFill/>
          <a:ln w="38100">
            <a:solidFill>
              <a:srgbClr val="004B7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939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4E4E4"/>
        </a:solidFill>
        <a:effectLst/>
      </p:bgPr>
    </p:bg>
    <p:spTree>
      <p:nvGrpSpPr>
        <p:cNvPr id="1" name=""/>
        <p:cNvGrpSpPr/>
        <p:nvPr/>
      </p:nvGrpSpPr>
      <p:grpSpPr>
        <a:xfrm>
          <a:off x="0" y="0"/>
          <a:ext cx="0" cy="0"/>
          <a:chOff x="0" y="0"/>
          <a:chExt cx="0" cy="0"/>
        </a:xfrm>
      </p:grpSpPr>
      <p:sp>
        <p:nvSpPr>
          <p:cNvPr id="86018" name="Rectangle 3"/>
          <p:cNvSpPr>
            <a:spLocks noGrp="1" noChangeArrowheads="1"/>
          </p:cNvSpPr>
          <p:nvPr>
            <p:ph type="body" idx="4294967295"/>
          </p:nvPr>
        </p:nvSpPr>
        <p:spPr>
          <a:xfrm>
            <a:off x="240632" y="1256909"/>
            <a:ext cx="11643668" cy="5216080"/>
          </a:xfrm>
        </p:spPr>
        <p:txBody>
          <a:bodyPr/>
          <a:lstStyle/>
          <a:p>
            <a:pPr eaLnBrk="1" hangingPunct="1">
              <a:spcBef>
                <a:spcPts val="600"/>
              </a:spcBef>
            </a:pPr>
            <a:r>
              <a:rPr lang="en-US" altLang="en-US" sz="2600" b="1" dirty="0"/>
              <a:t>Misuse risk assessment</a:t>
            </a:r>
          </a:p>
          <a:p>
            <a:pPr eaLnBrk="1" hangingPunct="1">
              <a:spcBef>
                <a:spcPts val="600"/>
              </a:spcBef>
            </a:pPr>
            <a:r>
              <a:rPr lang="en-US" altLang="en-US" sz="2600" b="1" dirty="0"/>
              <a:t>Patient Provider Agreements (PPA)</a:t>
            </a:r>
          </a:p>
          <a:p>
            <a:pPr eaLnBrk="1" hangingPunct="1">
              <a:spcBef>
                <a:spcPts val="600"/>
              </a:spcBef>
            </a:pPr>
            <a:r>
              <a:rPr lang="en-US" altLang="en-US" sz="2600" b="1" dirty="0"/>
              <a:t>Medication Management</a:t>
            </a:r>
          </a:p>
          <a:p>
            <a:pPr lvl="1" eaLnBrk="1" hangingPunct="1">
              <a:spcBef>
                <a:spcPts val="600"/>
              </a:spcBef>
            </a:pPr>
            <a:r>
              <a:rPr lang="en-US" altLang="en-US" sz="2200" dirty="0"/>
              <a:t>Opioids not 1</a:t>
            </a:r>
            <a:r>
              <a:rPr lang="en-US" altLang="en-US" sz="2200" baseline="30000" dirty="0"/>
              <a:t>st</a:t>
            </a:r>
            <a:r>
              <a:rPr lang="en-US" altLang="en-US" sz="2200" dirty="0"/>
              <a:t> line, if used - begin with immediate-release formulations </a:t>
            </a:r>
          </a:p>
          <a:p>
            <a:pPr lvl="1" eaLnBrk="1" hangingPunct="1">
              <a:spcBef>
                <a:spcPts val="600"/>
              </a:spcBef>
            </a:pPr>
            <a:r>
              <a:rPr lang="en-US" altLang="en-US" sz="2200" dirty="0"/>
              <a:t>Minimize dose escalations leading to high MMEs (caution with any dose) </a:t>
            </a:r>
          </a:p>
          <a:p>
            <a:pPr lvl="1" eaLnBrk="1" hangingPunct="1">
              <a:spcBef>
                <a:spcPts val="600"/>
              </a:spcBef>
            </a:pPr>
            <a:r>
              <a:rPr lang="en-US" altLang="en-US" sz="2200" dirty="0"/>
              <a:t>Avoid (minimize) risky combinations (e.g., benzodiazepines)</a:t>
            </a:r>
            <a:endParaRPr lang="en-US" altLang="en-US" sz="2200" b="1" dirty="0"/>
          </a:p>
          <a:p>
            <a:pPr eaLnBrk="1" hangingPunct="1">
              <a:spcBef>
                <a:spcPts val="600"/>
              </a:spcBef>
            </a:pPr>
            <a:r>
              <a:rPr lang="en-US" altLang="en-US" sz="2600" b="1" dirty="0"/>
              <a:t>Frequent face-to-face visits </a:t>
            </a:r>
            <a:r>
              <a:rPr lang="en-US" altLang="en-US" sz="2600" dirty="0"/>
              <a:t>(Document risks and benefits)</a:t>
            </a:r>
          </a:p>
          <a:p>
            <a:pPr eaLnBrk="1" hangingPunct="1">
              <a:spcBef>
                <a:spcPts val="600"/>
              </a:spcBef>
            </a:pPr>
            <a:r>
              <a:rPr lang="en-US" altLang="en-US" sz="2600" b="1" dirty="0"/>
              <a:t>Risk mitigation and monitor for adherence, addiction and diversion</a:t>
            </a:r>
          </a:p>
          <a:p>
            <a:pPr lvl="1" eaLnBrk="1" hangingPunct="1">
              <a:spcBef>
                <a:spcPts val="600"/>
              </a:spcBef>
            </a:pPr>
            <a:r>
              <a:rPr lang="en-US" altLang="en-US" sz="2200" dirty="0"/>
              <a:t>Urine drug testing (UDT) and pill counts </a:t>
            </a:r>
          </a:p>
          <a:p>
            <a:pPr lvl="1" eaLnBrk="1" hangingPunct="1">
              <a:spcBef>
                <a:spcPts val="600"/>
              </a:spcBef>
            </a:pPr>
            <a:r>
              <a:rPr lang="en-US" altLang="en-US" sz="2200" dirty="0"/>
              <a:t>Prescription Drug Monitoring Program (PDMP) data</a:t>
            </a:r>
          </a:p>
          <a:p>
            <a:pPr lvl="1" eaLnBrk="1" hangingPunct="1">
              <a:spcBef>
                <a:spcPts val="600"/>
              </a:spcBef>
            </a:pPr>
            <a:r>
              <a:rPr lang="en-US" altLang="en-US" sz="2200" dirty="0"/>
              <a:t>Naloxone co-prescribing</a:t>
            </a:r>
          </a:p>
        </p:txBody>
      </p:sp>
      <p:sp>
        <p:nvSpPr>
          <p:cNvPr id="60419" name="Text Box 4"/>
          <p:cNvSpPr txBox="1">
            <a:spLocks noChangeArrowheads="1"/>
          </p:cNvSpPr>
          <p:nvPr/>
        </p:nvSpPr>
        <p:spPr bwMode="auto">
          <a:xfrm>
            <a:off x="2041525" y="62880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fontAlgn="base">
              <a:spcBef>
                <a:spcPct val="0"/>
              </a:spcBef>
              <a:spcAft>
                <a:spcPct val="0"/>
              </a:spcAft>
              <a:buFontTx/>
              <a:buNone/>
            </a:pPr>
            <a:endParaRPr lang="en-US" altLang="en-US" sz="2400">
              <a:solidFill>
                <a:srgbClr val="000000"/>
              </a:solidFill>
              <a:ea typeface="MS PGothic" pitchFamily="34" charset="-128"/>
            </a:endParaRPr>
          </a:p>
        </p:txBody>
      </p:sp>
      <p:sp>
        <p:nvSpPr>
          <p:cNvPr id="60420" name="Text Box 5"/>
          <p:cNvSpPr txBox="1">
            <a:spLocks noChangeArrowheads="1"/>
          </p:cNvSpPr>
          <p:nvPr/>
        </p:nvSpPr>
        <p:spPr bwMode="auto">
          <a:xfrm>
            <a:off x="1812925" y="5678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fontAlgn="base">
              <a:spcBef>
                <a:spcPct val="0"/>
              </a:spcBef>
              <a:spcAft>
                <a:spcPct val="0"/>
              </a:spcAft>
              <a:buFontTx/>
              <a:buNone/>
            </a:pPr>
            <a:endParaRPr lang="en-US" altLang="en-US" sz="2400">
              <a:solidFill>
                <a:srgbClr val="000000"/>
              </a:solidFill>
              <a:ea typeface="MS PGothic" pitchFamily="34" charset="-128"/>
            </a:endParaRPr>
          </a:p>
        </p:txBody>
      </p:sp>
      <p:sp>
        <p:nvSpPr>
          <p:cNvPr id="60421" name="Text Box 7"/>
          <p:cNvSpPr txBox="1">
            <a:spLocks noChangeArrowheads="1"/>
          </p:cNvSpPr>
          <p:nvPr/>
        </p:nvSpPr>
        <p:spPr bwMode="auto">
          <a:xfrm>
            <a:off x="8697274" y="6098957"/>
            <a:ext cx="31870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fontAlgn="base">
              <a:spcBef>
                <a:spcPct val="0"/>
              </a:spcBef>
              <a:spcAft>
                <a:spcPct val="0"/>
              </a:spcAft>
              <a:buFontTx/>
              <a:buNone/>
            </a:pPr>
            <a:r>
              <a:rPr lang="en-US" altLang="en-US" sz="1800" dirty="0">
                <a:solidFill>
                  <a:srgbClr val="000000"/>
                </a:solidFill>
                <a:ea typeface="MS PGothic" pitchFamily="34" charset="-128"/>
              </a:rPr>
              <a:t>Gourlay DL et al. </a:t>
            </a:r>
            <a:r>
              <a:rPr lang="en-US" altLang="en-US" sz="1800" i="1" dirty="0">
                <a:solidFill>
                  <a:srgbClr val="000000"/>
                </a:solidFill>
                <a:ea typeface="MS PGothic" pitchFamily="34" charset="-128"/>
              </a:rPr>
              <a:t>Pain Med </a:t>
            </a:r>
            <a:r>
              <a:rPr lang="en-US" altLang="en-US" sz="1800" dirty="0">
                <a:solidFill>
                  <a:srgbClr val="000000"/>
                </a:solidFill>
                <a:ea typeface="MS PGothic" pitchFamily="34" charset="-128"/>
              </a:rPr>
              <a:t>2005</a:t>
            </a:r>
          </a:p>
          <a:p>
            <a:pPr fontAlgn="base">
              <a:spcBef>
                <a:spcPct val="0"/>
              </a:spcBef>
              <a:spcAft>
                <a:spcPct val="0"/>
              </a:spcAft>
              <a:buFontTx/>
              <a:buNone/>
            </a:pPr>
            <a:r>
              <a:rPr lang="en-US" altLang="en-US" sz="1800" dirty="0">
                <a:solidFill>
                  <a:srgbClr val="000000"/>
                </a:solidFill>
                <a:ea typeface="MS PGothic" pitchFamily="34" charset="-128"/>
              </a:rPr>
              <a:t>Dowell D et al. </a:t>
            </a:r>
            <a:r>
              <a:rPr lang="en-US" altLang="en-US" sz="1800" i="1" dirty="0">
                <a:solidFill>
                  <a:srgbClr val="000000"/>
                </a:solidFill>
                <a:ea typeface="MS PGothic" pitchFamily="34" charset="-128"/>
              </a:rPr>
              <a:t>MMWR </a:t>
            </a:r>
            <a:r>
              <a:rPr lang="en-US" altLang="en-US" sz="1800" dirty="0">
                <a:solidFill>
                  <a:srgbClr val="000000"/>
                </a:solidFill>
                <a:ea typeface="MS PGothic" pitchFamily="34" charset="-128"/>
              </a:rPr>
              <a:t> 2016 </a:t>
            </a:r>
          </a:p>
        </p:txBody>
      </p:sp>
      <p:sp>
        <p:nvSpPr>
          <p:cNvPr id="178181" name="Rectangle 8"/>
          <p:cNvSpPr>
            <a:spLocks noChangeArrowheads="1"/>
          </p:cNvSpPr>
          <p:nvPr/>
        </p:nvSpPr>
        <p:spPr bwMode="auto">
          <a:xfrm>
            <a:off x="0" y="0"/>
            <a:ext cx="12192000" cy="1140031"/>
          </a:xfrm>
          <a:prstGeom prst="rect">
            <a:avLst/>
          </a:prstGeom>
          <a:solidFill>
            <a:srgbClr val="214A5B"/>
          </a:solidFill>
          <a:ln w="38100">
            <a:noFill/>
            <a:miter lim="800000"/>
            <a:headEnd/>
            <a:tailEnd/>
          </a:ln>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fontAlgn="base">
              <a:spcBef>
                <a:spcPct val="0"/>
              </a:spcBef>
              <a:spcAft>
                <a:spcPct val="0"/>
              </a:spcAft>
              <a:defRPr/>
            </a:pPr>
            <a:r>
              <a:rPr lang="ja-JP" altLang="en-US" sz="4000" b="1" dirty="0">
                <a:solidFill>
                  <a:srgbClr val="FFFFFF"/>
                </a:solidFill>
                <a:effectLst>
                  <a:outerShdw blurRad="38100" dist="38100" dir="2700000" algn="tl">
                    <a:srgbClr val="000000"/>
                  </a:outerShdw>
                </a:effectLst>
              </a:rPr>
              <a:t>“</a:t>
            </a:r>
            <a:r>
              <a:rPr lang="en-US" altLang="ja-JP" sz="4000" b="1" dirty="0">
                <a:solidFill>
                  <a:srgbClr val="FFFFFF"/>
                </a:solidFill>
                <a:effectLst>
                  <a:outerShdw blurRad="38100" dist="38100" dir="2700000" algn="tl">
                    <a:srgbClr val="000000"/>
                  </a:outerShdw>
                </a:effectLst>
              </a:rPr>
              <a:t>Universal Precautions</a:t>
            </a:r>
            <a:r>
              <a:rPr lang="ja-JP" altLang="en-US" sz="4000" b="1" dirty="0">
                <a:solidFill>
                  <a:srgbClr val="FFFFFF"/>
                </a:solidFill>
                <a:effectLst>
                  <a:outerShdw blurRad="38100" dist="38100" dir="2700000" algn="tl">
                    <a:srgbClr val="000000"/>
                  </a:outerShdw>
                </a:effectLst>
              </a:rPr>
              <a:t>”</a:t>
            </a:r>
            <a:r>
              <a:rPr lang="en-US" altLang="ja-JP" sz="4000" b="1" dirty="0">
                <a:solidFill>
                  <a:srgbClr val="FFFFFF"/>
                </a:solidFill>
                <a:effectLst>
                  <a:outerShdw blurRad="38100" dist="38100" dir="2700000" algn="tl">
                    <a:srgbClr val="000000"/>
                  </a:outerShdw>
                </a:effectLst>
              </a:rPr>
              <a:t>when Prescribing Opioids</a:t>
            </a:r>
          </a:p>
          <a:p>
            <a:pPr algn="ctr" fontAlgn="base">
              <a:spcBef>
                <a:spcPct val="0"/>
              </a:spcBef>
              <a:spcAft>
                <a:spcPct val="0"/>
              </a:spcAft>
              <a:defRPr/>
            </a:pPr>
            <a:r>
              <a:rPr lang="en-US" altLang="en-US" dirty="0">
                <a:solidFill>
                  <a:srgbClr val="FFFFFF"/>
                </a:solidFill>
                <a:effectLst>
                  <a:outerShdw blurRad="38100" dist="38100" dir="2700000" algn="tl">
                    <a:srgbClr val="000000">
                      <a:alpha val="43137"/>
                    </a:srgbClr>
                  </a:outerShdw>
                </a:effectLst>
              </a:rPr>
              <a:t>(not evidence-based but has become </a:t>
            </a:r>
            <a:r>
              <a:rPr lang="ja-JP" altLang="en-US" dirty="0">
                <a:solidFill>
                  <a:srgbClr val="FFFFFF"/>
                </a:solidFill>
                <a:effectLst>
                  <a:outerShdw blurRad="38100" dist="38100" dir="2700000" algn="tl">
                    <a:srgbClr val="000000">
                      <a:alpha val="43137"/>
                    </a:srgbClr>
                  </a:outerShdw>
                </a:effectLst>
              </a:rPr>
              <a:t>“</a:t>
            </a:r>
            <a:r>
              <a:rPr lang="en-US" altLang="ja-JP" dirty="0">
                <a:solidFill>
                  <a:srgbClr val="FFFFFF"/>
                </a:solidFill>
                <a:effectLst>
                  <a:outerShdw blurRad="38100" dist="38100" dir="2700000" algn="tl">
                    <a:srgbClr val="000000">
                      <a:alpha val="43137"/>
                    </a:srgbClr>
                  </a:outerShdw>
                </a:effectLst>
              </a:rPr>
              <a:t>standard</a:t>
            </a:r>
            <a:r>
              <a:rPr lang="ja-JP" altLang="en-US" dirty="0">
                <a:solidFill>
                  <a:srgbClr val="FFFFFF"/>
                </a:solidFill>
                <a:effectLst>
                  <a:outerShdw blurRad="38100" dist="38100" dir="2700000" algn="tl">
                    <a:srgbClr val="000000">
                      <a:alpha val="43137"/>
                    </a:srgbClr>
                  </a:outerShdw>
                </a:effectLst>
              </a:rPr>
              <a:t>”</a:t>
            </a:r>
            <a:r>
              <a:rPr lang="en-US" altLang="ja-JP" dirty="0">
                <a:solidFill>
                  <a:srgbClr val="FFFFFF"/>
                </a:solidFill>
                <a:effectLst>
                  <a:outerShdw blurRad="38100" dist="38100" dir="2700000" algn="tl">
                    <a:srgbClr val="000000">
                      <a:alpha val="43137"/>
                    </a:srgbClr>
                  </a:outerShdw>
                </a:effectLst>
              </a:rPr>
              <a:t> of care)</a:t>
            </a:r>
            <a:endParaRPr lang="en-US" altLang="en-US"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639361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6018">
                                            <p:txEl>
                                              <p:pRg st="0" end="0"/>
                                            </p:txEl>
                                          </p:spTgt>
                                        </p:tgtEl>
                                        <p:attrNameLst>
                                          <p:attrName>style.visibility</p:attrName>
                                        </p:attrNameLst>
                                      </p:cBhvr>
                                      <p:to>
                                        <p:strVal val="visible"/>
                                      </p:to>
                                    </p:set>
                                    <p:animEffect transition="in" filter="fade">
                                      <p:cBhvr>
                                        <p:cTn id="7" dur="500"/>
                                        <p:tgtEl>
                                          <p:spTgt spid="8601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6018">
                                            <p:txEl>
                                              <p:pRg st="1" end="1"/>
                                            </p:txEl>
                                          </p:spTgt>
                                        </p:tgtEl>
                                        <p:attrNameLst>
                                          <p:attrName>style.visibility</p:attrName>
                                        </p:attrNameLst>
                                      </p:cBhvr>
                                      <p:to>
                                        <p:strVal val="visible"/>
                                      </p:to>
                                    </p:set>
                                    <p:animEffect transition="in" filter="fade">
                                      <p:cBhvr>
                                        <p:cTn id="12" dur="500"/>
                                        <p:tgtEl>
                                          <p:spTgt spid="8601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6018">
                                            <p:txEl>
                                              <p:pRg st="2" end="2"/>
                                            </p:txEl>
                                          </p:spTgt>
                                        </p:tgtEl>
                                        <p:attrNameLst>
                                          <p:attrName>style.visibility</p:attrName>
                                        </p:attrNameLst>
                                      </p:cBhvr>
                                      <p:to>
                                        <p:strVal val="visible"/>
                                      </p:to>
                                    </p:set>
                                    <p:animEffect transition="in" filter="fade">
                                      <p:cBhvr>
                                        <p:cTn id="17" dur="500"/>
                                        <p:tgtEl>
                                          <p:spTgt spid="860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6018">
                                            <p:txEl>
                                              <p:pRg st="3" end="3"/>
                                            </p:txEl>
                                          </p:spTgt>
                                        </p:tgtEl>
                                        <p:attrNameLst>
                                          <p:attrName>style.visibility</p:attrName>
                                        </p:attrNameLst>
                                      </p:cBhvr>
                                      <p:to>
                                        <p:strVal val="visible"/>
                                      </p:to>
                                    </p:set>
                                    <p:animEffect transition="in" filter="fade">
                                      <p:cBhvr>
                                        <p:cTn id="22" dur="500"/>
                                        <p:tgtEl>
                                          <p:spTgt spid="860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6018">
                                            <p:txEl>
                                              <p:pRg st="4" end="4"/>
                                            </p:txEl>
                                          </p:spTgt>
                                        </p:tgtEl>
                                        <p:attrNameLst>
                                          <p:attrName>style.visibility</p:attrName>
                                        </p:attrNameLst>
                                      </p:cBhvr>
                                      <p:to>
                                        <p:strVal val="visible"/>
                                      </p:to>
                                    </p:set>
                                    <p:animEffect transition="in" filter="fade">
                                      <p:cBhvr>
                                        <p:cTn id="27" dur="500"/>
                                        <p:tgtEl>
                                          <p:spTgt spid="8601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6018">
                                            <p:txEl>
                                              <p:pRg st="5" end="5"/>
                                            </p:txEl>
                                          </p:spTgt>
                                        </p:tgtEl>
                                        <p:attrNameLst>
                                          <p:attrName>style.visibility</p:attrName>
                                        </p:attrNameLst>
                                      </p:cBhvr>
                                      <p:to>
                                        <p:strVal val="visible"/>
                                      </p:to>
                                    </p:set>
                                    <p:animEffect transition="in" filter="fade">
                                      <p:cBhvr>
                                        <p:cTn id="32" dur="500"/>
                                        <p:tgtEl>
                                          <p:spTgt spid="8601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6018">
                                            <p:txEl>
                                              <p:pRg st="6" end="6"/>
                                            </p:txEl>
                                          </p:spTgt>
                                        </p:tgtEl>
                                        <p:attrNameLst>
                                          <p:attrName>style.visibility</p:attrName>
                                        </p:attrNameLst>
                                      </p:cBhvr>
                                      <p:to>
                                        <p:strVal val="visible"/>
                                      </p:to>
                                    </p:set>
                                    <p:animEffect transition="in" filter="fade">
                                      <p:cBhvr>
                                        <p:cTn id="37" dur="500"/>
                                        <p:tgtEl>
                                          <p:spTgt spid="86018">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86018">
                                            <p:txEl>
                                              <p:pRg st="7" end="7"/>
                                            </p:txEl>
                                          </p:spTgt>
                                        </p:tgtEl>
                                        <p:attrNameLst>
                                          <p:attrName>style.visibility</p:attrName>
                                        </p:attrNameLst>
                                      </p:cBhvr>
                                      <p:to>
                                        <p:strVal val="visible"/>
                                      </p:to>
                                    </p:set>
                                    <p:animEffect transition="in" filter="fade">
                                      <p:cBhvr>
                                        <p:cTn id="42" dur="500"/>
                                        <p:tgtEl>
                                          <p:spTgt spid="86018">
                                            <p:txEl>
                                              <p:pRg st="7" end="7"/>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86018">
                                            <p:txEl>
                                              <p:pRg st="8" end="8"/>
                                            </p:txEl>
                                          </p:spTgt>
                                        </p:tgtEl>
                                        <p:attrNameLst>
                                          <p:attrName>style.visibility</p:attrName>
                                        </p:attrNameLst>
                                      </p:cBhvr>
                                      <p:to>
                                        <p:strVal val="visible"/>
                                      </p:to>
                                    </p:set>
                                    <p:animEffect transition="in" filter="fade">
                                      <p:cBhvr>
                                        <p:cTn id="45" dur="500"/>
                                        <p:tgtEl>
                                          <p:spTgt spid="86018">
                                            <p:txEl>
                                              <p:pRg st="8" end="8"/>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86018">
                                            <p:txEl>
                                              <p:pRg st="9" end="9"/>
                                            </p:txEl>
                                          </p:spTgt>
                                        </p:tgtEl>
                                        <p:attrNameLst>
                                          <p:attrName>style.visibility</p:attrName>
                                        </p:attrNameLst>
                                      </p:cBhvr>
                                      <p:to>
                                        <p:strVal val="visible"/>
                                      </p:to>
                                    </p:set>
                                    <p:animEffect transition="in" filter="fade">
                                      <p:cBhvr>
                                        <p:cTn id="48" dur="500"/>
                                        <p:tgtEl>
                                          <p:spTgt spid="86018">
                                            <p:txEl>
                                              <p:pRg st="9" end="9"/>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86018">
                                            <p:txEl>
                                              <p:pRg st="10" end="10"/>
                                            </p:txEl>
                                          </p:spTgt>
                                        </p:tgtEl>
                                        <p:attrNameLst>
                                          <p:attrName>style.visibility</p:attrName>
                                        </p:attrNameLst>
                                      </p:cBhvr>
                                      <p:to>
                                        <p:strVal val="visible"/>
                                      </p:to>
                                    </p:set>
                                    <p:animEffect transition="in" filter="fade">
                                      <p:cBhvr>
                                        <p:cTn id="51" dur="500"/>
                                        <p:tgtEl>
                                          <p:spTgt spid="8601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4E4E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26275"/>
          </a:xfrm>
          <a:solidFill>
            <a:srgbClr val="214A5B"/>
          </a:solidFill>
        </p:spPr>
        <p:txBody>
          <a:bodyPr/>
          <a:lstStyle/>
          <a:p>
            <a:r>
              <a:rPr lang="en-US" b="1" dirty="0">
                <a:solidFill>
                  <a:schemeClr val="bg1"/>
                </a:solidFill>
                <a:effectLst>
                  <a:outerShdw blurRad="38100" dist="38100" dir="2700000" algn="tl">
                    <a:srgbClr val="000000">
                      <a:alpha val="43137"/>
                    </a:srgbClr>
                  </a:outerShdw>
                </a:effectLst>
              </a:rPr>
              <a:t>Patient-Provider Agreements (PPA)</a:t>
            </a:r>
          </a:p>
        </p:txBody>
      </p:sp>
      <p:sp>
        <p:nvSpPr>
          <p:cNvPr id="3" name="Content Placeholder 2"/>
          <p:cNvSpPr>
            <a:spLocks noGrp="1"/>
          </p:cNvSpPr>
          <p:nvPr>
            <p:ph idx="1"/>
          </p:nvPr>
        </p:nvSpPr>
        <p:spPr>
          <a:xfrm>
            <a:off x="401053" y="1219200"/>
            <a:ext cx="11462395" cy="4682836"/>
          </a:xfrm>
        </p:spPr>
        <p:txBody>
          <a:bodyPr/>
          <a:lstStyle/>
          <a:p>
            <a:pPr>
              <a:spcBef>
                <a:spcPts val="1800"/>
              </a:spcBef>
            </a:pPr>
            <a:r>
              <a:rPr lang="en-US" sz="2600" dirty="0"/>
              <a:t>PPAs have been recommended as one opioid risk mitigation tool</a:t>
            </a:r>
          </a:p>
          <a:p>
            <a:pPr>
              <a:spcBef>
                <a:spcPts val="1800"/>
              </a:spcBef>
            </a:pPr>
            <a:r>
              <a:rPr lang="en-US" sz="2600" dirty="0"/>
              <a:t>FDA recommends PPAs to improve safety by clarifying treatment expectations</a:t>
            </a:r>
          </a:p>
          <a:p>
            <a:pPr>
              <a:spcBef>
                <a:spcPts val="1800"/>
              </a:spcBef>
            </a:pPr>
            <a:r>
              <a:rPr lang="en-US" sz="2600" dirty="0"/>
              <a:t>PPAs (n=121) from a national sample primary care clinicians and pain specialists</a:t>
            </a:r>
          </a:p>
          <a:p>
            <a:pPr lvl="1">
              <a:spcBef>
                <a:spcPts val="1800"/>
              </a:spcBef>
              <a:buFont typeface="Arial" panose="020B0604020202020204" pitchFamily="34" charset="0"/>
              <a:buChar char="•"/>
            </a:pPr>
            <a:r>
              <a:rPr lang="en-US" sz="2400" dirty="0"/>
              <a:t>Reading burden surpassed recommended patient education standards, with </a:t>
            </a:r>
            <a:r>
              <a:rPr lang="en-US" sz="2400" b="1" dirty="0"/>
              <a:t>only 2.5% at or below fifth-grade reading level</a:t>
            </a:r>
          </a:p>
          <a:p>
            <a:pPr lvl="1">
              <a:spcBef>
                <a:spcPts val="1800"/>
              </a:spcBef>
              <a:buFont typeface="Arial" panose="020B0604020202020204" pitchFamily="34" charset="0"/>
              <a:buChar char="•"/>
            </a:pPr>
            <a:r>
              <a:rPr lang="en-US" sz="2400" dirty="0"/>
              <a:t>Focused more on </a:t>
            </a:r>
            <a:r>
              <a:rPr lang="en-US" sz="2400" b="1" dirty="0"/>
              <a:t>rules and consequences </a:t>
            </a:r>
            <a:r>
              <a:rPr lang="en-US" sz="2400" dirty="0"/>
              <a:t>of patients’ noncompliance than on a shared treatment plan</a:t>
            </a:r>
          </a:p>
        </p:txBody>
      </p:sp>
      <p:sp>
        <p:nvSpPr>
          <p:cNvPr id="4" name="TextBox 3"/>
          <p:cNvSpPr txBox="1"/>
          <p:nvPr/>
        </p:nvSpPr>
        <p:spPr>
          <a:xfrm>
            <a:off x="748145" y="6400801"/>
            <a:ext cx="3559116" cy="369332"/>
          </a:xfrm>
          <a:prstGeom prst="rect">
            <a:avLst/>
          </a:prstGeom>
          <a:noFill/>
        </p:spPr>
        <p:txBody>
          <a:bodyPr wrap="none" rtlCol="0">
            <a:spAutoFit/>
          </a:bodyPr>
          <a:lstStyle/>
          <a:p>
            <a:r>
              <a:rPr lang="en-US" dirty="0">
                <a:solidFill>
                  <a:srgbClr val="000000"/>
                </a:solidFill>
                <a:latin typeface="Calibri" panose="020F0502020204030204" pitchFamily="34" charset="0"/>
                <a:cs typeface="Calibri" panose="020F0502020204030204" pitchFamily="34" charset="0"/>
              </a:rPr>
              <a:t>Laks J, et al. </a:t>
            </a:r>
            <a:r>
              <a:rPr lang="en-US" i="1" dirty="0">
                <a:solidFill>
                  <a:srgbClr val="000000"/>
                </a:solidFill>
                <a:latin typeface="Calibri" panose="020F0502020204030204" pitchFamily="34" charset="0"/>
                <a:cs typeface="Calibri" panose="020F0502020204030204" pitchFamily="34" charset="0"/>
              </a:rPr>
              <a:t>J Gen Intern Med</a:t>
            </a:r>
            <a:r>
              <a:rPr lang="en-US" dirty="0">
                <a:solidFill>
                  <a:srgbClr val="000000"/>
                </a:solidFill>
                <a:latin typeface="Calibri" panose="020F0502020204030204" pitchFamily="34" charset="0"/>
                <a:cs typeface="Calibri" panose="020F0502020204030204" pitchFamily="34" charset="0"/>
              </a:rPr>
              <a:t>. 2021</a:t>
            </a:r>
          </a:p>
        </p:txBody>
      </p:sp>
    </p:spTree>
    <p:extLst>
      <p:ext uri="{BB962C8B-B14F-4D97-AF65-F5344CB8AC3E}">
        <p14:creationId xmlns:p14="http://schemas.microsoft.com/office/powerpoint/2010/main" val="387816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4E4E4"/>
        </a:solidFill>
        <a:effectLst/>
      </p:bgPr>
    </p:bg>
    <p:spTree>
      <p:nvGrpSpPr>
        <p:cNvPr id="1" name=""/>
        <p:cNvGrpSpPr/>
        <p:nvPr/>
      </p:nvGrpSpPr>
      <p:grpSpPr>
        <a:xfrm>
          <a:off x="0" y="0"/>
          <a:ext cx="0" cy="0"/>
          <a:chOff x="0" y="0"/>
          <a:chExt cx="0" cy="0"/>
        </a:xfrm>
      </p:grpSpPr>
      <p:sp>
        <p:nvSpPr>
          <p:cNvPr id="10" name="Rectangle 9"/>
          <p:cNvSpPr/>
          <p:nvPr/>
        </p:nvSpPr>
        <p:spPr>
          <a:xfrm>
            <a:off x="3603518" y="930903"/>
            <a:ext cx="7447520" cy="954107"/>
          </a:xfrm>
          <a:prstGeom prst="rect">
            <a:avLst/>
          </a:prstGeom>
          <a:noFill/>
        </p:spPr>
        <p:txBody>
          <a:bodyPr wrap="square">
            <a:spAutoFit/>
          </a:bodyPr>
          <a:lstStyle/>
          <a:p>
            <a:pPr marL="342900" lvl="1" indent="-342900" defTabSz="977900">
              <a:spcBef>
                <a:spcPct val="0"/>
              </a:spcBef>
              <a:buClr>
                <a:srgbClr val="7D9C91"/>
              </a:buClr>
              <a:buFont typeface="Calibri" panose="020F0502020204030204" pitchFamily="34" charset="0"/>
              <a:buChar char="–"/>
            </a:pPr>
            <a:r>
              <a:rPr lang="en-US" sz="2800" dirty="0">
                <a:solidFill>
                  <a:prstClr val="black"/>
                </a:solidFill>
                <a:latin typeface="Calibri" panose="020F0502020204030204" pitchFamily="34" charset="0"/>
              </a:rPr>
              <a:t>Evidence of therapeutic adherence</a:t>
            </a:r>
          </a:p>
          <a:p>
            <a:pPr marL="342900" lvl="1" indent="-342900" defTabSz="977900">
              <a:spcBef>
                <a:spcPct val="0"/>
              </a:spcBef>
              <a:buClr>
                <a:srgbClr val="7D9C91"/>
              </a:buClr>
              <a:buFont typeface="Calibri" panose="020F0502020204030204" pitchFamily="34" charset="0"/>
              <a:buChar char="–"/>
            </a:pPr>
            <a:r>
              <a:rPr lang="en-US" sz="2800" dirty="0">
                <a:solidFill>
                  <a:prstClr val="black"/>
                </a:solidFill>
                <a:latin typeface="Calibri" panose="020F0502020204030204" pitchFamily="34" charset="0"/>
              </a:rPr>
              <a:t>Evidence of use or non-use of illicit drugs</a:t>
            </a:r>
          </a:p>
        </p:txBody>
      </p:sp>
      <p:sp>
        <p:nvSpPr>
          <p:cNvPr id="2" name="Title 1"/>
          <p:cNvSpPr>
            <a:spLocks noGrp="1"/>
          </p:cNvSpPr>
          <p:nvPr>
            <p:ph type="title"/>
          </p:nvPr>
        </p:nvSpPr>
        <p:spPr>
          <a:xfrm>
            <a:off x="0" y="0"/>
            <a:ext cx="12192000" cy="710860"/>
          </a:xfrm>
          <a:solidFill>
            <a:srgbClr val="214A5B"/>
          </a:solidFill>
        </p:spPr>
        <p:txBody>
          <a:bodyPr/>
          <a:lstStyle/>
          <a:p>
            <a:r>
              <a:rPr lang="en-US" b="1" dirty="0">
                <a:solidFill>
                  <a:schemeClr val="bg1"/>
                </a:solidFill>
                <a:effectLst>
                  <a:outerShdw blurRad="38100" dist="38100" dir="2700000" algn="tl">
                    <a:srgbClr val="000000">
                      <a:alpha val="43137"/>
                    </a:srgbClr>
                  </a:outerShdw>
                </a:effectLst>
              </a:rPr>
              <a:t>Urine Drug Testing</a:t>
            </a:r>
          </a:p>
        </p:txBody>
      </p:sp>
      <p:sp>
        <p:nvSpPr>
          <p:cNvPr id="3" name="Content Placeholder 2"/>
          <p:cNvSpPr>
            <a:spLocks noGrp="1"/>
          </p:cNvSpPr>
          <p:nvPr>
            <p:ph idx="1"/>
          </p:nvPr>
        </p:nvSpPr>
        <p:spPr>
          <a:xfrm>
            <a:off x="604838" y="2174424"/>
            <a:ext cx="11089330" cy="3972715"/>
          </a:xfrm>
        </p:spPr>
        <p:txBody>
          <a:bodyPr/>
          <a:lstStyle/>
          <a:p>
            <a:pPr>
              <a:spcBef>
                <a:spcPts val="800"/>
              </a:spcBef>
              <a:spcAft>
                <a:spcPts val="0"/>
              </a:spcAft>
            </a:pPr>
            <a:r>
              <a:rPr lang="en-US" sz="2200" dirty="0"/>
              <a:t>Discuss urine drug testing openly with patient</a:t>
            </a:r>
          </a:p>
          <a:p>
            <a:pPr>
              <a:spcBef>
                <a:spcPts val="800"/>
              </a:spcBef>
              <a:spcAft>
                <a:spcPts val="0"/>
              </a:spcAft>
            </a:pPr>
            <a:r>
              <a:rPr lang="en-US" sz="2200" dirty="0"/>
              <a:t>One medical data point to integrate with others</a:t>
            </a:r>
          </a:p>
          <a:p>
            <a:pPr>
              <a:spcBef>
                <a:spcPts val="800"/>
              </a:spcBef>
              <a:spcAft>
                <a:spcPts val="0"/>
              </a:spcAft>
            </a:pPr>
            <a:r>
              <a:rPr lang="en-US" sz="2200" dirty="0"/>
              <a:t>Urine drug </a:t>
            </a:r>
            <a:r>
              <a:rPr lang="en-US" sz="2200" b="1" dirty="0"/>
              <a:t>screens</a:t>
            </a:r>
            <a:r>
              <a:rPr lang="en-US" sz="2200" dirty="0"/>
              <a:t> usually immunoassays </a:t>
            </a:r>
            <a:r>
              <a:rPr lang="en-US" sz="2000" dirty="0"/>
              <a:t>(Risk of false negatives and false positives)</a:t>
            </a:r>
          </a:p>
          <a:p>
            <a:pPr lvl="1">
              <a:spcBef>
                <a:spcPts val="800"/>
              </a:spcBef>
              <a:spcAft>
                <a:spcPts val="0"/>
              </a:spcAft>
            </a:pPr>
            <a:r>
              <a:rPr lang="en-US" sz="2000" dirty="0"/>
              <a:t>Opiate = morphine and/or codeine and/or semisynthetic opioid but never a synthetic opioids (e.g., methadone, fentanyl)</a:t>
            </a:r>
          </a:p>
          <a:p>
            <a:pPr>
              <a:spcBef>
                <a:spcPts val="800"/>
              </a:spcBef>
              <a:spcAft>
                <a:spcPts val="0"/>
              </a:spcAft>
            </a:pPr>
            <a:r>
              <a:rPr lang="en-US" sz="2200" dirty="0"/>
              <a:t>Unexpected findings confirm with Gas Chromatography (GC) or Liquid Chromatography  (LC) and Mass Spectroscopy (MS) </a:t>
            </a:r>
            <a:r>
              <a:rPr lang="en-US" sz="2000" dirty="0"/>
              <a:t>(know expected metabolites)</a:t>
            </a:r>
          </a:p>
          <a:p>
            <a:pPr lvl="1">
              <a:spcBef>
                <a:spcPts val="800"/>
              </a:spcBef>
              <a:spcAft>
                <a:spcPts val="0"/>
              </a:spcAft>
            </a:pPr>
            <a:r>
              <a:rPr lang="en-US" sz="2000" dirty="0"/>
              <a:t>e.g., hydrocodone→ hydromorphone;  oxycodone→ oxymorphone</a:t>
            </a:r>
          </a:p>
          <a:p>
            <a:pPr>
              <a:spcBef>
                <a:spcPts val="800"/>
              </a:spcBef>
              <a:spcAft>
                <a:spcPts val="0"/>
              </a:spcAft>
            </a:pPr>
            <a:r>
              <a:rPr lang="en-US" sz="2200" b="1" dirty="0"/>
              <a:t>Identify a toxicologist for questions regarding unexpected results</a:t>
            </a:r>
          </a:p>
        </p:txBody>
      </p:sp>
      <p:sp>
        <p:nvSpPr>
          <p:cNvPr id="4" name="Freeform 3"/>
          <p:cNvSpPr/>
          <p:nvPr/>
        </p:nvSpPr>
        <p:spPr>
          <a:xfrm>
            <a:off x="741922" y="770654"/>
            <a:ext cx="2707158" cy="1288713"/>
          </a:xfrm>
          <a:custGeom>
            <a:avLst/>
            <a:gdLst>
              <a:gd name="connsiteX0" fmla="*/ 0 w 4944063"/>
              <a:gd name="connsiteY0" fmla="*/ 183743 h 1469945"/>
              <a:gd name="connsiteX1" fmla="*/ 4209091 w 4944063"/>
              <a:gd name="connsiteY1" fmla="*/ 183743 h 1469945"/>
              <a:gd name="connsiteX2" fmla="*/ 4209091 w 4944063"/>
              <a:gd name="connsiteY2" fmla="*/ 0 h 1469945"/>
              <a:gd name="connsiteX3" fmla="*/ 4944063 w 4944063"/>
              <a:gd name="connsiteY3" fmla="*/ 734973 h 1469945"/>
              <a:gd name="connsiteX4" fmla="*/ 4209091 w 4944063"/>
              <a:gd name="connsiteY4" fmla="*/ 1469945 h 1469945"/>
              <a:gd name="connsiteX5" fmla="*/ 4209091 w 4944063"/>
              <a:gd name="connsiteY5" fmla="*/ 1286202 h 1469945"/>
              <a:gd name="connsiteX6" fmla="*/ 0 w 4944063"/>
              <a:gd name="connsiteY6" fmla="*/ 1286202 h 1469945"/>
              <a:gd name="connsiteX7" fmla="*/ 0 w 4944063"/>
              <a:gd name="connsiteY7" fmla="*/ 183743 h 1469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4063" h="1469945">
                <a:moveTo>
                  <a:pt x="0" y="183743"/>
                </a:moveTo>
                <a:lnTo>
                  <a:pt x="4209091" y="183743"/>
                </a:lnTo>
                <a:lnTo>
                  <a:pt x="4209091" y="0"/>
                </a:lnTo>
                <a:lnTo>
                  <a:pt x="4944063" y="734973"/>
                </a:lnTo>
                <a:lnTo>
                  <a:pt x="4209091" y="1469945"/>
                </a:lnTo>
                <a:lnTo>
                  <a:pt x="4209091" y="1286202"/>
                </a:lnTo>
                <a:lnTo>
                  <a:pt x="0" y="1286202"/>
                </a:lnTo>
                <a:lnTo>
                  <a:pt x="0" y="183743"/>
                </a:lnTo>
                <a:close/>
              </a:path>
            </a:pathLst>
          </a:custGeom>
          <a:solidFill>
            <a:srgbClr val="006666"/>
          </a:solidFill>
          <a:ln>
            <a:noFill/>
          </a:ln>
          <a:effectLst>
            <a:outerShdw blurRad="50800" dist="38100" dir="8100000" algn="tr"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970" tIns="197713" rIns="565199" bIns="197713" numCol="1" spcCol="1270" anchor="ctr" anchorCtr="0">
            <a:noAutofit/>
          </a:bodyPr>
          <a:lstStyle/>
          <a:p>
            <a:pPr algn="r" defTabSz="1289050">
              <a:lnSpc>
                <a:spcPct val="80000"/>
              </a:lnSpc>
              <a:spcBef>
                <a:spcPct val="0"/>
              </a:spcBef>
            </a:pPr>
            <a:r>
              <a:rPr lang="en-US" sz="2400" b="1" dirty="0">
                <a:solidFill>
                  <a:prstClr val="white"/>
                </a:solidFill>
                <a:effectLst>
                  <a:outerShdw blurRad="38100" dist="38100" dir="2700000" algn="tl">
                    <a:srgbClr val="000000">
                      <a:alpha val="43137"/>
                    </a:srgbClr>
                  </a:outerShdw>
                </a:effectLst>
                <a:latin typeface="Calibri" panose="020F0502020204030204" pitchFamily="34" charset="0"/>
              </a:rPr>
              <a:t>Objective information that can provide: </a:t>
            </a:r>
          </a:p>
        </p:txBody>
      </p:sp>
      <p:sp>
        <p:nvSpPr>
          <p:cNvPr id="6" name="Text Box 4"/>
          <p:cNvSpPr txBox="1">
            <a:spLocks noChangeArrowheads="1"/>
          </p:cNvSpPr>
          <p:nvPr/>
        </p:nvSpPr>
        <p:spPr bwMode="auto">
          <a:xfrm>
            <a:off x="593767" y="6293922"/>
            <a:ext cx="11100402" cy="49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noAutofit/>
          </a:bodyPr>
          <a:lstStyle>
            <a:lvl1pPr marL="342900" indent="-342900" eaLnBrk="0" hangingPunct="0">
              <a:defRPr>
                <a:solidFill>
                  <a:schemeClr val="tx1"/>
                </a:solidFill>
                <a:latin typeface="Calibri" pitchFamily="34" charset="0"/>
                <a:cs typeface="Arial" charset="0"/>
              </a:defRPr>
            </a:lvl1pPr>
            <a:lvl2pPr marL="119063" indent="-4763"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lvl="1">
              <a:lnSpc>
                <a:spcPct val="90000"/>
              </a:lnSpc>
            </a:pPr>
            <a:r>
              <a:rPr lang="en-US" sz="1600" dirty="0">
                <a:solidFill>
                  <a:prstClr val="black"/>
                </a:solidFill>
                <a:ea typeface="ＭＳ Ｐゴシック" pitchFamily="34" charset="-128"/>
                <a:cs typeface="Calibri" panose="020F0502020204030204" pitchFamily="34" charset="0"/>
              </a:rPr>
              <a:t>Argoff CE, Alford DP, Fudin J et al. </a:t>
            </a:r>
            <a:r>
              <a:rPr lang="en-US" sz="1600" i="1" dirty="0">
                <a:solidFill>
                  <a:prstClr val="black"/>
                </a:solidFill>
                <a:ea typeface="ＭＳ Ｐゴシック" pitchFamily="34" charset="-128"/>
                <a:cs typeface="Calibri" panose="020F0502020204030204" pitchFamily="34" charset="0"/>
              </a:rPr>
              <a:t>Pain Med. </a:t>
            </a:r>
            <a:r>
              <a:rPr lang="en-US" sz="1600" dirty="0">
                <a:solidFill>
                  <a:prstClr val="black"/>
                </a:solidFill>
                <a:ea typeface="ＭＳ Ｐゴシック" pitchFamily="34" charset="-128"/>
                <a:cs typeface="Calibri" panose="020F0502020204030204" pitchFamily="34" charset="0"/>
              </a:rPr>
              <a:t>2018, </a:t>
            </a:r>
            <a:r>
              <a:rPr lang="en-US" sz="1600" dirty="0" err="1">
                <a:solidFill>
                  <a:prstClr val="black"/>
                </a:solidFill>
                <a:ea typeface="ＭＳ Ｐゴシック" pitchFamily="34" charset="-128"/>
                <a:cs typeface="Calibri" panose="020F0502020204030204" pitchFamily="34" charset="0"/>
              </a:rPr>
              <a:t>Nagpal</a:t>
            </a:r>
            <a:r>
              <a:rPr lang="en-US" sz="1600" dirty="0">
                <a:solidFill>
                  <a:prstClr val="black"/>
                </a:solidFill>
                <a:ea typeface="ＭＳ Ｐゴシック" pitchFamily="34" charset="-128"/>
                <a:cs typeface="Calibri" panose="020F0502020204030204" pitchFamily="34" charset="0"/>
              </a:rPr>
              <a:t> G et al. </a:t>
            </a:r>
            <a:r>
              <a:rPr lang="en-US" sz="1600" i="1" dirty="0">
                <a:solidFill>
                  <a:prstClr val="black"/>
                </a:solidFill>
                <a:ea typeface="ＭＳ Ｐゴシック" pitchFamily="34" charset="-128"/>
                <a:cs typeface="Calibri" panose="020F0502020204030204" pitchFamily="34" charset="0"/>
              </a:rPr>
              <a:t>JAMA.</a:t>
            </a:r>
            <a:r>
              <a:rPr lang="en-US" sz="1600" dirty="0">
                <a:solidFill>
                  <a:prstClr val="black"/>
                </a:solidFill>
                <a:ea typeface="ＭＳ Ｐゴシック" pitchFamily="34" charset="-128"/>
                <a:cs typeface="Calibri" panose="020F0502020204030204" pitchFamily="34" charset="0"/>
              </a:rPr>
              <a:t> 2017, Christo PJ, et al. </a:t>
            </a:r>
            <a:r>
              <a:rPr lang="en-US" sz="1600" i="1" dirty="0">
                <a:solidFill>
                  <a:prstClr val="black"/>
                </a:solidFill>
                <a:ea typeface="ＭＳ Ｐゴシック" pitchFamily="34" charset="-128"/>
                <a:cs typeface="Calibri" panose="020F0502020204030204" pitchFamily="34" charset="0"/>
              </a:rPr>
              <a:t>Pain Physician. </a:t>
            </a:r>
            <a:r>
              <a:rPr lang="en-US" sz="1600" dirty="0">
                <a:solidFill>
                  <a:prstClr val="black"/>
                </a:solidFill>
                <a:ea typeface="ＭＳ Ｐゴシック" pitchFamily="34" charset="-128"/>
                <a:cs typeface="Calibri" panose="020F0502020204030204" pitchFamily="34" charset="0"/>
              </a:rPr>
              <a:t>2011</a:t>
            </a:r>
          </a:p>
        </p:txBody>
      </p:sp>
      <p:grpSp>
        <p:nvGrpSpPr>
          <p:cNvPr id="5" name="Group 4"/>
          <p:cNvGrpSpPr/>
          <p:nvPr/>
        </p:nvGrpSpPr>
        <p:grpSpPr>
          <a:xfrm>
            <a:off x="10221610" y="882064"/>
            <a:ext cx="1359924" cy="1519406"/>
            <a:chOff x="9604160" y="3032338"/>
            <a:chExt cx="1503364" cy="1519406"/>
          </a:xfrm>
        </p:grpSpPr>
        <p:pic>
          <p:nvPicPr>
            <p:cNvPr id="9" name="Picture 2" descr="Image result for urine drug testing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4160" y="3032338"/>
              <a:ext cx="1503364" cy="150336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9672012" y="3048380"/>
              <a:ext cx="1435511" cy="1503364"/>
            </a:xfrm>
            <a:prstGeom prst="rect">
              <a:avLst/>
            </a:prstGeom>
            <a:solidFill>
              <a:srgbClr val="FFFFFF">
                <a:alpha val="67843"/>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pitchFamily="34" charset="0"/>
              </a:endParaRPr>
            </a:p>
          </p:txBody>
        </p:sp>
      </p:grpSp>
    </p:spTree>
    <p:extLst>
      <p:ext uri="{BB962C8B-B14F-4D97-AF65-F5344CB8AC3E}">
        <p14:creationId xmlns:p14="http://schemas.microsoft.com/office/powerpoint/2010/main" val="313586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4E4E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21278"/>
          </a:xfrm>
          <a:solidFill>
            <a:srgbClr val="214A5B"/>
          </a:solidFill>
        </p:spPr>
        <p:txBody>
          <a:bodyPr/>
          <a:lstStyle/>
          <a:p>
            <a:r>
              <a:rPr lang="en-US" b="1" dirty="0">
                <a:solidFill>
                  <a:schemeClr val="bg1"/>
                </a:solidFill>
                <a:effectLst>
                  <a:outerShdw blurRad="38100" dist="38100" dir="2700000" algn="tl">
                    <a:srgbClr val="000000">
                      <a:alpha val="43137"/>
                    </a:srgbClr>
                  </a:outerShdw>
                </a:effectLst>
              </a:rPr>
              <a:t>Monitoring: Pill Counts</a:t>
            </a:r>
          </a:p>
        </p:txBody>
      </p:sp>
      <p:sp>
        <p:nvSpPr>
          <p:cNvPr id="5" name="Rectangle 4"/>
          <p:cNvSpPr/>
          <p:nvPr/>
        </p:nvSpPr>
        <p:spPr>
          <a:xfrm>
            <a:off x="3534805" y="1381581"/>
            <a:ext cx="6403852" cy="954107"/>
          </a:xfrm>
          <a:prstGeom prst="rect">
            <a:avLst/>
          </a:prstGeom>
        </p:spPr>
        <p:txBody>
          <a:bodyPr wrap="square">
            <a:spAutoFit/>
          </a:bodyPr>
          <a:lstStyle/>
          <a:p>
            <a:pPr marL="228600" lvl="1" indent="-228600" defTabSz="977900">
              <a:spcBef>
                <a:spcPct val="0"/>
              </a:spcBef>
              <a:buClr>
                <a:srgbClr val="E31837"/>
              </a:buClr>
              <a:buFont typeface="Arial" panose="020B0604020202020204" pitchFamily="34" charset="0"/>
              <a:buChar char="•"/>
            </a:pPr>
            <a:r>
              <a:rPr lang="en-US" sz="2800" b="1" dirty="0">
                <a:solidFill>
                  <a:prstClr val="black"/>
                </a:solidFill>
                <a:latin typeface="Calibri" panose="020F0502020204030204" pitchFamily="34" charset="0"/>
              </a:rPr>
              <a:t>Information on medication adherence</a:t>
            </a:r>
          </a:p>
          <a:p>
            <a:pPr marL="228600" lvl="1" indent="-228600" defTabSz="977900">
              <a:spcBef>
                <a:spcPct val="0"/>
              </a:spcBef>
              <a:buClr>
                <a:srgbClr val="E31837"/>
              </a:buClr>
              <a:buFont typeface="Arial" panose="020B0604020202020204" pitchFamily="34" charset="0"/>
              <a:buChar char="•"/>
            </a:pPr>
            <a:r>
              <a:rPr lang="en-US" sz="2800" b="1" dirty="0">
                <a:solidFill>
                  <a:prstClr val="black"/>
                </a:solidFill>
                <a:latin typeface="Calibri" panose="020F0502020204030204" pitchFamily="34" charset="0"/>
              </a:rPr>
              <a:t>Information concerning for diversion</a:t>
            </a:r>
          </a:p>
        </p:txBody>
      </p:sp>
      <p:grpSp>
        <p:nvGrpSpPr>
          <p:cNvPr id="3" name="Group 2"/>
          <p:cNvGrpSpPr/>
          <p:nvPr/>
        </p:nvGrpSpPr>
        <p:grpSpPr>
          <a:xfrm>
            <a:off x="305358" y="2916535"/>
            <a:ext cx="9520431" cy="3558293"/>
            <a:chOff x="818366" y="231080"/>
            <a:chExt cx="7704582" cy="6143904"/>
          </a:xfrm>
        </p:grpSpPr>
        <p:sp>
          <p:nvSpPr>
            <p:cNvPr id="17" name="Freeform 16"/>
            <p:cNvSpPr/>
            <p:nvPr/>
          </p:nvSpPr>
          <p:spPr>
            <a:xfrm>
              <a:off x="818366" y="231080"/>
              <a:ext cx="6906009" cy="6143904"/>
            </a:xfrm>
            <a:custGeom>
              <a:avLst/>
              <a:gdLst>
                <a:gd name="connsiteX0" fmla="*/ 0 w 6460235"/>
                <a:gd name="connsiteY0" fmla="*/ 0 h 1064087"/>
                <a:gd name="connsiteX1" fmla="*/ 6460235 w 6460235"/>
                <a:gd name="connsiteY1" fmla="*/ 0 h 1064087"/>
                <a:gd name="connsiteX2" fmla="*/ 6460235 w 6460235"/>
                <a:gd name="connsiteY2" fmla="*/ 1064087 h 1064087"/>
                <a:gd name="connsiteX3" fmla="*/ 0 w 6460235"/>
                <a:gd name="connsiteY3" fmla="*/ 1064087 h 1064087"/>
                <a:gd name="connsiteX4" fmla="*/ 0 w 6460235"/>
                <a:gd name="connsiteY4" fmla="*/ 0 h 1064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0235" h="1064087">
                  <a:moveTo>
                    <a:pt x="0" y="0"/>
                  </a:moveTo>
                  <a:lnTo>
                    <a:pt x="6460235" y="0"/>
                  </a:lnTo>
                  <a:lnTo>
                    <a:pt x="6460235" y="1064087"/>
                  </a:lnTo>
                  <a:lnTo>
                    <a:pt x="0" y="106408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2870" tIns="102870" rIns="102870" bIns="102870" numCol="1" spcCol="1270" anchor="t" anchorCtr="0">
              <a:noAutofit/>
            </a:bodyPr>
            <a:lstStyle/>
            <a:p>
              <a:pPr marL="342900" indent="-342900" defTabSz="1200150">
                <a:spcBef>
                  <a:spcPts val="3000"/>
                </a:spcBef>
                <a:buFont typeface="Arial" panose="020B0604020202020204" pitchFamily="34" charset="0"/>
                <a:buChar char="•"/>
              </a:pPr>
              <a:r>
                <a:rPr lang="en-US" sz="2400" dirty="0">
                  <a:solidFill>
                    <a:schemeClr val="tx1"/>
                  </a:solidFill>
                  <a:latin typeface="Calibri" panose="020F0502020204030204" pitchFamily="34" charset="0"/>
                  <a:cs typeface="Calibri" panose="020F0502020204030204" pitchFamily="34" charset="0"/>
                </a:rPr>
                <a:t>28-day supply (rather than 30 days) prevents running out on weekends</a:t>
              </a:r>
            </a:p>
            <a:p>
              <a:pPr marL="342900" indent="-342900" defTabSz="1200150">
                <a:spcBef>
                  <a:spcPts val="3000"/>
                </a:spcBef>
                <a:buFont typeface="Arial" panose="020B0604020202020204" pitchFamily="34" charset="0"/>
                <a:buChar char="•"/>
              </a:pPr>
              <a:r>
                <a:rPr lang="en-US" sz="2400" dirty="0">
                  <a:solidFill>
                    <a:schemeClr val="tx1"/>
                  </a:solidFill>
                  <a:latin typeface="Calibri" panose="020F0502020204030204" pitchFamily="34" charset="0"/>
                  <a:cs typeface="Calibri" panose="020F0502020204030204" pitchFamily="34" charset="0"/>
                </a:rPr>
                <a:t>Prescribe so patient has remaining medications at appointments</a:t>
              </a:r>
            </a:p>
            <a:p>
              <a:pPr marL="342900" indent="-342900" defTabSz="1200150">
                <a:spcBef>
                  <a:spcPts val="3000"/>
                </a:spcBef>
                <a:buFont typeface="Arial" panose="020B0604020202020204" pitchFamily="34" charset="0"/>
                <a:buChar char="•"/>
              </a:pPr>
              <a:r>
                <a:rPr lang="en-US" sz="2400" dirty="0">
                  <a:solidFill>
                    <a:schemeClr val="tx1"/>
                  </a:solidFill>
                  <a:latin typeface="Calibri" panose="020F0502020204030204" pitchFamily="34" charset="0"/>
                  <a:cs typeface="Calibri" panose="020F0502020204030204" pitchFamily="34" charset="0"/>
                </a:rPr>
                <a:t>Ask patient to bring in medications at each visit </a:t>
              </a:r>
            </a:p>
          </p:txBody>
        </p:sp>
        <p:sp>
          <p:nvSpPr>
            <p:cNvPr id="20" name="Freeform 19"/>
            <p:cNvSpPr/>
            <p:nvPr/>
          </p:nvSpPr>
          <p:spPr>
            <a:xfrm>
              <a:off x="2414843" y="5265935"/>
              <a:ext cx="6108105" cy="1109049"/>
            </a:xfrm>
            <a:custGeom>
              <a:avLst/>
              <a:gdLst>
                <a:gd name="connsiteX0" fmla="*/ 0 w 6460235"/>
                <a:gd name="connsiteY0" fmla="*/ 0 h 1064087"/>
                <a:gd name="connsiteX1" fmla="*/ 6460235 w 6460235"/>
                <a:gd name="connsiteY1" fmla="*/ 0 h 1064087"/>
                <a:gd name="connsiteX2" fmla="*/ 6460235 w 6460235"/>
                <a:gd name="connsiteY2" fmla="*/ 1064087 h 1064087"/>
                <a:gd name="connsiteX3" fmla="*/ 0 w 6460235"/>
                <a:gd name="connsiteY3" fmla="*/ 1064087 h 1064087"/>
                <a:gd name="connsiteX4" fmla="*/ 0 w 6460235"/>
                <a:gd name="connsiteY4" fmla="*/ 0 h 1064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0235" h="1064087">
                  <a:moveTo>
                    <a:pt x="0" y="0"/>
                  </a:moveTo>
                  <a:lnTo>
                    <a:pt x="6460235" y="0"/>
                  </a:lnTo>
                  <a:lnTo>
                    <a:pt x="6460235" y="1064087"/>
                  </a:lnTo>
                  <a:lnTo>
                    <a:pt x="0" y="106408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2870" tIns="102870" rIns="102870" bIns="102870" numCol="1" spcCol="1270" anchor="t" anchorCtr="0">
              <a:noAutofit/>
            </a:bodyPr>
            <a:lstStyle/>
            <a:p>
              <a:pPr defTabSz="1200150">
                <a:spcBef>
                  <a:spcPct val="0"/>
                </a:spcBef>
                <a:spcAft>
                  <a:spcPct val="35000"/>
                </a:spcAft>
              </a:pPr>
              <a:endParaRPr lang="en-US" sz="2400" dirty="0">
                <a:solidFill>
                  <a:schemeClr val="tx1"/>
                </a:solidFill>
                <a:latin typeface="Calibri" panose="020F0502020204030204" pitchFamily="34" charset="0"/>
                <a:cs typeface="Calibri" panose="020F0502020204030204" pitchFamily="34" charset="0"/>
              </a:endParaRPr>
            </a:p>
          </p:txBody>
        </p:sp>
      </p:grpSp>
      <p:sp>
        <p:nvSpPr>
          <p:cNvPr id="21" name="Freeform 20"/>
          <p:cNvSpPr/>
          <p:nvPr/>
        </p:nvSpPr>
        <p:spPr>
          <a:xfrm>
            <a:off x="741921" y="1182524"/>
            <a:ext cx="2792883" cy="1288713"/>
          </a:xfrm>
          <a:custGeom>
            <a:avLst/>
            <a:gdLst>
              <a:gd name="connsiteX0" fmla="*/ 0 w 4944063"/>
              <a:gd name="connsiteY0" fmla="*/ 183743 h 1469945"/>
              <a:gd name="connsiteX1" fmla="*/ 4209091 w 4944063"/>
              <a:gd name="connsiteY1" fmla="*/ 183743 h 1469945"/>
              <a:gd name="connsiteX2" fmla="*/ 4209091 w 4944063"/>
              <a:gd name="connsiteY2" fmla="*/ 0 h 1469945"/>
              <a:gd name="connsiteX3" fmla="*/ 4944063 w 4944063"/>
              <a:gd name="connsiteY3" fmla="*/ 734973 h 1469945"/>
              <a:gd name="connsiteX4" fmla="*/ 4209091 w 4944063"/>
              <a:gd name="connsiteY4" fmla="*/ 1469945 h 1469945"/>
              <a:gd name="connsiteX5" fmla="*/ 4209091 w 4944063"/>
              <a:gd name="connsiteY5" fmla="*/ 1286202 h 1469945"/>
              <a:gd name="connsiteX6" fmla="*/ 0 w 4944063"/>
              <a:gd name="connsiteY6" fmla="*/ 1286202 h 1469945"/>
              <a:gd name="connsiteX7" fmla="*/ 0 w 4944063"/>
              <a:gd name="connsiteY7" fmla="*/ 183743 h 1469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4063" h="1469945">
                <a:moveTo>
                  <a:pt x="0" y="183743"/>
                </a:moveTo>
                <a:lnTo>
                  <a:pt x="4209091" y="183743"/>
                </a:lnTo>
                <a:lnTo>
                  <a:pt x="4209091" y="0"/>
                </a:lnTo>
                <a:lnTo>
                  <a:pt x="4944063" y="734973"/>
                </a:lnTo>
                <a:lnTo>
                  <a:pt x="4209091" y="1469945"/>
                </a:lnTo>
                <a:lnTo>
                  <a:pt x="4209091" y="1286202"/>
                </a:lnTo>
                <a:lnTo>
                  <a:pt x="0" y="1286202"/>
                </a:lnTo>
                <a:lnTo>
                  <a:pt x="0" y="183743"/>
                </a:lnTo>
                <a:close/>
              </a:path>
            </a:pathLst>
          </a:custGeom>
          <a:solidFill>
            <a:srgbClr val="006666"/>
          </a:solidFill>
          <a:ln>
            <a:noFill/>
          </a:ln>
          <a:effectLst>
            <a:outerShdw blurRad="50800" dist="38100" dir="8100000" algn="tr"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970" tIns="197713" rIns="565199" bIns="197713" numCol="1" spcCol="1270" anchor="ctr" anchorCtr="0">
            <a:noAutofit/>
          </a:bodyPr>
          <a:lstStyle/>
          <a:p>
            <a:pPr marL="53975" defTabSz="1289050">
              <a:lnSpc>
                <a:spcPct val="80000"/>
              </a:lnSpc>
              <a:spcBef>
                <a:spcPct val="0"/>
              </a:spcBef>
            </a:pPr>
            <a:r>
              <a:rPr lang="en-US" sz="2400" b="1" dirty="0">
                <a:solidFill>
                  <a:prstClr val="white"/>
                </a:solidFill>
                <a:effectLst>
                  <a:outerShdw blurRad="38100" dist="38100" dir="2700000" algn="tl">
                    <a:srgbClr val="000000">
                      <a:alpha val="43137"/>
                    </a:srgbClr>
                  </a:outerShdw>
                </a:effectLst>
                <a:latin typeface="Calibri" panose="020F0502020204030204" pitchFamily="34" charset="0"/>
              </a:rPr>
              <a:t>Objective data that can provide: </a:t>
            </a:r>
          </a:p>
        </p:txBody>
      </p:sp>
      <p:pic>
        <p:nvPicPr>
          <p:cNvPr id="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722961" y="1070072"/>
            <a:ext cx="2253638" cy="1846463"/>
          </a:xfrm>
          <a:prstGeom prst="rect">
            <a:avLst/>
          </a:prstGeom>
          <a:noFill/>
          <a:ln w="9525">
            <a:noFill/>
          </a:ln>
          <a:effectLst>
            <a:softEdge rad="31750"/>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9653893" y="1070072"/>
            <a:ext cx="2232749" cy="2019477"/>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pic>
        <p:nvPicPr>
          <p:cNvPr id="1026" name="Picture 2" descr="See the source image">
            <a:extLst>
              <a:ext uri="{FF2B5EF4-FFF2-40B4-BE49-F238E27FC236}">
                <a16:creationId xmlns:a16="http://schemas.microsoft.com/office/drawing/2014/main" id="{0BF0D6D8-3FCA-4D00-99F6-52802767A3B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815" t="2241" r="27470" b="17261"/>
          <a:stretch/>
        </p:blipFill>
        <p:spPr bwMode="auto">
          <a:xfrm>
            <a:off x="8920249" y="2323859"/>
            <a:ext cx="2174952" cy="3829811"/>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45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4E4E4"/>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9445033" y="1357023"/>
            <a:ext cx="1995608" cy="1114214"/>
          </a:xfrm>
          <a:prstGeom prst="rect">
            <a:avLst/>
          </a:prstGeom>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 name="Content Placeholder 2"/>
          <p:cNvSpPr>
            <a:spLocks noGrp="1"/>
          </p:cNvSpPr>
          <p:nvPr>
            <p:ph idx="1"/>
          </p:nvPr>
        </p:nvSpPr>
        <p:spPr>
          <a:xfrm>
            <a:off x="565038" y="2674194"/>
            <a:ext cx="11143909" cy="2964606"/>
          </a:xfrm>
        </p:spPr>
        <p:txBody>
          <a:bodyPr/>
          <a:lstStyle/>
          <a:p>
            <a:pPr>
              <a:lnSpc>
                <a:spcPct val="100000"/>
              </a:lnSpc>
              <a:spcBef>
                <a:spcPts val="1200"/>
              </a:spcBef>
              <a:spcAft>
                <a:spcPts val="0"/>
              </a:spcAft>
            </a:pPr>
            <a:r>
              <a:rPr lang="en-US" sz="2600" dirty="0"/>
              <a:t>Delegates can access in some states</a:t>
            </a:r>
          </a:p>
          <a:p>
            <a:pPr>
              <a:lnSpc>
                <a:spcPct val="100000"/>
              </a:lnSpc>
              <a:spcBef>
                <a:spcPts val="1200"/>
              </a:spcBef>
              <a:spcAft>
                <a:spcPts val="0"/>
              </a:spcAft>
            </a:pPr>
            <a:r>
              <a:rPr lang="en-US" sz="2600" dirty="0"/>
              <a:t>Over 60% of states mandate use before prescribing controlled substances</a:t>
            </a:r>
          </a:p>
          <a:p>
            <a:pPr>
              <a:lnSpc>
                <a:spcPct val="100000"/>
              </a:lnSpc>
              <a:spcBef>
                <a:spcPts val="1200"/>
              </a:spcBef>
              <a:spcAft>
                <a:spcPts val="0"/>
              </a:spcAft>
            </a:pPr>
            <a:r>
              <a:rPr lang="en-US" sz="2600" dirty="0"/>
              <a:t>PDMP use can change prescriber behaviors (e.g., decreased opioid prescribing)</a:t>
            </a:r>
          </a:p>
          <a:p>
            <a:pPr>
              <a:lnSpc>
                <a:spcPct val="100000"/>
              </a:lnSpc>
              <a:spcBef>
                <a:spcPts val="1200"/>
              </a:spcBef>
              <a:spcAft>
                <a:spcPts val="0"/>
              </a:spcAft>
            </a:pPr>
            <a:r>
              <a:rPr lang="en-US" sz="2600" dirty="0"/>
              <a:t>Systematic review* insufficient evidence that PDMP implementation either increases or decreases nonfatal or fatal overdoses</a:t>
            </a:r>
          </a:p>
        </p:txBody>
      </p:sp>
      <p:sp>
        <p:nvSpPr>
          <p:cNvPr id="2" name="Title 1"/>
          <p:cNvSpPr>
            <a:spLocks noGrp="1"/>
          </p:cNvSpPr>
          <p:nvPr>
            <p:ph type="title"/>
          </p:nvPr>
        </p:nvSpPr>
        <p:spPr>
          <a:xfrm>
            <a:off x="0" y="0"/>
            <a:ext cx="12192000" cy="1056904"/>
          </a:xfrm>
          <a:solidFill>
            <a:srgbClr val="214A5B"/>
          </a:solidFill>
        </p:spPr>
        <p:txBody>
          <a:bodyPr/>
          <a:lstStyle/>
          <a:p>
            <a:r>
              <a:rPr lang="en-US" sz="3600" b="1" dirty="0">
                <a:solidFill>
                  <a:schemeClr val="bg1"/>
                </a:solidFill>
                <a:effectLst>
                  <a:outerShdw blurRad="38100" dist="38100" dir="2700000" algn="tl">
                    <a:srgbClr val="000000">
                      <a:alpha val="43137"/>
                    </a:srgbClr>
                  </a:outerShdw>
                </a:effectLst>
              </a:rPr>
              <a:t>Monitoring: Prescription Drug Monitoring Programs (PDMP)</a:t>
            </a:r>
          </a:p>
        </p:txBody>
      </p:sp>
      <p:sp>
        <p:nvSpPr>
          <p:cNvPr id="4" name="Rectangle 2"/>
          <p:cNvSpPr>
            <a:spLocks noChangeArrowheads="1"/>
          </p:cNvSpPr>
          <p:nvPr/>
        </p:nvSpPr>
        <p:spPr bwMode="auto">
          <a:xfrm>
            <a:off x="554153" y="5899517"/>
            <a:ext cx="4279105" cy="830997"/>
          </a:xfrm>
          <a:prstGeom prst="rect">
            <a:avLst/>
          </a:prstGeom>
          <a:noFill/>
          <a:ln w="9525">
            <a:noFill/>
            <a:miter lim="800000"/>
            <a:headEnd/>
            <a:tailEnd/>
          </a:ln>
        </p:spPr>
        <p:txBody>
          <a:bodyPr wrap="square">
            <a:spAutoFit/>
          </a:bodyPr>
          <a:lstStyle/>
          <a:p>
            <a:r>
              <a:rPr lang="en-US" sz="1600" dirty="0" err="1">
                <a:solidFill>
                  <a:prstClr val="black"/>
                </a:solidFill>
                <a:latin typeface="Calibri" panose="020F0502020204030204" pitchFamily="34" charset="0"/>
                <a:cs typeface="Calibri" panose="020F0502020204030204" pitchFamily="34" charset="0"/>
              </a:rPr>
              <a:t>Haffajee</a:t>
            </a:r>
            <a:r>
              <a:rPr lang="en-US" sz="1600" dirty="0">
                <a:solidFill>
                  <a:prstClr val="black"/>
                </a:solidFill>
                <a:latin typeface="Calibri" panose="020F0502020204030204" pitchFamily="34" charset="0"/>
                <a:cs typeface="Calibri" panose="020F0502020204030204" pitchFamily="34" charset="0"/>
              </a:rPr>
              <a:t> RL. </a:t>
            </a:r>
            <a:r>
              <a:rPr lang="en-US" sz="1600" i="1" dirty="0">
                <a:solidFill>
                  <a:prstClr val="black"/>
                </a:solidFill>
                <a:latin typeface="Calibri" panose="020F0502020204030204" pitchFamily="34" charset="0"/>
                <a:cs typeface="Calibri" panose="020F0502020204030204" pitchFamily="34" charset="0"/>
              </a:rPr>
              <a:t>N </a:t>
            </a:r>
            <a:r>
              <a:rPr lang="en-US" sz="1600" i="1" dirty="0" err="1">
                <a:solidFill>
                  <a:prstClr val="black"/>
                </a:solidFill>
                <a:latin typeface="Calibri" panose="020F0502020204030204" pitchFamily="34" charset="0"/>
                <a:cs typeface="Calibri" panose="020F0502020204030204" pitchFamily="34" charset="0"/>
              </a:rPr>
              <a:t>Eng</a:t>
            </a:r>
            <a:r>
              <a:rPr lang="en-US" sz="1600" i="1" dirty="0">
                <a:solidFill>
                  <a:prstClr val="black"/>
                </a:solidFill>
                <a:latin typeface="Calibri" panose="020F0502020204030204" pitchFamily="34" charset="0"/>
                <a:cs typeface="Calibri" panose="020F0502020204030204" pitchFamily="34" charset="0"/>
              </a:rPr>
              <a:t> J Med. </a:t>
            </a:r>
            <a:r>
              <a:rPr lang="en-US" sz="1600" dirty="0">
                <a:solidFill>
                  <a:prstClr val="black"/>
                </a:solidFill>
                <a:latin typeface="Calibri" panose="020F0502020204030204" pitchFamily="34" charset="0"/>
                <a:cs typeface="Calibri" panose="020F0502020204030204" pitchFamily="34" charset="0"/>
              </a:rPr>
              <a:t>2019</a:t>
            </a:r>
          </a:p>
          <a:p>
            <a:r>
              <a:rPr lang="en-US" sz="1600" dirty="0" err="1">
                <a:solidFill>
                  <a:prstClr val="black"/>
                </a:solidFill>
                <a:latin typeface="Calibri" panose="020F0502020204030204" pitchFamily="34" charset="0"/>
                <a:cs typeface="Calibri" panose="020F0502020204030204" pitchFamily="34" charset="0"/>
              </a:rPr>
              <a:t>Haffajee</a:t>
            </a:r>
            <a:r>
              <a:rPr lang="en-US" sz="1600" dirty="0">
                <a:solidFill>
                  <a:prstClr val="black"/>
                </a:solidFill>
                <a:latin typeface="Calibri" panose="020F0502020204030204" pitchFamily="34" charset="0"/>
                <a:cs typeface="Calibri" panose="020F0502020204030204" pitchFamily="34" charset="0"/>
              </a:rPr>
              <a:t> RL, et al. </a:t>
            </a:r>
            <a:r>
              <a:rPr lang="en-US" sz="1600" i="1" dirty="0">
                <a:solidFill>
                  <a:prstClr val="black"/>
                </a:solidFill>
                <a:latin typeface="Calibri" panose="020F0502020204030204" pitchFamily="34" charset="0"/>
                <a:cs typeface="Calibri" panose="020F0502020204030204" pitchFamily="34" charset="0"/>
              </a:rPr>
              <a:t>JAMA. </a:t>
            </a:r>
            <a:r>
              <a:rPr lang="en-US" sz="1600" dirty="0">
                <a:solidFill>
                  <a:prstClr val="black"/>
                </a:solidFill>
                <a:latin typeface="Calibri" panose="020F0502020204030204" pitchFamily="34" charset="0"/>
                <a:cs typeface="Calibri" panose="020F0502020204030204" pitchFamily="34" charset="0"/>
              </a:rPr>
              <a:t>2015</a:t>
            </a:r>
          </a:p>
          <a:p>
            <a:r>
              <a:rPr lang="en-US" sz="1600" dirty="0" err="1">
                <a:solidFill>
                  <a:prstClr val="black"/>
                </a:solidFill>
                <a:latin typeface="Calibri" panose="020F0502020204030204" pitchFamily="34" charset="0"/>
                <a:cs typeface="Calibri" panose="020F0502020204030204" pitchFamily="34" charset="0"/>
              </a:rPr>
              <a:t>Haegerich</a:t>
            </a:r>
            <a:r>
              <a:rPr lang="en-US" sz="1600" dirty="0">
                <a:solidFill>
                  <a:prstClr val="black"/>
                </a:solidFill>
                <a:latin typeface="Calibri" panose="020F0502020204030204" pitchFamily="34" charset="0"/>
                <a:cs typeface="Calibri" panose="020F0502020204030204" pitchFamily="34" charset="0"/>
              </a:rPr>
              <a:t> TM, et al. </a:t>
            </a:r>
            <a:r>
              <a:rPr lang="en-US" sz="1600" i="1" dirty="0">
                <a:solidFill>
                  <a:prstClr val="black"/>
                </a:solidFill>
                <a:latin typeface="Calibri" panose="020F0502020204030204" pitchFamily="34" charset="0"/>
                <a:cs typeface="Calibri" panose="020F0502020204030204" pitchFamily="34" charset="0"/>
              </a:rPr>
              <a:t>Drug Alcohol Depend. </a:t>
            </a:r>
            <a:r>
              <a:rPr lang="en-US" sz="1600" dirty="0">
                <a:solidFill>
                  <a:prstClr val="black"/>
                </a:solidFill>
                <a:latin typeface="Calibri" panose="020F0502020204030204" pitchFamily="34" charset="0"/>
                <a:cs typeface="Calibri" panose="020F0502020204030204" pitchFamily="34" charset="0"/>
              </a:rPr>
              <a:t>2014</a:t>
            </a:r>
          </a:p>
        </p:txBody>
      </p:sp>
      <p:sp>
        <p:nvSpPr>
          <p:cNvPr id="7" name="Rectangle 6"/>
          <p:cNvSpPr/>
          <p:nvPr/>
        </p:nvSpPr>
        <p:spPr>
          <a:xfrm>
            <a:off x="9370085" y="1309973"/>
            <a:ext cx="2145504" cy="1208313"/>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pitchFamily="34" charset="0"/>
            </a:endParaRPr>
          </a:p>
        </p:txBody>
      </p:sp>
      <p:sp>
        <p:nvSpPr>
          <p:cNvPr id="10" name="Rectangle 9"/>
          <p:cNvSpPr/>
          <p:nvPr/>
        </p:nvSpPr>
        <p:spPr>
          <a:xfrm>
            <a:off x="3534805" y="1381581"/>
            <a:ext cx="7447520" cy="892552"/>
          </a:xfrm>
          <a:prstGeom prst="rect">
            <a:avLst/>
          </a:prstGeom>
          <a:noFill/>
        </p:spPr>
        <p:txBody>
          <a:bodyPr wrap="square">
            <a:spAutoFit/>
          </a:bodyPr>
          <a:lstStyle/>
          <a:p>
            <a:pPr marL="228600" lvl="1" indent="-228600" defTabSz="977900">
              <a:spcBef>
                <a:spcPct val="0"/>
              </a:spcBef>
              <a:buClr>
                <a:srgbClr val="E31837"/>
              </a:buClr>
              <a:buFont typeface="Arial" panose="020B0604020202020204" pitchFamily="34" charset="0"/>
              <a:buChar char="•"/>
            </a:pPr>
            <a:r>
              <a:rPr lang="en-US" sz="2600" b="1" dirty="0">
                <a:solidFill>
                  <a:prstClr val="black"/>
                </a:solidFill>
                <a:latin typeface="Calibri" panose="020F0502020204030204" pitchFamily="34" charset="0"/>
              </a:rPr>
              <a:t>Information on harmful polypharmacy</a:t>
            </a:r>
          </a:p>
          <a:p>
            <a:pPr marL="228600" lvl="1" indent="-228600" defTabSz="977900">
              <a:spcBef>
                <a:spcPct val="0"/>
              </a:spcBef>
              <a:buClr>
                <a:srgbClr val="E31837"/>
              </a:buClr>
              <a:buFont typeface="Arial" panose="020B0604020202020204" pitchFamily="34" charset="0"/>
              <a:buChar char="•"/>
            </a:pPr>
            <a:r>
              <a:rPr lang="en-US" sz="2600" b="1" dirty="0">
                <a:solidFill>
                  <a:prstClr val="black"/>
                </a:solidFill>
                <a:latin typeface="Calibri" panose="020F0502020204030204" pitchFamily="34" charset="0"/>
              </a:rPr>
              <a:t>Information on multiple provider use</a:t>
            </a:r>
          </a:p>
        </p:txBody>
      </p:sp>
      <p:sp>
        <p:nvSpPr>
          <p:cNvPr id="11" name="Rectangle 2"/>
          <p:cNvSpPr>
            <a:spLocks noChangeArrowheads="1"/>
          </p:cNvSpPr>
          <p:nvPr/>
        </p:nvSpPr>
        <p:spPr bwMode="auto">
          <a:xfrm>
            <a:off x="5165928" y="5899517"/>
            <a:ext cx="4279105" cy="584775"/>
          </a:xfrm>
          <a:prstGeom prst="rect">
            <a:avLst/>
          </a:prstGeom>
          <a:noFill/>
          <a:ln w="9525">
            <a:noFill/>
            <a:miter lim="800000"/>
            <a:headEnd/>
            <a:tailEnd/>
          </a:ln>
        </p:spPr>
        <p:txBody>
          <a:bodyPr wrap="square">
            <a:spAutoFit/>
          </a:bodyPr>
          <a:lstStyle/>
          <a:p>
            <a:r>
              <a:rPr lang="en-US" sz="1600" dirty="0">
                <a:solidFill>
                  <a:prstClr val="black"/>
                </a:solidFill>
                <a:latin typeface="Calibri" panose="020F0502020204030204" pitchFamily="34" charset="0"/>
                <a:cs typeface="Calibri" panose="020F0502020204030204" pitchFamily="34" charset="0"/>
              </a:rPr>
              <a:t>Patrick SW, et al. </a:t>
            </a:r>
            <a:r>
              <a:rPr lang="en-US" sz="1600" i="1" dirty="0">
                <a:solidFill>
                  <a:prstClr val="black"/>
                </a:solidFill>
                <a:latin typeface="Calibri" panose="020F0502020204030204" pitchFamily="34" charset="0"/>
                <a:cs typeface="Calibri" panose="020F0502020204030204" pitchFamily="34" charset="0"/>
              </a:rPr>
              <a:t>Health Affairs. </a:t>
            </a:r>
            <a:r>
              <a:rPr lang="en-US" sz="1600" dirty="0">
                <a:solidFill>
                  <a:prstClr val="black"/>
                </a:solidFill>
                <a:latin typeface="Calibri" panose="020F0502020204030204" pitchFamily="34" charset="0"/>
                <a:cs typeface="Calibri" panose="020F0502020204030204" pitchFamily="34" charset="0"/>
              </a:rPr>
              <a:t>2016</a:t>
            </a:r>
          </a:p>
          <a:p>
            <a:r>
              <a:rPr lang="en-US" sz="1600" dirty="0">
                <a:solidFill>
                  <a:prstClr val="black"/>
                </a:solidFill>
                <a:latin typeface="Calibri" panose="020F0502020204030204" pitchFamily="34" charset="0"/>
                <a:cs typeface="Calibri" panose="020F0502020204030204" pitchFamily="34" charset="0"/>
              </a:rPr>
              <a:t>*Fink DS, et al. </a:t>
            </a:r>
            <a:r>
              <a:rPr lang="en-US" sz="1600" i="1" dirty="0">
                <a:solidFill>
                  <a:prstClr val="black"/>
                </a:solidFill>
                <a:latin typeface="Calibri" panose="020F0502020204030204" pitchFamily="34" charset="0"/>
                <a:cs typeface="Calibri" panose="020F0502020204030204" pitchFamily="34" charset="0"/>
              </a:rPr>
              <a:t>Ann Intern Med</a:t>
            </a:r>
            <a:r>
              <a:rPr lang="en-US" sz="1600" dirty="0">
                <a:solidFill>
                  <a:prstClr val="black"/>
                </a:solidFill>
                <a:latin typeface="Calibri" panose="020F0502020204030204" pitchFamily="34" charset="0"/>
                <a:cs typeface="Calibri" panose="020F0502020204030204" pitchFamily="34" charset="0"/>
              </a:rPr>
              <a:t>. 2018</a:t>
            </a:r>
          </a:p>
        </p:txBody>
      </p:sp>
      <p:sp>
        <p:nvSpPr>
          <p:cNvPr id="12" name="Freeform 11"/>
          <p:cNvSpPr/>
          <p:nvPr/>
        </p:nvSpPr>
        <p:spPr>
          <a:xfrm>
            <a:off x="741921" y="1182524"/>
            <a:ext cx="2792883" cy="1288713"/>
          </a:xfrm>
          <a:custGeom>
            <a:avLst/>
            <a:gdLst>
              <a:gd name="connsiteX0" fmla="*/ 0 w 4944063"/>
              <a:gd name="connsiteY0" fmla="*/ 183743 h 1469945"/>
              <a:gd name="connsiteX1" fmla="*/ 4209091 w 4944063"/>
              <a:gd name="connsiteY1" fmla="*/ 183743 h 1469945"/>
              <a:gd name="connsiteX2" fmla="*/ 4209091 w 4944063"/>
              <a:gd name="connsiteY2" fmla="*/ 0 h 1469945"/>
              <a:gd name="connsiteX3" fmla="*/ 4944063 w 4944063"/>
              <a:gd name="connsiteY3" fmla="*/ 734973 h 1469945"/>
              <a:gd name="connsiteX4" fmla="*/ 4209091 w 4944063"/>
              <a:gd name="connsiteY4" fmla="*/ 1469945 h 1469945"/>
              <a:gd name="connsiteX5" fmla="*/ 4209091 w 4944063"/>
              <a:gd name="connsiteY5" fmla="*/ 1286202 h 1469945"/>
              <a:gd name="connsiteX6" fmla="*/ 0 w 4944063"/>
              <a:gd name="connsiteY6" fmla="*/ 1286202 h 1469945"/>
              <a:gd name="connsiteX7" fmla="*/ 0 w 4944063"/>
              <a:gd name="connsiteY7" fmla="*/ 183743 h 1469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4063" h="1469945">
                <a:moveTo>
                  <a:pt x="0" y="183743"/>
                </a:moveTo>
                <a:lnTo>
                  <a:pt x="4209091" y="183743"/>
                </a:lnTo>
                <a:lnTo>
                  <a:pt x="4209091" y="0"/>
                </a:lnTo>
                <a:lnTo>
                  <a:pt x="4944063" y="734973"/>
                </a:lnTo>
                <a:lnTo>
                  <a:pt x="4209091" y="1469945"/>
                </a:lnTo>
                <a:lnTo>
                  <a:pt x="4209091" y="1286202"/>
                </a:lnTo>
                <a:lnTo>
                  <a:pt x="0" y="1286202"/>
                </a:lnTo>
                <a:lnTo>
                  <a:pt x="0" y="183743"/>
                </a:lnTo>
                <a:close/>
              </a:path>
            </a:pathLst>
          </a:custGeom>
          <a:solidFill>
            <a:srgbClr val="006666"/>
          </a:solidFill>
          <a:ln>
            <a:noFill/>
          </a:ln>
          <a:effectLst>
            <a:outerShdw blurRad="50800" dist="38100" dir="8100000" algn="tr"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970" tIns="197713" rIns="565199" bIns="197713" numCol="1" spcCol="1270" anchor="ctr" anchorCtr="0">
            <a:noAutofit/>
          </a:bodyPr>
          <a:lstStyle/>
          <a:p>
            <a:pPr marL="53975" defTabSz="1289050">
              <a:lnSpc>
                <a:spcPct val="80000"/>
              </a:lnSpc>
              <a:spcBef>
                <a:spcPct val="0"/>
              </a:spcBef>
            </a:pPr>
            <a:r>
              <a:rPr lang="en-US" sz="2400" b="1" dirty="0">
                <a:solidFill>
                  <a:prstClr val="white"/>
                </a:solidFill>
                <a:effectLst>
                  <a:outerShdw blurRad="38100" dist="38100" dir="2700000" algn="tl">
                    <a:srgbClr val="000000">
                      <a:alpha val="43137"/>
                    </a:srgbClr>
                  </a:outerShdw>
                </a:effectLst>
                <a:latin typeface="Calibri" panose="020F0502020204030204" pitchFamily="34" charset="0"/>
              </a:rPr>
              <a:t>Objective data that can provide: </a:t>
            </a:r>
          </a:p>
        </p:txBody>
      </p:sp>
    </p:spTree>
    <p:extLst>
      <p:ext uri="{BB962C8B-B14F-4D97-AF65-F5344CB8AC3E}">
        <p14:creationId xmlns:p14="http://schemas.microsoft.com/office/powerpoint/2010/main" val="400964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4E4E4"/>
        </a:solidFill>
        <a:effectLst/>
      </p:bgPr>
    </p:bg>
    <p:spTree>
      <p:nvGrpSpPr>
        <p:cNvPr id="1" name=""/>
        <p:cNvGrpSpPr/>
        <p:nvPr/>
      </p:nvGrpSpPr>
      <p:grpSpPr>
        <a:xfrm>
          <a:off x="0" y="0"/>
          <a:ext cx="0" cy="0"/>
          <a:chOff x="0" y="0"/>
          <a:chExt cx="0" cy="0"/>
        </a:xfrm>
      </p:grpSpPr>
      <p:pic>
        <p:nvPicPr>
          <p:cNvPr id="62466" name="Picture 10" descr="MCj0233442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3462339"/>
            <a:ext cx="2287588" cy="1817687"/>
          </a:xfrm>
          <a:prstGeom prst="rect">
            <a:avLst/>
          </a:prstGeom>
          <a:noFill/>
          <a:ln w="57150">
            <a:solidFill>
              <a:srgbClr val="2C5A6E"/>
            </a:solidFill>
            <a:miter lim="800000"/>
            <a:headEnd/>
            <a:tailEnd/>
          </a:ln>
          <a:extLst>
            <a:ext uri="{909E8E84-426E-40DD-AFC4-6F175D3DCCD1}">
              <a14:hiddenFill xmlns:a14="http://schemas.microsoft.com/office/drawing/2010/main">
                <a:solidFill>
                  <a:srgbClr val="FFFFFF"/>
                </a:solidFill>
              </a14:hiddenFill>
            </a:ext>
          </a:extLst>
        </p:spPr>
      </p:pic>
      <p:sp>
        <p:nvSpPr>
          <p:cNvPr id="62467" name="Slide Number Placeholder 3"/>
          <p:cNvSpPr txBox="1">
            <a:spLocks noGrp="1"/>
          </p:cNvSpPr>
          <p:nvPr/>
        </p:nvSpPr>
        <p:spPr bwMode="auto">
          <a:xfrm>
            <a:off x="9804401" y="6500814"/>
            <a:ext cx="7334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r" eaLnBrk="0" fontAlgn="base" hangingPunct="0">
              <a:spcBef>
                <a:spcPct val="0"/>
              </a:spcBef>
              <a:spcAft>
                <a:spcPct val="0"/>
              </a:spcAft>
              <a:buFontTx/>
              <a:buNone/>
            </a:pPr>
            <a:fld id="{045AE5FC-B91B-4507-AFD0-DD6140406A91}" type="slidenum">
              <a:rPr lang="en-US" altLang="en-US" sz="1400">
                <a:solidFill>
                  <a:srgbClr val="000000"/>
                </a:solidFill>
              </a:rPr>
              <a:pPr algn="r" eaLnBrk="0" fontAlgn="base" hangingPunct="0">
                <a:spcBef>
                  <a:spcPct val="0"/>
                </a:spcBef>
                <a:spcAft>
                  <a:spcPct val="0"/>
                </a:spcAft>
                <a:buFontTx/>
                <a:buNone/>
              </a:pPr>
              <a:t>29</a:t>
            </a:fld>
            <a:endParaRPr lang="en-US" altLang="en-US" sz="1400">
              <a:solidFill>
                <a:srgbClr val="000000"/>
              </a:solidFill>
            </a:endParaRPr>
          </a:p>
        </p:txBody>
      </p:sp>
      <p:sp>
        <p:nvSpPr>
          <p:cNvPr id="195588" name="Rectangle 12"/>
          <p:cNvSpPr>
            <a:spLocks noGrp="1" noRot="1" noChangeArrowheads="1"/>
          </p:cNvSpPr>
          <p:nvPr>
            <p:ph type="title" idx="4294967295"/>
          </p:nvPr>
        </p:nvSpPr>
        <p:spPr>
          <a:xfrm>
            <a:off x="0" y="0"/>
            <a:ext cx="12192000" cy="1219200"/>
          </a:xfrm>
          <a:solidFill>
            <a:srgbClr val="214A5B"/>
          </a:solidFill>
          <a:ln w="38100">
            <a:miter lim="800000"/>
            <a:headEnd/>
            <a:tailEnd/>
          </a:ln>
        </p:spPr>
        <p:txBody>
          <a:bodyPr/>
          <a:lstStyle/>
          <a:p>
            <a:pPr>
              <a:defRPr/>
            </a:pPr>
            <a:r>
              <a:rPr lang="en-US" sz="4800" b="1" dirty="0">
                <a:solidFill>
                  <a:schemeClr val="bg1"/>
                </a:solidFill>
                <a:effectLst>
                  <a:outerShdw blurRad="38100" dist="38100" dir="2700000" algn="tl">
                    <a:srgbClr val="000000"/>
                  </a:outerShdw>
                </a:effectLst>
              </a:rPr>
              <a:t>Opioids for Chronic Pain</a:t>
            </a:r>
            <a:br>
              <a:rPr lang="en-US" sz="4800" b="1" dirty="0">
                <a:solidFill>
                  <a:schemeClr val="bg1"/>
                </a:solidFill>
                <a:effectLst>
                  <a:outerShdw blurRad="38100" dist="38100" dir="2700000" algn="tl">
                    <a:srgbClr val="000000"/>
                  </a:outerShdw>
                </a:effectLst>
              </a:rPr>
            </a:br>
            <a:r>
              <a:rPr lang="en-US" sz="4000" dirty="0">
                <a:solidFill>
                  <a:schemeClr val="bg1"/>
                </a:solidFill>
                <a:effectLst>
                  <a:outerShdw blurRad="38100" dist="38100" dir="2700000" algn="tl">
                    <a:srgbClr val="000000">
                      <a:alpha val="43137"/>
                    </a:srgbClr>
                  </a:outerShdw>
                </a:effectLst>
              </a:rPr>
              <a:t>What is the clinician’s role?</a:t>
            </a:r>
          </a:p>
        </p:txBody>
      </p:sp>
      <p:pic>
        <p:nvPicPr>
          <p:cNvPr id="62469" name="Picture 9" descr="j0240719"/>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a:xfrm>
            <a:off x="2308225" y="1887539"/>
            <a:ext cx="2038350" cy="3201987"/>
          </a:xfrm>
          <a:ln w="38100">
            <a:solidFill>
              <a:srgbClr val="204150"/>
            </a:solidFill>
            <a:miter lim="800000"/>
            <a:headEnd/>
            <a:tailEnd/>
          </a:ln>
        </p:spPr>
      </p:pic>
      <p:sp>
        <p:nvSpPr>
          <p:cNvPr id="62470" name="Text Box 11"/>
          <p:cNvSpPr txBox="1">
            <a:spLocks noChangeArrowheads="1"/>
          </p:cNvSpPr>
          <p:nvPr/>
        </p:nvSpPr>
        <p:spPr bwMode="auto">
          <a:xfrm>
            <a:off x="4572001" y="2711450"/>
            <a:ext cx="14081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0" fontAlgn="base" hangingPunct="0">
              <a:spcBef>
                <a:spcPct val="50000"/>
              </a:spcBef>
              <a:spcAft>
                <a:spcPct val="0"/>
              </a:spcAft>
              <a:buFontTx/>
              <a:buNone/>
            </a:pPr>
            <a:r>
              <a:rPr lang="en-US" altLang="en-US" sz="6000">
                <a:solidFill>
                  <a:srgbClr val="000000"/>
                </a:solidFill>
              </a:rPr>
              <a:t>VS.</a:t>
            </a:r>
          </a:p>
        </p:txBody>
      </p:sp>
      <p:sp>
        <p:nvSpPr>
          <p:cNvPr id="62471" name="Text Box 9"/>
          <p:cNvSpPr txBox="1">
            <a:spLocks noChangeArrowheads="1"/>
          </p:cNvSpPr>
          <p:nvPr/>
        </p:nvSpPr>
        <p:spPr bwMode="auto">
          <a:xfrm>
            <a:off x="1524001" y="6521450"/>
            <a:ext cx="28733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0" fontAlgn="base" hangingPunct="0">
              <a:spcBef>
                <a:spcPct val="0"/>
              </a:spcBef>
              <a:spcAft>
                <a:spcPct val="0"/>
              </a:spcAft>
              <a:buFontTx/>
              <a:buNone/>
            </a:pPr>
            <a:r>
              <a:rPr lang="en-US" altLang="en-US" sz="1600">
                <a:solidFill>
                  <a:srgbClr val="000000"/>
                </a:solidFill>
              </a:rPr>
              <a:t>Nicolaidis C. </a:t>
            </a:r>
            <a:r>
              <a:rPr lang="en-US" altLang="en-US" sz="1600" i="1">
                <a:solidFill>
                  <a:srgbClr val="000000"/>
                </a:solidFill>
              </a:rPr>
              <a:t>Pain Medicine </a:t>
            </a:r>
            <a:r>
              <a:rPr lang="en-US" altLang="en-US" sz="1600">
                <a:solidFill>
                  <a:srgbClr val="000000"/>
                </a:solidFill>
              </a:rPr>
              <a:t>2011</a:t>
            </a:r>
          </a:p>
        </p:txBody>
      </p:sp>
      <p:pic>
        <p:nvPicPr>
          <p:cNvPr id="62472" name="Picture 15" descr="14inches Department of justice's DEA Citizen's Academy Wooden Wall Plaqu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04113" y="1784350"/>
            <a:ext cx="1428750" cy="1544638"/>
          </a:xfrm>
          <a:prstGeom prst="rect">
            <a:avLst/>
          </a:prstGeom>
          <a:noFill/>
          <a:ln w="57150">
            <a:solidFill>
              <a:srgbClr val="2C5A6E"/>
            </a:solidFill>
            <a:miter lim="800000"/>
            <a:headEnd/>
            <a:tailEnd/>
          </a:ln>
          <a:extLst>
            <a:ext uri="{909E8E84-426E-40DD-AFC4-6F175D3DCCD1}">
              <a14:hiddenFill xmlns:a14="http://schemas.microsoft.com/office/drawing/2010/main">
                <a:solidFill>
                  <a:srgbClr val="FFFFFF"/>
                </a:solidFill>
              </a14:hiddenFill>
            </a:ext>
          </a:extLst>
        </p:spPr>
      </p:pic>
      <p:pic>
        <p:nvPicPr>
          <p:cNvPr id="62473" name="Picture 13" descr="MCj0150005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80113" y="1319213"/>
            <a:ext cx="1338262" cy="2000250"/>
          </a:xfrm>
          <a:prstGeom prst="rect">
            <a:avLst/>
          </a:prstGeom>
          <a:solidFill>
            <a:schemeClr val="bg1"/>
          </a:solidFill>
          <a:ln w="57150">
            <a:solidFill>
              <a:srgbClr val="2C5A6E"/>
            </a:solidFill>
            <a:miter lim="800000"/>
            <a:headEnd/>
            <a:tailEnd/>
          </a:ln>
        </p:spPr>
      </p:pic>
      <p:sp>
        <p:nvSpPr>
          <p:cNvPr id="61450" name="Rectangle 4"/>
          <p:cNvSpPr txBox="1">
            <a:spLocks noRot="1" noChangeArrowheads="1"/>
          </p:cNvSpPr>
          <p:nvPr/>
        </p:nvSpPr>
        <p:spPr bwMode="auto">
          <a:xfrm>
            <a:off x="1676401" y="5421313"/>
            <a:ext cx="8861425" cy="1079500"/>
          </a:xfrm>
          <a:prstGeom prst="rect">
            <a:avLst/>
          </a:prstGeom>
          <a:solidFill>
            <a:srgbClr val="003A54">
              <a:alpha val="81960"/>
            </a:srgbClr>
          </a:solidFill>
          <a:ln w="38100">
            <a:solidFill>
              <a:schemeClr val="tx1"/>
            </a:solidFill>
            <a:miter lim="800000"/>
            <a:headEnd/>
            <a:tailEnd/>
          </a:ln>
        </p:spPr>
        <p:txBody>
          <a:bodyPr anchor="ctr"/>
          <a:lstStyle>
            <a:lvl1pPr marL="690563" indent="-457200">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0" fontAlgn="base" hangingPunct="0">
              <a:spcBef>
                <a:spcPct val="0"/>
              </a:spcBef>
              <a:spcAft>
                <a:spcPct val="0"/>
              </a:spcAft>
            </a:pPr>
            <a:r>
              <a:rPr lang="en-US" altLang="en-US">
                <a:solidFill>
                  <a:srgbClr val="FFFFFF"/>
                </a:solidFill>
              </a:rPr>
              <a:t>Use a risk-benefit framework</a:t>
            </a:r>
          </a:p>
          <a:p>
            <a:pPr eaLnBrk="0" fontAlgn="base" hangingPunct="0">
              <a:spcBef>
                <a:spcPct val="0"/>
              </a:spcBef>
              <a:spcAft>
                <a:spcPct val="0"/>
              </a:spcAft>
            </a:pPr>
            <a:r>
              <a:rPr lang="en-US" altLang="en-US">
                <a:solidFill>
                  <a:srgbClr val="FFFFFF"/>
                </a:solidFill>
              </a:rPr>
              <a:t>Judge the opioid treatment, </a:t>
            </a:r>
            <a:r>
              <a:rPr lang="en-US" altLang="en-US" u="sng">
                <a:solidFill>
                  <a:srgbClr val="FFFFFF"/>
                </a:solidFill>
              </a:rPr>
              <a:t>not</a:t>
            </a:r>
            <a:r>
              <a:rPr lang="en-US" altLang="en-US">
                <a:solidFill>
                  <a:srgbClr val="FFFFFF"/>
                </a:solidFill>
              </a:rPr>
              <a:t> the patient</a:t>
            </a:r>
          </a:p>
        </p:txBody>
      </p:sp>
    </p:spTree>
    <p:extLst>
      <p:ext uri="{BB962C8B-B14F-4D97-AF65-F5344CB8AC3E}">
        <p14:creationId xmlns:p14="http://schemas.microsoft.com/office/powerpoint/2010/main" val="10796268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50"/>
                                        </p:tgtEl>
                                        <p:attrNameLst>
                                          <p:attrName>style.visibility</p:attrName>
                                        </p:attrNameLst>
                                      </p:cBhvr>
                                      <p:to>
                                        <p:strVal val="visible"/>
                                      </p:to>
                                    </p:set>
                                    <p:animEffect transition="in" filter="fade">
                                      <p:cBhvr>
                                        <p:cTn id="7" dur="500"/>
                                        <p:tgtEl>
                                          <p:spTgt spid="61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4E4E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
            <a:ext cx="12192000" cy="958467"/>
          </a:xfrm>
          <a:solidFill>
            <a:srgbClr val="214A5B"/>
          </a:solidFill>
        </p:spPr>
        <p:txBody>
          <a:bodyPr/>
          <a:lstStyle/>
          <a:p>
            <a:r>
              <a:rPr lang="en-US" b="1" dirty="0">
                <a:solidFill>
                  <a:schemeClr val="bg1"/>
                </a:solidFill>
                <a:effectLst>
                  <a:outerShdw blurRad="38100" dist="38100" dir="2700000" algn="tl">
                    <a:srgbClr val="000000">
                      <a:alpha val="43137"/>
                    </a:srgbClr>
                  </a:outerShdw>
                </a:effectLst>
              </a:rPr>
              <a:t>Looking Back to Move Forward </a:t>
            </a:r>
            <a:r>
              <a:rPr lang="en-US" sz="3200" dirty="0">
                <a:solidFill>
                  <a:schemeClr val="bg1"/>
                </a:solidFill>
                <a:effectLst>
                  <a:outerShdw blurRad="38100" dist="38100" dir="2700000" algn="tl">
                    <a:srgbClr val="000000">
                      <a:alpha val="43137"/>
                    </a:srgbClr>
                  </a:outerShdw>
                </a:effectLst>
              </a:rPr>
              <a:t>continued</a:t>
            </a:r>
          </a:p>
        </p:txBody>
      </p:sp>
      <p:sp>
        <p:nvSpPr>
          <p:cNvPr id="3" name="Content Placeholder 2"/>
          <p:cNvSpPr>
            <a:spLocks noGrp="1"/>
          </p:cNvSpPr>
          <p:nvPr>
            <p:ph idx="1"/>
          </p:nvPr>
        </p:nvSpPr>
        <p:spPr>
          <a:xfrm>
            <a:off x="279093" y="1074321"/>
            <a:ext cx="11233575" cy="5131004"/>
          </a:xfrm>
        </p:spPr>
        <p:txBody>
          <a:bodyPr/>
          <a:lstStyle/>
          <a:p>
            <a:pPr>
              <a:spcBef>
                <a:spcPts val="1200"/>
              </a:spcBef>
            </a:pPr>
            <a:r>
              <a:rPr lang="en-US" sz="2800" dirty="0"/>
              <a:t>Lack of training for all healthcare providers</a:t>
            </a:r>
          </a:p>
          <a:p>
            <a:pPr>
              <a:spcBef>
                <a:spcPts val="1200"/>
              </a:spcBef>
            </a:pPr>
            <a:r>
              <a:rPr lang="en-US" sz="2800" dirty="0"/>
              <a:t>Financial misalignment favoring use of medications</a:t>
            </a:r>
          </a:p>
          <a:p>
            <a:pPr>
              <a:spcBef>
                <a:spcPts val="1200"/>
              </a:spcBef>
            </a:pPr>
            <a:r>
              <a:rPr lang="en-US" sz="2800" dirty="0"/>
              <a:t>Lack of access to comprehensive, multimodal pain management services</a:t>
            </a:r>
          </a:p>
          <a:p>
            <a:pPr>
              <a:spcBef>
                <a:spcPts val="1200"/>
              </a:spcBef>
            </a:pPr>
            <a:r>
              <a:rPr lang="en-US" sz="2800" dirty="0"/>
              <a:t>Challenges of measuring and documenting subjective benefits (pain, function, quality of life) and harms </a:t>
            </a:r>
          </a:p>
          <a:p>
            <a:pPr>
              <a:spcBef>
                <a:spcPts val="1200"/>
              </a:spcBef>
            </a:pPr>
            <a:r>
              <a:rPr lang="en-US" sz="2800" dirty="0"/>
              <a:t>Clinically difficult to distinguish…inappropriate                                            drug-seeking (i.e., misuse) from…appropriate pain                                             relief-seeking</a:t>
            </a:r>
          </a:p>
          <a:p>
            <a:pPr>
              <a:spcBef>
                <a:spcPts val="1200"/>
              </a:spcBef>
            </a:pPr>
            <a:r>
              <a:rPr lang="en-US" sz="2800" b="1" dirty="0"/>
              <a:t>Opioids as </a:t>
            </a:r>
            <a:r>
              <a:rPr lang="en-US" sz="2800" b="1" i="1" dirty="0"/>
              <a:t>last choice </a:t>
            </a:r>
            <a:r>
              <a:rPr lang="en-US" sz="2800" b="1" dirty="0"/>
              <a:t>with no analgesic ceiling                                        effect led to high dose, higher risk prescribing</a:t>
            </a:r>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5975" t="51034" r="17705" b="21880"/>
          <a:stretch/>
        </p:blipFill>
        <p:spPr bwMode="auto">
          <a:xfrm>
            <a:off x="8525710" y="3639823"/>
            <a:ext cx="2986958" cy="2946504"/>
          </a:xfrm>
          <a:prstGeom prst="rect">
            <a:avLst/>
          </a:prstGeom>
          <a:noFill/>
          <a:ln w="9525">
            <a:solidFill>
              <a:schemeClr val="tx1"/>
            </a:solidFill>
            <a:miter lim="800000"/>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7172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0242"/>
                                        </p:tgtEl>
                                        <p:attrNameLst>
                                          <p:attrName>style.visibility</p:attrName>
                                        </p:attrNameLst>
                                      </p:cBhvr>
                                      <p:to>
                                        <p:strVal val="visible"/>
                                      </p:to>
                                    </p:set>
                                    <p:animEffect transition="in" filter="fade">
                                      <p:cBhvr>
                                        <p:cTn id="35"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4E4E4"/>
        </a:solidFill>
        <a:effectLst/>
      </p:bgPr>
    </p:bg>
    <p:spTree>
      <p:nvGrpSpPr>
        <p:cNvPr id="1" name=""/>
        <p:cNvGrpSpPr/>
        <p:nvPr/>
      </p:nvGrpSpPr>
      <p:grpSpPr>
        <a:xfrm>
          <a:off x="0" y="0"/>
          <a:ext cx="0" cy="0"/>
          <a:chOff x="0" y="0"/>
          <a:chExt cx="0" cy="0"/>
        </a:xfrm>
      </p:grpSpPr>
      <p:sp>
        <p:nvSpPr>
          <p:cNvPr id="38914" name="Rectangle 2"/>
          <p:cNvSpPr>
            <a:spLocks noGrp="1" noRot="1" noChangeArrowheads="1"/>
          </p:cNvSpPr>
          <p:nvPr>
            <p:ph type="title" idx="4294967295"/>
          </p:nvPr>
        </p:nvSpPr>
        <p:spPr>
          <a:xfrm>
            <a:off x="0" y="0"/>
            <a:ext cx="12192000" cy="1114425"/>
          </a:xfrm>
          <a:solidFill>
            <a:srgbClr val="214A5B"/>
          </a:solidFill>
        </p:spPr>
        <p:txBody>
          <a:bodyPr/>
          <a:lstStyle/>
          <a:p>
            <a:r>
              <a:rPr lang="en-US" altLang="en-US" b="1" dirty="0">
                <a:solidFill>
                  <a:schemeClr val="bg1"/>
                </a:solidFill>
                <a:effectLst>
                  <a:outerShdw blurRad="38100" dist="38100" dir="2700000" algn="tl">
                    <a:srgbClr val="000000">
                      <a:alpha val="43137"/>
                    </a:srgbClr>
                  </a:outerShdw>
                </a:effectLst>
              </a:rPr>
              <a:t>Continuation of Opioids</a:t>
            </a:r>
          </a:p>
        </p:txBody>
      </p:sp>
      <p:sp>
        <p:nvSpPr>
          <p:cNvPr id="75779" name="Rectangle 3"/>
          <p:cNvSpPr>
            <a:spLocks noGrp="1" noChangeArrowheads="1"/>
          </p:cNvSpPr>
          <p:nvPr>
            <p:ph type="body" idx="4294967295"/>
          </p:nvPr>
        </p:nvSpPr>
        <p:spPr>
          <a:xfrm>
            <a:off x="809625" y="1182189"/>
            <a:ext cx="10810875" cy="2614748"/>
          </a:xfrm>
        </p:spPr>
        <p:txBody>
          <a:bodyPr/>
          <a:lstStyle/>
          <a:p>
            <a:pPr marL="0" indent="0">
              <a:spcBef>
                <a:spcPct val="60000"/>
              </a:spcBef>
              <a:buNone/>
            </a:pPr>
            <a:r>
              <a:rPr lang="en-US" altLang="en-US" sz="3600" dirty="0"/>
              <a:t>Before writing the next opioid prescription…you should be convinced that there is…</a:t>
            </a:r>
          </a:p>
          <a:p>
            <a:pPr marL="342900" lvl="1" indent="0">
              <a:spcBef>
                <a:spcPct val="60000"/>
              </a:spcBef>
              <a:buNone/>
            </a:pPr>
            <a:r>
              <a:rPr lang="en-US" altLang="en-US" dirty="0"/>
              <a:t>…benefit (pain, function, QOL) </a:t>
            </a:r>
            <a:r>
              <a:rPr lang="en-US" altLang="en-US" u="sng" dirty="0"/>
              <a:t>and</a:t>
            </a:r>
            <a:r>
              <a:rPr lang="en-US" altLang="en-US" dirty="0"/>
              <a:t>…</a:t>
            </a:r>
          </a:p>
          <a:p>
            <a:pPr marL="342900" lvl="1" indent="0">
              <a:spcBef>
                <a:spcPct val="60000"/>
              </a:spcBef>
              <a:buNone/>
            </a:pPr>
            <a:r>
              <a:rPr lang="en-US" altLang="en-US" dirty="0"/>
              <a:t>…absence of harm</a:t>
            </a:r>
          </a:p>
        </p:txBody>
      </p:sp>
      <p:sp>
        <p:nvSpPr>
          <p:cNvPr id="4" name="Rectangle 3"/>
          <p:cNvSpPr/>
          <p:nvPr/>
        </p:nvSpPr>
        <p:spPr>
          <a:xfrm>
            <a:off x="552450" y="4496790"/>
            <a:ext cx="11068050" cy="1200329"/>
          </a:xfrm>
          <a:prstGeom prst="rect">
            <a:avLst/>
          </a:prstGeom>
          <a:solidFill>
            <a:srgbClr val="922300"/>
          </a:solidFill>
          <a:effectLst>
            <a:outerShdw blurRad="152400" dist="127000" dir="8100000" algn="tr" rotWithShape="0">
              <a:prstClr val="black">
                <a:alpha val="40000"/>
              </a:prstClr>
            </a:outerShdw>
          </a:effectLst>
        </p:spPr>
        <p:txBody>
          <a:bodyPr wrap="square">
            <a:spAutoFit/>
          </a:bodyPr>
          <a:lstStyle/>
          <a:p>
            <a:pPr algn="ctr" fontAlgn="base">
              <a:spcBef>
                <a:spcPct val="0"/>
              </a:spcBef>
              <a:spcAft>
                <a:spcPts val="1350"/>
              </a:spcAft>
              <a:defRPr/>
            </a:pPr>
            <a:r>
              <a:rPr lang="en-US" sz="3600" b="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Despite subjective assessments </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(benefits/harms)</a:t>
            </a:r>
            <a:r>
              <a:rPr lang="en-US" sz="3600" b="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should be documented at each visit</a:t>
            </a:r>
          </a:p>
        </p:txBody>
      </p:sp>
    </p:spTree>
    <p:extLst>
      <p:ext uri="{BB962C8B-B14F-4D97-AF65-F5344CB8AC3E}">
        <p14:creationId xmlns:p14="http://schemas.microsoft.com/office/powerpoint/2010/main" val="11333928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5779">
                                            <p:txEl>
                                              <p:pRg st="1" end="1"/>
                                            </p:txEl>
                                          </p:spTgt>
                                        </p:tgtEl>
                                        <p:attrNameLst>
                                          <p:attrName>style.visibility</p:attrName>
                                        </p:attrNameLst>
                                      </p:cBhvr>
                                      <p:to>
                                        <p:strVal val="visible"/>
                                      </p:to>
                                    </p:set>
                                    <p:animEffect transition="in" filter="fade">
                                      <p:cBhvr>
                                        <p:cTn id="7" dur="500"/>
                                        <p:tgtEl>
                                          <p:spTgt spid="7577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5779">
                                            <p:txEl>
                                              <p:pRg st="2" end="2"/>
                                            </p:txEl>
                                          </p:spTgt>
                                        </p:tgtEl>
                                        <p:attrNameLst>
                                          <p:attrName>style.visibility</p:attrName>
                                        </p:attrNameLst>
                                      </p:cBhvr>
                                      <p:to>
                                        <p:strVal val="visible"/>
                                      </p:to>
                                    </p:set>
                                    <p:animEffect transition="in" filter="fade">
                                      <p:cBhvr>
                                        <p:cTn id="12" dur="500"/>
                                        <p:tgtEl>
                                          <p:spTgt spid="7577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4E4E4"/>
        </a:solidFill>
        <a:effectLst/>
      </p:bgPr>
    </p:bg>
    <p:spTree>
      <p:nvGrpSpPr>
        <p:cNvPr id="1" name=""/>
        <p:cNvGrpSpPr/>
        <p:nvPr/>
      </p:nvGrpSpPr>
      <p:grpSpPr>
        <a:xfrm>
          <a:off x="0" y="0"/>
          <a:ext cx="0" cy="0"/>
          <a:chOff x="0" y="0"/>
          <a:chExt cx="0" cy="0"/>
        </a:xfrm>
      </p:grpSpPr>
      <p:sp>
        <p:nvSpPr>
          <p:cNvPr id="39938" name="Title 1"/>
          <p:cNvSpPr>
            <a:spLocks noGrp="1"/>
          </p:cNvSpPr>
          <p:nvPr>
            <p:ph type="title"/>
          </p:nvPr>
        </p:nvSpPr>
        <p:spPr>
          <a:xfrm>
            <a:off x="0" y="1"/>
            <a:ext cx="12192000" cy="1142999"/>
          </a:xfrm>
          <a:solidFill>
            <a:srgbClr val="214A5B"/>
          </a:solidFill>
        </p:spPr>
        <p:txBody>
          <a:bodyPr/>
          <a:lstStyle/>
          <a:p>
            <a:r>
              <a:rPr lang="en-US" altLang="en-US" b="1" dirty="0">
                <a:solidFill>
                  <a:schemeClr val="bg1"/>
                </a:solidFill>
                <a:effectLst>
                  <a:outerShdw blurRad="38100" dist="38100" dir="2700000" algn="tl">
                    <a:srgbClr val="000000">
                      <a:alpha val="43137"/>
                    </a:srgbClr>
                  </a:outerShdw>
                </a:effectLst>
                <a:cs typeface="Calibri" panose="020F0502020204030204" pitchFamily="34" charset="0"/>
              </a:rPr>
              <a:t>Discontinuing </a:t>
            </a:r>
            <a:r>
              <a:rPr lang="en-US" altLang="en-US" dirty="0">
                <a:solidFill>
                  <a:schemeClr val="bg1"/>
                </a:solidFill>
                <a:effectLst>
                  <a:outerShdw blurRad="38100" dist="38100" dir="2700000" algn="tl">
                    <a:srgbClr val="000000">
                      <a:alpha val="43137"/>
                    </a:srgbClr>
                  </a:outerShdw>
                </a:effectLst>
                <a:cs typeface="Calibri" panose="020F0502020204030204" pitchFamily="34" charset="0"/>
              </a:rPr>
              <a:t>(or Decreasing) </a:t>
            </a:r>
            <a:r>
              <a:rPr lang="en-US" altLang="en-US" b="1" dirty="0">
                <a:solidFill>
                  <a:schemeClr val="bg1"/>
                </a:solidFill>
                <a:effectLst>
                  <a:outerShdw blurRad="38100" dist="38100" dir="2700000" algn="tl">
                    <a:srgbClr val="000000">
                      <a:alpha val="43137"/>
                    </a:srgbClr>
                  </a:outerShdw>
                </a:effectLst>
                <a:cs typeface="Calibri" panose="020F0502020204030204" pitchFamily="34" charset="0"/>
              </a:rPr>
              <a:t>Opioids</a:t>
            </a:r>
          </a:p>
        </p:txBody>
      </p:sp>
      <p:sp>
        <p:nvSpPr>
          <p:cNvPr id="3" name="Content Placeholder 2"/>
          <p:cNvSpPr>
            <a:spLocks noGrp="1"/>
          </p:cNvSpPr>
          <p:nvPr>
            <p:ph idx="1"/>
          </p:nvPr>
        </p:nvSpPr>
        <p:spPr>
          <a:xfrm>
            <a:off x="647700" y="1248865"/>
            <a:ext cx="11275126" cy="3885110"/>
          </a:xfrm>
        </p:spPr>
        <p:txBody>
          <a:bodyPr>
            <a:normAutofit fontScale="85000" lnSpcReduction="10000"/>
          </a:bodyPr>
          <a:lstStyle/>
          <a:p>
            <a:pPr>
              <a:lnSpc>
                <a:spcPct val="120000"/>
              </a:lnSpc>
              <a:spcBef>
                <a:spcPts val="1200"/>
              </a:spcBef>
              <a:spcAft>
                <a:spcPts val="0"/>
              </a:spcAft>
              <a:defRPr/>
            </a:pPr>
            <a:r>
              <a:rPr lang="en-US" dirty="0">
                <a:cs typeface="Calibri" panose="020F0502020204030204" pitchFamily="34" charset="0"/>
              </a:rPr>
              <a:t>Do not have to prove addiction or diversion - only assess and reassess the risk-benefit ratio</a:t>
            </a:r>
          </a:p>
          <a:p>
            <a:pPr>
              <a:lnSpc>
                <a:spcPct val="120000"/>
              </a:lnSpc>
              <a:spcBef>
                <a:spcPts val="1200"/>
              </a:spcBef>
              <a:spcAft>
                <a:spcPts val="0"/>
              </a:spcAft>
              <a:defRPr/>
            </a:pPr>
            <a:r>
              <a:rPr lang="en-US" dirty="0">
                <a:cs typeface="Calibri" panose="020F0502020204030204" pitchFamily="34" charset="0"/>
              </a:rPr>
              <a:t>If patient is unable to take opioids safely or is nonadherent with monitoring then discontinuing opioids is appropriate even in setting of benefits</a:t>
            </a:r>
          </a:p>
          <a:p>
            <a:pPr>
              <a:lnSpc>
                <a:spcPct val="120000"/>
              </a:lnSpc>
              <a:spcBef>
                <a:spcPts val="1200"/>
              </a:spcBef>
              <a:spcAft>
                <a:spcPts val="0"/>
              </a:spcAft>
              <a:defRPr/>
            </a:pPr>
            <a:r>
              <a:rPr lang="en-US" dirty="0">
                <a:cs typeface="Calibri" panose="020F0502020204030204" pitchFamily="34" charset="0"/>
              </a:rPr>
              <a:t>Need to determine how urgent the discontinuation should be based on the severity of the risks and harms</a:t>
            </a:r>
          </a:p>
          <a:p>
            <a:pPr>
              <a:lnSpc>
                <a:spcPct val="120000"/>
              </a:lnSpc>
              <a:spcBef>
                <a:spcPts val="1200"/>
              </a:spcBef>
              <a:spcAft>
                <a:spcPts val="0"/>
              </a:spcAft>
              <a:defRPr/>
            </a:pPr>
            <a:r>
              <a:rPr lang="en-US" dirty="0">
                <a:cs typeface="Calibri" panose="020F0502020204030204" pitchFamily="34" charset="0"/>
              </a:rPr>
              <a:t>Document rationale for discontinuing opioids </a:t>
            </a:r>
          </a:p>
          <a:p>
            <a:pPr>
              <a:lnSpc>
                <a:spcPct val="80000"/>
              </a:lnSpc>
              <a:spcBef>
                <a:spcPts val="450"/>
              </a:spcBef>
              <a:spcAft>
                <a:spcPts val="0"/>
              </a:spcAft>
              <a:defRPr/>
            </a:pPr>
            <a:endParaRPr lang="en-US" dirty="0">
              <a:cs typeface="Calibri" panose="020F0502020204030204" pitchFamily="34" charset="0"/>
            </a:endParaRPr>
          </a:p>
        </p:txBody>
      </p:sp>
      <p:sp>
        <p:nvSpPr>
          <p:cNvPr id="4" name="Rectangle 3"/>
          <p:cNvSpPr/>
          <p:nvPr/>
        </p:nvSpPr>
        <p:spPr>
          <a:xfrm>
            <a:off x="762001" y="5233949"/>
            <a:ext cx="10740188" cy="1200329"/>
          </a:xfrm>
          <a:prstGeom prst="rect">
            <a:avLst/>
          </a:prstGeom>
          <a:solidFill>
            <a:srgbClr val="922300"/>
          </a:solidFill>
          <a:effectLst>
            <a:outerShdw blurRad="152400" dist="127000" dir="8100000" algn="tr" rotWithShape="0">
              <a:prstClr val="black">
                <a:alpha val="40000"/>
              </a:prstClr>
            </a:outerShdw>
          </a:effectLst>
        </p:spPr>
        <p:txBody>
          <a:bodyPr wrap="square">
            <a:spAutoFit/>
          </a:bodyPr>
          <a:lstStyle/>
          <a:p>
            <a:pPr algn="ctr" fontAlgn="base">
              <a:spcBef>
                <a:spcPct val="0"/>
              </a:spcBef>
              <a:spcAft>
                <a:spcPct val="0"/>
              </a:spcAft>
              <a:defRPr/>
            </a:pPr>
            <a:r>
              <a:rPr lang="en-US" sz="3600" b="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are </a:t>
            </a:r>
            <a:r>
              <a:rPr lang="en-US" sz="3600" b="1" u="sng"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NOT </a:t>
            </a:r>
            <a:r>
              <a:rPr lang="en-US" sz="3600" b="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abandoning the patient. </a:t>
            </a:r>
          </a:p>
          <a:p>
            <a:pPr algn="ctr" fontAlgn="base">
              <a:spcBef>
                <a:spcPct val="0"/>
              </a:spcBef>
              <a:spcAft>
                <a:spcPct val="0"/>
              </a:spcAft>
              <a:defRPr/>
            </a:pPr>
            <a:r>
              <a:rPr lang="en-US" sz="3600" b="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are abandoning the opioid therapy.</a:t>
            </a:r>
          </a:p>
        </p:txBody>
      </p:sp>
    </p:spTree>
    <p:extLst>
      <p:ext uri="{BB962C8B-B14F-4D97-AF65-F5344CB8AC3E}">
        <p14:creationId xmlns:p14="http://schemas.microsoft.com/office/powerpoint/2010/main" val="33533778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4E4E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02525"/>
          </a:xfrm>
          <a:solidFill>
            <a:srgbClr val="214A5B"/>
          </a:solidFill>
        </p:spPr>
        <p:txBody>
          <a:bodyPr>
            <a:noAutofit/>
          </a:bodyPr>
          <a:lstStyle/>
          <a:p>
            <a:r>
              <a:rPr lang="en-US" b="1" dirty="0">
                <a:solidFill>
                  <a:schemeClr val="bg1"/>
                </a:solidFill>
                <a:effectLst>
                  <a:outerShdw blurRad="38100" dist="38100" dir="2700000" algn="tl">
                    <a:srgbClr val="000000">
                      <a:alpha val="43137"/>
                    </a:srgbClr>
                  </a:outerShdw>
                </a:effectLst>
                <a:cs typeface="Calibri" panose="020F0502020204030204" pitchFamily="34" charset="0"/>
              </a:rPr>
              <a:t>Tapering Opioids</a:t>
            </a:r>
          </a:p>
        </p:txBody>
      </p:sp>
      <p:sp>
        <p:nvSpPr>
          <p:cNvPr id="3" name="Content Placeholder 2"/>
          <p:cNvSpPr>
            <a:spLocks noGrp="1"/>
          </p:cNvSpPr>
          <p:nvPr>
            <p:ph idx="1"/>
          </p:nvPr>
        </p:nvSpPr>
        <p:spPr>
          <a:xfrm>
            <a:off x="619125" y="1219200"/>
            <a:ext cx="10963275" cy="4999122"/>
          </a:xfrm>
        </p:spPr>
        <p:txBody>
          <a:bodyPr>
            <a:noAutofit/>
          </a:bodyPr>
          <a:lstStyle/>
          <a:p>
            <a:pPr>
              <a:spcBef>
                <a:spcPts val="1800"/>
              </a:spcBef>
              <a:spcAft>
                <a:spcPts val="0"/>
              </a:spcAft>
            </a:pPr>
            <a:r>
              <a:rPr lang="en-US" sz="2800" dirty="0">
                <a:cs typeface="Calibri" panose="020F0502020204030204" pitchFamily="34" charset="0"/>
              </a:rPr>
              <a:t>No validated protocols in patients on opioids for chronic pain</a:t>
            </a:r>
          </a:p>
          <a:p>
            <a:pPr>
              <a:spcBef>
                <a:spcPts val="1800"/>
              </a:spcBef>
              <a:spcAft>
                <a:spcPts val="0"/>
              </a:spcAft>
            </a:pPr>
            <a:r>
              <a:rPr lang="en-US" sz="2800" dirty="0">
                <a:cs typeface="Calibri" panose="020F0502020204030204" pitchFamily="34" charset="0"/>
              </a:rPr>
              <a:t>Goal may be to decrease dose or taper off completely</a:t>
            </a:r>
          </a:p>
          <a:p>
            <a:pPr>
              <a:spcBef>
                <a:spcPts val="1800"/>
              </a:spcBef>
              <a:spcAft>
                <a:spcPts val="0"/>
              </a:spcAft>
            </a:pPr>
            <a:r>
              <a:rPr lang="en-US" sz="2800" dirty="0">
                <a:cs typeface="Calibri" panose="020F0502020204030204" pitchFamily="34" charset="0"/>
              </a:rPr>
              <a:t>Systematic review found </a:t>
            </a:r>
            <a:r>
              <a:rPr lang="en-US" sz="2800" b="1" dirty="0">
                <a:cs typeface="Calibri" panose="020F0502020204030204" pitchFamily="34" charset="0"/>
              </a:rPr>
              <a:t>very low-quality evidence </a:t>
            </a:r>
            <a:r>
              <a:rPr lang="en-US" sz="2800" dirty="0">
                <a:cs typeface="Calibri" panose="020F0502020204030204" pitchFamily="34" charset="0"/>
              </a:rPr>
              <a:t>suggests that several types of opioid tapers may be effective, and that pain, function, and quality of life may improve for some patients with opioid dose reduction</a:t>
            </a:r>
          </a:p>
          <a:p>
            <a:pPr>
              <a:spcBef>
                <a:spcPts val="1800"/>
              </a:spcBef>
              <a:spcAft>
                <a:spcPts val="0"/>
              </a:spcAft>
            </a:pPr>
            <a:r>
              <a:rPr lang="en-US" sz="2800" dirty="0">
                <a:cs typeface="Calibri" panose="020F0502020204030204" pitchFamily="34" charset="0"/>
              </a:rPr>
              <a:t>CDC guideline recommends decrease of </a:t>
            </a:r>
            <a:r>
              <a:rPr lang="en-US" sz="2800" b="1" dirty="0">
                <a:cs typeface="Calibri" panose="020F0502020204030204" pitchFamily="34" charset="0"/>
              </a:rPr>
              <a:t>10% per month if patient on opioids for years</a:t>
            </a:r>
            <a:r>
              <a:rPr lang="en-US" sz="2800" dirty="0">
                <a:cs typeface="Calibri" panose="020F0502020204030204" pitchFamily="34" charset="0"/>
              </a:rPr>
              <a:t> and decrease of </a:t>
            </a:r>
            <a:r>
              <a:rPr lang="en-US" sz="2800" b="1" dirty="0">
                <a:cs typeface="Calibri" panose="020F0502020204030204" pitchFamily="34" charset="0"/>
              </a:rPr>
              <a:t>10% per week if patient on opioids for weeks to months</a:t>
            </a:r>
          </a:p>
        </p:txBody>
      </p:sp>
      <p:sp>
        <p:nvSpPr>
          <p:cNvPr id="6" name="Text Box 3"/>
          <p:cNvSpPr txBox="1">
            <a:spLocks noChangeArrowheads="1"/>
          </p:cNvSpPr>
          <p:nvPr/>
        </p:nvSpPr>
        <p:spPr bwMode="auto">
          <a:xfrm>
            <a:off x="725120" y="6218322"/>
            <a:ext cx="537088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dirty="0">
                <a:solidFill>
                  <a:srgbClr val="000000"/>
                </a:solidFill>
                <a:cs typeface="Calibri" panose="020F0502020204030204" pitchFamily="34" charset="0"/>
              </a:rPr>
              <a:t>Frank JW et al. </a:t>
            </a:r>
            <a:r>
              <a:rPr lang="en-US" i="1" dirty="0">
                <a:solidFill>
                  <a:srgbClr val="000000"/>
                </a:solidFill>
              </a:rPr>
              <a:t>Ann Intern Med. </a:t>
            </a:r>
            <a:r>
              <a:rPr lang="en-US" dirty="0">
                <a:solidFill>
                  <a:srgbClr val="000000"/>
                </a:solidFill>
              </a:rPr>
              <a:t>2017</a:t>
            </a:r>
            <a:endParaRPr lang="en-US" dirty="0">
              <a:solidFill>
                <a:srgbClr val="000000"/>
              </a:solidFill>
              <a:cs typeface="Calibri" panose="020F0502020204030204" pitchFamily="34" charset="0"/>
            </a:endParaRPr>
          </a:p>
          <a:p>
            <a:pPr fontAlgn="base">
              <a:spcBef>
                <a:spcPct val="0"/>
              </a:spcBef>
              <a:spcAft>
                <a:spcPct val="0"/>
              </a:spcAft>
            </a:pPr>
            <a:r>
              <a:rPr lang="en-US" dirty="0">
                <a:solidFill>
                  <a:srgbClr val="000000"/>
                </a:solidFill>
                <a:cs typeface="Calibri" panose="020F0502020204030204" pitchFamily="34" charset="0"/>
              </a:rPr>
              <a:t>Dowell D et al. </a:t>
            </a:r>
            <a:r>
              <a:rPr lang="en-US" i="1" dirty="0">
                <a:solidFill>
                  <a:srgbClr val="000000"/>
                </a:solidFill>
                <a:cs typeface="Calibri" panose="020F0502020204030204" pitchFamily="34" charset="0"/>
              </a:rPr>
              <a:t>MMWR.</a:t>
            </a:r>
            <a:r>
              <a:rPr lang="en-US" dirty="0">
                <a:solidFill>
                  <a:srgbClr val="000000"/>
                </a:solidFill>
                <a:cs typeface="Calibri" panose="020F0502020204030204" pitchFamily="34" charset="0"/>
              </a:rPr>
              <a:t> 2016</a:t>
            </a:r>
            <a:endParaRPr lang="en-US" dirty="0">
              <a:solidFill>
                <a:srgbClr val="000000"/>
              </a:solidFill>
            </a:endParaRPr>
          </a:p>
        </p:txBody>
      </p:sp>
    </p:spTree>
    <p:custDataLst>
      <p:tags r:id="rId1"/>
    </p:custDataLst>
    <p:extLst>
      <p:ext uri="{BB962C8B-B14F-4D97-AF65-F5344CB8AC3E}">
        <p14:creationId xmlns:p14="http://schemas.microsoft.com/office/powerpoint/2010/main" val="2971076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4E4E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14400"/>
          </a:xfrm>
          <a:solidFill>
            <a:srgbClr val="214A5B"/>
          </a:solidFill>
        </p:spPr>
        <p:txBody>
          <a:bodyPr/>
          <a:lstStyle/>
          <a:p>
            <a:r>
              <a:rPr lang="en-US" altLang="en-US" b="1" dirty="0">
                <a:solidFill>
                  <a:schemeClr val="bg1"/>
                </a:solidFill>
                <a:effectLst>
                  <a:outerShdw blurRad="38100" dist="38100" dir="2700000" algn="tl">
                    <a:srgbClr val="000000">
                      <a:alpha val="43137"/>
                    </a:srgbClr>
                  </a:outerShdw>
                </a:effectLst>
              </a:rPr>
              <a:t>Trends of Opioid Tapering</a:t>
            </a:r>
          </a:p>
        </p:txBody>
      </p:sp>
      <p:sp>
        <p:nvSpPr>
          <p:cNvPr id="3" name="Content Placeholder 2"/>
          <p:cNvSpPr>
            <a:spLocks noGrp="1"/>
          </p:cNvSpPr>
          <p:nvPr>
            <p:ph idx="1"/>
          </p:nvPr>
        </p:nvSpPr>
        <p:spPr>
          <a:xfrm>
            <a:off x="423170" y="1148945"/>
            <a:ext cx="11428403" cy="4693715"/>
          </a:xfrm>
        </p:spPr>
        <p:txBody>
          <a:bodyPr/>
          <a:lstStyle/>
          <a:p>
            <a:pPr marL="0" indent="0">
              <a:spcBef>
                <a:spcPts val="3000"/>
              </a:spcBef>
              <a:buNone/>
            </a:pPr>
            <a:r>
              <a:rPr lang="en-US" sz="3000" dirty="0"/>
              <a:t>Trends in the rate and rapidity of tapering among 99,874 individuals receiving chronic opioids in a large US claims database (2008-2017)</a:t>
            </a:r>
          </a:p>
          <a:p>
            <a:pPr lvl="1">
              <a:spcBef>
                <a:spcPts val="3000"/>
              </a:spcBef>
              <a:buFont typeface="Arial" panose="020B0604020202020204" pitchFamily="34" charset="0"/>
              <a:buChar char="•"/>
            </a:pPr>
            <a:r>
              <a:rPr lang="en-US" sz="2600" dirty="0"/>
              <a:t>Annual % undergoing tapering increased from 13% in 2008 to 23% in 2017</a:t>
            </a:r>
          </a:p>
          <a:p>
            <a:pPr lvl="1">
              <a:spcBef>
                <a:spcPts val="3000"/>
              </a:spcBef>
              <a:buFont typeface="Arial" panose="020B0604020202020204" pitchFamily="34" charset="0"/>
              <a:buChar char="•"/>
            </a:pPr>
            <a:r>
              <a:rPr lang="en-US" sz="2600" dirty="0"/>
              <a:t>Tapering was significantly more likely among women and patients with higher baseline opioid doses</a:t>
            </a:r>
          </a:p>
          <a:p>
            <a:pPr lvl="1">
              <a:spcBef>
                <a:spcPts val="3000"/>
              </a:spcBef>
              <a:buFont typeface="Arial" panose="020B0604020202020204" pitchFamily="34" charset="0"/>
              <a:buChar char="•"/>
            </a:pPr>
            <a:r>
              <a:rPr lang="en-US" sz="2600" b="1" dirty="0"/>
              <a:t>27% with dose reduction rate exceeding 10% per week</a:t>
            </a:r>
            <a:endParaRPr lang="en-US" sz="2600" dirty="0"/>
          </a:p>
        </p:txBody>
      </p:sp>
      <p:sp>
        <p:nvSpPr>
          <p:cNvPr id="5" name="Rectangle 5"/>
          <p:cNvSpPr txBox="1">
            <a:spLocks noChangeArrowheads="1"/>
          </p:cNvSpPr>
          <p:nvPr/>
        </p:nvSpPr>
        <p:spPr bwMode="auto">
          <a:xfrm>
            <a:off x="423171" y="6271318"/>
            <a:ext cx="8867775"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90000"/>
              </a:lnSpc>
              <a:spcBef>
                <a:spcPct val="0"/>
              </a:spcBef>
              <a:buFont typeface="Wingdings" pitchFamily="2" charset="2"/>
              <a:buNone/>
              <a:defRPr/>
            </a:pPr>
            <a:r>
              <a:rPr lang="da-DK" altLang="en-US" sz="1800" kern="0" dirty="0">
                <a:solidFill>
                  <a:srgbClr val="000000"/>
                </a:solidFill>
              </a:rPr>
              <a:t>Fenton JJ, et al. </a:t>
            </a:r>
            <a:r>
              <a:rPr lang="da-DK" altLang="en-US" sz="1800" i="1" kern="0" dirty="0">
                <a:solidFill>
                  <a:srgbClr val="000000"/>
                </a:solidFill>
              </a:rPr>
              <a:t>JAMA Netw Open</a:t>
            </a:r>
            <a:r>
              <a:rPr lang="da-DK" altLang="en-US" sz="1800" kern="0" dirty="0">
                <a:solidFill>
                  <a:srgbClr val="000000"/>
                </a:solidFill>
              </a:rPr>
              <a:t>. 2019</a:t>
            </a:r>
            <a:endParaRPr lang="en-US" altLang="en-US" sz="1800" kern="0" dirty="0">
              <a:solidFill>
                <a:srgbClr val="000000"/>
              </a:solidFill>
            </a:endParaRPr>
          </a:p>
        </p:txBody>
      </p:sp>
    </p:spTree>
    <p:extLst>
      <p:ext uri="{BB962C8B-B14F-4D97-AF65-F5344CB8AC3E}">
        <p14:creationId xmlns:p14="http://schemas.microsoft.com/office/powerpoint/2010/main" val="2776344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E4E4E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26275"/>
          </a:xfrm>
          <a:solidFill>
            <a:srgbClr val="214A5B"/>
          </a:solidFill>
        </p:spPr>
        <p:txBody>
          <a:bodyPr/>
          <a:lstStyle/>
          <a:p>
            <a:r>
              <a:rPr lang="en-US" b="1" dirty="0">
                <a:solidFill>
                  <a:schemeClr val="bg1"/>
                </a:solidFill>
                <a:effectLst>
                  <a:outerShdw blurRad="38100" dist="38100" dir="2700000" algn="tl">
                    <a:srgbClr val="000000">
                      <a:alpha val="43137"/>
                    </a:srgbClr>
                  </a:outerShdw>
                </a:effectLst>
              </a:rPr>
              <a:t>Opioid Discontinuation Risks</a:t>
            </a:r>
          </a:p>
        </p:txBody>
      </p:sp>
      <p:sp>
        <p:nvSpPr>
          <p:cNvPr id="4" name="TextBox 3"/>
          <p:cNvSpPr txBox="1"/>
          <p:nvPr/>
        </p:nvSpPr>
        <p:spPr>
          <a:xfrm>
            <a:off x="587916" y="6433457"/>
            <a:ext cx="4662367" cy="369332"/>
          </a:xfrm>
          <a:prstGeom prst="rect">
            <a:avLst/>
          </a:prstGeom>
          <a:noFill/>
        </p:spPr>
        <p:txBody>
          <a:bodyPr wrap="none" rtlCol="0">
            <a:spAutoFit/>
          </a:bodyPr>
          <a:lstStyle/>
          <a:p>
            <a:r>
              <a:rPr lang="en-US" dirty="0">
                <a:solidFill>
                  <a:srgbClr val="000000"/>
                </a:solidFill>
                <a:latin typeface="Calibri" panose="020F0502020204030204" pitchFamily="34" charset="0"/>
                <a:cs typeface="Calibri" panose="020F0502020204030204" pitchFamily="34" charset="0"/>
              </a:rPr>
              <a:t>Oliva EM, Bowe T, </a:t>
            </a:r>
            <a:r>
              <a:rPr lang="en-US" dirty="0" err="1">
                <a:solidFill>
                  <a:srgbClr val="000000"/>
                </a:solidFill>
                <a:latin typeface="Calibri" panose="020F0502020204030204" pitchFamily="34" charset="0"/>
                <a:cs typeface="Calibri" panose="020F0502020204030204" pitchFamily="34" charset="0"/>
              </a:rPr>
              <a:t>Manhapra</a:t>
            </a:r>
            <a:r>
              <a:rPr lang="en-US" dirty="0">
                <a:solidFill>
                  <a:srgbClr val="000000"/>
                </a:solidFill>
                <a:latin typeface="Calibri" panose="020F0502020204030204" pitchFamily="34" charset="0"/>
                <a:cs typeface="Calibri" panose="020F0502020204030204" pitchFamily="34" charset="0"/>
              </a:rPr>
              <a:t> A, et al. </a:t>
            </a:r>
            <a:r>
              <a:rPr lang="en-US" i="1" dirty="0">
                <a:solidFill>
                  <a:srgbClr val="000000"/>
                </a:solidFill>
                <a:latin typeface="Calibri" panose="020F0502020204030204" pitchFamily="34" charset="0"/>
                <a:cs typeface="Calibri" panose="020F0502020204030204" pitchFamily="34" charset="0"/>
              </a:rPr>
              <a:t>BMJ.</a:t>
            </a:r>
            <a:r>
              <a:rPr lang="en-US" dirty="0">
                <a:solidFill>
                  <a:srgbClr val="000000"/>
                </a:solidFill>
                <a:latin typeface="Calibri" panose="020F0502020204030204" pitchFamily="34" charset="0"/>
                <a:cs typeface="Calibri" panose="020F0502020204030204" pitchFamily="34" charset="0"/>
              </a:rPr>
              <a:t> 2020</a:t>
            </a:r>
          </a:p>
        </p:txBody>
      </p:sp>
      <p:sp>
        <p:nvSpPr>
          <p:cNvPr id="5" name="Rectangle 3"/>
          <p:cNvSpPr txBox="1">
            <a:spLocks noChangeArrowheads="1"/>
          </p:cNvSpPr>
          <p:nvPr/>
        </p:nvSpPr>
        <p:spPr bwMode="auto">
          <a:xfrm>
            <a:off x="489857" y="1360714"/>
            <a:ext cx="11038115" cy="472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anose="020F0502020204030204" pitchFamily="34" charset="0"/>
              </a:defRPr>
            </a:lvl2pPr>
            <a:lvl3pPr marL="1143000" indent="-228600" algn="l" rtl="0" eaLnBrk="0" fontAlgn="base" hangingPunct="0">
              <a:spcBef>
                <a:spcPct val="20000"/>
              </a:spcBef>
              <a:spcAft>
                <a:spcPct val="0"/>
              </a:spcAft>
              <a:buChar char="•"/>
              <a:defRPr sz="2400">
                <a:solidFill>
                  <a:schemeClr val="tx1"/>
                </a:solidFill>
                <a:latin typeface="Calibri" panose="020F0502020204030204" pitchFamily="34" charset="0"/>
              </a:defRPr>
            </a:lvl3pPr>
            <a:lvl4pPr marL="1600200" indent="-228600" algn="l" rtl="0" eaLnBrk="0" fontAlgn="base" hangingPunct="0">
              <a:spcBef>
                <a:spcPct val="20000"/>
              </a:spcBef>
              <a:spcAft>
                <a:spcPct val="0"/>
              </a:spcAft>
              <a:buChar char="–"/>
              <a:defRPr sz="2000">
                <a:solidFill>
                  <a:schemeClr val="tx1"/>
                </a:solidFill>
                <a:latin typeface="Calibri" panose="020F0502020204030204" pitchFamily="34" charset="0"/>
              </a:defRPr>
            </a:lvl4pPr>
            <a:lvl5pPr marL="2057400" indent="-228600" algn="l" rtl="0" eaLnBrk="0" fontAlgn="base" hangingPunct="0">
              <a:spcBef>
                <a:spcPct val="20000"/>
              </a:spcBef>
              <a:spcAft>
                <a:spcPct val="0"/>
              </a:spcAft>
              <a:buChar char="»"/>
              <a:defRPr sz="2000">
                <a:solidFill>
                  <a:schemeClr val="tx1"/>
                </a:solidFill>
                <a:latin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ts val="1800"/>
              </a:spcBef>
            </a:pPr>
            <a:r>
              <a:rPr lang="en-US" altLang="en-US" sz="2800" kern="0" dirty="0">
                <a:solidFill>
                  <a:srgbClr val="000000"/>
                </a:solidFill>
              </a:rPr>
              <a:t>Observational cohort study 1.3 million US veterans with an outpatient opioid analgesic prescription over 2 years </a:t>
            </a:r>
          </a:p>
          <a:p>
            <a:pPr>
              <a:spcBef>
                <a:spcPts val="1800"/>
              </a:spcBef>
            </a:pPr>
            <a:r>
              <a:rPr lang="en-US" altLang="en-US" sz="2800" kern="0" dirty="0">
                <a:solidFill>
                  <a:srgbClr val="000000"/>
                </a:solidFill>
              </a:rPr>
              <a:t>Opioid discontinuation was </a:t>
            </a:r>
            <a:r>
              <a:rPr lang="en-US" altLang="en-US" sz="2800" b="1" kern="0" dirty="0">
                <a:solidFill>
                  <a:srgbClr val="000000"/>
                </a:solidFill>
              </a:rPr>
              <a:t>associated with an increased risk of death from overdose or suicide </a:t>
            </a:r>
            <a:r>
              <a:rPr lang="en-US" altLang="en-US" sz="2800" kern="0" dirty="0">
                <a:solidFill>
                  <a:srgbClr val="000000"/>
                </a:solidFill>
              </a:rPr>
              <a:t>regardless of the length of opioid treatment</a:t>
            </a:r>
          </a:p>
          <a:p>
            <a:pPr lvl="1">
              <a:spcBef>
                <a:spcPts val="1800"/>
              </a:spcBef>
            </a:pPr>
            <a:r>
              <a:rPr lang="en-US" altLang="en-US" sz="2400" kern="0" dirty="0">
                <a:solidFill>
                  <a:srgbClr val="000000"/>
                </a:solidFill>
              </a:rPr>
              <a:t>Risk increased with the longer the patient was prescribed opioids (hazard ratios: 1.67 [≤30 days], 2.80 [31-90 days], 3.95 [91-400 days], and 6.77 [&gt;400 days])</a:t>
            </a:r>
          </a:p>
          <a:p>
            <a:pPr>
              <a:spcBef>
                <a:spcPts val="1800"/>
              </a:spcBef>
            </a:pPr>
            <a:r>
              <a:rPr lang="en-US" altLang="en-US" sz="2800" kern="0" dirty="0">
                <a:solidFill>
                  <a:srgbClr val="000000"/>
                </a:solidFill>
              </a:rPr>
              <a:t>Patients with SUD (HR, 2.48) and mental health diagnoses (HR, 1.54) were at most risk for overdose or suicide</a:t>
            </a:r>
          </a:p>
        </p:txBody>
      </p:sp>
    </p:spTree>
    <p:extLst>
      <p:ext uri="{BB962C8B-B14F-4D97-AF65-F5344CB8AC3E}">
        <p14:creationId xmlns:p14="http://schemas.microsoft.com/office/powerpoint/2010/main" val="2907577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1C3E4C"/>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1524000" y="0"/>
            <a:ext cx="9144000" cy="666974"/>
          </a:xfrm>
          <a:solidFill>
            <a:srgbClr val="1C3E4C"/>
          </a:solidFill>
        </p:spPr>
        <p:txBody>
          <a:bodyPr/>
          <a:lstStyle/>
          <a:p>
            <a:r>
              <a:rPr lang="en-US" sz="4800" b="1" dirty="0">
                <a:solidFill>
                  <a:schemeClr val="bg1"/>
                </a:solidFill>
                <a:effectLst>
                  <a:outerShdw blurRad="38100" dist="38100" dir="2700000" algn="tl">
                    <a:srgbClr val="000000">
                      <a:alpha val="43137"/>
                    </a:srgbClr>
                  </a:outerShdw>
                </a:effectLst>
              </a:rPr>
              <a:t>www.scopeofpain.org</a:t>
            </a:r>
          </a:p>
        </p:txBody>
      </p:sp>
      <p:pic>
        <p:nvPicPr>
          <p:cNvPr id="2" name="Picture 1"/>
          <p:cNvPicPr>
            <a:picLocks noChangeAspect="1"/>
          </p:cNvPicPr>
          <p:nvPr/>
        </p:nvPicPr>
        <p:blipFill rotWithShape="1">
          <a:blip r:embed="rId2"/>
          <a:srcRect l="24096" t="11140" r="24439" b="8804"/>
          <a:stretch/>
        </p:blipFill>
        <p:spPr>
          <a:xfrm>
            <a:off x="352926" y="867226"/>
            <a:ext cx="6545999" cy="5727749"/>
          </a:xfrm>
          <a:prstGeom prst="rect">
            <a:avLst/>
          </a:prstGeom>
          <a:ln w="38100">
            <a:solidFill>
              <a:schemeClr val="tx1"/>
            </a:solidFill>
          </a:ln>
          <a:effectLst>
            <a:outerShdw blurRad="50800" dist="38100" dir="8100000" algn="tr" rotWithShape="0">
              <a:prstClr val="black">
                <a:alpha val="40000"/>
              </a:prstClr>
            </a:outerShdw>
          </a:effectLst>
        </p:spPr>
      </p:pic>
      <p:pic>
        <p:nvPicPr>
          <p:cNvPr id="3" name="Picture 2" descr="SCOPE of Pain (Core curriculum) – Podcast series">
            <a:extLst>
              <a:ext uri="{FF2B5EF4-FFF2-40B4-BE49-F238E27FC236}">
                <a16:creationId xmlns:a16="http://schemas.microsoft.com/office/drawing/2014/main" id="{250F4398-05EE-4D1F-8204-214C90DAC9B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06653" y="867226"/>
            <a:ext cx="2935705" cy="2935705"/>
          </a:xfrm>
          <a:prstGeom prst="rect">
            <a:avLst/>
          </a:prstGeom>
          <a:noFill/>
          <a:ln w="28575">
            <a:solidFill>
              <a:schemeClr val="tx1"/>
            </a:solid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8" name="Picture 4" descr="Safer Opioid Prescribing for Pain in Adolescents and Young Adults in Outpatient Settings">
            <a:extLst>
              <a:ext uri="{FF2B5EF4-FFF2-40B4-BE49-F238E27FC236}">
                <a16:creationId xmlns:a16="http://schemas.microsoft.com/office/drawing/2014/main" id="{A6F4540D-4448-41A1-A83A-8553331B07C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06653" y="3903143"/>
            <a:ext cx="4787696" cy="269183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2E695FB7-0C01-438D-B1F1-96218048C87D}"/>
              </a:ext>
            </a:extLst>
          </p:cNvPr>
          <p:cNvSpPr/>
          <p:nvPr/>
        </p:nvSpPr>
        <p:spPr>
          <a:xfrm>
            <a:off x="64168" y="666974"/>
            <a:ext cx="11951368" cy="6022584"/>
          </a:xfrm>
          <a:prstGeom prst="rect">
            <a:avLst/>
          </a:prstGeom>
          <a:solidFill>
            <a:srgbClr val="214A5B">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FA88137-1D82-4071-A721-2A8A005630E3}"/>
              </a:ext>
            </a:extLst>
          </p:cNvPr>
          <p:cNvPicPr>
            <a:picLocks noChangeAspect="1"/>
          </p:cNvPicPr>
          <p:nvPr/>
        </p:nvPicPr>
        <p:blipFill rotWithShape="1">
          <a:blip r:embed="rId5"/>
          <a:srcRect l="50611" t="43371" r="11348" b="17630"/>
          <a:stretch/>
        </p:blipFill>
        <p:spPr>
          <a:xfrm>
            <a:off x="1896540" y="867225"/>
            <a:ext cx="7688617" cy="4926599"/>
          </a:xfrm>
          <a:prstGeom prst="rect">
            <a:avLst/>
          </a:prstGeom>
          <a:ln w="57150">
            <a:solidFill>
              <a:schemeClr val="tx1"/>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164897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1C3E4C"/>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209800" y="609599"/>
            <a:ext cx="7772400" cy="5078820"/>
          </a:xfrm>
          <a:solidFill>
            <a:srgbClr val="1C3E4C"/>
          </a:solidFill>
        </p:spPr>
        <p:txBody>
          <a:bodyPr/>
          <a:lstStyle/>
          <a:p>
            <a:r>
              <a:rPr lang="en-US" sz="5400" b="1" dirty="0">
                <a:solidFill>
                  <a:schemeClr val="bg1"/>
                </a:solidFill>
                <a:effectLst>
                  <a:outerShdw blurRad="38100" dist="38100" dir="2700000" algn="tl">
                    <a:srgbClr val="000000">
                      <a:alpha val="43137"/>
                    </a:srgbClr>
                  </a:outerShdw>
                </a:effectLst>
              </a:rPr>
              <a:t>Thank you!</a:t>
            </a:r>
            <a:br>
              <a:rPr lang="en-US" sz="5400" b="1" dirty="0">
                <a:solidFill>
                  <a:schemeClr val="bg1"/>
                </a:solidFill>
                <a:effectLst>
                  <a:outerShdw blurRad="38100" dist="38100" dir="2700000" algn="tl">
                    <a:srgbClr val="000000">
                      <a:alpha val="43137"/>
                    </a:srgbClr>
                  </a:outerShdw>
                </a:effectLst>
              </a:rPr>
            </a:br>
            <a:br>
              <a:rPr lang="en-US" sz="5400" b="1" dirty="0">
                <a:solidFill>
                  <a:schemeClr val="bg1"/>
                </a:solidFill>
                <a:effectLst>
                  <a:outerShdw blurRad="38100" dist="38100" dir="2700000" algn="tl">
                    <a:srgbClr val="000000">
                      <a:alpha val="43137"/>
                    </a:srgbClr>
                  </a:outerShdw>
                </a:effectLst>
              </a:rPr>
            </a:br>
            <a:r>
              <a:rPr lang="en-US" sz="5400" b="1" dirty="0">
                <a:solidFill>
                  <a:schemeClr val="bg1"/>
                </a:solidFill>
                <a:effectLst>
                  <a:outerShdw blurRad="38100" dist="38100" dir="2700000" algn="tl">
                    <a:srgbClr val="000000">
                      <a:alpha val="43137"/>
                    </a:srgbClr>
                  </a:outerShdw>
                </a:effectLst>
              </a:rPr>
              <a:t>Questions? </a:t>
            </a:r>
            <a:br>
              <a:rPr lang="en-US" sz="5400" b="1" dirty="0">
                <a:solidFill>
                  <a:schemeClr val="bg1"/>
                </a:solidFill>
                <a:effectLst>
                  <a:outerShdw blurRad="38100" dist="38100" dir="2700000" algn="tl">
                    <a:srgbClr val="000000">
                      <a:alpha val="43137"/>
                    </a:srgbClr>
                  </a:outerShdw>
                </a:effectLst>
              </a:rPr>
            </a:br>
            <a:br>
              <a:rPr lang="en-US" sz="5400" b="1" dirty="0">
                <a:solidFill>
                  <a:schemeClr val="bg1"/>
                </a:solidFill>
                <a:effectLst>
                  <a:outerShdw blurRad="38100" dist="38100" dir="2700000" algn="tl">
                    <a:srgbClr val="000000">
                      <a:alpha val="43137"/>
                    </a:srgbClr>
                  </a:outerShdw>
                </a:effectLst>
              </a:rPr>
            </a:br>
            <a:r>
              <a:rPr lang="en-US" dirty="0">
                <a:solidFill>
                  <a:schemeClr val="bg1"/>
                </a:solidFill>
              </a:rPr>
              <a:t>dan.alford@bmc.org</a:t>
            </a:r>
          </a:p>
        </p:txBody>
      </p:sp>
    </p:spTree>
    <p:extLst>
      <p:ext uri="{BB962C8B-B14F-4D97-AF65-F5344CB8AC3E}">
        <p14:creationId xmlns:p14="http://schemas.microsoft.com/office/powerpoint/2010/main" val="3858568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4E4E4"/>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56591" y="1311965"/>
            <a:ext cx="11261035" cy="4909220"/>
          </a:xfrm>
        </p:spPr>
        <p:txBody>
          <a:bodyPr/>
          <a:lstStyle/>
          <a:p>
            <a:pPr eaLnBrk="1" hangingPunct="1">
              <a:spcBef>
                <a:spcPts val="1800"/>
              </a:spcBef>
              <a:spcAft>
                <a:spcPts val="0"/>
              </a:spcAft>
              <a:defRPr/>
            </a:pPr>
            <a:r>
              <a:rPr lang="en-US" altLang="en-US" sz="2800" dirty="0"/>
              <a:t>Acute pain is an adaptive symptom that is life preserving </a:t>
            </a:r>
          </a:p>
          <a:p>
            <a:pPr eaLnBrk="1" hangingPunct="1">
              <a:spcBef>
                <a:spcPts val="1800"/>
              </a:spcBef>
              <a:spcAft>
                <a:spcPts val="0"/>
              </a:spcAft>
              <a:defRPr/>
            </a:pPr>
            <a:r>
              <a:rPr lang="en-US" altLang="en-US" sz="2800" dirty="0"/>
              <a:t>Chronic pain is maladaptive and may present as a disease in and of itself</a:t>
            </a:r>
          </a:p>
          <a:p>
            <a:pPr eaLnBrk="1" hangingPunct="1">
              <a:spcBef>
                <a:spcPts val="1800"/>
              </a:spcBef>
              <a:spcAft>
                <a:spcPts val="0"/>
              </a:spcAft>
              <a:defRPr/>
            </a:pPr>
            <a:r>
              <a:rPr lang="en-US" altLang="en-US" sz="2800" dirty="0"/>
              <a:t>Chronic pain is common</a:t>
            </a:r>
          </a:p>
          <a:p>
            <a:pPr eaLnBrk="1" hangingPunct="1">
              <a:spcBef>
                <a:spcPts val="1800"/>
              </a:spcBef>
              <a:spcAft>
                <a:spcPts val="0"/>
              </a:spcAft>
              <a:defRPr/>
            </a:pPr>
            <a:r>
              <a:rPr lang="en-US" altLang="en-US" sz="2800" dirty="0"/>
              <a:t>Pain is subjective to the patient and the clinician </a:t>
            </a:r>
          </a:p>
          <a:p>
            <a:pPr eaLnBrk="1" hangingPunct="1">
              <a:spcBef>
                <a:spcPts val="1800"/>
              </a:spcBef>
              <a:spcAft>
                <a:spcPts val="0"/>
              </a:spcAft>
              <a:defRPr/>
            </a:pPr>
            <a:r>
              <a:rPr lang="en-US" altLang="en-US" sz="2800" dirty="0"/>
              <a:t>Pain cannot always be visualized </a:t>
            </a:r>
          </a:p>
          <a:p>
            <a:pPr eaLnBrk="1" hangingPunct="1">
              <a:spcBef>
                <a:spcPts val="1800"/>
              </a:spcBef>
              <a:spcAft>
                <a:spcPts val="0"/>
              </a:spcAft>
              <a:defRPr/>
            </a:pPr>
            <a:r>
              <a:rPr lang="en-US" altLang="en-US" sz="2800" dirty="0"/>
              <a:t>Chronic pain is often associated with psychiatric co-morbidities</a:t>
            </a:r>
          </a:p>
          <a:p>
            <a:pPr eaLnBrk="1" hangingPunct="1">
              <a:spcBef>
                <a:spcPts val="1800"/>
              </a:spcBef>
              <a:spcAft>
                <a:spcPts val="0"/>
              </a:spcAft>
              <a:defRPr/>
            </a:pPr>
            <a:r>
              <a:rPr lang="en-US" altLang="en-US" sz="2800" dirty="0"/>
              <a:t>Chronic pain is associated higher fatal and nonfatal suicide attempts</a:t>
            </a:r>
          </a:p>
        </p:txBody>
      </p:sp>
      <p:sp>
        <p:nvSpPr>
          <p:cNvPr id="2" name="Title 1"/>
          <p:cNvSpPr>
            <a:spLocks noGrp="1"/>
          </p:cNvSpPr>
          <p:nvPr>
            <p:ph type="title"/>
          </p:nvPr>
        </p:nvSpPr>
        <p:spPr>
          <a:xfrm>
            <a:off x="0" y="0"/>
            <a:ext cx="12192000" cy="938464"/>
          </a:xfrm>
          <a:solidFill>
            <a:srgbClr val="214A5B"/>
          </a:solidFill>
        </p:spPr>
        <p:txBody>
          <a:bodyPr/>
          <a:lstStyle/>
          <a:p>
            <a:pPr>
              <a:lnSpc>
                <a:spcPct val="70000"/>
              </a:lnSpc>
              <a:defRPr/>
            </a:pPr>
            <a:r>
              <a:rPr lang="en-US" b="1" dirty="0">
                <a:solidFill>
                  <a:schemeClr val="bg1"/>
                </a:solidFill>
                <a:effectLst>
                  <a:outerShdw blurRad="38100" dist="38100" dir="2700000" algn="tl">
                    <a:srgbClr val="000000">
                      <a:alpha val="43137"/>
                    </a:srgbClr>
                  </a:outerShdw>
                </a:effectLst>
              </a:rPr>
              <a:t>  Chronic Pain in Perspective</a:t>
            </a:r>
            <a:endParaRPr lang="en-US" sz="3200" b="1" dirty="0">
              <a:solidFill>
                <a:schemeClr val="bg1"/>
              </a:solidFill>
              <a:effectLst>
                <a:outerShdw blurRad="38100" dist="38100" dir="2700000" algn="tl">
                  <a:srgbClr val="000000">
                    <a:alpha val="43137"/>
                  </a:srgbClr>
                </a:outerShdw>
              </a:effectLst>
            </a:endParaRPr>
          </a:p>
        </p:txBody>
      </p:sp>
      <p:sp>
        <p:nvSpPr>
          <p:cNvPr id="16388" name="Rectangle 1"/>
          <p:cNvSpPr>
            <a:spLocks noChangeArrowheads="1"/>
          </p:cNvSpPr>
          <p:nvPr/>
        </p:nvSpPr>
        <p:spPr bwMode="auto">
          <a:xfrm>
            <a:off x="405492" y="6355278"/>
            <a:ext cx="5934075"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fontAlgn="base">
              <a:spcBef>
                <a:spcPct val="0"/>
              </a:spcBef>
              <a:spcAft>
                <a:spcPct val="0"/>
              </a:spcAft>
              <a:buFontTx/>
              <a:buNone/>
            </a:pPr>
            <a:r>
              <a:rPr lang="en-US" altLang="ja-JP" sz="1600" dirty="0">
                <a:solidFill>
                  <a:srgbClr val="000000"/>
                </a:solidFill>
                <a:ea typeface="MS Mincho" pitchFamily="49" charset="-128"/>
                <a:cs typeface="Calibri" panose="020F0502020204030204" pitchFamily="34" charset="0"/>
              </a:rPr>
              <a:t>Institute of Medicine. </a:t>
            </a:r>
            <a:r>
              <a:rPr lang="en-US" altLang="ja-JP" sz="1600" i="1" dirty="0">
                <a:solidFill>
                  <a:srgbClr val="000000"/>
                </a:solidFill>
                <a:ea typeface="MS Mincho" pitchFamily="49" charset="-128"/>
                <a:cs typeface="Calibri" panose="020F0502020204030204" pitchFamily="34" charset="0"/>
              </a:rPr>
              <a:t>2011 Relieving Pain in America</a:t>
            </a:r>
            <a:r>
              <a:rPr lang="en-US" altLang="ja-JP" sz="1600" dirty="0">
                <a:solidFill>
                  <a:srgbClr val="000000"/>
                </a:solidFill>
                <a:ea typeface="MS Mincho" pitchFamily="49" charset="-128"/>
                <a:cs typeface="Calibri" panose="020F0502020204030204" pitchFamily="34" charset="0"/>
              </a:rPr>
              <a:t>. Washington DC</a:t>
            </a:r>
          </a:p>
        </p:txBody>
      </p:sp>
    </p:spTree>
    <p:extLst>
      <p:ext uri="{BB962C8B-B14F-4D97-AF65-F5344CB8AC3E}">
        <p14:creationId xmlns:p14="http://schemas.microsoft.com/office/powerpoint/2010/main" val="20448886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4E4E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453307-9365-4BBE-A21A-4B860D337CB7}"/>
              </a:ext>
            </a:extLst>
          </p:cNvPr>
          <p:cNvSpPr/>
          <p:nvPr/>
        </p:nvSpPr>
        <p:spPr>
          <a:xfrm>
            <a:off x="0" y="0"/>
            <a:ext cx="12192000" cy="2912165"/>
          </a:xfrm>
          <a:prstGeom prst="rect">
            <a:avLst/>
          </a:prstGeom>
          <a:solidFill>
            <a:srgbClr val="214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18" name="Content Placeholder 2"/>
          <p:cNvSpPr>
            <a:spLocks noGrp="1"/>
          </p:cNvSpPr>
          <p:nvPr>
            <p:ph idx="1"/>
          </p:nvPr>
        </p:nvSpPr>
        <p:spPr>
          <a:xfrm>
            <a:off x="362459" y="3110664"/>
            <a:ext cx="11467082" cy="3084095"/>
          </a:xfrm>
        </p:spPr>
        <p:txBody>
          <a:bodyPr/>
          <a:lstStyle/>
          <a:p>
            <a:pPr>
              <a:spcBef>
                <a:spcPts val="1800"/>
              </a:spcBef>
            </a:pPr>
            <a:r>
              <a:rPr lang="en-US" altLang="en-US" dirty="0"/>
              <a:t>Qualitative study of adults with low back pain living in an urban setting in British Columbia, Canada</a:t>
            </a:r>
          </a:p>
          <a:p>
            <a:pPr>
              <a:spcBef>
                <a:spcPts val="1800"/>
              </a:spcBef>
            </a:pPr>
            <a:r>
              <a:rPr lang="en-US" altLang="en-US" dirty="0"/>
              <a:t>Semi-structured interviews (N=27)</a:t>
            </a:r>
          </a:p>
          <a:p>
            <a:pPr>
              <a:spcBef>
                <a:spcPts val="1800"/>
              </a:spcBef>
            </a:pPr>
            <a:r>
              <a:rPr lang="en-US" altLang="en-US" dirty="0"/>
              <a:t>Patient and provider themes</a:t>
            </a:r>
          </a:p>
        </p:txBody>
      </p:sp>
      <p:sp>
        <p:nvSpPr>
          <p:cNvPr id="34820" name="TextBox 4"/>
          <p:cNvSpPr txBox="1">
            <a:spLocks noChangeArrowheads="1"/>
          </p:cNvSpPr>
          <p:nvPr/>
        </p:nvSpPr>
        <p:spPr bwMode="auto">
          <a:xfrm>
            <a:off x="581027" y="6315075"/>
            <a:ext cx="34020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fontAlgn="base">
              <a:spcBef>
                <a:spcPct val="0"/>
              </a:spcBef>
              <a:spcAft>
                <a:spcPct val="0"/>
              </a:spcAft>
              <a:buFontTx/>
              <a:buNone/>
            </a:pPr>
            <a:r>
              <a:rPr lang="en-US" altLang="en-US" sz="1800" dirty="0"/>
              <a:t>Buchman DZ et al. </a:t>
            </a:r>
            <a:r>
              <a:rPr lang="en-US" altLang="en-US" sz="1800" i="1" dirty="0"/>
              <a:t>Pain Med. </a:t>
            </a:r>
            <a:r>
              <a:rPr lang="en-US" altLang="en-US" sz="1800" dirty="0"/>
              <a:t>2016</a:t>
            </a:r>
          </a:p>
        </p:txBody>
      </p:sp>
      <p:pic>
        <p:nvPicPr>
          <p:cNvPr id="3" name="Picture 2">
            <a:extLst>
              <a:ext uri="{FF2B5EF4-FFF2-40B4-BE49-F238E27FC236}">
                <a16:creationId xmlns:a16="http://schemas.microsoft.com/office/drawing/2014/main" id="{302E2997-A016-4203-8B72-2C1C355A0500}"/>
              </a:ext>
            </a:extLst>
          </p:cNvPr>
          <p:cNvPicPr>
            <a:picLocks noChangeAspect="1"/>
          </p:cNvPicPr>
          <p:nvPr/>
        </p:nvPicPr>
        <p:blipFill rotWithShape="1">
          <a:blip r:embed="rId2"/>
          <a:srcRect l="18860" t="23859" r="22076" b="56023"/>
          <a:stretch/>
        </p:blipFill>
        <p:spPr>
          <a:xfrm>
            <a:off x="630311" y="292593"/>
            <a:ext cx="10931377" cy="2326978"/>
          </a:xfrm>
          <a:prstGeom prst="rect">
            <a:avLst/>
          </a:prstGeom>
        </p:spPr>
      </p:pic>
    </p:spTree>
    <p:extLst>
      <p:ext uri="{BB962C8B-B14F-4D97-AF65-F5344CB8AC3E}">
        <p14:creationId xmlns:p14="http://schemas.microsoft.com/office/powerpoint/2010/main" val="2183385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4E4E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2701"/>
            <a:ext cx="12192000" cy="1402113"/>
          </a:xfrm>
          <a:solidFill>
            <a:srgbClr val="214A5B"/>
          </a:solidFill>
        </p:spPr>
        <p:txBody>
          <a:bodyPr/>
          <a:lstStyle/>
          <a:p>
            <a:pPr>
              <a:defRPr/>
            </a:pPr>
            <a:r>
              <a:rPr lang="en-US" sz="3200" b="1" u="sng" dirty="0">
                <a:solidFill>
                  <a:schemeClr val="bg1"/>
                </a:solidFill>
                <a:effectLst>
                  <a:outerShdw blurRad="38100" dist="38100" dir="2700000" algn="tl">
                    <a:srgbClr val="000000">
                      <a:alpha val="43137"/>
                    </a:srgbClr>
                  </a:outerShdw>
                </a:effectLst>
              </a:rPr>
              <a:t>Patient</a:t>
            </a:r>
            <a:r>
              <a:rPr lang="en-US" sz="3200" dirty="0">
                <a:solidFill>
                  <a:schemeClr val="bg1"/>
                </a:solidFill>
                <a:effectLst>
                  <a:outerShdw blurRad="38100" dist="38100" dir="2700000" algn="tl">
                    <a:srgbClr val="000000">
                      <a:alpha val="43137"/>
                    </a:srgbClr>
                  </a:outerShdw>
                </a:effectLst>
              </a:rPr>
              <a:t> Theme 1: </a:t>
            </a:r>
            <a:br>
              <a:rPr lang="en-US" sz="3200" dirty="0">
                <a:solidFill>
                  <a:schemeClr val="bg1"/>
                </a:solidFill>
                <a:effectLst>
                  <a:outerShdw blurRad="38100" dist="38100" dir="2700000" algn="tl">
                    <a:srgbClr val="000000">
                      <a:alpha val="43137"/>
                    </a:srgbClr>
                  </a:outerShdw>
                </a:effectLst>
              </a:rPr>
            </a:br>
            <a:r>
              <a:rPr lang="en-US" sz="4000" b="1" dirty="0">
                <a:solidFill>
                  <a:schemeClr val="bg1"/>
                </a:solidFill>
                <a:effectLst>
                  <a:outerShdw blurRad="38100" dist="38100" dir="2700000" algn="tl">
                    <a:srgbClr val="000000">
                      <a:alpha val="43137"/>
                    </a:srgbClr>
                  </a:outerShdw>
                </a:effectLst>
              </a:rPr>
              <a:t>Threats to Trustworthiness and Iatrogenic Suffering</a:t>
            </a:r>
          </a:p>
        </p:txBody>
      </p:sp>
      <p:sp>
        <p:nvSpPr>
          <p:cNvPr id="3" name="Content Placeholder 2"/>
          <p:cNvSpPr>
            <a:spLocks noGrp="1"/>
          </p:cNvSpPr>
          <p:nvPr>
            <p:ph idx="1"/>
          </p:nvPr>
        </p:nvSpPr>
        <p:spPr>
          <a:xfrm>
            <a:off x="437322" y="1905009"/>
            <a:ext cx="11300791" cy="4221163"/>
          </a:xfrm>
        </p:spPr>
        <p:txBody>
          <a:bodyPr/>
          <a:lstStyle/>
          <a:p>
            <a:pPr marL="0" indent="0">
              <a:buNone/>
              <a:defRPr/>
            </a:pPr>
            <a:r>
              <a:rPr lang="en-US" sz="2800" dirty="0"/>
              <a:t>Perceptions that their clinicians have demonstrated a lack of care, empathy, and respect…affecting patients’ assessments of clinician trustworthiness… negative interactions with clinicians caused them further suffering.</a:t>
            </a:r>
          </a:p>
          <a:p>
            <a:pPr>
              <a:defRPr/>
            </a:pPr>
            <a:endParaRPr lang="en-US" sz="2600" dirty="0"/>
          </a:p>
          <a:p>
            <a:pPr marL="0" indent="0">
              <a:buNone/>
              <a:defRPr/>
            </a:pPr>
            <a:r>
              <a:rPr lang="en-US" sz="2800" dirty="0"/>
              <a:t>SUSAN: </a:t>
            </a:r>
            <a:r>
              <a:rPr lang="en-US" sz="2800" b="1" i="1" dirty="0"/>
              <a:t>“You could just tell that he just didn’t believe me that I was in as much pain as I was. He was just very unsympathetic. He would literally walk away while I was in the middle of a sentence.”</a:t>
            </a:r>
          </a:p>
        </p:txBody>
      </p:sp>
      <p:sp>
        <p:nvSpPr>
          <p:cNvPr id="35844" name="TextBox 3"/>
          <p:cNvSpPr txBox="1">
            <a:spLocks noChangeArrowheads="1"/>
          </p:cNvSpPr>
          <p:nvPr/>
        </p:nvSpPr>
        <p:spPr bwMode="auto">
          <a:xfrm>
            <a:off x="520148" y="6351105"/>
            <a:ext cx="34020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fontAlgn="base">
              <a:spcBef>
                <a:spcPct val="0"/>
              </a:spcBef>
              <a:spcAft>
                <a:spcPct val="0"/>
              </a:spcAft>
              <a:buFontTx/>
              <a:buNone/>
            </a:pPr>
            <a:r>
              <a:rPr lang="en-US" altLang="en-US" sz="1800" dirty="0">
                <a:solidFill>
                  <a:srgbClr val="000000"/>
                </a:solidFill>
              </a:rPr>
              <a:t>Buchman DZ et al. </a:t>
            </a:r>
            <a:r>
              <a:rPr lang="en-US" altLang="en-US" sz="1800" i="1" dirty="0">
                <a:solidFill>
                  <a:srgbClr val="000000"/>
                </a:solidFill>
              </a:rPr>
              <a:t>Pain Med. </a:t>
            </a:r>
            <a:r>
              <a:rPr lang="en-US" altLang="en-US" sz="1800" dirty="0">
                <a:solidFill>
                  <a:srgbClr val="000000"/>
                </a:solidFill>
              </a:rPr>
              <a:t>2016</a:t>
            </a:r>
          </a:p>
        </p:txBody>
      </p:sp>
    </p:spTree>
    <p:extLst>
      <p:ext uri="{BB962C8B-B14F-4D97-AF65-F5344CB8AC3E}">
        <p14:creationId xmlns:p14="http://schemas.microsoft.com/office/powerpoint/2010/main" val="22927841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4E4E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65662"/>
          </a:xfrm>
          <a:solidFill>
            <a:srgbClr val="214A5B"/>
          </a:solidFill>
        </p:spPr>
        <p:txBody>
          <a:bodyPr/>
          <a:lstStyle/>
          <a:p>
            <a:pPr>
              <a:defRPr/>
            </a:pPr>
            <a:r>
              <a:rPr lang="en-US" sz="3200" b="1" u="sng" dirty="0">
                <a:solidFill>
                  <a:schemeClr val="bg1"/>
                </a:solidFill>
                <a:effectLst>
                  <a:outerShdw blurRad="38100" dist="38100" dir="2700000" algn="tl">
                    <a:srgbClr val="000000">
                      <a:alpha val="43137"/>
                    </a:srgbClr>
                  </a:outerShdw>
                </a:effectLst>
              </a:rPr>
              <a:t>Patient</a:t>
            </a:r>
            <a:r>
              <a:rPr lang="en-US" sz="3200" dirty="0">
                <a:solidFill>
                  <a:schemeClr val="bg1"/>
                </a:solidFill>
                <a:effectLst>
                  <a:outerShdw blurRad="38100" dist="38100" dir="2700000" algn="tl">
                    <a:srgbClr val="000000">
                      <a:alpha val="43137"/>
                    </a:srgbClr>
                  </a:outerShdw>
                </a:effectLst>
              </a:rPr>
              <a:t> Theme 2: </a:t>
            </a:r>
            <a:br>
              <a:rPr lang="en-US" sz="3200" dirty="0">
                <a:solidFill>
                  <a:schemeClr val="bg1"/>
                </a:solidFill>
                <a:effectLst>
                  <a:outerShdw blurRad="38100" dist="38100" dir="2700000" algn="tl">
                    <a:srgbClr val="000000">
                      <a:alpha val="43137"/>
                    </a:srgbClr>
                  </a:outerShdw>
                </a:effectLst>
              </a:rPr>
            </a:br>
            <a:r>
              <a:rPr lang="en-US" sz="4000" b="1" dirty="0">
                <a:solidFill>
                  <a:schemeClr val="bg1"/>
                </a:solidFill>
                <a:effectLst>
                  <a:outerShdw blurRad="38100" dist="38100" dir="2700000" algn="tl">
                    <a:srgbClr val="000000">
                      <a:alpha val="43137"/>
                    </a:srgbClr>
                  </a:outerShdw>
                </a:effectLst>
              </a:rPr>
              <a:t>Motive, Honesty, and Testimony</a:t>
            </a:r>
          </a:p>
        </p:txBody>
      </p:sp>
      <p:sp>
        <p:nvSpPr>
          <p:cNvPr id="3" name="Content Placeholder 2"/>
          <p:cNvSpPr>
            <a:spLocks noGrp="1"/>
          </p:cNvSpPr>
          <p:nvPr>
            <p:ph idx="1"/>
          </p:nvPr>
        </p:nvSpPr>
        <p:spPr>
          <a:xfrm>
            <a:off x="208723" y="1447804"/>
            <a:ext cx="11249854" cy="4167806"/>
          </a:xfrm>
        </p:spPr>
        <p:txBody>
          <a:bodyPr/>
          <a:lstStyle/>
          <a:p>
            <a:pPr marL="0" indent="0">
              <a:buNone/>
              <a:defRPr/>
            </a:pPr>
            <a:r>
              <a:rPr lang="en-US" sz="2800" dirty="0"/>
              <a:t>Patients’ doubts that their clinicians believed that they were being honest about their motives for seeking treatment (e.g., drug misuse or drug diversion). Patients described being perceived as untrustworthy by clinicians</a:t>
            </a:r>
          </a:p>
          <a:p>
            <a:pPr>
              <a:defRPr/>
            </a:pPr>
            <a:endParaRPr lang="en-US" sz="2000" dirty="0"/>
          </a:p>
          <a:p>
            <a:pPr marL="0" indent="0">
              <a:buNone/>
              <a:defRPr/>
            </a:pPr>
            <a:r>
              <a:rPr lang="en-US" sz="2800" dirty="0"/>
              <a:t>LUDWIG: </a:t>
            </a:r>
            <a:r>
              <a:rPr lang="en-US" sz="2800" b="1" i="1" dirty="0"/>
              <a:t>“When I was in [hospital] just a couple of weeks ago…the ambulance drivers just took one look at me and it was, like—the look in their eyes was like, ‘Oh, he’s just a junkie looking to get stoned.’ They didn’t believe that I was actually suffering and in pain. They thought I was faking it completely…”</a:t>
            </a:r>
          </a:p>
        </p:txBody>
      </p:sp>
      <p:sp>
        <p:nvSpPr>
          <p:cNvPr id="37892" name="TextBox 3"/>
          <p:cNvSpPr txBox="1">
            <a:spLocks noChangeArrowheads="1"/>
          </p:cNvSpPr>
          <p:nvPr/>
        </p:nvSpPr>
        <p:spPr bwMode="auto">
          <a:xfrm>
            <a:off x="540026" y="6291469"/>
            <a:ext cx="34020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fontAlgn="base">
              <a:spcBef>
                <a:spcPct val="0"/>
              </a:spcBef>
              <a:spcAft>
                <a:spcPct val="0"/>
              </a:spcAft>
              <a:buFontTx/>
              <a:buNone/>
            </a:pPr>
            <a:r>
              <a:rPr lang="en-US" altLang="en-US" sz="1800" dirty="0">
                <a:solidFill>
                  <a:srgbClr val="000000"/>
                </a:solidFill>
              </a:rPr>
              <a:t>Buchman DZ et al. </a:t>
            </a:r>
            <a:r>
              <a:rPr lang="en-US" altLang="en-US" sz="1800" i="1" dirty="0">
                <a:solidFill>
                  <a:srgbClr val="000000"/>
                </a:solidFill>
              </a:rPr>
              <a:t>Pain Med. </a:t>
            </a:r>
            <a:r>
              <a:rPr lang="en-US" altLang="en-US" sz="1800" dirty="0">
                <a:solidFill>
                  <a:srgbClr val="000000"/>
                </a:solidFill>
              </a:rPr>
              <a:t>2016</a:t>
            </a:r>
          </a:p>
        </p:txBody>
      </p:sp>
    </p:spTree>
    <p:extLst>
      <p:ext uri="{BB962C8B-B14F-4D97-AF65-F5344CB8AC3E}">
        <p14:creationId xmlns:p14="http://schemas.microsoft.com/office/powerpoint/2010/main" val="18173256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4E4E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41912"/>
          </a:xfrm>
          <a:solidFill>
            <a:srgbClr val="214A5B"/>
          </a:solidFill>
        </p:spPr>
        <p:txBody>
          <a:bodyPr/>
          <a:lstStyle/>
          <a:p>
            <a:pPr>
              <a:defRPr/>
            </a:pPr>
            <a:r>
              <a:rPr lang="en-US" sz="3200" b="1" u="sng" dirty="0">
                <a:solidFill>
                  <a:schemeClr val="bg1"/>
                </a:solidFill>
                <a:effectLst>
                  <a:outerShdw blurRad="38100" dist="38100" dir="2700000" algn="tl">
                    <a:srgbClr val="000000">
                      <a:alpha val="43137"/>
                    </a:srgbClr>
                  </a:outerShdw>
                </a:effectLst>
              </a:rPr>
              <a:t>Clinician</a:t>
            </a:r>
            <a:r>
              <a:rPr lang="en-US" sz="3200" dirty="0">
                <a:solidFill>
                  <a:schemeClr val="bg1"/>
                </a:solidFill>
                <a:effectLst>
                  <a:outerShdw blurRad="38100" dist="38100" dir="2700000" algn="tl">
                    <a:srgbClr val="000000">
                      <a:alpha val="43137"/>
                    </a:srgbClr>
                  </a:outerShdw>
                </a:effectLst>
              </a:rPr>
              <a:t> Theme 1: </a:t>
            </a:r>
            <a:br>
              <a:rPr lang="en-US" sz="3200" dirty="0">
                <a:solidFill>
                  <a:schemeClr val="bg1"/>
                </a:solidFill>
                <a:effectLst>
                  <a:outerShdw blurRad="38100" dist="38100" dir="2700000" algn="tl">
                    <a:srgbClr val="000000">
                      <a:alpha val="43137"/>
                    </a:srgbClr>
                  </a:outerShdw>
                </a:effectLst>
              </a:rPr>
            </a:br>
            <a:r>
              <a:rPr lang="en-US" sz="4000" b="1" dirty="0">
                <a:solidFill>
                  <a:schemeClr val="bg1"/>
                </a:solidFill>
                <a:effectLst>
                  <a:outerShdw blurRad="38100" dist="38100" dir="2700000" algn="tl">
                    <a:srgbClr val="000000">
                      <a:alpha val="43137"/>
                    </a:srgbClr>
                  </a:outerShdw>
                </a:effectLst>
              </a:rPr>
              <a:t>Challenges of the Practice Context</a:t>
            </a:r>
          </a:p>
        </p:txBody>
      </p:sp>
      <p:sp>
        <p:nvSpPr>
          <p:cNvPr id="3" name="Content Placeholder 2"/>
          <p:cNvSpPr>
            <a:spLocks noGrp="1"/>
          </p:cNvSpPr>
          <p:nvPr>
            <p:ph idx="1"/>
          </p:nvPr>
        </p:nvSpPr>
        <p:spPr>
          <a:xfrm>
            <a:off x="417443" y="1371606"/>
            <a:ext cx="11164960" cy="4525963"/>
          </a:xfrm>
        </p:spPr>
        <p:txBody>
          <a:bodyPr/>
          <a:lstStyle/>
          <a:p>
            <a:pPr marL="0" indent="0">
              <a:buNone/>
              <a:defRPr/>
            </a:pPr>
            <a:r>
              <a:rPr lang="en-US" sz="2800" dirty="0"/>
              <a:t>Physicians highlighted the challenging context in which chronic pain management is delivered. They recalled several difficult interactions and the impact these interactions had on their approach to care</a:t>
            </a:r>
          </a:p>
          <a:p>
            <a:pPr>
              <a:defRPr/>
            </a:pPr>
            <a:endParaRPr lang="en-US" sz="2800" dirty="0"/>
          </a:p>
          <a:p>
            <a:pPr marL="0" indent="0">
              <a:buNone/>
              <a:defRPr/>
            </a:pPr>
            <a:r>
              <a:rPr lang="en-US" sz="2800" dirty="0"/>
              <a:t>DR. JOHN: </a:t>
            </a:r>
            <a:r>
              <a:rPr lang="en-US" sz="2800" b="1" i="1" dirty="0"/>
              <a:t>“The things that we remember are the times that we got burned, right . . . You may get burned one in 100, but that one in 100 is enough to burn an impression in your mind that makes you wary of all patients potentially.”</a:t>
            </a:r>
          </a:p>
        </p:txBody>
      </p:sp>
      <p:sp>
        <p:nvSpPr>
          <p:cNvPr id="39940" name="TextBox 3"/>
          <p:cNvSpPr txBox="1">
            <a:spLocks noChangeArrowheads="1"/>
          </p:cNvSpPr>
          <p:nvPr/>
        </p:nvSpPr>
        <p:spPr bwMode="auto">
          <a:xfrm>
            <a:off x="538370" y="6272834"/>
            <a:ext cx="34020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fontAlgn="base">
              <a:spcBef>
                <a:spcPct val="0"/>
              </a:spcBef>
              <a:spcAft>
                <a:spcPct val="0"/>
              </a:spcAft>
              <a:buFontTx/>
              <a:buNone/>
            </a:pPr>
            <a:r>
              <a:rPr lang="en-US" altLang="en-US" sz="1800" dirty="0">
                <a:solidFill>
                  <a:srgbClr val="000000"/>
                </a:solidFill>
              </a:rPr>
              <a:t>Buchman DZ et al. </a:t>
            </a:r>
            <a:r>
              <a:rPr lang="en-US" altLang="en-US" sz="1800" i="1" dirty="0">
                <a:solidFill>
                  <a:srgbClr val="000000"/>
                </a:solidFill>
              </a:rPr>
              <a:t>Pain Med. </a:t>
            </a:r>
            <a:r>
              <a:rPr lang="en-US" altLang="en-US" sz="1800" dirty="0">
                <a:solidFill>
                  <a:srgbClr val="000000"/>
                </a:solidFill>
              </a:rPr>
              <a:t>2016</a:t>
            </a:r>
          </a:p>
        </p:txBody>
      </p:sp>
    </p:spTree>
    <p:extLst>
      <p:ext uri="{BB962C8B-B14F-4D97-AF65-F5344CB8AC3E}">
        <p14:creationId xmlns:p14="http://schemas.microsoft.com/office/powerpoint/2010/main" val="17964675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4E4E4"/>
        </a:solidFill>
        <a:effectLst/>
      </p:bgPr>
    </p:bg>
    <p:spTree>
      <p:nvGrpSpPr>
        <p:cNvPr id="1" name=""/>
        <p:cNvGrpSpPr/>
        <p:nvPr/>
      </p:nvGrpSpPr>
      <p:grpSpPr>
        <a:xfrm>
          <a:off x="0" y="0"/>
          <a:ext cx="0" cy="0"/>
          <a:chOff x="0" y="0"/>
          <a:chExt cx="0" cy="0"/>
        </a:xfrm>
      </p:grpSpPr>
      <p:sp>
        <p:nvSpPr>
          <p:cNvPr id="40962" name="Title 1"/>
          <p:cNvSpPr>
            <a:spLocks noGrp="1"/>
          </p:cNvSpPr>
          <p:nvPr>
            <p:ph type="title"/>
          </p:nvPr>
        </p:nvSpPr>
        <p:spPr>
          <a:xfrm>
            <a:off x="0" y="0"/>
            <a:ext cx="12192000" cy="1365662"/>
          </a:xfrm>
          <a:solidFill>
            <a:srgbClr val="214A5B"/>
          </a:solidFill>
        </p:spPr>
        <p:txBody>
          <a:bodyPr/>
          <a:lstStyle/>
          <a:p>
            <a:r>
              <a:rPr lang="en-US" altLang="en-US" sz="3200" b="1" u="sng" dirty="0">
                <a:solidFill>
                  <a:schemeClr val="bg1"/>
                </a:solidFill>
              </a:rPr>
              <a:t>Clinician</a:t>
            </a:r>
            <a:r>
              <a:rPr lang="en-US" altLang="en-US" sz="3200" dirty="0">
                <a:solidFill>
                  <a:schemeClr val="bg1"/>
                </a:solidFill>
              </a:rPr>
              <a:t> Theme 2: </a:t>
            </a:r>
            <a:br>
              <a:rPr lang="en-US" altLang="en-US" sz="3200" dirty="0">
                <a:solidFill>
                  <a:schemeClr val="bg1"/>
                </a:solidFill>
              </a:rPr>
            </a:br>
            <a:r>
              <a:rPr lang="en-US" altLang="en-US" sz="4000" b="1" dirty="0">
                <a:solidFill>
                  <a:schemeClr val="bg1"/>
                </a:solidFill>
              </a:rPr>
              <a:t>Complicated Clinical Relationships</a:t>
            </a:r>
            <a:endParaRPr lang="en-US" altLang="en-US" sz="3600" b="1" dirty="0">
              <a:solidFill>
                <a:schemeClr val="bg1"/>
              </a:solidFill>
            </a:endParaRPr>
          </a:p>
        </p:txBody>
      </p:sp>
      <p:sp>
        <p:nvSpPr>
          <p:cNvPr id="3" name="Content Placeholder 2"/>
          <p:cNvSpPr>
            <a:spLocks noGrp="1"/>
          </p:cNvSpPr>
          <p:nvPr>
            <p:ph idx="1"/>
          </p:nvPr>
        </p:nvSpPr>
        <p:spPr>
          <a:xfrm>
            <a:off x="417443" y="1295400"/>
            <a:ext cx="11370365" cy="4648200"/>
          </a:xfrm>
        </p:spPr>
        <p:txBody>
          <a:bodyPr/>
          <a:lstStyle/>
          <a:p>
            <a:pPr marL="0" indent="0">
              <a:buNone/>
              <a:defRPr/>
            </a:pPr>
            <a:r>
              <a:rPr lang="en-US" sz="2800" dirty="0"/>
              <a:t>Chronic pain management involving opioid analgesics can prohibit or destabilize the development of trusting clinical relationships. Physicians…did not necessarily see their role as a collaborative partner…[they] saw themselves in a defensive role of interrogator</a:t>
            </a:r>
          </a:p>
          <a:p>
            <a:pPr marL="0" indent="0">
              <a:buNone/>
              <a:defRPr/>
            </a:pPr>
            <a:endParaRPr lang="en-US" sz="2600" dirty="0"/>
          </a:p>
          <a:p>
            <a:pPr marL="0" indent="0">
              <a:buNone/>
              <a:defRPr/>
            </a:pPr>
            <a:r>
              <a:rPr lang="en-US" sz="2800" dirty="0"/>
              <a:t>DR. HENRY: </a:t>
            </a:r>
            <a:r>
              <a:rPr lang="en-US" sz="2800" b="1" i="1" dirty="0"/>
              <a:t>“In most doctor–patient relationships we learn to listen to the patient and accept their testimony…in some instances, to be quite honest, we are interviewing the patient as if we are a police officer or a lawyer, trying to find flaws in their story…So there is a different relationship here.”</a:t>
            </a:r>
          </a:p>
        </p:txBody>
      </p:sp>
      <p:sp>
        <p:nvSpPr>
          <p:cNvPr id="40964" name="TextBox 3"/>
          <p:cNvSpPr txBox="1">
            <a:spLocks noChangeArrowheads="1"/>
          </p:cNvSpPr>
          <p:nvPr/>
        </p:nvSpPr>
        <p:spPr bwMode="auto">
          <a:xfrm>
            <a:off x="566945" y="6303893"/>
            <a:ext cx="34020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fontAlgn="base">
              <a:spcBef>
                <a:spcPct val="0"/>
              </a:spcBef>
              <a:spcAft>
                <a:spcPct val="0"/>
              </a:spcAft>
              <a:buFontTx/>
              <a:buNone/>
            </a:pPr>
            <a:r>
              <a:rPr lang="en-US" altLang="en-US" sz="1800" dirty="0">
                <a:solidFill>
                  <a:srgbClr val="000000"/>
                </a:solidFill>
              </a:rPr>
              <a:t>Buchman DZ et al. </a:t>
            </a:r>
            <a:r>
              <a:rPr lang="en-US" altLang="en-US" sz="1800" i="1" dirty="0">
                <a:solidFill>
                  <a:srgbClr val="000000"/>
                </a:solidFill>
              </a:rPr>
              <a:t>Pain Med. </a:t>
            </a:r>
            <a:r>
              <a:rPr lang="en-US" altLang="en-US" sz="1800" dirty="0">
                <a:solidFill>
                  <a:srgbClr val="000000"/>
                </a:solidFill>
              </a:rPr>
              <a:t>2016</a:t>
            </a:r>
          </a:p>
        </p:txBody>
      </p:sp>
    </p:spTree>
    <p:extLst>
      <p:ext uri="{BB962C8B-B14F-4D97-AF65-F5344CB8AC3E}">
        <p14:creationId xmlns:p14="http://schemas.microsoft.com/office/powerpoint/2010/main" val="11447844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
      <a:dk1>
        <a:srgbClr val="000000"/>
      </a:dk1>
      <a:lt1>
        <a:srgbClr val="FFFFFF"/>
      </a:lt1>
      <a:dk2>
        <a:srgbClr val="000066"/>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66"/>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66"/>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66"/>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000066"/>
        </a:dk2>
        <a:lt2>
          <a:srgbClr val="000066"/>
        </a:lt2>
        <a:accent1>
          <a:srgbClr val="BBE0E3"/>
        </a:accent1>
        <a:accent2>
          <a:srgbClr val="333399"/>
        </a:accent2>
        <a:accent3>
          <a:srgbClr val="AAAAB8"/>
        </a:accent3>
        <a:accent4>
          <a:srgbClr val="DADADA"/>
        </a:accent4>
        <a:accent5>
          <a:srgbClr val="DAEDEF"/>
        </a:accent5>
        <a:accent6>
          <a:srgbClr val="2D2D8A"/>
        </a:accent6>
        <a:hlink>
          <a:srgbClr val="FFFFFF"/>
        </a:hlink>
        <a:folHlink>
          <a:srgbClr val="99CC00"/>
        </a:folHlink>
      </a:clrScheme>
      <a:clrMap bg1="dk2" tx1="lt1" bg2="dk1" tx2="lt2" accent1="accent1" accent2="accent2" accent3="accent3" accent4="accent4" accent5="accent5" accent6="accent6" hlink="hlink" folHlink="folHlink"/>
    </a:extraClrScheme>
    <a:extraClrScheme>
      <a:clrScheme name="Default Design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FFFFFF"/>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
      <a:dk1>
        <a:srgbClr val="000000"/>
      </a:dk1>
      <a:lt1>
        <a:srgbClr val="FFFFFF"/>
      </a:lt1>
      <a:dk2>
        <a:srgbClr val="000066"/>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66"/>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66"/>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66"/>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000066"/>
        </a:dk2>
        <a:lt2>
          <a:srgbClr val="000066"/>
        </a:lt2>
        <a:accent1>
          <a:srgbClr val="BBE0E3"/>
        </a:accent1>
        <a:accent2>
          <a:srgbClr val="333399"/>
        </a:accent2>
        <a:accent3>
          <a:srgbClr val="AAAAB8"/>
        </a:accent3>
        <a:accent4>
          <a:srgbClr val="DADADA"/>
        </a:accent4>
        <a:accent5>
          <a:srgbClr val="DAEDEF"/>
        </a:accent5>
        <a:accent6>
          <a:srgbClr val="2D2D8A"/>
        </a:accent6>
        <a:hlink>
          <a:srgbClr val="FFFFFF"/>
        </a:hlink>
        <a:folHlink>
          <a:srgbClr val="99CC00"/>
        </a:folHlink>
      </a:clrScheme>
      <a:clrMap bg1="dk2" tx1="lt1" bg2="dk1" tx2="lt2" accent1="accent1" accent2="accent2" accent3="accent3" accent4="accent4" accent5="accent5" accent6="accent6" hlink="hlink" folHlink="folHlink"/>
    </a:extraClrScheme>
    <a:extraClrScheme>
      <a:clrScheme name="Default Design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FFFFFF"/>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Default Design">
  <a:themeElements>
    <a:clrScheme name="Default Design 16">
      <a:dk1>
        <a:srgbClr val="000000"/>
      </a:dk1>
      <a:lt1>
        <a:srgbClr val="FFFFFF"/>
      </a:lt1>
      <a:dk2>
        <a:srgbClr val="000066"/>
      </a:dk2>
      <a:lt2>
        <a:srgbClr val="FFFFFF"/>
      </a:lt2>
      <a:accent1>
        <a:srgbClr val="00CC99"/>
      </a:accent1>
      <a:accent2>
        <a:srgbClr val="3333CC"/>
      </a:accent2>
      <a:accent3>
        <a:srgbClr val="FFFFFF"/>
      </a:accent3>
      <a:accent4>
        <a:srgbClr val="000000"/>
      </a:accent4>
      <a:accent5>
        <a:srgbClr val="AAE2CA"/>
      </a:accent5>
      <a:accent6>
        <a:srgbClr val="2D2DB9"/>
      </a:accent6>
      <a:hlink>
        <a:srgbClr val="003366"/>
      </a:hlink>
      <a:folHlink>
        <a:srgbClr val="B2B2B2"/>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alibri"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alibri"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66"/>
        </a:dk1>
        <a:lt1>
          <a:srgbClr val="FFFFFF"/>
        </a:lt1>
        <a:dk2>
          <a:srgbClr val="003366"/>
        </a:dk2>
        <a:lt2>
          <a:srgbClr val="FFFF00"/>
        </a:lt2>
        <a:accent1>
          <a:srgbClr val="00CC99"/>
        </a:accent1>
        <a:accent2>
          <a:srgbClr val="3333CC"/>
        </a:accent2>
        <a:accent3>
          <a:srgbClr val="AAADB8"/>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Default Design 9">
        <a:dk1>
          <a:srgbClr val="000066"/>
        </a:dk1>
        <a:lt1>
          <a:srgbClr val="FFFFFF"/>
        </a:lt1>
        <a:dk2>
          <a:srgbClr val="005250"/>
        </a:dk2>
        <a:lt2>
          <a:srgbClr val="FFFF00"/>
        </a:lt2>
        <a:accent1>
          <a:srgbClr val="00CC99"/>
        </a:accent1>
        <a:accent2>
          <a:srgbClr val="3333CC"/>
        </a:accent2>
        <a:accent3>
          <a:srgbClr val="AAB3B3"/>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Default Design 10">
        <a:dk1>
          <a:srgbClr val="000066"/>
        </a:dk1>
        <a:lt1>
          <a:srgbClr val="FFFFFF"/>
        </a:lt1>
        <a:dk2>
          <a:srgbClr val="010121"/>
        </a:dk2>
        <a:lt2>
          <a:srgbClr val="FFFF00"/>
        </a:lt2>
        <a:accent1>
          <a:srgbClr val="00CC99"/>
        </a:accent1>
        <a:accent2>
          <a:srgbClr val="3333CC"/>
        </a:accent2>
        <a:accent3>
          <a:srgbClr val="AAAAAB"/>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Default Design 11">
        <a:dk1>
          <a:srgbClr val="000066"/>
        </a:dk1>
        <a:lt1>
          <a:srgbClr val="FFFFFF"/>
        </a:lt1>
        <a:dk2>
          <a:srgbClr val="000066"/>
        </a:dk2>
        <a:lt2>
          <a:srgbClr val="FFFF00"/>
        </a:lt2>
        <a:accent1>
          <a:srgbClr val="00CC99"/>
        </a:accent1>
        <a:accent2>
          <a:srgbClr val="3333CC"/>
        </a:accent2>
        <a:accent3>
          <a:srgbClr val="AAAAB8"/>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Default Design 12">
        <a:dk1>
          <a:srgbClr val="000066"/>
        </a:dk1>
        <a:lt1>
          <a:srgbClr val="FFFFFF"/>
        </a:lt1>
        <a:dk2>
          <a:srgbClr val="00004C"/>
        </a:dk2>
        <a:lt2>
          <a:srgbClr val="FFFF00"/>
        </a:lt2>
        <a:accent1>
          <a:srgbClr val="00CC99"/>
        </a:accent1>
        <a:accent2>
          <a:srgbClr val="3333CC"/>
        </a:accent2>
        <a:accent3>
          <a:srgbClr val="AAAAB2"/>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66"/>
        </a:dk2>
        <a:lt2>
          <a:srgbClr val="FFFFFF"/>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66"/>
        </a:dk2>
        <a:lt2>
          <a:srgbClr val="FFFFFF"/>
        </a:lt2>
        <a:accent1>
          <a:srgbClr val="00CC99"/>
        </a:accent1>
        <a:accent2>
          <a:srgbClr val="3333CC"/>
        </a:accent2>
        <a:accent3>
          <a:srgbClr val="FFFFFF"/>
        </a:accent3>
        <a:accent4>
          <a:srgbClr val="000000"/>
        </a:accent4>
        <a:accent5>
          <a:srgbClr val="AAE2CA"/>
        </a:accent5>
        <a:accent6>
          <a:srgbClr val="2D2DB9"/>
        </a:accent6>
        <a:hlink>
          <a:srgbClr val="6600CC"/>
        </a:hlink>
        <a:folHlink>
          <a:srgbClr val="B2B2B2"/>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66"/>
        </a:dk2>
        <a:lt2>
          <a:srgbClr val="FFFFFF"/>
        </a:lt2>
        <a:accent1>
          <a:srgbClr val="00CC99"/>
        </a:accent1>
        <a:accent2>
          <a:srgbClr val="3333CC"/>
        </a:accent2>
        <a:accent3>
          <a:srgbClr val="FFFFFF"/>
        </a:accent3>
        <a:accent4>
          <a:srgbClr val="000000"/>
        </a:accent4>
        <a:accent5>
          <a:srgbClr val="AAE2CA"/>
        </a:accent5>
        <a:accent6>
          <a:srgbClr val="2D2DB9"/>
        </a:accent6>
        <a:hlink>
          <a:srgbClr val="FFFFFF"/>
        </a:hlink>
        <a:folHlink>
          <a:srgbClr val="B2B2B2"/>
        </a:folHlink>
      </a:clrScheme>
      <a:clrMap bg1="lt1" tx1="dk1" bg2="lt2" tx2="dk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66"/>
        </a:dk1>
        <a:lt1>
          <a:srgbClr val="FFFFFF"/>
        </a:lt1>
        <a:dk2>
          <a:srgbClr val="003366"/>
        </a:dk2>
        <a:lt2>
          <a:srgbClr val="FFFF00"/>
        </a:lt2>
        <a:accent1>
          <a:srgbClr val="00CC99"/>
        </a:accent1>
        <a:accent2>
          <a:srgbClr val="3333CC"/>
        </a:accent2>
        <a:accent3>
          <a:srgbClr val="AAADB8"/>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Default Design 9">
        <a:dk1>
          <a:srgbClr val="000066"/>
        </a:dk1>
        <a:lt1>
          <a:srgbClr val="FFFFFF"/>
        </a:lt1>
        <a:dk2>
          <a:srgbClr val="005250"/>
        </a:dk2>
        <a:lt2>
          <a:srgbClr val="FFFF00"/>
        </a:lt2>
        <a:accent1>
          <a:srgbClr val="00CC99"/>
        </a:accent1>
        <a:accent2>
          <a:srgbClr val="3333CC"/>
        </a:accent2>
        <a:accent3>
          <a:srgbClr val="AAB3B3"/>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Default Design 10">
        <a:dk1>
          <a:srgbClr val="000066"/>
        </a:dk1>
        <a:lt1>
          <a:srgbClr val="FFFFFF"/>
        </a:lt1>
        <a:dk2>
          <a:srgbClr val="010121"/>
        </a:dk2>
        <a:lt2>
          <a:srgbClr val="FFFF00"/>
        </a:lt2>
        <a:accent1>
          <a:srgbClr val="00CC99"/>
        </a:accent1>
        <a:accent2>
          <a:srgbClr val="3333CC"/>
        </a:accent2>
        <a:accent3>
          <a:srgbClr val="AAAAAB"/>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Default Design 11">
        <a:dk1>
          <a:srgbClr val="000066"/>
        </a:dk1>
        <a:lt1>
          <a:srgbClr val="FFFFFF"/>
        </a:lt1>
        <a:dk2>
          <a:srgbClr val="000066"/>
        </a:dk2>
        <a:lt2>
          <a:srgbClr val="FFFF00"/>
        </a:lt2>
        <a:accent1>
          <a:srgbClr val="00CC99"/>
        </a:accent1>
        <a:accent2>
          <a:srgbClr val="3333CC"/>
        </a:accent2>
        <a:accent3>
          <a:srgbClr val="AAAAB8"/>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Default Design 12">
        <a:dk1>
          <a:srgbClr val="000066"/>
        </a:dk1>
        <a:lt1>
          <a:srgbClr val="FFFFFF"/>
        </a:lt1>
        <a:dk2>
          <a:srgbClr val="00004C"/>
        </a:dk2>
        <a:lt2>
          <a:srgbClr val="FFFF00"/>
        </a:lt2>
        <a:accent1>
          <a:srgbClr val="00CC99"/>
        </a:accent1>
        <a:accent2>
          <a:srgbClr val="3333CC"/>
        </a:accent2>
        <a:accent3>
          <a:srgbClr val="AAAAB2"/>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66"/>
        </a:dk2>
        <a:lt2>
          <a:srgbClr val="FFFFFF"/>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66"/>
        </a:dk2>
        <a:lt2>
          <a:srgbClr val="FFFFFF"/>
        </a:lt2>
        <a:accent1>
          <a:srgbClr val="00CC99"/>
        </a:accent1>
        <a:accent2>
          <a:srgbClr val="3333CC"/>
        </a:accent2>
        <a:accent3>
          <a:srgbClr val="FFFFFF"/>
        </a:accent3>
        <a:accent4>
          <a:srgbClr val="000000"/>
        </a:accent4>
        <a:accent5>
          <a:srgbClr val="AAE2CA"/>
        </a:accent5>
        <a:accent6>
          <a:srgbClr val="2D2DB9"/>
        </a:accent6>
        <a:hlink>
          <a:srgbClr val="6600CC"/>
        </a:hlink>
        <a:folHlink>
          <a:srgbClr val="B2B2B2"/>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66"/>
        </a:dk2>
        <a:lt2>
          <a:srgbClr val="FFFFFF"/>
        </a:lt2>
        <a:accent1>
          <a:srgbClr val="00CC99"/>
        </a:accent1>
        <a:accent2>
          <a:srgbClr val="3333CC"/>
        </a:accent2>
        <a:accent3>
          <a:srgbClr val="FFFFFF"/>
        </a:accent3>
        <a:accent4>
          <a:srgbClr val="000000"/>
        </a:accent4>
        <a:accent5>
          <a:srgbClr val="AAE2CA"/>
        </a:accent5>
        <a:accent6>
          <a:srgbClr val="2D2DB9"/>
        </a:accent6>
        <a:hlink>
          <a:srgbClr val="FFFFFF"/>
        </a:hlink>
        <a:folHlink>
          <a:srgbClr val="B2B2B2"/>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000066"/>
        </a:dk2>
        <a:lt2>
          <a:srgbClr val="FFFFFF"/>
        </a:lt2>
        <a:accent1>
          <a:srgbClr val="00CC99"/>
        </a:accent1>
        <a:accent2>
          <a:srgbClr val="3333CC"/>
        </a:accent2>
        <a:accent3>
          <a:srgbClr val="FFFFFF"/>
        </a:accent3>
        <a:accent4>
          <a:srgbClr val="000000"/>
        </a:accent4>
        <a:accent5>
          <a:srgbClr val="AAE2CA"/>
        </a:accent5>
        <a:accent6>
          <a:srgbClr val="2D2DB9"/>
        </a:accent6>
        <a:hlink>
          <a:srgbClr val="003366"/>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
      <a:dk1>
        <a:srgbClr val="000000"/>
      </a:dk1>
      <a:lt1>
        <a:srgbClr val="FFFFFF"/>
      </a:lt1>
      <a:dk2>
        <a:srgbClr val="000066"/>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66"/>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66"/>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66"/>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000066"/>
        </a:dk2>
        <a:lt2>
          <a:srgbClr val="000066"/>
        </a:lt2>
        <a:accent1>
          <a:srgbClr val="BBE0E3"/>
        </a:accent1>
        <a:accent2>
          <a:srgbClr val="333399"/>
        </a:accent2>
        <a:accent3>
          <a:srgbClr val="AAAAB8"/>
        </a:accent3>
        <a:accent4>
          <a:srgbClr val="DADADA"/>
        </a:accent4>
        <a:accent5>
          <a:srgbClr val="DAEDEF"/>
        </a:accent5>
        <a:accent6>
          <a:srgbClr val="2D2D8A"/>
        </a:accent6>
        <a:hlink>
          <a:srgbClr val="FFFFFF"/>
        </a:hlink>
        <a:folHlink>
          <a:srgbClr val="99CC00"/>
        </a:folHlink>
      </a:clrScheme>
      <a:clrMap bg1="dk2" tx1="lt1" bg2="dk1" tx2="lt2" accent1="accent1" accent2="accent2" accent3="accent3" accent4="accent4" accent5="accent5" accent6="accent6" hlink="hlink" folHlink="folHlink"/>
    </a:extraClrScheme>
    <a:extraClrScheme>
      <a:clrScheme name="Default Design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FFFFFF"/>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
      <a:dk1>
        <a:srgbClr val="000000"/>
      </a:dk1>
      <a:lt1>
        <a:srgbClr val="FFFFFF"/>
      </a:lt1>
      <a:dk2>
        <a:srgbClr val="000066"/>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66"/>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66"/>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66"/>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000066"/>
        </a:dk2>
        <a:lt2>
          <a:srgbClr val="000066"/>
        </a:lt2>
        <a:accent1>
          <a:srgbClr val="BBE0E3"/>
        </a:accent1>
        <a:accent2>
          <a:srgbClr val="333399"/>
        </a:accent2>
        <a:accent3>
          <a:srgbClr val="AAAAB8"/>
        </a:accent3>
        <a:accent4>
          <a:srgbClr val="DADADA"/>
        </a:accent4>
        <a:accent5>
          <a:srgbClr val="DAEDEF"/>
        </a:accent5>
        <a:accent6>
          <a:srgbClr val="2D2D8A"/>
        </a:accent6>
        <a:hlink>
          <a:srgbClr val="FFFFFF"/>
        </a:hlink>
        <a:folHlink>
          <a:srgbClr val="99CC00"/>
        </a:folHlink>
      </a:clrScheme>
      <a:clrMap bg1="dk2" tx1="lt1" bg2="dk1" tx2="lt2" accent1="accent1" accent2="accent2" accent3="accent3" accent4="accent4" accent5="accent5" accent6="accent6" hlink="hlink" folHlink="folHlink"/>
    </a:extraClrScheme>
    <a:extraClrScheme>
      <a:clrScheme name="Default Design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FFFFFF"/>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9872</TotalTime>
  <Words>4862</Words>
  <Application>Microsoft Office PowerPoint</Application>
  <PresentationFormat>Widescreen</PresentationFormat>
  <Paragraphs>404</Paragraphs>
  <Slides>36</Slides>
  <Notes>12</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36</vt:i4>
      </vt:variant>
    </vt:vector>
  </HeadingPairs>
  <TitlesOfParts>
    <vt:vector size="45" baseType="lpstr">
      <vt:lpstr>Arial</vt:lpstr>
      <vt:lpstr>Calibri</vt:lpstr>
      <vt:lpstr>Whitney Medium</vt:lpstr>
      <vt:lpstr>Wingdings</vt:lpstr>
      <vt:lpstr>Default Design</vt:lpstr>
      <vt:lpstr>3_Default Design</vt:lpstr>
      <vt:lpstr>7_Default Design</vt:lpstr>
      <vt:lpstr>1_Default Design</vt:lpstr>
      <vt:lpstr>2_Default Design</vt:lpstr>
      <vt:lpstr>PowerPoint Presentation</vt:lpstr>
      <vt:lpstr>Looking Back to Move Forward</vt:lpstr>
      <vt:lpstr>Looking Back to Move Forward continued</vt:lpstr>
      <vt:lpstr>  Chronic Pain in Perspective</vt:lpstr>
      <vt:lpstr>PowerPoint Presentation</vt:lpstr>
      <vt:lpstr>Patient Theme 1:  Threats to Trustworthiness and Iatrogenic Suffering</vt:lpstr>
      <vt:lpstr>Patient Theme 2:  Motive, Honesty, and Testimony</vt:lpstr>
      <vt:lpstr>Clinician Theme 1:  Challenges of the Practice Context</vt:lpstr>
      <vt:lpstr>Clinician Theme 2:  Complicated Clinical Relationships</vt:lpstr>
      <vt:lpstr>Opioid Analgesics</vt:lpstr>
      <vt:lpstr>Opioid Prescribing Trends</vt:lpstr>
      <vt:lpstr>Source of Prescription Opioid Misused</vt:lpstr>
      <vt:lpstr>Opioids and Chronic Pain</vt:lpstr>
      <vt:lpstr>Opioid Efficacy for Chronic Pain</vt:lpstr>
      <vt:lpstr>Opioid Risks</vt:lpstr>
      <vt:lpstr>Problematic Opioid Use</vt:lpstr>
      <vt:lpstr>Risk Factors: Overdose &amp; Addiction</vt:lpstr>
      <vt:lpstr>Risk Factors: Overdose, Addiction &amp; Misuse</vt:lpstr>
      <vt:lpstr>Does my patient have an OUD?</vt:lpstr>
      <vt:lpstr>Is my patient addicted to the prescription opioid?</vt:lpstr>
      <vt:lpstr>Safer Opioid Prescribing for Chronic Pain</vt:lpstr>
      <vt:lpstr>Multidimensional Care for Chronic Pain</vt:lpstr>
      <vt:lpstr>Assessing Benefit – PEG scale</vt:lpstr>
      <vt:lpstr>PowerPoint Presentation</vt:lpstr>
      <vt:lpstr>Patient-Provider Agreements (PPA)</vt:lpstr>
      <vt:lpstr>Urine Drug Testing</vt:lpstr>
      <vt:lpstr>Monitoring: Pill Counts</vt:lpstr>
      <vt:lpstr>Monitoring: Prescription Drug Monitoring Programs (PDMP)</vt:lpstr>
      <vt:lpstr>Opioids for Chronic Pain What is the clinician’s role?</vt:lpstr>
      <vt:lpstr>Continuation of Opioids</vt:lpstr>
      <vt:lpstr>Discontinuing (or Decreasing) Opioids</vt:lpstr>
      <vt:lpstr>Tapering Opioids</vt:lpstr>
      <vt:lpstr>Trends of Opioid Tapering</vt:lpstr>
      <vt:lpstr>Opioid Discontinuation Risks</vt:lpstr>
      <vt:lpstr>www.scopeofpain.org</vt:lpstr>
      <vt:lpstr>Thank you!  Questions?   dan.alford@bmc.org</vt:lpstr>
    </vt:vector>
  </TitlesOfParts>
  <Company>Boston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Alford, Dan</dc:creator>
  <cp:lastModifiedBy>Alford, Daniel P</cp:lastModifiedBy>
  <cp:revision>118</cp:revision>
  <dcterms:created xsi:type="dcterms:W3CDTF">2019-04-10T16:30:54Z</dcterms:created>
  <dcterms:modified xsi:type="dcterms:W3CDTF">2022-04-26T12:51:34Z</dcterms:modified>
</cp:coreProperties>
</file>