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521" r:id="rId2"/>
    <p:sldId id="522" r:id="rId3"/>
    <p:sldId id="523" r:id="rId4"/>
    <p:sldId id="524" r:id="rId5"/>
    <p:sldId id="526" r:id="rId6"/>
    <p:sldId id="983" r:id="rId7"/>
    <p:sldId id="982" r:id="rId8"/>
    <p:sldId id="981" r:id="rId9"/>
    <p:sldId id="612" r:id="rId10"/>
    <p:sldId id="610" r:id="rId11"/>
    <p:sldId id="979" r:id="rId12"/>
    <p:sldId id="531" r:id="rId13"/>
    <p:sldId id="533" r:id="rId14"/>
    <p:sldId id="534" r:id="rId15"/>
    <p:sldId id="532" r:id="rId16"/>
    <p:sldId id="535" r:id="rId17"/>
    <p:sldId id="537" r:id="rId18"/>
    <p:sldId id="538" r:id="rId19"/>
    <p:sldId id="541" r:id="rId20"/>
    <p:sldId id="542" r:id="rId21"/>
    <p:sldId id="985" r:id="rId22"/>
    <p:sldId id="978" r:id="rId23"/>
    <p:sldId id="824" r:id="rId24"/>
    <p:sldId id="984" r:id="rId25"/>
    <p:sldId id="601" r:id="rId26"/>
    <p:sldId id="980" r:id="rId27"/>
    <p:sldId id="546" r:id="rId28"/>
    <p:sldId id="547" r:id="rId29"/>
    <p:sldId id="549" r:id="rId30"/>
    <p:sldId id="615" r:id="rId31"/>
    <p:sldId id="9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 initials="" lastIdx="9" clrIdx="0"/>
  <p:cmAuthor id="1" name="Alex Walley" initials="" lastIdx="0" clrIdx="1"/>
  <p:cmAuthor id="2" name="Forman, Leah" initials="FL"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D4E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66" autoAdjust="0"/>
    <p:restoredTop sz="85018" autoAdjust="0"/>
  </p:normalViewPr>
  <p:slideViewPr>
    <p:cSldViewPr snapToGrid="0">
      <p:cViewPr varScale="1">
        <p:scale>
          <a:sx n="68" d="100"/>
          <a:sy n="68" d="100"/>
        </p:scale>
        <p:origin x="224" y="1256"/>
      </p:cViewPr>
      <p:guideLst>
        <p:guide orient="horz" pos="2160"/>
        <p:guide pos="3840"/>
      </p:guideLst>
    </p:cSldViewPr>
  </p:slideViewPr>
  <p:outlineViewPr>
    <p:cViewPr>
      <p:scale>
        <a:sx n="33" d="100"/>
        <a:sy n="33" d="100"/>
      </p:scale>
      <p:origin x="0" y="-1252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dirty="0"/>
              <a:t>2011 Emergency</a:t>
            </a:r>
            <a:r>
              <a:rPr lang="en-US" sz="3200" baseline="0" dirty="0"/>
              <a:t> Department visits per 100,000 people</a:t>
            </a:r>
            <a:endParaRPr lang="en-US" sz="3200" dirty="0"/>
          </a:p>
        </c:rich>
      </c:tx>
      <c:layout>
        <c:manualLayout>
          <c:xMode val="edge"/>
          <c:yMode val="edge"/>
          <c:x val="9.0790392928825001E-2"/>
          <c:y val="3.3239568331868197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7"/>
                <c:pt idx="0">
                  <c:v>Cocaine</c:v>
                </c:pt>
                <c:pt idx="1">
                  <c:v>Anxiety meds</c:v>
                </c:pt>
                <c:pt idx="2">
                  <c:v>Marijuana</c:v>
                </c:pt>
                <c:pt idx="3">
                  <c:v>RX Opioids</c:v>
                </c:pt>
                <c:pt idx="4">
                  <c:v>Heroin</c:v>
                </c:pt>
                <c:pt idx="5">
                  <c:v>Stimulants</c:v>
                </c:pt>
                <c:pt idx="6">
                  <c:v>Other drugs</c:v>
                </c:pt>
              </c:strCache>
            </c:strRef>
          </c:cat>
          <c:val>
            <c:numRef>
              <c:f>Sheet1!$B$2:$B$8</c:f>
              <c:numCache>
                <c:formatCode>General</c:formatCode>
                <c:ptCount val="7"/>
                <c:pt idx="0">
                  <c:v>162</c:v>
                </c:pt>
                <c:pt idx="1">
                  <c:v>161</c:v>
                </c:pt>
                <c:pt idx="2">
                  <c:v>146</c:v>
                </c:pt>
                <c:pt idx="3">
                  <c:v>135</c:v>
                </c:pt>
                <c:pt idx="4">
                  <c:v>83</c:v>
                </c:pt>
                <c:pt idx="5">
                  <c:v>51</c:v>
                </c:pt>
                <c:pt idx="6">
                  <c:v>42</c:v>
                </c:pt>
              </c:numCache>
            </c:numRef>
          </c:val>
          <c:extLst>
            <c:ext xmlns:c16="http://schemas.microsoft.com/office/drawing/2014/chart" uri="{C3380CC4-5D6E-409C-BE32-E72D297353CC}">
              <c16:uniqueId val="{00000000-F2DA-4B4E-A301-E8205A16AD90}"/>
            </c:ext>
          </c:extLst>
        </c:ser>
        <c:dLbls>
          <c:showLegendKey val="0"/>
          <c:showVal val="0"/>
          <c:showCatName val="0"/>
          <c:showSerName val="0"/>
          <c:showPercent val="0"/>
          <c:showBubbleSize val="0"/>
        </c:dLbls>
        <c:gapWidth val="219"/>
        <c:overlap val="-27"/>
        <c:axId val="172228528"/>
        <c:axId val="166164656"/>
      </c:barChart>
      <c:catAx>
        <c:axId val="17222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66164656"/>
        <c:crosses val="autoZero"/>
        <c:auto val="1"/>
        <c:lblAlgn val="ctr"/>
        <c:lblOffset val="100"/>
        <c:noMultiLvlLbl val="0"/>
      </c:catAx>
      <c:valAx>
        <c:axId val="166164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222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AFEE-E8A8-44A0-82B9-A27F671E8BE4}" type="datetimeFigureOut">
              <a:rPr lang="en-US" smtClean="0"/>
              <a:t>5/11/21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4BAE4-A4DC-44DE-9D42-53BBFF1C4D41}" type="slidenum">
              <a:rPr lang="en-US" smtClean="0"/>
              <a:t>‹#›</a:t>
            </a:fld>
            <a:endParaRPr lang="en-US"/>
          </a:p>
        </p:txBody>
      </p:sp>
    </p:spTree>
    <p:extLst>
      <p:ext uri="{BB962C8B-B14F-4D97-AF65-F5344CB8AC3E}">
        <p14:creationId xmlns:p14="http://schemas.microsoft.com/office/powerpoint/2010/main" val="20151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1C22AD18-3449-F744-B7A2-82E69945C1D0}" type="slidenum">
              <a:rPr lang="en-US" sz="1100"/>
              <a:pPr eaLnBrk="1" hangingPunct="1">
                <a:defRPr/>
              </a:pPr>
              <a:t>4</a:t>
            </a:fld>
            <a:endParaRPr lang="en-US" sz="1100"/>
          </a:p>
        </p:txBody>
      </p:sp>
      <p:sp>
        <p:nvSpPr>
          <p:cNvPr id="6861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6861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386420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Castells X, </a:t>
            </a:r>
            <a:r>
              <a:rPr lang="en-US" sz="1200" b="0" i="0" kern="1200" dirty="0" err="1">
                <a:solidFill>
                  <a:schemeClr val="tx1"/>
                </a:solidFill>
                <a:effectLst/>
                <a:latin typeface="+mn-lt"/>
                <a:ea typeface="+mn-ea"/>
                <a:cs typeface="+mn-cs"/>
              </a:rPr>
              <a:t>Cunill</a:t>
            </a:r>
            <a:r>
              <a:rPr lang="en-US" sz="1200" b="0" i="0" kern="1200" dirty="0">
                <a:solidFill>
                  <a:schemeClr val="tx1"/>
                </a:solidFill>
                <a:effectLst/>
                <a:latin typeface="+mn-lt"/>
                <a:ea typeface="+mn-ea"/>
                <a:cs typeface="+mn-cs"/>
              </a:rPr>
              <a:t> R, Pérez‐</a:t>
            </a:r>
            <a:r>
              <a:rPr lang="en-US" sz="1200" b="0" i="0" kern="1200" dirty="0" err="1">
                <a:solidFill>
                  <a:schemeClr val="tx1"/>
                </a:solidFill>
                <a:effectLst/>
                <a:latin typeface="+mn-lt"/>
                <a:ea typeface="+mn-ea"/>
                <a:cs typeface="+mn-cs"/>
              </a:rPr>
              <a:t>Mañá</a:t>
            </a:r>
            <a:r>
              <a:rPr lang="en-US" sz="1200" b="0" i="0" kern="1200" dirty="0">
                <a:solidFill>
                  <a:schemeClr val="tx1"/>
                </a:solidFill>
                <a:effectLst/>
                <a:latin typeface="+mn-lt"/>
                <a:ea typeface="+mn-ea"/>
                <a:cs typeface="+mn-cs"/>
              </a:rPr>
              <a:t> C, Vidal X, </a:t>
            </a:r>
            <a:r>
              <a:rPr lang="en-US" sz="1200" b="0" i="0" kern="1200" dirty="0" err="1">
                <a:solidFill>
                  <a:schemeClr val="tx1"/>
                </a:solidFill>
                <a:effectLst/>
                <a:latin typeface="+mn-lt"/>
                <a:ea typeface="+mn-ea"/>
                <a:cs typeface="+mn-cs"/>
              </a:rPr>
              <a:t>Capellà</a:t>
            </a:r>
            <a:r>
              <a:rPr lang="en-US" sz="1200" b="0" i="0" kern="1200" dirty="0">
                <a:solidFill>
                  <a:schemeClr val="tx1"/>
                </a:solidFill>
                <a:effectLst/>
                <a:latin typeface="+mn-lt"/>
                <a:ea typeface="+mn-ea"/>
                <a:cs typeface="+mn-cs"/>
              </a:rPr>
              <a:t> D. Psychostimulant drugs for cocaine dependence. The Cochrane Library. 2016 Jan 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Pérez‐</a:t>
            </a:r>
            <a:r>
              <a:rPr lang="en-US" sz="1200" b="0" i="0" kern="1200" dirty="0" err="1">
                <a:solidFill>
                  <a:schemeClr val="tx1"/>
                </a:solidFill>
                <a:effectLst/>
                <a:latin typeface="+mn-lt"/>
                <a:ea typeface="+mn-ea"/>
                <a:cs typeface="+mn-cs"/>
              </a:rPr>
              <a:t>Mañá</a:t>
            </a:r>
            <a:r>
              <a:rPr lang="en-US" sz="1200" b="0" i="0" kern="1200" dirty="0">
                <a:solidFill>
                  <a:schemeClr val="tx1"/>
                </a:solidFill>
                <a:effectLst/>
                <a:latin typeface="+mn-lt"/>
                <a:ea typeface="+mn-ea"/>
                <a:cs typeface="+mn-cs"/>
              </a:rPr>
              <a:t> C, Castells X, Torrens M, </a:t>
            </a:r>
            <a:r>
              <a:rPr lang="en-US" sz="1200" b="0" i="0" kern="1200" dirty="0" err="1">
                <a:solidFill>
                  <a:schemeClr val="tx1"/>
                </a:solidFill>
                <a:effectLst/>
                <a:latin typeface="+mn-lt"/>
                <a:ea typeface="+mn-ea"/>
                <a:cs typeface="+mn-cs"/>
              </a:rPr>
              <a:t>Capellà</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Farre</a:t>
            </a:r>
            <a:r>
              <a:rPr lang="en-US" sz="1200" b="0" i="0" kern="1200" dirty="0">
                <a:solidFill>
                  <a:schemeClr val="tx1"/>
                </a:solidFill>
                <a:effectLst/>
                <a:latin typeface="+mn-lt"/>
                <a:ea typeface="+mn-ea"/>
                <a:cs typeface="+mn-cs"/>
              </a:rPr>
              <a:t> M. Efficacy of psychostimulant drugs for amphetamine abuse or dependence. Cochrane Database of Systematic Reviews. 2013(9).</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Ronsley C, Nolan S, Knight R, Hayashi K, </a:t>
            </a:r>
            <a:r>
              <a:rPr lang="en-US" dirty="0" err="1"/>
              <a:t>Klimas</a:t>
            </a:r>
            <a:r>
              <a:rPr lang="en-US" dirty="0"/>
              <a:t> J, Walley A, et al. (2020) Treatment of stimulant use disorder: A systematic review of reviews. </a:t>
            </a:r>
            <a:r>
              <a:rPr lang="en-US" dirty="0" err="1"/>
              <a:t>PLoS</a:t>
            </a:r>
            <a:r>
              <a:rPr lang="en-US" dirty="0"/>
              <a:t> ONE 15(6)</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C4BAE4-A4DC-44DE-9D42-53BBFF1C4D41}" type="slidenum">
              <a:rPr lang="en-US" smtClean="0"/>
              <a:t>21</a:t>
            </a:fld>
            <a:endParaRPr lang="en-US"/>
          </a:p>
        </p:txBody>
      </p:sp>
    </p:spTree>
    <p:extLst>
      <p:ext uri="{BB962C8B-B14F-4D97-AF65-F5344CB8AC3E}">
        <p14:creationId xmlns:p14="http://schemas.microsoft.com/office/powerpoint/2010/main" val="265503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22</a:t>
            </a:fld>
            <a:endParaRPr lang="en-US"/>
          </a:p>
        </p:txBody>
      </p:sp>
    </p:spTree>
    <p:extLst>
      <p:ext uri="{BB962C8B-B14F-4D97-AF65-F5344CB8AC3E}">
        <p14:creationId xmlns:p14="http://schemas.microsoft.com/office/powerpoint/2010/main" val="12614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12121"/>
                </a:solidFill>
                <a:latin typeface="system-ui"/>
              </a:rPr>
              <a:t>Dakwar</a:t>
            </a:r>
            <a:r>
              <a:rPr lang="en-US" sz="1200" dirty="0">
                <a:solidFill>
                  <a:srgbClr val="212121"/>
                </a:solidFill>
                <a:latin typeface="system-ui"/>
              </a:rPr>
              <a:t> E, Nunes EV, Hart CL, </a:t>
            </a:r>
            <a:r>
              <a:rPr lang="en-US" sz="1200" dirty="0" err="1">
                <a:solidFill>
                  <a:srgbClr val="212121"/>
                </a:solidFill>
                <a:latin typeface="system-ui"/>
              </a:rPr>
              <a:t>Foltin</a:t>
            </a:r>
            <a:r>
              <a:rPr lang="en-US" sz="1200" dirty="0">
                <a:solidFill>
                  <a:srgbClr val="212121"/>
                </a:solidFill>
                <a:latin typeface="system-ui"/>
              </a:rPr>
              <a:t> RW, Mathew SJ, Carpenter KM, Choi CJJ, </a:t>
            </a:r>
            <a:r>
              <a:rPr lang="en-US" sz="1200" dirty="0" err="1">
                <a:solidFill>
                  <a:srgbClr val="212121"/>
                </a:solidFill>
                <a:latin typeface="system-ui"/>
              </a:rPr>
              <a:t>Basaraba</a:t>
            </a:r>
            <a:r>
              <a:rPr lang="en-US" sz="1200" dirty="0">
                <a:solidFill>
                  <a:srgbClr val="212121"/>
                </a:solidFill>
                <a:latin typeface="system-ui"/>
              </a:rPr>
              <a:t> CN, </a:t>
            </a:r>
            <a:r>
              <a:rPr lang="en-US" sz="1200" dirty="0" err="1">
                <a:solidFill>
                  <a:srgbClr val="212121"/>
                </a:solidFill>
                <a:latin typeface="system-ui"/>
              </a:rPr>
              <a:t>Pavlicova</a:t>
            </a:r>
            <a:r>
              <a:rPr lang="en-US" sz="1200" dirty="0">
                <a:solidFill>
                  <a:srgbClr val="212121"/>
                </a:solidFill>
                <a:latin typeface="system-ui"/>
              </a:rPr>
              <a:t> M, Levin FR. A Single Ketamine Infusion Combined With Mindfulness-Based Behavioral Modification to Treat Cocaine Dependence: A Randomized Clinical Trial. Am J Psychiatry. 2019 Nov 1;176(11):923-930.</a:t>
            </a:r>
            <a:endParaRPr lang="en-US" sz="1200" dirty="0"/>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25</a:t>
            </a:fld>
            <a:endParaRPr lang="en-US"/>
          </a:p>
        </p:txBody>
      </p:sp>
    </p:spTree>
    <p:extLst>
      <p:ext uri="{BB962C8B-B14F-4D97-AF65-F5344CB8AC3E}">
        <p14:creationId xmlns:p14="http://schemas.microsoft.com/office/powerpoint/2010/main" val="942342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Wang D, Zhou C, Zhao </a:t>
            </a:r>
            <a:r>
              <a:rPr lang="en-US" sz="1200" kern="1200" dirty="0" err="1">
                <a:solidFill>
                  <a:schemeClr val="tx1"/>
                </a:solidFill>
                <a:effectLst/>
                <a:latin typeface="+mn-lt"/>
                <a:ea typeface="+mn-ea"/>
                <a:cs typeface="+mn-cs"/>
              </a:rPr>
              <a:t>M,Wu</a:t>
            </a:r>
            <a:r>
              <a:rPr lang="en-US" sz="1200" kern="1200" dirty="0">
                <a:solidFill>
                  <a:schemeClr val="tx1"/>
                </a:solidFill>
                <a:effectLst/>
                <a:latin typeface="+mn-lt"/>
                <a:ea typeface="+mn-ea"/>
                <a:cs typeface="+mn-cs"/>
              </a:rPr>
              <a:t> X, Chang YK.</a:t>
            </a:r>
          </a:p>
          <a:p>
            <a:r>
              <a:rPr lang="en-US" sz="1200" kern="1200" dirty="0">
                <a:solidFill>
                  <a:schemeClr val="tx1"/>
                </a:solidFill>
                <a:effectLst/>
                <a:latin typeface="+mn-lt"/>
                <a:ea typeface="+mn-ea"/>
                <a:cs typeface="+mn-cs"/>
              </a:rPr>
              <a:t>Dose-response relationships between exercise</a:t>
            </a:r>
          </a:p>
          <a:p>
            <a:r>
              <a:rPr lang="en-US" sz="1200" kern="1200" dirty="0">
                <a:solidFill>
                  <a:schemeClr val="tx1"/>
                </a:solidFill>
                <a:effectLst/>
                <a:latin typeface="+mn-lt"/>
                <a:ea typeface="+mn-ea"/>
                <a:cs typeface="+mn-cs"/>
              </a:rPr>
              <a:t>intensity, cravings, and inhibitory control in</a:t>
            </a:r>
          </a:p>
          <a:p>
            <a:r>
              <a:rPr lang="en-US" sz="1200" kern="1200" dirty="0">
                <a:solidFill>
                  <a:schemeClr val="tx1"/>
                </a:solidFill>
                <a:effectLst/>
                <a:latin typeface="+mn-lt"/>
                <a:ea typeface="+mn-ea"/>
                <a:cs typeface="+mn-cs"/>
              </a:rPr>
              <a:t>methamphetamine dependence: an ERPs study.</a:t>
            </a:r>
          </a:p>
          <a:p>
            <a:r>
              <a:rPr lang="en-US" sz="1200" kern="1200" dirty="0">
                <a:solidFill>
                  <a:schemeClr val="tx1"/>
                </a:solidFill>
                <a:effectLst/>
                <a:latin typeface="+mn-lt"/>
                <a:ea typeface="+mn-ea"/>
                <a:cs typeface="+mn-cs"/>
              </a:rPr>
              <a:t>Drug Alcohol Depend. 2016;161:331-339.</a:t>
            </a:r>
          </a:p>
          <a:p>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Rawson RA, </a:t>
            </a:r>
            <a:r>
              <a:rPr lang="en-US" sz="1200" b="0" i="0" kern="1200" dirty="0" err="1">
                <a:solidFill>
                  <a:schemeClr val="tx1"/>
                </a:solidFill>
                <a:effectLst/>
                <a:latin typeface="+mn-lt"/>
                <a:ea typeface="+mn-ea"/>
                <a:cs typeface="+mn-cs"/>
              </a:rPr>
              <a:t>Chudzynski</a:t>
            </a:r>
            <a:r>
              <a:rPr lang="en-US" sz="1200" b="0" i="0" kern="1200" dirty="0">
                <a:solidFill>
                  <a:schemeClr val="tx1"/>
                </a:solidFill>
                <a:effectLst/>
                <a:latin typeface="+mn-lt"/>
                <a:ea typeface="+mn-ea"/>
                <a:cs typeface="+mn-cs"/>
              </a:rPr>
              <a:t> J, Mooney L, Gonzales R, Ang A, Dickerson D, </a:t>
            </a:r>
            <a:r>
              <a:rPr lang="en-US" sz="1200" b="0" i="0" kern="1200" dirty="0" err="1">
                <a:solidFill>
                  <a:schemeClr val="tx1"/>
                </a:solidFill>
                <a:effectLst/>
                <a:latin typeface="+mn-lt"/>
                <a:ea typeface="+mn-ea"/>
                <a:cs typeface="+mn-cs"/>
              </a:rPr>
              <a:t>Penate</a:t>
            </a:r>
            <a:r>
              <a:rPr lang="en-US" sz="1200" b="0" i="0" kern="1200" dirty="0">
                <a:solidFill>
                  <a:schemeClr val="tx1"/>
                </a:solidFill>
                <a:effectLst/>
                <a:latin typeface="+mn-lt"/>
                <a:ea typeface="+mn-ea"/>
                <a:cs typeface="+mn-cs"/>
              </a:rPr>
              <a:t> J, Salem BA, Dolezal B, Cooper CB. Impact of an exercise intervention on methamphetamine use outcomes post-residential treatment care. Drug Alcohol Depend. 2015 Nov 1;156:21-28.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10.1016/j.drugalcdep.2015.08.029.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2015 Sep 3. PMID: 26371404; PMCID: PMC4633370.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26</a:t>
            </a:fld>
            <a:endParaRPr lang="en-US"/>
          </a:p>
        </p:txBody>
      </p:sp>
    </p:spTree>
    <p:extLst>
      <p:ext uri="{BB962C8B-B14F-4D97-AF65-F5344CB8AC3E}">
        <p14:creationId xmlns:p14="http://schemas.microsoft.com/office/powerpoint/2010/main" val="202009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89F765FD-85DC-024C-BEE6-3F030540FDE8}" type="slidenum">
              <a:rPr lang="en-US" sz="1100"/>
              <a:pPr eaLnBrk="1" hangingPunct="1">
                <a:defRPr/>
              </a:pPr>
              <a:t>27</a:t>
            </a:fld>
            <a:endParaRPr lang="en-US" sz="1100"/>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sz="1200" b="0" i="0" kern="1200" dirty="0">
                <a:solidFill>
                  <a:schemeClr val="tx1"/>
                </a:solidFill>
                <a:effectLst/>
                <a:latin typeface="+mn-lt"/>
                <a:ea typeface="+mn-ea"/>
                <a:cs typeface="+mn-cs"/>
              </a:rPr>
              <a:t>De </a:t>
            </a:r>
            <a:r>
              <a:rPr lang="en-US" sz="1200" b="0" i="0" kern="1200" dirty="0" err="1">
                <a:solidFill>
                  <a:schemeClr val="tx1"/>
                </a:solidFill>
                <a:effectLst/>
                <a:latin typeface="+mn-lt"/>
                <a:ea typeface="+mn-ea"/>
                <a:cs typeface="+mn-cs"/>
              </a:rPr>
              <a:t>Crescenzo</a:t>
            </a:r>
            <a:r>
              <a:rPr lang="en-US" sz="1200" b="0" i="0" kern="1200" dirty="0">
                <a:solidFill>
                  <a:schemeClr val="tx1"/>
                </a:solidFill>
                <a:effectLst/>
                <a:latin typeface="+mn-lt"/>
                <a:ea typeface="+mn-ea"/>
                <a:cs typeface="+mn-cs"/>
              </a:rPr>
              <a:t> F, </a:t>
            </a:r>
            <a:r>
              <a:rPr lang="en-US" sz="1200" b="0" i="0" kern="1200" dirty="0" err="1">
                <a:solidFill>
                  <a:schemeClr val="tx1"/>
                </a:solidFill>
                <a:effectLst/>
                <a:latin typeface="+mn-lt"/>
                <a:ea typeface="+mn-ea"/>
                <a:cs typeface="+mn-cs"/>
              </a:rPr>
              <a:t>Ciabattini</a:t>
            </a:r>
            <a:r>
              <a:rPr lang="en-US" sz="1200" b="0" i="0" kern="1200" dirty="0">
                <a:solidFill>
                  <a:schemeClr val="tx1"/>
                </a:solidFill>
                <a:effectLst/>
                <a:latin typeface="+mn-lt"/>
                <a:ea typeface="+mn-ea"/>
                <a:cs typeface="+mn-cs"/>
              </a:rPr>
              <a:t> M, </a:t>
            </a:r>
            <a:r>
              <a:rPr lang="en-US" sz="1200" b="0" i="0" kern="1200" dirty="0" err="1">
                <a:solidFill>
                  <a:schemeClr val="tx1"/>
                </a:solidFill>
                <a:effectLst/>
                <a:latin typeface="+mn-lt"/>
                <a:ea typeface="+mn-ea"/>
                <a:cs typeface="+mn-cs"/>
              </a:rPr>
              <a:t>D'Alò</a:t>
            </a:r>
            <a:r>
              <a:rPr lang="en-US" sz="1200" b="0" i="0" kern="1200" dirty="0">
                <a:solidFill>
                  <a:schemeClr val="tx1"/>
                </a:solidFill>
                <a:effectLst/>
                <a:latin typeface="+mn-lt"/>
                <a:ea typeface="+mn-ea"/>
                <a:cs typeface="+mn-cs"/>
              </a:rPr>
              <a:t> GL, De Giorgi R, Del </a:t>
            </a:r>
            <a:r>
              <a:rPr lang="en-US" sz="1200" b="0" i="0" kern="1200" dirty="0" err="1">
                <a:solidFill>
                  <a:schemeClr val="tx1"/>
                </a:solidFill>
                <a:effectLst/>
                <a:latin typeface="+mn-lt"/>
                <a:ea typeface="+mn-ea"/>
                <a:cs typeface="+mn-cs"/>
              </a:rPr>
              <a:t>Giovane</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Cassar</a:t>
            </a:r>
            <a:r>
              <a:rPr lang="en-US" sz="1200" b="0" i="0" kern="1200" dirty="0">
                <a:solidFill>
                  <a:schemeClr val="tx1"/>
                </a:solidFill>
                <a:effectLst/>
                <a:latin typeface="+mn-lt"/>
                <a:ea typeface="+mn-ea"/>
                <a:cs typeface="+mn-cs"/>
              </a:rPr>
              <a:t> C, </a:t>
            </a:r>
            <a:r>
              <a:rPr lang="en-US" sz="1200" b="0" i="0" kern="1200" dirty="0" err="1">
                <a:solidFill>
                  <a:schemeClr val="tx1"/>
                </a:solidFill>
                <a:effectLst/>
                <a:latin typeface="+mn-lt"/>
                <a:ea typeface="+mn-ea"/>
                <a:cs typeface="+mn-cs"/>
              </a:rPr>
              <a:t>Janiri</a:t>
            </a:r>
            <a:r>
              <a:rPr lang="en-US" sz="1200" b="0" i="0" kern="1200" dirty="0">
                <a:solidFill>
                  <a:schemeClr val="tx1"/>
                </a:solidFill>
                <a:effectLst/>
                <a:latin typeface="+mn-lt"/>
                <a:ea typeface="+mn-ea"/>
                <a:cs typeface="+mn-cs"/>
              </a:rPr>
              <a:t> L, Clark N, </a:t>
            </a:r>
            <a:r>
              <a:rPr lang="en-US" sz="1200" b="0" i="0" kern="1200" dirty="0" err="1">
                <a:solidFill>
                  <a:schemeClr val="tx1"/>
                </a:solidFill>
                <a:effectLst/>
                <a:latin typeface="+mn-lt"/>
                <a:ea typeface="+mn-ea"/>
                <a:cs typeface="+mn-cs"/>
              </a:rPr>
              <a:t>Ostacher</a:t>
            </a:r>
            <a:r>
              <a:rPr lang="en-US" sz="1200" b="0" i="0" kern="1200" dirty="0">
                <a:solidFill>
                  <a:schemeClr val="tx1"/>
                </a:solidFill>
                <a:effectLst/>
                <a:latin typeface="+mn-lt"/>
                <a:ea typeface="+mn-ea"/>
                <a:cs typeface="+mn-cs"/>
              </a:rPr>
              <a:t> MJ, Cipriani A. Comparative efficacy and acceptability of psychosocial interventions for individuals with cocaine and amphetamine addiction: A systematic review and network meta-analysis. </a:t>
            </a:r>
            <a:r>
              <a:rPr lang="en-US" sz="1200" b="0" i="0" kern="1200" dirty="0" err="1">
                <a:solidFill>
                  <a:schemeClr val="tx1"/>
                </a:solidFill>
                <a:effectLst/>
                <a:latin typeface="+mn-lt"/>
                <a:ea typeface="+mn-ea"/>
                <a:cs typeface="+mn-cs"/>
              </a:rPr>
              <a:t>PLoS</a:t>
            </a:r>
            <a:r>
              <a:rPr lang="en-US" sz="1200" b="0" i="0" kern="1200" dirty="0">
                <a:solidFill>
                  <a:schemeClr val="tx1"/>
                </a:solidFill>
                <a:effectLst/>
                <a:latin typeface="+mn-lt"/>
                <a:ea typeface="+mn-ea"/>
                <a:cs typeface="+mn-cs"/>
              </a:rPr>
              <a:t> Med. 2018 Dec 26;15(12):e1002715.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10.1371/journal.pmed.1002715. PMID: 30586362; PMCID: PMC6306153.</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Medicare and State Health Care Programs: Fraud and Abuse; Revisions to Safe Harbors Under the Anti-Kickback Statute, and Civil Monetary Penalty Rules Regarding Beneficiary Inducements </a:t>
            </a:r>
          </a:p>
          <a:p>
            <a:r>
              <a:rPr lang="en-US" sz="1200" kern="1200" dirty="0">
                <a:solidFill>
                  <a:schemeClr val="tx1"/>
                </a:solidFill>
                <a:effectLst/>
                <a:latin typeface="+mn-lt"/>
                <a:ea typeface="+mn-ea"/>
                <a:cs typeface="+mn-cs"/>
              </a:rPr>
              <a:t>•77684 Federal Register / Vol. 85, No. 232 / Wednesday, December 2, 2020 / Rules and Regulations </a:t>
            </a:r>
          </a:p>
          <a:p>
            <a:pPr eaLnBrk="1" hangingPunct="1">
              <a:defRPr/>
            </a:pPr>
            <a:endParaRPr lang="en-US" dirty="0">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86083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B016E99B-283A-8242-AE8C-51966A909EAD}" type="slidenum">
              <a:rPr lang="en-US" sz="1100"/>
              <a:pPr eaLnBrk="1" hangingPunct="1">
                <a:defRPr/>
              </a:pPr>
              <a:t>28</a:t>
            </a:fld>
            <a:endParaRPr lang="en-US" sz="1100"/>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With contingency management mention drug courts  and appointment intervals</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774901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9A54AA29-F98A-0645-A941-2957967CEB84}" type="slidenum">
              <a:rPr lang="en-US" sz="1100"/>
              <a:pPr eaLnBrk="1" hangingPunct="1">
                <a:defRPr/>
              </a:pPr>
              <a:t>10</a:t>
            </a:fld>
            <a:endParaRPr lang="en-US" sz="11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a:latin typeface="Times New Roman" charset="0"/>
                <a:cs typeface="+mn-cs"/>
              </a:rPr>
              <a:t>ED perspective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7989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1980s in bipartisan legislation – 100:1 ratio</a:t>
            </a:r>
          </a:p>
          <a:p>
            <a:r>
              <a:rPr lang="en-US" dirty="0"/>
              <a:t>-&gt; fueled worsening inequitable mass incarceration that accelerated in the 1990s with the crime bill</a:t>
            </a:r>
          </a:p>
          <a:p>
            <a:endParaRPr lang="en-US" dirty="0"/>
          </a:p>
          <a:p>
            <a:r>
              <a:rPr lang="en-US" dirty="0"/>
              <a:t>2010 – The mandatory minimum ratio was changed from 100:1 to 18:1</a:t>
            </a:r>
          </a:p>
          <a:p>
            <a:endParaRPr lang="en-US" dirty="0"/>
          </a:p>
          <a:p>
            <a:r>
              <a:rPr lang="en-US" dirty="0"/>
              <a:t>WSJ 12/26/2006 - https://</a:t>
            </a:r>
            <a:r>
              <a:rPr lang="en-US" dirty="0" err="1"/>
              <a:t>www.wsj.com</a:t>
            </a:r>
            <a:r>
              <a:rPr lang="en-US" dirty="0"/>
              <a:t>/articles/SB116709740054459343</a:t>
            </a:r>
          </a:p>
          <a:p>
            <a:r>
              <a:rPr lang="en-US" dirty="0"/>
              <a:t>https://</a:t>
            </a:r>
            <a:r>
              <a:rPr lang="en-US" dirty="0" err="1"/>
              <a:t>www.aei.org</a:t>
            </a:r>
            <a:r>
              <a:rPr lang="en-US" dirty="0"/>
              <a:t>/carpe-diem/from-100-1-to-18-1-improved-disparity-for-double-standard-racist-minimum-drug-sentencing/</a:t>
            </a:r>
          </a:p>
          <a:p>
            <a:r>
              <a:rPr lang="en-US" sz="1200" b="0" i="0" kern="1200" dirty="0">
                <a:solidFill>
                  <a:schemeClr val="tx1"/>
                </a:solidFill>
                <a:effectLst/>
                <a:latin typeface="+mn-lt"/>
                <a:ea typeface="+mn-ea"/>
                <a:cs typeface="+mn-cs"/>
              </a:rPr>
              <a:t>Walker LS, </a:t>
            </a:r>
            <a:r>
              <a:rPr lang="en-US" sz="1200" b="0" i="0" kern="1200" dirty="0" err="1">
                <a:solidFill>
                  <a:schemeClr val="tx1"/>
                </a:solidFill>
                <a:effectLst/>
                <a:latin typeface="+mn-lt"/>
                <a:ea typeface="+mn-ea"/>
                <a:cs typeface="+mn-cs"/>
              </a:rPr>
              <a:t>Mezuk</a:t>
            </a:r>
            <a:r>
              <a:rPr lang="en-US" sz="1200" b="0" i="0" kern="1200" dirty="0">
                <a:solidFill>
                  <a:schemeClr val="tx1"/>
                </a:solidFill>
                <a:effectLst/>
                <a:latin typeface="+mn-lt"/>
                <a:ea typeface="+mn-ea"/>
                <a:cs typeface="+mn-cs"/>
              </a:rPr>
              <a:t> B. Mandatory minimum sentencing policies and cocaine use in the U.S., 1985-2013. BMC Int Health Hum Rights. 2018 Nov 29;18(1):43.</a:t>
            </a:r>
            <a:endParaRPr lang="en-US" dirty="0"/>
          </a:p>
        </p:txBody>
      </p:sp>
      <p:sp>
        <p:nvSpPr>
          <p:cNvPr id="4" name="Slide Number Placeholder 3"/>
          <p:cNvSpPr>
            <a:spLocks noGrp="1"/>
          </p:cNvSpPr>
          <p:nvPr>
            <p:ph type="sldNum" sz="quarter" idx="5"/>
          </p:nvPr>
        </p:nvSpPr>
        <p:spPr/>
        <p:txBody>
          <a:bodyPr/>
          <a:lstStyle/>
          <a:p>
            <a:fld id="{F0C4BAE4-A4DC-44DE-9D42-53BBFF1C4D41}" type="slidenum">
              <a:rPr lang="en-US" smtClean="0"/>
              <a:t>11</a:t>
            </a:fld>
            <a:endParaRPr lang="en-US"/>
          </a:p>
        </p:txBody>
      </p:sp>
    </p:spTree>
    <p:extLst>
      <p:ext uri="{BB962C8B-B14F-4D97-AF65-F5344CB8AC3E}">
        <p14:creationId xmlns:p14="http://schemas.microsoft.com/office/powerpoint/2010/main" val="305008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91319D3-44D0-B04C-BB26-71230075B555}" type="slidenum">
              <a:rPr lang="en-US" sz="1100"/>
              <a:pPr eaLnBrk="1" hangingPunct="1">
                <a:defRPr/>
              </a:pPr>
              <a:t>14</a:t>
            </a:fld>
            <a:endParaRPr lang="en-US" sz="11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en-US" sz="900">
                <a:latin typeface="Times New Roman" charset="0"/>
              </a:rPr>
              <a:t>In effort to recapture initial rush, people use repetitively, despite mounting levels drug. Acute tolerance to this rush develops, leaving the binger in the </a:t>
            </a:r>
            <a:r>
              <a:rPr lang="ja-JP" altLang="en-US" sz="900">
                <a:latin typeface="Times New Roman" charset="0"/>
              </a:rPr>
              <a:t>“</a:t>
            </a:r>
            <a:r>
              <a:rPr lang="en-US" altLang="ja-JP" sz="900">
                <a:latin typeface="Times New Roman" charset="0"/>
              </a:rPr>
              <a:t>tweaking</a:t>
            </a:r>
            <a:r>
              <a:rPr lang="ja-JP" altLang="en-US" sz="900">
                <a:latin typeface="Times New Roman" charset="0"/>
              </a:rPr>
              <a:t>”</a:t>
            </a:r>
            <a:r>
              <a:rPr lang="en-US" altLang="ja-JP" sz="900">
                <a:latin typeface="Times New Roman" charset="0"/>
              </a:rPr>
              <a:t> state. Eventually use ceases, perhaps after days, ending in crash into nonrestful sleep.</a:t>
            </a:r>
          </a:p>
          <a:p>
            <a:pPr eaLnBrk="1" hangingPunct="1">
              <a:defRPr/>
            </a:pPr>
            <a:endParaRPr lang="en-US" sz="900">
              <a:latin typeface="Times New Roman" charset="0"/>
            </a:endParaRPr>
          </a:p>
          <a:p>
            <a:pPr eaLnBrk="1" hangingPunct="1">
              <a:defRPr/>
            </a:pPr>
            <a:r>
              <a:rPr lang="en-US">
                <a:latin typeface="Times New Roman" charset="0"/>
              </a:rPr>
              <a:t>The rush that users get from IV use and smoking is similar in both cocaine and MA.  The rush is the most reenforcing part of using.  Acute tolerance occurs to this rush occurs quickly and requires repeated administration to recapture this euphoria.  HOWEVER, cocaine has a half-life of about 90 minutes compared to 10-12 hours for MA.  Thus the buildup of MA levels during repetitive use (seen during binging) can be very high compared to cocaine.  This buildup explains the </a:t>
            </a:r>
            <a:r>
              <a:rPr lang="ja-JP" altLang="en-US">
                <a:latin typeface="Times New Roman" charset="0"/>
              </a:rPr>
              <a:t>“</a:t>
            </a:r>
            <a:r>
              <a:rPr lang="en-US" altLang="ja-JP">
                <a:latin typeface="Times New Roman" charset="0"/>
              </a:rPr>
              <a:t>tweaker</a:t>
            </a:r>
            <a:r>
              <a:rPr lang="ja-JP" altLang="en-US">
                <a:latin typeface="Times New Roman" charset="0"/>
              </a:rPr>
              <a:t>”</a:t>
            </a:r>
            <a:r>
              <a:rPr lang="en-US" altLang="ja-JP">
                <a:latin typeface="Times New Roman" charset="0"/>
              </a:rPr>
              <a:t> state – restless anxiety, irritability, fatigue, and dysphoria.</a:t>
            </a:r>
          </a:p>
          <a:p>
            <a:pPr eaLnBrk="1" hangingPunct="1">
              <a:defRPr/>
            </a:pPr>
            <a:endParaRPr lang="en-US" sz="900">
              <a:latin typeface="Times New Roman" charset="0"/>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69616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40318871-9A72-0348-A98C-D965CFF90F4E}" type="slidenum">
              <a:rPr lang="en-US" sz="1100"/>
              <a:pPr eaLnBrk="1" hangingPunct="1">
                <a:defRPr/>
              </a:pPr>
              <a:t>15</a:t>
            </a:fld>
            <a:endParaRPr lang="en-US" sz="1100"/>
          </a:p>
        </p:txBody>
      </p:sp>
      <p:sp>
        <p:nvSpPr>
          <p:cNvPr id="73731"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3732"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MENTION DOPAMINE</a:t>
            </a:r>
          </a:p>
          <a:p>
            <a:pPr eaLnBrk="1" hangingPunct="1">
              <a:defRPr/>
            </a:pPr>
            <a:r>
              <a:rPr lang="en-US">
                <a:latin typeface="Times New Roman" charset="0"/>
                <a:cs typeface="+mn-cs"/>
              </a:rPr>
              <a:t>So why do people use methamphetamine?  Because it is highly re-enforcing, it feels good.</a:t>
            </a:r>
          </a:p>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0806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68D3CF50-03C1-1C48-9AB5-D2DA6DF56E79}" type="slidenum">
              <a:rPr lang="en-US" sz="1100"/>
              <a:pPr eaLnBrk="1" hangingPunct="1">
                <a:defRPr/>
              </a:pPr>
              <a:t>16</a:t>
            </a:fld>
            <a:endParaRPr lang="en-US" sz="1100"/>
          </a:p>
        </p:txBody>
      </p:sp>
      <p:sp>
        <p:nvSpPr>
          <p:cNvPr id="75779"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5780"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lnSpc>
                <a:spcPct val="90000"/>
              </a:lnSpc>
              <a:defRPr/>
            </a:pPr>
            <a:r>
              <a:rPr lang="en-US" sz="1300">
                <a:latin typeface="Times New Roman" charset="0"/>
              </a:rPr>
              <a:t>Stimulant binge</a:t>
            </a:r>
          </a:p>
          <a:p>
            <a:pPr eaLnBrk="1" hangingPunct="1">
              <a:lnSpc>
                <a:spcPct val="90000"/>
              </a:lnSpc>
              <a:defRPr/>
            </a:pPr>
            <a:r>
              <a:rPr lang="en-US" sz="1300">
                <a:latin typeface="Times New Roman" charset="0"/>
              </a:rPr>
              <a:t>Euphoria - Rush</a:t>
            </a:r>
          </a:p>
          <a:p>
            <a:pPr lvl="1" eaLnBrk="1" hangingPunct="1">
              <a:lnSpc>
                <a:spcPct val="90000"/>
              </a:lnSpc>
              <a:defRPr/>
            </a:pPr>
            <a:r>
              <a:rPr lang="en-US" sz="1300">
                <a:latin typeface="Times New Roman" charset="0"/>
              </a:rPr>
              <a:t>Onset and intensity depends on delivery method</a:t>
            </a:r>
          </a:p>
          <a:p>
            <a:pPr eaLnBrk="1" hangingPunct="1">
              <a:lnSpc>
                <a:spcPct val="90000"/>
              </a:lnSpc>
              <a:defRPr/>
            </a:pPr>
            <a:r>
              <a:rPr lang="en-US" sz="1300">
                <a:latin typeface="Times New Roman" charset="0"/>
              </a:rPr>
              <a:t>Increased energy, alertness, libido</a:t>
            </a:r>
          </a:p>
          <a:p>
            <a:pPr eaLnBrk="1" hangingPunct="1">
              <a:lnSpc>
                <a:spcPct val="90000"/>
              </a:lnSpc>
              <a:defRPr/>
            </a:pPr>
            <a:r>
              <a:rPr lang="en-US" sz="1300">
                <a:latin typeface="Times New Roman" charset="0"/>
              </a:rPr>
              <a:t>Diminished social inhibition</a:t>
            </a:r>
          </a:p>
          <a:p>
            <a:pPr eaLnBrk="1" hangingPunct="1">
              <a:lnSpc>
                <a:spcPct val="90000"/>
              </a:lnSpc>
              <a:defRPr/>
            </a:pPr>
            <a:r>
              <a:rPr lang="en-US" sz="1300">
                <a:latin typeface="Times New Roman" charset="0"/>
              </a:rPr>
              <a:t>Decreased appetite</a:t>
            </a:r>
            <a:endParaRPr lang="en-US">
              <a:latin typeface="Times New Roman" charset="0"/>
              <a:cs typeface="+mn-cs"/>
            </a:endParaRPr>
          </a:p>
          <a:p>
            <a:pPr eaLnBrk="1" hangingPunct="1">
              <a:defRPr/>
            </a:pPr>
            <a:r>
              <a:rPr lang="en-US">
                <a:latin typeface="Times New Roman" charset="0"/>
                <a:cs typeface="+mn-cs"/>
              </a:rPr>
              <a:t>For methamphetamine, there  is acute tolerance to the euphoric/ rewarding effects, but the andrenergic effects persist and thus accumalte with repetitive use.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82471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5FAFF0F6-FC56-9D47-A071-2AF3E9597E71}" type="slidenum">
              <a:rPr lang="en-US" sz="1100"/>
              <a:pPr eaLnBrk="1" hangingPunct="1">
                <a:defRPr/>
              </a:pPr>
              <a:t>17</a:t>
            </a:fld>
            <a:endParaRPr lang="en-US" sz="1100"/>
          </a:p>
        </p:txBody>
      </p:sp>
      <p:sp>
        <p:nvSpPr>
          <p:cNvPr id="77827" name="Rectangle 2"/>
          <p:cNvSpPr>
            <a:spLocks noGrp="1" noRot="1" noChangeAspect="1" noChangeArrowheads="1" noTextEdit="1"/>
          </p:cNvSpPr>
          <p:nvPr>
            <p:ph type="sldImg"/>
          </p:nvPr>
        </p:nvSpPr>
        <p:spPr>
          <a:xfrm>
            <a:off x="382588" y="684213"/>
            <a:ext cx="6094412" cy="3429000"/>
          </a:xfrm>
          <a:solidFill>
            <a:srgbClr val="FFFFFF"/>
          </a:solidFill>
          <a:ln/>
        </p:spPr>
      </p:sp>
      <p:sp>
        <p:nvSpPr>
          <p:cNvPr id="77828" name="Rectangle 3"/>
          <p:cNvSpPr>
            <a:spLocks noGrp="1" noChangeArrowheads="1"/>
          </p:cNvSpPr>
          <p:nvPr>
            <p:ph type="body" idx="1"/>
          </p:nvPr>
        </p:nvSpPr>
        <p:spPr>
          <a:xfrm>
            <a:off x="915294" y="4343703"/>
            <a:ext cx="5027414" cy="411540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endParaRPr lang="en-US">
              <a:latin typeface="Times New Roman" charset="0"/>
              <a:cs typeface="+mn-cs"/>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7614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312E9292-6F42-F041-9A58-80C9F8F25B1F}" type="slidenum">
              <a:rPr lang="en-US" sz="1100"/>
              <a:pPr eaLnBrk="1" hangingPunct="1">
                <a:defRPr/>
              </a:pPr>
              <a:t>18</a:t>
            </a:fld>
            <a:endParaRPr lang="en-US" sz="1100"/>
          </a:p>
        </p:txBody>
      </p:sp>
      <p:sp>
        <p:nvSpPr>
          <p:cNvPr id="78851" name="Rectangle 2"/>
          <p:cNvSpPr>
            <a:spLocks noGrp="1" noRot="1" noChangeAspect="1" noChangeArrowheads="1" noTextEdit="1"/>
          </p:cNvSpPr>
          <p:nvPr>
            <p:ph type="sldImg"/>
          </p:nvPr>
        </p:nvSpPr>
        <p:spPr>
          <a:xfrm>
            <a:off x="382588" y="684213"/>
            <a:ext cx="6094412" cy="3429000"/>
          </a:xfrm>
          <a:ln/>
        </p:spPr>
      </p:sp>
      <p:sp>
        <p:nvSpPr>
          <p:cNvPr id="78852" name="Rectangle 3"/>
          <p:cNvSpPr>
            <a:spLocks noGrp="1" noChangeArrowheads="1"/>
          </p:cNvSpPr>
          <p:nvPr>
            <p:ph type="body" idx="1"/>
          </p:nvPr>
        </p:nvSpPr>
        <p:spPr>
          <a:xfrm>
            <a:off x="915294" y="4343703"/>
            <a:ext cx="5027414" cy="4115405"/>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24" tIns="45713" rIns="91424" bIns="45713"/>
          <a:lstStyle/>
          <a:p>
            <a:pPr eaLnBrk="1" hangingPunct="1">
              <a:defRPr/>
            </a:pPr>
            <a:r>
              <a:rPr lang="en-US">
                <a:latin typeface="Times New Roman" charset="0"/>
                <a:cs typeface="+mn-cs"/>
              </a:rPr>
              <a:t>Supportive care</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90334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896465" eaLnBrk="0" hangingPunct="0">
              <a:defRPr sz="1500">
                <a:solidFill>
                  <a:schemeClr val="tx1"/>
                </a:solidFill>
                <a:latin typeface="Times New Roman" charset="0"/>
                <a:ea typeface="ＭＳ Ｐゴシック" charset="0"/>
                <a:cs typeface="ＭＳ Ｐゴシック" charset="0"/>
              </a:defRPr>
            </a:lvl1pPr>
            <a:lvl2pPr marL="702756" indent="-270291" defTabSz="896465" eaLnBrk="0" hangingPunct="0">
              <a:defRPr sz="1500">
                <a:solidFill>
                  <a:schemeClr val="tx1"/>
                </a:solidFill>
                <a:latin typeface="Times New Roman" charset="0"/>
                <a:ea typeface="ＭＳ Ｐゴシック" charset="0"/>
              </a:defRPr>
            </a:lvl2pPr>
            <a:lvl3pPr marL="1081164" indent="-216233" defTabSz="896465" eaLnBrk="0" hangingPunct="0">
              <a:defRPr sz="1500">
                <a:solidFill>
                  <a:schemeClr val="tx1"/>
                </a:solidFill>
                <a:latin typeface="Times New Roman" charset="0"/>
                <a:ea typeface="ＭＳ Ｐゴシック" charset="0"/>
              </a:defRPr>
            </a:lvl3pPr>
            <a:lvl4pPr marL="1513629" indent="-216233" defTabSz="896465" eaLnBrk="0" hangingPunct="0">
              <a:defRPr sz="1500">
                <a:solidFill>
                  <a:schemeClr val="tx1"/>
                </a:solidFill>
                <a:latin typeface="Times New Roman" charset="0"/>
                <a:ea typeface="ＭＳ Ｐゴシック" charset="0"/>
              </a:defRPr>
            </a:lvl4pPr>
            <a:lvl5pPr marL="1946095" indent="-216233" defTabSz="896465" eaLnBrk="0" hangingPunct="0">
              <a:defRPr sz="1500">
                <a:solidFill>
                  <a:schemeClr val="tx1"/>
                </a:solidFill>
                <a:latin typeface="Times New Roman" charset="0"/>
                <a:ea typeface="ＭＳ Ｐゴシック" charset="0"/>
              </a:defRPr>
            </a:lvl5pPr>
            <a:lvl6pPr marL="2378560" indent="-216233" defTabSz="896465" eaLnBrk="0" fontAlgn="base" hangingPunct="0">
              <a:spcBef>
                <a:spcPct val="0"/>
              </a:spcBef>
              <a:spcAft>
                <a:spcPct val="0"/>
              </a:spcAft>
              <a:defRPr sz="1500">
                <a:solidFill>
                  <a:schemeClr val="tx1"/>
                </a:solidFill>
                <a:latin typeface="Times New Roman" charset="0"/>
                <a:ea typeface="ＭＳ Ｐゴシック" charset="0"/>
              </a:defRPr>
            </a:lvl6pPr>
            <a:lvl7pPr marL="2811026" indent="-216233" defTabSz="896465" eaLnBrk="0" fontAlgn="base" hangingPunct="0">
              <a:spcBef>
                <a:spcPct val="0"/>
              </a:spcBef>
              <a:spcAft>
                <a:spcPct val="0"/>
              </a:spcAft>
              <a:defRPr sz="1500">
                <a:solidFill>
                  <a:schemeClr val="tx1"/>
                </a:solidFill>
                <a:latin typeface="Times New Roman" charset="0"/>
                <a:ea typeface="ＭＳ Ｐゴシック" charset="0"/>
              </a:defRPr>
            </a:lvl7pPr>
            <a:lvl8pPr marL="3243491" indent="-216233" defTabSz="896465" eaLnBrk="0" fontAlgn="base" hangingPunct="0">
              <a:spcBef>
                <a:spcPct val="0"/>
              </a:spcBef>
              <a:spcAft>
                <a:spcPct val="0"/>
              </a:spcAft>
              <a:defRPr sz="1500">
                <a:solidFill>
                  <a:schemeClr val="tx1"/>
                </a:solidFill>
                <a:latin typeface="Times New Roman" charset="0"/>
                <a:ea typeface="ＭＳ Ｐゴシック" charset="0"/>
              </a:defRPr>
            </a:lvl8pPr>
            <a:lvl9pPr marL="3675957" indent="-216233" defTabSz="896465" eaLnBrk="0" fontAlgn="base" hangingPunct="0">
              <a:spcBef>
                <a:spcPct val="0"/>
              </a:spcBef>
              <a:spcAft>
                <a:spcPct val="0"/>
              </a:spcAft>
              <a:defRPr sz="1500">
                <a:solidFill>
                  <a:schemeClr val="tx1"/>
                </a:solidFill>
                <a:latin typeface="Times New Roman" charset="0"/>
                <a:ea typeface="ＭＳ Ｐゴシック" charset="0"/>
              </a:defRPr>
            </a:lvl9pPr>
          </a:lstStyle>
          <a:p>
            <a:pPr eaLnBrk="1" hangingPunct="1">
              <a:defRPr/>
            </a:pPr>
            <a:fld id="{27AF5428-1418-0245-AC62-3A5302253EA7}" type="slidenum">
              <a:rPr lang="en-US" sz="1100"/>
              <a:pPr eaLnBrk="1" hangingPunct="1">
                <a:defRPr/>
              </a:pPr>
              <a:t>20</a:t>
            </a:fld>
            <a:endParaRPr lang="en-US" sz="110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89715" tIns="44856" rIns="89715" bIns="44856"/>
          <a:lstStyle/>
          <a:p>
            <a:pPr eaLnBrk="1" hangingPunct="1">
              <a:defRPr/>
            </a:pPr>
            <a:r>
              <a:rPr lang="en-US">
                <a:latin typeface="Times New Roman" charset="0"/>
                <a:cs typeface="+mn-cs"/>
              </a:rPr>
              <a:t>Mention practice of buying alcohol  with cocaine.</a:t>
            </a:r>
          </a:p>
          <a:p>
            <a:pPr eaLnBrk="1" hangingPunct="1">
              <a:defRPr/>
            </a:pPr>
            <a:endParaRPr lang="en-US">
              <a:latin typeface="Times New Roman" charset="0"/>
              <a:cs typeface="+mn-cs"/>
            </a:endParaRPr>
          </a:p>
          <a:p>
            <a:pPr eaLnBrk="1" hangingPunct="1">
              <a:defRPr/>
            </a:pPr>
            <a:r>
              <a:rPr lang="en-US">
                <a:latin typeface="Times New Roman" charset="0"/>
                <a:cs typeface="+mn-cs"/>
              </a:rPr>
              <a:t>Is it to bring an endpoint or  is itto potentiate the high?</a:t>
            </a:r>
          </a:p>
          <a:p>
            <a:pPr eaLnBrk="1" hangingPunct="1">
              <a:defRPr/>
            </a:pPr>
            <a:endParaRPr lang="en-US">
              <a:latin typeface="Times New Roman" charset="0"/>
              <a:cs typeface="+mn-cs"/>
            </a:endParaRPr>
          </a:p>
          <a:p>
            <a:pPr eaLnBrk="1" hangingPunct="1">
              <a:defRPr/>
            </a:pPr>
            <a:r>
              <a:rPr lang="en-US">
                <a:latin typeface="Times New Roman" charset="0"/>
                <a:cs typeface="+mn-cs"/>
              </a:rPr>
              <a:t>Bottom line:  Screen forETOH when you encounter cocaine user</a:t>
            </a: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0804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E106E1-25FF-4F35-B865-C912270CA22C}"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82113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91758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01709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6" name="Rectangle 6"/>
          <p:cNvSpPr>
            <a:spLocks noGrp="1" noChangeArrowheads="1"/>
          </p:cNvSpPr>
          <p:nvPr>
            <p:ph type="sldNum" sz="quarter" idx="12"/>
          </p:nvPr>
        </p:nvSpPr>
        <p:spPr/>
        <p:txBody>
          <a:bodyPr/>
          <a:lstStyle>
            <a:lvl1pPr>
              <a:defRPr/>
            </a:lvl1pPr>
          </a:lstStyle>
          <a:p>
            <a:pPr>
              <a:defRPr/>
            </a:pPr>
            <a:fld id="{1D030B31-AD54-E745-A45C-B5B3FA203794}" type="slidenum">
              <a:rPr lang="en-US"/>
              <a:pPr>
                <a:defRPr/>
              </a:pPr>
              <a:t>‹#›</a:t>
            </a:fld>
            <a:endParaRPr lang="en-US"/>
          </a:p>
        </p:txBody>
      </p:sp>
    </p:spTree>
    <p:extLst>
      <p:ext uri="{BB962C8B-B14F-4D97-AF65-F5344CB8AC3E}">
        <p14:creationId xmlns:p14="http://schemas.microsoft.com/office/powerpoint/2010/main" val="3566992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AFFBB307-778F-954B-B14F-418E245B8FF8}" type="slidenum">
              <a:rPr lang="en-US"/>
              <a:pPr>
                <a:defRPr/>
              </a:pPr>
              <a:t>‹#›</a:t>
            </a:fld>
            <a:endParaRPr lang="en-US"/>
          </a:p>
        </p:txBody>
      </p:sp>
    </p:spTree>
    <p:extLst>
      <p:ext uri="{BB962C8B-B14F-4D97-AF65-F5344CB8AC3E}">
        <p14:creationId xmlns:p14="http://schemas.microsoft.com/office/powerpoint/2010/main" val="746957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a:p>
            <a:pPr>
              <a:defRPr/>
            </a:pPr>
            <a:r>
              <a:rPr lang="en-US"/>
              <a:t>CRIT Program 2011</a:t>
            </a:r>
          </a:p>
        </p:txBody>
      </p:sp>
      <p:sp>
        <p:nvSpPr>
          <p:cNvPr id="7" name="Rectangle 6"/>
          <p:cNvSpPr>
            <a:spLocks noGrp="1" noChangeArrowheads="1"/>
          </p:cNvSpPr>
          <p:nvPr>
            <p:ph type="sldNum" sz="quarter" idx="12"/>
          </p:nvPr>
        </p:nvSpPr>
        <p:spPr/>
        <p:txBody>
          <a:bodyPr/>
          <a:lstStyle>
            <a:lvl1pPr>
              <a:defRPr/>
            </a:lvl1pPr>
          </a:lstStyle>
          <a:p>
            <a:pPr>
              <a:defRPr/>
            </a:pPr>
            <a:fld id="{78378BDA-649A-EA43-B555-605FAFEDB646}" type="slidenum">
              <a:rPr lang="en-US"/>
              <a:pPr>
                <a:defRPr/>
              </a:pPr>
              <a:t>‹#›</a:t>
            </a:fld>
            <a:endParaRPr lang="en-US"/>
          </a:p>
        </p:txBody>
      </p:sp>
    </p:spTree>
    <p:extLst>
      <p:ext uri="{BB962C8B-B14F-4D97-AF65-F5344CB8AC3E}">
        <p14:creationId xmlns:p14="http://schemas.microsoft.com/office/powerpoint/2010/main" val="3667081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E106E1-25FF-4F35-B865-C912270CA22C}"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39958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E106E1-25FF-4F35-B865-C912270CA22C}"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882070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E106E1-25FF-4F35-B865-C912270CA22C}"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721602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E106E1-25FF-4F35-B865-C912270CA22C}" type="datetimeFigureOut">
              <a:rPr lang="en-US" smtClean="0"/>
              <a:t>5/11/21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4113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E106E1-25FF-4F35-B865-C912270CA22C}" type="datetimeFigureOut">
              <a:rPr lang="en-US" smtClean="0"/>
              <a:t>5/11/21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2265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106E1-25FF-4F35-B865-C912270CA22C}" type="datetimeFigureOut">
              <a:rPr lang="en-US" smtClean="0"/>
              <a:t>5/11/21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247926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415110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E106E1-25FF-4F35-B865-C912270CA22C}"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1DD37-6E2C-43F1-96AD-17A140DBD540}" type="slidenum">
              <a:rPr lang="en-US" smtClean="0"/>
              <a:t>‹#›</a:t>
            </a:fld>
            <a:endParaRPr lang="en-US"/>
          </a:p>
        </p:txBody>
      </p:sp>
    </p:spTree>
    <p:extLst>
      <p:ext uri="{BB962C8B-B14F-4D97-AF65-F5344CB8AC3E}">
        <p14:creationId xmlns:p14="http://schemas.microsoft.com/office/powerpoint/2010/main" val="311432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06E1-25FF-4F35-B865-C912270CA22C}" type="datetimeFigureOut">
              <a:rPr lang="en-US" smtClean="0"/>
              <a:t>5/11/21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1DD37-6E2C-43F1-96AD-17A140DBD540}" type="slidenum">
              <a:rPr lang="en-US" smtClean="0"/>
              <a:t>‹#›</a:t>
            </a:fld>
            <a:endParaRPr lang="en-US"/>
          </a:p>
        </p:txBody>
      </p:sp>
      <p:pic>
        <p:nvPicPr>
          <p:cNvPr id="8" name="Picture 5"/>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565367" y="6176963"/>
            <a:ext cx="657624" cy="627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9" name="Picture 8" descr="BUSM-SubBrand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03391" y="6215410"/>
            <a:ext cx="1825936" cy="54246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622433" y="5901087"/>
            <a:ext cx="109459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238230" y="6042136"/>
            <a:ext cx="1969009" cy="876824"/>
          </a:xfrm>
          <a:prstGeom prst="rect">
            <a:avLst/>
          </a:prstGeom>
        </p:spPr>
      </p:pic>
    </p:spTree>
    <p:extLst>
      <p:ext uri="{BB962C8B-B14F-4D97-AF65-F5344CB8AC3E}">
        <p14:creationId xmlns:p14="http://schemas.microsoft.com/office/powerpoint/2010/main" val="2339530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6.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0.tiff"/></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9.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nytimes.com/interactive/2017/09/02/upshot/fentanyl-drug-overdose-deaths.html" TargetMode="Externa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5956" b="8817"/>
          <a:stretch/>
        </p:blipFill>
        <p:spPr>
          <a:xfrm>
            <a:off x="20" y="10"/>
            <a:ext cx="12191980" cy="6857990"/>
          </a:xfrm>
          <a:prstGeom prst="rect">
            <a:avLst/>
          </a:prstGeom>
        </p:spPr>
      </p:pic>
      <p:sp>
        <p:nvSpPr>
          <p:cNvPr id="19462" name="Rectangle 72">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9" name="Rectangle 2"/>
          <p:cNvSpPr txBox="1">
            <a:spLocks noChangeArrowheads="1"/>
          </p:cNvSpPr>
          <p:nvPr/>
        </p:nvSpPr>
        <p:spPr bwMode="auto">
          <a:xfrm>
            <a:off x="2366010" y="2242539"/>
            <a:ext cx="7459980" cy="1425924"/>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90000"/>
              </a:lnSpc>
              <a:spcBef>
                <a:spcPct val="0"/>
              </a:spcBef>
              <a:spcAft>
                <a:spcPts val="600"/>
              </a:spcAft>
            </a:pPr>
            <a:r>
              <a:rPr lang="en-US" sz="4600">
                <a:latin typeface="+mj-lt"/>
                <a:ea typeface="+mj-ea"/>
                <a:cs typeface="+mj-cs"/>
              </a:rPr>
              <a:t>Stimulants: Cocaine and Methamphetamine</a:t>
            </a:r>
          </a:p>
        </p:txBody>
      </p:sp>
      <p:cxnSp>
        <p:nvCxnSpPr>
          <p:cNvPr id="19463" name="Straight Connector 74">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3F5165"/>
            </a:solidFill>
          </a:ln>
        </p:spPr>
        <p:style>
          <a:lnRef idx="1">
            <a:schemeClr val="accent1"/>
          </a:lnRef>
          <a:fillRef idx="0">
            <a:schemeClr val="accent1"/>
          </a:fillRef>
          <a:effectRef idx="0">
            <a:schemeClr val="accent1"/>
          </a:effectRef>
          <a:fontRef idx="minor">
            <a:schemeClr val="tx1"/>
          </a:fontRef>
        </p:style>
      </p:cxnSp>
      <p:sp>
        <p:nvSpPr>
          <p:cNvPr id="19460" name="Rectangle 3"/>
          <p:cNvSpPr txBox="1">
            <a:spLocks noChangeArrowheads="1"/>
          </p:cNvSpPr>
          <p:nvPr/>
        </p:nvSpPr>
        <p:spPr bwMode="auto">
          <a:xfrm>
            <a:off x="1219200" y="3792064"/>
            <a:ext cx="9753600" cy="113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spcBef>
                <a:spcPct val="20000"/>
              </a:spcBef>
              <a:buFont typeface="Arial" charset="0"/>
              <a:buNone/>
            </a:pPr>
            <a:r>
              <a:rPr lang="en-US" dirty="0">
                <a:latin typeface="Calibri" charset="0"/>
              </a:rPr>
              <a:t>CRIT/FIT/JFIT/AFIT program – May 2021</a:t>
            </a:r>
          </a:p>
          <a:p>
            <a:pPr algn="ctr" eaLnBrk="1" hangingPunct="1">
              <a:lnSpc>
                <a:spcPct val="80000"/>
              </a:lnSpc>
              <a:spcBef>
                <a:spcPct val="20000"/>
              </a:spcBef>
              <a:buFont typeface="Arial" charset="0"/>
              <a:buNone/>
            </a:pPr>
            <a:endParaRPr lang="en-US" dirty="0">
              <a:latin typeface="Calibri" charset="0"/>
            </a:endParaRPr>
          </a:p>
          <a:p>
            <a:pPr algn="ctr" eaLnBrk="1" hangingPunct="1">
              <a:lnSpc>
                <a:spcPct val="80000"/>
              </a:lnSpc>
              <a:spcBef>
                <a:spcPct val="20000"/>
              </a:spcBef>
              <a:buFont typeface="Arial" charset="0"/>
              <a:buNone/>
            </a:pPr>
            <a:r>
              <a:rPr lang="en-US" dirty="0">
                <a:latin typeface="Calibri" charset="0"/>
              </a:rPr>
              <a:t>Alex Walley, MD, MSc</a:t>
            </a:r>
          </a:p>
        </p:txBody>
      </p:sp>
    </p:spTree>
    <p:extLst>
      <p:ext uri="{BB962C8B-B14F-4D97-AF65-F5344CB8AC3E}">
        <p14:creationId xmlns:p14="http://schemas.microsoft.com/office/powerpoint/2010/main" val="2255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015066" y="6096000"/>
            <a:ext cx="7332133"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a:latin typeface="Arial" charset="0"/>
                <a:cs typeface="+mn-cs"/>
              </a:rPr>
              <a:t>Drug Abuse Warning Network 2011 Report: </a:t>
            </a:r>
            <a:r>
              <a:rPr lang="en-US" sz="1400" dirty="0" err="1">
                <a:latin typeface="Arial" charset="0"/>
              </a:rPr>
              <a:t>www.samhsa.gov</a:t>
            </a:r>
            <a:r>
              <a:rPr lang="en-US" sz="1400" dirty="0">
                <a:latin typeface="Arial" charset="0"/>
              </a:rPr>
              <a:t>/data/sites/default/files/DAWN127/DAWN127/sr127-DAWN-highlights.htm</a:t>
            </a:r>
            <a:endParaRPr lang="en-US" sz="1400" dirty="0">
              <a:latin typeface="Arial" charset="0"/>
              <a:cs typeface="+mn-cs"/>
            </a:endParaRPr>
          </a:p>
        </p:txBody>
      </p:sp>
      <p:graphicFrame>
        <p:nvGraphicFramePr>
          <p:cNvPr id="4" name="Chart Placeholder 3"/>
          <p:cNvGraphicFramePr>
            <a:graphicFrameLocks noGrp="1"/>
          </p:cNvGraphicFramePr>
          <p:nvPr>
            <p:ph type="chart" idx="1"/>
          </p:nvPr>
        </p:nvGraphicFramePr>
        <p:xfrm>
          <a:off x="914400" y="440267"/>
          <a:ext cx="10363200" cy="53467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0312770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9C029DC-AA31-294C-B6CA-B352632FD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804" y="579598"/>
            <a:ext cx="7087860" cy="485546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45B43F7-18E0-9446-8668-70595B34E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47" y="-132705"/>
            <a:ext cx="3609236" cy="314003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9E250C01-A405-AF42-AFDE-09580075C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477" y="2834243"/>
            <a:ext cx="3431826" cy="2891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C9AE50-78F5-F543-B075-2C1E4F4F732A}"/>
              </a:ext>
            </a:extLst>
          </p:cNvPr>
          <p:cNvSpPr txBox="1"/>
          <p:nvPr/>
        </p:nvSpPr>
        <p:spPr>
          <a:xfrm>
            <a:off x="823794" y="3627779"/>
            <a:ext cx="10849211" cy="2369880"/>
          </a:xfrm>
          <a:prstGeom prst="rect">
            <a:avLst/>
          </a:prstGeom>
          <a:solidFill>
            <a:schemeClr val="accent1"/>
          </a:solidFill>
          <a:ln w="76200">
            <a:solidFill>
              <a:schemeClr val="accent1"/>
            </a:solidFill>
          </a:ln>
          <a:effectLst>
            <a:glow rad="127000">
              <a:schemeClr val="accent1"/>
            </a:glow>
          </a:effectLst>
        </p:spPr>
        <p:txBody>
          <a:bodyPr wrap="square" rtlCol="0">
            <a:spAutoFit/>
          </a:bodyPr>
          <a:lstStyle/>
          <a:p>
            <a:r>
              <a:rPr lang="en-US" sz="2800" i="1" dirty="0">
                <a:solidFill>
                  <a:srgbClr val="FFFF00"/>
                </a:solidFill>
              </a:rPr>
              <a:t>Racial minorities were at low risk for powder cocaine use and Hispanics were at low risk for crack use. Blacks were at increased risk for lifetime and recent crack use, but not when controlling for other socioeconomic variables.</a:t>
            </a:r>
          </a:p>
          <a:p>
            <a:r>
              <a:rPr lang="en-US" i="1" dirty="0" err="1">
                <a:solidFill>
                  <a:srgbClr val="FFFF00"/>
                </a:solidFill>
              </a:rPr>
              <a:t>Palamar</a:t>
            </a:r>
            <a:r>
              <a:rPr lang="en-US" i="1" dirty="0">
                <a:solidFill>
                  <a:srgbClr val="FFFF00"/>
                </a:solidFill>
              </a:rPr>
              <a:t> JJ, Davies S, </a:t>
            </a:r>
            <a:r>
              <a:rPr lang="en-US" i="1" dirty="0" err="1">
                <a:solidFill>
                  <a:srgbClr val="FFFF00"/>
                </a:solidFill>
              </a:rPr>
              <a:t>Ompad</a:t>
            </a:r>
            <a:r>
              <a:rPr lang="en-US" i="1" dirty="0">
                <a:solidFill>
                  <a:srgbClr val="FFFF00"/>
                </a:solidFill>
              </a:rPr>
              <a:t> DC, Cleland CM, Weitzman M. Powder cocaine and crack use in the United States: an examination of risk for arrest and socioeconomic disparities in use. Drug Alcohol Depend. 2015 Apr 1;149:108-16. </a:t>
            </a:r>
          </a:p>
        </p:txBody>
      </p:sp>
      <p:sp>
        <p:nvSpPr>
          <p:cNvPr id="8" name="TextBox 7">
            <a:extLst>
              <a:ext uri="{FF2B5EF4-FFF2-40B4-BE49-F238E27FC236}">
                <a16:creationId xmlns:a16="http://schemas.microsoft.com/office/drawing/2014/main" id="{10FF61C7-ABA1-0543-AF2F-3A570A4D99D2}"/>
              </a:ext>
            </a:extLst>
          </p:cNvPr>
          <p:cNvSpPr txBox="1"/>
          <p:nvPr/>
        </p:nvSpPr>
        <p:spPr>
          <a:xfrm>
            <a:off x="823794" y="789850"/>
            <a:ext cx="10849211" cy="2369880"/>
          </a:xfrm>
          <a:prstGeom prst="rect">
            <a:avLst/>
          </a:prstGeom>
          <a:solidFill>
            <a:schemeClr val="accent1"/>
          </a:solidFill>
          <a:ln w="76200">
            <a:solidFill>
              <a:schemeClr val="accent1"/>
            </a:solidFill>
          </a:ln>
          <a:effectLst>
            <a:glow rad="127000">
              <a:schemeClr val="accent1"/>
            </a:glow>
          </a:effectLst>
        </p:spPr>
        <p:txBody>
          <a:bodyPr wrap="square" rtlCol="0">
            <a:spAutoFit/>
          </a:bodyPr>
          <a:lstStyle/>
          <a:p>
            <a:r>
              <a:rPr lang="en-US" sz="2800" i="1" dirty="0">
                <a:solidFill>
                  <a:srgbClr val="FFFF00"/>
                </a:solidFill>
              </a:rPr>
              <a:t>Despite harsher penalties for crack versus powder cocaine, crack use declined less than powder cocaine and even less than drugs not included in sentencing policies. These findings suggest that mandatory minimum sentencing may not be an effective method of deterring cocaine use.</a:t>
            </a:r>
          </a:p>
          <a:p>
            <a:r>
              <a:rPr lang="en-US" dirty="0">
                <a:solidFill>
                  <a:srgbClr val="FFFF00"/>
                </a:solidFill>
              </a:rPr>
              <a:t>Walker LS, </a:t>
            </a:r>
            <a:r>
              <a:rPr lang="en-US" dirty="0" err="1">
                <a:solidFill>
                  <a:srgbClr val="FFFF00"/>
                </a:solidFill>
              </a:rPr>
              <a:t>Mezuk</a:t>
            </a:r>
            <a:r>
              <a:rPr lang="en-US" dirty="0">
                <a:solidFill>
                  <a:srgbClr val="FFFF00"/>
                </a:solidFill>
              </a:rPr>
              <a:t> B. Mandatory minimum sentencing policies and cocaine use in the U.S., 1985-2013. BMC Int Health Hum Rights. 2018 Nov 29;18(1):43.</a:t>
            </a:r>
            <a:endParaRPr lang="en-US" sz="2400" i="1" dirty="0">
              <a:solidFill>
                <a:srgbClr val="FFFF00"/>
              </a:solidFill>
            </a:endParaRPr>
          </a:p>
        </p:txBody>
      </p:sp>
    </p:spTree>
    <p:extLst>
      <p:ext uri="{BB962C8B-B14F-4D97-AF65-F5344CB8AC3E}">
        <p14:creationId xmlns:p14="http://schemas.microsoft.com/office/powerpoint/2010/main" val="4080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914400" y="1233173"/>
            <a:ext cx="10363200" cy="1143000"/>
          </a:xfrm>
        </p:spPr>
        <p:txBody>
          <a:bodyPr/>
          <a:lstStyle/>
          <a:p>
            <a:pPr eaLnBrk="1" hangingPunct="1">
              <a:defRPr/>
            </a:pPr>
            <a:r>
              <a:rPr lang="en-US" dirty="0">
                <a:cs typeface="+mj-cs"/>
              </a:rPr>
              <a:t>Stimulant Effects</a:t>
            </a:r>
          </a:p>
        </p:txBody>
      </p:sp>
      <p:sp>
        <p:nvSpPr>
          <p:cNvPr id="12291" name="Rectangle 3"/>
          <p:cNvSpPr>
            <a:spLocks noGrp="1" noChangeArrowheads="1"/>
          </p:cNvSpPr>
          <p:nvPr>
            <p:ph type="subTitle" idx="1"/>
          </p:nvPr>
        </p:nvSpPr>
        <p:spPr/>
        <p:txBody>
          <a:bodyPr/>
          <a:lstStyle/>
          <a:p>
            <a:pPr eaLnBrk="1" hangingPunct="1">
              <a:defRPr/>
            </a:pPr>
            <a:endParaRPr lang="en-US">
              <a:cs typeface="+mn-cs"/>
            </a:endParaRPr>
          </a:p>
        </p:txBody>
      </p:sp>
    </p:spTree>
    <p:custDataLst>
      <p:tags r:id="rId1"/>
    </p:custDataLst>
    <p:extLst>
      <p:ext uri="{BB962C8B-B14F-4D97-AF65-F5344CB8AC3E}">
        <p14:creationId xmlns:p14="http://schemas.microsoft.com/office/powerpoint/2010/main" val="343771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CocaineSchematic"/>
          <p:cNvPicPr>
            <a:picLocks noChangeAspect="1" noChangeArrowheads="1"/>
          </p:cNvPicPr>
          <p:nvPr/>
        </p:nvPicPr>
        <p:blipFill>
          <a:blip r:embed="rId3">
            <a:extLst>
              <a:ext uri="{28A0092B-C50C-407E-A947-70E740481C1C}">
                <a14:useLocalDpi xmlns:a14="http://schemas.microsoft.com/office/drawing/2010/main" val="0"/>
              </a:ext>
            </a:extLst>
          </a:blip>
          <a:srcRect l="43806"/>
          <a:stretch>
            <a:fillRect/>
          </a:stretch>
        </p:blipFill>
        <p:spPr bwMode="auto">
          <a:xfrm>
            <a:off x="508000" y="2362201"/>
            <a:ext cx="4978400" cy="309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0149" name="Picture 5" descr="CrystalSchematic"/>
          <p:cNvPicPr>
            <a:picLocks noChangeAspect="1" noChangeArrowheads="1"/>
          </p:cNvPicPr>
          <p:nvPr/>
        </p:nvPicPr>
        <p:blipFill>
          <a:blip r:embed="rId4">
            <a:extLst>
              <a:ext uri="{28A0092B-C50C-407E-A947-70E740481C1C}">
                <a14:useLocalDpi xmlns:a14="http://schemas.microsoft.com/office/drawing/2010/main" val="0"/>
              </a:ext>
            </a:extLst>
          </a:blip>
          <a:srcRect l="50023"/>
          <a:stretch>
            <a:fillRect/>
          </a:stretch>
        </p:blipFill>
        <p:spPr bwMode="auto">
          <a:xfrm>
            <a:off x="7213600" y="2362200"/>
            <a:ext cx="4267200" cy="310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Text Box 6"/>
          <p:cNvSpPr txBox="1">
            <a:spLocks noChangeArrowheads="1"/>
          </p:cNvSpPr>
          <p:nvPr/>
        </p:nvSpPr>
        <p:spPr bwMode="auto">
          <a:xfrm>
            <a:off x="711200" y="838200"/>
            <a:ext cx="4673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eaLnBrk="1" hangingPunct="1">
              <a:spcBef>
                <a:spcPct val="50000"/>
              </a:spcBef>
              <a:defRPr/>
            </a:pPr>
            <a:r>
              <a:rPr lang="en-US" sz="3600">
                <a:solidFill>
                  <a:schemeClr val="tx2"/>
                </a:solidFill>
                <a:latin typeface="Arial" charset="0"/>
                <a:cs typeface="+mn-cs"/>
              </a:rPr>
              <a:t>Cocaine</a:t>
            </a:r>
          </a:p>
        </p:txBody>
      </p:sp>
      <p:sp>
        <p:nvSpPr>
          <p:cNvPr id="390151" name="Text Box 7"/>
          <p:cNvSpPr txBox="1">
            <a:spLocks noChangeArrowheads="1"/>
          </p:cNvSpPr>
          <p:nvPr/>
        </p:nvSpPr>
        <p:spPr bwMode="auto">
          <a:xfrm>
            <a:off x="6604000" y="882650"/>
            <a:ext cx="5588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algn="ctr" eaLnBrk="1" hangingPunct="1">
              <a:spcBef>
                <a:spcPct val="50000"/>
              </a:spcBef>
              <a:defRPr/>
            </a:pPr>
            <a:r>
              <a:rPr lang="en-US" sz="3600">
                <a:solidFill>
                  <a:schemeClr val="tx2"/>
                </a:solidFill>
                <a:latin typeface="Arial" charset="0"/>
                <a:cs typeface="+mn-cs"/>
              </a:rPr>
              <a:t>Methamphetamine</a:t>
            </a:r>
          </a:p>
        </p:txBody>
      </p:sp>
    </p:spTree>
    <p:custDataLst>
      <p:tags r:id="rId1"/>
    </p:custDataLst>
    <p:extLst>
      <p:ext uri="{BB962C8B-B14F-4D97-AF65-F5344CB8AC3E}">
        <p14:creationId xmlns:p14="http://schemas.microsoft.com/office/powerpoint/2010/main" val="234818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0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25600" y="12192"/>
            <a:ext cx="9042400" cy="609600"/>
          </a:xfrm>
        </p:spPr>
        <p:txBody>
          <a:bodyPr/>
          <a:lstStyle/>
          <a:p>
            <a:pPr algn="ctr" eaLnBrk="1" hangingPunct="1">
              <a:defRPr/>
            </a:pPr>
            <a:r>
              <a:rPr lang="en-US" sz="3600" dirty="0">
                <a:solidFill>
                  <a:srgbClr val="06204C"/>
                </a:solidFill>
                <a:cs typeface="+mj-cs"/>
              </a:rPr>
              <a:t>PK: Cocaine</a:t>
            </a:r>
          </a:p>
        </p:txBody>
      </p:sp>
      <p:sp>
        <p:nvSpPr>
          <p:cNvPr id="16387" name="Rectangle 8"/>
          <p:cNvSpPr>
            <a:spLocks noChangeArrowheads="1"/>
          </p:cNvSpPr>
          <p:nvPr/>
        </p:nvSpPr>
        <p:spPr bwMode="auto">
          <a:xfrm>
            <a:off x="1625600" y="3288792"/>
            <a:ext cx="9042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nchor="ctr"/>
          <a:lstStyle/>
          <a:p>
            <a:pPr algn="ctr">
              <a:defRPr/>
            </a:pPr>
            <a:r>
              <a:rPr lang="en-US" sz="3600" dirty="0">
                <a:solidFill>
                  <a:srgbClr val="06204C"/>
                </a:solidFill>
                <a:latin typeface="+mj-lt"/>
                <a:cs typeface="+mn-cs"/>
              </a:rPr>
              <a:t>PK: Methamphetamine</a:t>
            </a:r>
          </a:p>
        </p:txBody>
      </p:sp>
      <p:sp>
        <p:nvSpPr>
          <p:cNvPr id="16388" name="Rectangle 9"/>
          <p:cNvSpPr>
            <a:spLocks noChangeArrowheads="1"/>
          </p:cNvSpPr>
          <p:nvPr/>
        </p:nvSpPr>
        <p:spPr bwMode="auto">
          <a:xfrm>
            <a:off x="3251200" y="2923033"/>
            <a:ext cx="586342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spcBef>
                <a:spcPct val="50000"/>
              </a:spcBef>
              <a:defRPr/>
            </a:pPr>
            <a:r>
              <a:rPr lang="en-US" sz="1000" dirty="0">
                <a:cs typeface="+mn-cs"/>
              </a:rPr>
              <a:t>Lange, R. A. and L. D. </a:t>
            </a:r>
            <a:r>
              <a:rPr lang="en-US" sz="1000" dirty="0" err="1">
                <a:cs typeface="+mn-cs"/>
              </a:rPr>
              <a:t>Hillis</a:t>
            </a:r>
            <a:r>
              <a:rPr lang="en-US" sz="1000" dirty="0">
                <a:cs typeface="+mn-cs"/>
              </a:rPr>
              <a:t> (2001). "Cardiovascular complications of cocaine use." </a:t>
            </a:r>
            <a:r>
              <a:rPr lang="en-US" sz="1000" u="sng" dirty="0">
                <a:cs typeface="+mn-cs"/>
              </a:rPr>
              <a:t>N </a:t>
            </a:r>
            <a:r>
              <a:rPr lang="en-US" sz="1000" u="sng" dirty="0" err="1">
                <a:cs typeface="+mn-cs"/>
              </a:rPr>
              <a:t>Engl</a:t>
            </a:r>
            <a:r>
              <a:rPr lang="en-US" sz="1000" u="sng" dirty="0">
                <a:cs typeface="+mn-cs"/>
              </a:rPr>
              <a:t> J Med</a:t>
            </a:r>
            <a:r>
              <a:rPr lang="en-US" sz="1000" dirty="0">
                <a:cs typeface="+mn-cs"/>
              </a:rPr>
              <a:t> </a:t>
            </a:r>
            <a:r>
              <a:rPr lang="en-US" sz="1000" b="1" dirty="0">
                <a:cs typeface="+mn-cs"/>
              </a:rPr>
              <a:t>345</a:t>
            </a:r>
            <a:r>
              <a:rPr lang="en-US" sz="1000" dirty="0">
                <a:cs typeface="+mn-cs"/>
              </a:rPr>
              <a:t>(5): 351-8.</a:t>
            </a:r>
          </a:p>
        </p:txBody>
      </p:sp>
      <p:sp>
        <p:nvSpPr>
          <p:cNvPr id="16389" name="Text Box 10"/>
          <p:cNvSpPr txBox="1">
            <a:spLocks noChangeArrowheads="1"/>
          </p:cNvSpPr>
          <p:nvPr/>
        </p:nvSpPr>
        <p:spPr bwMode="auto">
          <a:xfrm>
            <a:off x="5953760" y="6160008"/>
            <a:ext cx="19304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200" dirty="0">
                <a:cs typeface="+mn-cs"/>
              </a:rPr>
              <a:t>Lineberry 2006</a:t>
            </a:r>
          </a:p>
        </p:txBody>
      </p:sp>
      <p:graphicFrame>
        <p:nvGraphicFramePr>
          <p:cNvPr id="84090" name="Group 122"/>
          <p:cNvGraphicFramePr>
            <a:graphicFrameLocks noGrp="1"/>
          </p:cNvGraphicFramePr>
          <p:nvPr>
            <p:extLst>
              <p:ext uri="{D42A27DB-BD31-4B8C-83A1-F6EECF244321}">
                <p14:modId xmlns:p14="http://schemas.microsoft.com/office/powerpoint/2010/main" val="3633850219"/>
              </p:ext>
            </p:extLst>
          </p:nvPr>
        </p:nvGraphicFramePr>
        <p:xfrm>
          <a:off x="914400" y="697992"/>
          <a:ext cx="10566400" cy="2092326"/>
        </p:xfrm>
        <a:graphic>
          <a:graphicData uri="http://schemas.openxmlformats.org/drawingml/2006/table">
            <a:tbl>
              <a:tblPr/>
              <a:tblGrid>
                <a:gridCol w="36576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641600">
                  <a:extLst>
                    <a:ext uri="{9D8B030D-6E8A-4147-A177-3AD203B41FA5}">
                      <a16:colId xmlns:a16="http://schemas.microsoft.com/office/drawing/2014/main" val="20003"/>
                    </a:ext>
                  </a:extLst>
                </a:gridCol>
              </a:tblGrid>
              <a:tr h="3963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10-60sec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1-3min</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15-20min</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20-60min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5-15min</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60-90min</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84129" name="Group 161"/>
          <p:cNvGraphicFramePr>
            <a:graphicFrameLocks noGrp="1"/>
          </p:cNvGraphicFramePr>
          <p:nvPr>
            <p:extLst>
              <p:ext uri="{D42A27DB-BD31-4B8C-83A1-F6EECF244321}">
                <p14:modId xmlns:p14="http://schemas.microsoft.com/office/powerpoint/2010/main" val="645581391"/>
              </p:ext>
            </p:extLst>
          </p:nvPr>
        </p:nvGraphicFramePr>
        <p:xfrm>
          <a:off x="914400" y="3898392"/>
          <a:ext cx="10464800" cy="2092326"/>
        </p:xfrm>
        <a:graphic>
          <a:graphicData uri="http://schemas.openxmlformats.org/drawingml/2006/table">
            <a:tbl>
              <a:tblPr/>
              <a:tblGrid>
                <a:gridCol w="2438400">
                  <a:extLst>
                    <a:ext uri="{9D8B030D-6E8A-4147-A177-3AD203B41FA5}">
                      <a16:colId xmlns:a16="http://schemas.microsoft.com/office/drawing/2014/main" val="20000"/>
                    </a:ext>
                  </a:extLst>
                </a:gridCol>
                <a:gridCol w="1921933">
                  <a:extLst>
                    <a:ext uri="{9D8B030D-6E8A-4147-A177-3AD203B41FA5}">
                      <a16:colId xmlns:a16="http://schemas.microsoft.com/office/drawing/2014/main" val="20001"/>
                    </a:ext>
                  </a:extLst>
                </a:gridCol>
                <a:gridCol w="1938867">
                  <a:extLst>
                    <a:ext uri="{9D8B030D-6E8A-4147-A177-3AD203B41FA5}">
                      <a16:colId xmlns:a16="http://schemas.microsoft.com/office/drawing/2014/main" val="20002"/>
                    </a:ext>
                  </a:extLst>
                </a:gridCol>
                <a:gridCol w="2072217">
                  <a:extLst>
                    <a:ext uri="{9D8B030D-6E8A-4147-A177-3AD203B41FA5}">
                      <a16:colId xmlns:a16="http://schemas.microsoft.com/office/drawing/2014/main" val="20003"/>
                    </a:ext>
                  </a:extLst>
                </a:gridCol>
                <a:gridCol w="2093383">
                  <a:extLst>
                    <a:ext uri="{9D8B030D-6E8A-4147-A177-3AD203B41FA5}">
                      <a16:colId xmlns:a16="http://schemas.microsoft.com/office/drawing/2014/main" val="20004"/>
                    </a:ext>
                  </a:extLst>
                </a:gridCol>
              </a:tblGrid>
              <a:tr h="3963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4" charset="0"/>
                      </a:endParaRPr>
                    </a:p>
                  </a:txBody>
                  <a:tcPr marL="121920" marR="121920"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IV</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Smoked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Snorted</a:t>
                      </a:r>
                    </a:p>
                  </a:txBody>
                  <a:tcPr marL="121920" marR="121920" marT="45734" marB="4573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Ingested</a:t>
                      </a:r>
                    </a:p>
                  </a:txBody>
                  <a:tcPr marL="121920" marR="121920"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Time to effect</a:t>
                      </a:r>
                    </a:p>
                  </a:txBody>
                  <a:tcPr marL="121920" marR="121920" marT="45734" marB="4573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15-30 sec</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Immediate</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3-5 min</a:t>
                      </a:r>
                    </a:p>
                  </a:txBody>
                  <a:tcPr marL="121920" marR="121920" marT="45734" marB="4573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15-20 min</a:t>
                      </a:r>
                    </a:p>
                  </a:txBody>
                  <a:tcPr marL="121920" marR="121920" marT="45734" marB="4573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Peak concent.</a:t>
                      </a:r>
                    </a:p>
                  </a:txBody>
                  <a:tcPr marL="121920" marR="121920" marT="45734" marB="45734"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2-4 h</a:t>
                      </a:r>
                    </a:p>
                  </a:txBody>
                  <a:tcPr marL="121920" marR="121920" marT="45734" marB="45734"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653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Half-life</a:t>
                      </a:r>
                    </a:p>
                  </a:txBody>
                  <a:tcPr marL="121920" marR="121920" marT="45734" marB="45734" horzOverflow="overflow">
                    <a:lnL cap="flat">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pitchFamily="34" charset="0"/>
                        </a:rPr>
                        <a:t>10-12 h</a:t>
                      </a:r>
                    </a:p>
                  </a:txBody>
                  <a:tcPr marL="121920" marR="121920" marT="45734" marB="45734"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pitchFamily="34" charset="0"/>
                        </a:rPr>
                        <a:t>10-12 h</a:t>
                      </a:r>
                    </a:p>
                  </a:txBody>
                  <a:tcPr marL="121920" marR="121920" marT="45734" marB="45734" horzOverflow="overflow">
                    <a:lnL>
                      <a:noFill/>
                    </a:lnL>
                    <a:lnR cap="flat">
                      <a:noFill/>
                    </a:lnR>
                    <a:ln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76053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cs typeface="+mj-cs"/>
              </a:rPr>
              <a:t>Why do people use stimulants?</a:t>
            </a:r>
          </a:p>
        </p:txBody>
      </p:sp>
      <p:sp>
        <p:nvSpPr>
          <p:cNvPr id="262147" name="Rectangle 3"/>
          <p:cNvSpPr>
            <a:spLocks noGrp="1" noChangeArrowheads="1"/>
          </p:cNvSpPr>
          <p:nvPr>
            <p:ph type="body" sz="half" idx="1"/>
          </p:nvPr>
        </p:nvSpPr>
        <p:spPr>
          <a:xfrm>
            <a:off x="1487186" y="3191904"/>
            <a:ext cx="10298414" cy="3158483"/>
          </a:xfrm>
        </p:spPr>
        <p:txBody>
          <a:bodyPr/>
          <a:lstStyle/>
          <a:p>
            <a:pPr eaLnBrk="1" hangingPunct="1">
              <a:lnSpc>
                <a:spcPct val="90000"/>
              </a:lnSpc>
              <a:defRPr/>
            </a:pPr>
            <a:r>
              <a:rPr lang="en-US" dirty="0">
                <a:cs typeface="+mn-cs"/>
              </a:rPr>
              <a:t>Euphoria - Rush</a:t>
            </a:r>
          </a:p>
          <a:p>
            <a:pPr lvl="1" eaLnBrk="1" hangingPunct="1">
              <a:lnSpc>
                <a:spcPct val="90000"/>
              </a:lnSpc>
              <a:defRPr/>
            </a:pPr>
            <a:r>
              <a:rPr lang="en-US" dirty="0"/>
              <a:t>Onset and intensity depends on delivery method</a:t>
            </a:r>
          </a:p>
          <a:p>
            <a:pPr eaLnBrk="1" hangingPunct="1">
              <a:lnSpc>
                <a:spcPct val="90000"/>
              </a:lnSpc>
              <a:defRPr/>
            </a:pPr>
            <a:r>
              <a:rPr lang="en-US" dirty="0">
                <a:cs typeface="+mn-cs"/>
              </a:rPr>
              <a:t>Increased energy, alertness, libido</a:t>
            </a:r>
          </a:p>
          <a:p>
            <a:pPr eaLnBrk="1" hangingPunct="1">
              <a:lnSpc>
                <a:spcPct val="90000"/>
              </a:lnSpc>
              <a:defRPr/>
            </a:pPr>
            <a:r>
              <a:rPr lang="en-US" dirty="0">
                <a:cs typeface="+mn-cs"/>
              </a:rPr>
              <a:t>Diminished social inhibition</a:t>
            </a:r>
          </a:p>
          <a:p>
            <a:pPr eaLnBrk="1" hangingPunct="1">
              <a:lnSpc>
                <a:spcPct val="90000"/>
              </a:lnSpc>
              <a:defRPr/>
            </a:pPr>
            <a:r>
              <a:rPr lang="en-US" dirty="0">
                <a:cs typeface="+mn-cs"/>
              </a:rPr>
              <a:t>Decreased appetite</a:t>
            </a:r>
          </a:p>
        </p:txBody>
      </p:sp>
      <p:pic>
        <p:nvPicPr>
          <p:cNvPr id="35843" name="Picture 5" descr="dapath5.gif (13498 byte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488656" y="509098"/>
            <a:ext cx="3143873" cy="230505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5733916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SuperHap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446464"/>
            <a:ext cx="1727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0227" name="Group 3"/>
          <p:cNvGrpSpPr>
            <a:grpSpLocks/>
          </p:cNvGrpSpPr>
          <p:nvPr/>
        </p:nvGrpSpPr>
        <p:grpSpPr bwMode="auto">
          <a:xfrm>
            <a:off x="1828800" y="1818064"/>
            <a:ext cx="1828800" cy="2895600"/>
            <a:chOff x="864" y="1440"/>
            <a:chExt cx="864" cy="1824"/>
          </a:xfrm>
        </p:grpSpPr>
        <p:pic>
          <p:nvPicPr>
            <p:cNvPr id="40978" name="Picture 4" descr="Sad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2400"/>
              <a:ext cx="864"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8" name="Line 5"/>
            <p:cNvSpPr>
              <a:spLocks noChangeShapeType="1"/>
            </p:cNvSpPr>
            <p:nvPr/>
          </p:nvSpPr>
          <p:spPr bwMode="auto">
            <a:xfrm>
              <a:off x="864" y="1440"/>
              <a:ext cx="288" cy="912"/>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0" name="Group 6"/>
          <p:cNvGrpSpPr>
            <a:grpSpLocks/>
          </p:cNvGrpSpPr>
          <p:nvPr/>
        </p:nvGrpSpPr>
        <p:grpSpPr bwMode="auto">
          <a:xfrm>
            <a:off x="3048001" y="979864"/>
            <a:ext cx="1792817" cy="2209800"/>
            <a:chOff x="1440" y="912"/>
            <a:chExt cx="847" cy="1392"/>
          </a:xfrm>
        </p:grpSpPr>
        <p:pic>
          <p:nvPicPr>
            <p:cNvPr id="40976" name="Picture 7" descr="imag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912"/>
              <a:ext cx="799" cy="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6" name="Line 8"/>
            <p:cNvSpPr>
              <a:spLocks noChangeShapeType="1"/>
            </p:cNvSpPr>
            <p:nvPr/>
          </p:nvSpPr>
          <p:spPr bwMode="auto">
            <a:xfrm flipV="1">
              <a:off x="1440" y="1776"/>
              <a:ext cx="336" cy="528"/>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3" name="Group 9"/>
          <p:cNvGrpSpPr>
            <a:grpSpLocks/>
          </p:cNvGrpSpPr>
          <p:nvPr/>
        </p:nvGrpSpPr>
        <p:grpSpPr bwMode="auto">
          <a:xfrm>
            <a:off x="4267200" y="2503864"/>
            <a:ext cx="2133600" cy="2743200"/>
            <a:chOff x="2016" y="1872"/>
            <a:chExt cx="1008" cy="1728"/>
          </a:xfrm>
        </p:grpSpPr>
        <p:sp>
          <p:nvSpPr>
            <p:cNvPr id="17423" name="Line 10"/>
            <p:cNvSpPr>
              <a:spLocks noChangeShapeType="1"/>
            </p:cNvSpPr>
            <p:nvPr/>
          </p:nvSpPr>
          <p:spPr bwMode="auto">
            <a:xfrm>
              <a:off x="2016" y="1872"/>
              <a:ext cx="288" cy="816"/>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pic>
          <p:nvPicPr>
            <p:cNvPr id="40975" name="Picture 11" descr="Sad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 y="2736"/>
              <a:ext cx="864"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0236" name="Group 12"/>
          <p:cNvGrpSpPr>
            <a:grpSpLocks/>
          </p:cNvGrpSpPr>
          <p:nvPr/>
        </p:nvGrpSpPr>
        <p:grpSpPr bwMode="auto">
          <a:xfrm>
            <a:off x="5689600" y="1437064"/>
            <a:ext cx="1727200" cy="2362200"/>
            <a:chOff x="2688" y="1200"/>
            <a:chExt cx="816" cy="1488"/>
          </a:xfrm>
        </p:grpSpPr>
        <p:pic>
          <p:nvPicPr>
            <p:cNvPr id="40972" name="Picture 13" descr="AnxiousSmiley"/>
            <p:cNvPicPr>
              <a:picLocks noChangeAspect="1" noChangeArrowheads="1"/>
            </p:cNvPicPr>
            <p:nvPr/>
          </p:nvPicPr>
          <p:blipFill>
            <a:blip r:embed="rId7">
              <a:extLst>
                <a:ext uri="{28A0092B-C50C-407E-A947-70E740481C1C}">
                  <a14:useLocalDpi xmlns:a14="http://schemas.microsoft.com/office/drawing/2010/main" val="0"/>
                </a:ext>
              </a:extLst>
            </a:blip>
            <a:srcRect l="31035" t="4620" r="6897" b="12224"/>
            <a:stretch>
              <a:fillRect/>
            </a:stretch>
          </p:blipFill>
          <p:spPr bwMode="auto">
            <a:xfrm>
              <a:off x="2688" y="1200"/>
              <a:ext cx="816"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2" name="Line 14"/>
            <p:cNvSpPr>
              <a:spLocks noChangeShapeType="1"/>
            </p:cNvSpPr>
            <p:nvPr/>
          </p:nvSpPr>
          <p:spPr bwMode="auto">
            <a:xfrm flipV="1">
              <a:off x="2736" y="2064"/>
              <a:ext cx="192" cy="624"/>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39" name="Group 15"/>
          <p:cNvGrpSpPr>
            <a:grpSpLocks/>
          </p:cNvGrpSpPr>
          <p:nvPr/>
        </p:nvGrpSpPr>
        <p:grpSpPr bwMode="auto">
          <a:xfrm>
            <a:off x="6807201" y="2884865"/>
            <a:ext cx="2351617" cy="1535113"/>
            <a:chOff x="3216" y="2112"/>
            <a:chExt cx="1111" cy="967"/>
          </a:xfrm>
        </p:grpSpPr>
        <p:pic>
          <p:nvPicPr>
            <p:cNvPr id="40970" name="Picture 16" descr="Anxious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 y="2352"/>
              <a:ext cx="727" cy="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0" name="Line 17"/>
            <p:cNvSpPr>
              <a:spLocks noChangeShapeType="1"/>
            </p:cNvSpPr>
            <p:nvPr/>
          </p:nvSpPr>
          <p:spPr bwMode="auto">
            <a:xfrm>
              <a:off x="3216" y="2112"/>
              <a:ext cx="336" cy="480"/>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grpSp>
        <p:nvGrpSpPr>
          <p:cNvPr id="180242" name="Group 18"/>
          <p:cNvGrpSpPr>
            <a:grpSpLocks/>
          </p:cNvGrpSpPr>
          <p:nvPr/>
        </p:nvGrpSpPr>
        <p:grpSpPr bwMode="auto">
          <a:xfrm>
            <a:off x="9347200" y="3799265"/>
            <a:ext cx="2540000" cy="2105025"/>
            <a:chOff x="4416" y="2688"/>
            <a:chExt cx="1200" cy="1326"/>
          </a:xfrm>
        </p:grpSpPr>
        <p:pic>
          <p:nvPicPr>
            <p:cNvPr id="40968" name="Picture 19" descr="SleepyFace"/>
            <p:cNvPicPr>
              <a:picLocks noChangeAspect="1" noChangeArrowheads="1"/>
            </p:cNvPicPr>
            <p:nvPr/>
          </p:nvPicPr>
          <p:blipFill>
            <a:blip r:embed="rId9">
              <a:extLst>
                <a:ext uri="{28A0092B-C50C-407E-A947-70E740481C1C}">
                  <a14:useLocalDpi xmlns:a14="http://schemas.microsoft.com/office/drawing/2010/main" val="0"/>
                </a:ext>
              </a:extLst>
            </a:blip>
            <a:srcRect l="12122" t="56566" r="54546"/>
            <a:stretch>
              <a:fillRect/>
            </a:stretch>
          </p:blipFill>
          <p:spPr bwMode="auto">
            <a:xfrm>
              <a:off x="4800" y="3216"/>
              <a:ext cx="816" cy="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8" name="Line 20"/>
            <p:cNvSpPr>
              <a:spLocks noChangeShapeType="1"/>
            </p:cNvSpPr>
            <p:nvPr/>
          </p:nvSpPr>
          <p:spPr bwMode="auto">
            <a:xfrm>
              <a:off x="4416" y="2688"/>
              <a:ext cx="624" cy="432"/>
            </a:xfrm>
            <a:prstGeom prst="line">
              <a:avLst/>
            </a:prstGeom>
            <a:noFill/>
            <a:ln w="44450">
              <a:solidFill>
                <a:srgbClr val="FF00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grpSp>
    </p:spTree>
    <p:custDataLst>
      <p:tags r:id="rId1"/>
    </p:custDataLst>
    <p:extLst>
      <p:ext uri="{BB962C8B-B14F-4D97-AF65-F5344CB8AC3E}">
        <p14:creationId xmlns:p14="http://schemas.microsoft.com/office/powerpoint/2010/main" val="1264841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 calcmode="lin" valueType="num">
                                      <p:cBhvr additive="base">
                                        <p:cTn id="7" dur="500" fill="hold"/>
                                        <p:tgtEl>
                                          <p:spTgt spid="180226"/>
                                        </p:tgtEl>
                                        <p:attrNameLst>
                                          <p:attrName>ppt_x</p:attrName>
                                        </p:attrNameLst>
                                      </p:cBhvr>
                                      <p:tavLst>
                                        <p:tav tm="0">
                                          <p:val>
                                            <p:strVal val="0-#ppt_w/2"/>
                                          </p:val>
                                        </p:tav>
                                        <p:tav tm="100000">
                                          <p:val>
                                            <p:strVal val="#ppt_x"/>
                                          </p:val>
                                        </p:tav>
                                      </p:tavLst>
                                    </p:anim>
                                    <p:anim calcmode="lin" valueType="num">
                                      <p:cBhvr additive="base">
                                        <p:cTn id="8" dur="500" fill="hold"/>
                                        <p:tgtEl>
                                          <p:spTgt spid="1802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80227"/>
                                        </p:tgtEl>
                                        <p:attrNameLst>
                                          <p:attrName>style.visibility</p:attrName>
                                        </p:attrNameLst>
                                      </p:cBhvr>
                                      <p:to>
                                        <p:strVal val="visible"/>
                                      </p:to>
                                    </p:set>
                                    <p:anim calcmode="lin" valueType="num">
                                      <p:cBhvr additive="base">
                                        <p:cTn id="13" dur="500" fill="hold"/>
                                        <p:tgtEl>
                                          <p:spTgt spid="180227"/>
                                        </p:tgtEl>
                                        <p:attrNameLst>
                                          <p:attrName>ppt_x</p:attrName>
                                        </p:attrNameLst>
                                      </p:cBhvr>
                                      <p:tavLst>
                                        <p:tav tm="0">
                                          <p:val>
                                            <p:strVal val="0-#ppt_w/2"/>
                                          </p:val>
                                        </p:tav>
                                        <p:tav tm="100000">
                                          <p:val>
                                            <p:strVal val="#ppt_x"/>
                                          </p:val>
                                        </p:tav>
                                      </p:tavLst>
                                    </p:anim>
                                    <p:anim calcmode="lin" valueType="num">
                                      <p:cBhvr additive="base">
                                        <p:cTn id="14" dur="500" fill="hold"/>
                                        <p:tgtEl>
                                          <p:spTgt spid="1802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80230"/>
                                        </p:tgtEl>
                                        <p:attrNameLst>
                                          <p:attrName>style.visibility</p:attrName>
                                        </p:attrNameLst>
                                      </p:cBhvr>
                                      <p:to>
                                        <p:strVal val="visible"/>
                                      </p:to>
                                    </p:set>
                                    <p:anim calcmode="lin" valueType="num">
                                      <p:cBhvr additive="base">
                                        <p:cTn id="19" dur="500" fill="hold"/>
                                        <p:tgtEl>
                                          <p:spTgt spid="180230"/>
                                        </p:tgtEl>
                                        <p:attrNameLst>
                                          <p:attrName>ppt_x</p:attrName>
                                        </p:attrNameLst>
                                      </p:cBhvr>
                                      <p:tavLst>
                                        <p:tav tm="0">
                                          <p:val>
                                            <p:strVal val="0-#ppt_w/2"/>
                                          </p:val>
                                        </p:tav>
                                        <p:tav tm="100000">
                                          <p:val>
                                            <p:strVal val="#ppt_x"/>
                                          </p:val>
                                        </p:tav>
                                      </p:tavLst>
                                    </p:anim>
                                    <p:anim calcmode="lin" valueType="num">
                                      <p:cBhvr additive="base">
                                        <p:cTn id="20" dur="500" fill="hold"/>
                                        <p:tgtEl>
                                          <p:spTgt spid="18023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80233"/>
                                        </p:tgtEl>
                                        <p:attrNameLst>
                                          <p:attrName>style.visibility</p:attrName>
                                        </p:attrNameLst>
                                      </p:cBhvr>
                                      <p:to>
                                        <p:strVal val="visible"/>
                                      </p:to>
                                    </p:set>
                                    <p:anim calcmode="lin" valueType="num">
                                      <p:cBhvr additive="base">
                                        <p:cTn id="25" dur="500" fill="hold"/>
                                        <p:tgtEl>
                                          <p:spTgt spid="180233"/>
                                        </p:tgtEl>
                                        <p:attrNameLst>
                                          <p:attrName>ppt_x</p:attrName>
                                        </p:attrNameLst>
                                      </p:cBhvr>
                                      <p:tavLst>
                                        <p:tav tm="0">
                                          <p:val>
                                            <p:strVal val="0-#ppt_w/2"/>
                                          </p:val>
                                        </p:tav>
                                        <p:tav tm="100000">
                                          <p:val>
                                            <p:strVal val="#ppt_x"/>
                                          </p:val>
                                        </p:tav>
                                      </p:tavLst>
                                    </p:anim>
                                    <p:anim calcmode="lin" valueType="num">
                                      <p:cBhvr additive="base">
                                        <p:cTn id="26" dur="500" fill="hold"/>
                                        <p:tgtEl>
                                          <p:spTgt spid="1802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80236"/>
                                        </p:tgtEl>
                                        <p:attrNameLst>
                                          <p:attrName>style.visibility</p:attrName>
                                        </p:attrNameLst>
                                      </p:cBhvr>
                                      <p:to>
                                        <p:strVal val="visible"/>
                                      </p:to>
                                    </p:set>
                                    <p:anim calcmode="lin" valueType="num">
                                      <p:cBhvr additive="base">
                                        <p:cTn id="31" dur="500" fill="hold"/>
                                        <p:tgtEl>
                                          <p:spTgt spid="180236"/>
                                        </p:tgtEl>
                                        <p:attrNameLst>
                                          <p:attrName>ppt_x</p:attrName>
                                        </p:attrNameLst>
                                      </p:cBhvr>
                                      <p:tavLst>
                                        <p:tav tm="0">
                                          <p:val>
                                            <p:strVal val="0-#ppt_w/2"/>
                                          </p:val>
                                        </p:tav>
                                        <p:tav tm="100000">
                                          <p:val>
                                            <p:strVal val="#ppt_x"/>
                                          </p:val>
                                        </p:tav>
                                      </p:tavLst>
                                    </p:anim>
                                    <p:anim calcmode="lin" valueType="num">
                                      <p:cBhvr additive="base">
                                        <p:cTn id="32" dur="500" fill="hold"/>
                                        <p:tgtEl>
                                          <p:spTgt spid="18023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180239"/>
                                        </p:tgtEl>
                                        <p:attrNameLst>
                                          <p:attrName>style.visibility</p:attrName>
                                        </p:attrNameLst>
                                      </p:cBhvr>
                                      <p:to>
                                        <p:strVal val="visible"/>
                                      </p:to>
                                    </p:set>
                                    <p:anim calcmode="lin" valueType="num">
                                      <p:cBhvr additive="base">
                                        <p:cTn id="37" dur="500" fill="hold"/>
                                        <p:tgtEl>
                                          <p:spTgt spid="180239"/>
                                        </p:tgtEl>
                                        <p:attrNameLst>
                                          <p:attrName>ppt_x</p:attrName>
                                        </p:attrNameLst>
                                      </p:cBhvr>
                                      <p:tavLst>
                                        <p:tav tm="0">
                                          <p:val>
                                            <p:strVal val="0-#ppt_w/2"/>
                                          </p:val>
                                        </p:tav>
                                        <p:tav tm="100000">
                                          <p:val>
                                            <p:strVal val="#ppt_x"/>
                                          </p:val>
                                        </p:tav>
                                      </p:tavLst>
                                    </p:anim>
                                    <p:anim calcmode="lin" valueType="num">
                                      <p:cBhvr additive="base">
                                        <p:cTn id="38" dur="500" fill="hold"/>
                                        <p:tgtEl>
                                          <p:spTgt spid="18023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80242"/>
                                        </p:tgtEl>
                                        <p:attrNameLst>
                                          <p:attrName>style.visibility</p:attrName>
                                        </p:attrNameLst>
                                      </p:cBhvr>
                                      <p:to>
                                        <p:strVal val="visible"/>
                                      </p:to>
                                    </p:set>
                                    <p:anim calcmode="lin" valueType="num">
                                      <p:cBhvr additive="base">
                                        <p:cTn id="43" dur="500" fill="hold"/>
                                        <p:tgtEl>
                                          <p:spTgt spid="180242"/>
                                        </p:tgtEl>
                                        <p:attrNameLst>
                                          <p:attrName>ppt_x</p:attrName>
                                        </p:attrNameLst>
                                      </p:cBhvr>
                                      <p:tavLst>
                                        <p:tav tm="0">
                                          <p:val>
                                            <p:strVal val="0-#ppt_w/2"/>
                                          </p:val>
                                        </p:tav>
                                        <p:tav tm="100000">
                                          <p:val>
                                            <p:strVal val="#ppt_x"/>
                                          </p:val>
                                        </p:tav>
                                      </p:tavLst>
                                    </p:anim>
                                    <p:anim calcmode="lin" valueType="num">
                                      <p:cBhvr additive="base">
                                        <p:cTn id="44" dur="500" fill="hold"/>
                                        <p:tgtEl>
                                          <p:spTgt spid="18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6942" y="1807655"/>
            <a:ext cx="10515600" cy="1325563"/>
          </a:xfrm>
        </p:spPr>
        <p:txBody>
          <a:bodyPr>
            <a:normAutofit/>
          </a:bodyPr>
          <a:lstStyle/>
          <a:p>
            <a:pPr algn="ctr">
              <a:defRPr/>
            </a:pPr>
            <a:r>
              <a:rPr lang="en-US" dirty="0"/>
              <a:t>Acute Toxicity</a:t>
            </a:r>
          </a:p>
        </p:txBody>
      </p:sp>
      <p:sp>
        <p:nvSpPr>
          <p:cNvPr id="19459" name="Rectangle 3"/>
          <p:cNvSpPr>
            <a:spLocks noGrp="1" noChangeArrowheads="1"/>
          </p:cNvSpPr>
          <p:nvPr>
            <p:ph type="body" sz="half" idx="1"/>
          </p:nvPr>
        </p:nvSpPr>
        <p:spPr>
          <a:xfrm>
            <a:off x="1372920" y="2791814"/>
            <a:ext cx="5181600" cy="4351338"/>
          </a:xfrm>
        </p:spPr>
        <p:txBody>
          <a:bodyPr/>
          <a:lstStyle/>
          <a:p>
            <a:pPr eaLnBrk="1" hangingPunct="1">
              <a:spcBef>
                <a:spcPts val="0"/>
              </a:spcBef>
              <a:defRPr/>
            </a:pPr>
            <a:r>
              <a:rPr lang="en-US" dirty="0">
                <a:latin typeface="Calibri" panose="020F0502020204030204" pitchFamily="34" charset="0"/>
                <a:cs typeface="Calibri" panose="020F0502020204030204" pitchFamily="34" charset="0"/>
              </a:rPr>
              <a:t>Elevated BP and HR</a:t>
            </a:r>
          </a:p>
          <a:p>
            <a:pPr eaLnBrk="1" hangingPunct="1">
              <a:spcBef>
                <a:spcPts val="0"/>
              </a:spcBef>
              <a:defRPr/>
            </a:pPr>
            <a:r>
              <a:rPr lang="en-US" dirty="0" err="1">
                <a:latin typeface="Calibri" panose="020F0502020204030204" pitchFamily="34" charset="0"/>
                <a:cs typeface="Calibri" panose="020F0502020204030204" pitchFamily="34" charset="0"/>
              </a:rPr>
              <a:t>Arrythmia</a:t>
            </a:r>
            <a:endParaRPr lang="en-US" dirty="0">
              <a:latin typeface="Calibri" panose="020F0502020204030204" pitchFamily="34" charset="0"/>
              <a:cs typeface="Calibri" panose="020F0502020204030204" pitchFamily="34" charset="0"/>
            </a:endParaRPr>
          </a:p>
          <a:p>
            <a:pPr eaLnBrk="1" hangingPunct="1">
              <a:spcBef>
                <a:spcPts val="0"/>
              </a:spcBef>
              <a:defRPr/>
            </a:pPr>
            <a:r>
              <a:rPr lang="en-US" dirty="0">
                <a:latin typeface="Calibri" panose="020F0502020204030204" pitchFamily="34" charset="0"/>
                <a:cs typeface="Calibri" panose="020F0502020204030204" pitchFamily="34" charset="0"/>
              </a:rPr>
              <a:t>Vasoconstriction</a:t>
            </a:r>
          </a:p>
          <a:p>
            <a:pPr eaLnBrk="1" hangingPunct="1">
              <a:spcBef>
                <a:spcPts val="0"/>
              </a:spcBef>
              <a:defRPr/>
            </a:pPr>
            <a:r>
              <a:rPr lang="en-US" dirty="0">
                <a:latin typeface="Calibri" panose="020F0502020204030204" pitchFamily="34" charset="0"/>
                <a:cs typeface="Calibri" panose="020F0502020204030204" pitchFamily="34" charset="0"/>
              </a:rPr>
              <a:t>Hyperthermia</a:t>
            </a:r>
            <a:endParaRPr lang="en-US" sz="2000" dirty="0">
              <a:latin typeface="Calibri" panose="020F0502020204030204" pitchFamily="34" charset="0"/>
              <a:cs typeface="Calibri" panose="020F0502020204030204" pitchFamily="34" charset="0"/>
            </a:endParaRPr>
          </a:p>
        </p:txBody>
      </p:sp>
      <p:sp>
        <p:nvSpPr>
          <p:cNvPr id="19460" name="Rectangle 4"/>
          <p:cNvSpPr>
            <a:spLocks noGrp="1" noChangeArrowheads="1"/>
          </p:cNvSpPr>
          <p:nvPr>
            <p:ph type="body" sz="half" idx="2"/>
          </p:nvPr>
        </p:nvSpPr>
        <p:spPr>
          <a:xfrm>
            <a:off x="6706920" y="2791814"/>
            <a:ext cx="5181600" cy="4351338"/>
          </a:xfrm>
        </p:spPr>
        <p:txBody>
          <a:bodyPr>
            <a:normAutofit/>
          </a:bodyPr>
          <a:lstStyle/>
          <a:p>
            <a:pPr eaLnBrk="1" hangingPunct="1">
              <a:spcBef>
                <a:spcPts val="0"/>
              </a:spcBef>
              <a:defRPr/>
            </a:pPr>
            <a:r>
              <a:rPr lang="en-US">
                <a:latin typeface="Calibri" panose="020F0502020204030204" pitchFamily="34" charset="0"/>
                <a:cs typeface="Calibri" panose="020F0502020204030204" pitchFamily="34" charset="0"/>
              </a:rPr>
              <a:t>Agitation </a:t>
            </a:r>
          </a:p>
          <a:p>
            <a:pPr eaLnBrk="1" hangingPunct="1">
              <a:spcBef>
                <a:spcPts val="0"/>
              </a:spcBef>
              <a:defRPr/>
            </a:pPr>
            <a:r>
              <a:rPr lang="en-US">
                <a:latin typeface="Calibri" panose="020F0502020204030204" pitchFamily="34" charset="0"/>
                <a:cs typeface="Calibri" panose="020F0502020204030204" pitchFamily="34" charset="0"/>
              </a:rPr>
              <a:t>Rhabdomyolysis</a:t>
            </a:r>
          </a:p>
          <a:p>
            <a:pPr eaLnBrk="1" hangingPunct="1">
              <a:spcBef>
                <a:spcPts val="0"/>
              </a:spcBef>
              <a:defRPr/>
            </a:pPr>
            <a:r>
              <a:rPr lang="en-US">
                <a:latin typeface="Calibri" panose="020F0502020204030204" pitchFamily="34" charset="0"/>
                <a:cs typeface="Calibri" panose="020F0502020204030204" pitchFamily="34" charset="0"/>
              </a:rPr>
              <a:t>Seizure</a:t>
            </a:r>
            <a:endParaRPr lang="en-US" sz="2000">
              <a:latin typeface="Calibri" panose="020F0502020204030204" pitchFamily="34" charset="0"/>
              <a:cs typeface="Calibri" panose="020F0502020204030204" pitchFamily="34" charset="0"/>
            </a:endParaRPr>
          </a:p>
        </p:txBody>
      </p:sp>
      <p:sp>
        <p:nvSpPr>
          <p:cNvPr id="19461" name="Text Box 5"/>
          <p:cNvSpPr txBox="1">
            <a:spLocks noChangeArrowheads="1"/>
          </p:cNvSpPr>
          <p:nvPr/>
        </p:nvSpPr>
        <p:spPr bwMode="auto">
          <a:xfrm>
            <a:off x="1372920" y="4346562"/>
            <a:ext cx="9434144"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1600">
                <a:solidFill>
                  <a:schemeClr val="tx1"/>
                </a:solidFill>
                <a:latin typeface="Times New Roman" charset="0"/>
                <a:ea typeface="ＭＳ Ｐゴシック" charset="0"/>
              </a:defRPr>
            </a:lvl1pPr>
            <a:lvl2pPr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buFontTx/>
              <a:buChar char="•"/>
              <a:defRPr/>
            </a:pPr>
            <a:r>
              <a:rPr lang="en-US" sz="2800" dirty="0">
                <a:latin typeface="Calibri" panose="020F0502020204030204" pitchFamily="34" charset="0"/>
                <a:cs typeface="Calibri" panose="020F0502020204030204" pitchFamily="34" charset="0"/>
              </a:rPr>
              <a:t>  Acute psychosis </a:t>
            </a:r>
            <a:r>
              <a:rPr lang="en-US" sz="2800" b="1" dirty="0">
                <a:latin typeface="Calibri" panose="020F0502020204030204" pitchFamily="34" charset="0"/>
                <a:cs typeface="Calibri" panose="020F0502020204030204" pitchFamily="34" charset="0"/>
                <a:sym typeface="Symbol" charset="0"/>
              </a:rPr>
              <a:t> </a:t>
            </a:r>
            <a:r>
              <a:rPr lang="en-US" sz="2800" dirty="0">
                <a:latin typeface="Calibri" panose="020F0502020204030204" pitchFamily="34" charset="0"/>
                <a:cs typeface="Calibri" panose="020F0502020204030204" pitchFamily="34" charset="0"/>
                <a:sym typeface="Symbol" charset="0"/>
              </a:rPr>
              <a:t>prolonged psychosis</a:t>
            </a:r>
            <a:endParaRPr lang="en-US" sz="2800" dirty="0">
              <a:latin typeface="Calibri" panose="020F0502020204030204" pitchFamily="34" charset="0"/>
              <a:cs typeface="Calibri" panose="020F0502020204030204" pitchFamily="34" charset="0"/>
            </a:endParaRPr>
          </a:p>
          <a:p>
            <a:pPr lvl="1" eaLnBrk="1" hangingPunct="1">
              <a:buFontTx/>
              <a:buChar char="–"/>
              <a:defRPr/>
            </a:pPr>
            <a:r>
              <a:rPr lang="en-US" sz="2400" dirty="0">
                <a:latin typeface="Calibri" panose="020F0502020204030204" pitchFamily="34" charset="0"/>
                <a:cs typeface="Calibri" panose="020F0502020204030204" pitchFamily="34" charset="0"/>
              </a:rPr>
              <a:t>Paranoid delusions</a:t>
            </a:r>
          </a:p>
          <a:p>
            <a:pPr lvl="1" eaLnBrk="1" hangingPunct="1">
              <a:buFontTx/>
              <a:buChar char="–"/>
              <a:defRPr/>
            </a:pPr>
            <a:r>
              <a:rPr lang="en-US" sz="2400" dirty="0">
                <a:latin typeface="Calibri" panose="020F0502020204030204" pitchFamily="34" charset="0"/>
                <a:cs typeface="Calibri" panose="020F0502020204030204" pitchFamily="34" charset="0"/>
              </a:rPr>
              <a:t>Visual, sensory, and auditory hallucinations </a:t>
            </a:r>
          </a:p>
          <a:p>
            <a:pPr lvl="2" eaLnBrk="1" hangingPunct="1">
              <a:buFontTx/>
              <a:buChar char="–"/>
              <a:defRPr/>
            </a:pPr>
            <a:r>
              <a:rPr lang="en-US" sz="2000" dirty="0" err="1">
                <a:latin typeface="Calibri" panose="020F0502020204030204" pitchFamily="34" charset="0"/>
                <a:cs typeface="Calibri" panose="020F0502020204030204" pitchFamily="34" charset="0"/>
              </a:rPr>
              <a:t>ie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formications</a:t>
            </a:r>
            <a:endParaRPr lang="en-US" sz="2000" dirty="0">
              <a:latin typeface="Calibri" panose="020F0502020204030204" pitchFamily="34" charset="0"/>
              <a:cs typeface="Calibri" panose="020F0502020204030204" pitchFamily="34" charset="0"/>
            </a:endParaRPr>
          </a:p>
        </p:txBody>
      </p:sp>
      <p:pic>
        <p:nvPicPr>
          <p:cNvPr id="45061" name="Picture 7" descr="AnxiousSmiley"/>
          <p:cNvPicPr>
            <a:picLocks noChangeAspect="1" noChangeArrowheads="1"/>
          </p:cNvPicPr>
          <p:nvPr/>
        </p:nvPicPr>
        <p:blipFill>
          <a:blip r:embed="rId4">
            <a:extLst>
              <a:ext uri="{28A0092B-C50C-407E-A947-70E740481C1C}">
                <a14:useLocalDpi xmlns:a14="http://schemas.microsoft.com/office/drawing/2010/main" val="0"/>
              </a:ext>
            </a:extLst>
          </a:blip>
          <a:srcRect l="31035" t="4620" r="6897" b="12224"/>
          <a:stretch>
            <a:fillRect/>
          </a:stretch>
        </p:blipFill>
        <p:spPr bwMode="auto">
          <a:xfrm>
            <a:off x="158502" y="4501026"/>
            <a:ext cx="138727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10" descr="Anxious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6742" y="4439254"/>
            <a:ext cx="1272387"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a:extLst>
              <a:ext uri="{FF2B5EF4-FFF2-40B4-BE49-F238E27FC236}">
                <a16:creationId xmlns:a16="http://schemas.microsoft.com/office/drawing/2014/main" id="{107B5357-2483-FA4C-874B-DE1ABB2CAA57}"/>
              </a:ext>
            </a:extLst>
          </p:cNvPr>
          <p:cNvSpPr txBox="1">
            <a:spLocks noChangeArrowheads="1"/>
          </p:cNvSpPr>
          <p:nvPr/>
        </p:nvSpPr>
        <p:spPr>
          <a:xfrm>
            <a:off x="570934" y="852915"/>
            <a:ext cx="11038116" cy="151759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US" dirty="0"/>
              <a:t>2-3  day binges are typical, called  runs</a:t>
            </a:r>
          </a:p>
          <a:p>
            <a:pPr>
              <a:spcBef>
                <a:spcPts val="0"/>
              </a:spcBef>
              <a:defRPr/>
            </a:pPr>
            <a:r>
              <a:rPr lang="en-US" dirty="0"/>
              <a:t>Regular re-dosing to maintain rush or high in setting of acute tolerance</a:t>
            </a:r>
          </a:p>
          <a:p>
            <a:pPr>
              <a:spcBef>
                <a:spcPts val="0"/>
              </a:spcBef>
              <a:defRPr/>
            </a:pPr>
            <a:r>
              <a:rPr lang="en-US" dirty="0"/>
              <a:t>Ends when drug or money runs out, or paranoia/ disorganized thinking sets in</a:t>
            </a:r>
          </a:p>
        </p:txBody>
      </p:sp>
      <p:sp>
        <p:nvSpPr>
          <p:cNvPr id="9" name="Rectangle 2">
            <a:extLst>
              <a:ext uri="{FF2B5EF4-FFF2-40B4-BE49-F238E27FC236}">
                <a16:creationId xmlns:a16="http://schemas.microsoft.com/office/drawing/2014/main" id="{A298AD99-CE0F-DD47-9253-88EE3AFCD1F2}"/>
              </a:ext>
            </a:extLst>
          </p:cNvPr>
          <p:cNvSpPr txBox="1">
            <a:spLocks noChangeArrowheads="1"/>
          </p:cNvSpPr>
          <p:nvPr/>
        </p:nvSpPr>
        <p:spPr>
          <a:xfrm>
            <a:off x="336327" y="227052"/>
            <a:ext cx="10515600" cy="6542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t>Binges</a:t>
            </a:r>
          </a:p>
        </p:txBody>
      </p:sp>
    </p:spTree>
    <p:custDataLst>
      <p:tags r:id="rId1"/>
    </p:custDataLst>
    <p:extLst>
      <p:ext uri="{BB962C8B-B14F-4D97-AF65-F5344CB8AC3E}">
        <p14:creationId xmlns:p14="http://schemas.microsoft.com/office/powerpoint/2010/main" val="5323049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2B2EC6-4E46-CC44-8A48-EE8322BAEE40}"/>
              </a:ext>
            </a:extLst>
          </p:cNvPr>
          <p:cNvSpPr>
            <a:spLocks noGrp="1"/>
          </p:cNvSpPr>
          <p:nvPr>
            <p:ph type="title"/>
          </p:nvPr>
        </p:nvSpPr>
        <p:spPr>
          <a:xfrm>
            <a:off x="838200" y="365126"/>
            <a:ext cx="9901518" cy="929302"/>
          </a:xfrm>
        </p:spPr>
        <p:txBody>
          <a:bodyPr>
            <a:normAutofit/>
          </a:bodyPr>
          <a:lstStyle/>
          <a:p>
            <a:r>
              <a:rPr lang="en-US" sz="3600" dirty="0"/>
              <a:t>Stimulant Intoxication Treatment = De-escalation</a:t>
            </a:r>
          </a:p>
        </p:txBody>
      </p:sp>
      <p:sp>
        <p:nvSpPr>
          <p:cNvPr id="6" name="Rectangle 5">
            <a:extLst>
              <a:ext uri="{FF2B5EF4-FFF2-40B4-BE49-F238E27FC236}">
                <a16:creationId xmlns:a16="http://schemas.microsoft.com/office/drawing/2014/main" id="{9ED7350F-0709-7949-A9C2-6F48F317A08B}"/>
              </a:ext>
            </a:extLst>
          </p:cNvPr>
          <p:cNvSpPr/>
          <p:nvPr/>
        </p:nvSpPr>
        <p:spPr>
          <a:xfrm>
            <a:off x="838200" y="1690688"/>
            <a:ext cx="6096000" cy="4154984"/>
          </a:xfrm>
          <a:prstGeom prst="rect">
            <a:avLst/>
          </a:prstGeom>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Ten Domains of De-escalation:</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1. Respect personal space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2. Do not be provocative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3. Establish verbal contact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4. Be concise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5. Identify wants and feelings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6. Listen actively; respond appropriately</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7. Agree or agree to disagree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8. Lay down the law and set clear limits </a:t>
            </a:r>
          </a:p>
          <a:p>
            <a:pPr marL="114300" marR="0" indent="-11430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9. Offer choices and optimism </a:t>
            </a:r>
          </a:p>
          <a:p>
            <a:r>
              <a:rPr lang="en-US" sz="2400" dirty="0">
                <a:latin typeface="Calibri" panose="020F0502020204030204" pitchFamily="34" charset="0"/>
                <a:ea typeface="Calibri" panose="020F0502020204030204" pitchFamily="34" charset="0"/>
                <a:cs typeface="Times New Roman" panose="02020603050405020304" pitchFamily="18" charset="0"/>
              </a:rPr>
              <a:t>10. Debrief the patient and staff.</a:t>
            </a:r>
          </a:p>
        </p:txBody>
      </p:sp>
      <p:sp>
        <p:nvSpPr>
          <p:cNvPr id="7" name="Rectangle 6">
            <a:extLst>
              <a:ext uri="{FF2B5EF4-FFF2-40B4-BE49-F238E27FC236}">
                <a16:creationId xmlns:a16="http://schemas.microsoft.com/office/drawing/2014/main" id="{3C205DD0-4788-6A4B-BDCF-12DA4E4238EA}"/>
              </a:ext>
            </a:extLst>
          </p:cNvPr>
          <p:cNvSpPr/>
          <p:nvPr/>
        </p:nvSpPr>
        <p:spPr>
          <a:xfrm>
            <a:off x="1990164" y="6008211"/>
            <a:ext cx="7382435" cy="738664"/>
          </a:xfrm>
          <a:prstGeom prst="rect">
            <a:avLst/>
          </a:prstGeom>
        </p:spPr>
        <p:txBody>
          <a:bodyPr wrap="square">
            <a:spAutoFit/>
          </a:bodyPr>
          <a:lstStyle/>
          <a:p>
            <a:r>
              <a:rPr lang="en-US" sz="1400" dirty="0">
                <a:solidFill>
                  <a:srgbClr val="212121"/>
                </a:solidFill>
                <a:latin typeface="Segoe UI"/>
                <a:ea typeface="Times New Roman" panose="02020603050405020304" pitchFamily="18" charset="0"/>
                <a:cs typeface="Times New Roman" panose="02020603050405020304" pitchFamily="18" charset="0"/>
              </a:rPr>
              <a:t>Richmond JS, Berlin JS, Fishkind AB, et al. Verbal De-escalation of the Agitated Patient: Consensus Statement of the American Association for Emergency Psychiatry Project BETA De-escalation Workgroup. </a:t>
            </a:r>
            <a:r>
              <a:rPr lang="en-US" sz="1400" i="1" dirty="0">
                <a:solidFill>
                  <a:srgbClr val="212121"/>
                </a:solidFill>
                <a:latin typeface="Segoe UI"/>
                <a:ea typeface="Times New Roman" panose="02020603050405020304" pitchFamily="18" charset="0"/>
                <a:cs typeface="Times New Roman" panose="02020603050405020304" pitchFamily="18" charset="0"/>
              </a:rPr>
              <a:t>West J </a:t>
            </a:r>
            <a:r>
              <a:rPr lang="en-US" sz="1400" i="1" dirty="0" err="1">
                <a:solidFill>
                  <a:srgbClr val="212121"/>
                </a:solidFill>
                <a:latin typeface="Segoe UI"/>
                <a:ea typeface="Times New Roman" panose="02020603050405020304" pitchFamily="18" charset="0"/>
                <a:cs typeface="Times New Roman" panose="02020603050405020304" pitchFamily="18" charset="0"/>
              </a:rPr>
              <a:t>Emerg</a:t>
            </a:r>
            <a:r>
              <a:rPr lang="en-US" sz="1400" i="1" dirty="0">
                <a:solidFill>
                  <a:srgbClr val="212121"/>
                </a:solidFill>
                <a:latin typeface="Segoe UI"/>
                <a:ea typeface="Times New Roman" panose="02020603050405020304" pitchFamily="18" charset="0"/>
                <a:cs typeface="Times New Roman" panose="02020603050405020304" pitchFamily="18" charset="0"/>
              </a:rPr>
              <a:t> Med</a:t>
            </a:r>
            <a:r>
              <a:rPr lang="en-US" sz="1400" dirty="0">
                <a:solidFill>
                  <a:srgbClr val="212121"/>
                </a:solidFill>
                <a:latin typeface="Segoe UI"/>
                <a:ea typeface="Times New Roman" panose="02020603050405020304" pitchFamily="18" charset="0"/>
                <a:cs typeface="Times New Roman" panose="02020603050405020304" pitchFamily="18" charset="0"/>
              </a:rPr>
              <a:t>. 2012;13(1):17-25.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616E5B9E-30C9-764A-9A2A-B5B2E1631BC0}"/>
              </a:ext>
            </a:extLst>
          </p:cNvPr>
          <p:cNvSpPr txBox="1">
            <a:spLocks noChangeArrowheads="1"/>
          </p:cNvSpPr>
          <p:nvPr/>
        </p:nvSpPr>
        <p:spPr>
          <a:xfrm>
            <a:off x="6474760" y="1690688"/>
            <a:ext cx="5080000" cy="375872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ct val="40000"/>
              </a:spcBef>
              <a:buNone/>
              <a:defRPr/>
            </a:pPr>
            <a:r>
              <a:rPr lang="en-US" dirty="0"/>
              <a:t>Medical Interventions</a:t>
            </a:r>
          </a:p>
          <a:p>
            <a:pPr>
              <a:lnSpc>
                <a:spcPct val="110000"/>
              </a:lnSpc>
              <a:spcBef>
                <a:spcPct val="40000"/>
              </a:spcBef>
              <a:defRPr/>
            </a:pPr>
            <a:r>
              <a:rPr lang="en-US" dirty="0"/>
              <a:t>Neuroleptics (</a:t>
            </a:r>
            <a:r>
              <a:rPr lang="en-US" dirty="0" err="1"/>
              <a:t>ie</a:t>
            </a:r>
            <a:r>
              <a:rPr lang="en-US" dirty="0"/>
              <a:t> </a:t>
            </a:r>
            <a:r>
              <a:rPr lang="en-US" dirty="0" err="1"/>
              <a:t>haldol</a:t>
            </a:r>
            <a:r>
              <a:rPr lang="en-US" dirty="0"/>
              <a:t>) for agitation</a:t>
            </a:r>
          </a:p>
          <a:p>
            <a:pPr>
              <a:lnSpc>
                <a:spcPct val="110000"/>
              </a:lnSpc>
              <a:spcBef>
                <a:spcPct val="40000"/>
              </a:spcBef>
              <a:defRPr/>
            </a:pPr>
            <a:r>
              <a:rPr lang="en-US" dirty="0"/>
              <a:t>Benzos to control seizures</a:t>
            </a:r>
          </a:p>
          <a:p>
            <a:pPr>
              <a:lnSpc>
                <a:spcPct val="110000"/>
              </a:lnSpc>
              <a:spcBef>
                <a:spcPct val="40000"/>
              </a:spcBef>
              <a:defRPr/>
            </a:pPr>
            <a:r>
              <a:rPr lang="en-US" dirty="0"/>
              <a:t>Treat hyperthermia (external cooling)</a:t>
            </a:r>
          </a:p>
          <a:p>
            <a:pPr>
              <a:lnSpc>
                <a:spcPct val="110000"/>
              </a:lnSpc>
              <a:spcBef>
                <a:spcPct val="40000"/>
              </a:spcBef>
              <a:defRPr/>
            </a:pPr>
            <a:r>
              <a:rPr lang="en-US" dirty="0"/>
              <a:t>For increased BP+HR,  use vasodilators and CCB or non-selective beta-blockers</a:t>
            </a:r>
            <a:endParaRPr lang="en-US" sz="2400" dirty="0"/>
          </a:p>
        </p:txBody>
      </p:sp>
    </p:spTree>
    <p:custDataLst>
      <p:tags r:id="rId1"/>
    </p:custDataLst>
    <p:extLst>
      <p:ext uri="{BB962C8B-B14F-4D97-AF65-F5344CB8AC3E}">
        <p14:creationId xmlns:p14="http://schemas.microsoft.com/office/powerpoint/2010/main" val="21940365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8331200" y="4600667"/>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Skin</a:t>
            </a:r>
          </a:p>
          <a:p>
            <a:pPr eaLnBrk="1" hangingPunct="1">
              <a:spcBef>
                <a:spcPct val="20000"/>
              </a:spcBef>
              <a:buFontTx/>
              <a:buChar char="•"/>
              <a:defRPr/>
            </a:pPr>
            <a:r>
              <a:rPr lang="en-US" sz="1400" dirty="0">
                <a:solidFill>
                  <a:schemeClr val="tx2"/>
                </a:solidFill>
                <a:latin typeface="Arial" charset="0"/>
                <a:cs typeface="+mn-cs"/>
              </a:rPr>
              <a:t>Cellulitis/ abscess</a:t>
            </a:r>
          </a:p>
          <a:p>
            <a:pPr eaLnBrk="1" hangingPunct="1">
              <a:spcBef>
                <a:spcPct val="20000"/>
              </a:spcBef>
              <a:buFontTx/>
              <a:buChar char="•"/>
              <a:defRPr/>
            </a:pPr>
            <a:r>
              <a:rPr lang="en-US" sz="1400" dirty="0">
                <a:solidFill>
                  <a:schemeClr val="tx2"/>
                </a:solidFill>
                <a:latin typeface="Arial" charset="0"/>
                <a:cs typeface="+mn-cs"/>
              </a:rPr>
              <a:t> Excoriations</a:t>
            </a:r>
          </a:p>
          <a:p>
            <a:pPr eaLnBrk="1" hangingPunct="1">
              <a:spcBef>
                <a:spcPct val="20000"/>
              </a:spcBef>
              <a:buFontTx/>
              <a:buChar char="•"/>
              <a:defRPr/>
            </a:pPr>
            <a:r>
              <a:rPr lang="en-US" sz="1400" dirty="0">
                <a:solidFill>
                  <a:schemeClr val="tx2"/>
                </a:solidFill>
                <a:latin typeface="Arial" charset="0"/>
                <a:cs typeface="+mn-cs"/>
              </a:rPr>
              <a:t>Chemical burns</a:t>
            </a:r>
          </a:p>
        </p:txBody>
      </p:sp>
      <p:sp>
        <p:nvSpPr>
          <p:cNvPr id="193539" name="Text Box 3"/>
          <p:cNvSpPr txBox="1">
            <a:spLocks noChangeArrowheads="1"/>
          </p:cNvSpPr>
          <p:nvPr/>
        </p:nvSpPr>
        <p:spPr bwMode="auto">
          <a:xfrm>
            <a:off x="9948672" y="2628781"/>
            <a:ext cx="2844800" cy="160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Renal/Metabolic</a:t>
            </a:r>
          </a:p>
          <a:p>
            <a:pPr eaLnBrk="1" hangingPunct="1">
              <a:spcBef>
                <a:spcPct val="20000"/>
              </a:spcBef>
              <a:buFontTx/>
              <a:buChar char="•"/>
              <a:defRPr/>
            </a:pPr>
            <a:r>
              <a:rPr lang="en-US" sz="1400" dirty="0" err="1">
                <a:solidFill>
                  <a:schemeClr val="tx2"/>
                </a:solidFill>
                <a:latin typeface="Arial" charset="0"/>
                <a:cs typeface="+mn-cs"/>
              </a:rPr>
              <a:t>Rhabdomyolisis</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Dehydration</a:t>
            </a:r>
          </a:p>
          <a:p>
            <a:pPr eaLnBrk="1" hangingPunct="1">
              <a:spcBef>
                <a:spcPct val="20000"/>
              </a:spcBef>
              <a:buFontTx/>
              <a:buChar char="•"/>
              <a:defRPr/>
            </a:pPr>
            <a:r>
              <a:rPr lang="en-US" sz="1400" dirty="0">
                <a:solidFill>
                  <a:schemeClr val="tx2"/>
                </a:solidFill>
                <a:latin typeface="Arial" charset="0"/>
                <a:cs typeface="+mn-cs"/>
              </a:rPr>
              <a:t>Acute Renal Failure</a:t>
            </a:r>
          </a:p>
          <a:p>
            <a:pPr eaLnBrk="1" hangingPunct="1">
              <a:spcBef>
                <a:spcPct val="20000"/>
              </a:spcBef>
              <a:buFontTx/>
              <a:buChar char="•"/>
              <a:defRPr/>
            </a:pPr>
            <a:r>
              <a:rPr lang="en-US" sz="1400" dirty="0">
                <a:solidFill>
                  <a:schemeClr val="tx2"/>
                </a:solidFill>
                <a:latin typeface="Arial" charset="0"/>
                <a:cs typeface="+mn-cs"/>
              </a:rPr>
              <a:t>Acidosis</a:t>
            </a:r>
          </a:p>
          <a:p>
            <a:pPr eaLnBrk="1" hangingPunct="1">
              <a:spcBef>
                <a:spcPct val="20000"/>
              </a:spcBef>
              <a:buFontTx/>
              <a:buChar char="•"/>
              <a:defRPr/>
            </a:pPr>
            <a:r>
              <a:rPr lang="en-US" sz="1400" dirty="0">
                <a:solidFill>
                  <a:schemeClr val="tx2"/>
                </a:solidFill>
                <a:latin typeface="Arial" charset="0"/>
                <a:cs typeface="+mn-cs"/>
              </a:rPr>
              <a:t>Hyperthermia</a:t>
            </a:r>
          </a:p>
        </p:txBody>
      </p:sp>
      <p:pic>
        <p:nvPicPr>
          <p:cNvPr id="51203" name="Picture 4" descr="spun"/>
          <p:cNvPicPr>
            <a:picLocks noChangeAspect="1" noChangeArrowheads="1"/>
          </p:cNvPicPr>
          <p:nvPr/>
        </p:nvPicPr>
        <p:blipFill>
          <a:blip r:embed="rId3">
            <a:extLst>
              <a:ext uri="{28A0092B-C50C-407E-A947-70E740481C1C}">
                <a14:useLocalDpi xmlns:a14="http://schemas.microsoft.com/office/drawing/2010/main" val="0"/>
              </a:ext>
            </a:extLst>
          </a:blip>
          <a:srcRect l="26338"/>
          <a:stretch>
            <a:fillRect/>
          </a:stretch>
        </p:blipFill>
        <p:spPr bwMode="auto">
          <a:xfrm>
            <a:off x="4104835" y="364425"/>
            <a:ext cx="357593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41" name="Text Box 5"/>
          <p:cNvSpPr txBox="1">
            <a:spLocks noChangeArrowheads="1"/>
          </p:cNvSpPr>
          <p:nvPr/>
        </p:nvSpPr>
        <p:spPr bwMode="auto">
          <a:xfrm>
            <a:off x="152400" y="434529"/>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Dental</a:t>
            </a:r>
          </a:p>
          <a:p>
            <a:pPr eaLnBrk="1" hangingPunct="1">
              <a:spcBef>
                <a:spcPct val="20000"/>
              </a:spcBef>
              <a:buFontTx/>
              <a:buChar char="•"/>
              <a:defRPr/>
            </a:pPr>
            <a:r>
              <a:rPr lang="en-US" sz="1400" dirty="0">
                <a:solidFill>
                  <a:schemeClr val="tx2"/>
                </a:solidFill>
                <a:latin typeface="Arial" charset="0"/>
                <a:cs typeface="+mn-cs"/>
              </a:rPr>
              <a:t>Darkened teeth</a:t>
            </a:r>
          </a:p>
          <a:p>
            <a:pPr eaLnBrk="1" hangingPunct="1">
              <a:spcBef>
                <a:spcPct val="20000"/>
              </a:spcBef>
              <a:buFontTx/>
              <a:buChar char="•"/>
              <a:defRPr/>
            </a:pPr>
            <a:r>
              <a:rPr lang="en-US" sz="1400" dirty="0">
                <a:solidFill>
                  <a:schemeClr val="tx2"/>
                </a:solidFill>
                <a:latin typeface="Arial" charset="0"/>
                <a:cs typeface="+mn-cs"/>
              </a:rPr>
              <a:t>Caries</a:t>
            </a:r>
          </a:p>
          <a:p>
            <a:pPr eaLnBrk="1" hangingPunct="1">
              <a:spcBef>
                <a:spcPct val="20000"/>
              </a:spcBef>
              <a:buFontTx/>
              <a:buChar char="•"/>
              <a:defRPr/>
            </a:pPr>
            <a:r>
              <a:rPr lang="en-US" sz="1400" dirty="0">
                <a:solidFill>
                  <a:schemeClr val="tx2"/>
                </a:solidFill>
                <a:latin typeface="Arial" charset="0"/>
                <a:cs typeface="+mn-cs"/>
              </a:rPr>
              <a:t>Periodontal disease</a:t>
            </a:r>
          </a:p>
        </p:txBody>
      </p:sp>
      <p:sp>
        <p:nvSpPr>
          <p:cNvPr id="193542" name="Text Box 6"/>
          <p:cNvSpPr txBox="1">
            <a:spLocks noChangeArrowheads="1"/>
          </p:cNvSpPr>
          <p:nvPr/>
        </p:nvSpPr>
        <p:spPr bwMode="auto">
          <a:xfrm>
            <a:off x="1320800" y="1719451"/>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Pulmonary</a:t>
            </a:r>
          </a:p>
          <a:p>
            <a:pPr eaLnBrk="1" hangingPunct="1">
              <a:spcBef>
                <a:spcPct val="20000"/>
              </a:spcBef>
              <a:buFontTx/>
              <a:buChar char="•"/>
              <a:defRPr/>
            </a:pPr>
            <a:r>
              <a:rPr lang="en-US" sz="1400" dirty="0">
                <a:solidFill>
                  <a:schemeClr val="tx2"/>
                </a:solidFill>
                <a:latin typeface="Arial" charset="0"/>
                <a:cs typeface="+mn-cs"/>
              </a:rPr>
              <a:t>Acute pulmonary edema</a:t>
            </a:r>
          </a:p>
          <a:p>
            <a:pPr eaLnBrk="1" hangingPunct="1">
              <a:spcBef>
                <a:spcPct val="20000"/>
              </a:spcBef>
              <a:buFontTx/>
              <a:buChar char="•"/>
              <a:defRPr/>
            </a:pPr>
            <a:r>
              <a:rPr lang="en-US" sz="1400" dirty="0">
                <a:solidFill>
                  <a:schemeClr val="tx2"/>
                </a:solidFill>
                <a:latin typeface="Arial" charset="0"/>
                <a:cs typeface="+mn-cs"/>
              </a:rPr>
              <a:t>Pulmonary HTN</a:t>
            </a:r>
          </a:p>
          <a:p>
            <a:pPr eaLnBrk="1" hangingPunct="1">
              <a:spcBef>
                <a:spcPct val="20000"/>
              </a:spcBef>
              <a:buFontTx/>
              <a:buChar char="•"/>
              <a:defRPr/>
            </a:pPr>
            <a:r>
              <a:rPr lang="en-US" sz="1400" dirty="0">
                <a:solidFill>
                  <a:schemeClr val="tx2"/>
                </a:solidFill>
                <a:latin typeface="Arial" charset="0"/>
                <a:cs typeface="+mn-cs"/>
              </a:rPr>
              <a:t>Inhalation injury</a:t>
            </a:r>
          </a:p>
        </p:txBody>
      </p:sp>
      <p:sp>
        <p:nvSpPr>
          <p:cNvPr id="193543" name="Text Box 7"/>
          <p:cNvSpPr txBox="1">
            <a:spLocks noChangeArrowheads="1"/>
          </p:cNvSpPr>
          <p:nvPr/>
        </p:nvSpPr>
        <p:spPr bwMode="auto">
          <a:xfrm>
            <a:off x="152400" y="2848545"/>
            <a:ext cx="3962400" cy="18589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Cardiovascular</a:t>
            </a:r>
          </a:p>
          <a:p>
            <a:pPr eaLnBrk="1" hangingPunct="1">
              <a:spcBef>
                <a:spcPct val="20000"/>
              </a:spcBef>
              <a:buFontTx/>
              <a:buChar char="•"/>
              <a:defRPr/>
            </a:pPr>
            <a:r>
              <a:rPr lang="en-US" sz="1400" dirty="0">
                <a:solidFill>
                  <a:schemeClr val="tx2"/>
                </a:solidFill>
                <a:latin typeface="Arial" charset="0"/>
                <a:cs typeface="+mn-cs"/>
              </a:rPr>
              <a:t>Hypertension</a:t>
            </a:r>
          </a:p>
          <a:p>
            <a:pPr eaLnBrk="1" hangingPunct="1">
              <a:spcBef>
                <a:spcPct val="20000"/>
              </a:spcBef>
              <a:buFontTx/>
              <a:buChar char="•"/>
              <a:defRPr/>
            </a:pPr>
            <a:r>
              <a:rPr lang="en-US" sz="1400" dirty="0">
                <a:solidFill>
                  <a:schemeClr val="tx2"/>
                </a:solidFill>
                <a:latin typeface="Arial" charset="0"/>
                <a:cs typeface="+mn-cs"/>
              </a:rPr>
              <a:t>DCM</a:t>
            </a:r>
          </a:p>
          <a:p>
            <a:pPr eaLnBrk="1" hangingPunct="1">
              <a:spcBef>
                <a:spcPct val="20000"/>
              </a:spcBef>
              <a:buFontTx/>
              <a:buChar char="•"/>
              <a:defRPr/>
            </a:pPr>
            <a:r>
              <a:rPr lang="en-US" sz="1400" dirty="0" err="1">
                <a:solidFill>
                  <a:schemeClr val="tx2"/>
                </a:solidFill>
                <a:latin typeface="Arial" charset="0"/>
                <a:cs typeface="+mn-cs"/>
              </a:rPr>
              <a:t>Arrythmia</a:t>
            </a:r>
            <a:r>
              <a:rPr lang="en-US" sz="1400" dirty="0">
                <a:solidFill>
                  <a:schemeClr val="tx2"/>
                </a:solidFill>
                <a:latin typeface="Arial" charset="0"/>
                <a:cs typeface="+mn-cs"/>
              </a:rPr>
              <a:t>/ Tachycardia</a:t>
            </a:r>
          </a:p>
          <a:p>
            <a:pPr eaLnBrk="1" hangingPunct="1">
              <a:spcBef>
                <a:spcPct val="20000"/>
              </a:spcBef>
              <a:buFontTx/>
              <a:buChar char="•"/>
              <a:defRPr/>
            </a:pPr>
            <a:r>
              <a:rPr lang="en-US" sz="1400" dirty="0">
                <a:solidFill>
                  <a:schemeClr val="tx2"/>
                </a:solidFill>
                <a:latin typeface="Arial" charset="0"/>
                <a:cs typeface="+mn-cs"/>
              </a:rPr>
              <a:t>Acute Coronary Syndrome</a:t>
            </a:r>
          </a:p>
          <a:p>
            <a:pPr eaLnBrk="1" hangingPunct="1">
              <a:spcBef>
                <a:spcPct val="20000"/>
              </a:spcBef>
              <a:buFontTx/>
              <a:buChar char="•"/>
              <a:defRPr/>
            </a:pPr>
            <a:r>
              <a:rPr lang="en-US" sz="1400" dirty="0">
                <a:solidFill>
                  <a:schemeClr val="tx2"/>
                </a:solidFill>
                <a:latin typeface="Arial" charset="0"/>
                <a:cs typeface="+mn-cs"/>
              </a:rPr>
              <a:t>Aneurysm/ dissection</a:t>
            </a:r>
          </a:p>
          <a:p>
            <a:pPr eaLnBrk="1" hangingPunct="1">
              <a:spcBef>
                <a:spcPct val="20000"/>
              </a:spcBef>
              <a:buFontTx/>
              <a:buChar char="•"/>
              <a:defRPr/>
            </a:pPr>
            <a:r>
              <a:rPr lang="en-US" sz="1400" dirty="0">
                <a:solidFill>
                  <a:schemeClr val="tx2"/>
                </a:solidFill>
                <a:latin typeface="Arial" charset="0"/>
                <a:cs typeface="+mn-cs"/>
              </a:rPr>
              <a:t>Erectile dysfunction</a:t>
            </a:r>
          </a:p>
        </p:txBody>
      </p:sp>
      <p:sp>
        <p:nvSpPr>
          <p:cNvPr id="193544" name="Text Box 8"/>
          <p:cNvSpPr txBox="1">
            <a:spLocks noChangeArrowheads="1"/>
          </p:cNvSpPr>
          <p:nvPr/>
        </p:nvSpPr>
        <p:spPr bwMode="auto">
          <a:xfrm>
            <a:off x="2286000" y="4699538"/>
            <a:ext cx="2336800" cy="10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Infectious</a:t>
            </a:r>
          </a:p>
          <a:p>
            <a:pPr eaLnBrk="1" hangingPunct="1">
              <a:spcBef>
                <a:spcPct val="20000"/>
              </a:spcBef>
              <a:buFontTx/>
              <a:buChar char="•"/>
              <a:defRPr/>
            </a:pPr>
            <a:r>
              <a:rPr lang="en-US" sz="1400" dirty="0">
                <a:solidFill>
                  <a:schemeClr val="tx2"/>
                </a:solidFill>
                <a:latin typeface="Arial" charset="0"/>
                <a:cs typeface="+mn-cs"/>
              </a:rPr>
              <a:t>HIV risk</a:t>
            </a:r>
          </a:p>
          <a:p>
            <a:pPr eaLnBrk="1" hangingPunct="1">
              <a:spcBef>
                <a:spcPct val="20000"/>
              </a:spcBef>
              <a:buFontTx/>
              <a:buChar char="•"/>
              <a:defRPr/>
            </a:pPr>
            <a:r>
              <a:rPr lang="en-US" sz="1400" dirty="0">
                <a:solidFill>
                  <a:schemeClr val="tx2"/>
                </a:solidFill>
                <a:latin typeface="Arial" charset="0"/>
                <a:cs typeface="+mn-cs"/>
              </a:rPr>
              <a:t>HCV/ HBV</a:t>
            </a:r>
          </a:p>
          <a:p>
            <a:pPr eaLnBrk="1" hangingPunct="1">
              <a:spcBef>
                <a:spcPct val="20000"/>
              </a:spcBef>
              <a:buFontTx/>
              <a:buChar char="•"/>
              <a:defRPr/>
            </a:pPr>
            <a:r>
              <a:rPr lang="en-US" sz="1400" dirty="0">
                <a:solidFill>
                  <a:schemeClr val="tx2"/>
                </a:solidFill>
                <a:latin typeface="Arial" charset="0"/>
                <a:cs typeface="+mn-cs"/>
              </a:rPr>
              <a:t>STDs</a:t>
            </a:r>
          </a:p>
        </p:txBody>
      </p:sp>
      <p:sp>
        <p:nvSpPr>
          <p:cNvPr id="193545" name="Text Box 9"/>
          <p:cNvSpPr txBox="1">
            <a:spLocks noChangeArrowheads="1"/>
          </p:cNvSpPr>
          <p:nvPr/>
        </p:nvSpPr>
        <p:spPr bwMode="auto">
          <a:xfrm>
            <a:off x="8067235" y="364425"/>
            <a:ext cx="2336800" cy="30654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230188" indent="-230188"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20000"/>
              </a:spcBef>
              <a:defRPr/>
            </a:pPr>
            <a:r>
              <a:rPr lang="en-US" sz="1400" b="1" dirty="0">
                <a:solidFill>
                  <a:schemeClr val="tx2"/>
                </a:solidFill>
                <a:latin typeface="Arial" charset="0"/>
                <a:cs typeface="+mn-cs"/>
              </a:rPr>
              <a:t>Neuro-psychiatric</a:t>
            </a:r>
          </a:p>
          <a:p>
            <a:pPr eaLnBrk="1" hangingPunct="1">
              <a:spcBef>
                <a:spcPct val="20000"/>
              </a:spcBef>
              <a:buFontTx/>
              <a:buChar char="•"/>
              <a:defRPr/>
            </a:pPr>
            <a:r>
              <a:rPr lang="en-US" sz="1400" dirty="0">
                <a:solidFill>
                  <a:schemeClr val="tx2"/>
                </a:solidFill>
                <a:latin typeface="Arial" charset="0"/>
                <a:cs typeface="+mn-cs"/>
              </a:rPr>
              <a:t>Stroke</a:t>
            </a:r>
          </a:p>
          <a:p>
            <a:pPr eaLnBrk="1" hangingPunct="1">
              <a:spcBef>
                <a:spcPct val="20000"/>
              </a:spcBef>
              <a:buFontTx/>
              <a:buChar char="•"/>
              <a:defRPr/>
            </a:pPr>
            <a:r>
              <a:rPr lang="en-US" sz="1400" dirty="0">
                <a:solidFill>
                  <a:schemeClr val="tx2"/>
                </a:solidFill>
                <a:latin typeface="Arial" charset="0"/>
                <a:cs typeface="+mn-cs"/>
              </a:rPr>
              <a:t>Seizure</a:t>
            </a:r>
          </a:p>
          <a:p>
            <a:pPr eaLnBrk="1" hangingPunct="1">
              <a:spcBef>
                <a:spcPct val="20000"/>
              </a:spcBef>
              <a:buFontTx/>
              <a:buChar char="•"/>
              <a:defRPr/>
            </a:pPr>
            <a:r>
              <a:rPr lang="en-US" sz="1400" dirty="0">
                <a:solidFill>
                  <a:schemeClr val="tx2"/>
                </a:solidFill>
                <a:latin typeface="Arial" charset="0"/>
                <a:cs typeface="+mn-cs"/>
              </a:rPr>
              <a:t>Depression</a:t>
            </a:r>
          </a:p>
          <a:p>
            <a:pPr eaLnBrk="1" hangingPunct="1">
              <a:spcBef>
                <a:spcPct val="20000"/>
              </a:spcBef>
              <a:buFontTx/>
              <a:buChar char="•"/>
              <a:defRPr/>
            </a:pPr>
            <a:r>
              <a:rPr lang="en-US" sz="1400" dirty="0">
                <a:solidFill>
                  <a:schemeClr val="tx2"/>
                </a:solidFill>
                <a:latin typeface="Arial" charset="0"/>
                <a:cs typeface="+mn-cs"/>
              </a:rPr>
              <a:t>Anxiety</a:t>
            </a:r>
          </a:p>
          <a:p>
            <a:pPr eaLnBrk="1" hangingPunct="1">
              <a:spcBef>
                <a:spcPct val="20000"/>
              </a:spcBef>
              <a:buFontTx/>
              <a:buChar char="•"/>
              <a:defRPr/>
            </a:pPr>
            <a:r>
              <a:rPr lang="en-US" sz="1400" dirty="0">
                <a:solidFill>
                  <a:schemeClr val="tx2"/>
                </a:solidFill>
                <a:latin typeface="Arial" charset="0"/>
                <a:cs typeface="+mn-cs"/>
              </a:rPr>
              <a:t>Mania</a:t>
            </a:r>
          </a:p>
          <a:p>
            <a:pPr eaLnBrk="1" hangingPunct="1">
              <a:spcBef>
                <a:spcPct val="20000"/>
              </a:spcBef>
              <a:buFontTx/>
              <a:buChar char="•"/>
              <a:defRPr/>
            </a:pPr>
            <a:r>
              <a:rPr lang="en-US" sz="1400" dirty="0">
                <a:solidFill>
                  <a:schemeClr val="tx2"/>
                </a:solidFill>
                <a:latin typeface="Arial" charset="0"/>
                <a:cs typeface="+mn-cs"/>
              </a:rPr>
              <a:t>Impulsivity</a:t>
            </a:r>
          </a:p>
          <a:p>
            <a:pPr eaLnBrk="1" hangingPunct="1">
              <a:spcBef>
                <a:spcPct val="20000"/>
              </a:spcBef>
              <a:buFontTx/>
              <a:buChar char="•"/>
              <a:defRPr/>
            </a:pPr>
            <a:r>
              <a:rPr lang="en-US" sz="1400" dirty="0">
                <a:solidFill>
                  <a:schemeClr val="tx2"/>
                </a:solidFill>
                <a:latin typeface="Arial" charset="0"/>
                <a:cs typeface="+mn-cs"/>
              </a:rPr>
              <a:t>Paranoia</a:t>
            </a:r>
          </a:p>
          <a:p>
            <a:pPr eaLnBrk="1" hangingPunct="1">
              <a:spcBef>
                <a:spcPct val="20000"/>
              </a:spcBef>
              <a:buFontTx/>
              <a:buChar char="•"/>
              <a:defRPr/>
            </a:pPr>
            <a:r>
              <a:rPr lang="en-US" sz="1400" dirty="0">
                <a:solidFill>
                  <a:schemeClr val="tx2"/>
                </a:solidFill>
                <a:latin typeface="Arial" charset="0"/>
                <a:cs typeface="+mn-cs"/>
              </a:rPr>
              <a:t>Auditory/ visual hallucinations + </a:t>
            </a:r>
            <a:r>
              <a:rPr lang="en-US" sz="1400" dirty="0" err="1">
                <a:solidFill>
                  <a:schemeClr val="tx2"/>
                </a:solidFill>
                <a:latin typeface="Arial" charset="0"/>
                <a:cs typeface="+mn-cs"/>
              </a:rPr>
              <a:t>formications</a:t>
            </a:r>
            <a:endParaRPr lang="en-US" sz="1400" dirty="0">
              <a:solidFill>
                <a:schemeClr val="tx2"/>
              </a:solidFill>
              <a:latin typeface="Arial" charset="0"/>
              <a:cs typeface="+mn-cs"/>
            </a:endParaRPr>
          </a:p>
          <a:p>
            <a:pPr eaLnBrk="1" hangingPunct="1">
              <a:spcBef>
                <a:spcPct val="20000"/>
              </a:spcBef>
              <a:buFontTx/>
              <a:buChar char="•"/>
              <a:defRPr/>
            </a:pPr>
            <a:r>
              <a:rPr lang="en-US" sz="1400" dirty="0">
                <a:solidFill>
                  <a:schemeClr val="tx2"/>
                </a:solidFill>
                <a:latin typeface="Arial" charset="0"/>
                <a:cs typeface="+mn-cs"/>
              </a:rPr>
              <a:t>Violence</a:t>
            </a:r>
          </a:p>
        </p:txBody>
      </p:sp>
      <p:sp>
        <p:nvSpPr>
          <p:cNvPr id="2" name="Rectangle 1">
            <a:extLst>
              <a:ext uri="{FF2B5EF4-FFF2-40B4-BE49-F238E27FC236}">
                <a16:creationId xmlns:a16="http://schemas.microsoft.com/office/drawing/2014/main" id="{BD2665F8-00D7-1247-8E87-45E45E23FCFF}"/>
              </a:ext>
            </a:extLst>
          </p:cNvPr>
          <p:cNvSpPr/>
          <p:nvPr/>
        </p:nvSpPr>
        <p:spPr>
          <a:xfrm>
            <a:off x="3657600" y="6054019"/>
            <a:ext cx="4232249" cy="646331"/>
          </a:xfrm>
          <a:prstGeom prst="rect">
            <a:avLst/>
          </a:prstGeom>
        </p:spPr>
        <p:txBody>
          <a:bodyPr wrap="none">
            <a:spAutoFit/>
          </a:bodyPr>
          <a:lstStyle/>
          <a:p>
            <a:r>
              <a:rPr lang="en-US" sz="3600" dirty="0"/>
              <a:t>Health Consequences</a:t>
            </a:r>
            <a:endParaRPr lang="en-US" sz="8000" dirty="0"/>
          </a:p>
        </p:txBody>
      </p:sp>
    </p:spTree>
    <p:custDataLst>
      <p:tags r:id="rId1"/>
    </p:custDataLst>
    <p:extLst>
      <p:ext uri="{BB962C8B-B14F-4D97-AF65-F5344CB8AC3E}">
        <p14:creationId xmlns:p14="http://schemas.microsoft.com/office/powerpoint/2010/main" val="330455345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04780" y="816337"/>
            <a:ext cx="10515600" cy="1325563"/>
          </a:xfrm>
        </p:spPr>
        <p:txBody>
          <a:bodyPr/>
          <a:lstStyle/>
          <a:p>
            <a:pPr eaLnBrk="1" hangingPunct="1">
              <a:defRPr/>
            </a:pPr>
            <a:r>
              <a:rPr lang="en-US" sz="4000" dirty="0">
                <a:cs typeface="+mj-cs"/>
              </a:rPr>
              <a:t>Learning objectives</a:t>
            </a:r>
          </a:p>
        </p:txBody>
      </p:sp>
      <p:sp>
        <p:nvSpPr>
          <p:cNvPr id="3075" name="Rectangle 3"/>
          <p:cNvSpPr>
            <a:spLocks noGrp="1" noChangeArrowheads="1"/>
          </p:cNvSpPr>
          <p:nvPr>
            <p:ph type="body" idx="1"/>
          </p:nvPr>
        </p:nvSpPr>
        <p:spPr>
          <a:xfrm>
            <a:off x="852208" y="3208616"/>
            <a:ext cx="10501592" cy="3649383"/>
          </a:xfrm>
        </p:spPr>
        <p:txBody>
          <a:bodyPr>
            <a:normAutofit/>
          </a:bodyPr>
          <a:lstStyle/>
          <a:p>
            <a:pPr marL="533400" indent="-533400" eaLnBrk="1" hangingPunct="1">
              <a:buFontTx/>
              <a:buNone/>
              <a:defRPr/>
            </a:pPr>
            <a:r>
              <a:rPr lang="en-US" sz="2800" dirty="0">
                <a:cs typeface="+mn-cs"/>
              </a:rPr>
              <a:t>At the end of this session, participants will be able to:</a:t>
            </a:r>
          </a:p>
          <a:p>
            <a:pPr marL="533400" indent="-533400" eaLnBrk="1" hangingPunct="1">
              <a:buFont typeface="Times" charset="0"/>
              <a:buAutoNum type="arabicPeriod"/>
              <a:defRPr/>
            </a:pPr>
            <a:r>
              <a:rPr lang="en-US" sz="2400" dirty="0">
                <a:cs typeface="+mn-cs"/>
              </a:rPr>
              <a:t>Understand how and why people use stimulants</a:t>
            </a:r>
          </a:p>
          <a:p>
            <a:pPr marL="533400" indent="-533400" eaLnBrk="1" hangingPunct="1">
              <a:buFont typeface="Times" charset="0"/>
              <a:buAutoNum type="arabicPeriod"/>
              <a:defRPr/>
            </a:pPr>
            <a:r>
              <a:rPr lang="en-US" sz="2400" dirty="0">
                <a:cs typeface="+mn-cs"/>
              </a:rPr>
              <a:t>Know the characteristics of stimulant intoxication and withdrawal syndromes</a:t>
            </a:r>
          </a:p>
          <a:p>
            <a:pPr marL="533400" indent="-533400" eaLnBrk="1" hangingPunct="1">
              <a:buFont typeface="Times" charset="0"/>
              <a:buAutoNum type="arabicPeriod"/>
              <a:defRPr/>
            </a:pPr>
            <a:r>
              <a:rPr lang="en-US" sz="2400" dirty="0">
                <a:cs typeface="+mn-cs"/>
              </a:rPr>
              <a:t>Understand the consequences of these drugs</a:t>
            </a:r>
          </a:p>
          <a:p>
            <a:pPr marL="533400" indent="-533400" eaLnBrk="1" hangingPunct="1">
              <a:buFont typeface="Times" charset="0"/>
              <a:buAutoNum type="arabicPeriod"/>
              <a:defRPr/>
            </a:pPr>
            <a:r>
              <a:rPr lang="en-US" sz="2400" dirty="0">
                <a:cs typeface="+mn-cs"/>
              </a:rPr>
              <a:t>Know the current options for treatment of stimulant dependence</a:t>
            </a:r>
          </a:p>
          <a:p>
            <a:pPr marL="517525" indent="0" eaLnBrk="1" hangingPunct="1">
              <a:buNone/>
              <a:defRPr/>
            </a:pPr>
            <a:endParaRPr lang="en-US" sz="2800" dirty="0">
              <a:cs typeface="+mn-cs"/>
            </a:endParaRPr>
          </a:p>
        </p:txBody>
      </p:sp>
    </p:spTree>
    <p:custDataLst>
      <p:tags r:id="rId1"/>
    </p:custDataLst>
    <p:extLst>
      <p:ext uri="{BB962C8B-B14F-4D97-AF65-F5344CB8AC3E}">
        <p14:creationId xmlns:p14="http://schemas.microsoft.com/office/powerpoint/2010/main" val="2573679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73068" y="693561"/>
            <a:ext cx="9910233" cy="1016000"/>
          </a:xfrm>
        </p:spPr>
        <p:txBody>
          <a:bodyPr/>
          <a:lstStyle/>
          <a:p>
            <a:pPr eaLnBrk="1" hangingPunct="1">
              <a:defRPr/>
            </a:pPr>
            <a:r>
              <a:rPr lang="en-US" dirty="0">
                <a:cs typeface="+mj-cs"/>
              </a:rPr>
              <a:t>ETOH + Cocaine &gt;&gt; </a:t>
            </a:r>
            <a:r>
              <a:rPr lang="en-US" dirty="0" err="1">
                <a:cs typeface="+mj-cs"/>
              </a:rPr>
              <a:t>Cocaethylene</a:t>
            </a:r>
            <a:endParaRPr lang="en-US" dirty="0">
              <a:cs typeface="+mj-cs"/>
            </a:endParaRPr>
          </a:p>
        </p:txBody>
      </p:sp>
      <p:sp>
        <p:nvSpPr>
          <p:cNvPr id="52226" name="Rectangle 3"/>
          <p:cNvSpPr>
            <a:spLocks noGrp="1" noChangeArrowheads="1"/>
          </p:cNvSpPr>
          <p:nvPr>
            <p:ph type="body" idx="1"/>
          </p:nvPr>
        </p:nvSpPr>
        <p:spPr>
          <a:xfrm>
            <a:off x="873068" y="1709561"/>
            <a:ext cx="9857254" cy="4039293"/>
          </a:xfrm>
        </p:spPr>
        <p:txBody>
          <a:bodyPr>
            <a:normAutofit lnSpcReduction="10000"/>
          </a:bodyPr>
          <a:lstStyle/>
          <a:p>
            <a:pPr eaLnBrk="1" hangingPunct="1">
              <a:lnSpc>
                <a:spcPct val="110000"/>
              </a:lnSpc>
              <a:spcBef>
                <a:spcPct val="40000"/>
              </a:spcBef>
            </a:pPr>
            <a:r>
              <a:rPr lang="en-US" sz="2800" dirty="0">
                <a:latin typeface="Arial" charset="0"/>
              </a:rPr>
              <a:t>Psychoactive substrate from </a:t>
            </a:r>
            <a:r>
              <a:rPr lang="en-US" sz="2800" dirty="0" err="1">
                <a:latin typeface="Arial" charset="0"/>
              </a:rPr>
              <a:t>ETOH</a:t>
            </a:r>
            <a:r>
              <a:rPr lang="en-US" sz="2800" b="1" dirty="0" err="1">
                <a:latin typeface="Arial" charset="0"/>
              </a:rPr>
              <a:t>+</a:t>
            </a:r>
            <a:r>
              <a:rPr lang="en-US" sz="2800" dirty="0" err="1">
                <a:latin typeface="Arial" charset="0"/>
              </a:rPr>
              <a:t>cocaine</a:t>
            </a:r>
            <a:endParaRPr lang="en-US" sz="2800" dirty="0">
              <a:latin typeface="Arial" charset="0"/>
            </a:endParaRPr>
          </a:p>
          <a:p>
            <a:pPr eaLnBrk="1" hangingPunct="1">
              <a:lnSpc>
                <a:spcPct val="110000"/>
              </a:lnSpc>
              <a:spcBef>
                <a:spcPct val="40000"/>
              </a:spcBef>
            </a:pPr>
            <a:r>
              <a:rPr lang="en-US" sz="2800" dirty="0">
                <a:latin typeface="Arial" charset="0"/>
              </a:rPr>
              <a:t>ETOH commonly used as </a:t>
            </a:r>
            <a:r>
              <a:rPr lang="ja-JP" altLang="en-US" sz="2800" dirty="0">
                <a:latin typeface="Arial" charset="0"/>
              </a:rPr>
              <a:t>“</a:t>
            </a:r>
            <a:r>
              <a:rPr lang="en-US" altLang="ja-JP" sz="2800" dirty="0">
                <a:latin typeface="Arial" charset="0"/>
              </a:rPr>
              <a:t>landing gear</a:t>
            </a:r>
            <a:r>
              <a:rPr lang="ja-JP" altLang="en-US" sz="2800" dirty="0">
                <a:latin typeface="Arial" charset="0"/>
              </a:rPr>
              <a:t>”</a:t>
            </a:r>
            <a:endParaRPr lang="en-US" altLang="ja-JP" sz="2800" dirty="0">
              <a:latin typeface="Arial" charset="0"/>
            </a:endParaRPr>
          </a:p>
          <a:p>
            <a:pPr eaLnBrk="1" hangingPunct="1">
              <a:lnSpc>
                <a:spcPct val="110000"/>
              </a:lnSpc>
              <a:spcBef>
                <a:spcPct val="40000"/>
              </a:spcBef>
            </a:pPr>
            <a:r>
              <a:rPr lang="en-US" sz="2800" dirty="0">
                <a:latin typeface="Arial" charset="0"/>
              </a:rPr>
              <a:t>ETOH before cocaine inhibits cocaine metabolism, producing </a:t>
            </a:r>
            <a:r>
              <a:rPr lang="en-US" sz="2800" dirty="0" err="1">
                <a:latin typeface="Arial" charset="0"/>
              </a:rPr>
              <a:t>cocaethylene</a:t>
            </a:r>
            <a:endParaRPr lang="en-US" sz="2800" dirty="0">
              <a:latin typeface="Arial" charset="0"/>
            </a:endParaRPr>
          </a:p>
          <a:p>
            <a:pPr eaLnBrk="1" hangingPunct="1">
              <a:lnSpc>
                <a:spcPct val="110000"/>
              </a:lnSpc>
              <a:spcBef>
                <a:spcPct val="40000"/>
              </a:spcBef>
            </a:pPr>
            <a:r>
              <a:rPr lang="en-US" sz="2800" dirty="0">
                <a:latin typeface="Arial" charset="0"/>
              </a:rPr>
              <a:t>60-90% of people who use cocaine, </a:t>
            </a:r>
            <a:r>
              <a:rPr lang="en-US" sz="2800" dirty="0" err="1">
                <a:latin typeface="Arial" charset="0"/>
              </a:rPr>
              <a:t>useETOH</a:t>
            </a:r>
            <a:endParaRPr lang="en-US" sz="2800" dirty="0">
              <a:latin typeface="Arial" charset="0"/>
            </a:endParaRPr>
          </a:p>
          <a:p>
            <a:pPr eaLnBrk="1" hangingPunct="1">
              <a:lnSpc>
                <a:spcPct val="110000"/>
              </a:lnSpc>
              <a:spcBef>
                <a:spcPct val="40000"/>
              </a:spcBef>
            </a:pPr>
            <a:r>
              <a:rPr lang="en-US" sz="2800" dirty="0">
                <a:latin typeface="Arial" charset="0"/>
              </a:rPr>
              <a:t>Greater cardiac toxicity</a:t>
            </a:r>
          </a:p>
          <a:p>
            <a:pPr eaLnBrk="1" hangingPunct="1">
              <a:lnSpc>
                <a:spcPct val="110000"/>
              </a:lnSpc>
              <a:spcBef>
                <a:spcPct val="40000"/>
              </a:spcBef>
            </a:pPr>
            <a:r>
              <a:rPr lang="en-US" sz="2800" dirty="0">
                <a:latin typeface="Arial" charset="0"/>
              </a:rPr>
              <a:t>Greater rates of  seizures, hepatic damage</a:t>
            </a:r>
          </a:p>
        </p:txBody>
      </p:sp>
      <p:pic>
        <p:nvPicPr>
          <p:cNvPr id="4" name="Picture 3"/>
          <p:cNvPicPr>
            <a:picLocks noChangeAspect="1"/>
          </p:cNvPicPr>
          <p:nvPr/>
        </p:nvPicPr>
        <p:blipFill>
          <a:blip r:embed="rId4"/>
          <a:stretch>
            <a:fillRect/>
          </a:stretch>
        </p:blipFill>
        <p:spPr>
          <a:xfrm>
            <a:off x="8846592" y="432495"/>
            <a:ext cx="3068024" cy="2043305"/>
          </a:xfrm>
          <a:prstGeom prst="rect">
            <a:avLst/>
          </a:prstGeom>
        </p:spPr>
      </p:pic>
    </p:spTree>
    <p:custDataLst>
      <p:tags r:id="rId1"/>
    </p:custDataLst>
    <p:extLst>
      <p:ext uri="{BB962C8B-B14F-4D97-AF65-F5344CB8AC3E}">
        <p14:creationId xmlns:p14="http://schemas.microsoft.com/office/powerpoint/2010/main" val="30485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a:fillRect/>
          </a:stretch>
        </p:blipFill>
        <p:spPr bwMode="auto">
          <a:xfrm>
            <a:off x="668398" y="300806"/>
            <a:ext cx="5060206" cy="4797234"/>
          </a:xfrm>
          <a:prstGeom prst="rect">
            <a:avLst/>
          </a:prstGeom>
          <a:noFill/>
          <a:ln w="9525">
            <a:noFill/>
            <a:miter lim="800000"/>
            <a:headEnd/>
            <a:tailEnd/>
          </a:ln>
        </p:spPr>
      </p:pic>
      <p:pic>
        <p:nvPicPr>
          <p:cNvPr id="4" name="Picture 1"/>
          <p:cNvPicPr>
            <a:picLocks noChangeAspect="1"/>
          </p:cNvPicPr>
          <p:nvPr/>
        </p:nvPicPr>
        <p:blipFill>
          <a:blip r:embed="rId4"/>
          <a:srcRect/>
          <a:stretch>
            <a:fillRect/>
          </a:stretch>
        </p:blipFill>
        <p:spPr bwMode="auto">
          <a:xfrm>
            <a:off x="1425271" y="902422"/>
            <a:ext cx="5577444" cy="4660177"/>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2810209" y="1447800"/>
            <a:ext cx="5530503" cy="4453238"/>
          </a:xfrm>
          <a:prstGeom prst="rect">
            <a:avLst/>
          </a:prstGeom>
        </p:spPr>
      </p:pic>
      <p:pic>
        <p:nvPicPr>
          <p:cNvPr id="6" name="Picture 1"/>
          <p:cNvPicPr>
            <a:picLocks noChangeAspect="1"/>
          </p:cNvPicPr>
          <p:nvPr/>
        </p:nvPicPr>
        <p:blipFill>
          <a:blip r:embed="rId6"/>
          <a:srcRect/>
          <a:stretch>
            <a:fillRect/>
          </a:stretch>
        </p:blipFill>
        <p:spPr bwMode="auto">
          <a:xfrm>
            <a:off x="3939019" y="2189221"/>
            <a:ext cx="5068356" cy="4004899"/>
          </a:xfrm>
          <a:prstGeom prst="rect">
            <a:avLst/>
          </a:prstGeom>
          <a:noFill/>
          <a:ln w="9525">
            <a:noFill/>
            <a:miter lim="800000"/>
            <a:headEnd/>
            <a:tailEnd/>
          </a:ln>
        </p:spPr>
      </p:pic>
      <p:pic>
        <p:nvPicPr>
          <p:cNvPr id="7" name="Picture 1"/>
          <p:cNvPicPr>
            <a:picLocks noChangeAspect="1"/>
          </p:cNvPicPr>
          <p:nvPr/>
        </p:nvPicPr>
        <p:blipFill>
          <a:blip r:embed="rId7"/>
          <a:srcRect/>
          <a:stretch>
            <a:fillRect/>
          </a:stretch>
        </p:blipFill>
        <p:spPr bwMode="auto">
          <a:xfrm>
            <a:off x="4955234" y="2790820"/>
            <a:ext cx="5293033" cy="4087876"/>
          </a:xfrm>
          <a:prstGeom prst="rect">
            <a:avLst/>
          </a:prstGeom>
          <a:noFill/>
          <a:ln w="9525">
            <a:noFill/>
            <a:miter lim="800000"/>
            <a:headEnd/>
            <a:tailEnd/>
          </a:ln>
        </p:spPr>
      </p:pic>
      <p:pic>
        <p:nvPicPr>
          <p:cNvPr id="8" name="Picture 1"/>
          <p:cNvPicPr>
            <a:picLocks noChangeAspect="1"/>
          </p:cNvPicPr>
          <p:nvPr/>
        </p:nvPicPr>
        <p:blipFill>
          <a:blip r:embed="rId8"/>
          <a:srcRect/>
          <a:stretch>
            <a:fillRect/>
          </a:stretch>
        </p:blipFill>
        <p:spPr bwMode="auto">
          <a:xfrm>
            <a:off x="5963670" y="3352800"/>
            <a:ext cx="4731594" cy="3733800"/>
          </a:xfrm>
          <a:prstGeom prst="rect">
            <a:avLst/>
          </a:prstGeom>
          <a:noFill/>
          <a:ln w="9525">
            <a:noFill/>
            <a:miter lim="800000"/>
            <a:headEnd/>
            <a:tailEnd/>
          </a:ln>
        </p:spPr>
      </p:pic>
      <p:pic>
        <p:nvPicPr>
          <p:cNvPr id="9" name="Picture 1"/>
          <p:cNvPicPr>
            <a:picLocks noChangeAspect="1"/>
          </p:cNvPicPr>
          <p:nvPr/>
        </p:nvPicPr>
        <p:blipFill>
          <a:blip r:embed="rId9"/>
          <a:srcRect/>
          <a:stretch>
            <a:fillRect/>
          </a:stretch>
        </p:blipFill>
        <p:spPr bwMode="auto">
          <a:xfrm>
            <a:off x="6836709" y="3886200"/>
            <a:ext cx="4643029" cy="3969224"/>
          </a:xfrm>
          <a:prstGeom prst="rect">
            <a:avLst/>
          </a:prstGeom>
          <a:noFill/>
          <a:ln w="9525">
            <a:noFill/>
            <a:miter lim="800000"/>
            <a:headEnd/>
            <a:tailEnd/>
          </a:ln>
        </p:spPr>
      </p:pic>
      <p:sp>
        <p:nvSpPr>
          <p:cNvPr id="3" name="Rectangle 2"/>
          <p:cNvSpPr/>
          <p:nvPr/>
        </p:nvSpPr>
        <p:spPr>
          <a:xfrm>
            <a:off x="1027798" y="2699423"/>
            <a:ext cx="10871200" cy="4062651"/>
          </a:xfrm>
          <a:prstGeom prst="rect">
            <a:avLst/>
          </a:prstGeom>
          <a:solidFill>
            <a:schemeClr val="accent1"/>
          </a:solidFill>
        </p:spPr>
        <p:txBody>
          <a:bodyPr wrap="square">
            <a:spAutoFit/>
          </a:bodyPr>
          <a:lstStyle/>
          <a:p>
            <a:r>
              <a:rPr lang="en-US" sz="2400" dirty="0">
                <a:solidFill>
                  <a:schemeClr val="bg1"/>
                </a:solidFill>
              </a:rPr>
              <a:t>Treatment of stimulant use disorder: A systematic review of reviews </a:t>
            </a:r>
          </a:p>
          <a:p>
            <a:endParaRPr lang="en-US" sz="2400" dirty="0">
              <a:solidFill>
                <a:schemeClr val="bg1"/>
              </a:solidFill>
            </a:endParaRPr>
          </a:p>
          <a:p>
            <a:r>
              <a:rPr lang="en-US" sz="2400" dirty="0">
                <a:solidFill>
                  <a:schemeClr val="bg1"/>
                </a:solidFill>
              </a:rPr>
              <a:t>This review supports the use of contingency management interventions for the treatment of stimulant use disorder. Although evidence to date is insufficient to support the clinical use of psychostimulants, results demonstrate potential for future research in this area. Given the urgent need for effective pharmacological treatments for stimulant use disorder, high-quality primary research focused on the role of medications for the treatment of stimulant use disorder is needed.</a:t>
            </a:r>
          </a:p>
          <a:p>
            <a:endParaRPr lang="en-US" sz="2400" dirty="0">
              <a:solidFill>
                <a:schemeClr val="bg1"/>
              </a:solidFill>
            </a:endParaRPr>
          </a:p>
          <a:p>
            <a:r>
              <a:rPr lang="en-US" sz="2400" dirty="0">
                <a:solidFill>
                  <a:schemeClr val="bg1"/>
                </a:solidFill>
              </a:rPr>
              <a:t>- Ronsley C, Nolan S, Knight R, Hayashi K, </a:t>
            </a:r>
            <a:r>
              <a:rPr lang="en-US" sz="2400" dirty="0" err="1">
                <a:solidFill>
                  <a:schemeClr val="bg1"/>
                </a:solidFill>
              </a:rPr>
              <a:t>Klimas</a:t>
            </a:r>
            <a:r>
              <a:rPr lang="en-US" sz="2400" dirty="0">
                <a:solidFill>
                  <a:schemeClr val="bg1"/>
                </a:solidFill>
              </a:rPr>
              <a:t> J, et al. (2020) </a:t>
            </a:r>
            <a:r>
              <a:rPr lang="en-US" sz="2400" dirty="0" err="1">
                <a:solidFill>
                  <a:schemeClr val="bg1"/>
                </a:solidFill>
              </a:rPr>
              <a:t>PLoS</a:t>
            </a:r>
            <a:r>
              <a:rPr lang="en-US" sz="2400" dirty="0">
                <a:solidFill>
                  <a:schemeClr val="bg1"/>
                </a:solidFill>
              </a:rPr>
              <a:t> ONE 15(6)</a:t>
            </a:r>
          </a:p>
          <a:p>
            <a:endParaRPr lang="en-US" dirty="0"/>
          </a:p>
        </p:txBody>
      </p:sp>
    </p:spTree>
    <p:extLst>
      <p:ext uri="{BB962C8B-B14F-4D97-AF65-F5344CB8AC3E}">
        <p14:creationId xmlns:p14="http://schemas.microsoft.com/office/powerpoint/2010/main" val="100470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523DB-F241-D944-BEB9-2300615C991C}"/>
              </a:ext>
            </a:extLst>
          </p:cNvPr>
          <p:cNvSpPr>
            <a:spLocks noGrp="1"/>
          </p:cNvSpPr>
          <p:nvPr>
            <p:ph type="title"/>
          </p:nvPr>
        </p:nvSpPr>
        <p:spPr>
          <a:xfrm>
            <a:off x="542544" y="97726"/>
            <a:ext cx="10515600" cy="1325563"/>
          </a:xfrm>
        </p:spPr>
        <p:txBody>
          <a:bodyPr>
            <a:normAutofit/>
          </a:bodyPr>
          <a:lstStyle/>
          <a:p>
            <a:r>
              <a:rPr lang="en-US" sz="3600" dirty="0"/>
              <a:t>Stimulant maintenance for people with concomitant ADHD or HUD</a:t>
            </a:r>
          </a:p>
        </p:txBody>
      </p:sp>
      <p:sp>
        <p:nvSpPr>
          <p:cNvPr id="3" name="Content Placeholder 2">
            <a:extLst>
              <a:ext uri="{FF2B5EF4-FFF2-40B4-BE49-F238E27FC236}">
                <a16:creationId xmlns:a16="http://schemas.microsoft.com/office/drawing/2014/main" id="{26F3C949-7631-0341-8B0A-6F1A9F794117}"/>
              </a:ext>
            </a:extLst>
          </p:cNvPr>
          <p:cNvSpPr>
            <a:spLocks noGrp="1"/>
          </p:cNvSpPr>
          <p:nvPr>
            <p:ph sz="half" idx="1"/>
          </p:nvPr>
        </p:nvSpPr>
        <p:spPr>
          <a:xfrm>
            <a:off x="838200" y="1423289"/>
            <a:ext cx="5181600" cy="4351338"/>
          </a:xfrm>
        </p:spPr>
        <p:txBody>
          <a:bodyPr>
            <a:normAutofit fontScale="77500" lnSpcReduction="20000"/>
          </a:bodyPr>
          <a:lstStyle/>
          <a:p>
            <a:pPr>
              <a:lnSpc>
                <a:spcPct val="120000"/>
              </a:lnSpc>
              <a:spcBef>
                <a:spcPts val="0"/>
              </a:spcBef>
            </a:pPr>
            <a:r>
              <a:rPr lang="en-US" dirty="0"/>
              <a:t>73 Dutch patients with cocaine UD on </a:t>
            </a:r>
            <a:r>
              <a:rPr lang="en-US" dirty="0" err="1"/>
              <a:t>heroin+methadone</a:t>
            </a:r>
            <a:r>
              <a:rPr lang="en-US" dirty="0"/>
              <a:t> maintenance</a:t>
            </a:r>
          </a:p>
          <a:p>
            <a:pPr>
              <a:lnSpc>
                <a:spcPct val="120000"/>
              </a:lnSpc>
              <a:spcBef>
                <a:spcPts val="0"/>
              </a:spcBef>
            </a:pPr>
            <a:r>
              <a:rPr lang="en-US" dirty="0"/>
              <a:t>Dexamphetamine SR 60mg once daily observed vs. placebo</a:t>
            </a:r>
          </a:p>
          <a:p>
            <a:pPr>
              <a:lnSpc>
                <a:spcPct val="120000"/>
              </a:lnSpc>
              <a:spcBef>
                <a:spcPts val="0"/>
              </a:spcBef>
            </a:pPr>
            <a:r>
              <a:rPr lang="en-US" dirty="0"/>
              <a:t>11% dropout </a:t>
            </a:r>
          </a:p>
          <a:p>
            <a:pPr>
              <a:lnSpc>
                <a:spcPct val="120000"/>
              </a:lnSpc>
              <a:spcBef>
                <a:spcPts val="0"/>
              </a:spcBef>
            </a:pPr>
            <a:r>
              <a:rPr lang="en-US" dirty="0"/>
              <a:t>At 12 weeks</a:t>
            </a:r>
          </a:p>
          <a:p>
            <a:pPr lvl="1">
              <a:lnSpc>
                <a:spcPct val="120000"/>
              </a:lnSpc>
              <a:spcBef>
                <a:spcPts val="0"/>
              </a:spcBef>
            </a:pPr>
            <a:r>
              <a:rPr lang="en-US" b="1" dirty="0"/>
              <a:t>45 versus 61 days of cocaine use </a:t>
            </a:r>
          </a:p>
          <a:p>
            <a:pPr lvl="1">
              <a:lnSpc>
                <a:spcPct val="120000"/>
              </a:lnSpc>
              <a:spcBef>
                <a:spcPts val="0"/>
              </a:spcBef>
            </a:pPr>
            <a:r>
              <a:rPr lang="en-US" b="1" dirty="0"/>
              <a:t>21% versus 8% &gt;= 1 cocaine-negative urine in last 4 weeks </a:t>
            </a:r>
          </a:p>
          <a:p>
            <a:pPr lvl="1">
              <a:lnSpc>
                <a:spcPct val="120000"/>
              </a:lnSpc>
              <a:spcBef>
                <a:spcPts val="0"/>
              </a:spcBef>
            </a:pPr>
            <a:r>
              <a:rPr lang="en-US" b="1" dirty="0"/>
              <a:t>No differences in craving, use of other substances, or criminality</a:t>
            </a:r>
          </a:p>
          <a:p>
            <a:pPr>
              <a:lnSpc>
                <a:spcPct val="120000"/>
              </a:lnSpc>
              <a:spcBef>
                <a:spcPts val="0"/>
              </a:spcBef>
            </a:pPr>
            <a:r>
              <a:rPr lang="en-US" dirty="0" err="1"/>
              <a:t>Nuijten</a:t>
            </a:r>
            <a:r>
              <a:rPr lang="en-US" dirty="0"/>
              <a:t> M et al. Lancet. 2016; 387:2226-34.</a:t>
            </a:r>
          </a:p>
        </p:txBody>
      </p:sp>
      <p:sp>
        <p:nvSpPr>
          <p:cNvPr id="4" name="Content Placeholder 3">
            <a:extLst>
              <a:ext uri="{FF2B5EF4-FFF2-40B4-BE49-F238E27FC236}">
                <a16:creationId xmlns:a16="http://schemas.microsoft.com/office/drawing/2014/main" id="{ED728DF7-562D-3348-BB0D-2B8E806BD438}"/>
              </a:ext>
            </a:extLst>
          </p:cNvPr>
          <p:cNvSpPr>
            <a:spLocks noGrp="1"/>
          </p:cNvSpPr>
          <p:nvPr>
            <p:ph sz="half" idx="2"/>
          </p:nvPr>
        </p:nvSpPr>
        <p:spPr>
          <a:xfrm>
            <a:off x="6172200" y="1423289"/>
            <a:ext cx="5477256" cy="4351338"/>
          </a:xfrm>
        </p:spPr>
        <p:txBody>
          <a:bodyPr>
            <a:normAutofit fontScale="77500" lnSpcReduction="20000"/>
          </a:bodyPr>
          <a:lstStyle/>
          <a:p>
            <a:pPr>
              <a:lnSpc>
                <a:spcPct val="120000"/>
              </a:lnSpc>
              <a:spcBef>
                <a:spcPts val="0"/>
              </a:spcBef>
            </a:pPr>
            <a:r>
              <a:rPr lang="en-US" dirty="0"/>
              <a:t>126 US patients with adult-ADHD and cocaine UD</a:t>
            </a:r>
          </a:p>
          <a:p>
            <a:pPr>
              <a:lnSpc>
                <a:spcPct val="120000"/>
              </a:lnSpc>
              <a:spcBef>
                <a:spcPts val="0"/>
              </a:spcBef>
            </a:pPr>
            <a:r>
              <a:rPr lang="en-US" dirty="0"/>
              <a:t>Mixed amphetamine salts SR 60 or 80mg once daily vs. placebo </a:t>
            </a:r>
          </a:p>
          <a:p>
            <a:pPr>
              <a:lnSpc>
                <a:spcPct val="120000"/>
              </a:lnSpc>
              <a:spcBef>
                <a:spcPts val="0"/>
              </a:spcBef>
            </a:pPr>
            <a:r>
              <a:rPr lang="en-US" dirty="0"/>
              <a:t>Weekly CBT groups</a:t>
            </a:r>
          </a:p>
          <a:p>
            <a:pPr>
              <a:lnSpc>
                <a:spcPct val="120000"/>
              </a:lnSpc>
              <a:spcBef>
                <a:spcPts val="0"/>
              </a:spcBef>
            </a:pPr>
            <a:r>
              <a:rPr lang="en-US" dirty="0"/>
              <a:t>26% dropped out</a:t>
            </a:r>
          </a:p>
          <a:p>
            <a:pPr>
              <a:lnSpc>
                <a:spcPct val="120000"/>
              </a:lnSpc>
              <a:spcBef>
                <a:spcPts val="0"/>
              </a:spcBef>
            </a:pPr>
            <a:r>
              <a:rPr lang="en-US" dirty="0"/>
              <a:t>At 13 weeks</a:t>
            </a:r>
          </a:p>
          <a:p>
            <a:pPr lvl="1">
              <a:lnSpc>
                <a:spcPct val="120000"/>
              </a:lnSpc>
              <a:spcBef>
                <a:spcPts val="0"/>
              </a:spcBef>
            </a:pPr>
            <a:r>
              <a:rPr lang="en-US" b="1" dirty="0"/>
              <a:t>Reduced ADHD symptoms: 60-75% vs 40% </a:t>
            </a:r>
          </a:p>
          <a:p>
            <a:pPr lvl="1">
              <a:lnSpc>
                <a:spcPct val="120000"/>
              </a:lnSpc>
              <a:spcBef>
                <a:spcPts val="0"/>
              </a:spcBef>
            </a:pPr>
            <a:r>
              <a:rPr lang="en-US" b="1" dirty="0"/>
              <a:t>3-wk abstinence: 30-17% vs. 7%</a:t>
            </a:r>
          </a:p>
          <a:p>
            <a:pPr>
              <a:lnSpc>
                <a:spcPct val="120000"/>
              </a:lnSpc>
              <a:spcBef>
                <a:spcPts val="0"/>
              </a:spcBef>
            </a:pPr>
            <a:endParaRPr lang="en-US" dirty="0"/>
          </a:p>
          <a:p>
            <a:pPr>
              <a:lnSpc>
                <a:spcPct val="120000"/>
              </a:lnSpc>
              <a:spcBef>
                <a:spcPts val="0"/>
              </a:spcBef>
            </a:pPr>
            <a:r>
              <a:rPr lang="en-US" dirty="0"/>
              <a:t>Levin FR et al. JAMA Psychiatry. 2015 1;72:593-602.</a:t>
            </a:r>
          </a:p>
        </p:txBody>
      </p:sp>
    </p:spTree>
    <p:extLst>
      <p:ext uri="{BB962C8B-B14F-4D97-AF65-F5344CB8AC3E}">
        <p14:creationId xmlns:p14="http://schemas.microsoft.com/office/powerpoint/2010/main" val="2494418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189F-408F-9A4D-8360-01F9243476CF}"/>
              </a:ext>
            </a:extLst>
          </p:cNvPr>
          <p:cNvSpPr>
            <a:spLocks noGrp="1"/>
          </p:cNvSpPr>
          <p:nvPr>
            <p:ph type="title"/>
          </p:nvPr>
        </p:nvSpPr>
        <p:spPr/>
        <p:txBody>
          <a:bodyPr/>
          <a:lstStyle/>
          <a:p>
            <a:endParaRPr lang="en-US"/>
          </a:p>
        </p:txBody>
      </p:sp>
      <p:pic>
        <p:nvPicPr>
          <p:cNvPr id="7" name="Content Placeholder 6" descr="A picture containing indoor, table, bird&#10;&#10;Description automatically generated">
            <a:extLst>
              <a:ext uri="{FF2B5EF4-FFF2-40B4-BE49-F238E27FC236}">
                <a16:creationId xmlns:a16="http://schemas.microsoft.com/office/drawing/2014/main" id="{ED5FD0B4-9D0E-4447-AE1E-03D8C121D5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9081" y="300825"/>
            <a:ext cx="10515599" cy="2403966"/>
          </a:xfrm>
        </p:spPr>
      </p:pic>
      <p:sp>
        <p:nvSpPr>
          <p:cNvPr id="10" name="TextBox 9">
            <a:extLst>
              <a:ext uri="{FF2B5EF4-FFF2-40B4-BE49-F238E27FC236}">
                <a16:creationId xmlns:a16="http://schemas.microsoft.com/office/drawing/2014/main" id="{B73D14AD-EF87-A646-BB03-C2DF82DCFAF4}"/>
              </a:ext>
            </a:extLst>
          </p:cNvPr>
          <p:cNvSpPr txBox="1"/>
          <p:nvPr/>
        </p:nvSpPr>
        <p:spPr>
          <a:xfrm>
            <a:off x="838199" y="2982683"/>
            <a:ext cx="10515599"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120 men who have sex with men who use methamphetamine</a:t>
            </a:r>
          </a:p>
          <a:p>
            <a:pPr marL="285750" indent="-285750">
              <a:buFont typeface="Arial" panose="020B0604020202020204" pitchFamily="34" charset="0"/>
              <a:buChar char="•"/>
            </a:pPr>
            <a:r>
              <a:rPr lang="en-US" sz="2400" dirty="0"/>
              <a:t>Randomized to mirtazapine 30mg or placebo once daily for 24 week + counseling</a:t>
            </a:r>
          </a:p>
          <a:p>
            <a:pPr marL="285750" indent="-285750">
              <a:buFont typeface="Arial" panose="020B0604020202020204" pitchFamily="34" charset="0"/>
              <a:buChar char="•"/>
            </a:pPr>
            <a:r>
              <a:rPr lang="en-US" sz="2400" dirty="0"/>
              <a:t>Medication adherence was almost 40%</a:t>
            </a:r>
          </a:p>
          <a:p>
            <a:pPr marL="285750" indent="-285750">
              <a:buFont typeface="Arial" panose="020B0604020202020204" pitchFamily="34" charset="0"/>
              <a:buChar char="•"/>
            </a:pPr>
            <a:r>
              <a:rPr lang="en-US" sz="2400" dirty="0"/>
              <a:t>Mirtazapine group had  at 24 weeks</a:t>
            </a:r>
          </a:p>
          <a:p>
            <a:pPr marL="742950" lvl="1" indent="-285750">
              <a:buFont typeface="Arial" panose="020B0604020202020204" pitchFamily="34" charset="0"/>
              <a:buChar char="•"/>
            </a:pPr>
            <a:r>
              <a:rPr lang="en-US" sz="2400" dirty="0"/>
              <a:t>RR of 0.75 for MA use </a:t>
            </a:r>
          </a:p>
          <a:p>
            <a:pPr marL="742950" lvl="1" indent="-285750">
              <a:buFont typeface="Arial" panose="020B0604020202020204" pitchFamily="34" charset="0"/>
              <a:buChar char="•"/>
            </a:pPr>
            <a:r>
              <a:rPr lang="en-US" sz="2400" dirty="0"/>
              <a:t>RR &lt;0.52 for multiple sex partners, </a:t>
            </a:r>
            <a:r>
              <a:rPr lang="en-US" sz="2400" dirty="0" err="1"/>
              <a:t>condomless</a:t>
            </a:r>
            <a:r>
              <a:rPr lang="en-US" sz="2400" dirty="0"/>
              <a:t> anal sex</a:t>
            </a:r>
          </a:p>
          <a:p>
            <a:pPr marL="742950" lvl="1" indent="-285750">
              <a:buFont typeface="Arial" panose="020B0604020202020204" pitchFamily="34" charset="0"/>
              <a:buChar char="•"/>
            </a:pPr>
            <a:r>
              <a:rPr lang="en-US" sz="2400" dirty="0"/>
              <a:t>Improved depressive symptoms and insomnia severity</a:t>
            </a:r>
          </a:p>
          <a:p>
            <a:r>
              <a:rPr lang="en-US" sz="2400" dirty="0"/>
              <a:t>	</a:t>
            </a:r>
          </a:p>
        </p:txBody>
      </p:sp>
    </p:spTree>
    <p:extLst>
      <p:ext uri="{BB962C8B-B14F-4D97-AF65-F5344CB8AC3E}">
        <p14:creationId xmlns:p14="http://schemas.microsoft.com/office/powerpoint/2010/main" val="500130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5E95-AC02-D041-AC29-A0E7AD32316F}"/>
              </a:ext>
            </a:extLst>
          </p:cNvPr>
          <p:cNvSpPr>
            <a:spLocks noGrp="1"/>
          </p:cNvSpPr>
          <p:nvPr>
            <p:ph type="title"/>
          </p:nvPr>
        </p:nvSpPr>
        <p:spPr/>
        <p:txBody>
          <a:bodyPr/>
          <a:lstStyle/>
          <a:p>
            <a:r>
              <a:rPr lang="en-US" dirty="0"/>
              <a:t>Bupropion and naltrexone in MA use disorder</a:t>
            </a:r>
          </a:p>
        </p:txBody>
      </p:sp>
      <p:sp>
        <p:nvSpPr>
          <p:cNvPr id="3" name="Content Placeholder 2">
            <a:extLst>
              <a:ext uri="{FF2B5EF4-FFF2-40B4-BE49-F238E27FC236}">
                <a16:creationId xmlns:a16="http://schemas.microsoft.com/office/drawing/2014/main" id="{94743114-0C74-4F4B-97A6-85F9C97DC5E8}"/>
              </a:ext>
            </a:extLst>
          </p:cNvPr>
          <p:cNvSpPr>
            <a:spLocks noGrp="1"/>
          </p:cNvSpPr>
          <p:nvPr>
            <p:ph idx="1"/>
          </p:nvPr>
        </p:nvSpPr>
        <p:spPr/>
        <p:txBody>
          <a:bodyPr/>
          <a:lstStyle/>
          <a:p>
            <a:pPr marL="0" indent="0">
              <a:buNone/>
            </a:pPr>
            <a:r>
              <a:rPr lang="en-US" dirty="0"/>
              <a:t>BPP is stimulant-like antidepressant that may mitigate MA withdrawal. NTX may decrease MA rewards and craving.</a:t>
            </a:r>
          </a:p>
          <a:p>
            <a:r>
              <a:rPr lang="en-US" dirty="0"/>
              <a:t>403 with MA UD in stage 1 and 225 with MA UD in stage 2 randomized to IM-NTX+BBP 450mg vs. placebo</a:t>
            </a:r>
          </a:p>
          <a:p>
            <a:r>
              <a:rPr lang="en-US" dirty="0"/>
              <a:t>Outcome – 3 of 4 MA negative urine tox at 6 weeks</a:t>
            </a:r>
          </a:p>
          <a:p>
            <a:r>
              <a:rPr lang="en-US" dirty="0"/>
              <a:t>Result: BPP+NTX 13.6% vs. Placebo 2.5% (Weighted average)</a:t>
            </a:r>
          </a:p>
          <a:p>
            <a:pPr lvl="1"/>
            <a:r>
              <a:rPr lang="en-US" dirty="0"/>
              <a:t>Adherence to medication was 75-86%, but missing urine tox was 30-50% and counted as positive </a:t>
            </a:r>
          </a:p>
          <a:p>
            <a:r>
              <a:rPr lang="en-US" dirty="0"/>
              <a:t>Adverse events: Nausea, vomiting, dizziness</a:t>
            </a:r>
          </a:p>
        </p:txBody>
      </p:sp>
      <p:sp>
        <p:nvSpPr>
          <p:cNvPr id="4" name="Rectangle 3">
            <a:extLst>
              <a:ext uri="{FF2B5EF4-FFF2-40B4-BE49-F238E27FC236}">
                <a16:creationId xmlns:a16="http://schemas.microsoft.com/office/drawing/2014/main" id="{D822DC91-4485-B941-B0D6-FD27C2835EBB}"/>
              </a:ext>
            </a:extLst>
          </p:cNvPr>
          <p:cNvSpPr/>
          <p:nvPr/>
        </p:nvSpPr>
        <p:spPr>
          <a:xfrm>
            <a:off x="2133600" y="6176963"/>
            <a:ext cx="7128387" cy="646331"/>
          </a:xfrm>
          <a:prstGeom prst="rect">
            <a:avLst/>
          </a:prstGeom>
        </p:spPr>
        <p:txBody>
          <a:bodyPr wrap="square">
            <a:spAutoFit/>
          </a:bodyPr>
          <a:lstStyle/>
          <a:p>
            <a:r>
              <a:rPr lang="en-US" dirty="0">
                <a:solidFill>
                  <a:srgbClr val="212121"/>
                </a:solidFill>
                <a:latin typeface="system-ui"/>
              </a:rPr>
              <a:t>Trivedi MH et al. Bupropion and Naltrexone in Methamphetamine Use Disorder. N </a:t>
            </a:r>
            <a:r>
              <a:rPr lang="en-US" dirty="0" err="1">
                <a:solidFill>
                  <a:srgbClr val="212121"/>
                </a:solidFill>
                <a:latin typeface="system-ui"/>
              </a:rPr>
              <a:t>Engl</a:t>
            </a:r>
            <a:r>
              <a:rPr lang="en-US" dirty="0">
                <a:solidFill>
                  <a:srgbClr val="212121"/>
                </a:solidFill>
                <a:latin typeface="system-ui"/>
              </a:rPr>
              <a:t> J Med. 2021 Jan 14;384(2):140-153</a:t>
            </a:r>
            <a:endParaRPr lang="en-US" dirty="0"/>
          </a:p>
        </p:txBody>
      </p:sp>
    </p:spTree>
    <p:extLst>
      <p:ext uri="{BB962C8B-B14F-4D97-AF65-F5344CB8AC3E}">
        <p14:creationId xmlns:p14="http://schemas.microsoft.com/office/powerpoint/2010/main" val="1810823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272660"/>
            <a:ext cx="10515600" cy="1325563"/>
          </a:xfrm>
        </p:spPr>
        <p:txBody>
          <a:bodyPr>
            <a:normAutofit/>
          </a:bodyPr>
          <a:lstStyle/>
          <a:p>
            <a:r>
              <a:rPr lang="en-US" sz="3600" dirty="0"/>
              <a:t>Single infusion of ketamine for cocaine use disorder</a:t>
            </a:r>
          </a:p>
        </p:txBody>
      </p:sp>
      <p:sp>
        <p:nvSpPr>
          <p:cNvPr id="3" name="Content Placeholder 2"/>
          <p:cNvSpPr>
            <a:spLocks noGrp="1"/>
          </p:cNvSpPr>
          <p:nvPr>
            <p:ph idx="1"/>
          </p:nvPr>
        </p:nvSpPr>
        <p:spPr>
          <a:xfrm>
            <a:off x="1023257" y="1598223"/>
            <a:ext cx="10275679" cy="4498025"/>
          </a:xfrm>
        </p:spPr>
        <p:txBody>
          <a:bodyPr>
            <a:normAutofit lnSpcReduction="10000"/>
          </a:bodyPr>
          <a:lstStyle/>
          <a:p>
            <a:r>
              <a:rPr lang="en-US" dirty="0"/>
              <a:t>55 inpatients with CUD were randomized to a 40minute infusion of ketamine at 0.5mg/kg vs. midazolam. Both arms received 5-weeks of mindfulness based relapse prevention counseling, daily for 4 days, then weekly for 4 weeks</a:t>
            </a:r>
          </a:p>
          <a:p>
            <a:r>
              <a:rPr lang="en-US" dirty="0"/>
              <a:t>Ketamine 48% vs. midazolam 11% 2-week abstinence at 5weeks</a:t>
            </a:r>
          </a:p>
          <a:p>
            <a:r>
              <a:rPr lang="en-US" dirty="0"/>
              <a:t>Ketamine group 53% less likely to relapse</a:t>
            </a:r>
          </a:p>
          <a:p>
            <a:r>
              <a:rPr lang="en-US" dirty="0"/>
              <a:t>Ketamine group 58% lower craving scores</a:t>
            </a:r>
          </a:p>
          <a:p>
            <a:r>
              <a:rPr lang="en-US" dirty="0"/>
              <a:t>44% reported 6mo abstinence in ketamine group; 0 in the midazolam group</a:t>
            </a:r>
          </a:p>
          <a:p>
            <a:r>
              <a:rPr lang="en-US" dirty="0"/>
              <a:t>Dropout: 7 of 27 ketamine; 16 of 28 midazolam</a:t>
            </a:r>
          </a:p>
        </p:txBody>
      </p:sp>
      <p:sp>
        <p:nvSpPr>
          <p:cNvPr id="4" name="Rectangle 3">
            <a:extLst>
              <a:ext uri="{FF2B5EF4-FFF2-40B4-BE49-F238E27FC236}">
                <a16:creationId xmlns:a16="http://schemas.microsoft.com/office/drawing/2014/main" id="{66F29910-45DF-8D46-BF8F-7446C2EFB2F5}"/>
              </a:ext>
            </a:extLst>
          </p:cNvPr>
          <p:cNvSpPr/>
          <p:nvPr/>
        </p:nvSpPr>
        <p:spPr>
          <a:xfrm>
            <a:off x="1600200" y="5980837"/>
            <a:ext cx="8153400" cy="738664"/>
          </a:xfrm>
          <a:prstGeom prst="rect">
            <a:avLst/>
          </a:prstGeom>
        </p:spPr>
        <p:txBody>
          <a:bodyPr wrap="square">
            <a:spAutoFit/>
          </a:bodyPr>
          <a:lstStyle/>
          <a:p>
            <a:r>
              <a:rPr lang="en-US" sz="1400" dirty="0" err="1">
                <a:solidFill>
                  <a:srgbClr val="212121"/>
                </a:solidFill>
                <a:latin typeface="system-ui"/>
              </a:rPr>
              <a:t>Dakwar</a:t>
            </a:r>
            <a:r>
              <a:rPr lang="en-US" sz="1400" dirty="0">
                <a:solidFill>
                  <a:srgbClr val="212121"/>
                </a:solidFill>
                <a:latin typeface="system-ui"/>
              </a:rPr>
              <a:t> E, Nunes EV, Hart CL, </a:t>
            </a:r>
            <a:r>
              <a:rPr lang="en-US" sz="1400" dirty="0" err="1">
                <a:solidFill>
                  <a:srgbClr val="212121"/>
                </a:solidFill>
                <a:latin typeface="system-ui"/>
              </a:rPr>
              <a:t>Foltin</a:t>
            </a:r>
            <a:r>
              <a:rPr lang="en-US" sz="1400" dirty="0">
                <a:solidFill>
                  <a:srgbClr val="212121"/>
                </a:solidFill>
                <a:latin typeface="system-ui"/>
              </a:rPr>
              <a:t> RW, Mathew SJ, Carpenter KM, Choi CJJ, </a:t>
            </a:r>
            <a:r>
              <a:rPr lang="en-US" sz="1400" dirty="0" err="1">
                <a:solidFill>
                  <a:srgbClr val="212121"/>
                </a:solidFill>
                <a:latin typeface="system-ui"/>
              </a:rPr>
              <a:t>Basaraba</a:t>
            </a:r>
            <a:r>
              <a:rPr lang="en-US" sz="1400" dirty="0">
                <a:solidFill>
                  <a:srgbClr val="212121"/>
                </a:solidFill>
                <a:latin typeface="system-ui"/>
              </a:rPr>
              <a:t> CN, </a:t>
            </a:r>
            <a:r>
              <a:rPr lang="en-US" sz="1400" dirty="0" err="1">
                <a:solidFill>
                  <a:srgbClr val="212121"/>
                </a:solidFill>
                <a:latin typeface="system-ui"/>
              </a:rPr>
              <a:t>Pavlicova</a:t>
            </a:r>
            <a:r>
              <a:rPr lang="en-US" sz="1400" dirty="0">
                <a:solidFill>
                  <a:srgbClr val="212121"/>
                </a:solidFill>
                <a:latin typeface="system-ui"/>
              </a:rPr>
              <a:t> M, Levin FR. A Single Ketamine Infusion Combined With Mindfulness-Based Behavioral Modification to Treat Cocaine Dependence: A Randomized Clinical Trial. Am J Psychiatry. 2019 Nov 1;176(11):923-930.</a:t>
            </a:r>
            <a:endParaRPr lang="en-US" sz="1400" dirty="0"/>
          </a:p>
        </p:txBody>
      </p:sp>
    </p:spTree>
    <p:extLst>
      <p:ext uri="{BB962C8B-B14F-4D97-AF65-F5344CB8AC3E}">
        <p14:creationId xmlns:p14="http://schemas.microsoft.com/office/powerpoint/2010/main" val="241984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64" y="272660"/>
            <a:ext cx="10515600" cy="1325563"/>
          </a:xfrm>
        </p:spPr>
        <p:txBody>
          <a:bodyPr>
            <a:normAutofit/>
          </a:bodyPr>
          <a:lstStyle/>
          <a:p>
            <a:r>
              <a:rPr lang="en-US" dirty="0"/>
              <a:t>Non-medical treatment for addiction</a:t>
            </a:r>
          </a:p>
        </p:txBody>
      </p:sp>
      <p:sp>
        <p:nvSpPr>
          <p:cNvPr id="3" name="Content Placeholder 2"/>
          <p:cNvSpPr>
            <a:spLocks noGrp="1"/>
          </p:cNvSpPr>
          <p:nvPr>
            <p:ph idx="1"/>
          </p:nvPr>
        </p:nvSpPr>
        <p:spPr>
          <a:xfrm>
            <a:off x="1023257" y="1410208"/>
            <a:ext cx="10275679" cy="4686041"/>
          </a:xfrm>
        </p:spPr>
        <p:txBody>
          <a:bodyPr>
            <a:normAutofit/>
          </a:bodyPr>
          <a:lstStyle/>
          <a:p>
            <a:r>
              <a:rPr lang="en-US" dirty="0"/>
              <a:t>Contingency management</a:t>
            </a:r>
          </a:p>
          <a:p>
            <a:r>
              <a:rPr lang="en-US" dirty="0"/>
              <a:t>Community reinforcement approach</a:t>
            </a:r>
          </a:p>
          <a:p>
            <a:r>
              <a:rPr lang="en-US" dirty="0"/>
              <a:t>Cognitive behavior therapy</a:t>
            </a:r>
          </a:p>
          <a:p>
            <a:r>
              <a:rPr lang="en-US" dirty="0"/>
              <a:t>Motivational Interviewing</a:t>
            </a:r>
          </a:p>
          <a:p>
            <a:r>
              <a:rPr lang="en-US" dirty="0"/>
              <a:t>?Physical Exercise?</a:t>
            </a:r>
          </a:p>
          <a:p>
            <a:pPr marL="0" indent="0">
              <a:buNone/>
            </a:pPr>
            <a:r>
              <a:rPr lang="en-US" dirty="0"/>
              <a:t>All treatments require adherence</a:t>
            </a:r>
          </a:p>
        </p:txBody>
      </p:sp>
    </p:spTree>
    <p:extLst>
      <p:ext uri="{BB962C8B-B14F-4D97-AF65-F5344CB8AC3E}">
        <p14:creationId xmlns:p14="http://schemas.microsoft.com/office/powerpoint/2010/main" val="119982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06400" y="388205"/>
            <a:ext cx="10363200" cy="685800"/>
          </a:xfrm>
        </p:spPr>
        <p:txBody>
          <a:bodyPr/>
          <a:lstStyle/>
          <a:p>
            <a:pPr eaLnBrk="1" hangingPunct="1">
              <a:defRPr/>
            </a:pPr>
            <a:r>
              <a:rPr lang="en-US" sz="3600" dirty="0">
                <a:cs typeface="+mj-cs"/>
              </a:rPr>
              <a:t>Evidence for Contingency Management </a:t>
            </a:r>
            <a:r>
              <a:rPr lang="en-US" sz="3600" dirty="0"/>
              <a:t>for stimulants</a:t>
            </a:r>
            <a:endParaRPr lang="en-US" sz="3600" dirty="0">
              <a:cs typeface="+mj-cs"/>
            </a:endParaRPr>
          </a:p>
        </p:txBody>
      </p:sp>
      <p:sp>
        <p:nvSpPr>
          <p:cNvPr id="63490" name="Rectangle 3"/>
          <p:cNvSpPr>
            <a:spLocks noGrp="1" noChangeArrowheads="1"/>
          </p:cNvSpPr>
          <p:nvPr>
            <p:ph type="body" idx="1"/>
          </p:nvPr>
        </p:nvSpPr>
        <p:spPr>
          <a:xfrm>
            <a:off x="1147626" y="1229673"/>
            <a:ext cx="9621974" cy="4863059"/>
          </a:xfrm>
        </p:spPr>
        <p:txBody>
          <a:bodyPr>
            <a:normAutofit fontScale="92500" lnSpcReduction="10000"/>
          </a:bodyPr>
          <a:lstStyle/>
          <a:p>
            <a:pPr eaLnBrk="1" hangingPunct="1">
              <a:lnSpc>
                <a:spcPct val="80000"/>
              </a:lnSpc>
              <a:spcBef>
                <a:spcPct val="40000"/>
              </a:spcBef>
              <a:buFontTx/>
              <a:buNone/>
            </a:pPr>
            <a:r>
              <a:rPr lang="en-US" sz="2000" dirty="0">
                <a:latin typeface="Arial" charset="0"/>
              </a:rPr>
              <a:t>Systematic Review – </a:t>
            </a:r>
            <a:r>
              <a:rPr lang="en-US" sz="2000" dirty="0" err="1">
                <a:latin typeface="Arial" charset="0"/>
              </a:rPr>
              <a:t>DeCrescenzo</a:t>
            </a:r>
            <a:r>
              <a:rPr lang="en-US" sz="2000" dirty="0">
                <a:latin typeface="Arial" charset="0"/>
              </a:rPr>
              <a:t> 2018 </a:t>
            </a:r>
            <a:r>
              <a:rPr lang="en-US" sz="2000" dirty="0" err="1">
                <a:latin typeface="Arial" charset="0"/>
              </a:rPr>
              <a:t>PloS</a:t>
            </a:r>
            <a:r>
              <a:rPr lang="en-US" sz="2000" dirty="0">
                <a:latin typeface="Arial" charset="0"/>
              </a:rPr>
              <a:t> Medicine – 50 studies</a:t>
            </a:r>
          </a:p>
          <a:p>
            <a:pPr eaLnBrk="1" hangingPunct="1">
              <a:lnSpc>
                <a:spcPct val="80000"/>
              </a:lnSpc>
              <a:spcBef>
                <a:spcPct val="40000"/>
              </a:spcBef>
            </a:pPr>
            <a:r>
              <a:rPr lang="en-US" sz="2000" dirty="0">
                <a:latin typeface="Arial" charset="0"/>
              </a:rPr>
              <a:t>CM in combination with community re-enforcement approach or cognitive behavioral therapy was most efficacious and acceptable</a:t>
            </a:r>
          </a:p>
          <a:p>
            <a:pPr lvl="1" eaLnBrk="1" hangingPunct="1">
              <a:lnSpc>
                <a:spcPct val="80000"/>
              </a:lnSpc>
              <a:spcBef>
                <a:spcPct val="40000"/>
              </a:spcBef>
            </a:pPr>
            <a:r>
              <a:rPr lang="en-US" sz="1600" dirty="0">
                <a:latin typeface="Arial" charset="0"/>
              </a:rPr>
              <a:t>Increases abstinence</a:t>
            </a:r>
          </a:p>
          <a:p>
            <a:pPr lvl="1" eaLnBrk="1" hangingPunct="1">
              <a:lnSpc>
                <a:spcPct val="80000"/>
              </a:lnSpc>
              <a:spcBef>
                <a:spcPct val="40000"/>
              </a:spcBef>
            </a:pPr>
            <a:r>
              <a:rPr lang="en-US" sz="1600" dirty="0">
                <a:latin typeface="Arial" charset="0"/>
              </a:rPr>
              <a:t>Improves treatment retention</a:t>
            </a:r>
          </a:p>
          <a:p>
            <a:r>
              <a:rPr lang="en-US" sz="2000" dirty="0">
                <a:latin typeface="Arial" charset="0"/>
              </a:rPr>
              <a:t>Barrier: </a:t>
            </a:r>
            <a:r>
              <a:rPr lang="en-US" sz="2200" dirty="0"/>
              <a:t>Medicaid regulations that restrict the amount of incentives that can be given to patients to $75 per patient per year</a:t>
            </a:r>
            <a:endParaRPr lang="en-US" sz="2000" dirty="0">
              <a:latin typeface="Arial" charset="0"/>
            </a:endParaRPr>
          </a:p>
          <a:p>
            <a:pPr eaLnBrk="1" hangingPunct="1">
              <a:lnSpc>
                <a:spcPct val="80000"/>
              </a:lnSpc>
              <a:spcBef>
                <a:spcPct val="40000"/>
              </a:spcBef>
              <a:buFontTx/>
              <a:buNone/>
            </a:pPr>
            <a:r>
              <a:rPr lang="en-US" sz="2000" dirty="0">
                <a:latin typeface="Arial" charset="0"/>
              </a:rPr>
              <a:t>RCT in 6 community methadone programs of CM among stimulant users</a:t>
            </a:r>
          </a:p>
          <a:p>
            <a:pPr eaLnBrk="1" hangingPunct="1">
              <a:lnSpc>
                <a:spcPct val="80000"/>
              </a:lnSpc>
              <a:spcBef>
                <a:spcPct val="40000"/>
              </a:spcBef>
            </a:pPr>
            <a:r>
              <a:rPr lang="en-US" sz="2000" dirty="0">
                <a:latin typeface="Arial" charset="0"/>
              </a:rPr>
              <a:t>Usual Care vs. </a:t>
            </a:r>
          </a:p>
          <a:p>
            <a:pPr eaLnBrk="1" hangingPunct="1">
              <a:lnSpc>
                <a:spcPct val="80000"/>
              </a:lnSpc>
              <a:spcBef>
                <a:spcPct val="40000"/>
              </a:spcBef>
            </a:pPr>
            <a:r>
              <a:rPr lang="en-US" sz="2000" dirty="0">
                <a:latin typeface="Arial" charset="0"/>
              </a:rPr>
              <a:t>Intermittent, escalating re-enforcement</a:t>
            </a:r>
          </a:p>
          <a:p>
            <a:pPr lvl="1" eaLnBrk="1" hangingPunct="1">
              <a:lnSpc>
                <a:spcPct val="80000"/>
              </a:lnSpc>
              <a:spcBef>
                <a:spcPct val="40000"/>
              </a:spcBef>
            </a:pPr>
            <a:r>
              <a:rPr lang="en-US" sz="1800" dirty="0">
                <a:latin typeface="Arial" charset="0"/>
              </a:rPr>
              <a:t>1000 chips </a:t>
            </a:r>
          </a:p>
          <a:p>
            <a:pPr lvl="2" eaLnBrk="1" hangingPunct="1">
              <a:lnSpc>
                <a:spcPct val="80000"/>
              </a:lnSpc>
              <a:spcBef>
                <a:spcPct val="40000"/>
              </a:spcBef>
            </a:pPr>
            <a:r>
              <a:rPr lang="en-US" sz="1600" dirty="0">
                <a:latin typeface="Arial" charset="0"/>
              </a:rPr>
              <a:t>500 </a:t>
            </a:r>
            <a:r>
              <a:rPr lang="ja-JP" altLang="en-US" sz="1600" dirty="0">
                <a:latin typeface="Arial" charset="0"/>
              </a:rPr>
              <a:t>“</a:t>
            </a:r>
            <a:r>
              <a:rPr lang="en-US" altLang="ja-JP" sz="1600" dirty="0">
                <a:latin typeface="Arial" charset="0"/>
              </a:rPr>
              <a:t>Good job</a:t>
            </a:r>
            <a:r>
              <a:rPr lang="ja-JP" altLang="en-US" sz="1600" dirty="0">
                <a:latin typeface="Arial" charset="0"/>
              </a:rPr>
              <a:t>”</a:t>
            </a:r>
            <a:r>
              <a:rPr lang="en-US" altLang="ja-JP" sz="1600" dirty="0">
                <a:latin typeface="Arial" charset="0"/>
              </a:rPr>
              <a:t>  </a:t>
            </a:r>
          </a:p>
          <a:p>
            <a:pPr lvl="2" eaLnBrk="1" hangingPunct="1">
              <a:lnSpc>
                <a:spcPct val="80000"/>
              </a:lnSpc>
              <a:spcBef>
                <a:spcPct val="40000"/>
              </a:spcBef>
            </a:pPr>
            <a:r>
              <a:rPr lang="en-US" sz="1600" dirty="0">
                <a:latin typeface="Arial" charset="0"/>
              </a:rPr>
              <a:t>250 </a:t>
            </a:r>
            <a:r>
              <a:rPr lang="ja-JP" altLang="en-US" sz="1600" dirty="0">
                <a:latin typeface="Arial" charset="0"/>
              </a:rPr>
              <a:t>“</a:t>
            </a:r>
            <a:r>
              <a:rPr lang="en-US" altLang="ja-JP" sz="1600" dirty="0">
                <a:latin typeface="Arial" charset="0"/>
              </a:rPr>
              <a:t>Small</a:t>
            </a:r>
            <a:r>
              <a:rPr lang="ja-JP" altLang="en-US" sz="1600" dirty="0">
                <a:latin typeface="Arial" charset="0"/>
              </a:rPr>
              <a:t>”</a:t>
            </a:r>
            <a:r>
              <a:rPr lang="en-US" altLang="ja-JP" sz="1600" dirty="0">
                <a:latin typeface="Arial" charset="0"/>
              </a:rPr>
              <a:t> - $1 value – i.e. toiletries</a:t>
            </a:r>
          </a:p>
          <a:p>
            <a:pPr lvl="2" eaLnBrk="1" hangingPunct="1">
              <a:lnSpc>
                <a:spcPct val="80000"/>
              </a:lnSpc>
              <a:spcBef>
                <a:spcPct val="40000"/>
              </a:spcBef>
            </a:pPr>
            <a:r>
              <a:rPr lang="en-US" sz="1600" dirty="0">
                <a:latin typeface="Arial" charset="0"/>
              </a:rPr>
              <a:t>209 </a:t>
            </a:r>
            <a:r>
              <a:rPr lang="ja-JP" altLang="en-US" sz="1600" dirty="0">
                <a:latin typeface="Arial" charset="0"/>
              </a:rPr>
              <a:t>“</a:t>
            </a:r>
            <a:r>
              <a:rPr lang="en-US" altLang="ja-JP" sz="1600" dirty="0">
                <a:latin typeface="Arial" charset="0"/>
              </a:rPr>
              <a:t>Large</a:t>
            </a:r>
            <a:r>
              <a:rPr lang="ja-JP" altLang="en-US" sz="1600" dirty="0">
                <a:latin typeface="Arial" charset="0"/>
              </a:rPr>
              <a:t>”</a:t>
            </a:r>
            <a:r>
              <a:rPr lang="en-US" altLang="ja-JP" sz="1600" dirty="0">
                <a:latin typeface="Arial" charset="0"/>
              </a:rPr>
              <a:t>  - $20 value – i.e. kitchenware</a:t>
            </a:r>
          </a:p>
          <a:p>
            <a:pPr lvl="2" eaLnBrk="1" hangingPunct="1">
              <a:lnSpc>
                <a:spcPct val="80000"/>
              </a:lnSpc>
              <a:spcBef>
                <a:spcPct val="40000"/>
              </a:spcBef>
            </a:pPr>
            <a:r>
              <a:rPr lang="en-US" sz="1600" dirty="0">
                <a:latin typeface="Arial" charset="0"/>
              </a:rPr>
              <a:t>1 </a:t>
            </a:r>
            <a:r>
              <a:rPr lang="ja-JP" altLang="en-US" sz="1600" dirty="0">
                <a:latin typeface="Arial" charset="0"/>
              </a:rPr>
              <a:t>“</a:t>
            </a:r>
            <a:r>
              <a:rPr lang="en-US" altLang="ja-JP" sz="1600" dirty="0">
                <a:latin typeface="Arial" charset="0"/>
              </a:rPr>
              <a:t>Jumbo</a:t>
            </a:r>
            <a:r>
              <a:rPr lang="ja-JP" altLang="en-US" sz="1600" dirty="0">
                <a:latin typeface="Arial" charset="0"/>
              </a:rPr>
              <a:t>”</a:t>
            </a:r>
            <a:r>
              <a:rPr lang="en-US" altLang="ja-JP" sz="1600" dirty="0">
                <a:latin typeface="Arial" charset="0"/>
              </a:rPr>
              <a:t> – $80-100 value – </a:t>
            </a:r>
            <a:r>
              <a:rPr lang="en-US" altLang="ja-JP" sz="1600" dirty="0" err="1">
                <a:latin typeface="Arial" charset="0"/>
              </a:rPr>
              <a:t>tv</a:t>
            </a:r>
            <a:r>
              <a:rPr lang="en-US" altLang="ja-JP" sz="1600" dirty="0">
                <a:latin typeface="Arial" charset="0"/>
              </a:rPr>
              <a:t>, stereo</a:t>
            </a:r>
          </a:p>
          <a:p>
            <a:pPr lvl="1" eaLnBrk="1" hangingPunct="1">
              <a:lnSpc>
                <a:spcPct val="80000"/>
              </a:lnSpc>
              <a:spcBef>
                <a:spcPct val="40000"/>
              </a:spcBef>
            </a:pPr>
            <a:r>
              <a:rPr lang="en-US" sz="1800" dirty="0">
                <a:latin typeface="Arial" charset="0"/>
              </a:rPr>
              <a:t># of draws = # of weeks with clean urine</a:t>
            </a:r>
          </a:p>
        </p:txBody>
      </p:sp>
      <p:sp>
        <p:nvSpPr>
          <p:cNvPr id="31748" name="Text Box 4"/>
          <p:cNvSpPr txBox="1">
            <a:spLocks noChangeArrowheads="1"/>
          </p:cNvSpPr>
          <p:nvPr/>
        </p:nvSpPr>
        <p:spPr bwMode="auto">
          <a:xfrm>
            <a:off x="3603087" y="6212075"/>
            <a:ext cx="66040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dirty="0">
                <a:latin typeface="Arial" charset="0"/>
                <a:cs typeface="+mn-cs"/>
              </a:rPr>
              <a:t>Peirce et al. Arch Gen Psychiatry. 2006;63:201-208.</a:t>
            </a:r>
          </a:p>
        </p:txBody>
      </p:sp>
      <p:pic>
        <p:nvPicPr>
          <p:cNvPr id="2" name="Picture 1"/>
          <p:cNvPicPr>
            <a:picLocks noChangeAspect="1"/>
          </p:cNvPicPr>
          <p:nvPr/>
        </p:nvPicPr>
        <p:blipFill>
          <a:blip r:embed="rId4"/>
          <a:stretch>
            <a:fillRect/>
          </a:stretch>
        </p:blipFill>
        <p:spPr>
          <a:xfrm>
            <a:off x="7737205" y="3429000"/>
            <a:ext cx="2854933" cy="2283946"/>
          </a:xfrm>
          <a:prstGeom prst="rect">
            <a:avLst/>
          </a:prstGeom>
        </p:spPr>
      </p:pic>
    </p:spTree>
    <p:custDataLst>
      <p:tags r:id="rId1"/>
    </p:custDataLst>
    <p:extLst>
      <p:ext uri="{BB962C8B-B14F-4D97-AF65-F5344CB8AC3E}">
        <p14:creationId xmlns:p14="http://schemas.microsoft.com/office/powerpoint/2010/main" val="38402562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9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90">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490">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0">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49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90">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490">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490">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490">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490">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49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4400" y="304800"/>
            <a:ext cx="10363200" cy="685800"/>
          </a:xfrm>
        </p:spPr>
        <p:txBody>
          <a:bodyPr>
            <a:normAutofit fontScale="90000"/>
          </a:bodyPr>
          <a:lstStyle/>
          <a:p>
            <a:pPr eaLnBrk="1" hangingPunct="1">
              <a:defRPr/>
            </a:pPr>
            <a:r>
              <a:rPr lang="en-US">
                <a:cs typeface="+mj-cs"/>
              </a:rPr>
              <a:t>Contingency Management</a:t>
            </a:r>
          </a:p>
        </p:txBody>
      </p:sp>
      <p:sp>
        <p:nvSpPr>
          <p:cNvPr id="32771" name="Text Box 4"/>
          <p:cNvSpPr txBox="1">
            <a:spLocks noChangeArrowheads="1"/>
          </p:cNvSpPr>
          <p:nvPr/>
        </p:nvSpPr>
        <p:spPr bwMode="auto">
          <a:xfrm>
            <a:off x="3409696" y="6553200"/>
            <a:ext cx="5892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a:latin typeface="Arial" charset="0"/>
                <a:cs typeface="+mn-cs"/>
              </a:rPr>
              <a:t>Peirce et al. Arch Gen Psychiatry. 2006;63:201-208</a:t>
            </a:r>
          </a:p>
        </p:txBody>
      </p:sp>
      <p:pic>
        <p:nvPicPr>
          <p:cNvPr id="614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6699251" cy="3721100"/>
          </a:xfrm>
          <a:prstGeom prst="rect">
            <a:avLst/>
          </a:prstGeom>
          <a:noFill/>
          <a:ln>
            <a:noFill/>
          </a:ln>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3" name="Text Box 9"/>
          <p:cNvSpPr txBox="1">
            <a:spLocks noChangeArrowheads="1"/>
          </p:cNvSpPr>
          <p:nvPr/>
        </p:nvSpPr>
        <p:spPr bwMode="auto">
          <a:xfrm>
            <a:off x="609600" y="5105400"/>
            <a:ext cx="110744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marL="342900" indent="-342900" eaLnBrk="0" hangingPunct="0">
              <a:defRPr sz="1600">
                <a:solidFill>
                  <a:schemeClr val="tx1"/>
                </a:solidFill>
                <a:latin typeface="Times New Roman" charset="0"/>
                <a:ea typeface="ＭＳ Ｐゴシック" charset="0"/>
              </a:defRPr>
            </a:lvl1pPr>
            <a:lvl2pPr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lvl="1" eaLnBrk="1" hangingPunct="1">
              <a:defRPr/>
            </a:pPr>
            <a:r>
              <a:rPr lang="en-US">
                <a:latin typeface="Arial" charset="0"/>
                <a:cs typeface="+mn-cs"/>
              </a:rPr>
              <a:t>The mean percentage of submitted samples testing negative for target drugs (stimulants and alcohol) is shown for abstinence incentive and usual care participants at each of 24 study visits.</a:t>
            </a:r>
            <a:r>
              <a:rPr lang="en-US">
                <a:cs typeface="+mn-cs"/>
              </a:rPr>
              <a:t> </a:t>
            </a:r>
          </a:p>
        </p:txBody>
      </p:sp>
      <p:sp>
        <p:nvSpPr>
          <p:cNvPr id="7" name="Rectangle 3"/>
          <p:cNvSpPr txBox="1">
            <a:spLocks noChangeArrowheads="1"/>
          </p:cNvSpPr>
          <p:nvPr/>
        </p:nvSpPr>
        <p:spPr bwMode="auto">
          <a:xfrm>
            <a:off x="2032000" y="6019800"/>
            <a:ext cx="78232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marL="342900" indent="-342900"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lvl="1" eaLnBrk="1" hangingPunct="1">
              <a:spcBef>
                <a:spcPct val="40000"/>
              </a:spcBef>
              <a:defRPr/>
            </a:pPr>
            <a:r>
              <a:rPr lang="en-US" sz="2400">
                <a:latin typeface="Arial" charset="0"/>
                <a:cs typeface="+mn-cs"/>
              </a:rPr>
              <a:t>Average cost = $1.46 per person/day</a:t>
            </a:r>
          </a:p>
        </p:txBody>
      </p:sp>
    </p:spTree>
    <p:custDataLst>
      <p:tags r:id="rId1"/>
    </p:custDataLst>
    <p:extLst>
      <p:ext uri="{BB962C8B-B14F-4D97-AF65-F5344CB8AC3E}">
        <p14:creationId xmlns:p14="http://schemas.microsoft.com/office/powerpoint/2010/main" val="1986002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moke Works - Injection Alternatives for Harm Reduction">
            <a:extLst>
              <a:ext uri="{FF2B5EF4-FFF2-40B4-BE49-F238E27FC236}">
                <a16:creationId xmlns:a16="http://schemas.microsoft.com/office/drawing/2014/main" id="{F20B42A4-2B52-1645-937B-9121B5BA5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4452" y="973588"/>
            <a:ext cx="4087091" cy="1598116"/>
          </a:xfrm>
          <a:prstGeom prst="rect">
            <a:avLst/>
          </a:prstGeom>
          <a:noFill/>
          <a:extLst>
            <a:ext uri="{909E8E84-426E-40DD-AFC4-6F175D3DCCD1}">
              <a14:hiddenFill xmlns:a14="http://schemas.microsoft.com/office/drawing/2010/main">
                <a:solidFill>
                  <a:srgbClr val="FFFFFF"/>
                </a:solidFill>
              </a14:hiddenFill>
            </a:ext>
          </a:extLst>
        </p:spPr>
      </p:pic>
      <p:sp>
        <p:nvSpPr>
          <p:cNvPr id="33794" name="Rectangle 2"/>
          <p:cNvSpPr>
            <a:spLocks noGrp="1" noChangeArrowheads="1"/>
          </p:cNvSpPr>
          <p:nvPr>
            <p:ph type="title"/>
          </p:nvPr>
        </p:nvSpPr>
        <p:spPr>
          <a:xfrm>
            <a:off x="455730" y="317202"/>
            <a:ext cx="10515600" cy="1325563"/>
          </a:xfrm>
        </p:spPr>
        <p:txBody>
          <a:bodyPr>
            <a:normAutofit/>
          </a:bodyPr>
          <a:lstStyle/>
          <a:p>
            <a:pPr eaLnBrk="1" hangingPunct="1">
              <a:defRPr/>
            </a:pPr>
            <a:r>
              <a:rPr lang="en-US" sz="3600" dirty="0">
                <a:cs typeface="+mj-cs"/>
              </a:rPr>
              <a:t>How can we help our stimulant-using patients?</a:t>
            </a:r>
          </a:p>
        </p:txBody>
      </p:sp>
      <p:sp>
        <p:nvSpPr>
          <p:cNvPr id="64514" name="Rectangle 3"/>
          <p:cNvSpPr>
            <a:spLocks noGrp="1" noChangeArrowheads="1"/>
          </p:cNvSpPr>
          <p:nvPr>
            <p:ph type="body" idx="1"/>
          </p:nvPr>
        </p:nvSpPr>
        <p:spPr>
          <a:xfrm>
            <a:off x="1054586" y="1393371"/>
            <a:ext cx="9916744" cy="4310743"/>
          </a:xfrm>
        </p:spPr>
        <p:txBody>
          <a:bodyPr>
            <a:normAutofit fontScale="92500" lnSpcReduction="20000"/>
          </a:bodyPr>
          <a:lstStyle/>
          <a:p>
            <a:r>
              <a:rPr lang="en-US" dirty="0"/>
              <a:t>Decriminalize substance use</a:t>
            </a:r>
          </a:p>
          <a:p>
            <a:r>
              <a:rPr lang="en-US" dirty="0"/>
              <a:t>Ask and educate about complications, overdose</a:t>
            </a:r>
          </a:p>
          <a:p>
            <a:r>
              <a:rPr lang="en-US" dirty="0"/>
              <a:t>Harm reduction and engagement– </a:t>
            </a:r>
          </a:p>
          <a:p>
            <a:pPr lvl="1"/>
            <a:r>
              <a:rPr lang="en-US" dirty="0"/>
              <a:t>Safer supplies (syringes, smoking glass), naloxone, quiet, safe and clean spaces, safer sex supplies and education, toothpaste - </a:t>
            </a:r>
            <a:r>
              <a:rPr lang="en-US" dirty="0" err="1"/>
              <a:t>chapstick</a:t>
            </a:r>
            <a:endParaRPr lang="en-US" dirty="0"/>
          </a:p>
          <a:p>
            <a:r>
              <a:rPr lang="en-US" dirty="0"/>
              <a:t>Refer/provide CM, CRA, and CBT, if available</a:t>
            </a:r>
          </a:p>
          <a:p>
            <a:pPr>
              <a:lnSpc>
                <a:spcPct val="110000"/>
              </a:lnSpc>
            </a:pPr>
            <a:r>
              <a:rPr lang="en-US" dirty="0"/>
              <a:t>No FDA-approved medications </a:t>
            </a:r>
          </a:p>
          <a:p>
            <a:pPr lvl="1">
              <a:lnSpc>
                <a:spcPct val="110000"/>
              </a:lnSpc>
            </a:pPr>
            <a:r>
              <a:rPr lang="en-US" dirty="0"/>
              <a:t>Stimulants and ?ketamine? have shown some promise for cocaine</a:t>
            </a:r>
          </a:p>
          <a:p>
            <a:pPr lvl="1">
              <a:lnSpc>
                <a:spcPct val="110000"/>
              </a:lnSpc>
            </a:pPr>
            <a:r>
              <a:rPr lang="en-US" dirty="0"/>
              <a:t>Mirtazapine has shown some promise for methamphetamine</a:t>
            </a:r>
          </a:p>
          <a:p>
            <a:r>
              <a:rPr lang="en-US" dirty="0"/>
              <a:t>Advocate, research and develop novel strategies in the treatment of stimulant use disorders</a:t>
            </a:r>
          </a:p>
          <a:p>
            <a:pPr lvl="1"/>
            <a:endParaRPr lang="en-US" sz="2800" dirty="0">
              <a:latin typeface="Arial" charset="0"/>
            </a:endParaRPr>
          </a:p>
          <a:p>
            <a:pPr eaLnBrk="1" hangingPunct="1"/>
            <a:endParaRPr lang="en-US" dirty="0">
              <a:latin typeface="Arial" charset="0"/>
            </a:endParaRPr>
          </a:p>
          <a:p>
            <a:pPr eaLnBrk="1" hangingPunct="1"/>
            <a:endParaRPr lang="en-US" dirty="0">
              <a:latin typeface="Arial" charset="0"/>
            </a:endParaRPr>
          </a:p>
        </p:txBody>
      </p:sp>
    </p:spTree>
    <p:custDataLst>
      <p:tags r:id="rId1"/>
    </p:custDataLst>
    <p:extLst>
      <p:ext uri="{BB962C8B-B14F-4D97-AF65-F5344CB8AC3E}">
        <p14:creationId xmlns:p14="http://schemas.microsoft.com/office/powerpoint/2010/main" val="1881830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63814" y="370443"/>
            <a:ext cx="10141323" cy="608013"/>
          </a:xfrm>
        </p:spPr>
        <p:txBody>
          <a:bodyPr>
            <a:normAutofit fontScale="90000"/>
          </a:bodyPr>
          <a:lstStyle/>
          <a:p>
            <a:pPr eaLnBrk="1" hangingPunct="1">
              <a:defRPr/>
            </a:pPr>
            <a:r>
              <a:rPr lang="en-US" dirty="0">
                <a:cs typeface="+mj-cs"/>
              </a:rPr>
              <a:t>History: Cocaine</a:t>
            </a:r>
            <a:endParaRPr lang="en-US" sz="4000" dirty="0">
              <a:cs typeface="+mj-cs"/>
            </a:endParaRPr>
          </a:p>
        </p:txBody>
      </p:sp>
      <p:sp>
        <p:nvSpPr>
          <p:cNvPr id="21506" name="Rectangle 3"/>
          <p:cNvSpPr>
            <a:spLocks noGrp="1" noChangeArrowheads="1"/>
          </p:cNvSpPr>
          <p:nvPr>
            <p:ph type="body" idx="1"/>
          </p:nvPr>
        </p:nvSpPr>
        <p:spPr>
          <a:xfrm>
            <a:off x="926115" y="1149200"/>
            <a:ext cx="7368724" cy="4735634"/>
          </a:xfrm>
        </p:spPr>
        <p:txBody>
          <a:bodyPr>
            <a:normAutofit lnSpcReduction="10000"/>
          </a:bodyPr>
          <a:lstStyle/>
          <a:p>
            <a:pPr marL="285750" indent="-285750">
              <a:lnSpc>
                <a:spcPct val="120000"/>
              </a:lnSpc>
            </a:pPr>
            <a:r>
              <a:rPr lang="en-US" sz="2100" dirty="0">
                <a:latin typeface="Arial" panose="020B0604020202020204" pitchFamily="34" charset="0"/>
                <a:cs typeface="Arial" panose="020B0604020202020204" pitchFamily="34" charset="0"/>
              </a:rPr>
              <a:t>From </a:t>
            </a:r>
            <a:r>
              <a:rPr lang="en-US" sz="2100" dirty="0" err="1">
                <a:latin typeface="Arial" panose="020B0604020202020204" pitchFamily="34" charset="0"/>
                <a:cs typeface="Arial" panose="020B0604020202020204" pitchFamily="34" charset="0"/>
              </a:rPr>
              <a:t>erythroxylum</a:t>
            </a:r>
            <a:r>
              <a:rPr lang="en-US" sz="2100" dirty="0">
                <a:latin typeface="Arial" panose="020B0604020202020204" pitchFamily="34" charset="0"/>
                <a:cs typeface="Arial" panose="020B0604020202020204" pitchFamily="34" charset="0"/>
              </a:rPr>
              <a:t> coca leaves in Andes</a:t>
            </a:r>
          </a:p>
          <a:p>
            <a:pPr marL="285750" indent="-285750" eaLnBrk="1" hangingPunct="1">
              <a:lnSpc>
                <a:spcPct val="120000"/>
              </a:lnSpc>
            </a:pPr>
            <a:r>
              <a:rPr lang="en-US" sz="2100" dirty="0">
                <a:latin typeface="Arial" panose="020B0604020202020204" pitchFamily="34" charset="0"/>
                <a:cs typeface="Arial" panose="020B0604020202020204" pitchFamily="34" charset="0"/>
              </a:rPr>
              <a:t>Leaves chewed for thousands </a:t>
            </a:r>
            <a:r>
              <a:rPr lang="en-US" sz="2000" dirty="0">
                <a:latin typeface="Arial" charset="0"/>
              </a:rPr>
              <a:t>of years as stimulant</a:t>
            </a:r>
          </a:p>
          <a:p>
            <a:pPr marL="285750" indent="-285750" eaLnBrk="1" hangingPunct="1">
              <a:lnSpc>
                <a:spcPct val="120000"/>
              </a:lnSpc>
            </a:pPr>
            <a:r>
              <a:rPr lang="en-US" sz="2000" dirty="0">
                <a:latin typeface="Arial" charset="0"/>
              </a:rPr>
              <a:t>1884 Freud published, </a:t>
            </a:r>
            <a:r>
              <a:rPr lang="en-US" sz="2000" i="1" dirty="0" err="1">
                <a:latin typeface="Arial" charset="0"/>
              </a:rPr>
              <a:t>Uber</a:t>
            </a:r>
            <a:r>
              <a:rPr lang="en-US" sz="2000" i="1" dirty="0">
                <a:latin typeface="Arial" charset="0"/>
              </a:rPr>
              <a:t> Coca</a:t>
            </a:r>
            <a:r>
              <a:rPr lang="en-US" sz="2000" dirty="0">
                <a:latin typeface="Arial" charset="0"/>
              </a:rPr>
              <a:t>, describing cocaine</a:t>
            </a:r>
            <a:r>
              <a:rPr lang="ja-JP" altLang="en-US" sz="2000" dirty="0">
                <a:latin typeface="Arial" charset="0"/>
              </a:rPr>
              <a:t>’</a:t>
            </a:r>
            <a:r>
              <a:rPr lang="en-US" altLang="ja-JP" sz="2000" dirty="0">
                <a:latin typeface="Arial" charset="0"/>
              </a:rPr>
              <a:t>s effects on Freud and its potential to treat opiate addiction</a:t>
            </a:r>
          </a:p>
          <a:p>
            <a:pPr marL="285750" indent="-285750" eaLnBrk="1" hangingPunct="1">
              <a:lnSpc>
                <a:spcPct val="120000"/>
              </a:lnSpc>
            </a:pPr>
            <a:r>
              <a:rPr lang="en-US" sz="2000" dirty="0">
                <a:latin typeface="Arial" charset="0"/>
              </a:rPr>
              <a:t>1885 Halsted published study about anesthetic uses</a:t>
            </a:r>
          </a:p>
          <a:p>
            <a:pPr marL="285750" indent="-285750" eaLnBrk="1" hangingPunct="1">
              <a:lnSpc>
                <a:spcPct val="120000"/>
              </a:lnSpc>
            </a:pPr>
            <a:r>
              <a:rPr lang="en-US" sz="2000" dirty="0">
                <a:latin typeface="Arial" charset="0"/>
              </a:rPr>
              <a:t>1886 Halsted raided ship medicine cabinet for fix</a:t>
            </a:r>
          </a:p>
          <a:p>
            <a:pPr marL="285750" indent="-285750" eaLnBrk="1" hangingPunct="1">
              <a:lnSpc>
                <a:spcPct val="120000"/>
              </a:lnSpc>
            </a:pPr>
            <a:r>
              <a:rPr lang="en-US" sz="2000" dirty="0">
                <a:latin typeface="Arial" charset="0"/>
              </a:rPr>
              <a:t>Used in medicines and beverages until early 1900s</a:t>
            </a:r>
          </a:p>
          <a:p>
            <a:pPr marL="285750" indent="-285750" eaLnBrk="1" hangingPunct="1">
              <a:lnSpc>
                <a:spcPct val="120000"/>
              </a:lnSpc>
            </a:pPr>
            <a:r>
              <a:rPr lang="en-US" sz="2000" dirty="0">
                <a:latin typeface="Arial" charset="0"/>
              </a:rPr>
              <a:t>Street preparations 10-50% cocaine </a:t>
            </a:r>
          </a:p>
          <a:p>
            <a:pPr marL="628650" lvl="1" indent="-228600" eaLnBrk="1" hangingPunct="1">
              <a:lnSpc>
                <a:spcPct val="120000"/>
              </a:lnSpc>
            </a:pPr>
            <a:r>
              <a:rPr lang="en-US" sz="1800" dirty="0">
                <a:latin typeface="Arial" charset="0"/>
              </a:rPr>
              <a:t>Hydrochloride  powder  is snorted or injected</a:t>
            </a:r>
          </a:p>
          <a:p>
            <a:pPr marL="628650" lvl="1" indent="-228600" eaLnBrk="1" hangingPunct="1">
              <a:lnSpc>
                <a:spcPct val="120000"/>
              </a:lnSpc>
            </a:pPr>
            <a:r>
              <a:rPr lang="en-US" sz="1800" dirty="0">
                <a:latin typeface="Arial" charset="0"/>
              </a:rPr>
              <a:t>Alkaline rocks (aka crack) are smoked</a:t>
            </a:r>
          </a:p>
          <a:p>
            <a:pPr marL="628650" lvl="1" indent="-228600" eaLnBrk="1" hangingPunct="1">
              <a:lnSpc>
                <a:spcPct val="120000"/>
              </a:lnSpc>
            </a:pPr>
            <a:r>
              <a:rPr lang="en-US" sz="1800" i="1" dirty="0">
                <a:latin typeface="Arial" charset="0"/>
              </a:rPr>
              <a:t>Crack, Rock, Base</a:t>
            </a:r>
            <a:endParaRPr lang="en-US" sz="2000" dirty="0">
              <a:latin typeface="Arial"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181" y="1479551"/>
            <a:ext cx="1363514" cy="1098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pic>
        <p:nvPicPr>
          <p:cNvPr id="215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9670" y="609601"/>
            <a:ext cx="213753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1" descr="Screen Shot 2014-04-28 at 6.38.2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58353" y="2362200"/>
            <a:ext cx="217381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701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04780" y="816337"/>
            <a:ext cx="10515600" cy="1325563"/>
          </a:xfrm>
        </p:spPr>
        <p:txBody>
          <a:bodyPr/>
          <a:lstStyle/>
          <a:p>
            <a:pPr eaLnBrk="1" hangingPunct="1">
              <a:defRPr/>
            </a:pPr>
            <a:r>
              <a:rPr lang="en-US" sz="4000" dirty="0">
                <a:cs typeface="+mj-cs"/>
              </a:rPr>
              <a:t>Learning objectives</a:t>
            </a:r>
          </a:p>
        </p:txBody>
      </p:sp>
      <p:sp>
        <p:nvSpPr>
          <p:cNvPr id="3075" name="Rectangle 3"/>
          <p:cNvSpPr>
            <a:spLocks noGrp="1" noChangeArrowheads="1"/>
          </p:cNvSpPr>
          <p:nvPr>
            <p:ph type="body" idx="1"/>
          </p:nvPr>
        </p:nvSpPr>
        <p:spPr>
          <a:xfrm>
            <a:off x="852208" y="3208616"/>
            <a:ext cx="10501592" cy="3649383"/>
          </a:xfrm>
        </p:spPr>
        <p:txBody>
          <a:bodyPr>
            <a:normAutofit/>
          </a:bodyPr>
          <a:lstStyle/>
          <a:p>
            <a:pPr marL="533400" indent="-533400" eaLnBrk="1" hangingPunct="1">
              <a:buFontTx/>
              <a:buNone/>
              <a:defRPr/>
            </a:pPr>
            <a:r>
              <a:rPr lang="en-US" sz="2800" dirty="0">
                <a:cs typeface="+mn-cs"/>
              </a:rPr>
              <a:t>At the end of this session, participants will be able to:</a:t>
            </a:r>
          </a:p>
          <a:p>
            <a:pPr marL="533400" indent="-533400" eaLnBrk="1" hangingPunct="1">
              <a:buFont typeface="Times" charset="0"/>
              <a:buAutoNum type="arabicPeriod"/>
              <a:defRPr/>
            </a:pPr>
            <a:r>
              <a:rPr lang="en-US" sz="2400" dirty="0">
                <a:cs typeface="+mn-cs"/>
              </a:rPr>
              <a:t>Understand how and why people use stimulants</a:t>
            </a:r>
          </a:p>
          <a:p>
            <a:pPr marL="533400" indent="-533400" eaLnBrk="1" hangingPunct="1">
              <a:buFont typeface="Times" charset="0"/>
              <a:buAutoNum type="arabicPeriod"/>
              <a:defRPr/>
            </a:pPr>
            <a:r>
              <a:rPr lang="en-US" sz="2400" dirty="0">
                <a:cs typeface="+mn-cs"/>
              </a:rPr>
              <a:t>Know the characteristics of stimulant intoxication and withdrawal syndromes</a:t>
            </a:r>
          </a:p>
          <a:p>
            <a:pPr marL="533400" indent="-533400" eaLnBrk="1" hangingPunct="1">
              <a:buFont typeface="Times" charset="0"/>
              <a:buAutoNum type="arabicPeriod"/>
              <a:defRPr/>
            </a:pPr>
            <a:r>
              <a:rPr lang="en-US" sz="2400" dirty="0">
                <a:cs typeface="+mn-cs"/>
              </a:rPr>
              <a:t>Understand the consequences of these drugs</a:t>
            </a:r>
          </a:p>
          <a:p>
            <a:pPr marL="533400" indent="-533400" eaLnBrk="1" hangingPunct="1">
              <a:buFont typeface="Times" charset="0"/>
              <a:buAutoNum type="arabicPeriod"/>
              <a:defRPr/>
            </a:pPr>
            <a:r>
              <a:rPr lang="en-US" sz="2400" dirty="0">
                <a:cs typeface="+mn-cs"/>
              </a:rPr>
              <a:t>Know the current options for treatment of stimulant dependence</a:t>
            </a:r>
          </a:p>
        </p:txBody>
      </p:sp>
    </p:spTree>
    <p:custDataLst>
      <p:tags r:id="rId1"/>
    </p:custDataLst>
    <p:extLst>
      <p:ext uri="{BB962C8B-B14F-4D97-AF65-F5344CB8AC3E}">
        <p14:creationId xmlns:p14="http://schemas.microsoft.com/office/powerpoint/2010/main" val="297426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am1in4.com/wp-content/uploads/2017/02/63c2b955dfa204fad86deef67402c97d.jpg"/>
          <p:cNvPicPr>
            <a:picLocks noChangeAspect="1" noChangeArrowheads="1"/>
          </p:cNvPicPr>
          <p:nvPr/>
        </p:nvPicPr>
        <p:blipFill rotWithShape="1">
          <a:blip r:embed="rId2">
            <a:extLst>
              <a:ext uri="{28A0092B-C50C-407E-A947-70E740481C1C}">
                <a14:useLocalDpi xmlns:a14="http://schemas.microsoft.com/office/drawing/2010/main" val="0"/>
              </a:ext>
            </a:extLst>
          </a:blip>
          <a:srcRect l="3098"/>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32295" y="1740877"/>
            <a:ext cx="4185385" cy="3729481"/>
          </a:xfrm>
        </p:spPr>
        <p:txBody>
          <a:bodyPr vert="horz" lIns="0" tIns="9144" rIns="0" bIns="9144" rtlCol="0" anchor="ctr" anchorCtr="0">
            <a:noAutofit/>
          </a:bodyPr>
          <a:lstStyle/>
          <a:p>
            <a:pPr>
              <a:lnSpc>
                <a:spcPct val="100000"/>
              </a:lnSpc>
            </a:pPr>
            <a:r>
              <a:rPr lang="en-US" sz="2400" b="1" dirty="0">
                <a:ln w="500">
                  <a:solidFill>
                    <a:schemeClr val="tx2">
                      <a:shade val="20000"/>
                      <a:satMod val="350000"/>
                    </a:schemeClr>
                  </a:solidFill>
                </a:ln>
                <a:solidFill>
                  <a:schemeClr val="accent5"/>
                </a:solidFill>
              </a:rPr>
              <a:t>Realistic Expectations! </a:t>
            </a:r>
            <a:br>
              <a:rPr lang="en-US" sz="2400" b="1" dirty="0">
                <a:ln w="500">
                  <a:solidFill>
                    <a:schemeClr val="tx2">
                      <a:shade val="20000"/>
                      <a:satMod val="350000"/>
                    </a:schemeClr>
                  </a:solidFill>
                </a:ln>
                <a:solidFill>
                  <a:schemeClr val="accent5"/>
                </a:solidFill>
              </a:rPr>
            </a:b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Addiction is a chronic relapsing condition</a:t>
            </a:r>
            <a:br>
              <a:rPr lang="en-US" sz="2400" b="1" dirty="0">
                <a:ln w="500">
                  <a:solidFill>
                    <a:schemeClr val="tx2">
                      <a:shade val="20000"/>
                      <a:satMod val="350000"/>
                    </a:schemeClr>
                  </a:solidFill>
                </a:ln>
                <a:solidFill>
                  <a:schemeClr val="accent5"/>
                </a:solidFill>
              </a:rPr>
            </a:b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Over time treatment works </a:t>
            </a:r>
            <a:br>
              <a:rPr lang="en-US" sz="2400" b="1" dirty="0">
                <a:ln w="500">
                  <a:solidFill>
                    <a:schemeClr val="tx2">
                      <a:shade val="20000"/>
                      <a:satMod val="350000"/>
                    </a:schemeClr>
                  </a:solidFill>
                </a:ln>
                <a:solidFill>
                  <a:schemeClr val="accent5"/>
                </a:solidFill>
              </a:rPr>
            </a:br>
            <a:r>
              <a:rPr lang="en-US" sz="2400" b="1" dirty="0">
                <a:ln w="500">
                  <a:solidFill>
                    <a:schemeClr val="tx2">
                      <a:shade val="20000"/>
                      <a:satMod val="350000"/>
                    </a:schemeClr>
                  </a:solidFill>
                </a:ln>
                <a:solidFill>
                  <a:schemeClr val="accent5"/>
                </a:solidFill>
              </a:rPr>
              <a:t>People get better, if the stay alive</a:t>
            </a:r>
            <a:br>
              <a:rPr lang="en-US" sz="2400" b="1" dirty="0">
                <a:ln w="500">
                  <a:solidFill>
                    <a:schemeClr val="tx2">
                      <a:shade val="20000"/>
                      <a:satMod val="350000"/>
                    </a:schemeClr>
                  </a:solidFill>
                </a:ln>
                <a:solidFill>
                  <a:schemeClr val="accent5"/>
                </a:solidFill>
              </a:rPr>
            </a:br>
            <a:br>
              <a:rPr lang="en-US" sz="2400" dirty="0"/>
            </a:br>
            <a:r>
              <a:rPr lang="en-US" sz="2400" b="1" dirty="0">
                <a:ln w="500">
                  <a:solidFill>
                    <a:schemeClr val="tx2">
                      <a:shade val="20000"/>
                      <a:satMod val="350000"/>
                    </a:schemeClr>
                  </a:solidFill>
                </a:ln>
                <a:solidFill>
                  <a:schemeClr val="accent5"/>
                </a:solidFill>
              </a:rPr>
              <a:t>Engage people before, at, and after health system touchpoints</a:t>
            </a:r>
            <a:br>
              <a:rPr lang="en-US" sz="2400" dirty="0"/>
            </a:br>
            <a:br>
              <a:rPr lang="en-US" sz="2400" b="1" dirty="0">
                <a:ln w="500">
                  <a:solidFill>
                    <a:schemeClr val="tx2">
                      <a:shade val="20000"/>
                      <a:satMod val="350000"/>
                    </a:schemeClr>
                  </a:solidFill>
                </a:ln>
                <a:solidFill>
                  <a:schemeClr val="accent5"/>
                </a:solidFill>
              </a:rPr>
            </a:br>
            <a:r>
              <a:rPr lang="en-US" sz="2400" b="1" dirty="0" err="1">
                <a:ln w="500">
                  <a:solidFill>
                    <a:schemeClr val="tx2">
                      <a:shade val="20000"/>
                      <a:satMod val="350000"/>
                    </a:schemeClr>
                  </a:solidFill>
                </a:ln>
                <a:solidFill>
                  <a:schemeClr val="accent5"/>
                </a:solidFill>
              </a:rPr>
              <a:t>awalley@bu.edu</a:t>
            </a:r>
            <a:endParaRPr lang="en-US" sz="2400" b="1" dirty="0">
              <a:ln w="500">
                <a:solidFill>
                  <a:schemeClr val="tx2">
                    <a:shade val="20000"/>
                    <a:satMod val="350000"/>
                  </a:schemeClr>
                </a:solidFill>
              </a:ln>
              <a:solidFill>
                <a:schemeClr val="accent5"/>
              </a:solidFill>
            </a:endParaRPr>
          </a:p>
        </p:txBody>
      </p:sp>
      <p:sp>
        <p:nvSpPr>
          <p:cNvPr id="3" name="Slide Number Placeholder 2"/>
          <p:cNvSpPr>
            <a:spLocks noGrp="1"/>
          </p:cNvSpPr>
          <p:nvPr>
            <p:ph type="sldNum" sz="quarter" idx="12"/>
          </p:nvPr>
        </p:nvSpPr>
        <p:spPr/>
        <p:txBody>
          <a:bodyPr/>
          <a:lstStyle/>
          <a:p>
            <a:fld id="{7C21DD37-6E2C-43F1-96AD-17A140DBD540}" type="slidenum">
              <a:rPr lang="en-US" smtClean="0"/>
              <a:t>31</a:t>
            </a:fld>
            <a:endParaRPr lang="en-US"/>
          </a:p>
        </p:txBody>
      </p:sp>
    </p:spTree>
    <p:extLst>
      <p:ext uri="{BB962C8B-B14F-4D97-AF65-F5344CB8AC3E}">
        <p14:creationId xmlns:p14="http://schemas.microsoft.com/office/powerpoint/2010/main" val="318929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65530" y="190095"/>
            <a:ext cx="10515600" cy="1325563"/>
          </a:xfrm>
        </p:spPr>
        <p:txBody>
          <a:bodyPr/>
          <a:lstStyle/>
          <a:p>
            <a:pPr eaLnBrk="1" hangingPunct="1">
              <a:defRPr/>
            </a:pPr>
            <a:r>
              <a:rPr lang="en-US" dirty="0">
                <a:cs typeface="+mj-cs"/>
              </a:rPr>
              <a:t>History: Methamphetamine</a:t>
            </a:r>
          </a:p>
        </p:txBody>
      </p:sp>
      <p:sp>
        <p:nvSpPr>
          <p:cNvPr id="5123" name="Rectangle 3"/>
          <p:cNvSpPr>
            <a:spLocks noGrp="1" noChangeArrowheads="1"/>
          </p:cNvSpPr>
          <p:nvPr>
            <p:ph type="body" idx="1"/>
          </p:nvPr>
        </p:nvSpPr>
        <p:spPr>
          <a:xfrm>
            <a:off x="814043" y="1447800"/>
            <a:ext cx="9758334" cy="4445271"/>
          </a:xfrm>
        </p:spPr>
        <p:txBody>
          <a:bodyPr/>
          <a:lstStyle/>
          <a:p>
            <a:pPr eaLnBrk="1" hangingPunct="1">
              <a:lnSpc>
                <a:spcPct val="105000"/>
              </a:lnSpc>
              <a:defRPr/>
            </a:pPr>
            <a:r>
              <a:rPr lang="en-US" sz="2400" dirty="0">
                <a:cs typeface="+mn-cs"/>
              </a:rPr>
              <a:t>1893 methamphetamine first synthesized in  </a:t>
            </a:r>
          </a:p>
          <a:p>
            <a:pPr eaLnBrk="1" hangingPunct="1">
              <a:lnSpc>
                <a:spcPct val="105000"/>
              </a:lnSpc>
              <a:buFontTx/>
              <a:buNone/>
              <a:defRPr/>
            </a:pPr>
            <a:r>
              <a:rPr lang="en-US" sz="2400" dirty="0">
                <a:cs typeface="+mn-cs"/>
              </a:rPr>
              <a:t>	Japan as decongestant</a:t>
            </a:r>
          </a:p>
          <a:p>
            <a:pPr eaLnBrk="1" hangingPunct="1">
              <a:lnSpc>
                <a:spcPct val="105000"/>
              </a:lnSpc>
              <a:defRPr/>
            </a:pPr>
            <a:r>
              <a:rPr lang="en-US" sz="2400" dirty="0">
                <a:cs typeface="+mn-cs"/>
              </a:rPr>
              <a:t>Used by German, English, American, and Japanese military in WWII for performance enhancement.</a:t>
            </a:r>
          </a:p>
          <a:p>
            <a:pPr eaLnBrk="1" hangingPunct="1">
              <a:lnSpc>
                <a:spcPct val="105000"/>
              </a:lnSpc>
              <a:defRPr/>
            </a:pPr>
            <a:r>
              <a:rPr lang="en-US" sz="2400" dirty="0">
                <a:cs typeface="+mn-cs"/>
              </a:rPr>
              <a:t>First epidemic occurred in Japan when the military dumped large quantities into the civilian market</a:t>
            </a:r>
          </a:p>
          <a:p>
            <a:pPr eaLnBrk="1" hangingPunct="1">
              <a:lnSpc>
                <a:spcPct val="105000"/>
              </a:lnSpc>
              <a:defRPr/>
            </a:pPr>
            <a:r>
              <a:rPr lang="en-US" sz="2400" dirty="0">
                <a:cs typeface="+mn-cs"/>
              </a:rPr>
              <a:t>Popular among truckers and west coast bikers in 1970s</a:t>
            </a:r>
          </a:p>
          <a:p>
            <a:pPr eaLnBrk="1" hangingPunct="1">
              <a:lnSpc>
                <a:spcPct val="105000"/>
              </a:lnSpc>
              <a:defRPr/>
            </a:pPr>
            <a:r>
              <a:rPr lang="en-US" sz="2400" dirty="0">
                <a:cs typeface="+mn-cs"/>
              </a:rPr>
              <a:t>DESOXYN to treat ADHD and obesity</a:t>
            </a:r>
            <a:endParaRPr lang="en-US" sz="2400" i="1" dirty="0">
              <a:cs typeface="+mn-cs"/>
            </a:endParaRPr>
          </a:p>
          <a:p>
            <a:pPr eaLnBrk="1" hangingPunct="1">
              <a:lnSpc>
                <a:spcPct val="105000"/>
              </a:lnSpc>
              <a:defRPr/>
            </a:pPr>
            <a:r>
              <a:rPr lang="en-US" sz="2400" i="1" dirty="0">
                <a:cs typeface="+mn-cs"/>
              </a:rPr>
              <a:t>Speed, Crystal, Crank, Ice, Meth, Tina</a:t>
            </a:r>
            <a:endParaRPr lang="en-US" sz="2000" i="1" dirty="0">
              <a:cs typeface="+mn-cs"/>
            </a:endParaRPr>
          </a:p>
        </p:txBody>
      </p:sp>
      <p:pic>
        <p:nvPicPr>
          <p:cNvPr id="22531" name="Picture 4" descr="Desoxyn ta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6308" y="4279689"/>
            <a:ext cx="2212137" cy="130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5" name="Text Box 5"/>
          <p:cNvSpPr txBox="1">
            <a:spLocks noChangeArrowheads="1"/>
          </p:cNvSpPr>
          <p:nvPr/>
        </p:nvSpPr>
        <p:spPr bwMode="auto">
          <a:xfrm>
            <a:off x="7187596" y="6415515"/>
            <a:ext cx="2641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1600">
                <a:solidFill>
                  <a:schemeClr val="tx1"/>
                </a:solidFill>
                <a:latin typeface="Times New Roman" charset="0"/>
                <a:ea typeface="ＭＳ Ｐゴシック" charset="0"/>
              </a:defRPr>
            </a:lvl1pPr>
            <a:lvl2pPr marL="742950" indent="-285750" eaLnBrk="0" hangingPunct="0">
              <a:defRPr sz="1600">
                <a:solidFill>
                  <a:schemeClr val="tx1"/>
                </a:solidFill>
                <a:latin typeface="Times New Roman" charset="0"/>
                <a:ea typeface="ＭＳ Ｐゴシック" charset="0"/>
              </a:defRPr>
            </a:lvl2pPr>
            <a:lvl3pPr marL="1143000" indent="-228600" eaLnBrk="0" hangingPunct="0">
              <a:defRPr sz="1600">
                <a:solidFill>
                  <a:schemeClr val="tx1"/>
                </a:solidFill>
                <a:latin typeface="Times New Roman" charset="0"/>
                <a:ea typeface="ＭＳ Ｐゴシック" charset="0"/>
              </a:defRPr>
            </a:lvl3pPr>
            <a:lvl4pPr marL="1600200" indent="-228600" eaLnBrk="0" hangingPunct="0">
              <a:defRPr sz="1600">
                <a:solidFill>
                  <a:schemeClr val="tx1"/>
                </a:solidFill>
                <a:latin typeface="Times New Roman" charset="0"/>
                <a:ea typeface="ＭＳ Ｐゴシック" charset="0"/>
              </a:defRPr>
            </a:lvl4pPr>
            <a:lvl5pPr marL="2057400" indent="-228600" eaLnBrk="0" hangingPunct="0">
              <a:defRPr sz="1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600">
                <a:solidFill>
                  <a:schemeClr val="tx1"/>
                </a:solidFill>
                <a:latin typeface="Times New Roman" charset="0"/>
                <a:ea typeface="ＭＳ Ｐゴシック" charset="0"/>
              </a:defRPr>
            </a:lvl9pPr>
          </a:lstStyle>
          <a:p>
            <a:pPr eaLnBrk="1" hangingPunct="1">
              <a:spcBef>
                <a:spcPct val="50000"/>
              </a:spcBef>
              <a:defRPr/>
            </a:pPr>
            <a:r>
              <a:rPr lang="en-US" sz="1400" dirty="0" err="1">
                <a:latin typeface="Arial" charset="0"/>
                <a:cs typeface="+mn-cs"/>
              </a:rPr>
              <a:t>Lineberry</a:t>
            </a:r>
            <a:r>
              <a:rPr lang="en-US" sz="1400" dirty="0">
                <a:latin typeface="Arial" charset="0"/>
                <a:cs typeface="+mn-cs"/>
              </a:rPr>
              <a:t> 2006</a:t>
            </a:r>
          </a:p>
        </p:txBody>
      </p:sp>
      <p:pic>
        <p:nvPicPr>
          <p:cNvPr id="22533" name="Picture 6" descr="methamphetamin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6474" y="536830"/>
            <a:ext cx="2212137" cy="1489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21352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380998D9-B85D-6D4C-8622-5F273BEAA2C4}"/>
              </a:ext>
            </a:extLst>
          </p:cNvPr>
          <p:cNvSpPr txBox="1">
            <a:spLocks noChangeArrowheads="1"/>
          </p:cNvSpPr>
          <p:nvPr/>
        </p:nvSpPr>
        <p:spPr>
          <a:xfrm>
            <a:off x="159025" y="206188"/>
            <a:ext cx="11799892" cy="11430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i="1"/>
              <a:t>Stimulant-involved overdose deaths surging with opioids</a:t>
            </a:r>
            <a:endParaRPr lang="en-US" sz="3200" i="1" dirty="0"/>
          </a:p>
        </p:txBody>
      </p:sp>
      <p:pic>
        <p:nvPicPr>
          <p:cNvPr id="3" name="Picture 2" descr="Chart, line chart&#10;&#10;Description automatically generated">
            <a:extLst>
              <a:ext uri="{FF2B5EF4-FFF2-40B4-BE49-F238E27FC236}">
                <a16:creationId xmlns:a16="http://schemas.microsoft.com/office/drawing/2014/main" id="{ECBDC788-EB66-7741-AB3C-708B07CAA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571" y="1117600"/>
            <a:ext cx="8940800" cy="4622800"/>
          </a:xfrm>
          <a:prstGeom prst="rect">
            <a:avLst/>
          </a:prstGeom>
        </p:spPr>
      </p:pic>
      <p:sp>
        <p:nvSpPr>
          <p:cNvPr id="13" name="Rectangle 12">
            <a:extLst>
              <a:ext uri="{FF2B5EF4-FFF2-40B4-BE49-F238E27FC236}">
                <a16:creationId xmlns:a16="http://schemas.microsoft.com/office/drawing/2014/main" id="{7300BE7D-DD4C-1B41-8FEA-D303CFB3436A}"/>
              </a:ext>
            </a:extLst>
          </p:cNvPr>
          <p:cNvSpPr/>
          <p:nvPr/>
        </p:nvSpPr>
        <p:spPr>
          <a:xfrm>
            <a:off x="3012891" y="6282480"/>
            <a:ext cx="5484899" cy="369332"/>
          </a:xfrm>
          <a:prstGeom prst="rect">
            <a:avLst/>
          </a:prstGeom>
        </p:spPr>
        <p:txBody>
          <a:bodyPr wrap="none">
            <a:spAutoFit/>
          </a:bodyPr>
          <a:lstStyle/>
          <a:p>
            <a:r>
              <a:rPr lang="en-US" dirty="0"/>
              <a:t>https://</a:t>
            </a:r>
            <a:r>
              <a:rPr lang="en-US" dirty="0" err="1"/>
              <a:t>www.cdc.gov</a:t>
            </a:r>
            <a:r>
              <a:rPr lang="en-US" dirty="0"/>
              <a:t>/</a:t>
            </a:r>
            <a:r>
              <a:rPr lang="en-US" dirty="0" err="1"/>
              <a:t>nchs</a:t>
            </a:r>
            <a:r>
              <a:rPr lang="en-US" dirty="0"/>
              <a:t>/data/</a:t>
            </a:r>
            <a:r>
              <a:rPr lang="en-US" dirty="0" err="1"/>
              <a:t>databriefs</a:t>
            </a:r>
            <a:r>
              <a:rPr lang="en-US" dirty="0"/>
              <a:t>/db406-H.pdf</a:t>
            </a:r>
          </a:p>
        </p:txBody>
      </p:sp>
    </p:spTree>
    <p:custDataLst>
      <p:tags r:id="rId1"/>
    </p:custDataLst>
    <p:extLst>
      <p:ext uri="{BB962C8B-B14F-4D97-AF65-F5344CB8AC3E}">
        <p14:creationId xmlns:p14="http://schemas.microsoft.com/office/powerpoint/2010/main" val="428021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380998D9-B85D-6D4C-8622-5F273BEAA2C4}"/>
              </a:ext>
            </a:extLst>
          </p:cNvPr>
          <p:cNvSpPr txBox="1">
            <a:spLocks noChangeArrowheads="1"/>
          </p:cNvSpPr>
          <p:nvPr/>
        </p:nvSpPr>
        <p:spPr>
          <a:xfrm>
            <a:off x="159025" y="206188"/>
            <a:ext cx="11799892" cy="11430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i="1"/>
              <a:t>Stimulant-involved overdose deaths surging with opioids</a:t>
            </a:r>
            <a:endParaRPr lang="en-US" sz="3200" i="1" dirty="0"/>
          </a:p>
        </p:txBody>
      </p:sp>
      <p:pic>
        <p:nvPicPr>
          <p:cNvPr id="10" name="Picture 9" descr="Chart, line chart&#10;&#10;Description automatically generated">
            <a:extLst>
              <a:ext uri="{FF2B5EF4-FFF2-40B4-BE49-F238E27FC236}">
                <a16:creationId xmlns:a16="http://schemas.microsoft.com/office/drawing/2014/main" id="{D06B57F5-F922-6C4C-8C2C-71B56E51A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353" y="1055594"/>
            <a:ext cx="9215718" cy="4746812"/>
          </a:xfrm>
          <a:prstGeom prst="rect">
            <a:avLst/>
          </a:prstGeom>
        </p:spPr>
      </p:pic>
      <p:sp>
        <p:nvSpPr>
          <p:cNvPr id="5" name="Rectangle 4">
            <a:extLst>
              <a:ext uri="{FF2B5EF4-FFF2-40B4-BE49-F238E27FC236}">
                <a16:creationId xmlns:a16="http://schemas.microsoft.com/office/drawing/2014/main" id="{B17DE483-231B-9F41-A7A3-1BCFF24535CB}"/>
              </a:ext>
            </a:extLst>
          </p:cNvPr>
          <p:cNvSpPr/>
          <p:nvPr/>
        </p:nvSpPr>
        <p:spPr>
          <a:xfrm>
            <a:off x="3012891" y="6282480"/>
            <a:ext cx="5484899" cy="369332"/>
          </a:xfrm>
          <a:prstGeom prst="rect">
            <a:avLst/>
          </a:prstGeom>
        </p:spPr>
        <p:txBody>
          <a:bodyPr wrap="none">
            <a:spAutoFit/>
          </a:bodyPr>
          <a:lstStyle/>
          <a:p>
            <a:r>
              <a:rPr lang="en-US" dirty="0"/>
              <a:t>https://</a:t>
            </a:r>
            <a:r>
              <a:rPr lang="en-US" dirty="0" err="1"/>
              <a:t>www.cdc.gov</a:t>
            </a:r>
            <a:r>
              <a:rPr lang="en-US" dirty="0"/>
              <a:t>/</a:t>
            </a:r>
            <a:r>
              <a:rPr lang="en-US" dirty="0" err="1"/>
              <a:t>nchs</a:t>
            </a:r>
            <a:r>
              <a:rPr lang="en-US" dirty="0"/>
              <a:t>/data/</a:t>
            </a:r>
            <a:r>
              <a:rPr lang="en-US" dirty="0" err="1"/>
              <a:t>databriefs</a:t>
            </a:r>
            <a:r>
              <a:rPr lang="en-US" dirty="0"/>
              <a:t>/db406-H.pdf</a:t>
            </a:r>
          </a:p>
        </p:txBody>
      </p:sp>
    </p:spTree>
    <p:custDataLst>
      <p:tags r:id="rId1"/>
    </p:custDataLst>
    <p:extLst>
      <p:ext uri="{BB962C8B-B14F-4D97-AF65-F5344CB8AC3E}">
        <p14:creationId xmlns:p14="http://schemas.microsoft.com/office/powerpoint/2010/main" val="672307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380998D9-B85D-6D4C-8622-5F273BEAA2C4}"/>
              </a:ext>
            </a:extLst>
          </p:cNvPr>
          <p:cNvSpPr txBox="1">
            <a:spLocks noChangeArrowheads="1"/>
          </p:cNvSpPr>
          <p:nvPr/>
        </p:nvSpPr>
        <p:spPr>
          <a:xfrm>
            <a:off x="159025" y="206188"/>
            <a:ext cx="11799892" cy="11430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i="1"/>
              <a:t>Stimulant-involved overdose deaths surging with opioids</a:t>
            </a:r>
            <a:endParaRPr lang="en-US" sz="3200" i="1" dirty="0"/>
          </a:p>
        </p:txBody>
      </p:sp>
      <p:pic>
        <p:nvPicPr>
          <p:cNvPr id="7" name="Picture 6" descr="Chart, bar chart&#10;&#10;Description automatically generated">
            <a:extLst>
              <a:ext uri="{FF2B5EF4-FFF2-40B4-BE49-F238E27FC236}">
                <a16:creationId xmlns:a16="http://schemas.microsoft.com/office/drawing/2014/main" id="{81221FEF-F6E7-4F4C-846F-5DE1E7898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28" y="1533110"/>
            <a:ext cx="5882882" cy="3956278"/>
          </a:xfrm>
          <a:prstGeom prst="rect">
            <a:avLst/>
          </a:prstGeom>
        </p:spPr>
      </p:pic>
      <p:pic>
        <p:nvPicPr>
          <p:cNvPr id="12" name="Picture 11" descr="Chart, bar chart&#10;&#10;Description automatically generated">
            <a:extLst>
              <a:ext uri="{FF2B5EF4-FFF2-40B4-BE49-F238E27FC236}">
                <a16:creationId xmlns:a16="http://schemas.microsoft.com/office/drawing/2014/main" id="{BDBD6BCD-B0C2-F044-9935-C0F17E755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474" y="1533110"/>
            <a:ext cx="5862918" cy="3956278"/>
          </a:xfrm>
          <a:prstGeom prst="rect">
            <a:avLst/>
          </a:prstGeom>
        </p:spPr>
      </p:pic>
      <p:sp>
        <p:nvSpPr>
          <p:cNvPr id="8" name="Rectangle 7">
            <a:extLst>
              <a:ext uri="{FF2B5EF4-FFF2-40B4-BE49-F238E27FC236}">
                <a16:creationId xmlns:a16="http://schemas.microsoft.com/office/drawing/2014/main" id="{E7120FC3-07B7-584E-8109-4D8241E5D3E0}"/>
              </a:ext>
            </a:extLst>
          </p:cNvPr>
          <p:cNvSpPr/>
          <p:nvPr/>
        </p:nvSpPr>
        <p:spPr>
          <a:xfrm>
            <a:off x="3012891" y="6282480"/>
            <a:ext cx="5484899" cy="369332"/>
          </a:xfrm>
          <a:prstGeom prst="rect">
            <a:avLst/>
          </a:prstGeom>
        </p:spPr>
        <p:txBody>
          <a:bodyPr wrap="none">
            <a:spAutoFit/>
          </a:bodyPr>
          <a:lstStyle/>
          <a:p>
            <a:r>
              <a:rPr lang="en-US" dirty="0"/>
              <a:t>https://</a:t>
            </a:r>
            <a:r>
              <a:rPr lang="en-US" dirty="0" err="1"/>
              <a:t>www.cdc.gov</a:t>
            </a:r>
            <a:r>
              <a:rPr lang="en-US" dirty="0"/>
              <a:t>/</a:t>
            </a:r>
            <a:r>
              <a:rPr lang="en-US" dirty="0" err="1"/>
              <a:t>nchs</a:t>
            </a:r>
            <a:r>
              <a:rPr lang="en-US" dirty="0"/>
              <a:t>/data/</a:t>
            </a:r>
            <a:r>
              <a:rPr lang="en-US" dirty="0" err="1"/>
              <a:t>databriefs</a:t>
            </a:r>
            <a:r>
              <a:rPr lang="en-US" dirty="0"/>
              <a:t>/db406-H.pdf</a:t>
            </a:r>
          </a:p>
        </p:txBody>
      </p:sp>
      <p:sp>
        <p:nvSpPr>
          <p:cNvPr id="2" name="TextBox 1">
            <a:extLst>
              <a:ext uri="{FF2B5EF4-FFF2-40B4-BE49-F238E27FC236}">
                <a16:creationId xmlns:a16="http://schemas.microsoft.com/office/drawing/2014/main" id="{20D38E48-2F72-1A46-9643-A2CC75309D6F}"/>
              </a:ext>
            </a:extLst>
          </p:cNvPr>
          <p:cNvSpPr txBox="1"/>
          <p:nvPr/>
        </p:nvSpPr>
        <p:spPr>
          <a:xfrm>
            <a:off x="144609" y="1417437"/>
            <a:ext cx="6022802" cy="369332"/>
          </a:xfrm>
          <a:prstGeom prst="rect">
            <a:avLst/>
          </a:prstGeom>
          <a:solidFill>
            <a:schemeClr val="bg1"/>
          </a:solidFill>
        </p:spPr>
        <p:txBody>
          <a:bodyPr wrap="square" rtlCol="0">
            <a:spAutoFit/>
          </a:bodyPr>
          <a:lstStyle/>
          <a:p>
            <a:pPr algn="ctr"/>
            <a:r>
              <a:rPr lang="en-US" dirty="0"/>
              <a:t>% cocaine-involved deaths with opioids present, 2019</a:t>
            </a:r>
          </a:p>
        </p:txBody>
      </p:sp>
      <p:sp>
        <p:nvSpPr>
          <p:cNvPr id="13" name="TextBox 12">
            <a:extLst>
              <a:ext uri="{FF2B5EF4-FFF2-40B4-BE49-F238E27FC236}">
                <a16:creationId xmlns:a16="http://schemas.microsoft.com/office/drawing/2014/main" id="{25AB9C5C-10D7-B945-9FC8-0C0D148C04FA}"/>
              </a:ext>
            </a:extLst>
          </p:cNvPr>
          <p:cNvSpPr txBox="1"/>
          <p:nvPr/>
        </p:nvSpPr>
        <p:spPr>
          <a:xfrm>
            <a:off x="6184474" y="1417437"/>
            <a:ext cx="6022802" cy="369332"/>
          </a:xfrm>
          <a:prstGeom prst="rect">
            <a:avLst/>
          </a:prstGeom>
          <a:solidFill>
            <a:schemeClr val="bg1"/>
          </a:solidFill>
        </p:spPr>
        <p:txBody>
          <a:bodyPr wrap="square" rtlCol="0">
            <a:spAutoFit/>
          </a:bodyPr>
          <a:lstStyle/>
          <a:p>
            <a:pPr algn="ctr"/>
            <a:r>
              <a:rPr lang="en-US" dirty="0"/>
              <a:t>% of stimulant-involved deaths with opioids present, 2019</a:t>
            </a:r>
          </a:p>
        </p:txBody>
      </p:sp>
    </p:spTree>
    <p:custDataLst>
      <p:tags r:id="rId1"/>
    </p:custDataLst>
    <p:extLst>
      <p:ext uri="{BB962C8B-B14F-4D97-AF65-F5344CB8AC3E}">
        <p14:creationId xmlns:p14="http://schemas.microsoft.com/office/powerpoint/2010/main" val="275446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2452963" y="6503170"/>
            <a:ext cx="8065008" cy="246221"/>
          </a:xfrm>
          <a:prstGeom prst="rect">
            <a:avLst/>
          </a:prstGeom>
        </p:spPr>
        <p:txBody>
          <a:bodyPr wrap="square">
            <a:spAutoFit/>
          </a:bodyPr>
          <a:lstStyle/>
          <a:p>
            <a:r>
              <a:rPr lang="en-US" sz="1000" dirty="0">
                <a:latin typeface="Arial" charset="0"/>
                <a:hlinkClick r:id="rId3"/>
              </a:rPr>
              <a:t>Katz, J. The First Count of Fentanyl Deaths in 2016: Up 540% in Three Years. NYT </a:t>
            </a:r>
            <a:r>
              <a:rPr lang="mr-IN" sz="1000" dirty="0">
                <a:latin typeface="Arial" charset="0"/>
                <a:hlinkClick r:id="rId3"/>
              </a:rPr>
              <a:t>–</a:t>
            </a:r>
            <a:r>
              <a:rPr lang="en-US" sz="1000" dirty="0">
                <a:latin typeface="Arial" charset="0"/>
                <a:hlinkClick r:id="rId3"/>
              </a:rPr>
              <a:t> The UpShot 9/2/2017.</a:t>
            </a:r>
            <a:endParaRPr lang="en-US" sz="1000" dirty="0">
              <a:latin typeface="Arial" charset="0"/>
            </a:endParaRPr>
          </a:p>
        </p:txBody>
      </p:sp>
      <p:sp>
        <p:nvSpPr>
          <p:cNvPr id="9" name="Rectangle 2">
            <a:extLst>
              <a:ext uri="{FF2B5EF4-FFF2-40B4-BE49-F238E27FC236}">
                <a16:creationId xmlns:a16="http://schemas.microsoft.com/office/drawing/2014/main" id="{380998D9-B85D-6D4C-8622-5F273BEAA2C4}"/>
              </a:ext>
            </a:extLst>
          </p:cNvPr>
          <p:cNvSpPr txBox="1">
            <a:spLocks noChangeArrowheads="1"/>
          </p:cNvSpPr>
          <p:nvPr/>
        </p:nvSpPr>
        <p:spPr>
          <a:xfrm>
            <a:off x="-755374" y="2286000"/>
            <a:ext cx="7869259"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i="1" dirty="0"/>
              <a:t>Stimulant-involved overdose deaths </a:t>
            </a:r>
            <a:br>
              <a:rPr lang="en-US" sz="3200" i="1" dirty="0"/>
            </a:br>
            <a:r>
              <a:rPr lang="en-US" sz="3200" i="1" dirty="0"/>
              <a:t>surging with opioids</a:t>
            </a:r>
          </a:p>
        </p:txBody>
      </p:sp>
      <p:pic>
        <p:nvPicPr>
          <p:cNvPr id="6" name="Picture 5" descr="A close up of a map&#10;&#10;Description automatically generated">
            <a:extLst>
              <a:ext uri="{FF2B5EF4-FFF2-40B4-BE49-F238E27FC236}">
                <a16:creationId xmlns:a16="http://schemas.microsoft.com/office/drawing/2014/main" id="{AB2BF4D5-BFDF-644E-A0C8-84EB86631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885" y="0"/>
            <a:ext cx="4929808" cy="5810130"/>
          </a:xfrm>
          <a:prstGeom prst="rect">
            <a:avLst/>
          </a:prstGeom>
        </p:spPr>
      </p:pic>
    </p:spTree>
    <p:custDataLst>
      <p:tags r:id="rId1"/>
    </p:custDataLst>
    <p:extLst>
      <p:ext uri="{BB962C8B-B14F-4D97-AF65-F5344CB8AC3E}">
        <p14:creationId xmlns:p14="http://schemas.microsoft.com/office/powerpoint/2010/main" val="890685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961" y="625632"/>
            <a:ext cx="9067800" cy="1917700"/>
          </a:xfrm>
          <a:prstGeom prst="rect">
            <a:avLst/>
          </a:prstGeom>
        </p:spPr>
      </p:pic>
      <p:sp>
        <p:nvSpPr>
          <p:cNvPr id="3" name="TextBox 2"/>
          <p:cNvSpPr txBox="1"/>
          <p:nvPr/>
        </p:nvSpPr>
        <p:spPr>
          <a:xfrm>
            <a:off x="2807961" y="2685064"/>
            <a:ext cx="9241367" cy="2677656"/>
          </a:xfrm>
          <a:prstGeom prst="rect">
            <a:avLst/>
          </a:prstGeom>
          <a:noFill/>
        </p:spPr>
        <p:txBody>
          <a:bodyPr wrap="square" rtlCol="0">
            <a:spAutoFit/>
          </a:bodyPr>
          <a:lstStyle/>
          <a:p>
            <a:r>
              <a:rPr lang="en-US" sz="2400" dirty="0"/>
              <a:t>Over 8 hours at the ED of Yale Hospital, white powder advertised as cocaine resulted in 12 patients for signs of opioid overdose, presumed from snorting</a:t>
            </a:r>
          </a:p>
          <a:p>
            <a:pPr marL="285750" indent="-285750">
              <a:buFontTx/>
              <a:buChar char="-"/>
            </a:pPr>
            <a:r>
              <a:rPr lang="en-US" sz="2400" dirty="0"/>
              <a:t>9 admitted, 4 to ICU, 3 intubated, 1 on naloxone </a:t>
            </a:r>
            <a:r>
              <a:rPr lang="en-US" sz="2400" dirty="0" err="1"/>
              <a:t>gtt</a:t>
            </a:r>
            <a:r>
              <a:rPr lang="en-US" sz="2400" dirty="0"/>
              <a:t>, 3 died</a:t>
            </a:r>
          </a:p>
          <a:p>
            <a:pPr marL="285750" indent="-285750">
              <a:buFontTx/>
              <a:buChar char="-"/>
            </a:pPr>
            <a:r>
              <a:rPr lang="en-US" sz="2400" dirty="0"/>
              <a:t>High doses of naloxone required: 4mg and higher</a:t>
            </a:r>
          </a:p>
          <a:p>
            <a:pPr marL="285750" indent="-285750">
              <a:buFontTx/>
              <a:buChar char="-"/>
            </a:pPr>
            <a:r>
              <a:rPr lang="en-US" sz="2400" dirty="0"/>
              <a:t>Drug sample tested had 6.6% fentanyl by weight and trace amounts of cocaine + inert adulterant</a:t>
            </a:r>
          </a:p>
        </p:txBody>
      </p:sp>
      <p:pic>
        <p:nvPicPr>
          <p:cNvPr id="1026" name="Picture 2" descr="Yale University hospital, New Haven, Connecticut, USA Stock Photo - Alamy">
            <a:extLst>
              <a:ext uri="{FF2B5EF4-FFF2-40B4-BE49-F238E27FC236}">
                <a16:creationId xmlns:a16="http://schemas.microsoft.com/office/drawing/2014/main" id="{91248A57-5DC2-F340-A9EE-5A8C3197F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83" y="1647713"/>
            <a:ext cx="22479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5008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2850</Words>
  <Application>Microsoft Macintosh PowerPoint</Application>
  <PresentationFormat>Widescreen</PresentationFormat>
  <Paragraphs>330</Paragraphs>
  <Slides>31</Slides>
  <Notes>15</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Segoe UI</vt:lpstr>
      <vt:lpstr>system-ui</vt:lpstr>
      <vt:lpstr>Times</vt:lpstr>
      <vt:lpstr>Times New Roman</vt:lpstr>
      <vt:lpstr>Office Theme</vt:lpstr>
      <vt:lpstr>PowerPoint Presentation</vt:lpstr>
      <vt:lpstr>Learning objectives</vt:lpstr>
      <vt:lpstr>History: Cocaine</vt:lpstr>
      <vt:lpstr>History: Methamphetamine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Stimulant Effects</vt:lpstr>
      <vt:lpstr>PowerPoint Presentation</vt:lpstr>
      <vt:lpstr>PK: Cocaine</vt:lpstr>
      <vt:lpstr>Why do people use stimulants?</vt:lpstr>
      <vt:lpstr>PowerPoint Presentation</vt:lpstr>
      <vt:lpstr>Acute Toxicity</vt:lpstr>
      <vt:lpstr>Stimulant Intoxication Treatment = De-escalation</vt:lpstr>
      <vt:lpstr>PowerPoint Presentation</vt:lpstr>
      <vt:lpstr>ETOH + Cocaine &gt;&gt; Cocaethylene</vt:lpstr>
      <vt:lpstr>PowerPoint Presentation</vt:lpstr>
      <vt:lpstr>Stimulant maintenance for people with concomitant ADHD or HUD</vt:lpstr>
      <vt:lpstr>PowerPoint Presentation</vt:lpstr>
      <vt:lpstr>Bupropion and naltrexone in MA use disorder</vt:lpstr>
      <vt:lpstr>Single infusion of ketamine for cocaine use disorder</vt:lpstr>
      <vt:lpstr>Non-medical treatment for addiction</vt:lpstr>
      <vt:lpstr>Evidence for Contingency Management for stimulants</vt:lpstr>
      <vt:lpstr>Contingency Management</vt:lpstr>
      <vt:lpstr>How can we help our stimulant-using patients?</vt:lpstr>
      <vt:lpstr>Learning objectives</vt:lpstr>
      <vt:lpstr>Realistic Expectations!   Addiction is a chronic relapsing condition  Over time treatment works  People get better, if the stay alive  Engage people before, at, and after health system touchpoints  awalley@bu.edu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Walley</dc:creator>
  <cp:lastModifiedBy>Alex Walley</cp:lastModifiedBy>
  <cp:revision>27</cp:revision>
  <dcterms:created xsi:type="dcterms:W3CDTF">2020-10-12T23:32:22Z</dcterms:created>
  <dcterms:modified xsi:type="dcterms:W3CDTF">2021-05-11T15:22:49Z</dcterms:modified>
</cp:coreProperties>
</file>