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3" r:id="rId2"/>
  </p:sldMasterIdLst>
  <p:notesMasterIdLst>
    <p:notesMasterId r:id="rId25"/>
  </p:notesMasterIdLst>
  <p:handoutMasterIdLst>
    <p:handoutMasterId r:id="rId26"/>
  </p:handoutMasterIdLst>
  <p:sldIdLst>
    <p:sldId id="2053" r:id="rId3"/>
    <p:sldId id="2064" r:id="rId4"/>
    <p:sldId id="385" r:id="rId5"/>
    <p:sldId id="258" r:id="rId6"/>
    <p:sldId id="270" r:id="rId7"/>
    <p:sldId id="2055" r:id="rId8"/>
    <p:sldId id="2059" r:id="rId9"/>
    <p:sldId id="2057" r:id="rId10"/>
    <p:sldId id="2060" r:id="rId11"/>
    <p:sldId id="2058" r:id="rId12"/>
    <p:sldId id="2063" r:id="rId13"/>
    <p:sldId id="2061" r:id="rId14"/>
    <p:sldId id="281" r:id="rId15"/>
    <p:sldId id="272" r:id="rId16"/>
    <p:sldId id="262" r:id="rId17"/>
    <p:sldId id="2066" r:id="rId18"/>
    <p:sldId id="283" r:id="rId19"/>
    <p:sldId id="267" r:id="rId20"/>
    <p:sldId id="277" r:id="rId21"/>
    <p:sldId id="2062" r:id="rId22"/>
    <p:sldId id="2065" r:id="rId23"/>
    <p:sldId id="268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3C3"/>
    <a:srgbClr val="CC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84593" autoAdjust="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CED1-0069-49C0-BB94-94C0B38091B2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379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C0C38-3C37-42DB-AA97-CA2D47C9B0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50B9-B394-4EE0-92E8-3A66329FCF15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5E31-3045-44DA-9036-8020F9F6E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not be competing with you </a:t>
            </a:r>
          </a:p>
          <a:p>
            <a:r>
              <a:rPr lang="en-US" dirty="0"/>
              <a:t>Comfortable in their own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EA58-9212-4691-9903-8016C130AD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postdoc:  Drives the relationship, sets agenda for meetings, plans and tells me what to anticipate, teaches me new things (criminal justice)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PI award program is designed to facilitate a timely transition from a mentored postdoctoral research position to a stable independent research position with independent NIH or other independent research support at an earlier stage than is currently the norm.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K99/R00: initial phase will provide 1-2 years of mentored support followed by up to 3 years of independent support contingent on securing an independent tenure-track or equivalent research position. limited to postdoctoral trainees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lot for one person to fill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 ‘traditional model’ is to have a single mentor, that is somewhat rare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most of us, it makes sense to think of a team -  rather than looking for ‘the one’.  Individuals may fill one or more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Demystified research</a:t>
            </a:r>
          </a:p>
          <a:p>
            <a:r>
              <a:rPr lang="en-US" dirty="0"/>
              <a:t>It’s a way to ask questions that can inform policy or advocacy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Extended himself</a:t>
            </a:r>
          </a:p>
          <a:p>
            <a:r>
              <a:rPr lang="en-US" dirty="0"/>
              <a:t>Cared about my research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research fellowship still somewhat undecided </a:t>
            </a:r>
          </a:p>
          <a:p>
            <a:r>
              <a:rPr lang="en-US" dirty="0"/>
              <a:t>It was the mentorship relationship w/ Marc that really drew me to fellowship and to NYU</a:t>
            </a:r>
          </a:p>
          <a:p>
            <a:r>
              <a:rPr lang="en-US" dirty="0"/>
              <a:t>He gave me leeway to try out different things, created an environment that encouraged collaboration and pursuing diverse research questions, fostered my enthusiasm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NIDA CTN:  being part of this network gave me a lot of exposure, experience, and helped w/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1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F5E31-3045-44DA-9036-8020F9F6EB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5613613"/>
          </a:xfrm>
          <a:custGeom>
            <a:avLst/>
            <a:gdLst/>
            <a:ahLst/>
            <a:cxnLst/>
            <a:rect l="l" t="t" r="r" b="b"/>
            <a:pathLst>
              <a:path w="9144000" h="4210210">
                <a:moveTo>
                  <a:pt x="0" y="0"/>
                </a:moveTo>
                <a:lnTo>
                  <a:pt x="9144000" y="0"/>
                </a:lnTo>
                <a:lnTo>
                  <a:pt x="9144000" y="3977640"/>
                </a:lnTo>
                <a:lnTo>
                  <a:pt x="939235" y="3977640"/>
                </a:lnTo>
                <a:lnTo>
                  <a:pt x="838395" y="4185971"/>
                </a:lnTo>
                <a:cubicBezTo>
                  <a:pt x="822041" y="4219181"/>
                  <a:pt x="801198" y="4217386"/>
                  <a:pt x="786640" y="4185971"/>
                </a:cubicBezTo>
                <a:lnTo>
                  <a:pt x="685800" y="3977640"/>
                </a:lnTo>
                <a:lnTo>
                  <a:pt x="0" y="397764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39915"/>
            <a:ext cx="79248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833537"/>
            <a:ext cx="79248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525140"/>
            <a:ext cx="79248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7" y="621792"/>
            <a:ext cx="5488516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404121"/>
            <a:ext cx="181368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010400" y="0"/>
            <a:ext cx="5181600" cy="3429000"/>
          </a:xfrm>
          <a:custGeom>
            <a:avLst/>
            <a:gdLst/>
            <a:ahLst/>
            <a:cxnLst/>
            <a:rect l="l" t="t" r="r" b="b"/>
            <a:pathLst>
              <a:path w="3886200" h="2571750">
                <a:moveTo>
                  <a:pt x="0" y="0"/>
                </a:moveTo>
                <a:lnTo>
                  <a:pt x="3886200" y="0"/>
                </a:lnTo>
                <a:lnTo>
                  <a:pt x="3886200" y="2339180"/>
                </a:lnTo>
                <a:lnTo>
                  <a:pt x="506870" y="2339180"/>
                </a:lnTo>
                <a:lnTo>
                  <a:pt x="406031" y="2547511"/>
                </a:lnTo>
                <a:cubicBezTo>
                  <a:pt x="389676" y="2580721"/>
                  <a:pt x="368833" y="2578926"/>
                  <a:pt x="354275" y="2547511"/>
                </a:cubicBezTo>
                <a:lnTo>
                  <a:pt x="253435" y="2339180"/>
                </a:lnTo>
                <a:lnTo>
                  <a:pt x="0" y="2339180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0104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1319" y="3601209"/>
            <a:ext cx="4011084" cy="8331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16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71319" y="4528308"/>
            <a:ext cx="4011084" cy="175821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your paragraph here.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846708"/>
            <a:ext cx="5179483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2707220"/>
            <a:ext cx="5179484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426463" y="6364230"/>
            <a:ext cx="5583937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7E567B-70F4-744D-B8D4-7356626452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2" y="6314286"/>
            <a:ext cx="1057983" cy="4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9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dio 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62400" y="1828800"/>
            <a:ext cx="4267200" cy="3200400"/>
            <a:chOff x="2378792" y="1235792"/>
            <a:chExt cx="4386417" cy="4386417"/>
          </a:xfrm>
        </p:grpSpPr>
        <p:sp>
          <p:nvSpPr>
            <p:cNvPr id="5" name="Oval 4"/>
            <p:cNvSpPr>
              <a:spLocks noChangeAspect="1"/>
            </p:cNvSpPr>
            <p:nvPr userDrawn="1"/>
          </p:nvSpPr>
          <p:spPr>
            <a:xfrm>
              <a:off x="2378792" y="1235792"/>
              <a:ext cx="4386417" cy="4386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3617259" y="2506070"/>
              <a:ext cx="1909482" cy="1845860"/>
              <a:chOff x="1339850" y="55563"/>
              <a:chExt cx="7670800" cy="7415212"/>
            </a:xfrm>
            <a:solidFill>
              <a:schemeClr val="bg1"/>
            </a:solidFill>
          </p:grpSpPr>
          <p:sp>
            <p:nvSpPr>
              <p:cNvPr id="7" name="Freeform 1"/>
              <p:cNvSpPr>
                <a:spLocks noChangeArrowheads="1"/>
              </p:cNvSpPr>
              <p:nvPr/>
            </p:nvSpPr>
            <p:spPr bwMode="auto">
              <a:xfrm>
                <a:off x="7372350" y="1582738"/>
                <a:ext cx="1638300" cy="4349750"/>
              </a:xfrm>
              <a:custGeom>
                <a:avLst/>
                <a:gdLst>
                  <a:gd name="T0" fmla="*/ 1568 w 4551"/>
                  <a:gd name="T1" fmla="*/ 339 h 12084"/>
                  <a:gd name="T2" fmla="*/ 1568 w 4551"/>
                  <a:gd name="T3" fmla="*/ 339 h 12084"/>
                  <a:gd name="T4" fmla="*/ 339 w 4551"/>
                  <a:gd name="T5" fmla="*/ 308 h 12084"/>
                  <a:gd name="T6" fmla="*/ 308 w 4551"/>
                  <a:gd name="T7" fmla="*/ 1538 h 12084"/>
                  <a:gd name="T8" fmla="*/ 308 w 4551"/>
                  <a:gd name="T9" fmla="*/ 10637 h 12084"/>
                  <a:gd name="T10" fmla="*/ 339 w 4551"/>
                  <a:gd name="T11" fmla="*/ 11837 h 12084"/>
                  <a:gd name="T12" fmla="*/ 923 w 4551"/>
                  <a:gd name="T13" fmla="*/ 12083 h 12084"/>
                  <a:gd name="T14" fmla="*/ 1538 w 4551"/>
                  <a:gd name="T15" fmla="*/ 11805 h 12084"/>
                  <a:gd name="T16" fmla="*/ 1568 w 4551"/>
                  <a:gd name="T17" fmla="*/ 339 h 1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1" h="12084">
                    <a:moveTo>
                      <a:pt x="1568" y="339"/>
                    </a:moveTo>
                    <a:lnTo>
                      <a:pt x="1568" y="339"/>
                    </a:lnTo>
                    <a:cubicBezTo>
                      <a:pt x="1260" y="0"/>
                      <a:pt x="708" y="0"/>
                      <a:pt x="339" y="308"/>
                    </a:cubicBezTo>
                    <a:cubicBezTo>
                      <a:pt x="0" y="615"/>
                      <a:pt x="0" y="1169"/>
                      <a:pt x="308" y="1538"/>
                    </a:cubicBezTo>
                    <a:cubicBezTo>
                      <a:pt x="2675" y="4028"/>
                      <a:pt x="2675" y="8085"/>
                      <a:pt x="308" y="10637"/>
                    </a:cubicBezTo>
                    <a:cubicBezTo>
                      <a:pt x="0" y="10976"/>
                      <a:pt x="0" y="11498"/>
                      <a:pt x="339" y="11837"/>
                    </a:cubicBezTo>
                    <a:cubicBezTo>
                      <a:pt x="523" y="12021"/>
                      <a:pt x="738" y="12083"/>
                      <a:pt x="923" y="12083"/>
                    </a:cubicBezTo>
                    <a:cubicBezTo>
                      <a:pt x="1138" y="12083"/>
                      <a:pt x="1353" y="11990"/>
                      <a:pt x="1538" y="11805"/>
                    </a:cubicBezTo>
                    <a:cubicBezTo>
                      <a:pt x="4550" y="8670"/>
                      <a:pt x="4550" y="3506"/>
                      <a:pt x="1568" y="3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" name="Freeform 2"/>
              <p:cNvSpPr>
                <a:spLocks noChangeArrowheads="1"/>
              </p:cNvSpPr>
              <p:nvPr/>
            </p:nvSpPr>
            <p:spPr bwMode="auto">
              <a:xfrm>
                <a:off x="6453188" y="2555875"/>
                <a:ext cx="1139825" cy="2390775"/>
              </a:xfrm>
              <a:custGeom>
                <a:avLst/>
                <a:gdLst>
                  <a:gd name="T0" fmla="*/ 1599 w 3168"/>
                  <a:gd name="T1" fmla="*/ 369 h 6641"/>
                  <a:gd name="T2" fmla="*/ 1599 w 3168"/>
                  <a:gd name="T3" fmla="*/ 369 h 6641"/>
                  <a:gd name="T4" fmla="*/ 369 w 3168"/>
                  <a:gd name="T5" fmla="*/ 308 h 6641"/>
                  <a:gd name="T6" fmla="*/ 308 w 3168"/>
                  <a:gd name="T7" fmla="*/ 1538 h 6641"/>
                  <a:gd name="T8" fmla="*/ 308 w 3168"/>
                  <a:gd name="T9" fmla="*/ 5195 h 6641"/>
                  <a:gd name="T10" fmla="*/ 369 w 3168"/>
                  <a:gd name="T11" fmla="*/ 6425 h 6641"/>
                  <a:gd name="T12" fmla="*/ 923 w 3168"/>
                  <a:gd name="T13" fmla="*/ 6640 h 6641"/>
                  <a:gd name="T14" fmla="*/ 1538 w 3168"/>
                  <a:gd name="T15" fmla="*/ 6394 h 6641"/>
                  <a:gd name="T16" fmla="*/ 1599 w 3168"/>
                  <a:gd name="T17" fmla="*/ 369 h 6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8" h="6641">
                    <a:moveTo>
                      <a:pt x="1599" y="369"/>
                    </a:moveTo>
                    <a:lnTo>
                      <a:pt x="1599" y="369"/>
                    </a:lnTo>
                    <a:cubicBezTo>
                      <a:pt x="1292" y="0"/>
                      <a:pt x="707" y="0"/>
                      <a:pt x="369" y="308"/>
                    </a:cubicBezTo>
                    <a:cubicBezTo>
                      <a:pt x="0" y="615"/>
                      <a:pt x="0" y="1199"/>
                      <a:pt x="308" y="1538"/>
                    </a:cubicBezTo>
                    <a:cubicBezTo>
                      <a:pt x="1292" y="2552"/>
                      <a:pt x="1292" y="4212"/>
                      <a:pt x="308" y="5195"/>
                    </a:cubicBezTo>
                    <a:cubicBezTo>
                      <a:pt x="0" y="5564"/>
                      <a:pt x="0" y="6087"/>
                      <a:pt x="369" y="6425"/>
                    </a:cubicBezTo>
                    <a:cubicBezTo>
                      <a:pt x="524" y="6609"/>
                      <a:pt x="769" y="6640"/>
                      <a:pt x="923" y="6640"/>
                    </a:cubicBezTo>
                    <a:cubicBezTo>
                      <a:pt x="1138" y="6640"/>
                      <a:pt x="1353" y="6548"/>
                      <a:pt x="1538" y="6394"/>
                    </a:cubicBezTo>
                    <a:cubicBezTo>
                      <a:pt x="3167" y="4734"/>
                      <a:pt x="3167" y="2029"/>
                      <a:pt x="1599" y="3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3"/>
              <p:cNvSpPr>
                <a:spLocks noChangeArrowheads="1"/>
              </p:cNvSpPr>
              <p:nvPr/>
            </p:nvSpPr>
            <p:spPr bwMode="auto">
              <a:xfrm>
                <a:off x="1339850" y="2058988"/>
                <a:ext cx="919163" cy="3441700"/>
              </a:xfrm>
              <a:custGeom>
                <a:avLst/>
                <a:gdLst>
                  <a:gd name="T0" fmla="*/ 2553 w 2554"/>
                  <a:gd name="T1" fmla="*/ 0 h 9561"/>
                  <a:gd name="T2" fmla="*/ 2553 w 2554"/>
                  <a:gd name="T3" fmla="*/ 0 h 9561"/>
                  <a:gd name="T4" fmla="*/ 892 w 2554"/>
                  <a:gd name="T5" fmla="*/ 0 h 9561"/>
                  <a:gd name="T6" fmla="*/ 0 w 2554"/>
                  <a:gd name="T7" fmla="*/ 860 h 9561"/>
                  <a:gd name="T8" fmla="*/ 0 w 2554"/>
                  <a:gd name="T9" fmla="*/ 8700 h 9561"/>
                  <a:gd name="T10" fmla="*/ 892 w 2554"/>
                  <a:gd name="T11" fmla="*/ 9560 h 9561"/>
                  <a:gd name="T12" fmla="*/ 2553 w 2554"/>
                  <a:gd name="T13" fmla="*/ 9560 h 9561"/>
                  <a:gd name="T14" fmla="*/ 2553 w 2554"/>
                  <a:gd name="T15" fmla="*/ 0 h 9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4" h="9561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892" y="0"/>
                      <a:pt x="892" y="0"/>
                      <a:pt x="892" y="0"/>
                    </a:cubicBezTo>
                    <a:cubicBezTo>
                      <a:pt x="400" y="0"/>
                      <a:pt x="0" y="368"/>
                      <a:pt x="0" y="860"/>
                    </a:cubicBezTo>
                    <a:cubicBezTo>
                      <a:pt x="0" y="8700"/>
                      <a:pt x="0" y="8700"/>
                      <a:pt x="0" y="8700"/>
                    </a:cubicBezTo>
                    <a:cubicBezTo>
                      <a:pt x="0" y="9161"/>
                      <a:pt x="400" y="9560"/>
                      <a:pt x="892" y="9560"/>
                    </a:cubicBezTo>
                    <a:cubicBezTo>
                      <a:pt x="2553" y="9560"/>
                      <a:pt x="2553" y="9560"/>
                      <a:pt x="2553" y="9560"/>
                    </a:cubicBezTo>
                    <a:lnTo>
                      <a:pt x="255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4"/>
              <p:cNvSpPr>
                <a:spLocks noChangeArrowheads="1"/>
              </p:cNvSpPr>
              <p:nvPr/>
            </p:nvSpPr>
            <p:spPr bwMode="auto">
              <a:xfrm>
                <a:off x="2867025" y="55563"/>
                <a:ext cx="3132138" cy="7415212"/>
              </a:xfrm>
              <a:custGeom>
                <a:avLst/>
                <a:gdLst>
                  <a:gd name="T0" fmla="*/ 8177 w 8701"/>
                  <a:gd name="T1" fmla="*/ 123 h 20599"/>
                  <a:gd name="T2" fmla="*/ 8177 w 8701"/>
                  <a:gd name="T3" fmla="*/ 123 h 20599"/>
                  <a:gd name="T4" fmla="*/ 7317 w 8701"/>
                  <a:gd name="T5" fmla="*/ 215 h 20599"/>
                  <a:gd name="T6" fmla="*/ 0 w 8701"/>
                  <a:gd name="T7" fmla="*/ 5565 h 20599"/>
                  <a:gd name="T8" fmla="*/ 0 w 8701"/>
                  <a:gd name="T9" fmla="*/ 15095 h 20599"/>
                  <a:gd name="T10" fmla="*/ 7317 w 8701"/>
                  <a:gd name="T11" fmla="*/ 20414 h 20599"/>
                  <a:gd name="T12" fmla="*/ 7839 w 8701"/>
                  <a:gd name="T13" fmla="*/ 20598 h 20599"/>
                  <a:gd name="T14" fmla="*/ 8208 w 8701"/>
                  <a:gd name="T15" fmla="*/ 20506 h 20599"/>
                  <a:gd name="T16" fmla="*/ 8700 w 8701"/>
                  <a:gd name="T17" fmla="*/ 19768 h 20599"/>
                  <a:gd name="T18" fmla="*/ 8700 w 8701"/>
                  <a:gd name="T19" fmla="*/ 922 h 20599"/>
                  <a:gd name="T20" fmla="*/ 8177 w 8701"/>
                  <a:gd name="T21" fmla="*/ 123 h 20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01" h="20599">
                    <a:moveTo>
                      <a:pt x="8177" y="123"/>
                    </a:moveTo>
                    <a:lnTo>
                      <a:pt x="8177" y="123"/>
                    </a:lnTo>
                    <a:cubicBezTo>
                      <a:pt x="7869" y="0"/>
                      <a:pt x="7563" y="0"/>
                      <a:pt x="7317" y="215"/>
                    </a:cubicBezTo>
                    <a:cubicBezTo>
                      <a:pt x="0" y="5565"/>
                      <a:pt x="0" y="5565"/>
                      <a:pt x="0" y="5565"/>
                    </a:cubicBezTo>
                    <a:cubicBezTo>
                      <a:pt x="0" y="15095"/>
                      <a:pt x="0" y="15095"/>
                      <a:pt x="0" y="15095"/>
                    </a:cubicBezTo>
                    <a:cubicBezTo>
                      <a:pt x="7317" y="20414"/>
                      <a:pt x="7317" y="20414"/>
                      <a:pt x="7317" y="20414"/>
                    </a:cubicBezTo>
                    <a:cubicBezTo>
                      <a:pt x="7440" y="20537"/>
                      <a:pt x="7624" y="20598"/>
                      <a:pt x="7839" y="20598"/>
                    </a:cubicBezTo>
                    <a:cubicBezTo>
                      <a:pt x="7962" y="20598"/>
                      <a:pt x="8085" y="20537"/>
                      <a:pt x="8208" y="20506"/>
                    </a:cubicBezTo>
                    <a:cubicBezTo>
                      <a:pt x="8516" y="20383"/>
                      <a:pt x="8700" y="20075"/>
                      <a:pt x="8700" y="19768"/>
                    </a:cubicBezTo>
                    <a:cubicBezTo>
                      <a:pt x="8700" y="922"/>
                      <a:pt x="8700" y="922"/>
                      <a:pt x="8700" y="922"/>
                    </a:cubicBezTo>
                    <a:cubicBezTo>
                      <a:pt x="8669" y="584"/>
                      <a:pt x="8454" y="276"/>
                      <a:pt x="8177" y="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Audio File</a:t>
            </a:r>
          </a:p>
        </p:txBody>
      </p:sp>
    </p:spTree>
    <p:extLst>
      <p:ext uri="{BB962C8B-B14F-4D97-AF65-F5344CB8AC3E}">
        <p14:creationId xmlns:p14="http://schemas.microsoft.com/office/powerpoint/2010/main" val="198343280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dio Fi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Audio File (Image)</a:t>
            </a: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3962400" y="1828800"/>
            <a:ext cx="4267200" cy="3200400"/>
            <a:chOff x="2378792" y="1235792"/>
            <a:chExt cx="4386417" cy="4386417"/>
          </a:xfrm>
        </p:grpSpPr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2378792" y="1235792"/>
              <a:ext cx="4386417" cy="4386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/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3617259" y="2506070"/>
              <a:ext cx="1909482" cy="1845860"/>
              <a:chOff x="1339850" y="55563"/>
              <a:chExt cx="7670800" cy="7415212"/>
            </a:xfrm>
            <a:solidFill>
              <a:schemeClr val="bg1"/>
            </a:solidFill>
          </p:grpSpPr>
          <p:sp>
            <p:nvSpPr>
              <p:cNvPr id="18" name="Freeform 1"/>
              <p:cNvSpPr>
                <a:spLocks noChangeArrowheads="1"/>
              </p:cNvSpPr>
              <p:nvPr/>
            </p:nvSpPr>
            <p:spPr bwMode="auto">
              <a:xfrm>
                <a:off x="7372350" y="1582738"/>
                <a:ext cx="1638300" cy="4349750"/>
              </a:xfrm>
              <a:custGeom>
                <a:avLst/>
                <a:gdLst>
                  <a:gd name="T0" fmla="*/ 1568 w 4551"/>
                  <a:gd name="T1" fmla="*/ 339 h 12084"/>
                  <a:gd name="T2" fmla="*/ 1568 w 4551"/>
                  <a:gd name="T3" fmla="*/ 339 h 12084"/>
                  <a:gd name="T4" fmla="*/ 339 w 4551"/>
                  <a:gd name="T5" fmla="*/ 308 h 12084"/>
                  <a:gd name="T6" fmla="*/ 308 w 4551"/>
                  <a:gd name="T7" fmla="*/ 1538 h 12084"/>
                  <a:gd name="T8" fmla="*/ 308 w 4551"/>
                  <a:gd name="T9" fmla="*/ 10637 h 12084"/>
                  <a:gd name="T10" fmla="*/ 339 w 4551"/>
                  <a:gd name="T11" fmla="*/ 11837 h 12084"/>
                  <a:gd name="T12" fmla="*/ 923 w 4551"/>
                  <a:gd name="T13" fmla="*/ 12083 h 12084"/>
                  <a:gd name="T14" fmla="*/ 1538 w 4551"/>
                  <a:gd name="T15" fmla="*/ 11805 h 12084"/>
                  <a:gd name="T16" fmla="*/ 1568 w 4551"/>
                  <a:gd name="T17" fmla="*/ 339 h 1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1" h="12084">
                    <a:moveTo>
                      <a:pt x="1568" y="339"/>
                    </a:moveTo>
                    <a:lnTo>
                      <a:pt x="1568" y="339"/>
                    </a:lnTo>
                    <a:cubicBezTo>
                      <a:pt x="1260" y="0"/>
                      <a:pt x="708" y="0"/>
                      <a:pt x="339" y="308"/>
                    </a:cubicBezTo>
                    <a:cubicBezTo>
                      <a:pt x="0" y="615"/>
                      <a:pt x="0" y="1169"/>
                      <a:pt x="308" y="1538"/>
                    </a:cubicBezTo>
                    <a:cubicBezTo>
                      <a:pt x="2675" y="4028"/>
                      <a:pt x="2675" y="8085"/>
                      <a:pt x="308" y="10637"/>
                    </a:cubicBezTo>
                    <a:cubicBezTo>
                      <a:pt x="0" y="10976"/>
                      <a:pt x="0" y="11498"/>
                      <a:pt x="339" y="11837"/>
                    </a:cubicBezTo>
                    <a:cubicBezTo>
                      <a:pt x="523" y="12021"/>
                      <a:pt x="738" y="12083"/>
                      <a:pt x="923" y="12083"/>
                    </a:cubicBezTo>
                    <a:cubicBezTo>
                      <a:pt x="1138" y="12083"/>
                      <a:pt x="1353" y="11990"/>
                      <a:pt x="1538" y="11805"/>
                    </a:cubicBezTo>
                    <a:cubicBezTo>
                      <a:pt x="4550" y="8670"/>
                      <a:pt x="4550" y="3506"/>
                      <a:pt x="1568" y="3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2"/>
              <p:cNvSpPr>
                <a:spLocks noChangeArrowheads="1"/>
              </p:cNvSpPr>
              <p:nvPr/>
            </p:nvSpPr>
            <p:spPr bwMode="auto">
              <a:xfrm>
                <a:off x="6453188" y="2555875"/>
                <a:ext cx="1139825" cy="2390775"/>
              </a:xfrm>
              <a:custGeom>
                <a:avLst/>
                <a:gdLst>
                  <a:gd name="T0" fmla="*/ 1599 w 3168"/>
                  <a:gd name="T1" fmla="*/ 369 h 6641"/>
                  <a:gd name="T2" fmla="*/ 1599 w 3168"/>
                  <a:gd name="T3" fmla="*/ 369 h 6641"/>
                  <a:gd name="T4" fmla="*/ 369 w 3168"/>
                  <a:gd name="T5" fmla="*/ 308 h 6641"/>
                  <a:gd name="T6" fmla="*/ 308 w 3168"/>
                  <a:gd name="T7" fmla="*/ 1538 h 6641"/>
                  <a:gd name="T8" fmla="*/ 308 w 3168"/>
                  <a:gd name="T9" fmla="*/ 5195 h 6641"/>
                  <a:gd name="T10" fmla="*/ 369 w 3168"/>
                  <a:gd name="T11" fmla="*/ 6425 h 6641"/>
                  <a:gd name="T12" fmla="*/ 923 w 3168"/>
                  <a:gd name="T13" fmla="*/ 6640 h 6641"/>
                  <a:gd name="T14" fmla="*/ 1538 w 3168"/>
                  <a:gd name="T15" fmla="*/ 6394 h 6641"/>
                  <a:gd name="T16" fmla="*/ 1599 w 3168"/>
                  <a:gd name="T17" fmla="*/ 369 h 6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8" h="6641">
                    <a:moveTo>
                      <a:pt x="1599" y="369"/>
                    </a:moveTo>
                    <a:lnTo>
                      <a:pt x="1599" y="369"/>
                    </a:lnTo>
                    <a:cubicBezTo>
                      <a:pt x="1292" y="0"/>
                      <a:pt x="707" y="0"/>
                      <a:pt x="369" y="308"/>
                    </a:cubicBezTo>
                    <a:cubicBezTo>
                      <a:pt x="0" y="615"/>
                      <a:pt x="0" y="1199"/>
                      <a:pt x="308" y="1538"/>
                    </a:cubicBezTo>
                    <a:cubicBezTo>
                      <a:pt x="1292" y="2552"/>
                      <a:pt x="1292" y="4212"/>
                      <a:pt x="308" y="5195"/>
                    </a:cubicBezTo>
                    <a:cubicBezTo>
                      <a:pt x="0" y="5564"/>
                      <a:pt x="0" y="6087"/>
                      <a:pt x="369" y="6425"/>
                    </a:cubicBezTo>
                    <a:cubicBezTo>
                      <a:pt x="524" y="6609"/>
                      <a:pt x="769" y="6640"/>
                      <a:pt x="923" y="6640"/>
                    </a:cubicBezTo>
                    <a:cubicBezTo>
                      <a:pt x="1138" y="6640"/>
                      <a:pt x="1353" y="6548"/>
                      <a:pt x="1538" y="6394"/>
                    </a:cubicBezTo>
                    <a:cubicBezTo>
                      <a:pt x="3167" y="4734"/>
                      <a:pt x="3167" y="2029"/>
                      <a:pt x="1599" y="3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3"/>
              <p:cNvSpPr>
                <a:spLocks noChangeArrowheads="1"/>
              </p:cNvSpPr>
              <p:nvPr/>
            </p:nvSpPr>
            <p:spPr bwMode="auto">
              <a:xfrm>
                <a:off x="1339850" y="2058988"/>
                <a:ext cx="919163" cy="3441700"/>
              </a:xfrm>
              <a:custGeom>
                <a:avLst/>
                <a:gdLst>
                  <a:gd name="T0" fmla="*/ 2553 w 2554"/>
                  <a:gd name="T1" fmla="*/ 0 h 9561"/>
                  <a:gd name="T2" fmla="*/ 2553 w 2554"/>
                  <a:gd name="T3" fmla="*/ 0 h 9561"/>
                  <a:gd name="T4" fmla="*/ 892 w 2554"/>
                  <a:gd name="T5" fmla="*/ 0 h 9561"/>
                  <a:gd name="T6" fmla="*/ 0 w 2554"/>
                  <a:gd name="T7" fmla="*/ 860 h 9561"/>
                  <a:gd name="T8" fmla="*/ 0 w 2554"/>
                  <a:gd name="T9" fmla="*/ 8700 h 9561"/>
                  <a:gd name="T10" fmla="*/ 892 w 2554"/>
                  <a:gd name="T11" fmla="*/ 9560 h 9561"/>
                  <a:gd name="T12" fmla="*/ 2553 w 2554"/>
                  <a:gd name="T13" fmla="*/ 9560 h 9561"/>
                  <a:gd name="T14" fmla="*/ 2553 w 2554"/>
                  <a:gd name="T15" fmla="*/ 0 h 9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4" h="9561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892" y="0"/>
                      <a:pt x="892" y="0"/>
                      <a:pt x="892" y="0"/>
                    </a:cubicBezTo>
                    <a:cubicBezTo>
                      <a:pt x="400" y="0"/>
                      <a:pt x="0" y="368"/>
                      <a:pt x="0" y="860"/>
                    </a:cubicBezTo>
                    <a:cubicBezTo>
                      <a:pt x="0" y="8700"/>
                      <a:pt x="0" y="8700"/>
                      <a:pt x="0" y="8700"/>
                    </a:cubicBezTo>
                    <a:cubicBezTo>
                      <a:pt x="0" y="9161"/>
                      <a:pt x="400" y="9560"/>
                      <a:pt x="892" y="9560"/>
                    </a:cubicBezTo>
                    <a:cubicBezTo>
                      <a:pt x="2553" y="9560"/>
                      <a:pt x="2553" y="9560"/>
                      <a:pt x="2553" y="9560"/>
                    </a:cubicBezTo>
                    <a:lnTo>
                      <a:pt x="255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4"/>
              <p:cNvSpPr>
                <a:spLocks noChangeArrowheads="1"/>
              </p:cNvSpPr>
              <p:nvPr/>
            </p:nvSpPr>
            <p:spPr bwMode="auto">
              <a:xfrm>
                <a:off x="2867025" y="55563"/>
                <a:ext cx="3132138" cy="7415212"/>
              </a:xfrm>
              <a:custGeom>
                <a:avLst/>
                <a:gdLst>
                  <a:gd name="T0" fmla="*/ 8177 w 8701"/>
                  <a:gd name="T1" fmla="*/ 123 h 20599"/>
                  <a:gd name="T2" fmla="*/ 8177 w 8701"/>
                  <a:gd name="T3" fmla="*/ 123 h 20599"/>
                  <a:gd name="T4" fmla="*/ 7317 w 8701"/>
                  <a:gd name="T5" fmla="*/ 215 h 20599"/>
                  <a:gd name="T6" fmla="*/ 0 w 8701"/>
                  <a:gd name="T7" fmla="*/ 5565 h 20599"/>
                  <a:gd name="T8" fmla="*/ 0 w 8701"/>
                  <a:gd name="T9" fmla="*/ 15095 h 20599"/>
                  <a:gd name="T10" fmla="*/ 7317 w 8701"/>
                  <a:gd name="T11" fmla="*/ 20414 h 20599"/>
                  <a:gd name="T12" fmla="*/ 7839 w 8701"/>
                  <a:gd name="T13" fmla="*/ 20598 h 20599"/>
                  <a:gd name="T14" fmla="*/ 8208 w 8701"/>
                  <a:gd name="T15" fmla="*/ 20506 h 20599"/>
                  <a:gd name="T16" fmla="*/ 8700 w 8701"/>
                  <a:gd name="T17" fmla="*/ 19768 h 20599"/>
                  <a:gd name="T18" fmla="*/ 8700 w 8701"/>
                  <a:gd name="T19" fmla="*/ 922 h 20599"/>
                  <a:gd name="T20" fmla="*/ 8177 w 8701"/>
                  <a:gd name="T21" fmla="*/ 123 h 20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01" h="20599">
                    <a:moveTo>
                      <a:pt x="8177" y="123"/>
                    </a:moveTo>
                    <a:lnTo>
                      <a:pt x="8177" y="123"/>
                    </a:lnTo>
                    <a:cubicBezTo>
                      <a:pt x="7869" y="0"/>
                      <a:pt x="7563" y="0"/>
                      <a:pt x="7317" y="215"/>
                    </a:cubicBezTo>
                    <a:cubicBezTo>
                      <a:pt x="0" y="5565"/>
                      <a:pt x="0" y="5565"/>
                      <a:pt x="0" y="5565"/>
                    </a:cubicBezTo>
                    <a:cubicBezTo>
                      <a:pt x="0" y="15095"/>
                      <a:pt x="0" y="15095"/>
                      <a:pt x="0" y="15095"/>
                    </a:cubicBezTo>
                    <a:cubicBezTo>
                      <a:pt x="7317" y="20414"/>
                      <a:pt x="7317" y="20414"/>
                      <a:pt x="7317" y="20414"/>
                    </a:cubicBezTo>
                    <a:cubicBezTo>
                      <a:pt x="7440" y="20537"/>
                      <a:pt x="7624" y="20598"/>
                      <a:pt x="7839" y="20598"/>
                    </a:cubicBezTo>
                    <a:cubicBezTo>
                      <a:pt x="7962" y="20598"/>
                      <a:pt x="8085" y="20537"/>
                      <a:pt x="8208" y="20506"/>
                    </a:cubicBezTo>
                    <a:cubicBezTo>
                      <a:pt x="8516" y="20383"/>
                      <a:pt x="8700" y="20075"/>
                      <a:pt x="8700" y="19768"/>
                    </a:cubicBezTo>
                    <a:cubicBezTo>
                      <a:pt x="8700" y="922"/>
                      <a:pt x="8700" y="922"/>
                      <a:pt x="8700" y="922"/>
                    </a:cubicBezTo>
                    <a:cubicBezTo>
                      <a:pt x="8669" y="584"/>
                      <a:pt x="8454" y="276"/>
                      <a:pt x="8177" y="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3"/>
            <a:ext cx="1071469" cy="45242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0879891" y="6427735"/>
            <a:ext cx="0" cy="19323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77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Video File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40317" y="497880"/>
            <a:ext cx="9311369" cy="5933031"/>
            <a:chOff x="3591030" y="1737935"/>
            <a:chExt cx="5040205" cy="4282034"/>
          </a:xfrm>
          <a:solidFill>
            <a:schemeClr val="tx2"/>
          </a:solidFill>
        </p:grpSpPr>
        <p:grpSp>
          <p:nvGrpSpPr>
            <p:cNvPr id="15" name="Group 23"/>
            <p:cNvGrpSpPr/>
            <p:nvPr/>
          </p:nvGrpSpPr>
          <p:grpSpPr>
            <a:xfrm>
              <a:off x="3591030" y="1737935"/>
              <a:ext cx="5040205" cy="4282034"/>
              <a:chOff x="3479800" y="2286000"/>
              <a:chExt cx="598488" cy="509588"/>
            </a:xfrm>
            <a:grpFill/>
          </p:grpSpPr>
          <p:sp>
            <p:nvSpPr>
              <p:cNvPr id="19" name="AutoShape 1"/>
              <p:cNvSpPr>
                <a:spLocks/>
              </p:cNvSpPr>
              <p:nvPr/>
            </p:nvSpPr>
            <p:spPr bwMode="auto">
              <a:xfrm>
                <a:off x="3695700" y="2743200"/>
                <a:ext cx="157163" cy="3175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" name="AutoShape 2"/>
              <p:cNvSpPr>
                <a:spLocks/>
              </p:cNvSpPr>
              <p:nvPr/>
            </p:nvSpPr>
            <p:spPr bwMode="auto">
              <a:xfrm>
                <a:off x="3479800" y="2286000"/>
                <a:ext cx="598488" cy="43973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261" y="16883"/>
                    </a:moveTo>
                    <a:lnTo>
                      <a:pt x="1336" y="16883"/>
                    </a:lnTo>
                    <a:lnTo>
                      <a:pt x="1336" y="1780"/>
                    </a:lnTo>
                    <a:lnTo>
                      <a:pt x="20261" y="1780"/>
                    </a:lnTo>
                    <a:cubicBezTo>
                      <a:pt x="20261" y="1780"/>
                      <a:pt x="20261" y="16883"/>
                      <a:pt x="20261" y="16883"/>
                    </a:cubicBezTo>
                    <a:close/>
                    <a:moveTo>
                      <a:pt x="21062" y="0"/>
                    </a:moveTo>
                    <a:lnTo>
                      <a:pt x="539" y="0"/>
                    </a:lnTo>
                    <a:cubicBezTo>
                      <a:pt x="240" y="0"/>
                      <a:pt x="0" y="330"/>
                      <a:pt x="0" y="740"/>
                    </a:cubicBezTo>
                    <a:lnTo>
                      <a:pt x="0" y="20862"/>
                    </a:lnTo>
                    <a:cubicBezTo>
                      <a:pt x="0" y="21270"/>
                      <a:pt x="240" y="21600"/>
                      <a:pt x="539" y="21600"/>
                    </a:cubicBezTo>
                    <a:lnTo>
                      <a:pt x="21062" y="21600"/>
                    </a:lnTo>
                    <a:cubicBezTo>
                      <a:pt x="21359" y="21600"/>
                      <a:pt x="21600" y="21270"/>
                      <a:pt x="21600" y="20862"/>
                    </a:cubicBezTo>
                    <a:lnTo>
                      <a:pt x="21600" y="740"/>
                    </a:lnTo>
                    <a:cubicBezTo>
                      <a:pt x="21600" y="330"/>
                      <a:pt x="21359" y="0"/>
                      <a:pt x="21062" y="0"/>
                    </a:cubicBezTo>
                    <a:close/>
                    <a:moveTo>
                      <a:pt x="21062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1" name="AutoShape 3"/>
              <p:cNvSpPr>
                <a:spLocks/>
              </p:cNvSpPr>
              <p:nvPr/>
            </p:nvSpPr>
            <p:spPr bwMode="auto">
              <a:xfrm>
                <a:off x="3644900" y="2781300"/>
                <a:ext cx="255588" cy="1428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692" y="0"/>
                    </a:moveTo>
                    <a:lnTo>
                      <a:pt x="908" y="0"/>
                    </a:lnTo>
                    <a:cubicBezTo>
                      <a:pt x="406" y="0"/>
                      <a:pt x="0" y="7057"/>
                      <a:pt x="0" y="15722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5722"/>
                    </a:lnTo>
                    <a:cubicBezTo>
                      <a:pt x="21600" y="7057"/>
                      <a:pt x="21193" y="0"/>
                      <a:pt x="20692" y="0"/>
                    </a:cubicBezTo>
                    <a:close/>
                    <a:moveTo>
                      <a:pt x="20692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6" name="Gruppieren 46"/>
            <p:cNvGrpSpPr/>
            <p:nvPr/>
          </p:nvGrpSpPr>
          <p:grpSpPr>
            <a:xfrm>
              <a:off x="5788358" y="4752411"/>
              <a:ext cx="538594" cy="538594"/>
              <a:chOff x="5206900" y="5301208"/>
              <a:chExt cx="720000" cy="720000"/>
            </a:xfrm>
            <a:grpFill/>
          </p:grpSpPr>
          <p:sp>
            <p:nvSpPr>
              <p:cNvPr id="17" name="Ellipse 556"/>
              <p:cNvSpPr/>
              <p:nvPr/>
            </p:nvSpPr>
            <p:spPr bwMode="gray">
              <a:xfrm rot="5400000">
                <a:off x="5206900" y="5301208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733" descr="© INSCALE GmbH, 21.06.2010"/>
              <p:cNvSpPr>
                <a:spLocks noChangeAspect="1"/>
              </p:cNvSpPr>
              <p:nvPr/>
            </p:nvSpPr>
            <p:spPr bwMode="auto">
              <a:xfrm>
                <a:off x="5447199" y="5481027"/>
                <a:ext cx="287337" cy="360362"/>
              </a:xfrm>
              <a:custGeom>
                <a:avLst/>
                <a:gdLst>
                  <a:gd name="T0" fmla="*/ 45 w 46"/>
                  <a:gd name="T1" fmla="*/ 27 h 58"/>
                  <a:gd name="T2" fmla="*/ 4 w 46"/>
                  <a:gd name="T3" fmla="*/ 0 h 58"/>
                  <a:gd name="T4" fmla="*/ 4 w 46"/>
                  <a:gd name="T5" fmla="*/ 0 h 58"/>
                  <a:gd name="T6" fmla="*/ 0 w 46"/>
                  <a:gd name="T7" fmla="*/ 3 h 58"/>
                  <a:gd name="T8" fmla="*/ 0 w 46"/>
                  <a:gd name="T9" fmla="*/ 55 h 58"/>
                  <a:gd name="T10" fmla="*/ 4 w 46"/>
                  <a:gd name="T11" fmla="*/ 58 h 58"/>
                  <a:gd name="T12" fmla="*/ 4 w 46"/>
                  <a:gd name="T13" fmla="*/ 58 h 58"/>
                  <a:gd name="T14" fmla="*/ 45 w 46"/>
                  <a:gd name="T15" fmla="*/ 32 h 58"/>
                  <a:gd name="T16" fmla="*/ 45 w 46"/>
                  <a:gd name="T1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8">
                    <a:moveTo>
                      <a:pt x="45" y="2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0"/>
                      <a:pt x="46" y="28"/>
                      <a:pt x="4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" name="Media Placeholder 22"/>
          <p:cNvSpPr>
            <a:spLocks noGrp="1"/>
          </p:cNvSpPr>
          <p:nvPr>
            <p:ph type="media" sz="quarter" idx="13" hasCustomPrompt="1"/>
          </p:nvPr>
        </p:nvSpPr>
        <p:spPr>
          <a:xfrm>
            <a:off x="1972484" y="915054"/>
            <a:ext cx="8247032" cy="3592860"/>
          </a:xfrm>
          <a:solidFill>
            <a:srgbClr val="000000"/>
          </a:solidFill>
        </p:spPr>
        <p:txBody>
          <a:bodyPr lIns="182880" tIns="182880"/>
          <a:lstStyle/>
          <a:p>
            <a:r>
              <a:rPr lang="en-US"/>
              <a:t>Video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Click icon to browse</a:t>
              </a:r>
              <a:r>
                <a:rPr lang="en-US" sz="1000" baseline="0"/>
                <a:t> to desired file.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baseline="0"/>
                <a:t>To play video without needing to mouse over and activate video, delete automatic trigger animation and replace with ”Play” animation on automatic or on click.</a:t>
              </a:r>
              <a:endParaRPr lang="en-US" sz="1000"/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8784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ile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lIns="182880" tIns="182880" rIns="182880"/>
          <a:lstStyle/>
          <a:p>
            <a:r>
              <a:rPr lang="en-US"/>
              <a:t>Full Screen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Video File (Full Screen)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8" name="Rectangle 7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Click icon to browse</a:t>
              </a:r>
              <a:r>
                <a:rPr lang="en-US" sz="1000" baseline="0"/>
                <a:t> to desired file.</a:t>
              </a:r>
            </a:p>
            <a:p>
              <a:pPr marL="228600" marR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000" baseline="0"/>
                <a:t>To play video without needing to mouse over and activate video, delete automatic trigger animation and replace with ”Play” animation on automatic or on click.</a:t>
              </a:r>
              <a:endParaRPr lang="en-US" sz="1000"/>
            </a:p>
          </p:txBody>
        </p:sp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0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1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46951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BRAND BUMPER OPTIONS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918115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1808873"/>
            <a:ext cx="7673789" cy="324025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024533" y="6112934"/>
            <a:ext cx="2167467" cy="745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03504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Logo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26149" y="6035040"/>
            <a:ext cx="9539705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613933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Logo (Blue)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1808873"/>
            <a:ext cx="7673788" cy="32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5620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1808873"/>
            <a:ext cx="7673789" cy="32402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2801600" y="0"/>
            <a:ext cx="3048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Logo (Image)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900" i="1"/>
            </a:br>
            <a:r>
              <a:rPr lang="en-US" sz="900" i="1"/>
              <a:t>Change background</a:t>
            </a:r>
            <a:r>
              <a:rPr lang="en-US" sz="900" i="1" baseline="0"/>
              <a:t> image </a:t>
            </a:r>
            <a:br>
              <a:rPr lang="en-US" sz="900" i="1" baseline="0"/>
            </a:br>
            <a:r>
              <a:rPr lang="en-US" sz="900" i="1"/>
              <a:t>in Slide Master by temporarily moving the semi-transparent</a:t>
            </a:r>
            <a:r>
              <a:rPr lang="en-US" sz="900" i="1" baseline="0"/>
              <a:t> box (set at 30%) and right-clicking the image and selecting “change picture”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i="1" baseline="0"/>
              <a:t>Select your photo using </a:t>
            </a:r>
            <a:br>
              <a:rPr lang="en-US" sz="900" i="1" baseline="0"/>
            </a:br>
            <a:r>
              <a:rPr lang="en-US" sz="900" i="1" baseline="0"/>
              <a:t>NCQA Vibe Guide, available </a:t>
            </a:r>
            <a:br>
              <a:rPr lang="en-US" sz="900" i="1" baseline="0"/>
            </a:br>
            <a:r>
              <a:rPr lang="en-US" sz="900" i="1" baseline="0"/>
              <a:t>on Intranet or from </a:t>
            </a:r>
            <a:br>
              <a:rPr lang="en-US" sz="900" i="1" baseline="0"/>
            </a:br>
            <a:r>
              <a:rPr lang="en-US" sz="900" i="1" baseline="0"/>
              <a:t>Marketing &amp; Communications Staff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 baseline="0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flipH="1">
            <a:off x="14093963" y="692141"/>
            <a:ext cx="386109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356322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Imag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1808873"/>
            <a:ext cx="7673788" cy="324025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2801600" y="0"/>
            <a:ext cx="3048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Logo (Image Blue)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900" i="1"/>
            </a:br>
            <a:r>
              <a:rPr lang="en-US" sz="900" i="1"/>
              <a:t>Change background</a:t>
            </a:r>
            <a:r>
              <a:rPr lang="en-US" sz="900" i="1" baseline="0"/>
              <a:t> image </a:t>
            </a:r>
            <a:br>
              <a:rPr lang="en-US" sz="900" i="1" baseline="0"/>
            </a:br>
            <a:r>
              <a:rPr lang="en-US" sz="900" i="1"/>
              <a:t>in Slide Master by temporarily moving the semi-transparent</a:t>
            </a:r>
            <a:r>
              <a:rPr lang="en-US" sz="900" i="1" baseline="0"/>
              <a:t> box (set at 30%) and right-clicking the image and selecting “change picture”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i="1" baseline="0"/>
              <a:t>Select your photo using </a:t>
            </a:r>
            <a:br>
              <a:rPr lang="en-US" sz="900" i="1" baseline="0"/>
            </a:br>
            <a:r>
              <a:rPr lang="en-US" sz="900" i="1" baseline="0"/>
              <a:t>NCQA Vibe Guide, available </a:t>
            </a:r>
            <a:br>
              <a:rPr lang="en-US" sz="900" i="1" baseline="0"/>
            </a:br>
            <a:r>
              <a:rPr lang="en-US" sz="900" i="1" baseline="0"/>
              <a:t>on Intranet or from </a:t>
            </a:r>
            <a:br>
              <a:rPr lang="en-US" sz="900" i="1" baseline="0"/>
            </a:br>
            <a:r>
              <a:rPr lang="en-US" sz="900" i="1" baseline="0"/>
              <a:t>Marketing &amp; Communications Staff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 baseline="0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</p:txBody>
      </p:sp>
      <p:sp>
        <p:nvSpPr>
          <p:cNvPr id="16" name="Freeform 15"/>
          <p:cNvSpPr>
            <a:spLocks noChangeArrowheads="1"/>
          </p:cNvSpPr>
          <p:nvPr userDrawn="1"/>
        </p:nvSpPr>
        <p:spPr bwMode="auto">
          <a:xfrm flipH="1">
            <a:off x="14093963" y="692141"/>
            <a:ext cx="386109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4847867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952" y="603504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Questions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172673" y="2202399"/>
            <a:ext cx="1846658" cy="2453202"/>
            <a:chOff x="831511" y="1980800"/>
            <a:chExt cx="1384994" cy="245320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831511" y="3990804"/>
              <a:ext cx="1384994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i="1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Questions</a:t>
              </a: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939802" y="1980800"/>
              <a:ext cx="1168398" cy="1707904"/>
              <a:chOff x="2911475" y="1220788"/>
              <a:chExt cx="3486150" cy="5095875"/>
            </a:xfrm>
            <a:solidFill>
              <a:schemeClr val="accent1"/>
            </a:solidFill>
          </p:grpSpPr>
          <p:sp>
            <p:nvSpPr>
              <p:cNvPr id="16" name="Freeform 1"/>
              <p:cNvSpPr>
                <a:spLocks noChangeArrowheads="1"/>
              </p:cNvSpPr>
              <p:nvPr/>
            </p:nvSpPr>
            <p:spPr bwMode="auto">
              <a:xfrm>
                <a:off x="4181475" y="1220788"/>
                <a:ext cx="2216150" cy="4083050"/>
              </a:xfrm>
              <a:custGeom>
                <a:avLst/>
                <a:gdLst>
                  <a:gd name="T0" fmla="*/ 500 w 6157"/>
                  <a:gd name="T1" fmla="*/ 9655 h 11344"/>
                  <a:gd name="T2" fmla="*/ 500 w 6157"/>
                  <a:gd name="T3" fmla="*/ 9655 h 11344"/>
                  <a:gd name="T4" fmla="*/ 2406 w 6157"/>
                  <a:gd name="T5" fmla="*/ 11343 h 11344"/>
                  <a:gd name="T6" fmla="*/ 2562 w 6157"/>
                  <a:gd name="T7" fmla="*/ 10343 h 11344"/>
                  <a:gd name="T8" fmla="*/ 1063 w 6157"/>
                  <a:gd name="T9" fmla="*/ 9093 h 11344"/>
                  <a:gd name="T10" fmla="*/ 6156 w 6157"/>
                  <a:gd name="T11" fmla="*/ 0 h 11344"/>
                  <a:gd name="T12" fmla="*/ 500 w 6157"/>
                  <a:gd name="T13" fmla="*/ 9655 h 1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7" h="11344">
                    <a:moveTo>
                      <a:pt x="500" y="9655"/>
                    </a:moveTo>
                    <a:lnTo>
                      <a:pt x="500" y="9655"/>
                    </a:lnTo>
                    <a:cubicBezTo>
                      <a:pt x="782" y="10562"/>
                      <a:pt x="1563" y="11062"/>
                      <a:pt x="2406" y="11343"/>
                    </a:cubicBezTo>
                    <a:cubicBezTo>
                      <a:pt x="2562" y="10343"/>
                      <a:pt x="2562" y="10343"/>
                      <a:pt x="2562" y="10343"/>
                    </a:cubicBezTo>
                    <a:cubicBezTo>
                      <a:pt x="1938" y="10093"/>
                      <a:pt x="1375" y="9718"/>
                      <a:pt x="1063" y="9093"/>
                    </a:cubicBezTo>
                    <a:cubicBezTo>
                      <a:pt x="438" y="7718"/>
                      <a:pt x="1188" y="5125"/>
                      <a:pt x="6156" y="0"/>
                    </a:cubicBezTo>
                    <a:cubicBezTo>
                      <a:pt x="1063" y="5125"/>
                      <a:pt x="0" y="8030"/>
                      <a:pt x="500" y="96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Freeform 2"/>
              <p:cNvSpPr>
                <a:spLocks noChangeArrowheads="1"/>
              </p:cNvSpPr>
              <p:nvPr/>
            </p:nvSpPr>
            <p:spPr bwMode="auto">
              <a:xfrm>
                <a:off x="3800475" y="1265238"/>
                <a:ext cx="2541588" cy="4578350"/>
              </a:xfrm>
              <a:custGeom>
                <a:avLst/>
                <a:gdLst>
                  <a:gd name="T0" fmla="*/ 3406 w 7062"/>
                  <a:gd name="T1" fmla="*/ 11562 h 12719"/>
                  <a:gd name="T2" fmla="*/ 3406 w 7062"/>
                  <a:gd name="T3" fmla="*/ 11562 h 12719"/>
                  <a:gd name="T4" fmla="*/ 1344 w 7062"/>
                  <a:gd name="T5" fmla="*/ 9780 h 12719"/>
                  <a:gd name="T6" fmla="*/ 7061 w 7062"/>
                  <a:gd name="T7" fmla="*/ 0 h 12719"/>
                  <a:gd name="T8" fmla="*/ 750 w 7062"/>
                  <a:gd name="T9" fmla="*/ 10968 h 12719"/>
                  <a:gd name="T10" fmla="*/ 3219 w 7062"/>
                  <a:gd name="T11" fmla="*/ 12718 h 12719"/>
                  <a:gd name="T12" fmla="*/ 3406 w 7062"/>
                  <a:gd name="T13" fmla="*/ 11562 h 1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62" h="12719">
                    <a:moveTo>
                      <a:pt x="3406" y="11562"/>
                    </a:moveTo>
                    <a:lnTo>
                      <a:pt x="3406" y="11562"/>
                    </a:lnTo>
                    <a:cubicBezTo>
                      <a:pt x="2500" y="11280"/>
                      <a:pt x="1656" y="10749"/>
                      <a:pt x="1344" y="9780"/>
                    </a:cubicBezTo>
                    <a:cubicBezTo>
                      <a:pt x="781" y="8155"/>
                      <a:pt x="1844" y="5219"/>
                      <a:pt x="7061" y="0"/>
                    </a:cubicBezTo>
                    <a:cubicBezTo>
                      <a:pt x="969" y="6000"/>
                      <a:pt x="0" y="9218"/>
                      <a:pt x="750" y="10968"/>
                    </a:cubicBezTo>
                    <a:cubicBezTo>
                      <a:pt x="1219" y="11968"/>
                      <a:pt x="2250" y="12468"/>
                      <a:pt x="3219" y="12718"/>
                    </a:cubicBezTo>
                    <a:lnTo>
                      <a:pt x="3406" y="115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Freeform 3"/>
              <p:cNvSpPr>
                <a:spLocks noChangeArrowheads="1"/>
              </p:cNvSpPr>
              <p:nvPr/>
            </p:nvSpPr>
            <p:spPr bwMode="auto">
              <a:xfrm>
                <a:off x="2911475" y="1298575"/>
                <a:ext cx="3397250" cy="5018088"/>
              </a:xfrm>
              <a:custGeom>
                <a:avLst/>
                <a:gdLst>
                  <a:gd name="T0" fmla="*/ 3156 w 9438"/>
                  <a:gd name="T1" fmla="*/ 11405 h 13937"/>
                  <a:gd name="T2" fmla="*/ 3156 w 9438"/>
                  <a:gd name="T3" fmla="*/ 11405 h 13937"/>
                  <a:gd name="T4" fmla="*/ 9437 w 9438"/>
                  <a:gd name="T5" fmla="*/ 0 h 13937"/>
                  <a:gd name="T6" fmla="*/ 3938 w 9438"/>
                  <a:gd name="T7" fmla="*/ 13468 h 13937"/>
                  <a:gd name="T8" fmla="*/ 5469 w 9438"/>
                  <a:gd name="T9" fmla="*/ 13936 h 13937"/>
                  <a:gd name="T10" fmla="*/ 5594 w 9438"/>
                  <a:gd name="T11" fmla="*/ 13030 h 13937"/>
                  <a:gd name="T12" fmla="*/ 3156 w 9438"/>
                  <a:gd name="T13" fmla="*/ 11405 h 1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8" h="13937">
                    <a:moveTo>
                      <a:pt x="3156" y="11405"/>
                    </a:moveTo>
                    <a:lnTo>
                      <a:pt x="3156" y="11405"/>
                    </a:lnTo>
                    <a:cubicBezTo>
                      <a:pt x="2188" y="9718"/>
                      <a:pt x="2938" y="6406"/>
                      <a:pt x="9437" y="0"/>
                    </a:cubicBezTo>
                    <a:cubicBezTo>
                      <a:pt x="0" y="9186"/>
                      <a:pt x="1594" y="12374"/>
                      <a:pt x="3938" y="13468"/>
                    </a:cubicBezTo>
                    <a:cubicBezTo>
                      <a:pt x="4438" y="13718"/>
                      <a:pt x="4969" y="13843"/>
                      <a:pt x="5469" y="13936"/>
                    </a:cubicBezTo>
                    <a:cubicBezTo>
                      <a:pt x="5594" y="13030"/>
                      <a:pt x="5594" y="13030"/>
                      <a:pt x="5594" y="13030"/>
                    </a:cubicBezTo>
                    <a:cubicBezTo>
                      <a:pt x="4719" y="12811"/>
                      <a:pt x="3656" y="12343"/>
                      <a:pt x="3156" y="114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01936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10400" y="0"/>
            <a:ext cx="51816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0104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846708"/>
            <a:ext cx="5179483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2707220"/>
            <a:ext cx="5179484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426463" y="6364230"/>
            <a:ext cx="5583937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7E567B-70F4-744D-B8D4-7356626452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2" y="6314286"/>
            <a:ext cx="1057983" cy="4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94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952" y="603504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Contact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01611" y="480179"/>
            <a:ext cx="5485781" cy="1390926"/>
          </a:xfrm>
        </p:spPr>
        <p:txBody>
          <a:bodyPr anchor="ctr"/>
          <a:lstStyle>
            <a:lvl1pPr algn="ctr">
              <a:defRPr sz="20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285" y="1988717"/>
            <a:ext cx="5491107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285" y="3497255"/>
            <a:ext cx="5491107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285" y="5005793"/>
            <a:ext cx="5491107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100992" y="1929911"/>
            <a:ext cx="54864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100992" y="3438449"/>
            <a:ext cx="54864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100992" y="4946987"/>
            <a:ext cx="54864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906670" y="4212403"/>
            <a:ext cx="2282676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Get in touch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269069" y="2202399"/>
            <a:ext cx="1557864" cy="1707904"/>
            <a:chOff x="2911475" y="1220788"/>
            <a:chExt cx="3486150" cy="5095875"/>
          </a:xfrm>
          <a:solidFill>
            <a:schemeClr val="accent1"/>
          </a:solidFill>
        </p:grpSpPr>
        <p:sp>
          <p:nvSpPr>
            <p:cNvPr id="24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2513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Contact (Blue)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01611" y="480179"/>
            <a:ext cx="5485781" cy="1390926"/>
          </a:xfrm>
        </p:spPr>
        <p:txBody>
          <a:bodyPr anchor="ctr"/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285" y="1988717"/>
            <a:ext cx="5491107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285" y="3497255"/>
            <a:ext cx="5491107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285" y="5005793"/>
            <a:ext cx="5491107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6100992" y="1929911"/>
            <a:ext cx="54864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100992" y="3438449"/>
            <a:ext cx="54864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100992" y="4946987"/>
            <a:ext cx="54864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906670" y="4212403"/>
            <a:ext cx="2282676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Get in touch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269069" y="2202399"/>
            <a:ext cx="1557864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4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79130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Questions (Blue)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2673" y="4212403"/>
            <a:ext cx="1846659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Questions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17061" y="2202399"/>
            <a:ext cx="1557864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17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7257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952" y="603504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603504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Thank You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326149" y="6035040"/>
            <a:ext cx="9539705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815081"/>
            <a:ext cx="7644384" cy="322784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255667" y="4086157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/>
            <a:r>
              <a:rPr lang="en-US" sz="4000" i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513040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Thank You (Blue)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9" y="1815081"/>
            <a:ext cx="7644383" cy="322784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255667" y="4086157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/>
            <a:r>
              <a:rPr lang="en-US" sz="40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64852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815081"/>
            <a:ext cx="7644384" cy="32278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255667" y="4086157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/>
            <a:r>
              <a:rPr lang="en-US" sz="4000" i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Thank You (Image)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900" i="1"/>
            </a:br>
            <a:r>
              <a:rPr lang="en-US" sz="900" i="1"/>
              <a:t>Change background</a:t>
            </a:r>
            <a:r>
              <a:rPr lang="en-US" sz="900" i="1" baseline="0"/>
              <a:t> image </a:t>
            </a:r>
            <a:br>
              <a:rPr lang="en-US" sz="900" i="1" baseline="0"/>
            </a:br>
            <a:r>
              <a:rPr lang="en-US" sz="900" i="1"/>
              <a:t>in Slide Master by temporarily moving the semi-transparent</a:t>
            </a:r>
            <a:r>
              <a:rPr lang="en-US" sz="900" i="1" baseline="0"/>
              <a:t> box (set at 30%) and right-clicking the image and selecting “change picture”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i="1" baseline="0"/>
              <a:t>Select your photo using </a:t>
            </a:r>
            <a:br>
              <a:rPr lang="en-US" sz="900" i="1" baseline="0"/>
            </a:br>
            <a:r>
              <a:rPr lang="en-US" sz="900" i="1" baseline="0"/>
              <a:t>NCQA Vibe Guide, available </a:t>
            </a:r>
            <a:br>
              <a:rPr lang="en-US" sz="900" i="1" baseline="0"/>
            </a:br>
            <a:r>
              <a:rPr lang="en-US" sz="900" i="1" baseline="0"/>
              <a:t>on Intranet or from </a:t>
            </a:r>
            <a:br>
              <a:rPr lang="en-US" sz="900" i="1" baseline="0"/>
            </a:br>
            <a:r>
              <a:rPr lang="en-US" sz="900" i="1" baseline="0"/>
              <a:t>Marketing &amp; Communications Staff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 baseline="0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</p:txBody>
      </p:sp>
      <p:sp>
        <p:nvSpPr>
          <p:cNvPr id="13" name="Freeform 12"/>
          <p:cNvSpPr>
            <a:spLocks noChangeArrowheads="1"/>
          </p:cNvSpPr>
          <p:nvPr userDrawn="1"/>
        </p:nvSpPr>
        <p:spPr bwMode="auto">
          <a:xfrm flipH="1">
            <a:off x="14093963" y="692141"/>
            <a:ext cx="386109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251494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Imag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9" y="1815081"/>
            <a:ext cx="7644383" cy="322784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55667" y="4086157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/>
            <a:r>
              <a:rPr lang="en-US" sz="40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Thank You (Image Blue)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900" i="1"/>
            </a:br>
            <a:r>
              <a:rPr lang="en-US" sz="900" i="1"/>
              <a:t>Change background</a:t>
            </a:r>
            <a:r>
              <a:rPr lang="en-US" sz="900" i="1" baseline="0"/>
              <a:t> image </a:t>
            </a:r>
            <a:br>
              <a:rPr lang="en-US" sz="900" i="1" baseline="0"/>
            </a:br>
            <a:r>
              <a:rPr lang="en-US" sz="900" i="1"/>
              <a:t>in Slide Master by temporarily moving the semi-transparent</a:t>
            </a:r>
            <a:r>
              <a:rPr lang="en-US" sz="900" i="1" baseline="0"/>
              <a:t> box (set at 30%) and right-clicking the image and selecting “change picture”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i="1" baseline="0"/>
              <a:t>Select your photo using </a:t>
            </a:r>
            <a:br>
              <a:rPr lang="en-US" sz="900" i="1" baseline="0"/>
            </a:br>
            <a:r>
              <a:rPr lang="en-US" sz="900" i="1" baseline="0"/>
              <a:t>NCQA Vibe Guide, available </a:t>
            </a:r>
            <a:br>
              <a:rPr lang="en-US" sz="900" i="1" baseline="0"/>
            </a:br>
            <a:r>
              <a:rPr lang="en-US" sz="900" i="1" baseline="0"/>
              <a:t>on Intranet or from </a:t>
            </a:r>
            <a:br>
              <a:rPr lang="en-US" sz="900" i="1" baseline="0"/>
            </a:br>
            <a:r>
              <a:rPr lang="en-US" sz="900" i="1" baseline="0"/>
              <a:t>Marketing &amp; Communications Staff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 baseline="0"/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i="1"/>
          </a:p>
        </p:txBody>
      </p:sp>
      <p:sp>
        <p:nvSpPr>
          <p:cNvPr id="12" name="Freeform 11"/>
          <p:cNvSpPr>
            <a:spLocks noChangeArrowheads="1"/>
          </p:cNvSpPr>
          <p:nvPr userDrawn="1"/>
        </p:nvSpPr>
        <p:spPr bwMode="auto">
          <a:xfrm flipH="1">
            <a:off x="14093963" y="692141"/>
            <a:ext cx="386109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050419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HAND OUT OPTIONS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7628124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582656" y="0"/>
            <a:ext cx="160934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57400"/>
            <a:ext cx="11582403" cy="4114800"/>
          </a:xfrm>
        </p:spPr>
        <p:txBody>
          <a:bodyPr numCol="3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1825" indent="-174625">
              <a:tabLst/>
              <a:defRPr sz="1000"/>
            </a:lvl2pPr>
            <a:lvl3pPr marL="1089025" indent="-174625">
              <a:tabLst/>
              <a:defRPr sz="1000"/>
            </a:lvl3pPr>
            <a:lvl4pPr marL="1546225" indent="-174625">
              <a:tabLst/>
              <a:defRPr sz="1000"/>
            </a:lvl4pPr>
            <a:lvl5pPr marL="2003425" indent="-174625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de-DE" sz="1100"/>
              <a:t>(HO)</a:t>
            </a:r>
            <a:r>
              <a:rPr lang="en-US" sz="1100"/>
              <a:t> Title and Content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508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582656" y="0"/>
            <a:ext cx="160934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2075065"/>
            <a:ext cx="3454400" cy="4097135"/>
          </a:xfrm>
        </p:spPr>
        <p:txBody>
          <a:bodyPr anchor="t"/>
          <a:lstStyle>
            <a:lvl1pPr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68799" y="2075064"/>
            <a:ext cx="7518399" cy="4097136"/>
          </a:xfrm>
        </p:spPr>
        <p:txBody>
          <a:bodyPr numCol="2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1825" indent="-174625">
              <a:tabLst/>
              <a:defRPr sz="1000"/>
            </a:lvl2pPr>
            <a:lvl3pPr marL="1085850" indent="-171450">
              <a:tabLst/>
              <a:defRPr sz="1000"/>
            </a:lvl3pPr>
            <a:lvl4pPr marL="1546225" indent="-174625">
              <a:tabLst/>
              <a:defRPr sz="1000"/>
            </a:lvl4pPr>
            <a:lvl5pPr marL="2003425" indent="-174625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de-DE" sz="1100"/>
              <a:t>(HO)</a:t>
            </a:r>
            <a:r>
              <a:rPr lang="en-US" sz="1100"/>
              <a:t> 2 Column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774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752799"/>
            <a:ext cx="9205384" cy="545544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613613"/>
          </a:xfrm>
          <a:custGeom>
            <a:avLst/>
            <a:gdLst/>
            <a:ahLst/>
            <a:cxnLst/>
            <a:rect l="l" t="t" r="r" b="b"/>
            <a:pathLst>
              <a:path w="9144000" h="4210210">
                <a:moveTo>
                  <a:pt x="0" y="0"/>
                </a:moveTo>
                <a:lnTo>
                  <a:pt x="9144000" y="0"/>
                </a:lnTo>
                <a:lnTo>
                  <a:pt x="9144000" y="3978275"/>
                </a:lnTo>
                <a:lnTo>
                  <a:pt x="938928" y="3978275"/>
                </a:lnTo>
                <a:lnTo>
                  <a:pt x="838395" y="4185971"/>
                </a:lnTo>
                <a:cubicBezTo>
                  <a:pt x="822041" y="4219181"/>
                  <a:pt x="801198" y="4217386"/>
                  <a:pt x="786640" y="4185971"/>
                </a:cubicBezTo>
                <a:lnTo>
                  <a:pt x="686107" y="3978275"/>
                </a:lnTo>
                <a:lnTo>
                  <a:pt x="0" y="3978275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7E567B-70F4-744D-B8D4-7356626452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1" y="6314286"/>
            <a:ext cx="1057979" cy="4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963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582656" y="0"/>
            <a:ext cx="1609344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23389" y="2057400"/>
            <a:ext cx="3463808" cy="4114800"/>
          </a:xfrm>
        </p:spPr>
        <p:txBody>
          <a:bodyPr numCol="1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7438" indent="-173038">
              <a:tabLst/>
              <a:defRPr sz="1000"/>
            </a:lvl3pPr>
            <a:lvl4pPr marL="1546225" indent="-174625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04799" y="2057400"/>
            <a:ext cx="7512424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28650" indent="-171450">
              <a:tabLst/>
              <a:defRPr sz="1000"/>
            </a:lvl2pPr>
            <a:lvl3pPr marL="1089025" indent="-174625">
              <a:tabLst/>
              <a:defRPr sz="1000"/>
            </a:lvl3pPr>
            <a:lvl4pPr marL="1549400" indent="-177800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de-DE" sz="1100"/>
              <a:t>(HO)</a:t>
            </a:r>
            <a:r>
              <a:rPr lang="en-US" sz="1100"/>
              <a:t> Content +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053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, Image, Quot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423390" y="1962369"/>
            <a:ext cx="3463807" cy="259618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6"/>
          <p:cNvSpPr>
            <a:spLocks noGrp="1"/>
          </p:cNvSpPr>
          <p:nvPr>
            <p:ph type="body" sz="quarter" idx="14" hasCustomPrompt="1"/>
          </p:nvPr>
        </p:nvSpPr>
        <p:spPr>
          <a:xfrm>
            <a:off x="8423390" y="4799445"/>
            <a:ext cx="3463807" cy="1402866"/>
          </a:xfrm>
          <a:noFill/>
        </p:spPr>
        <p:txBody>
          <a:bodyPr lIns="0" tIns="0" rIns="0" bIns="0" anchor="ctr"/>
          <a:lstStyle>
            <a:lvl1pPr algn="ctr">
              <a:defRPr sz="1800" b="0" i="1" cap="none" baseline="0">
                <a:solidFill>
                  <a:schemeClr val="accent2"/>
                </a:solidFill>
                <a:latin typeface="Times New Roman"/>
                <a:cs typeface="Times New Roman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pull quote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4799" y="2057400"/>
            <a:ext cx="7512423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9025" indent="-174625">
              <a:tabLst/>
              <a:defRPr sz="1000"/>
            </a:lvl3pPr>
            <a:lvl4pPr marL="1543050" indent="-171450">
              <a:tabLst/>
              <a:defRPr sz="1000"/>
            </a:lvl4pPr>
            <a:lvl5pPr marL="2001838" indent="-173038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777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de-DE" sz="1100"/>
              <a:t>(HO)</a:t>
            </a:r>
            <a:r>
              <a:rPr lang="en-US" sz="1100"/>
              <a:t> Content, Image, Quote (Square)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9908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, Image, Chart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4799" y="2057400"/>
            <a:ext cx="7512423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5850" indent="-171450">
              <a:tabLst/>
              <a:defRPr sz="1000"/>
            </a:lvl3pPr>
            <a:lvl4pPr marL="1546225" indent="-174625">
              <a:tabLst/>
              <a:defRPr sz="1000"/>
            </a:lvl4pPr>
            <a:lvl5pPr marL="2001838" indent="-173038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8423389" y="4799446"/>
            <a:ext cx="3463808" cy="1379380"/>
          </a:xfrm>
        </p:spPr>
        <p:txBody>
          <a:bodyPr/>
          <a:lstStyle>
            <a:lvl1pPr>
              <a:defRPr sz="1000"/>
            </a:lvl1pPr>
            <a:lvl2pPr marL="628650" indent="-171450">
              <a:tabLst/>
              <a:defRPr sz="1000"/>
            </a:lvl2pPr>
            <a:lvl3pPr marL="1085850" indent="-171450">
              <a:tabLst/>
              <a:defRPr sz="1000"/>
            </a:lvl3pPr>
            <a:lvl4pPr marL="1543050" indent="-171450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423390" y="1962369"/>
            <a:ext cx="3463807" cy="259618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801600" y="0"/>
            <a:ext cx="3048000" cy="777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de-DE" sz="1100"/>
              <a:t>(HO)</a:t>
            </a:r>
            <a:r>
              <a:rPr lang="en-US" sz="1100"/>
              <a:t> Content, Image, Chart</a:t>
            </a:r>
            <a:br>
              <a:rPr lang="en-US" sz="1100"/>
            </a:br>
            <a:r>
              <a:rPr lang="en-US" sz="1100"/>
              <a:t>(Square)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720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73" name="Group 72"/>
            <p:cNvGrpSpPr/>
            <p:nvPr/>
          </p:nvGrpSpPr>
          <p:grpSpPr>
            <a:xfrm>
              <a:off x="5862919" y="0"/>
              <a:ext cx="457200" cy="6858000"/>
              <a:chOff x="0" y="0"/>
              <a:chExt cx="457200" cy="6858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819400" y="0"/>
              <a:ext cx="457200" cy="6858000"/>
              <a:chOff x="0" y="0"/>
              <a:chExt cx="457200" cy="685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 userDrawn="1"/>
          </p:nvCxnSpPr>
          <p:spPr>
            <a:xfrm>
              <a:off x="0" y="6172200"/>
              <a:ext cx="9144000" cy="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915400" y="0"/>
              <a:ext cx="0" cy="685800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686800" y="0"/>
              <a:ext cx="0" cy="685800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0" y="0"/>
              <a:ext cx="7617760" cy="6858000"/>
              <a:chOff x="0" y="0"/>
              <a:chExt cx="7617760" cy="6858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240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5720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61776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0" y="2057400"/>
              <a:ext cx="9144000" cy="457200"/>
              <a:chOff x="0" y="0"/>
              <a:chExt cx="9144000" cy="4572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0" y="4343400"/>
              <a:ext cx="9144000" cy="457200"/>
              <a:chOff x="0" y="0"/>
              <a:chExt cx="9144000" cy="4572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321076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60">
          <p15:clr>
            <a:srgbClr val="FBAE40"/>
          </p15:clr>
        </p15:guide>
        <p15:guide id="4" pos="5120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orient="horz" pos="2880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orient="horz" pos="3888">
          <p15:clr>
            <a:srgbClr val="FBAE40"/>
          </p15:clr>
        </p15:guide>
        <p15:guide id="9" pos="192">
          <p15:clr>
            <a:srgbClr val="FBAE40"/>
          </p15:clr>
        </p15:guide>
        <p15:guide id="10" pos="748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/>
              <a:t>DO NOT USE ANY LAYOUTS PAST THIS POINT</a:t>
            </a:r>
          </a:p>
        </p:txBody>
      </p:sp>
    </p:spTree>
    <p:extLst>
      <p:ext uri="{BB962C8B-B14F-4D97-AF65-F5344CB8AC3E}">
        <p14:creationId xmlns:p14="http://schemas.microsoft.com/office/powerpoint/2010/main" val="11349836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24074"/>
            <a:ext cx="12192000" cy="5242983"/>
          </a:xfrm>
          <a:custGeom>
            <a:avLst/>
            <a:gdLst/>
            <a:ahLst/>
            <a:cxnLst/>
            <a:rect l="l" t="t" r="r" b="b"/>
            <a:pathLst>
              <a:path w="9144000" h="3932237">
                <a:moveTo>
                  <a:pt x="0" y="0"/>
                </a:moveTo>
                <a:lnTo>
                  <a:pt x="688874" y="0"/>
                </a:lnTo>
                <a:lnTo>
                  <a:pt x="786640" y="201981"/>
                </a:lnTo>
                <a:cubicBezTo>
                  <a:pt x="801198" y="233396"/>
                  <a:pt x="822041" y="235191"/>
                  <a:pt x="838395" y="201981"/>
                </a:cubicBezTo>
                <a:lnTo>
                  <a:pt x="936161" y="0"/>
                </a:lnTo>
                <a:lnTo>
                  <a:pt x="9144000" y="0"/>
                </a:lnTo>
                <a:lnTo>
                  <a:pt x="9144000" y="3932237"/>
                </a:lnTo>
                <a:lnTo>
                  <a:pt x="0" y="3932237"/>
                </a:lnTo>
                <a:close/>
              </a:path>
            </a:pathLst>
          </a:cu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22649"/>
            <a:ext cx="9205384" cy="1010816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D4C4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E567B-70F4-744D-B8D4-735662645214}" type="slidenum">
              <a:rPr lang="en-US" smtClean="0">
                <a:solidFill>
                  <a:srgbClr val="4D4C47"/>
                </a:solidFill>
              </a:rPr>
              <a:pPr/>
              <a:t>‹#›</a:t>
            </a:fld>
            <a:endParaRPr lang="en-US" dirty="0">
              <a:solidFill>
                <a:srgbClr val="4D4C4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2" y="586835"/>
            <a:ext cx="1057983" cy="42671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6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spect="1"/>
          </p:cNvSpPr>
          <p:nvPr userDrawn="1"/>
        </p:nvSpPr>
        <p:spPr>
          <a:xfrm rot="10800000">
            <a:off x="0" y="2"/>
            <a:ext cx="12192000" cy="5613613"/>
          </a:xfrm>
          <a:custGeom>
            <a:avLst/>
            <a:gdLst/>
            <a:ahLst/>
            <a:cxnLst/>
            <a:rect l="l" t="t" r="r" b="b"/>
            <a:pathLst>
              <a:path w="9144000" h="4210210">
                <a:moveTo>
                  <a:pt x="9144000" y="4210210"/>
                </a:moveTo>
                <a:lnTo>
                  <a:pt x="0" y="421021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rgbClr val="580F8B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4405" y="1369846"/>
            <a:ext cx="227895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3000" b="1" dirty="0">
                <a:solidFill>
                  <a:srgbClr val="FFFFFF"/>
                </a:solidFill>
                <a:cs typeface="Arial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5852166"/>
            <a:ext cx="181368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spect="1"/>
          </p:cNvSpPr>
          <p:nvPr userDrawn="1"/>
        </p:nvSpPr>
        <p:spPr>
          <a:xfrm rot="10800000">
            <a:off x="0" y="2"/>
            <a:ext cx="12192000" cy="5613613"/>
          </a:xfrm>
          <a:custGeom>
            <a:avLst/>
            <a:gdLst/>
            <a:ahLst/>
            <a:cxnLst/>
            <a:rect l="l" t="t" r="r" b="b"/>
            <a:pathLst>
              <a:path w="9144000" h="4210210">
                <a:moveTo>
                  <a:pt x="9144000" y="4210210"/>
                </a:moveTo>
                <a:lnTo>
                  <a:pt x="0" y="421021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4405" y="1369846"/>
            <a:ext cx="227895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3000" b="1" dirty="0">
                <a:solidFill>
                  <a:srgbClr val="FFFFFF"/>
                </a:solidFill>
                <a:cs typeface="Arial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5852166"/>
            <a:ext cx="181368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67" y="274638"/>
            <a:ext cx="10665133" cy="11430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1" kern="1200" spc="1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HEADER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1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59AD6FB0-F17F-453A-AEFF-30E8246A4C8E}" type="datetimeFigureOut">
              <a:rPr lang="en-US" smtClean="0">
                <a:solidFill>
                  <a:srgbClr val="000000"/>
                </a:solidFill>
              </a:rPr>
              <a:pPr/>
              <a:t>5/7/2021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4C4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9609-D1B0-4C69-A3D6-31D8EC0DF5C1}" type="slidenum">
              <a:rPr lang="en-US" smtClean="0">
                <a:solidFill>
                  <a:srgbClr val="4D4C47"/>
                </a:solidFill>
              </a:rPr>
              <a:pPr/>
              <a:t>‹#›</a:t>
            </a:fld>
            <a:endParaRPr lang="en-US">
              <a:solidFill>
                <a:srgbClr val="4D4C4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0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49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5613613"/>
          </a:xfrm>
          <a:custGeom>
            <a:avLst/>
            <a:gdLst/>
            <a:ahLst/>
            <a:cxnLst/>
            <a:rect l="l" t="t" r="r" b="b"/>
            <a:pathLst>
              <a:path w="9144000" h="4210210">
                <a:moveTo>
                  <a:pt x="0" y="0"/>
                </a:moveTo>
                <a:lnTo>
                  <a:pt x="9144000" y="0"/>
                </a:lnTo>
                <a:lnTo>
                  <a:pt x="9144000" y="3977640"/>
                </a:lnTo>
                <a:lnTo>
                  <a:pt x="939235" y="3977640"/>
                </a:lnTo>
                <a:lnTo>
                  <a:pt x="838395" y="4185971"/>
                </a:lnTo>
                <a:cubicBezTo>
                  <a:pt x="822041" y="4219181"/>
                  <a:pt x="801198" y="4217386"/>
                  <a:pt x="786640" y="4185971"/>
                </a:cubicBezTo>
                <a:lnTo>
                  <a:pt x="685800" y="3977640"/>
                </a:lnTo>
                <a:lnTo>
                  <a:pt x="0" y="397764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39915"/>
            <a:ext cx="79248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833537"/>
            <a:ext cx="79248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525140"/>
            <a:ext cx="79248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7" y="621792"/>
            <a:ext cx="5488516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404121"/>
            <a:ext cx="181368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08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530" y="2791381"/>
            <a:ext cx="10954871" cy="1183341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4616962"/>
            <a:ext cx="10954871" cy="923544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10029952" y="0"/>
            <a:ext cx="2162048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27530" y="4341301"/>
            <a:ext cx="10954871" cy="0"/>
          </a:xfrm>
          <a:prstGeom prst="line">
            <a:avLst/>
          </a:prstGeom>
          <a:ln w="127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2317460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0" y="5335266"/>
            <a:ext cx="12192000" cy="15227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999" y="5652328"/>
            <a:ext cx="8125015" cy="502914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Section Header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accent1"/>
          </a:solidFill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1999" y="2508932"/>
            <a:ext cx="8125015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/>
            </a:lvl1pPr>
          </a:lstStyle>
          <a:p>
            <a:r>
              <a:rPr lang="en-US"/>
              <a:t>Click to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8727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99" y="2062621"/>
            <a:ext cx="11582397" cy="4096512"/>
          </a:xfrm>
        </p:spPr>
        <p:txBody>
          <a:bodyPr lIns="411480" numCol="1" spcCol="457200"/>
          <a:lstStyle>
            <a:lvl1pPr marL="65088" indent="-65088">
              <a:spcBef>
                <a:spcPts val="500"/>
              </a:spcBef>
              <a:tabLst/>
              <a:defRPr sz="2000" baseline="0"/>
            </a:lvl1pPr>
            <a:lvl2pPr>
              <a:spcBef>
                <a:spcPts val="500"/>
              </a:spcBef>
              <a:defRPr sz="20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tab to add bullet.</a:t>
            </a:r>
          </a:p>
          <a:p>
            <a:pPr lvl="1"/>
            <a:r>
              <a:rPr lang="en-US"/>
              <a:t>Suggested maximums: 5 words per line. 10 words per text block. 50 slides per text box.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and Content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78111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65364" y="2062622"/>
            <a:ext cx="3438611" cy="41095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23389" y="2062622"/>
            <a:ext cx="3463808" cy="41095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22025" y="2062621"/>
            <a:ext cx="0" cy="4109577"/>
          </a:xfrm>
          <a:prstGeom prst="line">
            <a:avLst/>
          </a:prstGeom>
          <a:ln w="12700" cap="rnd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Two Content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702812"/>
            <a:ext cx="3048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b="1"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Use Tab to add bullet.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If body subhead is needed, change default text</a:t>
            </a:r>
            <a:r>
              <a:rPr lang="en-US" sz="1000" baseline="0"/>
              <a:t> to bold &amp; red.</a:t>
            </a:r>
            <a:endParaRPr lang="en-US" sz="100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Keep words to a minimum with these suggested limits.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5 words per line. 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10 words per text block.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50 words per text block. 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4167321" y="843419"/>
            <a:ext cx="311116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5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6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</p:grpSp>
      <p:sp>
        <p:nvSpPr>
          <p:cNvPr id="17" name="Text Placeholder 7"/>
          <p:cNvSpPr>
            <a:spLocks noGrp="1"/>
          </p:cNvSpPr>
          <p:nvPr userDrawn="1"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49388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5365" y="1823989"/>
            <a:ext cx="3448876" cy="508176"/>
          </a:xfrm>
        </p:spPr>
        <p:txBody>
          <a:bodyPr anchor="b"/>
          <a:lstStyle>
            <a:lvl1pPr marL="0" indent="0">
              <a:buNone/>
              <a:defRPr sz="2000" b="1" kern="0" cap="all" spc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65365" y="2438400"/>
            <a:ext cx="3448876" cy="3733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Main text style. Use tab to change text style.</a:t>
            </a:r>
          </a:p>
          <a:p>
            <a:pPr lvl="1"/>
            <a:r>
              <a:rPr lang="en-US"/>
              <a:t>5 words per line. 10 words per text block.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23389" y="1818345"/>
            <a:ext cx="3463808" cy="508176"/>
          </a:xfrm>
        </p:spPr>
        <p:txBody>
          <a:bodyPr anchor="b"/>
          <a:lstStyle>
            <a:lvl1pPr marL="0" indent="0">
              <a:buNone/>
              <a:defRPr sz="2000" b="1" kern="0" cap="all" spc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423389" y="2438400"/>
            <a:ext cx="3463808" cy="3733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Main text style. Use tab to change text style.</a:t>
            </a:r>
          </a:p>
          <a:p>
            <a:pPr lvl="1"/>
            <a:r>
              <a:rPr lang="en-US"/>
              <a:t>5 words per line. 10 words per text block.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8122025" y="2062621"/>
            <a:ext cx="0" cy="4109577"/>
          </a:xfrm>
          <a:prstGeom prst="line">
            <a:avLst/>
          </a:prstGeom>
          <a:ln w="12700" cap="rnd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586660" y="6430910"/>
            <a:ext cx="1439105" cy="16671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Comparison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7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8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6815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Only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6232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7954179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2056245"/>
            <a:ext cx="3444305" cy="1127222"/>
          </a:xfrm>
        </p:spPr>
        <p:txBody>
          <a:bodyPr lIns="457200" anchor="b"/>
          <a:lstStyle>
            <a:lvl1pPr algn="l">
              <a:lnSpc>
                <a:spcPct val="100000"/>
              </a:lnSpc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798" y="3318934"/>
            <a:ext cx="3444305" cy="1810455"/>
          </a:xfrm>
        </p:spPr>
        <p:txBody>
          <a:bodyPr lIns="45720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caption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idx="13"/>
          </p:nvPr>
        </p:nvSpPr>
        <p:spPr>
          <a:xfrm>
            <a:off x="4368797" y="2062621"/>
            <a:ext cx="7518400" cy="3066768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01600" y="702812"/>
            <a:ext cx="3048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b="1"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Use this layout for charts, tables</a:t>
            </a:r>
            <a:r>
              <a:rPr lang="en-US" sz="1000" baseline="0"/>
              <a:t> or image that need caption text. Click corresponding icon to insert media.</a:t>
            </a:r>
            <a:endParaRPr lang="en-US" sz="100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Put title &amp; caption in placeholders at left</a:t>
            </a: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14167321" y="843419"/>
            <a:ext cx="311116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6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7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Content with Caption</a:t>
            </a:r>
          </a:p>
        </p:txBody>
      </p:sp>
    </p:spTree>
    <p:extLst>
      <p:ext uri="{BB962C8B-B14F-4D97-AF65-F5344CB8AC3E}">
        <p14:creationId xmlns:p14="http://schemas.microsoft.com/office/powerpoint/2010/main" val="2311829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6799"/>
            <a:ext cx="11582400" cy="513117"/>
          </a:xfrm>
        </p:spPr>
        <p:txBody>
          <a:bodyPr lIns="457200"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4195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460468"/>
            <a:ext cx="11582400" cy="553686"/>
          </a:xfrm>
        </p:spPr>
        <p:txBody>
          <a:bodyPr lIns="457200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Picture with Caption</a:t>
            </a:r>
          </a:p>
        </p:txBody>
      </p:sp>
    </p:spTree>
    <p:extLst>
      <p:ext uri="{BB962C8B-B14F-4D97-AF65-F5344CB8AC3E}">
        <p14:creationId xmlns:p14="http://schemas.microsoft.com/office/powerpoint/2010/main" val="90969518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TITLE PAGE OPTIONS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26567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spect="1"/>
          </p:cNvSpPr>
          <p:nvPr userDrawn="1"/>
        </p:nvSpPr>
        <p:spPr>
          <a:xfrm rot="10800000">
            <a:off x="0" y="1"/>
            <a:ext cx="12192000" cy="1910293"/>
          </a:xfrm>
          <a:custGeom>
            <a:avLst/>
            <a:gdLst/>
            <a:ahLst/>
            <a:cxnLst/>
            <a:rect l="l" t="t" r="r" b="b"/>
            <a:pathLst>
              <a:path w="9144000" h="1432720">
                <a:moveTo>
                  <a:pt x="9144000" y="1432720"/>
                </a:moveTo>
                <a:lnTo>
                  <a:pt x="0" y="143272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78360"/>
            <a:ext cx="79248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311626"/>
            <a:ext cx="79248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7" y="621792"/>
            <a:ext cx="5488516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>
                <a:solidFill>
                  <a:srgbClr val="580F8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404125"/>
            <a:ext cx="181368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2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in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NCQA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27530" y="1881354"/>
            <a:ext cx="10936941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(Main Red)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40622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in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54B2A-5FF2-4AF6-8CC4-65DE52738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" y="0"/>
            <a:ext cx="12183873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NCQA 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(Main Blue)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326542940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 (Main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7123" cy="6858000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NCQA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27530" y="1881354"/>
            <a:ext cx="10936941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Alt Title Slide (Main Red)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12827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 (Main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7123" cy="6858000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NCQA 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Alt Title Slide (Main Blue)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11827368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LTSS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27530" y="1881354"/>
            <a:ext cx="10936941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(LTSS)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113370408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(HPA)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HPA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40145483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(Connected</a:t>
              </a:r>
              <a:r>
                <a:rPr lang="en-US" sz="1100" baseline="0"/>
                <a:t> Care</a:t>
              </a:r>
              <a:r>
                <a:rPr lang="en-US" sz="1100"/>
                <a:t>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Connected Care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33368478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CM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(PCMH)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PCMH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98737389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CS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(PCSP)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80682"/>
            <a:ext cx="2602544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PCSP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306765920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CQA Academ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8341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Title Slide (NCQA</a:t>
              </a:r>
              <a:r>
                <a:rPr lang="en-US" sz="1100" baseline="0"/>
                <a:t> Academy</a:t>
              </a:r>
              <a:r>
                <a:rPr lang="en-US" sz="1100"/>
                <a:t>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11108267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rgbClr val="00927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70"/>
            <a:ext cx="12192000" cy="1522731"/>
          </a:xfrm>
          <a:prstGeom prst="rect">
            <a:avLst/>
          </a:prstGeom>
          <a:solidFill>
            <a:srgbClr val="009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70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12192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27530" y="3818964"/>
            <a:ext cx="10954871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NCQA Academy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530" y="5657996"/>
            <a:ext cx="10954871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  <a:p>
            <a:r>
              <a:rPr lang="en-US"/>
              <a:t>Audience/Conference</a:t>
            </a:r>
          </a:p>
          <a:p>
            <a:r>
              <a:rPr lang="en-US"/>
              <a:t>MM, DD YYYY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" y="139700"/>
            <a:ext cx="2344248" cy="9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1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spect="1"/>
          </p:cNvSpPr>
          <p:nvPr userDrawn="1"/>
        </p:nvSpPr>
        <p:spPr>
          <a:xfrm rot="10800000">
            <a:off x="0" y="1"/>
            <a:ext cx="12192000" cy="1910293"/>
          </a:xfrm>
          <a:custGeom>
            <a:avLst/>
            <a:gdLst/>
            <a:ahLst/>
            <a:cxnLst/>
            <a:rect l="l" t="t" r="r" b="b"/>
            <a:pathLst>
              <a:path w="9144000" h="1432720">
                <a:moveTo>
                  <a:pt x="9144000" y="1432720"/>
                </a:moveTo>
                <a:lnTo>
                  <a:pt x="0" y="143272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78360"/>
            <a:ext cx="79248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311626"/>
            <a:ext cx="79248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093887" y="621792"/>
            <a:ext cx="5488516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>
                <a:solidFill>
                  <a:srgbClr val="580F8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786" y="404125"/>
            <a:ext cx="1813684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STRUCTURAL</a:t>
            </a:r>
            <a:r>
              <a:rPr lang="en-US" sz="4800" b="1" baseline="0"/>
              <a:t> </a:t>
            </a:r>
            <a:br>
              <a:rPr lang="en-US" sz="4800" b="1" baseline="0"/>
            </a:br>
            <a:r>
              <a:rPr lang="en-US" sz="4800" b="1" baseline="0"/>
              <a:t>SLIDE </a:t>
            </a:r>
            <a:r>
              <a:rPr lang="en-US" sz="4800" b="1"/>
              <a:t>OPTIONS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811833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Table of Contents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666967" y="3366248"/>
            <a:ext cx="6858000" cy="1255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262561" y="3990806"/>
            <a:ext cx="1538883" cy="88639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Table of</a:t>
            </a:r>
            <a:br>
              <a:rPr lang="en-US" sz="36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contents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253069" y="1980800"/>
            <a:ext cx="1557864" cy="1707904"/>
            <a:chOff x="2911475" y="1220788"/>
            <a:chExt cx="3486150" cy="5095875"/>
          </a:xfrm>
          <a:solidFill>
            <a:schemeClr val="tx2"/>
          </a:solidFill>
        </p:grpSpPr>
        <p:sp>
          <p:nvSpPr>
            <p:cNvPr id="25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27072" y="798160"/>
            <a:ext cx="6694907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357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Table of Contents (Blue)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666967" y="3366248"/>
            <a:ext cx="6858000" cy="125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27072" y="798160"/>
            <a:ext cx="6694907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262561" y="3990806"/>
            <a:ext cx="1538883" cy="88639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Table of</a:t>
            </a:r>
            <a:b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contents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253069" y="1980800"/>
            <a:ext cx="1557864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9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30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54336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Agenda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666967" y="3366248"/>
            <a:ext cx="6858000" cy="12550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 Placeholder 2"/>
          <p:cNvSpPr>
            <a:spLocks noGrp="1"/>
          </p:cNvSpPr>
          <p:nvPr>
            <p:ph type="body" idx="1"/>
          </p:nvPr>
        </p:nvSpPr>
        <p:spPr>
          <a:xfrm>
            <a:off x="4727072" y="798160"/>
            <a:ext cx="6694907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253071" y="2202399"/>
            <a:ext cx="1557864" cy="2453202"/>
            <a:chOff x="939802" y="1980800"/>
            <a:chExt cx="1168398" cy="2453202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995012" y="3990804"/>
              <a:ext cx="1057982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i="1">
                  <a:solidFill>
                    <a:schemeClr val="accent2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Agenda</a:t>
              </a:r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939802" y="1980800"/>
              <a:ext cx="1168398" cy="1707904"/>
              <a:chOff x="2911475" y="1220788"/>
              <a:chExt cx="3486150" cy="5095875"/>
            </a:xfrm>
            <a:solidFill>
              <a:schemeClr val="accent1"/>
            </a:solidFill>
          </p:grpSpPr>
          <p:sp>
            <p:nvSpPr>
              <p:cNvPr id="30" name="Freeform 1"/>
              <p:cNvSpPr>
                <a:spLocks noChangeArrowheads="1"/>
              </p:cNvSpPr>
              <p:nvPr/>
            </p:nvSpPr>
            <p:spPr bwMode="auto">
              <a:xfrm>
                <a:off x="4181475" y="1220788"/>
                <a:ext cx="2216150" cy="4083050"/>
              </a:xfrm>
              <a:custGeom>
                <a:avLst/>
                <a:gdLst>
                  <a:gd name="T0" fmla="*/ 500 w 6157"/>
                  <a:gd name="T1" fmla="*/ 9655 h 11344"/>
                  <a:gd name="T2" fmla="*/ 500 w 6157"/>
                  <a:gd name="T3" fmla="*/ 9655 h 11344"/>
                  <a:gd name="T4" fmla="*/ 2406 w 6157"/>
                  <a:gd name="T5" fmla="*/ 11343 h 11344"/>
                  <a:gd name="T6" fmla="*/ 2562 w 6157"/>
                  <a:gd name="T7" fmla="*/ 10343 h 11344"/>
                  <a:gd name="T8" fmla="*/ 1063 w 6157"/>
                  <a:gd name="T9" fmla="*/ 9093 h 11344"/>
                  <a:gd name="T10" fmla="*/ 6156 w 6157"/>
                  <a:gd name="T11" fmla="*/ 0 h 11344"/>
                  <a:gd name="T12" fmla="*/ 500 w 6157"/>
                  <a:gd name="T13" fmla="*/ 9655 h 1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7" h="11344">
                    <a:moveTo>
                      <a:pt x="500" y="9655"/>
                    </a:moveTo>
                    <a:lnTo>
                      <a:pt x="500" y="9655"/>
                    </a:lnTo>
                    <a:cubicBezTo>
                      <a:pt x="782" y="10562"/>
                      <a:pt x="1563" y="11062"/>
                      <a:pt x="2406" y="11343"/>
                    </a:cubicBezTo>
                    <a:cubicBezTo>
                      <a:pt x="2562" y="10343"/>
                      <a:pt x="2562" y="10343"/>
                      <a:pt x="2562" y="10343"/>
                    </a:cubicBezTo>
                    <a:cubicBezTo>
                      <a:pt x="1938" y="10093"/>
                      <a:pt x="1375" y="9718"/>
                      <a:pt x="1063" y="9093"/>
                    </a:cubicBezTo>
                    <a:cubicBezTo>
                      <a:pt x="438" y="7718"/>
                      <a:pt x="1188" y="5125"/>
                      <a:pt x="6156" y="0"/>
                    </a:cubicBezTo>
                    <a:cubicBezTo>
                      <a:pt x="1063" y="5125"/>
                      <a:pt x="0" y="8030"/>
                      <a:pt x="500" y="96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Freeform 2"/>
              <p:cNvSpPr>
                <a:spLocks noChangeArrowheads="1"/>
              </p:cNvSpPr>
              <p:nvPr/>
            </p:nvSpPr>
            <p:spPr bwMode="auto">
              <a:xfrm>
                <a:off x="3800475" y="1265238"/>
                <a:ext cx="2541588" cy="4578350"/>
              </a:xfrm>
              <a:custGeom>
                <a:avLst/>
                <a:gdLst>
                  <a:gd name="T0" fmla="*/ 3406 w 7062"/>
                  <a:gd name="T1" fmla="*/ 11562 h 12719"/>
                  <a:gd name="T2" fmla="*/ 3406 w 7062"/>
                  <a:gd name="T3" fmla="*/ 11562 h 12719"/>
                  <a:gd name="T4" fmla="*/ 1344 w 7062"/>
                  <a:gd name="T5" fmla="*/ 9780 h 12719"/>
                  <a:gd name="T6" fmla="*/ 7061 w 7062"/>
                  <a:gd name="T7" fmla="*/ 0 h 12719"/>
                  <a:gd name="T8" fmla="*/ 750 w 7062"/>
                  <a:gd name="T9" fmla="*/ 10968 h 12719"/>
                  <a:gd name="T10" fmla="*/ 3219 w 7062"/>
                  <a:gd name="T11" fmla="*/ 12718 h 12719"/>
                  <a:gd name="T12" fmla="*/ 3406 w 7062"/>
                  <a:gd name="T13" fmla="*/ 11562 h 1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62" h="12719">
                    <a:moveTo>
                      <a:pt x="3406" y="11562"/>
                    </a:moveTo>
                    <a:lnTo>
                      <a:pt x="3406" y="11562"/>
                    </a:lnTo>
                    <a:cubicBezTo>
                      <a:pt x="2500" y="11280"/>
                      <a:pt x="1656" y="10749"/>
                      <a:pt x="1344" y="9780"/>
                    </a:cubicBezTo>
                    <a:cubicBezTo>
                      <a:pt x="781" y="8155"/>
                      <a:pt x="1844" y="5219"/>
                      <a:pt x="7061" y="0"/>
                    </a:cubicBezTo>
                    <a:cubicBezTo>
                      <a:pt x="969" y="6000"/>
                      <a:pt x="0" y="9218"/>
                      <a:pt x="750" y="10968"/>
                    </a:cubicBezTo>
                    <a:cubicBezTo>
                      <a:pt x="1219" y="11968"/>
                      <a:pt x="2250" y="12468"/>
                      <a:pt x="3219" y="12718"/>
                    </a:cubicBezTo>
                    <a:lnTo>
                      <a:pt x="3406" y="115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Freeform 3"/>
              <p:cNvSpPr>
                <a:spLocks noChangeArrowheads="1"/>
              </p:cNvSpPr>
              <p:nvPr/>
            </p:nvSpPr>
            <p:spPr bwMode="auto">
              <a:xfrm>
                <a:off x="2911475" y="1298575"/>
                <a:ext cx="3397250" cy="5018088"/>
              </a:xfrm>
              <a:custGeom>
                <a:avLst/>
                <a:gdLst>
                  <a:gd name="T0" fmla="*/ 3156 w 9438"/>
                  <a:gd name="T1" fmla="*/ 11405 h 13937"/>
                  <a:gd name="T2" fmla="*/ 3156 w 9438"/>
                  <a:gd name="T3" fmla="*/ 11405 h 13937"/>
                  <a:gd name="T4" fmla="*/ 9437 w 9438"/>
                  <a:gd name="T5" fmla="*/ 0 h 13937"/>
                  <a:gd name="T6" fmla="*/ 3938 w 9438"/>
                  <a:gd name="T7" fmla="*/ 13468 h 13937"/>
                  <a:gd name="T8" fmla="*/ 5469 w 9438"/>
                  <a:gd name="T9" fmla="*/ 13936 h 13937"/>
                  <a:gd name="T10" fmla="*/ 5594 w 9438"/>
                  <a:gd name="T11" fmla="*/ 13030 h 13937"/>
                  <a:gd name="T12" fmla="*/ 3156 w 9438"/>
                  <a:gd name="T13" fmla="*/ 11405 h 1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8" h="13937">
                    <a:moveTo>
                      <a:pt x="3156" y="11405"/>
                    </a:moveTo>
                    <a:lnTo>
                      <a:pt x="3156" y="11405"/>
                    </a:lnTo>
                    <a:cubicBezTo>
                      <a:pt x="2188" y="9718"/>
                      <a:pt x="2938" y="6406"/>
                      <a:pt x="9437" y="0"/>
                    </a:cubicBezTo>
                    <a:cubicBezTo>
                      <a:pt x="0" y="9186"/>
                      <a:pt x="1594" y="12374"/>
                      <a:pt x="3938" y="13468"/>
                    </a:cubicBezTo>
                    <a:cubicBezTo>
                      <a:pt x="4438" y="13718"/>
                      <a:pt x="4969" y="13843"/>
                      <a:pt x="5469" y="13936"/>
                    </a:cubicBezTo>
                    <a:cubicBezTo>
                      <a:pt x="5594" y="13030"/>
                      <a:pt x="5594" y="13030"/>
                      <a:pt x="5594" y="13030"/>
                    </a:cubicBezTo>
                    <a:cubicBezTo>
                      <a:pt x="4719" y="12811"/>
                      <a:pt x="3656" y="12343"/>
                      <a:pt x="3156" y="114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78594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Agenda (Blue)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666967" y="3366248"/>
            <a:ext cx="6858000" cy="125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27072" y="798160"/>
            <a:ext cx="6694907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326684" y="4212403"/>
            <a:ext cx="1410643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Agenda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253069" y="2202399"/>
            <a:ext cx="1557864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30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1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2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4006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SECTION BREAK OPTIONS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8545963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12192000" cy="152273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(Main)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69446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8"/>
            <a:ext cx="12192000" cy="1522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LTSS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165" name="Group 164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166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7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8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(LTSS)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3" name="Freeform 22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4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663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12192000" cy="152273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HPA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(HPA)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226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12192000" cy="152273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Connected Care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</a:t>
              </a:r>
              <a:br>
                <a:rPr lang="en-US" sz="1100"/>
              </a:br>
              <a:r>
                <a:rPr lang="en-US" sz="1100"/>
                <a:t>(Connected Care)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2848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63967"/>
            <a:ext cx="9205384" cy="106965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9205384" cy="4688417"/>
          </a:xfrm>
        </p:spPr>
        <p:txBody>
          <a:bodyPr/>
          <a:lstStyle>
            <a:lvl1pPr>
              <a:defRPr sz="32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Arial" pitchFamily="34" charset="0"/>
              <a:buChar char="•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741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CM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12192000" cy="152273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err="1"/>
              <a:t>PCMH</a:t>
            </a:r>
            <a:r>
              <a:rPr lang="en-US"/>
              <a:t>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</a:t>
              </a:r>
              <a:br>
                <a:rPr lang="en-US" sz="1100"/>
              </a:br>
              <a:r>
                <a:rPr lang="en-US" sz="1100"/>
                <a:t>(PCMH)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3494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CS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66201"/>
          <a:stretch/>
        </p:blipFill>
        <p:spPr>
          <a:xfrm>
            <a:off x="0" y="5335267"/>
            <a:ext cx="12192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12192000" cy="152273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12192000" cy="54293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7"/>
            <a:ext cx="12192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32000" y="2508933"/>
            <a:ext cx="8125013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err="1"/>
              <a:t>PCSP</a:t>
            </a:r>
            <a:r>
              <a:rPr lang="en-US"/>
              <a:t>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032000" y="5652330"/>
            <a:ext cx="8125013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2801600" y="0"/>
            <a:ext cx="3048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100" i="1"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>
                <a:spcAft>
                  <a:spcPts val="600"/>
                </a:spcAft>
              </a:pPr>
              <a:r>
                <a:rPr lang="en-US" sz="1100"/>
                <a:t>Section Header </a:t>
              </a:r>
              <a:br>
                <a:rPr lang="en-US" sz="1100"/>
              </a:br>
              <a:r>
                <a:rPr lang="en-US" sz="1100"/>
                <a:t>(PCSP)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sz="900" i="1"/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900" i="1"/>
              </a:br>
              <a:r>
                <a:rPr lang="en-US" sz="900" i="1"/>
                <a:t>change background</a:t>
              </a:r>
              <a:r>
                <a:rPr lang="en-US" sz="900" i="1" baseline="0"/>
                <a:t> image </a:t>
              </a:r>
              <a:br>
                <a:rPr lang="en-US" sz="900" i="1" baseline="0"/>
              </a:br>
              <a:r>
                <a:rPr lang="en-US" sz="900" i="1"/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72350" y="2098146"/>
            <a:ext cx="1207245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2031999" y="1937408"/>
            <a:ext cx="8125015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9326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CUSTOM</a:t>
            </a:r>
            <a:r>
              <a:rPr lang="en-US" sz="4800" b="1" baseline="0"/>
              <a:t> LAYOUTS</a:t>
            </a:r>
            <a:endParaRPr lang="en-US" sz="4800" b="1"/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404696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0" y="2062621"/>
            <a:ext cx="8229593" cy="4114800"/>
          </a:xfrm>
        </p:spPr>
        <p:txBody>
          <a:bodyPr lIns="411480"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2 Column (Text)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77586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04799" y="2062621"/>
            <a:ext cx="11582400" cy="273797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and</a:t>
            </a:r>
            <a:r>
              <a:rPr lang="en-US" sz="1100" baseline="0"/>
              <a:t> Chart (Horizontal)</a:t>
            </a:r>
            <a:endParaRPr lang="en-US" sz="110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1600" y="702812"/>
            <a:ext cx="3048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457200" rIns="274320" rtlCol="0" anchor="t"/>
          <a:lstStyle/>
          <a:p>
            <a:pPr algn="ctr">
              <a:spcAft>
                <a:spcPts val="600"/>
              </a:spcAft>
            </a:pPr>
            <a:r>
              <a:rPr lang="en-US" sz="1100" b="1">
                <a:ea typeface="Times New Roman" charset="0"/>
                <a:cs typeface="Times New Roman" charset="0"/>
              </a:rPr>
              <a:t>Chart Formatting Steps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000"/>
              <a:t>Adjust Chart Design </a:t>
            </a:r>
            <a:br>
              <a:rPr lang="en-US" sz="1000"/>
            </a:br>
            <a:r>
              <a:rPr lang="en-US" sz="1000" i="1"/>
              <a:t>keep Style 1 (default)</a:t>
            </a:r>
          </a:p>
          <a:p>
            <a:pPr marL="346075" lvl="1" indent="-115888">
              <a:spcAft>
                <a:spcPts val="300"/>
              </a:spcAft>
              <a:buFont typeface="Arial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Choose “Monochromatic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Palette 1” from Change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Colors drop down menu</a:t>
            </a:r>
          </a:p>
          <a:p>
            <a:pPr marL="230187" lvl="1">
              <a:spcAft>
                <a:spcPts val="300"/>
              </a:spcAft>
            </a:pPr>
            <a:r>
              <a:rPr lang="en-US" sz="1000">
                <a:solidFill>
                  <a:srgbClr val="FFFFFF"/>
                </a:solidFill>
              </a:rPr>
              <a:t>OR</a:t>
            </a:r>
          </a:p>
          <a:p>
            <a:pPr marL="346075" lvl="1" indent="-115888">
              <a:spcAft>
                <a:spcPts val="300"/>
              </a:spcAft>
              <a:buFont typeface="Arial" charset="0"/>
              <a:buChar char="•"/>
            </a:pPr>
            <a:r>
              <a:rPr lang="en-US" sz="1000">
                <a:solidFill>
                  <a:srgbClr val="FFFFFF"/>
                </a:solidFill>
              </a:rPr>
              <a:t>Select all data points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and change fill color to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“Background 2” (2</a:t>
            </a:r>
            <a:r>
              <a:rPr lang="en-US" sz="1000" baseline="30000">
                <a:solidFill>
                  <a:srgbClr val="FFFFFF"/>
                </a:solidFill>
              </a:rPr>
              <a:t>nd</a:t>
            </a:r>
            <a:r>
              <a:rPr lang="en-US" sz="1000">
                <a:solidFill>
                  <a:srgbClr val="FFFFFF"/>
                </a:solidFill>
              </a:rPr>
              <a:t> grey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swatch in Theme Colors);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Select the data point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you wish to highlight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and choose the red </a:t>
            </a:r>
            <a:br>
              <a:rPr lang="en-US" sz="1000">
                <a:solidFill>
                  <a:srgbClr val="FFFFFF"/>
                </a:solidFill>
              </a:rPr>
            </a:br>
            <a:r>
              <a:rPr lang="en-US" sz="1000">
                <a:solidFill>
                  <a:srgbClr val="FFFFFF"/>
                </a:solidFill>
              </a:rPr>
              <a:t>swatch fill color)</a:t>
            </a:r>
            <a:endParaRPr lang="en-US" sz="1000"/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000"/>
              <a:t>Set Font Size &amp; Color</a:t>
            </a:r>
            <a:br>
              <a:rPr lang="en-US" sz="1000"/>
            </a:br>
            <a:r>
              <a:rPr lang="en-US" sz="1000" i="1"/>
              <a:t>select entire chart</a:t>
            </a:r>
            <a:endParaRPr lang="en-US" sz="1000"/>
          </a:p>
          <a:p>
            <a:pPr marL="346075" lvl="1" indent="-115888">
              <a:spcAft>
                <a:spcPts val="300"/>
              </a:spcAft>
              <a:buFont typeface="Arial" charset="0"/>
              <a:buChar char="•"/>
            </a:pPr>
            <a:r>
              <a:rPr lang="en-US" sz="1000"/>
              <a:t>Change font size to 14pt</a:t>
            </a:r>
          </a:p>
          <a:p>
            <a:pPr marL="346075" lvl="1" indent="-115888">
              <a:spcAft>
                <a:spcPts val="300"/>
              </a:spcAft>
              <a:buFont typeface="Arial" charset="0"/>
              <a:buChar char="•"/>
            </a:pPr>
            <a:r>
              <a:rPr lang="en-US" sz="1000"/>
              <a:t>Change font color </a:t>
            </a:r>
            <a:br>
              <a:rPr lang="en-US" sz="1000"/>
            </a:br>
            <a:r>
              <a:rPr lang="en-US" sz="1000"/>
              <a:t>to “Text 1” (1</a:t>
            </a:r>
            <a:r>
              <a:rPr lang="en-US" sz="1000" baseline="30000"/>
              <a:t>st</a:t>
            </a:r>
            <a:r>
              <a:rPr lang="en-US" sz="1000"/>
              <a:t> grey </a:t>
            </a:r>
            <a:br>
              <a:rPr lang="en-US" sz="1000"/>
            </a:br>
            <a:r>
              <a:rPr lang="en-US" sz="1000"/>
              <a:t>swatch in Theme Colors)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000"/>
              <a:t>Add Data Labels (optional)</a:t>
            </a:r>
            <a:br>
              <a:rPr lang="en-US" sz="1000"/>
            </a:br>
            <a:r>
              <a:rPr lang="en-US" sz="1000" i="1"/>
              <a:t>select entire chart</a:t>
            </a:r>
          </a:p>
          <a:p>
            <a:pPr marL="346075" indent="-115888">
              <a:spcAft>
                <a:spcPts val="300"/>
              </a:spcAft>
              <a:buFont typeface="Arial" charset="0"/>
              <a:buChar char="•"/>
            </a:pPr>
            <a:r>
              <a:rPr lang="en-US" sz="1000"/>
              <a:t>Choose ”Data Labels &gt; </a:t>
            </a:r>
            <a:br>
              <a:rPr lang="en-US" sz="1000"/>
            </a:br>
            <a:r>
              <a:rPr lang="en-US" sz="1000"/>
              <a:t>Outside End” from</a:t>
            </a:r>
            <a:br>
              <a:rPr lang="en-US" sz="1000"/>
            </a:br>
            <a:r>
              <a:rPr lang="en-US" sz="1000"/>
              <a:t>Add Chart Element </a:t>
            </a:r>
            <a:br>
              <a:rPr lang="en-US" sz="1000"/>
            </a:br>
            <a:r>
              <a:rPr lang="en-US" sz="1000"/>
              <a:t>drop down menu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4"/>
            </a:pPr>
            <a:r>
              <a:rPr lang="en-US" sz="1000"/>
              <a:t>Delete Legend</a:t>
            </a:r>
            <a:br>
              <a:rPr lang="en-US" sz="1000" i="1"/>
            </a:br>
            <a:r>
              <a:rPr lang="en-US" sz="1000" i="1"/>
              <a:t>label line, pie &amp; scatter </a:t>
            </a:r>
            <a:br>
              <a:rPr lang="en-US" sz="1000" i="1"/>
            </a:br>
            <a:r>
              <a:rPr lang="en-US" sz="1000" i="1"/>
              <a:t>plots manually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4"/>
            </a:pPr>
            <a:r>
              <a:rPr lang="en-US" sz="1000"/>
              <a:t>Delete Chart Title</a:t>
            </a:r>
            <a:br>
              <a:rPr lang="en-US" sz="1000"/>
            </a:br>
            <a:r>
              <a:rPr lang="en-US" sz="1000" i="1"/>
              <a:t>title should be slide title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167694" y="837046"/>
            <a:ext cx="315813" cy="231682"/>
            <a:chOff x="595313" y="3619500"/>
            <a:chExt cx="2832100" cy="2770188"/>
          </a:xfrm>
          <a:solidFill>
            <a:schemeClr val="bg1"/>
          </a:solidFill>
        </p:grpSpPr>
        <p:sp>
          <p:nvSpPr>
            <p:cNvPr id="14" name="AutoShape 35"/>
            <p:cNvSpPr>
              <a:spLocks/>
            </p:cNvSpPr>
            <p:nvPr/>
          </p:nvSpPr>
          <p:spPr bwMode="auto">
            <a:xfrm>
              <a:off x="2235200" y="3619500"/>
              <a:ext cx="1192213" cy="1423988"/>
            </a:xfrm>
            <a:custGeom>
              <a:avLst/>
              <a:gdLst/>
              <a:ahLst/>
              <a:cxnLst/>
              <a:rect l="0" t="0" r="r" b="b"/>
              <a:pathLst>
                <a:path w="20831" h="20949">
                  <a:moveTo>
                    <a:pt x="10817" y="39"/>
                  </a:moveTo>
                  <a:cubicBezTo>
                    <a:pt x="9766" y="1834"/>
                    <a:pt x="8173" y="3173"/>
                    <a:pt x="6999" y="4864"/>
                  </a:cubicBezTo>
                  <a:cubicBezTo>
                    <a:pt x="7137" y="6118"/>
                    <a:pt x="7637" y="7067"/>
                    <a:pt x="7635" y="8439"/>
                  </a:cubicBezTo>
                  <a:cubicBezTo>
                    <a:pt x="8905" y="9334"/>
                    <a:pt x="10233" y="10181"/>
                    <a:pt x="11665" y="10941"/>
                  </a:cubicBezTo>
                  <a:cubicBezTo>
                    <a:pt x="16475" y="11002"/>
                    <a:pt x="17646" y="7998"/>
                    <a:pt x="19724" y="5758"/>
                  </a:cubicBezTo>
                  <a:cubicBezTo>
                    <a:pt x="21380" y="6948"/>
                    <a:pt x="20879" y="9521"/>
                    <a:pt x="20148" y="10941"/>
                  </a:cubicBezTo>
                  <a:cubicBezTo>
                    <a:pt x="18670" y="13813"/>
                    <a:pt x="13468" y="16245"/>
                    <a:pt x="8908" y="15051"/>
                  </a:cubicBezTo>
                  <a:cubicBezTo>
                    <a:pt x="7444" y="16916"/>
                    <a:pt x="6110" y="18889"/>
                    <a:pt x="4878" y="20949"/>
                  </a:cubicBezTo>
                  <a:cubicBezTo>
                    <a:pt x="2887" y="19768"/>
                    <a:pt x="1416" y="18148"/>
                    <a:pt x="0" y="16481"/>
                  </a:cubicBezTo>
                  <a:cubicBezTo>
                    <a:pt x="1463" y="15212"/>
                    <a:pt x="2680" y="13735"/>
                    <a:pt x="4242" y="12549"/>
                  </a:cubicBezTo>
                  <a:cubicBezTo>
                    <a:pt x="-220" y="8067"/>
                    <a:pt x="3534" y="-651"/>
                    <a:pt x="10817" y="39"/>
                  </a:cubicBezTo>
                  <a:close/>
                  <a:moveTo>
                    <a:pt x="10817" y="3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5" name="AutoShape 36"/>
            <p:cNvSpPr>
              <a:spLocks/>
            </p:cNvSpPr>
            <p:nvPr/>
          </p:nvSpPr>
          <p:spPr bwMode="auto">
            <a:xfrm>
              <a:off x="595313" y="3695700"/>
              <a:ext cx="2674937" cy="2690813"/>
            </a:xfrm>
            <a:custGeom>
              <a:avLst/>
              <a:gdLst/>
              <a:ahLst/>
              <a:cxnLst/>
              <a:rect l="0" t="0" r="r" b="b"/>
              <a:pathLst>
                <a:path w="21559" h="21068">
                  <a:moveTo>
                    <a:pt x="12053" y="142"/>
                  </a:moveTo>
                  <a:cubicBezTo>
                    <a:pt x="9876" y="978"/>
                    <a:pt x="8094" y="2196"/>
                    <a:pt x="6762" y="3852"/>
                  </a:cubicBezTo>
                  <a:cubicBezTo>
                    <a:pt x="7610" y="4994"/>
                    <a:pt x="8717" y="5885"/>
                    <a:pt x="9603" y="6991"/>
                  </a:cubicBezTo>
                  <a:cubicBezTo>
                    <a:pt x="9907" y="7000"/>
                    <a:pt x="9883" y="6691"/>
                    <a:pt x="10289" y="6800"/>
                  </a:cubicBezTo>
                  <a:cubicBezTo>
                    <a:pt x="13002" y="9084"/>
                    <a:pt x="16040" y="12776"/>
                    <a:pt x="18815" y="15741"/>
                  </a:cubicBezTo>
                  <a:cubicBezTo>
                    <a:pt x="19478" y="16450"/>
                    <a:pt x="21600" y="17981"/>
                    <a:pt x="21559" y="18975"/>
                  </a:cubicBezTo>
                  <a:cubicBezTo>
                    <a:pt x="21538" y="19473"/>
                    <a:pt x="19985" y="21067"/>
                    <a:pt x="19403" y="21068"/>
                  </a:cubicBezTo>
                  <a:cubicBezTo>
                    <a:pt x="18674" y="21070"/>
                    <a:pt x="16925" y="18620"/>
                    <a:pt x="16463" y="18119"/>
                  </a:cubicBezTo>
                  <a:cubicBezTo>
                    <a:pt x="13567" y="14986"/>
                    <a:pt x="10663" y="12104"/>
                    <a:pt x="7937" y="8988"/>
                  </a:cubicBezTo>
                  <a:cubicBezTo>
                    <a:pt x="7981" y="8745"/>
                    <a:pt x="8075" y="8551"/>
                    <a:pt x="8231" y="8417"/>
                  </a:cubicBezTo>
                  <a:cubicBezTo>
                    <a:pt x="7447" y="7467"/>
                    <a:pt x="6506" y="6668"/>
                    <a:pt x="5782" y="5659"/>
                  </a:cubicBezTo>
                  <a:cubicBezTo>
                    <a:pt x="4712" y="6333"/>
                    <a:pt x="4026" y="7379"/>
                    <a:pt x="3038" y="8132"/>
                  </a:cubicBezTo>
                  <a:cubicBezTo>
                    <a:pt x="3011" y="8507"/>
                    <a:pt x="3457" y="8423"/>
                    <a:pt x="3430" y="8798"/>
                  </a:cubicBezTo>
                  <a:cubicBezTo>
                    <a:pt x="3160" y="8980"/>
                    <a:pt x="2931" y="9202"/>
                    <a:pt x="2744" y="9464"/>
                  </a:cubicBezTo>
                  <a:cubicBezTo>
                    <a:pt x="1817" y="8492"/>
                    <a:pt x="917" y="7496"/>
                    <a:pt x="0" y="6515"/>
                  </a:cubicBezTo>
                  <a:cubicBezTo>
                    <a:pt x="45" y="6114"/>
                    <a:pt x="463" y="6077"/>
                    <a:pt x="588" y="5754"/>
                  </a:cubicBezTo>
                  <a:cubicBezTo>
                    <a:pt x="971" y="5763"/>
                    <a:pt x="976" y="6138"/>
                    <a:pt x="1176" y="6325"/>
                  </a:cubicBezTo>
                  <a:cubicBezTo>
                    <a:pt x="2133" y="5542"/>
                    <a:pt x="2997" y="4669"/>
                    <a:pt x="3920" y="3852"/>
                  </a:cubicBezTo>
                  <a:cubicBezTo>
                    <a:pt x="3973" y="3515"/>
                    <a:pt x="3573" y="3618"/>
                    <a:pt x="3626" y="3281"/>
                  </a:cubicBezTo>
                  <a:cubicBezTo>
                    <a:pt x="4449" y="2963"/>
                    <a:pt x="4762" y="1642"/>
                    <a:pt x="5586" y="2615"/>
                  </a:cubicBezTo>
                  <a:cubicBezTo>
                    <a:pt x="7241" y="1338"/>
                    <a:pt x="8705" y="-530"/>
                    <a:pt x="12053" y="142"/>
                  </a:cubicBezTo>
                  <a:close/>
                  <a:moveTo>
                    <a:pt x="12053" y="1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7" name="AutoShape 37"/>
            <p:cNvSpPr>
              <a:spLocks/>
            </p:cNvSpPr>
            <p:nvPr/>
          </p:nvSpPr>
          <p:spPr bwMode="auto">
            <a:xfrm>
              <a:off x="1193800" y="5257800"/>
              <a:ext cx="958850" cy="1131888"/>
            </a:xfrm>
            <a:custGeom>
              <a:avLst/>
              <a:gdLst/>
              <a:ahLst/>
              <a:cxnLst/>
              <a:rect l="0" t="0" r="r" b="b"/>
              <a:pathLst>
                <a:path w="21471" h="21168">
                  <a:moveTo>
                    <a:pt x="8698" y="16584"/>
                  </a:moveTo>
                  <a:cubicBezTo>
                    <a:pt x="14911" y="17225"/>
                    <a:pt x="15123" y="8446"/>
                    <a:pt x="8427" y="9996"/>
                  </a:cubicBezTo>
                  <a:cubicBezTo>
                    <a:pt x="4120" y="10992"/>
                    <a:pt x="4841" y="16185"/>
                    <a:pt x="8698" y="16584"/>
                  </a:cubicBezTo>
                  <a:close/>
                  <a:moveTo>
                    <a:pt x="21471" y="7497"/>
                  </a:moveTo>
                  <a:cubicBezTo>
                    <a:pt x="20222" y="9660"/>
                    <a:pt x="18665" y="11908"/>
                    <a:pt x="16851" y="14539"/>
                  </a:cubicBezTo>
                  <a:cubicBezTo>
                    <a:pt x="15360" y="16702"/>
                    <a:pt x="13346" y="20857"/>
                    <a:pt x="10601" y="21127"/>
                  </a:cubicBezTo>
                  <a:cubicBezTo>
                    <a:pt x="5785" y="21600"/>
                    <a:pt x="-129" y="17900"/>
                    <a:pt x="2" y="14085"/>
                  </a:cubicBezTo>
                  <a:cubicBezTo>
                    <a:pt x="84" y="11698"/>
                    <a:pt x="3984" y="8963"/>
                    <a:pt x="5981" y="7042"/>
                  </a:cubicBezTo>
                  <a:cubicBezTo>
                    <a:pt x="8998" y="4139"/>
                    <a:pt x="11089" y="2215"/>
                    <a:pt x="13318" y="0"/>
                  </a:cubicBezTo>
                  <a:cubicBezTo>
                    <a:pt x="16127" y="2422"/>
                    <a:pt x="18796" y="4963"/>
                    <a:pt x="21471" y="7497"/>
                  </a:cubicBezTo>
                  <a:close/>
                  <a:moveTo>
                    <a:pt x="21471" y="749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8756264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368797" y="2062622"/>
            <a:ext cx="7518400" cy="41272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4669"/>
            <a:ext cx="11582399" cy="3749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and</a:t>
            </a:r>
            <a:r>
              <a:rPr lang="en-US" sz="1100" baseline="0"/>
              <a:t> Chart (Vertical)</a:t>
            </a:r>
            <a:endParaRPr lang="en-US" sz="110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2880" tIns="457200" rIns="27432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Chart Formatting Steps</a:t>
              </a:r>
            </a:p>
            <a:p>
              <a:pPr marL="228600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/>
                <a:t>Adjust Chart Design </a:t>
              </a:r>
              <a:br>
                <a:rPr lang="en-US" sz="1000"/>
              </a:br>
              <a:r>
                <a:rPr lang="en-US" sz="1000" i="1"/>
                <a:t>keep Style 1 (default)</a:t>
              </a:r>
            </a:p>
            <a:p>
              <a:pPr marL="346075" lvl="1" indent="-115888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>
                  <a:solidFill>
                    <a:srgbClr val="FFFFFF"/>
                  </a:solidFill>
                </a:rPr>
                <a:t>Choose “Monochromatic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Palette 1” from Change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Colors drop down menu</a:t>
              </a:r>
            </a:p>
            <a:p>
              <a:pPr marL="230187" lvl="1">
                <a:spcAft>
                  <a:spcPts val="300"/>
                </a:spcAft>
              </a:pPr>
              <a:r>
                <a:rPr lang="en-US" sz="1000">
                  <a:solidFill>
                    <a:srgbClr val="FFFFFF"/>
                  </a:solidFill>
                </a:rPr>
                <a:t>OR</a:t>
              </a:r>
            </a:p>
            <a:p>
              <a:pPr marL="346075" lvl="1" indent="-115888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>
                  <a:solidFill>
                    <a:srgbClr val="FFFFFF"/>
                  </a:solidFill>
                </a:rPr>
                <a:t>Select all data points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and change fill color to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“Background 2” (2</a:t>
              </a:r>
              <a:r>
                <a:rPr lang="en-US" sz="1000" baseline="30000">
                  <a:solidFill>
                    <a:srgbClr val="FFFFFF"/>
                  </a:solidFill>
                </a:rPr>
                <a:t>nd</a:t>
              </a:r>
              <a:r>
                <a:rPr lang="en-US" sz="1000">
                  <a:solidFill>
                    <a:srgbClr val="FFFFFF"/>
                  </a:solidFill>
                </a:rPr>
                <a:t> grey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swatch in Theme Colors);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Select the data point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you wish to highlight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and choose the red </a:t>
              </a:r>
              <a:br>
                <a:rPr lang="en-US" sz="1000">
                  <a:solidFill>
                    <a:srgbClr val="FFFFFF"/>
                  </a:solidFill>
                </a:rPr>
              </a:br>
              <a:r>
                <a:rPr lang="en-US" sz="1000">
                  <a:solidFill>
                    <a:srgbClr val="FFFFFF"/>
                  </a:solidFill>
                </a:rPr>
                <a:t>swatch fill color)</a:t>
              </a:r>
              <a:endParaRPr lang="en-US" sz="1000"/>
            </a:p>
            <a:p>
              <a:pPr marL="228600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/>
                <a:t>Set Font Size &amp; Color</a:t>
              </a:r>
              <a:br>
                <a:rPr lang="en-US" sz="1000"/>
              </a:br>
              <a:r>
                <a:rPr lang="en-US" sz="1000" i="1"/>
                <a:t>select entire chart</a:t>
              </a:r>
              <a:endParaRPr lang="en-US" sz="1000"/>
            </a:p>
            <a:p>
              <a:pPr marL="346075" lvl="1" indent="-115888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/>
                <a:t>Change font size to 14pt</a:t>
              </a:r>
            </a:p>
            <a:p>
              <a:pPr marL="346075" lvl="1" indent="-115888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/>
                <a:t>Change font color </a:t>
              </a:r>
              <a:br>
                <a:rPr lang="en-US" sz="1000"/>
              </a:br>
              <a:r>
                <a:rPr lang="en-US" sz="1000"/>
                <a:t>to “Text 1” (1</a:t>
              </a:r>
              <a:r>
                <a:rPr lang="en-US" sz="1000" baseline="30000"/>
                <a:t>st</a:t>
              </a:r>
              <a:r>
                <a:rPr lang="en-US" sz="1000"/>
                <a:t> grey </a:t>
              </a:r>
              <a:br>
                <a:rPr lang="en-US" sz="1000"/>
              </a:br>
              <a:r>
                <a:rPr lang="en-US" sz="1000"/>
                <a:t>swatch in Theme Colors)</a:t>
              </a:r>
            </a:p>
            <a:p>
              <a:pPr marL="228600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/>
                <a:t>Add Data Labels (optional)</a:t>
              </a:r>
              <a:br>
                <a:rPr lang="en-US" sz="1000"/>
              </a:br>
              <a:r>
                <a:rPr lang="en-US" sz="1000" i="1"/>
                <a:t>select entire chart</a:t>
              </a:r>
            </a:p>
            <a:p>
              <a:pPr marL="346075" indent="-115888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/>
                <a:t>Choose ”Data Labels &gt; </a:t>
              </a:r>
              <a:br>
                <a:rPr lang="en-US" sz="1000"/>
              </a:br>
              <a:r>
                <a:rPr lang="en-US" sz="1000"/>
                <a:t>Outside End” from</a:t>
              </a:r>
              <a:br>
                <a:rPr lang="en-US" sz="1000"/>
              </a:br>
              <a:r>
                <a:rPr lang="en-US" sz="1000"/>
                <a:t>Add Chart Element </a:t>
              </a:r>
              <a:br>
                <a:rPr lang="en-US" sz="1000"/>
              </a:br>
              <a:r>
                <a:rPr lang="en-US" sz="1000"/>
                <a:t>drop down menu</a:t>
              </a:r>
            </a:p>
            <a:p>
              <a:pPr marL="228600" indent="-228600">
                <a:spcAft>
                  <a:spcPts val="300"/>
                </a:spcAft>
                <a:buFont typeface="+mj-lt"/>
                <a:buAutoNum type="arabicPeriod" startAt="4"/>
              </a:pPr>
              <a:r>
                <a:rPr lang="en-US" sz="1000"/>
                <a:t>Delete Legend</a:t>
              </a:r>
              <a:br>
                <a:rPr lang="en-US" sz="1000" i="1"/>
              </a:br>
              <a:r>
                <a:rPr lang="en-US" sz="1000" i="1"/>
                <a:t>label line, pie &amp; scatter </a:t>
              </a:r>
              <a:br>
                <a:rPr lang="en-US" sz="1000" i="1"/>
              </a:br>
              <a:r>
                <a:rPr lang="en-US" sz="1000" i="1"/>
                <a:t>plots manually </a:t>
              </a:r>
            </a:p>
            <a:p>
              <a:pPr marL="228600" indent="-228600">
                <a:spcAft>
                  <a:spcPts val="300"/>
                </a:spcAft>
                <a:buFont typeface="+mj-lt"/>
                <a:buAutoNum type="arabicPeriod" startAt="4"/>
              </a:pPr>
              <a:r>
                <a:rPr lang="en-US" sz="1000"/>
                <a:t>Delete Chart Title</a:t>
              </a:r>
              <a:br>
                <a:rPr lang="en-US" sz="1000"/>
              </a:br>
              <a:r>
                <a:rPr lang="en-US" sz="1000" i="1"/>
                <a:t>title should be slide title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25770" y="837046"/>
              <a:ext cx="236860" cy="231682"/>
              <a:chOff x="595313" y="3619500"/>
              <a:chExt cx="2832100" cy="2770188"/>
            </a:xfrm>
            <a:solidFill>
              <a:schemeClr val="bg1"/>
            </a:solidFill>
          </p:grpSpPr>
          <p:sp>
            <p:nvSpPr>
              <p:cNvPr id="14" name="AutoShape 35"/>
              <p:cNvSpPr>
                <a:spLocks/>
              </p:cNvSpPr>
              <p:nvPr/>
            </p:nvSpPr>
            <p:spPr bwMode="auto">
              <a:xfrm>
                <a:off x="2235200" y="3619500"/>
                <a:ext cx="1192213" cy="1423988"/>
              </a:xfrm>
              <a:custGeom>
                <a:avLst/>
                <a:gdLst/>
                <a:ahLst/>
                <a:cxnLst/>
                <a:rect l="0" t="0" r="r" b="b"/>
                <a:pathLst>
                  <a:path w="20831" h="20949">
                    <a:moveTo>
                      <a:pt x="10817" y="39"/>
                    </a:moveTo>
                    <a:cubicBezTo>
                      <a:pt x="9766" y="1834"/>
                      <a:pt x="8173" y="3173"/>
                      <a:pt x="6999" y="4864"/>
                    </a:cubicBezTo>
                    <a:cubicBezTo>
                      <a:pt x="7137" y="6118"/>
                      <a:pt x="7637" y="7067"/>
                      <a:pt x="7635" y="8439"/>
                    </a:cubicBezTo>
                    <a:cubicBezTo>
                      <a:pt x="8905" y="9334"/>
                      <a:pt x="10233" y="10181"/>
                      <a:pt x="11665" y="10941"/>
                    </a:cubicBezTo>
                    <a:cubicBezTo>
                      <a:pt x="16475" y="11002"/>
                      <a:pt x="17646" y="7998"/>
                      <a:pt x="19724" y="5758"/>
                    </a:cubicBezTo>
                    <a:cubicBezTo>
                      <a:pt x="21380" y="6948"/>
                      <a:pt x="20879" y="9521"/>
                      <a:pt x="20148" y="10941"/>
                    </a:cubicBezTo>
                    <a:cubicBezTo>
                      <a:pt x="18670" y="13813"/>
                      <a:pt x="13468" y="16245"/>
                      <a:pt x="8908" y="15051"/>
                    </a:cubicBezTo>
                    <a:cubicBezTo>
                      <a:pt x="7444" y="16916"/>
                      <a:pt x="6110" y="18889"/>
                      <a:pt x="4878" y="20949"/>
                    </a:cubicBezTo>
                    <a:cubicBezTo>
                      <a:pt x="2887" y="19768"/>
                      <a:pt x="1416" y="18148"/>
                      <a:pt x="0" y="16481"/>
                    </a:cubicBezTo>
                    <a:cubicBezTo>
                      <a:pt x="1463" y="15212"/>
                      <a:pt x="2680" y="13735"/>
                      <a:pt x="4242" y="12549"/>
                    </a:cubicBezTo>
                    <a:cubicBezTo>
                      <a:pt x="-220" y="8067"/>
                      <a:pt x="3534" y="-651"/>
                      <a:pt x="10817" y="39"/>
                    </a:cubicBezTo>
                    <a:close/>
                    <a:moveTo>
                      <a:pt x="10817" y="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36"/>
              <p:cNvSpPr>
                <a:spLocks/>
              </p:cNvSpPr>
              <p:nvPr/>
            </p:nvSpPr>
            <p:spPr bwMode="auto">
              <a:xfrm>
                <a:off x="595313" y="3695700"/>
                <a:ext cx="2674937" cy="2690813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068">
                    <a:moveTo>
                      <a:pt x="12053" y="142"/>
                    </a:moveTo>
                    <a:cubicBezTo>
                      <a:pt x="9876" y="978"/>
                      <a:pt x="8094" y="2196"/>
                      <a:pt x="6762" y="3852"/>
                    </a:cubicBezTo>
                    <a:cubicBezTo>
                      <a:pt x="7610" y="4994"/>
                      <a:pt x="8717" y="5885"/>
                      <a:pt x="9603" y="6991"/>
                    </a:cubicBezTo>
                    <a:cubicBezTo>
                      <a:pt x="9907" y="7000"/>
                      <a:pt x="9883" y="6691"/>
                      <a:pt x="10289" y="6800"/>
                    </a:cubicBezTo>
                    <a:cubicBezTo>
                      <a:pt x="13002" y="9084"/>
                      <a:pt x="16040" y="12776"/>
                      <a:pt x="18815" y="15741"/>
                    </a:cubicBezTo>
                    <a:cubicBezTo>
                      <a:pt x="19478" y="16450"/>
                      <a:pt x="21600" y="17981"/>
                      <a:pt x="21559" y="18975"/>
                    </a:cubicBezTo>
                    <a:cubicBezTo>
                      <a:pt x="21538" y="19473"/>
                      <a:pt x="19985" y="21067"/>
                      <a:pt x="19403" y="21068"/>
                    </a:cubicBezTo>
                    <a:cubicBezTo>
                      <a:pt x="18674" y="21070"/>
                      <a:pt x="16925" y="18620"/>
                      <a:pt x="16463" y="18119"/>
                    </a:cubicBezTo>
                    <a:cubicBezTo>
                      <a:pt x="13567" y="14986"/>
                      <a:pt x="10663" y="12104"/>
                      <a:pt x="7937" y="8988"/>
                    </a:cubicBezTo>
                    <a:cubicBezTo>
                      <a:pt x="7981" y="8745"/>
                      <a:pt x="8075" y="8551"/>
                      <a:pt x="8231" y="8417"/>
                    </a:cubicBezTo>
                    <a:cubicBezTo>
                      <a:pt x="7447" y="7467"/>
                      <a:pt x="6506" y="6668"/>
                      <a:pt x="5782" y="5659"/>
                    </a:cubicBezTo>
                    <a:cubicBezTo>
                      <a:pt x="4712" y="6333"/>
                      <a:pt x="4026" y="7379"/>
                      <a:pt x="3038" y="8132"/>
                    </a:cubicBezTo>
                    <a:cubicBezTo>
                      <a:pt x="3011" y="8507"/>
                      <a:pt x="3457" y="8423"/>
                      <a:pt x="3430" y="8798"/>
                    </a:cubicBezTo>
                    <a:cubicBezTo>
                      <a:pt x="3160" y="8980"/>
                      <a:pt x="2931" y="9202"/>
                      <a:pt x="2744" y="9464"/>
                    </a:cubicBezTo>
                    <a:cubicBezTo>
                      <a:pt x="1817" y="8492"/>
                      <a:pt x="917" y="7496"/>
                      <a:pt x="0" y="6515"/>
                    </a:cubicBezTo>
                    <a:cubicBezTo>
                      <a:pt x="45" y="6114"/>
                      <a:pt x="463" y="6077"/>
                      <a:pt x="588" y="5754"/>
                    </a:cubicBezTo>
                    <a:cubicBezTo>
                      <a:pt x="971" y="5763"/>
                      <a:pt x="976" y="6138"/>
                      <a:pt x="1176" y="6325"/>
                    </a:cubicBezTo>
                    <a:cubicBezTo>
                      <a:pt x="2133" y="5542"/>
                      <a:pt x="2997" y="4669"/>
                      <a:pt x="3920" y="3852"/>
                    </a:cubicBezTo>
                    <a:cubicBezTo>
                      <a:pt x="3973" y="3515"/>
                      <a:pt x="3573" y="3618"/>
                      <a:pt x="3626" y="3281"/>
                    </a:cubicBezTo>
                    <a:cubicBezTo>
                      <a:pt x="4449" y="2963"/>
                      <a:pt x="4762" y="1642"/>
                      <a:pt x="5586" y="2615"/>
                    </a:cubicBezTo>
                    <a:cubicBezTo>
                      <a:pt x="7241" y="1338"/>
                      <a:pt x="8705" y="-530"/>
                      <a:pt x="12053" y="142"/>
                    </a:cubicBezTo>
                    <a:close/>
                    <a:moveTo>
                      <a:pt x="12053" y="1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7" name="AutoShape 37"/>
              <p:cNvSpPr>
                <a:spLocks/>
              </p:cNvSpPr>
              <p:nvPr/>
            </p:nvSpPr>
            <p:spPr bwMode="auto">
              <a:xfrm>
                <a:off x="1193800" y="5257800"/>
                <a:ext cx="958850" cy="1131888"/>
              </a:xfrm>
              <a:custGeom>
                <a:avLst/>
                <a:gdLst/>
                <a:ahLst/>
                <a:cxnLst/>
                <a:rect l="0" t="0" r="r" b="b"/>
                <a:pathLst>
                  <a:path w="21471" h="21168">
                    <a:moveTo>
                      <a:pt x="8698" y="16584"/>
                    </a:moveTo>
                    <a:cubicBezTo>
                      <a:pt x="14911" y="17225"/>
                      <a:pt x="15123" y="8446"/>
                      <a:pt x="8427" y="9996"/>
                    </a:cubicBezTo>
                    <a:cubicBezTo>
                      <a:pt x="4120" y="10992"/>
                      <a:pt x="4841" y="16185"/>
                      <a:pt x="8698" y="16584"/>
                    </a:cubicBezTo>
                    <a:close/>
                    <a:moveTo>
                      <a:pt x="21471" y="7497"/>
                    </a:moveTo>
                    <a:cubicBezTo>
                      <a:pt x="20222" y="9660"/>
                      <a:pt x="18665" y="11908"/>
                      <a:pt x="16851" y="14539"/>
                    </a:cubicBezTo>
                    <a:cubicBezTo>
                      <a:pt x="15360" y="16702"/>
                      <a:pt x="13346" y="20857"/>
                      <a:pt x="10601" y="21127"/>
                    </a:cubicBezTo>
                    <a:cubicBezTo>
                      <a:pt x="5785" y="21600"/>
                      <a:pt x="-129" y="17900"/>
                      <a:pt x="2" y="14085"/>
                    </a:cubicBezTo>
                    <a:cubicBezTo>
                      <a:pt x="84" y="11698"/>
                      <a:pt x="3984" y="8963"/>
                      <a:pt x="5981" y="7042"/>
                    </a:cubicBezTo>
                    <a:cubicBezTo>
                      <a:pt x="8998" y="4139"/>
                      <a:pt x="11089" y="2215"/>
                      <a:pt x="13318" y="0"/>
                    </a:cubicBezTo>
                    <a:cubicBezTo>
                      <a:pt x="16127" y="2422"/>
                      <a:pt x="18796" y="4963"/>
                      <a:pt x="21471" y="7497"/>
                    </a:cubicBezTo>
                    <a:close/>
                    <a:moveTo>
                      <a:pt x="21471" y="749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36001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Content (Right)&#10;Text + Small Content (Right)&#10;Text + Small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1365" y="2062621"/>
            <a:ext cx="7515860" cy="4115952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23389" y="2062621"/>
            <a:ext cx="3463808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insert content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Small Content (Right)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1108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4669"/>
            <a:ext cx="11582399" cy="3749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1338" y="2062621"/>
            <a:ext cx="7515860" cy="4115952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04799" y="2062621"/>
            <a:ext cx="3463808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insert content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Small Content (Left)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85668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Large Content (Right)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99" y="2062620"/>
            <a:ext cx="3463808" cy="4109579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71336" y="2062621"/>
            <a:ext cx="7515861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insert content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5235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23389" y="2062620"/>
            <a:ext cx="3463808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01364" y="2062621"/>
            <a:ext cx="7515861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insert content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Large Content (Left)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6962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5"/>
          <p:cNvSpPr>
            <a:spLocks noChangeAspect="1"/>
          </p:cNvSpPr>
          <p:nvPr userDrawn="1"/>
        </p:nvSpPr>
        <p:spPr>
          <a:xfrm rot="10800000">
            <a:off x="0" y="2"/>
            <a:ext cx="12192000" cy="1285453"/>
          </a:xfrm>
          <a:custGeom>
            <a:avLst/>
            <a:gdLst/>
            <a:ahLst/>
            <a:cxnLst/>
            <a:rect l="l" t="t" r="r" b="b"/>
            <a:pathLst>
              <a:path w="9144000" h="964090">
                <a:moveTo>
                  <a:pt x="9144000" y="964090"/>
                </a:moveTo>
                <a:lnTo>
                  <a:pt x="0" y="96409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4" y="1446104"/>
            <a:ext cx="9205383" cy="107289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14400" y="2595033"/>
            <a:ext cx="9205384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D4C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E567B-70F4-744D-B8D4-735662645214}" type="slidenum">
              <a:rPr lang="en-US" smtClean="0">
                <a:solidFill>
                  <a:srgbClr val="4D4C47"/>
                </a:solidFill>
              </a:rPr>
              <a:pPr/>
              <a:t>‹#›</a:t>
            </a:fld>
            <a:endParaRPr lang="en-US" dirty="0">
              <a:solidFill>
                <a:srgbClr val="4D4C4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2" y="6314286"/>
            <a:ext cx="1057983" cy="4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3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7627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6401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08003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7627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86251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80032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3 Icons</a:t>
            </a:r>
          </a:p>
        </p:txBody>
      </p:sp>
    </p:spTree>
    <p:extLst>
      <p:ext uri="{BB962C8B-B14F-4D97-AF65-F5344CB8AC3E}">
        <p14:creationId xmlns:p14="http://schemas.microsoft.com/office/powerpoint/2010/main" val="347512855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764012" y="1783796"/>
            <a:ext cx="2663976" cy="199798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8080032" y="1783796"/>
            <a:ext cx="2663976" cy="199798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1527625" y="1783796"/>
            <a:ext cx="2663976" cy="199798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7627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6401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08003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7627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86251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80032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3 Images (Circle)</a:t>
            </a:r>
          </a:p>
        </p:txBody>
      </p:sp>
    </p:spTree>
    <p:extLst>
      <p:ext uri="{BB962C8B-B14F-4D97-AF65-F5344CB8AC3E}">
        <p14:creationId xmlns:p14="http://schemas.microsoft.com/office/powerpoint/2010/main" val="302126757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764012" y="1783796"/>
            <a:ext cx="2663976" cy="19979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8080032" y="1783796"/>
            <a:ext cx="2663976" cy="19979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1527625" y="1783796"/>
            <a:ext cx="2663976" cy="19979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7627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6401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080032" y="3860801"/>
            <a:ext cx="2663976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7625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86249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80032" y="4816244"/>
            <a:ext cx="2663976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3 Images (Square)</a:t>
            </a:r>
          </a:p>
        </p:txBody>
      </p:sp>
    </p:spTree>
    <p:extLst>
      <p:ext uri="{BB962C8B-B14F-4D97-AF65-F5344CB8AC3E}">
        <p14:creationId xmlns:p14="http://schemas.microsoft.com/office/powerpoint/2010/main" val="414303103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799" y="2062622"/>
            <a:ext cx="75183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Icon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801600" y="702812"/>
            <a:ext cx="3048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>
              <a:spcAft>
                <a:spcPts val="600"/>
              </a:spcAft>
            </a:pPr>
            <a:r>
              <a:rPr lang="en-US" sz="1100" b="1"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Use Tab to add bullet.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If body subhead is needed, change default text</a:t>
            </a:r>
            <a:r>
              <a:rPr lang="en-US" sz="1000" baseline="0"/>
              <a:t> to bold &amp; red.</a:t>
            </a:r>
            <a:endParaRPr lang="en-US" sz="100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00"/>
              <a:t>Keep words to a minimum with these suggested limits.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5 words per line. 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10 words per text block.</a:t>
            </a:r>
          </a:p>
          <a:p>
            <a:pPr marL="352425" lvl="0" indent="-85725">
              <a:spcAft>
                <a:spcPts val="600"/>
              </a:spcAft>
              <a:buFont typeface="Arial" charset="0"/>
              <a:buChar char="•"/>
              <a:tabLst/>
            </a:pPr>
            <a:r>
              <a:rPr lang="en-US" sz="1000"/>
              <a:t>50 words per text block. </a:t>
            </a: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4167321" y="843419"/>
            <a:ext cx="311116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4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5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</p:grpSp>
      <p:sp>
        <p:nvSpPr>
          <p:cNvPr id="16" name="Text Placeholder 7"/>
          <p:cNvSpPr>
            <a:spLocks noGrp="1"/>
          </p:cNvSpPr>
          <p:nvPr userDrawn="1"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2808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Image (Circle)&#10;Text + Small Imag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09600" y="1981200"/>
            <a:ext cx="2663976" cy="199798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799" y="2062620"/>
            <a:ext cx="75183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Small Image (Circle)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38207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Imag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09600" y="1981200"/>
            <a:ext cx="2663976" cy="19979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799" y="2062620"/>
            <a:ext cx="75183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Small Image (Square)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972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162051" y="1848946"/>
            <a:ext cx="5798336" cy="434875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3227" y="2062620"/>
            <a:ext cx="4273971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Large Image (Circle)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8026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162051" y="1848238"/>
            <a:ext cx="5798336" cy="43501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3227" y="2062620"/>
            <a:ext cx="4273971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Main text style. Use text indent more and indent less buttons to change text style.</a:t>
            </a:r>
          </a:p>
          <a:p>
            <a:pPr lvl="1"/>
            <a:r>
              <a:rPr lang="en-US"/>
              <a:t>5 words per line. 10 words per text block. 50 words per slide.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+ Large Image (Square)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to add bullet.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If body subhead is needed, change default text</a:t>
              </a:r>
              <a:r>
                <a:rPr lang="en-US" sz="1000" baseline="0"/>
                <a:t> to bold &amp; red.</a:t>
              </a:r>
              <a:endParaRPr lang="en-US" sz="1000"/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97451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52" y="234668"/>
            <a:ext cx="8498544" cy="1556176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99" y="2062621"/>
            <a:ext cx="11582397" cy="4096512"/>
          </a:xfrm>
        </p:spPr>
        <p:txBody>
          <a:bodyPr lIns="411480" numCol="2" spcCol="457200"/>
          <a:lstStyle>
            <a:lvl1pPr>
              <a:spcAft>
                <a:spcPts val="300"/>
              </a:spcAft>
              <a:defRPr sz="2000" b="1" baseline="0">
                <a:solidFill>
                  <a:schemeClr val="tx2"/>
                </a:solidFill>
              </a:defRPr>
            </a:lvl1pPr>
            <a:lvl2pPr marL="65088" indent="0">
              <a:spcBef>
                <a:spcPts val="200"/>
              </a:spcBef>
              <a:spcAft>
                <a:spcPts val="1200"/>
              </a:spcAft>
              <a:buNone/>
              <a:tabLst/>
              <a:defRPr sz="2000" i="1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Use tab and left </a:t>
            </a:r>
            <a:r>
              <a:rPr lang="en-US" err="1"/>
              <a:t>outdent</a:t>
            </a:r>
            <a:r>
              <a:rPr lang="en-US"/>
              <a:t> button to change between text styles.</a:t>
            </a:r>
          </a:p>
          <a:p>
            <a:pPr lvl="1"/>
            <a:r>
              <a:rPr lang="en-US"/>
              <a:t>5 words per line. 10 words per text block.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Case</a:t>
            </a:r>
            <a:r>
              <a:rPr lang="en-US" sz="1100" baseline="0"/>
              <a:t> Study</a:t>
            </a:r>
            <a:endParaRPr lang="en-US" sz="110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17"/>
          </p:nvPr>
        </p:nvSpPr>
        <p:spPr>
          <a:xfrm>
            <a:off x="932328" y="234668"/>
            <a:ext cx="2074901" cy="155617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Use Tab and left outdent button to change between text styles.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Keep words to a minimum with these suggested limits.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 words per line. 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10 words per text block.</a:t>
              </a:r>
            </a:p>
            <a:p>
              <a:pPr marL="352425" lvl="0" indent="-85725">
                <a:spcAft>
                  <a:spcPts val="600"/>
                </a:spcAft>
                <a:buFont typeface="Arial" charset="0"/>
                <a:buChar char="•"/>
                <a:tabLst/>
              </a:pPr>
              <a:r>
                <a:rPr lang="en-US" sz="1000"/>
                <a:t>50 words per text block. </a:t>
              </a:r>
            </a:p>
          </p:txBody>
        </p:sp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7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8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796196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298" y="1502631"/>
            <a:ext cx="3673188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0354" y="1502631"/>
            <a:ext cx="3673188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885977" y="1502631"/>
            <a:ext cx="3673188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67919" y="2789016"/>
            <a:ext cx="0" cy="3141138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885976" y="2789016"/>
            <a:ext cx="0" cy="3141138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2458892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6076949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9695008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Timeline (3 Year)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8"/>
          </p:nvPr>
        </p:nvSpPr>
        <p:spPr>
          <a:xfrm>
            <a:off x="863671" y="2789016"/>
            <a:ext cx="319043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19"/>
          </p:nvPr>
        </p:nvSpPr>
        <p:spPr>
          <a:xfrm>
            <a:off x="4481729" y="2789016"/>
            <a:ext cx="319043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20"/>
          </p:nvPr>
        </p:nvSpPr>
        <p:spPr>
          <a:xfrm>
            <a:off x="8099787" y="2789016"/>
            <a:ext cx="319043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03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5"/>
          <p:cNvSpPr>
            <a:spLocks noChangeAspect="1"/>
          </p:cNvSpPr>
          <p:nvPr userDrawn="1"/>
        </p:nvSpPr>
        <p:spPr>
          <a:xfrm rot="10800000">
            <a:off x="0" y="2"/>
            <a:ext cx="12192000" cy="3963827"/>
          </a:xfrm>
          <a:custGeom>
            <a:avLst/>
            <a:gdLst/>
            <a:ahLst/>
            <a:cxnLst/>
            <a:rect l="l" t="t" r="r" b="b"/>
            <a:pathLst>
              <a:path w="9144000" h="2972870">
                <a:moveTo>
                  <a:pt x="9144000" y="2972870"/>
                </a:moveTo>
                <a:lnTo>
                  <a:pt x="0" y="297287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4" y="609601"/>
            <a:ext cx="9205383" cy="256282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your long headline, quote, or introduction sentence in this space.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14400" y="4083051"/>
            <a:ext cx="9205384" cy="215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D4C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E567B-70F4-744D-B8D4-735662645214}" type="slidenum">
              <a:rPr lang="en-US" smtClean="0">
                <a:solidFill>
                  <a:srgbClr val="4D4C47"/>
                </a:solidFill>
              </a:rPr>
              <a:pPr/>
              <a:t>‹#›</a:t>
            </a:fld>
            <a:endParaRPr lang="en-US" dirty="0">
              <a:solidFill>
                <a:srgbClr val="4D4C4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37122" y="6314286"/>
            <a:ext cx="1057983" cy="4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1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299" y="1502631"/>
            <a:ext cx="275837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32404" y="1502631"/>
            <a:ext cx="276524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6249" y="1502631"/>
            <a:ext cx="2751499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780101" y="1502631"/>
            <a:ext cx="2751499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2001485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715024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7428561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Timeline (4 Year)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350291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49297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8748304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0092580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7"/>
          <p:cNvSpPr>
            <a:spLocks noGrp="1"/>
          </p:cNvSpPr>
          <p:nvPr userDrawn="1">
            <p:ph type="body" sz="quarter" idx="19"/>
          </p:nvPr>
        </p:nvSpPr>
        <p:spPr>
          <a:xfrm>
            <a:off x="831266" y="2789016"/>
            <a:ext cx="2328583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7"/>
          <p:cNvSpPr>
            <a:spLocks noGrp="1"/>
          </p:cNvSpPr>
          <p:nvPr userDrawn="1">
            <p:ph type="body" sz="quarter" idx="20"/>
          </p:nvPr>
        </p:nvSpPr>
        <p:spPr>
          <a:xfrm>
            <a:off x="3530273" y="2789016"/>
            <a:ext cx="2328583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7"/>
          <p:cNvSpPr>
            <a:spLocks noGrp="1"/>
          </p:cNvSpPr>
          <p:nvPr userDrawn="1">
            <p:ph type="body" sz="quarter" idx="21"/>
          </p:nvPr>
        </p:nvSpPr>
        <p:spPr>
          <a:xfrm>
            <a:off x="6229279" y="2789016"/>
            <a:ext cx="2328583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/>
          <p:cNvSpPr>
            <a:spLocks noGrp="1"/>
          </p:cNvSpPr>
          <p:nvPr userDrawn="1">
            <p:ph type="body" sz="quarter" idx="22"/>
          </p:nvPr>
        </p:nvSpPr>
        <p:spPr>
          <a:xfrm>
            <a:off x="8928287" y="2789016"/>
            <a:ext cx="2328583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3734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5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299" y="1502631"/>
            <a:ext cx="2210723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791632" y="1502631"/>
            <a:ext cx="2218933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77386" y="1502631"/>
            <a:ext cx="2202513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141881" y="1502631"/>
            <a:ext cx="2222320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320876" y="1502631"/>
            <a:ext cx="2222320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727661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6078642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0432037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Timeline (5 Year)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3901100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8253042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15708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67897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991803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9343992" y="2789016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04297" y="2789016"/>
            <a:ext cx="18467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980392" y="2789016"/>
            <a:ext cx="18467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56486" y="2789016"/>
            <a:ext cx="18467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7332581" y="2789016"/>
            <a:ext cx="18467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08673" y="2789016"/>
            <a:ext cx="18467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5266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88" y="2621076"/>
            <a:ext cx="5329517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00194" y="2621076"/>
            <a:ext cx="539868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Two Items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94056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hre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90" y="2621076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2621076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92274" y="2621076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Three Items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9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0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17068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90" y="1925654"/>
            <a:ext cx="5329516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00194" y="1925654"/>
            <a:ext cx="539868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62290" y="3369677"/>
            <a:ext cx="5329516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00193" y="3369677"/>
            <a:ext cx="539868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Four Items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8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9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44411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Fiv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62291" y="3369677"/>
            <a:ext cx="532951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00195" y="3369677"/>
            <a:ext cx="539868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Five Items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2" name="Group 21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3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4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81524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925654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90" y="3369677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7282" y="3369677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2274" y="3369677"/>
            <a:ext cx="3506605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Six Items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3" name="Group 2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56368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Sev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62289" y="1646282"/>
            <a:ext cx="532951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00195" y="1646282"/>
            <a:ext cx="539868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307266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307266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307266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2289" y="4499043"/>
            <a:ext cx="532951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200195" y="4499043"/>
            <a:ext cx="539868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Seven Items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3" name="Group 2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550845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Eigh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62289" y="3072663"/>
            <a:ext cx="532951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00195" y="3072662"/>
            <a:ext cx="539868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88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7282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2274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Eight Items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9008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Nin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646282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62290" y="3072663"/>
            <a:ext cx="350660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377282" y="3072663"/>
            <a:ext cx="350660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092273" y="3072662"/>
            <a:ext cx="3506607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88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7282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2274" y="4499043"/>
            <a:ext cx="350660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Nine Items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1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2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6325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02907"/>
            <a:ext cx="10668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14400" y="1706374"/>
            <a:ext cx="508211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98289" y="1706374"/>
            <a:ext cx="5084115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341033"/>
            <a:ext cx="5082117" cy="3871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7"/>
          </p:nvPr>
        </p:nvSpPr>
        <p:spPr>
          <a:xfrm>
            <a:off x="6498172" y="2341033"/>
            <a:ext cx="5084233" cy="3871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4D4C4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E567B-70F4-744D-B8D4-735662645214}" type="slidenum">
              <a:rPr lang="en-US" smtClean="0">
                <a:solidFill>
                  <a:srgbClr val="4D4C47"/>
                </a:solidFill>
              </a:rPr>
              <a:pPr/>
              <a:t>‹#›</a:t>
            </a:fld>
            <a:endParaRPr lang="en-US" dirty="0">
              <a:solidFill>
                <a:srgbClr val="4D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5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2289" y="2660174"/>
            <a:ext cx="5366723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229979" y="2660174"/>
            <a:ext cx="5368900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90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7282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2274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62289" y="4930130"/>
            <a:ext cx="5366723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229979" y="4930130"/>
            <a:ext cx="5368900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Ten Items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31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08804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Elev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2290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77282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92274" y="1525196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2289" y="2660174"/>
            <a:ext cx="5366723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229979" y="2660174"/>
            <a:ext cx="5368900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90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7282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92274" y="3795152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62290" y="4930130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377282" y="4930130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092274" y="4930130"/>
            <a:ext cx="350660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Boxed Text Eleven Items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Text in boxes is Arial, 20pt.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53317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130584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and red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89" y="2621076"/>
            <a:ext cx="5388864" cy="1095452"/>
          </a:xfrm>
        </p:spPr>
        <p:txBody>
          <a:bodyPr lIns="91440" tIns="91440" rIns="91440" bIns="91440"/>
          <a:lstStyle>
            <a:lvl1pPr marL="12700" indent="0" algn="ctr">
              <a:spcAft>
                <a:spcPts val="0"/>
              </a:spcAft>
              <a:buNone/>
              <a:defRPr sz="2000" b="0" baseline="0">
                <a:solidFill>
                  <a:schemeClr val="tx1"/>
                </a:solidFill>
              </a:defRPr>
            </a:lvl1pPr>
            <a:lvl2pPr marL="11112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10015" y="2621076"/>
            <a:ext cx="5388864" cy="1095452"/>
          </a:xfrm>
        </p:spPr>
        <p:txBody>
          <a:bodyPr vert="horz" lIns="91440" tIns="91440" rIns="91440" bIns="91440" rtlCol="0">
            <a:noAutofit/>
          </a:bodyPr>
          <a:lstStyle>
            <a:lvl1pPr marL="127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 lang="en-US" baseline="0" dirty="0"/>
            </a:lvl1pPr>
            <a:lvl2pPr>
              <a:defRPr lang="en-US" dirty="0"/>
            </a:lvl2pPr>
          </a:lstStyle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/>
            </a:pPr>
            <a:r>
              <a:rPr lang="en-US"/>
              <a:t>Insert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Grid Two Items</a:t>
            </a:r>
          </a:p>
        </p:txBody>
      </p:sp>
    </p:spTree>
    <p:extLst>
      <p:ext uri="{BB962C8B-B14F-4D97-AF65-F5344CB8AC3E}">
        <p14:creationId xmlns:p14="http://schemas.microsoft.com/office/powerpoint/2010/main" val="302531128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hre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291919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7969245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and red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91" y="2621076"/>
            <a:ext cx="3581928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39619" y="2621076"/>
            <a:ext cx="3581927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16947" y="2621076"/>
            <a:ext cx="3581932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 smtClean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Grid Three Items</a:t>
            </a:r>
          </a:p>
        </p:txBody>
      </p:sp>
    </p:spTree>
    <p:extLst>
      <p:ext uri="{BB962C8B-B14F-4D97-AF65-F5344CB8AC3E}">
        <p14:creationId xmlns:p14="http://schemas.microsoft.com/office/powerpoint/2010/main" val="404299782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140863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9068" y="3143762"/>
            <a:ext cx="5444355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140863" y="3196306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93838" y="3143762"/>
            <a:ext cx="5485668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and red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8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19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290" y="1913648"/>
            <a:ext cx="541113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193838" y="1913648"/>
            <a:ext cx="5405041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62290" y="3205335"/>
            <a:ext cx="5411135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840" y="3205335"/>
            <a:ext cx="5405040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Grid Four Items</a:t>
            </a:r>
          </a:p>
        </p:txBody>
      </p:sp>
    </p:spTree>
    <p:extLst>
      <p:ext uri="{BB962C8B-B14F-4D97-AF65-F5344CB8AC3E}">
        <p14:creationId xmlns:p14="http://schemas.microsoft.com/office/powerpoint/2010/main" val="183081474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Fiv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274851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9069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7986316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140863" y="3196306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23502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134507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and red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30" name="Group 29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31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32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3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62290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373756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85222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marL="127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 lang="en-US" baseline="0" dirty="0"/>
            </a:lvl1pPr>
            <a:lvl2pPr>
              <a:defRPr lang="en-US" dirty="0"/>
            </a:lvl2pPr>
          </a:lstStyle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/>
            </a:pPr>
            <a:r>
              <a:rPr lang="en-US"/>
              <a:t>Insert text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62290" y="3205335"/>
            <a:ext cx="5411135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840" y="3205335"/>
            <a:ext cx="5405040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Grid Five Items</a:t>
            </a:r>
          </a:p>
        </p:txBody>
      </p:sp>
    </p:spTree>
    <p:extLst>
      <p:ext uri="{BB962C8B-B14F-4D97-AF65-F5344CB8AC3E}">
        <p14:creationId xmlns:p14="http://schemas.microsoft.com/office/powerpoint/2010/main" val="90513757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4274851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29069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986316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323502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134507" y="3143762"/>
            <a:ext cx="354499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V="1">
            <a:off x="4274851" y="3205334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7986316" y="3205334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12801600" y="702812"/>
            <a:ext cx="3048000" cy="6155188"/>
            <a:chOff x="9601200" y="702812"/>
            <a:chExt cx="2286000" cy="615518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>
                <a:spcAft>
                  <a:spcPts val="600"/>
                </a:spcAft>
              </a:pPr>
              <a:r>
                <a:rPr lang="en-US" sz="1100" b="1"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add emphasis</a:t>
              </a:r>
              <a:r>
                <a:rPr lang="en-US" sz="1000" baseline="0"/>
                <a:t> to text</a:t>
              </a:r>
              <a:r>
                <a:rPr lang="en-US" sz="1000"/>
                <a:t>, make text bold and red</a:t>
              </a:r>
            </a:p>
            <a:p>
              <a:pPr marL="228600" indent="-2286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/>
                <a:t>To jump from</a:t>
              </a:r>
              <a:r>
                <a:rPr lang="en-US" sz="1000" baseline="0"/>
                <a:t> box to box, use Tab. If clicked into text edit, use Esc-Tab to move to next box.</a:t>
              </a:r>
              <a:endParaRPr lang="en-US" sz="1000"/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  <p:sp>
            <p:nvSpPr>
              <p:cNvPr id="2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800"/>
              </a:p>
            </p:txBody>
          </p:sp>
        </p:grpSp>
      </p:grp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62290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373756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85222" y="1913648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290" y="3205334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373756" y="3205334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5222" y="3205334"/>
            <a:ext cx="3513657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799" y="671946"/>
            <a:ext cx="115823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Text Grid Six Items</a:t>
            </a:r>
          </a:p>
        </p:txBody>
      </p:sp>
    </p:spTree>
    <p:extLst>
      <p:ext uri="{BB962C8B-B14F-4D97-AF65-F5344CB8AC3E}">
        <p14:creationId xmlns:p14="http://schemas.microsoft.com/office/powerpoint/2010/main" val="335252941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34669"/>
            <a:ext cx="11115965" cy="374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Title Only (Image)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799" y="671946"/>
            <a:ext cx="11115965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02000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(Times below)&#10;Image with Text (Times 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3454401" cy="315109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Image with Text</a:t>
            </a:r>
            <a:r>
              <a:rPr lang="en-US" sz="1100" baseline="0"/>
              <a:t> (Times below)</a:t>
            </a:r>
            <a:endParaRPr lang="en-US" sz="110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442042"/>
            <a:ext cx="3450965" cy="2730159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8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12801600" y="693868"/>
            <a:ext cx="3048000" cy="8928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bg1"/>
                </a:solidFill>
                <a:latin typeface="arial" charset="0"/>
              </a:rPr>
              <a:t>change text</a:t>
            </a: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>
                <a:solidFill>
                  <a:schemeClr val="bg1"/>
                </a:solidFill>
                <a:latin typeface="arial" charset="0"/>
              </a:rPr>
              <a:t>to white or black </a:t>
            </a:r>
            <a:br>
              <a:rPr lang="en-US" sz="1100">
                <a:solidFill>
                  <a:schemeClr val="bg1"/>
                </a:solidFill>
                <a:latin typeface="arial" charset="0"/>
              </a:rPr>
            </a:br>
            <a:r>
              <a:rPr lang="en-US" sz="1100">
                <a:solidFill>
                  <a:schemeClr val="bg1"/>
                </a:solidFill>
                <a:latin typeface="arial" charset="0"/>
              </a:rPr>
              <a:t>if red</a:t>
            </a: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 text is not visible </a:t>
            </a:r>
            <a:br>
              <a:rPr lang="en-US" sz="1100" baseline="0">
                <a:solidFill>
                  <a:schemeClr val="bg1"/>
                </a:solidFill>
                <a:latin typeface="arial" charset="0"/>
              </a:rPr>
            </a:b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over image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60840526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(Times ab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25585"/>
            <a:ext cx="3454401" cy="3151097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Image with Text</a:t>
            </a:r>
            <a:r>
              <a:rPr lang="en-US" sz="1100" baseline="0"/>
              <a:t> (Times above)</a:t>
            </a:r>
            <a:endParaRPr lang="en-US" sz="110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28600"/>
            <a:ext cx="3450965" cy="2730159"/>
          </a:xfrm>
        </p:spPr>
        <p:txBody>
          <a:bodyPr anchor="b"/>
          <a:lstStyle>
            <a:lvl1pPr marL="12700" indent="0">
              <a:lnSpc>
                <a:spcPct val="90000"/>
              </a:lnSpc>
              <a:buNone/>
              <a:defRPr sz="28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12801600" y="693868"/>
            <a:ext cx="3048000" cy="8928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bg1"/>
                </a:solidFill>
                <a:latin typeface="arial" charset="0"/>
              </a:rPr>
              <a:t>change text</a:t>
            </a: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>
                <a:solidFill>
                  <a:schemeClr val="bg1"/>
                </a:solidFill>
                <a:latin typeface="arial" charset="0"/>
              </a:rPr>
              <a:t>to white or black </a:t>
            </a:r>
            <a:br>
              <a:rPr lang="en-US" sz="1100">
                <a:solidFill>
                  <a:schemeClr val="bg1"/>
                </a:solidFill>
                <a:latin typeface="arial" charset="0"/>
              </a:rPr>
            </a:br>
            <a:r>
              <a:rPr lang="en-US" sz="1100">
                <a:solidFill>
                  <a:schemeClr val="bg1"/>
                </a:solidFill>
                <a:latin typeface="arial" charset="0"/>
              </a:rPr>
              <a:t>if red</a:t>
            </a: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 text is not visible </a:t>
            </a:r>
            <a:br>
              <a:rPr lang="en-US" sz="1100" baseline="0">
                <a:solidFill>
                  <a:schemeClr val="bg1"/>
                </a:solidFill>
                <a:latin typeface="arial" charset="0"/>
              </a:rPr>
            </a:br>
            <a:r>
              <a:rPr lang="en-US" sz="1100" baseline="0">
                <a:solidFill>
                  <a:schemeClr val="bg1"/>
                </a:solidFill>
                <a:latin typeface="arial" charset="0"/>
              </a:rPr>
              <a:t>over image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0524505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ChangeAspect="1"/>
          </p:cNvSpPr>
          <p:nvPr userDrawn="1"/>
        </p:nvSpPr>
        <p:spPr>
          <a:xfrm rot="10800000">
            <a:off x="0" y="2"/>
            <a:ext cx="12192000" cy="1285453"/>
          </a:xfrm>
          <a:custGeom>
            <a:avLst/>
            <a:gdLst/>
            <a:ahLst/>
            <a:cxnLst/>
            <a:rect l="l" t="t" r="r" b="b"/>
            <a:pathLst>
              <a:path w="9144000" h="964090">
                <a:moveTo>
                  <a:pt x="9144000" y="964090"/>
                </a:moveTo>
                <a:lnTo>
                  <a:pt x="0" y="964090"/>
                </a:lnTo>
                <a:lnTo>
                  <a:pt x="0" y="232570"/>
                </a:lnTo>
                <a:lnTo>
                  <a:pt x="8204765" y="232570"/>
                </a:lnTo>
                <a:lnTo>
                  <a:pt x="8305605" y="24239"/>
                </a:lnTo>
                <a:cubicBezTo>
                  <a:pt x="8321959" y="-8971"/>
                  <a:pt x="8342802" y="-7176"/>
                  <a:pt x="8357360" y="24239"/>
                </a:cubicBezTo>
                <a:lnTo>
                  <a:pt x="8458200" y="232570"/>
                </a:lnTo>
                <a:lnTo>
                  <a:pt x="9144000" y="23257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22907"/>
            <a:ext cx="10668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914400" y="2626374"/>
            <a:ext cx="508211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98289" y="2626374"/>
            <a:ext cx="5084115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6"/>
          </p:nvPr>
        </p:nvSpPr>
        <p:spPr>
          <a:xfrm>
            <a:off x="914400" y="3259667"/>
            <a:ext cx="5082117" cy="295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7"/>
          </p:nvPr>
        </p:nvSpPr>
        <p:spPr>
          <a:xfrm>
            <a:off x="6498172" y="3259667"/>
            <a:ext cx="5084233" cy="295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199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QUOTE SLIDE</a:t>
            </a:r>
            <a:r>
              <a:rPr lang="en-US" sz="4800" b="1" baseline="0"/>
              <a:t> LAYOUTS</a:t>
            </a:r>
            <a:endParaRPr lang="en-US" sz="4800" b="1"/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386190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any product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</a:t>
            </a:r>
          </a:p>
        </p:txBody>
      </p:sp>
    </p:spTree>
    <p:extLst>
      <p:ext uri="{BB962C8B-B14F-4D97-AF65-F5344CB8AC3E}">
        <p14:creationId xmlns:p14="http://schemas.microsoft.com/office/powerpoint/2010/main" val="203820434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(Blue)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335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LTSS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(LTSS)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434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HPA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(HPA)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54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Connected Care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</a:t>
            </a:r>
            <a:br>
              <a:rPr lang="en-US" sz="1100"/>
            </a:br>
            <a:r>
              <a:rPr lang="en-US" sz="1100"/>
              <a:t>(Connected Care)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537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Turquois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(Light Blue)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192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7" y="2057400"/>
            <a:ext cx="10955867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931218"/>
            <a:ext cx="10964333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Quote/Statement (Gold)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4"/>
            <a:ext cx="1071469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3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MEDIA LAYOUTS</a:t>
            </a:r>
          </a:p>
          <a:p>
            <a:pPr algn="ctr"/>
            <a:r>
              <a:rPr lang="en-US" sz="2400"/>
              <a:t>(THIS</a:t>
            </a:r>
            <a:r>
              <a:rPr lang="en-US" sz="2400" baseline="0"/>
              <a:t> PAGE FOR ORGANIZATIONAL PURPOSES ONLY)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503260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801600" y="0"/>
            <a:ext cx="3048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i="1"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>
              <a:spcAft>
                <a:spcPts val="600"/>
              </a:spcAft>
            </a:pPr>
            <a:r>
              <a:rPr lang="en-US" sz="1100"/>
              <a:t>Blank (Image)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1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82.xml"/><Relationship Id="rId68" Type="http://schemas.openxmlformats.org/officeDocument/2006/relationships/slideLayout" Target="../slideLayouts/slideLayout87.xml"/><Relationship Id="rId84" Type="http://schemas.openxmlformats.org/officeDocument/2006/relationships/slideLayout" Target="../slideLayouts/slideLayout103.xml"/><Relationship Id="rId89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35.xml"/><Relationship Id="rId107" Type="http://schemas.openxmlformats.org/officeDocument/2006/relationships/image" Target="../media/image5.png"/><Relationship Id="rId1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93.xml"/><Relationship Id="rId79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24.xml"/><Relationship Id="rId90" Type="http://schemas.openxmlformats.org/officeDocument/2006/relationships/slideLayout" Target="../slideLayouts/slideLayout109.xml"/><Relationship Id="rId95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83.xml"/><Relationship Id="rId69" Type="http://schemas.openxmlformats.org/officeDocument/2006/relationships/slideLayout" Target="../slideLayouts/slideLayout88.xml"/><Relationship Id="rId80" Type="http://schemas.openxmlformats.org/officeDocument/2006/relationships/slideLayout" Target="../slideLayouts/slideLayout99.xml"/><Relationship Id="rId85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8.xml"/><Relationship Id="rId103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70" Type="http://schemas.openxmlformats.org/officeDocument/2006/relationships/slideLayout" Target="../slideLayouts/slideLayout89.xml"/><Relationship Id="rId75" Type="http://schemas.openxmlformats.org/officeDocument/2006/relationships/slideLayout" Target="../slideLayouts/slideLayout94.xml"/><Relationship Id="rId83" Type="http://schemas.openxmlformats.org/officeDocument/2006/relationships/slideLayout" Target="../slideLayouts/slideLayout102.xml"/><Relationship Id="rId88" Type="http://schemas.openxmlformats.org/officeDocument/2006/relationships/slideLayout" Target="../slideLayouts/slideLayout107.xml"/><Relationship Id="rId91" Type="http://schemas.openxmlformats.org/officeDocument/2006/relationships/slideLayout" Target="../slideLayouts/slideLayout110.xml"/><Relationship Id="rId9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6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84.xml"/><Relationship Id="rId73" Type="http://schemas.openxmlformats.org/officeDocument/2006/relationships/slideLayout" Target="../slideLayouts/slideLayout92.xml"/><Relationship Id="rId78" Type="http://schemas.openxmlformats.org/officeDocument/2006/relationships/slideLayout" Target="../slideLayouts/slideLayout97.xml"/><Relationship Id="rId81" Type="http://schemas.openxmlformats.org/officeDocument/2006/relationships/slideLayout" Target="../slideLayouts/slideLayout100.xml"/><Relationship Id="rId86" Type="http://schemas.openxmlformats.org/officeDocument/2006/relationships/slideLayout" Target="../slideLayouts/slideLayout105.xml"/><Relationship Id="rId94" Type="http://schemas.openxmlformats.org/officeDocument/2006/relationships/slideLayout" Target="../slideLayouts/slideLayout113.xml"/><Relationship Id="rId99" Type="http://schemas.openxmlformats.org/officeDocument/2006/relationships/slideLayout" Target="../slideLayouts/slideLayout118.xml"/><Relationship Id="rId101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26.xml"/><Relationship Id="rId7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106.xml"/><Relationship Id="rId6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96.xml"/><Relationship Id="rId100" Type="http://schemas.openxmlformats.org/officeDocument/2006/relationships/slideLayout" Target="../slideLayouts/slideLayout119.xml"/><Relationship Id="rId105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112.xml"/><Relationship Id="rId9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10668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4"/>
            <a:ext cx="1066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6463" y="6364230"/>
            <a:ext cx="8692896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457200"/>
            <a:r>
              <a:rPr lang="en-US" dirty="0">
                <a:solidFill>
                  <a:srgbClr val="4D4C47"/>
                </a:solidFill>
              </a:rPr>
              <a:t>Division Name or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364224"/>
            <a:ext cx="414528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457200"/>
            <a:fld id="{ED7E567B-70F4-744D-B8D4-735662645214}" type="slidenum">
              <a:rPr lang="en-US" smtClean="0">
                <a:solidFill>
                  <a:srgbClr val="4D4C47"/>
                </a:solidFill>
              </a:rPr>
              <a:pPr defTabSz="457200"/>
              <a:t>‹#›</a:t>
            </a:fld>
            <a:endParaRPr lang="en-US" dirty="0">
              <a:solidFill>
                <a:srgbClr val="4D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799" r:id="rId19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25000"/>
        </a:lnSpc>
        <a:spcBef>
          <a:spcPts val="1200"/>
        </a:spcBef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02920" indent="-228600" algn="l" defTabSz="457200" rtl="0" eaLnBrk="1" latinLnBrk="0" hangingPunct="1">
        <a:lnSpc>
          <a:spcPct val="125000"/>
        </a:lnSpc>
        <a:spcBef>
          <a:spcPts val="1200"/>
        </a:spcBef>
        <a:buSzPct val="100000"/>
        <a:buFont typeface="Arial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7240" indent="-228600" algn="l" defTabSz="457200" rtl="0" eaLnBrk="1" latinLnBrk="0" hangingPunct="1">
        <a:lnSpc>
          <a:spcPct val="125000"/>
        </a:lnSpc>
        <a:spcBef>
          <a:spcPts val="1200"/>
        </a:spcBef>
        <a:buFont typeface="Lucida Grande"/>
        <a:buChar char="·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lnSpc>
          <a:spcPct val="125000"/>
        </a:lnSpc>
        <a:spcBef>
          <a:spcPts val="1200"/>
        </a:spcBef>
        <a:buFont typeface="Arial"/>
        <a:buChar char="–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457200" rtl="0" eaLnBrk="1" latinLnBrk="0" hangingPunct="1">
        <a:lnSpc>
          <a:spcPct val="125000"/>
        </a:lnSpc>
        <a:spcBef>
          <a:spcPts val="1200"/>
        </a:spcBef>
        <a:buFont typeface="Arial"/>
        <a:buChar char="»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31" y="6298213"/>
            <a:ext cx="1071469" cy="452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34669"/>
            <a:ext cx="11582399" cy="374933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2062622"/>
            <a:ext cx="11582399" cy="4098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4128" y="6430910"/>
            <a:ext cx="1439105" cy="166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378" y="6430910"/>
            <a:ext cx="2891245" cy="166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 i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Confidential -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0462" y="6430910"/>
            <a:ext cx="719668" cy="168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5B9A96B2-702C-084E-9060-05751DBF82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879891" y="6427735"/>
            <a:ext cx="0" cy="19323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0" r:id="rId57"/>
    <p:sldLayoutId id="2147483751" r:id="rId58"/>
    <p:sldLayoutId id="2147483752" r:id="rId59"/>
    <p:sldLayoutId id="2147483753" r:id="rId60"/>
    <p:sldLayoutId id="2147483754" r:id="rId61"/>
    <p:sldLayoutId id="2147483755" r:id="rId62"/>
    <p:sldLayoutId id="2147483756" r:id="rId63"/>
    <p:sldLayoutId id="2147483757" r:id="rId64"/>
    <p:sldLayoutId id="2147483758" r:id="rId65"/>
    <p:sldLayoutId id="2147483759" r:id="rId66"/>
    <p:sldLayoutId id="2147483760" r:id="rId67"/>
    <p:sldLayoutId id="2147483761" r:id="rId68"/>
    <p:sldLayoutId id="2147483762" r:id="rId69"/>
    <p:sldLayoutId id="2147483763" r:id="rId70"/>
    <p:sldLayoutId id="2147483764" r:id="rId71"/>
    <p:sldLayoutId id="2147483765" r:id="rId72"/>
    <p:sldLayoutId id="2147483766" r:id="rId73"/>
    <p:sldLayoutId id="2147483767" r:id="rId74"/>
    <p:sldLayoutId id="2147483768" r:id="rId75"/>
    <p:sldLayoutId id="2147483769" r:id="rId76"/>
    <p:sldLayoutId id="2147483770" r:id="rId77"/>
    <p:sldLayoutId id="2147483771" r:id="rId78"/>
    <p:sldLayoutId id="2147483772" r:id="rId79"/>
    <p:sldLayoutId id="2147483773" r:id="rId80"/>
    <p:sldLayoutId id="2147483774" r:id="rId81"/>
    <p:sldLayoutId id="2147483775" r:id="rId82"/>
    <p:sldLayoutId id="2147483776" r:id="rId83"/>
    <p:sldLayoutId id="2147483777" r:id="rId84"/>
    <p:sldLayoutId id="2147483778" r:id="rId85"/>
    <p:sldLayoutId id="2147483779" r:id="rId86"/>
    <p:sldLayoutId id="2147483780" r:id="rId87"/>
    <p:sldLayoutId id="2147483781" r:id="rId88"/>
    <p:sldLayoutId id="2147483782" r:id="rId89"/>
    <p:sldLayoutId id="2147483783" r:id="rId90"/>
    <p:sldLayoutId id="2147483784" r:id="rId91"/>
    <p:sldLayoutId id="2147483785" r:id="rId92"/>
    <p:sldLayoutId id="2147483786" r:id="rId93"/>
    <p:sldLayoutId id="2147483787" r:id="rId94"/>
    <p:sldLayoutId id="2147483788" r:id="rId95"/>
    <p:sldLayoutId id="2147483789" r:id="rId96"/>
    <p:sldLayoutId id="2147483790" r:id="rId97"/>
    <p:sldLayoutId id="2147483791" r:id="rId98"/>
    <p:sldLayoutId id="2147483792" r:id="rId99"/>
    <p:sldLayoutId id="2147483793" r:id="rId100"/>
    <p:sldLayoutId id="2147483794" r:id="rId101"/>
    <p:sldLayoutId id="2147483795" r:id="rId102"/>
    <p:sldLayoutId id="2147483796" r:id="rId103"/>
    <p:sldLayoutId id="2147483797" r:id="rId104"/>
    <p:sldLayoutId id="2147483798" r:id="rId105"/>
  </p:sldLayoutIdLst>
  <p:transition>
    <p:fade/>
  </p:transition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normalizeH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850" indent="-57150" algn="l" defTabSz="457200" rtl="0" eaLnBrk="1" latinLnBrk="0" hangingPunct="1">
        <a:spcBef>
          <a:spcPts val="400"/>
        </a:spcBef>
        <a:spcAft>
          <a:spcPts val="600"/>
        </a:spcAft>
        <a:buSzPct val="25000"/>
        <a:buFont typeface=".AppleSystemUIFont" charset="-120"/>
        <a:buChar char=" 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95275" indent="-225425" algn="l" defTabSz="457200" rtl="0" eaLnBrk="1" latinLnBrk="0" hangingPunct="1">
        <a:spcBef>
          <a:spcPts val="400"/>
        </a:spcBef>
        <a:spcAft>
          <a:spcPts val="0"/>
        </a:spcAft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700" indent="-225425" algn="l" defTabSz="457200" rtl="0" eaLnBrk="1" latinLnBrk="0" hangingPunct="1">
        <a:spcBef>
          <a:spcPts val="100"/>
        </a:spcBef>
        <a:spcAft>
          <a:spcPts val="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230188" algn="l" defTabSz="457200" rtl="0" eaLnBrk="1" latinLnBrk="0" hangingPunct="1">
        <a:spcBef>
          <a:spcPct val="20000"/>
        </a:spcBef>
        <a:spcAft>
          <a:spcPts val="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230188" algn="l" defTabSz="457200" rtl="0" eaLnBrk="1" latinLnBrk="0" hangingPunct="1">
        <a:spcBef>
          <a:spcPct val="20000"/>
        </a:spcBef>
        <a:spcAft>
          <a:spcPts val="60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60">
          <p15:clr>
            <a:srgbClr val="F26B43"/>
          </p15:clr>
        </p15:guide>
        <p15:guide id="4" pos="5120">
          <p15:clr>
            <a:srgbClr val="F26B43"/>
          </p15:clr>
        </p15:guide>
        <p15:guide id="5" pos="7488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orient="horz" pos="1440">
          <p15:clr>
            <a:srgbClr val="F26B43"/>
          </p15:clr>
        </p15:guide>
        <p15:guide id="10" orient="horz" pos="2880">
          <p15:clr>
            <a:srgbClr val="F26B43"/>
          </p15:clr>
        </p15:guide>
        <p15:guide id="11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career-developme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B263-8652-46D4-8CCA-8CB6EA2E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FIT 2021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Mentored Research Projects: </a:t>
            </a:r>
            <a:br>
              <a:rPr lang="en-US" sz="3600" dirty="0"/>
            </a:br>
            <a:r>
              <a:rPr lang="en-US" sz="3600" dirty="0"/>
              <a:t>Getting the Most Out of Your Mentors, </a:t>
            </a:r>
            <a:br>
              <a:rPr lang="en-US" sz="3600" dirty="0"/>
            </a:br>
            <a:r>
              <a:rPr lang="en-US" sz="3600" dirty="0"/>
              <a:t>Overcoming Common Challenges, </a:t>
            </a:r>
            <a:br>
              <a:rPr lang="en-US" sz="3600" dirty="0"/>
            </a:br>
            <a:r>
              <a:rPr lang="en-US" sz="3600" dirty="0"/>
              <a:t>and Grant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1C74-4B1C-4FEC-B205-1D760ED816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878" y="4546877"/>
            <a:ext cx="9205384" cy="2159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Jennifer McNeely, MD, MS</a:t>
            </a:r>
            <a:br>
              <a:rPr lang="en-US" sz="2400" dirty="0"/>
            </a:br>
            <a:r>
              <a:rPr lang="en-US" sz="2400" dirty="0"/>
              <a:t>Associate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Dept. of Population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NYU Grossman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1954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8717-AC9C-459D-8010-38EA5B62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63967"/>
            <a:ext cx="11300709" cy="1069657"/>
          </a:xfrm>
        </p:spPr>
        <p:txBody>
          <a:bodyPr/>
          <a:lstStyle/>
          <a:p>
            <a:r>
              <a:rPr lang="en-US" dirty="0"/>
              <a:t>4.  Developing a Professional Network and Body of Work</a:t>
            </a:r>
            <a:br>
              <a:rPr lang="en-US" dirty="0"/>
            </a:br>
            <a:r>
              <a:rPr lang="en-US" dirty="0"/>
              <a:t>																			2011-2016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8BD1-A887-4490-91FC-05ECC4AF9F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10389704" cy="468841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Patient self-administered screening tools for alcohol and drug use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Rich </a:t>
            </a:r>
            <a:r>
              <a:rPr lang="en-US" dirty="0" err="1"/>
              <a:t>Saitz</a:t>
            </a:r>
            <a:r>
              <a:rPr lang="en-US" dirty="0"/>
              <a:t>, MD, MPH</a:t>
            </a:r>
          </a:p>
          <a:p>
            <a:pPr marL="960120" lvl="1" indent="-457200"/>
            <a:r>
              <a:rPr lang="en-US" dirty="0"/>
              <a:t>Key collaborator and unofficial mentor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NIDA Clinical Trials Network</a:t>
            </a:r>
          </a:p>
          <a:p>
            <a:pPr marL="960120" lvl="1" indent="-457200"/>
            <a:r>
              <a:rPr lang="en-US" dirty="0"/>
              <a:t>Co-Lead Investigator of a large CTN trial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AMERSA, INEBRIA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51D05-E5F6-4CCA-BDEE-7059480F9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311" y="4389120"/>
            <a:ext cx="2452233" cy="201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F5CA6-947E-47E2-B84E-5579949A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751" y="219456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C958-EAF0-43E9-855E-0BA9E00F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Surviving and thriving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4CD9-0367-4ED2-940B-AC3E7FC2EC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2122" y="1529996"/>
            <a:ext cx="11131826" cy="468841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Associate Professor, Tenure 2019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Co-head of Section on Tobacco, Alcohol, and Drug Use 2020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Marc </a:t>
            </a:r>
            <a:r>
              <a:rPr lang="en-US" dirty="0" err="1"/>
              <a:t>Gourevitch</a:t>
            </a:r>
            <a:r>
              <a:rPr lang="en-US" dirty="0"/>
              <a:t> = primary mentor and Department Chair</a:t>
            </a:r>
          </a:p>
          <a:p>
            <a:pPr marL="960120" lvl="1" indent="-457200"/>
            <a:r>
              <a:rPr lang="en-US" dirty="0"/>
              <a:t>Navigating the institution, being a mentor, trusted advisor, champion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Network of colleagues, collaborators, friends for advice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9786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AA65-7373-47CE-97CE-9FDC3BEC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3967"/>
            <a:ext cx="10243930" cy="1069657"/>
          </a:xfrm>
        </p:spPr>
        <p:txBody>
          <a:bodyPr/>
          <a:lstStyle/>
          <a:p>
            <a:r>
              <a:rPr lang="en-US" dirty="0"/>
              <a:t>What are the key things I’ve gained from mentors?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93402-6A92-494F-ADD2-EE18B62483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10389704" cy="46884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Early years:  Inspiration and confidence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Middle years:  Roadmap to a viable career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Later:  Networking, access to resources, navigating institutions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Now:  Being a mentor, career advice, friendship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6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Your Mentor(s)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808383" y="1309205"/>
            <a:ext cx="10469217" cy="468841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Consider the following qualities: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Interest in developing your career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Commitment to mentoring, successful track record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Works for your interpersonal style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Research/scholarly interests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Access to resources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Will provide networking opportunities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Is institutionally savvy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Expresses interest in you as a person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content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22852" y="1533624"/>
            <a:ext cx="9205384" cy="4688417"/>
          </a:xfrm>
        </p:spPr>
        <p:txBody>
          <a:bodyPr/>
          <a:lstStyle/>
          <a:p>
            <a:r>
              <a:rPr lang="en-US" sz="2800" dirty="0"/>
              <a:t>Career goals</a:t>
            </a:r>
          </a:p>
          <a:p>
            <a:r>
              <a:rPr lang="en-US" sz="2800" dirty="0"/>
              <a:t>Conducting research</a:t>
            </a:r>
          </a:p>
          <a:p>
            <a:r>
              <a:rPr lang="en-US" sz="2800" dirty="0"/>
              <a:t>Confidence building</a:t>
            </a:r>
          </a:p>
          <a:p>
            <a:r>
              <a:rPr lang="en-US" sz="2800" dirty="0"/>
              <a:t>Critical, informed feedback</a:t>
            </a:r>
          </a:p>
          <a:p>
            <a:r>
              <a:rPr lang="en-US" sz="2800" dirty="0"/>
              <a:t>Organization and committee participation</a:t>
            </a:r>
          </a:p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5250" y="1583873"/>
            <a:ext cx="4330976" cy="4525963"/>
          </a:xfrm>
        </p:spPr>
        <p:txBody>
          <a:bodyPr/>
          <a:lstStyle/>
          <a:p>
            <a:r>
              <a:rPr lang="en-US" sz="2800" dirty="0"/>
              <a:t>Negotiating</a:t>
            </a:r>
          </a:p>
          <a:p>
            <a:r>
              <a:rPr lang="en-US" sz="2800" dirty="0"/>
              <a:t>Professional networking</a:t>
            </a:r>
          </a:p>
          <a:p>
            <a:r>
              <a:rPr lang="en-US" sz="2800" dirty="0"/>
              <a:t>Promotion/tenure</a:t>
            </a:r>
          </a:p>
          <a:p>
            <a:r>
              <a:rPr lang="en-US" sz="2800" dirty="0"/>
              <a:t>Publishing </a:t>
            </a:r>
          </a:p>
          <a:p>
            <a:r>
              <a:rPr lang="en-US" sz="2800" dirty="0"/>
              <a:t>Grant writing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Mentor Effective?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914400" y="1084791"/>
            <a:ext cx="9205384" cy="46884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Competence</a:t>
            </a: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Professional knowledge and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Respect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Interpersonal skills and good judgment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Confidence</a:t>
            </a: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Shares network of contacts and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mentee to develop on his/her own terms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Demonstrates initiative, takes risks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Shares credit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sz="2400" u="sng" dirty="0"/>
              <a:t>Commitment</a:t>
            </a: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Invests time, energy and effort to mentoring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Shares personal experience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0D53-BC9C-4DEE-8B03-53B11CB0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the most out of your mentor?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0DFA-A97A-4036-9B46-E99509199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10312400" cy="46884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a PROACTIVE mentee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Remember that both you and your mentor are busy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C4EA-D075-4703-BC04-7F964E5D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58" y="3017187"/>
            <a:ext cx="5121084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331446"/>
            <a:ext cx="9205384" cy="1069657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It takes two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09599" y="1732549"/>
            <a:ext cx="10137913" cy="4688417"/>
          </a:xfrm>
        </p:spPr>
        <p:txBody>
          <a:bodyPr/>
          <a:lstStyle/>
          <a:p>
            <a:r>
              <a:rPr lang="en-US" dirty="0"/>
              <a:t>Successful mentoring partnerships occur when:</a:t>
            </a:r>
          </a:p>
          <a:p>
            <a:pPr lvl="1"/>
            <a:r>
              <a:rPr lang="en-US" sz="2600" dirty="0"/>
              <a:t>Mentees take initiative and drive the partnership. </a:t>
            </a:r>
          </a:p>
          <a:p>
            <a:pPr lvl="1"/>
            <a:r>
              <a:rPr lang="en-US" sz="2600" dirty="0"/>
              <a:t>Mentees determine the pace, route, and destination.</a:t>
            </a:r>
          </a:p>
          <a:p>
            <a:pPr lvl="1"/>
            <a:r>
              <a:rPr lang="en-US" sz="2600" dirty="0"/>
              <a:t>Mentors can then offers insights and counsel that is focused on mentees’ objectives.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D5ABCC-6E34-438B-A805-77D73ECA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717" y="437034"/>
            <a:ext cx="2655081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Mentee Do’s and Don’ts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755373" y="1266689"/>
            <a:ext cx="5155098" cy="500158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800" dirty="0"/>
              <a:t>DO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Take initiative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Make and use an IDP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Understand that mentors are busy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Communicate agenda and goals for meetings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Practice self reflection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Clarify goals and expectations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Have multiple mentors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Look for opportunities to teach your mentor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Keep your CV, IDP up to date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64625" y="1287893"/>
            <a:ext cx="5062331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/>
              <a:t>DON’T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32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Be passive—don’t wait for the mentor to initiate interactions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Be late, disorganized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Wait for the last minute to ask for things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Hesitate to ask for what you need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Stay in the comfort zone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Stay in a mentoring relationship when it’s not helpful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3967"/>
            <a:ext cx="11181522" cy="1069657"/>
          </a:xfrm>
        </p:spPr>
        <p:txBody>
          <a:bodyPr>
            <a:normAutofit/>
          </a:bodyPr>
          <a:lstStyle/>
          <a:p>
            <a:r>
              <a:rPr lang="en-US" dirty="0"/>
              <a:t>Unique mentoring issues for women &amp; minority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14400" y="1223067"/>
            <a:ext cx="10601739" cy="5634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Challenges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dirty="0"/>
              <a:t>Less likely to be promoted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dirty="0"/>
              <a:t>Less likely to obtain NIH funding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dirty="0"/>
              <a:t>Fewer in leadership/mentorship positions </a:t>
            </a:r>
          </a:p>
          <a:p>
            <a:pPr marL="274320" lvl="1" indent="0">
              <a:buNone/>
            </a:pPr>
            <a:r>
              <a:rPr lang="en-US" dirty="0"/>
              <a:t>- Commitment may be there, but bandwidth can be low</a:t>
            </a:r>
          </a:p>
          <a:p>
            <a:r>
              <a:rPr lang="en-US" dirty="0"/>
              <a:t>Mentoring is even more critical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Have mentors that understand your challenges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Team approach can help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Choose an institution that supports you and your mentors</a:t>
            </a:r>
          </a:p>
          <a:p>
            <a:pPr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EC90E4-8F7D-45A7-B6AB-08738ED5B2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10681252" cy="4688417"/>
          </a:xfrm>
        </p:spPr>
        <p:txBody>
          <a:bodyPr/>
          <a:lstStyle/>
          <a:p>
            <a:r>
              <a:rPr lang="en-US" dirty="0"/>
              <a:t>With thanks to </a:t>
            </a:r>
            <a:r>
              <a:rPr lang="en-US" dirty="0" err="1"/>
              <a:t>Chinazo</a:t>
            </a:r>
            <a:r>
              <a:rPr lang="en-US" dirty="0"/>
              <a:t> Cunningham, MD, MS       (unofficial mentor, role model, friend, and colleague)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7C3E5-C35C-4B8E-86F9-D651E6987E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64288"/>
            <a:ext cx="414338" cy="365125"/>
          </a:xfrm>
        </p:spPr>
        <p:txBody>
          <a:bodyPr/>
          <a:lstStyle/>
          <a:p>
            <a:fld id="{ED7E567B-70F4-744D-B8D4-735662645214}" type="slidenum">
              <a:rPr lang="en-US" smtClean="0">
                <a:solidFill>
                  <a:srgbClr val="4D4C47"/>
                </a:solidFill>
              </a:rPr>
              <a:pPr/>
              <a:t>2</a:t>
            </a:fld>
            <a:endParaRPr lang="en-US" dirty="0">
              <a:solidFill>
                <a:srgbClr val="4D4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6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790A-2933-4CF6-9D2D-D8063CC4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3967"/>
            <a:ext cx="10681252" cy="1069657"/>
          </a:xfrm>
        </p:spPr>
        <p:txBody>
          <a:bodyPr/>
          <a:lstStyle/>
          <a:p>
            <a:r>
              <a:rPr lang="en-US" dirty="0"/>
              <a:t>Grant funding for early/developing investigators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3A8D-DC73-4882-AD84-87F06668C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1587501"/>
            <a:ext cx="10482470" cy="44830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Pilot grants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Institutional career development awards (K12, KL2)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NIH career development awards (K01, K23, K99/R00)</a:t>
            </a:r>
          </a:p>
          <a:p>
            <a:pPr marL="548640" lvl="2" indent="0">
              <a:buNone/>
            </a:pPr>
            <a:r>
              <a:rPr lang="en-US" dirty="0">
                <a:hlinkClick r:id="rId3"/>
              </a:rPr>
              <a:t>https://researchtraining.nih.gov/programs/career-development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Other peoples’ grants:</a:t>
            </a:r>
          </a:p>
          <a:p>
            <a:pPr marL="960120" lvl="1" indent="-457200"/>
            <a:r>
              <a:rPr lang="en-US" dirty="0"/>
              <a:t>Co-Investigator</a:t>
            </a:r>
          </a:p>
          <a:p>
            <a:pPr marL="960120" lvl="1" indent="-457200"/>
            <a:r>
              <a:rPr lang="en-US" dirty="0"/>
              <a:t>Study Physician</a:t>
            </a:r>
          </a:p>
          <a:p>
            <a:pPr marL="960120" lvl="1" indent="-457200"/>
            <a:r>
              <a:rPr lang="en-US" dirty="0"/>
              <a:t>Site Lead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6E412A-EAC2-48E0-856F-7A9F45A7AE21}"/>
              </a:ext>
            </a:extLst>
          </p:cNvPr>
          <p:cNvSpPr txBox="1">
            <a:spLocks/>
          </p:cNvSpPr>
          <p:nvPr/>
        </p:nvSpPr>
        <p:spPr>
          <a:xfrm>
            <a:off x="990600" y="5788343"/>
            <a:ext cx="10681252" cy="10696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Ask your mentors!</a:t>
            </a:r>
          </a:p>
        </p:txBody>
      </p:sp>
    </p:spTree>
    <p:extLst>
      <p:ext uri="{BB962C8B-B14F-4D97-AF65-F5344CB8AC3E}">
        <p14:creationId xmlns:p14="http://schemas.microsoft.com/office/powerpoint/2010/main" val="31176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C5B1-ADA5-4D5B-AAB0-207B48F9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Supplements to NIH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9A28-6E2C-4490-A3AE-EE37839132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Diversity supplements are available for many NIH grant mechanisms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Target groups that are underrepresented in health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Available for postdocs and early stage investigators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stipend or salary support (up to $60K)</a:t>
            </a:r>
          </a:p>
        </p:txBody>
      </p:sp>
    </p:spTree>
    <p:extLst>
      <p:ext uri="{BB962C8B-B14F-4D97-AF65-F5344CB8AC3E}">
        <p14:creationId xmlns:p14="http://schemas.microsoft.com/office/powerpoint/2010/main" val="333702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and 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Sambunjak</a:t>
            </a:r>
            <a:r>
              <a:rPr lang="en-US" sz="2000" dirty="0"/>
              <a:t>, et al. Mentoring in academic medicine. JAMA. 2006; 296: 1103-1115.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Berk</a:t>
            </a:r>
            <a:r>
              <a:rPr lang="en-US" sz="2000" dirty="0"/>
              <a:t>. Measuring effectiveness of faculty mentoring relationships. </a:t>
            </a:r>
            <a:r>
              <a:rPr lang="en-US" sz="2000" dirty="0" err="1"/>
              <a:t>Acad</a:t>
            </a:r>
            <a:r>
              <a:rPr lang="en-US" sz="2000" dirty="0"/>
              <a:t> Med. 2005; 80: 66-71.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Manson, Personal journeys, professional paths: persistence in navigating the crossroads of a research career. Am J Public Health. 2009;99: S20-S25.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Zerzan</a:t>
            </a:r>
            <a:r>
              <a:rPr lang="en-US" sz="2000" dirty="0"/>
              <a:t> T, et al. Making the most of mentors: A guide for mentees. </a:t>
            </a:r>
            <a:r>
              <a:rPr lang="en-US" sz="2000" dirty="0" err="1"/>
              <a:t>Acad</a:t>
            </a:r>
            <a:r>
              <a:rPr lang="en-US" sz="2000" dirty="0"/>
              <a:t> Med 2009;84:140-44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A4D2-4409-4438-A0CF-A02527F7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mentor?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B716D-A915-4A75-90B8-06CBE76F65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53422" y="1171885"/>
            <a:ext cx="10485156" cy="5577840"/>
          </a:xfrm>
        </p:spPr>
      </p:pic>
    </p:spTree>
    <p:extLst>
      <p:ext uri="{BB962C8B-B14F-4D97-AF65-F5344CB8AC3E}">
        <p14:creationId xmlns:p14="http://schemas.microsoft.com/office/powerpoint/2010/main" val="254910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Mentors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711200" y="1587501"/>
            <a:ext cx="10897704" cy="46884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Sponsorship</a:t>
            </a:r>
          </a:p>
          <a:p>
            <a:r>
              <a:rPr lang="en-US" dirty="0"/>
              <a:t>Coaching</a:t>
            </a:r>
          </a:p>
          <a:p>
            <a:r>
              <a:rPr lang="en-US" dirty="0"/>
              <a:t>Protecting</a:t>
            </a:r>
          </a:p>
          <a:p>
            <a:r>
              <a:rPr lang="en-US" dirty="0"/>
              <a:t>Challenging</a:t>
            </a:r>
          </a:p>
          <a:p>
            <a:r>
              <a:rPr lang="en-US" dirty="0"/>
              <a:t>Providing exposure and visibility</a:t>
            </a:r>
          </a:p>
          <a:p>
            <a:r>
              <a:rPr lang="en-US" dirty="0"/>
              <a:t>Goal setting</a:t>
            </a:r>
          </a:p>
          <a:p>
            <a:r>
              <a:rPr lang="en-US" dirty="0"/>
              <a:t>Guiding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07200" y="1481138"/>
            <a:ext cx="5384800" cy="4525962"/>
          </a:xfrm>
        </p:spPr>
        <p:txBody>
          <a:bodyPr>
            <a:noAutofit/>
          </a:bodyPr>
          <a:lstStyle/>
          <a:p>
            <a:r>
              <a:rPr lang="en-US" sz="3000" dirty="0"/>
              <a:t>Listening</a:t>
            </a:r>
          </a:p>
          <a:p>
            <a:r>
              <a:rPr lang="en-US" sz="3000" dirty="0"/>
              <a:t>Help with decision-making</a:t>
            </a:r>
          </a:p>
          <a:p>
            <a:r>
              <a:rPr lang="en-US" sz="3000" dirty="0"/>
              <a:t>Giving informed feedback </a:t>
            </a:r>
          </a:p>
          <a:p>
            <a:r>
              <a:rPr lang="en-US" sz="3000" dirty="0"/>
              <a:t>Role Modeling</a:t>
            </a:r>
          </a:p>
          <a:p>
            <a:r>
              <a:rPr lang="en-US" sz="3000" dirty="0"/>
              <a:t>Counseling</a:t>
            </a:r>
          </a:p>
          <a:p>
            <a:r>
              <a:rPr lang="en-US" sz="3000" dirty="0"/>
              <a:t>Friend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Mentoring Team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914400" y="1485497"/>
            <a:ext cx="9205384" cy="51803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Career Mentor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Responsible for overall career guidance and support for mentee.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Research Mentor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Responsible for developing the creative and/or independent research careers of mentees.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Co-Mentor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Works with the mentee and research mentor to provide specialized content area or methodological expertise.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Peer (Near-Peer) Mentor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At or near same level as mentee, works alongside to also help guide scholarship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0B02-181F-45DD-9383-019E8794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 on my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A6258-99E7-49E5-B41A-A881F5C7F9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1161-7222-487F-9221-7BAF0B51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3967"/>
            <a:ext cx="10813774" cy="1069657"/>
          </a:xfrm>
        </p:spPr>
        <p:txBody>
          <a:bodyPr/>
          <a:lstStyle/>
          <a:p>
            <a:r>
              <a:rPr lang="en-US" dirty="0"/>
              <a:t>1. Research is about asking interesting questions	 about things you care about								1997-1999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4A12-481B-4240-8A91-642AD3C744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399" y="1587501"/>
            <a:ext cx="10707757" cy="46884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Working in drug policy reform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Decided to go to medical school, doing post-bac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Ernest Drucker, PhD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F34C6-3811-4CC7-BF0C-9A5E3858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35" y="3031435"/>
            <a:ext cx="2286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12065-DAF3-4048-AFB8-0144EDF18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3792283"/>
            <a:ext cx="6700085" cy="2109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D773A-CCFE-4AFC-8BD2-985DA899A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5893491"/>
            <a:ext cx="6889077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6323-5E57-45EC-A2A4-8CC19395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3967"/>
            <a:ext cx="10681252" cy="1069657"/>
          </a:xfrm>
        </p:spPr>
        <p:txBody>
          <a:bodyPr/>
          <a:lstStyle/>
          <a:p>
            <a:r>
              <a:rPr lang="en-US" dirty="0"/>
              <a:t>2.  You can be an academic </a:t>
            </a:r>
            <a:r>
              <a:rPr lang="en-US" u="sng" dirty="0"/>
              <a:t>and</a:t>
            </a:r>
            <a:r>
              <a:rPr lang="en-US" dirty="0"/>
              <a:t> do research about things you care about  									2003-2004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B3CE-1FF5-47DB-8953-8E0290CF67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879" y="1587501"/>
            <a:ext cx="7527234" cy="46884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Research year during medical school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‘He knows about drugs and he’s just a really good mentor’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Marc </a:t>
            </a:r>
            <a:r>
              <a:rPr lang="en-US" dirty="0" err="1"/>
              <a:t>Gourevitch</a:t>
            </a:r>
            <a:r>
              <a:rPr lang="en-US" dirty="0"/>
              <a:t>, MD, MPH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692B2-7F72-4478-BE19-96B507B8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992" y="1507380"/>
            <a:ext cx="2543034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49E52-38D4-4BB8-8EB9-685EBBA5C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00"/>
          <a:stretch/>
        </p:blipFill>
        <p:spPr>
          <a:xfrm>
            <a:off x="437322" y="4944537"/>
            <a:ext cx="10248900" cy="168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9C93A-152D-48D4-A595-96AA43854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" y="4639737"/>
            <a:ext cx="3657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FA73-D8CE-48B2-8316-CDE987A8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3967"/>
            <a:ext cx="10734261" cy="1069657"/>
          </a:xfrm>
        </p:spPr>
        <p:txBody>
          <a:bodyPr>
            <a:normAutofit/>
          </a:bodyPr>
          <a:lstStyle/>
          <a:p>
            <a:r>
              <a:rPr lang="en-US" dirty="0"/>
              <a:t>3.  (Even though you never saw yourself this way), a research career is a viable choice					2007-2010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DB6D-E242-436B-8278-F27081F5AF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322" y="1826040"/>
            <a:ext cx="11555895" cy="46884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Residency 2004-2007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Fellowship in Medicine and Public Health Research at NYU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KL2 -&gt; K23 in 2010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Primary mentor Marc </a:t>
            </a:r>
            <a:r>
              <a:rPr lang="en-US" dirty="0" err="1"/>
              <a:t>Gourevitch</a:t>
            </a:r>
            <a:r>
              <a:rPr lang="en-US" dirty="0"/>
              <a:t>, Director, Division of General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1842974562"/>
      </p:ext>
    </p:extLst>
  </p:cSld>
  <p:clrMapOvr>
    <a:masterClrMapping/>
  </p:clrMapOvr>
</p:sld>
</file>

<file path=ppt/theme/theme1.xml><?xml version="1.0" encoding="utf-8"?>
<a:theme xmlns:a="http://schemas.openxmlformats.org/drawingml/2006/main" name="NYULMC_160829_16x9-White_+Boilerplates">
  <a:themeElements>
    <a:clrScheme name="NYULangone">
      <a:dk1>
        <a:srgbClr val="000000"/>
      </a:dk1>
      <a:lt1>
        <a:srgbClr val="FFFFFF"/>
      </a:lt1>
      <a:dk2>
        <a:srgbClr val="4D4C47"/>
      </a:dk2>
      <a:lt2>
        <a:srgbClr val="EDEDEB"/>
      </a:lt2>
      <a:accent1>
        <a:srgbClr val="580F8B"/>
      </a:accent1>
      <a:accent2>
        <a:srgbClr val="EEA337"/>
      </a:accent2>
      <a:accent3>
        <a:srgbClr val="1C9AD6"/>
      </a:accent3>
      <a:accent4>
        <a:srgbClr val="F15B4E"/>
      </a:accent4>
      <a:accent5>
        <a:srgbClr val="49B6A2"/>
      </a:accent5>
      <a:accent6>
        <a:srgbClr val="99A6CA"/>
      </a:accent6>
      <a:hlink>
        <a:srgbClr val="F47A55"/>
      </a:hlink>
      <a:folHlink>
        <a:srgbClr val="167696"/>
      </a:folHlink>
    </a:clrScheme>
    <a:fontScheme name="NYULang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ULangone_082616_16x9-White" id="{649C7958-627F-4D8B-88CA-14708CDDFFEF}" vid="{07A4989D-A551-4C00-AA4D-BD519DE67E4D}"/>
    </a:ext>
  </a:extLst>
</a:theme>
</file>

<file path=ppt/theme/theme2.xml><?xml version="1.0" encoding="utf-8"?>
<a:theme xmlns:a="http://schemas.openxmlformats.org/drawingml/2006/main" name="Fullscreen">
  <a:themeElements>
    <a:clrScheme name="NCQA">
      <a:dk1>
        <a:srgbClr val="565A5C"/>
      </a:dk1>
      <a:lt1>
        <a:srgbClr val="FFFFFF"/>
      </a:lt1>
      <a:dk2>
        <a:srgbClr val="4F758B"/>
      </a:dk2>
      <a:lt2>
        <a:srgbClr val="CECFCB"/>
      </a:lt2>
      <a:accent1>
        <a:srgbClr val="4F758B"/>
      </a:accent1>
      <a:accent2>
        <a:srgbClr val="C8102E"/>
      </a:accent2>
      <a:accent3>
        <a:srgbClr val="67823A"/>
      </a:accent3>
      <a:accent4>
        <a:srgbClr val="5F2167"/>
      </a:accent4>
      <a:accent5>
        <a:srgbClr val="00A9E0"/>
      </a:accent5>
      <a:accent6>
        <a:srgbClr val="EEAF30"/>
      </a:accent6>
      <a:hlink>
        <a:srgbClr val="4F758B"/>
      </a:hlink>
      <a:folHlink>
        <a:srgbClr val="4F758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C_November Slides_9.28.2018" id="{780AEE16-C002-4357-B689-E36C587B028A}" vid="{AC3A9A5A-AA0D-4B93-ABAA-13C5B737FC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15893</TotalTime>
  <Words>1287</Words>
  <Application>Microsoft Office PowerPoint</Application>
  <PresentationFormat>Widescreen</PresentationFormat>
  <Paragraphs>186</Paragraphs>
  <Slides>22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.AppleSystemUIFont</vt:lpstr>
      <vt:lpstr>Arial</vt:lpstr>
      <vt:lpstr>Arial</vt:lpstr>
      <vt:lpstr>Calibri</vt:lpstr>
      <vt:lpstr>Lucida Grande</vt:lpstr>
      <vt:lpstr>Times New Roman</vt:lpstr>
      <vt:lpstr>Wingdings</vt:lpstr>
      <vt:lpstr>NYULMC_160829_16x9-White_+Boilerplates</vt:lpstr>
      <vt:lpstr>Fullscreen</vt:lpstr>
      <vt:lpstr>FIT 2021  Mentored Research Projects:  Getting the Most Out of Your Mentors,  Overcoming Common Challenges,  and Grant Funding </vt:lpstr>
      <vt:lpstr>PowerPoint Presentation</vt:lpstr>
      <vt:lpstr>What is a mentor?</vt:lpstr>
      <vt:lpstr>Functions of Mentors</vt:lpstr>
      <vt:lpstr>The Mentoring Team</vt:lpstr>
      <vt:lpstr>Mentors on my path</vt:lpstr>
      <vt:lpstr>1. Research is about asking interesting questions  about things you care about        1997-1999</vt:lpstr>
      <vt:lpstr>2.  You can be an academic and do research about things you care about           2003-2004</vt:lpstr>
      <vt:lpstr>3.  (Even though you never saw yourself this way), a research career is a viable choice     2007-2010</vt:lpstr>
      <vt:lpstr>4.  Developing a Professional Network and Body of Work                    2011-2016</vt:lpstr>
      <vt:lpstr>5.  Surviving and thriving</vt:lpstr>
      <vt:lpstr>What are the key things I’ve gained from mentors?</vt:lpstr>
      <vt:lpstr>How to Choose Your Mentor(s)</vt:lpstr>
      <vt:lpstr>Mentoring content </vt:lpstr>
      <vt:lpstr>What Makes a Mentor Effective?</vt:lpstr>
      <vt:lpstr>How do you get the most out of your mentor? </vt:lpstr>
      <vt:lpstr> It takes two</vt:lpstr>
      <vt:lpstr>Mentee Do’s and Don’ts</vt:lpstr>
      <vt:lpstr>Unique mentoring issues for women &amp; minority scholars</vt:lpstr>
      <vt:lpstr>Grant funding for early/developing investigators</vt:lpstr>
      <vt:lpstr>Supplements to NIH grants</vt:lpstr>
      <vt:lpstr>References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avalone, lynsey</dc:creator>
  <cp:lastModifiedBy>McNeely, Jennifer</cp:lastModifiedBy>
  <cp:revision>281</cp:revision>
  <cp:lastPrinted>2020-10-19T14:43:42Z</cp:lastPrinted>
  <dcterms:created xsi:type="dcterms:W3CDTF">2017-02-22T01:31:35Z</dcterms:created>
  <dcterms:modified xsi:type="dcterms:W3CDTF">2021-05-07T22:11:42Z</dcterms:modified>
</cp:coreProperties>
</file>