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ppt/comments/comment2.xml" ContentType="application/vnd.openxmlformats-officedocument.presentationml.comments+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comment3.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0"/>
  </p:notesMasterIdLst>
  <p:sldIdLst>
    <p:sldId id="256" r:id="rId2"/>
    <p:sldId id="257" r:id="rId3"/>
    <p:sldId id="390" r:id="rId4"/>
    <p:sldId id="262" r:id="rId5"/>
    <p:sldId id="391" r:id="rId6"/>
    <p:sldId id="295" r:id="rId7"/>
    <p:sldId id="258" r:id="rId8"/>
    <p:sldId id="263" r:id="rId9"/>
    <p:sldId id="597" r:id="rId10"/>
    <p:sldId id="610" r:id="rId11"/>
    <p:sldId id="611" r:id="rId12"/>
    <p:sldId id="368" r:id="rId13"/>
    <p:sldId id="379" r:id="rId14"/>
    <p:sldId id="581" r:id="rId15"/>
    <p:sldId id="275" r:id="rId16"/>
    <p:sldId id="392" r:id="rId17"/>
    <p:sldId id="315" r:id="rId18"/>
    <p:sldId id="1961" r:id="rId19"/>
    <p:sldId id="1962" r:id="rId20"/>
    <p:sldId id="1958" r:id="rId21"/>
    <p:sldId id="484" r:id="rId22"/>
    <p:sldId id="545" r:id="rId23"/>
    <p:sldId id="547" r:id="rId24"/>
    <p:sldId id="274" r:id="rId25"/>
    <p:sldId id="593" r:id="rId26"/>
    <p:sldId id="319" r:id="rId27"/>
    <p:sldId id="589" r:id="rId28"/>
    <p:sldId id="594" r:id="rId29"/>
    <p:sldId id="578" r:id="rId30"/>
    <p:sldId id="260" r:id="rId31"/>
    <p:sldId id="272" r:id="rId32"/>
    <p:sldId id="549" r:id="rId33"/>
    <p:sldId id="582" r:id="rId34"/>
    <p:sldId id="587" r:id="rId35"/>
    <p:sldId id="614" r:id="rId36"/>
    <p:sldId id="596" r:id="rId37"/>
    <p:sldId id="393" r:id="rId38"/>
    <p:sldId id="394" r:id="rId39"/>
    <p:sldId id="1088" r:id="rId40"/>
    <p:sldId id="1094" r:id="rId41"/>
    <p:sldId id="1090" r:id="rId42"/>
    <p:sldId id="1093" r:id="rId43"/>
    <p:sldId id="381" r:id="rId44"/>
    <p:sldId id="375" r:id="rId45"/>
    <p:sldId id="1965" r:id="rId46"/>
    <p:sldId id="372" r:id="rId47"/>
    <p:sldId id="1967" r:id="rId48"/>
    <p:sldId id="373" r:id="rId49"/>
    <p:sldId id="1112" r:id="rId50"/>
    <p:sldId id="1110" r:id="rId51"/>
    <p:sldId id="1960" r:id="rId52"/>
    <p:sldId id="552" r:id="rId53"/>
    <p:sldId id="523" r:id="rId54"/>
    <p:sldId id="357" r:id="rId55"/>
    <p:sldId id="364" r:id="rId56"/>
    <p:sldId id="367" r:id="rId57"/>
    <p:sldId id="354" r:id="rId58"/>
    <p:sldId id="371"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gley, Sarah M" initials="BSM" lastIdx="4" clrIdx="0">
    <p:extLst>
      <p:ext uri="{19B8F6BF-5375-455C-9EA6-DF929625EA0E}">
        <p15:presenceInfo xmlns:p15="http://schemas.microsoft.com/office/powerpoint/2012/main" userId="S::sbagley@bu.edu::76ed8a4b-a07b-4abf-82b3-98bedef4177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6"/>
    <p:restoredTop sz="96327"/>
  </p:normalViewPr>
  <p:slideViewPr>
    <p:cSldViewPr snapToGrid="0" snapToObjects="1">
      <p:cViewPr>
        <p:scale>
          <a:sx n="122" d="100"/>
          <a:sy n="122" d="100"/>
        </p:scale>
        <p:origin x="1088" y="0"/>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commentAuthors" Target="commentAuthor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3" Type="http://schemas.openxmlformats.org/officeDocument/2006/relationships/oleObject" Target="file:///C:\Users\saschoen\AppData\Roaming\Microsoft\Excel\overdose_data_1999-2017_0%20(version%202).xlsb"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'Rate Drug OD, 15-24 Years'!$B$14</c:f>
              <c:strCache>
                <c:ptCount val="1"/>
                <c:pt idx="0">
                  <c:v>Prescription Opioids</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'Rate Drug OD, 15-24 Years'!$C$7:$U$7</c:f>
              <c:numCache>
                <c:formatCode>General</c:formatCode>
                <c:ptCount val="19"/>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numCache>
            </c:numRef>
          </c:cat>
          <c:val>
            <c:numRef>
              <c:f>'Rate Drug OD, 15-24 Years'!$C$14:$U$14</c:f>
              <c:numCache>
                <c:formatCode>0.0</c:formatCode>
                <c:ptCount val="19"/>
                <c:pt idx="0">
                  <c:v>0.6</c:v>
                </c:pt>
                <c:pt idx="1">
                  <c:v>0.7</c:v>
                </c:pt>
                <c:pt idx="2">
                  <c:v>1.2</c:v>
                </c:pt>
                <c:pt idx="3">
                  <c:v>1.6</c:v>
                </c:pt>
                <c:pt idx="4">
                  <c:v>2</c:v>
                </c:pt>
                <c:pt idx="5">
                  <c:v>2.5</c:v>
                </c:pt>
                <c:pt idx="6">
                  <c:v>2.5</c:v>
                </c:pt>
                <c:pt idx="7">
                  <c:v>3.2</c:v>
                </c:pt>
                <c:pt idx="8">
                  <c:v>3.6</c:v>
                </c:pt>
                <c:pt idx="9">
                  <c:v>3.3</c:v>
                </c:pt>
                <c:pt idx="10">
                  <c:v>3.2</c:v>
                </c:pt>
                <c:pt idx="11">
                  <c:v>3.5</c:v>
                </c:pt>
                <c:pt idx="12">
                  <c:v>3.3</c:v>
                </c:pt>
                <c:pt idx="13">
                  <c:v>2.5</c:v>
                </c:pt>
                <c:pt idx="14">
                  <c:v>2.2000000000000002</c:v>
                </c:pt>
                <c:pt idx="15">
                  <c:v>2.1</c:v>
                </c:pt>
                <c:pt idx="16">
                  <c:v>2</c:v>
                </c:pt>
                <c:pt idx="17">
                  <c:v>2.6</c:v>
                </c:pt>
                <c:pt idx="18">
                  <c:v>2.4</c:v>
                </c:pt>
              </c:numCache>
            </c:numRef>
          </c:val>
          <c:smooth val="0"/>
          <c:extLst>
            <c:ext xmlns:c16="http://schemas.microsoft.com/office/drawing/2014/chart" uri="{C3380CC4-5D6E-409C-BE32-E72D297353CC}">
              <c16:uniqueId val="{00000000-9A83-1A48-BBDB-13C8BB05568B}"/>
            </c:ext>
          </c:extLst>
        </c:ser>
        <c:ser>
          <c:idx val="1"/>
          <c:order val="1"/>
          <c:tx>
            <c:strRef>
              <c:f>'Rate Drug OD, 15-24 Years'!$B$20</c:f>
              <c:strCache>
                <c:ptCount val="1"/>
                <c:pt idx="0">
                  <c:v>Heroin</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'Rate Drug OD, 15-24 Years'!$C$7:$U$7</c:f>
              <c:numCache>
                <c:formatCode>General</c:formatCode>
                <c:ptCount val="19"/>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numCache>
            </c:numRef>
          </c:cat>
          <c:val>
            <c:numRef>
              <c:f>'Rate Drug OD, 15-24 Years'!$C$20:$U$20</c:f>
              <c:numCache>
                <c:formatCode>0.0</c:formatCode>
                <c:ptCount val="19"/>
                <c:pt idx="0">
                  <c:v>0.5</c:v>
                </c:pt>
                <c:pt idx="1">
                  <c:v>0.6</c:v>
                </c:pt>
                <c:pt idx="2">
                  <c:v>0.5</c:v>
                </c:pt>
                <c:pt idx="3">
                  <c:v>0.6</c:v>
                </c:pt>
                <c:pt idx="4">
                  <c:v>0.6</c:v>
                </c:pt>
                <c:pt idx="5">
                  <c:v>0.6</c:v>
                </c:pt>
                <c:pt idx="6">
                  <c:v>0.7</c:v>
                </c:pt>
                <c:pt idx="7">
                  <c:v>0.7</c:v>
                </c:pt>
                <c:pt idx="8">
                  <c:v>0.8</c:v>
                </c:pt>
                <c:pt idx="9">
                  <c:v>1.1000000000000001</c:v>
                </c:pt>
                <c:pt idx="10">
                  <c:v>1.2</c:v>
                </c:pt>
                <c:pt idx="11">
                  <c:v>1.2</c:v>
                </c:pt>
                <c:pt idx="12">
                  <c:v>1.8</c:v>
                </c:pt>
                <c:pt idx="13">
                  <c:v>2.2000000000000002</c:v>
                </c:pt>
                <c:pt idx="14">
                  <c:v>2.9</c:v>
                </c:pt>
                <c:pt idx="15">
                  <c:v>3.3</c:v>
                </c:pt>
                <c:pt idx="16">
                  <c:v>3.8</c:v>
                </c:pt>
                <c:pt idx="17">
                  <c:v>4</c:v>
                </c:pt>
                <c:pt idx="18">
                  <c:v>3.4</c:v>
                </c:pt>
              </c:numCache>
            </c:numRef>
          </c:val>
          <c:smooth val="0"/>
          <c:extLst>
            <c:ext xmlns:c16="http://schemas.microsoft.com/office/drawing/2014/chart" uri="{C3380CC4-5D6E-409C-BE32-E72D297353CC}">
              <c16:uniqueId val="{00000001-9A83-1A48-BBDB-13C8BB05568B}"/>
            </c:ext>
          </c:extLst>
        </c:ser>
        <c:ser>
          <c:idx val="3"/>
          <c:order val="3"/>
          <c:tx>
            <c:strRef>
              <c:f>'Rate Drug OD, 15-24 Years'!$B$23</c:f>
              <c:strCache>
                <c:ptCount val="1"/>
                <c:pt idx="0">
                  <c:v>Heroin AND Other Synthetic Narcotics</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numRef>
              <c:f>'Rate Drug OD, 15-24 Years'!$C$7:$U$7</c:f>
              <c:numCache>
                <c:formatCode>General</c:formatCode>
                <c:ptCount val="19"/>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numCache>
            </c:numRef>
          </c:cat>
          <c:val>
            <c:numRef>
              <c:f>'Rate Drug OD, 15-24 Years'!$C$23:$U$23</c:f>
              <c:numCache>
                <c:formatCode>General</c:formatCode>
                <c:ptCount val="19"/>
                <c:pt idx="14" formatCode="0.0">
                  <c:v>0</c:v>
                </c:pt>
                <c:pt idx="15" formatCode="0.0">
                  <c:v>0.3</c:v>
                </c:pt>
                <c:pt idx="16" formatCode="0.0">
                  <c:v>0.7</c:v>
                </c:pt>
                <c:pt idx="17" formatCode="0.0">
                  <c:v>1.2</c:v>
                </c:pt>
                <c:pt idx="18" formatCode="0.0">
                  <c:v>1.6</c:v>
                </c:pt>
              </c:numCache>
            </c:numRef>
          </c:val>
          <c:smooth val="0"/>
          <c:extLst>
            <c:ext xmlns:c16="http://schemas.microsoft.com/office/drawing/2014/chart" uri="{C3380CC4-5D6E-409C-BE32-E72D297353CC}">
              <c16:uniqueId val="{00000002-9A83-1A48-BBDB-13C8BB05568B}"/>
            </c:ext>
          </c:extLst>
        </c:ser>
        <c:ser>
          <c:idx val="4"/>
          <c:order val="4"/>
          <c:tx>
            <c:strRef>
              <c:f>'Rate Drug OD, 15-24 Years'!$B$26</c:f>
              <c:strCache>
                <c:ptCount val="1"/>
                <c:pt idx="0">
                  <c:v>Other Synthetic Narcotics (fentanyl)</c:v>
                </c:pt>
              </c:strCache>
            </c:strRef>
          </c:tx>
          <c:spPr>
            <a:ln w="28575" cap="rnd">
              <a:solidFill>
                <a:srgbClr val="7030A0"/>
              </a:solidFill>
              <a:round/>
            </a:ln>
            <a:effectLst/>
          </c:spPr>
          <c:marker>
            <c:symbol val="circle"/>
            <c:size val="5"/>
            <c:spPr>
              <a:solidFill>
                <a:srgbClr val="7030A0"/>
              </a:solidFill>
              <a:ln w="9525">
                <a:solidFill>
                  <a:srgbClr val="7030A0"/>
                </a:solidFill>
              </a:ln>
              <a:effectLst/>
            </c:spPr>
          </c:marker>
          <c:cat>
            <c:numRef>
              <c:f>'Rate Drug OD, 15-24 Years'!$C$7:$U$7</c:f>
              <c:numCache>
                <c:formatCode>General</c:formatCode>
                <c:ptCount val="19"/>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numCache>
            </c:numRef>
          </c:cat>
          <c:val>
            <c:numRef>
              <c:f>'Rate Drug OD, 15-24 Years'!$C$26:$U$26</c:f>
              <c:numCache>
                <c:formatCode>0.0</c:formatCode>
                <c:ptCount val="19"/>
                <c:pt idx="0">
                  <c:v>0.1</c:v>
                </c:pt>
                <c:pt idx="1">
                  <c:v>0.1</c:v>
                </c:pt>
                <c:pt idx="2">
                  <c:v>0.1</c:v>
                </c:pt>
                <c:pt idx="3">
                  <c:v>0.2</c:v>
                </c:pt>
                <c:pt idx="4">
                  <c:v>0.3</c:v>
                </c:pt>
                <c:pt idx="5">
                  <c:v>0.3</c:v>
                </c:pt>
                <c:pt idx="6">
                  <c:v>0.3</c:v>
                </c:pt>
                <c:pt idx="7">
                  <c:v>0.6</c:v>
                </c:pt>
                <c:pt idx="8">
                  <c:v>0.4</c:v>
                </c:pt>
                <c:pt idx="9">
                  <c:v>0.4</c:v>
                </c:pt>
                <c:pt idx="10">
                  <c:v>0.5</c:v>
                </c:pt>
                <c:pt idx="11">
                  <c:v>0.5</c:v>
                </c:pt>
                <c:pt idx="12">
                  <c:v>0.5</c:v>
                </c:pt>
                <c:pt idx="13">
                  <c:v>0.4</c:v>
                </c:pt>
                <c:pt idx="14">
                  <c:v>0.5</c:v>
                </c:pt>
                <c:pt idx="15">
                  <c:v>1.2</c:v>
                </c:pt>
                <c:pt idx="16">
                  <c:v>2.2999999999999998</c:v>
                </c:pt>
                <c:pt idx="17">
                  <c:v>4.5</c:v>
                </c:pt>
                <c:pt idx="18">
                  <c:v>6.1</c:v>
                </c:pt>
              </c:numCache>
            </c:numRef>
          </c:val>
          <c:smooth val="0"/>
          <c:extLst>
            <c:ext xmlns:c16="http://schemas.microsoft.com/office/drawing/2014/chart" uri="{C3380CC4-5D6E-409C-BE32-E72D297353CC}">
              <c16:uniqueId val="{00000003-9A83-1A48-BBDB-13C8BB05568B}"/>
            </c:ext>
          </c:extLst>
        </c:ser>
        <c:dLbls>
          <c:showLegendKey val="0"/>
          <c:showVal val="0"/>
          <c:showCatName val="0"/>
          <c:showSerName val="0"/>
          <c:showPercent val="0"/>
          <c:showBubbleSize val="0"/>
        </c:dLbls>
        <c:marker val="1"/>
        <c:smooth val="0"/>
        <c:axId val="415613856"/>
        <c:axId val="415614248"/>
        <c:extLst>
          <c:ext xmlns:c15="http://schemas.microsoft.com/office/drawing/2012/chart" uri="{02D57815-91ED-43cb-92C2-25804820EDAC}">
            <c15:filteredLineSeries>
              <c15:ser>
                <c:idx val="2"/>
                <c:order val="2"/>
                <c:tx>
                  <c:strRef>
                    <c:extLst>
                      <c:ext uri="{02D57815-91ED-43cb-92C2-25804820EDAC}">
                        <c15:formulaRef>
                          <c15:sqref>'Rate Drug OD, 15-24 Years'!$B$17</c15:sqref>
                        </c15:formulaRef>
                      </c:ext>
                    </c:extLst>
                    <c:strCache>
                      <c:ptCount val="1"/>
                      <c:pt idx="0">
                        <c:v>Prescription Opioids AND Other Synthetic Narcotics</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numRef>
                    <c:extLst>
                      <c:ext uri="{02D57815-91ED-43cb-92C2-25804820EDAC}">
                        <c15:formulaRef>
                          <c15:sqref>'Rate Drug OD, 15-24 Years'!$C$7:$U$7</c15:sqref>
                        </c15:formulaRef>
                      </c:ext>
                    </c:extLst>
                    <c:numCache>
                      <c:formatCode>General</c:formatCode>
                      <c:ptCount val="19"/>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numCache>
                  </c:numRef>
                </c:cat>
                <c:val>
                  <c:numRef>
                    <c:extLst>
                      <c:ext uri="{02D57815-91ED-43cb-92C2-25804820EDAC}">
                        <c15:formulaRef>
                          <c15:sqref>'Rate Drug OD, 15-24 Years'!$C$17:$U$17</c15:sqref>
                        </c15:formulaRef>
                      </c:ext>
                    </c:extLst>
                    <c:numCache>
                      <c:formatCode>General</c:formatCode>
                      <c:ptCount val="19"/>
                      <c:pt idx="10" formatCode="0.0">
                        <c:v>0.1</c:v>
                      </c:pt>
                      <c:pt idx="11" formatCode="0.0">
                        <c:v>0.1</c:v>
                      </c:pt>
                      <c:pt idx="12" formatCode="0.0">
                        <c:v>0.1</c:v>
                      </c:pt>
                      <c:pt idx="15" formatCode="0.0">
                        <c:v>0.1</c:v>
                      </c:pt>
                      <c:pt idx="16" formatCode="0.0">
                        <c:v>0.3</c:v>
                      </c:pt>
                      <c:pt idx="17" formatCode="0.0">
                        <c:v>0.4</c:v>
                      </c:pt>
                      <c:pt idx="18" formatCode="0.0">
                        <c:v>0.6</c:v>
                      </c:pt>
                    </c:numCache>
                  </c:numRef>
                </c:val>
                <c:smooth val="0"/>
                <c:extLst>
                  <c:ext xmlns:c16="http://schemas.microsoft.com/office/drawing/2014/chart" uri="{C3380CC4-5D6E-409C-BE32-E72D297353CC}">
                    <c16:uniqueId val="{00000004-9A83-1A48-BBDB-13C8BB05568B}"/>
                  </c:ext>
                </c:extLst>
              </c15:ser>
            </c15:filteredLineSeries>
            <c15:filteredLineSeries>
              <c15:ser>
                <c:idx val="5"/>
                <c:order val="5"/>
                <c:tx>
                  <c:strRef>
                    <c:extLst xmlns:c15="http://schemas.microsoft.com/office/drawing/2012/chart">
                      <c:ext xmlns:c15="http://schemas.microsoft.com/office/drawing/2012/chart" uri="{02D57815-91ED-43cb-92C2-25804820EDAC}">
                        <c15:formulaRef>
                          <c15:sqref>'Rate Drug OD, 15-24 Years'!$C$7</c15:sqref>
                        </c15:formulaRef>
                      </c:ext>
                    </c:extLst>
                    <c:strCache>
                      <c:ptCount val="1"/>
                      <c:pt idx="0">
                        <c:v>1999</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cat>
                  <c:numRef>
                    <c:extLst xmlns:c15="http://schemas.microsoft.com/office/drawing/2012/chart">
                      <c:ext xmlns:c15="http://schemas.microsoft.com/office/drawing/2012/chart" uri="{02D57815-91ED-43cb-92C2-25804820EDAC}">
                        <c15:formulaRef>
                          <c15:sqref>'Rate Drug OD, 15-24 Years'!$C$7:$U$7</c15:sqref>
                        </c15:formulaRef>
                      </c:ext>
                    </c:extLst>
                    <c:numCache>
                      <c:formatCode>General</c:formatCode>
                      <c:ptCount val="19"/>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numCache>
                  </c:numRef>
                </c:cat>
                <c:val>
                  <c:numRef>
                    <c:extLst xmlns:c15="http://schemas.microsoft.com/office/drawing/2012/chart">
                      <c:ext xmlns:c15="http://schemas.microsoft.com/office/drawing/2012/chart" uri="{02D57815-91ED-43cb-92C2-25804820EDAC}">
                        <c15:formulaRef>
                          <c15:sqref>'Rate Drug OD, 15-24 Years'!$D$7:$U$7</c15:sqref>
                        </c15:formulaRef>
                      </c:ext>
                    </c:extLst>
                    <c:numCache>
                      <c:formatCode>General</c:formatCode>
                      <c:ptCount val="18"/>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numCache>
                  </c:numRef>
                </c:val>
                <c:smooth val="0"/>
                <c:extLst xmlns:c15="http://schemas.microsoft.com/office/drawing/2012/chart">
                  <c:ext xmlns:c16="http://schemas.microsoft.com/office/drawing/2014/chart" uri="{C3380CC4-5D6E-409C-BE32-E72D297353CC}">
                    <c16:uniqueId val="{00000005-9A83-1A48-BBDB-13C8BB05568B}"/>
                  </c:ext>
                </c:extLst>
              </c15:ser>
            </c15:filteredLineSeries>
          </c:ext>
        </c:extLst>
      </c:lineChart>
      <c:catAx>
        <c:axId val="415613856"/>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Year</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415614248"/>
        <c:crosses val="autoZero"/>
        <c:auto val="1"/>
        <c:lblAlgn val="ctr"/>
        <c:lblOffset val="100"/>
        <c:noMultiLvlLbl val="0"/>
      </c:catAx>
      <c:valAx>
        <c:axId val="41561424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Rate</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415613856"/>
        <c:crosses val="autoZero"/>
        <c:crossBetween val="between"/>
      </c:valAx>
      <c:spPr>
        <a:solidFill>
          <a:schemeClr val="bg1"/>
        </a:solidFill>
        <a:ln>
          <a:noFill/>
        </a:ln>
        <a:effectLst/>
      </c:spPr>
    </c:plotArea>
    <c:legend>
      <c:legendPos val="l"/>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21-05-07T11:18:38.681" idx="1">
    <p:pos x="3836" y="984"/>
    <p:text>Can you have the two charts be the same size? </p:text>
    <p:extLst>
      <p:ext uri="{C676402C-5697-4E1C-873F-D02D1690AC5C}">
        <p15:threadingInfo xmlns:p15="http://schemas.microsoft.com/office/powerpoint/2012/main" timeZoneBias="240"/>
      </p:ext>
    </p:extLst>
  </p:cm>
  <p:cm authorId="1" dt="2021-05-07T11:19:07.518" idx="2">
    <p:pos x="404" y="257"/>
    <p:text>Can you sure that the titles are right side justified </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1-05-07T11:19:29.507" idx="3">
    <p:pos x="3840" y="921"/>
    <p:text>Can you make sure the the charts are the same size and title is justified to the right? </p:text>
    <p:extLst>
      <p:ext uri="{C676402C-5697-4E1C-873F-D02D1690AC5C}">
        <p15:threadingInfo xmlns:p15="http://schemas.microsoft.com/office/powerpoint/2012/main" timeZoneBias="24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1-05-07T11:25:07.696" idx="4">
    <p:pos x="398" y="270"/>
    <p:text>Is it possible to get updated data for this slide? </p:text>
    <p:extLst>
      <p:ext uri="{C676402C-5697-4E1C-873F-D02D1690AC5C}">
        <p15:threadingInfo xmlns:p15="http://schemas.microsoft.com/office/powerpoint/2012/main" timeZoneBias="24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9EFC75B-AAB7-4E39-BEF8-6E141B72F10B}" type="doc">
      <dgm:prSet loTypeId="urn:microsoft.com/office/officeart/2005/8/layout/hList1" loCatId="list" qsTypeId="urn:microsoft.com/office/officeart/2005/8/quickstyle/simple1" qsCatId="simple" csTypeId="urn:microsoft.com/office/officeart/2005/8/colors/accent1_2" csCatId="accent1"/>
      <dgm:spPr/>
      <dgm:t>
        <a:bodyPr/>
        <a:lstStyle/>
        <a:p>
          <a:endParaRPr lang="en-US"/>
        </a:p>
      </dgm:t>
    </dgm:pt>
    <dgm:pt modelId="{89FF68BB-FBEB-42EA-912C-B82E08B4329B}">
      <dgm:prSet/>
      <dgm:spPr/>
      <dgm:t>
        <a:bodyPr/>
        <a:lstStyle/>
        <a:p>
          <a:r>
            <a:rPr lang="en-CA"/>
            <a:t>Gender differences exist in the:</a:t>
          </a:r>
          <a:endParaRPr lang="en-US"/>
        </a:p>
      </dgm:t>
    </dgm:pt>
    <dgm:pt modelId="{F0B5599F-51BE-46A0-9440-808A418F3D9E}" type="parTrans" cxnId="{22F9360E-BF24-4C4F-ACE0-DB71AC4669F9}">
      <dgm:prSet/>
      <dgm:spPr/>
      <dgm:t>
        <a:bodyPr/>
        <a:lstStyle/>
        <a:p>
          <a:endParaRPr lang="en-US"/>
        </a:p>
      </dgm:t>
    </dgm:pt>
    <dgm:pt modelId="{448AF257-ECA0-4326-A6E6-A5767C58301A}" type="sibTrans" cxnId="{22F9360E-BF24-4C4F-ACE0-DB71AC4669F9}">
      <dgm:prSet/>
      <dgm:spPr/>
      <dgm:t>
        <a:bodyPr/>
        <a:lstStyle/>
        <a:p>
          <a:endParaRPr lang="en-US"/>
        </a:p>
      </dgm:t>
    </dgm:pt>
    <dgm:pt modelId="{7ED15584-E3B5-4223-BD2E-A2275ADBA20A}">
      <dgm:prSet/>
      <dgm:spPr/>
      <dgm:t>
        <a:bodyPr/>
        <a:lstStyle/>
        <a:p>
          <a:r>
            <a:rPr lang="en-CA"/>
            <a:t>Origins</a:t>
          </a:r>
          <a:endParaRPr lang="en-US"/>
        </a:p>
      </dgm:t>
    </dgm:pt>
    <dgm:pt modelId="{6A55FC8F-D82C-4CBD-A677-4E7458E3E4ED}" type="parTrans" cxnId="{3A277131-B7E8-4709-AE8D-3A8C53795347}">
      <dgm:prSet/>
      <dgm:spPr/>
      <dgm:t>
        <a:bodyPr/>
        <a:lstStyle/>
        <a:p>
          <a:endParaRPr lang="en-US"/>
        </a:p>
      </dgm:t>
    </dgm:pt>
    <dgm:pt modelId="{065484CB-56BD-4B92-B7EA-5C299FFBA925}" type="sibTrans" cxnId="{3A277131-B7E8-4709-AE8D-3A8C53795347}">
      <dgm:prSet/>
      <dgm:spPr/>
      <dgm:t>
        <a:bodyPr/>
        <a:lstStyle/>
        <a:p>
          <a:endParaRPr lang="en-US"/>
        </a:p>
      </dgm:t>
    </dgm:pt>
    <dgm:pt modelId="{7403C88C-0837-45E1-9BA4-10D914C784BD}">
      <dgm:prSet/>
      <dgm:spPr/>
      <dgm:t>
        <a:bodyPr/>
        <a:lstStyle/>
        <a:p>
          <a:r>
            <a:rPr lang="en-CA"/>
            <a:t>Development</a:t>
          </a:r>
          <a:endParaRPr lang="en-US"/>
        </a:p>
      </dgm:t>
    </dgm:pt>
    <dgm:pt modelId="{57776350-6BC5-4EB2-B1C1-E635569B5767}" type="parTrans" cxnId="{28C801FE-3D62-452B-B9A7-0C05B71ED053}">
      <dgm:prSet/>
      <dgm:spPr/>
      <dgm:t>
        <a:bodyPr/>
        <a:lstStyle/>
        <a:p>
          <a:endParaRPr lang="en-US"/>
        </a:p>
      </dgm:t>
    </dgm:pt>
    <dgm:pt modelId="{5A556965-6766-4291-8AD7-46F1609E5AE6}" type="sibTrans" cxnId="{28C801FE-3D62-452B-B9A7-0C05B71ED053}">
      <dgm:prSet/>
      <dgm:spPr/>
      <dgm:t>
        <a:bodyPr/>
        <a:lstStyle/>
        <a:p>
          <a:endParaRPr lang="en-US"/>
        </a:p>
      </dgm:t>
    </dgm:pt>
    <dgm:pt modelId="{942AB7FD-D67E-4E0E-9497-CA22BFF3422F}">
      <dgm:prSet/>
      <dgm:spPr/>
      <dgm:t>
        <a:bodyPr/>
        <a:lstStyle/>
        <a:p>
          <a:r>
            <a:rPr lang="en-CA"/>
            <a:t>Course and treatment of</a:t>
          </a:r>
          <a:r>
            <a:rPr lang="en-CA" b="1"/>
            <a:t> </a:t>
          </a:r>
          <a:r>
            <a:rPr lang="en-CA"/>
            <a:t>SUD</a:t>
          </a:r>
          <a:endParaRPr lang="en-US"/>
        </a:p>
      </dgm:t>
    </dgm:pt>
    <dgm:pt modelId="{9956CE7E-A83F-4C39-ADAA-DC9AEC6E26EA}" type="parTrans" cxnId="{6E18C440-C450-4724-BF2D-65387C4F3341}">
      <dgm:prSet/>
      <dgm:spPr/>
      <dgm:t>
        <a:bodyPr/>
        <a:lstStyle/>
        <a:p>
          <a:endParaRPr lang="en-US"/>
        </a:p>
      </dgm:t>
    </dgm:pt>
    <dgm:pt modelId="{ECCBCD2A-70B9-4067-B494-17A46500B120}" type="sibTrans" cxnId="{6E18C440-C450-4724-BF2D-65387C4F3341}">
      <dgm:prSet/>
      <dgm:spPr/>
      <dgm:t>
        <a:bodyPr/>
        <a:lstStyle/>
        <a:p>
          <a:endParaRPr lang="en-US"/>
        </a:p>
      </dgm:t>
    </dgm:pt>
    <dgm:pt modelId="{1A122AFA-E321-49EC-B21B-EA36A57C7CA2}">
      <dgm:prSet/>
      <dgm:spPr/>
      <dgm:t>
        <a:bodyPr/>
        <a:lstStyle/>
        <a:p>
          <a:r>
            <a:rPr lang="en-CA"/>
            <a:t>Historically men used alcohol/drugs more &gt; women </a:t>
          </a:r>
          <a:endParaRPr lang="en-US"/>
        </a:p>
      </dgm:t>
    </dgm:pt>
    <dgm:pt modelId="{E67F7F65-16F1-457A-95BF-3AC2251A08D6}" type="parTrans" cxnId="{99EE17B2-13FB-459B-8D1D-12F3A8A752B4}">
      <dgm:prSet/>
      <dgm:spPr/>
      <dgm:t>
        <a:bodyPr/>
        <a:lstStyle/>
        <a:p>
          <a:endParaRPr lang="en-US"/>
        </a:p>
      </dgm:t>
    </dgm:pt>
    <dgm:pt modelId="{D8363D4D-B9AE-491B-B47A-2E36C3A62BEE}" type="sibTrans" cxnId="{99EE17B2-13FB-459B-8D1D-12F3A8A752B4}">
      <dgm:prSet/>
      <dgm:spPr/>
      <dgm:t>
        <a:bodyPr/>
        <a:lstStyle/>
        <a:p>
          <a:endParaRPr lang="en-US"/>
        </a:p>
      </dgm:t>
    </dgm:pt>
    <dgm:pt modelId="{9DA748C3-A076-4B18-A760-696C8BD3EBE5}">
      <dgm:prSet/>
      <dgm:spPr/>
      <dgm:t>
        <a:bodyPr/>
        <a:lstStyle/>
        <a:p>
          <a:r>
            <a:rPr lang="en-CA"/>
            <a:t>Addiction services, research, and polices have been either tailored to men or designed using a gender-neutral approach</a:t>
          </a:r>
          <a:endParaRPr lang="en-US"/>
        </a:p>
      </dgm:t>
    </dgm:pt>
    <dgm:pt modelId="{386BFA72-B81C-416F-8AAC-F8E88A1777E7}" type="parTrans" cxnId="{24D1C8EC-8AC4-465B-8155-06BD018DBCFA}">
      <dgm:prSet/>
      <dgm:spPr/>
      <dgm:t>
        <a:bodyPr/>
        <a:lstStyle/>
        <a:p>
          <a:endParaRPr lang="en-US"/>
        </a:p>
      </dgm:t>
    </dgm:pt>
    <dgm:pt modelId="{5B53347A-64E2-4960-AE69-6ACE9AB9185A}" type="sibTrans" cxnId="{24D1C8EC-8AC4-465B-8155-06BD018DBCFA}">
      <dgm:prSet/>
      <dgm:spPr/>
      <dgm:t>
        <a:bodyPr/>
        <a:lstStyle/>
        <a:p>
          <a:endParaRPr lang="en-US"/>
        </a:p>
      </dgm:t>
    </dgm:pt>
    <dgm:pt modelId="{DDC754C5-7823-4CD4-8A9B-FD5187D26CE7}">
      <dgm:prSet/>
      <dgm:spPr/>
      <dgm:t>
        <a:bodyPr/>
        <a:lstStyle/>
        <a:p>
          <a:r>
            <a:rPr lang="en-CA"/>
            <a:t>Gender-neutral approaches tend to benefit men &gt; over women </a:t>
          </a:r>
          <a:endParaRPr lang="en-US"/>
        </a:p>
      </dgm:t>
    </dgm:pt>
    <dgm:pt modelId="{4CE6B9B2-7239-494E-B2A7-565CC52E4F8D}" type="parTrans" cxnId="{D62EAFB1-5095-49A8-A44B-09CC3FE080A1}">
      <dgm:prSet/>
      <dgm:spPr/>
      <dgm:t>
        <a:bodyPr/>
        <a:lstStyle/>
        <a:p>
          <a:endParaRPr lang="en-US"/>
        </a:p>
      </dgm:t>
    </dgm:pt>
    <dgm:pt modelId="{0D3BDF01-39FE-4E30-995D-0DBABD7B7619}" type="sibTrans" cxnId="{D62EAFB1-5095-49A8-A44B-09CC3FE080A1}">
      <dgm:prSet/>
      <dgm:spPr/>
      <dgm:t>
        <a:bodyPr/>
        <a:lstStyle/>
        <a:p>
          <a:endParaRPr lang="en-US"/>
        </a:p>
      </dgm:t>
    </dgm:pt>
    <dgm:pt modelId="{4FE29E3F-C50C-49B4-8003-92E7020C723F}">
      <dgm:prSet/>
      <dgm:spPr/>
      <dgm:t>
        <a:bodyPr/>
        <a:lstStyle/>
        <a:p>
          <a:r>
            <a:rPr lang="en-CA"/>
            <a:t>They fail to consider the specific needs of women</a:t>
          </a:r>
          <a:endParaRPr lang="en-US"/>
        </a:p>
      </dgm:t>
    </dgm:pt>
    <dgm:pt modelId="{F97E3420-7D6D-4CB0-BF17-91BC55F49795}" type="parTrans" cxnId="{E0E97DCF-A4CC-47D5-9A68-EFA83EAE14E0}">
      <dgm:prSet/>
      <dgm:spPr/>
      <dgm:t>
        <a:bodyPr/>
        <a:lstStyle/>
        <a:p>
          <a:endParaRPr lang="en-US"/>
        </a:p>
      </dgm:t>
    </dgm:pt>
    <dgm:pt modelId="{AC9487A7-24B0-4667-AED8-D3B946798BD4}" type="sibTrans" cxnId="{E0E97DCF-A4CC-47D5-9A68-EFA83EAE14E0}">
      <dgm:prSet/>
      <dgm:spPr/>
      <dgm:t>
        <a:bodyPr/>
        <a:lstStyle/>
        <a:p>
          <a:endParaRPr lang="en-US"/>
        </a:p>
      </dgm:t>
    </dgm:pt>
    <dgm:pt modelId="{43BB2D7C-3507-1F41-96D7-039EB783A229}" type="pres">
      <dgm:prSet presAssocID="{99EFC75B-AAB7-4E39-BEF8-6E141B72F10B}" presName="Name0" presStyleCnt="0">
        <dgm:presLayoutVars>
          <dgm:dir/>
          <dgm:animLvl val="lvl"/>
          <dgm:resizeHandles val="exact"/>
        </dgm:presLayoutVars>
      </dgm:prSet>
      <dgm:spPr/>
    </dgm:pt>
    <dgm:pt modelId="{B58A82BB-E0E2-E24F-AA8B-4BB332A6CA6C}" type="pres">
      <dgm:prSet presAssocID="{89FF68BB-FBEB-42EA-912C-B82E08B4329B}" presName="composite" presStyleCnt="0"/>
      <dgm:spPr/>
    </dgm:pt>
    <dgm:pt modelId="{E92A61B9-9BBC-2746-B5CE-4A86CF53679E}" type="pres">
      <dgm:prSet presAssocID="{89FF68BB-FBEB-42EA-912C-B82E08B4329B}" presName="parTx" presStyleLbl="alignNode1" presStyleIdx="0" presStyleCnt="3">
        <dgm:presLayoutVars>
          <dgm:chMax val="0"/>
          <dgm:chPref val="0"/>
          <dgm:bulletEnabled val="1"/>
        </dgm:presLayoutVars>
      </dgm:prSet>
      <dgm:spPr/>
    </dgm:pt>
    <dgm:pt modelId="{DAEFC4AB-EA84-4A43-84B2-08FB2A52943E}" type="pres">
      <dgm:prSet presAssocID="{89FF68BB-FBEB-42EA-912C-B82E08B4329B}" presName="desTx" presStyleLbl="alignAccFollowNode1" presStyleIdx="0" presStyleCnt="3">
        <dgm:presLayoutVars>
          <dgm:bulletEnabled val="1"/>
        </dgm:presLayoutVars>
      </dgm:prSet>
      <dgm:spPr/>
    </dgm:pt>
    <dgm:pt modelId="{F7626AA3-D35B-4E46-B19A-C7471C8A45D6}" type="pres">
      <dgm:prSet presAssocID="{448AF257-ECA0-4326-A6E6-A5767C58301A}" presName="space" presStyleCnt="0"/>
      <dgm:spPr/>
    </dgm:pt>
    <dgm:pt modelId="{797953B4-278E-D742-A141-2AEFC9260231}" type="pres">
      <dgm:prSet presAssocID="{1A122AFA-E321-49EC-B21B-EA36A57C7CA2}" presName="composite" presStyleCnt="0"/>
      <dgm:spPr/>
    </dgm:pt>
    <dgm:pt modelId="{F4C977B5-9C75-7A4F-B786-929346959EB0}" type="pres">
      <dgm:prSet presAssocID="{1A122AFA-E321-49EC-B21B-EA36A57C7CA2}" presName="parTx" presStyleLbl="alignNode1" presStyleIdx="1" presStyleCnt="3">
        <dgm:presLayoutVars>
          <dgm:chMax val="0"/>
          <dgm:chPref val="0"/>
          <dgm:bulletEnabled val="1"/>
        </dgm:presLayoutVars>
      </dgm:prSet>
      <dgm:spPr/>
    </dgm:pt>
    <dgm:pt modelId="{08C3FFED-E017-5349-9B40-C25023EE70DC}" type="pres">
      <dgm:prSet presAssocID="{1A122AFA-E321-49EC-B21B-EA36A57C7CA2}" presName="desTx" presStyleLbl="alignAccFollowNode1" presStyleIdx="1" presStyleCnt="3">
        <dgm:presLayoutVars>
          <dgm:bulletEnabled val="1"/>
        </dgm:presLayoutVars>
      </dgm:prSet>
      <dgm:spPr/>
    </dgm:pt>
    <dgm:pt modelId="{6A2CEB9A-CCCE-1A44-BC41-39CADF8509C6}" type="pres">
      <dgm:prSet presAssocID="{D8363D4D-B9AE-491B-B47A-2E36C3A62BEE}" presName="space" presStyleCnt="0"/>
      <dgm:spPr/>
    </dgm:pt>
    <dgm:pt modelId="{05AC5F9D-8B49-8244-BDC3-19C040F40A37}" type="pres">
      <dgm:prSet presAssocID="{DDC754C5-7823-4CD4-8A9B-FD5187D26CE7}" presName="composite" presStyleCnt="0"/>
      <dgm:spPr/>
    </dgm:pt>
    <dgm:pt modelId="{D74237A1-CB31-A047-AF4D-273E818D38A4}" type="pres">
      <dgm:prSet presAssocID="{DDC754C5-7823-4CD4-8A9B-FD5187D26CE7}" presName="parTx" presStyleLbl="alignNode1" presStyleIdx="2" presStyleCnt="3">
        <dgm:presLayoutVars>
          <dgm:chMax val="0"/>
          <dgm:chPref val="0"/>
          <dgm:bulletEnabled val="1"/>
        </dgm:presLayoutVars>
      </dgm:prSet>
      <dgm:spPr/>
    </dgm:pt>
    <dgm:pt modelId="{462FD1E2-A1E6-B648-8C8C-A171E2F199E3}" type="pres">
      <dgm:prSet presAssocID="{DDC754C5-7823-4CD4-8A9B-FD5187D26CE7}" presName="desTx" presStyleLbl="alignAccFollowNode1" presStyleIdx="2" presStyleCnt="3">
        <dgm:presLayoutVars>
          <dgm:bulletEnabled val="1"/>
        </dgm:presLayoutVars>
      </dgm:prSet>
      <dgm:spPr/>
    </dgm:pt>
  </dgm:ptLst>
  <dgm:cxnLst>
    <dgm:cxn modelId="{22F9360E-BF24-4C4F-ACE0-DB71AC4669F9}" srcId="{99EFC75B-AAB7-4E39-BEF8-6E141B72F10B}" destId="{89FF68BB-FBEB-42EA-912C-B82E08B4329B}" srcOrd="0" destOrd="0" parTransId="{F0B5599F-51BE-46A0-9440-808A418F3D9E}" sibTransId="{448AF257-ECA0-4326-A6E6-A5767C58301A}"/>
    <dgm:cxn modelId="{3A277131-B7E8-4709-AE8D-3A8C53795347}" srcId="{89FF68BB-FBEB-42EA-912C-B82E08B4329B}" destId="{7ED15584-E3B5-4223-BD2E-A2275ADBA20A}" srcOrd="0" destOrd="0" parTransId="{6A55FC8F-D82C-4CBD-A677-4E7458E3E4ED}" sibTransId="{065484CB-56BD-4B92-B7EA-5C299FFBA925}"/>
    <dgm:cxn modelId="{6E18C440-C450-4724-BF2D-65387C4F3341}" srcId="{89FF68BB-FBEB-42EA-912C-B82E08B4329B}" destId="{942AB7FD-D67E-4E0E-9497-CA22BFF3422F}" srcOrd="2" destOrd="0" parTransId="{9956CE7E-A83F-4C39-ADAA-DC9AEC6E26EA}" sibTransId="{ECCBCD2A-70B9-4067-B494-17A46500B120}"/>
    <dgm:cxn modelId="{718B4E7F-281B-FD4E-A63C-F7C1162E36EB}" type="presOf" srcId="{4FE29E3F-C50C-49B4-8003-92E7020C723F}" destId="{462FD1E2-A1E6-B648-8C8C-A171E2F199E3}" srcOrd="0" destOrd="0" presId="urn:microsoft.com/office/officeart/2005/8/layout/hList1"/>
    <dgm:cxn modelId="{23F5F689-99FF-8D4C-9EC1-63837894EAE0}" type="presOf" srcId="{DDC754C5-7823-4CD4-8A9B-FD5187D26CE7}" destId="{D74237A1-CB31-A047-AF4D-273E818D38A4}" srcOrd="0" destOrd="0" presId="urn:microsoft.com/office/officeart/2005/8/layout/hList1"/>
    <dgm:cxn modelId="{974D9792-AB5A-7C49-9B82-367C026ED1EA}" type="presOf" srcId="{1A122AFA-E321-49EC-B21B-EA36A57C7CA2}" destId="{F4C977B5-9C75-7A4F-B786-929346959EB0}" srcOrd="0" destOrd="0" presId="urn:microsoft.com/office/officeart/2005/8/layout/hList1"/>
    <dgm:cxn modelId="{BCAAB89D-0B8E-1C46-835C-920D1BC6FA8E}" type="presOf" srcId="{7ED15584-E3B5-4223-BD2E-A2275ADBA20A}" destId="{DAEFC4AB-EA84-4A43-84B2-08FB2A52943E}" srcOrd="0" destOrd="0" presId="urn:microsoft.com/office/officeart/2005/8/layout/hList1"/>
    <dgm:cxn modelId="{074D699F-B3D7-D847-A453-CB16DE7FCCC3}" type="presOf" srcId="{89FF68BB-FBEB-42EA-912C-B82E08B4329B}" destId="{E92A61B9-9BBC-2746-B5CE-4A86CF53679E}" srcOrd="0" destOrd="0" presId="urn:microsoft.com/office/officeart/2005/8/layout/hList1"/>
    <dgm:cxn modelId="{72E923A8-1620-914A-9037-32ADCF0E7B6C}" type="presOf" srcId="{942AB7FD-D67E-4E0E-9497-CA22BFF3422F}" destId="{DAEFC4AB-EA84-4A43-84B2-08FB2A52943E}" srcOrd="0" destOrd="2" presId="urn:microsoft.com/office/officeart/2005/8/layout/hList1"/>
    <dgm:cxn modelId="{D62EAFB1-5095-49A8-A44B-09CC3FE080A1}" srcId="{99EFC75B-AAB7-4E39-BEF8-6E141B72F10B}" destId="{DDC754C5-7823-4CD4-8A9B-FD5187D26CE7}" srcOrd="2" destOrd="0" parTransId="{4CE6B9B2-7239-494E-B2A7-565CC52E4F8D}" sibTransId="{0D3BDF01-39FE-4E30-995D-0DBABD7B7619}"/>
    <dgm:cxn modelId="{99EE17B2-13FB-459B-8D1D-12F3A8A752B4}" srcId="{99EFC75B-AAB7-4E39-BEF8-6E141B72F10B}" destId="{1A122AFA-E321-49EC-B21B-EA36A57C7CA2}" srcOrd="1" destOrd="0" parTransId="{E67F7F65-16F1-457A-95BF-3AC2251A08D6}" sibTransId="{D8363D4D-B9AE-491B-B47A-2E36C3A62BEE}"/>
    <dgm:cxn modelId="{E0E97DCF-A4CC-47D5-9A68-EFA83EAE14E0}" srcId="{DDC754C5-7823-4CD4-8A9B-FD5187D26CE7}" destId="{4FE29E3F-C50C-49B4-8003-92E7020C723F}" srcOrd="0" destOrd="0" parTransId="{F97E3420-7D6D-4CB0-BF17-91BC55F49795}" sibTransId="{AC9487A7-24B0-4667-AED8-D3B946798BD4}"/>
    <dgm:cxn modelId="{1BF781DC-C14E-9149-B1F9-178A50199615}" type="presOf" srcId="{99EFC75B-AAB7-4E39-BEF8-6E141B72F10B}" destId="{43BB2D7C-3507-1F41-96D7-039EB783A229}" srcOrd="0" destOrd="0" presId="urn:microsoft.com/office/officeart/2005/8/layout/hList1"/>
    <dgm:cxn modelId="{3DDA0DE4-2B24-3044-A311-00695D87438A}" type="presOf" srcId="{9DA748C3-A076-4B18-A760-696C8BD3EBE5}" destId="{08C3FFED-E017-5349-9B40-C25023EE70DC}" srcOrd="0" destOrd="0" presId="urn:microsoft.com/office/officeart/2005/8/layout/hList1"/>
    <dgm:cxn modelId="{24D1C8EC-8AC4-465B-8155-06BD018DBCFA}" srcId="{1A122AFA-E321-49EC-B21B-EA36A57C7CA2}" destId="{9DA748C3-A076-4B18-A760-696C8BD3EBE5}" srcOrd="0" destOrd="0" parTransId="{386BFA72-B81C-416F-8AAC-F8E88A1777E7}" sibTransId="{5B53347A-64E2-4960-AE69-6ACE9AB9185A}"/>
    <dgm:cxn modelId="{DEB59EFB-6FE3-A440-AF9E-71BA2050A430}" type="presOf" srcId="{7403C88C-0837-45E1-9BA4-10D914C784BD}" destId="{DAEFC4AB-EA84-4A43-84B2-08FB2A52943E}" srcOrd="0" destOrd="1" presId="urn:microsoft.com/office/officeart/2005/8/layout/hList1"/>
    <dgm:cxn modelId="{28C801FE-3D62-452B-B9A7-0C05B71ED053}" srcId="{89FF68BB-FBEB-42EA-912C-B82E08B4329B}" destId="{7403C88C-0837-45E1-9BA4-10D914C784BD}" srcOrd="1" destOrd="0" parTransId="{57776350-6BC5-4EB2-B1C1-E635569B5767}" sibTransId="{5A556965-6766-4291-8AD7-46F1609E5AE6}"/>
    <dgm:cxn modelId="{4188C49B-FC3C-CC42-AC91-AF3A6E5694CC}" type="presParOf" srcId="{43BB2D7C-3507-1F41-96D7-039EB783A229}" destId="{B58A82BB-E0E2-E24F-AA8B-4BB332A6CA6C}" srcOrd="0" destOrd="0" presId="urn:microsoft.com/office/officeart/2005/8/layout/hList1"/>
    <dgm:cxn modelId="{C05E1A40-395E-3740-B18C-0327FB54B94B}" type="presParOf" srcId="{B58A82BB-E0E2-E24F-AA8B-4BB332A6CA6C}" destId="{E92A61B9-9BBC-2746-B5CE-4A86CF53679E}" srcOrd="0" destOrd="0" presId="urn:microsoft.com/office/officeart/2005/8/layout/hList1"/>
    <dgm:cxn modelId="{76EA558F-995B-A447-8825-7D5E47B31373}" type="presParOf" srcId="{B58A82BB-E0E2-E24F-AA8B-4BB332A6CA6C}" destId="{DAEFC4AB-EA84-4A43-84B2-08FB2A52943E}" srcOrd="1" destOrd="0" presId="urn:microsoft.com/office/officeart/2005/8/layout/hList1"/>
    <dgm:cxn modelId="{022ED92C-0977-E744-86CC-3A6294A556CE}" type="presParOf" srcId="{43BB2D7C-3507-1F41-96D7-039EB783A229}" destId="{F7626AA3-D35B-4E46-B19A-C7471C8A45D6}" srcOrd="1" destOrd="0" presId="urn:microsoft.com/office/officeart/2005/8/layout/hList1"/>
    <dgm:cxn modelId="{236F1C51-9AA7-EC4B-A969-0CF20D537C0D}" type="presParOf" srcId="{43BB2D7C-3507-1F41-96D7-039EB783A229}" destId="{797953B4-278E-D742-A141-2AEFC9260231}" srcOrd="2" destOrd="0" presId="urn:microsoft.com/office/officeart/2005/8/layout/hList1"/>
    <dgm:cxn modelId="{CE4EF202-84EC-894C-9038-A7A41A78AD4C}" type="presParOf" srcId="{797953B4-278E-D742-A141-2AEFC9260231}" destId="{F4C977B5-9C75-7A4F-B786-929346959EB0}" srcOrd="0" destOrd="0" presId="urn:microsoft.com/office/officeart/2005/8/layout/hList1"/>
    <dgm:cxn modelId="{EEE59425-43BA-714C-8B9F-567F3CA07F51}" type="presParOf" srcId="{797953B4-278E-D742-A141-2AEFC9260231}" destId="{08C3FFED-E017-5349-9B40-C25023EE70DC}" srcOrd="1" destOrd="0" presId="urn:microsoft.com/office/officeart/2005/8/layout/hList1"/>
    <dgm:cxn modelId="{D0BD0300-0AD7-D44E-B216-99221AA4D369}" type="presParOf" srcId="{43BB2D7C-3507-1F41-96D7-039EB783A229}" destId="{6A2CEB9A-CCCE-1A44-BC41-39CADF8509C6}" srcOrd="3" destOrd="0" presId="urn:microsoft.com/office/officeart/2005/8/layout/hList1"/>
    <dgm:cxn modelId="{017E5418-F20B-624E-A7E4-2CA1D6D0A2F7}" type="presParOf" srcId="{43BB2D7C-3507-1F41-96D7-039EB783A229}" destId="{05AC5F9D-8B49-8244-BDC3-19C040F40A37}" srcOrd="4" destOrd="0" presId="urn:microsoft.com/office/officeart/2005/8/layout/hList1"/>
    <dgm:cxn modelId="{30B93F2D-E49D-BA4D-90C6-F748168E7199}" type="presParOf" srcId="{05AC5F9D-8B49-8244-BDC3-19C040F40A37}" destId="{D74237A1-CB31-A047-AF4D-273E818D38A4}" srcOrd="0" destOrd="0" presId="urn:microsoft.com/office/officeart/2005/8/layout/hList1"/>
    <dgm:cxn modelId="{40C605E6-CBB3-1345-A95A-C5B58A91FB6D}" type="presParOf" srcId="{05AC5F9D-8B49-8244-BDC3-19C040F40A37}" destId="{462FD1E2-A1E6-B648-8C8C-A171E2F199E3}"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2A61B9-9BBC-2746-B5CE-4A86CF53679E}">
      <dsp:nvSpPr>
        <dsp:cNvPr id="0" name=""/>
        <dsp:cNvSpPr/>
      </dsp:nvSpPr>
      <dsp:spPr>
        <a:xfrm>
          <a:off x="3286" y="457983"/>
          <a:ext cx="3203971" cy="1005968"/>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CA" sz="2000" kern="1200"/>
            <a:t>Gender differences exist in the:</a:t>
          </a:r>
          <a:endParaRPr lang="en-US" sz="2000" kern="1200"/>
        </a:p>
      </dsp:txBody>
      <dsp:txXfrm>
        <a:off x="3286" y="457983"/>
        <a:ext cx="3203971" cy="1005968"/>
      </dsp:txXfrm>
    </dsp:sp>
    <dsp:sp modelId="{DAEFC4AB-EA84-4A43-84B2-08FB2A52943E}">
      <dsp:nvSpPr>
        <dsp:cNvPr id="0" name=""/>
        <dsp:cNvSpPr/>
      </dsp:nvSpPr>
      <dsp:spPr>
        <a:xfrm>
          <a:off x="3286" y="1463951"/>
          <a:ext cx="3203971" cy="166758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CA" sz="2000" kern="1200"/>
            <a:t>Origins</a:t>
          </a:r>
          <a:endParaRPr lang="en-US" sz="2000" kern="1200"/>
        </a:p>
        <a:p>
          <a:pPr marL="228600" lvl="1" indent="-228600" algn="l" defTabSz="889000">
            <a:lnSpc>
              <a:spcPct val="90000"/>
            </a:lnSpc>
            <a:spcBef>
              <a:spcPct val="0"/>
            </a:spcBef>
            <a:spcAft>
              <a:spcPct val="15000"/>
            </a:spcAft>
            <a:buChar char="•"/>
          </a:pPr>
          <a:r>
            <a:rPr lang="en-CA" sz="2000" kern="1200"/>
            <a:t>Development</a:t>
          </a:r>
          <a:endParaRPr lang="en-US" sz="2000" kern="1200"/>
        </a:p>
        <a:p>
          <a:pPr marL="228600" lvl="1" indent="-228600" algn="l" defTabSz="889000">
            <a:lnSpc>
              <a:spcPct val="90000"/>
            </a:lnSpc>
            <a:spcBef>
              <a:spcPct val="0"/>
            </a:spcBef>
            <a:spcAft>
              <a:spcPct val="15000"/>
            </a:spcAft>
            <a:buChar char="•"/>
          </a:pPr>
          <a:r>
            <a:rPr lang="en-CA" sz="2000" kern="1200"/>
            <a:t>Course and treatment of</a:t>
          </a:r>
          <a:r>
            <a:rPr lang="en-CA" sz="2000" b="1" kern="1200"/>
            <a:t> </a:t>
          </a:r>
          <a:r>
            <a:rPr lang="en-CA" sz="2000" kern="1200"/>
            <a:t>SUD</a:t>
          </a:r>
          <a:endParaRPr lang="en-US" sz="2000" kern="1200"/>
        </a:p>
      </dsp:txBody>
      <dsp:txXfrm>
        <a:off x="3286" y="1463951"/>
        <a:ext cx="3203971" cy="1667587"/>
      </dsp:txXfrm>
    </dsp:sp>
    <dsp:sp modelId="{F4C977B5-9C75-7A4F-B786-929346959EB0}">
      <dsp:nvSpPr>
        <dsp:cNvPr id="0" name=""/>
        <dsp:cNvSpPr/>
      </dsp:nvSpPr>
      <dsp:spPr>
        <a:xfrm>
          <a:off x="3655814" y="457983"/>
          <a:ext cx="3203971" cy="1005968"/>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CA" sz="2000" kern="1200"/>
            <a:t>Historically men used alcohol/drugs more &gt; women </a:t>
          </a:r>
          <a:endParaRPr lang="en-US" sz="2000" kern="1200"/>
        </a:p>
      </dsp:txBody>
      <dsp:txXfrm>
        <a:off x="3655814" y="457983"/>
        <a:ext cx="3203971" cy="1005968"/>
      </dsp:txXfrm>
    </dsp:sp>
    <dsp:sp modelId="{08C3FFED-E017-5349-9B40-C25023EE70DC}">
      <dsp:nvSpPr>
        <dsp:cNvPr id="0" name=""/>
        <dsp:cNvSpPr/>
      </dsp:nvSpPr>
      <dsp:spPr>
        <a:xfrm>
          <a:off x="3655814" y="1463951"/>
          <a:ext cx="3203971" cy="166758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CA" sz="2000" kern="1200"/>
            <a:t>Addiction services, research, and polices have been either tailored to men or designed using a gender-neutral approach</a:t>
          </a:r>
          <a:endParaRPr lang="en-US" sz="2000" kern="1200"/>
        </a:p>
      </dsp:txBody>
      <dsp:txXfrm>
        <a:off x="3655814" y="1463951"/>
        <a:ext cx="3203971" cy="1667587"/>
      </dsp:txXfrm>
    </dsp:sp>
    <dsp:sp modelId="{D74237A1-CB31-A047-AF4D-273E818D38A4}">
      <dsp:nvSpPr>
        <dsp:cNvPr id="0" name=""/>
        <dsp:cNvSpPr/>
      </dsp:nvSpPr>
      <dsp:spPr>
        <a:xfrm>
          <a:off x="7308342" y="457983"/>
          <a:ext cx="3203971" cy="1005968"/>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CA" sz="2000" kern="1200"/>
            <a:t>Gender-neutral approaches tend to benefit men &gt; over women </a:t>
          </a:r>
          <a:endParaRPr lang="en-US" sz="2000" kern="1200"/>
        </a:p>
      </dsp:txBody>
      <dsp:txXfrm>
        <a:off x="7308342" y="457983"/>
        <a:ext cx="3203971" cy="1005968"/>
      </dsp:txXfrm>
    </dsp:sp>
    <dsp:sp modelId="{462FD1E2-A1E6-B648-8C8C-A171E2F199E3}">
      <dsp:nvSpPr>
        <dsp:cNvPr id="0" name=""/>
        <dsp:cNvSpPr/>
      </dsp:nvSpPr>
      <dsp:spPr>
        <a:xfrm>
          <a:off x="7308342" y="1463951"/>
          <a:ext cx="3203971" cy="166758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CA" sz="2000" kern="1200"/>
            <a:t>They fail to consider the specific needs of women</a:t>
          </a:r>
          <a:endParaRPr lang="en-US" sz="2000" kern="1200"/>
        </a:p>
      </dsp:txBody>
      <dsp:txXfrm>
        <a:off x="7308342" y="1463951"/>
        <a:ext cx="3203971" cy="1667587"/>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040CF4-BE66-6E44-9026-1B414F0445C2}" type="datetimeFigureOut">
              <a:rPr lang="en-US" smtClean="0"/>
              <a:t>5/9/21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18057F-4679-9F40-B259-5B0AD4E954E2}" type="slidenum">
              <a:rPr lang="en-US" smtClean="0"/>
              <a:t>‹#›</a:t>
            </a:fld>
            <a:endParaRPr lang="en-US"/>
          </a:p>
        </p:txBody>
      </p:sp>
    </p:spTree>
    <p:extLst>
      <p:ext uri="{BB962C8B-B14F-4D97-AF65-F5344CB8AC3E}">
        <p14:creationId xmlns:p14="http://schemas.microsoft.com/office/powerpoint/2010/main" val="6251498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ncbi.nlm.nih.gov/pmc/articles/PMC3477985/"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 have now told you that overall opioid use has been decreasing</a:t>
            </a:r>
            <a:r>
              <a:rPr lang="en-US" baseline="0" dirty="0"/>
              <a:t> but that hospitalization for opioid poisoning might be increasing- until really last week there was question about what was happening with overdose deaths in this age group- but then this data brief was released by the CDC and the NCHS- showing that there has been an increase in the last couple of years in overdose deaths (from any substance)</a:t>
            </a:r>
            <a:endParaRPr lang="en-US" dirty="0"/>
          </a:p>
        </p:txBody>
      </p:sp>
      <p:sp>
        <p:nvSpPr>
          <p:cNvPr id="4" name="Slide Number Placeholder 3"/>
          <p:cNvSpPr>
            <a:spLocks noGrp="1"/>
          </p:cNvSpPr>
          <p:nvPr>
            <p:ph type="sldNum" sz="quarter" idx="10"/>
          </p:nvPr>
        </p:nvSpPr>
        <p:spPr/>
        <p:txBody>
          <a:bodyPr/>
          <a:lstStyle/>
          <a:p>
            <a:fld id="{4AC03F29-C33C-744B-9C67-4A132DB3C060}" type="slidenum">
              <a:rPr lang="en-US" smtClean="0"/>
              <a:t>12</a:t>
            </a:fld>
            <a:endParaRPr lang="en-US"/>
          </a:p>
        </p:txBody>
      </p:sp>
    </p:spTree>
    <p:extLst>
      <p:ext uri="{BB962C8B-B14F-4D97-AF65-F5344CB8AC3E}">
        <p14:creationId xmlns:p14="http://schemas.microsoft.com/office/powerpoint/2010/main" val="29182595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Scott- here I think that you can add that there are data highlighting that black youth are less likely to use MJ than white youth but more likely to be justice involved/arrested for their use: </a:t>
            </a:r>
            <a:r>
              <a:rPr lang="en-US" dirty="0">
                <a:hlinkClick r:id="rId3"/>
              </a:rPr>
              <a:t>https://www.ncbi.nlm.nih.gov/pmc/articles/PMC3477985/</a:t>
            </a:r>
            <a:endParaRPr lang="en-US" dirty="0"/>
          </a:p>
          <a:p>
            <a:r>
              <a:rPr lang="en-US" dirty="0"/>
              <a:t>Long history of racism built into addressing SU that likely contributes to mistrust of health care and treatment </a:t>
            </a:r>
          </a:p>
        </p:txBody>
      </p:sp>
      <p:sp>
        <p:nvSpPr>
          <p:cNvPr id="4" name="Slide Number Placeholder 3"/>
          <p:cNvSpPr>
            <a:spLocks noGrp="1"/>
          </p:cNvSpPr>
          <p:nvPr>
            <p:ph type="sldNum" sz="quarter" idx="5"/>
          </p:nvPr>
        </p:nvSpPr>
        <p:spPr/>
        <p:txBody>
          <a:bodyPr/>
          <a:lstStyle/>
          <a:p>
            <a:fld id="{0CD7AAD1-9CB2-4A49-A001-DBCD89586C46}" type="slidenum">
              <a:rPr lang="en-US" smtClean="0"/>
              <a:t>24</a:t>
            </a:fld>
            <a:endParaRPr lang="en-US"/>
          </a:p>
        </p:txBody>
      </p:sp>
    </p:spTree>
    <p:extLst>
      <p:ext uri="{BB962C8B-B14F-4D97-AF65-F5344CB8AC3E}">
        <p14:creationId xmlns:p14="http://schemas.microsoft.com/office/powerpoint/2010/main" val="18771389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20240B-D29D-7941-8CA5-20AE43C2E613}" type="slidenum">
              <a:rPr lang="en-US" smtClean="0"/>
              <a:t>39</a:t>
            </a:fld>
            <a:endParaRPr lang="en-US"/>
          </a:p>
        </p:txBody>
      </p:sp>
    </p:spTree>
    <p:extLst>
      <p:ext uri="{BB962C8B-B14F-4D97-AF65-F5344CB8AC3E}">
        <p14:creationId xmlns:p14="http://schemas.microsoft.com/office/powerpoint/2010/main" val="4905671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i="1" kern="1200" dirty="0">
                <a:solidFill>
                  <a:schemeClr val="tx1"/>
                </a:solidFill>
                <a:effectLst/>
                <a:latin typeface="+mn-lt"/>
                <a:ea typeface="+mn-ea"/>
                <a:cs typeface="+mn-cs"/>
              </a:rPr>
              <a:t>Trauma and mental health: </a:t>
            </a:r>
            <a:r>
              <a:rPr lang="en-CA" sz="1200" kern="1200" dirty="0">
                <a:solidFill>
                  <a:schemeClr val="tx1"/>
                </a:solidFill>
                <a:effectLst/>
                <a:latin typeface="+mn-lt"/>
                <a:ea typeface="+mn-ea"/>
                <a:cs typeface="+mn-cs"/>
              </a:rPr>
              <a:t>As discussed earlier, co-occurring mental health disorders and trauma is high among women with substance use disorders. Programs should offer trauma informed integrated treatment for co-occurring mental health disorders, including considering single-gender group therapy, which some women report offers a safer environment.</a:t>
            </a:r>
            <a:r>
              <a:rPr lang="en-US" sz="1200" kern="1200" baseline="30000" dirty="0">
                <a:solidFill>
                  <a:schemeClr val="tx1"/>
                </a:solidFill>
                <a:effectLst/>
                <a:latin typeface="+mn-lt"/>
                <a:ea typeface="+mn-ea"/>
                <a:cs typeface="+mn-cs"/>
              </a:rPr>
              <a:t>66</a:t>
            </a:r>
            <a:endParaRPr lang="en-CA" sz="1200" kern="1200" dirty="0">
              <a:solidFill>
                <a:schemeClr val="tx1"/>
              </a:solidFill>
              <a:effectLst/>
              <a:latin typeface="+mn-lt"/>
              <a:ea typeface="+mn-ea"/>
              <a:cs typeface="+mn-cs"/>
            </a:endParaRPr>
          </a:p>
          <a:p>
            <a:r>
              <a:rPr lang="en-CA" sz="1200" i="1"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n-CA" sz="1200" i="1" kern="1200" dirty="0">
                <a:solidFill>
                  <a:schemeClr val="tx1"/>
                </a:solidFill>
                <a:effectLst/>
                <a:latin typeface="+mn-lt"/>
                <a:ea typeface="+mn-ea"/>
                <a:cs typeface="+mn-cs"/>
              </a:rPr>
              <a:t>Sexual health: </a:t>
            </a:r>
            <a:r>
              <a:rPr lang="en-CA" sz="1200" kern="1200" dirty="0">
                <a:solidFill>
                  <a:schemeClr val="tx1"/>
                </a:solidFill>
                <a:effectLst/>
                <a:latin typeface="+mn-lt"/>
                <a:ea typeface="+mn-ea"/>
                <a:cs typeface="+mn-cs"/>
              </a:rPr>
              <a:t>If available, programs should offer comprehensive reproductive and sexual health care. In addition to routine screening for sexually transmitted infections, age-appropriate cervical cancer screening, assessing pregnancy timing goals, and providing appropriate counseling for contraception or preconception should be offered. Addressing the sexual and reproductive health needs of women increases engagement with addiction treatment.</a:t>
            </a:r>
            <a:r>
              <a:rPr lang="en-US" sz="1200" kern="1200" baseline="30000" dirty="0">
                <a:solidFill>
                  <a:schemeClr val="tx1"/>
                </a:solidFill>
                <a:effectLst/>
                <a:latin typeface="+mn-lt"/>
                <a:ea typeface="+mn-ea"/>
                <a:cs typeface="+mn-cs"/>
              </a:rPr>
              <a:t>93</a:t>
            </a:r>
            <a:endParaRPr lang="en-CA" sz="1200" kern="1200" dirty="0">
              <a:solidFill>
                <a:schemeClr val="tx1"/>
              </a:solidFill>
              <a:effectLst/>
              <a:latin typeface="+mn-lt"/>
              <a:ea typeface="+mn-ea"/>
              <a:cs typeface="+mn-cs"/>
            </a:endParaRPr>
          </a:p>
          <a:p>
            <a:r>
              <a:rPr lang="en-CA" sz="1200" i="1"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n-CA" sz="1200" i="1" kern="1200" dirty="0">
                <a:solidFill>
                  <a:schemeClr val="tx1"/>
                </a:solidFill>
                <a:effectLst/>
                <a:latin typeface="+mn-lt"/>
                <a:ea typeface="+mn-ea"/>
                <a:cs typeface="+mn-cs"/>
              </a:rPr>
              <a:t>Social needs</a:t>
            </a:r>
            <a:r>
              <a:rPr lang="en-CA" sz="1200" kern="1200" dirty="0">
                <a:solidFill>
                  <a:schemeClr val="tx1"/>
                </a:solidFill>
                <a:effectLst/>
                <a:latin typeface="+mn-lt"/>
                <a:ea typeface="+mn-ea"/>
                <a:cs typeface="+mn-cs"/>
              </a:rPr>
              <a:t>: Different clinical programs will have varying capacity to respond to social needs affecting women. However, having the capacity to refer to clinical and community supports such as housing services, life skills programs, and recovery management are necessary. Where possible providing child care, transportation and cell phones for those who need them can concretely increase access to care for women.</a:t>
            </a:r>
            <a:r>
              <a:rPr lang="en-US" sz="1200" kern="1200" baseline="30000" dirty="0">
                <a:solidFill>
                  <a:schemeClr val="tx1"/>
                </a:solidFill>
                <a:effectLst/>
                <a:latin typeface="+mn-lt"/>
                <a:ea typeface="+mn-ea"/>
                <a:cs typeface="+mn-cs"/>
              </a:rPr>
              <a:t>94</a:t>
            </a:r>
            <a:r>
              <a:rPr lang="en-CA" sz="1200" kern="1200" dirty="0">
                <a:solidFill>
                  <a:schemeClr val="tx1"/>
                </a:solidFill>
                <a:effectLst/>
                <a:latin typeface="+mn-lt"/>
                <a:ea typeface="+mn-ea"/>
                <a:cs typeface="+mn-cs"/>
              </a:rPr>
              <a:t> </a:t>
            </a:r>
          </a:p>
          <a:p>
            <a:r>
              <a:rPr lang="en-CA" sz="1200" i="1"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n-CA" sz="1200" i="1" kern="1200" dirty="0">
                <a:solidFill>
                  <a:schemeClr val="tx1"/>
                </a:solidFill>
                <a:effectLst/>
                <a:latin typeface="+mn-lt"/>
                <a:ea typeface="+mn-ea"/>
                <a:cs typeface="+mn-cs"/>
              </a:rPr>
              <a:t>Women’s only programs:</a:t>
            </a:r>
            <a:r>
              <a:rPr lang="en-CA" sz="1200" kern="1200" dirty="0">
                <a:solidFill>
                  <a:schemeClr val="tx1"/>
                </a:solidFill>
                <a:effectLst/>
                <a:latin typeface="+mn-lt"/>
                <a:ea typeface="+mn-ea"/>
                <a:cs typeface="+mn-cs"/>
              </a:rPr>
              <a:t> Women’s only treatment offers a safe environment that women may be more comfortable accessing. Programs unable to offer women’s only spaces all of the time could alternatively offer select women’s only groups, days, or times for treatment or harm reduction services.</a:t>
            </a:r>
            <a:r>
              <a:rPr lang="en-US" sz="1200" kern="1200" baseline="30000" dirty="0">
                <a:solidFill>
                  <a:schemeClr val="tx1"/>
                </a:solidFill>
                <a:effectLst/>
                <a:latin typeface="+mn-lt"/>
                <a:ea typeface="+mn-ea"/>
                <a:cs typeface="+mn-cs"/>
              </a:rPr>
              <a:t>95</a:t>
            </a:r>
            <a:r>
              <a:rPr lang="en-CA" sz="1200" kern="1200" dirty="0">
                <a:solidFill>
                  <a:schemeClr val="tx1"/>
                </a:solidFill>
                <a:effectLst/>
                <a:latin typeface="+mn-lt"/>
                <a:ea typeface="+mn-ea"/>
                <a:cs typeface="+mn-cs"/>
              </a:rPr>
              <a:t> </a:t>
            </a:r>
          </a:p>
          <a:p>
            <a:r>
              <a:rPr lang="en-CA" sz="1200" kern="1200" dirty="0">
                <a:solidFill>
                  <a:schemeClr val="tx1"/>
                </a:solidFill>
                <a:effectLst/>
                <a:latin typeface="+mn-lt"/>
                <a:ea typeface="+mn-ea"/>
                <a:cs typeface="+mn-cs"/>
              </a:rPr>
              <a:t> </a:t>
            </a:r>
          </a:p>
          <a:p>
            <a:r>
              <a:rPr lang="en-CA" sz="1200" i="1" kern="1200" dirty="0">
                <a:solidFill>
                  <a:schemeClr val="tx1"/>
                </a:solidFill>
                <a:effectLst/>
                <a:latin typeface="+mn-lt"/>
                <a:ea typeface="+mn-ea"/>
                <a:cs typeface="+mn-cs"/>
              </a:rPr>
              <a:t>Including partners and families:</a:t>
            </a:r>
            <a:r>
              <a:rPr lang="en-CA" sz="1200" kern="1200" dirty="0">
                <a:solidFill>
                  <a:schemeClr val="tx1"/>
                </a:solidFill>
                <a:effectLst/>
                <a:latin typeface="+mn-lt"/>
                <a:ea typeface="+mn-ea"/>
                <a:cs typeface="+mn-cs"/>
              </a:rPr>
              <a:t> Data demonstrate the importance of including families and partners in treatment.</a:t>
            </a:r>
            <a:r>
              <a:rPr lang="en-US" sz="1200" kern="1200" baseline="30000" dirty="0">
                <a:solidFill>
                  <a:schemeClr val="tx1"/>
                </a:solidFill>
                <a:effectLst/>
                <a:latin typeface="+mn-lt"/>
                <a:ea typeface="+mn-ea"/>
                <a:cs typeface="+mn-cs"/>
              </a:rPr>
              <a:t>96</a:t>
            </a:r>
            <a:r>
              <a:rPr lang="en-CA" sz="1200" kern="1200" dirty="0">
                <a:solidFill>
                  <a:schemeClr val="tx1"/>
                </a:solidFill>
                <a:effectLst/>
                <a:latin typeface="+mn-lt"/>
                <a:ea typeface="+mn-ea"/>
                <a:cs typeface="+mn-cs"/>
              </a:rPr>
              <a:t> Families can provide critical support for women outside of the clinical setting at home and in the community. When possible, this includes providing childcare services for parenting women. </a:t>
            </a:r>
          </a:p>
          <a:p>
            <a:endParaRPr lang="en-US" dirty="0"/>
          </a:p>
        </p:txBody>
      </p:sp>
      <p:sp>
        <p:nvSpPr>
          <p:cNvPr id="4" name="Slide Number Placeholder 3"/>
          <p:cNvSpPr>
            <a:spLocks noGrp="1"/>
          </p:cNvSpPr>
          <p:nvPr>
            <p:ph type="sldNum" sz="quarter" idx="5"/>
          </p:nvPr>
        </p:nvSpPr>
        <p:spPr/>
        <p:txBody>
          <a:bodyPr/>
          <a:lstStyle/>
          <a:p>
            <a:fld id="{6420240B-D29D-7941-8CA5-20AE43C2E613}" type="slidenum">
              <a:rPr lang="en-US" smtClean="0"/>
              <a:t>50</a:t>
            </a:fld>
            <a:endParaRPr lang="en-US"/>
          </a:p>
        </p:txBody>
      </p:sp>
    </p:spTree>
    <p:extLst>
      <p:ext uri="{BB962C8B-B14F-4D97-AF65-F5344CB8AC3E}">
        <p14:creationId xmlns:p14="http://schemas.microsoft.com/office/powerpoint/2010/main" val="17396488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Starting at least 18 years ago, there has been a shift in how we think about substance use disorder- this paper from 2000 illustrated the important </a:t>
            </a:r>
            <a:r>
              <a:rPr lang="en-US" dirty="0" err="1"/>
              <a:t>similiarites</a:t>
            </a:r>
            <a:r>
              <a:rPr lang="en-US" dirty="0"/>
              <a:t> between addiction and other chronic illnesses such as COPD or asthma, chronic, relapsing nature, responsive to medication and behavioral treatment, changes in brain form and function that occur as a result of use. </a:t>
            </a:r>
          </a:p>
          <a:p>
            <a:r>
              <a:rPr lang="en-US" dirty="0"/>
              <a:t>This shift in how we think about addiction has been really helpful- it has allowed us to not think about addiction as a moral failing but rather as a disease that can be treated. We see that in our public policy where the majority of the discussion is on prevention and treatment instead of punishment. </a:t>
            </a:r>
          </a:p>
          <a:p>
            <a:endParaRPr lang="en-US" dirty="0"/>
          </a:p>
          <a:p>
            <a:r>
              <a:rPr lang="en-US" dirty="0"/>
              <a:t>Although there is no doubt that patients and families still encounter significant stigma and discrimination related to addiction, things are definitely moving in the right direction. </a:t>
            </a:r>
          </a:p>
        </p:txBody>
      </p:sp>
      <p:sp>
        <p:nvSpPr>
          <p:cNvPr id="4" name="Slide Number Placeholder 3"/>
          <p:cNvSpPr>
            <a:spLocks noGrp="1"/>
          </p:cNvSpPr>
          <p:nvPr>
            <p:ph type="sldNum" sz="quarter" idx="5"/>
          </p:nvPr>
        </p:nvSpPr>
        <p:spPr/>
        <p:txBody>
          <a:bodyPr/>
          <a:lstStyle/>
          <a:p>
            <a:fld id="{5DFF2416-72BD-1444-922A-6587FF268008}" type="slidenum">
              <a:rPr lang="en-US" smtClean="0"/>
              <a:t>53</a:t>
            </a:fld>
            <a:endParaRPr lang="en-US"/>
          </a:p>
        </p:txBody>
      </p:sp>
    </p:spTree>
    <p:extLst>
      <p:ext uri="{BB962C8B-B14F-4D97-AF65-F5344CB8AC3E}">
        <p14:creationId xmlns:p14="http://schemas.microsoft.com/office/powerpoint/2010/main" val="40673354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DA6B5-179B-4740-9C21-7DFB09F36BC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D9A9507-9AB3-734E-B1FE-905B93E14D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15CEB17-F9FF-F546-B6BD-22424CC0F9C3}"/>
              </a:ext>
            </a:extLst>
          </p:cNvPr>
          <p:cNvSpPr>
            <a:spLocks noGrp="1"/>
          </p:cNvSpPr>
          <p:nvPr>
            <p:ph type="dt" sz="half" idx="10"/>
          </p:nvPr>
        </p:nvSpPr>
        <p:spPr/>
        <p:txBody>
          <a:bodyPr/>
          <a:lstStyle/>
          <a:p>
            <a:fld id="{163E1206-2E3C-A541-AA25-51EEBBCFD830}" type="datetimeFigureOut">
              <a:rPr lang="en-US" smtClean="0"/>
              <a:t>5/9/21</a:t>
            </a:fld>
            <a:endParaRPr lang="en-US"/>
          </a:p>
        </p:txBody>
      </p:sp>
      <p:sp>
        <p:nvSpPr>
          <p:cNvPr id="5" name="Footer Placeholder 4">
            <a:extLst>
              <a:ext uri="{FF2B5EF4-FFF2-40B4-BE49-F238E27FC236}">
                <a16:creationId xmlns:a16="http://schemas.microsoft.com/office/drawing/2014/main" id="{C4BCDA6D-8477-C24B-82D5-A23042C199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3A1AEB-BC1B-804E-86E4-C728C35A7B30}"/>
              </a:ext>
            </a:extLst>
          </p:cNvPr>
          <p:cNvSpPr>
            <a:spLocks noGrp="1"/>
          </p:cNvSpPr>
          <p:nvPr>
            <p:ph type="sldNum" sz="quarter" idx="12"/>
          </p:nvPr>
        </p:nvSpPr>
        <p:spPr/>
        <p:txBody>
          <a:bodyPr/>
          <a:lstStyle/>
          <a:p>
            <a:fld id="{9C66591D-CD02-4043-9023-47C0521DC394}" type="slidenum">
              <a:rPr lang="en-US" smtClean="0"/>
              <a:t>‹#›</a:t>
            </a:fld>
            <a:endParaRPr lang="en-US"/>
          </a:p>
        </p:txBody>
      </p:sp>
    </p:spTree>
    <p:extLst>
      <p:ext uri="{BB962C8B-B14F-4D97-AF65-F5344CB8AC3E}">
        <p14:creationId xmlns:p14="http://schemas.microsoft.com/office/powerpoint/2010/main" val="10938409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FB246-8AFA-EC40-A818-12A2EEE54CD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C479FE-8F23-EE4E-8FCE-277B0BC1F70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C421FF-0CCC-AB47-850A-6AAC1B341774}"/>
              </a:ext>
            </a:extLst>
          </p:cNvPr>
          <p:cNvSpPr>
            <a:spLocks noGrp="1"/>
          </p:cNvSpPr>
          <p:nvPr>
            <p:ph type="dt" sz="half" idx="10"/>
          </p:nvPr>
        </p:nvSpPr>
        <p:spPr/>
        <p:txBody>
          <a:bodyPr/>
          <a:lstStyle/>
          <a:p>
            <a:fld id="{163E1206-2E3C-A541-AA25-51EEBBCFD830}" type="datetimeFigureOut">
              <a:rPr lang="en-US" smtClean="0"/>
              <a:t>5/9/21</a:t>
            </a:fld>
            <a:endParaRPr lang="en-US"/>
          </a:p>
        </p:txBody>
      </p:sp>
      <p:sp>
        <p:nvSpPr>
          <p:cNvPr id="5" name="Footer Placeholder 4">
            <a:extLst>
              <a:ext uri="{FF2B5EF4-FFF2-40B4-BE49-F238E27FC236}">
                <a16:creationId xmlns:a16="http://schemas.microsoft.com/office/drawing/2014/main" id="{6043957E-0FB1-CA48-AF7B-293F051CD1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475F8A-7D21-E246-8946-72544F27CCE0}"/>
              </a:ext>
            </a:extLst>
          </p:cNvPr>
          <p:cNvSpPr>
            <a:spLocks noGrp="1"/>
          </p:cNvSpPr>
          <p:nvPr>
            <p:ph type="sldNum" sz="quarter" idx="12"/>
          </p:nvPr>
        </p:nvSpPr>
        <p:spPr/>
        <p:txBody>
          <a:bodyPr/>
          <a:lstStyle/>
          <a:p>
            <a:fld id="{9C66591D-CD02-4043-9023-47C0521DC394}" type="slidenum">
              <a:rPr lang="en-US" smtClean="0"/>
              <a:t>‹#›</a:t>
            </a:fld>
            <a:endParaRPr lang="en-US"/>
          </a:p>
        </p:txBody>
      </p:sp>
    </p:spTree>
    <p:extLst>
      <p:ext uri="{BB962C8B-B14F-4D97-AF65-F5344CB8AC3E}">
        <p14:creationId xmlns:p14="http://schemas.microsoft.com/office/powerpoint/2010/main" val="16520809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1B23D5E-6C19-AE4D-9896-6AB7B66BA1C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4DA14C5-E958-4B48-8338-5BCFE262991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CD143F-6A1C-D946-A448-A1FC93CB2CEF}"/>
              </a:ext>
            </a:extLst>
          </p:cNvPr>
          <p:cNvSpPr>
            <a:spLocks noGrp="1"/>
          </p:cNvSpPr>
          <p:nvPr>
            <p:ph type="dt" sz="half" idx="10"/>
          </p:nvPr>
        </p:nvSpPr>
        <p:spPr/>
        <p:txBody>
          <a:bodyPr/>
          <a:lstStyle/>
          <a:p>
            <a:fld id="{163E1206-2E3C-A541-AA25-51EEBBCFD830}" type="datetimeFigureOut">
              <a:rPr lang="en-US" smtClean="0"/>
              <a:t>5/9/21</a:t>
            </a:fld>
            <a:endParaRPr lang="en-US"/>
          </a:p>
        </p:txBody>
      </p:sp>
      <p:sp>
        <p:nvSpPr>
          <p:cNvPr id="5" name="Footer Placeholder 4">
            <a:extLst>
              <a:ext uri="{FF2B5EF4-FFF2-40B4-BE49-F238E27FC236}">
                <a16:creationId xmlns:a16="http://schemas.microsoft.com/office/drawing/2014/main" id="{3973C048-9B1A-5D42-A3C3-D2C12E4011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07AE21-E60A-FF4F-81C7-F9961C28D897}"/>
              </a:ext>
            </a:extLst>
          </p:cNvPr>
          <p:cNvSpPr>
            <a:spLocks noGrp="1"/>
          </p:cNvSpPr>
          <p:nvPr>
            <p:ph type="sldNum" sz="quarter" idx="12"/>
          </p:nvPr>
        </p:nvSpPr>
        <p:spPr/>
        <p:txBody>
          <a:bodyPr/>
          <a:lstStyle/>
          <a:p>
            <a:fld id="{9C66591D-CD02-4043-9023-47C0521DC394}" type="slidenum">
              <a:rPr lang="en-US" smtClean="0"/>
              <a:t>‹#›</a:t>
            </a:fld>
            <a:endParaRPr lang="en-US"/>
          </a:p>
        </p:txBody>
      </p:sp>
    </p:spTree>
    <p:extLst>
      <p:ext uri="{BB962C8B-B14F-4D97-AF65-F5344CB8AC3E}">
        <p14:creationId xmlns:p14="http://schemas.microsoft.com/office/powerpoint/2010/main" val="39158622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8AF0D-C1BA-3F4E-ABE5-0F26541DE2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C5B7A9-0F9F-0847-9CAB-6AF1C731223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C0A5DD-B67D-AD49-A38D-6D23A14DED95}"/>
              </a:ext>
            </a:extLst>
          </p:cNvPr>
          <p:cNvSpPr>
            <a:spLocks noGrp="1"/>
          </p:cNvSpPr>
          <p:nvPr>
            <p:ph type="dt" sz="half" idx="10"/>
          </p:nvPr>
        </p:nvSpPr>
        <p:spPr/>
        <p:txBody>
          <a:bodyPr/>
          <a:lstStyle/>
          <a:p>
            <a:fld id="{163E1206-2E3C-A541-AA25-51EEBBCFD830}" type="datetimeFigureOut">
              <a:rPr lang="en-US" smtClean="0"/>
              <a:t>5/9/21</a:t>
            </a:fld>
            <a:endParaRPr lang="en-US"/>
          </a:p>
        </p:txBody>
      </p:sp>
      <p:sp>
        <p:nvSpPr>
          <p:cNvPr id="5" name="Footer Placeholder 4">
            <a:extLst>
              <a:ext uri="{FF2B5EF4-FFF2-40B4-BE49-F238E27FC236}">
                <a16:creationId xmlns:a16="http://schemas.microsoft.com/office/drawing/2014/main" id="{13526EED-B8F5-4E40-8AAB-3F1C274FC5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7AB5AE-A673-A945-A146-2619ADF43406}"/>
              </a:ext>
            </a:extLst>
          </p:cNvPr>
          <p:cNvSpPr>
            <a:spLocks noGrp="1"/>
          </p:cNvSpPr>
          <p:nvPr>
            <p:ph type="sldNum" sz="quarter" idx="12"/>
          </p:nvPr>
        </p:nvSpPr>
        <p:spPr/>
        <p:txBody>
          <a:bodyPr/>
          <a:lstStyle/>
          <a:p>
            <a:fld id="{9C66591D-CD02-4043-9023-47C0521DC394}" type="slidenum">
              <a:rPr lang="en-US" smtClean="0"/>
              <a:t>‹#›</a:t>
            </a:fld>
            <a:endParaRPr lang="en-US"/>
          </a:p>
        </p:txBody>
      </p:sp>
    </p:spTree>
    <p:extLst>
      <p:ext uri="{BB962C8B-B14F-4D97-AF65-F5344CB8AC3E}">
        <p14:creationId xmlns:p14="http://schemas.microsoft.com/office/powerpoint/2010/main" val="16620480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50AC0-29C5-6346-ADA9-A5D818E1295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D93DE09-8C27-9449-869D-7183DF47FF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D5DD15-9192-4848-A6E0-15623D6FE320}"/>
              </a:ext>
            </a:extLst>
          </p:cNvPr>
          <p:cNvSpPr>
            <a:spLocks noGrp="1"/>
          </p:cNvSpPr>
          <p:nvPr>
            <p:ph type="dt" sz="half" idx="10"/>
          </p:nvPr>
        </p:nvSpPr>
        <p:spPr/>
        <p:txBody>
          <a:bodyPr/>
          <a:lstStyle/>
          <a:p>
            <a:fld id="{163E1206-2E3C-A541-AA25-51EEBBCFD830}" type="datetimeFigureOut">
              <a:rPr lang="en-US" smtClean="0"/>
              <a:t>5/9/21</a:t>
            </a:fld>
            <a:endParaRPr lang="en-US"/>
          </a:p>
        </p:txBody>
      </p:sp>
      <p:sp>
        <p:nvSpPr>
          <p:cNvPr id="5" name="Footer Placeholder 4">
            <a:extLst>
              <a:ext uri="{FF2B5EF4-FFF2-40B4-BE49-F238E27FC236}">
                <a16:creationId xmlns:a16="http://schemas.microsoft.com/office/drawing/2014/main" id="{B2E33E32-1803-F846-89D5-C606EBC75C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41F75F-25DA-D443-9A4E-B4CA66C55161}"/>
              </a:ext>
            </a:extLst>
          </p:cNvPr>
          <p:cNvSpPr>
            <a:spLocks noGrp="1"/>
          </p:cNvSpPr>
          <p:nvPr>
            <p:ph type="sldNum" sz="quarter" idx="12"/>
          </p:nvPr>
        </p:nvSpPr>
        <p:spPr/>
        <p:txBody>
          <a:bodyPr/>
          <a:lstStyle/>
          <a:p>
            <a:fld id="{9C66591D-CD02-4043-9023-47C0521DC394}" type="slidenum">
              <a:rPr lang="en-US" smtClean="0"/>
              <a:t>‹#›</a:t>
            </a:fld>
            <a:endParaRPr lang="en-US"/>
          </a:p>
        </p:txBody>
      </p:sp>
    </p:spTree>
    <p:extLst>
      <p:ext uri="{BB962C8B-B14F-4D97-AF65-F5344CB8AC3E}">
        <p14:creationId xmlns:p14="http://schemas.microsoft.com/office/powerpoint/2010/main" val="327377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5BE6D-5197-984A-B7B5-D7DC96B513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01B4B54-D6CC-3B4E-B1E9-747EB3B8923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A467344-B605-044B-A7A1-08F9C46E739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73EA62D-D85D-FD4B-936B-988BA0662E9D}"/>
              </a:ext>
            </a:extLst>
          </p:cNvPr>
          <p:cNvSpPr>
            <a:spLocks noGrp="1"/>
          </p:cNvSpPr>
          <p:nvPr>
            <p:ph type="dt" sz="half" idx="10"/>
          </p:nvPr>
        </p:nvSpPr>
        <p:spPr/>
        <p:txBody>
          <a:bodyPr/>
          <a:lstStyle/>
          <a:p>
            <a:fld id="{163E1206-2E3C-A541-AA25-51EEBBCFD830}" type="datetimeFigureOut">
              <a:rPr lang="en-US" smtClean="0"/>
              <a:t>5/9/21</a:t>
            </a:fld>
            <a:endParaRPr lang="en-US"/>
          </a:p>
        </p:txBody>
      </p:sp>
      <p:sp>
        <p:nvSpPr>
          <p:cNvPr id="6" name="Footer Placeholder 5">
            <a:extLst>
              <a:ext uri="{FF2B5EF4-FFF2-40B4-BE49-F238E27FC236}">
                <a16:creationId xmlns:a16="http://schemas.microsoft.com/office/drawing/2014/main" id="{1190DF7E-16DF-8D43-AC12-A81E2E7F65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9C366D-9332-5D47-81DE-06932D377FF0}"/>
              </a:ext>
            </a:extLst>
          </p:cNvPr>
          <p:cNvSpPr>
            <a:spLocks noGrp="1"/>
          </p:cNvSpPr>
          <p:nvPr>
            <p:ph type="sldNum" sz="quarter" idx="12"/>
          </p:nvPr>
        </p:nvSpPr>
        <p:spPr/>
        <p:txBody>
          <a:bodyPr/>
          <a:lstStyle/>
          <a:p>
            <a:fld id="{9C66591D-CD02-4043-9023-47C0521DC394}" type="slidenum">
              <a:rPr lang="en-US" smtClean="0"/>
              <a:t>‹#›</a:t>
            </a:fld>
            <a:endParaRPr lang="en-US"/>
          </a:p>
        </p:txBody>
      </p:sp>
    </p:spTree>
    <p:extLst>
      <p:ext uri="{BB962C8B-B14F-4D97-AF65-F5344CB8AC3E}">
        <p14:creationId xmlns:p14="http://schemas.microsoft.com/office/powerpoint/2010/main" val="23623761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03994-7747-F64A-8719-390A65B0164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0EDCF04-429F-0043-B0C9-E16EBA230DD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9EF2B9D-6CFF-DB4F-AC84-E373950B47F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32BB63A-9AB3-FC44-B1CC-1F7E571644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6709678-5D7B-7949-A0D3-39B930DDB91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54E95E2-E46C-BA48-B7C7-FA6AC25286F6}"/>
              </a:ext>
            </a:extLst>
          </p:cNvPr>
          <p:cNvSpPr>
            <a:spLocks noGrp="1"/>
          </p:cNvSpPr>
          <p:nvPr>
            <p:ph type="dt" sz="half" idx="10"/>
          </p:nvPr>
        </p:nvSpPr>
        <p:spPr/>
        <p:txBody>
          <a:bodyPr/>
          <a:lstStyle/>
          <a:p>
            <a:fld id="{163E1206-2E3C-A541-AA25-51EEBBCFD830}" type="datetimeFigureOut">
              <a:rPr lang="en-US" smtClean="0"/>
              <a:t>5/9/21</a:t>
            </a:fld>
            <a:endParaRPr lang="en-US"/>
          </a:p>
        </p:txBody>
      </p:sp>
      <p:sp>
        <p:nvSpPr>
          <p:cNvPr id="8" name="Footer Placeholder 7">
            <a:extLst>
              <a:ext uri="{FF2B5EF4-FFF2-40B4-BE49-F238E27FC236}">
                <a16:creationId xmlns:a16="http://schemas.microsoft.com/office/drawing/2014/main" id="{62FD9BBF-AB3F-3548-8AB5-35604840E2A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F1C11EB-A8B8-0A42-8A0F-ECB39228DFE2}"/>
              </a:ext>
            </a:extLst>
          </p:cNvPr>
          <p:cNvSpPr>
            <a:spLocks noGrp="1"/>
          </p:cNvSpPr>
          <p:nvPr>
            <p:ph type="sldNum" sz="quarter" idx="12"/>
          </p:nvPr>
        </p:nvSpPr>
        <p:spPr/>
        <p:txBody>
          <a:bodyPr/>
          <a:lstStyle/>
          <a:p>
            <a:fld id="{9C66591D-CD02-4043-9023-47C0521DC394}" type="slidenum">
              <a:rPr lang="en-US" smtClean="0"/>
              <a:t>‹#›</a:t>
            </a:fld>
            <a:endParaRPr lang="en-US"/>
          </a:p>
        </p:txBody>
      </p:sp>
    </p:spTree>
    <p:extLst>
      <p:ext uri="{BB962C8B-B14F-4D97-AF65-F5344CB8AC3E}">
        <p14:creationId xmlns:p14="http://schemas.microsoft.com/office/powerpoint/2010/main" val="23146109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1AC8F-DF66-9544-B88C-58D770114D1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9B6DD5F-9712-6849-A21B-FC036BC02BE7}"/>
              </a:ext>
            </a:extLst>
          </p:cNvPr>
          <p:cNvSpPr>
            <a:spLocks noGrp="1"/>
          </p:cNvSpPr>
          <p:nvPr>
            <p:ph type="dt" sz="half" idx="10"/>
          </p:nvPr>
        </p:nvSpPr>
        <p:spPr/>
        <p:txBody>
          <a:bodyPr/>
          <a:lstStyle/>
          <a:p>
            <a:fld id="{163E1206-2E3C-A541-AA25-51EEBBCFD830}" type="datetimeFigureOut">
              <a:rPr lang="en-US" smtClean="0"/>
              <a:t>5/9/21</a:t>
            </a:fld>
            <a:endParaRPr lang="en-US"/>
          </a:p>
        </p:txBody>
      </p:sp>
      <p:sp>
        <p:nvSpPr>
          <p:cNvPr id="4" name="Footer Placeholder 3">
            <a:extLst>
              <a:ext uri="{FF2B5EF4-FFF2-40B4-BE49-F238E27FC236}">
                <a16:creationId xmlns:a16="http://schemas.microsoft.com/office/drawing/2014/main" id="{88780A12-1A39-4642-9AB6-AE1F5AA5B6A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8AFFA91-36D3-724A-A920-59A2B23EF03B}"/>
              </a:ext>
            </a:extLst>
          </p:cNvPr>
          <p:cNvSpPr>
            <a:spLocks noGrp="1"/>
          </p:cNvSpPr>
          <p:nvPr>
            <p:ph type="sldNum" sz="quarter" idx="12"/>
          </p:nvPr>
        </p:nvSpPr>
        <p:spPr/>
        <p:txBody>
          <a:bodyPr/>
          <a:lstStyle/>
          <a:p>
            <a:fld id="{9C66591D-CD02-4043-9023-47C0521DC394}" type="slidenum">
              <a:rPr lang="en-US" smtClean="0"/>
              <a:t>‹#›</a:t>
            </a:fld>
            <a:endParaRPr lang="en-US"/>
          </a:p>
        </p:txBody>
      </p:sp>
    </p:spTree>
    <p:extLst>
      <p:ext uri="{BB962C8B-B14F-4D97-AF65-F5344CB8AC3E}">
        <p14:creationId xmlns:p14="http://schemas.microsoft.com/office/powerpoint/2010/main" val="31563804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BF2511F-6669-424D-938C-A1B97D171F21}"/>
              </a:ext>
            </a:extLst>
          </p:cNvPr>
          <p:cNvSpPr>
            <a:spLocks noGrp="1"/>
          </p:cNvSpPr>
          <p:nvPr>
            <p:ph type="dt" sz="half" idx="10"/>
          </p:nvPr>
        </p:nvSpPr>
        <p:spPr/>
        <p:txBody>
          <a:bodyPr/>
          <a:lstStyle/>
          <a:p>
            <a:fld id="{163E1206-2E3C-A541-AA25-51EEBBCFD830}" type="datetimeFigureOut">
              <a:rPr lang="en-US" smtClean="0"/>
              <a:t>5/9/21</a:t>
            </a:fld>
            <a:endParaRPr lang="en-US"/>
          </a:p>
        </p:txBody>
      </p:sp>
      <p:sp>
        <p:nvSpPr>
          <p:cNvPr id="3" name="Footer Placeholder 2">
            <a:extLst>
              <a:ext uri="{FF2B5EF4-FFF2-40B4-BE49-F238E27FC236}">
                <a16:creationId xmlns:a16="http://schemas.microsoft.com/office/drawing/2014/main" id="{980ABA87-28A2-2C4F-AB21-5869A7B9470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9441A0E-8B68-B54D-930E-E282FD87B4C8}"/>
              </a:ext>
            </a:extLst>
          </p:cNvPr>
          <p:cNvSpPr>
            <a:spLocks noGrp="1"/>
          </p:cNvSpPr>
          <p:nvPr>
            <p:ph type="sldNum" sz="quarter" idx="12"/>
          </p:nvPr>
        </p:nvSpPr>
        <p:spPr/>
        <p:txBody>
          <a:bodyPr/>
          <a:lstStyle/>
          <a:p>
            <a:fld id="{9C66591D-CD02-4043-9023-47C0521DC394}" type="slidenum">
              <a:rPr lang="en-US" smtClean="0"/>
              <a:t>‹#›</a:t>
            </a:fld>
            <a:endParaRPr lang="en-US"/>
          </a:p>
        </p:txBody>
      </p:sp>
    </p:spTree>
    <p:extLst>
      <p:ext uri="{BB962C8B-B14F-4D97-AF65-F5344CB8AC3E}">
        <p14:creationId xmlns:p14="http://schemas.microsoft.com/office/powerpoint/2010/main" val="6974499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16980-6E7B-F543-9F68-E049749A57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C6A3EEB-9A7E-D649-A23B-F6FF694B29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E4D6F19-53A1-2443-A6B9-0F6F1F5D6A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C9A44F-75F8-3049-8D1C-60405F2E128C}"/>
              </a:ext>
            </a:extLst>
          </p:cNvPr>
          <p:cNvSpPr>
            <a:spLocks noGrp="1"/>
          </p:cNvSpPr>
          <p:nvPr>
            <p:ph type="dt" sz="half" idx="10"/>
          </p:nvPr>
        </p:nvSpPr>
        <p:spPr/>
        <p:txBody>
          <a:bodyPr/>
          <a:lstStyle/>
          <a:p>
            <a:fld id="{163E1206-2E3C-A541-AA25-51EEBBCFD830}" type="datetimeFigureOut">
              <a:rPr lang="en-US" smtClean="0"/>
              <a:t>5/9/21</a:t>
            </a:fld>
            <a:endParaRPr lang="en-US"/>
          </a:p>
        </p:txBody>
      </p:sp>
      <p:sp>
        <p:nvSpPr>
          <p:cNvPr id="6" name="Footer Placeholder 5">
            <a:extLst>
              <a:ext uri="{FF2B5EF4-FFF2-40B4-BE49-F238E27FC236}">
                <a16:creationId xmlns:a16="http://schemas.microsoft.com/office/drawing/2014/main" id="{0FF4DDA3-DB60-894A-889A-2A37A978AC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EB8E64-6AD5-0047-819F-725A6C1B8F7D}"/>
              </a:ext>
            </a:extLst>
          </p:cNvPr>
          <p:cNvSpPr>
            <a:spLocks noGrp="1"/>
          </p:cNvSpPr>
          <p:nvPr>
            <p:ph type="sldNum" sz="quarter" idx="12"/>
          </p:nvPr>
        </p:nvSpPr>
        <p:spPr/>
        <p:txBody>
          <a:bodyPr/>
          <a:lstStyle/>
          <a:p>
            <a:fld id="{9C66591D-CD02-4043-9023-47C0521DC394}" type="slidenum">
              <a:rPr lang="en-US" smtClean="0"/>
              <a:t>‹#›</a:t>
            </a:fld>
            <a:endParaRPr lang="en-US"/>
          </a:p>
        </p:txBody>
      </p:sp>
    </p:spTree>
    <p:extLst>
      <p:ext uri="{BB962C8B-B14F-4D97-AF65-F5344CB8AC3E}">
        <p14:creationId xmlns:p14="http://schemas.microsoft.com/office/powerpoint/2010/main" val="35833974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65F42-2504-9E4A-9BC2-847398F342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5C0C48A-84CF-1640-8F73-ACAA8BFF71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C8F0C27-888A-0A48-85DD-B2C5A709E0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61DAEA-A6D1-0243-9275-CC978358F51C}"/>
              </a:ext>
            </a:extLst>
          </p:cNvPr>
          <p:cNvSpPr>
            <a:spLocks noGrp="1"/>
          </p:cNvSpPr>
          <p:nvPr>
            <p:ph type="dt" sz="half" idx="10"/>
          </p:nvPr>
        </p:nvSpPr>
        <p:spPr/>
        <p:txBody>
          <a:bodyPr/>
          <a:lstStyle/>
          <a:p>
            <a:fld id="{163E1206-2E3C-A541-AA25-51EEBBCFD830}" type="datetimeFigureOut">
              <a:rPr lang="en-US" smtClean="0"/>
              <a:t>5/9/21</a:t>
            </a:fld>
            <a:endParaRPr lang="en-US"/>
          </a:p>
        </p:txBody>
      </p:sp>
      <p:sp>
        <p:nvSpPr>
          <p:cNvPr id="6" name="Footer Placeholder 5">
            <a:extLst>
              <a:ext uri="{FF2B5EF4-FFF2-40B4-BE49-F238E27FC236}">
                <a16:creationId xmlns:a16="http://schemas.microsoft.com/office/drawing/2014/main" id="{F34F97C6-73D9-554D-86C9-CB10654E57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A4085E-E670-2A4E-B482-C45E6861B5BC}"/>
              </a:ext>
            </a:extLst>
          </p:cNvPr>
          <p:cNvSpPr>
            <a:spLocks noGrp="1"/>
          </p:cNvSpPr>
          <p:nvPr>
            <p:ph type="sldNum" sz="quarter" idx="12"/>
          </p:nvPr>
        </p:nvSpPr>
        <p:spPr/>
        <p:txBody>
          <a:bodyPr/>
          <a:lstStyle/>
          <a:p>
            <a:fld id="{9C66591D-CD02-4043-9023-47C0521DC394}" type="slidenum">
              <a:rPr lang="en-US" smtClean="0"/>
              <a:t>‹#›</a:t>
            </a:fld>
            <a:endParaRPr lang="en-US"/>
          </a:p>
        </p:txBody>
      </p:sp>
    </p:spTree>
    <p:extLst>
      <p:ext uri="{BB962C8B-B14F-4D97-AF65-F5344CB8AC3E}">
        <p14:creationId xmlns:p14="http://schemas.microsoft.com/office/powerpoint/2010/main" val="40524219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3DF1C0-11E1-314B-B424-E0626D1440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4E9DC6C-EC8E-184C-94E0-1EC548A3BB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10B446-ED9D-2E44-9F79-E07052D019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3E1206-2E3C-A541-AA25-51EEBBCFD830}" type="datetimeFigureOut">
              <a:rPr lang="en-US" smtClean="0"/>
              <a:t>5/9/21</a:t>
            </a:fld>
            <a:endParaRPr lang="en-US"/>
          </a:p>
        </p:txBody>
      </p:sp>
      <p:sp>
        <p:nvSpPr>
          <p:cNvPr id="5" name="Footer Placeholder 4">
            <a:extLst>
              <a:ext uri="{FF2B5EF4-FFF2-40B4-BE49-F238E27FC236}">
                <a16:creationId xmlns:a16="http://schemas.microsoft.com/office/drawing/2014/main" id="{79871580-E259-9449-96B7-666B218F33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B796039-E5B9-1045-BAE8-701643A1E3E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66591D-CD02-4043-9023-47C0521DC394}" type="slidenum">
              <a:rPr lang="en-US" smtClean="0"/>
              <a:t>‹#›</a:t>
            </a:fld>
            <a:endParaRPr lang="en-US"/>
          </a:p>
        </p:txBody>
      </p:sp>
    </p:spTree>
    <p:extLst>
      <p:ext uri="{BB962C8B-B14F-4D97-AF65-F5344CB8AC3E}">
        <p14:creationId xmlns:p14="http://schemas.microsoft.com/office/powerpoint/2010/main" val="25735864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jpe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7.jpe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jpe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chart" Target="../charts/chart1.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e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7.jpe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7.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jpe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e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eg"/></Relationships>
</file>

<file path=ppt/slides/_rels/slide4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9.jpg"/><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41.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4.jpeg"/><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hyperlink" Target="mailto:Sarah.bagley@bmc.org"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3.xml"/><Relationship Id="rId4" Type="http://schemas.openxmlformats.org/officeDocument/2006/relationships/image" Target="../media/image7.jpeg"/></Relationships>
</file>

<file path=ppt/slides/_rels/slide5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44.png"/><Relationship Id="rId7"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6.png"/><Relationship Id="rId4" Type="http://schemas.openxmlformats.org/officeDocument/2006/relationships/image" Target="../media/image45.png"/></Relationships>
</file>

<file path=ppt/slides/_rels/slide54.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48.jpeg"/><Relationship Id="rId7" Type="http://schemas.openxmlformats.org/officeDocument/2006/relationships/image" Target="../media/image3.png"/><Relationship Id="rId2" Type="http://schemas.openxmlformats.org/officeDocument/2006/relationships/image" Target="../media/image47.jpeg"/><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image" Target="../media/image49.jpeg"/></Relationships>
</file>

<file path=ppt/slides/_rels/slide55.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comments" Target="../comments/comment3.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jpeg"/><Relationship Id="rId4" Type="http://schemas.openxmlformats.org/officeDocument/2006/relationships/image" Target="../media/image3.png"/></Relationships>
</file>

<file path=ppt/slides/_rels/slide5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eg"/></Relationships>
</file>

<file path=ppt/slides/_rels/slide5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eg"/></Relationships>
</file>

<file path=ppt/slides/_rels/slide5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2.jpeg"/><Relationship Id="rId7" Type="http://schemas.openxmlformats.org/officeDocument/2006/relationships/image" Target="../media/image54.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4.jpe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comments" Target="../comments/comment1.xml"/><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tiff"/><Relationship Id="rId5" Type="http://schemas.openxmlformats.org/officeDocument/2006/relationships/image" Target="../media/image8.tiff"/><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comments" Target="../comments/comment2.xml"/><Relationship Id="rId3" Type="http://schemas.openxmlformats.org/officeDocument/2006/relationships/image" Target="../media/image11.tiff"/><Relationship Id="rId7" Type="http://schemas.openxmlformats.org/officeDocument/2006/relationships/image" Target="../media/image15.png"/><Relationship Id="rId12" Type="http://schemas.openxmlformats.org/officeDocument/2006/relationships/image" Target="../media/image7.jpeg"/><Relationship Id="rId2" Type="http://schemas.openxmlformats.org/officeDocument/2006/relationships/image" Target="../media/image10.tiff"/><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6.png"/><Relationship Id="rId5" Type="http://schemas.openxmlformats.org/officeDocument/2006/relationships/image" Target="../media/image13.png"/><Relationship Id="rId10" Type="http://schemas.openxmlformats.org/officeDocument/2006/relationships/image" Target="../media/image5.jpeg"/><Relationship Id="rId4" Type="http://schemas.openxmlformats.org/officeDocument/2006/relationships/image" Target="../media/image12.png"/><Relationship Id="rId9" Type="http://schemas.openxmlformats.org/officeDocument/2006/relationships/image" Target="../media/image17.tiff"/></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9DACA-6A27-4E41-B142-89A6069FF304}"/>
              </a:ext>
            </a:extLst>
          </p:cNvPr>
          <p:cNvSpPr>
            <a:spLocks noGrp="1"/>
          </p:cNvSpPr>
          <p:nvPr>
            <p:ph type="ctrTitle"/>
          </p:nvPr>
        </p:nvSpPr>
        <p:spPr/>
        <p:txBody>
          <a:bodyPr>
            <a:normAutofit fontScale="90000"/>
          </a:bodyPr>
          <a:lstStyle/>
          <a:p>
            <a:r>
              <a:rPr lang="en-US" b="1" dirty="0">
                <a:latin typeface="Franklin Gothic Medium" panose="020B0603020102020204" pitchFamily="34" charset="0"/>
              </a:rPr>
              <a:t>Special Considerations in Caring for Adolescents, Young Adults, and Women</a:t>
            </a:r>
          </a:p>
        </p:txBody>
      </p:sp>
      <p:sp>
        <p:nvSpPr>
          <p:cNvPr id="3" name="Subtitle 2">
            <a:extLst>
              <a:ext uri="{FF2B5EF4-FFF2-40B4-BE49-F238E27FC236}">
                <a16:creationId xmlns:a16="http://schemas.microsoft.com/office/drawing/2014/main" id="{8EEB25E5-0747-E54D-9465-30B9A4349EFA}"/>
              </a:ext>
            </a:extLst>
          </p:cNvPr>
          <p:cNvSpPr>
            <a:spLocks noGrp="1"/>
          </p:cNvSpPr>
          <p:nvPr>
            <p:ph type="subTitle" idx="1"/>
          </p:nvPr>
        </p:nvSpPr>
        <p:spPr>
          <a:xfrm>
            <a:off x="1524000" y="4357412"/>
            <a:ext cx="9144000" cy="1655762"/>
          </a:xfrm>
        </p:spPr>
        <p:txBody>
          <a:bodyPr>
            <a:normAutofit fontScale="55000" lnSpcReduction="20000"/>
          </a:bodyPr>
          <a:lstStyle/>
          <a:p>
            <a:r>
              <a:rPr lang="en-US" dirty="0">
                <a:latin typeface="Franklin Gothic Medium" panose="020B0603020102020204" pitchFamily="34" charset="0"/>
                <a:cs typeface="Arial" panose="020B0604020202020204" pitchFamily="34" charset="0"/>
              </a:rPr>
              <a:t>Sarah M. Bagley, MD, MSc</a:t>
            </a:r>
          </a:p>
          <a:p>
            <a:r>
              <a:rPr lang="en-US" dirty="0">
                <a:latin typeface="Franklin Gothic Medium" panose="020B0603020102020204" pitchFamily="34" charset="0"/>
                <a:cs typeface="Arial" panose="020B0604020202020204" pitchFamily="34" charset="0"/>
              </a:rPr>
              <a:t>Assistant Professor of Medicine and Pediatrics</a:t>
            </a:r>
          </a:p>
          <a:p>
            <a:r>
              <a:rPr lang="en-US" dirty="0">
                <a:latin typeface="Franklin Gothic Medium" panose="020B0603020102020204" pitchFamily="34" charset="0"/>
                <a:cs typeface="Arial" panose="020B0604020202020204" pitchFamily="34" charset="0"/>
              </a:rPr>
              <a:t>Medical Director, CATALYST Program</a:t>
            </a:r>
          </a:p>
          <a:p>
            <a:r>
              <a:rPr lang="en-US" dirty="0">
                <a:latin typeface="Franklin Gothic Medium" panose="020B0603020102020204" pitchFamily="34" charset="0"/>
                <a:cs typeface="Arial" panose="020B0604020202020204" pitchFamily="34" charset="0"/>
              </a:rPr>
              <a:t>Grayken Center for Addiction</a:t>
            </a:r>
          </a:p>
          <a:p>
            <a:r>
              <a:rPr lang="en-US" dirty="0">
                <a:latin typeface="Franklin Gothic Medium" panose="020B0603020102020204" pitchFamily="34" charset="0"/>
                <a:cs typeface="Arial" panose="020B0604020202020204" pitchFamily="34" charset="0"/>
              </a:rPr>
              <a:t>Boston University School of Medicine/Boston Medical Center</a:t>
            </a:r>
          </a:p>
          <a:p>
            <a:r>
              <a:rPr lang="en-US" dirty="0">
                <a:latin typeface="Franklin Gothic Medium" panose="020B0603020102020204" pitchFamily="34" charset="0"/>
                <a:cs typeface="Arial" panose="020B0604020202020204" pitchFamily="34" charset="0"/>
              </a:rPr>
              <a:t>May 11, 2021</a:t>
            </a:r>
          </a:p>
          <a:p>
            <a:endParaRPr lang="en-US" dirty="0"/>
          </a:p>
        </p:txBody>
      </p:sp>
    </p:spTree>
    <p:extLst>
      <p:ext uri="{BB962C8B-B14F-4D97-AF65-F5344CB8AC3E}">
        <p14:creationId xmlns:p14="http://schemas.microsoft.com/office/powerpoint/2010/main" val="34983019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ACB8A8D-8C80-4C4E-BB88-0FE550001F36}"/>
              </a:ext>
            </a:extLst>
          </p:cNvPr>
          <p:cNvSpPr/>
          <p:nvPr/>
        </p:nvSpPr>
        <p:spPr>
          <a:xfrm>
            <a:off x="4756728" y="6382534"/>
            <a:ext cx="6615112" cy="230832"/>
          </a:xfrm>
          <a:prstGeom prst="rect">
            <a:avLst/>
          </a:prstGeom>
        </p:spPr>
        <p:txBody>
          <a:bodyPr wrap="square">
            <a:spAutoFit/>
          </a:bodyPr>
          <a:lstStyle/>
          <a:p>
            <a:pPr algn="r"/>
            <a:r>
              <a:rPr lang="en-US" sz="900" dirty="0">
                <a:latin typeface="Franklin Gothic Medium" panose="020B0603020102020204" pitchFamily="34" charset="0"/>
                <a:cs typeface="Arial" panose="020B0604020202020204" pitchFamily="34" charset="0"/>
              </a:rPr>
              <a:t>NSDUH, 2019</a:t>
            </a:r>
          </a:p>
        </p:txBody>
      </p:sp>
      <p:pic>
        <p:nvPicPr>
          <p:cNvPr id="6" name="Picture 5" descr="Chart&#10;&#10;Description automatically generated">
            <a:extLst>
              <a:ext uri="{FF2B5EF4-FFF2-40B4-BE49-F238E27FC236}">
                <a16:creationId xmlns:a16="http://schemas.microsoft.com/office/drawing/2014/main" id="{D185BBC4-2E96-6544-BC97-28C8E3A377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2528" y="1729203"/>
            <a:ext cx="5733472" cy="4047809"/>
          </a:xfrm>
          <a:prstGeom prst="rect">
            <a:avLst/>
          </a:prstGeom>
        </p:spPr>
      </p:pic>
      <p:pic>
        <p:nvPicPr>
          <p:cNvPr id="10" name="Picture 9" descr="Chart&#10;&#10;Description automatically generated">
            <a:extLst>
              <a:ext uri="{FF2B5EF4-FFF2-40B4-BE49-F238E27FC236}">
                <a16:creationId xmlns:a16="http://schemas.microsoft.com/office/drawing/2014/main" id="{E9B8852B-73D6-2345-B311-60748E1C6367}"/>
              </a:ext>
            </a:extLst>
          </p:cNvPr>
          <p:cNvPicPr>
            <a:picLocks noChangeAspect="1"/>
          </p:cNvPicPr>
          <p:nvPr/>
        </p:nvPicPr>
        <p:blipFill>
          <a:blip r:embed="rId3"/>
          <a:stretch>
            <a:fillRect/>
          </a:stretch>
        </p:blipFill>
        <p:spPr>
          <a:xfrm>
            <a:off x="5810034" y="1730083"/>
            <a:ext cx="5711392" cy="4046929"/>
          </a:xfrm>
          <a:prstGeom prst="rect">
            <a:avLst/>
          </a:prstGeom>
        </p:spPr>
      </p:pic>
      <p:sp>
        <p:nvSpPr>
          <p:cNvPr id="19" name="Title 1">
            <a:extLst>
              <a:ext uri="{FF2B5EF4-FFF2-40B4-BE49-F238E27FC236}">
                <a16:creationId xmlns:a16="http://schemas.microsoft.com/office/drawing/2014/main" id="{F08396B1-47BA-274B-9D87-A42C1E5B71D1}"/>
              </a:ext>
            </a:extLst>
          </p:cNvPr>
          <p:cNvSpPr txBox="1">
            <a:spLocks/>
          </p:cNvSpPr>
          <p:nvPr/>
        </p:nvSpPr>
        <p:spPr>
          <a:xfrm>
            <a:off x="275407" y="350713"/>
            <a:ext cx="10886837" cy="1355224"/>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Franklin Gothic Medium" panose="020B0603020102020204" pitchFamily="34" charset="0"/>
              </a:rPr>
              <a:t>Prevalence and kinds of drug use different</a:t>
            </a:r>
          </a:p>
          <a:p>
            <a:r>
              <a:rPr lang="en-US" sz="2400" b="1" dirty="0">
                <a:latin typeface="Franklin Gothic Medium" panose="020B0603020102020204" pitchFamily="34" charset="0"/>
              </a:rPr>
              <a:t>Young adults (18-25 y/o)</a:t>
            </a:r>
          </a:p>
        </p:txBody>
      </p:sp>
      <p:pic>
        <p:nvPicPr>
          <p:cNvPr id="13" name="Picture 12">
            <a:extLst>
              <a:ext uri="{FF2B5EF4-FFF2-40B4-BE49-F238E27FC236}">
                <a16:creationId xmlns:a16="http://schemas.microsoft.com/office/drawing/2014/main" id="{A89E840E-C6CB-1C4E-91EF-B518A1D47CD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40255" y="6309385"/>
            <a:ext cx="854885" cy="380691"/>
          </a:xfrm>
          <a:prstGeom prst="rect">
            <a:avLst/>
          </a:prstGeom>
        </p:spPr>
      </p:pic>
      <p:pic>
        <p:nvPicPr>
          <p:cNvPr id="15" name="Picture 14">
            <a:extLst>
              <a:ext uri="{FF2B5EF4-FFF2-40B4-BE49-F238E27FC236}">
                <a16:creationId xmlns:a16="http://schemas.microsoft.com/office/drawing/2014/main" id="{64D40EF0-1655-8C4A-9575-DEF753ACB628}"/>
              </a:ext>
            </a:extLst>
          </p:cNvPr>
          <p:cNvPicPr>
            <a:picLocks noChangeAspect="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27506" y="6247373"/>
            <a:ext cx="916616" cy="438505"/>
          </a:xfrm>
          <a:prstGeom prst="rect">
            <a:avLst/>
          </a:prstGeom>
          <a:solidFill>
            <a:sysClr val="window" lastClr="FFFFFF"/>
          </a:solidFill>
          <a:ln>
            <a:noFill/>
          </a:ln>
        </p:spPr>
      </p:pic>
      <p:pic>
        <p:nvPicPr>
          <p:cNvPr id="17" name="Picture 16">
            <a:extLst>
              <a:ext uri="{FF2B5EF4-FFF2-40B4-BE49-F238E27FC236}">
                <a16:creationId xmlns:a16="http://schemas.microsoft.com/office/drawing/2014/main" id="{C5D09BA5-1BA2-F348-8E2E-A83A3B293CE5}"/>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9850" b="20240"/>
          <a:stretch/>
        </p:blipFill>
        <p:spPr>
          <a:xfrm>
            <a:off x="89800" y="6305909"/>
            <a:ext cx="659865" cy="395324"/>
          </a:xfrm>
          <a:prstGeom prst="rect">
            <a:avLst/>
          </a:prstGeom>
          <a:solidFill>
            <a:sysClr val="window" lastClr="FFFFFF"/>
          </a:solidFill>
          <a:ln>
            <a:noFill/>
          </a:ln>
        </p:spPr>
      </p:pic>
    </p:spTree>
    <p:extLst>
      <p:ext uri="{BB962C8B-B14F-4D97-AF65-F5344CB8AC3E}">
        <p14:creationId xmlns:p14="http://schemas.microsoft.com/office/powerpoint/2010/main" val="6070633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ACB8A8D-8C80-4C4E-BB88-0FE550001F36}"/>
              </a:ext>
            </a:extLst>
          </p:cNvPr>
          <p:cNvSpPr/>
          <p:nvPr/>
        </p:nvSpPr>
        <p:spPr>
          <a:xfrm>
            <a:off x="4756728" y="6382534"/>
            <a:ext cx="6615112" cy="230832"/>
          </a:xfrm>
          <a:prstGeom prst="rect">
            <a:avLst/>
          </a:prstGeom>
        </p:spPr>
        <p:txBody>
          <a:bodyPr wrap="square">
            <a:spAutoFit/>
          </a:bodyPr>
          <a:lstStyle/>
          <a:p>
            <a:pPr algn="r"/>
            <a:r>
              <a:rPr lang="en-US" sz="900" dirty="0">
                <a:latin typeface="Franklin Gothic Medium" panose="020B0603020102020204" pitchFamily="34" charset="0"/>
                <a:cs typeface="Arial" panose="020B0604020202020204" pitchFamily="34" charset="0"/>
              </a:rPr>
              <a:t>NSDUH, 2019</a:t>
            </a:r>
          </a:p>
        </p:txBody>
      </p:sp>
      <p:pic>
        <p:nvPicPr>
          <p:cNvPr id="12" name="Picture 11" descr="Chart&#10;&#10;Description automatically generated">
            <a:extLst>
              <a:ext uri="{FF2B5EF4-FFF2-40B4-BE49-F238E27FC236}">
                <a16:creationId xmlns:a16="http://schemas.microsoft.com/office/drawing/2014/main" id="{32391AB5-C532-A844-AB35-0FBAD5AA5D25}"/>
              </a:ext>
            </a:extLst>
          </p:cNvPr>
          <p:cNvPicPr>
            <a:picLocks noChangeAspect="1"/>
          </p:cNvPicPr>
          <p:nvPr/>
        </p:nvPicPr>
        <p:blipFill>
          <a:blip r:embed="rId2"/>
          <a:stretch>
            <a:fillRect/>
          </a:stretch>
        </p:blipFill>
        <p:spPr>
          <a:xfrm>
            <a:off x="59412" y="2223662"/>
            <a:ext cx="3950562" cy="2865870"/>
          </a:xfrm>
          <a:prstGeom prst="rect">
            <a:avLst/>
          </a:prstGeom>
        </p:spPr>
      </p:pic>
      <p:sp>
        <p:nvSpPr>
          <p:cNvPr id="19" name="Title 1">
            <a:extLst>
              <a:ext uri="{FF2B5EF4-FFF2-40B4-BE49-F238E27FC236}">
                <a16:creationId xmlns:a16="http://schemas.microsoft.com/office/drawing/2014/main" id="{F08396B1-47BA-274B-9D87-A42C1E5B71D1}"/>
              </a:ext>
            </a:extLst>
          </p:cNvPr>
          <p:cNvSpPr txBox="1">
            <a:spLocks/>
          </p:cNvSpPr>
          <p:nvPr/>
        </p:nvSpPr>
        <p:spPr>
          <a:xfrm>
            <a:off x="275407" y="350713"/>
            <a:ext cx="10886837" cy="1355224"/>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Franklin Gothic Medium" panose="020B0603020102020204" pitchFamily="34" charset="0"/>
              </a:rPr>
              <a:t>Prevalence and kinds of drug use different</a:t>
            </a:r>
          </a:p>
          <a:p>
            <a:r>
              <a:rPr lang="en-US" sz="2400" b="1" dirty="0">
                <a:latin typeface="Franklin Gothic Medium" panose="020B0603020102020204" pitchFamily="34" charset="0"/>
              </a:rPr>
              <a:t>Young adults (18-25 y/o)</a:t>
            </a:r>
          </a:p>
        </p:txBody>
      </p:sp>
      <p:pic>
        <p:nvPicPr>
          <p:cNvPr id="14" name="Picture 13" descr="Chart, line chart&#10;&#10;Description automatically generated">
            <a:extLst>
              <a:ext uri="{FF2B5EF4-FFF2-40B4-BE49-F238E27FC236}">
                <a16:creationId xmlns:a16="http://schemas.microsoft.com/office/drawing/2014/main" id="{526C463B-541C-084B-A9C1-BF458CE2FB93}"/>
              </a:ext>
            </a:extLst>
          </p:cNvPr>
          <p:cNvPicPr>
            <a:picLocks noChangeAspect="1"/>
          </p:cNvPicPr>
          <p:nvPr/>
        </p:nvPicPr>
        <p:blipFill>
          <a:blip r:embed="rId3"/>
          <a:stretch>
            <a:fillRect/>
          </a:stretch>
        </p:blipFill>
        <p:spPr>
          <a:xfrm>
            <a:off x="4009974" y="2198605"/>
            <a:ext cx="3991747" cy="2865870"/>
          </a:xfrm>
          <a:prstGeom prst="rect">
            <a:avLst/>
          </a:prstGeom>
        </p:spPr>
      </p:pic>
      <p:pic>
        <p:nvPicPr>
          <p:cNvPr id="16" name="Picture 15" descr="Chart, line chart&#10;&#10;Description automatically generated">
            <a:extLst>
              <a:ext uri="{FF2B5EF4-FFF2-40B4-BE49-F238E27FC236}">
                <a16:creationId xmlns:a16="http://schemas.microsoft.com/office/drawing/2014/main" id="{B9451B8F-2749-4340-8E12-7D04145AA06F}"/>
              </a:ext>
            </a:extLst>
          </p:cNvPr>
          <p:cNvPicPr>
            <a:picLocks noChangeAspect="1"/>
          </p:cNvPicPr>
          <p:nvPr/>
        </p:nvPicPr>
        <p:blipFill>
          <a:blip r:embed="rId4"/>
          <a:stretch>
            <a:fillRect/>
          </a:stretch>
        </p:blipFill>
        <p:spPr>
          <a:xfrm>
            <a:off x="7927118" y="2198605"/>
            <a:ext cx="4201947" cy="3018300"/>
          </a:xfrm>
          <a:prstGeom prst="rect">
            <a:avLst/>
          </a:prstGeom>
        </p:spPr>
      </p:pic>
      <p:pic>
        <p:nvPicPr>
          <p:cNvPr id="9" name="Picture 8">
            <a:extLst>
              <a:ext uri="{FF2B5EF4-FFF2-40B4-BE49-F238E27FC236}">
                <a16:creationId xmlns:a16="http://schemas.microsoft.com/office/drawing/2014/main" id="{0DC487B2-302C-FC4F-A11C-5D6921ECEAA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40255" y="6309385"/>
            <a:ext cx="854885" cy="380691"/>
          </a:xfrm>
          <a:prstGeom prst="rect">
            <a:avLst/>
          </a:prstGeom>
        </p:spPr>
      </p:pic>
      <p:pic>
        <p:nvPicPr>
          <p:cNvPr id="11" name="Picture 10">
            <a:extLst>
              <a:ext uri="{FF2B5EF4-FFF2-40B4-BE49-F238E27FC236}">
                <a16:creationId xmlns:a16="http://schemas.microsoft.com/office/drawing/2014/main" id="{D23D089B-BC93-8441-83DB-176B7CDCEDA2}"/>
              </a:ext>
            </a:extLst>
          </p:cNvPr>
          <p:cNvPicPr>
            <a:picLocks noChangeAspect="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27506" y="6247373"/>
            <a:ext cx="916616" cy="438505"/>
          </a:xfrm>
          <a:prstGeom prst="rect">
            <a:avLst/>
          </a:prstGeom>
          <a:solidFill>
            <a:sysClr val="window" lastClr="FFFFFF"/>
          </a:solidFill>
          <a:ln>
            <a:noFill/>
          </a:ln>
        </p:spPr>
      </p:pic>
      <p:pic>
        <p:nvPicPr>
          <p:cNvPr id="13" name="Picture 12">
            <a:extLst>
              <a:ext uri="{FF2B5EF4-FFF2-40B4-BE49-F238E27FC236}">
                <a16:creationId xmlns:a16="http://schemas.microsoft.com/office/drawing/2014/main" id="{6211D6FF-A1C8-E44B-B335-3CC03DBA6DA9}"/>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9850" b="20240"/>
          <a:stretch/>
        </p:blipFill>
        <p:spPr>
          <a:xfrm>
            <a:off x="89800" y="6305909"/>
            <a:ext cx="659865" cy="395324"/>
          </a:xfrm>
          <a:prstGeom prst="rect">
            <a:avLst/>
          </a:prstGeom>
          <a:solidFill>
            <a:sysClr val="window" lastClr="FFFFFF"/>
          </a:solidFill>
          <a:ln>
            <a:noFill/>
          </a:ln>
        </p:spPr>
      </p:pic>
    </p:spTree>
    <p:extLst>
      <p:ext uri="{BB962C8B-B14F-4D97-AF65-F5344CB8AC3E}">
        <p14:creationId xmlns:p14="http://schemas.microsoft.com/office/powerpoint/2010/main" val="7081729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noChangeArrowheads="1"/>
          </p:cNvSpPr>
          <p:nvPr/>
        </p:nvSpPr>
        <p:spPr bwMode="auto">
          <a:xfrm>
            <a:off x="3336346" y="6509250"/>
            <a:ext cx="79248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2400">
                <a:solidFill>
                  <a:schemeClr val="tx1"/>
                </a:solidFill>
                <a:latin typeface="Times" charset="0"/>
                <a:ea typeface="Osaka" charset="-128"/>
              </a:defRPr>
            </a:lvl1pPr>
            <a:lvl2pPr marL="742950" indent="-285750" eaLnBrk="0" hangingPunct="0">
              <a:defRPr sz="2400">
                <a:solidFill>
                  <a:schemeClr val="tx1"/>
                </a:solidFill>
                <a:latin typeface="Times" charset="0"/>
                <a:ea typeface="Osaka" charset="-128"/>
              </a:defRPr>
            </a:lvl2pPr>
            <a:lvl3pPr marL="1143000" indent="-228600" eaLnBrk="0" hangingPunct="0">
              <a:defRPr sz="2400">
                <a:solidFill>
                  <a:schemeClr val="tx1"/>
                </a:solidFill>
                <a:latin typeface="Times" charset="0"/>
                <a:ea typeface="Osaka" charset="-128"/>
              </a:defRPr>
            </a:lvl3pPr>
            <a:lvl4pPr marL="1600200" indent="-228600" eaLnBrk="0" hangingPunct="0">
              <a:defRPr sz="2400">
                <a:solidFill>
                  <a:schemeClr val="tx1"/>
                </a:solidFill>
                <a:latin typeface="Times" charset="0"/>
                <a:ea typeface="Osaka" charset="-128"/>
              </a:defRPr>
            </a:lvl4pPr>
            <a:lvl5pPr marL="2057400" indent="-228600" eaLnBrk="0" hangingPunct="0">
              <a:defRPr sz="2400">
                <a:solidFill>
                  <a:schemeClr val="tx1"/>
                </a:solidFill>
                <a:latin typeface="Times" charset="0"/>
                <a:ea typeface="Osaka" charset="-128"/>
              </a:defRPr>
            </a:lvl5pPr>
            <a:lvl6pPr marL="2514600" indent="-228600" eaLnBrk="0" fontAlgn="base" hangingPunct="0">
              <a:spcBef>
                <a:spcPct val="0"/>
              </a:spcBef>
              <a:spcAft>
                <a:spcPct val="0"/>
              </a:spcAft>
              <a:defRPr sz="2400">
                <a:solidFill>
                  <a:schemeClr val="tx1"/>
                </a:solidFill>
                <a:latin typeface="Times" charset="0"/>
                <a:ea typeface="Osaka" charset="-128"/>
              </a:defRPr>
            </a:lvl6pPr>
            <a:lvl7pPr marL="2971800" indent="-228600" eaLnBrk="0" fontAlgn="base" hangingPunct="0">
              <a:spcBef>
                <a:spcPct val="0"/>
              </a:spcBef>
              <a:spcAft>
                <a:spcPct val="0"/>
              </a:spcAft>
              <a:defRPr sz="2400">
                <a:solidFill>
                  <a:schemeClr val="tx1"/>
                </a:solidFill>
                <a:latin typeface="Times" charset="0"/>
                <a:ea typeface="Osaka" charset="-128"/>
              </a:defRPr>
            </a:lvl7pPr>
            <a:lvl8pPr marL="3429000" indent="-228600" eaLnBrk="0" fontAlgn="base" hangingPunct="0">
              <a:spcBef>
                <a:spcPct val="0"/>
              </a:spcBef>
              <a:spcAft>
                <a:spcPct val="0"/>
              </a:spcAft>
              <a:defRPr sz="2400">
                <a:solidFill>
                  <a:schemeClr val="tx1"/>
                </a:solidFill>
                <a:latin typeface="Times" charset="0"/>
                <a:ea typeface="Osaka" charset="-128"/>
              </a:defRPr>
            </a:lvl8pPr>
            <a:lvl9pPr marL="3886200" indent="-228600" eaLnBrk="0" fontAlgn="base" hangingPunct="0">
              <a:spcBef>
                <a:spcPct val="0"/>
              </a:spcBef>
              <a:spcAft>
                <a:spcPct val="0"/>
              </a:spcAft>
              <a:defRPr sz="2400">
                <a:solidFill>
                  <a:schemeClr val="tx1"/>
                </a:solidFill>
                <a:latin typeface="Times" charset="0"/>
                <a:ea typeface="Osaka" charset="-128"/>
              </a:defRPr>
            </a:lvl9pPr>
          </a:lstStyle>
          <a:p>
            <a:pPr algn="r">
              <a:spcBef>
                <a:spcPts val="400"/>
              </a:spcBef>
            </a:pPr>
            <a:r>
              <a:rPr lang="en-US" altLang="en-US" sz="1200" i="1" dirty="0">
                <a:latin typeface="Franklin Gothic Medium" panose="020B0603020102020204" pitchFamily="34" charset="0"/>
                <a:cs typeface="Arial" pitchFamily="34" charset="0"/>
              </a:rPr>
              <a:t> </a:t>
            </a:r>
            <a:r>
              <a:rPr lang="en-US" altLang="en-US" sz="1200" dirty="0">
                <a:latin typeface="Franklin Gothic Medium" panose="020B0603020102020204" pitchFamily="34" charset="0"/>
                <a:cs typeface="Arial" pitchFamily="34" charset="0"/>
              </a:rPr>
              <a:t>Gaither JR, et al. </a:t>
            </a:r>
            <a:r>
              <a:rPr lang="en-US" altLang="en-US" sz="1200" i="1" dirty="0">
                <a:latin typeface="Franklin Gothic Medium" panose="020B0603020102020204" pitchFamily="34" charset="0"/>
                <a:cs typeface="Arial" pitchFamily="34" charset="0"/>
              </a:rPr>
              <a:t>JAMA </a:t>
            </a:r>
            <a:r>
              <a:rPr lang="en-US" altLang="en-US" sz="1200" i="1" dirty="0" err="1">
                <a:latin typeface="Franklin Gothic Medium" panose="020B0603020102020204" pitchFamily="34" charset="0"/>
                <a:cs typeface="Arial" pitchFamily="34" charset="0"/>
              </a:rPr>
              <a:t>Netw</a:t>
            </a:r>
            <a:r>
              <a:rPr lang="en-US" altLang="en-US" sz="1200" i="1" dirty="0">
                <a:latin typeface="Franklin Gothic Medium" panose="020B0603020102020204" pitchFamily="34" charset="0"/>
                <a:cs typeface="Arial" pitchFamily="34" charset="0"/>
              </a:rPr>
              <a:t> Open</a:t>
            </a:r>
            <a:r>
              <a:rPr lang="en-US" altLang="en-US" sz="1200" dirty="0">
                <a:latin typeface="Franklin Gothic Medium" panose="020B0603020102020204" pitchFamily="34" charset="0"/>
                <a:cs typeface="Arial" pitchFamily="34" charset="0"/>
              </a:rPr>
              <a:t>. 2018;1(8):e186558.</a:t>
            </a:r>
          </a:p>
        </p:txBody>
      </p:sp>
      <p:sp>
        <p:nvSpPr>
          <p:cNvPr id="5" name="Content Placeholder 4">
            <a:extLst>
              <a:ext uri="{FF2B5EF4-FFF2-40B4-BE49-F238E27FC236}">
                <a16:creationId xmlns:a16="http://schemas.microsoft.com/office/drawing/2014/main" id="{06071330-B36A-D841-9616-2F62601E50C7}"/>
              </a:ext>
            </a:extLst>
          </p:cNvPr>
          <p:cNvSpPr>
            <a:spLocks noGrp="1"/>
          </p:cNvSpPr>
          <p:nvPr>
            <p:ph idx="1"/>
          </p:nvPr>
        </p:nvSpPr>
        <p:spPr>
          <a:xfrm>
            <a:off x="5928566" y="1778895"/>
            <a:ext cx="6053324" cy="3407109"/>
          </a:xfrm>
          <a:noFill/>
          <a:ln>
            <a:noFill/>
          </a:ln>
          <a:effectLst/>
        </p:spPr>
        <p:txBody>
          <a:bodyPr>
            <a:noAutofit/>
          </a:bodyPr>
          <a:lstStyle/>
          <a:p>
            <a:r>
              <a:rPr lang="en-US" dirty="0">
                <a:latin typeface="Franklin Gothic Medium" panose="020B0603020102020204" pitchFamily="34" charset="0"/>
                <a:cs typeface="Arial" panose="020B0604020202020204" pitchFamily="34" charset="0"/>
              </a:rPr>
              <a:t>Between 1999 and 2016, overdose deaths rose among 15- to 19-year-olds:</a:t>
            </a:r>
          </a:p>
          <a:p>
            <a:pPr lvl="1">
              <a:spcBef>
                <a:spcPts val="1600"/>
              </a:spcBef>
            </a:pPr>
            <a:r>
              <a:rPr lang="en-US" sz="2800" b="1" dirty="0">
                <a:solidFill>
                  <a:srgbClr val="FF0000"/>
                </a:solidFill>
                <a:latin typeface="Franklin Gothic Medium" panose="020B0603020102020204" pitchFamily="34" charset="0"/>
                <a:cs typeface="Arial" panose="020B0604020202020204" pitchFamily="34" charset="0"/>
              </a:rPr>
              <a:t>95% </a:t>
            </a:r>
            <a:r>
              <a:rPr lang="en-US" sz="2800" dirty="0">
                <a:latin typeface="Franklin Gothic Medium" panose="020B0603020102020204" pitchFamily="34" charset="0"/>
                <a:cs typeface="Arial" panose="020B0604020202020204" pitchFamily="34" charset="0"/>
              </a:rPr>
              <a:t>for prescription opioids</a:t>
            </a:r>
          </a:p>
          <a:p>
            <a:pPr lvl="1">
              <a:spcBef>
                <a:spcPts val="1600"/>
              </a:spcBef>
            </a:pPr>
            <a:r>
              <a:rPr lang="en-US" sz="2800" b="1" dirty="0">
                <a:solidFill>
                  <a:srgbClr val="FF0000"/>
                </a:solidFill>
                <a:latin typeface="Franklin Gothic Medium" panose="020B0603020102020204" pitchFamily="34" charset="0"/>
                <a:cs typeface="Arial" panose="020B0604020202020204" pitchFamily="34" charset="0"/>
              </a:rPr>
              <a:t>405% </a:t>
            </a:r>
            <a:r>
              <a:rPr lang="en-US" sz="2800" dirty="0">
                <a:latin typeface="Franklin Gothic Medium" panose="020B0603020102020204" pitchFamily="34" charset="0"/>
                <a:cs typeface="Arial" panose="020B0604020202020204" pitchFamily="34" charset="0"/>
              </a:rPr>
              <a:t>for heroin</a:t>
            </a:r>
          </a:p>
          <a:p>
            <a:pPr lvl="1">
              <a:spcBef>
                <a:spcPts val="1600"/>
              </a:spcBef>
            </a:pPr>
            <a:r>
              <a:rPr lang="en-US" sz="2800" b="1" dirty="0">
                <a:solidFill>
                  <a:srgbClr val="FF0000"/>
                </a:solidFill>
                <a:latin typeface="Franklin Gothic Medium" panose="020B0603020102020204" pitchFamily="34" charset="0"/>
                <a:cs typeface="Arial" panose="020B0604020202020204" pitchFamily="34" charset="0"/>
              </a:rPr>
              <a:t>2925% </a:t>
            </a:r>
            <a:r>
              <a:rPr lang="en-US" sz="2800" dirty="0">
                <a:latin typeface="Franklin Gothic Medium" panose="020B0603020102020204" pitchFamily="34" charset="0"/>
                <a:cs typeface="Arial" panose="020B0604020202020204" pitchFamily="34" charset="0"/>
              </a:rPr>
              <a:t>for synthetic opioids (i.e., fentanyl)</a:t>
            </a:r>
          </a:p>
        </p:txBody>
      </p:sp>
      <p:pic>
        <p:nvPicPr>
          <p:cNvPr id="8" name="Picture 7">
            <a:extLst>
              <a:ext uri="{FF2B5EF4-FFF2-40B4-BE49-F238E27FC236}">
                <a16:creationId xmlns:a16="http://schemas.microsoft.com/office/drawing/2014/main" id="{787950E4-F469-5A41-98BE-A213B8370A3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220254" y="1381243"/>
            <a:ext cx="4377841" cy="4917576"/>
          </a:xfrm>
          <a:prstGeom prst="rect">
            <a:avLst/>
          </a:prstGeom>
        </p:spPr>
      </p:pic>
      <p:sp>
        <p:nvSpPr>
          <p:cNvPr id="13" name="Text Placeholder 2">
            <a:extLst>
              <a:ext uri="{FF2B5EF4-FFF2-40B4-BE49-F238E27FC236}">
                <a16:creationId xmlns:a16="http://schemas.microsoft.com/office/drawing/2014/main" id="{1E97705A-5AC9-024F-AF1C-57AB4B030030}"/>
              </a:ext>
            </a:extLst>
          </p:cNvPr>
          <p:cNvSpPr txBox="1">
            <a:spLocks noChangeArrowheads="1"/>
          </p:cNvSpPr>
          <p:nvPr/>
        </p:nvSpPr>
        <p:spPr bwMode="auto">
          <a:xfrm>
            <a:off x="0" y="957629"/>
            <a:ext cx="11222464" cy="543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54000" tIns="63500" rIns="127000" bIns="0"/>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000" b="1" dirty="0">
                <a:latin typeface="Franklin Gothic Medium" panose="020B0603020102020204" pitchFamily="34" charset="0"/>
                <a:cs typeface="Arial" panose="020B0604020202020204" pitchFamily="34" charset="0"/>
              </a:rPr>
              <a:t>US National Trends in Pediatric Deaths From Prescription and Illicit Opioids, 1999-2016</a:t>
            </a:r>
          </a:p>
        </p:txBody>
      </p:sp>
      <p:sp>
        <p:nvSpPr>
          <p:cNvPr id="20" name="Rectangle 19"/>
          <p:cNvSpPr/>
          <p:nvPr/>
        </p:nvSpPr>
        <p:spPr>
          <a:xfrm>
            <a:off x="168323" y="349061"/>
            <a:ext cx="12023677" cy="769441"/>
          </a:xfrm>
          <a:prstGeom prst="rect">
            <a:avLst/>
          </a:prstGeom>
        </p:spPr>
        <p:txBody>
          <a:bodyPr wrap="square">
            <a:spAutoFit/>
          </a:bodyPr>
          <a:lstStyle/>
          <a:p>
            <a:r>
              <a:rPr lang="en-US" sz="4400" b="1" dirty="0">
                <a:latin typeface="Franklin Gothic Medium" panose="020B0603020102020204" pitchFamily="34" charset="0"/>
                <a:cs typeface="Arial" panose="020B0604020202020204" pitchFamily="34" charset="0"/>
              </a:rPr>
              <a:t>Opioid deaths</a:t>
            </a:r>
            <a:endParaRPr lang="en-US" sz="4400" dirty="0">
              <a:latin typeface="Franklin Gothic Medium" panose="020B0603020102020204" pitchFamily="34" charset="0"/>
            </a:endParaRPr>
          </a:p>
        </p:txBody>
      </p:sp>
      <p:grpSp>
        <p:nvGrpSpPr>
          <p:cNvPr id="14" name="Group 13"/>
          <p:cNvGrpSpPr/>
          <p:nvPr/>
        </p:nvGrpSpPr>
        <p:grpSpPr>
          <a:xfrm>
            <a:off x="79258" y="5952355"/>
            <a:ext cx="12015782" cy="864701"/>
            <a:chOff x="79258" y="5952355"/>
            <a:chExt cx="12015782" cy="864701"/>
          </a:xfrm>
        </p:grpSpPr>
        <p:pic>
          <p:nvPicPr>
            <p:cNvPr id="15" name="Picture 6">
              <a:extLst>
                <a:ext uri="{FF2B5EF4-FFF2-40B4-BE49-F238E27FC236}">
                  <a16:creationId xmlns:a16="http://schemas.microsoft.com/office/drawing/2014/main" id="{364C17E4-7FBC-6740-8936-C12AD90193B1}"/>
                </a:ext>
              </a:extLst>
            </p:cNvPr>
            <p:cNvPicPr>
              <a:picLocks noChangeAspect="1" noChangeArrowheads="1"/>
            </p:cNvPicPr>
            <p:nvPr/>
          </p:nvPicPr>
          <p:blipFill rotWithShape="1">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l="7261" t="3800" r="6824" b="4428"/>
            <a:stretch/>
          </p:blipFill>
          <p:spPr bwMode="auto">
            <a:xfrm>
              <a:off x="79258" y="5953381"/>
              <a:ext cx="682415" cy="832868"/>
            </a:xfrm>
            <a:prstGeom prst="rect">
              <a:avLst/>
            </a:prstGeom>
            <a:noFill/>
            <a:ln>
              <a:solidFill>
                <a:schemeClr val="accent1"/>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15"/>
            <p:cNvPicPr>
              <a:picLocks noChangeAspect="1"/>
            </p:cNvPicPr>
            <p:nvPr/>
          </p:nvPicPr>
          <p:blipFill rotWithShape="1">
            <a:blip r:embed="rId5"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l="7516" t="19850" b="20240"/>
            <a:stretch/>
          </p:blipFill>
          <p:spPr>
            <a:xfrm>
              <a:off x="785954" y="6270562"/>
              <a:ext cx="843632" cy="546494"/>
            </a:xfrm>
            <a:prstGeom prst="rect">
              <a:avLst/>
            </a:prstGeom>
            <a:solidFill>
              <a:schemeClr val="bg1"/>
            </a:solidFill>
            <a:ln>
              <a:noFill/>
            </a:ln>
          </p:spPr>
        </p:pic>
        <p:pic>
          <p:nvPicPr>
            <p:cNvPr id="17" name="Picture 16"/>
            <p:cNvPicPr>
              <a:picLocks noChangeAspect="1"/>
            </p:cNvPicPr>
            <p:nvPr/>
          </p:nvPicPr>
          <p:blipFill rotWithShape="1">
            <a:blip r:embed="rId6" cstate="print">
              <a:duotone>
                <a:schemeClr val="accent1">
                  <a:shade val="45000"/>
                  <a:satMod val="135000"/>
                </a:schemeClr>
                <a:prstClr val="white"/>
              </a:duotone>
              <a:extLst>
                <a:ext uri="{28A0092B-C50C-407E-A947-70E740481C1C}">
                  <a14:useLocalDpi xmlns:a14="http://schemas.microsoft.com/office/drawing/2010/main" val="0"/>
                </a:ext>
              </a:extLst>
            </a:blip>
            <a:srcRect l="6778" t="14640" b="20373"/>
            <a:stretch/>
          </p:blipFill>
          <p:spPr>
            <a:xfrm>
              <a:off x="828339" y="5952355"/>
              <a:ext cx="995269" cy="308356"/>
            </a:xfrm>
            <a:prstGeom prst="rect">
              <a:avLst/>
            </a:prstGeom>
            <a:solidFill>
              <a:schemeClr val="bg1"/>
            </a:solidFill>
            <a:ln>
              <a:noFill/>
            </a:ln>
          </p:spPr>
        </p:pic>
        <p:pic>
          <p:nvPicPr>
            <p:cNvPr id="18" name="Picture 5">
              <a:extLst>
                <a:ext uri="{FF2B5EF4-FFF2-40B4-BE49-F238E27FC236}">
                  <a16:creationId xmlns:a16="http://schemas.microsoft.com/office/drawing/2014/main" id="{249F8DD8-BE01-9747-8676-27E0075E00E8}"/>
                </a:ext>
              </a:extLst>
            </p:cNvPr>
            <p:cNvPicPr>
              <a:picLocks noChangeAspect="1" noChangeArrowheads="1"/>
            </p:cNvPicPr>
            <p:nvPr/>
          </p:nvPicPr>
          <p:blipFill>
            <a:blip r:embed="rId7"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261146" y="5952355"/>
              <a:ext cx="833894" cy="8338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8866934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14524454-41E3-814F-97EA-D8876808D965}"/>
              </a:ext>
            </a:extLst>
          </p:cNvPr>
          <p:cNvGraphicFramePr>
            <a:graphicFrameLocks noGrp="1"/>
          </p:cNvGraphicFramePr>
          <p:nvPr>
            <p:ph idx="1"/>
          </p:nvPr>
        </p:nvGraphicFramePr>
        <p:xfrm>
          <a:off x="838200" y="1716443"/>
          <a:ext cx="10515600" cy="4351338"/>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F7106BFC-8B0B-4039-8B6D-9D26AF65F82E}"/>
              </a:ext>
            </a:extLst>
          </p:cNvPr>
          <p:cNvSpPr txBox="1"/>
          <p:nvPr/>
        </p:nvSpPr>
        <p:spPr>
          <a:xfrm>
            <a:off x="2710787" y="6067781"/>
            <a:ext cx="7275136" cy="461665"/>
          </a:xfrm>
          <a:prstGeom prst="rect">
            <a:avLst/>
          </a:prstGeom>
          <a:noFill/>
        </p:spPr>
        <p:txBody>
          <a:bodyPr wrap="square" rtlCol="0">
            <a:spAutoFit/>
          </a:bodyPr>
          <a:lstStyle/>
          <a:p>
            <a:pPr algn="ctr"/>
            <a:r>
              <a:rPr lang="en-US" sz="1200" dirty="0">
                <a:solidFill>
                  <a:schemeClr val="tx1">
                    <a:lumMod val="50000"/>
                    <a:lumOff val="50000"/>
                  </a:schemeClr>
                </a:solidFill>
                <a:latin typeface="Franklin Gothic Medium" panose="020B0603020102020204" pitchFamily="34" charset="0"/>
              </a:rPr>
              <a:t>Data Source: Centers for Disease Control and Prevention, National Center for Health Statistics. Multiple Cause of Death 1999-2017 on CDC WONDER Online Database, released December, 2018</a:t>
            </a:r>
          </a:p>
        </p:txBody>
      </p:sp>
      <p:sp>
        <p:nvSpPr>
          <p:cNvPr id="6" name="Rectangle 5"/>
          <p:cNvSpPr/>
          <p:nvPr/>
        </p:nvSpPr>
        <p:spPr>
          <a:xfrm>
            <a:off x="81888" y="416424"/>
            <a:ext cx="12023677" cy="769441"/>
          </a:xfrm>
          <a:prstGeom prst="rect">
            <a:avLst/>
          </a:prstGeom>
        </p:spPr>
        <p:txBody>
          <a:bodyPr wrap="square">
            <a:spAutoFit/>
          </a:bodyPr>
          <a:lstStyle/>
          <a:p>
            <a:r>
              <a:rPr lang="en-US" sz="4400" b="1" dirty="0">
                <a:latin typeface="Franklin Gothic Medium" panose="020B0603020102020204" pitchFamily="34" charset="0"/>
                <a:cs typeface="Arial" panose="020B0604020202020204" pitchFamily="34" charset="0"/>
              </a:rPr>
              <a:t>Overdose deaths involving opioids</a:t>
            </a:r>
            <a:endParaRPr lang="en-US" sz="4400" dirty="0">
              <a:latin typeface="Franklin Gothic Medium" panose="020B0603020102020204" pitchFamily="34" charset="0"/>
            </a:endParaRPr>
          </a:p>
        </p:txBody>
      </p:sp>
      <p:sp>
        <p:nvSpPr>
          <p:cNvPr id="7" name="Rectangle 6">
            <a:extLst>
              <a:ext uri="{FF2B5EF4-FFF2-40B4-BE49-F238E27FC236}">
                <a16:creationId xmlns:a16="http://schemas.microsoft.com/office/drawing/2014/main" id="{5296C6ED-1784-514A-80A9-62482E105BC8}"/>
              </a:ext>
            </a:extLst>
          </p:cNvPr>
          <p:cNvSpPr/>
          <p:nvPr/>
        </p:nvSpPr>
        <p:spPr>
          <a:xfrm>
            <a:off x="5108813" y="1313912"/>
            <a:ext cx="6095998" cy="523205"/>
          </a:xfrm>
          <a:prstGeom prst="rect">
            <a:avLst/>
          </a:prstGeom>
          <a:solidFill>
            <a:schemeClr val="bg1"/>
          </a:solidFill>
        </p:spPr>
        <p:txBody>
          <a:bodyP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defRPr sz="1400" b="0" i="0" u="none" strike="noStrike" kern="1200" spc="0" baseline="0">
                <a:solidFill>
                  <a:prstClr val="black">
                    <a:lumMod val="65000"/>
                    <a:lumOff val="35000"/>
                  </a:prstClr>
                </a:solidFill>
                <a:latin typeface="+mn-lt"/>
                <a:ea typeface="+mn-ea"/>
                <a:cs typeface="+mn-cs"/>
              </a:defRPr>
            </a:pPr>
            <a:r>
              <a:rPr lang="en-US" dirty="0">
                <a:latin typeface="Franklin Gothic Medium" panose="020B0603020102020204" pitchFamily="34" charset="0"/>
              </a:rPr>
              <a:t>Drug Overdose Death Rates for 15-24 year olds by type of opioid drug involved: United States, 1999-2017</a:t>
            </a:r>
          </a:p>
        </p:txBody>
      </p:sp>
      <p:grpSp>
        <p:nvGrpSpPr>
          <p:cNvPr id="12" name="Group 11"/>
          <p:cNvGrpSpPr/>
          <p:nvPr/>
        </p:nvGrpSpPr>
        <p:grpSpPr>
          <a:xfrm>
            <a:off x="79258" y="5952355"/>
            <a:ext cx="12015782" cy="864701"/>
            <a:chOff x="79258" y="5952355"/>
            <a:chExt cx="12015782" cy="864701"/>
          </a:xfrm>
        </p:grpSpPr>
        <p:pic>
          <p:nvPicPr>
            <p:cNvPr id="19" name="Picture 6">
              <a:extLst>
                <a:ext uri="{FF2B5EF4-FFF2-40B4-BE49-F238E27FC236}">
                  <a16:creationId xmlns:a16="http://schemas.microsoft.com/office/drawing/2014/main" id="{364C17E4-7FBC-6740-8936-C12AD90193B1}"/>
                </a:ext>
              </a:extLst>
            </p:cNvPr>
            <p:cNvPicPr>
              <a:picLocks noChangeAspect="1" noChangeArrowheads="1"/>
            </p:cNvPicPr>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l="7261" t="3800" r="6824" b="4428"/>
            <a:stretch/>
          </p:blipFill>
          <p:spPr bwMode="auto">
            <a:xfrm>
              <a:off x="79258" y="5953381"/>
              <a:ext cx="682415" cy="832868"/>
            </a:xfrm>
            <a:prstGeom prst="rect">
              <a:avLst/>
            </a:prstGeom>
            <a:noFill/>
            <a:ln>
              <a:solidFill>
                <a:schemeClr val="accent1"/>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19"/>
            <p:cNvPicPr>
              <a:picLocks noChangeAspect="1"/>
            </p:cNvPicPr>
            <p:nvPr/>
          </p:nvPicPr>
          <p:blipFill rotWithShape="1">
            <a:blip r:embed="rId4"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l="7516" t="19850" b="20240"/>
            <a:stretch/>
          </p:blipFill>
          <p:spPr>
            <a:xfrm>
              <a:off x="785954" y="6270562"/>
              <a:ext cx="843632" cy="546494"/>
            </a:xfrm>
            <a:prstGeom prst="rect">
              <a:avLst/>
            </a:prstGeom>
            <a:solidFill>
              <a:schemeClr val="bg1"/>
            </a:solidFill>
            <a:ln>
              <a:noFill/>
            </a:ln>
          </p:spPr>
        </p:pic>
        <p:pic>
          <p:nvPicPr>
            <p:cNvPr id="21" name="Picture 20"/>
            <p:cNvPicPr>
              <a:picLocks noChangeAspect="1"/>
            </p:cNvPicPr>
            <p:nvPr/>
          </p:nvPicPr>
          <p:blipFill rotWithShape="1">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l="6778" t="14640" b="20373"/>
            <a:stretch/>
          </p:blipFill>
          <p:spPr>
            <a:xfrm>
              <a:off x="828339" y="5952355"/>
              <a:ext cx="995269" cy="308356"/>
            </a:xfrm>
            <a:prstGeom prst="rect">
              <a:avLst/>
            </a:prstGeom>
            <a:solidFill>
              <a:schemeClr val="bg1"/>
            </a:solidFill>
            <a:ln>
              <a:noFill/>
            </a:ln>
          </p:spPr>
        </p:pic>
        <p:pic>
          <p:nvPicPr>
            <p:cNvPr id="22" name="Picture 5">
              <a:extLst>
                <a:ext uri="{FF2B5EF4-FFF2-40B4-BE49-F238E27FC236}">
                  <a16:creationId xmlns:a16="http://schemas.microsoft.com/office/drawing/2014/main" id="{249F8DD8-BE01-9747-8676-27E0075E00E8}"/>
                </a:ext>
              </a:extLst>
            </p:cNvPr>
            <p:cNvPicPr>
              <a:picLocks noChangeAspect="1" noChangeArrowheads="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261146" y="5952355"/>
              <a:ext cx="833894" cy="8338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18346878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80DE8FB0-22B0-B24C-9988-130880E855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40255" y="6309385"/>
            <a:ext cx="854885" cy="380691"/>
          </a:xfrm>
          <a:prstGeom prst="rect">
            <a:avLst/>
          </a:prstGeom>
        </p:spPr>
      </p:pic>
      <p:pic>
        <p:nvPicPr>
          <p:cNvPr id="16" name="Picture 15">
            <a:extLst>
              <a:ext uri="{FF2B5EF4-FFF2-40B4-BE49-F238E27FC236}">
                <a16:creationId xmlns:a16="http://schemas.microsoft.com/office/drawing/2014/main" id="{40E7CD29-5890-AA47-88DF-9CD746765558}"/>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27506" y="6247373"/>
            <a:ext cx="916616" cy="438505"/>
          </a:xfrm>
          <a:prstGeom prst="rect">
            <a:avLst/>
          </a:prstGeom>
          <a:solidFill>
            <a:sysClr val="window" lastClr="FFFFFF"/>
          </a:solidFill>
          <a:ln>
            <a:noFill/>
          </a:ln>
        </p:spPr>
      </p:pic>
      <p:pic>
        <p:nvPicPr>
          <p:cNvPr id="17" name="Picture 16">
            <a:extLst>
              <a:ext uri="{FF2B5EF4-FFF2-40B4-BE49-F238E27FC236}">
                <a16:creationId xmlns:a16="http://schemas.microsoft.com/office/drawing/2014/main" id="{7E6CEF8F-40BD-F348-ACB0-CD9BDCA9664C}"/>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9850" b="20240"/>
          <a:stretch/>
        </p:blipFill>
        <p:spPr>
          <a:xfrm>
            <a:off x="89800" y="6305909"/>
            <a:ext cx="659865" cy="395324"/>
          </a:xfrm>
          <a:prstGeom prst="rect">
            <a:avLst/>
          </a:prstGeom>
          <a:solidFill>
            <a:sysClr val="window" lastClr="FFFFFF"/>
          </a:solidFill>
          <a:ln>
            <a:noFill/>
          </a:ln>
        </p:spPr>
      </p:pic>
      <p:sp>
        <p:nvSpPr>
          <p:cNvPr id="23" name="Title 1">
            <a:extLst>
              <a:ext uri="{FF2B5EF4-FFF2-40B4-BE49-F238E27FC236}">
                <a16:creationId xmlns:a16="http://schemas.microsoft.com/office/drawing/2014/main" id="{7B1127C4-ACBA-0E47-95D6-1836CDF0359C}"/>
              </a:ext>
            </a:extLst>
          </p:cNvPr>
          <p:cNvSpPr txBox="1">
            <a:spLocks/>
          </p:cNvSpPr>
          <p:nvPr/>
        </p:nvSpPr>
        <p:spPr>
          <a:xfrm>
            <a:off x="297063" y="402123"/>
            <a:ext cx="10886837" cy="1355224"/>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Franklin Gothic Medium" panose="020B0603020102020204" pitchFamily="34" charset="0"/>
              </a:rPr>
              <a:t>Stimulant-involved deaths increasing among youth </a:t>
            </a:r>
          </a:p>
        </p:txBody>
      </p:sp>
      <p:pic>
        <p:nvPicPr>
          <p:cNvPr id="4" name="Picture 3" descr="Chart&#10;&#10;Description automatically generated">
            <a:extLst>
              <a:ext uri="{FF2B5EF4-FFF2-40B4-BE49-F238E27FC236}">
                <a16:creationId xmlns:a16="http://schemas.microsoft.com/office/drawing/2014/main" id="{585F0748-72F2-434D-B622-5CAFDE51BA43}"/>
              </a:ext>
            </a:extLst>
          </p:cNvPr>
          <p:cNvPicPr>
            <a:picLocks noChangeAspect="1"/>
          </p:cNvPicPr>
          <p:nvPr/>
        </p:nvPicPr>
        <p:blipFill>
          <a:blip r:embed="rId5"/>
          <a:stretch>
            <a:fillRect/>
          </a:stretch>
        </p:blipFill>
        <p:spPr>
          <a:xfrm>
            <a:off x="297063" y="2023871"/>
            <a:ext cx="11598892" cy="3956978"/>
          </a:xfrm>
          <a:prstGeom prst="rect">
            <a:avLst/>
          </a:prstGeom>
        </p:spPr>
      </p:pic>
      <p:sp>
        <p:nvSpPr>
          <p:cNvPr id="11" name="Rectangle 10">
            <a:extLst>
              <a:ext uri="{FF2B5EF4-FFF2-40B4-BE49-F238E27FC236}">
                <a16:creationId xmlns:a16="http://schemas.microsoft.com/office/drawing/2014/main" id="{6F339EE0-CAED-DD4A-8186-21705BA07481}"/>
              </a:ext>
            </a:extLst>
          </p:cNvPr>
          <p:cNvSpPr/>
          <p:nvPr/>
        </p:nvSpPr>
        <p:spPr>
          <a:xfrm>
            <a:off x="4756728" y="6382534"/>
            <a:ext cx="6615112" cy="230832"/>
          </a:xfrm>
          <a:prstGeom prst="rect">
            <a:avLst/>
          </a:prstGeom>
        </p:spPr>
        <p:txBody>
          <a:bodyPr wrap="square">
            <a:spAutoFit/>
          </a:bodyPr>
          <a:lstStyle/>
          <a:p>
            <a:pPr algn="r"/>
            <a:r>
              <a:rPr lang="en-US" sz="900" dirty="0">
                <a:latin typeface="Franklin Gothic Medium" panose="020B0603020102020204" pitchFamily="34" charset="0"/>
                <a:cs typeface="Arial" panose="020B0604020202020204" pitchFamily="34" charset="0"/>
              </a:rPr>
              <a:t>Lim et al., 2020 </a:t>
            </a:r>
            <a:r>
              <a:rPr lang="en-US" sz="900" i="1" dirty="0">
                <a:latin typeface="Franklin Gothic Medium" panose="020B0603020102020204" pitchFamily="34" charset="0"/>
                <a:cs typeface="Arial" panose="020B0604020202020204" pitchFamily="34" charset="0"/>
              </a:rPr>
              <a:t>JAMA </a:t>
            </a:r>
            <a:r>
              <a:rPr lang="en-US" sz="900" i="1" dirty="0" err="1">
                <a:latin typeface="Franklin Gothic Medium" panose="020B0603020102020204" pitchFamily="34" charset="0"/>
                <a:cs typeface="Arial" panose="020B0604020202020204" pitchFamily="34" charset="0"/>
              </a:rPr>
              <a:t>Pediatr</a:t>
            </a:r>
            <a:r>
              <a:rPr lang="en-US" sz="900" i="1" dirty="0">
                <a:latin typeface="Franklin Gothic Medium" panose="020B0603020102020204" pitchFamily="34" charset="0"/>
                <a:cs typeface="Arial" panose="020B0604020202020204" pitchFamily="34" charset="0"/>
              </a:rPr>
              <a:t>.</a:t>
            </a:r>
            <a:endParaRPr lang="en-US" sz="900" dirty="0">
              <a:latin typeface="Franklin Gothic Medium" panose="020B0603020102020204" pitchFamily="34" charset="0"/>
              <a:cs typeface="Arial" panose="020B0604020202020204" pitchFamily="34" charset="0"/>
            </a:endParaRPr>
          </a:p>
        </p:txBody>
      </p:sp>
    </p:spTree>
    <p:extLst>
      <p:ext uri="{BB962C8B-B14F-4D97-AF65-F5344CB8AC3E}">
        <p14:creationId xmlns:p14="http://schemas.microsoft.com/office/powerpoint/2010/main" val="13331973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8164884-9A83-AE4F-88AD-D5176CDF4C5F}"/>
              </a:ext>
            </a:extLst>
          </p:cNvPr>
          <p:cNvSpPr/>
          <p:nvPr/>
        </p:nvSpPr>
        <p:spPr>
          <a:xfrm>
            <a:off x="987009" y="1402847"/>
            <a:ext cx="9607296" cy="367729"/>
          </a:xfrm>
          <a:prstGeom prst="rect">
            <a:avLst/>
          </a:prstGeom>
        </p:spPr>
        <p:txBody>
          <a:bodyPr wrap="square">
            <a:spAutoFit/>
          </a:bodyPr>
          <a:lstStyle/>
          <a:p>
            <a:pPr>
              <a:lnSpc>
                <a:spcPct val="107000"/>
              </a:lnSpc>
              <a:spcAft>
                <a:spcPts val="800"/>
              </a:spcAft>
            </a:pPr>
            <a:r>
              <a:rPr lang="en-US" b="1" dirty="0">
                <a:latin typeface="Franklin Gothic Book" panose="020B0503020102020204" pitchFamily="34" charset="0"/>
                <a:ea typeface="Calibri" panose="020F0502020204030204" pitchFamily="34" charset="0"/>
                <a:cs typeface="Times New Roman" panose="02020603050405020304" pitchFamily="18" charset="0"/>
              </a:rPr>
              <a:t>Figure 2: Incidence Rate of First Nonfatal Opioid Overdose by Age and Gender from 2006 to 2016</a:t>
            </a:r>
            <a:endParaRPr lang="en-US" dirty="0">
              <a:latin typeface="Franklin Gothic Book" panose="020B0503020102020204" pitchFamily="34" charset="0"/>
              <a:ea typeface="Calibri" panose="020F050202020403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D7D5BF70-EDDE-D146-9F90-34420781A5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40255" y="6309385"/>
            <a:ext cx="854885" cy="380691"/>
          </a:xfrm>
          <a:prstGeom prst="rect">
            <a:avLst/>
          </a:prstGeom>
        </p:spPr>
      </p:pic>
      <p:pic>
        <p:nvPicPr>
          <p:cNvPr id="11" name="Picture 10">
            <a:extLst>
              <a:ext uri="{FF2B5EF4-FFF2-40B4-BE49-F238E27FC236}">
                <a16:creationId xmlns:a16="http://schemas.microsoft.com/office/drawing/2014/main" id="{62C016B9-0318-F343-ACF3-E65E916407E2}"/>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27506" y="6247373"/>
            <a:ext cx="916616" cy="438505"/>
          </a:xfrm>
          <a:prstGeom prst="rect">
            <a:avLst/>
          </a:prstGeom>
          <a:solidFill>
            <a:sysClr val="window" lastClr="FFFFFF"/>
          </a:solidFill>
          <a:ln>
            <a:noFill/>
          </a:ln>
        </p:spPr>
      </p:pic>
      <p:pic>
        <p:nvPicPr>
          <p:cNvPr id="12" name="Picture 11">
            <a:extLst>
              <a:ext uri="{FF2B5EF4-FFF2-40B4-BE49-F238E27FC236}">
                <a16:creationId xmlns:a16="http://schemas.microsoft.com/office/drawing/2014/main" id="{EC669634-BA3A-5144-B68D-BAEDC8B4662F}"/>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9850" b="20240"/>
          <a:stretch/>
        </p:blipFill>
        <p:spPr>
          <a:xfrm>
            <a:off x="89800" y="6305909"/>
            <a:ext cx="659865" cy="395324"/>
          </a:xfrm>
          <a:prstGeom prst="rect">
            <a:avLst/>
          </a:prstGeom>
          <a:solidFill>
            <a:sysClr val="window" lastClr="FFFFFF"/>
          </a:solidFill>
          <a:ln>
            <a:noFill/>
          </a:ln>
        </p:spPr>
      </p:pic>
      <p:sp>
        <p:nvSpPr>
          <p:cNvPr id="14" name="Title 1">
            <a:extLst>
              <a:ext uri="{FF2B5EF4-FFF2-40B4-BE49-F238E27FC236}">
                <a16:creationId xmlns:a16="http://schemas.microsoft.com/office/drawing/2014/main" id="{8C7D7954-354D-1348-84FA-A88B3F335097}"/>
              </a:ext>
            </a:extLst>
          </p:cNvPr>
          <p:cNvSpPr txBox="1">
            <a:spLocks/>
          </p:cNvSpPr>
          <p:nvPr/>
        </p:nvSpPr>
        <p:spPr>
          <a:xfrm>
            <a:off x="347238" y="231487"/>
            <a:ext cx="10886837" cy="1355224"/>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Franklin Gothic Medium" panose="020B0603020102020204" pitchFamily="34" charset="0"/>
              </a:rPr>
              <a:t>Sex-based differences in nonfatal opioid overdose rates</a:t>
            </a:r>
            <a:endParaRPr lang="en-US" sz="3200" b="1" dirty="0">
              <a:latin typeface="Franklin Gothic Medium" panose="020B0603020102020204" pitchFamily="34" charset="0"/>
            </a:endParaRPr>
          </a:p>
        </p:txBody>
      </p:sp>
      <p:pic>
        <p:nvPicPr>
          <p:cNvPr id="3" name="Picture 2">
            <a:extLst>
              <a:ext uri="{FF2B5EF4-FFF2-40B4-BE49-F238E27FC236}">
                <a16:creationId xmlns:a16="http://schemas.microsoft.com/office/drawing/2014/main" id="{41793A33-3286-C64F-9AB3-BFBF770A7DE6}"/>
              </a:ext>
            </a:extLst>
          </p:cNvPr>
          <p:cNvPicPr>
            <a:picLocks noChangeAspect="1"/>
          </p:cNvPicPr>
          <p:nvPr/>
        </p:nvPicPr>
        <p:blipFill>
          <a:blip r:embed="rId5"/>
          <a:stretch>
            <a:fillRect/>
          </a:stretch>
        </p:blipFill>
        <p:spPr>
          <a:xfrm>
            <a:off x="2080820" y="1804941"/>
            <a:ext cx="6941737" cy="4598900"/>
          </a:xfrm>
          <a:prstGeom prst="rect">
            <a:avLst/>
          </a:prstGeom>
        </p:spPr>
      </p:pic>
      <p:sp>
        <p:nvSpPr>
          <p:cNvPr id="15" name="TextBox 14">
            <a:extLst>
              <a:ext uri="{FF2B5EF4-FFF2-40B4-BE49-F238E27FC236}">
                <a16:creationId xmlns:a16="http://schemas.microsoft.com/office/drawing/2014/main" id="{B32833FF-D15B-4D43-B992-7253F0805E2F}"/>
              </a:ext>
            </a:extLst>
          </p:cNvPr>
          <p:cNvSpPr txBox="1"/>
          <p:nvPr/>
        </p:nvSpPr>
        <p:spPr>
          <a:xfrm>
            <a:off x="9022558" y="6351209"/>
            <a:ext cx="4060470" cy="230832"/>
          </a:xfrm>
          <a:prstGeom prst="rect">
            <a:avLst/>
          </a:prstGeom>
          <a:noFill/>
        </p:spPr>
        <p:txBody>
          <a:bodyPr wrap="square" rtlCol="0">
            <a:spAutoFit/>
          </a:bodyPr>
          <a:lstStyle/>
          <a:p>
            <a:r>
              <a:rPr lang="en-US" sz="900" dirty="0">
                <a:latin typeface="Franklin Gothic Medium" panose="020B0603020102020204" pitchFamily="34" charset="0"/>
              </a:rPr>
              <a:t>Bagley et al. (2020) </a:t>
            </a:r>
            <a:r>
              <a:rPr lang="en-US" sz="900" i="1" dirty="0">
                <a:latin typeface="Franklin Gothic Medium" panose="020B0603020102020204" pitchFamily="34" charset="0"/>
              </a:rPr>
              <a:t>JAMA </a:t>
            </a:r>
            <a:r>
              <a:rPr lang="en-US" sz="900" i="1" dirty="0" err="1">
                <a:latin typeface="Franklin Gothic Medium" panose="020B0603020102020204" pitchFamily="34" charset="0"/>
              </a:rPr>
              <a:t>Netw</a:t>
            </a:r>
            <a:r>
              <a:rPr lang="en-US" sz="900" i="1" dirty="0">
                <a:latin typeface="Franklin Gothic Medium" panose="020B0603020102020204" pitchFamily="34" charset="0"/>
              </a:rPr>
              <a:t> Open</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26574800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FFBC45-BB83-944E-9BFD-2A72BC3196A2}"/>
              </a:ext>
            </a:extLst>
          </p:cNvPr>
          <p:cNvSpPr>
            <a:spLocks noGrp="1"/>
          </p:cNvSpPr>
          <p:nvPr>
            <p:ph idx="1"/>
          </p:nvPr>
        </p:nvSpPr>
        <p:spPr/>
        <p:txBody>
          <a:bodyPr/>
          <a:lstStyle/>
          <a:p>
            <a:pPr marL="0" indent="0" algn="ctr">
              <a:buNone/>
            </a:pPr>
            <a:r>
              <a:rPr lang="en-US" sz="4400" b="1" dirty="0">
                <a:latin typeface="Franklin Gothic Medium" panose="020B0603020102020204" pitchFamily="34" charset="0"/>
              </a:rPr>
              <a:t>#2 Identify 2 opportunities and 2 barriers to provide evidence-based addiction care for adolescents and young adults</a:t>
            </a:r>
          </a:p>
          <a:p>
            <a:pPr marL="0" indent="0" algn="ctr">
              <a:buNone/>
            </a:pPr>
            <a:endParaRPr lang="en-US" sz="4400" dirty="0">
              <a:latin typeface="Franklin Gothic Medium" panose="020B0603020102020204" pitchFamily="34" charset="0"/>
            </a:endParaRPr>
          </a:p>
          <a:p>
            <a:pPr marL="514350" indent="-514350">
              <a:buFont typeface="+mj-lt"/>
              <a:buAutoNum type="arabicPeriod"/>
            </a:pPr>
            <a:endParaRPr lang="en-US" dirty="0">
              <a:latin typeface="Franklin Gothic Medium" panose="020B0603020102020204" pitchFamily="34" charset="0"/>
            </a:endParaRPr>
          </a:p>
          <a:p>
            <a:endParaRPr lang="en-US" dirty="0"/>
          </a:p>
        </p:txBody>
      </p:sp>
    </p:spTree>
    <p:extLst>
      <p:ext uri="{BB962C8B-B14F-4D97-AF65-F5344CB8AC3E}">
        <p14:creationId xmlns:p14="http://schemas.microsoft.com/office/powerpoint/2010/main" val="25710294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43515-ABD9-9E4D-BE59-8C1353E1116C}"/>
              </a:ext>
            </a:extLst>
          </p:cNvPr>
          <p:cNvSpPr>
            <a:spLocks noGrp="1"/>
          </p:cNvSpPr>
          <p:nvPr>
            <p:ph type="title"/>
          </p:nvPr>
        </p:nvSpPr>
        <p:spPr>
          <a:xfrm>
            <a:off x="219075" y="265603"/>
            <a:ext cx="10515600" cy="1325563"/>
          </a:xfrm>
        </p:spPr>
        <p:txBody>
          <a:bodyPr/>
          <a:lstStyle/>
          <a:p>
            <a:r>
              <a:rPr lang="en-US" b="1" dirty="0">
                <a:latin typeface="Franklin Gothic Medium" panose="020B0603020102020204" pitchFamily="34" charset="0"/>
              </a:rPr>
              <a:t>Case 2</a:t>
            </a:r>
          </a:p>
        </p:txBody>
      </p:sp>
      <p:sp>
        <p:nvSpPr>
          <p:cNvPr id="3" name="Content Placeholder 2">
            <a:extLst>
              <a:ext uri="{FF2B5EF4-FFF2-40B4-BE49-F238E27FC236}">
                <a16:creationId xmlns:a16="http://schemas.microsoft.com/office/drawing/2014/main" id="{9B1C7813-2A08-404D-A5C2-8E9133E928C8}"/>
              </a:ext>
            </a:extLst>
          </p:cNvPr>
          <p:cNvSpPr>
            <a:spLocks noGrp="1"/>
          </p:cNvSpPr>
          <p:nvPr>
            <p:ph idx="1"/>
          </p:nvPr>
        </p:nvSpPr>
        <p:spPr>
          <a:xfrm>
            <a:off x="838200" y="1591166"/>
            <a:ext cx="10515600" cy="4351338"/>
          </a:xfrm>
        </p:spPr>
        <p:txBody>
          <a:bodyPr>
            <a:normAutofit fontScale="92500" lnSpcReduction="10000"/>
          </a:bodyPr>
          <a:lstStyle/>
          <a:p>
            <a:r>
              <a:rPr lang="en-US" dirty="0">
                <a:latin typeface="Franklin Gothic Medium" panose="020B0603020102020204" pitchFamily="34" charset="0"/>
              </a:rPr>
              <a:t>20 year-old female referred to us from the adolescent/emerging adult crisis stabilization program</a:t>
            </a:r>
          </a:p>
          <a:p>
            <a:endParaRPr lang="en-US" dirty="0">
              <a:latin typeface="Franklin Gothic Medium" panose="020B0603020102020204" pitchFamily="34" charset="0"/>
            </a:endParaRPr>
          </a:p>
          <a:p>
            <a:r>
              <a:rPr lang="en-US" dirty="0">
                <a:latin typeface="Franklin Gothic Medium" panose="020B0603020102020204" pitchFamily="34" charset="0"/>
              </a:rPr>
              <a:t>Has had multiple admissions related to opioid use and never offered medication treatment until this last admission </a:t>
            </a:r>
          </a:p>
          <a:p>
            <a:endParaRPr lang="en-US" dirty="0">
              <a:latin typeface="Franklin Gothic Medium" panose="020B0603020102020204" pitchFamily="34" charset="0"/>
            </a:endParaRPr>
          </a:p>
          <a:p>
            <a:r>
              <a:rPr lang="en-US" dirty="0">
                <a:latin typeface="Franklin Gothic Medium" panose="020B0603020102020204" pitchFamily="34" charset="0"/>
              </a:rPr>
              <a:t>Started on buprenorphine at program and we then see her for regular follow-up</a:t>
            </a:r>
          </a:p>
          <a:p>
            <a:endParaRPr lang="en-US" dirty="0">
              <a:latin typeface="Franklin Gothic Medium" panose="020B0603020102020204" pitchFamily="34" charset="0"/>
            </a:endParaRPr>
          </a:p>
          <a:p>
            <a:r>
              <a:rPr lang="en-US" dirty="0">
                <a:latin typeface="Franklin Gothic Medium" panose="020B0603020102020204" pitchFamily="34" charset="0"/>
              </a:rPr>
              <a:t>Despite relapse, she explicitly says that medication treatment has made a huge impact on recovery </a:t>
            </a:r>
          </a:p>
        </p:txBody>
      </p:sp>
      <p:grpSp>
        <p:nvGrpSpPr>
          <p:cNvPr id="4" name="Group 3"/>
          <p:cNvGrpSpPr/>
          <p:nvPr/>
        </p:nvGrpSpPr>
        <p:grpSpPr>
          <a:xfrm>
            <a:off x="79258" y="5952355"/>
            <a:ext cx="12015782" cy="864701"/>
            <a:chOff x="79258" y="5952355"/>
            <a:chExt cx="12015782" cy="864701"/>
          </a:xfrm>
        </p:grpSpPr>
        <p:pic>
          <p:nvPicPr>
            <p:cNvPr id="5" name="Picture 6">
              <a:extLst>
                <a:ext uri="{FF2B5EF4-FFF2-40B4-BE49-F238E27FC236}">
                  <a16:creationId xmlns:a16="http://schemas.microsoft.com/office/drawing/2014/main" id="{364C17E4-7FBC-6740-8936-C12AD90193B1}"/>
                </a:ext>
              </a:extLst>
            </p:cNvPr>
            <p:cNvPicPr>
              <a:picLocks noChangeAspect="1" noChangeArrowheads="1"/>
            </p:cNvPicPr>
            <p:nvPr/>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l="7261" t="3800" r="6824" b="4428"/>
            <a:stretch/>
          </p:blipFill>
          <p:spPr bwMode="auto">
            <a:xfrm>
              <a:off x="79258" y="5953381"/>
              <a:ext cx="682415" cy="832868"/>
            </a:xfrm>
            <a:prstGeom prst="rect">
              <a:avLst/>
            </a:prstGeom>
            <a:noFill/>
            <a:ln>
              <a:solidFill>
                <a:schemeClr val="accent1"/>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p:cNvPicPr>
              <a:picLocks noChangeAspect="1"/>
            </p:cNvPicPr>
            <p:nvPr/>
          </p:nvPicPr>
          <p:blipFill rotWithShape="1">
            <a:blip r:embed="rId3"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l="7516" t="19850" b="20240"/>
            <a:stretch/>
          </p:blipFill>
          <p:spPr>
            <a:xfrm>
              <a:off x="785954" y="6270562"/>
              <a:ext cx="843632" cy="546494"/>
            </a:xfrm>
            <a:prstGeom prst="rect">
              <a:avLst/>
            </a:prstGeom>
            <a:solidFill>
              <a:schemeClr val="bg1"/>
            </a:solidFill>
            <a:ln>
              <a:noFill/>
            </a:ln>
          </p:spPr>
        </p:pic>
        <p:pic>
          <p:nvPicPr>
            <p:cNvPr id="7" name="Picture 6"/>
            <p:cNvPicPr>
              <a:picLocks noChangeAspect="1"/>
            </p:cNvPicPr>
            <p:nvPr/>
          </p:nvPicPr>
          <p:blipFill rotWithShape="1">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l="6778" t="14640" b="20373"/>
            <a:stretch/>
          </p:blipFill>
          <p:spPr>
            <a:xfrm>
              <a:off x="828339" y="5952355"/>
              <a:ext cx="995269" cy="308356"/>
            </a:xfrm>
            <a:prstGeom prst="rect">
              <a:avLst/>
            </a:prstGeom>
            <a:solidFill>
              <a:schemeClr val="bg1"/>
            </a:solidFill>
            <a:ln>
              <a:noFill/>
            </a:ln>
          </p:spPr>
        </p:pic>
        <p:pic>
          <p:nvPicPr>
            <p:cNvPr id="8" name="Picture 5">
              <a:extLst>
                <a:ext uri="{FF2B5EF4-FFF2-40B4-BE49-F238E27FC236}">
                  <a16:creationId xmlns:a16="http://schemas.microsoft.com/office/drawing/2014/main" id="{249F8DD8-BE01-9747-8676-27E0075E00E8}"/>
                </a:ext>
              </a:extLst>
            </p:cNvPr>
            <p:cNvPicPr>
              <a:picLocks noChangeAspect="1" noChangeArrowheads="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261146" y="5952355"/>
              <a:ext cx="833894" cy="8338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2007150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36417A4-49DC-DD4B-90C5-37CE993A337D}"/>
              </a:ext>
            </a:extLst>
          </p:cNvPr>
          <p:cNvSpPr>
            <a:spLocks noGrp="1"/>
          </p:cNvSpPr>
          <p:nvPr>
            <p:ph idx="1"/>
          </p:nvPr>
        </p:nvSpPr>
        <p:spPr/>
        <p:txBody>
          <a:bodyPr>
            <a:normAutofit/>
          </a:bodyPr>
          <a:lstStyle/>
          <a:p>
            <a:pPr marL="0" indent="0" algn="ctr">
              <a:buNone/>
            </a:pPr>
            <a:r>
              <a:rPr lang="en-US" sz="4400" dirty="0">
                <a:latin typeface="Franklin Gothic Medium" panose="020B0603020102020204" pitchFamily="34" charset="0"/>
              </a:rPr>
              <a:t>What does treatment look like for youth? </a:t>
            </a:r>
          </a:p>
        </p:txBody>
      </p:sp>
    </p:spTree>
    <p:extLst>
      <p:ext uri="{BB962C8B-B14F-4D97-AF65-F5344CB8AC3E}">
        <p14:creationId xmlns:p14="http://schemas.microsoft.com/office/powerpoint/2010/main" val="15116767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9D909-0921-634F-A55F-5685DE1734A5}"/>
              </a:ext>
            </a:extLst>
          </p:cNvPr>
          <p:cNvSpPr>
            <a:spLocks noGrp="1"/>
          </p:cNvSpPr>
          <p:nvPr>
            <p:ph type="title"/>
          </p:nvPr>
        </p:nvSpPr>
        <p:spPr/>
        <p:txBody>
          <a:bodyPr/>
          <a:lstStyle/>
          <a:p>
            <a:r>
              <a:rPr lang="en-US" b="1" dirty="0">
                <a:latin typeface="Franklin Gothic Medium" panose="020B0603020102020204" pitchFamily="34" charset="0"/>
              </a:rPr>
              <a:t>Addiction treatment facilities primarily serve adults </a:t>
            </a:r>
          </a:p>
        </p:txBody>
      </p:sp>
      <p:sp>
        <p:nvSpPr>
          <p:cNvPr id="3" name="Content Placeholder 2">
            <a:extLst>
              <a:ext uri="{FF2B5EF4-FFF2-40B4-BE49-F238E27FC236}">
                <a16:creationId xmlns:a16="http://schemas.microsoft.com/office/drawing/2014/main" id="{F7903FE7-6629-C54F-AE19-2DF594F892DB}"/>
              </a:ext>
            </a:extLst>
          </p:cNvPr>
          <p:cNvSpPr>
            <a:spLocks noGrp="1"/>
          </p:cNvSpPr>
          <p:nvPr>
            <p:ph idx="1"/>
          </p:nvPr>
        </p:nvSpPr>
        <p:spPr>
          <a:xfrm>
            <a:off x="838200" y="2178233"/>
            <a:ext cx="10515600" cy="4351338"/>
          </a:xfrm>
        </p:spPr>
        <p:txBody>
          <a:bodyPr/>
          <a:lstStyle/>
          <a:p>
            <a:r>
              <a:rPr lang="en-US" dirty="0"/>
              <a:t>In a cross-sectional study of addiction treatment facilities, only </a:t>
            </a:r>
            <a:r>
              <a:rPr lang="en-US" b="1" dirty="0"/>
              <a:t>26% </a:t>
            </a:r>
            <a:r>
              <a:rPr lang="en-US" dirty="0"/>
              <a:t>offered adolescent programs</a:t>
            </a:r>
          </a:p>
          <a:p>
            <a:endParaRPr lang="en-US" dirty="0"/>
          </a:p>
          <a:p>
            <a:r>
              <a:rPr lang="en-US" dirty="0"/>
              <a:t>Programs that offered treatment for adolescents were half as likely to offer medications for opioid use disorder </a:t>
            </a:r>
          </a:p>
        </p:txBody>
      </p:sp>
      <p:sp>
        <p:nvSpPr>
          <p:cNvPr id="4" name="TextBox 3">
            <a:extLst>
              <a:ext uri="{FF2B5EF4-FFF2-40B4-BE49-F238E27FC236}">
                <a16:creationId xmlns:a16="http://schemas.microsoft.com/office/drawing/2014/main" id="{33EDEF55-7009-EC4F-A8FE-359FCC3A3A1D}"/>
              </a:ext>
            </a:extLst>
          </p:cNvPr>
          <p:cNvSpPr txBox="1"/>
          <p:nvPr/>
        </p:nvSpPr>
        <p:spPr>
          <a:xfrm>
            <a:off x="8151779" y="6391072"/>
            <a:ext cx="3463047" cy="276999"/>
          </a:xfrm>
          <a:prstGeom prst="rect">
            <a:avLst/>
          </a:prstGeom>
          <a:noFill/>
        </p:spPr>
        <p:txBody>
          <a:bodyPr wrap="square" rtlCol="0">
            <a:spAutoFit/>
          </a:bodyPr>
          <a:lstStyle/>
          <a:p>
            <a:r>
              <a:rPr lang="en-US" sz="1200" dirty="0"/>
              <a:t>Alinsky et al. J </a:t>
            </a:r>
            <a:r>
              <a:rPr lang="en-US" sz="1200" dirty="0" err="1"/>
              <a:t>Adol</a:t>
            </a:r>
            <a:r>
              <a:rPr lang="en-US" sz="1200" dirty="0"/>
              <a:t> Health, 2020</a:t>
            </a:r>
          </a:p>
        </p:txBody>
      </p:sp>
    </p:spTree>
    <p:extLst>
      <p:ext uri="{BB962C8B-B14F-4D97-AF65-F5344CB8AC3E}">
        <p14:creationId xmlns:p14="http://schemas.microsoft.com/office/powerpoint/2010/main" val="40242470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5A2AD-C836-0B48-A262-C0DE50ACB27E}"/>
              </a:ext>
            </a:extLst>
          </p:cNvPr>
          <p:cNvSpPr>
            <a:spLocks noGrp="1"/>
          </p:cNvSpPr>
          <p:nvPr>
            <p:ph type="title"/>
          </p:nvPr>
        </p:nvSpPr>
        <p:spPr>
          <a:xfrm>
            <a:off x="266700" y="365125"/>
            <a:ext cx="10515600" cy="1325563"/>
          </a:xfrm>
        </p:spPr>
        <p:txBody>
          <a:bodyPr/>
          <a:lstStyle/>
          <a:p>
            <a:r>
              <a:rPr lang="en-US" b="1" dirty="0">
                <a:latin typeface="Franklin Gothic Medium" panose="020B0603020102020204" pitchFamily="34" charset="0"/>
              </a:rPr>
              <a:t>Disclosure Information </a:t>
            </a:r>
          </a:p>
        </p:txBody>
      </p:sp>
      <p:sp>
        <p:nvSpPr>
          <p:cNvPr id="3" name="Content Placeholder 2">
            <a:extLst>
              <a:ext uri="{FF2B5EF4-FFF2-40B4-BE49-F238E27FC236}">
                <a16:creationId xmlns:a16="http://schemas.microsoft.com/office/drawing/2014/main" id="{A908A686-2BEB-5F4D-8511-2C9569D4ED8F}"/>
              </a:ext>
            </a:extLst>
          </p:cNvPr>
          <p:cNvSpPr>
            <a:spLocks noGrp="1"/>
          </p:cNvSpPr>
          <p:nvPr>
            <p:ph idx="1"/>
          </p:nvPr>
        </p:nvSpPr>
        <p:spPr/>
        <p:txBody>
          <a:bodyPr/>
          <a:lstStyle/>
          <a:p>
            <a:endParaRPr lang="en-US" dirty="0">
              <a:latin typeface="Franklin Gothic Medium" panose="020B0603020102020204" pitchFamily="34" charset="0"/>
            </a:endParaRPr>
          </a:p>
          <a:p>
            <a:endParaRPr lang="en-US" dirty="0">
              <a:latin typeface="Franklin Gothic Medium" panose="020B0603020102020204" pitchFamily="34" charset="0"/>
            </a:endParaRPr>
          </a:p>
          <a:p>
            <a:r>
              <a:rPr lang="en-US" dirty="0">
                <a:latin typeface="Franklin Gothic Medium" panose="020B0603020102020204" pitchFamily="34" charset="0"/>
              </a:rPr>
              <a:t>Sarah M. Bagley, M.D., MSc.</a:t>
            </a:r>
          </a:p>
          <a:p>
            <a:endParaRPr lang="en-US" dirty="0">
              <a:latin typeface="Franklin Gothic Medium" panose="020B0603020102020204" pitchFamily="34" charset="0"/>
            </a:endParaRPr>
          </a:p>
          <a:p>
            <a:pPr marL="0" indent="0">
              <a:buNone/>
            </a:pPr>
            <a:r>
              <a:rPr lang="en-US" dirty="0">
                <a:latin typeface="Franklin Gothic Medium" panose="020B0603020102020204" pitchFamily="34" charset="0"/>
              </a:rPr>
              <a:t>Nothing to disclose </a:t>
            </a:r>
          </a:p>
          <a:p>
            <a:endParaRPr lang="en-US" dirty="0">
              <a:latin typeface="Franklin Gothic Medium" panose="020B0603020102020204" pitchFamily="34" charset="0"/>
            </a:endParaRPr>
          </a:p>
          <a:p>
            <a:pPr marL="0" indent="0">
              <a:buNone/>
            </a:pPr>
            <a:endParaRPr lang="en-US" dirty="0">
              <a:latin typeface="Franklin Gothic Medium" panose="020B0603020102020204" pitchFamily="34" charset="0"/>
            </a:endParaRPr>
          </a:p>
          <a:p>
            <a:endParaRPr lang="en-US" dirty="0">
              <a:latin typeface="Franklin Gothic Medium" panose="020B0603020102020204" pitchFamily="34" charset="0"/>
            </a:endParaRPr>
          </a:p>
          <a:p>
            <a:endParaRPr lang="en-US" dirty="0">
              <a:latin typeface="Franklin Gothic Medium" panose="020B0603020102020204" pitchFamily="34" charset="0"/>
            </a:endParaRPr>
          </a:p>
        </p:txBody>
      </p:sp>
      <p:grpSp>
        <p:nvGrpSpPr>
          <p:cNvPr id="16" name="Group 15"/>
          <p:cNvGrpSpPr/>
          <p:nvPr/>
        </p:nvGrpSpPr>
        <p:grpSpPr>
          <a:xfrm>
            <a:off x="79258" y="5952355"/>
            <a:ext cx="12015782" cy="864701"/>
            <a:chOff x="79258" y="5952355"/>
            <a:chExt cx="12015782" cy="864701"/>
          </a:xfrm>
        </p:grpSpPr>
        <p:pic>
          <p:nvPicPr>
            <p:cNvPr id="17" name="Picture 6">
              <a:extLst>
                <a:ext uri="{FF2B5EF4-FFF2-40B4-BE49-F238E27FC236}">
                  <a16:creationId xmlns:a16="http://schemas.microsoft.com/office/drawing/2014/main" id="{364C17E4-7FBC-6740-8936-C12AD90193B1}"/>
                </a:ext>
              </a:extLst>
            </p:cNvPr>
            <p:cNvPicPr>
              <a:picLocks noChangeAspect="1" noChangeArrowheads="1"/>
            </p:cNvPicPr>
            <p:nvPr/>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l="7261" t="3800" r="6824" b="4428"/>
            <a:stretch/>
          </p:blipFill>
          <p:spPr bwMode="auto">
            <a:xfrm>
              <a:off x="79258" y="5953381"/>
              <a:ext cx="682415" cy="832868"/>
            </a:xfrm>
            <a:prstGeom prst="rect">
              <a:avLst/>
            </a:prstGeom>
            <a:noFill/>
            <a:ln>
              <a:solidFill>
                <a:schemeClr val="accent1"/>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17"/>
            <p:cNvPicPr>
              <a:picLocks noChangeAspect="1"/>
            </p:cNvPicPr>
            <p:nvPr/>
          </p:nvPicPr>
          <p:blipFill rotWithShape="1">
            <a:blip r:embed="rId3"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l="7516" t="19850" b="20240"/>
            <a:stretch/>
          </p:blipFill>
          <p:spPr>
            <a:xfrm>
              <a:off x="785954" y="6270562"/>
              <a:ext cx="843632" cy="546494"/>
            </a:xfrm>
            <a:prstGeom prst="rect">
              <a:avLst/>
            </a:prstGeom>
            <a:solidFill>
              <a:schemeClr val="bg1"/>
            </a:solidFill>
            <a:ln>
              <a:noFill/>
            </a:ln>
          </p:spPr>
        </p:pic>
        <p:pic>
          <p:nvPicPr>
            <p:cNvPr id="19" name="Picture 18"/>
            <p:cNvPicPr>
              <a:picLocks noChangeAspect="1"/>
            </p:cNvPicPr>
            <p:nvPr/>
          </p:nvPicPr>
          <p:blipFill rotWithShape="1">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l="6778" t="14640" b="20373"/>
            <a:stretch/>
          </p:blipFill>
          <p:spPr>
            <a:xfrm>
              <a:off x="828339" y="5952355"/>
              <a:ext cx="995269" cy="308356"/>
            </a:xfrm>
            <a:prstGeom prst="rect">
              <a:avLst/>
            </a:prstGeom>
            <a:solidFill>
              <a:schemeClr val="bg1"/>
            </a:solidFill>
            <a:ln>
              <a:noFill/>
            </a:ln>
          </p:spPr>
        </p:pic>
        <p:pic>
          <p:nvPicPr>
            <p:cNvPr id="20" name="Picture 5">
              <a:extLst>
                <a:ext uri="{FF2B5EF4-FFF2-40B4-BE49-F238E27FC236}">
                  <a16:creationId xmlns:a16="http://schemas.microsoft.com/office/drawing/2014/main" id="{249F8DD8-BE01-9747-8676-27E0075E00E8}"/>
                </a:ext>
              </a:extLst>
            </p:cNvPr>
            <p:cNvPicPr>
              <a:picLocks noChangeAspect="1" noChangeArrowheads="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261146" y="5952355"/>
              <a:ext cx="833894" cy="8338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27361933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09EBE-D88B-EF4B-B2E8-A04ECDC04266}"/>
              </a:ext>
            </a:extLst>
          </p:cNvPr>
          <p:cNvSpPr>
            <a:spLocks noGrp="1"/>
          </p:cNvSpPr>
          <p:nvPr>
            <p:ph type="title"/>
          </p:nvPr>
        </p:nvSpPr>
        <p:spPr>
          <a:xfrm>
            <a:off x="838200" y="500062"/>
            <a:ext cx="7886700" cy="1325563"/>
          </a:xfrm>
        </p:spPr>
        <p:txBody>
          <a:bodyPr/>
          <a:lstStyle/>
          <a:p>
            <a:r>
              <a:rPr lang="en-US" b="1" dirty="0">
                <a:latin typeface="Franklin Gothic Medium" panose="020B0603020102020204" pitchFamily="34" charset="0"/>
              </a:rPr>
              <a:t>What’s the evidence? </a:t>
            </a:r>
          </a:p>
        </p:txBody>
      </p:sp>
      <p:sp>
        <p:nvSpPr>
          <p:cNvPr id="3" name="Content Placeholder 2">
            <a:extLst>
              <a:ext uri="{FF2B5EF4-FFF2-40B4-BE49-F238E27FC236}">
                <a16:creationId xmlns:a16="http://schemas.microsoft.com/office/drawing/2014/main" id="{44D2B369-A9CB-2144-88EC-A159A67D72A8}"/>
              </a:ext>
            </a:extLst>
          </p:cNvPr>
          <p:cNvSpPr>
            <a:spLocks noGrp="1"/>
          </p:cNvSpPr>
          <p:nvPr>
            <p:ph idx="1"/>
          </p:nvPr>
        </p:nvSpPr>
        <p:spPr/>
        <p:txBody>
          <a:bodyPr/>
          <a:lstStyle/>
          <a:p>
            <a:r>
              <a:rPr lang="en-US" dirty="0"/>
              <a:t>Improved retention in care (clinical trials and observational data)</a:t>
            </a:r>
          </a:p>
          <a:p>
            <a:endParaRPr lang="en-US" dirty="0"/>
          </a:p>
          <a:p>
            <a:r>
              <a:rPr lang="en-US" dirty="0"/>
              <a:t>Decreased opioid positive urine drug tests (clinical trials)</a:t>
            </a:r>
          </a:p>
          <a:p>
            <a:endParaRPr lang="en-US" dirty="0"/>
          </a:p>
          <a:p>
            <a:r>
              <a:rPr lang="en-US" dirty="0"/>
              <a:t>Improved mortality (observational data)</a:t>
            </a:r>
          </a:p>
          <a:p>
            <a:endParaRPr lang="en-US" dirty="0"/>
          </a:p>
          <a:p>
            <a:r>
              <a:rPr lang="en-US" dirty="0"/>
              <a:t>BUT TAY have poorer retention!</a:t>
            </a:r>
          </a:p>
        </p:txBody>
      </p:sp>
      <p:sp>
        <p:nvSpPr>
          <p:cNvPr id="4" name="TextBox 3">
            <a:extLst>
              <a:ext uri="{FF2B5EF4-FFF2-40B4-BE49-F238E27FC236}">
                <a16:creationId xmlns:a16="http://schemas.microsoft.com/office/drawing/2014/main" id="{8C85B18B-10F2-AD4A-ABFC-BC3C985D016F}"/>
              </a:ext>
            </a:extLst>
          </p:cNvPr>
          <p:cNvSpPr txBox="1"/>
          <p:nvPr/>
        </p:nvSpPr>
        <p:spPr>
          <a:xfrm>
            <a:off x="2152650" y="6273224"/>
            <a:ext cx="7886700" cy="1477328"/>
          </a:xfrm>
          <a:prstGeom prst="rect">
            <a:avLst/>
          </a:prstGeom>
          <a:noFill/>
        </p:spPr>
        <p:txBody>
          <a:bodyPr wrap="square" rtlCol="0">
            <a:spAutoFit/>
          </a:bodyPr>
          <a:lstStyle/>
          <a:p>
            <a:r>
              <a:rPr lang="en-US" dirty="0">
                <a:cs typeface="Arial" panose="020B0604020202020204" pitchFamily="34" charset="0"/>
              </a:rPr>
              <a:t>Woody et al., (2008) </a:t>
            </a:r>
            <a:r>
              <a:rPr lang="en-US" i="1" dirty="0">
                <a:cs typeface="Arial" panose="020B0604020202020204" pitchFamily="34" charset="0"/>
              </a:rPr>
              <a:t>JAMA; </a:t>
            </a:r>
            <a:r>
              <a:rPr lang="en-US" dirty="0" err="1">
                <a:cs typeface="Arial" panose="020B0604020202020204" pitchFamily="34" charset="0"/>
              </a:rPr>
              <a:t>Marsch</a:t>
            </a:r>
            <a:r>
              <a:rPr lang="en-US" dirty="0">
                <a:cs typeface="Arial" panose="020B0604020202020204" pitchFamily="34" charset="0"/>
              </a:rPr>
              <a:t> et al. (2016) </a:t>
            </a:r>
            <a:r>
              <a:rPr lang="en-US" i="1" dirty="0">
                <a:cs typeface="Arial" panose="020B0604020202020204" pitchFamily="34" charset="0"/>
              </a:rPr>
              <a:t>Addiction; </a:t>
            </a:r>
            <a:r>
              <a:rPr lang="en-US" dirty="0">
                <a:cs typeface="Arial" panose="020B0604020202020204" pitchFamily="34" charset="0"/>
              </a:rPr>
              <a:t>Fishman et al. (2010) </a:t>
            </a:r>
            <a:r>
              <a:rPr lang="en-US" i="1" dirty="0">
                <a:cs typeface="Arial" panose="020B0604020202020204" pitchFamily="34" charset="0"/>
              </a:rPr>
              <a:t>Addiction; </a:t>
            </a:r>
            <a:r>
              <a:rPr lang="en-US" dirty="0">
                <a:cs typeface="Arial" panose="020B0604020202020204" pitchFamily="34" charset="0"/>
              </a:rPr>
              <a:t>Matson et al., (2014) </a:t>
            </a:r>
            <a:r>
              <a:rPr lang="en-US" i="1" dirty="0">
                <a:cs typeface="Arial" panose="020B0604020202020204" pitchFamily="34" charset="0"/>
              </a:rPr>
              <a:t>J Addict Med</a:t>
            </a:r>
            <a:endParaRPr lang="en-US" dirty="0">
              <a:cs typeface="Arial" panose="020B0604020202020204" pitchFamily="34" charset="0"/>
            </a:endParaRPr>
          </a:p>
          <a:p>
            <a:endParaRPr lang="en-US" dirty="0">
              <a:latin typeface="Franklin Gothic Medium" panose="020B0603020102020204" pitchFamily="34" charset="0"/>
              <a:cs typeface="Arial" panose="020B0604020202020204" pitchFamily="34" charset="0"/>
            </a:endParaRPr>
          </a:p>
          <a:p>
            <a:endParaRPr lang="en-US" i="1" dirty="0">
              <a:latin typeface="Franklin Gothic Medium" panose="020B06030201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3206074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F5B6B-F8AA-F448-9270-26761D71EA5D}"/>
              </a:ext>
            </a:extLst>
          </p:cNvPr>
          <p:cNvSpPr>
            <a:spLocks noGrp="1"/>
          </p:cNvSpPr>
          <p:nvPr>
            <p:ph type="title"/>
          </p:nvPr>
        </p:nvSpPr>
        <p:spPr>
          <a:xfrm>
            <a:off x="1794002" y="306199"/>
            <a:ext cx="8389366" cy="1325563"/>
          </a:xfrm>
        </p:spPr>
        <p:txBody>
          <a:bodyPr>
            <a:normAutofit/>
          </a:bodyPr>
          <a:lstStyle/>
          <a:p>
            <a:r>
              <a:rPr lang="en-US" b="1" dirty="0">
                <a:latin typeface="Franklin Gothic Medium" panose="020B0603020102020204" pitchFamily="34" charset="0"/>
                <a:cs typeface="Arial"/>
              </a:rPr>
              <a:t>Low timely receipt of MOUD among youth</a:t>
            </a:r>
            <a:endParaRPr lang="en-US" b="1" dirty="0">
              <a:latin typeface="Franklin Gothic Medium" panose="020B0603020102020204" pitchFamily="34" charset="0"/>
            </a:endParaRPr>
          </a:p>
        </p:txBody>
      </p:sp>
      <p:sp>
        <p:nvSpPr>
          <p:cNvPr id="8" name="Rectangle 7"/>
          <p:cNvSpPr/>
          <p:nvPr/>
        </p:nvSpPr>
        <p:spPr>
          <a:xfrm>
            <a:off x="6599119" y="6363002"/>
            <a:ext cx="3591048" cy="369332"/>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tLang="en-US" sz="900" dirty="0">
                <a:cs typeface="Arial" panose="020B0604020202020204" pitchFamily="34" charset="0"/>
              </a:rPr>
              <a:t>Hadland et al. (2018) </a:t>
            </a:r>
            <a:r>
              <a:rPr lang="en-US" altLang="en-US" sz="900" i="1" dirty="0">
                <a:cs typeface="Arial" panose="020B0604020202020204" pitchFamily="34" charset="0"/>
              </a:rPr>
              <a:t>JAMA </a:t>
            </a:r>
            <a:r>
              <a:rPr lang="en-US" altLang="en-US" sz="900" i="1" dirty="0" err="1">
                <a:cs typeface="Arial" panose="020B0604020202020204" pitchFamily="34" charset="0"/>
              </a:rPr>
              <a:t>Pediatr</a:t>
            </a:r>
            <a:r>
              <a:rPr lang="en-US" altLang="en-US" sz="900" dirty="0">
                <a:cs typeface="Arial" panose="020B0604020202020204" pitchFamily="34" charset="0"/>
              </a:rPr>
              <a:t>.</a:t>
            </a:r>
          </a:p>
          <a:p>
            <a:r>
              <a:rPr lang="en-US" sz="900" dirty="0"/>
              <a:t>https://www.eurekalert.org/pub_releases/2018-09/bmc-bsa091018.php</a:t>
            </a:r>
            <a:endParaRPr lang="en-US" sz="900" dirty="0">
              <a:cs typeface="Arial" panose="020B0604020202020204" pitchFamily="34" charset="0"/>
            </a:endParaRPr>
          </a:p>
        </p:txBody>
      </p:sp>
      <p:sp>
        <p:nvSpPr>
          <p:cNvPr id="10" name="Rectangle 9"/>
          <p:cNvSpPr/>
          <p:nvPr/>
        </p:nvSpPr>
        <p:spPr>
          <a:xfrm>
            <a:off x="1723470" y="4815202"/>
            <a:ext cx="5093890" cy="1246495"/>
          </a:xfrm>
          <a:prstGeom prst="rect">
            <a:avLst/>
          </a:prstGeom>
          <a:solidFill>
            <a:srgbClr val="002060"/>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500" dirty="0">
                <a:solidFill>
                  <a:schemeClr val="bg1"/>
                </a:solidFill>
                <a:latin typeface="Franklin Gothic Medium" panose="020B0603020102020204" pitchFamily="34" charset="0"/>
                <a:cs typeface="Arial" panose="020B0604020202020204" pitchFamily="34" charset="0"/>
              </a:rPr>
              <a:t>Only </a:t>
            </a:r>
            <a:r>
              <a:rPr lang="en-US" sz="2500" b="1" dirty="0">
                <a:solidFill>
                  <a:schemeClr val="accent6"/>
                </a:solidFill>
                <a:latin typeface="Franklin Gothic Medium" panose="020B0603020102020204" pitchFamily="34" charset="0"/>
                <a:cs typeface="Arial" panose="020B0604020202020204" pitchFamily="34" charset="0"/>
              </a:rPr>
              <a:t>1</a:t>
            </a:r>
            <a:r>
              <a:rPr lang="en-US" sz="2500" dirty="0">
                <a:solidFill>
                  <a:schemeClr val="bg1"/>
                </a:solidFill>
                <a:latin typeface="Franklin Gothic Medium" panose="020B0603020102020204" pitchFamily="34" charset="0"/>
                <a:cs typeface="Arial" panose="020B0604020202020204" pitchFamily="34" charset="0"/>
              </a:rPr>
              <a:t> in </a:t>
            </a:r>
            <a:r>
              <a:rPr lang="en-US" sz="2500" b="1" dirty="0">
                <a:solidFill>
                  <a:schemeClr val="accent3"/>
                </a:solidFill>
                <a:latin typeface="Franklin Gothic Medium" panose="020B0603020102020204" pitchFamily="34" charset="0"/>
                <a:cs typeface="Arial" panose="020B0604020202020204" pitchFamily="34" charset="0"/>
              </a:rPr>
              <a:t>4</a:t>
            </a:r>
            <a:r>
              <a:rPr lang="en-US" sz="2500" dirty="0">
                <a:solidFill>
                  <a:schemeClr val="bg1"/>
                </a:solidFill>
                <a:latin typeface="Franklin Gothic Medium" panose="020B0603020102020204" pitchFamily="34" charset="0"/>
                <a:cs typeface="Arial" panose="020B0604020202020204" pitchFamily="34" charset="0"/>
              </a:rPr>
              <a:t> youths received treatment within 3 months of OUD diagnosis </a:t>
            </a:r>
          </a:p>
        </p:txBody>
      </p:sp>
      <p:grpSp>
        <p:nvGrpSpPr>
          <p:cNvPr id="3" name="Group 2"/>
          <p:cNvGrpSpPr/>
          <p:nvPr/>
        </p:nvGrpSpPr>
        <p:grpSpPr>
          <a:xfrm>
            <a:off x="1953896" y="1552766"/>
            <a:ext cx="4612831" cy="3225483"/>
            <a:chOff x="2441575" y="2565717"/>
            <a:chExt cx="4612831" cy="3225483"/>
          </a:xfrm>
        </p:grpSpPr>
        <p:pic>
          <p:nvPicPr>
            <p:cNvPr id="4098" name="Picture 2" descr="Image result for 4 people silhouette"/>
            <p:cNvPicPr>
              <a:picLocks noChangeAspect="1" noChangeArrowheads="1"/>
            </p:cNvPicPr>
            <p:nvPr/>
          </p:nvPicPr>
          <p:blipFill rotWithShape="1">
            <a:blip r:embed="rId2">
              <a:duotone>
                <a:schemeClr val="accent6">
                  <a:shade val="45000"/>
                  <a:satMod val="135000"/>
                </a:schemeClr>
                <a:prstClr val="white"/>
              </a:duotone>
              <a:extLst>
                <a:ext uri="{28A0092B-C50C-407E-A947-70E740481C1C}">
                  <a14:useLocalDpi xmlns:a14="http://schemas.microsoft.com/office/drawing/2010/main" val="0"/>
                </a:ext>
              </a:extLst>
            </a:blip>
            <a:srcRect r="72326"/>
            <a:stretch/>
          </p:blipFill>
          <p:spPr bwMode="auto">
            <a:xfrm>
              <a:off x="2441575" y="2586037"/>
              <a:ext cx="1307465" cy="320516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Image result for 4 people silhouette"/>
            <p:cNvPicPr>
              <a:picLocks noChangeAspect="1" noChangeArrowheads="1"/>
            </p:cNvPicPr>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l="27243"/>
            <a:stretch/>
          </p:blipFill>
          <p:spPr bwMode="auto">
            <a:xfrm>
              <a:off x="3616960" y="2565717"/>
              <a:ext cx="3437446" cy="3205163"/>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2" descr="https://www.bmc.org/sites/default/files/About_Us/BMC_News/Hadland%20Visual%20Abstract%20090618.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7863" t="2918" r="673" b="17237"/>
          <a:stretch/>
        </p:blipFill>
        <p:spPr bwMode="auto">
          <a:xfrm>
            <a:off x="6929120" y="1574800"/>
            <a:ext cx="3413760" cy="3698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77287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5214" y="392560"/>
            <a:ext cx="9021528" cy="1127406"/>
          </a:xfrm>
        </p:spPr>
        <p:txBody>
          <a:bodyPr>
            <a:normAutofit fontScale="90000"/>
          </a:bodyPr>
          <a:lstStyle/>
          <a:p>
            <a:r>
              <a:rPr lang="en-US" b="1" dirty="0">
                <a:latin typeface="Franklin Gothic Medium" panose="020B0603020102020204" pitchFamily="34" charset="0"/>
              </a:rPr>
              <a:t>Access to timely addiction treatment lacking</a:t>
            </a:r>
          </a:p>
        </p:txBody>
      </p:sp>
      <p:pic>
        <p:nvPicPr>
          <p:cNvPr id="6" name="Picture 5"/>
          <p:cNvPicPr>
            <a:picLocks noChangeAspect="1"/>
          </p:cNvPicPr>
          <p:nvPr/>
        </p:nvPicPr>
        <p:blipFill rotWithShape="1">
          <a:blip r:embed="rId2"/>
          <a:srcRect l="30141" t="13130" r="22817" b="41049"/>
          <a:stretch/>
        </p:blipFill>
        <p:spPr>
          <a:xfrm>
            <a:off x="1982102" y="1519965"/>
            <a:ext cx="4301545" cy="2356834"/>
          </a:xfrm>
          <a:prstGeom prst="rect">
            <a:avLst/>
          </a:prstGeom>
        </p:spPr>
      </p:pic>
      <p:sp>
        <p:nvSpPr>
          <p:cNvPr id="3" name="Content Placeholder 2"/>
          <p:cNvSpPr>
            <a:spLocks noGrp="1"/>
          </p:cNvSpPr>
          <p:nvPr>
            <p:ph idx="1"/>
          </p:nvPr>
        </p:nvSpPr>
        <p:spPr>
          <a:xfrm>
            <a:off x="6105144" y="2377440"/>
            <a:ext cx="4270248" cy="1088137"/>
          </a:xfrm>
          <a:solidFill>
            <a:schemeClr val="accent5">
              <a:lumMod val="75000"/>
            </a:schemeClr>
          </a:solidFill>
        </p:spPr>
        <p:txBody>
          <a:bodyPr>
            <a:normAutofit fontScale="85000" lnSpcReduction="20000"/>
          </a:bodyPr>
          <a:lstStyle/>
          <a:p>
            <a:pPr marL="0" indent="0">
              <a:buNone/>
            </a:pPr>
            <a:r>
              <a:rPr lang="en-US" b="1" dirty="0">
                <a:solidFill>
                  <a:schemeClr val="bg1"/>
                </a:solidFill>
                <a:latin typeface="Franklin Gothic Medium" panose="020B0603020102020204" pitchFamily="34" charset="0"/>
              </a:rPr>
              <a:t>&lt;1/3 </a:t>
            </a:r>
            <a:r>
              <a:rPr lang="en-US" dirty="0">
                <a:solidFill>
                  <a:schemeClr val="bg1"/>
                </a:solidFill>
                <a:latin typeface="Franklin Gothic Medium" panose="020B0603020102020204" pitchFamily="34" charset="0"/>
              </a:rPr>
              <a:t>received timely addiction treatment after overdose</a:t>
            </a:r>
          </a:p>
          <a:p>
            <a:pPr marL="0" indent="0">
              <a:buNone/>
            </a:pPr>
            <a:r>
              <a:rPr lang="en-US" dirty="0">
                <a:solidFill>
                  <a:schemeClr val="bg1"/>
                </a:solidFill>
                <a:latin typeface="Franklin Gothic Medium" panose="020B0603020102020204" pitchFamily="34" charset="0"/>
              </a:rPr>
              <a:t>Only </a:t>
            </a:r>
            <a:r>
              <a:rPr lang="en-US" b="1" dirty="0">
                <a:solidFill>
                  <a:schemeClr val="bg1"/>
                </a:solidFill>
                <a:latin typeface="Franklin Gothic Medium" panose="020B0603020102020204" pitchFamily="34" charset="0"/>
              </a:rPr>
              <a:t>1 in 54 </a:t>
            </a:r>
            <a:r>
              <a:rPr lang="en-US" dirty="0">
                <a:solidFill>
                  <a:schemeClr val="bg1"/>
                </a:solidFill>
                <a:latin typeface="Franklin Gothic Medium" panose="020B0603020102020204" pitchFamily="34" charset="0"/>
              </a:rPr>
              <a:t>received MOUD</a:t>
            </a:r>
          </a:p>
          <a:p>
            <a:pPr marL="0" indent="0">
              <a:buNone/>
            </a:pPr>
            <a:endParaRPr lang="en-US" dirty="0">
              <a:solidFill>
                <a:schemeClr val="bg1"/>
              </a:solidFill>
              <a:latin typeface="Franklin Gothic Medium" panose="020B0603020102020204" pitchFamily="34" charset="0"/>
            </a:endParaRPr>
          </a:p>
        </p:txBody>
      </p:sp>
      <p:sp>
        <p:nvSpPr>
          <p:cNvPr id="10" name="Rectangle 9"/>
          <p:cNvSpPr/>
          <p:nvPr/>
        </p:nvSpPr>
        <p:spPr>
          <a:xfrm>
            <a:off x="3938016" y="4182149"/>
            <a:ext cx="4572000" cy="1384995"/>
          </a:xfrm>
          <a:prstGeom prst="rect">
            <a:avLst/>
          </a:prstGeom>
          <a:solidFill>
            <a:schemeClr val="accent5">
              <a:lumMod val="75000"/>
            </a:schemeClr>
          </a:solidFill>
        </p:spPr>
        <p:txBody>
          <a:bodyPr>
            <a:spAutoFit/>
          </a:bodyPr>
          <a:lstStyle/>
          <a:p>
            <a:r>
              <a:rPr lang="en-US" sz="2100" dirty="0">
                <a:solidFill>
                  <a:schemeClr val="bg1"/>
                </a:solidFill>
                <a:latin typeface="Franklin Gothic Medium" panose="020B0603020102020204" pitchFamily="34" charset="0"/>
              </a:rPr>
              <a:t>Youths who experienced a heroin overdose were significantly less likely than those who overdosed on other opioids to receive any treatment</a:t>
            </a:r>
          </a:p>
        </p:txBody>
      </p:sp>
      <p:sp>
        <p:nvSpPr>
          <p:cNvPr id="11" name="TextBox 10">
            <a:extLst>
              <a:ext uri="{FF2B5EF4-FFF2-40B4-BE49-F238E27FC236}">
                <a16:creationId xmlns:a16="http://schemas.microsoft.com/office/drawing/2014/main" id="{82731C96-0D28-6745-87C2-525934F4DB62}"/>
              </a:ext>
            </a:extLst>
          </p:cNvPr>
          <p:cNvSpPr txBox="1"/>
          <p:nvPr/>
        </p:nvSpPr>
        <p:spPr>
          <a:xfrm>
            <a:off x="2230582" y="6350026"/>
            <a:ext cx="8144810" cy="230832"/>
          </a:xfrm>
          <a:prstGeom prst="rect">
            <a:avLst/>
          </a:prstGeom>
          <a:noFill/>
        </p:spPr>
        <p:txBody>
          <a:bodyPr wrap="square" rtlCol="0">
            <a:spAutoFit/>
          </a:bodyPr>
          <a:lstStyle/>
          <a:p>
            <a:pPr algn="r"/>
            <a:r>
              <a:rPr lang="en-US" sz="900" dirty="0" err="1"/>
              <a:t>Alinsky</a:t>
            </a:r>
            <a:r>
              <a:rPr lang="en-US" sz="900" dirty="0"/>
              <a:t> et al. (2020) </a:t>
            </a:r>
            <a:r>
              <a:rPr lang="en-US" sz="900" i="1" dirty="0"/>
              <a:t>JAMA Pediatrics</a:t>
            </a:r>
            <a:r>
              <a:rPr lang="en-US" sz="900" i="1" dirty="0">
                <a:latin typeface="Franklin Gothic Medium" panose="020B0603020102020204" pitchFamily="34" charset="0"/>
              </a:rPr>
              <a:t>.</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32867966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7167" y="322797"/>
            <a:ext cx="7886700" cy="1325563"/>
          </a:xfrm>
        </p:spPr>
        <p:txBody>
          <a:bodyPr/>
          <a:lstStyle/>
          <a:p>
            <a:r>
              <a:rPr lang="en-US" b="1" dirty="0">
                <a:latin typeface="Franklin Gothic Medium" panose="020B0603020102020204" pitchFamily="34" charset="0"/>
              </a:rPr>
              <a:t>Widening treatment gap 15-24 </a:t>
            </a:r>
            <a:r>
              <a:rPr lang="en-US" b="1" dirty="0" err="1">
                <a:latin typeface="Franklin Gothic Medium" panose="020B0603020102020204" pitchFamily="34" charset="0"/>
              </a:rPr>
              <a:t>yo</a:t>
            </a:r>
            <a:endParaRPr lang="en-US" b="1" dirty="0">
              <a:latin typeface="Franklin Gothic Medium" panose="020B0603020102020204" pitchFamily="34" charset="0"/>
            </a:endParaRPr>
          </a:p>
        </p:txBody>
      </p:sp>
      <p:pic>
        <p:nvPicPr>
          <p:cNvPr id="6" name="Picture 5"/>
          <p:cNvPicPr>
            <a:picLocks noChangeAspect="1"/>
          </p:cNvPicPr>
          <p:nvPr/>
        </p:nvPicPr>
        <p:blipFill rotWithShape="1">
          <a:blip r:embed="rId2"/>
          <a:srcRect l="37425" t="19769" r="25149" b="20561"/>
          <a:stretch/>
        </p:blipFill>
        <p:spPr>
          <a:xfrm>
            <a:off x="3591697" y="1684281"/>
            <a:ext cx="5088048" cy="4563092"/>
          </a:xfrm>
          <a:prstGeom prst="rect">
            <a:avLst/>
          </a:prstGeom>
        </p:spPr>
      </p:pic>
      <p:sp>
        <p:nvSpPr>
          <p:cNvPr id="10" name="TextBox 9">
            <a:extLst>
              <a:ext uri="{FF2B5EF4-FFF2-40B4-BE49-F238E27FC236}">
                <a16:creationId xmlns:a16="http://schemas.microsoft.com/office/drawing/2014/main" id="{82731C96-0D28-6745-87C2-525934F4DB62}"/>
              </a:ext>
            </a:extLst>
          </p:cNvPr>
          <p:cNvSpPr txBox="1"/>
          <p:nvPr/>
        </p:nvSpPr>
        <p:spPr>
          <a:xfrm>
            <a:off x="3591697" y="6304240"/>
            <a:ext cx="5967780" cy="230965"/>
          </a:xfrm>
          <a:prstGeom prst="rect">
            <a:avLst/>
          </a:prstGeom>
          <a:noFill/>
        </p:spPr>
        <p:txBody>
          <a:bodyPr wrap="square" rtlCol="0">
            <a:spAutoFit/>
          </a:bodyPr>
          <a:lstStyle/>
          <a:p>
            <a:pPr algn="r"/>
            <a:r>
              <a:rPr lang="en-US" sz="900" dirty="0" err="1"/>
              <a:t>Olfson</a:t>
            </a:r>
            <a:r>
              <a:rPr lang="en-US" sz="900" dirty="0"/>
              <a:t> et al. (2020) </a:t>
            </a:r>
            <a:r>
              <a:rPr lang="en-US" sz="900" i="1" dirty="0"/>
              <a:t>JAMA</a:t>
            </a:r>
            <a:r>
              <a:rPr lang="en-US" sz="900" i="1" dirty="0">
                <a:latin typeface="Franklin Gothic Medium" panose="020B0603020102020204" pitchFamily="34" charset="0"/>
              </a:rPr>
              <a:t>.</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36010974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70CC991-EF9C-C045-8C78-3B38FB67B457}"/>
              </a:ext>
            </a:extLst>
          </p:cNvPr>
          <p:cNvSpPr txBox="1">
            <a:spLocks noChangeArrowheads="1"/>
          </p:cNvSpPr>
          <p:nvPr/>
        </p:nvSpPr>
        <p:spPr bwMode="auto">
          <a:xfrm>
            <a:off x="3858768" y="6333432"/>
            <a:ext cx="792480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2400">
                <a:solidFill>
                  <a:schemeClr val="tx1"/>
                </a:solidFill>
                <a:latin typeface="Times" charset="0"/>
                <a:ea typeface="Osaka" charset="-128"/>
              </a:defRPr>
            </a:lvl1pPr>
            <a:lvl2pPr marL="742950" indent="-285750" eaLnBrk="0" hangingPunct="0">
              <a:defRPr sz="2400">
                <a:solidFill>
                  <a:schemeClr val="tx1"/>
                </a:solidFill>
                <a:latin typeface="Times" charset="0"/>
                <a:ea typeface="Osaka" charset="-128"/>
              </a:defRPr>
            </a:lvl2pPr>
            <a:lvl3pPr marL="1143000" indent="-228600" eaLnBrk="0" hangingPunct="0">
              <a:defRPr sz="2400">
                <a:solidFill>
                  <a:schemeClr val="tx1"/>
                </a:solidFill>
                <a:latin typeface="Times" charset="0"/>
                <a:ea typeface="Osaka" charset="-128"/>
              </a:defRPr>
            </a:lvl3pPr>
            <a:lvl4pPr marL="1600200" indent="-228600" eaLnBrk="0" hangingPunct="0">
              <a:defRPr sz="2400">
                <a:solidFill>
                  <a:schemeClr val="tx1"/>
                </a:solidFill>
                <a:latin typeface="Times" charset="0"/>
                <a:ea typeface="Osaka" charset="-128"/>
              </a:defRPr>
            </a:lvl4pPr>
            <a:lvl5pPr marL="2057400" indent="-228600" eaLnBrk="0" hangingPunct="0">
              <a:defRPr sz="2400">
                <a:solidFill>
                  <a:schemeClr val="tx1"/>
                </a:solidFill>
                <a:latin typeface="Times" charset="0"/>
                <a:ea typeface="Osaka" charset="-128"/>
              </a:defRPr>
            </a:lvl5pPr>
            <a:lvl6pPr marL="2514600" indent="-228600" eaLnBrk="0" fontAlgn="base" hangingPunct="0">
              <a:spcBef>
                <a:spcPct val="0"/>
              </a:spcBef>
              <a:spcAft>
                <a:spcPct val="0"/>
              </a:spcAft>
              <a:defRPr sz="2400">
                <a:solidFill>
                  <a:schemeClr val="tx1"/>
                </a:solidFill>
                <a:latin typeface="Times" charset="0"/>
                <a:ea typeface="Osaka" charset="-128"/>
              </a:defRPr>
            </a:lvl6pPr>
            <a:lvl7pPr marL="2971800" indent="-228600" eaLnBrk="0" fontAlgn="base" hangingPunct="0">
              <a:spcBef>
                <a:spcPct val="0"/>
              </a:spcBef>
              <a:spcAft>
                <a:spcPct val="0"/>
              </a:spcAft>
              <a:defRPr sz="2400">
                <a:solidFill>
                  <a:schemeClr val="tx1"/>
                </a:solidFill>
                <a:latin typeface="Times" charset="0"/>
                <a:ea typeface="Osaka" charset="-128"/>
              </a:defRPr>
            </a:lvl7pPr>
            <a:lvl8pPr marL="3429000" indent="-228600" eaLnBrk="0" fontAlgn="base" hangingPunct="0">
              <a:spcBef>
                <a:spcPct val="0"/>
              </a:spcBef>
              <a:spcAft>
                <a:spcPct val="0"/>
              </a:spcAft>
              <a:defRPr sz="2400">
                <a:solidFill>
                  <a:schemeClr val="tx1"/>
                </a:solidFill>
                <a:latin typeface="Times" charset="0"/>
                <a:ea typeface="Osaka" charset="-128"/>
              </a:defRPr>
            </a:lvl8pPr>
            <a:lvl9pPr marL="3886200" indent="-228600" eaLnBrk="0" fontAlgn="base" hangingPunct="0">
              <a:spcBef>
                <a:spcPct val="0"/>
              </a:spcBef>
              <a:spcAft>
                <a:spcPct val="0"/>
              </a:spcAft>
              <a:defRPr sz="2400">
                <a:solidFill>
                  <a:schemeClr val="tx1"/>
                </a:solidFill>
                <a:latin typeface="Times" charset="0"/>
                <a:ea typeface="Osaka" charset="-128"/>
              </a:defRPr>
            </a:lvl9pPr>
          </a:lstStyle>
          <a:p>
            <a:pPr algn="r">
              <a:spcBef>
                <a:spcPts val="400"/>
              </a:spcBef>
            </a:pPr>
            <a:r>
              <a:rPr lang="en-US" altLang="en-US" sz="900" dirty="0">
                <a:latin typeface="Franklin Gothic Book" panose="020B0503020102020204" pitchFamily="34" charset="0"/>
                <a:cs typeface="Arial" pitchFamily="34" charset="0"/>
              </a:rPr>
              <a:t>Hadland SE, et al. (2017) </a:t>
            </a:r>
            <a:r>
              <a:rPr lang="en-US" altLang="en-US" sz="900" i="1" dirty="0">
                <a:latin typeface="Franklin Gothic Book" panose="020B0503020102020204" pitchFamily="34" charset="0"/>
                <a:cs typeface="Arial" pitchFamily="34" charset="0"/>
              </a:rPr>
              <a:t>JAMA </a:t>
            </a:r>
            <a:r>
              <a:rPr lang="en-US" altLang="en-US" sz="900" i="1" dirty="0" err="1">
                <a:latin typeface="Franklin Gothic Book" panose="020B0503020102020204" pitchFamily="34" charset="0"/>
                <a:cs typeface="Arial" pitchFamily="34" charset="0"/>
              </a:rPr>
              <a:t>Pediatr</a:t>
            </a:r>
            <a:endParaRPr lang="en-US" altLang="en-US" sz="900" dirty="0">
              <a:latin typeface="Franklin Gothic Book" panose="020B0503020102020204" pitchFamily="34" charset="0"/>
              <a:cs typeface="Arial" pitchFamily="34" charset="0"/>
            </a:endParaRPr>
          </a:p>
        </p:txBody>
      </p:sp>
      <p:pic>
        <p:nvPicPr>
          <p:cNvPr id="5" name="Picture 13" descr="Cover">
            <a:extLst>
              <a:ext uri="{FF2B5EF4-FFF2-40B4-BE49-F238E27FC236}">
                <a16:creationId xmlns:a16="http://schemas.microsoft.com/office/drawing/2014/main" id="{A82FE28E-EF92-8A4E-A73A-E2160A092C29}"/>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a:ext>
            </a:extLst>
          </a:blip>
          <a:srcRect/>
          <a:stretch>
            <a:fillRect/>
          </a:stretch>
        </p:blipFill>
        <p:spPr bwMode="auto">
          <a:xfrm>
            <a:off x="1438656" y="1397782"/>
            <a:ext cx="8010144" cy="4864185"/>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a:extLst>
              <a:ext uri="{FF2B5EF4-FFF2-40B4-BE49-F238E27FC236}">
                <a16:creationId xmlns:a16="http://schemas.microsoft.com/office/drawing/2014/main" id="{8657485D-E3F4-2946-8E3E-5A1AF7B546D8}"/>
              </a:ext>
            </a:extLst>
          </p:cNvPr>
          <p:cNvSpPr/>
          <p:nvPr/>
        </p:nvSpPr>
        <p:spPr bwMode="auto">
          <a:xfrm>
            <a:off x="6914836" y="1689122"/>
            <a:ext cx="4295708" cy="1810512"/>
          </a:xfrm>
          <a:prstGeom prst="roundRect">
            <a:avLst>
              <a:gd name="adj" fmla="val 0"/>
            </a:avLst>
          </a:prstGeom>
          <a:solidFill>
            <a:schemeClr val="accent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ts val="1200"/>
              </a:spcBef>
              <a:spcAft>
                <a:spcPct val="0"/>
              </a:spcAft>
            </a:pPr>
            <a:r>
              <a:rPr lang="en-US" sz="2400" dirty="0">
                <a:solidFill>
                  <a:schemeClr val="bg1"/>
                </a:solidFill>
                <a:latin typeface="Franklin Gothic Medium" panose="020B0603020102020204" pitchFamily="34" charset="0"/>
                <a:ea typeface="Arial" charset="0"/>
                <a:cs typeface="Arial" charset="0"/>
              </a:rPr>
              <a:t>Black youth 42% less likely to receive medication</a:t>
            </a:r>
          </a:p>
          <a:p>
            <a:pPr eaLnBrk="0" fontAlgn="base" hangingPunct="0">
              <a:spcBef>
                <a:spcPts val="1200"/>
              </a:spcBef>
              <a:spcAft>
                <a:spcPct val="0"/>
              </a:spcAft>
            </a:pPr>
            <a:r>
              <a:rPr lang="en-US" sz="2400" dirty="0">
                <a:solidFill>
                  <a:schemeClr val="bg1"/>
                </a:solidFill>
                <a:latin typeface="Franklin Gothic Medium" panose="020B0603020102020204" pitchFamily="34" charset="0"/>
                <a:ea typeface="Arial" charset="0"/>
                <a:cs typeface="Arial" charset="0"/>
              </a:rPr>
              <a:t>Hispanic youth 17% less likely to receive medication</a:t>
            </a:r>
          </a:p>
        </p:txBody>
      </p:sp>
      <p:pic>
        <p:nvPicPr>
          <p:cNvPr id="9" name="Picture 8">
            <a:extLst>
              <a:ext uri="{FF2B5EF4-FFF2-40B4-BE49-F238E27FC236}">
                <a16:creationId xmlns:a16="http://schemas.microsoft.com/office/drawing/2014/main" id="{0DEFA328-63FC-AD41-B20E-99E80A2A1D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40255" y="6309385"/>
            <a:ext cx="854885" cy="380691"/>
          </a:xfrm>
          <a:prstGeom prst="rect">
            <a:avLst/>
          </a:prstGeom>
        </p:spPr>
      </p:pic>
      <p:pic>
        <p:nvPicPr>
          <p:cNvPr id="10" name="Picture 9">
            <a:extLst>
              <a:ext uri="{FF2B5EF4-FFF2-40B4-BE49-F238E27FC236}">
                <a16:creationId xmlns:a16="http://schemas.microsoft.com/office/drawing/2014/main" id="{9A03155C-2597-5A46-B722-110AE9304B57}"/>
              </a:ext>
            </a:extLst>
          </p:cNvPr>
          <p:cNvPicPr>
            <a:picLocks noChangeAspect="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27506" y="6247373"/>
            <a:ext cx="916616" cy="438505"/>
          </a:xfrm>
          <a:prstGeom prst="rect">
            <a:avLst/>
          </a:prstGeom>
          <a:solidFill>
            <a:sysClr val="window" lastClr="FFFFFF"/>
          </a:solidFill>
          <a:ln>
            <a:noFill/>
          </a:ln>
        </p:spPr>
      </p:pic>
      <p:pic>
        <p:nvPicPr>
          <p:cNvPr id="11" name="Picture 10">
            <a:extLst>
              <a:ext uri="{FF2B5EF4-FFF2-40B4-BE49-F238E27FC236}">
                <a16:creationId xmlns:a16="http://schemas.microsoft.com/office/drawing/2014/main" id="{4C210423-9EA6-F849-A455-281FBB9E025B}"/>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9850" b="20240"/>
          <a:stretch/>
        </p:blipFill>
        <p:spPr>
          <a:xfrm>
            <a:off x="89800" y="6305909"/>
            <a:ext cx="659865" cy="395324"/>
          </a:xfrm>
          <a:prstGeom prst="rect">
            <a:avLst/>
          </a:prstGeom>
          <a:solidFill>
            <a:sysClr val="window" lastClr="FFFFFF"/>
          </a:solidFill>
          <a:ln>
            <a:noFill/>
          </a:ln>
        </p:spPr>
      </p:pic>
      <p:sp>
        <p:nvSpPr>
          <p:cNvPr id="13" name="Title 1">
            <a:extLst>
              <a:ext uri="{FF2B5EF4-FFF2-40B4-BE49-F238E27FC236}">
                <a16:creationId xmlns:a16="http://schemas.microsoft.com/office/drawing/2014/main" id="{ADCD535D-5E47-5F41-B403-A886AD1E0FAC}"/>
              </a:ext>
            </a:extLst>
          </p:cNvPr>
          <p:cNvSpPr txBox="1">
            <a:spLocks/>
          </p:cNvSpPr>
          <p:nvPr/>
        </p:nvSpPr>
        <p:spPr>
          <a:xfrm>
            <a:off x="1305163" y="222172"/>
            <a:ext cx="10886837" cy="1355224"/>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Franklin Gothic Medium" panose="020B0603020102020204" pitchFamily="34" charset="0"/>
              </a:rPr>
              <a:t>Inequities to receipt of MOUD</a:t>
            </a:r>
            <a:endParaRPr lang="en-US" sz="3200" b="1" dirty="0">
              <a:latin typeface="Franklin Gothic Medium" panose="020B0603020102020204" pitchFamily="34" charset="0"/>
            </a:endParaRPr>
          </a:p>
        </p:txBody>
      </p:sp>
    </p:spTree>
    <p:extLst>
      <p:ext uri="{BB962C8B-B14F-4D97-AF65-F5344CB8AC3E}">
        <p14:creationId xmlns:p14="http://schemas.microsoft.com/office/powerpoint/2010/main" val="2541822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08FDC35-0D0C-564E-90E2-1FE51785B8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40255" y="6309385"/>
            <a:ext cx="854885" cy="380691"/>
          </a:xfrm>
          <a:prstGeom prst="rect">
            <a:avLst/>
          </a:prstGeom>
        </p:spPr>
      </p:pic>
      <p:pic>
        <p:nvPicPr>
          <p:cNvPr id="9" name="Picture 8">
            <a:extLst>
              <a:ext uri="{FF2B5EF4-FFF2-40B4-BE49-F238E27FC236}">
                <a16:creationId xmlns:a16="http://schemas.microsoft.com/office/drawing/2014/main" id="{403B19BB-5878-354F-BA09-B84368B1504C}"/>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27506" y="6247373"/>
            <a:ext cx="916616" cy="438505"/>
          </a:xfrm>
          <a:prstGeom prst="rect">
            <a:avLst/>
          </a:prstGeom>
          <a:solidFill>
            <a:sysClr val="window" lastClr="FFFFFF"/>
          </a:solidFill>
          <a:ln>
            <a:noFill/>
          </a:ln>
        </p:spPr>
      </p:pic>
      <p:pic>
        <p:nvPicPr>
          <p:cNvPr id="10" name="Picture 9">
            <a:extLst>
              <a:ext uri="{FF2B5EF4-FFF2-40B4-BE49-F238E27FC236}">
                <a16:creationId xmlns:a16="http://schemas.microsoft.com/office/drawing/2014/main" id="{B1B02727-B067-EC47-8EBA-8C3CA2AE3921}"/>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9850" b="20240"/>
          <a:stretch/>
        </p:blipFill>
        <p:spPr>
          <a:xfrm>
            <a:off x="89800" y="6305909"/>
            <a:ext cx="659865" cy="395324"/>
          </a:xfrm>
          <a:prstGeom prst="rect">
            <a:avLst/>
          </a:prstGeom>
          <a:solidFill>
            <a:sysClr val="window" lastClr="FFFFFF"/>
          </a:solidFill>
          <a:ln>
            <a:noFill/>
          </a:ln>
        </p:spPr>
      </p:pic>
      <p:sp>
        <p:nvSpPr>
          <p:cNvPr id="14" name="TextBox 13">
            <a:extLst>
              <a:ext uri="{FF2B5EF4-FFF2-40B4-BE49-F238E27FC236}">
                <a16:creationId xmlns:a16="http://schemas.microsoft.com/office/drawing/2014/main" id="{90E9BE14-E1DD-5548-895E-8B5F3AA59B1A}"/>
              </a:ext>
            </a:extLst>
          </p:cNvPr>
          <p:cNvSpPr txBox="1"/>
          <p:nvPr/>
        </p:nvSpPr>
        <p:spPr>
          <a:xfrm>
            <a:off x="2322444" y="1003755"/>
            <a:ext cx="7917030" cy="3785652"/>
          </a:xfrm>
          <a:prstGeom prst="rect">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a:scene3d>
            <a:camera prst="orthographicFront"/>
            <a:lightRig rig="chilly" dir="t"/>
          </a:scene3d>
          <a:sp3d extrusionH="57150" contourW="12700" prstMaterial="dkEdge">
            <a:bevelT w="165100" prst="coolSlant"/>
            <a:bevelB w="165100" prst="coolSlant"/>
            <a:extrusionClr>
              <a:schemeClr val="tx2"/>
            </a:extrusionClr>
            <a:contourClr>
              <a:schemeClr val="tx2"/>
            </a:contourClr>
          </a:sp3d>
        </p:spPr>
        <p:style>
          <a:lnRef idx="1">
            <a:schemeClr val="accent1"/>
          </a:lnRef>
          <a:fillRef idx="2">
            <a:schemeClr val="accent1"/>
          </a:fillRef>
          <a:effectRef idx="1">
            <a:schemeClr val="accent1"/>
          </a:effectRef>
          <a:fontRef idx="minor">
            <a:schemeClr val="dk1"/>
          </a:fontRef>
        </p:style>
        <p:txBody>
          <a:bodyPr wrap="square" rtlCol="0" anchor="ctr">
            <a:spAutoFit/>
          </a:bodyPr>
          <a:lstStyle/>
          <a:p>
            <a:pPr algn="ctr"/>
            <a:r>
              <a:rPr lang="en-US" sz="6000" dirty="0">
                <a:solidFill>
                  <a:schemeClr val="accent1">
                    <a:lumMod val="40000"/>
                    <a:lumOff val="60000"/>
                  </a:schemeClr>
                </a:solidFill>
                <a:latin typeface="Franklin Gothic Medium" panose="020B0603020102020204" pitchFamily="34" charset="0"/>
              </a:rPr>
              <a:t>Barriers and Opportunities: families, language, stigma, and harm reduction </a:t>
            </a:r>
          </a:p>
        </p:txBody>
      </p:sp>
    </p:spTree>
    <p:extLst>
      <p:ext uri="{BB962C8B-B14F-4D97-AF65-F5344CB8AC3E}">
        <p14:creationId xmlns:p14="http://schemas.microsoft.com/office/powerpoint/2010/main" val="27839967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srcRect l="18317" t="19773" r="36625" b="49032"/>
          <a:stretch/>
        </p:blipFill>
        <p:spPr>
          <a:xfrm>
            <a:off x="5109498" y="3997220"/>
            <a:ext cx="5957626" cy="2320166"/>
          </a:xfrm>
          <a:prstGeom prst="rect">
            <a:avLst/>
          </a:prstGeom>
        </p:spPr>
      </p:pic>
      <p:sp>
        <p:nvSpPr>
          <p:cNvPr id="2" name="Title 1">
            <a:extLst>
              <a:ext uri="{FF2B5EF4-FFF2-40B4-BE49-F238E27FC236}">
                <a16:creationId xmlns:a16="http://schemas.microsoft.com/office/drawing/2014/main" id="{B3A50DE5-A78E-A449-BBA5-EA48CEDB6B7E}"/>
              </a:ext>
            </a:extLst>
          </p:cNvPr>
          <p:cNvSpPr>
            <a:spLocks noGrp="1"/>
          </p:cNvSpPr>
          <p:nvPr>
            <p:ph type="title"/>
          </p:nvPr>
        </p:nvSpPr>
        <p:spPr>
          <a:xfrm>
            <a:off x="248653" y="365125"/>
            <a:ext cx="10515600" cy="1325563"/>
          </a:xfrm>
        </p:spPr>
        <p:txBody>
          <a:bodyPr/>
          <a:lstStyle/>
          <a:p>
            <a:r>
              <a:rPr lang="en-US" b="1" dirty="0">
                <a:latin typeface="Franklin Gothic Medium" panose="020B0603020102020204" pitchFamily="34" charset="0"/>
              </a:rPr>
              <a:t>Barriers and opportunities for care</a:t>
            </a:r>
          </a:p>
        </p:txBody>
      </p:sp>
      <p:sp>
        <p:nvSpPr>
          <p:cNvPr id="3" name="Content Placeholder 2">
            <a:extLst>
              <a:ext uri="{FF2B5EF4-FFF2-40B4-BE49-F238E27FC236}">
                <a16:creationId xmlns:a16="http://schemas.microsoft.com/office/drawing/2014/main" id="{5242733D-BFDA-5B47-9A89-CD01AA36F6EF}"/>
              </a:ext>
            </a:extLst>
          </p:cNvPr>
          <p:cNvSpPr>
            <a:spLocks noGrp="1"/>
          </p:cNvSpPr>
          <p:nvPr>
            <p:ph idx="1"/>
          </p:nvPr>
        </p:nvSpPr>
        <p:spPr>
          <a:xfrm>
            <a:off x="383432" y="1477107"/>
            <a:ext cx="11503768" cy="2940147"/>
          </a:xfrm>
        </p:spPr>
        <p:txBody>
          <a:bodyPr>
            <a:normAutofit/>
          </a:bodyPr>
          <a:lstStyle/>
          <a:p>
            <a:pPr>
              <a:buClr>
                <a:schemeClr val="tx1"/>
              </a:buClr>
            </a:pPr>
            <a:r>
              <a:rPr lang="en-US" dirty="0">
                <a:solidFill>
                  <a:srgbClr val="FF0000"/>
                </a:solidFill>
                <a:latin typeface="Franklin Gothic Medium" panose="020B0603020102020204" pitchFamily="34" charset="0"/>
              </a:rPr>
              <a:t>Stigma</a:t>
            </a:r>
            <a:r>
              <a:rPr lang="en-US" dirty="0">
                <a:latin typeface="Franklin Gothic Medium" panose="020B0603020102020204" pitchFamily="34" charset="0"/>
              </a:rPr>
              <a:t>: significant misinformation about what medication treatment is and it’s benefits </a:t>
            </a:r>
          </a:p>
          <a:p>
            <a:pPr>
              <a:buClr>
                <a:schemeClr val="tx1"/>
              </a:buClr>
            </a:pPr>
            <a:r>
              <a:rPr lang="en-US" dirty="0">
                <a:solidFill>
                  <a:srgbClr val="FF0000"/>
                </a:solidFill>
                <a:latin typeface="Franklin Gothic Medium" panose="020B0603020102020204" pitchFamily="34" charset="0"/>
              </a:rPr>
              <a:t>Lack of training</a:t>
            </a:r>
            <a:r>
              <a:rPr lang="en-US" dirty="0">
                <a:latin typeface="Franklin Gothic Medium" panose="020B0603020102020204" pitchFamily="34" charset="0"/>
              </a:rPr>
              <a:t>: only 1% of waivered providers identify as pediatricians</a:t>
            </a:r>
          </a:p>
          <a:p>
            <a:pPr>
              <a:buClr>
                <a:schemeClr val="tx1"/>
              </a:buClr>
            </a:pPr>
            <a:r>
              <a:rPr lang="en-US" dirty="0">
                <a:solidFill>
                  <a:srgbClr val="FF0000"/>
                </a:solidFill>
                <a:latin typeface="Franklin Gothic Medium" panose="020B0603020102020204" pitchFamily="34" charset="0"/>
              </a:rPr>
              <a:t>Coordination of care</a:t>
            </a:r>
            <a:r>
              <a:rPr lang="en-US" dirty="0">
                <a:latin typeface="Franklin Gothic Medium" panose="020B0603020102020204" pitchFamily="34" charset="0"/>
              </a:rPr>
              <a:t>: these cases are complicated - involve state agencies, families, children</a:t>
            </a:r>
            <a:r>
              <a:rPr lang="en-US" dirty="0">
                <a:latin typeface="Franklin Gothic Medium" panose="020B0603020102020204" pitchFamily="34" charset="0"/>
                <a:sym typeface="Wingdings" pitchFamily="2" charset="2"/>
              </a:rPr>
              <a:t> can be hard to ensure that a consistent plan is being offered and implemented </a:t>
            </a:r>
            <a:endParaRPr lang="en-US" dirty="0">
              <a:latin typeface="Franklin Gothic Medium" panose="020B0603020102020204" pitchFamily="34" charset="0"/>
            </a:endParaRPr>
          </a:p>
        </p:txBody>
      </p:sp>
      <p:grpSp>
        <p:nvGrpSpPr>
          <p:cNvPr id="4" name="Group 3"/>
          <p:cNvGrpSpPr/>
          <p:nvPr/>
        </p:nvGrpSpPr>
        <p:grpSpPr>
          <a:xfrm>
            <a:off x="79258" y="5952355"/>
            <a:ext cx="12015782" cy="864701"/>
            <a:chOff x="79258" y="5952355"/>
            <a:chExt cx="12015782" cy="864701"/>
          </a:xfrm>
        </p:grpSpPr>
        <p:pic>
          <p:nvPicPr>
            <p:cNvPr id="5" name="Picture 6">
              <a:extLst>
                <a:ext uri="{FF2B5EF4-FFF2-40B4-BE49-F238E27FC236}">
                  <a16:creationId xmlns:a16="http://schemas.microsoft.com/office/drawing/2014/main" id="{364C17E4-7FBC-6740-8936-C12AD90193B1}"/>
                </a:ext>
              </a:extLst>
            </p:cNvPr>
            <p:cNvPicPr>
              <a:picLocks noChangeAspect="1" noChangeArrowheads="1"/>
            </p:cNvPicPr>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l="7261" t="3800" r="6824" b="4428"/>
            <a:stretch/>
          </p:blipFill>
          <p:spPr bwMode="auto">
            <a:xfrm>
              <a:off x="79258" y="5953381"/>
              <a:ext cx="682415" cy="832868"/>
            </a:xfrm>
            <a:prstGeom prst="rect">
              <a:avLst/>
            </a:prstGeom>
            <a:noFill/>
            <a:ln>
              <a:solidFill>
                <a:schemeClr val="accent1"/>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p:cNvPicPr>
              <a:picLocks noChangeAspect="1"/>
            </p:cNvPicPr>
            <p:nvPr/>
          </p:nvPicPr>
          <p:blipFill rotWithShape="1">
            <a:blip r:embed="rId4"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l="7516" t="19850" b="20240"/>
            <a:stretch/>
          </p:blipFill>
          <p:spPr>
            <a:xfrm>
              <a:off x="785954" y="6270562"/>
              <a:ext cx="843632" cy="546494"/>
            </a:xfrm>
            <a:prstGeom prst="rect">
              <a:avLst/>
            </a:prstGeom>
            <a:solidFill>
              <a:schemeClr val="bg1"/>
            </a:solidFill>
            <a:ln>
              <a:noFill/>
            </a:ln>
          </p:spPr>
        </p:pic>
        <p:pic>
          <p:nvPicPr>
            <p:cNvPr id="7" name="Picture 6"/>
            <p:cNvPicPr>
              <a:picLocks noChangeAspect="1"/>
            </p:cNvPicPr>
            <p:nvPr/>
          </p:nvPicPr>
          <p:blipFill rotWithShape="1">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l="6778" t="14640" b="20373"/>
            <a:stretch/>
          </p:blipFill>
          <p:spPr>
            <a:xfrm>
              <a:off x="828339" y="5952355"/>
              <a:ext cx="995269" cy="308356"/>
            </a:xfrm>
            <a:prstGeom prst="rect">
              <a:avLst/>
            </a:prstGeom>
            <a:solidFill>
              <a:schemeClr val="bg1"/>
            </a:solidFill>
            <a:ln>
              <a:noFill/>
            </a:ln>
          </p:spPr>
        </p:pic>
        <p:pic>
          <p:nvPicPr>
            <p:cNvPr id="8" name="Picture 5">
              <a:extLst>
                <a:ext uri="{FF2B5EF4-FFF2-40B4-BE49-F238E27FC236}">
                  <a16:creationId xmlns:a16="http://schemas.microsoft.com/office/drawing/2014/main" id="{249F8DD8-BE01-9747-8676-27E0075E00E8}"/>
                </a:ext>
              </a:extLst>
            </p:cNvPr>
            <p:cNvPicPr>
              <a:picLocks noChangeAspect="1" noChangeArrowheads="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261146" y="5952355"/>
              <a:ext cx="833894" cy="8338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30149590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08FDC35-0D0C-564E-90E2-1FE51785B8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40255" y="6309385"/>
            <a:ext cx="854885" cy="380691"/>
          </a:xfrm>
          <a:prstGeom prst="rect">
            <a:avLst/>
          </a:prstGeom>
        </p:spPr>
      </p:pic>
      <p:pic>
        <p:nvPicPr>
          <p:cNvPr id="9" name="Picture 8">
            <a:extLst>
              <a:ext uri="{FF2B5EF4-FFF2-40B4-BE49-F238E27FC236}">
                <a16:creationId xmlns:a16="http://schemas.microsoft.com/office/drawing/2014/main" id="{403B19BB-5878-354F-BA09-B84368B1504C}"/>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27506" y="6247373"/>
            <a:ext cx="916616" cy="438505"/>
          </a:xfrm>
          <a:prstGeom prst="rect">
            <a:avLst/>
          </a:prstGeom>
          <a:solidFill>
            <a:sysClr val="window" lastClr="FFFFFF"/>
          </a:solidFill>
          <a:ln>
            <a:noFill/>
          </a:ln>
        </p:spPr>
      </p:pic>
      <p:pic>
        <p:nvPicPr>
          <p:cNvPr id="10" name="Picture 9">
            <a:extLst>
              <a:ext uri="{FF2B5EF4-FFF2-40B4-BE49-F238E27FC236}">
                <a16:creationId xmlns:a16="http://schemas.microsoft.com/office/drawing/2014/main" id="{B1B02727-B067-EC47-8EBA-8C3CA2AE3921}"/>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9850" b="20240"/>
          <a:stretch/>
        </p:blipFill>
        <p:spPr>
          <a:xfrm>
            <a:off x="89800" y="6305909"/>
            <a:ext cx="659865" cy="395324"/>
          </a:xfrm>
          <a:prstGeom prst="rect">
            <a:avLst/>
          </a:prstGeom>
          <a:solidFill>
            <a:sysClr val="window" lastClr="FFFFFF"/>
          </a:solidFill>
          <a:ln>
            <a:noFill/>
          </a:ln>
        </p:spPr>
      </p:pic>
      <p:sp>
        <p:nvSpPr>
          <p:cNvPr id="14" name="TextBox 13">
            <a:extLst>
              <a:ext uri="{FF2B5EF4-FFF2-40B4-BE49-F238E27FC236}">
                <a16:creationId xmlns:a16="http://schemas.microsoft.com/office/drawing/2014/main" id="{90E9BE14-E1DD-5548-895E-8B5F3AA59B1A}"/>
              </a:ext>
            </a:extLst>
          </p:cNvPr>
          <p:cNvSpPr txBox="1"/>
          <p:nvPr/>
        </p:nvSpPr>
        <p:spPr>
          <a:xfrm>
            <a:off x="2638327" y="2413337"/>
            <a:ext cx="6915346" cy="1015663"/>
          </a:xfrm>
          <a:prstGeom prst="rect">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a:scene3d>
            <a:camera prst="orthographicFront"/>
            <a:lightRig rig="chilly" dir="t"/>
          </a:scene3d>
          <a:sp3d extrusionH="57150" contourW="12700" prstMaterial="dkEdge">
            <a:bevelT w="165100" prst="coolSlant"/>
            <a:bevelB w="165100" prst="coolSlant"/>
            <a:extrusionClr>
              <a:schemeClr val="tx2"/>
            </a:extrusionClr>
            <a:contourClr>
              <a:schemeClr val="tx2"/>
            </a:contourClr>
          </a:sp3d>
        </p:spPr>
        <p:style>
          <a:lnRef idx="1">
            <a:schemeClr val="accent1"/>
          </a:lnRef>
          <a:fillRef idx="2">
            <a:schemeClr val="accent1"/>
          </a:fillRef>
          <a:effectRef idx="1">
            <a:schemeClr val="accent1"/>
          </a:effectRef>
          <a:fontRef idx="minor">
            <a:schemeClr val="dk1"/>
          </a:fontRef>
        </p:style>
        <p:txBody>
          <a:bodyPr wrap="square" rtlCol="0" anchor="ctr">
            <a:spAutoFit/>
          </a:bodyPr>
          <a:lstStyle/>
          <a:p>
            <a:pPr algn="ctr"/>
            <a:r>
              <a:rPr lang="en-US" sz="6000" dirty="0">
                <a:solidFill>
                  <a:schemeClr val="accent1">
                    <a:lumMod val="40000"/>
                    <a:lumOff val="60000"/>
                  </a:schemeClr>
                </a:solidFill>
                <a:latin typeface="Franklin Gothic Medium" panose="020B0603020102020204" pitchFamily="34" charset="0"/>
              </a:rPr>
              <a:t>Engagement is Key</a:t>
            </a:r>
          </a:p>
        </p:txBody>
      </p:sp>
    </p:spTree>
    <p:extLst>
      <p:ext uri="{BB962C8B-B14F-4D97-AF65-F5344CB8AC3E}">
        <p14:creationId xmlns:p14="http://schemas.microsoft.com/office/powerpoint/2010/main" val="19578167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03B1C-D5DB-5348-83C6-8DEB9C682E64}"/>
              </a:ext>
            </a:extLst>
          </p:cNvPr>
          <p:cNvSpPr>
            <a:spLocks noGrp="1"/>
          </p:cNvSpPr>
          <p:nvPr>
            <p:ph type="title"/>
          </p:nvPr>
        </p:nvSpPr>
        <p:spPr>
          <a:xfrm>
            <a:off x="838200" y="1975264"/>
            <a:ext cx="10515600" cy="1325563"/>
          </a:xfrm>
        </p:spPr>
        <p:txBody>
          <a:bodyPr/>
          <a:lstStyle/>
          <a:p>
            <a:r>
              <a:rPr lang="en-US" dirty="0"/>
              <a:t>“The opposite of addiction is not sobriety, it is human connection.” Johann Hari</a:t>
            </a:r>
          </a:p>
        </p:txBody>
      </p:sp>
    </p:spTree>
    <p:extLst>
      <p:ext uri="{BB962C8B-B14F-4D97-AF65-F5344CB8AC3E}">
        <p14:creationId xmlns:p14="http://schemas.microsoft.com/office/powerpoint/2010/main" val="18991460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80DE8FB0-22B0-B24C-9988-130880E855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40255" y="6309385"/>
            <a:ext cx="854885" cy="380691"/>
          </a:xfrm>
          <a:prstGeom prst="rect">
            <a:avLst/>
          </a:prstGeom>
        </p:spPr>
      </p:pic>
      <p:pic>
        <p:nvPicPr>
          <p:cNvPr id="16" name="Picture 15">
            <a:extLst>
              <a:ext uri="{FF2B5EF4-FFF2-40B4-BE49-F238E27FC236}">
                <a16:creationId xmlns:a16="http://schemas.microsoft.com/office/drawing/2014/main" id="{40E7CD29-5890-AA47-88DF-9CD746765558}"/>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27506" y="6247373"/>
            <a:ext cx="916616" cy="438505"/>
          </a:xfrm>
          <a:prstGeom prst="rect">
            <a:avLst/>
          </a:prstGeom>
          <a:solidFill>
            <a:sysClr val="window" lastClr="FFFFFF"/>
          </a:solidFill>
          <a:ln>
            <a:noFill/>
          </a:ln>
        </p:spPr>
      </p:pic>
      <p:pic>
        <p:nvPicPr>
          <p:cNvPr id="17" name="Picture 16">
            <a:extLst>
              <a:ext uri="{FF2B5EF4-FFF2-40B4-BE49-F238E27FC236}">
                <a16:creationId xmlns:a16="http://schemas.microsoft.com/office/drawing/2014/main" id="{7E6CEF8F-40BD-F348-ACB0-CD9BDCA9664C}"/>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9850" b="20240"/>
          <a:stretch/>
        </p:blipFill>
        <p:spPr>
          <a:xfrm>
            <a:off x="89800" y="6305909"/>
            <a:ext cx="659865" cy="395324"/>
          </a:xfrm>
          <a:prstGeom prst="rect">
            <a:avLst/>
          </a:prstGeom>
          <a:solidFill>
            <a:sysClr val="window" lastClr="FFFFFF"/>
          </a:solidFill>
          <a:ln>
            <a:noFill/>
          </a:ln>
        </p:spPr>
      </p:pic>
      <p:sp>
        <p:nvSpPr>
          <p:cNvPr id="23" name="Title 1">
            <a:extLst>
              <a:ext uri="{FF2B5EF4-FFF2-40B4-BE49-F238E27FC236}">
                <a16:creationId xmlns:a16="http://schemas.microsoft.com/office/drawing/2014/main" id="{7B1127C4-ACBA-0E47-95D6-1836CDF0359C}"/>
              </a:ext>
            </a:extLst>
          </p:cNvPr>
          <p:cNvSpPr txBox="1">
            <a:spLocks/>
          </p:cNvSpPr>
          <p:nvPr/>
        </p:nvSpPr>
        <p:spPr>
          <a:xfrm>
            <a:off x="652581" y="194721"/>
            <a:ext cx="10886837" cy="1355224"/>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Franklin Gothic Medium" panose="020B0603020102020204" pitchFamily="34" charset="0"/>
              </a:rPr>
              <a:t>Engagement is key</a:t>
            </a:r>
            <a:endParaRPr lang="en-US" sz="2400" b="1" dirty="0">
              <a:latin typeface="Franklin Gothic Medium" panose="020B0603020102020204" pitchFamily="34" charset="0"/>
            </a:endParaRPr>
          </a:p>
        </p:txBody>
      </p:sp>
      <p:sp>
        <p:nvSpPr>
          <p:cNvPr id="18" name="Content Placeholder 2">
            <a:extLst>
              <a:ext uri="{FF2B5EF4-FFF2-40B4-BE49-F238E27FC236}">
                <a16:creationId xmlns:a16="http://schemas.microsoft.com/office/drawing/2014/main" id="{E53D1366-AAD3-1346-971F-A8E3E3E5ABB5}"/>
              </a:ext>
            </a:extLst>
          </p:cNvPr>
          <p:cNvSpPr>
            <a:spLocks noGrp="1"/>
          </p:cNvSpPr>
          <p:nvPr>
            <p:ph idx="1"/>
          </p:nvPr>
        </p:nvSpPr>
        <p:spPr>
          <a:xfrm>
            <a:off x="553956" y="1698663"/>
            <a:ext cx="10680101" cy="4351338"/>
          </a:xfrm>
        </p:spPr>
        <p:txBody>
          <a:bodyPr>
            <a:normAutofit/>
          </a:bodyPr>
          <a:lstStyle/>
          <a:p>
            <a:r>
              <a:rPr lang="en-US" dirty="0">
                <a:latin typeface="Franklin Gothic Medium" panose="020B0603020102020204" pitchFamily="34" charset="0"/>
              </a:rPr>
              <a:t>This might mean not getting all the history in the first visit (but getting the necessary info so you can offer a treatment plan)</a:t>
            </a:r>
          </a:p>
          <a:p>
            <a:endParaRPr lang="en-US" dirty="0">
              <a:latin typeface="Franklin Gothic Medium" panose="020B0603020102020204" pitchFamily="34" charset="0"/>
            </a:endParaRPr>
          </a:p>
          <a:p>
            <a:r>
              <a:rPr lang="en-US" dirty="0">
                <a:latin typeface="Franklin Gothic Medium" panose="020B0603020102020204" pitchFamily="34" charset="0"/>
              </a:rPr>
              <a:t>Holding judgments</a:t>
            </a:r>
          </a:p>
          <a:p>
            <a:pPr marL="0" indent="0">
              <a:buNone/>
            </a:pPr>
            <a:endParaRPr lang="en-US" dirty="0">
              <a:latin typeface="Franklin Gothic Medium" panose="020B0603020102020204" pitchFamily="34" charset="0"/>
            </a:endParaRPr>
          </a:p>
          <a:p>
            <a:r>
              <a:rPr lang="en-US" dirty="0">
                <a:latin typeface="Franklin Gothic Medium" panose="020B0603020102020204" pitchFamily="34" charset="0"/>
              </a:rPr>
              <a:t>Offering any and all opportunities for youth to make decisions and maintain their autonomy</a:t>
            </a:r>
          </a:p>
          <a:p>
            <a:pPr marL="0" indent="0">
              <a:buNone/>
            </a:pPr>
            <a:endParaRPr lang="en-US" dirty="0">
              <a:latin typeface="Franklin Gothic Medium" panose="020B0603020102020204" pitchFamily="34" charset="0"/>
            </a:endParaRPr>
          </a:p>
        </p:txBody>
      </p:sp>
    </p:spTree>
    <p:extLst>
      <p:ext uri="{BB962C8B-B14F-4D97-AF65-F5344CB8AC3E}">
        <p14:creationId xmlns:p14="http://schemas.microsoft.com/office/powerpoint/2010/main" val="30757656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15FC8-4A2F-9C46-9F0C-4CCD0415EF92}"/>
              </a:ext>
            </a:extLst>
          </p:cNvPr>
          <p:cNvSpPr>
            <a:spLocks noGrp="1"/>
          </p:cNvSpPr>
          <p:nvPr>
            <p:ph type="title"/>
          </p:nvPr>
        </p:nvSpPr>
        <p:spPr>
          <a:xfrm>
            <a:off x="323850" y="365125"/>
            <a:ext cx="10515600" cy="1325563"/>
          </a:xfrm>
        </p:spPr>
        <p:txBody>
          <a:bodyPr/>
          <a:lstStyle/>
          <a:p>
            <a:r>
              <a:rPr lang="en-US" b="1" dirty="0">
                <a:latin typeface="Franklin Gothic Medium" panose="020B0603020102020204" pitchFamily="34" charset="0"/>
              </a:rPr>
              <a:t>Why are we talking about this? </a:t>
            </a:r>
          </a:p>
        </p:txBody>
      </p:sp>
      <p:sp>
        <p:nvSpPr>
          <p:cNvPr id="3" name="Content Placeholder 2">
            <a:extLst>
              <a:ext uri="{FF2B5EF4-FFF2-40B4-BE49-F238E27FC236}">
                <a16:creationId xmlns:a16="http://schemas.microsoft.com/office/drawing/2014/main" id="{5807EF06-F050-F44D-9E3D-3580388FAD66}"/>
              </a:ext>
            </a:extLst>
          </p:cNvPr>
          <p:cNvSpPr>
            <a:spLocks noGrp="1"/>
          </p:cNvSpPr>
          <p:nvPr>
            <p:ph idx="1"/>
          </p:nvPr>
        </p:nvSpPr>
        <p:spPr/>
        <p:txBody>
          <a:bodyPr/>
          <a:lstStyle/>
          <a:p>
            <a:pPr marL="514350" indent="-514350">
              <a:buAutoNum type="arabicPeriod"/>
            </a:pPr>
            <a:r>
              <a:rPr lang="en-US" dirty="0">
                <a:latin typeface="Franklin Gothic Medium" panose="020B0603020102020204" pitchFamily="34" charset="0"/>
              </a:rPr>
              <a:t>Addiction is a disease of pediatric onset</a:t>
            </a:r>
          </a:p>
          <a:p>
            <a:pPr marL="514350" indent="-514350">
              <a:buAutoNum type="arabicPeriod"/>
            </a:pPr>
            <a:endParaRPr lang="en-US" dirty="0">
              <a:latin typeface="Franklin Gothic Medium" panose="020B0603020102020204" pitchFamily="34" charset="0"/>
            </a:endParaRPr>
          </a:p>
          <a:p>
            <a:pPr marL="514350" indent="-514350">
              <a:buAutoNum type="arabicPeriod"/>
            </a:pPr>
            <a:r>
              <a:rPr lang="en-US" dirty="0">
                <a:latin typeface="Franklin Gothic Medium" panose="020B0603020102020204" pitchFamily="34" charset="0"/>
              </a:rPr>
              <a:t>What happens in childhood/adolescence affects how our adult patients present in adult care</a:t>
            </a:r>
          </a:p>
          <a:p>
            <a:pPr marL="514350" indent="-514350">
              <a:buAutoNum type="arabicPeriod"/>
            </a:pPr>
            <a:endParaRPr lang="en-US" dirty="0">
              <a:latin typeface="Franklin Gothic Medium" panose="020B0603020102020204" pitchFamily="34" charset="0"/>
            </a:endParaRPr>
          </a:p>
          <a:p>
            <a:pPr marL="514350" indent="-514350">
              <a:buAutoNum type="arabicPeriod"/>
            </a:pPr>
            <a:r>
              <a:rPr lang="en-US" dirty="0">
                <a:latin typeface="Franklin Gothic Medium" panose="020B0603020102020204" pitchFamily="34" charset="0"/>
              </a:rPr>
              <a:t>Pregnancy and parenthood present unique opportunities and barriers to care </a:t>
            </a:r>
          </a:p>
        </p:txBody>
      </p:sp>
      <p:grpSp>
        <p:nvGrpSpPr>
          <p:cNvPr id="11" name="Group 10"/>
          <p:cNvGrpSpPr/>
          <p:nvPr/>
        </p:nvGrpSpPr>
        <p:grpSpPr>
          <a:xfrm>
            <a:off x="79258" y="5952355"/>
            <a:ext cx="12015782" cy="864701"/>
            <a:chOff x="79258" y="5952355"/>
            <a:chExt cx="12015782" cy="864701"/>
          </a:xfrm>
        </p:grpSpPr>
        <p:pic>
          <p:nvPicPr>
            <p:cNvPr id="12" name="Picture 6">
              <a:extLst>
                <a:ext uri="{FF2B5EF4-FFF2-40B4-BE49-F238E27FC236}">
                  <a16:creationId xmlns:a16="http://schemas.microsoft.com/office/drawing/2014/main" id="{364C17E4-7FBC-6740-8936-C12AD90193B1}"/>
                </a:ext>
              </a:extLst>
            </p:cNvPr>
            <p:cNvPicPr>
              <a:picLocks noChangeAspect="1" noChangeArrowheads="1"/>
            </p:cNvPicPr>
            <p:nvPr/>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l="7261" t="3800" r="6824" b="4428"/>
            <a:stretch/>
          </p:blipFill>
          <p:spPr bwMode="auto">
            <a:xfrm>
              <a:off x="79258" y="5953381"/>
              <a:ext cx="682415" cy="832868"/>
            </a:xfrm>
            <a:prstGeom prst="rect">
              <a:avLst/>
            </a:prstGeom>
            <a:noFill/>
            <a:ln>
              <a:solidFill>
                <a:schemeClr val="accent1"/>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2"/>
            <p:cNvPicPr>
              <a:picLocks noChangeAspect="1"/>
            </p:cNvPicPr>
            <p:nvPr/>
          </p:nvPicPr>
          <p:blipFill rotWithShape="1">
            <a:blip r:embed="rId3"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l="7516" t="19850" b="20240"/>
            <a:stretch/>
          </p:blipFill>
          <p:spPr>
            <a:xfrm>
              <a:off x="785954" y="6270562"/>
              <a:ext cx="843632" cy="546494"/>
            </a:xfrm>
            <a:prstGeom prst="rect">
              <a:avLst/>
            </a:prstGeom>
            <a:solidFill>
              <a:schemeClr val="bg1"/>
            </a:solidFill>
            <a:ln>
              <a:noFill/>
            </a:ln>
          </p:spPr>
        </p:pic>
        <p:pic>
          <p:nvPicPr>
            <p:cNvPr id="14" name="Picture 13"/>
            <p:cNvPicPr>
              <a:picLocks noChangeAspect="1"/>
            </p:cNvPicPr>
            <p:nvPr/>
          </p:nvPicPr>
          <p:blipFill rotWithShape="1">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l="6778" t="14640" b="20373"/>
            <a:stretch/>
          </p:blipFill>
          <p:spPr>
            <a:xfrm>
              <a:off x="828339" y="5952355"/>
              <a:ext cx="995269" cy="308356"/>
            </a:xfrm>
            <a:prstGeom prst="rect">
              <a:avLst/>
            </a:prstGeom>
            <a:solidFill>
              <a:schemeClr val="bg1"/>
            </a:solidFill>
            <a:ln>
              <a:noFill/>
            </a:ln>
          </p:spPr>
        </p:pic>
        <p:pic>
          <p:nvPicPr>
            <p:cNvPr id="15" name="Picture 5">
              <a:extLst>
                <a:ext uri="{FF2B5EF4-FFF2-40B4-BE49-F238E27FC236}">
                  <a16:creationId xmlns:a16="http://schemas.microsoft.com/office/drawing/2014/main" id="{249F8DD8-BE01-9747-8676-27E0075E00E8}"/>
                </a:ext>
              </a:extLst>
            </p:cNvPr>
            <p:cNvPicPr>
              <a:picLocks noChangeAspect="1" noChangeArrowheads="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261146" y="5952355"/>
              <a:ext cx="833894" cy="8338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4019802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Franklin Gothic Medium" panose="020B0603020102020204" pitchFamily="34" charset="0"/>
              </a:rPr>
              <a:t>Addiction is a Family Disease</a:t>
            </a:r>
          </a:p>
        </p:txBody>
      </p:sp>
      <p:sp>
        <p:nvSpPr>
          <p:cNvPr id="3" name="Content Placeholder 2"/>
          <p:cNvSpPr>
            <a:spLocks noGrp="1"/>
          </p:cNvSpPr>
          <p:nvPr>
            <p:ph idx="1"/>
          </p:nvPr>
        </p:nvSpPr>
        <p:spPr/>
        <p:txBody>
          <a:bodyPr>
            <a:normAutofit/>
          </a:bodyPr>
          <a:lstStyle/>
          <a:p>
            <a:r>
              <a:rPr lang="en-US" dirty="0"/>
              <a:t>Addiction is a chronic illness </a:t>
            </a:r>
          </a:p>
          <a:p>
            <a:endParaRPr lang="en-US" dirty="0"/>
          </a:p>
          <a:p>
            <a:r>
              <a:rPr lang="en-US" dirty="0"/>
              <a:t>Families can be invited to be part of treatment planning</a:t>
            </a:r>
          </a:p>
          <a:p>
            <a:endParaRPr lang="en-US" dirty="0"/>
          </a:p>
          <a:p>
            <a:r>
              <a:rPr lang="en-US" dirty="0"/>
              <a:t>Their involvement can vary</a:t>
            </a:r>
          </a:p>
          <a:p>
            <a:endParaRPr lang="en-US" dirty="0"/>
          </a:p>
          <a:p>
            <a:r>
              <a:rPr lang="en-US" dirty="0"/>
              <a:t>Few family-based strategies that have been specifically tested among the TAY population </a:t>
            </a:r>
          </a:p>
        </p:txBody>
      </p:sp>
    </p:spTree>
    <p:extLst>
      <p:ext uri="{BB962C8B-B14F-4D97-AF65-F5344CB8AC3E}">
        <p14:creationId xmlns:p14="http://schemas.microsoft.com/office/powerpoint/2010/main" val="39502501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latin typeface="Franklin Gothic Medium" panose="020B0603020102020204" pitchFamily="34" charset="0"/>
              </a:rPr>
              <a:t>Strategies Focused on the Family</a:t>
            </a:r>
          </a:p>
        </p:txBody>
      </p:sp>
      <p:sp>
        <p:nvSpPr>
          <p:cNvPr id="3" name="Content Placeholder 2"/>
          <p:cNvSpPr>
            <a:spLocks noGrp="1"/>
          </p:cNvSpPr>
          <p:nvPr>
            <p:ph idx="1"/>
          </p:nvPr>
        </p:nvSpPr>
        <p:spPr/>
        <p:txBody>
          <a:bodyPr>
            <a:normAutofit/>
          </a:bodyPr>
          <a:lstStyle/>
          <a:p>
            <a:r>
              <a:rPr lang="en-US" dirty="0"/>
              <a:t>Many strategies exist that focus on supporting families affected by addiction whose loved ones may not be in treatment yet. </a:t>
            </a:r>
          </a:p>
          <a:p>
            <a:endParaRPr lang="en-US" dirty="0"/>
          </a:p>
          <a:p>
            <a:r>
              <a:rPr lang="en-US" dirty="0"/>
              <a:t>The following is not an exhaustive list but provides information on well-known approaches. </a:t>
            </a:r>
          </a:p>
          <a:p>
            <a:pPr lvl="1"/>
            <a:r>
              <a:rPr lang="en-US" dirty="0"/>
              <a:t>Community Reinforcement Approach and Family Training (CRAFT)</a:t>
            </a:r>
          </a:p>
          <a:p>
            <a:pPr lvl="1"/>
            <a:r>
              <a:rPr lang="en-US" dirty="0"/>
              <a:t>Overdose Education and Naloxone Rescue Kits</a:t>
            </a:r>
          </a:p>
          <a:p>
            <a:pPr lvl="1"/>
            <a:r>
              <a:rPr lang="en-US" dirty="0"/>
              <a:t>Al-Anon or other mutual support groups</a:t>
            </a:r>
          </a:p>
        </p:txBody>
      </p:sp>
    </p:spTree>
    <p:extLst>
      <p:ext uri="{BB962C8B-B14F-4D97-AF65-F5344CB8AC3E}">
        <p14:creationId xmlns:p14="http://schemas.microsoft.com/office/powerpoint/2010/main" val="13438991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0859D981-93DD-304A-B005-762129CBA198}"/>
              </a:ext>
            </a:extLst>
          </p:cNvPr>
          <p:cNvSpPr txBox="1">
            <a:spLocks/>
          </p:cNvSpPr>
          <p:nvPr/>
        </p:nvSpPr>
        <p:spPr>
          <a:xfrm>
            <a:off x="1213680" y="148964"/>
            <a:ext cx="10886837" cy="1355224"/>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Franklin Gothic Medium" panose="020B0603020102020204" pitchFamily="34" charset="0"/>
              </a:rPr>
              <a:t>Language Matters</a:t>
            </a:r>
            <a:endParaRPr lang="en-US" sz="2400" b="1" dirty="0">
              <a:latin typeface="Franklin Gothic Medium" panose="020B0603020102020204" pitchFamily="34" charset="0"/>
            </a:endParaRPr>
          </a:p>
        </p:txBody>
      </p:sp>
      <p:pic>
        <p:nvPicPr>
          <p:cNvPr id="18" name="Picture 17">
            <a:extLst>
              <a:ext uri="{FF2B5EF4-FFF2-40B4-BE49-F238E27FC236}">
                <a16:creationId xmlns:a16="http://schemas.microsoft.com/office/drawing/2014/main" id="{442E1DE1-2521-674F-BA5A-63E9489078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40255" y="6309385"/>
            <a:ext cx="854885" cy="380691"/>
          </a:xfrm>
          <a:prstGeom prst="rect">
            <a:avLst/>
          </a:prstGeom>
        </p:spPr>
      </p:pic>
      <p:pic>
        <p:nvPicPr>
          <p:cNvPr id="19" name="Picture 18">
            <a:extLst>
              <a:ext uri="{FF2B5EF4-FFF2-40B4-BE49-F238E27FC236}">
                <a16:creationId xmlns:a16="http://schemas.microsoft.com/office/drawing/2014/main" id="{16ADCED3-8883-7C48-88FC-E48899E08A28}"/>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27506" y="6247373"/>
            <a:ext cx="916616" cy="438505"/>
          </a:xfrm>
          <a:prstGeom prst="rect">
            <a:avLst/>
          </a:prstGeom>
          <a:solidFill>
            <a:sysClr val="window" lastClr="FFFFFF"/>
          </a:solidFill>
          <a:ln>
            <a:noFill/>
          </a:ln>
        </p:spPr>
      </p:pic>
      <p:pic>
        <p:nvPicPr>
          <p:cNvPr id="20" name="Picture 19">
            <a:extLst>
              <a:ext uri="{FF2B5EF4-FFF2-40B4-BE49-F238E27FC236}">
                <a16:creationId xmlns:a16="http://schemas.microsoft.com/office/drawing/2014/main" id="{EC890DE2-F6E4-F445-A229-C6C8DD11252B}"/>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9850" b="20240"/>
          <a:stretch/>
        </p:blipFill>
        <p:spPr>
          <a:xfrm>
            <a:off x="89800" y="6305909"/>
            <a:ext cx="659865" cy="395324"/>
          </a:xfrm>
          <a:prstGeom prst="rect">
            <a:avLst/>
          </a:prstGeom>
          <a:solidFill>
            <a:sysClr val="window" lastClr="FFFFFF"/>
          </a:solidFill>
          <a:ln>
            <a:noFill/>
          </a:ln>
        </p:spPr>
      </p:pic>
      <p:sp>
        <p:nvSpPr>
          <p:cNvPr id="16" name="Content Placeholder 2">
            <a:extLst>
              <a:ext uri="{FF2B5EF4-FFF2-40B4-BE49-F238E27FC236}">
                <a16:creationId xmlns:a16="http://schemas.microsoft.com/office/drawing/2014/main" id="{A6D56217-4009-1C4C-9DC9-A0023177B0EF}"/>
              </a:ext>
            </a:extLst>
          </p:cNvPr>
          <p:cNvSpPr>
            <a:spLocks noGrp="1"/>
          </p:cNvSpPr>
          <p:nvPr>
            <p:ph idx="1"/>
          </p:nvPr>
        </p:nvSpPr>
        <p:spPr>
          <a:xfrm>
            <a:off x="548174" y="1562724"/>
            <a:ext cx="10317748" cy="4303686"/>
          </a:xfrm>
        </p:spPr>
        <p:txBody>
          <a:bodyPr>
            <a:normAutofit/>
          </a:bodyPr>
          <a:lstStyle/>
          <a:p>
            <a:r>
              <a:rPr lang="en-US" dirty="0">
                <a:latin typeface="Franklin Gothic Medium" panose="020B0603020102020204" pitchFamily="34" charset="0"/>
              </a:rPr>
              <a:t>“Recovery” language may not resonate</a:t>
            </a:r>
          </a:p>
          <a:p>
            <a:endParaRPr lang="en-US" dirty="0">
              <a:latin typeface="Franklin Gothic Medium" panose="020B0603020102020204" pitchFamily="34" charset="0"/>
            </a:endParaRPr>
          </a:p>
          <a:p>
            <a:endParaRPr lang="en-US" dirty="0">
              <a:latin typeface="Franklin Gothic Medium" panose="020B0603020102020204" pitchFamily="34" charset="0"/>
            </a:endParaRPr>
          </a:p>
          <a:p>
            <a:r>
              <a:rPr lang="en-US" dirty="0">
                <a:latin typeface="Franklin Gothic Medium" panose="020B0603020102020204" pitchFamily="34" charset="0"/>
              </a:rPr>
              <a:t>Figure out the youth’s goals and align language</a:t>
            </a:r>
          </a:p>
          <a:p>
            <a:endParaRPr lang="en-US" dirty="0">
              <a:latin typeface="Franklin Gothic Medium" panose="020B0603020102020204" pitchFamily="34" charset="0"/>
            </a:endParaRPr>
          </a:p>
          <a:p>
            <a:endParaRPr lang="en-US" dirty="0">
              <a:latin typeface="Franklin Gothic Medium" panose="020B0603020102020204" pitchFamily="34" charset="0"/>
            </a:endParaRPr>
          </a:p>
          <a:p>
            <a:r>
              <a:rPr lang="en-US" dirty="0">
                <a:latin typeface="Franklin Gothic Medium" panose="020B0603020102020204" pitchFamily="34" charset="0"/>
              </a:rPr>
              <a:t>Chronic disease model may be limited </a:t>
            </a:r>
          </a:p>
        </p:txBody>
      </p:sp>
    </p:spTree>
    <p:extLst>
      <p:ext uri="{BB962C8B-B14F-4D97-AF65-F5344CB8AC3E}">
        <p14:creationId xmlns:p14="http://schemas.microsoft.com/office/powerpoint/2010/main" val="8577139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FF0C365-C15A-E040-A955-38FAD3B26221}"/>
              </a:ext>
            </a:extLst>
          </p:cNvPr>
          <p:cNvSpPr/>
          <p:nvPr/>
        </p:nvSpPr>
        <p:spPr>
          <a:xfrm>
            <a:off x="9205455" y="6368963"/>
            <a:ext cx="1728358" cy="230832"/>
          </a:xfrm>
          <a:prstGeom prst="rect">
            <a:avLst/>
          </a:prstGeom>
        </p:spPr>
        <p:txBody>
          <a:bodyPr wrap="none">
            <a:spAutoFit/>
          </a:bodyPr>
          <a:lstStyle/>
          <a:p>
            <a:r>
              <a:rPr lang="en-US" sz="900" dirty="0">
                <a:latin typeface="Franklin Gothic Book" panose="020B0503020102020204" pitchFamily="34" charset="0"/>
              </a:rPr>
              <a:t>Unpublished data, under review</a:t>
            </a:r>
            <a:endParaRPr lang="en-US" sz="900" i="1" dirty="0">
              <a:latin typeface="Franklin Gothic Book" panose="020B0503020102020204" pitchFamily="34" charset="0"/>
            </a:endParaRPr>
          </a:p>
        </p:txBody>
      </p:sp>
      <p:sp>
        <p:nvSpPr>
          <p:cNvPr id="14" name="Title 1">
            <a:extLst>
              <a:ext uri="{FF2B5EF4-FFF2-40B4-BE49-F238E27FC236}">
                <a16:creationId xmlns:a16="http://schemas.microsoft.com/office/drawing/2014/main" id="{0859D981-93DD-304A-B005-762129CBA198}"/>
              </a:ext>
            </a:extLst>
          </p:cNvPr>
          <p:cNvSpPr txBox="1">
            <a:spLocks/>
          </p:cNvSpPr>
          <p:nvPr/>
        </p:nvSpPr>
        <p:spPr>
          <a:xfrm>
            <a:off x="1213680" y="148964"/>
            <a:ext cx="10886837" cy="1355224"/>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Franklin Gothic Medium" panose="020B0603020102020204" pitchFamily="34" charset="0"/>
              </a:rPr>
              <a:t>Language Matters</a:t>
            </a:r>
            <a:endParaRPr lang="en-US" sz="2400" b="1" dirty="0">
              <a:latin typeface="Franklin Gothic Medium" panose="020B0603020102020204" pitchFamily="34" charset="0"/>
            </a:endParaRPr>
          </a:p>
        </p:txBody>
      </p:sp>
      <p:pic>
        <p:nvPicPr>
          <p:cNvPr id="18" name="Picture 17">
            <a:extLst>
              <a:ext uri="{FF2B5EF4-FFF2-40B4-BE49-F238E27FC236}">
                <a16:creationId xmlns:a16="http://schemas.microsoft.com/office/drawing/2014/main" id="{442E1DE1-2521-674F-BA5A-63E9489078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40255" y="6309385"/>
            <a:ext cx="854885" cy="380691"/>
          </a:xfrm>
          <a:prstGeom prst="rect">
            <a:avLst/>
          </a:prstGeom>
        </p:spPr>
      </p:pic>
      <p:pic>
        <p:nvPicPr>
          <p:cNvPr id="19" name="Picture 18">
            <a:extLst>
              <a:ext uri="{FF2B5EF4-FFF2-40B4-BE49-F238E27FC236}">
                <a16:creationId xmlns:a16="http://schemas.microsoft.com/office/drawing/2014/main" id="{16ADCED3-8883-7C48-88FC-E48899E08A28}"/>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27506" y="6247373"/>
            <a:ext cx="916616" cy="438505"/>
          </a:xfrm>
          <a:prstGeom prst="rect">
            <a:avLst/>
          </a:prstGeom>
          <a:solidFill>
            <a:sysClr val="window" lastClr="FFFFFF"/>
          </a:solidFill>
          <a:ln>
            <a:noFill/>
          </a:ln>
        </p:spPr>
      </p:pic>
      <p:pic>
        <p:nvPicPr>
          <p:cNvPr id="20" name="Picture 19">
            <a:extLst>
              <a:ext uri="{FF2B5EF4-FFF2-40B4-BE49-F238E27FC236}">
                <a16:creationId xmlns:a16="http://schemas.microsoft.com/office/drawing/2014/main" id="{EC890DE2-F6E4-F445-A229-C6C8DD11252B}"/>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9850" b="20240"/>
          <a:stretch/>
        </p:blipFill>
        <p:spPr>
          <a:xfrm>
            <a:off x="89800" y="6305909"/>
            <a:ext cx="659865" cy="395324"/>
          </a:xfrm>
          <a:prstGeom prst="rect">
            <a:avLst/>
          </a:prstGeom>
          <a:solidFill>
            <a:sysClr val="window" lastClr="FFFFFF"/>
          </a:solidFill>
          <a:ln>
            <a:noFill/>
          </a:ln>
        </p:spPr>
      </p:pic>
      <p:sp>
        <p:nvSpPr>
          <p:cNvPr id="3" name="Rectangle 2">
            <a:extLst>
              <a:ext uri="{FF2B5EF4-FFF2-40B4-BE49-F238E27FC236}">
                <a16:creationId xmlns:a16="http://schemas.microsoft.com/office/drawing/2014/main" id="{B643E9A8-6EAE-5B46-A215-0DB2462639A3}"/>
              </a:ext>
            </a:extLst>
          </p:cNvPr>
          <p:cNvSpPr/>
          <p:nvPr/>
        </p:nvSpPr>
        <p:spPr>
          <a:xfrm>
            <a:off x="749665" y="1623677"/>
            <a:ext cx="10886837" cy="4247317"/>
          </a:xfrm>
          <a:prstGeom prst="rect">
            <a:avLst/>
          </a:prstGeom>
        </p:spPr>
        <p:txBody>
          <a:bodyPr wrap="square">
            <a:spAutoFit/>
          </a:bodyPr>
          <a:lstStyle/>
          <a:p>
            <a:r>
              <a:rPr lang="en-US" dirty="0">
                <a:latin typeface="Franklin Gothic Medium" panose="020B0603020102020204" pitchFamily="34" charset="0"/>
              </a:rPr>
              <a:t>As Eitan (non-binary, 23) reflected: </a:t>
            </a:r>
          </a:p>
          <a:p>
            <a:r>
              <a:rPr lang="en-US" dirty="0">
                <a:latin typeface="Franklin Gothic Medium" panose="020B0603020102020204" pitchFamily="34" charset="0"/>
              </a:rPr>
              <a:t>“They don't want their life to continue to be defined by their substance use, including if that means being defined by not using substances…Because having your identity be centered around being in recovery is also not, like your life is still being centered around substance using and that works for some people, that's great. But, I don't think that's what most people want… I think the conversation isn't just about …people won't die … It's like people will be present for their lives again.”</a:t>
            </a:r>
          </a:p>
          <a:p>
            <a:endParaRPr lang="en-US" dirty="0">
              <a:latin typeface="Franklin Gothic Medium" panose="020B0603020102020204" pitchFamily="34" charset="0"/>
            </a:endParaRPr>
          </a:p>
          <a:p>
            <a:r>
              <a:rPr lang="en-US" dirty="0">
                <a:latin typeface="Franklin Gothic Medium" panose="020B0603020102020204" pitchFamily="34" charset="0"/>
              </a:rPr>
              <a:t>Landon (male, 29) commented, “I don’t believe it’s a disease. I believe it’s just a choice... I never knew it was a disease until I went to detox. I knew what I was doing every time I did it. I knew I was being sneaky, I knew I was lying. I knew I was stealing from people I loved. I just decided to do it. And when you go to detox and all these programs, they drill it in your head that it’s a disease and it’s all right to keep relapsing... It’s not… I don’t know, maybe it is a disease. In my head I really don’t feel like it’s a disease… And when they tell us the disease, we tend to use that as an excuse… we start thinking it’s okay. It’s just my disease. Everything, you blame it on the disease. Oh it was just my disease. I stole my wife’s wedding ring, it was the disease.”</a:t>
            </a:r>
          </a:p>
          <a:p>
            <a:endParaRPr lang="en-US" dirty="0">
              <a:latin typeface="Franklin Gothic Medium" panose="020B0603020102020204" pitchFamily="34" charset="0"/>
            </a:endParaRPr>
          </a:p>
        </p:txBody>
      </p:sp>
    </p:spTree>
    <p:extLst>
      <p:ext uri="{BB962C8B-B14F-4D97-AF65-F5344CB8AC3E}">
        <p14:creationId xmlns:p14="http://schemas.microsoft.com/office/powerpoint/2010/main" val="24911248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0859D981-93DD-304A-B005-762129CBA198}"/>
              </a:ext>
            </a:extLst>
          </p:cNvPr>
          <p:cNvSpPr txBox="1">
            <a:spLocks/>
          </p:cNvSpPr>
          <p:nvPr/>
        </p:nvSpPr>
        <p:spPr>
          <a:xfrm>
            <a:off x="419732" y="268904"/>
            <a:ext cx="10886837" cy="1355224"/>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Franklin Gothic Medium" panose="020B0603020102020204" pitchFamily="34" charset="0"/>
              </a:rPr>
              <a:t>Language Matters: “hard to reach”</a:t>
            </a:r>
          </a:p>
          <a:p>
            <a:endParaRPr lang="en-US" sz="2400" b="1" dirty="0">
              <a:latin typeface="Franklin Gothic Medium" panose="020B0603020102020204" pitchFamily="34" charset="0"/>
            </a:endParaRPr>
          </a:p>
        </p:txBody>
      </p:sp>
      <p:pic>
        <p:nvPicPr>
          <p:cNvPr id="18" name="Picture 17">
            <a:extLst>
              <a:ext uri="{FF2B5EF4-FFF2-40B4-BE49-F238E27FC236}">
                <a16:creationId xmlns:a16="http://schemas.microsoft.com/office/drawing/2014/main" id="{442E1DE1-2521-674F-BA5A-63E9489078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40255" y="6309385"/>
            <a:ext cx="854885" cy="380691"/>
          </a:xfrm>
          <a:prstGeom prst="rect">
            <a:avLst/>
          </a:prstGeom>
        </p:spPr>
      </p:pic>
      <p:pic>
        <p:nvPicPr>
          <p:cNvPr id="19" name="Picture 18">
            <a:extLst>
              <a:ext uri="{FF2B5EF4-FFF2-40B4-BE49-F238E27FC236}">
                <a16:creationId xmlns:a16="http://schemas.microsoft.com/office/drawing/2014/main" id="{16ADCED3-8883-7C48-88FC-E48899E08A28}"/>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27506" y="6247373"/>
            <a:ext cx="916616" cy="438505"/>
          </a:xfrm>
          <a:prstGeom prst="rect">
            <a:avLst/>
          </a:prstGeom>
          <a:solidFill>
            <a:sysClr val="window" lastClr="FFFFFF"/>
          </a:solidFill>
          <a:ln>
            <a:noFill/>
          </a:ln>
        </p:spPr>
      </p:pic>
      <p:pic>
        <p:nvPicPr>
          <p:cNvPr id="20" name="Picture 19">
            <a:extLst>
              <a:ext uri="{FF2B5EF4-FFF2-40B4-BE49-F238E27FC236}">
                <a16:creationId xmlns:a16="http://schemas.microsoft.com/office/drawing/2014/main" id="{EC890DE2-F6E4-F445-A229-C6C8DD11252B}"/>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9850" b="20240"/>
          <a:stretch/>
        </p:blipFill>
        <p:spPr>
          <a:xfrm>
            <a:off x="89800" y="6305909"/>
            <a:ext cx="659865" cy="395324"/>
          </a:xfrm>
          <a:prstGeom prst="rect">
            <a:avLst/>
          </a:prstGeom>
          <a:solidFill>
            <a:sysClr val="window" lastClr="FFFFFF"/>
          </a:solidFill>
          <a:ln>
            <a:noFill/>
          </a:ln>
        </p:spPr>
      </p:pic>
      <p:sp>
        <p:nvSpPr>
          <p:cNvPr id="12" name="Content Placeholder 2">
            <a:extLst>
              <a:ext uri="{FF2B5EF4-FFF2-40B4-BE49-F238E27FC236}">
                <a16:creationId xmlns:a16="http://schemas.microsoft.com/office/drawing/2014/main" id="{EF469A42-46E5-C343-8348-38C45CD1AE81}"/>
              </a:ext>
            </a:extLst>
          </p:cNvPr>
          <p:cNvSpPr>
            <a:spLocks noGrp="1"/>
          </p:cNvSpPr>
          <p:nvPr>
            <p:ph idx="1"/>
          </p:nvPr>
        </p:nvSpPr>
        <p:spPr>
          <a:xfrm>
            <a:off x="749665" y="1771900"/>
            <a:ext cx="10719816" cy="4727830"/>
          </a:xfrm>
        </p:spPr>
        <p:txBody>
          <a:bodyPr>
            <a:normAutofit/>
          </a:bodyPr>
          <a:lstStyle/>
          <a:p>
            <a:pPr marL="0" indent="0">
              <a:buNone/>
            </a:pPr>
            <a:r>
              <a:rPr lang="en-US" dirty="0">
                <a:latin typeface="Franklin Gothic Medium" panose="020B0603020102020204" pitchFamily="34" charset="0"/>
              </a:rPr>
              <a:t>“defines the problem as one within the group itself, not within your approach to them” (Smith 2006) </a:t>
            </a:r>
          </a:p>
          <a:p>
            <a:pPr marL="0" indent="0">
              <a:buNone/>
            </a:pPr>
            <a:endParaRPr lang="en-US" dirty="0">
              <a:latin typeface="Franklin Gothic Medium" panose="020B0603020102020204" pitchFamily="34" charset="0"/>
            </a:endParaRPr>
          </a:p>
          <a:p>
            <a:pPr marL="0" indent="0">
              <a:buNone/>
            </a:pPr>
            <a:r>
              <a:rPr lang="en-US" i="1" dirty="0">
                <a:latin typeface="Franklin Gothic Medium" panose="020B0603020102020204" pitchFamily="34" charset="0"/>
              </a:rPr>
              <a:t>it makes it sound like the fault of the non service-user - "you are hard to reach" - like they are sat up on a shelf and we have got to lure them down with biscuits, or something.... actually if you just got a ladder and sat next to them that would be fine</a:t>
            </a:r>
            <a:r>
              <a:rPr lang="en-US" dirty="0">
                <a:latin typeface="Franklin Gothic Medium" panose="020B0603020102020204" pitchFamily="34" charset="0"/>
              </a:rPr>
              <a:t>.” </a:t>
            </a:r>
          </a:p>
        </p:txBody>
      </p:sp>
      <p:sp>
        <p:nvSpPr>
          <p:cNvPr id="13" name="TextBox 12">
            <a:extLst>
              <a:ext uri="{FF2B5EF4-FFF2-40B4-BE49-F238E27FC236}">
                <a16:creationId xmlns:a16="http://schemas.microsoft.com/office/drawing/2014/main" id="{27443880-10CF-2448-BFF7-09AB803AA72C}"/>
              </a:ext>
            </a:extLst>
          </p:cNvPr>
          <p:cNvSpPr txBox="1"/>
          <p:nvPr/>
        </p:nvSpPr>
        <p:spPr>
          <a:xfrm>
            <a:off x="9022558" y="6351209"/>
            <a:ext cx="4060470" cy="369332"/>
          </a:xfrm>
          <a:prstGeom prst="rect">
            <a:avLst/>
          </a:prstGeom>
          <a:noFill/>
        </p:spPr>
        <p:txBody>
          <a:bodyPr wrap="square" rtlCol="0">
            <a:spAutoFit/>
          </a:bodyPr>
          <a:lstStyle/>
          <a:p>
            <a:r>
              <a:rPr lang="en-US" sz="900" dirty="0" err="1">
                <a:latin typeface="Franklin Gothic Medium" panose="020B0603020102020204" pitchFamily="34" charset="0"/>
              </a:rPr>
              <a:t>Freimuth</a:t>
            </a:r>
            <a:r>
              <a:rPr lang="en-US" sz="900" dirty="0">
                <a:latin typeface="Franklin Gothic Medium" panose="020B0603020102020204" pitchFamily="34" charset="0"/>
              </a:rPr>
              <a:t> &amp; </a:t>
            </a:r>
            <a:r>
              <a:rPr lang="en-US" sz="900" dirty="0" err="1">
                <a:latin typeface="Franklin Gothic Medium" panose="020B0603020102020204" pitchFamily="34" charset="0"/>
              </a:rPr>
              <a:t>Mettger</a:t>
            </a:r>
            <a:r>
              <a:rPr lang="en-US" sz="900" dirty="0">
                <a:latin typeface="Franklin Gothic Medium" panose="020B0603020102020204" pitchFamily="34" charset="0"/>
              </a:rPr>
              <a:t> 1990 </a:t>
            </a:r>
            <a:r>
              <a:rPr lang="en-US" sz="900" i="1" dirty="0">
                <a:latin typeface="Franklin Gothic Medium" panose="020B0603020102020204" pitchFamily="34" charset="0"/>
              </a:rPr>
              <a:t>Public </a:t>
            </a:r>
            <a:r>
              <a:rPr lang="en-US" sz="900" i="1" dirty="0" err="1">
                <a:latin typeface="Franklin Gothic Medium" panose="020B0603020102020204" pitchFamily="34" charset="0"/>
              </a:rPr>
              <a:t>Heealth</a:t>
            </a:r>
            <a:r>
              <a:rPr lang="en-US" sz="900" i="1" dirty="0">
                <a:latin typeface="Franklin Gothic Medium" panose="020B0603020102020204" pitchFamily="34" charset="0"/>
              </a:rPr>
              <a:t> Rep.</a:t>
            </a:r>
          </a:p>
          <a:p>
            <a:r>
              <a:rPr lang="en-US" sz="900" i="1" dirty="0">
                <a:latin typeface="Franklin Gothic Medium" panose="020B0603020102020204" pitchFamily="34" charset="0"/>
              </a:rPr>
              <a:t>Flanagan &amp; Hancock 2010 </a:t>
            </a:r>
            <a:r>
              <a:rPr lang="en-US" sz="900" dirty="0">
                <a:latin typeface="Franklin Gothic Medium" panose="020B0603020102020204" pitchFamily="34" charset="0"/>
              </a:rPr>
              <a:t>BMC Health Serv Res.</a:t>
            </a:r>
          </a:p>
        </p:txBody>
      </p:sp>
      <p:sp>
        <p:nvSpPr>
          <p:cNvPr id="3" name="Rectangle 2">
            <a:extLst>
              <a:ext uri="{FF2B5EF4-FFF2-40B4-BE49-F238E27FC236}">
                <a16:creationId xmlns:a16="http://schemas.microsoft.com/office/drawing/2014/main" id="{9EA69B1B-FEA3-1043-A6A1-9CA5EFD1F3E6}"/>
              </a:ext>
            </a:extLst>
          </p:cNvPr>
          <p:cNvSpPr/>
          <p:nvPr/>
        </p:nvSpPr>
        <p:spPr>
          <a:xfrm>
            <a:off x="297064" y="5434430"/>
            <a:ext cx="11321164" cy="477054"/>
          </a:xfrm>
          <a:prstGeom prst="rect">
            <a:avLst/>
          </a:prstGeom>
        </p:spPr>
        <p:txBody>
          <a:bodyPr wrap="square">
            <a:spAutoFit/>
          </a:bodyPr>
          <a:lstStyle/>
          <a:p>
            <a:pPr algn="ctr"/>
            <a:r>
              <a:rPr lang="en-US" sz="2500" i="1" dirty="0">
                <a:solidFill>
                  <a:schemeClr val="accent1"/>
                </a:solidFill>
                <a:latin typeface="Franklin Gothic Medium" panose="020B0603020102020204" pitchFamily="34" charset="0"/>
              </a:rPr>
              <a:t>I am not "hard to reach", generally people don't know how to reach me</a:t>
            </a:r>
            <a:endParaRPr lang="en-US" sz="2500" dirty="0">
              <a:solidFill>
                <a:schemeClr val="accent1"/>
              </a:solidFill>
              <a:latin typeface="Franklin Gothic Medium" panose="020B0603020102020204" pitchFamily="34" charset="0"/>
            </a:endParaRPr>
          </a:p>
        </p:txBody>
      </p:sp>
    </p:spTree>
    <p:extLst>
      <p:ext uri="{BB962C8B-B14F-4D97-AF65-F5344CB8AC3E}">
        <p14:creationId xmlns:p14="http://schemas.microsoft.com/office/powerpoint/2010/main" val="1415458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D4EBF-DECE-7B46-9F61-AB4B4D6C7C81}"/>
              </a:ext>
            </a:extLst>
          </p:cNvPr>
          <p:cNvSpPr>
            <a:spLocks noGrp="1"/>
          </p:cNvSpPr>
          <p:nvPr>
            <p:ph type="title"/>
          </p:nvPr>
        </p:nvSpPr>
        <p:spPr/>
        <p:txBody>
          <a:bodyPr/>
          <a:lstStyle/>
          <a:p>
            <a:r>
              <a:rPr lang="en-US" b="1" dirty="0">
                <a:latin typeface="Franklin Gothic Medium" panose="020B0603020102020204" pitchFamily="34" charset="0"/>
              </a:rPr>
              <a:t>Harm Reduction and Youth </a:t>
            </a:r>
          </a:p>
        </p:txBody>
      </p:sp>
      <p:sp>
        <p:nvSpPr>
          <p:cNvPr id="3" name="Content Placeholder 2">
            <a:extLst>
              <a:ext uri="{FF2B5EF4-FFF2-40B4-BE49-F238E27FC236}">
                <a16:creationId xmlns:a16="http://schemas.microsoft.com/office/drawing/2014/main" id="{759674F2-D254-2C4C-9C53-2CE7477F5A55}"/>
              </a:ext>
            </a:extLst>
          </p:cNvPr>
          <p:cNvSpPr>
            <a:spLocks noGrp="1"/>
          </p:cNvSpPr>
          <p:nvPr>
            <p:ph idx="1"/>
          </p:nvPr>
        </p:nvSpPr>
        <p:spPr/>
        <p:txBody>
          <a:bodyPr/>
          <a:lstStyle/>
          <a:p>
            <a:r>
              <a:rPr lang="en-US" dirty="0"/>
              <a:t>HIV prevention and </a:t>
            </a:r>
            <a:r>
              <a:rPr lang="en-US" dirty="0" err="1"/>
              <a:t>PrEP</a:t>
            </a:r>
            <a:r>
              <a:rPr lang="en-US" dirty="0"/>
              <a:t> </a:t>
            </a:r>
          </a:p>
          <a:p>
            <a:endParaRPr lang="en-US" dirty="0"/>
          </a:p>
          <a:p>
            <a:r>
              <a:rPr lang="en-US" dirty="0"/>
              <a:t>Access to clean syringes and supplies for injecting drugs (for 18 years </a:t>
            </a:r>
            <a:r>
              <a:rPr lang="en-US"/>
              <a:t>and older)</a:t>
            </a:r>
            <a:endParaRPr lang="en-US" dirty="0"/>
          </a:p>
          <a:p>
            <a:endParaRPr lang="en-US" dirty="0"/>
          </a:p>
          <a:p>
            <a:r>
              <a:rPr lang="en-US" dirty="0"/>
              <a:t>Educating parents about harm reduction </a:t>
            </a:r>
          </a:p>
          <a:p>
            <a:endParaRPr lang="en-US" dirty="0"/>
          </a:p>
          <a:p>
            <a:r>
              <a:rPr lang="en-US" dirty="0"/>
              <a:t>If desired, pregnancy prevention </a:t>
            </a:r>
          </a:p>
        </p:txBody>
      </p:sp>
    </p:spTree>
    <p:extLst>
      <p:ext uri="{BB962C8B-B14F-4D97-AF65-F5344CB8AC3E}">
        <p14:creationId xmlns:p14="http://schemas.microsoft.com/office/powerpoint/2010/main" val="2585801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22295-A267-574D-8AE3-9F3913616C52}"/>
              </a:ext>
            </a:extLst>
          </p:cNvPr>
          <p:cNvSpPr>
            <a:spLocks noGrp="1"/>
          </p:cNvSpPr>
          <p:nvPr>
            <p:ph type="title"/>
          </p:nvPr>
        </p:nvSpPr>
        <p:spPr>
          <a:xfrm>
            <a:off x="476693" y="311705"/>
            <a:ext cx="10515600" cy="1325563"/>
          </a:xfrm>
        </p:spPr>
        <p:txBody>
          <a:bodyPr/>
          <a:lstStyle/>
          <a:p>
            <a:r>
              <a:rPr lang="en-US" b="1" dirty="0">
                <a:latin typeface="Franklin Gothic Medium" panose="020B0603020102020204" pitchFamily="34" charset="0"/>
              </a:rPr>
              <a:t>Recommended components to improve engagement</a:t>
            </a:r>
          </a:p>
        </p:txBody>
      </p:sp>
      <p:sp>
        <p:nvSpPr>
          <p:cNvPr id="3" name="Content Placeholder 2">
            <a:extLst>
              <a:ext uri="{FF2B5EF4-FFF2-40B4-BE49-F238E27FC236}">
                <a16:creationId xmlns:a16="http://schemas.microsoft.com/office/drawing/2014/main" id="{7FFD4EB9-5FFA-EB44-B118-A49DD9D0B012}"/>
              </a:ext>
            </a:extLst>
          </p:cNvPr>
          <p:cNvSpPr>
            <a:spLocks noGrp="1"/>
          </p:cNvSpPr>
          <p:nvPr>
            <p:ph idx="1"/>
          </p:nvPr>
        </p:nvSpPr>
        <p:spPr>
          <a:xfrm>
            <a:off x="838200" y="1825625"/>
            <a:ext cx="10515600" cy="4351338"/>
          </a:xfrm>
        </p:spPr>
        <p:txBody>
          <a:bodyPr>
            <a:normAutofit/>
          </a:bodyPr>
          <a:lstStyle/>
          <a:p>
            <a:r>
              <a:rPr lang="en-US" dirty="0">
                <a:latin typeface="Franklin Gothic Medium" panose="020B0603020102020204" pitchFamily="34" charset="0"/>
              </a:rPr>
              <a:t>Youth empowerment through participation in program development</a:t>
            </a:r>
          </a:p>
          <a:p>
            <a:r>
              <a:rPr lang="en-US" dirty="0">
                <a:latin typeface="Franklin Gothic Medium" panose="020B0603020102020204" pitchFamily="34" charset="0"/>
              </a:rPr>
              <a:t>Parental relationships</a:t>
            </a:r>
          </a:p>
          <a:p>
            <a:r>
              <a:rPr lang="en-US" dirty="0">
                <a:latin typeface="Franklin Gothic Medium" panose="020B0603020102020204" pitchFamily="34" charset="0"/>
              </a:rPr>
              <a:t>Technology</a:t>
            </a:r>
          </a:p>
          <a:p>
            <a:r>
              <a:rPr lang="en-US" dirty="0">
                <a:latin typeface="Franklin Gothic Medium" panose="020B0603020102020204" pitchFamily="34" charset="0"/>
              </a:rPr>
              <a:t>Engagement through the medical or mental health clinic (convenience, welcoming staff, age-appropriate spaces)</a:t>
            </a:r>
          </a:p>
          <a:p>
            <a:r>
              <a:rPr lang="en-US" dirty="0">
                <a:latin typeface="Franklin Gothic Medium" panose="020B0603020102020204" pitchFamily="34" charset="0"/>
              </a:rPr>
              <a:t>School</a:t>
            </a:r>
          </a:p>
          <a:p>
            <a:r>
              <a:rPr lang="en-US" dirty="0">
                <a:latin typeface="Franklin Gothic Medium" panose="020B0603020102020204" pitchFamily="34" charset="0"/>
              </a:rPr>
              <a:t>Social marketing</a:t>
            </a:r>
          </a:p>
          <a:p>
            <a:endParaRPr lang="en-US" dirty="0">
              <a:latin typeface="Franklin Gothic Medium" panose="020B0603020102020204" pitchFamily="34" charset="0"/>
            </a:endParaRPr>
          </a:p>
        </p:txBody>
      </p:sp>
      <p:sp>
        <p:nvSpPr>
          <p:cNvPr id="4" name="TextBox 3">
            <a:extLst>
              <a:ext uri="{FF2B5EF4-FFF2-40B4-BE49-F238E27FC236}">
                <a16:creationId xmlns:a16="http://schemas.microsoft.com/office/drawing/2014/main" id="{AB7D3C4B-C565-C24C-940C-58406A5314A8}"/>
              </a:ext>
            </a:extLst>
          </p:cNvPr>
          <p:cNvSpPr txBox="1"/>
          <p:nvPr/>
        </p:nvSpPr>
        <p:spPr>
          <a:xfrm>
            <a:off x="6491886" y="6365320"/>
            <a:ext cx="5252483" cy="276999"/>
          </a:xfrm>
          <a:prstGeom prst="rect">
            <a:avLst/>
          </a:prstGeom>
          <a:noFill/>
        </p:spPr>
        <p:txBody>
          <a:bodyPr wrap="square" rtlCol="0">
            <a:spAutoFit/>
          </a:bodyPr>
          <a:lstStyle/>
          <a:p>
            <a:pPr algn="r"/>
            <a:r>
              <a:rPr lang="en-US" sz="1200" dirty="0">
                <a:latin typeface="Franklin Gothic Medium" panose="020B0603020102020204" pitchFamily="34" charset="0"/>
              </a:rPr>
              <a:t>Dunne et al. (2017) </a:t>
            </a:r>
            <a:r>
              <a:rPr lang="en-US" sz="1200" i="1" dirty="0">
                <a:latin typeface="Franklin Gothic Medium" panose="020B0603020102020204" pitchFamily="34" charset="0"/>
              </a:rPr>
              <a:t>Journal of Adolescent Health</a:t>
            </a:r>
            <a:endParaRPr lang="en-US" sz="1200" dirty="0">
              <a:latin typeface="Franklin Gothic Medium" panose="020B0603020102020204" pitchFamily="34" charset="0"/>
            </a:endParaRPr>
          </a:p>
        </p:txBody>
      </p:sp>
    </p:spTree>
    <p:extLst>
      <p:ext uri="{BB962C8B-B14F-4D97-AF65-F5344CB8AC3E}">
        <p14:creationId xmlns:p14="http://schemas.microsoft.com/office/powerpoint/2010/main" val="32062309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FFBC45-BB83-944E-9BFD-2A72BC3196A2}"/>
              </a:ext>
            </a:extLst>
          </p:cNvPr>
          <p:cNvSpPr>
            <a:spLocks noGrp="1"/>
          </p:cNvSpPr>
          <p:nvPr>
            <p:ph idx="1"/>
          </p:nvPr>
        </p:nvSpPr>
        <p:spPr/>
        <p:txBody>
          <a:bodyPr/>
          <a:lstStyle/>
          <a:p>
            <a:pPr marL="0" indent="0" algn="ctr">
              <a:buNone/>
            </a:pPr>
            <a:r>
              <a:rPr lang="en-US" sz="4400" b="1" dirty="0">
                <a:latin typeface="Franklin Gothic Medium" panose="020B0603020102020204" pitchFamily="34" charset="0"/>
              </a:rPr>
              <a:t>#3 Discuss the epidemiology of alcohol and other drug use in pregnancy and postpartum</a:t>
            </a:r>
          </a:p>
          <a:p>
            <a:pPr marL="0" indent="0" algn="ctr">
              <a:buNone/>
            </a:pPr>
            <a:endParaRPr lang="en-US" sz="4400" dirty="0">
              <a:latin typeface="Franklin Gothic Medium" panose="020B0603020102020204" pitchFamily="34" charset="0"/>
            </a:endParaRPr>
          </a:p>
          <a:p>
            <a:pPr marL="514350" indent="-514350">
              <a:buFont typeface="+mj-lt"/>
              <a:buAutoNum type="arabicPeriod"/>
            </a:pPr>
            <a:endParaRPr lang="en-US" dirty="0">
              <a:latin typeface="Franklin Gothic Medium" panose="020B0603020102020204" pitchFamily="34" charset="0"/>
            </a:endParaRPr>
          </a:p>
          <a:p>
            <a:endParaRPr lang="en-US" dirty="0"/>
          </a:p>
        </p:txBody>
      </p:sp>
    </p:spTree>
    <p:extLst>
      <p:ext uri="{BB962C8B-B14F-4D97-AF65-F5344CB8AC3E}">
        <p14:creationId xmlns:p14="http://schemas.microsoft.com/office/powerpoint/2010/main" val="28607648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0CCE5-342F-A346-BF69-1DC925C78FCD}"/>
              </a:ext>
            </a:extLst>
          </p:cNvPr>
          <p:cNvSpPr>
            <a:spLocks noGrp="1"/>
          </p:cNvSpPr>
          <p:nvPr>
            <p:ph type="title"/>
          </p:nvPr>
        </p:nvSpPr>
        <p:spPr/>
        <p:txBody>
          <a:bodyPr/>
          <a:lstStyle/>
          <a:p>
            <a:r>
              <a:rPr lang="en-US" b="1" dirty="0">
                <a:latin typeface="Franklin Gothic Medium" panose="020B0603020102020204" pitchFamily="34" charset="0"/>
              </a:rPr>
              <a:t>Case </a:t>
            </a:r>
          </a:p>
        </p:txBody>
      </p:sp>
      <p:sp>
        <p:nvSpPr>
          <p:cNvPr id="3" name="Content Placeholder 2">
            <a:extLst>
              <a:ext uri="{FF2B5EF4-FFF2-40B4-BE49-F238E27FC236}">
                <a16:creationId xmlns:a16="http://schemas.microsoft.com/office/drawing/2014/main" id="{14A83113-5949-1546-878C-AA7A4CCEF253}"/>
              </a:ext>
            </a:extLst>
          </p:cNvPr>
          <p:cNvSpPr>
            <a:spLocks noGrp="1"/>
          </p:cNvSpPr>
          <p:nvPr>
            <p:ph idx="1"/>
          </p:nvPr>
        </p:nvSpPr>
        <p:spPr/>
        <p:txBody>
          <a:bodyPr/>
          <a:lstStyle/>
          <a:p>
            <a:pPr marL="0" indent="0">
              <a:buNone/>
            </a:pPr>
            <a:r>
              <a:rPr lang="en-US" dirty="0"/>
              <a:t>27 year old pregnant woman is admitted for titration of methadone </a:t>
            </a:r>
          </a:p>
          <a:p>
            <a:pPr marL="0" indent="0">
              <a:buNone/>
            </a:pPr>
            <a:endParaRPr lang="en-US" dirty="0"/>
          </a:p>
          <a:p>
            <a:pPr marL="0" indent="0">
              <a:buNone/>
            </a:pPr>
            <a:endParaRPr lang="en-US" dirty="0"/>
          </a:p>
          <a:p>
            <a:pPr marL="0" indent="0">
              <a:buNone/>
            </a:pPr>
            <a:r>
              <a:rPr lang="en-US" dirty="0"/>
              <a:t>What should you be thinking about as you prepare to interview her? </a:t>
            </a:r>
          </a:p>
        </p:txBody>
      </p:sp>
    </p:spTree>
    <p:extLst>
      <p:ext uri="{BB962C8B-B14F-4D97-AF65-F5344CB8AC3E}">
        <p14:creationId xmlns:p14="http://schemas.microsoft.com/office/powerpoint/2010/main" val="10954917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9565D-FD79-5543-B979-C23A0308436C}"/>
              </a:ext>
            </a:extLst>
          </p:cNvPr>
          <p:cNvSpPr>
            <a:spLocks noGrp="1"/>
          </p:cNvSpPr>
          <p:nvPr>
            <p:ph type="title"/>
          </p:nvPr>
        </p:nvSpPr>
        <p:spPr/>
        <p:txBody>
          <a:bodyPr/>
          <a:lstStyle/>
          <a:p>
            <a:r>
              <a:rPr lang="en-US" dirty="0"/>
              <a:t>Context: Why we do we care about gender in addiction?</a:t>
            </a:r>
          </a:p>
        </p:txBody>
      </p:sp>
      <p:graphicFrame>
        <p:nvGraphicFramePr>
          <p:cNvPr id="5" name="Content Placeholder 2">
            <a:extLst>
              <a:ext uri="{FF2B5EF4-FFF2-40B4-BE49-F238E27FC236}">
                <a16:creationId xmlns:a16="http://schemas.microsoft.com/office/drawing/2014/main" id="{02AA5093-1E4C-4BED-83E2-F2F36334F505}"/>
              </a:ext>
            </a:extLst>
          </p:cNvPr>
          <p:cNvGraphicFramePr>
            <a:graphicFrameLocks noGrp="1"/>
          </p:cNvGraphicFramePr>
          <p:nvPr>
            <p:ph idx="1"/>
          </p:nvPr>
        </p:nvGraphicFramePr>
        <p:xfrm>
          <a:off x="838200" y="1825625"/>
          <a:ext cx="10515600" cy="35895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075930F1-9ED0-CB4A-9392-C66D99AC6578}"/>
              </a:ext>
            </a:extLst>
          </p:cNvPr>
          <p:cNvSpPr txBox="1"/>
          <p:nvPr/>
        </p:nvSpPr>
        <p:spPr>
          <a:xfrm>
            <a:off x="838200" y="5401953"/>
            <a:ext cx="4833258" cy="523220"/>
          </a:xfrm>
          <a:prstGeom prst="rect">
            <a:avLst/>
          </a:prstGeom>
          <a:noFill/>
        </p:spPr>
        <p:txBody>
          <a:bodyPr wrap="square" rtlCol="0">
            <a:spAutoFit/>
          </a:bodyPr>
          <a:lstStyle/>
          <a:p>
            <a:r>
              <a:rPr lang="en-CA" sz="1400" dirty="0"/>
              <a:t>Meyer JP, et al. </a:t>
            </a:r>
            <a:r>
              <a:rPr lang="en-CA" sz="1400" i="1" dirty="0"/>
              <a:t>Drug Alcohol Depend</a:t>
            </a:r>
            <a:r>
              <a:rPr lang="en-CA" sz="1400" dirty="0"/>
              <a:t>. 2019</a:t>
            </a:r>
          </a:p>
          <a:p>
            <a:r>
              <a:rPr lang="en-CA" sz="1400" dirty="0"/>
              <a:t>Keyes KM, et al. </a:t>
            </a:r>
            <a:r>
              <a:rPr lang="en-CA" sz="1400" i="1" dirty="0"/>
              <a:t>Drug Alcohol Depend</a:t>
            </a:r>
            <a:r>
              <a:rPr lang="en-CA" sz="1400" dirty="0"/>
              <a:t>. 2008 </a:t>
            </a:r>
            <a:endParaRPr lang="en-US" sz="1400" dirty="0"/>
          </a:p>
        </p:txBody>
      </p:sp>
    </p:spTree>
    <p:extLst>
      <p:ext uri="{BB962C8B-B14F-4D97-AF65-F5344CB8AC3E}">
        <p14:creationId xmlns:p14="http://schemas.microsoft.com/office/powerpoint/2010/main" val="2105430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15FC8-4A2F-9C46-9F0C-4CCD0415EF92}"/>
              </a:ext>
            </a:extLst>
          </p:cNvPr>
          <p:cNvSpPr>
            <a:spLocks noGrp="1"/>
          </p:cNvSpPr>
          <p:nvPr>
            <p:ph type="title"/>
          </p:nvPr>
        </p:nvSpPr>
        <p:spPr>
          <a:xfrm>
            <a:off x="323850" y="365125"/>
            <a:ext cx="10515600" cy="1325563"/>
          </a:xfrm>
        </p:spPr>
        <p:txBody>
          <a:bodyPr/>
          <a:lstStyle/>
          <a:p>
            <a:r>
              <a:rPr lang="en-US" b="1" dirty="0">
                <a:latin typeface="Franklin Gothic Medium" panose="020B0603020102020204" pitchFamily="34" charset="0"/>
              </a:rPr>
              <a:t>Learning Objectives</a:t>
            </a:r>
          </a:p>
        </p:txBody>
      </p:sp>
      <p:sp>
        <p:nvSpPr>
          <p:cNvPr id="3" name="Content Placeholder 2">
            <a:extLst>
              <a:ext uri="{FF2B5EF4-FFF2-40B4-BE49-F238E27FC236}">
                <a16:creationId xmlns:a16="http://schemas.microsoft.com/office/drawing/2014/main" id="{5807EF06-F050-F44D-9E3D-3580388FAD66}"/>
              </a:ext>
            </a:extLst>
          </p:cNvPr>
          <p:cNvSpPr>
            <a:spLocks noGrp="1"/>
          </p:cNvSpPr>
          <p:nvPr>
            <p:ph idx="1"/>
          </p:nvPr>
        </p:nvSpPr>
        <p:spPr/>
        <p:txBody>
          <a:bodyPr/>
          <a:lstStyle/>
          <a:p>
            <a:pPr marL="514350" indent="-514350">
              <a:buFont typeface="+mj-lt"/>
              <a:buAutoNum type="arabicPeriod"/>
            </a:pPr>
            <a:r>
              <a:rPr lang="en-US" dirty="0">
                <a:latin typeface="Franklin Gothic Medium" panose="020B0603020102020204" pitchFamily="34" charset="0"/>
              </a:rPr>
              <a:t>Describe the current trends in adolescent and young adult substance use and treatment </a:t>
            </a:r>
          </a:p>
          <a:p>
            <a:pPr marL="514350" indent="-514350">
              <a:buFont typeface="+mj-lt"/>
              <a:buAutoNum type="arabicPeriod"/>
            </a:pPr>
            <a:endParaRPr lang="en-US" dirty="0">
              <a:latin typeface="Franklin Gothic Medium" panose="020B0603020102020204" pitchFamily="34" charset="0"/>
            </a:endParaRPr>
          </a:p>
          <a:p>
            <a:pPr marL="514350" indent="-514350">
              <a:buFont typeface="+mj-lt"/>
              <a:buAutoNum type="arabicPeriod"/>
            </a:pPr>
            <a:r>
              <a:rPr lang="en-US" dirty="0">
                <a:latin typeface="Franklin Gothic Medium" panose="020B0603020102020204" pitchFamily="34" charset="0"/>
              </a:rPr>
              <a:t>Identify 2 opportunities and 2 barriers to provide evidence-based addiction care for adolescents and young adults</a:t>
            </a:r>
          </a:p>
          <a:p>
            <a:pPr marL="514350" indent="-514350">
              <a:buFont typeface="+mj-lt"/>
              <a:buAutoNum type="arabicPeriod"/>
            </a:pPr>
            <a:endParaRPr lang="en-US" dirty="0">
              <a:latin typeface="Franklin Gothic Medium" panose="020B0603020102020204" pitchFamily="34" charset="0"/>
            </a:endParaRPr>
          </a:p>
          <a:p>
            <a:pPr marL="514350" indent="-514350">
              <a:buFont typeface="+mj-lt"/>
              <a:buAutoNum type="arabicPeriod"/>
            </a:pPr>
            <a:r>
              <a:rPr lang="en-US" dirty="0">
                <a:latin typeface="Franklin Gothic Medium" panose="020B0603020102020204" pitchFamily="34" charset="0"/>
              </a:rPr>
              <a:t>Discuss the epidemiology of alcohol and other drug use in pregnancy </a:t>
            </a:r>
          </a:p>
          <a:p>
            <a:pPr marL="514350" indent="-514350">
              <a:buFont typeface="+mj-lt"/>
              <a:buAutoNum type="arabicPeriod"/>
            </a:pPr>
            <a:endParaRPr lang="en-US" dirty="0">
              <a:latin typeface="Franklin Gothic Medium" panose="020B0603020102020204" pitchFamily="34" charset="0"/>
            </a:endParaRPr>
          </a:p>
        </p:txBody>
      </p:sp>
      <p:grpSp>
        <p:nvGrpSpPr>
          <p:cNvPr id="11" name="Group 10"/>
          <p:cNvGrpSpPr/>
          <p:nvPr/>
        </p:nvGrpSpPr>
        <p:grpSpPr>
          <a:xfrm>
            <a:off x="79258" y="5952355"/>
            <a:ext cx="12015782" cy="864701"/>
            <a:chOff x="79258" y="5952355"/>
            <a:chExt cx="12015782" cy="864701"/>
          </a:xfrm>
        </p:grpSpPr>
        <p:pic>
          <p:nvPicPr>
            <p:cNvPr id="12" name="Picture 6">
              <a:extLst>
                <a:ext uri="{FF2B5EF4-FFF2-40B4-BE49-F238E27FC236}">
                  <a16:creationId xmlns:a16="http://schemas.microsoft.com/office/drawing/2014/main" id="{364C17E4-7FBC-6740-8936-C12AD90193B1}"/>
                </a:ext>
              </a:extLst>
            </p:cNvPr>
            <p:cNvPicPr>
              <a:picLocks noChangeAspect="1" noChangeArrowheads="1"/>
            </p:cNvPicPr>
            <p:nvPr/>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l="7261" t="3800" r="6824" b="4428"/>
            <a:stretch/>
          </p:blipFill>
          <p:spPr bwMode="auto">
            <a:xfrm>
              <a:off x="79258" y="5953381"/>
              <a:ext cx="682415" cy="832868"/>
            </a:xfrm>
            <a:prstGeom prst="rect">
              <a:avLst/>
            </a:prstGeom>
            <a:noFill/>
            <a:ln>
              <a:solidFill>
                <a:schemeClr val="accent1"/>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2"/>
            <p:cNvPicPr>
              <a:picLocks noChangeAspect="1"/>
            </p:cNvPicPr>
            <p:nvPr/>
          </p:nvPicPr>
          <p:blipFill rotWithShape="1">
            <a:blip r:embed="rId3"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l="7516" t="19850" b="20240"/>
            <a:stretch/>
          </p:blipFill>
          <p:spPr>
            <a:xfrm>
              <a:off x="785954" y="6270562"/>
              <a:ext cx="843632" cy="546494"/>
            </a:xfrm>
            <a:prstGeom prst="rect">
              <a:avLst/>
            </a:prstGeom>
            <a:solidFill>
              <a:schemeClr val="bg1"/>
            </a:solidFill>
            <a:ln>
              <a:noFill/>
            </a:ln>
          </p:spPr>
        </p:pic>
        <p:pic>
          <p:nvPicPr>
            <p:cNvPr id="14" name="Picture 13"/>
            <p:cNvPicPr>
              <a:picLocks noChangeAspect="1"/>
            </p:cNvPicPr>
            <p:nvPr/>
          </p:nvPicPr>
          <p:blipFill rotWithShape="1">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l="6778" t="14640" b="20373"/>
            <a:stretch/>
          </p:blipFill>
          <p:spPr>
            <a:xfrm>
              <a:off x="828339" y="5952355"/>
              <a:ext cx="995269" cy="308356"/>
            </a:xfrm>
            <a:prstGeom prst="rect">
              <a:avLst/>
            </a:prstGeom>
            <a:solidFill>
              <a:schemeClr val="bg1"/>
            </a:solidFill>
            <a:ln>
              <a:noFill/>
            </a:ln>
          </p:spPr>
        </p:pic>
        <p:pic>
          <p:nvPicPr>
            <p:cNvPr id="15" name="Picture 5">
              <a:extLst>
                <a:ext uri="{FF2B5EF4-FFF2-40B4-BE49-F238E27FC236}">
                  <a16:creationId xmlns:a16="http://schemas.microsoft.com/office/drawing/2014/main" id="{249F8DD8-BE01-9747-8676-27E0075E00E8}"/>
                </a:ext>
              </a:extLst>
            </p:cNvPr>
            <p:cNvPicPr>
              <a:picLocks noChangeAspect="1" noChangeArrowheads="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261146" y="5952355"/>
              <a:ext cx="833894" cy="8338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13910662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1DFE9-376D-E142-83F5-7B0F2DB841EF}"/>
              </a:ext>
            </a:extLst>
          </p:cNvPr>
          <p:cNvSpPr>
            <a:spLocks noGrp="1"/>
          </p:cNvSpPr>
          <p:nvPr>
            <p:ph type="title"/>
          </p:nvPr>
        </p:nvSpPr>
        <p:spPr/>
        <p:txBody>
          <a:bodyPr/>
          <a:lstStyle/>
          <a:p>
            <a:r>
              <a:rPr lang="en-US" dirty="0"/>
              <a:t>Gender impact on substance use disorder</a:t>
            </a:r>
          </a:p>
        </p:txBody>
      </p:sp>
      <p:sp>
        <p:nvSpPr>
          <p:cNvPr id="3" name="Content Placeholder 2">
            <a:extLst>
              <a:ext uri="{FF2B5EF4-FFF2-40B4-BE49-F238E27FC236}">
                <a16:creationId xmlns:a16="http://schemas.microsoft.com/office/drawing/2014/main" id="{E6CB99BC-B72A-4B42-9ABA-F64F97E547D5}"/>
              </a:ext>
            </a:extLst>
          </p:cNvPr>
          <p:cNvSpPr>
            <a:spLocks noGrp="1"/>
          </p:cNvSpPr>
          <p:nvPr>
            <p:ph sz="half" idx="1"/>
          </p:nvPr>
        </p:nvSpPr>
        <p:spPr>
          <a:xfrm>
            <a:off x="838200" y="1825625"/>
            <a:ext cx="5181600" cy="3901789"/>
          </a:xfrm>
        </p:spPr>
        <p:txBody>
          <a:bodyPr>
            <a:normAutofit fontScale="92500" lnSpcReduction="20000"/>
          </a:bodyPr>
          <a:lstStyle/>
          <a:p>
            <a:r>
              <a:rPr lang="en-CA" dirty="0"/>
              <a:t>Women who use start using drugs/alcohol have higher rates of psychiatric comorbidities &amp; trauma </a:t>
            </a:r>
          </a:p>
          <a:p>
            <a:r>
              <a:rPr lang="en-CA" dirty="0"/>
              <a:t>Women develop substance use disorders and health-related problems in less time (telescoping)</a:t>
            </a:r>
          </a:p>
          <a:p>
            <a:r>
              <a:rPr lang="en-CA" dirty="0"/>
              <a:t>Women develop more severe SUDs</a:t>
            </a:r>
          </a:p>
          <a:p>
            <a:r>
              <a:rPr lang="en-US" altLang="en-US" dirty="0">
                <a:solidFill>
                  <a:srgbClr val="000000"/>
                </a:solidFill>
                <a:ea typeface="Arial Unicode MS" panose="020B0604020202020204" pitchFamily="34" charset="-128"/>
                <a:cs typeface="Times New Roman" panose="02020603050405020304" pitchFamily="18" charset="0"/>
              </a:rPr>
              <a:t>Women experience higher rates of harms from drug use</a:t>
            </a:r>
          </a:p>
          <a:p>
            <a:pPr lvl="1"/>
            <a:r>
              <a:rPr lang="en-US" altLang="en-US" dirty="0">
                <a:solidFill>
                  <a:srgbClr val="000000"/>
                </a:solidFill>
                <a:ea typeface="Arial Unicode MS" panose="020B0604020202020204" pitchFamily="34" charset="-128"/>
                <a:cs typeface="Times New Roman" panose="02020603050405020304" pitchFamily="18" charset="0"/>
              </a:rPr>
              <a:t>Injection related infections </a:t>
            </a:r>
          </a:p>
          <a:p>
            <a:pPr lvl="1"/>
            <a:r>
              <a:rPr lang="en-US" altLang="en-US" dirty="0">
                <a:solidFill>
                  <a:srgbClr val="000000"/>
                </a:solidFill>
                <a:ea typeface="Arial Unicode MS" panose="020B0604020202020204" pitchFamily="34" charset="-128"/>
                <a:cs typeface="Times New Roman" panose="02020603050405020304" pitchFamily="18" charset="0"/>
              </a:rPr>
              <a:t>HIV  </a:t>
            </a:r>
          </a:p>
          <a:p>
            <a:pPr lvl="1"/>
            <a:r>
              <a:rPr lang="en-US" altLang="en-US" dirty="0">
                <a:solidFill>
                  <a:srgbClr val="000000"/>
                </a:solidFill>
                <a:ea typeface="Arial Unicode MS" panose="020B0604020202020204" pitchFamily="34" charset="-128"/>
                <a:cs typeface="Times New Roman" panose="02020603050405020304" pitchFamily="18" charset="0"/>
              </a:rPr>
              <a:t>HCV</a:t>
            </a:r>
            <a:endParaRPr lang="en-US" dirty="0"/>
          </a:p>
          <a:p>
            <a:endParaRPr lang="en-US" dirty="0"/>
          </a:p>
        </p:txBody>
      </p:sp>
      <p:pic>
        <p:nvPicPr>
          <p:cNvPr id="5" name="Content Placeholder 4" descr="A picture containing microwave, indoor, shelf, desktop&#10;&#10;Description automatically generated">
            <a:extLst>
              <a:ext uri="{FF2B5EF4-FFF2-40B4-BE49-F238E27FC236}">
                <a16:creationId xmlns:a16="http://schemas.microsoft.com/office/drawing/2014/main" id="{9C8598EA-F6B4-A74C-B5DB-329E56810EFC}"/>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0" y="2275173"/>
            <a:ext cx="5181600" cy="3452241"/>
          </a:xfrm>
          <a:prstGeom prst="rect">
            <a:avLst/>
          </a:prstGeom>
        </p:spPr>
      </p:pic>
      <p:sp>
        <p:nvSpPr>
          <p:cNvPr id="6" name="TextBox 5">
            <a:extLst>
              <a:ext uri="{FF2B5EF4-FFF2-40B4-BE49-F238E27FC236}">
                <a16:creationId xmlns:a16="http://schemas.microsoft.com/office/drawing/2014/main" id="{707D29DF-9E68-A74A-8749-34AD6161AB2B}"/>
              </a:ext>
            </a:extLst>
          </p:cNvPr>
          <p:cNvSpPr txBox="1"/>
          <p:nvPr/>
        </p:nvSpPr>
        <p:spPr>
          <a:xfrm>
            <a:off x="2386012" y="5942567"/>
            <a:ext cx="5514975" cy="738664"/>
          </a:xfrm>
          <a:prstGeom prst="rect">
            <a:avLst/>
          </a:prstGeom>
          <a:noFill/>
        </p:spPr>
        <p:txBody>
          <a:bodyPr wrap="square" rtlCol="0">
            <a:spAutoFit/>
          </a:bodyPr>
          <a:lstStyle/>
          <a:p>
            <a:r>
              <a:rPr lang="en-CA" sz="1400" dirty="0"/>
              <a:t>McHugh RK, et al. </a:t>
            </a:r>
            <a:r>
              <a:rPr lang="en-CA" sz="1400" i="1" dirty="0"/>
              <a:t>Clin Psychol Rev</a:t>
            </a:r>
            <a:r>
              <a:rPr lang="en-CA" sz="1400" dirty="0"/>
              <a:t>. </a:t>
            </a:r>
          </a:p>
          <a:p>
            <a:r>
              <a:rPr lang="en-CA" sz="1400" dirty="0"/>
              <a:t>Pinkham S, et al. </a:t>
            </a:r>
            <a:r>
              <a:rPr lang="en-CA" sz="1400" i="1" dirty="0" err="1"/>
              <a:t>Reprod</a:t>
            </a:r>
            <a:r>
              <a:rPr lang="en-CA" sz="1400" i="1" dirty="0"/>
              <a:t> Health Matters</a:t>
            </a:r>
            <a:r>
              <a:rPr lang="en-CA" sz="1400" dirty="0"/>
              <a:t>. 2008</a:t>
            </a:r>
          </a:p>
          <a:p>
            <a:r>
              <a:rPr lang="en-CA" sz="1400" dirty="0"/>
              <a:t>El-</a:t>
            </a:r>
            <a:r>
              <a:rPr lang="en-CA" sz="1400" dirty="0" err="1"/>
              <a:t>Bassel</a:t>
            </a:r>
            <a:r>
              <a:rPr lang="en-CA" sz="1400" dirty="0"/>
              <a:t> N, et al. </a:t>
            </a:r>
            <a:r>
              <a:rPr lang="en-CA" sz="1400" i="1" dirty="0"/>
              <a:t>J </a:t>
            </a:r>
            <a:r>
              <a:rPr lang="en-CA" sz="1400" i="1" dirty="0" err="1"/>
              <a:t>Acquir</a:t>
            </a:r>
            <a:r>
              <a:rPr lang="en-CA" sz="1400" i="1" dirty="0"/>
              <a:t> Immune </a:t>
            </a:r>
            <a:r>
              <a:rPr lang="en-CA" sz="1400" i="1" dirty="0" err="1"/>
              <a:t>Defic</a:t>
            </a:r>
            <a:r>
              <a:rPr lang="en-CA" sz="1400" i="1" dirty="0"/>
              <a:t> </a:t>
            </a:r>
            <a:r>
              <a:rPr lang="en-CA" sz="1400" i="1" dirty="0" err="1"/>
              <a:t>Syndr</a:t>
            </a:r>
            <a:r>
              <a:rPr lang="en-CA" sz="1400" dirty="0"/>
              <a:t>. 2015 </a:t>
            </a:r>
            <a:endParaRPr lang="en-US" sz="1400" dirty="0"/>
          </a:p>
        </p:txBody>
      </p:sp>
    </p:spTree>
    <p:extLst>
      <p:ext uri="{BB962C8B-B14F-4D97-AF65-F5344CB8AC3E}">
        <p14:creationId xmlns:p14="http://schemas.microsoft.com/office/powerpoint/2010/main" val="26438440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66515-6E86-7B43-B96A-C12DC18C039F}"/>
              </a:ext>
            </a:extLst>
          </p:cNvPr>
          <p:cNvSpPr>
            <a:spLocks noGrp="1"/>
          </p:cNvSpPr>
          <p:nvPr>
            <p:ph type="title"/>
          </p:nvPr>
        </p:nvSpPr>
        <p:spPr/>
        <p:txBody>
          <a:bodyPr/>
          <a:lstStyle/>
          <a:p>
            <a:r>
              <a:rPr lang="en-US" dirty="0"/>
              <a:t>Epidemiology of SUD: Focusing on women is important</a:t>
            </a:r>
          </a:p>
        </p:txBody>
      </p:sp>
      <p:sp>
        <p:nvSpPr>
          <p:cNvPr id="3" name="Content Placeholder 2">
            <a:extLst>
              <a:ext uri="{FF2B5EF4-FFF2-40B4-BE49-F238E27FC236}">
                <a16:creationId xmlns:a16="http://schemas.microsoft.com/office/drawing/2014/main" id="{EB5D57DE-D3CD-9F4D-A789-26569F3A5A19}"/>
              </a:ext>
            </a:extLst>
          </p:cNvPr>
          <p:cNvSpPr>
            <a:spLocks noGrp="1"/>
          </p:cNvSpPr>
          <p:nvPr>
            <p:ph idx="1"/>
          </p:nvPr>
        </p:nvSpPr>
        <p:spPr>
          <a:xfrm>
            <a:off x="838200" y="1825625"/>
            <a:ext cx="5360719" cy="4351338"/>
          </a:xfrm>
        </p:spPr>
        <p:txBody>
          <a:bodyPr>
            <a:normAutofit/>
          </a:bodyPr>
          <a:lstStyle/>
          <a:p>
            <a:r>
              <a:rPr lang="en-US" dirty="0"/>
              <a:t>While substance use more prevalent among men </a:t>
            </a:r>
            <a:r>
              <a:rPr lang="en-CA" dirty="0"/>
              <a:t>women are the fastest-growing segment of substance users in the United States</a:t>
            </a:r>
          </a:p>
          <a:p>
            <a:r>
              <a:rPr lang="en-CA" dirty="0"/>
              <a:t>Overdose death rate among women increased by 270% from 1999-2017</a:t>
            </a:r>
          </a:p>
          <a:p>
            <a:endParaRPr lang="en-US" dirty="0"/>
          </a:p>
        </p:txBody>
      </p:sp>
      <p:pic>
        <p:nvPicPr>
          <p:cNvPr id="4" name="Picture 3" descr="Chart, line chart&#10;&#10;Description automatically generated">
            <a:extLst>
              <a:ext uri="{FF2B5EF4-FFF2-40B4-BE49-F238E27FC236}">
                <a16:creationId xmlns:a16="http://schemas.microsoft.com/office/drawing/2014/main" id="{0FC9D6F5-59A6-D148-8622-25ED3C69E8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8919" y="1690688"/>
            <a:ext cx="5344086" cy="3138487"/>
          </a:xfrm>
          <a:prstGeom prst="rect">
            <a:avLst/>
          </a:prstGeom>
        </p:spPr>
      </p:pic>
    </p:spTree>
    <p:extLst>
      <p:ext uri="{BB962C8B-B14F-4D97-AF65-F5344CB8AC3E}">
        <p14:creationId xmlns:p14="http://schemas.microsoft.com/office/powerpoint/2010/main" val="20123970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85FA1-8205-3E4F-9B22-3651FC19F94D}"/>
              </a:ext>
            </a:extLst>
          </p:cNvPr>
          <p:cNvSpPr>
            <a:spLocks noGrp="1"/>
          </p:cNvSpPr>
          <p:nvPr>
            <p:ph type="title"/>
          </p:nvPr>
        </p:nvSpPr>
        <p:spPr/>
        <p:txBody>
          <a:bodyPr/>
          <a:lstStyle/>
          <a:p>
            <a:r>
              <a:rPr lang="en-US" dirty="0"/>
              <a:t>Epidemiology of OUD</a:t>
            </a:r>
          </a:p>
        </p:txBody>
      </p:sp>
      <p:sp>
        <p:nvSpPr>
          <p:cNvPr id="3" name="Content Placeholder 2">
            <a:extLst>
              <a:ext uri="{FF2B5EF4-FFF2-40B4-BE49-F238E27FC236}">
                <a16:creationId xmlns:a16="http://schemas.microsoft.com/office/drawing/2014/main" id="{3CA93374-2C5A-5B4A-A98B-33EB0110170E}"/>
              </a:ext>
            </a:extLst>
          </p:cNvPr>
          <p:cNvSpPr>
            <a:spLocks noGrp="1"/>
          </p:cNvSpPr>
          <p:nvPr>
            <p:ph sz="half" idx="1"/>
          </p:nvPr>
        </p:nvSpPr>
        <p:spPr/>
        <p:txBody>
          <a:bodyPr/>
          <a:lstStyle/>
          <a:p>
            <a:r>
              <a:rPr lang="en-US" dirty="0"/>
              <a:t>Globally, the number opioid-related deaths in women increased 92% in the past 10 years, compared to a 63% increase in men</a:t>
            </a:r>
            <a:endParaRPr lang="en-CA" dirty="0"/>
          </a:p>
          <a:p>
            <a:r>
              <a:rPr lang="en-CA" dirty="0"/>
              <a:t>&gt;Five-fold increase in maternal opioid use and NOWS from 2004-2014</a:t>
            </a:r>
          </a:p>
          <a:p>
            <a:endParaRPr lang="en-US" dirty="0"/>
          </a:p>
        </p:txBody>
      </p:sp>
      <p:pic>
        <p:nvPicPr>
          <p:cNvPr id="5" name="Content Placeholder 4">
            <a:extLst>
              <a:ext uri="{FF2B5EF4-FFF2-40B4-BE49-F238E27FC236}">
                <a16:creationId xmlns:a16="http://schemas.microsoft.com/office/drawing/2014/main" id="{4256E0EB-15F7-8A45-B5D9-71C2B6EB24A1}"/>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019800" y="1690688"/>
            <a:ext cx="5181600" cy="4073809"/>
          </a:xfrm>
          <a:prstGeom prst="rect">
            <a:avLst/>
          </a:prstGeom>
        </p:spPr>
      </p:pic>
      <p:sp>
        <p:nvSpPr>
          <p:cNvPr id="6" name="TextBox 5">
            <a:extLst>
              <a:ext uri="{FF2B5EF4-FFF2-40B4-BE49-F238E27FC236}">
                <a16:creationId xmlns:a16="http://schemas.microsoft.com/office/drawing/2014/main" id="{0616E7EF-0A90-E747-9ACF-1688B477E38D}"/>
              </a:ext>
            </a:extLst>
          </p:cNvPr>
          <p:cNvSpPr txBox="1"/>
          <p:nvPr/>
        </p:nvSpPr>
        <p:spPr>
          <a:xfrm>
            <a:off x="1133475" y="5241277"/>
            <a:ext cx="2777235" cy="523220"/>
          </a:xfrm>
          <a:prstGeom prst="rect">
            <a:avLst/>
          </a:prstGeom>
          <a:noFill/>
        </p:spPr>
        <p:txBody>
          <a:bodyPr wrap="none" rtlCol="0">
            <a:spAutoFit/>
          </a:bodyPr>
          <a:lstStyle/>
          <a:p>
            <a:r>
              <a:rPr lang="en-US" sz="1400" dirty="0"/>
              <a:t>UN. World Drug Report 2020. 2021.</a:t>
            </a:r>
            <a:endParaRPr lang="en-CA" sz="1400" dirty="0"/>
          </a:p>
          <a:p>
            <a:r>
              <a:rPr lang="en-CA" sz="1400" dirty="0" err="1"/>
              <a:t>Honein</a:t>
            </a:r>
            <a:r>
              <a:rPr lang="en-CA" sz="1400" dirty="0"/>
              <a:t> MA, et al. Pediatrics 2019</a:t>
            </a:r>
            <a:endParaRPr lang="en-US" sz="1400" dirty="0"/>
          </a:p>
        </p:txBody>
      </p:sp>
    </p:spTree>
    <p:extLst>
      <p:ext uri="{BB962C8B-B14F-4D97-AF65-F5344CB8AC3E}">
        <p14:creationId xmlns:p14="http://schemas.microsoft.com/office/powerpoint/2010/main" val="14001019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8395" t="18308" r="34378" b="31862"/>
          <a:stretch/>
        </p:blipFill>
        <p:spPr>
          <a:xfrm>
            <a:off x="342330" y="1690689"/>
            <a:ext cx="10536091" cy="5160488"/>
          </a:xfrm>
          <a:prstGeom prst="rect">
            <a:avLst/>
          </a:prstGeom>
          <a:ln>
            <a:solidFill>
              <a:schemeClr val="accent1">
                <a:lumMod val="60000"/>
                <a:lumOff val="40000"/>
              </a:schemeClr>
            </a:solidFill>
          </a:ln>
        </p:spPr>
      </p:pic>
      <p:sp>
        <p:nvSpPr>
          <p:cNvPr id="14" name="Rectangle 13"/>
          <p:cNvSpPr/>
          <p:nvPr/>
        </p:nvSpPr>
        <p:spPr>
          <a:xfrm rot="16200000">
            <a:off x="-1418100" y="3810314"/>
            <a:ext cx="4772674" cy="13226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
        <p:nvSpPr>
          <p:cNvPr id="2" name="Title 1"/>
          <p:cNvSpPr>
            <a:spLocks noGrp="1"/>
          </p:cNvSpPr>
          <p:nvPr>
            <p:ph type="title"/>
          </p:nvPr>
        </p:nvSpPr>
        <p:spPr>
          <a:xfrm>
            <a:off x="251346" y="365125"/>
            <a:ext cx="10515600" cy="1325563"/>
          </a:xfrm>
        </p:spPr>
        <p:txBody>
          <a:bodyPr/>
          <a:lstStyle/>
          <a:p>
            <a:r>
              <a:rPr lang="en-US" b="1" dirty="0">
                <a:latin typeface="Franklin Gothic Medium" panose="020B0603020102020204" pitchFamily="34" charset="0"/>
              </a:rPr>
              <a:t>Drug use and pregnancy</a:t>
            </a:r>
          </a:p>
        </p:txBody>
      </p:sp>
      <p:sp>
        <p:nvSpPr>
          <p:cNvPr id="8" name="Rectangle 7"/>
          <p:cNvSpPr/>
          <p:nvPr/>
        </p:nvSpPr>
        <p:spPr>
          <a:xfrm>
            <a:off x="8185886" y="1413689"/>
            <a:ext cx="2783519" cy="276999"/>
          </a:xfrm>
          <a:prstGeom prst="rect">
            <a:avLst/>
          </a:prstGeom>
        </p:spPr>
        <p:txBody>
          <a:bodyPr wrap="none">
            <a:spAutoFit/>
          </a:bodyPr>
          <a:lstStyle/>
          <a:p>
            <a:r>
              <a:rPr lang="en-US" sz="1200" dirty="0">
                <a:latin typeface="Franklin Gothic Medium" panose="020B0603020102020204" pitchFamily="34" charset="0"/>
              </a:rPr>
              <a:t>https://www.tennessean.com/opinion/</a:t>
            </a:r>
          </a:p>
        </p:txBody>
      </p:sp>
      <p:grpSp>
        <p:nvGrpSpPr>
          <p:cNvPr id="9" name="Group 8"/>
          <p:cNvGrpSpPr/>
          <p:nvPr/>
        </p:nvGrpSpPr>
        <p:grpSpPr>
          <a:xfrm>
            <a:off x="79258" y="5952355"/>
            <a:ext cx="12015782" cy="864701"/>
            <a:chOff x="79258" y="5952355"/>
            <a:chExt cx="12015782" cy="864701"/>
          </a:xfrm>
        </p:grpSpPr>
        <p:pic>
          <p:nvPicPr>
            <p:cNvPr id="10" name="Picture 6">
              <a:extLst>
                <a:ext uri="{FF2B5EF4-FFF2-40B4-BE49-F238E27FC236}">
                  <a16:creationId xmlns:a16="http://schemas.microsoft.com/office/drawing/2014/main" id="{364C17E4-7FBC-6740-8936-C12AD90193B1}"/>
                </a:ext>
              </a:extLst>
            </p:cNvPr>
            <p:cNvPicPr>
              <a:picLocks noChangeAspect="1" noChangeArrowheads="1"/>
            </p:cNvPicPr>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l="7261" t="3800" r="6824" b="4428"/>
            <a:stretch/>
          </p:blipFill>
          <p:spPr bwMode="auto">
            <a:xfrm>
              <a:off x="79258" y="5953381"/>
              <a:ext cx="682415" cy="832868"/>
            </a:xfrm>
            <a:prstGeom prst="rect">
              <a:avLst/>
            </a:prstGeom>
            <a:noFill/>
            <a:ln>
              <a:solidFill>
                <a:schemeClr val="accent1"/>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0"/>
            <p:cNvPicPr>
              <a:picLocks noChangeAspect="1"/>
            </p:cNvPicPr>
            <p:nvPr/>
          </p:nvPicPr>
          <p:blipFill rotWithShape="1">
            <a:blip r:embed="rId4"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l="7516" t="19850" b="20240"/>
            <a:stretch/>
          </p:blipFill>
          <p:spPr>
            <a:xfrm>
              <a:off x="785954" y="6270562"/>
              <a:ext cx="843632" cy="546494"/>
            </a:xfrm>
            <a:prstGeom prst="rect">
              <a:avLst/>
            </a:prstGeom>
            <a:solidFill>
              <a:schemeClr val="bg1"/>
            </a:solidFill>
            <a:ln>
              <a:noFill/>
            </a:ln>
          </p:spPr>
        </p:pic>
        <p:pic>
          <p:nvPicPr>
            <p:cNvPr id="12" name="Picture 11"/>
            <p:cNvPicPr>
              <a:picLocks noChangeAspect="1"/>
            </p:cNvPicPr>
            <p:nvPr/>
          </p:nvPicPr>
          <p:blipFill rotWithShape="1">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l="6778" t="14640" b="20373"/>
            <a:stretch/>
          </p:blipFill>
          <p:spPr>
            <a:xfrm>
              <a:off x="828339" y="5952355"/>
              <a:ext cx="995269" cy="308356"/>
            </a:xfrm>
            <a:prstGeom prst="rect">
              <a:avLst/>
            </a:prstGeom>
            <a:solidFill>
              <a:schemeClr val="bg1"/>
            </a:solidFill>
            <a:ln>
              <a:noFill/>
            </a:ln>
          </p:spPr>
        </p:pic>
        <p:pic>
          <p:nvPicPr>
            <p:cNvPr id="13" name="Picture 5">
              <a:extLst>
                <a:ext uri="{FF2B5EF4-FFF2-40B4-BE49-F238E27FC236}">
                  <a16:creationId xmlns:a16="http://schemas.microsoft.com/office/drawing/2014/main" id="{249F8DD8-BE01-9747-8676-27E0075E00E8}"/>
                </a:ext>
              </a:extLst>
            </p:cNvPr>
            <p:cNvPicPr>
              <a:picLocks noChangeAspect="1" noChangeArrowheads="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261146" y="5952355"/>
              <a:ext cx="833894" cy="8338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5" name="Rectangle 14"/>
          <p:cNvSpPr/>
          <p:nvPr/>
        </p:nvSpPr>
        <p:spPr>
          <a:xfrm rot="16200000">
            <a:off x="7955986" y="4040216"/>
            <a:ext cx="2379513" cy="32424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Tree>
    <p:extLst>
      <p:ext uri="{BB962C8B-B14F-4D97-AF65-F5344CB8AC3E}">
        <p14:creationId xmlns:p14="http://schemas.microsoft.com/office/powerpoint/2010/main" val="32763309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30000" t="12923" r="1923" b="6462"/>
          <a:stretch/>
        </p:blipFill>
        <p:spPr>
          <a:xfrm>
            <a:off x="1205792" y="1323768"/>
            <a:ext cx="7825666" cy="5212690"/>
          </a:xfrm>
          <a:prstGeom prst="rect">
            <a:avLst/>
          </a:prstGeom>
        </p:spPr>
      </p:pic>
      <p:sp>
        <p:nvSpPr>
          <p:cNvPr id="5" name="TextBox 4">
            <a:extLst>
              <a:ext uri="{FF2B5EF4-FFF2-40B4-BE49-F238E27FC236}">
                <a16:creationId xmlns:a16="http://schemas.microsoft.com/office/drawing/2014/main" id="{0D1E9F88-404D-CE45-A5CC-61309A08447B}"/>
              </a:ext>
            </a:extLst>
          </p:cNvPr>
          <p:cNvSpPr txBox="1"/>
          <p:nvPr/>
        </p:nvSpPr>
        <p:spPr>
          <a:xfrm>
            <a:off x="6875413" y="6503777"/>
            <a:ext cx="4385733" cy="276999"/>
          </a:xfrm>
          <a:prstGeom prst="rect">
            <a:avLst/>
          </a:prstGeom>
          <a:noFill/>
        </p:spPr>
        <p:txBody>
          <a:bodyPr wrap="square" rtlCol="0">
            <a:spAutoFit/>
          </a:bodyPr>
          <a:lstStyle/>
          <a:p>
            <a:pPr algn="r"/>
            <a:r>
              <a:rPr lang="en-US" sz="1200" dirty="0">
                <a:latin typeface="Franklin Gothic Medium" panose="020B0603020102020204" pitchFamily="34" charset="0"/>
              </a:rPr>
              <a:t>Projects.propublica.org</a:t>
            </a:r>
          </a:p>
        </p:txBody>
      </p:sp>
      <p:sp>
        <p:nvSpPr>
          <p:cNvPr id="15" name="Rectangle 14"/>
          <p:cNvSpPr/>
          <p:nvPr/>
        </p:nvSpPr>
        <p:spPr>
          <a:xfrm>
            <a:off x="209913" y="1027906"/>
            <a:ext cx="4120308" cy="5876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
        <p:nvSpPr>
          <p:cNvPr id="2" name="Title 1">
            <a:extLst>
              <a:ext uri="{FF2B5EF4-FFF2-40B4-BE49-F238E27FC236}">
                <a16:creationId xmlns:a16="http://schemas.microsoft.com/office/drawing/2014/main" id="{32559D15-F847-9C4C-BA89-4F2830402BAD}"/>
              </a:ext>
            </a:extLst>
          </p:cNvPr>
          <p:cNvSpPr>
            <a:spLocks noGrp="1"/>
          </p:cNvSpPr>
          <p:nvPr>
            <p:ph type="title"/>
          </p:nvPr>
        </p:nvSpPr>
        <p:spPr>
          <a:xfrm>
            <a:off x="160111" y="365125"/>
            <a:ext cx="10515600" cy="1325563"/>
          </a:xfrm>
        </p:spPr>
        <p:txBody>
          <a:bodyPr/>
          <a:lstStyle/>
          <a:p>
            <a:r>
              <a:rPr lang="en-US" b="1" dirty="0">
                <a:latin typeface="Franklin Gothic Medium" panose="020B0603020102020204" pitchFamily="34" charset="0"/>
              </a:rPr>
              <a:t>Criminalization of pregnancy and drug use </a:t>
            </a:r>
          </a:p>
        </p:txBody>
      </p:sp>
      <p:grpSp>
        <p:nvGrpSpPr>
          <p:cNvPr id="8" name="Group 7"/>
          <p:cNvGrpSpPr/>
          <p:nvPr/>
        </p:nvGrpSpPr>
        <p:grpSpPr>
          <a:xfrm>
            <a:off x="79258" y="5952355"/>
            <a:ext cx="12015782" cy="864701"/>
            <a:chOff x="79258" y="5952355"/>
            <a:chExt cx="12015782" cy="864701"/>
          </a:xfrm>
        </p:grpSpPr>
        <p:pic>
          <p:nvPicPr>
            <p:cNvPr id="9" name="Picture 6">
              <a:extLst>
                <a:ext uri="{FF2B5EF4-FFF2-40B4-BE49-F238E27FC236}">
                  <a16:creationId xmlns:a16="http://schemas.microsoft.com/office/drawing/2014/main" id="{364C17E4-7FBC-6740-8936-C12AD90193B1}"/>
                </a:ext>
              </a:extLst>
            </p:cNvPr>
            <p:cNvPicPr>
              <a:picLocks noChangeAspect="1" noChangeArrowheads="1"/>
            </p:cNvPicPr>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l="7261" t="3800" r="6824" b="4428"/>
            <a:stretch/>
          </p:blipFill>
          <p:spPr bwMode="auto">
            <a:xfrm>
              <a:off x="79258" y="5953381"/>
              <a:ext cx="682415" cy="832868"/>
            </a:xfrm>
            <a:prstGeom prst="rect">
              <a:avLst/>
            </a:prstGeom>
            <a:noFill/>
            <a:ln>
              <a:solidFill>
                <a:schemeClr val="accent1"/>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9"/>
            <p:cNvPicPr>
              <a:picLocks noChangeAspect="1"/>
            </p:cNvPicPr>
            <p:nvPr/>
          </p:nvPicPr>
          <p:blipFill rotWithShape="1">
            <a:blip r:embed="rId4"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l="7516" t="19850" b="20240"/>
            <a:stretch/>
          </p:blipFill>
          <p:spPr>
            <a:xfrm>
              <a:off x="785954" y="6270562"/>
              <a:ext cx="843632" cy="546494"/>
            </a:xfrm>
            <a:prstGeom prst="rect">
              <a:avLst/>
            </a:prstGeom>
            <a:solidFill>
              <a:schemeClr val="bg1"/>
            </a:solidFill>
            <a:ln>
              <a:noFill/>
            </a:ln>
          </p:spPr>
        </p:pic>
        <p:pic>
          <p:nvPicPr>
            <p:cNvPr id="11" name="Picture 10"/>
            <p:cNvPicPr>
              <a:picLocks noChangeAspect="1"/>
            </p:cNvPicPr>
            <p:nvPr/>
          </p:nvPicPr>
          <p:blipFill rotWithShape="1">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l="6778" t="14640" b="20373"/>
            <a:stretch/>
          </p:blipFill>
          <p:spPr>
            <a:xfrm>
              <a:off x="828339" y="5952355"/>
              <a:ext cx="995269" cy="308356"/>
            </a:xfrm>
            <a:prstGeom prst="rect">
              <a:avLst/>
            </a:prstGeom>
            <a:solidFill>
              <a:schemeClr val="bg1"/>
            </a:solidFill>
            <a:ln>
              <a:noFill/>
            </a:ln>
          </p:spPr>
        </p:pic>
        <p:pic>
          <p:nvPicPr>
            <p:cNvPr id="12" name="Picture 5">
              <a:extLst>
                <a:ext uri="{FF2B5EF4-FFF2-40B4-BE49-F238E27FC236}">
                  <a16:creationId xmlns:a16="http://schemas.microsoft.com/office/drawing/2014/main" id="{249F8DD8-BE01-9747-8676-27E0075E00E8}"/>
                </a:ext>
              </a:extLst>
            </p:cNvPr>
            <p:cNvPicPr>
              <a:picLocks noChangeAspect="1" noChangeArrowheads="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261146" y="5952355"/>
              <a:ext cx="833894" cy="8338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7" name="Rectangle 16"/>
          <p:cNvSpPr/>
          <p:nvPr/>
        </p:nvSpPr>
        <p:spPr>
          <a:xfrm>
            <a:off x="8255203" y="4052379"/>
            <a:ext cx="3544267" cy="1050926"/>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Franklin Gothic Medium" panose="020B0603020102020204" pitchFamily="34" charset="0"/>
              </a:rPr>
              <a:t>States where women have been prosecuted for drug use during pregnancy</a:t>
            </a:r>
          </a:p>
        </p:txBody>
      </p:sp>
    </p:spTree>
    <p:extLst>
      <p:ext uri="{BB962C8B-B14F-4D97-AF65-F5344CB8AC3E}">
        <p14:creationId xmlns:p14="http://schemas.microsoft.com/office/powerpoint/2010/main" val="26021934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6D085-F7B7-9F4F-B8AC-2326BEFFA263}"/>
              </a:ext>
            </a:extLst>
          </p:cNvPr>
          <p:cNvSpPr>
            <a:spLocks noGrp="1"/>
          </p:cNvSpPr>
          <p:nvPr>
            <p:ph type="title"/>
          </p:nvPr>
        </p:nvSpPr>
        <p:spPr/>
        <p:txBody>
          <a:bodyPr/>
          <a:lstStyle/>
          <a:p>
            <a:r>
              <a:rPr lang="en-US" b="1" dirty="0">
                <a:latin typeface="Franklin Gothic Medium" panose="020B0603020102020204" pitchFamily="34" charset="0"/>
              </a:rPr>
              <a:t>Screening for Drug Use during Pregnancy </a:t>
            </a:r>
          </a:p>
        </p:txBody>
      </p:sp>
      <p:sp>
        <p:nvSpPr>
          <p:cNvPr id="3" name="Content Placeholder 2">
            <a:extLst>
              <a:ext uri="{FF2B5EF4-FFF2-40B4-BE49-F238E27FC236}">
                <a16:creationId xmlns:a16="http://schemas.microsoft.com/office/drawing/2014/main" id="{AAAD4108-4BA9-E54F-9078-F492E5F3D3A9}"/>
              </a:ext>
            </a:extLst>
          </p:cNvPr>
          <p:cNvSpPr>
            <a:spLocks noGrp="1"/>
          </p:cNvSpPr>
          <p:nvPr>
            <p:ph idx="1"/>
          </p:nvPr>
        </p:nvSpPr>
        <p:spPr/>
        <p:txBody>
          <a:bodyPr/>
          <a:lstStyle/>
          <a:p>
            <a:r>
              <a:rPr lang="en-US" dirty="0"/>
              <a:t>American College of Obstetricians and Gynecologist recommends universal screening at first prenatal visit using validated tool (4Ps, NIDA quick screen, and CRAFFT)</a:t>
            </a:r>
          </a:p>
          <a:p>
            <a:endParaRPr lang="en-US" dirty="0"/>
          </a:p>
          <a:p>
            <a:r>
              <a:rPr lang="en-US" dirty="0"/>
              <a:t>Urine drug testing can be done if there is a positive test but MUST be done with the patient’s permission </a:t>
            </a:r>
          </a:p>
        </p:txBody>
      </p:sp>
    </p:spTree>
    <p:extLst>
      <p:ext uri="{BB962C8B-B14F-4D97-AF65-F5344CB8AC3E}">
        <p14:creationId xmlns:p14="http://schemas.microsoft.com/office/powerpoint/2010/main" val="38436845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32C05-FBBB-7146-AF33-5F11E8AFD25E}"/>
              </a:ext>
            </a:extLst>
          </p:cNvPr>
          <p:cNvSpPr>
            <a:spLocks noGrp="1"/>
          </p:cNvSpPr>
          <p:nvPr>
            <p:ph type="title"/>
          </p:nvPr>
        </p:nvSpPr>
        <p:spPr>
          <a:xfrm>
            <a:off x="230973" y="365125"/>
            <a:ext cx="10515600" cy="1325563"/>
          </a:xfrm>
        </p:spPr>
        <p:txBody>
          <a:bodyPr/>
          <a:lstStyle/>
          <a:p>
            <a:r>
              <a:rPr lang="en-US" b="1" dirty="0">
                <a:latin typeface="Franklin Gothic Medium" panose="020B0603020102020204" pitchFamily="34" charset="0"/>
                <a:cs typeface="Arial" panose="020B0604020202020204" pitchFamily="34" charset="0"/>
              </a:rPr>
              <a:t>OUD during pregnancy has quadrupled</a:t>
            </a:r>
          </a:p>
        </p:txBody>
      </p:sp>
      <p:pic>
        <p:nvPicPr>
          <p:cNvPr id="5" name="Content Placeholder 4">
            <a:extLst>
              <a:ext uri="{FF2B5EF4-FFF2-40B4-BE49-F238E27FC236}">
                <a16:creationId xmlns:a16="http://schemas.microsoft.com/office/drawing/2014/main" id="{62E5CD72-E031-0340-8721-A0B04D3362A2}"/>
              </a:ext>
            </a:extLst>
          </p:cNvPr>
          <p:cNvPicPr>
            <a:picLocks noGrp="1" noChangeAspect="1"/>
          </p:cNvPicPr>
          <p:nvPr>
            <p:ph idx="1"/>
          </p:nvPr>
        </p:nvPicPr>
        <p:blipFill>
          <a:blip r:embed="rId2"/>
          <a:stretch>
            <a:fillRect/>
          </a:stretch>
        </p:blipFill>
        <p:spPr>
          <a:xfrm>
            <a:off x="1207770" y="1657535"/>
            <a:ext cx="10330880" cy="4047546"/>
          </a:xfrm>
        </p:spPr>
      </p:pic>
      <p:sp>
        <p:nvSpPr>
          <p:cNvPr id="6" name="TextBox 5">
            <a:extLst>
              <a:ext uri="{FF2B5EF4-FFF2-40B4-BE49-F238E27FC236}">
                <a16:creationId xmlns:a16="http://schemas.microsoft.com/office/drawing/2014/main" id="{DA12A32C-B631-8A40-A964-61DB10788E6B}"/>
              </a:ext>
            </a:extLst>
          </p:cNvPr>
          <p:cNvSpPr txBox="1"/>
          <p:nvPr/>
        </p:nvSpPr>
        <p:spPr>
          <a:xfrm>
            <a:off x="7440260" y="6446904"/>
            <a:ext cx="3820886" cy="276999"/>
          </a:xfrm>
          <a:prstGeom prst="rect">
            <a:avLst/>
          </a:prstGeom>
          <a:noFill/>
        </p:spPr>
        <p:txBody>
          <a:bodyPr wrap="square" rtlCol="0">
            <a:spAutoFit/>
          </a:bodyPr>
          <a:lstStyle/>
          <a:p>
            <a:pPr algn="r"/>
            <a:r>
              <a:rPr lang="en-US" sz="1200" dirty="0">
                <a:latin typeface="Franklin Gothic Medium" panose="020B0603020102020204" pitchFamily="34" charset="0"/>
                <a:cs typeface="Arial" panose="020B0604020202020204" pitchFamily="34" charset="0"/>
              </a:rPr>
              <a:t>Haight SC, </a:t>
            </a:r>
            <a:r>
              <a:rPr lang="en-US" sz="1200" i="1" dirty="0">
                <a:latin typeface="Franklin Gothic Medium" panose="020B0603020102020204" pitchFamily="34" charset="0"/>
                <a:cs typeface="Arial" panose="020B0604020202020204" pitchFamily="34" charset="0"/>
              </a:rPr>
              <a:t>MMWR,</a:t>
            </a:r>
            <a:r>
              <a:rPr lang="en-US" sz="1200" dirty="0">
                <a:latin typeface="Franklin Gothic Medium" panose="020B0603020102020204" pitchFamily="34" charset="0"/>
                <a:cs typeface="Arial" panose="020B0604020202020204" pitchFamily="34" charset="0"/>
              </a:rPr>
              <a:t> 2018</a:t>
            </a:r>
          </a:p>
        </p:txBody>
      </p:sp>
      <p:grpSp>
        <p:nvGrpSpPr>
          <p:cNvPr id="7" name="Group 6"/>
          <p:cNvGrpSpPr/>
          <p:nvPr/>
        </p:nvGrpSpPr>
        <p:grpSpPr>
          <a:xfrm>
            <a:off x="79258" y="5952355"/>
            <a:ext cx="12015782" cy="864701"/>
            <a:chOff x="79258" y="5952355"/>
            <a:chExt cx="12015782" cy="864701"/>
          </a:xfrm>
        </p:grpSpPr>
        <p:pic>
          <p:nvPicPr>
            <p:cNvPr id="8" name="Picture 6">
              <a:extLst>
                <a:ext uri="{FF2B5EF4-FFF2-40B4-BE49-F238E27FC236}">
                  <a16:creationId xmlns:a16="http://schemas.microsoft.com/office/drawing/2014/main" id="{364C17E4-7FBC-6740-8936-C12AD90193B1}"/>
                </a:ext>
              </a:extLst>
            </p:cNvPr>
            <p:cNvPicPr>
              <a:picLocks noChangeAspect="1" noChangeArrowheads="1"/>
            </p:cNvPicPr>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l="7261" t="3800" r="6824" b="4428"/>
            <a:stretch/>
          </p:blipFill>
          <p:spPr bwMode="auto">
            <a:xfrm>
              <a:off x="79258" y="5953381"/>
              <a:ext cx="682415" cy="832868"/>
            </a:xfrm>
            <a:prstGeom prst="rect">
              <a:avLst/>
            </a:prstGeom>
            <a:noFill/>
            <a:ln>
              <a:solidFill>
                <a:schemeClr val="accent1"/>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8"/>
            <p:cNvPicPr>
              <a:picLocks noChangeAspect="1"/>
            </p:cNvPicPr>
            <p:nvPr/>
          </p:nvPicPr>
          <p:blipFill rotWithShape="1">
            <a:blip r:embed="rId4"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l="7516" t="19850" b="20240"/>
            <a:stretch/>
          </p:blipFill>
          <p:spPr>
            <a:xfrm>
              <a:off x="785954" y="6270562"/>
              <a:ext cx="843632" cy="546494"/>
            </a:xfrm>
            <a:prstGeom prst="rect">
              <a:avLst/>
            </a:prstGeom>
            <a:solidFill>
              <a:schemeClr val="bg1"/>
            </a:solidFill>
            <a:ln>
              <a:noFill/>
            </a:ln>
          </p:spPr>
        </p:pic>
        <p:pic>
          <p:nvPicPr>
            <p:cNvPr id="10" name="Picture 9"/>
            <p:cNvPicPr>
              <a:picLocks noChangeAspect="1"/>
            </p:cNvPicPr>
            <p:nvPr/>
          </p:nvPicPr>
          <p:blipFill rotWithShape="1">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l="6778" t="14640" b="20373"/>
            <a:stretch/>
          </p:blipFill>
          <p:spPr>
            <a:xfrm>
              <a:off x="828339" y="5952355"/>
              <a:ext cx="995269" cy="308356"/>
            </a:xfrm>
            <a:prstGeom prst="rect">
              <a:avLst/>
            </a:prstGeom>
            <a:solidFill>
              <a:schemeClr val="bg1"/>
            </a:solidFill>
            <a:ln>
              <a:noFill/>
            </a:ln>
          </p:spPr>
        </p:pic>
        <p:pic>
          <p:nvPicPr>
            <p:cNvPr id="11" name="Picture 5">
              <a:extLst>
                <a:ext uri="{FF2B5EF4-FFF2-40B4-BE49-F238E27FC236}">
                  <a16:creationId xmlns:a16="http://schemas.microsoft.com/office/drawing/2014/main" id="{249F8DD8-BE01-9747-8676-27E0075E00E8}"/>
                </a:ext>
              </a:extLst>
            </p:cNvPr>
            <p:cNvPicPr>
              <a:picLocks noChangeAspect="1" noChangeArrowheads="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261146" y="5952355"/>
              <a:ext cx="833894" cy="8338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11012246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3064B-E899-394C-BEE3-C1CBE0571F3D}"/>
              </a:ext>
            </a:extLst>
          </p:cNvPr>
          <p:cNvSpPr>
            <a:spLocks noGrp="1"/>
          </p:cNvSpPr>
          <p:nvPr>
            <p:ph type="title"/>
          </p:nvPr>
        </p:nvSpPr>
        <p:spPr/>
        <p:txBody>
          <a:bodyPr/>
          <a:lstStyle/>
          <a:p>
            <a:r>
              <a:rPr lang="en-US" b="1" dirty="0">
                <a:latin typeface="Franklin Gothic Medium" panose="020B0603020102020204" pitchFamily="34" charset="0"/>
              </a:rPr>
              <a:t>Inequities in receipt of treatment </a:t>
            </a:r>
          </a:p>
        </p:txBody>
      </p:sp>
      <p:sp>
        <p:nvSpPr>
          <p:cNvPr id="11" name="Content Placeholder 10">
            <a:extLst>
              <a:ext uri="{FF2B5EF4-FFF2-40B4-BE49-F238E27FC236}">
                <a16:creationId xmlns:a16="http://schemas.microsoft.com/office/drawing/2014/main" id="{5FFA2E32-1103-2C46-8A4F-A4666ACD4C5A}"/>
              </a:ext>
            </a:extLst>
          </p:cNvPr>
          <p:cNvSpPr>
            <a:spLocks noGrp="1"/>
          </p:cNvSpPr>
          <p:nvPr>
            <p:ph idx="1"/>
          </p:nvPr>
        </p:nvSpPr>
        <p:spPr>
          <a:xfrm>
            <a:off x="838200" y="1960562"/>
            <a:ext cx="10515600" cy="4351338"/>
          </a:xfrm>
        </p:spPr>
        <p:txBody>
          <a:bodyPr/>
          <a:lstStyle/>
          <a:p>
            <a:r>
              <a:rPr lang="en-US" dirty="0"/>
              <a:t>Among 5247 women with an opioid use disorder in Massachusetts, Black non-Hispanic and Hispanic women had lower odds of receiving medication treatment</a:t>
            </a:r>
          </a:p>
          <a:p>
            <a:endParaRPr lang="en-US" dirty="0"/>
          </a:p>
          <a:p>
            <a:r>
              <a:rPr lang="en-US" dirty="0"/>
              <a:t>Black non-Hispanic and Hispanic women were also less likely to receive buprenorphine </a:t>
            </a:r>
          </a:p>
          <a:p>
            <a:endParaRPr lang="en-US" dirty="0"/>
          </a:p>
          <a:p>
            <a:endParaRPr lang="en-US" dirty="0"/>
          </a:p>
          <a:p>
            <a:endParaRPr lang="en-US" dirty="0"/>
          </a:p>
          <a:p>
            <a:pPr marL="0" indent="0">
              <a:buNone/>
            </a:pPr>
            <a:endParaRPr lang="en-US" dirty="0"/>
          </a:p>
        </p:txBody>
      </p:sp>
      <p:sp>
        <p:nvSpPr>
          <p:cNvPr id="12" name="TextBox 11">
            <a:extLst>
              <a:ext uri="{FF2B5EF4-FFF2-40B4-BE49-F238E27FC236}">
                <a16:creationId xmlns:a16="http://schemas.microsoft.com/office/drawing/2014/main" id="{01AD70EE-1520-B94A-A3AF-C10418CEB51F}"/>
              </a:ext>
            </a:extLst>
          </p:cNvPr>
          <p:cNvSpPr txBox="1"/>
          <p:nvPr/>
        </p:nvSpPr>
        <p:spPr>
          <a:xfrm>
            <a:off x="8891752" y="6311900"/>
            <a:ext cx="4340772" cy="276999"/>
          </a:xfrm>
          <a:prstGeom prst="rect">
            <a:avLst/>
          </a:prstGeom>
          <a:noFill/>
        </p:spPr>
        <p:txBody>
          <a:bodyPr wrap="square" rtlCol="0">
            <a:spAutoFit/>
          </a:bodyPr>
          <a:lstStyle/>
          <a:p>
            <a:r>
              <a:rPr lang="en-US" sz="1200" dirty="0"/>
              <a:t>Schiff DM et al. JAMA Open Network, 2020</a:t>
            </a:r>
          </a:p>
        </p:txBody>
      </p:sp>
    </p:spTree>
    <p:extLst>
      <p:ext uri="{BB962C8B-B14F-4D97-AF65-F5344CB8AC3E}">
        <p14:creationId xmlns:p14="http://schemas.microsoft.com/office/powerpoint/2010/main" val="6512123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22C79-0AA6-D741-A1B0-E00CB36EA0E7}"/>
              </a:ext>
            </a:extLst>
          </p:cNvPr>
          <p:cNvSpPr>
            <a:spLocks noGrp="1"/>
          </p:cNvSpPr>
          <p:nvPr>
            <p:ph type="title"/>
          </p:nvPr>
        </p:nvSpPr>
        <p:spPr>
          <a:xfrm>
            <a:off x="186194" y="378773"/>
            <a:ext cx="11886063" cy="1325563"/>
          </a:xfrm>
        </p:spPr>
        <p:txBody>
          <a:bodyPr/>
          <a:lstStyle/>
          <a:p>
            <a:r>
              <a:rPr lang="en-US" b="1" dirty="0">
                <a:latin typeface="Franklin Gothic Medium" panose="020B0603020102020204" pitchFamily="34" charset="0"/>
                <a:cs typeface="Arial" panose="020B0604020202020204" pitchFamily="34" charset="0"/>
              </a:rPr>
              <a:t>Overdose risk dependent on treatment status</a:t>
            </a:r>
          </a:p>
        </p:txBody>
      </p:sp>
      <p:sp>
        <p:nvSpPr>
          <p:cNvPr id="6" name="TextBox 5">
            <a:extLst>
              <a:ext uri="{FF2B5EF4-FFF2-40B4-BE49-F238E27FC236}">
                <a16:creationId xmlns:a16="http://schemas.microsoft.com/office/drawing/2014/main" id="{42BCE0E1-7C7E-A14A-A5E9-DE58C83B01B7}"/>
              </a:ext>
            </a:extLst>
          </p:cNvPr>
          <p:cNvSpPr txBox="1"/>
          <p:nvPr/>
        </p:nvSpPr>
        <p:spPr>
          <a:xfrm>
            <a:off x="8686314" y="6509250"/>
            <a:ext cx="3222170" cy="276999"/>
          </a:xfrm>
          <a:prstGeom prst="rect">
            <a:avLst/>
          </a:prstGeom>
          <a:noFill/>
        </p:spPr>
        <p:txBody>
          <a:bodyPr wrap="square" rtlCol="0">
            <a:spAutoFit/>
          </a:bodyPr>
          <a:lstStyle/>
          <a:p>
            <a:r>
              <a:rPr lang="en-US" sz="1200" dirty="0">
                <a:latin typeface="Franklin Gothic Medium" panose="020B0603020102020204" pitchFamily="34" charset="0"/>
                <a:cs typeface="Arial" panose="020B0604020202020204" pitchFamily="34" charset="0"/>
              </a:rPr>
              <a:t>Schiff DA et al, </a:t>
            </a:r>
            <a:r>
              <a:rPr lang="en-US" sz="1200" i="1" dirty="0" err="1">
                <a:latin typeface="Franklin Gothic Medium" panose="020B0603020102020204" pitchFamily="34" charset="0"/>
                <a:cs typeface="Arial" panose="020B0604020202020204" pitchFamily="34" charset="0"/>
              </a:rPr>
              <a:t>Obstet</a:t>
            </a:r>
            <a:r>
              <a:rPr lang="en-US" sz="1200" i="1" dirty="0">
                <a:latin typeface="Franklin Gothic Medium" panose="020B0603020102020204" pitchFamily="34" charset="0"/>
                <a:cs typeface="Arial" panose="020B0604020202020204" pitchFamily="34" charset="0"/>
              </a:rPr>
              <a:t> </a:t>
            </a:r>
            <a:r>
              <a:rPr lang="en-US" sz="1200" i="1" dirty="0" err="1">
                <a:latin typeface="Franklin Gothic Medium" panose="020B0603020102020204" pitchFamily="34" charset="0"/>
                <a:cs typeface="Arial" panose="020B0604020202020204" pitchFamily="34" charset="0"/>
              </a:rPr>
              <a:t>Gynecol</a:t>
            </a:r>
            <a:r>
              <a:rPr lang="en-US" sz="1200" dirty="0">
                <a:latin typeface="Franklin Gothic Medium" panose="020B0603020102020204" pitchFamily="34" charset="0"/>
                <a:cs typeface="Arial" panose="020B0604020202020204" pitchFamily="34" charset="0"/>
              </a:rPr>
              <a:t>, 2018</a:t>
            </a:r>
          </a:p>
        </p:txBody>
      </p:sp>
      <p:grpSp>
        <p:nvGrpSpPr>
          <p:cNvPr id="7" name="Group 6"/>
          <p:cNvGrpSpPr/>
          <p:nvPr/>
        </p:nvGrpSpPr>
        <p:grpSpPr>
          <a:xfrm>
            <a:off x="79258" y="5952355"/>
            <a:ext cx="12015782" cy="864701"/>
            <a:chOff x="79258" y="5952355"/>
            <a:chExt cx="12015782" cy="864701"/>
          </a:xfrm>
        </p:grpSpPr>
        <p:pic>
          <p:nvPicPr>
            <p:cNvPr id="8" name="Picture 6">
              <a:extLst>
                <a:ext uri="{FF2B5EF4-FFF2-40B4-BE49-F238E27FC236}">
                  <a16:creationId xmlns:a16="http://schemas.microsoft.com/office/drawing/2014/main" id="{364C17E4-7FBC-6740-8936-C12AD90193B1}"/>
                </a:ext>
              </a:extLst>
            </p:cNvPr>
            <p:cNvPicPr>
              <a:picLocks noChangeAspect="1" noChangeArrowheads="1"/>
            </p:cNvPicPr>
            <p:nvPr/>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l="7261" t="3800" r="6824" b="4428"/>
            <a:stretch/>
          </p:blipFill>
          <p:spPr bwMode="auto">
            <a:xfrm>
              <a:off x="79258" y="5953381"/>
              <a:ext cx="682415" cy="832868"/>
            </a:xfrm>
            <a:prstGeom prst="rect">
              <a:avLst/>
            </a:prstGeom>
            <a:noFill/>
            <a:ln>
              <a:solidFill>
                <a:schemeClr val="accent1"/>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8"/>
            <p:cNvPicPr>
              <a:picLocks noChangeAspect="1"/>
            </p:cNvPicPr>
            <p:nvPr/>
          </p:nvPicPr>
          <p:blipFill rotWithShape="1">
            <a:blip r:embed="rId3"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l="7516" t="19850" b="20240"/>
            <a:stretch/>
          </p:blipFill>
          <p:spPr>
            <a:xfrm>
              <a:off x="785954" y="6270562"/>
              <a:ext cx="843632" cy="546494"/>
            </a:xfrm>
            <a:prstGeom prst="rect">
              <a:avLst/>
            </a:prstGeom>
            <a:solidFill>
              <a:schemeClr val="bg1"/>
            </a:solidFill>
            <a:ln>
              <a:noFill/>
            </a:ln>
          </p:spPr>
        </p:pic>
        <p:pic>
          <p:nvPicPr>
            <p:cNvPr id="10" name="Picture 9"/>
            <p:cNvPicPr>
              <a:picLocks noChangeAspect="1"/>
            </p:cNvPicPr>
            <p:nvPr/>
          </p:nvPicPr>
          <p:blipFill rotWithShape="1">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l="6778" t="14640" b="20373"/>
            <a:stretch/>
          </p:blipFill>
          <p:spPr>
            <a:xfrm>
              <a:off x="828339" y="5952355"/>
              <a:ext cx="995269" cy="308356"/>
            </a:xfrm>
            <a:prstGeom prst="rect">
              <a:avLst/>
            </a:prstGeom>
            <a:solidFill>
              <a:schemeClr val="bg1"/>
            </a:solidFill>
            <a:ln>
              <a:noFill/>
            </a:ln>
          </p:spPr>
        </p:pic>
        <p:pic>
          <p:nvPicPr>
            <p:cNvPr id="11" name="Picture 5">
              <a:extLst>
                <a:ext uri="{FF2B5EF4-FFF2-40B4-BE49-F238E27FC236}">
                  <a16:creationId xmlns:a16="http://schemas.microsoft.com/office/drawing/2014/main" id="{249F8DD8-BE01-9747-8676-27E0075E00E8}"/>
                </a:ext>
              </a:extLst>
            </p:cNvPr>
            <p:cNvPicPr>
              <a:picLocks noChangeAspect="1" noChangeArrowheads="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261146" y="5952355"/>
              <a:ext cx="833894" cy="8338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4" name="Picture 3"/>
          <p:cNvPicPr>
            <a:picLocks noChangeAspect="1"/>
          </p:cNvPicPr>
          <p:nvPr/>
        </p:nvPicPr>
        <p:blipFill rotWithShape="1">
          <a:blip r:embed="rId6"/>
          <a:srcRect l="7593" t="19999" r="22256" b="19188"/>
          <a:stretch/>
        </p:blipFill>
        <p:spPr>
          <a:xfrm>
            <a:off x="0" y="2021231"/>
            <a:ext cx="6255865" cy="3050447"/>
          </a:xfrm>
          <a:prstGeom prst="rect">
            <a:avLst/>
          </a:prstGeom>
        </p:spPr>
      </p:pic>
      <p:pic>
        <p:nvPicPr>
          <p:cNvPr id="13" name="Picture 12"/>
          <p:cNvPicPr>
            <a:picLocks noChangeAspect="1"/>
          </p:cNvPicPr>
          <p:nvPr/>
        </p:nvPicPr>
        <p:blipFill rotWithShape="1">
          <a:blip r:embed="rId7"/>
          <a:srcRect l="9055" t="27805" r="21982" b="14797"/>
          <a:stretch/>
        </p:blipFill>
        <p:spPr>
          <a:xfrm>
            <a:off x="6255865" y="2261231"/>
            <a:ext cx="5936136" cy="2779120"/>
          </a:xfrm>
          <a:prstGeom prst="rect">
            <a:avLst/>
          </a:prstGeom>
        </p:spPr>
      </p:pic>
    </p:spTree>
    <p:extLst>
      <p:ext uri="{BB962C8B-B14F-4D97-AF65-F5344CB8AC3E}">
        <p14:creationId xmlns:p14="http://schemas.microsoft.com/office/powerpoint/2010/main" val="1983849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A5397-B3FB-F642-BEFD-51CD6755762A}"/>
              </a:ext>
            </a:extLst>
          </p:cNvPr>
          <p:cNvSpPr>
            <a:spLocks noGrp="1"/>
          </p:cNvSpPr>
          <p:nvPr>
            <p:ph type="title"/>
          </p:nvPr>
        </p:nvSpPr>
        <p:spPr/>
        <p:txBody>
          <a:bodyPr/>
          <a:lstStyle/>
          <a:p>
            <a:r>
              <a:rPr lang="en-US" dirty="0"/>
              <a:t>Breastfeeding</a:t>
            </a:r>
          </a:p>
        </p:txBody>
      </p:sp>
      <p:sp>
        <p:nvSpPr>
          <p:cNvPr id="5" name="TextBox 4">
            <a:extLst>
              <a:ext uri="{FF2B5EF4-FFF2-40B4-BE49-F238E27FC236}">
                <a16:creationId xmlns:a16="http://schemas.microsoft.com/office/drawing/2014/main" id="{D19E5D78-4988-6E41-9AAD-CEE1ED355D48}"/>
              </a:ext>
            </a:extLst>
          </p:cNvPr>
          <p:cNvSpPr txBox="1"/>
          <p:nvPr/>
        </p:nvSpPr>
        <p:spPr>
          <a:xfrm>
            <a:off x="688299" y="1690688"/>
            <a:ext cx="6551951" cy="4093428"/>
          </a:xfrm>
          <a:prstGeom prst="rect">
            <a:avLst/>
          </a:prstGeom>
          <a:noFill/>
        </p:spPr>
        <p:txBody>
          <a:bodyPr wrap="square" rtlCol="0">
            <a:spAutoFit/>
          </a:bodyPr>
          <a:lstStyle/>
          <a:p>
            <a:pPr marL="285750" indent="-285750">
              <a:buFont typeface="Arial" panose="020B0604020202020204" pitchFamily="34" charset="0"/>
              <a:buChar char="•"/>
            </a:pPr>
            <a:r>
              <a:rPr lang="en-CA" sz="2600" dirty="0"/>
              <a:t>Breastfeeding rates among women with OUD vary widely</a:t>
            </a:r>
          </a:p>
          <a:p>
            <a:pPr marL="285750" indent="-285750">
              <a:buFont typeface="Arial" panose="020B0604020202020204" pitchFamily="34" charset="0"/>
              <a:buChar char="•"/>
            </a:pPr>
            <a:r>
              <a:rPr lang="en-CA" sz="2600" dirty="0"/>
              <a:t>Breastfeeding is an important aspect of the postpartum period </a:t>
            </a:r>
          </a:p>
          <a:p>
            <a:pPr marL="285750" indent="-285750">
              <a:buFont typeface="Arial" panose="020B0604020202020204" pitchFamily="34" charset="0"/>
              <a:buChar char="•"/>
            </a:pPr>
            <a:r>
              <a:rPr lang="en-CA" sz="2600" dirty="0"/>
              <a:t>Specific advantages of breastfeeding for substance-exposed mother-infant dyads</a:t>
            </a:r>
          </a:p>
          <a:p>
            <a:pPr marL="742950" lvl="1" indent="-285750">
              <a:buFont typeface="Arial" panose="020B0604020202020204" pitchFamily="34" charset="0"/>
              <a:buChar char="•"/>
            </a:pPr>
            <a:r>
              <a:rPr lang="en-CA" sz="2600" dirty="0"/>
              <a:t>Reduces severity of neonatal-opioid withdrawal syndrome </a:t>
            </a:r>
          </a:p>
          <a:p>
            <a:pPr marL="742950" lvl="1" indent="-285750">
              <a:buFont typeface="Arial" panose="020B0604020202020204" pitchFamily="34" charset="0"/>
              <a:buChar char="•"/>
            </a:pPr>
            <a:r>
              <a:rPr lang="en-CA" sz="2600" dirty="0"/>
              <a:t>Decreases need for pharmacologic treatment  </a:t>
            </a:r>
          </a:p>
        </p:txBody>
      </p:sp>
      <p:pic>
        <p:nvPicPr>
          <p:cNvPr id="12" name="Content Placeholder 3">
            <a:extLst>
              <a:ext uri="{FF2B5EF4-FFF2-40B4-BE49-F238E27FC236}">
                <a16:creationId xmlns:a16="http://schemas.microsoft.com/office/drawing/2014/main" id="{F70E0664-CF48-B642-927C-34F66FAC082C}"/>
              </a:ext>
            </a:extLst>
          </p:cNvPr>
          <p:cNvPicPr>
            <a:picLocks noGrp="1" noChangeAspect="1"/>
          </p:cNvPicPr>
          <p:nvPr>
            <p:ph idx="1"/>
          </p:nvPr>
        </p:nvPicPr>
        <p:blipFill>
          <a:blip r:embed="rId2"/>
          <a:stretch>
            <a:fillRect/>
          </a:stretch>
        </p:blipFill>
        <p:spPr>
          <a:xfrm flipH="1">
            <a:off x="7390151" y="1690688"/>
            <a:ext cx="4223593" cy="2791371"/>
          </a:xfrm>
          <a:prstGeom prst="rect">
            <a:avLst/>
          </a:prstGeom>
        </p:spPr>
      </p:pic>
      <p:sp>
        <p:nvSpPr>
          <p:cNvPr id="3" name="TextBox 2">
            <a:extLst>
              <a:ext uri="{FF2B5EF4-FFF2-40B4-BE49-F238E27FC236}">
                <a16:creationId xmlns:a16="http://schemas.microsoft.com/office/drawing/2014/main" id="{387A237A-5439-804D-B834-18BB80433667}"/>
              </a:ext>
            </a:extLst>
          </p:cNvPr>
          <p:cNvSpPr txBox="1"/>
          <p:nvPr/>
        </p:nvSpPr>
        <p:spPr>
          <a:xfrm>
            <a:off x="838200" y="5977719"/>
            <a:ext cx="4606520" cy="307777"/>
          </a:xfrm>
          <a:prstGeom prst="rect">
            <a:avLst/>
          </a:prstGeom>
          <a:noFill/>
        </p:spPr>
        <p:txBody>
          <a:bodyPr wrap="square" rtlCol="0">
            <a:spAutoFit/>
          </a:bodyPr>
          <a:lstStyle/>
          <a:p>
            <a:r>
              <a:rPr lang="en-CA" sz="1400" dirty="0" err="1"/>
              <a:t>Welle</a:t>
            </a:r>
            <a:r>
              <a:rPr lang="en-CA" sz="1400" dirty="0"/>
              <a:t>-Strand GK, et </a:t>
            </a:r>
            <a:r>
              <a:rPr lang="en-CA" sz="1400" dirty="0" err="1"/>
              <a:t>a.l.</a:t>
            </a:r>
            <a:r>
              <a:rPr lang="en-CA" sz="1400" dirty="0"/>
              <a:t> </a:t>
            </a:r>
            <a:r>
              <a:rPr lang="en-CA" sz="1400" i="1" dirty="0"/>
              <a:t>Acta </a:t>
            </a:r>
            <a:r>
              <a:rPr lang="en-CA" sz="1400" i="1" dirty="0" err="1"/>
              <a:t>Paediatr</a:t>
            </a:r>
            <a:r>
              <a:rPr lang="en-CA" sz="1400" i="1" dirty="0"/>
              <a:t> Oslo Nor. </a:t>
            </a:r>
            <a:r>
              <a:rPr lang="en-CA" sz="1400" dirty="0"/>
              <a:t>2013</a:t>
            </a:r>
            <a:endParaRPr lang="en-US" sz="1400" dirty="0"/>
          </a:p>
        </p:txBody>
      </p:sp>
    </p:spTree>
    <p:extLst>
      <p:ext uri="{BB962C8B-B14F-4D97-AF65-F5344CB8AC3E}">
        <p14:creationId xmlns:p14="http://schemas.microsoft.com/office/powerpoint/2010/main" val="42067559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FFBC45-BB83-944E-9BFD-2A72BC3196A2}"/>
              </a:ext>
            </a:extLst>
          </p:cNvPr>
          <p:cNvSpPr>
            <a:spLocks noGrp="1"/>
          </p:cNvSpPr>
          <p:nvPr>
            <p:ph idx="1"/>
          </p:nvPr>
        </p:nvSpPr>
        <p:spPr/>
        <p:txBody>
          <a:bodyPr/>
          <a:lstStyle/>
          <a:p>
            <a:pPr marL="0" indent="0" algn="ctr">
              <a:buNone/>
            </a:pPr>
            <a:r>
              <a:rPr lang="en-US" sz="4400" b="1" dirty="0">
                <a:latin typeface="Franklin Gothic Medium" panose="020B0603020102020204" pitchFamily="34" charset="0"/>
              </a:rPr>
              <a:t>#1 Describe the current trends in adolescent and young adult substance use and treatment </a:t>
            </a:r>
          </a:p>
          <a:p>
            <a:pPr marL="514350" indent="-514350">
              <a:buFont typeface="+mj-lt"/>
              <a:buAutoNum type="arabicPeriod"/>
            </a:pPr>
            <a:endParaRPr lang="en-US" dirty="0">
              <a:latin typeface="Franklin Gothic Medium" panose="020B0603020102020204" pitchFamily="34" charset="0"/>
            </a:endParaRPr>
          </a:p>
          <a:p>
            <a:endParaRPr lang="en-US" dirty="0"/>
          </a:p>
        </p:txBody>
      </p:sp>
    </p:spTree>
    <p:extLst>
      <p:ext uri="{BB962C8B-B14F-4D97-AF65-F5344CB8AC3E}">
        <p14:creationId xmlns:p14="http://schemas.microsoft.com/office/powerpoint/2010/main" val="14591265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01E69-AF03-1D42-975C-D0C8A16B2848}"/>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B911B89C-3BE0-F04E-B166-FBFC0EDC8DFD}"/>
              </a:ext>
            </a:extLst>
          </p:cNvPr>
          <p:cNvSpPr>
            <a:spLocks noGrp="1"/>
          </p:cNvSpPr>
          <p:nvPr>
            <p:ph idx="1"/>
          </p:nvPr>
        </p:nvSpPr>
        <p:spPr/>
        <p:txBody>
          <a:bodyPr/>
          <a:lstStyle/>
          <a:p>
            <a:endParaRPr lang="en-US"/>
          </a:p>
        </p:txBody>
      </p:sp>
      <p:pic>
        <p:nvPicPr>
          <p:cNvPr id="4" name="Picture 3" descr="Diagram&#10;&#10;Description automatically generated">
            <a:extLst>
              <a:ext uri="{FF2B5EF4-FFF2-40B4-BE49-F238E27FC236}">
                <a16:creationId xmlns:a16="http://schemas.microsoft.com/office/drawing/2014/main" id="{2961B438-BDF9-AF4B-8705-3B9E200B7310}"/>
              </a:ext>
            </a:extLst>
          </p:cNvPr>
          <p:cNvPicPr/>
          <p:nvPr/>
        </p:nvPicPr>
        <p:blipFill>
          <a:blip r:embed="rId3">
            <a:extLst>
              <a:ext uri="{28A0092B-C50C-407E-A947-70E740481C1C}">
                <a14:useLocalDpi xmlns:a14="http://schemas.microsoft.com/office/drawing/2010/main" val="0"/>
              </a:ext>
            </a:extLst>
          </a:blip>
          <a:stretch>
            <a:fillRect/>
          </a:stretch>
        </p:blipFill>
        <p:spPr>
          <a:xfrm>
            <a:off x="838201" y="187704"/>
            <a:ext cx="10515599" cy="5406088"/>
          </a:xfrm>
          <a:prstGeom prst="rect">
            <a:avLst/>
          </a:prstGeom>
        </p:spPr>
      </p:pic>
    </p:spTree>
    <p:extLst>
      <p:ext uri="{BB962C8B-B14F-4D97-AF65-F5344CB8AC3E}">
        <p14:creationId xmlns:p14="http://schemas.microsoft.com/office/powerpoint/2010/main" val="34881931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6208613-1BEE-664F-928B-BC544CD621B3}"/>
              </a:ext>
            </a:extLst>
          </p:cNvPr>
          <p:cNvSpPr>
            <a:spLocks noGrp="1"/>
          </p:cNvSpPr>
          <p:nvPr>
            <p:ph idx="1"/>
          </p:nvPr>
        </p:nvSpPr>
        <p:spPr/>
        <p:txBody>
          <a:bodyPr>
            <a:normAutofit/>
          </a:bodyPr>
          <a:lstStyle/>
          <a:p>
            <a:pPr marL="0" indent="0" algn="ctr">
              <a:buNone/>
            </a:pPr>
            <a:r>
              <a:rPr lang="en-US" sz="4400" b="1" dirty="0">
                <a:latin typeface="Franklin Gothic Medium" panose="020B0603020102020204" pitchFamily="34" charset="0"/>
              </a:rPr>
              <a:t>Thank you</a:t>
            </a:r>
          </a:p>
          <a:p>
            <a:pPr marL="0" indent="0" algn="ctr">
              <a:buNone/>
            </a:pPr>
            <a:endParaRPr lang="en-US" sz="4400" b="1" dirty="0">
              <a:latin typeface="Franklin Gothic Medium" panose="020B0603020102020204" pitchFamily="34" charset="0"/>
            </a:endParaRPr>
          </a:p>
          <a:p>
            <a:pPr marL="0" indent="0" algn="ctr">
              <a:buNone/>
            </a:pPr>
            <a:r>
              <a:rPr lang="en-US" sz="4400" b="1" dirty="0">
                <a:latin typeface="Franklin Gothic Medium" panose="020B0603020102020204" pitchFamily="34" charset="0"/>
                <a:hlinkClick r:id="rId2"/>
              </a:rPr>
              <a:t>Sarah.bagley@bmc.org</a:t>
            </a:r>
            <a:endParaRPr lang="en-US" sz="4400" b="1" dirty="0">
              <a:latin typeface="Franklin Gothic Medium" panose="020B0603020102020204" pitchFamily="34" charset="0"/>
            </a:endParaRPr>
          </a:p>
          <a:p>
            <a:pPr marL="0" indent="0" algn="ctr">
              <a:buNone/>
            </a:pPr>
            <a:endParaRPr lang="en-US" sz="4400" b="1" dirty="0">
              <a:latin typeface="Franklin Gothic Medium" panose="020B0603020102020204" pitchFamily="34" charset="0"/>
            </a:endParaRPr>
          </a:p>
          <a:p>
            <a:pPr marL="0" indent="0" algn="ctr">
              <a:buNone/>
            </a:pPr>
            <a:r>
              <a:rPr lang="en-US" sz="4400" b="1" dirty="0">
                <a:latin typeface="Franklin Gothic Medium" panose="020B0603020102020204" pitchFamily="34" charset="0"/>
              </a:rPr>
              <a:t>@</a:t>
            </a:r>
            <a:r>
              <a:rPr lang="en-US" sz="4400" b="1" dirty="0" err="1">
                <a:latin typeface="Franklin Gothic Medium" panose="020B0603020102020204" pitchFamily="34" charset="0"/>
              </a:rPr>
              <a:t>smbagley</a:t>
            </a:r>
            <a:endParaRPr lang="en-US" sz="4400" b="1" dirty="0">
              <a:latin typeface="Franklin Gothic Medium" panose="020B0603020102020204" pitchFamily="34" charset="0"/>
            </a:endParaRPr>
          </a:p>
        </p:txBody>
      </p:sp>
    </p:spTree>
    <p:extLst>
      <p:ext uri="{BB962C8B-B14F-4D97-AF65-F5344CB8AC3E}">
        <p14:creationId xmlns:p14="http://schemas.microsoft.com/office/powerpoint/2010/main" val="2426132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32229" y="2528118"/>
            <a:ext cx="8727541" cy="1228284"/>
          </a:xfrm>
          <a:prstGeom prst="rect">
            <a:avLst/>
          </a:prstGeom>
          <a:gradFill flip="none" rotWithShape="1">
            <a:gsLst>
              <a:gs pos="0">
                <a:schemeClr val="accent5">
                  <a:lumMod val="75000"/>
                </a:schemeClr>
              </a:gs>
              <a:gs pos="59000">
                <a:schemeClr val="accent5">
                  <a:lumMod val="95000"/>
                  <a:lumOff val="5000"/>
                </a:schemeClr>
              </a:gs>
              <a:gs pos="100000">
                <a:schemeClr val="accent5">
                  <a:lumMod val="60000"/>
                </a:schemeClr>
              </a:gs>
            </a:gsLst>
            <a:lin ang="27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sz="3600" b="1" dirty="0">
                <a:latin typeface="Franklin Gothic Medium" panose="020B0603020102020204" pitchFamily="34" charset="0"/>
                <a:cs typeface="Arial" panose="020B0604020202020204" pitchFamily="34" charset="0"/>
              </a:rPr>
              <a:t>Are there limitations of the chronic disease model for youth? </a:t>
            </a:r>
            <a:endParaRPr lang="en-US" sz="3600" dirty="0">
              <a:solidFill>
                <a:schemeClr val="bg1"/>
              </a:solidFill>
              <a:latin typeface="Franklin Gothic Medium" panose="020B0603020102020204" pitchFamily="34"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64256" y="6309386"/>
            <a:ext cx="854885" cy="380691"/>
          </a:xfrm>
          <a:prstGeom prst="rect">
            <a:avLst/>
          </a:prstGeom>
        </p:spPr>
      </p:pic>
      <p:pic>
        <p:nvPicPr>
          <p:cNvPr id="7" name="Picture 6"/>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251506" y="6247374"/>
            <a:ext cx="916616" cy="438505"/>
          </a:xfrm>
          <a:prstGeom prst="rect">
            <a:avLst/>
          </a:prstGeom>
          <a:solidFill>
            <a:sysClr val="window" lastClr="FFFFFF"/>
          </a:solidFill>
          <a:ln>
            <a:noFill/>
          </a:ln>
        </p:spPr>
      </p:pic>
      <p:pic>
        <p:nvPicPr>
          <p:cNvPr id="8" name="Picture 7"/>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9850" b="20240"/>
          <a:stretch/>
        </p:blipFill>
        <p:spPr>
          <a:xfrm>
            <a:off x="1613801" y="6305909"/>
            <a:ext cx="659865" cy="395324"/>
          </a:xfrm>
          <a:prstGeom prst="rect">
            <a:avLst/>
          </a:prstGeom>
          <a:solidFill>
            <a:sysClr val="window" lastClr="FFFFFF"/>
          </a:solidFill>
          <a:ln>
            <a:noFill/>
          </a:ln>
        </p:spPr>
      </p:pic>
    </p:spTree>
    <p:extLst>
      <p:ext uri="{BB962C8B-B14F-4D97-AF65-F5344CB8AC3E}">
        <p14:creationId xmlns:p14="http://schemas.microsoft.com/office/powerpoint/2010/main" val="19650882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667507D-8875-2D43-9066-3C74317B3EE2}"/>
              </a:ext>
            </a:extLst>
          </p:cNvPr>
          <p:cNvPicPr>
            <a:picLocks noGrp="1" noChangeAspect="1"/>
          </p:cNvPicPr>
          <p:nvPr>
            <p:ph idx="1"/>
          </p:nvPr>
        </p:nvPicPr>
        <p:blipFill>
          <a:blip r:embed="rId3"/>
          <a:stretch>
            <a:fillRect/>
          </a:stretch>
        </p:blipFill>
        <p:spPr>
          <a:xfrm>
            <a:off x="1687413" y="1314656"/>
            <a:ext cx="7512954" cy="2366581"/>
          </a:xfrm>
          <a:ln w="28575">
            <a:solidFill>
              <a:srgbClr val="002060"/>
            </a:solidFill>
          </a:ln>
        </p:spPr>
      </p:pic>
      <p:sp>
        <p:nvSpPr>
          <p:cNvPr id="7" name="Title 6">
            <a:extLst>
              <a:ext uri="{FF2B5EF4-FFF2-40B4-BE49-F238E27FC236}">
                <a16:creationId xmlns:a16="http://schemas.microsoft.com/office/drawing/2014/main" id="{5EE1FAAF-2CD1-5543-9057-1EA5159CAAE4}"/>
              </a:ext>
            </a:extLst>
          </p:cNvPr>
          <p:cNvSpPr>
            <a:spLocks noGrp="1"/>
          </p:cNvSpPr>
          <p:nvPr>
            <p:ph type="title"/>
          </p:nvPr>
        </p:nvSpPr>
        <p:spPr>
          <a:xfrm>
            <a:off x="1714308" y="316690"/>
            <a:ext cx="8511988" cy="996902"/>
          </a:xfrm>
        </p:spPr>
        <p:txBody>
          <a:bodyPr>
            <a:noAutofit/>
          </a:bodyPr>
          <a:lstStyle/>
          <a:p>
            <a:r>
              <a:rPr lang="en-US" sz="3600" b="1" dirty="0">
                <a:latin typeface="Franklin Gothic Medium" panose="020B0603020102020204" pitchFamily="34" charset="0"/>
                <a:cs typeface="Arial" panose="020B0604020202020204" pitchFamily="34" charset="0"/>
              </a:rPr>
              <a:t>How we think about addiction has shifted</a:t>
            </a:r>
          </a:p>
        </p:txBody>
      </p:sp>
      <p:sp>
        <p:nvSpPr>
          <p:cNvPr id="8" name="TextBox 7">
            <a:extLst>
              <a:ext uri="{FF2B5EF4-FFF2-40B4-BE49-F238E27FC236}">
                <a16:creationId xmlns:a16="http://schemas.microsoft.com/office/drawing/2014/main" id="{82731C96-0D28-6745-87C2-525934F4DB62}"/>
              </a:ext>
            </a:extLst>
          </p:cNvPr>
          <p:cNvSpPr txBox="1"/>
          <p:nvPr/>
        </p:nvSpPr>
        <p:spPr>
          <a:xfrm>
            <a:off x="8003355" y="6116960"/>
            <a:ext cx="2995332" cy="507831"/>
          </a:xfrm>
          <a:prstGeom prst="rect">
            <a:avLst/>
          </a:prstGeom>
          <a:noFill/>
        </p:spPr>
        <p:txBody>
          <a:bodyPr wrap="square" rtlCol="0">
            <a:spAutoFit/>
          </a:bodyPr>
          <a:lstStyle/>
          <a:p>
            <a:r>
              <a:rPr lang="en-US" sz="900" dirty="0">
                <a:latin typeface="Franklin Gothic Medium" panose="020B0603020102020204" pitchFamily="34" charset="0"/>
              </a:rPr>
              <a:t>McLellan AT. (2000)</a:t>
            </a:r>
            <a:r>
              <a:rPr lang="en-US" sz="900" i="1" dirty="0">
                <a:latin typeface="Franklin Gothic Medium" panose="020B0603020102020204" pitchFamily="34" charset="0"/>
              </a:rPr>
              <a:t> JAMA.</a:t>
            </a:r>
            <a:endParaRPr lang="en-US" sz="900" dirty="0">
              <a:latin typeface="Franklin Gothic Medium" panose="020B0603020102020204" pitchFamily="34" charset="0"/>
            </a:endParaRPr>
          </a:p>
          <a:p>
            <a:r>
              <a:rPr lang="en-US" sz="900" dirty="0">
                <a:latin typeface="Franklin Gothic Medium" panose="020B0603020102020204" pitchFamily="34" charset="0"/>
              </a:rPr>
              <a:t>Lewis M (2018)</a:t>
            </a:r>
            <a:r>
              <a:rPr lang="en-US" sz="900" i="1" dirty="0">
                <a:latin typeface="Franklin Gothic Medium" panose="020B0603020102020204" pitchFamily="34" charset="0"/>
              </a:rPr>
              <a:t> NEJM.</a:t>
            </a:r>
            <a:endParaRPr lang="en-US" sz="900" dirty="0">
              <a:latin typeface="Franklin Gothic Medium" panose="020B0603020102020204" pitchFamily="34" charset="0"/>
            </a:endParaRPr>
          </a:p>
          <a:p>
            <a:r>
              <a:rPr lang="en-US" sz="900" dirty="0">
                <a:latin typeface="Franklin Gothic Medium" panose="020B0603020102020204" pitchFamily="34" charset="0"/>
              </a:rPr>
              <a:t>Caruso Brown AE (2020) </a:t>
            </a:r>
            <a:r>
              <a:rPr lang="en-US" sz="900" i="1" dirty="0">
                <a:latin typeface="Franklin Gothic Medium" panose="020B0603020102020204" pitchFamily="34" charset="0"/>
              </a:rPr>
              <a:t>JAMA.</a:t>
            </a:r>
            <a:endParaRPr lang="en-US" sz="900" dirty="0">
              <a:latin typeface="Franklin Gothic Medium" panose="020B0603020102020204" pitchFamily="34" charset="0"/>
            </a:endParaRPr>
          </a:p>
        </p:txBody>
      </p:sp>
      <p:pic>
        <p:nvPicPr>
          <p:cNvPr id="3" name="Picture 2"/>
          <p:cNvPicPr>
            <a:picLocks noChangeAspect="1"/>
          </p:cNvPicPr>
          <p:nvPr/>
        </p:nvPicPr>
        <p:blipFill rotWithShape="1">
          <a:blip r:embed="rId4"/>
          <a:srcRect l="48112" t="31729" r="5444" b="46938"/>
          <a:stretch/>
        </p:blipFill>
        <p:spPr>
          <a:xfrm>
            <a:off x="1696720" y="3982720"/>
            <a:ext cx="7746624" cy="2001520"/>
          </a:xfrm>
          <a:prstGeom prst="rect">
            <a:avLst/>
          </a:prstGeom>
          <a:ln w="28575">
            <a:solidFill>
              <a:srgbClr val="002060"/>
            </a:solidFill>
          </a:ln>
        </p:spPr>
      </p:pic>
      <p:pic>
        <p:nvPicPr>
          <p:cNvPr id="4" name="Picture 3"/>
          <p:cNvPicPr>
            <a:picLocks noChangeAspect="1"/>
          </p:cNvPicPr>
          <p:nvPr/>
        </p:nvPicPr>
        <p:blipFill rotWithShape="1">
          <a:blip r:embed="rId5"/>
          <a:srcRect l="47557" t="18889" r="16110" b="48145"/>
          <a:stretch/>
        </p:blipFill>
        <p:spPr>
          <a:xfrm>
            <a:off x="6255400" y="2062480"/>
            <a:ext cx="4100940" cy="2092960"/>
          </a:xfrm>
          <a:prstGeom prst="rect">
            <a:avLst/>
          </a:prstGeom>
          <a:ln w="28575">
            <a:solidFill>
              <a:srgbClr val="002060"/>
            </a:solidFill>
          </a:ln>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64256" y="6309386"/>
            <a:ext cx="854885" cy="380691"/>
          </a:xfrm>
          <a:prstGeom prst="rect">
            <a:avLst/>
          </a:prstGeom>
        </p:spPr>
      </p:pic>
      <p:pic>
        <p:nvPicPr>
          <p:cNvPr id="10" name="Picture 9"/>
          <p:cNvPicPr>
            <a:picLocks noChangeAspect="1"/>
          </p:cNvPicPr>
          <p:nvPr/>
        </p:nvPicPr>
        <p:blipFill>
          <a:blip r:embed="rId7"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251506" y="6247374"/>
            <a:ext cx="916616" cy="438505"/>
          </a:xfrm>
          <a:prstGeom prst="rect">
            <a:avLst/>
          </a:prstGeom>
          <a:solidFill>
            <a:sysClr val="window" lastClr="FFFFFF"/>
          </a:solidFill>
          <a:ln>
            <a:noFill/>
          </a:ln>
        </p:spPr>
      </p:pic>
      <p:pic>
        <p:nvPicPr>
          <p:cNvPr id="11" name="Picture 10"/>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t="19850" b="20240"/>
          <a:stretch/>
        </p:blipFill>
        <p:spPr>
          <a:xfrm>
            <a:off x="1613801" y="6305909"/>
            <a:ext cx="659865" cy="395324"/>
          </a:xfrm>
          <a:prstGeom prst="rect">
            <a:avLst/>
          </a:prstGeom>
          <a:solidFill>
            <a:sysClr val="window" lastClr="FFFFFF"/>
          </a:solidFill>
          <a:ln>
            <a:noFill/>
          </a:ln>
        </p:spPr>
      </p:pic>
    </p:spTree>
    <p:extLst>
      <p:ext uri="{BB962C8B-B14F-4D97-AF65-F5344CB8AC3E}">
        <p14:creationId xmlns:p14="http://schemas.microsoft.com/office/powerpoint/2010/main" val="11109599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975" y="299679"/>
            <a:ext cx="10515600" cy="1325563"/>
          </a:xfrm>
        </p:spPr>
        <p:txBody>
          <a:bodyPr/>
          <a:lstStyle/>
          <a:p>
            <a:r>
              <a:rPr lang="en-US" b="1" dirty="0">
                <a:latin typeface="Franklin Gothic Medium" panose="020B0603020102020204" pitchFamily="34" charset="0"/>
              </a:rPr>
              <a:t>Should Youth Receive Meds</a:t>
            </a:r>
            <a:r>
              <a:rPr lang="mr-IN" b="1" dirty="0">
                <a:latin typeface="Franklin Gothic Medium" panose="020B0603020102020204" pitchFamily="34" charset="0"/>
              </a:rPr>
              <a:t>…</a:t>
            </a:r>
            <a:r>
              <a:rPr lang="en-US" b="1" dirty="0">
                <a:latin typeface="Franklin Gothic Medium" panose="020B0603020102020204" pitchFamily="34" charset="0"/>
              </a:rPr>
              <a:t>?</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19072" y="2463365"/>
            <a:ext cx="6172200" cy="1100034"/>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7275" y="1692661"/>
            <a:ext cx="2433271" cy="770704"/>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68999" y="3950724"/>
            <a:ext cx="2472346" cy="1527954"/>
          </a:xfrm>
          <a:prstGeom prst="rect">
            <a:avLst/>
          </a:prstGeom>
          <a:noFill/>
        </p:spPr>
      </p:pic>
      <p:sp>
        <p:nvSpPr>
          <p:cNvPr id="7" name="TextBox 6"/>
          <p:cNvSpPr txBox="1">
            <a:spLocks noChangeArrowheads="1"/>
          </p:cNvSpPr>
          <p:nvPr/>
        </p:nvSpPr>
        <p:spPr bwMode="auto">
          <a:xfrm>
            <a:off x="3310546" y="6436638"/>
            <a:ext cx="79248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2400">
                <a:solidFill>
                  <a:schemeClr val="tx1"/>
                </a:solidFill>
                <a:latin typeface="Times" charset="0"/>
                <a:ea typeface="Osaka" charset="-128"/>
              </a:defRPr>
            </a:lvl1pPr>
            <a:lvl2pPr marL="742950" indent="-285750" eaLnBrk="0" hangingPunct="0">
              <a:defRPr sz="2400">
                <a:solidFill>
                  <a:schemeClr val="tx1"/>
                </a:solidFill>
                <a:latin typeface="Times" charset="0"/>
                <a:ea typeface="Osaka" charset="-128"/>
              </a:defRPr>
            </a:lvl2pPr>
            <a:lvl3pPr marL="1143000" indent="-228600" eaLnBrk="0" hangingPunct="0">
              <a:defRPr sz="2400">
                <a:solidFill>
                  <a:schemeClr val="tx1"/>
                </a:solidFill>
                <a:latin typeface="Times" charset="0"/>
                <a:ea typeface="Osaka" charset="-128"/>
              </a:defRPr>
            </a:lvl3pPr>
            <a:lvl4pPr marL="1600200" indent="-228600" eaLnBrk="0" hangingPunct="0">
              <a:defRPr sz="2400">
                <a:solidFill>
                  <a:schemeClr val="tx1"/>
                </a:solidFill>
                <a:latin typeface="Times" charset="0"/>
                <a:ea typeface="Osaka" charset="-128"/>
              </a:defRPr>
            </a:lvl4pPr>
            <a:lvl5pPr marL="2057400" indent="-228600" eaLnBrk="0" hangingPunct="0">
              <a:defRPr sz="2400">
                <a:solidFill>
                  <a:schemeClr val="tx1"/>
                </a:solidFill>
                <a:latin typeface="Times" charset="0"/>
                <a:ea typeface="Osaka" charset="-128"/>
              </a:defRPr>
            </a:lvl5pPr>
            <a:lvl6pPr marL="2514600" indent="-228600" eaLnBrk="0" fontAlgn="base" hangingPunct="0">
              <a:spcBef>
                <a:spcPct val="0"/>
              </a:spcBef>
              <a:spcAft>
                <a:spcPct val="0"/>
              </a:spcAft>
              <a:defRPr sz="2400">
                <a:solidFill>
                  <a:schemeClr val="tx1"/>
                </a:solidFill>
                <a:latin typeface="Times" charset="0"/>
                <a:ea typeface="Osaka" charset="-128"/>
              </a:defRPr>
            </a:lvl6pPr>
            <a:lvl7pPr marL="2971800" indent="-228600" eaLnBrk="0" fontAlgn="base" hangingPunct="0">
              <a:spcBef>
                <a:spcPct val="0"/>
              </a:spcBef>
              <a:spcAft>
                <a:spcPct val="0"/>
              </a:spcAft>
              <a:defRPr sz="2400">
                <a:solidFill>
                  <a:schemeClr val="tx1"/>
                </a:solidFill>
                <a:latin typeface="Times" charset="0"/>
                <a:ea typeface="Osaka" charset="-128"/>
              </a:defRPr>
            </a:lvl7pPr>
            <a:lvl8pPr marL="3429000" indent="-228600" eaLnBrk="0" fontAlgn="base" hangingPunct="0">
              <a:spcBef>
                <a:spcPct val="0"/>
              </a:spcBef>
              <a:spcAft>
                <a:spcPct val="0"/>
              </a:spcAft>
              <a:defRPr sz="2400">
                <a:solidFill>
                  <a:schemeClr val="tx1"/>
                </a:solidFill>
                <a:latin typeface="Times" charset="0"/>
                <a:ea typeface="Osaka" charset="-128"/>
              </a:defRPr>
            </a:lvl8pPr>
            <a:lvl9pPr marL="3886200" indent="-228600" eaLnBrk="0" fontAlgn="base" hangingPunct="0">
              <a:spcBef>
                <a:spcPct val="0"/>
              </a:spcBef>
              <a:spcAft>
                <a:spcPct val="0"/>
              </a:spcAft>
              <a:defRPr sz="2400">
                <a:solidFill>
                  <a:schemeClr val="tx1"/>
                </a:solidFill>
                <a:latin typeface="Times" charset="0"/>
                <a:ea typeface="Osaka" charset="-128"/>
              </a:defRPr>
            </a:lvl9pPr>
          </a:lstStyle>
          <a:p>
            <a:pPr algn="r" eaLnBrk="1" hangingPunct="1"/>
            <a:r>
              <a:rPr lang="en-US" altLang="en-US" sz="1200" dirty="0">
                <a:latin typeface="Franklin Gothic Medium" panose="020B0603020102020204" pitchFamily="34" charset="0"/>
                <a:cs typeface="Arial" pitchFamily="34" charset="0"/>
              </a:rPr>
              <a:t>AAP Committee on Substance Use and Prevention, August 2016</a:t>
            </a:r>
          </a:p>
        </p:txBody>
      </p:sp>
      <p:grpSp>
        <p:nvGrpSpPr>
          <p:cNvPr id="8" name="Group 7"/>
          <p:cNvGrpSpPr/>
          <p:nvPr/>
        </p:nvGrpSpPr>
        <p:grpSpPr>
          <a:xfrm>
            <a:off x="79258" y="5952355"/>
            <a:ext cx="12015782" cy="864701"/>
            <a:chOff x="79258" y="5952355"/>
            <a:chExt cx="12015782" cy="864701"/>
          </a:xfrm>
        </p:grpSpPr>
        <p:pic>
          <p:nvPicPr>
            <p:cNvPr id="9" name="Picture 6">
              <a:extLst>
                <a:ext uri="{FF2B5EF4-FFF2-40B4-BE49-F238E27FC236}">
                  <a16:creationId xmlns:a16="http://schemas.microsoft.com/office/drawing/2014/main" id="{364C17E4-7FBC-6740-8936-C12AD90193B1}"/>
                </a:ext>
              </a:extLst>
            </p:cNvPr>
            <p:cNvPicPr>
              <a:picLocks noChangeAspect="1" noChangeArrowheads="1"/>
            </p:cNvPicPr>
            <p:nvPr/>
          </p:nvPicPr>
          <p:blipFill rotWithShape="1">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l="7261" t="3800" r="6824" b="4428"/>
            <a:stretch/>
          </p:blipFill>
          <p:spPr bwMode="auto">
            <a:xfrm>
              <a:off x="79258" y="5953381"/>
              <a:ext cx="682415" cy="832868"/>
            </a:xfrm>
            <a:prstGeom prst="rect">
              <a:avLst/>
            </a:prstGeom>
            <a:noFill/>
            <a:ln>
              <a:solidFill>
                <a:schemeClr val="accent1"/>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9"/>
            <p:cNvPicPr>
              <a:picLocks noChangeAspect="1"/>
            </p:cNvPicPr>
            <p:nvPr/>
          </p:nvPicPr>
          <p:blipFill rotWithShape="1">
            <a:blip r:embed="rId6"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l="7516" t="19850" b="20240"/>
            <a:stretch/>
          </p:blipFill>
          <p:spPr>
            <a:xfrm>
              <a:off x="785954" y="6270562"/>
              <a:ext cx="843632" cy="546494"/>
            </a:xfrm>
            <a:prstGeom prst="rect">
              <a:avLst/>
            </a:prstGeom>
            <a:solidFill>
              <a:schemeClr val="bg1"/>
            </a:solidFill>
            <a:ln>
              <a:noFill/>
            </a:ln>
          </p:spPr>
        </p:pic>
        <p:pic>
          <p:nvPicPr>
            <p:cNvPr id="11" name="Picture 10"/>
            <p:cNvPicPr>
              <a:picLocks noChangeAspect="1"/>
            </p:cNvPicPr>
            <p:nvPr/>
          </p:nvPicPr>
          <p:blipFill rotWithShape="1">
            <a:blip r:embed="rId7" cstate="print">
              <a:duotone>
                <a:schemeClr val="accent1">
                  <a:shade val="45000"/>
                  <a:satMod val="135000"/>
                </a:schemeClr>
                <a:prstClr val="white"/>
              </a:duotone>
              <a:extLst>
                <a:ext uri="{28A0092B-C50C-407E-A947-70E740481C1C}">
                  <a14:useLocalDpi xmlns:a14="http://schemas.microsoft.com/office/drawing/2010/main" val="0"/>
                </a:ext>
              </a:extLst>
            </a:blip>
            <a:srcRect l="6778" t="14640" b="20373"/>
            <a:stretch/>
          </p:blipFill>
          <p:spPr>
            <a:xfrm>
              <a:off x="828339" y="5952355"/>
              <a:ext cx="995269" cy="308356"/>
            </a:xfrm>
            <a:prstGeom prst="rect">
              <a:avLst/>
            </a:prstGeom>
            <a:solidFill>
              <a:schemeClr val="bg1"/>
            </a:solidFill>
            <a:ln>
              <a:noFill/>
            </a:ln>
          </p:spPr>
        </p:pic>
        <p:pic>
          <p:nvPicPr>
            <p:cNvPr id="12" name="Picture 5">
              <a:extLst>
                <a:ext uri="{FF2B5EF4-FFF2-40B4-BE49-F238E27FC236}">
                  <a16:creationId xmlns:a16="http://schemas.microsoft.com/office/drawing/2014/main" id="{249F8DD8-BE01-9747-8676-27E0075E00E8}"/>
                </a:ext>
              </a:extLst>
            </p:cNvPr>
            <p:cNvPicPr>
              <a:picLocks noChangeAspect="1" noChangeArrowheads="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261146" y="5952355"/>
              <a:ext cx="833894" cy="8338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3404130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86BC2-654D-6645-A740-A3C409144377}"/>
              </a:ext>
            </a:extLst>
          </p:cNvPr>
          <p:cNvSpPr>
            <a:spLocks noGrp="1"/>
          </p:cNvSpPr>
          <p:nvPr>
            <p:ph type="title"/>
          </p:nvPr>
        </p:nvSpPr>
        <p:spPr>
          <a:xfrm>
            <a:off x="211665" y="365125"/>
            <a:ext cx="11685059" cy="1325563"/>
          </a:xfrm>
        </p:spPr>
        <p:txBody>
          <a:bodyPr/>
          <a:lstStyle/>
          <a:p>
            <a:r>
              <a:rPr lang="en-US" b="1" dirty="0">
                <a:latin typeface="Franklin Gothic Medium" panose="020B0603020102020204" pitchFamily="34" charset="0"/>
              </a:rPr>
              <a:t>Adolescents and young adults have poor access to addiction care </a:t>
            </a:r>
          </a:p>
        </p:txBody>
      </p:sp>
      <p:sp>
        <p:nvSpPr>
          <p:cNvPr id="6" name="TextBox 5">
            <a:extLst>
              <a:ext uri="{FF2B5EF4-FFF2-40B4-BE49-F238E27FC236}">
                <a16:creationId xmlns:a16="http://schemas.microsoft.com/office/drawing/2014/main" id="{8A4CAF6A-07A0-1247-9CC0-65B353811298}"/>
              </a:ext>
            </a:extLst>
          </p:cNvPr>
          <p:cNvSpPr txBox="1"/>
          <p:nvPr/>
        </p:nvSpPr>
        <p:spPr>
          <a:xfrm>
            <a:off x="8331679" y="6474582"/>
            <a:ext cx="2929467" cy="276999"/>
          </a:xfrm>
          <a:prstGeom prst="rect">
            <a:avLst/>
          </a:prstGeom>
          <a:noFill/>
        </p:spPr>
        <p:txBody>
          <a:bodyPr wrap="square" rtlCol="0">
            <a:spAutoFit/>
          </a:bodyPr>
          <a:lstStyle/>
          <a:p>
            <a:pPr algn="r"/>
            <a:r>
              <a:rPr lang="en-US" sz="1200" dirty="0">
                <a:latin typeface="Franklin Gothic Medium" panose="020B0603020102020204" pitchFamily="34" charset="0"/>
              </a:rPr>
              <a:t>NSDUH, 2017</a:t>
            </a:r>
          </a:p>
        </p:txBody>
      </p:sp>
      <p:sp>
        <p:nvSpPr>
          <p:cNvPr id="4" name="Rectangle 3"/>
          <p:cNvSpPr/>
          <p:nvPr/>
        </p:nvSpPr>
        <p:spPr>
          <a:xfrm>
            <a:off x="2432988" y="5445972"/>
            <a:ext cx="7242411" cy="923330"/>
          </a:xfrm>
          <a:prstGeom prst="rect">
            <a:avLst/>
          </a:prstGeom>
        </p:spPr>
        <p:txBody>
          <a:bodyPr wrap="square">
            <a:spAutoFit/>
          </a:bodyPr>
          <a:lstStyle/>
          <a:p>
            <a:r>
              <a:rPr lang="en-US" dirty="0">
                <a:solidFill>
                  <a:srgbClr val="000000"/>
                </a:solidFill>
                <a:latin typeface="Franklin Gothic Medium" panose="020B0603020102020204" pitchFamily="34" charset="0"/>
              </a:rPr>
              <a:t>Received Specialty Substance Use Treatment in the Past Year among People Aged 12 or Older Who Needed Substance Use Treatment in the Past Year, by Age Group: 2017</a:t>
            </a:r>
            <a:endParaRPr lang="en-US" dirty="0">
              <a:latin typeface="Franklin Gothic Medium" panose="020B0603020102020204" pitchFamily="34" charset="0"/>
            </a:endParaRPr>
          </a:p>
        </p:txBody>
      </p:sp>
      <p:grpSp>
        <p:nvGrpSpPr>
          <p:cNvPr id="8" name="Group 7"/>
          <p:cNvGrpSpPr/>
          <p:nvPr/>
        </p:nvGrpSpPr>
        <p:grpSpPr>
          <a:xfrm>
            <a:off x="79258" y="5952355"/>
            <a:ext cx="12015782" cy="864701"/>
            <a:chOff x="79258" y="5952355"/>
            <a:chExt cx="12015782" cy="864701"/>
          </a:xfrm>
        </p:grpSpPr>
        <p:pic>
          <p:nvPicPr>
            <p:cNvPr id="9" name="Picture 6">
              <a:extLst>
                <a:ext uri="{FF2B5EF4-FFF2-40B4-BE49-F238E27FC236}">
                  <a16:creationId xmlns:a16="http://schemas.microsoft.com/office/drawing/2014/main" id="{364C17E4-7FBC-6740-8936-C12AD90193B1}"/>
                </a:ext>
              </a:extLst>
            </p:cNvPr>
            <p:cNvPicPr>
              <a:picLocks noChangeAspect="1" noChangeArrowheads="1"/>
            </p:cNvPicPr>
            <p:nvPr/>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l="7261" t="3800" r="6824" b="4428"/>
            <a:stretch/>
          </p:blipFill>
          <p:spPr bwMode="auto">
            <a:xfrm>
              <a:off x="79258" y="5953381"/>
              <a:ext cx="682415" cy="832868"/>
            </a:xfrm>
            <a:prstGeom prst="rect">
              <a:avLst/>
            </a:prstGeom>
            <a:noFill/>
            <a:ln>
              <a:solidFill>
                <a:schemeClr val="accent1"/>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9"/>
            <p:cNvPicPr>
              <a:picLocks noChangeAspect="1"/>
            </p:cNvPicPr>
            <p:nvPr/>
          </p:nvPicPr>
          <p:blipFill rotWithShape="1">
            <a:blip r:embed="rId3"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l="7516" t="19850" b="20240"/>
            <a:stretch/>
          </p:blipFill>
          <p:spPr>
            <a:xfrm>
              <a:off x="785954" y="6270562"/>
              <a:ext cx="843632" cy="546494"/>
            </a:xfrm>
            <a:prstGeom prst="rect">
              <a:avLst/>
            </a:prstGeom>
            <a:solidFill>
              <a:schemeClr val="bg1"/>
            </a:solidFill>
            <a:ln>
              <a:noFill/>
            </a:ln>
          </p:spPr>
        </p:pic>
        <p:pic>
          <p:nvPicPr>
            <p:cNvPr id="11" name="Picture 10"/>
            <p:cNvPicPr>
              <a:picLocks noChangeAspect="1"/>
            </p:cNvPicPr>
            <p:nvPr/>
          </p:nvPicPr>
          <p:blipFill rotWithShape="1">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l="6778" t="14640" b="20373"/>
            <a:stretch/>
          </p:blipFill>
          <p:spPr>
            <a:xfrm>
              <a:off x="828339" y="5952355"/>
              <a:ext cx="995269" cy="308356"/>
            </a:xfrm>
            <a:prstGeom prst="rect">
              <a:avLst/>
            </a:prstGeom>
            <a:solidFill>
              <a:schemeClr val="bg1"/>
            </a:solidFill>
            <a:ln>
              <a:noFill/>
            </a:ln>
          </p:spPr>
        </p:pic>
        <p:pic>
          <p:nvPicPr>
            <p:cNvPr id="12" name="Picture 5">
              <a:extLst>
                <a:ext uri="{FF2B5EF4-FFF2-40B4-BE49-F238E27FC236}">
                  <a16:creationId xmlns:a16="http://schemas.microsoft.com/office/drawing/2014/main" id="{249F8DD8-BE01-9747-8676-27E0075E00E8}"/>
                </a:ext>
              </a:extLst>
            </p:cNvPr>
            <p:cNvPicPr>
              <a:picLocks noChangeAspect="1" noChangeArrowheads="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261146" y="5952355"/>
              <a:ext cx="833894" cy="8338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13" name="Content Placeholder 7">
            <a:extLst>
              <a:ext uri="{FF2B5EF4-FFF2-40B4-BE49-F238E27FC236}">
                <a16:creationId xmlns:a16="http://schemas.microsoft.com/office/drawing/2014/main" id="{2F3BD8F2-BF0E-2D49-908A-0CAA60D1EE71}"/>
              </a:ext>
            </a:extLst>
          </p:cNvPr>
          <p:cNvPicPr>
            <a:picLocks noGrp="1" noChangeAspect="1"/>
          </p:cNvPicPr>
          <p:nvPr>
            <p:ph sz="quarter" idx="4294967295"/>
          </p:nvPr>
        </p:nvPicPr>
        <p:blipFill>
          <a:blip r:embed="rId6">
            <a:extLst>
              <a:ext uri="{28A0092B-C50C-407E-A947-70E740481C1C}">
                <a14:useLocalDpi xmlns:a14="http://schemas.microsoft.com/office/drawing/2010/main" val="0"/>
              </a:ext>
            </a:extLst>
          </a:blip>
          <a:stretch>
            <a:fillRect/>
          </a:stretch>
        </p:blipFill>
        <p:spPr>
          <a:xfrm>
            <a:off x="2662707" y="1582769"/>
            <a:ext cx="6782972" cy="3971122"/>
          </a:xfrm>
          <a:prstGeom prst="rect">
            <a:avLst/>
          </a:prstGeom>
        </p:spPr>
      </p:pic>
    </p:spTree>
    <p:extLst>
      <p:ext uri="{BB962C8B-B14F-4D97-AF65-F5344CB8AC3E}">
        <p14:creationId xmlns:p14="http://schemas.microsoft.com/office/powerpoint/2010/main" val="14974667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3245" t="10823" r="22530" b="3843"/>
          <a:stretch/>
        </p:blipFill>
        <p:spPr>
          <a:xfrm>
            <a:off x="4893746" y="1559357"/>
            <a:ext cx="6259162" cy="4677848"/>
          </a:xfrm>
          <a:prstGeom prst="rect">
            <a:avLst/>
          </a:prstGeom>
        </p:spPr>
      </p:pic>
      <p:sp>
        <p:nvSpPr>
          <p:cNvPr id="5" name="Rectangle 4"/>
          <p:cNvSpPr/>
          <p:nvPr/>
        </p:nvSpPr>
        <p:spPr>
          <a:xfrm>
            <a:off x="168323" y="395321"/>
            <a:ext cx="12023677" cy="769441"/>
          </a:xfrm>
          <a:prstGeom prst="rect">
            <a:avLst/>
          </a:prstGeom>
        </p:spPr>
        <p:txBody>
          <a:bodyPr wrap="square">
            <a:spAutoFit/>
          </a:bodyPr>
          <a:lstStyle/>
          <a:p>
            <a:r>
              <a:rPr lang="en-US" sz="4400" b="1" dirty="0">
                <a:latin typeface="Franklin Gothic Medium" panose="020B0603020102020204" pitchFamily="34" charset="0"/>
                <a:cs typeface="Arial" panose="020B0604020202020204" pitchFamily="34" charset="0"/>
              </a:rPr>
              <a:t>Opioid poisonings</a:t>
            </a:r>
            <a:endParaRPr lang="en-US" sz="4400" dirty="0">
              <a:latin typeface="Franklin Gothic Medium" panose="020B0603020102020204" pitchFamily="34" charset="0"/>
            </a:endParaRPr>
          </a:p>
        </p:txBody>
      </p:sp>
      <p:sp>
        <p:nvSpPr>
          <p:cNvPr id="6" name="Rectangle 5"/>
          <p:cNvSpPr/>
          <p:nvPr/>
        </p:nvSpPr>
        <p:spPr>
          <a:xfrm>
            <a:off x="479062" y="2087383"/>
            <a:ext cx="4127536" cy="1815882"/>
          </a:xfrm>
          <a:prstGeom prst="rect">
            <a:avLst/>
          </a:prstGeom>
          <a:noFill/>
          <a:ln>
            <a:noFill/>
          </a:ln>
          <a:effectLst/>
        </p:spPr>
        <p:txBody>
          <a:bodyPr wrap="square">
            <a:spAutoFit/>
          </a:bodyPr>
          <a:lstStyle/>
          <a:p>
            <a:pPr algn="ctr"/>
            <a:r>
              <a:rPr lang="en-US" sz="2800" dirty="0">
                <a:latin typeface="Franklin Gothic Medium" panose="020B0603020102020204" pitchFamily="34" charset="0"/>
                <a:cs typeface="Arial" panose="020B0604020202020204" pitchFamily="34" charset="0"/>
              </a:rPr>
              <a:t>Pediatric hospitalizations for opioid poisonings </a:t>
            </a:r>
            <a:r>
              <a:rPr lang="en-US" sz="2800" b="1" dirty="0">
                <a:solidFill>
                  <a:srgbClr val="FF0000"/>
                </a:solidFill>
                <a:latin typeface="Franklin Gothic Medium" panose="020B0603020102020204" pitchFamily="34" charset="0"/>
                <a:cs typeface="Arial" panose="020B0604020202020204" pitchFamily="34" charset="0"/>
              </a:rPr>
              <a:t>increased nearly 2-fold </a:t>
            </a:r>
            <a:r>
              <a:rPr lang="en-US" sz="2800" dirty="0">
                <a:latin typeface="Franklin Gothic Medium" panose="020B0603020102020204" pitchFamily="34" charset="0"/>
                <a:cs typeface="Arial" panose="020B0604020202020204" pitchFamily="34" charset="0"/>
              </a:rPr>
              <a:t>from 1997 to 2012</a:t>
            </a:r>
          </a:p>
        </p:txBody>
      </p:sp>
      <p:sp>
        <p:nvSpPr>
          <p:cNvPr id="7" name="Rectangle 6"/>
          <p:cNvSpPr/>
          <p:nvPr/>
        </p:nvSpPr>
        <p:spPr>
          <a:xfrm>
            <a:off x="7481198" y="6537070"/>
            <a:ext cx="3899337" cy="276999"/>
          </a:xfrm>
          <a:prstGeom prst="rect">
            <a:avLst/>
          </a:prstGeom>
        </p:spPr>
        <p:txBody>
          <a:bodyPr wrap="none">
            <a:spAutoFit/>
          </a:bodyPr>
          <a:lstStyle/>
          <a:p>
            <a:r>
              <a:rPr lang="en-US" altLang="en-US" sz="1200" dirty="0">
                <a:latin typeface="Franklin Gothic Medium" panose="020B0603020102020204" pitchFamily="34" charset="0"/>
                <a:cs typeface="Arial" panose="020B0604020202020204" pitchFamily="34" charset="0"/>
              </a:rPr>
              <a:t>Gaither (2016) JAMA </a:t>
            </a:r>
            <a:r>
              <a:rPr lang="en-US" altLang="en-US" sz="1200" dirty="0" err="1">
                <a:latin typeface="Franklin Gothic Medium" panose="020B0603020102020204" pitchFamily="34" charset="0"/>
                <a:cs typeface="Arial" panose="020B0604020202020204" pitchFamily="34" charset="0"/>
              </a:rPr>
              <a:t>Pediatr</a:t>
            </a:r>
            <a:r>
              <a:rPr lang="en-US" altLang="en-US" sz="1200" dirty="0">
                <a:latin typeface="Franklin Gothic Medium" panose="020B0603020102020204" pitchFamily="34" charset="0"/>
                <a:cs typeface="Arial" panose="020B0604020202020204" pitchFamily="34" charset="0"/>
              </a:rPr>
              <a:t>. 2016;170(12):1195-1201</a:t>
            </a:r>
            <a:endParaRPr lang="en-US" sz="1200" dirty="0">
              <a:latin typeface="Franklin Gothic Medium" panose="020B0603020102020204" pitchFamily="34" charset="0"/>
              <a:cs typeface="Arial" panose="020B0604020202020204" pitchFamily="34" charset="0"/>
            </a:endParaRPr>
          </a:p>
        </p:txBody>
      </p:sp>
      <p:sp>
        <p:nvSpPr>
          <p:cNvPr id="8" name="Rectangle 7"/>
          <p:cNvSpPr/>
          <p:nvPr/>
        </p:nvSpPr>
        <p:spPr>
          <a:xfrm>
            <a:off x="168323" y="1041297"/>
            <a:ext cx="9982029" cy="400110"/>
          </a:xfrm>
          <a:prstGeom prst="rect">
            <a:avLst/>
          </a:prstGeom>
        </p:spPr>
        <p:txBody>
          <a:bodyPr wrap="square">
            <a:spAutoFit/>
          </a:bodyPr>
          <a:lstStyle/>
          <a:p>
            <a:r>
              <a:rPr lang="en-US" sz="2000" b="1" dirty="0">
                <a:latin typeface="Franklin Gothic Medium" panose="020B0603020102020204" pitchFamily="34" charset="0"/>
                <a:cs typeface="Arial" panose="020B0604020202020204" pitchFamily="34" charset="0"/>
              </a:rPr>
              <a:t>Hospitalizations for Prescription Opioid Poisonings Stratified by Age Category</a:t>
            </a:r>
            <a:endParaRPr lang="en-US" sz="2000" dirty="0">
              <a:latin typeface="Franklin Gothic Medium" panose="020B0603020102020204" pitchFamily="34" charset="0"/>
              <a:cs typeface="Arial" panose="020B0604020202020204" pitchFamily="34" charset="0"/>
            </a:endParaRPr>
          </a:p>
        </p:txBody>
      </p:sp>
      <p:grpSp>
        <p:nvGrpSpPr>
          <p:cNvPr id="14" name="Group 13"/>
          <p:cNvGrpSpPr/>
          <p:nvPr/>
        </p:nvGrpSpPr>
        <p:grpSpPr>
          <a:xfrm>
            <a:off x="79258" y="5952355"/>
            <a:ext cx="12015782" cy="864701"/>
            <a:chOff x="79258" y="5952355"/>
            <a:chExt cx="12015782" cy="864701"/>
          </a:xfrm>
        </p:grpSpPr>
        <p:pic>
          <p:nvPicPr>
            <p:cNvPr id="15" name="Picture 6">
              <a:extLst>
                <a:ext uri="{FF2B5EF4-FFF2-40B4-BE49-F238E27FC236}">
                  <a16:creationId xmlns:a16="http://schemas.microsoft.com/office/drawing/2014/main" id="{364C17E4-7FBC-6740-8936-C12AD90193B1}"/>
                </a:ext>
              </a:extLst>
            </p:cNvPr>
            <p:cNvPicPr>
              <a:picLocks noChangeAspect="1" noChangeArrowheads="1"/>
            </p:cNvPicPr>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l="7261" t="3800" r="6824" b="4428"/>
            <a:stretch/>
          </p:blipFill>
          <p:spPr bwMode="auto">
            <a:xfrm>
              <a:off x="79258" y="5953381"/>
              <a:ext cx="682415" cy="832868"/>
            </a:xfrm>
            <a:prstGeom prst="rect">
              <a:avLst/>
            </a:prstGeom>
            <a:noFill/>
            <a:ln>
              <a:solidFill>
                <a:schemeClr val="accent1"/>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15"/>
            <p:cNvPicPr>
              <a:picLocks noChangeAspect="1"/>
            </p:cNvPicPr>
            <p:nvPr/>
          </p:nvPicPr>
          <p:blipFill rotWithShape="1">
            <a:blip r:embed="rId4"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l="7516" t="19850" b="20240"/>
            <a:stretch/>
          </p:blipFill>
          <p:spPr>
            <a:xfrm>
              <a:off x="785954" y="6270562"/>
              <a:ext cx="843632" cy="546494"/>
            </a:xfrm>
            <a:prstGeom prst="rect">
              <a:avLst/>
            </a:prstGeom>
            <a:solidFill>
              <a:schemeClr val="bg1"/>
            </a:solidFill>
            <a:ln>
              <a:noFill/>
            </a:ln>
          </p:spPr>
        </p:pic>
        <p:pic>
          <p:nvPicPr>
            <p:cNvPr id="17" name="Picture 16"/>
            <p:cNvPicPr>
              <a:picLocks noChangeAspect="1"/>
            </p:cNvPicPr>
            <p:nvPr/>
          </p:nvPicPr>
          <p:blipFill rotWithShape="1">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l="6778" t="14640" b="20373"/>
            <a:stretch/>
          </p:blipFill>
          <p:spPr>
            <a:xfrm>
              <a:off x="828339" y="5952355"/>
              <a:ext cx="995269" cy="308356"/>
            </a:xfrm>
            <a:prstGeom prst="rect">
              <a:avLst/>
            </a:prstGeom>
            <a:solidFill>
              <a:schemeClr val="bg1"/>
            </a:solidFill>
            <a:ln>
              <a:noFill/>
            </a:ln>
          </p:spPr>
        </p:pic>
        <p:pic>
          <p:nvPicPr>
            <p:cNvPr id="18" name="Picture 5">
              <a:extLst>
                <a:ext uri="{FF2B5EF4-FFF2-40B4-BE49-F238E27FC236}">
                  <a16:creationId xmlns:a16="http://schemas.microsoft.com/office/drawing/2014/main" id="{249F8DD8-BE01-9747-8676-27E0075E00E8}"/>
                </a:ext>
              </a:extLst>
            </p:cNvPr>
            <p:cNvPicPr>
              <a:picLocks noChangeAspect="1" noChangeArrowheads="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261146" y="5952355"/>
              <a:ext cx="833894" cy="8338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11116526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258" y="241300"/>
            <a:ext cx="10515600" cy="1325563"/>
          </a:xfrm>
        </p:spPr>
        <p:txBody>
          <a:bodyPr/>
          <a:lstStyle/>
          <a:p>
            <a:r>
              <a:rPr lang="en-US" b="1" dirty="0">
                <a:latin typeface="Franklin Gothic Medium" panose="020B0603020102020204" pitchFamily="34" charset="0"/>
              </a:rPr>
              <a:t>Disparities in Access Based on Age</a:t>
            </a:r>
          </a:p>
        </p:txBody>
      </p:sp>
      <p:sp>
        <p:nvSpPr>
          <p:cNvPr id="4" name="TextBox 3"/>
          <p:cNvSpPr txBox="1">
            <a:spLocks noChangeArrowheads="1"/>
          </p:cNvSpPr>
          <p:nvPr/>
        </p:nvSpPr>
        <p:spPr bwMode="auto">
          <a:xfrm>
            <a:off x="3336346" y="6502127"/>
            <a:ext cx="79248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2400">
                <a:solidFill>
                  <a:schemeClr val="tx1"/>
                </a:solidFill>
                <a:latin typeface="Times" charset="0"/>
                <a:ea typeface="Osaka" charset="-128"/>
              </a:defRPr>
            </a:lvl1pPr>
            <a:lvl2pPr marL="742950" indent="-285750" eaLnBrk="0" hangingPunct="0">
              <a:defRPr sz="2400">
                <a:solidFill>
                  <a:schemeClr val="tx1"/>
                </a:solidFill>
                <a:latin typeface="Times" charset="0"/>
                <a:ea typeface="Osaka" charset="-128"/>
              </a:defRPr>
            </a:lvl2pPr>
            <a:lvl3pPr marL="1143000" indent="-228600" eaLnBrk="0" hangingPunct="0">
              <a:defRPr sz="2400">
                <a:solidFill>
                  <a:schemeClr val="tx1"/>
                </a:solidFill>
                <a:latin typeface="Times" charset="0"/>
                <a:ea typeface="Osaka" charset="-128"/>
              </a:defRPr>
            </a:lvl3pPr>
            <a:lvl4pPr marL="1600200" indent="-228600" eaLnBrk="0" hangingPunct="0">
              <a:defRPr sz="2400">
                <a:solidFill>
                  <a:schemeClr val="tx1"/>
                </a:solidFill>
                <a:latin typeface="Times" charset="0"/>
                <a:ea typeface="Osaka" charset="-128"/>
              </a:defRPr>
            </a:lvl4pPr>
            <a:lvl5pPr marL="2057400" indent="-228600" eaLnBrk="0" hangingPunct="0">
              <a:defRPr sz="2400">
                <a:solidFill>
                  <a:schemeClr val="tx1"/>
                </a:solidFill>
                <a:latin typeface="Times" charset="0"/>
                <a:ea typeface="Osaka" charset="-128"/>
              </a:defRPr>
            </a:lvl5pPr>
            <a:lvl6pPr marL="2514600" indent="-228600" eaLnBrk="0" fontAlgn="base" hangingPunct="0">
              <a:spcBef>
                <a:spcPct val="0"/>
              </a:spcBef>
              <a:spcAft>
                <a:spcPct val="0"/>
              </a:spcAft>
              <a:defRPr sz="2400">
                <a:solidFill>
                  <a:schemeClr val="tx1"/>
                </a:solidFill>
                <a:latin typeface="Times" charset="0"/>
                <a:ea typeface="Osaka" charset="-128"/>
              </a:defRPr>
            </a:lvl6pPr>
            <a:lvl7pPr marL="2971800" indent="-228600" eaLnBrk="0" fontAlgn="base" hangingPunct="0">
              <a:spcBef>
                <a:spcPct val="0"/>
              </a:spcBef>
              <a:spcAft>
                <a:spcPct val="0"/>
              </a:spcAft>
              <a:defRPr sz="2400">
                <a:solidFill>
                  <a:schemeClr val="tx1"/>
                </a:solidFill>
                <a:latin typeface="Times" charset="0"/>
                <a:ea typeface="Osaka" charset="-128"/>
              </a:defRPr>
            </a:lvl7pPr>
            <a:lvl8pPr marL="3429000" indent="-228600" eaLnBrk="0" fontAlgn="base" hangingPunct="0">
              <a:spcBef>
                <a:spcPct val="0"/>
              </a:spcBef>
              <a:spcAft>
                <a:spcPct val="0"/>
              </a:spcAft>
              <a:defRPr sz="2400">
                <a:solidFill>
                  <a:schemeClr val="tx1"/>
                </a:solidFill>
                <a:latin typeface="Times" charset="0"/>
                <a:ea typeface="Osaka" charset="-128"/>
              </a:defRPr>
            </a:lvl8pPr>
            <a:lvl9pPr marL="3886200" indent="-228600" eaLnBrk="0" fontAlgn="base" hangingPunct="0">
              <a:spcBef>
                <a:spcPct val="0"/>
              </a:spcBef>
              <a:spcAft>
                <a:spcPct val="0"/>
              </a:spcAft>
              <a:defRPr sz="2400">
                <a:solidFill>
                  <a:schemeClr val="tx1"/>
                </a:solidFill>
                <a:latin typeface="Times" charset="0"/>
                <a:ea typeface="Osaka" charset="-128"/>
              </a:defRPr>
            </a:lvl9pPr>
          </a:lstStyle>
          <a:p>
            <a:pPr algn="r">
              <a:spcBef>
                <a:spcPts val="400"/>
              </a:spcBef>
            </a:pPr>
            <a:r>
              <a:rPr lang="en-US" altLang="en-US" sz="1200" dirty="0">
                <a:latin typeface="Franklin Gothic Medium" panose="020B0603020102020204" pitchFamily="34" charset="0"/>
                <a:cs typeface="Arial" pitchFamily="34" charset="0"/>
              </a:rPr>
              <a:t>Hadland SE, et al. </a:t>
            </a:r>
            <a:r>
              <a:rPr lang="en-US" altLang="en-US" sz="1200" i="1" dirty="0">
                <a:latin typeface="Franklin Gothic Medium" panose="020B0603020102020204" pitchFamily="34" charset="0"/>
                <a:cs typeface="Arial" pitchFamily="34" charset="0"/>
              </a:rPr>
              <a:t>JAMA </a:t>
            </a:r>
            <a:r>
              <a:rPr lang="en-US" altLang="en-US" sz="1200" i="1" dirty="0" err="1">
                <a:latin typeface="Franklin Gothic Medium" panose="020B0603020102020204" pitchFamily="34" charset="0"/>
                <a:cs typeface="Arial" pitchFamily="34" charset="0"/>
              </a:rPr>
              <a:t>Pediatr</a:t>
            </a:r>
            <a:r>
              <a:rPr lang="en-US" altLang="en-US" sz="1200" dirty="0">
                <a:latin typeface="Franklin Gothic Medium" panose="020B0603020102020204" pitchFamily="34" charset="0"/>
                <a:cs typeface="Arial" pitchFamily="34" charset="0"/>
              </a:rPr>
              <a:t>, 2017;171(8):747-755.</a:t>
            </a:r>
          </a:p>
        </p:txBody>
      </p:sp>
      <p:pic>
        <p:nvPicPr>
          <p:cNvPr id="6" name="Picture 13" descr="Cove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81025" y="1576714"/>
            <a:ext cx="6924518" cy="4204935"/>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79258" y="5952355"/>
            <a:ext cx="12015782" cy="864701"/>
            <a:chOff x="79258" y="5952355"/>
            <a:chExt cx="12015782" cy="864701"/>
          </a:xfrm>
        </p:grpSpPr>
        <p:pic>
          <p:nvPicPr>
            <p:cNvPr id="7" name="Picture 6">
              <a:extLst>
                <a:ext uri="{FF2B5EF4-FFF2-40B4-BE49-F238E27FC236}">
                  <a16:creationId xmlns:a16="http://schemas.microsoft.com/office/drawing/2014/main" id="{364C17E4-7FBC-6740-8936-C12AD90193B1}"/>
                </a:ext>
              </a:extLst>
            </p:cNvPr>
            <p:cNvPicPr>
              <a:picLocks noChangeAspect="1" noChangeArrowheads="1"/>
            </p:cNvPicPr>
            <p:nvPr/>
          </p:nvPicPr>
          <p:blipFill rotWithShape="1">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l="7261" t="3800" r="6824" b="4428"/>
            <a:stretch/>
          </p:blipFill>
          <p:spPr bwMode="auto">
            <a:xfrm>
              <a:off x="79258" y="5953381"/>
              <a:ext cx="682415" cy="832868"/>
            </a:xfrm>
            <a:prstGeom prst="rect">
              <a:avLst/>
            </a:prstGeom>
            <a:noFill/>
            <a:ln>
              <a:solidFill>
                <a:schemeClr val="accent1"/>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7"/>
            <p:cNvPicPr>
              <a:picLocks noChangeAspect="1"/>
            </p:cNvPicPr>
            <p:nvPr/>
          </p:nvPicPr>
          <p:blipFill rotWithShape="1">
            <a:blip r:embed="rId4"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l="7516" t="19850" b="20240"/>
            <a:stretch/>
          </p:blipFill>
          <p:spPr>
            <a:xfrm>
              <a:off x="785954" y="6270562"/>
              <a:ext cx="843632" cy="546494"/>
            </a:xfrm>
            <a:prstGeom prst="rect">
              <a:avLst/>
            </a:prstGeom>
            <a:solidFill>
              <a:schemeClr val="bg1"/>
            </a:solidFill>
            <a:ln>
              <a:noFill/>
            </a:ln>
          </p:spPr>
        </p:pic>
        <p:pic>
          <p:nvPicPr>
            <p:cNvPr id="9" name="Picture 8"/>
            <p:cNvPicPr>
              <a:picLocks noChangeAspect="1"/>
            </p:cNvPicPr>
            <p:nvPr/>
          </p:nvPicPr>
          <p:blipFill rotWithShape="1">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l="6778" t="14640" b="20373"/>
            <a:stretch/>
          </p:blipFill>
          <p:spPr>
            <a:xfrm>
              <a:off x="828339" y="5952355"/>
              <a:ext cx="995269" cy="308356"/>
            </a:xfrm>
            <a:prstGeom prst="rect">
              <a:avLst/>
            </a:prstGeom>
            <a:solidFill>
              <a:schemeClr val="bg1"/>
            </a:solidFill>
            <a:ln>
              <a:noFill/>
            </a:ln>
          </p:spPr>
        </p:pic>
        <p:pic>
          <p:nvPicPr>
            <p:cNvPr id="10" name="Picture 5">
              <a:extLst>
                <a:ext uri="{FF2B5EF4-FFF2-40B4-BE49-F238E27FC236}">
                  <a16:creationId xmlns:a16="http://schemas.microsoft.com/office/drawing/2014/main" id="{249F8DD8-BE01-9747-8676-27E0075E00E8}"/>
                </a:ext>
              </a:extLst>
            </p:cNvPr>
            <p:cNvPicPr>
              <a:picLocks noChangeAspect="1" noChangeArrowheads="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261146" y="5952355"/>
              <a:ext cx="833894" cy="8338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1" name="Rectangle 10"/>
          <p:cNvSpPr/>
          <p:nvPr/>
        </p:nvSpPr>
        <p:spPr>
          <a:xfrm>
            <a:off x="7986712" y="3678739"/>
            <a:ext cx="3868404" cy="1708160"/>
          </a:xfrm>
          <a:prstGeom prst="rect">
            <a:avLst/>
          </a:prstGeom>
        </p:spPr>
        <p:txBody>
          <a:bodyPr wrap="square">
            <a:spAutoFit/>
          </a:bodyPr>
          <a:lstStyle/>
          <a:p>
            <a:r>
              <a:rPr lang="en-US" sz="2100" dirty="0">
                <a:latin typeface="Franklin Gothic Medium" panose="020B0603020102020204" pitchFamily="34" charset="0"/>
                <a:cs typeface="Arial" panose="020B0604020202020204" pitchFamily="34" charset="0"/>
              </a:rPr>
              <a:t>From 2000 to 2014 </a:t>
            </a:r>
            <a:r>
              <a:rPr lang="en-US" sz="2100" b="1" dirty="0">
                <a:solidFill>
                  <a:srgbClr val="FF0000"/>
                </a:solidFill>
                <a:latin typeface="Franklin Gothic Medium" panose="020B0603020102020204" pitchFamily="34" charset="0"/>
                <a:cs typeface="Arial" panose="020B0604020202020204" pitchFamily="34" charset="0"/>
              </a:rPr>
              <a:t>only 1 in 4 </a:t>
            </a:r>
            <a:r>
              <a:rPr lang="en-US" sz="2100" dirty="0">
                <a:latin typeface="Franklin Gothic Medium" panose="020B0603020102020204" pitchFamily="34" charset="0"/>
                <a:cs typeface="Arial" panose="020B0604020202020204" pitchFamily="34" charset="0"/>
              </a:rPr>
              <a:t>youth diagnosed with OUD received medication (buprenorphine or naltrexone) within 6 months of diagnosis</a:t>
            </a:r>
          </a:p>
        </p:txBody>
      </p:sp>
      <p:sp>
        <p:nvSpPr>
          <p:cNvPr id="12" name="Rectangle 11"/>
          <p:cNvSpPr/>
          <p:nvPr/>
        </p:nvSpPr>
        <p:spPr>
          <a:xfrm>
            <a:off x="7986712" y="1487352"/>
            <a:ext cx="3868404" cy="2031325"/>
          </a:xfrm>
          <a:prstGeom prst="rect">
            <a:avLst/>
          </a:prstGeom>
        </p:spPr>
        <p:txBody>
          <a:bodyPr wrap="square">
            <a:spAutoFit/>
          </a:bodyPr>
          <a:lstStyle/>
          <a:p>
            <a:r>
              <a:rPr lang="en-US" sz="2100" dirty="0">
                <a:latin typeface="Franklin Gothic Medium" panose="020B0603020102020204" pitchFamily="34" charset="0"/>
                <a:cs typeface="Arial" panose="020B0604020202020204" pitchFamily="34" charset="0"/>
              </a:rPr>
              <a:t>Availability of services for adolescents is limited:</a:t>
            </a:r>
            <a:r>
              <a:rPr lang="en-US" sz="2100" b="1" dirty="0">
                <a:latin typeface="Franklin Gothic Medium" panose="020B0603020102020204" pitchFamily="34" charset="0"/>
                <a:cs typeface="Arial" panose="020B0604020202020204" pitchFamily="34" charset="0"/>
              </a:rPr>
              <a:t> </a:t>
            </a:r>
            <a:r>
              <a:rPr lang="en-US" sz="2100" b="1" dirty="0">
                <a:solidFill>
                  <a:srgbClr val="FF0000"/>
                </a:solidFill>
                <a:latin typeface="Franklin Gothic Medium" panose="020B0603020102020204" pitchFamily="34" charset="0"/>
                <a:cs typeface="Arial" panose="020B0604020202020204" pitchFamily="34" charset="0"/>
              </a:rPr>
              <a:t>fewer than 1 in 3 </a:t>
            </a:r>
            <a:r>
              <a:rPr lang="en-US" sz="2100" dirty="0">
                <a:latin typeface="Franklin Gothic Medium" panose="020B0603020102020204" pitchFamily="34" charset="0"/>
                <a:cs typeface="Arial" panose="020B0604020202020204" pitchFamily="34" charset="0"/>
              </a:rPr>
              <a:t>specialty drug treatment programs in the United States offers care to adolescents</a:t>
            </a:r>
          </a:p>
        </p:txBody>
      </p:sp>
    </p:spTree>
    <p:extLst>
      <p:ext uri="{BB962C8B-B14F-4D97-AF65-F5344CB8AC3E}">
        <p14:creationId xmlns:p14="http://schemas.microsoft.com/office/powerpoint/2010/main" val="124534073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79258" y="5952355"/>
            <a:ext cx="12015782" cy="864701"/>
            <a:chOff x="79258" y="5952355"/>
            <a:chExt cx="12015782" cy="864701"/>
          </a:xfrm>
        </p:grpSpPr>
        <p:pic>
          <p:nvPicPr>
            <p:cNvPr id="5" name="Picture 6">
              <a:extLst>
                <a:ext uri="{FF2B5EF4-FFF2-40B4-BE49-F238E27FC236}">
                  <a16:creationId xmlns:a16="http://schemas.microsoft.com/office/drawing/2014/main" id="{364C17E4-7FBC-6740-8936-C12AD90193B1}"/>
                </a:ext>
              </a:extLst>
            </p:cNvPr>
            <p:cNvPicPr>
              <a:picLocks noChangeAspect="1" noChangeArrowheads="1"/>
            </p:cNvPicPr>
            <p:nvPr/>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l="7261" t="3800" r="6824" b="4428"/>
            <a:stretch/>
          </p:blipFill>
          <p:spPr bwMode="auto">
            <a:xfrm>
              <a:off x="79258" y="5953381"/>
              <a:ext cx="682415" cy="832868"/>
            </a:xfrm>
            <a:prstGeom prst="rect">
              <a:avLst/>
            </a:prstGeom>
            <a:noFill/>
            <a:ln>
              <a:solidFill>
                <a:schemeClr val="accent1"/>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p:cNvPicPr>
              <a:picLocks noChangeAspect="1"/>
            </p:cNvPicPr>
            <p:nvPr/>
          </p:nvPicPr>
          <p:blipFill rotWithShape="1">
            <a:blip r:embed="rId3"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l="7516" t="19850" b="20240"/>
            <a:stretch/>
          </p:blipFill>
          <p:spPr>
            <a:xfrm>
              <a:off x="785954" y="6270562"/>
              <a:ext cx="843632" cy="546494"/>
            </a:xfrm>
            <a:prstGeom prst="rect">
              <a:avLst/>
            </a:prstGeom>
            <a:solidFill>
              <a:schemeClr val="bg1"/>
            </a:solidFill>
            <a:ln>
              <a:noFill/>
            </a:ln>
          </p:spPr>
        </p:pic>
        <p:pic>
          <p:nvPicPr>
            <p:cNvPr id="7" name="Picture 6"/>
            <p:cNvPicPr>
              <a:picLocks noChangeAspect="1"/>
            </p:cNvPicPr>
            <p:nvPr/>
          </p:nvPicPr>
          <p:blipFill rotWithShape="1">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l="6778" t="14640" b="20373"/>
            <a:stretch/>
          </p:blipFill>
          <p:spPr>
            <a:xfrm>
              <a:off x="828339" y="5952355"/>
              <a:ext cx="995269" cy="308356"/>
            </a:xfrm>
            <a:prstGeom prst="rect">
              <a:avLst/>
            </a:prstGeom>
            <a:solidFill>
              <a:schemeClr val="bg1"/>
            </a:solidFill>
            <a:ln>
              <a:noFill/>
            </a:ln>
          </p:spPr>
        </p:pic>
        <p:pic>
          <p:nvPicPr>
            <p:cNvPr id="8" name="Picture 5">
              <a:extLst>
                <a:ext uri="{FF2B5EF4-FFF2-40B4-BE49-F238E27FC236}">
                  <a16:creationId xmlns:a16="http://schemas.microsoft.com/office/drawing/2014/main" id="{249F8DD8-BE01-9747-8676-27E0075E00E8}"/>
                </a:ext>
              </a:extLst>
            </p:cNvPr>
            <p:cNvPicPr>
              <a:picLocks noChangeAspect="1" noChangeArrowheads="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261146" y="5952355"/>
              <a:ext cx="833894" cy="8338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9" name="Picture 8"/>
          <p:cNvPicPr>
            <a:picLocks noChangeAspect="1"/>
          </p:cNvPicPr>
          <p:nvPr/>
        </p:nvPicPr>
        <p:blipFill rotWithShape="1">
          <a:blip r:embed="rId6"/>
          <a:srcRect l="9506" t="52935" r="60369" b="11628"/>
          <a:stretch/>
        </p:blipFill>
        <p:spPr>
          <a:xfrm>
            <a:off x="6342432" y="1259428"/>
            <a:ext cx="4262119" cy="2820112"/>
          </a:xfrm>
          <a:prstGeom prst="rect">
            <a:avLst/>
          </a:prstGeom>
          <a:ln>
            <a:solidFill>
              <a:srgbClr val="002060"/>
            </a:solidFill>
          </a:ln>
        </p:spPr>
      </p:pic>
      <p:sp>
        <p:nvSpPr>
          <p:cNvPr id="10" name="Rectangle 9"/>
          <p:cNvSpPr/>
          <p:nvPr/>
        </p:nvSpPr>
        <p:spPr>
          <a:xfrm rot="16200000">
            <a:off x="9566014" y="2530984"/>
            <a:ext cx="3587809" cy="276999"/>
          </a:xfrm>
          <a:prstGeom prst="rect">
            <a:avLst/>
          </a:prstGeom>
        </p:spPr>
        <p:txBody>
          <a:bodyPr wrap="square">
            <a:spAutoFit/>
          </a:bodyPr>
          <a:lstStyle/>
          <a:p>
            <a:pPr algn="r"/>
            <a:r>
              <a:rPr lang="en-US" sz="1200" dirty="0">
                <a:latin typeface="Franklin Gothic Medium" panose="020B0603020102020204" pitchFamily="34" charset="0"/>
              </a:rPr>
              <a:t>https://safehealthcareforeverywoman.org/</a:t>
            </a:r>
          </a:p>
        </p:txBody>
      </p:sp>
      <p:sp>
        <p:nvSpPr>
          <p:cNvPr id="2" name="Title 1">
            <a:extLst>
              <a:ext uri="{FF2B5EF4-FFF2-40B4-BE49-F238E27FC236}">
                <a16:creationId xmlns:a16="http://schemas.microsoft.com/office/drawing/2014/main" id="{D405C6BC-7CAE-8648-994F-A532EE3B3B36}"/>
              </a:ext>
            </a:extLst>
          </p:cNvPr>
          <p:cNvSpPr>
            <a:spLocks noGrp="1"/>
          </p:cNvSpPr>
          <p:nvPr>
            <p:ph type="title"/>
          </p:nvPr>
        </p:nvSpPr>
        <p:spPr>
          <a:xfrm>
            <a:off x="210403" y="282735"/>
            <a:ext cx="10515600" cy="1325563"/>
          </a:xfrm>
        </p:spPr>
        <p:txBody>
          <a:bodyPr/>
          <a:lstStyle/>
          <a:p>
            <a:r>
              <a:rPr lang="en-US" b="1" dirty="0">
                <a:latin typeface="Franklin Gothic Medium" panose="020B0603020102020204" pitchFamily="34" charset="0"/>
              </a:rPr>
              <a:t>Models of care for pregnant women </a:t>
            </a:r>
          </a:p>
        </p:txBody>
      </p:sp>
      <p:pic>
        <p:nvPicPr>
          <p:cNvPr id="12" name="Picture 11"/>
          <p:cNvPicPr>
            <a:picLocks noChangeAspect="1"/>
          </p:cNvPicPr>
          <p:nvPr/>
        </p:nvPicPr>
        <p:blipFill rotWithShape="1">
          <a:blip r:embed="rId7"/>
          <a:srcRect l="14329" t="14727" r="50522" b="5671"/>
          <a:stretch/>
        </p:blipFill>
        <p:spPr>
          <a:xfrm>
            <a:off x="470526" y="1320107"/>
            <a:ext cx="3538377" cy="4507488"/>
          </a:xfrm>
          <a:prstGeom prst="rect">
            <a:avLst/>
          </a:prstGeom>
        </p:spPr>
      </p:pic>
      <p:sp>
        <p:nvSpPr>
          <p:cNvPr id="13" name="Rectangle 12"/>
          <p:cNvSpPr/>
          <p:nvPr/>
        </p:nvSpPr>
        <p:spPr>
          <a:xfrm rot="16200000">
            <a:off x="2143120" y="3808294"/>
            <a:ext cx="3936590" cy="276999"/>
          </a:xfrm>
          <a:prstGeom prst="rect">
            <a:avLst/>
          </a:prstGeom>
        </p:spPr>
        <p:txBody>
          <a:bodyPr wrap="none">
            <a:spAutoFit/>
          </a:bodyPr>
          <a:lstStyle/>
          <a:p>
            <a:r>
              <a:rPr lang="en-US" sz="1200" dirty="0">
                <a:latin typeface="Franklin Gothic Medium" panose="020B0603020102020204" pitchFamily="34" charset="0"/>
              </a:rPr>
              <a:t>https://store.samhsa.gov/system/files/sma16-4978.pdf</a:t>
            </a:r>
          </a:p>
        </p:txBody>
      </p:sp>
      <p:pic>
        <p:nvPicPr>
          <p:cNvPr id="14" name="Picture 13"/>
          <p:cNvPicPr>
            <a:picLocks noChangeAspect="1"/>
          </p:cNvPicPr>
          <p:nvPr/>
        </p:nvPicPr>
        <p:blipFill rotWithShape="1">
          <a:blip r:embed="rId6"/>
          <a:srcRect l="40484" t="15503" r="51163" b="11628"/>
          <a:stretch/>
        </p:blipFill>
        <p:spPr>
          <a:xfrm>
            <a:off x="10604551" y="637544"/>
            <a:ext cx="704309" cy="3455644"/>
          </a:xfrm>
          <a:prstGeom prst="rect">
            <a:avLst/>
          </a:prstGeom>
        </p:spPr>
      </p:pic>
      <p:pic>
        <p:nvPicPr>
          <p:cNvPr id="15" name="Picture 14"/>
          <p:cNvPicPr>
            <a:picLocks noChangeAspect="1"/>
          </p:cNvPicPr>
          <p:nvPr/>
        </p:nvPicPr>
        <p:blipFill rotWithShape="1">
          <a:blip r:embed="rId8"/>
          <a:srcRect l="2015" t="14154" r="37090" b="40298"/>
          <a:stretch/>
        </p:blipFill>
        <p:spPr>
          <a:xfrm>
            <a:off x="4688858" y="4253437"/>
            <a:ext cx="5614186" cy="2362088"/>
          </a:xfrm>
          <a:prstGeom prst="rect">
            <a:avLst/>
          </a:prstGeom>
        </p:spPr>
      </p:pic>
      <p:sp>
        <p:nvSpPr>
          <p:cNvPr id="16" name="Rectangle 15"/>
          <p:cNvSpPr/>
          <p:nvPr/>
        </p:nvSpPr>
        <p:spPr>
          <a:xfrm>
            <a:off x="4449170" y="6586804"/>
            <a:ext cx="6670343" cy="276999"/>
          </a:xfrm>
          <a:prstGeom prst="rect">
            <a:avLst/>
          </a:prstGeom>
        </p:spPr>
        <p:txBody>
          <a:bodyPr wrap="square">
            <a:spAutoFit/>
          </a:bodyPr>
          <a:lstStyle/>
          <a:p>
            <a:r>
              <a:rPr lang="en-US" sz="1200" dirty="0">
                <a:latin typeface="Franklin Gothic Medium" panose="020B0603020102020204" pitchFamily="34" charset="0"/>
              </a:rPr>
              <a:t>https://www.addictionpolicy.org/blog/coordinating-care-for-pregnant-and-postpartum-oud-patients</a:t>
            </a:r>
          </a:p>
        </p:txBody>
      </p:sp>
    </p:spTree>
    <p:extLst>
      <p:ext uri="{BB962C8B-B14F-4D97-AF65-F5344CB8AC3E}">
        <p14:creationId xmlns:p14="http://schemas.microsoft.com/office/powerpoint/2010/main" val="30748980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40146-353D-E047-ABDB-6B3B62710B2D}"/>
              </a:ext>
            </a:extLst>
          </p:cNvPr>
          <p:cNvSpPr>
            <a:spLocks noGrp="1"/>
          </p:cNvSpPr>
          <p:nvPr>
            <p:ph type="title"/>
          </p:nvPr>
        </p:nvSpPr>
        <p:spPr>
          <a:xfrm>
            <a:off x="199161" y="500062"/>
            <a:ext cx="10515600" cy="1325563"/>
          </a:xfrm>
        </p:spPr>
        <p:txBody>
          <a:bodyPr/>
          <a:lstStyle/>
          <a:p>
            <a:r>
              <a:rPr lang="en-US" b="1" dirty="0">
                <a:latin typeface="Franklin Gothic Medium" panose="020B0603020102020204" pitchFamily="34" charset="0"/>
                <a:cs typeface="Arial" panose="020B0604020202020204" pitchFamily="34" charset="0"/>
              </a:rPr>
              <a:t>Early Onset Matters!</a:t>
            </a:r>
          </a:p>
        </p:txBody>
      </p:sp>
      <p:sp>
        <p:nvSpPr>
          <p:cNvPr id="3" name="Content Placeholder 2">
            <a:extLst>
              <a:ext uri="{FF2B5EF4-FFF2-40B4-BE49-F238E27FC236}">
                <a16:creationId xmlns:a16="http://schemas.microsoft.com/office/drawing/2014/main" id="{8E698F02-A639-0140-934E-5A59FCD392B3}"/>
              </a:ext>
            </a:extLst>
          </p:cNvPr>
          <p:cNvSpPr>
            <a:spLocks noGrp="1"/>
          </p:cNvSpPr>
          <p:nvPr>
            <p:ph idx="1"/>
          </p:nvPr>
        </p:nvSpPr>
        <p:spPr>
          <a:xfrm>
            <a:off x="838200" y="2388891"/>
            <a:ext cx="10515600" cy="4351338"/>
          </a:xfrm>
        </p:spPr>
        <p:txBody>
          <a:bodyPr/>
          <a:lstStyle/>
          <a:p>
            <a:r>
              <a:rPr lang="en-US" dirty="0">
                <a:latin typeface="Franklin Gothic Medium" panose="020B0603020102020204" pitchFamily="34" charset="0"/>
                <a:cs typeface="Arial" panose="020B0604020202020204" pitchFamily="34" charset="0"/>
              </a:rPr>
              <a:t>Long term risk: development of substance use disorders </a:t>
            </a:r>
          </a:p>
          <a:p>
            <a:endParaRPr lang="en-US" dirty="0">
              <a:latin typeface="Franklin Gothic Medium" panose="020B0603020102020204" pitchFamily="34" charset="0"/>
              <a:cs typeface="Arial" panose="020B0604020202020204" pitchFamily="34" charset="0"/>
            </a:endParaRPr>
          </a:p>
          <a:p>
            <a:pPr marL="3657600" lvl="8" indent="0">
              <a:buNone/>
            </a:pPr>
            <a:r>
              <a:rPr lang="en-US" dirty="0">
                <a:latin typeface="Franklin Gothic Medium" panose="020B0603020102020204" pitchFamily="34" charset="0"/>
                <a:cs typeface="Arial" panose="020B0604020202020204" pitchFamily="34" charset="0"/>
              </a:rPr>
              <a:t>AND</a:t>
            </a:r>
          </a:p>
          <a:p>
            <a:endParaRPr lang="en-US" dirty="0">
              <a:latin typeface="Franklin Gothic Medium" panose="020B0603020102020204" pitchFamily="34" charset="0"/>
              <a:cs typeface="Arial" panose="020B0604020202020204" pitchFamily="34" charset="0"/>
            </a:endParaRPr>
          </a:p>
          <a:p>
            <a:r>
              <a:rPr lang="en-US" dirty="0">
                <a:latin typeface="Franklin Gothic Medium" panose="020B0603020102020204" pitchFamily="34" charset="0"/>
                <a:cs typeface="Arial" panose="020B0604020202020204" pitchFamily="34" charset="0"/>
              </a:rPr>
              <a:t> Youth who use alcohol and other drugs engage in other risky behaviors </a:t>
            </a:r>
          </a:p>
        </p:txBody>
      </p:sp>
      <p:grpSp>
        <p:nvGrpSpPr>
          <p:cNvPr id="10" name="Group 9"/>
          <p:cNvGrpSpPr/>
          <p:nvPr/>
        </p:nvGrpSpPr>
        <p:grpSpPr>
          <a:xfrm>
            <a:off x="79258" y="5952355"/>
            <a:ext cx="12015782" cy="864701"/>
            <a:chOff x="79258" y="5952355"/>
            <a:chExt cx="12015782" cy="864701"/>
          </a:xfrm>
        </p:grpSpPr>
        <p:pic>
          <p:nvPicPr>
            <p:cNvPr id="11" name="Picture 6">
              <a:extLst>
                <a:ext uri="{FF2B5EF4-FFF2-40B4-BE49-F238E27FC236}">
                  <a16:creationId xmlns:a16="http://schemas.microsoft.com/office/drawing/2014/main" id="{364C17E4-7FBC-6740-8936-C12AD90193B1}"/>
                </a:ext>
              </a:extLst>
            </p:cNvPr>
            <p:cNvPicPr>
              <a:picLocks noChangeAspect="1" noChangeArrowheads="1"/>
            </p:cNvPicPr>
            <p:nvPr/>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l="7261" t="3800" r="6824" b="4428"/>
            <a:stretch/>
          </p:blipFill>
          <p:spPr bwMode="auto">
            <a:xfrm>
              <a:off x="79258" y="5953381"/>
              <a:ext cx="682415" cy="832868"/>
            </a:xfrm>
            <a:prstGeom prst="rect">
              <a:avLst/>
            </a:prstGeom>
            <a:noFill/>
            <a:ln>
              <a:solidFill>
                <a:schemeClr val="accent1"/>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11"/>
            <p:cNvPicPr>
              <a:picLocks noChangeAspect="1"/>
            </p:cNvPicPr>
            <p:nvPr/>
          </p:nvPicPr>
          <p:blipFill rotWithShape="1">
            <a:blip r:embed="rId3"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l="7516" t="19850" b="20240"/>
            <a:stretch/>
          </p:blipFill>
          <p:spPr>
            <a:xfrm>
              <a:off x="785954" y="6270562"/>
              <a:ext cx="843632" cy="546494"/>
            </a:xfrm>
            <a:prstGeom prst="rect">
              <a:avLst/>
            </a:prstGeom>
            <a:solidFill>
              <a:schemeClr val="bg1"/>
            </a:solidFill>
            <a:ln>
              <a:noFill/>
            </a:ln>
          </p:spPr>
        </p:pic>
        <p:pic>
          <p:nvPicPr>
            <p:cNvPr id="13" name="Picture 12"/>
            <p:cNvPicPr>
              <a:picLocks noChangeAspect="1"/>
            </p:cNvPicPr>
            <p:nvPr/>
          </p:nvPicPr>
          <p:blipFill rotWithShape="1">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l="6778" t="14640" b="20373"/>
            <a:stretch/>
          </p:blipFill>
          <p:spPr>
            <a:xfrm>
              <a:off x="828339" y="5952355"/>
              <a:ext cx="995269" cy="308356"/>
            </a:xfrm>
            <a:prstGeom prst="rect">
              <a:avLst/>
            </a:prstGeom>
            <a:solidFill>
              <a:schemeClr val="bg1"/>
            </a:solidFill>
            <a:ln>
              <a:noFill/>
            </a:ln>
          </p:spPr>
        </p:pic>
        <p:pic>
          <p:nvPicPr>
            <p:cNvPr id="14" name="Picture 5">
              <a:extLst>
                <a:ext uri="{FF2B5EF4-FFF2-40B4-BE49-F238E27FC236}">
                  <a16:creationId xmlns:a16="http://schemas.microsoft.com/office/drawing/2014/main" id="{249F8DD8-BE01-9747-8676-27E0075E00E8}"/>
                </a:ext>
              </a:extLst>
            </p:cNvPr>
            <p:cNvPicPr>
              <a:picLocks noChangeAspect="1" noChangeArrowheads="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261146" y="5952355"/>
              <a:ext cx="833894" cy="8338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21093011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E51047-B0A7-8B4C-A120-8E9E1931281B}"/>
              </a:ext>
            </a:extLst>
          </p:cNvPr>
          <p:cNvSpPr txBox="1">
            <a:spLocks/>
          </p:cNvSpPr>
          <p:nvPr/>
        </p:nvSpPr>
        <p:spPr>
          <a:xfrm>
            <a:off x="225393" y="205856"/>
            <a:ext cx="10886837" cy="1355224"/>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Franklin Gothic Medium" panose="020B0603020102020204" pitchFamily="34" charset="0"/>
              </a:rPr>
              <a:t>Prevalence and kinds of drug use different</a:t>
            </a:r>
          </a:p>
          <a:p>
            <a:r>
              <a:rPr lang="en-US" sz="2400" b="1" dirty="0">
                <a:latin typeface="Franklin Gothic Medium" panose="020B0603020102020204" pitchFamily="34" charset="0"/>
              </a:rPr>
              <a:t>Teens (12 -- 17 y/o)</a:t>
            </a:r>
          </a:p>
        </p:txBody>
      </p:sp>
      <p:pic>
        <p:nvPicPr>
          <p:cNvPr id="6" name="Picture 5">
            <a:extLst>
              <a:ext uri="{FF2B5EF4-FFF2-40B4-BE49-F238E27FC236}">
                <a16:creationId xmlns:a16="http://schemas.microsoft.com/office/drawing/2014/main" id="{24B004EF-67E5-8144-9F27-4B7427714D3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40255" y="6309385"/>
            <a:ext cx="854885" cy="380691"/>
          </a:xfrm>
          <a:prstGeom prst="rect">
            <a:avLst/>
          </a:prstGeom>
        </p:spPr>
      </p:pic>
      <p:pic>
        <p:nvPicPr>
          <p:cNvPr id="7" name="Picture 6">
            <a:extLst>
              <a:ext uri="{FF2B5EF4-FFF2-40B4-BE49-F238E27FC236}">
                <a16:creationId xmlns:a16="http://schemas.microsoft.com/office/drawing/2014/main" id="{B7C97D84-D40A-BC4E-BD69-B7C8724CA63C}"/>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27506" y="6247373"/>
            <a:ext cx="916616" cy="438505"/>
          </a:xfrm>
          <a:prstGeom prst="rect">
            <a:avLst/>
          </a:prstGeom>
          <a:solidFill>
            <a:sysClr val="window" lastClr="FFFFFF"/>
          </a:solidFill>
          <a:ln>
            <a:noFill/>
          </a:ln>
        </p:spPr>
      </p:pic>
      <p:pic>
        <p:nvPicPr>
          <p:cNvPr id="8" name="Picture 7">
            <a:extLst>
              <a:ext uri="{FF2B5EF4-FFF2-40B4-BE49-F238E27FC236}">
                <a16:creationId xmlns:a16="http://schemas.microsoft.com/office/drawing/2014/main" id="{2DC29BFF-5658-3C4E-9BFB-8026BBA73DC9}"/>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9850" b="20240"/>
          <a:stretch/>
        </p:blipFill>
        <p:spPr>
          <a:xfrm>
            <a:off x="89800" y="6305909"/>
            <a:ext cx="659865" cy="395324"/>
          </a:xfrm>
          <a:prstGeom prst="rect">
            <a:avLst/>
          </a:prstGeom>
          <a:solidFill>
            <a:sysClr val="window" lastClr="FFFFFF"/>
          </a:solidFill>
          <a:ln>
            <a:noFill/>
          </a:ln>
        </p:spPr>
      </p:pic>
      <p:pic>
        <p:nvPicPr>
          <p:cNvPr id="17" name="Content Placeholder 3">
            <a:extLst>
              <a:ext uri="{FF2B5EF4-FFF2-40B4-BE49-F238E27FC236}">
                <a16:creationId xmlns:a16="http://schemas.microsoft.com/office/drawing/2014/main" id="{ECBDDB50-8B5B-1D4E-866F-2B6E265A94DF}"/>
              </a:ext>
            </a:extLst>
          </p:cNvPr>
          <p:cNvPicPr>
            <a:picLocks noGrp="1" noChangeAspect="1"/>
          </p:cNvPicPr>
          <p:nvPr>
            <p:ph idx="1"/>
          </p:nvPr>
        </p:nvPicPr>
        <p:blipFill>
          <a:blip r:embed="rId5"/>
          <a:stretch>
            <a:fillRect/>
          </a:stretch>
        </p:blipFill>
        <p:spPr>
          <a:xfrm>
            <a:off x="133779" y="1562724"/>
            <a:ext cx="5956300" cy="4191000"/>
          </a:xfrm>
        </p:spPr>
      </p:pic>
      <p:pic>
        <p:nvPicPr>
          <p:cNvPr id="18" name="Picture 17">
            <a:extLst>
              <a:ext uri="{FF2B5EF4-FFF2-40B4-BE49-F238E27FC236}">
                <a16:creationId xmlns:a16="http://schemas.microsoft.com/office/drawing/2014/main" id="{7AA186C2-72F9-F641-908A-D1967BD1C46A}"/>
              </a:ext>
            </a:extLst>
          </p:cNvPr>
          <p:cNvPicPr>
            <a:picLocks noChangeAspect="1"/>
          </p:cNvPicPr>
          <p:nvPr/>
        </p:nvPicPr>
        <p:blipFill>
          <a:blip r:embed="rId6"/>
          <a:stretch>
            <a:fillRect/>
          </a:stretch>
        </p:blipFill>
        <p:spPr>
          <a:xfrm>
            <a:off x="6234545" y="1562724"/>
            <a:ext cx="5785098" cy="4230892"/>
          </a:xfrm>
          <a:prstGeom prst="rect">
            <a:avLst/>
          </a:prstGeom>
        </p:spPr>
      </p:pic>
      <p:sp>
        <p:nvSpPr>
          <p:cNvPr id="19" name="Rectangle 18">
            <a:extLst>
              <a:ext uri="{FF2B5EF4-FFF2-40B4-BE49-F238E27FC236}">
                <a16:creationId xmlns:a16="http://schemas.microsoft.com/office/drawing/2014/main" id="{202A3477-9464-A449-BAA9-15481015AD89}"/>
              </a:ext>
            </a:extLst>
          </p:cNvPr>
          <p:cNvSpPr/>
          <p:nvPr/>
        </p:nvSpPr>
        <p:spPr>
          <a:xfrm>
            <a:off x="9857142" y="6262041"/>
            <a:ext cx="9004302" cy="230832"/>
          </a:xfrm>
          <a:prstGeom prst="rect">
            <a:avLst/>
          </a:prstGeom>
        </p:spPr>
        <p:txBody>
          <a:bodyPr wrap="square">
            <a:spAutoFit/>
          </a:bodyPr>
          <a:lstStyle/>
          <a:p>
            <a:r>
              <a:rPr lang="en-US" sz="900" dirty="0">
                <a:latin typeface="Franklin Gothic Medium" panose="020B0603020102020204" pitchFamily="34" charset="0"/>
              </a:rPr>
              <a:t>Monitoring the Future, 2019 </a:t>
            </a:r>
          </a:p>
        </p:txBody>
      </p:sp>
    </p:spTree>
    <p:extLst>
      <p:ext uri="{BB962C8B-B14F-4D97-AF65-F5344CB8AC3E}">
        <p14:creationId xmlns:p14="http://schemas.microsoft.com/office/powerpoint/2010/main" val="13764639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A542174-478A-C649-9070-5F7A05CD37CE}"/>
              </a:ext>
            </a:extLst>
          </p:cNvPr>
          <p:cNvPicPr>
            <a:picLocks noChangeAspect="1"/>
          </p:cNvPicPr>
          <p:nvPr/>
        </p:nvPicPr>
        <p:blipFill>
          <a:blip r:embed="rId2"/>
          <a:stretch>
            <a:fillRect/>
          </a:stretch>
        </p:blipFill>
        <p:spPr>
          <a:xfrm>
            <a:off x="9857142" y="-7570004"/>
            <a:ext cx="5956300" cy="4457700"/>
          </a:xfrm>
          <a:prstGeom prst="rect">
            <a:avLst/>
          </a:prstGeom>
        </p:spPr>
      </p:pic>
      <p:pic>
        <p:nvPicPr>
          <p:cNvPr id="7" name="Picture 6">
            <a:extLst>
              <a:ext uri="{FF2B5EF4-FFF2-40B4-BE49-F238E27FC236}">
                <a16:creationId xmlns:a16="http://schemas.microsoft.com/office/drawing/2014/main" id="{29829CF3-F315-194A-9D00-86F1738BAD5D}"/>
              </a:ext>
            </a:extLst>
          </p:cNvPr>
          <p:cNvPicPr>
            <a:picLocks noChangeAspect="1"/>
          </p:cNvPicPr>
          <p:nvPr/>
        </p:nvPicPr>
        <p:blipFill>
          <a:blip r:embed="rId3"/>
          <a:stretch>
            <a:fillRect/>
          </a:stretch>
        </p:blipFill>
        <p:spPr>
          <a:xfrm>
            <a:off x="6299494" y="1200322"/>
            <a:ext cx="5687697" cy="5105587"/>
          </a:xfrm>
          <a:prstGeom prst="rect">
            <a:avLst/>
          </a:prstGeom>
        </p:spPr>
      </p:pic>
      <p:sp>
        <p:nvSpPr>
          <p:cNvPr id="9" name="Rectangle 8">
            <a:extLst>
              <a:ext uri="{FF2B5EF4-FFF2-40B4-BE49-F238E27FC236}">
                <a16:creationId xmlns:a16="http://schemas.microsoft.com/office/drawing/2014/main" id="{67FCFCBF-7337-854B-B2C9-9D0CC3DAD175}"/>
              </a:ext>
            </a:extLst>
          </p:cNvPr>
          <p:cNvSpPr/>
          <p:nvPr/>
        </p:nvSpPr>
        <p:spPr>
          <a:xfrm>
            <a:off x="9857142" y="6384314"/>
            <a:ext cx="9004302" cy="230832"/>
          </a:xfrm>
          <a:prstGeom prst="rect">
            <a:avLst/>
          </a:prstGeom>
        </p:spPr>
        <p:txBody>
          <a:bodyPr wrap="square">
            <a:spAutoFit/>
          </a:bodyPr>
          <a:lstStyle/>
          <a:p>
            <a:r>
              <a:rPr lang="en-US" sz="900" dirty="0">
                <a:latin typeface="Franklin Gothic Book" panose="020B0503020102020204" pitchFamily="34" charset="0"/>
              </a:rPr>
              <a:t>MTF (2019)</a:t>
            </a:r>
          </a:p>
        </p:txBody>
      </p:sp>
      <p:pic>
        <p:nvPicPr>
          <p:cNvPr id="11" name="Picture 10" descr="A screenshot of a cell phone&#10;&#10;Description automatically generated">
            <a:extLst>
              <a:ext uri="{FF2B5EF4-FFF2-40B4-BE49-F238E27FC236}">
                <a16:creationId xmlns:a16="http://schemas.microsoft.com/office/drawing/2014/main" id="{182BCBAF-6316-A74C-9C48-C4C87F46EE94}"/>
              </a:ext>
            </a:extLst>
          </p:cNvPr>
          <p:cNvPicPr>
            <a:picLocks noChangeAspect="1"/>
          </p:cNvPicPr>
          <p:nvPr/>
        </p:nvPicPr>
        <p:blipFill>
          <a:blip r:embed="rId4"/>
          <a:stretch>
            <a:fillRect/>
          </a:stretch>
        </p:blipFill>
        <p:spPr>
          <a:xfrm>
            <a:off x="-10165934" y="370544"/>
            <a:ext cx="7529413" cy="6858000"/>
          </a:xfrm>
          <a:prstGeom prst="rect">
            <a:avLst/>
          </a:prstGeom>
        </p:spPr>
      </p:pic>
      <p:pic>
        <p:nvPicPr>
          <p:cNvPr id="13" name="Picture 12" descr="A screenshot of a cell phone&#10;&#10;Description automatically generated">
            <a:extLst>
              <a:ext uri="{FF2B5EF4-FFF2-40B4-BE49-F238E27FC236}">
                <a16:creationId xmlns:a16="http://schemas.microsoft.com/office/drawing/2014/main" id="{A50A2394-B3B9-6F41-B9EC-613D5475B0BA}"/>
              </a:ext>
            </a:extLst>
          </p:cNvPr>
          <p:cNvPicPr>
            <a:picLocks noChangeAspect="1"/>
          </p:cNvPicPr>
          <p:nvPr/>
        </p:nvPicPr>
        <p:blipFill>
          <a:blip r:embed="rId5"/>
          <a:stretch>
            <a:fillRect/>
          </a:stretch>
        </p:blipFill>
        <p:spPr>
          <a:xfrm>
            <a:off x="-3984844" y="9753600"/>
            <a:ext cx="7529413" cy="6858000"/>
          </a:xfrm>
          <a:prstGeom prst="rect">
            <a:avLst/>
          </a:prstGeom>
        </p:spPr>
      </p:pic>
      <p:pic>
        <p:nvPicPr>
          <p:cNvPr id="15" name="Picture 14" descr="A close up of a map&#10;&#10;Description automatically generated">
            <a:extLst>
              <a:ext uri="{FF2B5EF4-FFF2-40B4-BE49-F238E27FC236}">
                <a16:creationId xmlns:a16="http://schemas.microsoft.com/office/drawing/2014/main" id="{99CB1E98-6CE3-D34D-B1DF-26E5B913AA01}"/>
              </a:ext>
            </a:extLst>
          </p:cNvPr>
          <p:cNvPicPr>
            <a:picLocks noChangeAspect="1"/>
          </p:cNvPicPr>
          <p:nvPr/>
        </p:nvPicPr>
        <p:blipFill>
          <a:blip r:embed="rId6"/>
          <a:stretch>
            <a:fillRect/>
          </a:stretch>
        </p:blipFill>
        <p:spPr>
          <a:xfrm>
            <a:off x="13625413" y="-3697312"/>
            <a:ext cx="7529413" cy="6858000"/>
          </a:xfrm>
          <a:prstGeom prst="rect">
            <a:avLst/>
          </a:prstGeom>
        </p:spPr>
      </p:pic>
      <p:pic>
        <p:nvPicPr>
          <p:cNvPr id="17" name="Picture 16" descr="A close up of a map&#10;&#10;Description automatically generated">
            <a:extLst>
              <a:ext uri="{FF2B5EF4-FFF2-40B4-BE49-F238E27FC236}">
                <a16:creationId xmlns:a16="http://schemas.microsoft.com/office/drawing/2014/main" id="{247368A8-ED31-A448-B0C8-A0C66129F277}"/>
              </a:ext>
            </a:extLst>
          </p:cNvPr>
          <p:cNvPicPr>
            <a:picLocks noChangeAspect="1"/>
          </p:cNvPicPr>
          <p:nvPr/>
        </p:nvPicPr>
        <p:blipFill>
          <a:blip r:embed="rId7"/>
          <a:stretch>
            <a:fillRect/>
          </a:stretch>
        </p:blipFill>
        <p:spPr>
          <a:xfrm>
            <a:off x="-8803477" y="-7749984"/>
            <a:ext cx="7529413" cy="6858000"/>
          </a:xfrm>
          <a:prstGeom prst="rect">
            <a:avLst/>
          </a:prstGeom>
        </p:spPr>
      </p:pic>
      <p:pic>
        <p:nvPicPr>
          <p:cNvPr id="19" name="Picture 18" descr="A screenshot of a cell phone&#10;&#10;Description automatically generated">
            <a:extLst>
              <a:ext uri="{FF2B5EF4-FFF2-40B4-BE49-F238E27FC236}">
                <a16:creationId xmlns:a16="http://schemas.microsoft.com/office/drawing/2014/main" id="{C6754BFF-69A4-744F-903E-D3D24614E4F8}"/>
              </a:ext>
            </a:extLst>
          </p:cNvPr>
          <p:cNvPicPr>
            <a:picLocks noChangeAspect="1"/>
          </p:cNvPicPr>
          <p:nvPr/>
        </p:nvPicPr>
        <p:blipFill>
          <a:blip r:embed="rId8"/>
          <a:stretch>
            <a:fillRect/>
          </a:stretch>
        </p:blipFill>
        <p:spPr>
          <a:xfrm>
            <a:off x="13985250" y="5657850"/>
            <a:ext cx="7529413" cy="6858000"/>
          </a:xfrm>
          <a:prstGeom prst="rect">
            <a:avLst/>
          </a:prstGeom>
        </p:spPr>
      </p:pic>
      <p:pic>
        <p:nvPicPr>
          <p:cNvPr id="23" name="Picture 22">
            <a:extLst>
              <a:ext uri="{FF2B5EF4-FFF2-40B4-BE49-F238E27FC236}">
                <a16:creationId xmlns:a16="http://schemas.microsoft.com/office/drawing/2014/main" id="{65A8B275-3DEF-3B46-A81A-316B346F72D3}"/>
              </a:ext>
            </a:extLst>
          </p:cNvPr>
          <p:cNvPicPr>
            <a:picLocks noChangeAspect="1"/>
          </p:cNvPicPr>
          <p:nvPr/>
        </p:nvPicPr>
        <p:blipFill>
          <a:blip r:embed="rId9"/>
          <a:stretch>
            <a:fillRect/>
          </a:stretch>
        </p:blipFill>
        <p:spPr>
          <a:xfrm>
            <a:off x="139700" y="1462744"/>
            <a:ext cx="5956300" cy="4673600"/>
          </a:xfrm>
          <a:prstGeom prst="rect">
            <a:avLst/>
          </a:prstGeom>
        </p:spPr>
      </p:pic>
      <p:sp>
        <p:nvSpPr>
          <p:cNvPr id="26" name="Title 1">
            <a:extLst>
              <a:ext uri="{FF2B5EF4-FFF2-40B4-BE49-F238E27FC236}">
                <a16:creationId xmlns:a16="http://schemas.microsoft.com/office/drawing/2014/main" id="{70F13FEF-ABE1-794A-9E2E-EEE16FBA4011}"/>
              </a:ext>
            </a:extLst>
          </p:cNvPr>
          <p:cNvSpPr txBox="1">
            <a:spLocks/>
          </p:cNvSpPr>
          <p:nvPr/>
        </p:nvSpPr>
        <p:spPr>
          <a:xfrm>
            <a:off x="1305163" y="148964"/>
            <a:ext cx="10886837" cy="1355224"/>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Franklin Gothic Medium" panose="020B0603020102020204" pitchFamily="34" charset="0"/>
              </a:rPr>
              <a:t>Prevalence and kinds of drug use different</a:t>
            </a:r>
          </a:p>
          <a:p>
            <a:r>
              <a:rPr lang="en-US" sz="2400" b="1" dirty="0">
                <a:latin typeface="Franklin Gothic Medium" panose="020B0603020102020204" pitchFamily="34" charset="0"/>
              </a:rPr>
              <a:t>Teens (12 -- 17 y/o)</a:t>
            </a:r>
          </a:p>
        </p:txBody>
      </p:sp>
      <p:pic>
        <p:nvPicPr>
          <p:cNvPr id="28" name="Picture 27">
            <a:extLst>
              <a:ext uri="{FF2B5EF4-FFF2-40B4-BE49-F238E27FC236}">
                <a16:creationId xmlns:a16="http://schemas.microsoft.com/office/drawing/2014/main" id="{40758D44-1ECC-884D-B6DC-7A306BDF376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40255" y="6309385"/>
            <a:ext cx="854885" cy="380691"/>
          </a:xfrm>
          <a:prstGeom prst="rect">
            <a:avLst/>
          </a:prstGeom>
        </p:spPr>
      </p:pic>
      <p:pic>
        <p:nvPicPr>
          <p:cNvPr id="29" name="Picture 28">
            <a:extLst>
              <a:ext uri="{FF2B5EF4-FFF2-40B4-BE49-F238E27FC236}">
                <a16:creationId xmlns:a16="http://schemas.microsoft.com/office/drawing/2014/main" id="{C38EA633-118E-1049-9938-7B64CC16C0AA}"/>
              </a:ext>
            </a:extLst>
          </p:cNvPr>
          <p:cNvPicPr>
            <a:picLocks noChangeAspect="1"/>
          </p:cNvPicPr>
          <p:nvPr/>
        </p:nvPicPr>
        <p:blipFill>
          <a:blip r:embed="rId11"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27506" y="6247373"/>
            <a:ext cx="916616" cy="438505"/>
          </a:xfrm>
          <a:prstGeom prst="rect">
            <a:avLst/>
          </a:prstGeom>
          <a:solidFill>
            <a:sysClr val="window" lastClr="FFFFFF"/>
          </a:solidFill>
          <a:ln>
            <a:noFill/>
          </a:ln>
        </p:spPr>
      </p:pic>
      <p:pic>
        <p:nvPicPr>
          <p:cNvPr id="30" name="Picture 29">
            <a:extLst>
              <a:ext uri="{FF2B5EF4-FFF2-40B4-BE49-F238E27FC236}">
                <a16:creationId xmlns:a16="http://schemas.microsoft.com/office/drawing/2014/main" id="{C88F18B7-1056-964F-A59C-6C066E34B504}"/>
              </a:ext>
            </a:extLst>
          </p:cNvPr>
          <p:cNvPicPr>
            <a:picLocks noChangeAspect="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t="19850" b="20240"/>
          <a:stretch/>
        </p:blipFill>
        <p:spPr>
          <a:xfrm>
            <a:off x="89800" y="6305909"/>
            <a:ext cx="659865" cy="395324"/>
          </a:xfrm>
          <a:prstGeom prst="rect">
            <a:avLst/>
          </a:prstGeom>
          <a:solidFill>
            <a:sysClr val="window" lastClr="FFFFFF"/>
          </a:solidFill>
          <a:ln>
            <a:noFill/>
          </a:ln>
        </p:spPr>
      </p:pic>
    </p:spTree>
    <p:extLst>
      <p:ext uri="{BB962C8B-B14F-4D97-AF65-F5344CB8AC3E}">
        <p14:creationId xmlns:p14="http://schemas.microsoft.com/office/powerpoint/2010/main" val="14857515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Chart, line chart, scatter chart&#10;&#10;Description automatically generated">
            <a:extLst>
              <a:ext uri="{FF2B5EF4-FFF2-40B4-BE49-F238E27FC236}">
                <a16:creationId xmlns:a16="http://schemas.microsoft.com/office/drawing/2014/main" id="{D7CB1ABF-9E74-E74C-9A89-D4F5FF4F7F46}"/>
              </a:ext>
            </a:extLst>
          </p:cNvPr>
          <p:cNvPicPr>
            <a:picLocks noGrp="1" noChangeAspect="1"/>
          </p:cNvPicPr>
          <p:nvPr>
            <p:ph idx="1"/>
          </p:nvPr>
        </p:nvPicPr>
        <p:blipFill>
          <a:blip r:embed="rId2"/>
          <a:stretch>
            <a:fillRect/>
          </a:stretch>
        </p:blipFill>
        <p:spPr>
          <a:xfrm>
            <a:off x="5777156" y="1820110"/>
            <a:ext cx="5385088" cy="3888373"/>
          </a:xfrm>
        </p:spPr>
      </p:pic>
      <p:sp>
        <p:nvSpPr>
          <p:cNvPr id="4" name="Rectangle 3">
            <a:extLst>
              <a:ext uri="{FF2B5EF4-FFF2-40B4-BE49-F238E27FC236}">
                <a16:creationId xmlns:a16="http://schemas.microsoft.com/office/drawing/2014/main" id="{FACB8A8D-8C80-4C4E-BB88-0FE550001F36}"/>
              </a:ext>
            </a:extLst>
          </p:cNvPr>
          <p:cNvSpPr/>
          <p:nvPr/>
        </p:nvSpPr>
        <p:spPr>
          <a:xfrm>
            <a:off x="4756728" y="6382534"/>
            <a:ext cx="6615112" cy="230832"/>
          </a:xfrm>
          <a:prstGeom prst="rect">
            <a:avLst/>
          </a:prstGeom>
        </p:spPr>
        <p:txBody>
          <a:bodyPr wrap="square">
            <a:spAutoFit/>
          </a:bodyPr>
          <a:lstStyle/>
          <a:p>
            <a:pPr algn="r"/>
            <a:r>
              <a:rPr lang="en-US" sz="900" dirty="0">
                <a:latin typeface="Franklin Gothic Medium" panose="020B0603020102020204" pitchFamily="34" charset="0"/>
                <a:cs typeface="Arial" panose="020B0604020202020204" pitchFamily="34" charset="0"/>
              </a:rPr>
              <a:t>NSDUH, 2019</a:t>
            </a:r>
          </a:p>
        </p:txBody>
      </p:sp>
      <p:pic>
        <p:nvPicPr>
          <p:cNvPr id="5" name="Picture 4">
            <a:extLst>
              <a:ext uri="{FF2B5EF4-FFF2-40B4-BE49-F238E27FC236}">
                <a16:creationId xmlns:a16="http://schemas.microsoft.com/office/drawing/2014/main" id="{99F77809-895F-6E42-A8F5-7079A2B7E9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136" y="2051909"/>
            <a:ext cx="5160138" cy="3600324"/>
          </a:xfrm>
          <a:prstGeom prst="rect">
            <a:avLst/>
          </a:prstGeom>
        </p:spPr>
      </p:pic>
      <p:sp>
        <p:nvSpPr>
          <p:cNvPr id="19" name="Title 1">
            <a:extLst>
              <a:ext uri="{FF2B5EF4-FFF2-40B4-BE49-F238E27FC236}">
                <a16:creationId xmlns:a16="http://schemas.microsoft.com/office/drawing/2014/main" id="{F08396B1-47BA-274B-9D87-A42C1E5B71D1}"/>
              </a:ext>
            </a:extLst>
          </p:cNvPr>
          <p:cNvSpPr txBox="1">
            <a:spLocks/>
          </p:cNvSpPr>
          <p:nvPr/>
        </p:nvSpPr>
        <p:spPr>
          <a:xfrm>
            <a:off x="275407" y="350713"/>
            <a:ext cx="10886837" cy="1355224"/>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Franklin Gothic Medium" panose="020B0603020102020204" pitchFamily="34" charset="0"/>
              </a:rPr>
              <a:t>Prevalence and kinds of drug use different</a:t>
            </a:r>
          </a:p>
          <a:p>
            <a:r>
              <a:rPr lang="en-US" sz="2400" b="1" dirty="0">
                <a:latin typeface="Franklin Gothic Medium" panose="020B0603020102020204" pitchFamily="34" charset="0"/>
              </a:rPr>
              <a:t>Young adults (18-25 y/o)</a:t>
            </a:r>
          </a:p>
        </p:txBody>
      </p:sp>
      <p:pic>
        <p:nvPicPr>
          <p:cNvPr id="20" name="Picture 19">
            <a:extLst>
              <a:ext uri="{FF2B5EF4-FFF2-40B4-BE49-F238E27FC236}">
                <a16:creationId xmlns:a16="http://schemas.microsoft.com/office/drawing/2014/main" id="{02C11A5A-9132-9E47-A609-43A18EE7444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40255" y="6309385"/>
            <a:ext cx="854885" cy="380691"/>
          </a:xfrm>
          <a:prstGeom prst="rect">
            <a:avLst/>
          </a:prstGeom>
        </p:spPr>
      </p:pic>
      <p:pic>
        <p:nvPicPr>
          <p:cNvPr id="21" name="Picture 20">
            <a:extLst>
              <a:ext uri="{FF2B5EF4-FFF2-40B4-BE49-F238E27FC236}">
                <a16:creationId xmlns:a16="http://schemas.microsoft.com/office/drawing/2014/main" id="{810BF23F-5BB9-CA4A-A819-AE50A8969A28}"/>
              </a:ext>
            </a:extLst>
          </p:cNvPr>
          <p:cNvPicPr>
            <a:picLocks noChangeAspect="1"/>
          </p:cNvPicPr>
          <p:nvPr/>
        </p:nvPicPr>
        <p:blipFill>
          <a:blip r:embed="rId5"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27506" y="6247373"/>
            <a:ext cx="916616" cy="438505"/>
          </a:xfrm>
          <a:prstGeom prst="rect">
            <a:avLst/>
          </a:prstGeom>
          <a:solidFill>
            <a:sysClr val="window" lastClr="FFFFFF"/>
          </a:solidFill>
          <a:ln>
            <a:noFill/>
          </a:ln>
        </p:spPr>
      </p:pic>
      <p:pic>
        <p:nvPicPr>
          <p:cNvPr id="22" name="Picture 21">
            <a:extLst>
              <a:ext uri="{FF2B5EF4-FFF2-40B4-BE49-F238E27FC236}">
                <a16:creationId xmlns:a16="http://schemas.microsoft.com/office/drawing/2014/main" id="{5290D270-95E6-9447-9BF2-72BBA36CA5F9}"/>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9850" b="20240"/>
          <a:stretch/>
        </p:blipFill>
        <p:spPr>
          <a:xfrm>
            <a:off x="89800" y="6305909"/>
            <a:ext cx="659865" cy="395324"/>
          </a:xfrm>
          <a:prstGeom prst="rect">
            <a:avLst/>
          </a:prstGeom>
          <a:solidFill>
            <a:sysClr val="window" lastClr="FFFFFF"/>
          </a:solidFill>
          <a:ln>
            <a:noFill/>
          </a:ln>
        </p:spPr>
      </p:pic>
    </p:spTree>
    <p:extLst>
      <p:ext uri="{BB962C8B-B14F-4D97-AF65-F5344CB8AC3E}">
        <p14:creationId xmlns:p14="http://schemas.microsoft.com/office/powerpoint/2010/main" val="16204931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994</TotalTime>
  <Words>2941</Words>
  <Application>Microsoft Macintosh PowerPoint</Application>
  <PresentationFormat>Widescreen</PresentationFormat>
  <Paragraphs>284</Paragraphs>
  <Slides>58</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58</vt:i4>
      </vt:variant>
    </vt:vector>
  </HeadingPairs>
  <TitlesOfParts>
    <vt:vector size="64" baseType="lpstr">
      <vt:lpstr>Arial</vt:lpstr>
      <vt:lpstr>Calibri</vt:lpstr>
      <vt:lpstr>Calibri Light</vt:lpstr>
      <vt:lpstr>Franklin Gothic Book</vt:lpstr>
      <vt:lpstr>Franklin Gothic Medium</vt:lpstr>
      <vt:lpstr>Office Theme</vt:lpstr>
      <vt:lpstr>Special Considerations in Caring for Adolescents, Young Adults, and Women</vt:lpstr>
      <vt:lpstr>Disclosure Information </vt:lpstr>
      <vt:lpstr>Why are we talking about this? </vt:lpstr>
      <vt:lpstr>Learning Objectives</vt:lpstr>
      <vt:lpstr>PowerPoint Presentation</vt:lpstr>
      <vt:lpstr>Early Onset Matters!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Case 2</vt:lpstr>
      <vt:lpstr>PowerPoint Presentation</vt:lpstr>
      <vt:lpstr>Addiction treatment facilities primarily serve adults </vt:lpstr>
      <vt:lpstr>What’s the evidence? </vt:lpstr>
      <vt:lpstr>Low timely receipt of MOUD among youth</vt:lpstr>
      <vt:lpstr>Access to timely addiction treatment lacking</vt:lpstr>
      <vt:lpstr>Widening treatment gap 15-24 yo</vt:lpstr>
      <vt:lpstr>PowerPoint Presentation</vt:lpstr>
      <vt:lpstr>PowerPoint Presentation</vt:lpstr>
      <vt:lpstr>Barriers and opportunities for care</vt:lpstr>
      <vt:lpstr>PowerPoint Presentation</vt:lpstr>
      <vt:lpstr>“The opposite of addiction is not sobriety, it is human connection.” Johann Hari</vt:lpstr>
      <vt:lpstr>PowerPoint Presentation</vt:lpstr>
      <vt:lpstr>Addiction is a Family Disease</vt:lpstr>
      <vt:lpstr>Strategies Focused on the Family</vt:lpstr>
      <vt:lpstr>PowerPoint Presentation</vt:lpstr>
      <vt:lpstr>PowerPoint Presentation</vt:lpstr>
      <vt:lpstr>PowerPoint Presentation</vt:lpstr>
      <vt:lpstr>Harm Reduction and Youth </vt:lpstr>
      <vt:lpstr>Recommended components to improve engagement</vt:lpstr>
      <vt:lpstr>PowerPoint Presentation</vt:lpstr>
      <vt:lpstr>Case </vt:lpstr>
      <vt:lpstr>Context: Why we do we care about gender in addiction?</vt:lpstr>
      <vt:lpstr>Gender impact on substance use disorder</vt:lpstr>
      <vt:lpstr>Epidemiology of SUD: Focusing on women is important</vt:lpstr>
      <vt:lpstr>Epidemiology of OUD</vt:lpstr>
      <vt:lpstr>Drug use and pregnancy</vt:lpstr>
      <vt:lpstr>Criminalization of pregnancy and drug use </vt:lpstr>
      <vt:lpstr>Screening for Drug Use during Pregnancy </vt:lpstr>
      <vt:lpstr>OUD during pregnancy has quadrupled</vt:lpstr>
      <vt:lpstr>Inequities in receipt of treatment </vt:lpstr>
      <vt:lpstr>Overdose risk dependent on treatment status</vt:lpstr>
      <vt:lpstr>Breastfeeding</vt:lpstr>
      <vt:lpstr>PowerPoint Presentation</vt:lpstr>
      <vt:lpstr>PowerPoint Presentation</vt:lpstr>
      <vt:lpstr>PowerPoint Presentation</vt:lpstr>
      <vt:lpstr>How we think about addiction has shifted</vt:lpstr>
      <vt:lpstr>Should Youth Receive Meds…?</vt:lpstr>
      <vt:lpstr>Adolescents and young adults have poor access to addiction care </vt:lpstr>
      <vt:lpstr>PowerPoint Presentation</vt:lpstr>
      <vt:lpstr>Disparities in Access Based on Age</vt:lpstr>
      <vt:lpstr>Models of care for pregnant women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Special Considerations in Caring for Adolescents, Young Adults, and Pregnant and Parenting Women</dc:title>
  <dc:creator>Bagley, Sarah M</dc:creator>
  <cp:lastModifiedBy>Bagley, Sarah M</cp:lastModifiedBy>
  <cp:revision>27</cp:revision>
  <dcterms:created xsi:type="dcterms:W3CDTF">2021-05-07T12:45:59Z</dcterms:created>
  <dcterms:modified xsi:type="dcterms:W3CDTF">2021-05-10T11:03:16Z</dcterms:modified>
</cp:coreProperties>
</file>