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sldIdLst>
    <p:sldId id="314" r:id="rId2"/>
    <p:sldId id="315" r:id="rId3"/>
    <p:sldId id="316" r:id="rId4"/>
    <p:sldId id="317" r:id="rId5"/>
    <p:sldId id="318" r:id="rId6"/>
    <p:sldId id="319" r:id="rId7"/>
    <p:sldId id="320" r:id="rId8"/>
    <p:sldId id="343" r:id="rId9"/>
    <p:sldId id="354" r:id="rId10"/>
    <p:sldId id="321" r:id="rId11"/>
    <p:sldId id="347" r:id="rId12"/>
    <p:sldId id="357" r:id="rId13"/>
    <p:sldId id="326" r:id="rId14"/>
    <p:sldId id="322" r:id="rId15"/>
    <p:sldId id="348" r:id="rId16"/>
    <p:sldId id="331" r:id="rId17"/>
    <p:sldId id="332" r:id="rId18"/>
    <p:sldId id="333" r:id="rId19"/>
    <p:sldId id="356" r:id="rId20"/>
    <p:sldId id="261" r:id="rId21"/>
    <p:sldId id="284" r:id="rId22"/>
    <p:sldId id="285" r:id="rId23"/>
    <p:sldId id="287" r:id="rId24"/>
    <p:sldId id="288" r:id="rId25"/>
    <p:sldId id="289" r:id="rId26"/>
    <p:sldId id="290" r:id="rId27"/>
    <p:sldId id="346" r:id="rId28"/>
    <p:sldId id="334" r:id="rId29"/>
    <p:sldId id="335" r:id="rId30"/>
    <p:sldId id="336" r:id="rId31"/>
    <p:sldId id="337" r:id="rId32"/>
    <p:sldId id="338" r:id="rId33"/>
    <p:sldId id="339" r:id="rId34"/>
    <p:sldId id="340" r:id="rId35"/>
    <p:sldId id="3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gham, Candice" initials="BC" lastIdx="5" clrIdx="0">
    <p:extLst/>
  </p:cmAuthor>
  <p:cmAuthor id="2" name="Harlowe, Amy" initials="HA" lastIdx="3" clrIdx="1">
    <p:extLst/>
  </p:cmAuthor>
  <p:cmAuthor id="3" name="Daniel P Alford" initials="DP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316D"/>
    <a:srgbClr val="796BB5"/>
    <a:srgbClr val="76C0E5"/>
    <a:srgbClr val="F2F1F9"/>
    <a:srgbClr val="E7E5F3"/>
    <a:srgbClr val="B1A5BA"/>
    <a:srgbClr val="DBD8EC"/>
    <a:srgbClr val="52469C"/>
    <a:srgbClr val="FFFFFF"/>
    <a:srgbClr val="ADA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78201" autoAdjust="0"/>
  </p:normalViewPr>
  <p:slideViewPr>
    <p:cSldViewPr snapToGrid="0">
      <p:cViewPr varScale="1">
        <p:scale>
          <a:sx n="88" d="100"/>
          <a:sy n="88" d="100"/>
        </p:scale>
        <p:origin x="-774" y="-108"/>
      </p:cViewPr>
      <p:guideLst>
        <p:guide orient="horz" pos="2160"/>
        <p:guide pos="3840"/>
      </p:guideLst>
    </p:cSldViewPr>
  </p:slideViewPr>
  <p:notesTextViewPr>
    <p:cViewPr>
      <p:scale>
        <a:sx n="1" d="1"/>
        <a:sy n="1" d="1"/>
      </p:scale>
      <p:origin x="0" y="0"/>
    </p:cViewPr>
  </p:notesTextViewPr>
  <p:sorterViewPr>
    <p:cViewPr>
      <p:scale>
        <a:sx n="150" d="100"/>
        <a:sy n="150" d="100"/>
      </p:scale>
      <p:origin x="0" y="3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633D5-6135-474E-93AE-49E1BDC18A8B}"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67970-D6F2-4616-B294-B25B4B92C156}" type="slidenum">
              <a:rPr lang="en-US" smtClean="0"/>
              <a:t>‹#›</a:t>
            </a:fld>
            <a:endParaRPr lang="en-US"/>
          </a:p>
        </p:txBody>
      </p:sp>
    </p:spTree>
    <p:extLst>
      <p:ext uri="{BB962C8B-B14F-4D97-AF65-F5344CB8AC3E}">
        <p14:creationId xmlns:p14="http://schemas.microsoft.com/office/powerpoint/2010/main" val="22521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 xmlns:a16="http://schemas.microsoft.com/office/drawing/2014/main" id="{6C361F09-4216-2545-B980-263A9C5E6B2A}"/>
              </a:ext>
            </a:extLst>
          </p:cNvPr>
          <p:cNvSpPr>
            <a:spLocks noGrp="1" noRot="1" noChangeAspect="1" noTextEdit="1"/>
          </p:cNvSpPr>
          <p:nvPr>
            <p:ph type="sldImg"/>
          </p:nvPr>
        </p:nvSpPr>
        <p:spPr>
          <a:xfrm>
            <a:off x="381000" y="685800"/>
            <a:ext cx="6096000" cy="3429000"/>
          </a:xfrm>
          <a:ln/>
        </p:spPr>
      </p:sp>
      <p:sp>
        <p:nvSpPr>
          <p:cNvPr id="26626" name="Rectangle 1027">
            <a:extLst>
              <a:ext uri="{FF2B5EF4-FFF2-40B4-BE49-F238E27FC236}">
                <a16:creationId xmlns="" xmlns:a16="http://schemas.microsoft.com/office/drawing/2014/main" id="{1E76A9E3-7009-3F48-9B0F-AEA1EAD12CA1}"/>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 xmlns:a16="http://schemas.microsoft.com/office/drawing/2014/main" id="{EFE71E01-AE21-C045-9B6E-FBB82D909E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Garamond" panose="02020404030301010803" pitchFamily="18" charset="0"/>
                <a:ea typeface="MS PGothic" panose="020B0600070205080204" pitchFamily="34" charset="-128"/>
              </a:defRPr>
            </a:lvl1pPr>
            <a:lvl2pPr marL="729057" indent="-280406" defTabSz="914437">
              <a:defRPr sz="2400">
                <a:solidFill>
                  <a:schemeClr val="tx1"/>
                </a:solidFill>
                <a:latin typeface="Garamond" panose="02020404030301010803" pitchFamily="18" charset="0"/>
                <a:ea typeface="MS PGothic" panose="020B0600070205080204" pitchFamily="34" charset="-128"/>
              </a:defRPr>
            </a:lvl2pPr>
            <a:lvl3pPr marL="1121626" indent="-224325" defTabSz="914437">
              <a:defRPr sz="2400">
                <a:solidFill>
                  <a:schemeClr val="tx1"/>
                </a:solidFill>
                <a:latin typeface="Garamond" panose="02020404030301010803" pitchFamily="18" charset="0"/>
                <a:ea typeface="MS PGothic" panose="020B0600070205080204" pitchFamily="34" charset="-128"/>
              </a:defRPr>
            </a:lvl3pPr>
            <a:lvl4pPr marL="1570276" indent="-224325" defTabSz="914437">
              <a:defRPr sz="2400">
                <a:solidFill>
                  <a:schemeClr val="tx1"/>
                </a:solidFill>
                <a:latin typeface="Garamond" panose="02020404030301010803" pitchFamily="18" charset="0"/>
                <a:ea typeface="MS PGothic" panose="020B0600070205080204" pitchFamily="34" charset="-128"/>
              </a:defRPr>
            </a:lvl4pPr>
            <a:lvl5pPr marL="2018927" indent="-224325" defTabSz="914437">
              <a:defRPr sz="2400">
                <a:solidFill>
                  <a:schemeClr val="tx1"/>
                </a:solidFill>
                <a:latin typeface="Garamond" panose="02020404030301010803" pitchFamily="18"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fld id="{A777F515-27D0-F04A-B5AF-0BC46BE7DADD}" type="slidenum">
              <a:rPr lang="en-US" altLang="en-US" sz="1300">
                <a:latin typeface="Calibri" panose="020F0502020204030204" pitchFamily="34" charset="0"/>
              </a:rPr>
              <a:pPr/>
              <a:t>13</a:t>
            </a:fld>
            <a:endParaRPr lang="en-US" altLang="en-US" sz="1300" dirty="0">
              <a:latin typeface="Calibri" panose="020F0502020204030204" pitchFamily="34" charset="0"/>
            </a:endParaRPr>
          </a:p>
        </p:txBody>
      </p:sp>
      <p:sp>
        <p:nvSpPr>
          <p:cNvPr id="54275" name="Rectangle 2">
            <a:extLst>
              <a:ext uri="{FF2B5EF4-FFF2-40B4-BE49-F238E27FC236}">
                <a16:creationId xmlns="" xmlns:a16="http://schemas.microsoft.com/office/drawing/2014/main" id="{12F5AB81-63E0-BB49-B0EB-E4A54C9F8008}"/>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6" name="Rectangle 3">
            <a:extLst>
              <a:ext uri="{FF2B5EF4-FFF2-40B4-BE49-F238E27FC236}">
                <a16:creationId xmlns="" xmlns:a16="http://schemas.microsoft.com/office/drawing/2014/main" id="{C4219566-6EC9-8243-8B0F-73C48983456C}"/>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5" tIns="0" rIns="19045" bIns="0" anchor="b"/>
          <a:lstStyle>
            <a:lvl1pPr defTabSz="931863">
              <a:defRPr sz="2400">
                <a:solidFill>
                  <a:schemeClr val="tx1"/>
                </a:solidFill>
                <a:latin typeface="Garamond" panose="02020404030301010803" pitchFamily="18" charset="0"/>
                <a:ea typeface="MS PGothic" panose="020B0600070205080204" pitchFamily="34" charset="-128"/>
              </a:defRPr>
            </a:lvl1pPr>
            <a:lvl2pPr marL="742950" indent="-285750" defTabSz="931863">
              <a:defRPr sz="2400">
                <a:solidFill>
                  <a:schemeClr val="tx1"/>
                </a:solidFill>
                <a:latin typeface="Garamond" panose="02020404030301010803" pitchFamily="18" charset="0"/>
                <a:ea typeface="MS PGothic" panose="020B0600070205080204" pitchFamily="34" charset="-128"/>
              </a:defRPr>
            </a:lvl2pPr>
            <a:lvl3pPr marL="1143000" indent="-228600" defTabSz="931863">
              <a:defRPr sz="2400">
                <a:solidFill>
                  <a:schemeClr val="tx1"/>
                </a:solidFill>
                <a:latin typeface="Garamond" panose="02020404030301010803" pitchFamily="18" charset="0"/>
                <a:ea typeface="MS PGothic" panose="020B0600070205080204" pitchFamily="34" charset="-128"/>
              </a:defRPr>
            </a:lvl3pPr>
            <a:lvl4pPr marL="1600200" indent="-228600" defTabSz="931863">
              <a:defRPr sz="2400">
                <a:solidFill>
                  <a:schemeClr val="tx1"/>
                </a:solidFill>
                <a:latin typeface="Garamond" panose="02020404030301010803" pitchFamily="18" charset="0"/>
                <a:ea typeface="MS PGothic" panose="020B0600070205080204" pitchFamily="34" charset="-128"/>
              </a:defRPr>
            </a:lvl4pPr>
            <a:lvl5pPr marL="2057400" indent="-228600" defTabSz="931863">
              <a:defRPr sz="24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7</a:t>
            </a:r>
          </a:p>
        </p:txBody>
      </p:sp>
      <p:sp>
        <p:nvSpPr>
          <p:cNvPr id="54277" name="Rectangle 4">
            <a:extLst>
              <a:ext uri="{FF2B5EF4-FFF2-40B4-BE49-F238E27FC236}">
                <a16:creationId xmlns="" xmlns:a16="http://schemas.microsoft.com/office/drawing/2014/main" id="{CCB23795-21CB-974A-BF82-7A68453F1304}"/>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8" name="Rectangle 5">
            <a:extLst>
              <a:ext uri="{FF2B5EF4-FFF2-40B4-BE49-F238E27FC236}">
                <a16:creationId xmlns="" xmlns:a16="http://schemas.microsoft.com/office/drawing/2014/main" id="{23F7CE70-7023-4443-AA57-0C4C48CD3FD3}"/>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1" tIns="43246" rIns="86491" bIns="43246"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9" name="Rectangle 6">
            <a:extLst>
              <a:ext uri="{FF2B5EF4-FFF2-40B4-BE49-F238E27FC236}">
                <a16:creationId xmlns="" xmlns:a16="http://schemas.microsoft.com/office/drawing/2014/main" id="{657E754F-983D-D347-ADD5-B044AE0620CA}"/>
              </a:ext>
            </a:extLst>
          </p:cNvPr>
          <p:cNvSpPr>
            <a:spLocks noGrp="1" noRot="1" noChangeAspect="1" noChangeArrowheads="1" noTextEdit="1"/>
          </p:cNvSpPr>
          <p:nvPr>
            <p:ph type="sldImg"/>
          </p:nvPr>
        </p:nvSpPr>
        <p:spPr>
          <a:xfrm>
            <a:off x="393700" y="692150"/>
            <a:ext cx="6073775" cy="3417888"/>
          </a:xfrm>
          <a:ln w="12700" cap="flat">
            <a:solidFill>
              <a:schemeClr val="tx1"/>
            </a:solidFill>
          </a:ln>
        </p:spPr>
      </p:sp>
      <p:sp>
        <p:nvSpPr>
          <p:cNvPr id="54280" name="Rectangle 7">
            <a:extLst>
              <a:ext uri="{FF2B5EF4-FFF2-40B4-BE49-F238E27FC236}">
                <a16:creationId xmlns="" xmlns:a16="http://schemas.microsoft.com/office/drawing/2014/main" id="{DFEB546E-69A9-654D-9275-A7AE8D695C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Calibri" panose="020F0502020204030204" pitchFamily="34" charset="0"/>
              </a:rPr>
              <a:t>Here are the CAGE questions, first published in 1974 by Mayfield.</a:t>
            </a:r>
          </a:p>
          <a:p>
            <a:pPr eaLnBrk="1" hangingPunct="1"/>
            <a:r>
              <a:rPr lang="en-US" altLang="en-US" dirty="0">
                <a:latin typeface="Calibri" panose="020F0502020204030204" pitchFamily="34" charset="0"/>
              </a:rPr>
              <a:t>I</a:t>
            </a:r>
            <a:r>
              <a:rPr lang="ja-JP" altLang="en-US" dirty="0">
                <a:latin typeface="Calibri" panose="020F0502020204030204" pitchFamily="34" charset="0"/>
              </a:rPr>
              <a:t>’</a:t>
            </a:r>
            <a:r>
              <a:rPr lang="en-US" altLang="ja-JP" dirty="0">
                <a:latin typeface="Calibri" panose="020F0502020204030204" pitchFamily="34" charset="0"/>
              </a:rPr>
              <a:t>d like to mention just 2 additional issues with the CAGE questionnaire.  First, the questions ask if the patient has ever cut down, been annoyed, felt guilty or had an eye-opener, allowing us to identify patients in remission as well as those with acute problems.  Second, we translated the CAGE into Spanish, </a:t>
            </a:r>
            <a:r>
              <a:rPr lang="en-US" altLang="ja-JP" dirty="0" err="1">
                <a:latin typeface="Calibri" panose="020F0502020204030204" pitchFamily="34" charset="0"/>
              </a:rPr>
              <a:t>backtranslated</a:t>
            </a:r>
            <a:r>
              <a:rPr lang="en-US" altLang="ja-JP" dirty="0">
                <a:latin typeface="Calibri" panose="020F0502020204030204" pitchFamily="34" charset="0"/>
              </a:rPr>
              <a:t> it, checked it for accuracy and validated it here in the primary care clinics and found that at least in </a:t>
            </a:r>
            <a:r>
              <a:rPr lang="en-US" altLang="ja-JP" dirty="0" err="1">
                <a:latin typeface="Calibri" panose="020F0502020204030204" pitchFamily="34" charset="0"/>
              </a:rPr>
              <a:t>Carribean</a:t>
            </a:r>
            <a:r>
              <a:rPr lang="en-US" altLang="ja-JP" dirty="0">
                <a:latin typeface="Calibri" panose="020F0502020204030204" pitchFamily="34" charset="0"/>
              </a:rPr>
              <a:t> Latinos, the test had sensitivity and specificity at least as good as that found for English speakers.</a:t>
            </a:r>
          </a:p>
          <a:p>
            <a:pPr eaLnBrk="1" hangingPunct="1"/>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4 items, yes/no</a:t>
            </a:r>
          </a:p>
          <a:p>
            <a:pPr eaLnBrk="1" hangingPunct="1">
              <a:buClr>
                <a:schemeClr val="tx1"/>
              </a:buClr>
            </a:pPr>
            <a:r>
              <a:rPr lang="en-US" altLang="en-US" dirty="0">
                <a:latin typeface="Calibri" panose="020F0502020204030204" pitchFamily="34" charset="0"/>
              </a:rPr>
              <a:t>brief, </a:t>
            </a:r>
            <a:r>
              <a:rPr lang="en-US" altLang="en-US" dirty="0" err="1">
                <a:latin typeface="Calibri" panose="020F0502020204030204" pitchFamily="34" charset="0"/>
              </a:rPr>
              <a:t>memorizable</a:t>
            </a:r>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detects lifetime problems\</a:t>
            </a:r>
          </a:p>
          <a:p>
            <a:pPr eaLnBrk="1" hangingPunct="1">
              <a:buClr>
                <a:schemeClr val="tx1"/>
              </a:buClr>
            </a:pPr>
            <a:r>
              <a:rPr lang="en-US" altLang="en-US" dirty="0">
                <a:latin typeface="Calibri" panose="020F0502020204030204" pitchFamily="34" charset="0"/>
              </a:rPr>
              <a:t>usual cutoff </a:t>
            </a:r>
            <a:r>
              <a:rPr lang="en-US" altLang="en-US" u="sng" dirty="0">
                <a:latin typeface="Calibri" panose="020F0502020204030204" pitchFamily="34" charset="0"/>
              </a:rPr>
              <a:t>&gt;</a:t>
            </a:r>
            <a:r>
              <a:rPr lang="en-US" altLang="en-US" dirty="0">
                <a:latin typeface="Calibri" panose="020F0502020204030204" pitchFamily="34" charset="0"/>
              </a:rPr>
              <a:t>1 or 2</a:t>
            </a:r>
          </a:p>
          <a:p>
            <a:pPr eaLnBrk="1" hangingPunct="1">
              <a:buClr>
                <a:schemeClr val="tx1"/>
              </a:buClr>
            </a:pPr>
            <a:r>
              <a:rPr lang="en-US" altLang="en-US" dirty="0">
                <a:latin typeface="Calibri" panose="020F0502020204030204" pitchFamily="34" charset="0"/>
              </a:rPr>
              <a:t>may miss some hazardous drinkers</a:t>
            </a:r>
          </a:p>
          <a:p>
            <a:pPr eaLnBrk="1" hangingPunct="1"/>
            <a:r>
              <a:rPr lang="en-US" altLang="en-US" dirty="0" err="1">
                <a:latin typeface="Calibri" panose="020F0502020204030204" pitchFamily="34" charset="0"/>
              </a:rPr>
              <a:t>Doesn</a:t>
            </a:r>
            <a:r>
              <a:rPr lang="ja-JP" altLang="en-US" dirty="0">
                <a:latin typeface="Calibri" panose="020F0502020204030204" pitchFamily="34" charset="0"/>
              </a:rPr>
              <a:t>’</a:t>
            </a:r>
            <a:r>
              <a:rPr lang="en-US" altLang="ja-JP" dirty="0">
                <a:latin typeface="Calibri" panose="020F0502020204030204" pitchFamily="34" charset="0"/>
              </a:rPr>
              <a:t>t ask quantity</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CAGE AID validated in 63 elders. 63 elderly (</a:t>
            </a:r>
            <a:r>
              <a:rPr lang="en-US" altLang="en-US" u="sng" dirty="0">
                <a:latin typeface="Calibri" panose="020F0502020204030204" pitchFamily="34" charset="0"/>
              </a:rPr>
              <a:t>&gt;</a:t>
            </a:r>
            <a:r>
              <a:rPr lang="en-US" altLang="en-US" dirty="0">
                <a:latin typeface="Calibri" panose="020F0502020204030204" pitchFamily="34" charset="0"/>
              </a:rPr>
              <a:t>age 60) persons with drug abuse/dep, 838 controls</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1: 92% sensitive, 48% specific</a:t>
            </a:r>
          </a:p>
          <a:p>
            <a:pPr lvl="1" eaLnBrk="1" hangingPunct="1"/>
            <a:r>
              <a:rPr lang="en-US" altLang="en-US" dirty="0">
                <a:latin typeface="Calibri" panose="020F0502020204030204" pitchFamily="34" charset="0"/>
              </a:rPr>
              <a:t>AGE-AID: 82% sensitive, 69% specific</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2: 81% sensitive, 72% specific</a:t>
            </a:r>
          </a:p>
          <a:p>
            <a:pPr lvl="1" eaLnBrk="1" hangingPunct="1"/>
            <a:r>
              <a:rPr lang="en-US" altLang="en-US" dirty="0">
                <a:latin typeface="Calibri" panose="020F0502020204030204" pitchFamily="34" charset="0"/>
              </a:rPr>
              <a:t>AGE-AID: 77% sensitive, 89% specific</a:t>
            </a:r>
          </a:p>
          <a:p>
            <a:pPr lvl="1" eaLnBrk="1" hangingPunct="1"/>
            <a:r>
              <a:rPr lang="en-US" altLang="en-US" dirty="0" err="1">
                <a:latin typeface="Calibri" panose="020F0502020204030204" pitchFamily="34" charset="0"/>
              </a:rPr>
              <a:t>Hinkin</a:t>
            </a:r>
            <a:r>
              <a:rPr lang="en-US" altLang="en-US" dirty="0">
                <a:latin typeface="Calibri" panose="020F0502020204030204" pitchFamily="34" charset="0"/>
              </a:rPr>
              <a:t> 2001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6AA32136-70F6-A941-AE99-613710AEC8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Garamond" panose="02020404030301010803" pitchFamily="18" charset="0"/>
                <a:ea typeface="MS PGothic" panose="020B0600070205080204" pitchFamily="34" charset="-128"/>
              </a:defRPr>
            </a:lvl1pPr>
            <a:lvl2pPr marL="729057" indent="-280406" defTabSz="914437">
              <a:defRPr sz="2400">
                <a:solidFill>
                  <a:schemeClr val="tx1"/>
                </a:solidFill>
                <a:latin typeface="Garamond" panose="02020404030301010803" pitchFamily="18" charset="0"/>
                <a:ea typeface="MS PGothic" panose="020B0600070205080204" pitchFamily="34" charset="-128"/>
              </a:defRPr>
            </a:lvl2pPr>
            <a:lvl3pPr marL="1121626" indent="-224325" defTabSz="914437">
              <a:defRPr sz="2400">
                <a:solidFill>
                  <a:schemeClr val="tx1"/>
                </a:solidFill>
                <a:latin typeface="Garamond" panose="02020404030301010803" pitchFamily="18" charset="0"/>
                <a:ea typeface="MS PGothic" panose="020B0600070205080204" pitchFamily="34" charset="-128"/>
              </a:defRPr>
            </a:lvl3pPr>
            <a:lvl4pPr marL="1570276" indent="-224325" defTabSz="914437">
              <a:defRPr sz="2400">
                <a:solidFill>
                  <a:schemeClr val="tx1"/>
                </a:solidFill>
                <a:latin typeface="Garamond" panose="02020404030301010803" pitchFamily="18" charset="0"/>
                <a:ea typeface="MS PGothic" panose="020B0600070205080204" pitchFamily="34" charset="-128"/>
              </a:defRPr>
            </a:lvl4pPr>
            <a:lvl5pPr marL="2018927" indent="-224325" defTabSz="914437">
              <a:defRPr sz="2400">
                <a:solidFill>
                  <a:schemeClr val="tx1"/>
                </a:solidFill>
                <a:latin typeface="Garamond" panose="02020404030301010803" pitchFamily="18"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fld id="{660FA1F0-59CA-724D-9EA1-DC004C911799}" type="slidenum">
              <a:rPr lang="en-US" altLang="en-US" sz="1300">
                <a:latin typeface="Calibri" panose="020F0502020204030204" pitchFamily="34" charset="0"/>
              </a:rPr>
              <a:pPr/>
              <a:t>14</a:t>
            </a:fld>
            <a:endParaRPr lang="en-US" altLang="en-US" sz="1300" dirty="0">
              <a:latin typeface="Calibri" panose="020F0502020204030204" pitchFamily="34" charset="0"/>
            </a:endParaRPr>
          </a:p>
        </p:txBody>
      </p:sp>
      <p:sp>
        <p:nvSpPr>
          <p:cNvPr id="43011" name="Rectangle 2">
            <a:extLst>
              <a:ext uri="{FF2B5EF4-FFF2-40B4-BE49-F238E27FC236}">
                <a16:creationId xmlns="" xmlns:a16="http://schemas.microsoft.com/office/drawing/2014/main" id="{0320AA5E-148E-8E4D-B5FE-3CADA2EAF540}"/>
              </a:ext>
            </a:extLst>
          </p:cNvPr>
          <p:cNvSpPr>
            <a:spLocks noGrp="1" noRot="1" noChangeAspect="1" noChangeArrowheads="1" noTextEdit="1"/>
          </p:cNvSpPr>
          <p:nvPr>
            <p:ph type="sldImg"/>
          </p:nvPr>
        </p:nvSpPr>
        <p:spPr>
          <a:xfrm>
            <a:off x="381000" y="685800"/>
            <a:ext cx="6096000" cy="3429000"/>
          </a:xfrm>
          <a:ln/>
        </p:spPr>
      </p:sp>
      <p:sp>
        <p:nvSpPr>
          <p:cNvPr id="335875" name="Rectangle 3">
            <a:extLst>
              <a:ext uri="{FF2B5EF4-FFF2-40B4-BE49-F238E27FC236}">
                <a16:creationId xmlns="" xmlns:a16="http://schemas.microsoft.com/office/drawing/2014/main" id="{B10C4026-3338-5143-A5C1-41732C376705}"/>
              </a:ext>
            </a:extLst>
          </p:cNvPr>
          <p:cNvSpPr>
            <a:spLocks noGrp="1" noChangeArrowheads="1"/>
          </p:cNvSpPr>
          <p:nvPr>
            <p:ph type="body" idx="1"/>
          </p:nvPr>
        </p:nvSpPr>
        <p:spPr/>
        <p:txBody>
          <a:bodyPr/>
          <a:lstStyle/>
          <a:p>
            <a:pPr eaLnBrk="1" hangingPunct="1">
              <a:defRPr/>
            </a:pPr>
            <a:r>
              <a:rPr lang="en-US" dirty="0">
                <a:ea typeface="ＭＳ Ｐゴシック" charset="0"/>
                <a:cs typeface="+mn-cs"/>
              </a:rPr>
              <a:t>Mertens, ACER 2005, HMO, in a pop had 3.2% drug, 7.5% </a:t>
            </a:r>
            <a:r>
              <a:rPr lang="en-US" dirty="0" err="1">
                <a:ea typeface="ＭＳ Ｐゴシック" charset="0"/>
                <a:cs typeface="+mn-cs"/>
              </a:rPr>
              <a:t>alc</a:t>
            </a:r>
            <a:r>
              <a:rPr lang="en-US" dirty="0">
                <a:ea typeface="ＭＳ Ｐゴシック" charset="0"/>
                <a:cs typeface="+mn-cs"/>
              </a:rPr>
              <a:t>, 10% had at least one of the 2</a:t>
            </a:r>
          </a:p>
          <a:p>
            <a:pPr eaLnBrk="1" hangingPunct="1">
              <a:defRPr/>
            </a:pPr>
            <a:endParaRPr lang="en-US" dirty="0">
              <a:ea typeface="ＭＳ Ｐゴシック" charset="0"/>
              <a:cs typeface="+mn-cs"/>
            </a:endParaRPr>
          </a:p>
          <a:p>
            <a:pPr eaLnBrk="1" hangingPunct="1">
              <a:defRPr/>
            </a:pPr>
            <a:endParaRPr lang="en-US" dirty="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p</a:t>
            </a:r>
            <a:r>
              <a:rPr lang="en-US" dirty="0" smtClean="0"/>
              <a:t>rimary care setting </a:t>
            </a:r>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15</a:t>
            </a:fld>
            <a:endParaRPr lang="en-US"/>
          </a:p>
        </p:txBody>
      </p:sp>
    </p:spTree>
    <p:extLst>
      <p:ext uri="{BB962C8B-B14F-4D97-AF65-F5344CB8AC3E}">
        <p14:creationId xmlns:p14="http://schemas.microsoft.com/office/powerpoint/2010/main" val="36741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 xmlns:a16="http://schemas.microsoft.com/office/drawing/2014/main" id="{062014DD-DDE1-B14F-90AE-8AEB46E58175}"/>
              </a:ext>
            </a:extLst>
          </p:cNvPr>
          <p:cNvSpPr>
            <a:spLocks noGrp="1" noRot="1" noChangeAspect="1" noTextEdit="1"/>
          </p:cNvSpPr>
          <p:nvPr>
            <p:ph type="sldImg"/>
          </p:nvPr>
        </p:nvSpPr>
        <p:spPr>
          <a:xfrm>
            <a:off x="381000" y="685800"/>
            <a:ext cx="6096000" cy="3429000"/>
          </a:xfrm>
          <a:ln/>
        </p:spPr>
      </p:sp>
      <p:sp>
        <p:nvSpPr>
          <p:cNvPr id="61442" name="Rectangle 3">
            <a:extLst>
              <a:ext uri="{FF2B5EF4-FFF2-40B4-BE49-F238E27FC236}">
                <a16:creationId xmlns="" xmlns:a16="http://schemas.microsoft.com/office/drawing/2014/main" id="{2BD16F17-62B2-B84A-928B-B117B51C405E}"/>
              </a:ext>
            </a:extLst>
          </p:cNvPr>
          <p:cNvSpPr>
            <a:spLocks noGrp="1"/>
          </p:cNvSpPr>
          <p:nvPr>
            <p:ph type="body" idx="1"/>
          </p:nvPr>
        </p:nvSpPr>
        <p:spPr>
          <a:ln/>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 xmlns:a16="http://schemas.microsoft.com/office/drawing/2014/main" id="{9853FC07-BC86-3647-A668-2F1D911A2CD3}"/>
              </a:ext>
            </a:extLst>
          </p:cNvPr>
          <p:cNvSpPr>
            <a:spLocks noGrp="1" noRot="1" noChangeAspect="1" noTextEdit="1"/>
          </p:cNvSpPr>
          <p:nvPr>
            <p:ph type="sldImg"/>
          </p:nvPr>
        </p:nvSpPr>
        <p:spPr>
          <a:xfrm>
            <a:off x="381000" y="685800"/>
            <a:ext cx="6096000" cy="3429000"/>
          </a:xfrm>
          <a:ln/>
        </p:spPr>
      </p:sp>
      <p:sp>
        <p:nvSpPr>
          <p:cNvPr id="70659" name="Notes Placeholder 2">
            <a:extLst>
              <a:ext uri="{FF2B5EF4-FFF2-40B4-BE49-F238E27FC236}">
                <a16:creationId xmlns="" xmlns:a16="http://schemas.microsoft.com/office/drawing/2014/main" id="{7A1278F2-65F0-6344-AC7F-4B434141E5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buClr>
                <a:srgbClr val="629FA6"/>
              </a:buClr>
            </a:pPr>
            <a:r>
              <a:rPr lang="en-US" altLang="en-US" dirty="0" err="1">
                <a:solidFill>
                  <a:srgbClr val="000000"/>
                </a:solidFill>
                <a:latin typeface="Calibri" panose="020F0502020204030204" pitchFamily="34" charset="0"/>
              </a:rPr>
              <a:t>Zahradnik</a:t>
            </a:r>
            <a:r>
              <a:rPr lang="en-US" altLang="en-US" dirty="0">
                <a:solidFill>
                  <a:srgbClr val="000000"/>
                </a:solidFill>
                <a:latin typeface="Calibri" panose="020F0502020204030204" pitchFamily="34" charset="0"/>
              </a:rPr>
              <a:t> A, et al. </a:t>
            </a:r>
            <a:r>
              <a:rPr lang="fr-FR" altLang="en-US" dirty="0">
                <a:solidFill>
                  <a:srgbClr val="000000"/>
                </a:solidFill>
                <a:latin typeface="Calibri" panose="020F0502020204030204" pitchFamily="34" charset="0"/>
              </a:rPr>
              <a:t>Addiction. 2009;104(1):109–117</a:t>
            </a:r>
          </a:p>
          <a:p>
            <a:pPr>
              <a:lnSpc>
                <a:spcPct val="80000"/>
              </a:lnSpc>
              <a:spcBef>
                <a:spcPct val="20000"/>
              </a:spcBef>
              <a:buClr>
                <a:srgbClr val="629FA6"/>
              </a:buClr>
            </a:pPr>
            <a:r>
              <a:rPr lang="fr-FR" altLang="en-US" dirty="0">
                <a:solidFill>
                  <a:srgbClr val="000000"/>
                </a:solidFill>
                <a:latin typeface="Calibri" panose="020F0502020204030204" pitchFamily="34" charset="0"/>
              </a:rPr>
              <a:t>Otto C, et al.  Drug </a:t>
            </a:r>
            <a:r>
              <a:rPr lang="fr-FR" altLang="en-US" dirty="0" err="1">
                <a:solidFill>
                  <a:srgbClr val="000000"/>
                </a:solidFill>
                <a:latin typeface="Calibri" panose="020F0502020204030204" pitchFamily="34" charset="0"/>
              </a:rPr>
              <a:t>Alcohol</a:t>
            </a:r>
            <a:r>
              <a:rPr lang="fr-FR" altLang="en-US" dirty="0">
                <a:solidFill>
                  <a:srgbClr val="000000"/>
                </a:solidFill>
                <a:latin typeface="Calibri" panose="020F0502020204030204" pitchFamily="34" charset="0"/>
              </a:rPr>
              <a:t> </a:t>
            </a:r>
            <a:r>
              <a:rPr lang="fr-FR" altLang="en-US" dirty="0" err="1">
                <a:solidFill>
                  <a:srgbClr val="000000"/>
                </a:solidFill>
                <a:latin typeface="Calibri" panose="020F0502020204030204" pitchFamily="34" charset="0"/>
              </a:rPr>
              <a:t>Depend</a:t>
            </a:r>
            <a:r>
              <a:rPr lang="fr-FR" altLang="en-US" dirty="0">
                <a:solidFill>
                  <a:srgbClr val="000000"/>
                </a:solidFill>
                <a:latin typeface="Calibri" panose="020F0502020204030204" pitchFamily="34" charset="0"/>
              </a:rPr>
              <a:t> 2009;105:221-6</a:t>
            </a:r>
          </a:p>
          <a:p>
            <a:pPr>
              <a:lnSpc>
                <a:spcPct val="80000"/>
              </a:lnSpc>
              <a:spcBef>
                <a:spcPct val="20000"/>
              </a:spcBef>
              <a:buClr>
                <a:srgbClr val="629FA6"/>
              </a:buClr>
            </a:pPr>
            <a:r>
              <a:rPr lang="en-US" altLang="en-US" dirty="0">
                <a:solidFill>
                  <a:srgbClr val="000000"/>
                </a:solidFill>
                <a:latin typeface="Calibri" panose="020F0502020204030204" pitchFamily="34" charset="0"/>
              </a:rPr>
              <a:t>Bernstein et al. Drug Alcohol Depend 2005;77:49</a:t>
            </a:r>
          </a:p>
          <a:p>
            <a:pPr>
              <a:lnSpc>
                <a:spcPct val="80000"/>
              </a:lnSpc>
              <a:spcBef>
                <a:spcPct val="20000"/>
              </a:spcBef>
              <a:buClr>
                <a:srgbClr val="629FA6"/>
              </a:buClr>
            </a:pPr>
            <a:r>
              <a:rPr lang="en-US" altLang="en-US" sz="800" dirty="0">
                <a:latin typeface="Calibri" panose="020F0502020204030204" pitchFamily="34" charset="0"/>
              </a:rPr>
              <a:t>Woodruff SI et al. </a:t>
            </a:r>
            <a:r>
              <a:rPr lang="en-US" altLang="en-US" sz="800" i="1" dirty="0">
                <a:latin typeface="Calibri" panose="020F0502020204030204" pitchFamily="34" charset="0"/>
              </a:rPr>
              <a:t>Addict Sci Clin </a:t>
            </a:r>
            <a:r>
              <a:rPr lang="en-US" altLang="en-US" sz="800" i="1" dirty="0" err="1">
                <a:latin typeface="Calibri" panose="020F0502020204030204" pitchFamily="34" charset="0"/>
              </a:rPr>
              <a:t>Pract</a:t>
            </a:r>
            <a:r>
              <a:rPr lang="en-US" altLang="en-US" sz="800" i="1" dirty="0">
                <a:latin typeface="Calibri" panose="020F0502020204030204" pitchFamily="34" charset="0"/>
              </a:rPr>
              <a:t> </a:t>
            </a:r>
            <a:r>
              <a:rPr lang="en-US" altLang="en-US" sz="800" dirty="0">
                <a:latin typeface="Calibri" panose="020F0502020204030204" pitchFamily="34" charset="0"/>
              </a:rPr>
              <a:t>(2014) 9:8.doi:10.1186/1940-0640-9-8 </a:t>
            </a:r>
          </a:p>
          <a:p>
            <a:r>
              <a:rPr lang="en-US" altLang="en-US" sz="800" i="1" dirty="0">
                <a:latin typeface="Calibri" panose="020F0502020204030204" pitchFamily="34" charset="0"/>
              </a:rPr>
              <a:t>Blow FC et al. Poster, and Abstract book p.14</a:t>
            </a:r>
          </a:p>
          <a:p>
            <a:r>
              <a:rPr lang="en-US" altLang="en-US" sz="800" i="1" dirty="0">
                <a:latin typeface="Calibri" panose="020F0502020204030204" pitchFamily="34" charset="0"/>
              </a:rPr>
              <a:t>CPDD 77th Annual Meeting • Arizona Biltmore, Phoenix, Arizona</a:t>
            </a:r>
          </a:p>
          <a:p>
            <a:r>
              <a:rPr lang="en-US" altLang="en-US" sz="800" i="1" dirty="0">
                <a:latin typeface="Calibri" panose="020F0502020204030204" pitchFamily="34" charset="0"/>
              </a:rPr>
              <a:t>Bogenschutz JAMA Internal Med 2014;174:1736-45</a:t>
            </a:r>
          </a:p>
          <a:p>
            <a:r>
              <a:rPr lang="en-US" altLang="en-US" sz="800" dirty="0" err="1">
                <a:latin typeface="Calibri" panose="020F0502020204030204" pitchFamily="34" charset="0"/>
              </a:rPr>
              <a:t>Gelberg</a:t>
            </a:r>
            <a:r>
              <a:rPr lang="en-US" altLang="en-US" sz="800" dirty="0">
                <a:latin typeface="Calibri" panose="020F0502020204030204" pitchFamily="34" charset="0"/>
              </a:rPr>
              <a:t> L</a:t>
            </a:r>
            <a:r>
              <a:rPr lang="en-US" altLang="ja-JP" sz="800" dirty="0">
                <a:latin typeface="Calibri" panose="020F0502020204030204" pitchFamily="34" charset="0"/>
              </a:rPr>
              <a:t>, et al.</a:t>
            </a:r>
            <a:r>
              <a:rPr lang="en-US" altLang="en-US" sz="800" dirty="0">
                <a:latin typeface="Calibri" panose="020F0502020204030204" pitchFamily="34" charset="0"/>
              </a:rPr>
              <a:t> </a:t>
            </a:r>
            <a:r>
              <a:rPr lang="en-US" altLang="en-US" sz="800" i="1" dirty="0">
                <a:latin typeface="Calibri" panose="020F0502020204030204" pitchFamily="34" charset="0"/>
              </a:rPr>
              <a:t>Addiction</a:t>
            </a:r>
            <a:r>
              <a:rPr lang="en-US" altLang="en-US" sz="800" dirty="0">
                <a:latin typeface="Calibri" panose="020F0502020204030204" pitchFamily="34" charset="0"/>
              </a:rPr>
              <a:t>. 2015;110:1777–1790</a:t>
            </a:r>
          </a:p>
          <a:p>
            <a:r>
              <a:rPr lang="en-US" altLang="en-US" sz="800" dirty="0">
                <a:latin typeface="Calibri" panose="020F0502020204030204" pitchFamily="34" charset="0"/>
                <a:ea typeface="Osaka" charset="-128"/>
              </a:rPr>
              <a:t>JAMA. 2014;312(5):502-513. doi:10.1001/jama.2014.7862.</a:t>
            </a:r>
          </a:p>
          <a:p>
            <a:r>
              <a:rPr lang="en-US" altLang="en-US" sz="800" dirty="0">
                <a:latin typeface="Calibri" panose="020F0502020204030204" pitchFamily="34" charset="0"/>
                <a:ea typeface="Osaka" charset="-128"/>
              </a:rPr>
              <a:t>JAMA. 2014;312(5):492-501. doi:10.1001/jama.2014.7860</a:t>
            </a:r>
          </a:p>
          <a:p>
            <a:endParaRPr lang="en-US" altLang="en-US" sz="800" dirty="0">
              <a:latin typeface="Calibri" panose="020F0502020204030204" pitchFamily="34" charset="0"/>
              <a:ea typeface="Osaka"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auditctool</a:t>
            </a:r>
            <a:endParaRPr lang="en-US" dirty="0" smtClean="0"/>
          </a:p>
          <a:p>
            <a:r>
              <a:rPr lang="en-US" dirty="0" smtClean="0"/>
              <a:t>.</a:t>
            </a:r>
            <a:r>
              <a:rPr lang="en-US" dirty="0" err="1" smtClean="0"/>
              <a:t>auditcscoring</a:t>
            </a:r>
            <a:endParaRPr lang="en-US" dirty="0"/>
          </a:p>
        </p:txBody>
      </p:sp>
      <p:sp>
        <p:nvSpPr>
          <p:cNvPr id="4" name="Slide Number Placeholder 3"/>
          <p:cNvSpPr>
            <a:spLocks noGrp="1"/>
          </p:cNvSpPr>
          <p:nvPr>
            <p:ph type="sldNum" sz="quarter" idx="10"/>
          </p:nvPr>
        </p:nvSpPr>
        <p:spPr/>
        <p:txBody>
          <a:bodyPr/>
          <a:lstStyle/>
          <a:p>
            <a:fld id="{18FD0965-146F-493F-907E-0404996ECB0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04499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Highlight:  </a:t>
            </a:r>
          </a:p>
          <a:p>
            <a:endParaRPr lang="en-US" dirty="0"/>
          </a:p>
          <a:p>
            <a:endParaRPr lang="en-US" dirty="0"/>
          </a:p>
          <a:p>
            <a:endParaRPr lang="en-US" dirty="0"/>
          </a:p>
          <a:p>
            <a:r>
              <a:rPr lang="en-US" dirty="0"/>
              <a:t>Why do</a:t>
            </a:r>
            <a:r>
              <a:rPr lang="en-US" baseline="0" dirty="0"/>
              <a:t> we ask about pros- why are they important- why do we ask them first? Be sure to keep it short.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21</a:t>
            </a:fld>
            <a:endParaRPr lang="en-US"/>
          </a:p>
        </p:txBody>
      </p:sp>
    </p:spTree>
    <p:extLst>
      <p:ext uri="{BB962C8B-B14F-4D97-AF65-F5344CB8AC3E}">
        <p14:creationId xmlns:p14="http://schemas.microsoft.com/office/powerpoint/2010/main" val="69973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Assessing student’s own knowledge</a:t>
            </a:r>
          </a:p>
          <a:p>
            <a:r>
              <a:rPr lang="en-US" dirty="0"/>
              <a:t>Explain</a:t>
            </a:r>
            <a:r>
              <a:rPr lang="en-US" baseline="0" dirty="0"/>
              <a:t> info you have so that it is tangible- avoid medical terminology, avoid lingo</a:t>
            </a:r>
          </a:p>
          <a:p>
            <a:r>
              <a:rPr lang="en-US" baseline="0" dirty="0"/>
              <a:t>Make sure to break it up</a:t>
            </a:r>
          </a:p>
          <a:p>
            <a:r>
              <a:rPr lang="en-US" baseline="0" dirty="0"/>
              <a:t>Be aware of pushback, tune out</a:t>
            </a:r>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22</a:t>
            </a:fld>
            <a:endParaRPr lang="en-US"/>
          </a:p>
        </p:txBody>
      </p:sp>
    </p:spTree>
    <p:extLst>
      <p:ext uri="{BB962C8B-B14F-4D97-AF65-F5344CB8AC3E}">
        <p14:creationId xmlns:p14="http://schemas.microsoft.com/office/powerpoint/2010/main" val="1743311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24</a:t>
            </a:fld>
            <a:endParaRPr lang="en-US"/>
          </a:p>
        </p:txBody>
      </p:sp>
    </p:spTree>
    <p:extLst>
      <p:ext uri="{BB962C8B-B14F-4D97-AF65-F5344CB8AC3E}">
        <p14:creationId xmlns:p14="http://schemas.microsoft.com/office/powerpoint/2010/main" val="345913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25</a:t>
            </a:fld>
            <a:endParaRPr lang="en-US"/>
          </a:p>
        </p:txBody>
      </p:sp>
    </p:spTree>
    <p:extLst>
      <p:ext uri="{BB962C8B-B14F-4D97-AF65-F5344CB8AC3E}">
        <p14:creationId xmlns:p14="http://schemas.microsoft.com/office/powerpoint/2010/main" val="292588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2637A06A-0C80-7E4F-9D3D-2599CA4CF00E}"/>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7651" name="Rectangle 3">
            <a:extLst>
              <a:ext uri="{FF2B5EF4-FFF2-40B4-BE49-F238E27FC236}">
                <a16:creationId xmlns="" xmlns:a16="http://schemas.microsoft.com/office/drawing/2014/main" id="{A988B45C-54B8-A647-A7EC-EF533C112C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26</a:t>
            </a:fld>
            <a:endParaRPr lang="en-US"/>
          </a:p>
        </p:txBody>
      </p:sp>
    </p:spTree>
    <p:extLst>
      <p:ext uri="{BB962C8B-B14F-4D97-AF65-F5344CB8AC3E}">
        <p14:creationId xmlns:p14="http://schemas.microsoft.com/office/powerpoint/2010/main" val="144669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as slide 19, do we want both?</a:t>
            </a:r>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27</a:t>
            </a:fld>
            <a:endParaRPr lang="en-US"/>
          </a:p>
        </p:txBody>
      </p:sp>
    </p:spTree>
    <p:extLst>
      <p:ext uri="{BB962C8B-B14F-4D97-AF65-F5344CB8AC3E}">
        <p14:creationId xmlns:p14="http://schemas.microsoft.com/office/powerpoint/2010/main" val="100031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 xmlns:a16="http://schemas.microsoft.com/office/drawing/2014/main" id="{7C141779-25B6-4942-AEF6-5B6E374DD555}"/>
              </a:ext>
            </a:extLst>
          </p:cNvPr>
          <p:cNvSpPr>
            <a:spLocks noGrp="1" noRot="1" noChangeAspect="1" noChangeArrowheads="1" noTextEdit="1"/>
          </p:cNvSpPr>
          <p:nvPr>
            <p:ph type="sldImg"/>
          </p:nvPr>
        </p:nvSpPr>
        <p:spPr>
          <a:xfrm>
            <a:off x="381000" y="685800"/>
            <a:ext cx="6096000" cy="3429000"/>
          </a:xfrm>
          <a:ln/>
        </p:spPr>
      </p:sp>
      <p:sp>
        <p:nvSpPr>
          <p:cNvPr id="84995" name="Rectangle 3">
            <a:extLst>
              <a:ext uri="{FF2B5EF4-FFF2-40B4-BE49-F238E27FC236}">
                <a16:creationId xmlns="" xmlns:a16="http://schemas.microsoft.com/office/drawing/2014/main" id="{E3ADFFF2-CC75-0E42-A7BC-6BE556B5DC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 xmlns:a16="http://schemas.microsoft.com/office/drawing/2014/main" id="{EC002620-C15F-A443-9121-955D5D6DC935}"/>
              </a:ext>
            </a:extLst>
          </p:cNvPr>
          <p:cNvSpPr>
            <a:spLocks noGrp="1" noRot="1" noChangeAspect="1" noChangeArrowheads="1" noTextEdit="1"/>
          </p:cNvSpPr>
          <p:nvPr>
            <p:ph type="sldImg"/>
          </p:nvPr>
        </p:nvSpPr>
        <p:spPr>
          <a:xfrm>
            <a:off x="381000" y="685800"/>
            <a:ext cx="6096000" cy="3429000"/>
          </a:xfrm>
          <a:ln/>
        </p:spPr>
      </p:sp>
      <p:sp>
        <p:nvSpPr>
          <p:cNvPr id="87043" name="Rectangle 3">
            <a:extLst>
              <a:ext uri="{FF2B5EF4-FFF2-40B4-BE49-F238E27FC236}">
                <a16:creationId xmlns="" xmlns:a16="http://schemas.microsoft.com/office/drawing/2014/main" id="{F79804EE-B012-3E47-935D-55920A48DD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 xmlns:a16="http://schemas.microsoft.com/office/drawing/2014/main" id="{43B5DC63-AB10-4640-AF49-BE751F8C774F}"/>
              </a:ext>
            </a:extLst>
          </p:cNvPr>
          <p:cNvSpPr>
            <a:spLocks noGrp="1" noRot="1" noChangeAspect="1" noChangeArrowheads="1" noTextEdit="1"/>
          </p:cNvSpPr>
          <p:nvPr>
            <p:ph type="sldImg"/>
          </p:nvPr>
        </p:nvSpPr>
        <p:spPr>
          <a:xfrm>
            <a:off x="381000" y="685800"/>
            <a:ext cx="6096000" cy="3429000"/>
          </a:xfrm>
          <a:ln/>
        </p:spPr>
      </p:sp>
      <p:sp>
        <p:nvSpPr>
          <p:cNvPr id="89091" name="Rectangle 3">
            <a:extLst>
              <a:ext uri="{FF2B5EF4-FFF2-40B4-BE49-F238E27FC236}">
                <a16:creationId xmlns="" xmlns:a16="http://schemas.microsoft.com/office/drawing/2014/main" id="{5B7714F1-EEBE-FC42-93A0-447DFBCC6C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 xmlns:a16="http://schemas.microsoft.com/office/drawing/2014/main" id="{B45E6212-9F86-5B42-8C8C-E5BDA07805FB}"/>
              </a:ext>
            </a:extLst>
          </p:cNvPr>
          <p:cNvSpPr>
            <a:spLocks noGrp="1" noRot="1" noChangeAspect="1" noChangeArrowheads="1" noTextEdit="1"/>
          </p:cNvSpPr>
          <p:nvPr>
            <p:ph type="sldImg"/>
          </p:nvPr>
        </p:nvSpPr>
        <p:spPr>
          <a:xfrm>
            <a:off x="381000" y="685800"/>
            <a:ext cx="6096000" cy="3429000"/>
          </a:xfrm>
          <a:ln/>
        </p:spPr>
      </p:sp>
      <p:sp>
        <p:nvSpPr>
          <p:cNvPr id="91139" name="Rectangle 3">
            <a:extLst>
              <a:ext uri="{FF2B5EF4-FFF2-40B4-BE49-F238E27FC236}">
                <a16:creationId xmlns="" xmlns:a16="http://schemas.microsoft.com/office/drawing/2014/main" id="{E522AB3E-F03B-AD4F-BC4D-98350A91F5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 xmlns:a16="http://schemas.microsoft.com/office/drawing/2014/main" id="{3E4432FE-A044-4C40-A6EF-675AF865EF80}"/>
              </a:ext>
            </a:extLst>
          </p:cNvPr>
          <p:cNvSpPr>
            <a:spLocks noGrp="1" noRot="1" noChangeAspect="1" noChangeArrowheads="1" noTextEdit="1"/>
          </p:cNvSpPr>
          <p:nvPr>
            <p:ph type="sldImg"/>
          </p:nvPr>
        </p:nvSpPr>
        <p:spPr>
          <a:xfrm>
            <a:off x="381000" y="685800"/>
            <a:ext cx="6096000" cy="3429000"/>
          </a:xfrm>
          <a:ln/>
        </p:spPr>
      </p:sp>
      <p:sp>
        <p:nvSpPr>
          <p:cNvPr id="93187" name="Rectangle 3">
            <a:extLst>
              <a:ext uri="{FF2B5EF4-FFF2-40B4-BE49-F238E27FC236}">
                <a16:creationId xmlns="" xmlns:a16="http://schemas.microsoft.com/office/drawing/2014/main" id="{DA56B594-5376-7541-9C60-F5A15CDEDD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 xmlns:a16="http://schemas.microsoft.com/office/drawing/2014/main" id="{001D4EEE-FA31-2C41-A60C-101B26B34687}"/>
              </a:ext>
            </a:extLst>
          </p:cNvPr>
          <p:cNvSpPr>
            <a:spLocks noGrp="1" noRot="1" noChangeAspect="1" noChangeArrowheads="1" noTextEdit="1"/>
          </p:cNvSpPr>
          <p:nvPr>
            <p:ph type="sldImg"/>
          </p:nvPr>
        </p:nvSpPr>
        <p:spPr>
          <a:xfrm>
            <a:off x="381000" y="685800"/>
            <a:ext cx="6096000" cy="3429000"/>
          </a:xfrm>
          <a:ln/>
        </p:spPr>
      </p:sp>
      <p:sp>
        <p:nvSpPr>
          <p:cNvPr id="95235" name="Rectangle 3">
            <a:extLst>
              <a:ext uri="{FF2B5EF4-FFF2-40B4-BE49-F238E27FC236}">
                <a16:creationId xmlns="" xmlns:a16="http://schemas.microsoft.com/office/drawing/2014/main" id="{4565AEA4-9644-2D48-8A49-D321701202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560BDBBB-C442-DE47-8F11-7E6D32EAE8A3}"/>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0419" name="Rectangle 3">
            <a:extLst>
              <a:ext uri="{FF2B5EF4-FFF2-40B4-BE49-F238E27FC236}">
                <a16:creationId xmlns="" xmlns:a16="http://schemas.microsoft.com/office/drawing/2014/main" id="{92B5E960-EF23-BC4D-8772-20974B3BD3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 xmlns:a16="http://schemas.microsoft.com/office/drawing/2014/main" id="{B18E9DB6-B7DA-2E44-9E40-B5D11C3C34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Garamond" panose="02020404030301010803" pitchFamily="18" charset="0"/>
                <a:ea typeface="MS PGothic" panose="020B0600070205080204" pitchFamily="34" charset="-128"/>
              </a:defRPr>
            </a:lvl1pPr>
            <a:lvl2pPr marL="729057" indent="-280406" defTabSz="914437">
              <a:defRPr sz="2400">
                <a:solidFill>
                  <a:schemeClr val="tx1"/>
                </a:solidFill>
                <a:latin typeface="Garamond" panose="02020404030301010803" pitchFamily="18" charset="0"/>
                <a:ea typeface="MS PGothic" panose="020B0600070205080204" pitchFamily="34" charset="-128"/>
              </a:defRPr>
            </a:lvl2pPr>
            <a:lvl3pPr marL="1121626" indent="-224325" defTabSz="914437">
              <a:defRPr sz="2400">
                <a:solidFill>
                  <a:schemeClr val="tx1"/>
                </a:solidFill>
                <a:latin typeface="Garamond" panose="02020404030301010803" pitchFamily="18" charset="0"/>
                <a:ea typeface="MS PGothic" panose="020B0600070205080204" pitchFamily="34" charset="-128"/>
              </a:defRPr>
            </a:lvl3pPr>
            <a:lvl4pPr marL="1570276" indent="-224325" defTabSz="914437">
              <a:defRPr sz="2400">
                <a:solidFill>
                  <a:schemeClr val="tx1"/>
                </a:solidFill>
                <a:latin typeface="Garamond" panose="02020404030301010803" pitchFamily="18" charset="0"/>
                <a:ea typeface="MS PGothic" panose="020B0600070205080204" pitchFamily="34" charset="-128"/>
              </a:defRPr>
            </a:lvl4pPr>
            <a:lvl5pPr marL="2018927" indent="-224325" defTabSz="914437">
              <a:defRPr sz="2400">
                <a:solidFill>
                  <a:schemeClr val="tx1"/>
                </a:solidFill>
                <a:latin typeface="Garamond" panose="02020404030301010803" pitchFamily="18"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fld id="{A096DC6C-C0C7-F24D-9DE9-731C913BFA7F}" type="slidenum">
              <a:rPr lang="en-US" altLang="en-US" sz="1300">
                <a:latin typeface="Calibri" panose="020F0502020204030204" pitchFamily="34" charset="0"/>
              </a:rPr>
              <a:pPr/>
              <a:t>4</a:t>
            </a:fld>
            <a:endParaRPr lang="en-US" altLang="en-US" sz="1300" dirty="0">
              <a:latin typeface="Calibri" panose="020F0502020204030204" pitchFamily="34" charset="0"/>
            </a:endParaRPr>
          </a:p>
        </p:txBody>
      </p:sp>
      <p:sp>
        <p:nvSpPr>
          <p:cNvPr id="29699" name="Rectangle 2">
            <a:extLst>
              <a:ext uri="{FF2B5EF4-FFF2-40B4-BE49-F238E27FC236}">
                <a16:creationId xmlns="" xmlns:a16="http://schemas.microsoft.com/office/drawing/2014/main" id="{DC7D26D4-A37D-2B43-BAA5-7CFD04A85E96}"/>
              </a:ext>
            </a:extLst>
          </p:cNvPr>
          <p:cNvSpPr>
            <a:spLocks noGrp="1" noRot="1" noChangeAspect="1" noChangeArrowheads="1" noTextEdit="1"/>
          </p:cNvSpPr>
          <p:nvPr>
            <p:ph type="sldImg"/>
          </p:nvPr>
        </p:nvSpPr>
        <p:spPr>
          <a:xfrm>
            <a:off x="381000" y="687388"/>
            <a:ext cx="6096000" cy="3429000"/>
          </a:xfrm>
          <a:ln/>
        </p:spPr>
      </p:sp>
      <p:sp>
        <p:nvSpPr>
          <p:cNvPr id="364547" name="Rectangle 3">
            <a:extLst>
              <a:ext uri="{FF2B5EF4-FFF2-40B4-BE49-F238E27FC236}">
                <a16:creationId xmlns="" xmlns:a16="http://schemas.microsoft.com/office/drawing/2014/main" id="{8879C43B-16F5-764A-8EA5-5B7335B690AC}"/>
              </a:ext>
            </a:extLst>
          </p:cNvPr>
          <p:cNvSpPr>
            <a:spLocks noGrp="1" noChangeArrowheads="1"/>
          </p:cNvSpPr>
          <p:nvPr>
            <p:ph type="body" idx="1"/>
          </p:nvPr>
        </p:nvSpPr>
        <p:spPr>
          <a:xfrm>
            <a:off x="686421" y="4344025"/>
            <a:ext cx="5485158" cy="4112926"/>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677D5D15-3712-0E4C-9E95-996C57D40B00}"/>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7" name="Rectangle 3">
            <a:extLst>
              <a:ext uri="{FF2B5EF4-FFF2-40B4-BE49-F238E27FC236}">
                <a16:creationId xmlns="" xmlns:a16="http://schemas.microsoft.com/office/drawing/2014/main" id="{D8F223F4-166A-AB4E-B055-13E58ED5B1F6}"/>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4" tIns="0" rIns="19044"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43</a:t>
            </a:r>
          </a:p>
        </p:txBody>
      </p:sp>
      <p:sp>
        <p:nvSpPr>
          <p:cNvPr id="31748" name="Rectangle 4">
            <a:extLst>
              <a:ext uri="{FF2B5EF4-FFF2-40B4-BE49-F238E27FC236}">
                <a16:creationId xmlns="" xmlns:a16="http://schemas.microsoft.com/office/drawing/2014/main" id="{65DD3EBA-A4BD-F443-86B7-90EAC0BF56FF}"/>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9" name="Rectangle 5">
            <a:extLst>
              <a:ext uri="{FF2B5EF4-FFF2-40B4-BE49-F238E27FC236}">
                <a16:creationId xmlns="" xmlns:a16="http://schemas.microsoft.com/office/drawing/2014/main" id="{612D6166-C7F0-C04A-9D54-541B114FF539}"/>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0" name="Rectangle 6">
            <a:extLst>
              <a:ext uri="{FF2B5EF4-FFF2-40B4-BE49-F238E27FC236}">
                <a16:creationId xmlns="" xmlns:a16="http://schemas.microsoft.com/office/drawing/2014/main" id="{6449CA4D-ECE1-8E45-B8E3-2D1EAFFDE189}"/>
              </a:ext>
            </a:extLst>
          </p:cNvPr>
          <p:cNvSpPr>
            <a:spLocks noChangeArrowheads="1"/>
          </p:cNvSpPr>
          <p:nvPr/>
        </p:nvSpPr>
        <p:spPr bwMode="auto">
          <a:xfrm>
            <a:off x="3885579"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1" name="Rectangle 7">
            <a:extLst>
              <a:ext uri="{FF2B5EF4-FFF2-40B4-BE49-F238E27FC236}">
                <a16:creationId xmlns="" xmlns:a16="http://schemas.microsoft.com/office/drawing/2014/main" id="{9EACE2BE-61EC-C045-A7DE-C0A5BA96A2AF}"/>
              </a:ext>
            </a:extLst>
          </p:cNvPr>
          <p:cNvSpPr>
            <a:spLocks noChangeArrowheads="1"/>
          </p:cNvSpPr>
          <p:nvPr/>
        </p:nvSpPr>
        <p:spPr bwMode="auto">
          <a:xfrm>
            <a:off x="3885579"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4" tIns="0" rIns="19044"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21</a:t>
            </a:r>
          </a:p>
        </p:txBody>
      </p:sp>
      <p:sp>
        <p:nvSpPr>
          <p:cNvPr id="31752" name="Rectangle 8">
            <a:extLst>
              <a:ext uri="{FF2B5EF4-FFF2-40B4-BE49-F238E27FC236}">
                <a16:creationId xmlns="" xmlns:a16="http://schemas.microsoft.com/office/drawing/2014/main" id="{B2B29AEF-C368-774D-B4B6-097635A014F3}"/>
              </a:ext>
            </a:extLst>
          </p:cNvPr>
          <p:cNvSpPr>
            <a:spLocks noChangeArrowheads="1"/>
          </p:cNvSpPr>
          <p:nvPr/>
        </p:nvSpPr>
        <p:spPr bwMode="auto">
          <a:xfrm>
            <a:off x="1" y="8684927"/>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3" name="Rectangle 9">
            <a:extLst>
              <a:ext uri="{FF2B5EF4-FFF2-40B4-BE49-F238E27FC236}">
                <a16:creationId xmlns="" xmlns:a16="http://schemas.microsoft.com/office/drawing/2014/main" id="{B8122A1A-12C9-DD4A-A1C5-E89752DE38D5}"/>
              </a:ext>
            </a:extLst>
          </p:cNvPr>
          <p:cNvSpPr>
            <a:spLocks noChangeArrowheads="1"/>
          </p:cNvSpPr>
          <p:nvPr/>
        </p:nvSpPr>
        <p:spPr bwMode="auto">
          <a:xfrm>
            <a:off x="1" y="0"/>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52266" name="Rectangle 10">
            <a:extLst>
              <a:ext uri="{FF2B5EF4-FFF2-40B4-BE49-F238E27FC236}">
                <a16:creationId xmlns="" xmlns:a16="http://schemas.microsoft.com/office/drawing/2014/main" id="{D4F869B4-EE83-BF45-B3FC-BE5A2E82B37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460" tIns="44435" rIns="90460" bIns="44435"/>
          <a:lstStyle/>
          <a:p>
            <a:pPr eaLnBrk="1" hangingPunct="1">
              <a:buClr>
                <a:schemeClr val="tx1"/>
              </a:buClr>
              <a:defRPr/>
            </a:pPr>
            <a:r>
              <a:rPr lang="en-US" dirty="0">
                <a:latin typeface="Calibri" charset="0"/>
                <a:ea typeface="ＭＳ Ｐゴシック" charset="0"/>
                <a:cs typeface="+mn-cs"/>
              </a:rPr>
              <a:t>Treatment Need</a:t>
            </a:r>
          </a:p>
          <a:p>
            <a:pPr lvl="1" eaLnBrk="1" hangingPunct="1">
              <a:buClr>
                <a:schemeClr val="tx1"/>
              </a:buClr>
              <a:defRPr/>
            </a:pPr>
            <a:r>
              <a:rPr lang="en-US" dirty="0">
                <a:latin typeface="Calibri" charset="0"/>
                <a:ea typeface="ＭＳ Ｐゴシック" charset="0"/>
                <a:cs typeface="+mn-cs"/>
              </a:rPr>
              <a:t>Injection, use of heroin once, marijuana daily, other drug weekly, or use with prior treatment history</a:t>
            </a:r>
          </a:p>
          <a:p>
            <a:pPr eaLnBrk="1" hangingPunct="1">
              <a:defRPr/>
            </a:pPr>
            <a:endParaRPr lang="en-US" dirty="0">
              <a:latin typeface="Calibri" charset="0"/>
              <a:ea typeface="ＭＳ Ｐゴシック" charset="0"/>
              <a:cs typeface="+mn-cs"/>
            </a:endParaRPr>
          </a:p>
        </p:txBody>
      </p:sp>
      <p:sp>
        <p:nvSpPr>
          <p:cNvPr id="31755" name="Rectangle 11">
            <a:extLst>
              <a:ext uri="{FF2B5EF4-FFF2-40B4-BE49-F238E27FC236}">
                <a16:creationId xmlns="" xmlns:a16="http://schemas.microsoft.com/office/drawing/2014/main" id="{78171E10-630B-284F-9420-0BFDB597911C}"/>
              </a:ext>
            </a:extLst>
          </p:cNvPr>
          <p:cNvSpPr>
            <a:spLocks noGrp="1" noRot="1" noChangeAspect="1" noTextEdit="1"/>
          </p:cNvSpPr>
          <p:nvPr>
            <p:ph type="sldImg"/>
          </p:nvPr>
        </p:nvSpPr>
        <p:spPr>
          <a:xfrm>
            <a:off x="385763" y="688975"/>
            <a:ext cx="6086475" cy="3424238"/>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7A76950C-6304-4D47-952D-6342BEAEC766}"/>
              </a:ext>
            </a:extLst>
          </p:cNvPr>
          <p:cNvSpPr>
            <a:spLocks noGrp="1" noRot="1" noChangeAspect="1" noTextEdit="1"/>
          </p:cNvSpPr>
          <p:nvPr>
            <p:ph type="sldImg"/>
          </p:nvPr>
        </p:nvSpPr>
        <p:spPr>
          <a:xfrm>
            <a:off x="381000" y="685800"/>
            <a:ext cx="6096000" cy="3429000"/>
          </a:xfrm>
          <a:ln/>
        </p:spPr>
      </p:sp>
      <p:sp>
        <p:nvSpPr>
          <p:cNvPr id="65538" name="Rectangle 3">
            <a:extLst>
              <a:ext uri="{FF2B5EF4-FFF2-40B4-BE49-F238E27FC236}">
                <a16:creationId xmlns="" xmlns:a16="http://schemas.microsoft.com/office/drawing/2014/main" id="{CA1683F6-45A2-414F-9384-784905FD4CB8}"/>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479425" y="722313"/>
            <a:ext cx="6424613" cy="3613150"/>
          </a:xfrm>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Gill Sans"/>
              <a:buNone/>
            </a:pPr>
            <a:r>
              <a:rPr lang="en-US" sz="1400" dirty="0">
                <a:ea typeface="ＭＳ Ｐゴシック"/>
                <a:cs typeface="ＭＳ Ｐゴシック"/>
              </a:rPr>
              <a:t>Lee</a:t>
            </a:r>
          </a:p>
          <a:p>
            <a:pPr eaLnBrk="1" hangingPunct="1">
              <a:buFont typeface="Gill Sans"/>
              <a:buNone/>
            </a:pPr>
            <a:endParaRPr lang="en-US" sz="1400" b="1" dirty="0">
              <a:ea typeface="ＭＳ Ｐゴシック"/>
              <a:cs typeface="ＭＳ Ｐゴシック"/>
            </a:endParaRPr>
          </a:p>
          <a:p>
            <a:pPr eaLnBrk="1" hangingPunct="1">
              <a:buFont typeface="Gill Sans"/>
              <a:buNone/>
            </a:pPr>
            <a:r>
              <a:rPr lang="en-US" sz="1400" b="1" dirty="0">
                <a:ea typeface="ＭＳ Ｐゴシック"/>
                <a:cs typeface="ＭＳ Ｐゴシック"/>
              </a:rPr>
              <a:t>Alcohol Use Disorders Identification Test </a:t>
            </a:r>
          </a:p>
          <a:p>
            <a:pPr eaLnBrk="1" hangingPunct="1"/>
            <a:r>
              <a:rPr lang="en-US" dirty="0">
                <a:ea typeface="ＭＳ Ｐゴシック"/>
                <a:cs typeface="ＭＳ Ｐゴシック"/>
              </a:rPr>
              <a:t>10 questions on alcohol</a:t>
            </a:r>
          </a:p>
          <a:p>
            <a:pPr eaLnBrk="1" hangingPunct="1"/>
            <a:r>
              <a:rPr lang="en-US" dirty="0">
                <a:ea typeface="ＭＳ Ｐゴシック"/>
                <a:cs typeface="ＭＳ Ｐゴシック"/>
              </a:rPr>
              <a:t>Most questions have 5 response choices</a:t>
            </a:r>
          </a:p>
          <a:p>
            <a:pPr eaLnBrk="1" hangingPunct="1"/>
            <a:r>
              <a:rPr lang="en-US" dirty="0">
                <a:ea typeface="ＭＳ Ｐゴシック"/>
                <a:cs typeface="ＭＳ Ｐゴシック"/>
              </a:rPr>
              <a:t>Scoring: add point values of responses</a:t>
            </a:r>
          </a:p>
          <a:p>
            <a:pPr eaLnBrk="1" hangingPunct="1"/>
            <a:r>
              <a:rPr lang="en-US" dirty="0">
                <a:ea typeface="ＭＳ Ｐゴシック"/>
                <a:cs typeface="ＭＳ Ｐゴシック"/>
              </a:rPr>
              <a:t>Validated in for many countries and cultures</a:t>
            </a:r>
          </a:p>
        </p:txBody>
      </p:sp>
      <p:sp>
        <p:nvSpPr>
          <p:cNvPr id="68612" name="Slide Number Placeholder 3"/>
          <p:cNvSpPr>
            <a:spLocks noGrp="1"/>
          </p:cNvSpPr>
          <p:nvPr>
            <p:ph type="sldNum" sz="quarter" idx="5"/>
          </p:nvPr>
        </p:nvSpPr>
        <p:spPr bwMode="auto">
          <a:xfrm>
            <a:off x="4182319" y="9151706"/>
            <a:ext cx="3199550" cy="481757"/>
          </a:xfrm>
          <a:prstGeom prst="rect">
            <a:avLst/>
          </a:prstGeom>
          <a:ln>
            <a:miter lim="800000"/>
            <a:headEnd/>
            <a:tailEnd/>
          </a:ln>
        </p:spPr>
        <p:txBody>
          <a:bodyPr/>
          <a:lstStyle/>
          <a:p>
            <a:pPr>
              <a:defRPr/>
            </a:pPr>
            <a:fld id="{49D9025D-CF46-43EA-B259-521D7EA408A7}"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50910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8DB479D5-CC5A-B145-9E10-DCA03E0179D1}"/>
              </a:ext>
            </a:extLst>
          </p:cNvPr>
          <p:cNvSpPr>
            <a:spLocks noGrp="1" noRot="1" noChangeAspect="1" noTextEdit="1"/>
          </p:cNvSpPr>
          <p:nvPr>
            <p:ph type="sldImg"/>
          </p:nvPr>
        </p:nvSpPr>
        <p:spPr>
          <a:xfrm>
            <a:off x="381000" y="685800"/>
            <a:ext cx="6096000" cy="3429000"/>
          </a:xfrm>
          <a:ln/>
        </p:spPr>
      </p:sp>
      <p:sp>
        <p:nvSpPr>
          <p:cNvPr id="67586" name="Rectangle 3">
            <a:extLst>
              <a:ext uri="{FF2B5EF4-FFF2-40B4-BE49-F238E27FC236}">
                <a16:creationId xmlns="" xmlns:a16="http://schemas.microsoft.com/office/drawing/2014/main" id="{E6849467-73FE-634B-B256-8CB10CBE4040}"/>
              </a:ext>
            </a:extLst>
          </p:cNvPr>
          <p:cNvSpPr>
            <a:spLocks noGrp="1"/>
          </p:cNvSpPr>
          <p:nvPr>
            <p:ph type="body" idx="1"/>
          </p:nvPr>
        </p:nvSpPr>
        <p:spPr/>
        <p:txBody>
          <a:bodyPr/>
          <a:lstStyle/>
          <a:p>
            <a:pPr eaLnBrk="1" hangingPunct="1">
              <a:defRPr/>
            </a:pPr>
            <a:endParaRPr lang="en-US" dirty="0" smtClean="0">
              <a:latin typeface="Calibri" charset="0"/>
              <a:ea typeface="ＭＳ Ｐゴシック" charset="0"/>
              <a:cs typeface="+mn-cs"/>
            </a:endParaRPr>
          </a:p>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DSM-5 Opioid Use Disorders</a:t>
            </a:r>
            <a:endParaRPr lang="en-US" dirty="0"/>
          </a:p>
          <a:p>
            <a:r>
              <a:rPr lang="en-US" dirty="0"/>
              <a:t>In terms of diagnosing an opioid use disorder, the DSM-V criteria are an agreed upon set of criteria that allow you to assess your patients.  So these evaluate tolerance and withdrawal, though it’s important to note that these first two criteria may be seen in patients on prescribed opioids and do not necessarily by themselves constitute a use disorder, and the 11 criteria go on to assess for loss of control and for continued use despite negative consequences.  And patients can be stratified into a mild, moderate or severe opioid use disorder based on how many criteria out of these 11 that they meet.</a:t>
            </a:r>
          </a:p>
        </p:txBody>
      </p:sp>
      <p:sp>
        <p:nvSpPr>
          <p:cNvPr id="4" name="Slide Number Placeholder 3"/>
          <p:cNvSpPr>
            <a:spLocks noGrp="1"/>
          </p:cNvSpPr>
          <p:nvPr>
            <p:ph type="sldNum" sz="quarter" idx="10"/>
          </p:nvPr>
        </p:nvSpPr>
        <p:spPr/>
        <p:txBody>
          <a:bodyPr/>
          <a:lstStyle/>
          <a:p>
            <a:fld id="{AA512509-11B4-4BA1-B19F-289DAEBCD71A}" type="slidenum">
              <a:rPr lang="en-US" smtClean="0"/>
              <a:t>11</a:t>
            </a:fld>
            <a:endParaRPr lang="en-US"/>
          </a:p>
        </p:txBody>
      </p:sp>
    </p:spTree>
    <p:extLst>
      <p:ext uri="{BB962C8B-B14F-4D97-AF65-F5344CB8AC3E}">
        <p14:creationId xmlns:p14="http://schemas.microsoft.com/office/powerpoint/2010/main" val="381256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7A76950C-6304-4D47-952D-6342BEAEC766}"/>
              </a:ext>
            </a:extLst>
          </p:cNvPr>
          <p:cNvSpPr>
            <a:spLocks noGrp="1" noRot="1" noChangeAspect="1" noTextEdit="1"/>
          </p:cNvSpPr>
          <p:nvPr>
            <p:ph type="sldImg"/>
          </p:nvPr>
        </p:nvSpPr>
        <p:spPr>
          <a:xfrm>
            <a:off x="381000" y="685800"/>
            <a:ext cx="6096000" cy="3429000"/>
          </a:xfrm>
          <a:ln/>
        </p:spPr>
      </p:sp>
      <p:sp>
        <p:nvSpPr>
          <p:cNvPr id="65538" name="Rectangle 3">
            <a:extLst>
              <a:ext uri="{FF2B5EF4-FFF2-40B4-BE49-F238E27FC236}">
                <a16:creationId xmlns="" xmlns:a16="http://schemas.microsoft.com/office/drawing/2014/main" id="{CA1683F6-45A2-414F-9384-784905FD4CB8}"/>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extLst>
      <p:ext uri="{BB962C8B-B14F-4D97-AF65-F5344CB8AC3E}">
        <p14:creationId xmlns:p14="http://schemas.microsoft.com/office/powerpoint/2010/main" val="3134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5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50E180D6-9CD6-4DBD-ADC9-ABFFF04C9C38}" type="slidenum">
              <a:rPr lang="en-US" smtClean="0">
                <a:solidFill>
                  <a:prstClr val="black">
                    <a:tint val="75000"/>
                  </a:prstClr>
                </a:solidFill>
              </a:rPr>
              <a:pPr/>
              <a:t>‹#›</a:t>
            </a:fld>
            <a:endParaRPr lang="en-US">
              <a:solidFill>
                <a:prstClr val="black">
                  <a:tint val="75000"/>
                </a:prstClr>
              </a:solidFill>
            </a:endParaRPr>
          </a:p>
        </p:txBody>
      </p:sp>
      <p:sp>
        <p:nvSpPr>
          <p:cNvPr id="11" name="Title 1">
            <a:extLst>
              <a:ext uri="{FF2B5EF4-FFF2-40B4-BE49-F238E27FC236}">
                <a16:creationId xmlns=""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27240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85850"/>
          </a:xfrm>
        </p:spPr>
        <p:txBody>
          <a:bodyPr/>
          <a:lstStyle/>
          <a:p>
            <a:r>
              <a:rPr lang="en-US"/>
              <a:t>Click to edit Master title style</a:t>
            </a:r>
          </a:p>
        </p:txBody>
      </p:sp>
      <p:sp>
        <p:nvSpPr>
          <p:cNvPr id="3" name="Table Placeholder 2"/>
          <p:cNvSpPr>
            <a:spLocks noGrp="1"/>
          </p:cNvSpPr>
          <p:nvPr>
            <p:ph type="tbl" idx="1"/>
          </p:nvPr>
        </p:nvSpPr>
        <p:spPr>
          <a:xfrm>
            <a:off x="609600" y="1371600"/>
            <a:ext cx="10972800" cy="4648200"/>
          </a:xfrm>
        </p:spPr>
        <p:txBody>
          <a:bodyPr/>
          <a:lstStyle/>
          <a:p>
            <a:pPr lvl="0"/>
            <a:r>
              <a:rPr lang="en-US" noProof="0"/>
              <a:t>Click icon to add table</a:t>
            </a:r>
          </a:p>
        </p:txBody>
      </p:sp>
      <p:sp>
        <p:nvSpPr>
          <p:cNvPr id="4" name="Footer Placeholder 4">
            <a:extLst>
              <a:ext uri="{FF2B5EF4-FFF2-40B4-BE49-F238E27FC236}">
                <a16:creationId xmlns="" xmlns:a16="http://schemas.microsoft.com/office/drawing/2014/main" id="{0C738C23-C39F-F44E-93C3-9CBC13B64313}"/>
              </a:ext>
            </a:extLst>
          </p:cNvPr>
          <p:cNvSpPr>
            <a:spLocks noGrp="1"/>
          </p:cNvSpPr>
          <p:nvPr>
            <p:ph type="ftr" sz="quarter" idx="10"/>
          </p:nvPr>
        </p:nvSpPr>
        <p:spPr/>
        <p:txBody>
          <a:bodyPr/>
          <a:lstStyle>
            <a:lvl1pPr defTabSz="914400" eaLnBrk="0" hangingPunct="0">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7922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45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8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5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22211-54FD-47BB-B6F8-2A517FFBC47E}" type="datetimeFigureOut">
              <a:rPr lang="en-US" smtClean="0">
                <a:solidFill>
                  <a:prstClr val="black">
                    <a:tint val="75000"/>
                  </a:prstClr>
                </a:solidFill>
              </a:rPr>
              <a:pPr/>
              <a:t>5/5/2021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67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bu.edu/bniart/files/2011/01/BNI.jpg" TargetMode="Externa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ptoda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4E404-A69F-0F44-B42C-55AE332A6A9D}"/>
              </a:ext>
            </a:extLst>
          </p:cNvPr>
          <p:cNvSpPr>
            <a:spLocks noGrp="1"/>
          </p:cNvSpPr>
          <p:nvPr>
            <p:ph type="ctrTitle"/>
          </p:nvPr>
        </p:nvSpPr>
        <p:spPr>
          <a:xfrm>
            <a:off x="0" y="0"/>
            <a:ext cx="12192000" cy="1890583"/>
          </a:xfrm>
          <a:solidFill>
            <a:srgbClr val="002060"/>
          </a:solidFill>
        </p:spPr>
        <p:txBody>
          <a:bodyPr>
            <a:noAutofit/>
          </a:bodyPr>
          <a:lstStyle/>
          <a:p>
            <a:pPr algn="ctr">
              <a:lnSpc>
                <a:spcPct val="100000"/>
              </a:lnSpc>
              <a:spcBef>
                <a:spcPts val="600"/>
              </a:spcBef>
              <a:defRPr/>
            </a:pPr>
            <a:r>
              <a:rPr lang="en-US" sz="5400" b="1" dirty="0">
                <a:solidFill>
                  <a:schemeClr val="bg1"/>
                </a:solidFill>
              </a:rPr>
              <a:t>Unhealthy </a:t>
            </a:r>
            <a:r>
              <a:rPr lang="en-US" sz="5400" b="1" dirty="0" smtClean="0">
                <a:solidFill>
                  <a:schemeClr val="bg1"/>
                </a:solidFill>
              </a:rPr>
              <a:t>Alcohol </a:t>
            </a:r>
            <a:r>
              <a:rPr lang="en-US" sz="5400" b="1" dirty="0">
                <a:solidFill>
                  <a:schemeClr val="bg1"/>
                </a:solidFill>
              </a:rPr>
              <a:t>and </a:t>
            </a:r>
            <a:r>
              <a:rPr lang="en-US" sz="5400" b="1" dirty="0" smtClean="0">
                <a:solidFill>
                  <a:schemeClr val="bg1"/>
                </a:solidFill>
              </a:rPr>
              <a:t>Other </a:t>
            </a:r>
            <a:r>
              <a:rPr lang="en-US" sz="5400" b="1" dirty="0">
                <a:solidFill>
                  <a:schemeClr val="bg1"/>
                </a:solidFill>
              </a:rPr>
              <a:t>D</a:t>
            </a:r>
            <a:r>
              <a:rPr lang="en-US" sz="5400" b="1" dirty="0" smtClean="0">
                <a:solidFill>
                  <a:schemeClr val="bg1"/>
                </a:solidFill>
              </a:rPr>
              <a:t>rug Use </a:t>
            </a:r>
            <a:r>
              <a:rPr lang="en-US" sz="5400" b="1" dirty="0">
                <a:solidFill>
                  <a:schemeClr val="bg1"/>
                </a:solidFill>
              </a:rPr>
              <a:t/>
            </a:r>
            <a:br>
              <a:rPr lang="en-US" sz="5400" b="1" dirty="0">
                <a:solidFill>
                  <a:schemeClr val="bg1"/>
                </a:solidFill>
              </a:rPr>
            </a:br>
            <a:r>
              <a:rPr lang="en-US" sz="4800" b="1" dirty="0" smtClean="0">
                <a:solidFill>
                  <a:schemeClr val="bg1"/>
                </a:solidFill>
              </a:rPr>
              <a:t>Screening</a:t>
            </a:r>
            <a:r>
              <a:rPr lang="en-US" sz="4800" b="1" dirty="0">
                <a:solidFill>
                  <a:schemeClr val="bg1"/>
                </a:solidFill>
              </a:rPr>
              <a:t>, </a:t>
            </a:r>
            <a:r>
              <a:rPr lang="en-US" sz="4800" b="1" dirty="0" smtClean="0">
                <a:solidFill>
                  <a:schemeClr val="bg1"/>
                </a:solidFill>
              </a:rPr>
              <a:t>Assessment</a:t>
            </a:r>
            <a:r>
              <a:rPr lang="en-US" sz="4800" b="1" dirty="0">
                <a:solidFill>
                  <a:schemeClr val="bg1"/>
                </a:solidFill>
              </a:rPr>
              <a:t> </a:t>
            </a:r>
            <a:r>
              <a:rPr lang="en-US" sz="4800" b="1" dirty="0" smtClean="0">
                <a:solidFill>
                  <a:schemeClr val="bg1"/>
                </a:solidFill>
              </a:rPr>
              <a:t>and Brief </a:t>
            </a:r>
            <a:r>
              <a:rPr lang="en-US" sz="4800" b="1" dirty="0">
                <a:solidFill>
                  <a:schemeClr val="bg1"/>
                </a:solidFill>
              </a:rPr>
              <a:t>I</a:t>
            </a:r>
            <a:r>
              <a:rPr lang="en-US" sz="4800" b="1" dirty="0" smtClean="0">
                <a:solidFill>
                  <a:schemeClr val="bg1"/>
                </a:solidFill>
              </a:rPr>
              <a:t>ntervention</a:t>
            </a:r>
            <a:endParaRPr lang="en-US" sz="4800" b="1" dirty="0">
              <a:solidFill>
                <a:schemeClr val="bg1"/>
              </a:solidFill>
            </a:endParaRPr>
          </a:p>
        </p:txBody>
      </p:sp>
      <p:sp>
        <p:nvSpPr>
          <p:cNvPr id="41987" name="Subtitle 2">
            <a:extLst>
              <a:ext uri="{FF2B5EF4-FFF2-40B4-BE49-F238E27FC236}">
                <a16:creationId xmlns="" xmlns:a16="http://schemas.microsoft.com/office/drawing/2014/main" id="{25F1344F-6119-CE41-A7A4-360E2599B0E6}"/>
              </a:ext>
            </a:extLst>
          </p:cNvPr>
          <p:cNvSpPr>
            <a:spLocks noGrp="1"/>
          </p:cNvSpPr>
          <p:nvPr>
            <p:ph type="subTitle" idx="1"/>
          </p:nvPr>
        </p:nvSpPr>
        <p:spPr>
          <a:xfrm>
            <a:off x="238085" y="2113004"/>
            <a:ext cx="11811941" cy="3002693"/>
          </a:xfrm>
        </p:spPr>
        <p:txBody>
          <a:bodyPr>
            <a:noAutofit/>
          </a:bodyPr>
          <a:lstStyle/>
          <a:p>
            <a:pPr>
              <a:defRPr/>
            </a:pPr>
            <a:r>
              <a:rPr lang="en-US" altLang="en-US" sz="2800" b="1" i="0" dirty="0" smtClean="0">
                <a:latin typeface="Calibri" panose="020F0502020204030204" pitchFamily="34" charset="0"/>
                <a:cs typeface="Calibri" panose="020F0502020204030204" pitchFamily="34" charset="0"/>
              </a:rPr>
              <a:t>CRIT/FIT/JFIT 2021</a:t>
            </a:r>
          </a:p>
          <a:p>
            <a:pPr>
              <a:defRPr/>
            </a:pPr>
            <a:endParaRPr lang="en-US" altLang="en-US" sz="1400" dirty="0">
              <a:latin typeface="Calibri" panose="020F0502020204030204" pitchFamily="34" charset="0"/>
              <a:cs typeface="Calibri" panose="020F0502020204030204" pitchFamily="34" charset="0"/>
            </a:endParaRPr>
          </a:p>
          <a:p>
            <a:pPr>
              <a:defRPr/>
            </a:pPr>
            <a:r>
              <a:rPr lang="en-US" altLang="en-US" sz="2800" b="1" i="0" dirty="0" smtClean="0">
                <a:latin typeface="Calibri" panose="020F0502020204030204" pitchFamily="34" charset="0"/>
                <a:cs typeface="Calibri" panose="020F0502020204030204" pitchFamily="34" charset="0"/>
              </a:rPr>
              <a:t>Jeffrey </a:t>
            </a:r>
            <a:r>
              <a:rPr lang="en-US" altLang="en-US" sz="2800" b="1" i="0" dirty="0">
                <a:latin typeface="Calibri" panose="020F0502020204030204" pitchFamily="34" charset="0"/>
                <a:cs typeface="Calibri" panose="020F0502020204030204" pitchFamily="34" charset="0"/>
              </a:rPr>
              <a:t>H. </a:t>
            </a:r>
            <a:r>
              <a:rPr lang="en-US" altLang="en-US" sz="2800" b="1" i="0" dirty="0" err="1">
                <a:latin typeface="Calibri" panose="020F0502020204030204" pitchFamily="34" charset="0"/>
                <a:cs typeface="Calibri" panose="020F0502020204030204" pitchFamily="34" charset="0"/>
              </a:rPr>
              <a:t>Samet</a:t>
            </a:r>
            <a:r>
              <a:rPr lang="en-US" altLang="en-US" sz="2800" b="1" i="0" dirty="0">
                <a:latin typeface="Calibri" panose="020F0502020204030204" pitchFamily="34" charset="0"/>
                <a:cs typeface="Calibri" panose="020F0502020204030204" pitchFamily="34" charset="0"/>
              </a:rPr>
              <a:t>, MD, MA, MPH</a:t>
            </a:r>
          </a:p>
          <a:p>
            <a:pPr>
              <a:defRPr/>
            </a:pPr>
            <a:r>
              <a:rPr lang="en-US" altLang="en-US" i="0" dirty="0" smtClean="0">
                <a:latin typeface="Calibri" panose="020F0502020204030204" pitchFamily="34" charset="0"/>
                <a:cs typeface="Calibri" panose="020F0502020204030204" pitchFamily="34" charset="0"/>
              </a:rPr>
              <a:t>John </a:t>
            </a:r>
            <a:r>
              <a:rPr lang="en-US" altLang="en-US" i="0" dirty="0">
                <a:latin typeface="Calibri" panose="020F0502020204030204" pitchFamily="34" charset="0"/>
                <a:cs typeface="Calibri" panose="020F0502020204030204" pitchFamily="34" charset="0"/>
              </a:rPr>
              <a:t>Noble Professor </a:t>
            </a:r>
            <a:r>
              <a:rPr lang="en-US" altLang="en-US" i="0" dirty="0" smtClean="0">
                <a:latin typeface="Calibri" panose="020F0502020204030204" pitchFamily="34" charset="0"/>
                <a:cs typeface="Calibri" panose="020F0502020204030204" pitchFamily="34" charset="0"/>
              </a:rPr>
              <a:t>of Medicine and </a:t>
            </a:r>
            <a:r>
              <a:rPr lang="en-US" altLang="en-US" i="0" dirty="0">
                <a:latin typeface="Calibri" panose="020F0502020204030204" pitchFamily="34" charset="0"/>
                <a:cs typeface="Calibri" panose="020F0502020204030204" pitchFamily="34" charset="0"/>
              </a:rPr>
              <a:t>Professor of Public </a:t>
            </a:r>
            <a:r>
              <a:rPr lang="en-US" altLang="en-US" i="0" dirty="0" smtClean="0">
                <a:latin typeface="Calibri" panose="020F0502020204030204" pitchFamily="34" charset="0"/>
                <a:cs typeface="Calibri" panose="020F0502020204030204" pitchFamily="34" charset="0"/>
              </a:rPr>
              <a:t>Health</a:t>
            </a:r>
          </a:p>
          <a:p>
            <a:pPr>
              <a:defRPr/>
            </a:pPr>
            <a:endParaRPr lang="en-US" altLang="en-US" sz="1200" i="0" dirty="0" smtClean="0">
              <a:latin typeface="Calibri" panose="020F0502020204030204" pitchFamily="34" charset="0"/>
              <a:cs typeface="Calibri" panose="020F0502020204030204" pitchFamily="34" charset="0"/>
            </a:endParaRPr>
          </a:p>
          <a:p>
            <a:pPr>
              <a:defRPr/>
            </a:pPr>
            <a:r>
              <a:rPr lang="en-US" altLang="en-US" sz="2800" b="1" i="0" dirty="0" smtClean="0">
                <a:latin typeface="Calibri" panose="020F0502020204030204" pitchFamily="34" charset="0"/>
                <a:cs typeface="Calibri" panose="020F0502020204030204" pitchFamily="34" charset="0"/>
              </a:rPr>
              <a:t>Daniel P. Alford, MD, MPH</a:t>
            </a:r>
          </a:p>
          <a:p>
            <a:pPr>
              <a:defRPr/>
            </a:pPr>
            <a:r>
              <a:rPr lang="en-US" altLang="en-US" dirty="0" smtClean="0">
                <a:latin typeface="Calibri" panose="020F0502020204030204" pitchFamily="34" charset="0"/>
                <a:cs typeface="Calibri" panose="020F0502020204030204" pitchFamily="34" charset="0"/>
              </a:rPr>
              <a:t>Professor of Medicine and Director, Clinical Addiction Research and Education (CARE) Unit</a:t>
            </a:r>
          </a:p>
          <a:p>
            <a:pPr>
              <a:defRPr/>
            </a:pPr>
            <a:endParaRPr lang="en-US" altLang="en-US" i="0" dirty="0">
              <a:latin typeface="Calibri" panose="020F0502020204030204" pitchFamily="34" charset="0"/>
              <a:cs typeface="Calibri" panose="020F0502020204030204" pitchFamily="34" charset="0"/>
            </a:endParaRPr>
          </a:p>
        </p:txBody>
      </p:sp>
      <p:pic>
        <p:nvPicPr>
          <p:cNvPr id="23556" name="Picture 6">
            <a:extLst>
              <a:ext uri="{FF2B5EF4-FFF2-40B4-BE49-F238E27FC236}">
                <a16:creationId xmlns="" xmlns:a16="http://schemas.microsoft.com/office/drawing/2014/main" id="{443BE2F1-3E1E-EC4C-A9DF-2C13ECE931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8455" y="5349285"/>
            <a:ext cx="1168398" cy="143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 xmlns:a16="http://schemas.microsoft.com/office/drawing/2014/main" id="{4484FE6B-2F3A-B347-BB2C-B28F8CB21F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589" y="5386061"/>
            <a:ext cx="1421027" cy="139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a:extLst>
              <a:ext uri="{FF2B5EF4-FFF2-40B4-BE49-F238E27FC236}">
                <a16:creationId xmlns="" xmlns:a16="http://schemas.microsoft.com/office/drawing/2014/main" id="{A801AC29-4ABB-C545-A14C-181B85CB0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0432" y="5501642"/>
            <a:ext cx="1359243" cy="116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0" y="5214551"/>
            <a:ext cx="12192000"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233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 xmlns:a16="http://schemas.microsoft.com/office/drawing/2014/main" id="{DB24130F-75D7-5B4D-A46C-D66DFEAB1204}"/>
              </a:ext>
            </a:extLst>
          </p:cNvPr>
          <p:cNvSpPr>
            <a:spLocks noGrp="1"/>
          </p:cNvSpPr>
          <p:nvPr>
            <p:ph type="title"/>
          </p:nvPr>
        </p:nvSpPr>
        <p:spPr bwMode="auto">
          <a:xfrm>
            <a:off x="0" y="0"/>
            <a:ext cx="12191999" cy="1180618"/>
          </a:xfrm>
          <a:solidFill>
            <a:srgbClr val="002060"/>
          </a:solidFill>
        </p:spPr>
        <p:txBody>
          <a:bodyPr>
            <a:noAutofit/>
          </a:bodyPr>
          <a:lstStyle/>
          <a:p>
            <a:pPr algn="ctr" eaLnBrk="1" hangingPunct="1">
              <a:defRPr/>
            </a:pPr>
            <a:r>
              <a:rPr lang="en-US" b="1" dirty="0">
                <a:solidFill>
                  <a:schemeClr val="bg1"/>
                </a:solidFill>
                <a:ea typeface="ＭＳ Ｐゴシック" charset="0"/>
                <a:cs typeface="ＭＳ Ｐゴシック" charset="0"/>
              </a:rPr>
              <a:t>Alcohol Use Disorders Identification Test</a:t>
            </a:r>
            <a:br>
              <a:rPr lang="en-US" b="1" dirty="0">
                <a:solidFill>
                  <a:schemeClr val="bg1"/>
                </a:solidFill>
                <a:ea typeface="ＭＳ Ｐゴシック" charset="0"/>
                <a:cs typeface="ＭＳ Ｐゴシック" charset="0"/>
              </a:rPr>
            </a:br>
            <a:r>
              <a:rPr lang="en-US" b="1" dirty="0">
                <a:solidFill>
                  <a:schemeClr val="bg1"/>
                </a:solidFill>
                <a:ea typeface="ＭＳ Ｐゴシック" charset="0"/>
                <a:cs typeface="ＭＳ Ｐゴシック" charset="0"/>
              </a:rPr>
              <a:t>Consumption items (AUDIT-C)</a:t>
            </a:r>
          </a:p>
        </p:txBody>
      </p:sp>
      <p:sp>
        <p:nvSpPr>
          <p:cNvPr id="53251" name="Rectangle 8">
            <a:extLst>
              <a:ext uri="{FF2B5EF4-FFF2-40B4-BE49-F238E27FC236}">
                <a16:creationId xmlns="" xmlns:a16="http://schemas.microsoft.com/office/drawing/2014/main" id="{160452E7-1204-694B-8243-070DD078EBBC}"/>
              </a:ext>
            </a:extLst>
          </p:cNvPr>
          <p:cNvSpPr>
            <a:spLocks noGrp="1"/>
          </p:cNvSpPr>
          <p:nvPr>
            <p:ph idx="1"/>
          </p:nvPr>
        </p:nvSpPr>
        <p:spPr>
          <a:xfrm>
            <a:off x="8704160" y="1650360"/>
            <a:ext cx="3462760" cy="4260204"/>
          </a:xfrm>
        </p:spPr>
        <p:txBody>
          <a:bodyPr>
            <a:normAutofit/>
          </a:bodyPr>
          <a:lstStyle/>
          <a:p>
            <a:pPr eaLnBrk="1" hangingPunct="1">
              <a:defRPr/>
            </a:pPr>
            <a:r>
              <a:rPr lang="en-US" altLang="en-US" dirty="0"/>
              <a:t>Requires scoring</a:t>
            </a:r>
          </a:p>
          <a:p>
            <a:pPr eaLnBrk="1" hangingPunct="1">
              <a:defRPr/>
            </a:pPr>
            <a:r>
              <a:rPr lang="en-US" altLang="en-US" u="sng" dirty="0"/>
              <a:t>&gt;</a:t>
            </a:r>
            <a:r>
              <a:rPr lang="en-US" altLang="en-US" dirty="0"/>
              <a:t>3 women, </a:t>
            </a:r>
            <a:r>
              <a:rPr lang="en-US" altLang="en-US" u="sng" dirty="0"/>
              <a:t>&gt;</a:t>
            </a:r>
            <a:r>
              <a:rPr lang="en-US" altLang="en-US" dirty="0"/>
              <a:t>4 men</a:t>
            </a:r>
          </a:p>
          <a:p>
            <a:pPr lvl="1" eaLnBrk="1" hangingPunct="1">
              <a:defRPr/>
            </a:pPr>
            <a:r>
              <a:rPr lang="en-US" altLang="en-US" dirty="0"/>
              <a:t>73-86% sensitivity</a:t>
            </a:r>
          </a:p>
          <a:p>
            <a:pPr lvl="1" eaLnBrk="1" hangingPunct="1">
              <a:defRPr/>
            </a:pPr>
            <a:r>
              <a:rPr lang="en-US" altLang="en-US" dirty="0"/>
              <a:t>89-91% specificity </a:t>
            </a:r>
          </a:p>
          <a:p>
            <a:pPr eaLnBrk="1" hangingPunct="1">
              <a:defRPr/>
            </a:pPr>
            <a:r>
              <a:rPr lang="en-US" altLang="en-US" u="sng" dirty="0"/>
              <a:t>&gt;</a:t>
            </a:r>
            <a:r>
              <a:rPr lang="en-US" altLang="en-US" dirty="0"/>
              <a:t>7 to 10 suggests moderate to severe disorder</a:t>
            </a:r>
          </a:p>
        </p:txBody>
      </p:sp>
      <p:sp>
        <p:nvSpPr>
          <p:cNvPr id="53254" name="Text Box 10">
            <a:extLst>
              <a:ext uri="{FF2B5EF4-FFF2-40B4-BE49-F238E27FC236}">
                <a16:creationId xmlns="" xmlns:a16="http://schemas.microsoft.com/office/drawing/2014/main" id="{85B57D22-7C17-604F-B6BE-804104C35126}"/>
              </a:ext>
            </a:extLst>
          </p:cNvPr>
          <p:cNvSpPr txBox="1">
            <a:spLocks noChangeArrowheads="1"/>
          </p:cNvSpPr>
          <p:nvPr/>
        </p:nvSpPr>
        <p:spPr bwMode="auto">
          <a:xfrm>
            <a:off x="8899869" y="5473005"/>
            <a:ext cx="30713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1400" dirty="0" smtClean="0">
                <a:latin typeface="Calibri" panose="020F0502020204030204" pitchFamily="34" charset="0"/>
              </a:rPr>
              <a:t>Bradley KA, et al. AUDIT-C as a brief screen for alcohol misuse in primary care</a:t>
            </a:r>
            <a:r>
              <a:rPr lang="en-US" altLang="en-US" sz="1400" i="1" dirty="0" smtClean="0">
                <a:latin typeface="Calibri" panose="020F0502020204030204" pitchFamily="34" charset="0"/>
              </a:rPr>
              <a:t>. Alcohol. </a:t>
            </a:r>
            <a:r>
              <a:rPr lang="en-US" altLang="en-US" sz="1400" i="1" dirty="0" err="1" smtClean="0">
                <a:latin typeface="Calibri" panose="020F0502020204030204" pitchFamily="34" charset="0"/>
              </a:rPr>
              <a:t>Clin</a:t>
            </a:r>
            <a:r>
              <a:rPr lang="en-US" altLang="en-US" sz="1400" i="1" dirty="0" smtClean="0">
                <a:latin typeface="Calibri" panose="020F0502020204030204" pitchFamily="34" charset="0"/>
              </a:rPr>
              <a:t>. Exp. Res</a:t>
            </a:r>
            <a:r>
              <a:rPr lang="en-US" altLang="en-US" sz="1400" dirty="0" smtClean="0">
                <a:latin typeface="Calibri" panose="020F0502020204030204" pitchFamily="34" charset="0"/>
              </a:rPr>
              <a:t>. 2007</a:t>
            </a:r>
          </a:p>
          <a:p>
            <a:pPr eaLnBrk="1" hangingPunct="1">
              <a:spcBef>
                <a:spcPct val="0"/>
              </a:spcBef>
              <a:buClrTx/>
              <a:buFontTx/>
              <a:buNone/>
              <a:defRPr/>
            </a:pPr>
            <a:r>
              <a:rPr lang="en-US" altLang="en-US" sz="1400" dirty="0" err="1" smtClean="0">
                <a:latin typeface="Calibri" panose="020F0502020204030204" pitchFamily="34" charset="0"/>
              </a:rPr>
              <a:t>Saitz</a:t>
            </a:r>
            <a:r>
              <a:rPr lang="en-US" altLang="en-US" sz="1400" dirty="0" smtClean="0">
                <a:latin typeface="Calibri" panose="020F0502020204030204" pitchFamily="34" charset="0"/>
              </a:rPr>
              <a:t> </a:t>
            </a:r>
            <a:r>
              <a:rPr lang="en-US" altLang="en-US" sz="1400" dirty="0">
                <a:latin typeface="Calibri" panose="020F0502020204030204" pitchFamily="34" charset="0"/>
              </a:rPr>
              <a:t>R. Screening for unhealthy use of alcohol and other drugs. </a:t>
            </a:r>
            <a:r>
              <a:rPr lang="en-US" altLang="en-US" sz="1400" i="1" dirty="0" err="1">
                <a:latin typeface="Calibri" panose="020F0502020204030204" pitchFamily="34" charset="0"/>
              </a:rPr>
              <a:t>UpToDate</a:t>
            </a:r>
            <a:r>
              <a:rPr lang="en-US" altLang="en-US" sz="1400" dirty="0">
                <a:latin typeface="Calibri" panose="020F0502020204030204" pitchFamily="34" charset="0"/>
              </a:rPr>
              <a:t>  </a:t>
            </a:r>
            <a:r>
              <a:rPr lang="en-US" altLang="en-US" sz="1400" dirty="0" smtClean="0">
                <a:latin typeface="Calibri" panose="020F0502020204030204" pitchFamily="34" charset="0"/>
              </a:rPr>
              <a:t>2021</a:t>
            </a:r>
            <a:endParaRPr lang="en-US" altLang="en-US" sz="1400" dirty="0">
              <a:latin typeface="Calibri" panose="020F050202020403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794" t="22321" r="38130" b="23805"/>
          <a:stretch/>
        </p:blipFill>
        <p:spPr bwMode="auto">
          <a:xfrm>
            <a:off x="100551" y="1226915"/>
            <a:ext cx="8376570" cy="5392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3757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2743"/>
          </a:xfrm>
          <a:solidFill>
            <a:srgbClr val="002060"/>
          </a:solidFill>
        </p:spPr>
        <p:txBody>
          <a:bodyPr>
            <a:normAutofit/>
          </a:bodyPr>
          <a:lstStyle/>
          <a:p>
            <a:pPr algn="ctr"/>
            <a:r>
              <a:rPr lang="en-US" b="1" dirty="0">
                <a:solidFill>
                  <a:schemeClr val="bg1"/>
                </a:solidFill>
              </a:rPr>
              <a:t>DSM-5 </a:t>
            </a:r>
            <a:r>
              <a:rPr lang="en-US" b="1" dirty="0" smtClean="0">
                <a:solidFill>
                  <a:schemeClr val="bg1"/>
                </a:solidFill>
              </a:rPr>
              <a:t>Substance </a:t>
            </a:r>
            <a:r>
              <a:rPr lang="en-US" b="1" dirty="0">
                <a:solidFill>
                  <a:schemeClr val="bg1"/>
                </a:solidFill>
              </a:rPr>
              <a:t>Use </a:t>
            </a:r>
            <a:r>
              <a:rPr lang="en-US" b="1" dirty="0" smtClean="0">
                <a:solidFill>
                  <a:schemeClr val="bg1"/>
                </a:solidFill>
              </a:rPr>
              <a:t>Disorders (SUD)</a:t>
            </a:r>
            <a:endParaRPr lang="en-US" b="1" baseline="30000" dirty="0">
              <a:solidFill>
                <a:schemeClr val="bg1"/>
              </a:solidFill>
            </a:endParaRPr>
          </a:p>
        </p:txBody>
      </p:sp>
      <p:sp>
        <p:nvSpPr>
          <p:cNvPr id="4" name="Text Box 6"/>
          <p:cNvSpPr txBox="1">
            <a:spLocks noChangeArrowheads="1"/>
          </p:cNvSpPr>
          <p:nvPr/>
        </p:nvSpPr>
        <p:spPr bwMode="auto">
          <a:xfrm>
            <a:off x="623460" y="6493256"/>
            <a:ext cx="7600272" cy="338137"/>
          </a:xfrm>
          <a:prstGeom prst="rect">
            <a:avLst/>
          </a:prstGeom>
          <a:noFill/>
          <a:ln>
            <a:noFill/>
          </a:ln>
          <a:effectLs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1600" kern="0" dirty="0"/>
              <a:t>APA. (2013). </a:t>
            </a:r>
            <a:r>
              <a:rPr lang="en-US" altLang="en-US" sz="1600" i="1" kern="0" dirty="0"/>
              <a:t>Diagnostic and Statistical Manual of Mental Disorders</a:t>
            </a:r>
            <a:r>
              <a:rPr lang="en-US" altLang="en-US" sz="1600" kern="0" dirty="0"/>
              <a:t> (5th ed.) </a:t>
            </a:r>
          </a:p>
        </p:txBody>
      </p:sp>
      <p:sp>
        <p:nvSpPr>
          <p:cNvPr id="5" name="Freeform 4"/>
          <p:cNvSpPr/>
          <p:nvPr/>
        </p:nvSpPr>
        <p:spPr>
          <a:xfrm>
            <a:off x="4622028" y="2441846"/>
            <a:ext cx="7176395"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Loss of Control</a:t>
            </a:r>
          </a:p>
        </p:txBody>
      </p:sp>
      <p:sp>
        <p:nvSpPr>
          <p:cNvPr id="10" name="Freeform 9"/>
          <p:cNvSpPr/>
          <p:nvPr/>
        </p:nvSpPr>
        <p:spPr>
          <a:xfrm>
            <a:off x="6726916" y="1733693"/>
            <a:ext cx="2386347"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4. </a:t>
            </a:r>
          </a:p>
          <a:p>
            <a:pPr lvl="0" algn="ctr" defTabSz="488950" rtl="0">
              <a:lnSpc>
                <a:spcPct val="85000"/>
              </a:lnSpc>
              <a:spcBef>
                <a:spcPct val="0"/>
              </a:spcBef>
              <a:spcAft>
                <a:spcPts val="600"/>
              </a:spcAft>
            </a:pPr>
            <a:r>
              <a:rPr lang="en-US" b="1" kern="1200" dirty="0">
                <a:solidFill>
                  <a:schemeClr val="tx1"/>
                </a:solidFill>
              </a:rPr>
              <a:t>Inability to cut down      on or control use</a:t>
            </a:r>
          </a:p>
        </p:txBody>
      </p:sp>
      <p:sp>
        <p:nvSpPr>
          <p:cNvPr id="11" name="Freeform 10"/>
          <p:cNvSpPr/>
          <p:nvPr/>
        </p:nvSpPr>
        <p:spPr>
          <a:xfrm>
            <a:off x="9266541" y="1733693"/>
            <a:ext cx="2400748"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5. </a:t>
            </a:r>
          </a:p>
          <a:p>
            <a:pPr lvl="0" algn="ctr" defTabSz="488950" rtl="0">
              <a:lnSpc>
                <a:spcPct val="85000"/>
              </a:lnSpc>
              <a:spcBef>
                <a:spcPct val="0"/>
              </a:spcBef>
              <a:spcAft>
                <a:spcPts val="600"/>
              </a:spcAft>
            </a:pPr>
            <a:r>
              <a:rPr lang="en-US" b="1" kern="1200" dirty="0">
                <a:solidFill>
                  <a:schemeClr val="tx1"/>
                </a:solidFill>
              </a:rPr>
              <a:t>Increased time spent obtaining, using or recovering</a:t>
            </a:r>
          </a:p>
        </p:txBody>
      </p:sp>
      <p:sp>
        <p:nvSpPr>
          <p:cNvPr id="12" name="Rectangle 11"/>
          <p:cNvSpPr/>
          <p:nvPr/>
        </p:nvSpPr>
        <p:spPr>
          <a:xfrm>
            <a:off x="705619" y="5709512"/>
            <a:ext cx="5559641" cy="646331"/>
          </a:xfrm>
          <a:prstGeom prst="rect">
            <a:avLst/>
          </a:prstGeom>
          <a:solidFill>
            <a:srgbClr val="41695B"/>
          </a:solidFill>
        </p:spPr>
        <p:txBody>
          <a:bodyPr wrap="square">
            <a:spAutoFit/>
          </a:bodyPr>
          <a:lstStyle/>
          <a:p>
            <a:pPr marL="117475" indent="-117475">
              <a:lnSpc>
                <a:spcPct val="90000"/>
              </a:lnSpc>
            </a:pPr>
            <a:r>
              <a:rPr lang="en-US" sz="2000" dirty="0">
                <a:solidFill>
                  <a:schemeClr val="bg1"/>
                </a:solidFill>
              </a:rPr>
              <a:t>*This criterion is not considered to be met </a:t>
            </a:r>
            <a:r>
              <a:rPr lang="en-US" sz="2000" dirty="0" smtClean="0">
                <a:solidFill>
                  <a:schemeClr val="bg1"/>
                </a:solidFill>
              </a:rPr>
              <a:t>if taking </a:t>
            </a:r>
            <a:r>
              <a:rPr lang="en-US" sz="2000" dirty="0">
                <a:solidFill>
                  <a:schemeClr val="bg1"/>
                </a:solidFill>
              </a:rPr>
              <a:t>opioids </a:t>
            </a:r>
            <a:r>
              <a:rPr lang="en-US" sz="2000" dirty="0" smtClean="0">
                <a:solidFill>
                  <a:schemeClr val="bg1"/>
                </a:solidFill>
              </a:rPr>
              <a:t>under </a:t>
            </a:r>
            <a:r>
              <a:rPr lang="en-US" sz="2000" dirty="0">
                <a:solidFill>
                  <a:schemeClr val="bg1"/>
                </a:solidFill>
              </a:rPr>
              <a:t>appropriate medical supervision</a:t>
            </a:r>
          </a:p>
        </p:txBody>
      </p:sp>
      <p:sp>
        <p:nvSpPr>
          <p:cNvPr id="13" name="TextBox 12"/>
          <p:cNvSpPr txBox="1"/>
          <p:nvPr/>
        </p:nvSpPr>
        <p:spPr>
          <a:xfrm>
            <a:off x="8599255" y="5477593"/>
            <a:ext cx="3068033" cy="1015663"/>
          </a:xfrm>
          <a:prstGeom prst="rect">
            <a:avLst/>
          </a:prstGeom>
          <a:solidFill>
            <a:srgbClr val="D7E1DD"/>
          </a:solidFill>
          <a:ln w="38100">
            <a:solidFill>
              <a:srgbClr val="41695B"/>
            </a:solidFill>
          </a:ln>
        </p:spPr>
        <p:txBody>
          <a:bodyPr wrap="square" rtlCol="0">
            <a:spAutoFit/>
          </a:bodyPr>
          <a:lstStyle/>
          <a:p>
            <a:r>
              <a:rPr lang="en-US" sz="2000" dirty="0">
                <a:solidFill>
                  <a:prstClr val="black"/>
                </a:solidFill>
              </a:rPr>
              <a:t>Mild </a:t>
            </a:r>
            <a:r>
              <a:rPr lang="en-US" sz="2000" dirty="0" smtClean="0">
                <a:solidFill>
                  <a:prstClr val="black"/>
                </a:solidFill>
              </a:rPr>
              <a:t>SUD</a:t>
            </a:r>
            <a:r>
              <a:rPr lang="en-US" sz="2000" dirty="0">
                <a:solidFill>
                  <a:prstClr val="black"/>
                </a:solidFill>
              </a:rPr>
              <a:t>: 2-3 Criteria</a:t>
            </a:r>
          </a:p>
          <a:p>
            <a:r>
              <a:rPr lang="en-US" sz="2000" dirty="0">
                <a:solidFill>
                  <a:prstClr val="black"/>
                </a:solidFill>
              </a:rPr>
              <a:t>Moderate </a:t>
            </a:r>
            <a:r>
              <a:rPr lang="en-US" sz="2000" dirty="0" smtClean="0">
                <a:solidFill>
                  <a:prstClr val="black"/>
                </a:solidFill>
              </a:rPr>
              <a:t>SUD</a:t>
            </a:r>
            <a:r>
              <a:rPr lang="en-US" sz="2000" dirty="0">
                <a:solidFill>
                  <a:prstClr val="black"/>
                </a:solidFill>
              </a:rPr>
              <a:t>: 4-5 Criteria</a:t>
            </a:r>
          </a:p>
          <a:p>
            <a:r>
              <a:rPr lang="en-US" sz="2000" dirty="0">
                <a:solidFill>
                  <a:prstClr val="black"/>
                </a:solidFill>
              </a:rPr>
              <a:t>Severe </a:t>
            </a:r>
            <a:r>
              <a:rPr lang="en-US" sz="2000" dirty="0" smtClean="0">
                <a:solidFill>
                  <a:prstClr val="black"/>
                </a:solidFill>
              </a:rPr>
              <a:t>SUD</a:t>
            </a:r>
            <a:r>
              <a:rPr lang="en-US" sz="2000" dirty="0">
                <a:solidFill>
                  <a:prstClr val="black"/>
                </a:solidFill>
              </a:rPr>
              <a:t>: </a:t>
            </a:r>
            <a:r>
              <a:rPr lang="en-US" sz="2000" u="sng" dirty="0">
                <a:solidFill>
                  <a:prstClr val="black"/>
                </a:solidFill>
              </a:rPr>
              <a:t>&gt;</a:t>
            </a:r>
            <a:r>
              <a:rPr lang="en-US" sz="2000" dirty="0">
                <a:solidFill>
                  <a:prstClr val="black"/>
                </a:solidFill>
              </a:rPr>
              <a:t>6 Criteria</a:t>
            </a:r>
          </a:p>
        </p:txBody>
      </p:sp>
      <p:sp>
        <p:nvSpPr>
          <p:cNvPr id="22" name="Freeform 21"/>
          <p:cNvSpPr/>
          <p:nvPr/>
        </p:nvSpPr>
        <p:spPr>
          <a:xfrm>
            <a:off x="728663" y="2441845"/>
            <a:ext cx="3540276"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smtClean="0">
                <a:solidFill>
                  <a:schemeClr val="tx1"/>
                </a:solidFill>
              </a:rPr>
              <a:t>Physiologic</a:t>
            </a:r>
            <a:endParaRPr lang="en-US" sz="2400" b="1" i="1" kern="1200" dirty="0">
              <a:solidFill>
                <a:schemeClr val="tx1"/>
              </a:solidFill>
            </a:endParaRPr>
          </a:p>
        </p:txBody>
      </p:sp>
      <p:sp>
        <p:nvSpPr>
          <p:cNvPr id="9" name="Freeform 8"/>
          <p:cNvSpPr/>
          <p:nvPr/>
        </p:nvSpPr>
        <p:spPr>
          <a:xfrm>
            <a:off x="4371974" y="1733693"/>
            <a:ext cx="2201664"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3.</a:t>
            </a:r>
          </a:p>
          <a:p>
            <a:pPr lvl="0" algn="ctr" defTabSz="488950" rtl="0">
              <a:lnSpc>
                <a:spcPct val="85000"/>
              </a:lnSpc>
              <a:spcBef>
                <a:spcPct val="0"/>
              </a:spcBef>
              <a:spcAft>
                <a:spcPts val="600"/>
              </a:spcAft>
            </a:pPr>
            <a:r>
              <a:rPr lang="en-US" b="1" kern="1200" dirty="0">
                <a:solidFill>
                  <a:schemeClr val="tx1"/>
                </a:solidFill>
              </a:rPr>
              <a:t> Larger amounts and/or longer periods</a:t>
            </a:r>
          </a:p>
        </p:txBody>
      </p:sp>
      <p:grpSp>
        <p:nvGrpSpPr>
          <p:cNvPr id="3" name="Group 2"/>
          <p:cNvGrpSpPr/>
          <p:nvPr/>
        </p:nvGrpSpPr>
        <p:grpSpPr>
          <a:xfrm>
            <a:off x="728663" y="3624706"/>
            <a:ext cx="11069761" cy="1513167"/>
            <a:chOff x="728663" y="3624706"/>
            <a:chExt cx="11069761" cy="1513167"/>
          </a:xfrm>
        </p:grpSpPr>
        <p:sp>
          <p:nvSpPr>
            <p:cNvPr id="14" name="Freeform 13"/>
            <p:cNvSpPr/>
            <p:nvPr/>
          </p:nvSpPr>
          <p:spPr>
            <a:xfrm>
              <a:off x="2920754" y="4332860"/>
              <a:ext cx="8877670"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chemeClr val="bg1"/>
            </a:solidFill>
            <a:ln w="57150">
              <a:solidFill>
                <a:srgbClr val="D7E1DD"/>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a:lnSpc>
                  <a:spcPct val="85000"/>
                </a:lnSpc>
                <a:spcBef>
                  <a:spcPct val="0"/>
                </a:spcBef>
                <a:spcAft>
                  <a:spcPts val="600"/>
                </a:spcAft>
              </a:pPr>
              <a:r>
                <a:rPr lang="en-US" sz="2400" b="1" i="1" dirty="0">
                  <a:solidFill>
                    <a:schemeClr val="tx1"/>
                  </a:solidFill>
                </a:rPr>
                <a:t>Continued Use Despite Negative Consequences</a:t>
              </a:r>
            </a:p>
          </p:txBody>
        </p:sp>
        <p:sp>
          <p:nvSpPr>
            <p:cNvPr id="15" name="Freeform 14"/>
            <p:cNvSpPr/>
            <p:nvPr/>
          </p:nvSpPr>
          <p:spPr>
            <a:xfrm>
              <a:off x="728663" y="3624707"/>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dirty="0">
                  <a:solidFill>
                    <a:schemeClr val="tx1"/>
                  </a:solidFill>
                </a:rPr>
                <a:t>6</a:t>
              </a:r>
              <a:r>
                <a:rPr lang="en-US" b="1" kern="1200" dirty="0">
                  <a:solidFill>
                    <a:schemeClr val="tx1"/>
                  </a:solidFill>
                </a:rPr>
                <a:t>.</a:t>
              </a:r>
            </a:p>
            <a:p>
              <a:pPr lvl="0" algn="ctr" defTabSz="488950">
                <a:lnSpc>
                  <a:spcPct val="85000"/>
                </a:lnSpc>
                <a:spcBef>
                  <a:spcPct val="0"/>
                </a:spcBef>
                <a:spcAft>
                  <a:spcPts val="600"/>
                </a:spcAft>
              </a:pPr>
              <a:r>
                <a:rPr lang="en-US" b="1" dirty="0">
                  <a:solidFill>
                    <a:schemeClr val="tx1"/>
                  </a:solidFill>
                </a:rPr>
                <a:t> Craving/</a:t>
              </a:r>
            </a:p>
            <a:p>
              <a:pPr lvl="0" algn="ctr" defTabSz="488950">
                <a:lnSpc>
                  <a:spcPct val="85000"/>
                </a:lnSpc>
                <a:spcBef>
                  <a:spcPct val="0"/>
                </a:spcBef>
                <a:spcAft>
                  <a:spcPts val="600"/>
                </a:spcAft>
              </a:pPr>
              <a:r>
                <a:rPr lang="en-US" b="1" dirty="0">
                  <a:solidFill>
                    <a:schemeClr val="tx1"/>
                  </a:solidFill>
                </a:rPr>
                <a:t>Compulsion</a:t>
              </a:r>
            </a:p>
          </p:txBody>
        </p:sp>
        <p:sp>
          <p:nvSpPr>
            <p:cNvPr id="16" name="Freeform 15"/>
            <p:cNvSpPr/>
            <p:nvPr/>
          </p:nvSpPr>
          <p:spPr>
            <a:xfrm>
              <a:off x="2541371" y="3624707"/>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7. </a:t>
              </a:r>
            </a:p>
            <a:p>
              <a:pPr lvl="0" algn="ctr" defTabSz="488950">
                <a:lnSpc>
                  <a:spcPct val="85000"/>
                </a:lnSpc>
                <a:spcBef>
                  <a:spcPct val="0"/>
                </a:spcBef>
                <a:spcAft>
                  <a:spcPts val="600"/>
                </a:spcAft>
              </a:pPr>
              <a:r>
                <a:rPr lang="en-US" b="1" dirty="0">
                  <a:solidFill>
                    <a:schemeClr val="tx1"/>
                  </a:solidFill>
                </a:rPr>
                <a:t>Role failure: work, home, school</a:t>
              </a:r>
            </a:p>
          </p:txBody>
        </p:sp>
        <p:sp>
          <p:nvSpPr>
            <p:cNvPr id="18" name="Freeform 17"/>
            <p:cNvSpPr/>
            <p:nvPr/>
          </p:nvSpPr>
          <p:spPr>
            <a:xfrm>
              <a:off x="4371975" y="3624707"/>
              <a:ext cx="172402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8.</a:t>
              </a:r>
            </a:p>
            <a:p>
              <a:pPr lvl="0" algn="ctr" defTabSz="488950">
                <a:lnSpc>
                  <a:spcPct val="85000"/>
                </a:lnSpc>
                <a:spcBef>
                  <a:spcPct val="0"/>
                </a:spcBef>
                <a:spcAft>
                  <a:spcPts val="600"/>
                </a:spcAft>
              </a:pPr>
              <a:r>
                <a:rPr lang="en-US" b="1" dirty="0">
                  <a:solidFill>
                    <a:schemeClr val="tx1"/>
                  </a:solidFill>
                </a:rPr>
                <a:t> Social, interpersonal problems</a:t>
              </a:r>
              <a:endParaRPr lang="en-US" b="1" kern="1200" dirty="0">
                <a:solidFill>
                  <a:schemeClr val="tx1"/>
                </a:solidFill>
              </a:endParaRPr>
            </a:p>
          </p:txBody>
        </p:sp>
        <p:sp>
          <p:nvSpPr>
            <p:cNvPr id="19" name="Freeform 18"/>
            <p:cNvSpPr/>
            <p:nvPr/>
          </p:nvSpPr>
          <p:spPr>
            <a:xfrm>
              <a:off x="6265260" y="3624707"/>
              <a:ext cx="203844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9. </a:t>
              </a:r>
            </a:p>
            <a:p>
              <a:pPr lvl="0" algn="ctr" defTabSz="488950">
                <a:lnSpc>
                  <a:spcPct val="85000"/>
                </a:lnSpc>
                <a:spcBef>
                  <a:spcPct val="0"/>
                </a:spcBef>
                <a:spcAft>
                  <a:spcPts val="600"/>
                </a:spcAft>
              </a:pPr>
              <a:r>
                <a:rPr lang="en-US" b="1" dirty="0">
                  <a:solidFill>
                    <a:schemeClr val="tx1"/>
                  </a:solidFill>
                </a:rPr>
                <a:t>Reducing social, work, recreational activity</a:t>
              </a:r>
              <a:endParaRPr lang="en-US" b="1" kern="1200" dirty="0">
                <a:solidFill>
                  <a:schemeClr val="tx1"/>
                </a:solidFill>
              </a:endParaRPr>
            </a:p>
          </p:txBody>
        </p:sp>
        <p:sp>
          <p:nvSpPr>
            <p:cNvPr id="20" name="Freeform 19"/>
            <p:cNvSpPr/>
            <p:nvPr/>
          </p:nvSpPr>
          <p:spPr>
            <a:xfrm>
              <a:off x="8467522" y="3624707"/>
              <a:ext cx="131567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tx1"/>
                  </a:solidFill>
                </a:rPr>
                <a:t>10. </a:t>
              </a:r>
            </a:p>
            <a:p>
              <a:pPr lvl="0" algn="ctr" defTabSz="488950">
                <a:lnSpc>
                  <a:spcPct val="85000"/>
                </a:lnSpc>
                <a:spcBef>
                  <a:spcPct val="0"/>
                </a:spcBef>
                <a:spcAft>
                  <a:spcPts val="600"/>
                </a:spcAft>
              </a:pPr>
              <a:r>
                <a:rPr lang="en-US" b="1" dirty="0">
                  <a:solidFill>
                    <a:schemeClr val="tx1"/>
                  </a:solidFill>
                </a:rPr>
                <a:t>Physical hazards</a:t>
              </a:r>
              <a:endParaRPr lang="en-US" b="1" kern="1200" dirty="0">
                <a:solidFill>
                  <a:schemeClr val="tx1"/>
                </a:solidFill>
              </a:endParaRPr>
            </a:p>
          </p:txBody>
        </p:sp>
        <p:sp>
          <p:nvSpPr>
            <p:cNvPr id="21" name="Freeform 20"/>
            <p:cNvSpPr/>
            <p:nvPr/>
          </p:nvSpPr>
          <p:spPr>
            <a:xfrm>
              <a:off x="9926713" y="3624706"/>
              <a:ext cx="174057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D7E1DD"/>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smtClean="0">
                  <a:solidFill>
                    <a:schemeClr val="tx1"/>
                  </a:solidFill>
                </a:rPr>
                <a:t>11. </a:t>
              </a:r>
              <a:endParaRPr lang="en-US" b="1" kern="1200" dirty="0">
                <a:solidFill>
                  <a:schemeClr val="tx1"/>
                </a:solidFill>
              </a:endParaRPr>
            </a:p>
            <a:p>
              <a:pPr lvl="0" algn="ctr" defTabSz="488950">
                <a:lnSpc>
                  <a:spcPct val="85000"/>
                </a:lnSpc>
                <a:spcBef>
                  <a:spcPct val="0"/>
                </a:spcBef>
                <a:spcAft>
                  <a:spcPts val="600"/>
                </a:spcAft>
              </a:pPr>
              <a:r>
                <a:rPr lang="en-US" b="1" dirty="0">
                  <a:solidFill>
                    <a:schemeClr val="tx1"/>
                  </a:solidFill>
                </a:rPr>
                <a:t>Physical or psychological harm</a:t>
              </a:r>
              <a:endParaRPr lang="en-US" b="1" kern="1200" dirty="0">
                <a:solidFill>
                  <a:schemeClr val="tx1"/>
                </a:solidFill>
              </a:endParaRPr>
            </a:p>
          </p:txBody>
        </p:sp>
      </p:grpSp>
      <p:sp>
        <p:nvSpPr>
          <p:cNvPr id="7" name="Freeform 6"/>
          <p:cNvSpPr/>
          <p:nvPr/>
        </p:nvSpPr>
        <p:spPr>
          <a:xfrm>
            <a:off x="2541371" y="1733693"/>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2. </a:t>
            </a:r>
          </a:p>
          <a:p>
            <a:pPr lvl="0" algn="ctr" defTabSz="488950" rtl="0">
              <a:lnSpc>
                <a:spcPct val="85000"/>
              </a:lnSpc>
              <a:spcBef>
                <a:spcPct val="0"/>
              </a:spcBef>
              <a:spcAft>
                <a:spcPts val="600"/>
              </a:spcAft>
            </a:pPr>
            <a:r>
              <a:rPr lang="en-US" b="1" kern="1200" dirty="0">
                <a:solidFill>
                  <a:schemeClr val="bg1"/>
                </a:solidFill>
              </a:rPr>
              <a:t>Withdrawal</a:t>
            </a:r>
            <a:r>
              <a:rPr lang="en-US" b="1" kern="1200" baseline="30000" dirty="0">
                <a:solidFill>
                  <a:schemeClr val="bg1"/>
                </a:solidFill>
              </a:rPr>
              <a:t>*</a:t>
            </a:r>
            <a:endParaRPr lang="en-US" b="1" kern="1200" dirty="0">
              <a:solidFill>
                <a:schemeClr val="bg1"/>
              </a:solidFill>
            </a:endParaRPr>
          </a:p>
        </p:txBody>
      </p:sp>
      <p:sp>
        <p:nvSpPr>
          <p:cNvPr id="6" name="Freeform 5"/>
          <p:cNvSpPr/>
          <p:nvPr/>
        </p:nvSpPr>
        <p:spPr>
          <a:xfrm>
            <a:off x="728663" y="1733693"/>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41695B"/>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a:t>
            </a:r>
          </a:p>
          <a:p>
            <a:pPr lvl="0" algn="ctr" defTabSz="488950" rtl="0">
              <a:lnSpc>
                <a:spcPct val="85000"/>
              </a:lnSpc>
              <a:spcBef>
                <a:spcPct val="0"/>
              </a:spcBef>
              <a:spcAft>
                <a:spcPts val="600"/>
              </a:spcAft>
            </a:pPr>
            <a:r>
              <a:rPr lang="en-US" b="1" kern="1200" dirty="0">
                <a:solidFill>
                  <a:schemeClr val="bg1"/>
                </a:solidFill>
              </a:rPr>
              <a:t> Tolerance</a:t>
            </a:r>
            <a:r>
              <a:rPr lang="en-US" b="1" kern="1200" baseline="30000" dirty="0">
                <a:solidFill>
                  <a:schemeClr val="bg1"/>
                </a:solidFill>
              </a:rPr>
              <a:t>*</a:t>
            </a:r>
            <a:endParaRPr lang="en-US" b="1" kern="1200" dirty="0">
              <a:solidFill>
                <a:schemeClr val="bg1"/>
              </a:solidFill>
            </a:endParaRPr>
          </a:p>
        </p:txBody>
      </p:sp>
    </p:spTree>
    <p:extLst>
      <p:ext uri="{BB962C8B-B14F-4D97-AF65-F5344CB8AC3E}">
        <p14:creationId xmlns:p14="http://schemas.microsoft.com/office/powerpoint/2010/main" val="355484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CC42C9FF-424C-A040-B1A9-95A3E2C48A36}"/>
              </a:ext>
            </a:extLst>
          </p:cNvPr>
          <p:cNvSpPr>
            <a:spLocks noGrp="1"/>
          </p:cNvSpPr>
          <p:nvPr>
            <p:ph type="title"/>
          </p:nvPr>
        </p:nvSpPr>
        <p:spPr bwMode="auto">
          <a:xfrm>
            <a:off x="0" y="1"/>
            <a:ext cx="12191999" cy="1210962"/>
          </a:xfrm>
          <a:solidFill>
            <a:srgbClr val="002060"/>
          </a:solidFill>
          <a:extLst/>
        </p:spPr>
        <p:txBody>
          <a:bodyPr>
            <a:normAutofit fontScale="90000"/>
          </a:bodyPr>
          <a:lstStyle/>
          <a:p>
            <a:pPr algn="ctr" eaLnBrk="1" hangingPunct="1"/>
            <a:r>
              <a:rPr lang="en-US" altLang="ja-JP" b="1" dirty="0" smtClean="0">
                <a:solidFill>
                  <a:schemeClr val="bg1"/>
                </a:solidFill>
                <a:latin typeface="+mn-lt"/>
              </a:rPr>
              <a:t>‘</a:t>
            </a:r>
            <a:r>
              <a:rPr lang="en-US" altLang="ja-JP" b="1" cap="none" dirty="0" smtClean="0">
                <a:solidFill>
                  <a:schemeClr val="bg1"/>
                </a:solidFill>
                <a:latin typeface="+mn-lt"/>
              </a:rPr>
              <a:t>Single’ Item Screening Questions – Personal Preference</a:t>
            </a:r>
            <a:endParaRPr lang="en-US" altLang="en-US" b="1" cap="none" dirty="0">
              <a:solidFill>
                <a:schemeClr val="bg1"/>
              </a:solidFill>
              <a:latin typeface="+mn-lt"/>
            </a:endParaRPr>
          </a:p>
        </p:txBody>
      </p:sp>
      <p:sp>
        <p:nvSpPr>
          <p:cNvPr id="33795" name="Rectangle 3">
            <a:extLst>
              <a:ext uri="{FF2B5EF4-FFF2-40B4-BE49-F238E27FC236}">
                <a16:creationId xmlns="" xmlns:a16="http://schemas.microsoft.com/office/drawing/2014/main" id="{452E11A3-24A4-0347-9D0A-1275C14DF661}"/>
              </a:ext>
            </a:extLst>
          </p:cNvPr>
          <p:cNvSpPr>
            <a:spLocks noGrp="1"/>
          </p:cNvSpPr>
          <p:nvPr>
            <p:ph idx="1"/>
          </p:nvPr>
        </p:nvSpPr>
        <p:spPr>
          <a:xfrm>
            <a:off x="481914" y="1390651"/>
            <a:ext cx="11405285" cy="4224338"/>
          </a:xfrm>
        </p:spPr>
        <p:txBody>
          <a:bodyPr/>
          <a:lstStyle/>
          <a:p>
            <a:pPr marL="0" lvl="1" indent="0" eaLnBrk="1" hangingPunct="1">
              <a:buNone/>
            </a:pPr>
            <a:r>
              <a:rPr lang="en-US" altLang="ja-JP" sz="2800" b="1" dirty="0">
                <a:cs typeface="Calibri" panose="020F0502020204030204" pitchFamily="34" charset="0"/>
              </a:rPr>
              <a:t>Alcohol</a:t>
            </a:r>
          </a:p>
          <a:p>
            <a:pPr marL="352425" lvl="1" eaLnBrk="1" hangingPunct="1"/>
            <a:r>
              <a:rPr lang="ja-JP" altLang="en-US" b="1" dirty="0">
                <a:latin typeface="Calibri" panose="020F0502020204030204" pitchFamily="34" charset="0"/>
              </a:rPr>
              <a:t>“</a:t>
            </a:r>
            <a:r>
              <a:rPr lang="en-US" altLang="ja-JP" b="1" dirty="0">
                <a:cs typeface="Calibri" panose="020F0502020204030204" pitchFamily="34" charset="0"/>
              </a:rPr>
              <a:t>Do you sometimes drink beer wine or other alcoholic beverages?</a:t>
            </a:r>
            <a:r>
              <a:rPr lang="ja-JP" altLang="en-US" b="1" dirty="0">
                <a:latin typeface="Calibri" panose="020F0502020204030204" pitchFamily="34" charset="0"/>
              </a:rPr>
              <a:t>”</a:t>
            </a:r>
            <a:r>
              <a:rPr lang="en-US" altLang="ja-JP" b="1" dirty="0">
                <a:cs typeface="Calibri" panose="020F0502020204030204" pitchFamily="34" charset="0"/>
              </a:rPr>
              <a:t> </a:t>
            </a:r>
          </a:p>
          <a:p>
            <a:pPr marL="352425" lvl="1" eaLnBrk="1" hangingPunct="1"/>
            <a:r>
              <a:rPr lang="ja-JP" altLang="en-US" b="1" dirty="0">
                <a:latin typeface="Calibri" panose="020F0502020204030204" pitchFamily="34" charset="0"/>
              </a:rPr>
              <a:t>“</a:t>
            </a:r>
            <a:r>
              <a:rPr lang="en-US" altLang="ja-JP" b="1" dirty="0">
                <a:cs typeface="Calibri" panose="020F0502020204030204" pitchFamily="34" charset="0"/>
              </a:rPr>
              <a:t>How many times in the past year have you had 5 (4 for women) or more drinks in a day?</a:t>
            </a:r>
            <a:r>
              <a:rPr lang="ja-JP" altLang="en-US" sz="2400" b="1" dirty="0">
                <a:latin typeface="Calibri" panose="020F0502020204030204" pitchFamily="34" charset="0"/>
              </a:rPr>
              <a:t>”</a:t>
            </a:r>
            <a:endParaRPr lang="en-US" altLang="ja-JP" sz="2400" b="1" dirty="0">
              <a:cs typeface="Calibri" panose="020F0502020204030204" pitchFamily="34" charset="0"/>
            </a:endParaRPr>
          </a:p>
          <a:p>
            <a:pPr lvl="2" eaLnBrk="1" hangingPunct="1"/>
            <a:r>
              <a:rPr lang="en-US" altLang="en-US" sz="2400" dirty="0" smtClean="0">
                <a:cs typeface="Calibri" panose="020F0502020204030204" pitchFamily="34" charset="0"/>
              </a:rPr>
              <a:t>Positive </a:t>
            </a:r>
            <a:r>
              <a:rPr lang="en-US" altLang="en-US" sz="2400" dirty="0" smtClean="0">
                <a:cs typeface="Calibri" panose="020F0502020204030204" pitchFamily="34" charset="0"/>
              </a:rPr>
              <a:t>= </a:t>
            </a:r>
            <a:r>
              <a:rPr lang="en-US" altLang="en-US" sz="2400" dirty="0" smtClean="0">
                <a:cs typeface="Calibri" panose="020F0502020204030204" pitchFamily="34" charset="0"/>
              </a:rPr>
              <a:t>greater than </a:t>
            </a:r>
            <a:r>
              <a:rPr lang="en-US" altLang="en-US" sz="2400" dirty="0" smtClean="0">
                <a:cs typeface="Calibri" panose="020F0502020204030204" pitchFamily="34" charset="0"/>
              </a:rPr>
              <a:t>“never”</a:t>
            </a:r>
            <a:endParaRPr lang="en-US" altLang="en-US" sz="2400" dirty="0">
              <a:cs typeface="Calibri" panose="020F0502020204030204" pitchFamily="34" charset="0"/>
            </a:endParaRPr>
          </a:p>
          <a:p>
            <a:pPr marL="0" lvl="1" indent="0" eaLnBrk="1" hangingPunct="1">
              <a:buNone/>
            </a:pPr>
            <a:endParaRPr lang="en-US" altLang="en-US" sz="2800" b="1" dirty="0" smtClean="0">
              <a:cs typeface="Calibri" panose="020F0502020204030204" pitchFamily="34" charset="0"/>
            </a:endParaRPr>
          </a:p>
          <a:p>
            <a:pPr marL="0" lvl="1" indent="0" eaLnBrk="1" hangingPunct="1">
              <a:buNone/>
            </a:pPr>
            <a:r>
              <a:rPr lang="en-US" altLang="en-US" sz="2800" b="1" dirty="0" smtClean="0">
                <a:cs typeface="Calibri" panose="020F0502020204030204" pitchFamily="34" charset="0"/>
              </a:rPr>
              <a:t>Drug</a:t>
            </a:r>
            <a:endParaRPr lang="en-US" altLang="en-US" sz="2800" b="1" dirty="0" smtClean="0">
              <a:cs typeface="Calibri" panose="020F0502020204030204" pitchFamily="34" charset="0"/>
            </a:endParaRPr>
          </a:p>
          <a:p>
            <a:pPr marL="339725" lvl="1" eaLnBrk="1" hangingPunct="1"/>
            <a:r>
              <a:rPr lang="en-US" altLang="ja-JP" b="1" dirty="0" smtClean="0">
                <a:cs typeface="Calibri" panose="020F0502020204030204" pitchFamily="34" charset="0"/>
              </a:rPr>
              <a:t>“</a:t>
            </a:r>
            <a:r>
              <a:rPr lang="en-US" altLang="ja-JP" b="1" dirty="0">
                <a:cs typeface="Calibri" panose="020F0502020204030204" pitchFamily="34" charset="0"/>
              </a:rPr>
              <a:t>How many times in the past year have you used an illegal drug or used a prescription medication for non-medical reasons</a:t>
            </a:r>
            <a:r>
              <a:rPr lang="en-US" altLang="ja-JP" b="1" dirty="0" smtClean="0">
                <a:cs typeface="Calibri" panose="020F0502020204030204" pitchFamily="34" charset="0"/>
              </a:rPr>
              <a:t>?”</a:t>
            </a:r>
          </a:p>
          <a:p>
            <a:pPr lvl="2"/>
            <a:r>
              <a:rPr lang="en-US" altLang="ja-JP" sz="2400" dirty="0" smtClean="0">
                <a:cs typeface="Calibri" panose="020F0502020204030204" pitchFamily="34" charset="0"/>
              </a:rPr>
              <a:t>Positive </a:t>
            </a:r>
            <a:r>
              <a:rPr lang="en-US" altLang="ja-JP" sz="2400" dirty="0" smtClean="0">
                <a:cs typeface="Calibri" panose="020F0502020204030204" pitchFamily="34" charset="0"/>
              </a:rPr>
              <a:t>= </a:t>
            </a:r>
            <a:r>
              <a:rPr lang="en-US" altLang="ja-JP" sz="2400" dirty="0" smtClean="0">
                <a:cs typeface="Calibri" panose="020F0502020204030204" pitchFamily="34" charset="0"/>
              </a:rPr>
              <a:t>greater than </a:t>
            </a:r>
            <a:r>
              <a:rPr lang="en-US" altLang="ja-JP" sz="2400" dirty="0" smtClean="0">
                <a:cs typeface="Calibri" panose="020F0502020204030204" pitchFamily="34" charset="0"/>
              </a:rPr>
              <a:t>“never”</a:t>
            </a:r>
            <a:endParaRPr lang="en-US" altLang="ja-JP" b="1" dirty="0">
              <a:cs typeface="Calibri" panose="020F0502020204030204" pitchFamily="34" charset="0"/>
            </a:endParaRPr>
          </a:p>
          <a:p>
            <a:pPr marL="514350" lvl="1" indent="0" eaLnBrk="1" hangingPunct="1">
              <a:buNone/>
            </a:pPr>
            <a:endParaRPr lang="en-US" altLang="en-US" sz="2200" dirty="0">
              <a:cs typeface="Calibri" panose="020F0502020204030204" pitchFamily="34" charset="0"/>
            </a:endParaRPr>
          </a:p>
          <a:p>
            <a:pPr marL="514350" lvl="1" indent="0" eaLnBrk="1" hangingPunct="1">
              <a:buNone/>
            </a:pPr>
            <a:endParaRPr lang="en-US" altLang="en-US" sz="2200" dirty="0">
              <a:cs typeface="Calibri" panose="020F0502020204030204" pitchFamily="34" charset="0"/>
            </a:endParaRPr>
          </a:p>
        </p:txBody>
      </p:sp>
      <p:sp>
        <p:nvSpPr>
          <p:cNvPr id="393220" name="Rectangle 4">
            <a:extLst>
              <a:ext uri="{FF2B5EF4-FFF2-40B4-BE49-F238E27FC236}">
                <a16:creationId xmlns="" xmlns:a16="http://schemas.microsoft.com/office/drawing/2014/main" id="{30A4E3AC-5116-1847-A24F-6569D1C22FB7}"/>
              </a:ext>
            </a:extLst>
          </p:cNvPr>
          <p:cNvSpPr>
            <a:spLocks noChangeArrowheads="1"/>
          </p:cNvSpPr>
          <p:nvPr/>
        </p:nvSpPr>
        <p:spPr bwMode="auto">
          <a:xfrm>
            <a:off x="261258" y="6089000"/>
            <a:ext cx="3615926" cy="584775"/>
          </a:xfrm>
          <a:prstGeom prst="rect">
            <a:avLst/>
          </a:prstGeom>
          <a:noFill/>
          <a:ln>
            <a:noFill/>
          </a:ln>
          <a:effectLst/>
        </p:spPr>
        <p:txBody>
          <a:bodyPr wrap="none">
            <a:spAutoFit/>
          </a:bodyPr>
          <a:lstStyle/>
          <a:p>
            <a:pPr>
              <a:defRPr/>
            </a:pPr>
            <a:r>
              <a:rPr lang="en-US" sz="1600" dirty="0">
                <a:ea typeface="ＭＳ Ｐゴシック" charset="0"/>
              </a:rPr>
              <a:t>Smith PC, Saitz R. J Gen Intern Med 2009 </a:t>
            </a:r>
          </a:p>
          <a:p>
            <a:pPr>
              <a:defRPr/>
            </a:pPr>
            <a:r>
              <a:rPr lang="en-US" sz="1600" dirty="0">
                <a:ea typeface="ＭＳ Ｐゴシック" charset="0"/>
              </a:rPr>
              <a:t>Smith PC, Saitz R. JAMA Intern Med 2010</a:t>
            </a:r>
            <a:endParaRPr lang="en-US" sz="1600" dirty="0">
              <a:ea typeface="ＭＳ Ｐゴシック" charset="0"/>
            </a:endParaRPr>
          </a:p>
        </p:txBody>
      </p:sp>
    </p:spTree>
    <p:extLst>
      <p:ext uri="{BB962C8B-B14F-4D97-AF65-F5344CB8AC3E}">
        <p14:creationId xmlns:p14="http://schemas.microsoft.com/office/powerpoint/2010/main" val="116160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50B45A4C-6407-734C-9CED-3B1D53A5FDE7}"/>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211972" name="Rectangle 4">
            <a:extLst>
              <a:ext uri="{FF2B5EF4-FFF2-40B4-BE49-F238E27FC236}">
                <a16:creationId xmlns="" xmlns:a16="http://schemas.microsoft.com/office/drawing/2014/main" id="{B9EBE9CA-C0E7-5949-91E2-183B8A643655}"/>
              </a:ext>
            </a:extLst>
          </p:cNvPr>
          <p:cNvSpPr>
            <a:spLocks noGrp="1" noRot="1" noChangeArrowheads="1"/>
          </p:cNvSpPr>
          <p:nvPr>
            <p:ph type="title"/>
          </p:nvPr>
        </p:nvSpPr>
        <p:spPr>
          <a:xfrm>
            <a:off x="587022" y="838197"/>
            <a:ext cx="11256111" cy="914400"/>
          </a:xfrm>
        </p:spPr>
        <p:txBody>
          <a:bodyPr lIns="90488" tIns="44450" rIns="90488" bIns="44450">
            <a:normAutofit/>
          </a:bodyPr>
          <a:lstStyle/>
          <a:p>
            <a:pPr eaLnBrk="1" hangingPunct="1">
              <a:defRPr/>
            </a:pPr>
            <a:r>
              <a:rPr lang="en-US" sz="3600" b="1" dirty="0">
                <a:ea typeface="ＭＳ Ｐゴシック" pitchFamily="1" charset="-128"/>
                <a:cs typeface="ＭＳ Ｐゴシック" charset="0"/>
              </a:rPr>
              <a:t>CAGE		</a:t>
            </a:r>
            <a:r>
              <a:rPr lang="en-US" sz="3600" dirty="0">
                <a:ea typeface="ＭＳ Ｐゴシック" pitchFamily="1" charset="-128"/>
                <a:cs typeface="ＭＳ Ｐゴシック" charset="0"/>
              </a:rPr>
              <a:t>					</a:t>
            </a:r>
            <a:r>
              <a:rPr lang="en-US" sz="3600" b="1" dirty="0" smtClean="0">
                <a:ea typeface="ＭＳ Ｐゴシック" pitchFamily="1" charset="-128"/>
                <a:cs typeface="ＭＳ Ｐゴシック" charset="0"/>
              </a:rPr>
              <a:t>CAGE-AID*</a:t>
            </a:r>
            <a:endParaRPr lang="en-US" sz="3600" b="1" dirty="0">
              <a:ea typeface="ＭＳ Ｐゴシック" pitchFamily="1" charset="-128"/>
              <a:cs typeface="ＭＳ Ｐゴシック" charset="0"/>
            </a:endParaRPr>
          </a:p>
        </p:txBody>
      </p:sp>
      <p:sp>
        <p:nvSpPr>
          <p:cNvPr id="53252" name="Rectangle 5">
            <a:extLst>
              <a:ext uri="{FF2B5EF4-FFF2-40B4-BE49-F238E27FC236}">
                <a16:creationId xmlns="" xmlns:a16="http://schemas.microsoft.com/office/drawing/2014/main" id="{23F4770E-BCBC-8043-AAA3-53DDCBDA97AA}"/>
              </a:ext>
            </a:extLst>
          </p:cNvPr>
          <p:cNvSpPr>
            <a:spLocks noGrp="1" noChangeArrowheads="1"/>
          </p:cNvSpPr>
          <p:nvPr>
            <p:ph idx="1"/>
          </p:nvPr>
        </p:nvSpPr>
        <p:spPr>
          <a:xfrm>
            <a:off x="203200" y="1756385"/>
            <a:ext cx="58928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buClr>
                <a:schemeClr val="tx1"/>
              </a:buClr>
            </a:pPr>
            <a:r>
              <a:rPr lang="en-US" altLang="en-US" sz="2400" dirty="0"/>
              <a:t>Have you ever felt you should </a:t>
            </a:r>
            <a:r>
              <a:rPr lang="en-US" altLang="en-US" sz="2400" i="1" u="sng" dirty="0"/>
              <a:t>C</a:t>
            </a:r>
            <a:r>
              <a:rPr lang="en-US" altLang="en-US" sz="2400" i="1" dirty="0"/>
              <a:t>ut down </a:t>
            </a:r>
            <a:r>
              <a:rPr lang="en-US" altLang="en-US" sz="2400" dirty="0"/>
              <a:t>on your drinking?</a:t>
            </a:r>
          </a:p>
          <a:p>
            <a:pPr eaLnBrk="1" hangingPunct="1">
              <a:lnSpc>
                <a:spcPct val="90000"/>
              </a:lnSpc>
              <a:buClr>
                <a:schemeClr val="tx1"/>
              </a:buClr>
            </a:pPr>
            <a:r>
              <a:rPr lang="en-US" altLang="en-US" sz="2400" dirty="0"/>
              <a:t>Have people </a:t>
            </a:r>
            <a:r>
              <a:rPr lang="en-US" altLang="en-US" sz="2400" i="1" u="sng" dirty="0"/>
              <a:t>A</a:t>
            </a:r>
            <a:r>
              <a:rPr lang="en-US" altLang="en-US" sz="2400" i="1" dirty="0"/>
              <a:t>nnoyed </a:t>
            </a:r>
            <a:r>
              <a:rPr lang="en-US" altLang="en-US" sz="2400" dirty="0"/>
              <a:t>you by criticizing your drinking?</a:t>
            </a:r>
          </a:p>
          <a:p>
            <a:pPr eaLnBrk="1" hangingPunct="1">
              <a:lnSpc>
                <a:spcPct val="90000"/>
              </a:lnSpc>
              <a:buClr>
                <a:schemeClr val="tx1"/>
              </a:buClr>
            </a:pPr>
            <a:r>
              <a:rPr lang="en-US" altLang="en-US" sz="2400" dirty="0"/>
              <a:t>Have you ever felt bad or </a:t>
            </a:r>
            <a:r>
              <a:rPr lang="en-US" altLang="en-US" sz="2400" i="1" u="sng" dirty="0"/>
              <a:t>G</a:t>
            </a:r>
            <a:r>
              <a:rPr lang="en-US" altLang="en-US" sz="2400" i="1" dirty="0"/>
              <a:t>uilty</a:t>
            </a:r>
            <a:r>
              <a:rPr lang="en-US" altLang="en-US" sz="2400" dirty="0"/>
              <a:t> about your drinking?</a:t>
            </a:r>
          </a:p>
          <a:p>
            <a:pPr eaLnBrk="1" hangingPunct="1">
              <a:lnSpc>
                <a:spcPct val="90000"/>
              </a:lnSpc>
              <a:buClr>
                <a:schemeClr val="tx1"/>
              </a:buClr>
            </a:pPr>
            <a:r>
              <a:rPr lang="en-US" altLang="en-US" sz="2400" dirty="0"/>
              <a:t>Have you ever taken a drink first thing in the morning (</a:t>
            </a:r>
            <a:r>
              <a:rPr lang="en-US" altLang="en-US" sz="2400" i="1" u="sng" dirty="0"/>
              <a:t>E</a:t>
            </a:r>
            <a:r>
              <a:rPr lang="en-US" altLang="en-US" sz="2400" i="1" dirty="0"/>
              <a:t>ye-opener</a:t>
            </a:r>
            <a:r>
              <a:rPr lang="en-US" altLang="en-US" sz="2400" dirty="0"/>
              <a:t>) to steady your nerves or get rid of a hangover?</a:t>
            </a:r>
          </a:p>
        </p:txBody>
      </p:sp>
      <p:sp>
        <p:nvSpPr>
          <p:cNvPr id="211976" name="Text Box 8">
            <a:extLst>
              <a:ext uri="{FF2B5EF4-FFF2-40B4-BE49-F238E27FC236}">
                <a16:creationId xmlns="" xmlns:a16="http://schemas.microsoft.com/office/drawing/2014/main" id="{7F0E8AD7-3F44-BA4A-96E5-D60665B04576}"/>
              </a:ext>
            </a:extLst>
          </p:cNvPr>
          <p:cNvSpPr txBox="1">
            <a:spLocks noChangeArrowheads="1"/>
          </p:cNvSpPr>
          <p:nvPr/>
        </p:nvSpPr>
        <p:spPr bwMode="auto">
          <a:xfrm>
            <a:off x="339126" y="5810077"/>
            <a:ext cx="12192000" cy="646331"/>
          </a:xfrm>
          <a:prstGeom prst="rect">
            <a:avLst/>
          </a:prstGeom>
          <a:noFill/>
          <a:ln>
            <a:noFill/>
          </a:ln>
          <a:effectLst/>
        </p:spPr>
        <p:txBody>
          <a:bodyPr>
            <a:spAutoFit/>
          </a:bodyPr>
          <a:lstStyle/>
          <a:p>
            <a:pPr>
              <a:defRPr/>
            </a:pPr>
            <a:r>
              <a:rPr lang="en-US" dirty="0">
                <a:latin typeface="+mn-lt"/>
                <a:ea typeface="ＭＳ Ｐゴシック" charset="0"/>
              </a:rPr>
              <a:t>Mayfield D et al. Am J Psych </a:t>
            </a:r>
            <a:r>
              <a:rPr lang="en-US" dirty="0" smtClean="0">
                <a:latin typeface="+mn-lt"/>
                <a:ea typeface="ＭＳ Ｐゴシック" charset="0"/>
              </a:rPr>
              <a:t>1974</a:t>
            </a:r>
            <a:endParaRPr lang="en-US" dirty="0">
              <a:latin typeface="+mn-lt"/>
              <a:ea typeface="ＭＳ Ｐゴシック" charset="0"/>
            </a:endParaRPr>
          </a:p>
          <a:p>
            <a:pPr>
              <a:defRPr/>
            </a:pPr>
            <a:r>
              <a:rPr lang="en-US" dirty="0">
                <a:latin typeface="+mn-lt"/>
                <a:ea typeface="ＭＳ Ｐゴシック" charset="0"/>
              </a:rPr>
              <a:t>Brown RL &amp; Rounds LA.  Wisconsin Med J </a:t>
            </a:r>
            <a:r>
              <a:rPr lang="en-US" dirty="0" smtClean="0">
                <a:latin typeface="+mn-lt"/>
                <a:ea typeface="ＭＳ Ｐゴシック" charset="0"/>
              </a:rPr>
              <a:t>1995* "Adapted to Include Drugs”</a:t>
            </a:r>
            <a:endParaRPr lang="en-US" dirty="0">
              <a:latin typeface="+mn-lt"/>
              <a:ea typeface="ＭＳ Ｐゴシック" charset="0"/>
            </a:endParaRPr>
          </a:p>
        </p:txBody>
      </p:sp>
      <p:sp>
        <p:nvSpPr>
          <p:cNvPr id="211980" name="Rectangle 12">
            <a:extLst>
              <a:ext uri="{FF2B5EF4-FFF2-40B4-BE49-F238E27FC236}">
                <a16:creationId xmlns="" xmlns:a16="http://schemas.microsoft.com/office/drawing/2014/main" id="{F5ECC608-B182-CA4C-AD8C-132251E8C95E}"/>
              </a:ext>
            </a:extLst>
          </p:cNvPr>
          <p:cNvSpPr>
            <a:spLocks noChangeArrowheads="1"/>
          </p:cNvSpPr>
          <p:nvPr/>
        </p:nvSpPr>
        <p:spPr bwMode="auto">
          <a:xfrm>
            <a:off x="7523543" y="1798101"/>
            <a:ext cx="3981691" cy="4114800"/>
          </a:xfrm>
          <a:prstGeom prst="rect">
            <a:avLst/>
          </a:prstGeom>
          <a:noFill/>
          <a:ln>
            <a:noFill/>
          </a:ln>
          <a:effectLst/>
        </p:spPr>
        <p:txBody>
          <a:bodyPr lIns="90488" tIns="44450" rIns="90488" bIns="44450"/>
          <a:lstStyle/>
          <a:p>
            <a:pPr marL="342900" indent="-342900" eaLnBrk="1" hangingPunct="1">
              <a:lnSpc>
                <a:spcPct val="90000"/>
              </a:lnSpc>
              <a:spcBef>
                <a:spcPct val="20000"/>
              </a:spcBef>
              <a:buClr>
                <a:schemeClr val="tx1"/>
              </a:buClr>
              <a:buSzPct val="70000"/>
              <a:buFont typeface="Arial"/>
              <a:buChar char="•"/>
              <a:defRPr/>
            </a:pPr>
            <a:r>
              <a:rPr lang="en-US" sz="2400" dirty="0">
                <a:latin typeface="+mn-lt"/>
                <a:ea typeface="ＭＳ Ｐゴシック" charset="0"/>
              </a:rPr>
              <a:t>Or drug use?</a:t>
            </a:r>
          </a:p>
          <a:p>
            <a:pPr marL="342900" indent="-342900" eaLnBrk="1" hangingPunct="1">
              <a:lnSpc>
                <a:spcPct val="90000"/>
              </a:lnSpc>
              <a:spcBef>
                <a:spcPct val="20000"/>
              </a:spcBef>
              <a:buClr>
                <a:schemeClr val="tx1"/>
              </a:buClr>
              <a:buSzPct val="70000"/>
              <a:buFont typeface="Arial"/>
              <a:buChar char="•"/>
              <a:defRPr/>
            </a:pPr>
            <a:endParaRPr lang="en-US" sz="2400" dirty="0">
              <a:latin typeface="+mn-lt"/>
              <a:ea typeface="ＭＳ Ｐゴシック" charset="0"/>
            </a:endParaRPr>
          </a:p>
          <a:p>
            <a:pPr marL="342900" indent="-342900" eaLnBrk="1" hangingPunct="1">
              <a:lnSpc>
                <a:spcPct val="90000"/>
              </a:lnSpc>
              <a:spcBef>
                <a:spcPct val="20000"/>
              </a:spcBef>
              <a:buClr>
                <a:schemeClr val="tx1"/>
              </a:buClr>
              <a:buSzPct val="70000"/>
              <a:buFont typeface="Arial"/>
              <a:buChar char="•"/>
              <a:defRPr/>
            </a:pPr>
            <a:r>
              <a:rPr lang="en-US" sz="2400" dirty="0">
                <a:latin typeface="+mn-lt"/>
                <a:ea typeface="ＭＳ Ｐゴシック" charset="0"/>
              </a:rPr>
              <a:t>Or drug use?</a:t>
            </a:r>
          </a:p>
          <a:p>
            <a:pPr marL="342900" indent="-342900" eaLnBrk="1" hangingPunct="1">
              <a:lnSpc>
                <a:spcPct val="90000"/>
              </a:lnSpc>
              <a:spcBef>
                <a:spcPct val="20000"/>
              </a:spcBef>
              <a:buClr>
                <a:schemeClr val="tx1"/>
              </a:buClr>
              <a:buSzPct val="70000"/>
              <a:buFont typeface="Arial"/>
              <a:buChar char="•"/>
              <a:defRPr/>
            </a:pPr>
            <a:endParaRPr lang="en-US" sz="2400" dirty="0">
              <a:latin typeface="+mn-lt"/>
              <a:ea typeface="ＭＳ Ｐゴシック" charset="0"/>
            </a:endParaRPr>
          </a:p>
          <a:p>
            <a:pPr marL="342900" indent="-342900" eaLnBrk="1" hangingPunct="1">
              <a:lnSpc>
                <a:spcPct val="90000"/>
              </a:lnSpc>
              <a:spcBef>
                <a:spcPct val="20000"/>
              </a:spcBef>
              <a:buClr>
                <a:schemeClr val="tx1"/>
              </a:buClr>
              <a:buSzPct val="70000"/>
              <a:buFont typeface="Arial"/>
              <a:buChar char="•"/>
              <a:defRPr/>
            </a:pPr>
            <a:r>
              <a:rPr lang="en-US" sz="2400" dirty="0">
                <a:latin typeface="+mn-lt"/>
                <a:ea typeface="ＭＳ Ｐゴシック" charset="0"/>
              </a:rPr>
              <a:t>Or drug use?</a:t>
            </a:r>
          </a:p>
          <a:p>
            <a:pPr marL="342900" indent="-342900" eaLnBrk="1" hangingPunct="1">
              <a:lnSpc>
                <a:spcPct val="90000"/>
              </a:lnSpc>
              <a:spcBef>
                <a:spcPct val="20000"/>
              </a:spcBef>
              <a:buClr>
                <a:schemeClr val="tx1"/>
              </a:buClr>
              <a:buSzPct val="70000"/>
              <a:buFont typeface="Arial"/>
              <a:buChar char="•"/>
              <a:defRPr/>
            </a:pPr>
            <a:endParaRPr lang="en-US" sz="2400" dirty="0">
              <a:latin typeface="+mn-lt"/>
              <a:ea typeface="ＭＳ Ｐゴシック" charset="0"/>
            </a:endParaRPr>
          </a:p>
          <a:p>
            <a:pPr marL="342900" indent="-342900" eaLnBrk="1" hangingPunct="1">
              <a:lnSpc>
                <a:spcPct val="90000"/>
              </a:lnSpc>
              <a:spcBef>
                <a:spcPct val="20000"/>
              </a:spcBef>
              <a:buClr>
                <a:schemeClr val="tx1"/>
              </a:buClr>
              <a:buSzPct val="70000"/>
              <a:buFont typeface="Arial"/>
              <a:buChar char="•"/>
              <a:defRPr/>
            </a:pPr>
            <a:r>
              <a:rPr lang="en-US" sz="2400" dirty="0">
                <a:latin typeface="+mn-lt"/>
                <a:ea typeface="ＭＳ Ｐゴシック" charset="0"/>
              </a:rPr>
              <a:t>Or used drugs?</a:t>
            </a:r>
          </a:p>
        </p:txBody>
      </p:sp>
      <p:sp>
        <p:nvSpPr>
          <p:cNvPr id="2" name="TextBox 1">
            <a:extLst>
              <a:ext uri="{FF2B5EF4-FFF2-40B4-BE49-F238E27FC236}">
                <a16:creationId xmlns="" xmlns:a16="http://schemas.microsoft.com/office/drawing/2014/main" id="{CFC4A001-6C6F-C640-AC6E-987088D2C327}"/>
              </a:ext>
            </a:extLst>
          </p:cNvPr>
          <p:cNvSpPr txBox="1"/>
          <p:nvPr/>
        </p:nvSpPr>
        <p:spPr>
          <a:xfrm>
            <a:off x="0" y="0"/>
            <a:ext cx="12192000" cy="1015663"/>
          </a:xfrm>
          <a:prstGeom prst="rect">
            <a:avLst/>
          </a:prstGeom>
          <a:solidFill>
            <a:srgbClr val="002060"/>
          </a:solidFill>
        </p:spPr>
        <p:txBody>
          <a:bodyPr wrap="square">
            <a:spAutoFit/>
          </a:bodyPr>
          <a:lstStyle/>
          <a:p>
            <a:pPr algn="ctr" eaLnBrk="1" hangingPunct="1">
              <a:defRPr/>
            </a:pPr>
            <a:endParaRPr lang="en-US" sz="1400" b="1" dirty="0" smtClean="0">
              <a:solidFill>
                <a:schemeClr val="bg1"/>
              </a:solidFill>
              <a:latin typeface="+mn-lt"/>
              <a:ea typeface="ＭＳ Ｐゴシック" charset="0"/>
              <a:cs typeface="ＭＳ Ｐゴシック" charset="0"/>
            </a:endParaRPr>
          </a:p>
          <a:p>
            <a:pPr algn="ctr" eaLnBrk="1" hangingPunct="1">
              <a:defRPr/>
            </a:pPr>
            <a:r>
              <a:rPr lang="en-US" sz="4400" b="1" dirty="0" smtClean="0">
                <a:solidFill>
                  <a:schemeClr val="bg1"/>
                </a:solidFill>
                <a:latin typeface="+mn-lt"/>
                <a:ea typeface="ＭＳ Ｐゴシック" charset="0"/>
                <a:cs typeface="ＭＳ Ｐゴシック" charset="0"/>
              </a:rPr>
              <a:t>Assessment</a:t>
            </a:r>
            <a:endParaRPr lang="en-US" sz="4400" b="1" i="1"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37445835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 xmlns:a16="http://schemas.microsoft.com/office/drawing/2014/main" id="{762A2838-A10E-1D4B-B738-DB5679BA9DE7}"/>
              </a:ext>
            </a:extLst>
          </p:cNvPr>
          <p:cNvSpPr>
            <a:spLocks noGrp="1" noRot="1" noChangeArrowheads="1"/>
          </p:cNvSpPr>
          <p:nvPr>
            <p:ph type="title"/>
          </p:nvPr>
        </p:nvSpPr>
        <p:spPr>
          <a:xfrm>
            <a:off x="0" y="0"/>
            <a:ext cx="12192000" cy="1145754"/>
          </a:xfrm>
          <a:solidFill>
            <a:srgbClr val="002060"/>
          </a:solidFill>
        </p:spPr>
        <p:txBody>
          <a:bodyPr/>
          <a:lstStyle/>
          <a:p>
            <a:pPr algn="ctr" eaLnBrk="1" hangingPunct="1">
              <a:defRPr/>
            </a:pPr>
            <a:r>
              <a:rPr lang="en-US" b="1" dirty="0" smtClean="0">
                <a:solidFill>
                  <a:schemeClr val="bg1"/>
                </a:solidFill>
                <a:ea typeface="ＭＳ Ｐゴシック" pitchFamily="1" charset="-128"/>
                <a:cs typeface="ＭＳ Ｐゴシック" charset="0"/>
              </a:rPr>
              <a:t>Screening </a:t>
            </a:r>
            <a:r>
              <a:rPr lang="en-US" b="1" dirty="0">
                <a:solidFill>
                  <a:schemeClr val="bg1"/>
                </a:solidFill>
                <a:ea typeface="ＭＳ Ｐゴシック" pitchFamily="1" charset="-128"/>
                <a:cs typeface="ＭＳ Ｐゴシック" charset="0"/>
              </a:rPr>
              <a:t>R</a:t>
            </a:r>
            <a:r>
              <a:rPr lang="en-US" b="1" dirty="0" smtClean="0">
                <a:solidFill>
                  <a:schemeClr val="bg1"/>
                </a:solidFill>
                <a:ea typeface="ＭＳ Ｐゴシック" pitchFamily="1" charset="-128"/>
                <a:cs typeface="ＭＳ Ｐゴシック" charset="0"/>
              </a:rPr>
              <a:t>esults </a:t>
            </a:r>
            <a:r>
              <a:rPr lang="en-US" b="1" dirty="0">
                <a:solidFill>
                  <a:schemeClr val="bg1"/>
                </a:solidFill>
                <a:ea typeface="ＭＳ Ｐゴシック" pitchFamily="1" charset="-128"/>
                <a:cs typeface="ＭＳ Ｐゴシック" charset="0"/>
              </a:rPr>
              <a:t>in </a:t>
            </a:r>
            <a:r>
              <a:rPr lang="en-US" b="1" dirty="0" smtClean="0">
                <a:solidFill>
                  <a:schemeClr val="bg1"/>
                </a:solidFill>
                <a:ea typeface="ＭＳ Ｐゴシック" pitchFamily="1" charset="-128"/>
                <a:cs typeface="ＭＳ Ｐゴシック" charset="0"/>
              </a:rPr>
              <a:t>Primary </a:t>
            </a:r>
            <a:r>
              <a:rPr lang="en-US" b="1" dirty="0">
                <a:solidFill>
                  <a:schemeClr val="bg1"/>
                </a:solidFill>
                <a:ea typeface="ＭＳ Ｐゴシック" pitchFamily="1" charset="-128"/>
                <a:cs typeface="ＭＳ Ｐゴシック" charset="0"/>
              </a:rPr>
              <a:t>C</a:t>
            </a:r>
            <a:r>
              <a:rPr lang="en-US" b="1" dirty="0" smtClean="0">
                <a:solidFill>
                  <a:schemeClr val="bg1"/>
                </a:solidFill>
                <a:ea typeface="ＭＳ Ｐゴシック" pitchFamily="1" charset="-128"/>
                <a:cs typeface="ＭＳ Ｐゴシック" charset="0"/>
              </a:rPr>
              <a:t>are</a:t>
            </a:r>
            <a:endParaRPr lang="en-US" b="1" dirty="0">
              <a:solidFill>
                <a:schemeClr val="bg1"/>
              </a:solidFill>
              <a:ea typeface="ＭＳ Ｐゴシック" pitchFamily="1" charset="-128"/>
              <a:cs typeface="ＭＳ Ｐゴシック" charset="0"/>
            </a:endParaRPr>
          </a:p>
        </p:txBody>
      </p:sp>
      <p:sp>
        <p:nvSpPr>
          <p:cNvPr id="41987" name="Rectangle 3">
            <a:extLst>
              <a:ext uri="{FF2B5EF4-FFF2-40B4-BE49-F238E27FC236}">
                <a16:creationId xmlns="" xmlns:a16="http://schemas.microsoft.com/office/drawing/2014/main" id="{CDB72CA1-D272-D543-A791-3C3906F4AC3F}"/>
              </a:ext>
            </a:extLst>
          </p:cNvPr>
          <p:cNvSpPr>
            <a:spLocks noGrp="1" noChangeArrowheads="1"/>
          </p:cNvSpPr>
          <p:nvPr>
            <p:ph idx="1"/>
          </p:nvPr>
        </p:nvSpPr>
        <p:spPr>
          <a:xfrm>
            <a:off x="609600" y="2057400"/>
            <a:ext cx="10972800" cy="3962400"/>
          </a:xfrm>
        </p:spPr>
        <p:txBody>
          <a:bodyPr/>
          <a:lstStyle/>
          <a:p>
            <a:pPr eaLnBrk="1" hangingPunct="1">
              <a:lnSpc>
                <a:spcPct val="90000"/>
              </a:lnSpc>
            </a:pPr>
            <a:r>
              <a:rPr lang="en-US" altLang="en-US" sz="3200" dirty="0"/>
              <a:t>10-20% unhealthy alcohol use</a:t>
            </a:r>
          </a:p>
          <a:p>
            <a:pPr lvl="1" eaLnBrk="1" hangingPunct="1">
              <a:lnSpc>
                <a:spcPct val="90000"/>
              </a:lnSpc>
            </a:pPr>
            <a:r>
              <a:rPr lang="en-US" altLang="en-US" sz="3200" dirty="0"/>
              <a:t>Of those, 1/5 alcohol use disorder (AUD)</a:t>
            </a:r>
          </a:p>
          <a:p>
            <a:pPr marL="457200" lvl="1" indent="0" eaLnBrk="1" hangingPunct="1">
              <a:lnSpc>
                <a:spcPct val="90000"/>
              </a:lnSpc>
              <a:buNone/>
            </a:pPr>
            <a:endParaRPr lang="en-US" altLang="en-US" sz="2400" dirty="0"/>
          </a:p>
          <a:p>
            <a:pPr marL="457200" lvl="1" indent="0" eaLnBrk="1" hangingPunct="1">
              <a:lnSpc>
                <a:spcPct val="90000"/>
              </a:lnSpc>
              <a:buNone/>
            </a:pPr>
            <a:endParaRPr lang="en-US" altLang="en-US" sz="2400" dirty="0"/>
          </a:p>
          <a:p>
            <a:pPr eaLnBrk="1" hangingPunct="1">
              <a:lnSpc>
                <a:spcPct val="90000"/>
              </a:lnSpc>
            </a:pPr>
            <a:r>
              <a:rPr lang="en-US" altLang="en-US" sz="3200" dirty="0"/>
              <a:t>3% unhealthy drug use</a:t>
            </a:r>
          </a:p>
          <a:p>
            <a:pPr lvl="1" eaLnBrk="1" hangingPunct="1">
              <a:lnSpc>
                <a:spcPct val="90000"/>
              </a:lnSpc>
            </a:pPr>
            <a:r>
              <a:rPr lang="en-US" altLang="en-US" sz="3200" dirty="0"/>
              <a:t>Of those, 1/3 substance use disorder (SUD)</a:t>
            </a:r>
          </a:p>
        </p:txBody>
      </p:sp>
    </p:spTree>
    <p:extLst>
      <p:ext uri="{BB962C8B-B14F-4D97-AF65-F5344CB8AC3E}">
        <p14:creationId xmlns:p14="http://schemas.microsoft.com/office/powerpoint/2010/main" val="386191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104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84" t="59407" r="24976" b="17437"/>
          <a:stretch/>
        </p:blipFill>
        <p:spPr bwMode="auto">
          <a:xfrm>
            <a:off x="70530" y="3171392"/>
            <a:ext cx="11996873" cy="272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773" t="11527" r="66499" b="78781"/>
          <a:stretch/>
        </p:blipFill>
        <p:spPr bwMode="auto">
          <a:xfrm>
            <a:off x="70530" y="203194"/>
            <a:ext cx="3492500" cy="96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642" t="48256" r="20086" b="34145"/>
          <a:stretch/>
        </p:blipFill>
        <p:spPr bwMode="auto">
          <a:xfrm>
            <a:off x="70530" y="1257300"/>
            <a:ext cx="12038118"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1774" y="6374714"/>
            <a:ext cx="2664384" cy="369332"/>
          </a:xfrm>
          <a:prstGeom prst="rect">
            <a:avLst/>
          </a:prstGeom>
          <a:noFill/>
        </p:spPr>
        <p:txBody>
          <a:bodyPr wrap="none" rtlCol="0">
            <a:spAutoFit/>
          </a:bodyPr>
          <a:lstStyle/>
          <a:p>
            <a:r>
              <a:rPr lang="en-US" dirty="0"/>
              <a:t>Curry SJ, </a:t>
            </a:r>
            <a:r>
              <a:rPr lang="en-US" dirty="0" smtClean="0"/>
              <a:t>et al. </a:t>
            </a:r>
            <a:r>
              <a:rPr lang="en-US" i="1" dirty="0" smtClean="0"/>
              <a:t>JAMA</a:t>
            </a:r>
            <a:r>
              <a:rPr lang="en-US" dirty="0" smtClean="0"/>
              <a:t>. 2018</a:t>
            </a:r>
            <a:endParaRPr lang="en-US" dirty="0"/>
          </a:p>
        </p:txBody>
      </p:sp>
    </p:spTree>
    <p:extLst>
      <p:ext uri="{BB962C8B-B14F-4D97-AF65-F5344CB8AC3E}">
        <p14:creationId xmlns:p14="http://schemas.microsoft.com/office/powerpoint/2010/main" val="174863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127DC-B71D-AA40-BE3B-2EDC46D16CDE}"/>
              </a:ext>
            </a:extLst>
          </p:cNvPr>
          <p:cNvSpPr>
            <a:spLocks noGrp="1"/>
          </p:cNvSpPr>
          <p:nvPr>
            <p:ph type="title"/>
          </p:nvPr>
        </p:nvSpPr>
        <p:spPr>
          <a:xfrm>
            <a:off x="0" y="0"/>
            <a:ext cx="12192000" cy="1325563"/>
          </a:xfrm>
          <a:solidFill>
            <a:srgbClr val="002060"/>
          </a:solidFill>
        </p:spPr>
        <p:txBody>
          <a:bodyPr/>
          <a:lstStyle/>
          <a:p>
            <a:pPr algn="ctr">
              <a:defRPr/>
            </a:pPr>
            <a:r>
              <a:rPr lang="en-US" b="1" dirty="0">
                <a:solidFill>
                  <a:schemeClr val="bg1"/>
                </a:solidFill>
              </a:rPr>
              <a:t>Brief </a:t>
            </a:r>
            <a:r>
              <a:rPr lang="en-US" b="1" dirty="0" smtClean="0">
                <a:solidFill>
                  <a:schemeClr val="bg1"/>
                </a:solidFill>
              </a:rPr>
              <a:t>Intervention</a:t>
            </a:r>
            <a:r>
              <a:rPr lang="en-US" dirty="0" smtClean="0">
                <a:solidFill>
                  <a:schemeClr val="bg1"/>
                </a:solidFill>
              </a:rPr>
              <a:t/>
            </a:r>
            <a:br>
              <a:rPr lang="en-US" dirty="0" smtClean="0">
                <a:solidFill>
                  <a:schemeClr val="bg1"/>
                </a:solidFill>
              </a:rPr>
            </a:br>
            <a:r>
              <a:rPr lang="en-US" dirty="0" smtClean="0">
                <a:solidFill>
                  <a:schemeClr val="bg1"/>
                </a:solidFill>
              </a:rPr>
              <a:t>50 </a:t>
            </a:r>
            <a:r>
              <a:rPr lang="en-US" dirty="0">
                <a:solidFill>
                  <a:schemeClr val="bg1"/>
                </a:solidFill>
              </a:rPr>
              <a:t>years of ALCOHOL brief intervention trials</a:t>
            </a:r>
          </a:p>
        </p:txBody>
      </p:sp>
      <p:sp>
        <p:nvSpPr>
          <p:cNvPr id="66563" name="Content Placeholder 2">
            <a:extLst>
              <a:ext uri="{FF2B5EF4-FFF2-40B4-BE49-F238E27FC236}">
                <a16:creationId xmlns="" xmlns:a16="http://schemas.microsoft.com/office/drawing/2014/main" id="{CC0178CA-A1B3-5E4D-BF61-C6009F757BC8}"/>
              </a:ext>
            </a:extLst>
          </p:cNvPr>
          <p:cNvSpPr>
            <a:spLocks noGrp="1"/>
          </p:cNvSpPr>
          <p:nvPr>
            <p:ph idx="1"/>
          </p:nvPr>
        </p:nvSpPr>
        <p:spPr>
          <a:xfrm>
            <a:off x="420130" y="1515502"/>
            <a:ext cx="11219935" cy="3974582"/>
          </a:xfrm>
        </p:spPr>
        <p:txBody>
          <a:bodyPr>
            <a:normAutofit fontScale="92500" lnSpcReduction="20000"/>
          </a:bodyPr>
          <a:lstStyle/>
          <a:p>
            <a:pPr>
              <a:lnSpc>
                <a:spcPct val="110000"/>
              </a:lnSpc>
              <a:spcBef>
                <a:spcPts val="600"/>
              </a:spcBef>
            </a:pPr>
            <a:r>
              <a:rPr lang="en-US" altLang="en-US" dirty="0"/>
              <a:t>Modest efficacy for reducing self-reported consumption</a:t>
            </a:r>
          </a:p>
          <a:p>
            <a:pPr lvl="1">
              <a:lnSpc>
                <a:spcPct val="110000"/>
              </a:lnSpc>
              <a:spcBef>
                <a:spcPts val="600"/>
              </a:spcBef>
            </a:pPr>
            <a:r>
              <a:rPr lang="en-US" altLang="en-US" dirty="0"/>
              <a:t>3-4 </a:t>
            </a:r>
            <a:r>
              <a:rPr lang="en-US" altLang="en-US" dirty="0" smtClean="0"/>
              <a:t>drinks/week</a:t>
            </a:r>
            <a:r>
              <a:rPr lang="en-US" altLang="en-US" dirty="0"/>
              <a:t>, 10-12% less unhealthy use (e.g. 57% vs 69% at 1 year)</a:t>
            </a:r>
          </a:p>
          <a:p>
            <a:pPr lvl="1">
              <a:lnSpc>
                <a:spcPct val="110000"/>
              </a:lnSpc>
              <a:spcBef>
                <a:spcPts val="600"/>
              </a:spcBef>
            </a:pPr>
            <a:r>
              <a:rPr lang="en-US" altLang="en-US" dirty="0"/>
              <a:t>No consistent effects on anything else</a:t>
            </a:r>
          </a:p>
          <a:p>
            <a:pPr>
              <a:lnSpc>
                <a:spcPct val="110000"/>
              </a:lnSpc>
              <a:spcBef>
                <a:spcPts val="600"/>
              </a:spcBef>
            </a:pPr>
            <a:r>
              <a:rPr lang="en-US" altLang="en-US" dirty="0"/>
              <a:t>No evidence it prevents disorder</a:t>
            </a:r>
          </a:p>
          <a:p>
            <a:pPr>
              <a:lnSpc>
                <a:spcPct val="110000"/>
              </a:lnSpc>
              <a:spcBef>
                <a:spcPts val="600"/>
              </a:spcBef>
            </a:pPr>
            <a:r>
              <a:rPr lang="en-US" altLang="en-US" dirty="0"/>
              <a:t>No effect on ‘dependence,’ very heavy use, or getting people identified by screening to treatment</a:t>
            </a:r>
          </a:p>
          <a:p>
            <a:pPr>
              <a:lnSpc>
                <a:spcPct val="110000"/>
              </a:lnSpc>
              <a:spcBef>
                <a:spcPts val="600"/>
              </a:spcBef>
            </a:pPr>
            <a:r>
              <a:rPr lang="en-US" altLang="en-US" dirty="0"/>
              <a:t>No effect on referral</a:t>
            </a:r>
          </a:p>
          <a:p>
            <a:pPr>
              <a:lnSpc>
                <a:spcPct val="110000"/>
              </a:lnSpc>
              <a:spcBef>
                <a:spcPts val="600"/>
              </a:spcBef>
            </a:pPr>
            <a:r>
              <a:rPr lang="en-US" altLang="en-US" dirty="0"/>
              <a:t>BUT, repeat, and be available when patients are ready, connect and counsel long-term</a:t>
            </a:r>
          </a:p>
        </p:txBody>
      </p:sp>
      <p:sp>
        <p:nvSpPr>
          <p:cNvPr id="66565" name="Rectangle 5">
            <a:extLst>
              <a:ext uri="{FF2B5EF4-FFF2-40B4-BE49-F238E27FC236}">
                <a16:creationId xmlns="" xmlns:a16="http://schemas.microsoft.com/office/drawing/2014/main" id="{963A5889-04CB-C646-A4B3-7FF3E3367B11}"/>
              </a:ext>
            </a:extLst>
          </p:cNvPr>
          <p:cNvSpPr>
            <a:spLocks noChangeArrowheads="1"/>
          </p:cNvSpPr>
          <p:nvPr/>
        </p:nvSpPr>
        <p:spPr bwMode="auto">
          <a:xfrm>
            <a:off x="120980" y="5611269"/>
            <a:ext cx="54186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USPSTF. JAMA. 2018;320(18):1899-1909. </a:t>
            </a:r>
          </a:p>
          <a:p>
            <a:pPr eaLnBrk="1" hangingPunct="1">
              <a:spcBef>
                <a:spcPct val="0"/>
              </a:spcBef>
              <a:buClrTx/>
              <a:buFontTx/>
              <a:buNone/>
            </a:pPr>
            <a:r>
              <a:rPr lang="en-US" altLang="en-US" sz="1600" i="1" dirty="0">
                <a:latin typeface="Calibri" panose="020F0502020204030204" pitchFamily="34" charset="0"/>
              </a:rPr>
              <a:t>Jonas DE et al. Ann Intern Med 2012;157:645-54.</a:t>
            </a:r>
          </a:p>
          <a:p>
            <a:pPr eaLnBrk="1" hangingPunct="1">
              <a:spcBef>
                <a:spcPct val="0"/>
              </a:spcBef>
              <a:buClrTx/>
              <a:buFontTx/>
              <a:buNone/>
            </a:pPr>
            <a:r>
              <a:rPr lang="en-US" altLang="en-US" sz="1600" i="1" dirty="0" err="1">
                <a:latin typeface="Calibri" panose="020F0502020204030204" pitchFamily="34" charset="0"/>
              </a:rPr>
              <a:t>Kaner</a:t>
            </a:r>
            <a:r>
              <a:rPr lang="en-US" altLang="en-US" sz="1600" i="1" dirty="0">
                <a:latin typeface="Calibri" panose="020F0502020204030204" pitchFamily="34" charset="0"/>
              </a:rPr>
              <a:t> et al. Drug and Alcohol Review 2009;28:301–23</a:t>
            </a:r>
          </a:p>
          <a:p>
            <a:pPr eaLnBrk="1" hangingPunct="1">
              <a:spcBef>
                <a:spcPct val="0"/>
              </a:spcBef>
              <a:buClrTx/>
              <a:buFontTx/>
              <a:buNone/>
            </a:pPr>
            <a:r>
              <a:rPr lang="en-US" altLang="en-US" sz="1600" i="1" dirty="0" err="1">
                <a:latin typeface="Calibri" panose="020F0502020204030204" pitchFamily="34" charset="0"/>
              </a:rPr>
              <a:t>Beich</a:t>
            </a:r>
            <a:r>
              <a:rPr lang="en-US" altLang="en-US" sz="1600" i="1" dirty="0">
                <a:latin typeface="Calibri" panose="020F0502020204030204" pitchFamily="34" charset="0"/>
              </a:rPr>
              <a:t> et al.  BMJ </a:t>
            </a:r>
            <a:r>
              <a:rPr lang="en-US" altLang="en-US" sz="1600" i="1" dirty="0" smtClean="0">
                <a:latin typeface="Calibri" panose="020F0502020204030204" pitchFamily="34" charset="0"/>
              </a:rPr>
              <a:t>2003;327:536</a:t>
            </a:r>
            <a:endParaRPr lang="en-US" altLang="en-US" sz="1600" i="1" dirty="0">
              <a:latin typeface="Calibri" panose="020F0502020204030204" pitchFamily="34" charset="0"/>
            </a:endParaRPr>
          </a:p>
        </p:txBody>
      </p:sp>
      <p:sp>
        <p:nvSpPr>
          <p:cNvPr id="5" name="Rectangle 5">
            <a:extLst>
              <a:ext uri="{FF2B5EF4-FFF2-40B4-BE49-F238E27FC236}">
                <a16:creationId xmlns="" xmlns:a16="http://schemas.microsoft.com/office/drawing/2014/main" id="{963A5889-04CB-C646-A4B3-7FF3E3367B11}"/>
              </a:ext>
            </a:extLst>
          </p:cNvPr>
          <p:cNvSpPr>
            <a:spLocks noChangeArrowheads="1"/>
          </p:cNvSpPr>
          <p:nvPr/>
        </p:nvSpPr>
        <p:spPr bwMode="auto">
          <a:xfrm>
            <a:off x="5243085" y="5627212"/>
            <a:ext cx="7244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smtClean="0">
                <a:latin typeface="Calibri" panose="020F0502020204030204" pitchFamily="34" charset="0"/>
              </a:rPr>
              <a:t>Bertholet </a:t>
            </a:r>
            <a:r>
              <a:rPr lang="en-US" altLang="en-US" sz="1600" i="1" dirty="0">
                <a:latin typeface="Calibri" panose="020F0502020204030204" pitchFamily="34" charset="0"/>
              </a:rPr>
              <a:t>et al. Arch Intern Med. 2005;165:986</a:t>
            </a:r>
          </a:p>
          <a:p>
            <a:pPr eaLnBrk="1" hangingPunct="1">
              <a:spcBef>
                <a:spcPct val="0"/>
              </a:spcBef>
              <a:buClrTx/>
              <a:buFontTx/>
              <a:buNone/>
            </a:pPr>
            <a:r>
              <a:rPr lang="en-US" altLang="en-US" sz="1600" i="1" dirty="0" err="1">
                <a:latin typeface="Calibri" panose="020F0502020204030204" pitchFamily="34" charset="0"/>
              </a:rPr>
              <a:t>Kristenson</a:t>
            </a:r>
            <a:r>
              <a:rPr lang="en-US" altLang="en-US" sz="1600" i="1" dirty="0">
                <a:latin typeface="Calibri" panose="020F0502020204030204" pitchFamily="34" charset="0"/>
              </a:rPr>
              <a:t> H,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1983;7:203 (mortality, 3-16 </a:t>
            </a:r>
            <a:r>
              <a:rPr lang="en-US" altLang="en-US" sz="1600" i="1" dirty="0" err="1">
                <a:latin typeface="Calibri" panose="020F0502020204030204" pitchFamily="34" charset="0"/>
              </a:rPr>
              <a:t>yrs</a:t>
            </a:r>
            <a:r>
              <a:rPr lang="en-US" altLang="en-US" sz="1600" i="1" dirty="0">
                <a:latin typeface="Calibri" panose="020F0502020204030204" pitchFamily="34" charset="0"/>
              </a:rPr>
              <a:t>)</a:t>
            </a:r>
          </a:p>
          <a:p>
            <a:pPr eaLnBrk="1" hangingPunct="1">
              <a:spcBef>
                <a:spcPct val="0"/>
              </a:spcBef>
              <a:buClrTx/>
              <a:buFontTx/>
              <a:buNone/>
            </a:pPr>
            <a:r>
              <a:rPr lang="en-US" altLang="en-US" sz="1600" i="1" dirty="0">
                <a:latin typeface="Calibri" panose="020F0502020204030204" pitchFamily="34" charset="0"/>
              </a:rPr>
              <a:t>Fleming MF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2002;26(1):36-43 (cost)</a:t>
            </a:r>
          </a:p>
          <a:p>
            <a:pPr eaLnBrk="1" hangingPunct="1">
              <a:spcBef>
                <a:spcPct val="0"/>
              </a:spcBef>
              <a:buClrTx/>
              <a:buFontTx/>
              <a:buNone/>
            </a:pPr>
            <a:r>
              <a:rPr lang="en-US" altLang="en-US" sz="1600" i="1" dirty="0" err="1">
                <a:latin typeface="Calibri" panose="020F0502020204030204" pitchFamily="34" charset="0"/>
              </a:rPr>
              <a:t>Cuijpers</a:t>
            </a:r>
            <a:r>
              <a:rPr lang="en-US" altLang="en-US" sz="1600" i="1" dirty="0">
                <a:latin typeface="Calibri" panose="020F0502020204030204" pitchFamily="34" charset="0"/>
              </a:rPr>
              <a:t> et al. Addiction 2004;99: 839–845 (mortality)</a:t>
            </a:r>
          </a:p>
        </p:txBody>
      </p:sp>
    </p:spTree>
    <p:extLst>
      <p:ext uri="{BB962C8B-B14F-4D97-AF65-F5344CB8AC3E}">
        <p14:creationId xmlns:p14="http://schemas.microsoft.com/office/powerpoint/2010/main" val="71315662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E81083FA-C2D6-D641-A729-8604A6F95671}"/>
              </a:ext>
            </a:extLst>
          </p:cNvPr>
          <p:cNvSpPr>
            <a:spLocks noGrp="1"/>
          </p:cNvSpPr>
          <p:nvPr>
            <p:ph type="title"/>
          </p:nvPr>
        </p:nvSpPr>
        <p:spPr bwMode="auto">
          <a:xfrm>
            <a:off x="0" y="0"/>
            <a:ext cx="12192000" cy="827903"/>
          </a:xfrm>
          <a:solidFill>
            <a:srgbClr val="002060"/>
          </a:solidFill>
          <a:extLst/>
        </p:spPr>
        <p:txBody>
          <a:bodyPr/>
          <a:lstStyle/>
          <a:p>
            <a:pPr algn="ctr"/>
            <a:r>
              <a:rPr lang="en-US" altLang="en-US" b="1" cap="none" dirty="0" smtClean="0">
                <a:solidFill>
                  <a:schemeClr val="bg1"/>
                </a:solidFill>
              </a:rPr>
              <a:t>Setting Matters</a:t>
            </a:r>
            <a:endParaRPr lang="en-US" altLang="en-US" b="1" cap="none" dirty="0">
              <a:solidFill>
                <a:schemeClr val="bg1"/>
              </a:solidFill>
            </a:endParaRPr>
          </a:p>
        </p:txBody>
      </p:sp>
      <p:sp>
        <p:nvSpPr>
          <p:cNvPr id="67587" name="Rectangle 3">
            <a:extLst>
              <a:ext uri="{FF2B5EF4-FFF2-40B4-BE49-F238E27FC236}">
                <a16:creationId xmlns="" xmlns:a16="http://schemas.microsoft.com/office/drawing/2014/main" id="{C1D15B01-30BC-F84B-8905-D9D7BC59A4E9}"/>
              </a:ext>
            </a:extLst>
          </p:cNvPr>
          <p:cNvSpPr>
            <a:spLocks noGrp="1"/>
          </p:cNvSpPr>
          <p:nvPr>
            <p:ph idx="1"/>
          </p:nvPr>
        </p:nvSpPr>
        <p:spPr>
          <a:xfrm>
            <a:off x="111211" y="965196"/>
            <a:ext cx="10861589" cy="4648200"/>
          </a:xfrm>
        </p:spPr>
        <p:txBody>
          <a:bodyPr/>
          <a:lstStyle/>
          <a:p>
            <a:r>
              <a:rPr lang="en-US" altLang="en-US" sz="2400" dirty="0"/>
              <a:t>Evidence is mixed for emergency and hospital</a:t>
            </a:r>
          </a:p>
          <a:p>
            <a:r>
              <a:rPr lang="en-US" altLang="en-US" sz="2400" dirty="0"/>
              <a:t>Most people identified by screening in hospitals have a mod/severe disorder</a:t>
            </a:r>
          </a:p>
          <a:p>
            <a:r>
              <a:rPr lang="en-US" altLang="en-US" sz="2400" dirty="0"/>
              <a:t>Different expectations and goals</a:t>
            </a:r>
          </a:p>
          <a:p>
            <a:pPr marL="457200" lvl="1" indent="0">
              <a:buNone/>
            </a:pPr>
            <a:endParaRPr lang="en-US" altLang="en-US" dirty="0"/>
          </a:p>
          <a:p>
            <a:pPr lvl="1"/>
            <a:endParaRPr lang="en-US" altLang="en-US" dirty="0"/>
          </a:p>
        </p:txBody>
      </p:sp>
      <p:pic>
        <p:nvPicPr>
          <p:cNvPr id="67588" name="Picture 6" descr="Doctor talking with patient at hospital bedside.">
            <a:hlinkClick r:id="rId3"/>
            <a:extLst>
              <a:ext uri="{FF2B5EF4-FFF2-40B4-BE49-F238E27FC236}">
                <a16:creationId xmlns="" xmlns:a16="http://schemas.microsoft.com/office/drawing/2014/main" id="{BD34A231-245D-B64F-B5B6-83D280F34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4162428"/>
            <a:ext cx="256257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8" descr="ANd9GcSXc7pbR3FTyvtJSGiy3x7OsAJpX8n08YOtRgJegeV8oQLV4Hv8Aw">
            <a:extLst>
              <a:ext uri="{FF2B5EF4-FFF2-40B4-BE49-F238E27FC236}">
                <a16:creationId xmlns="" xmlns:a16="http://schemas.microsoft.com/office/drawing/2014/main" id="{2B4BCE4B-5D65-4F48-801B-5F85CBCE6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5654" y="2886783"/>
            <a:ext cx="225777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0" descr="Ambulance back image">
            <a:extLst>
              <a:ext uri="{FF2B5EF4-FFF2-40B4-BE49-F238E27FC236}">
                <a16:creationId xmlns="" xmlns:a16="http://schemas.microsoft.com/office/drawing/2014/main" id="{F43332D8-552F-D241-A6BC-4FFF085589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9157" y="2936878"/>
            <a:ext cx="4967111"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Footer Placeholder 5">
            <a:extLst>
              <a:ext uri="{FF2B5EF4-FFF2-40B4-BE49-F238E27FC236}">
                <a16:creationId xmlns="" xmlns:a16="http://schemas.microsoft.com/office/drawing/2014/main" id="{32D08631-5BAE-E948-BD9A-D053806D5D83}"/>
              </a:ext>
            </a:extLst>
          </p:cNvPr>
          <p:cNvSpPr txBox="1">
            <a:spLocks noGrp="1"/>
          </p:cNvSpPr>
          <p:nvPr/>
        </p:nvSpPr>
        <p:spPr bwMode="auto">
          <a:xfrm>
            <a:off x="125091" y="2523999"/>
            <a:ext cx="5599289" cy="137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latin typeface="Calibri" panose="020F0502020204030204" pitchFamily="34" charset="0"/>
              </a:rPr>
              <a:t>Belen Martinez et al INEBRIA 2007</a:t>
            </a:r>
          </a:p>
          <a:p>
            <a:pPr eaLnBrk="1" hangingPunct="1">
              <a:spcBef>
                <a:spcPct val="0"/>
              </a:spcBef>
              <a:buClrTx/>
              <a:buFontTx/>
              <a:buNone/>
            </a:pPr>
            <a:r>
              <a:rPr lang="en-US" altLang="en-US" sz="1400" dirty="0" err="1">
                <a:latin typeface="Calibri" panose="020F0502020204030204" pitchFamily="34" charset="0"/>
              </a:rPr>
              <a:t>Saitz</a:t>
            </a:r>
            <a:r>
              <a:rPr lang="en-US" altLang="en-US" sz="1400" dirty="0">
                <a:latin typeface="Calibri" panose="020F0502020204030204" pitchFamily="34" charset="0"/>
              </a:rPr>
              <a:t> et al.  Ann Intern Med 2007;146:167-76</a:t>
            </a:r>
          </a:p>
          <a:p>
            <a:pPr eaLnBrk="1" hangingPunct="1">
              <a:spcBef>
                <a:spcPct val="0"/>
              </a:spcBef>
              <a:buClrTx/>
              <a:buFontTx/>
              <a:buNone/>
            </a:pPr>
            <a:r>
              <a:rPr lang="en-US" altLang="en-US" sz="1400" dirty="0" err="1">
                <a:latin typeface="Calibri" panose="020F0502020204030204" pitchFamily="34" charset="0"/>
              </a:rPr>
              <a:t>Freyer</a:t>
            </a:r>
            <a:r>
              <a:rPr lang="en-US" altLang="en-US" sz="1400" dirty="0">
                <a:latin typeface="Calibri" panose="020F0502020204030204" pitchFamily="34" charset="0"/>
              </a:rPr>
              <a:t>-Adam J et al. Drug Alcohol Depend 2008</a:t>
            </a:r>
          </a:p>
          <a:p>
            <a:pPr eaLnBrk="1" hangingPunct="1">
              <a:spcBef>
                <a:spcPct val="0"/>
              </a:spcBef>
              <a:buClrTx/>
              <a:buFontTx/>
              <a:buNone/>
            </a:pPr>
            <a:r>
              <a:rPr lang="en-US" altLang="en-US" sz="1400" dirty="0">
                <a:latin typeface="Calibri" panose="020F0502020204030204" pitchFamily="34" charset="0"/>
              </a:rPr>
              <a:t>Bischoff G et al. Drug Alcohol Depend 2008</a:t>
            </a:r>
          </a:p>
          <a:p>
            <a:pPr eaLnBrk="1" hangingPunct="1">
              <a:spcBef>
                <a:spcPct val="0"/>
              </a:spcBef>
              <a:buClrTx/>
              <a:buFontTx/>
              <a:buNone/>
            </a:pPr>
            <a:r>
              <a:rPr lang="en-US" altLang="en-US" sz="1400" dirty="0" err="1">
                <a:latin typeface="Calibri" panose="020F0502020204030204" pitchFamily="34" charset="0"/>
              </a:rPr>
              <a:t>Bischof</a:t>
            </a:r>
            <a:r>
              <a:rPr lang="en-US" altLang="en-US" sz="1400" dirty="0">
                <a:latin typeface="Calibri" panose="020F0502020204030204" pitchFamily="34" charset="0"/>
              </a:rPr>
              <a:t> et al.  </a:t>
            </a:r>
            <a:r>
              <a:rPr lang="en-US" altLang="en-US" sz="1400" dirty="0" err="1">
                <a:latin typeface="Calibri" panose="020F0502020204030204" pitchFamily="34" charset="0"/>
              </a:rPr>
              <a:t>Int</a:t>
            </a:r>
            <a:r>
              <a:rPr lang="en-US" altLang="en-US" sz="1400" dirty="0">
                <a:latin typeface="Calibri" panose="020F0502020204030204" pitchFamily="34" charset="0"/>
              </a:rPr>
              <a:t> J Pub Health 2010 </a:t>
            </a:r>
          </a:p>
          <a:p>
            <a:pPr eaLnBrk="1" hangingPunct="1">
              <a:spcBef>
                <a:spcPct val="0"/>
              </a:spcBef>
              <a:buClrTx/>
              <a:buFontTx/>
              <a:buNone/>
            </a:pPr>
            <a:r>
              <a:rPr lang="en-US" altLang="en-US" sz="1400" dirty="0" err="1">
                <a:latin typeface="Calibri" panose="020F0502020204030204" pitchFamily="34" charset="0"/>
              </a:rPr>
              <a:t>Saitz</a:t>
            </a:r>
            <a:r>
              <a:rPr lang="en-US" altLang="en-US" sz="1400" dirty="0">
                <a:latin typeface="Calibri" panose="020F0502020204030204" pitchFamily="34" charset="0"/>
              </a:rPr>
              <a:t> et al. </a:t>
            </a:r>
            <a:r>
              <a:rPr lang="en-US" altLang="en-US" sz="1400" dirty="0" err="1">
                <a:latin typeface="Calibri" panose="020F0502020204030204" pitchFamily="34" charset="0"/>
              </a:rPr>
              <a:t>Int</a:t>
            </a:r>
            <a:r>
              <a:rPr lang="en-US" altLang="en-US" sz="1400" dirty="0">
                <a:latin typeface="Calibri" panose="020F0502020204030204" pitchFamily="34" charset="0"/>
              </a:rPr>
              <a:t> J Pub Health 2010</a:t>
            </a:r>
          </a:p>
        </p:txBody>
      </p:sp>
      <p:pic>
        <p:nvPicPr>
          <p:cNvPr id="67592" name="Picture 6" descr="Menino Pavilion at Boston Medical Center">
            <a:extLst>
              <a:ext uri="{FF2B5EF4-FFF2-40B4-BE49-F238E27FC236}">
                <a16:creationId xmlns="" xmlns:a16="http://schemas.microsoft.com/office/drawing/2014/main" id="{7B309C8C-C638-6F40-9CE8-7C80E4EEA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830" y="4478340"/>
            <a:ext cx="3868326"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 xmlns:a16="http://schemas.microsoft.com/office/drawing/2014/main" id="{FE93E86B-9D35-4F4D-8FB4-04063EFFFC6C}"/>
              </a:ext>
            </a:extLst>
          </p:cNvPr>
          <p:cNvPicPr>
            <a:picLocks noChangeAspect="1" noChangeArrowheads="1"/>
          </p:cNvPicPr>
          <p:nvPr/>
        </p:nvPicPr>
        <p:blipFill>
          <a:blip r:embed="rId8"/>
          <a:srcRect/>
          <a:stretch>
            <a:fillRect/>
          </a:stretch>
        </p:blipFill>
        <p:spPr bwMode="auto">
          <a:xfrm>
            <a:off x="9873799" y="1087395"/>
            <a:ext cx="2092423" cy="16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7594" name="TextBox 1">
            <a:extLst>
              <a:ext uri="{FF2B5EF4-FFF2-40B4-BE49-F238E27FC236}">
                <a16:creationId xmlns="" xmlns:a16="http://schemas.microsoft.com/office/drawing/2014/main" id="{F01B4327-1D36-E54C-AE8F-3CAED4622711}"/>
              </a:ext>
            </a:extLst>
          </p:cNvPr>
          <p:cNvSpPr txBox="1">
            <a:spLocks noChangeArrowheads="1"/>
          </p:cNvSpPr>
          <p:nvPr/>
        </p:nvSpPr>
        <p:spPr bwMode="auto">
          <a:xfrm>
            <a:off x="6908800" y="5641401"/>
            <a:ext cx="50574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1400" dirty="0">
                <a:latin typeface="Calibri" panose="020F0502020204030204" pitchFamily="34" charset="0"/>
              </a:rPr>
              <a:t>McQueen J. Cochrane review 2011</a:t>
            </a:r>
          </a:p>
          <a:p>
            <a:pPr>
              <a:spcBef>
                <a:spcPct val="0"/>
              </a:spcBef>
              <a:buClrTx/>
              <a:buFontTx/>
              <a:buNone/>
            </a:pPr>
            <a:r>
              <a:rPr lang="en-US" altLang="en-US" sz="1400" dirty="0" err="1">
                <a:latin typeface="Calibri" panose="020F0502020204030204" pitchFamily="34" charset="0"/>
              </a:rPr>
              <a:t>D’Onofrio</a:t>
            </a:r>
            <a:r>
              <a:rPr lang="en-US" altLang="en-US" sz="1400" dirty="0">
                <a:latin typeface="Calibri" panose="020F0502020204030204" pitchFamily="34" charset="0"/>
              </a:rPr>
              <a:t> RCTs; Schmidt CS. Et al. Addiction, 2016;111: 783–794 Very small effect (meta-analysis).</a:t>
            </a:r>
          </a:p>
          <a:p>
            <a:pPr>
              <a:spcBef>
                <a:spcPct val="0"/>
              </a:spcBef>
              <a:buClrTx/>
              <a:buFontTx/>
              <a:buNone/>
            </a:pPr>
            <a:r>
              <a:rPr lang="en-US" altLang="en-US" sz="1400" dirty="0" err="1">
                <a:latin typeface="Calibri" panose="020F0502020204030204" pitchFamily="34" charset="0"/>
              </a:rPr>
              <a:t>Gentilello</a:t>
            </a:r>
            <a:r>
              <a:rPr lang="en-US" altLang="en-US" sz="1400" dirty="0">
                <a:latin typeface="Calibri" panose="020F0502020204030204" pitchFamily="34" charset="0"/>
              </a:rPr>
              <a:t> et al 1999 and subsequent studies</a:t>
            </a:r>
            <a:endParaRPr lang="en-US" altLang="en-US" sz="1000" dirty="0">
              <a:latin typeface="Calibri" panose="020F0502020204030204" pitchFamily="34" charset="0"/>
            </a:endParaRPr>
          </a:p>
        </p:txBody>
      </p:sp>
    </p:spTree>
    <p:extLst>
      <p:ext uri="{BB962C8B-B14F-4D97-AF65-F5344CB8AC3E}">
        <p14:creationId xmlns:p14="http://schemas.microsoft.com/office/powerpoint/2010/main" val="26620308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66CD0-EBCF-314F-8EB0-7F63138ECB47}"/>
              </a:ext>
            </a:extLst>
          </p:cNvPr>
          <p:cNvSpPr>
            <a:spLocks noGrp="1"/>
          </p:cNvSpPr>
          <p:nvPr>
            <p:ph type="title"/>
          </p:nvPr>
        </p:nvSpPr>
        <p:spPr>
          <a:xfrm>
            <a:off x="0" y="-51707"/>
            <a:ext cx="12192000" cy="1009650"/>
          </a:xfrm>
          <a:solidFill>
            <a:srgbClr val="002060"/>
          </a:solidFill>
        </p:spPr>
        <p:txBody>
          <a:bodyPr>
            <a:normAutofit/>
          </a:bodyPr>
          <a:lstStyle/>
          <a:p>
            <a:pPr algn="ctr">
              <a:defRPr/>
            </a:pPr>
            <a:r>
              <a:rPr lang="en-US" b="1" dirty="0">
                <a:solidFill>
                  <a:schemeClr val="bg1"/>
                </a:solidFill>
              </a:rPr>
              <a:t>SBI for </a:t>
            </a:r>
            <a:r>
              <a:rPr lang="en-US" b="1" dirty="0" smtClean="0">
                <a:solidFill>
                  <a:schemeClr val="bg1"/>
                </a:solidFill>
              </a:rPr>
              <a:t>Drugs</a:t>
            </a:r>
            <a:r>
              <a:rPr lang="en-US" b="1" dirty="0">
                <a:solidFill>
                  <a:schemeClr val="bg1"/>
                </a:solidFill>
              </a:rPr>
              <a:t>: </a:t>
            </a:r>
            <a:r>
              <a:rPr lang="en-US" b="1" dirty="0" smtClean="0">
                <a:solidFill>
                  <a:schemeClr val="bg1"/>
                </a:solidFill>
              </a:rPr>
              <a:t>Adults </a:t>
            </a:r>
            <a:r>
              <a:rPr lang="en-US" dirty="0" smtClean="0">
                <a:solidFill>
                  <a:schemeClr val="bg1"/>
                </a:solidFill>
              </a:rPr>
              <a:t>(</a:t>
            </a:r>
            <a:r>
              <a:rPr lang="en-US" i="1" dirty="0">
                <a:solidFill>
                  <a:schemeClr val="bg1"/>
                </a:solidFill>
              </a:rPr>
              <a:t>l</a:t>
            </a:r>
            <a:r>
              <a:rPr lang="en-US" i="1" dirty="0" smtClean="0">
                <a:solidFill>
                  <a:schemeClr val="bg1"/>
                </a:solidFill>
              </a:rPr>
              <a:t>argely </a:t>
            </a:r>
            <a:r>
              <a:rPr lang="en-US" i="1" dirty="0">
                <a:solidFill>
                  <a:schemeClr val="bg1"/>
                </a:solidFill>
              </a:rPr>
              <a:t>ineffective</a:t>
            </a:r>
            <a:r>
              <a:rPr lang="en-US" dirty="0">
                <a:solidFill>
                  <a:schemeClr val="bg1"/>
                </a:solidFill>
              </a:rPr>
              <a:t>)</a:t>
            </a:r>
          </a:p>
        </p:txBody>
      </p:sp>
      <p:pic>
        <p:nvPicPr>
          <p:cNvPr id="69635" name="Picture 3">
            <a:extLst>
              <a:ext uri="{FF2B5EF4-FFF2-40B4-BE49-F238E27FC236}">
                <a16:creationId xmlns="" xmlns:a16="http://schemas.microsoft.com/office/drawing/2014/main" id="{159714C0-2102-CF4E-9454-173FD75E6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73" y="3450162"/>
            <a:ext cx="6642883" cy="203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10">
            <a:extLst>
              <a:ext uri="{FF2B5EF4-FFF2-40B4-BE49-F238E27FC236}">
                <a16:creationId xmlns="" xmlns:a16="http://schemas.microsoft.com/office/drawing/2014/main" id="{F93B4F5E-57E1-CE4E-8B48-274763A5C95A}"/>
              </a:ext>
            </a:extLst>
          </p:cNvPr>
          <p:cNvSpPr txBox="1">
            <a:spLocks noChangeArrowheads="1"/>
          </p:cNvSpPr>
          <p:nvPr/>
        </p:nvSpPr>
        <p:spPr bwMode="auto">
          <a:xfrm>
            <a:off x="5894173" y="5923159"/>
            <a:ext cx="6058951"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400" dirty="0" err="1">
                <a:solidFill>
                  <a:srgbClr val="000000"/>
                </a:solidFill>
                <a:latin typeface="Calibri" panose="020F0502020204030204" pitchFamily="34" charset="0"/>
              </a:rPr>
              <a:t>DeMicheli</a:t>
            </a:r>
            <a:r>
              <a:rPr lang="en-US" altLang="en-US" sz="1400" dirty="0">
                <a:solidFill>
                  <a:srgbClr val="000000"/>
                </a:solidFill>
                <a:latin typeface="Calibri" panose="020F0502020204030204" pitchFamily="34" charset="0"/>
              </a:rPr>
              <a:t> D et al. Rev Assoc Med Bras 2004; 50(3): 305-13</a:t>
            </a:r>
          </a:p>
          <a:p>
            <a:pPr>
              <a:lnSpc>
                <a:spcPct val="80000"/>
              </a:lnSpc>
              <a:buFont typeface="Arial" panose="020B0604020202020204" pitchFamily="34" charset="0"/>
              <a:buNone/>
            </a:pPr>
            <a:r>
              <a:rPr lang="en-US" altLang="en-US" sz="1400" dirty="0">
                <a:solidFill>
                  <a:srgbClr val="000000"/>
                </a:solidFill>
                <a:latin typeface="Calibri" panose="020F0502020204030204" pitchFamily="34" charset="0"/>
              </a:rPr>
              <a:t>Bernstein E et al.  </a:t>
            </a:r>
            <a:r>
              <a:rPr lang="en-US" altLang="en-US" sz="1400" dirty="0" err="1">
                <a:solidFill>
                  <a:srgbClr val="000000"/>
                </a:solidFill>
                <a:latin typeface="Calibri" panose="020F0502020204030204" pitchFamily="34" charset="0"/>
              </a:rPr>
              <a:t>Acad</a:t>
            </a:r>
            <a:r>
              <a:rPr lang="en-US" altLang="en-US" sz="1400" dirty="0">
                <a:solidFill>
                  <a:srgbClr val="000000"/>
                </a:solidFill>
                <a:latin typeface="Calibri" panose="020F0502020204030204" pitchFamily="34" charset="0"/>
              </a:rPr>
              <a:t> </a:t>
            </a:r>
            <a:r>
              <a:rPr lang="en-US" altLang="en-US" sz="1400" dirty="0" err="1">
                <a:solidFill>
                  <a:srgbClr val="000000"/>
                </a:solidFill>
                <a:latin typeface="Calibri" panose="020F0502020204030204" pitchFamily="34" charset="0"/>
              </a:rPr>
              <a:t>Emerg</a:t>
            </a:r>
            <a:r>
              <a:rPr lang="en-US" altLang="en-US" sz="1400" dirty="0">
                <a:solidFill>
                  <a:srgbClr val="000000"/>
                </a:solidFill>
                <a:latin typeface="Calibri" panose="020F0502020204030204" pitchFamily="34" charset="0"/>
              </a:rPr>
              <a:t> Med 2009; 16: 1174-85</a:t>
            </a:r>
          </a:p>
          <a:p>
            <a:pPr>
              <a:lnSpc>
                <a:spcPct val="80000"/>
              </a:lnSpc>
              <a:buFont typeface="Arial" panose="020B0604020202020204" pitchFamily="34" charset="0"/>
              <a:buNone/>
            </a:pPr>
            <a:r>
              <a:rPr lang="en-US" altLang="en-US" sz="1400" dirty="0">
                <a:solidFill>
                  <a:srgbClr val="000000"/>
                </a:solidFill>
                <a:latin typeface="Calibri" panose="020F0502020204030204" pitchFamily="34" charset="0"/>
              </a:rPr>
              <a:t>Walton MA (Blow) et al. Drug Alcohol Dependence 2013;132;646-53.</a:t>
            </a:r>
          </a:p>
          <a:p>
            <a:pPr>
              <a:lnSpc>
                <a:spcPct val="80000"/>
              </a:lnSpc>
              <a:buFont typeface="Arial" panose="020B0604020202020204" pitchFamily="34" charset="0"/>
              <a:buNone/>
            </a:pPr>
            <a:r>
              <a:rPr lang="en-US" altLang="en-US" sz="1400" dirty="0">
                <a:solidFill>
                  <a:srgbClr val="000000"/>
                </a:solidFill>
                <a:latin typeface="Calibri" panose="020F0502020204030204" pitchFamily="34" charset="0"/>
              </a:rPr>
              <a:t>Walton MA (Blow) et al. Addiction 2013;109:786-97.</a:t>
            </a:r>
          </a:p>
        </p:txBody>
      </p:sp>
      <p:sp>
        <p:nvSpPr>
          <p:cNvPr id="69638" name="TextBox 4">
            <a:extLst>
              <a:ext uri="{FF2B5EF4-FFF2-40B4-BE49-F238E27FC236}">
                <a16:creationId xmlns="" xmlns:a16="http://schemas.microsoft.com/office/drawing/2014/main" id="{6C60C6F3-3CAC-9047-9028-E3B2F154F13B}"/>
              </a:ext>
            </a:extLst>
          </p:cNvPr>
          <p:cNvSpPr txBox="1">
            <a:spLocks noChangeArrowheads="1"/>
          </p:cNvSpPr>
          <p:nvPr/>
        </p:nvSpPr>
        <p:spPr bwMode="auto">
          <a:xfrm>
            <a:off x="614061" y="2863824"/>
            <a:ext cx="9307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2000" dirty="0">
                <a:latin typeface="Calibri" panose="020F0502020204030204" pitchFamily="34" charset="0"/>
              </a:rPr>
              <a:t>Harder to change (behavior despite negative sanctions) Severity</a:t>
            </a:r>
          </a:p>
        </p:txBody>
      </p:sp>
      <p:sp>
        <p:nvSpPr>
          <p:cNvPr id="7" name="TextBox 4">
            <a:extLst>
              <a:ext uri="{FF2B5EF4-FFF2-40B4-BE49-F238E27FC236}">
                <a16:creationId xmlns="" xmlns:a16="http://schemas.microsoft.com/office/drawing/2014/main" id="{6C60C6F3-3CAC-9047-9028-E3B2F154F13B}"/>
              </a:ext>
            </a:extLst>
          </p:cNvPr>
          <p:cNvSpPr txBox="1">
            <a:spLocks noChangeArrowheads="1"/>
          </p:cNvSpPr>
          <p:nvPr/>
        </p:nvSpPr>
        <p:spPr bwMode="auto">
          <a:xfrm>
            <a:off x="717472" y="5759108"/>
            <a:ext cx="74055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2000" dirty="0">
                <a:latin typeface="Calibri" panose="020F0502020204030204" pitchFamily="34" charset="0"/>
              </a:rPr>
              <a:t>Screen and treat (</a:t>
            </a:r>
            <a:r>
              <a:rPr lang="en-US" altLang="en-US" sz="2000" dirty="0" err="1">
                <a:latin typeface="Calibri" panose="020F0502020204030204" pitchFamily="34" charset="0"/>
              </a:rPr>
              <a:t>D’Onofrio</a:t>
            </a:r>
            <a:r>
              <a:rPr lang="en-US" altLang="en-US" sz="2000" dirty="0">
                <a:latin typeface="Calibri" panose="020F0502020204030204" pitchFamily="34" charset="0"/>
              </a:rPr>
              <a:t> JAMA 2015)</a:t>
            </a:r>
          </a:p>
          <a:p>
            <a:pPr>
              <a:spcBef>
                <a:spcPct val="0"/>
              </a:spcBef>
              <a:buClrTx/>
              <a:buFontTx/>
              <a:buNone/>
            </a:pPr>
            <a:r>
              <a:rPr lang="en-US" altLang="en-US" sz="2000" dirty="0">
                <a:latin typeface="Calibri" panose="020F0502020204030204" pitchFamily="34" charset="0"/>
              </a:rPr>
              <a:t>-more engagement, less use (in </a:t>
            </a:r>
            <a:r>
              <a:rPr lang="en-US" altLang="en-US" sz="2000" dirty="0" smtClean="0">
                <a:latin typeface="Calibri" panose="020F0502020204030204" pitchFamily="34" charset="0"/>
              </a:rPr>
              <a:t>ED)</a:t>
            </a:r>
            <a:endParaRPr lang="en-US" altLang="en-US" sz="2000" dirty="0">
              <a:latin typeface="Calibri" panose="020F0502020204030204" pitchFamily="34" charset="0"/>
            </a:endParaRPr>
          </a:p>
        </p:txBody>
      </p:sp>
      <p:pic>
        <p:nvPicPr>
          <p:cNvPr id="4" name="Picture 3" descr="Text&#10;&#10;Description automatically generated">
            <a:extLst>
              <a:ext uri="{FF2B5EF4-FFF2-40B4-BE49-F238E27FC236}">
                <a16:creationId xmlns="" xmlns:a16="http://schemas.microsoft.com/office/drawing/2014/main" id="{F86A06F7-63CC-5647-BE41-D114A308967F}"/>
              </a:ext>
            </a:extLst>
          </p:cNvPr>
          <p:cNvPicPr>
            <a:picLocks noChangeAspect="1"/>
          </p:cNvPicPr>
          <p:nvPr/>
        </p:nvPicPr>
        <p:blipFill>
          <a:blip r:embed="rId4"/>
          <a:stretch>
            <a:fillRect/>
          </a:stretch>
        </p:blipFill>
        <p:spPr>
          <a:xfrm>
            <a:off x="599008" y="1389152"/>
            <a:ext cx="6296062" cy="1330358"/>
          </a:xfrm>
          <a:prstGeom prst="rect">
            <a:avLst/>
          </a:prstGeom>
        </p:spPr>
      </p:pic>
      <p:sp>
        <p:nvSpPr>
          <p:cNvPr id="10" name="TextBox 4">
            <a:extLst>
              <a:ext uri="{FF2B5EF4-FFF2-40B4-BE49-F238E27FC236}">
                <a16:creationId xmlns="" xmlns:a16="http://schemas.microsoft.com/office/drawing/2014/main" id="{0F1B132A-9BE3-8144-9775-7B49C4CACF1F}"/>
              </a:ext>
            </a:extLst>
          </p:cNvPr>
          <p:cNvSpPr txBox="1">
            <a:spLocks noChangeArrowheads="1"/>
          </p:cNvSpPr>
          <p:nvPr/>
        </p:nvSpPr>
        <p:spPr bwMode="auto">
          <a:xfrm>
            <a:off x="582005" y="957943"/>
            <a:ext cx="8037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en-US" altLang="en-US" sz="2000" dirty="0">
                <a:latin typeface="Calibri" panose="020F0502020204030204" pitchFamily="34" charset="0"/>
              </a:rPr>
              <a:t>USPSTF recommended one practical approach</a:t>
            </a:r>
          </a:p>
        </p:txBody>
      </p:sp>
    </p:spTree>
    <p:extLst>
      <p:ext uri="{BB962C8B-B14F-4D97-AF65-F5344CB8AC3E}">
        <p14:creationId xmlns:p14="http://schemas.microsoft.com/office/powerpoint/2010/main" val="334841639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071017" y="2033610"/>
            <a:ext cx="5966086" cy="4645413"/>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154896" y="2033610"/>
            <a:ext cx="5906249" cy="4645413"/>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lowchart: Alternate Process 4"/>
          <p:cNvSpPr/>
          <p:nvPr/>
        </p:nvSpPr>
        <p:spPr>
          <a:xfrm>
            <a:off x="4549751" y="1504553"/>
            <a:ext cx="3022788" cy="1024303"/>
          </a:xfrm>
          <a:prstGeom prst="flowChartAlternateProcess">
            <a:avLst/>
          </a:prstGeom>
          <a:solidFill>
            <a:srgbClr val="796BB5"/>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solidFill>
                  <a:prstClr val="white"/>
                </a:solidFill>
              </a:rPr>
              <a:t>Screen</a:t>
            </a:r>
            <a:endParaRPr lang="en-US" sz="3200" b="1" dirty="0">
              <a:solidFill>
                <a:prstClr val="white"/>
              </a:solidFill>
            </a:endParaRPr>
          </a:p>
        </p:txBody>
      </p:sp>
      <p:sp>
        <p:nvSpPr>
          <p:cNvPr id="6" name="Flowchart: Alternate Process 5"/>
          <p:cNvSpPr/>
          <p:nvPr/>
        </p:nvSpPr>
        <p:spPr>
          <a:xfrm>
            <a:off x="6061146" y="3369496"/>
            <a:ext cx="5975958" cy="1024303"/>
          </a:xfrm>
          <a:prstGeom prst="flowChartAlternateProcess">
            <a:avLst/>
          </a:prstGeom>
          <a:solidFill>
            <a:srgbClr val="6252A4"/>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900" b="1" dirty="0" smtClean="0">
                <a:solidFill>
                  <a:prstClr val="white"/>
                </a:solidFill>
              </a:rPr>
              <a:t>Assess:</a:t>
            </a:r>
            <a:r>
              <a:rPr lang="en-US" sz="2900" dirty="0" smtClean="0">
                <a:solidFill>
                  <a:prstClr val="white"/>
                </a:solidFill>
              </a:rPr>
              <a:t> Level of Risk and SUD</a:t>
            </a:r>
            <a:endParaRPr lang="en-US" sz="2900" dirty="0">
              <a:solidFill>
                <a:prstClr val="white"/>
              </a:solidFill>
            </a:endParaRPr>
          </a:p>
        </p:txBody>
      </p:sp>
      <p:sp>
        <p:nvSpPr>
          <p:cNvPr id="7" name="Flowchart: Alternate Process 6"/>
          <p:cNvSpPr/>
          <p:nvPr/>
        </p:nvSpPr>
        <p:spPr>
          <a:xfrm>
            <a:off x="9458794" y="4800459"/>
            <a:ext cx="2452108" cy="1822173"/>
          </a:xfrm>
          <a:prstGeom prst="flowChartAlternateProcess">
            <a:avLst/>
          </a:prstGeom>
          <a:solidFill>
            <a:srgbClr val="3B3270"/>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prstClr val="white"/>
                </a:solidFill>
              </a:rPr>
              <a:t>Brief Negotiated </a:t>
            </a:r>
            <a:r>
              <a:rPr lang="en-US" sz="2400" b="1" dirty="0" smtClean="0">
                <a:solidFill>
                  <a:prstClr val="white"/>
                </a:solidFill>
              </a:rPr>
              <a:t>Interview</a:t>
            </a:r>
          </a:p>
          <a:p>
            <a:pPr algn="ctr"/>
            <a:endParaRPr lang="en-US" sz="2400" b="1" dirty="0">
              <a:solidFill>
                <a:prstClr val="white"/>
              </a:solidFill>
            </a:endParaRPr>
          </a:p>
          <a:p>
            <a:pPr algn="ctr"/>
            <a:r>
              <a:rPr lang="en-US" sz="2400" dirty="0" smtClean="0">
                <a:solidFill>
                  <a:prstClr val="white"/>
                </a:solidFill>
              </a:rPr>
              <a:t>Treat +/- Refer</a:t>
            </a:r>
            <a:endParaRPr lang="en-US" sz="2400" dirty="0">
              <a:solidFill>
                <a:prstClr val="white"/>
              </a:solidFill>
            </a:endParaRPr>
          </a:p>
        </p:txBody>
      </p:sp>
      <p:sp>
        <p:nvSpPr>
          <p:cNvPr id="9" name="Flowchart: Alternate Process 8"/>
          <p:cNvSpPr/>
          <p:nvPr/>
        </p:nvSpPr>
        <p:spPr>
          <a:xfrm>
            <a:off x="622344" y="4805202"/>
            <a:ext cx="4489302" cy="1817430"/>
          </a:xfrm>
          <a:prstGeom prst="flowChartAlternateProcess">
            <a:avLst/>
          </a:prstGeom>
          <a:solidFill>
            <a:srgbClr val="3B3270"/>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200"/>
              </a:spcBef>
            </a:pPr>
            <a:r>
              <a:rPr lang="en-US" sz="2400" b="1" dirty="0" smtClean="0">
                <a:solidFill>
                  <a:prstClr val="white"/>
                </a:solidFill>
              </a:rPr>
              <a:t>REACT: </a:t>
            </a:r>
          </a:p>
          <a:p>
            <a:pPr algn="ctr">
              <a:spcBef>
                <a:spcPts val="1200"/>
              </a:spcBef>
            </a:pPr>
            <a:r>
              <a:rPr lang="en-US" sz="2400" b="1" dirty="0" smtClean="0">
                <a:solidFill>
                  <a:prstClr val="white"/>
                </a:solidFill>
              </a:rPr>
              <a:t>R</a:t>
            </a:r>
            <a:r>
              <a:rPr lang="en-US" sz="2400" dirty="0" smtClean="0">
                <a:solidFill>
                  <a:prstClr val="white"/>
                </a:solidFill>
              </a:rPr>
              <a:t>einforce, </a:t>
            </a:r>
            <a:r>
              <a:rPr lang="en-US" sz="2400" b="1" dirty="0" smtClean="0">
                <a:solidFill>
                  <a:prstClr val="white"/>
                </a:solidFill>
              </a:rPr>
              <a:t>E</a:t>
            </a:r>
            <a:r>
              <a:rPr lang="en-US" sz="2400" dirty="0" smtClean="0">
                <a:solidFill>
                  <a:prstClr val="white"/>
                </a:solidFill>
              </a:rPr>
              <a:t>ducate, </a:t>
            </a:r>
            <a:r>
              <a:rPr lang="en-US" sz="2400" b="1" dirty="0" smtClean="0">
                <a:solidFill>
                  <a:prstClr val="white"/>
                </a:solidFill>
              </a:rPr>
              <a:t>A</a:t>
            </a:r>
            <a:r>
              <a:rPr lang="en-US" sz="2400" dirty="0" smtClean="0">
                <a:solidFill>
                  <a:prstClr val="white"/>
                </a:solidFill>
              </a:rPr>
              <a:t>nticipate </a:t>
            </a:r>
            <a:r>
              <a:rPr lang="en-US" sz="2400" b="1" dirty="0">
                <a:solidFill>
                  <a:prstClr val="white"/>
                </a:solidFill>
              </a:rPr>
              <a:t>C</a:t>
            </a:r>
            <a:r>
              <a:rPr lang="en-US" sz="2400" dirty="0">
                <a:solidFill>
                  <a:prstClr val="white"/>
                </a:solidFill>
              </a:rPr>
              <a:t>hallenges of </a:t>
            </a:r>
            <a:r>
              <a:rPr lang="en-US" sz="2400" b="1" dirty="0" smtClean="0">
                <a:solidFill>
                  <a:prstClr val="white"/>
                </a:solidFill>
              </a:rPr>
              <a:t>T</a:t>
            </a:r>
            <a:r>
              <a:rPr lang="en-US" sz="2400" dirty="0" smtClean="0">
                <a:solidFill>
                  <a:prstClr val="white"/>
                </a:solidFill>
              </a:rPr>
              <a:t>omorrow</a:t>
            </a:r>
            <a:endParaRPr lang="en-US" sz="2400" dirty="0">
              <a:solidFill>
                <a:prstClr val="white"/>
              </a:solidFill>
            </a:endParaRPr>
          </a:p>
        </p:txBody>
      </p:sp>
      <p:cxnSp>
        <p:nvCxnSpPr>
          <p:cNvPr id="13" name="Straight Arrow Connector 12"/>
          <p:cNvCxnSpPr/>
          <p:nvPr/>
        </p:nvCxnSpPr>
        <p:spPr>
          <a:xfrm flipH="1">
            <a:off x="2983043" y="2708099"/>
            <a:ext cx="2380226" cy="203597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7790" y="2112593"/>
            <a:ext cx="4278415" cy="954107"/>
          </a:xfrm>
          <a:prstGeom prst="rect">
            <a:avLst/>
          </a:prstGeom>
          <a:noFill/>
        </p:spPr>
        <p:txBody>
          <a:bodyPr wrap="none" rtlCol="0">
            <a:spAutoFit/>
          </a:bodyPr>
          <a:lstStyle/>
          <a:p>
            <a:pPr algn="ctr"/>
            <a:r>
              <a:rPr lang="en-US" sz="2800" b="1" dirty="0" smtClean="0">
                <a:solidFill>
                  <a:prstClr val="white"/>
                </a:solidFill>
              </a:rPr>
              <a:t>Screen </a:t>
            </a:r>
            <a:r>
              <a:rPr lang="en-US" sz="2800" b="1" dirty="0" smtClean="0">
                <a:solidFill>
                  <a:srgbClr val="92D050"/>
                </a:solidFill>
              </a:rPr>
              <a:t>negative </a:t>
            </a:r>
          </a:p>
          <a:p>
            <a:pPr algn="ctr"/>
            <a:r>
              <a:rPr lang="en-US" sz="2800" dirty="0">
                <a:solidFill>
                  <a:prstClr val="white"/>
                </a:solidFill>
              </a:rPr>
              <a:t>f</a:t>
            </a:r>
            <a:r>
              <a:rPr lang="en-US" sz="2800" dirty="0" smtClean="0">
                <a:solidFill>
                  <a:prstClr val="white"/>
                </a:solidFill>
              </a:rPr>
              <a:t>or unhealthy substance use</a:t>
            </a:r>
            <a:endParaRPr lang="en-US" sz="2800" dirty="0">
              <a:solidFill>
                <a:prstClr val="white"/>
              </a:solidFill>
            </a:endParaRPr>
          </a:p>
        </p:txBody>
      </p:sp>
      <p:sp>
        <p:nvSpPr>
          <p:cNvPr id="15" name="TextBox 14"/>
          <p:cNvSpPr txBox="1"/>
          <p:nvPr/>
        </p:nvSpPr>
        <p:spPr>
          <a:xfrm>
            <a:off x="6958591" y="2101807"/>
            <a:ext cx="4760560" cy="954107"/>
          </a:xfrm>
          <a:prstGeom prst="rect">
            <a:avLst/>
          </a:prstGeom>
          <a:noFill/>
        </p:spPr>
        <p:txBody>
          <a:bodyPr wrap="square" rtlCol="0">
            <a:spAutoFit/>
          </a:bodyPr>
          <a:lstStyle/>
          <a:p>
            <a:pPr algn="ctr"/>
            <a:r>
              <a:rPr lang="en-US" sz="2800" b="1" dirty="0" smtClean="0">
                <a:solidFill>
                  <a:prstClr val="white"/>
                </a:solidFill>
              </a:rPr>
              <a:t>Screen </a:t>
            </a:r>
            <a:r>
              <a:rPr lang="en-US" sz="2800" b="1" dirty="0" smtClean="0">
                <a:solidFill>
                  <a:srgbClr val="FF4F4F"/>
                </a:solidFill>
              </a:rPr>
              <a:t>positive</a:t>
            </a:r>
          </a:p>
          <a:p>
            <a:pPr algn="ctr"/>
            <a:r>
              <a:rPr lang="en-US" sz="2800" b="1" dirty="0" smtClean="0">
                <a:solidFill>
                  <a:prstClr val="white"/>
                </a:solidFill>
              </a:rPr>
              <a:t> </a:t>
            </a:r>
            <a:r>
              <a:rPr lang="en-US" sz="2800" dirty="0" smtClean="0">
                <a:solidFill>
                  <a:prstClr val="white"/>
                </a:solidFill>
              </a:rPr>
              <a:t>for unhealthy substance use</a:t>
            </a:r>
            <a:endParaRPr lang="en-US" sz="2800" dirty="0">
              <a:solidFill>
                <a:prstClr val="white"/>
              </a:solidFill>
            </a:endParaRPr>
          </a:p>
        </p:txBody>
      </p:sp>
      <p:cxnSp>
        <p:nvCxnSpPr>
          <p:cNvPr id="16" name="Straight Arrow Connector 15"/>
          <p:cNvCxnSpPr/>
          <p:nvPr/>
        </p:nvCxnSpPr>
        <p:spPr>
          <a:xfrm>
            <a:off x="9473692" y="4498409"/>
            <a:ext cx="438999" cy="2456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805623" y="4498409"/>
            <a:ext cx="379865" cy="2456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149860" y="4402472"/>
            <a:ext cx="1349665" cy="461665"/>
          </a:xfrm>
          <a:prstGeom prst="rect">
            <a:avLst/>
          </a:prstGeom>
          <a:noFill/>
        </p:spPr>
        <p:txBody>
          <a:bodyPr wrap="none" rtlCol="0">
            <a:spAutoFit/>
          </a:bodyPr>
          <a:lstStyle/>
          <a:p>
            <a:r>
              <a:rPr lang="en-US" sz="2000" dirty="0">
                <a:solidFill>
                  <a:prstClr val="white"/>
                </a:solidFill>
              </a:rPr>
              <a:t>S</a:t>
            </a:r>
            <a:r>
              <a:rPr lang="en-US" sz="2000" dirty="0" smtClean="0">
                <a:solidFill>
                  <a:prstClr val="white"/>
                </a:solidFill>
              </a:rPr>
              <a:t>UD</a:t>
            </a:r>
            <a:r>
              <a:rPr lang="en-US" sz="2000" b="1" dirty="0" smtClean="0">
                <a:solidFill>
                  <a:prstClr val="white"/>
                </a:solidFill>
              </a:rPr>
              <a:t> </a:t>
            </a:r>
            <a:r>
              <a:rPr lang="en-US" sz="2400" b="1" dirty="0" smtClean="0">
                <a:solidFill>
                  <a:prstClr val="white"/>
                </a:solidFill>
              </a:rPr>
              <a:t>likely</a:t>
            </a:r>
            <a:endParaRPr lang="en-US" sz="2400" b="1" dirty="0">
              <a:solidFill>
                <a:prstClr val="white"/>
              </a:solidFill>
            </a:endParaRPr>
          </a:p>
        </p:txBody>
      </p:sp>
      <p:sp>
        <p:nvSpPr>
          <p:cNvPr id="22" name="TextBox 21"/>
          <p:cNvSpPr txBox="1"/>
          <p:nvPr/>
        </p:nvSpPr>
        <p:spPr>
          <a:xfrm>
            <a:off x="7113619" y="4393799"/>
            <a:ext cx="1679883" cy="461665"/>
          </a:xfrm>
          <a:prstGeom prst="rect">
            <a:avLst/>
          </a:prstGeom>
          <a:noFill/>
        </p:spPr>
        <p:txBody>
          <a:bodyPr wrap="none" rtlCol="0">
            <a:spAutoFit/>
          </a:bodyPr>
          <a:lstStyle/>
          <a:p>
            <a:r>
              <a:rPr lang="en-US" sz="2000" dirty="0">
                <a:solidFill>
                  <a:prstClr val="white"/>
                </a:solidFill>
              </a:rPr>
              <a:t>S</a:t>
            </a:r>
            <a:r>
              <a:rPr lang="en-US" sz="2000" dirty="0" smtClean="0">
                <a:solidFill>
                  <a:prstClr val="white"/>
                </a:solidFill>
              </a:rPr>
              <a:t>UD</a:t>
            </a:r>
            <a:r>
              <a:rPr lang="en-US" sz="2000" b="1" dirty="0" smtClean="0">
                <a:solidFill>
                  <a:prstClr val="white"/>
                </a:solidFill>
              </a:rPr>
              <a:t> </a:t>
            </a:r>
            <a:r>
              <a:rPr lang="en-US" sz="2400" b="1" dirty="0" smtClean="0">
                <a:solidFill>
                  <a:prstClr val="white"/>
                </a:solidFill>
              </a:rPr>
              <a:t>unlikely</a:t>
            </a:r>
            <a:endParaRPr lang="en-US" sz="2400" b="1" dirty="0">
              <a:solidFill>
                <a:prstClr val="white"/>
              </a:solidFill>
            </a:endParaRPr>
          </a:p>
        </p:txBody>
      </p:sp>
      <p:sp>
        <p:nvSpPr>
          <p:cNvPr id="17" name="Rectangle 16"/>
          <p:cNvSpPr/>
          <p:nvPr/>
        </p:nvSpPr>
        <p:spPr>
          <a:xfrm>
            <a:off x="0" y="1"/>
            <a:ext cx="12192000" cy="1167788"/>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4800" b="1" dirty="0">
                <a:solidFill>
                  <a:prstClr val="white"/>
                </a:solidFill>
                <a:effectLst>
                  <a:outerShdw blurRad="38100" dist="38100" dir="2700000" algn="tl">
                    <a:srgbClr val="000000">
                      <a:alpha val="43137"/>
                    </a:srgbClr>
                  </a:outerShdw>
                </a:effectLst>
              </a:rPr>
              <a:t>Screening Workflow</a:t>
            </a:r>
          </a:p>
        </p:txBody>
      </p:sp>
      <p:cxnSp>
        <p:nvCxnSpPr>
          <p:cNvPr id="23" name="Straight Arrow Connector 22"/>
          <p:cNvCxnSpPr/>
          <p:nvPr/>
        </p:nvCxnSpPr>
        <p:spPr>
          <a:xfrm>
            <a:off x="6911110" y="2728357"/>
            <a:ext cx="405019" cy="506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6824628" y="4800459"/>
            <a:ext cx="2514243" cy="1822173"/>
          </a:xfrm>
          <a:prstGeom prst="flowChartAlternateProcess">
            <a:avLst/>
          </a:prstGeom>
          <a:solidFill>
            <a:srgbClr val="3B3270"/>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prstClr val="white"/>
                </a:solidFill>
              </a:rPr>
              <a:t>Brief Negotiated Interview</a:t>
            </a:r>
          </a:p>
          <a:p>
            <a:pPr algn="ctr"/>
            <a:endParaRPr lang="en-US" sz="2400" b="1" dirty="0" smtClean="0">
              <a:solidFill>
                <a:prstClr val="white"/>
              </a:solidFill>
            </a:endParaRPr>
          </a:p>
          <a:p>
            <a:pPr algn="ctr"/>
            <a:r>
              <a:rPr lang="en-US" sz="2400" dirty="0" smtClean="0">
                <a:solidFill>
                  <a:prstClr val="white"/>
                </a:solidFill>
              </a:rPr>
              <a:t>Monitor</a:t>
            </a:r>
            <a:endParaRPr lang="en-US" sz="2400" dirty="0">
              <a:solidFill>
                <a:prstClr val="white"/>
              </a:solidFill>
            </a:endParaRPr>
          </a:p>
        </p:txBody>
      </p:sp>
    </p:spTree>
    <p:custDataLst>
      <p:tags r:id="rId1"/>
    </p:custDataLst>
    <p:extLst>
      <p:ext uri="{BB962C8B-B14F-4D97-AF65-F5344CB8AC3E}">
        <p14:creationId xmlns:p14="http://schemas.microsoft.com/office/powerpoint/2010/main" val="80452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C5F5AC97-53C4-A348-8527-3A22A4ED1FEC}"/>
              </a:ext>
            </a:extLst>
          </p:cNvPr>
          <p:cNvSpPr>
            <a:spLocks noGrp="1"/>
          </p:cNvSpPr>
          <p:nvPr>
            <p:ph type="title" idx="4294967295"/>
          </p:nvPr>
        </p:nvSpPr>
        <p:spPr bwMode="auto">
          <a:xfrm>
            <a:off x="0" y="-1"/>
            <a:ext cx="12192000" cy="1134319"/>
          </a:xfrm>
          <a:solidFill>
            <a:srgbClr val="002060"/>
          </a:solidFill>
          <a:extLst/>
        </p:spPr>
        <p:txBody>
          <a:bodyPr/>
          <a:lstStyle/>
          <a:p>
            <a:pPr algn="ctr" eaLnBrk="1" hangingPunct="1"/>
            <a:r>
              <a:rPr lang="en-US" altLang="en-US" b="1" dirty="0" smtClean="0">
                <a:solidFill>
                  <a:schemeClr val="bg1"/>
                </a:solidFill>
              </a:rPr>
              <a:t>Unhealthy Substance Use</a:t>
            </a:r>
            <a:endParaRPr lang="en-US" altLang="en-US" b="1" cap="none" dirty="0">
              <a:solidFill>
                <a:schemeClr val="bg1"/>
              </a:solidFill>
            </a:endParaRPr>
          </a:p>
        </p:txBody>
      </p:sp>
      <p:sp>
        <p:nvSpPr>
          <p:cNvPr id="24579" name="Footer Placeholder 5">
            <a:extLst>
              <a:ext uri="{FF2B5EF4-FFF2-40B4-BE49-F238E27FC236}">
                <a16:creationId xmlns="" xmlns:a16="http://schemas.microsoft.com/office/drawing/2014/main" id="{81F660FB-E763-C24C-ADA7-6F3A599FECAF}"/>
              </a:ext>
            </a:extLst>
          </p:cNvPr>
          <p:cNvSpPr txBox="1">
            <a:spLocks noGrp="1"/>
          </p:cNvSpPr>
          <p:nvPr/>
        </p:nvSpPr>
        <p:spPr bwMode="auto">
          <a:xfrm>
            <a:off x="137585" y="6184900"/>
            <a:ext cx="6675966" cy="5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None/>
            </a:pPr>
            <a:r>
              <a:rPr lang="en-US" altLang="en-US" sz="1600" dirty="0">
                <a:latin typeface="Calibri" panose="020F0502020204030204" pitchFamily="34" charset="0"/>
                <a:cs typeface="Calibri" panose="020F0502020204030204" pitchFamily="34" charset="0"/>
              </a:rPr>
              <a:t>Adapted with permission from </a:t>
            </a:r>
            <a:r>
              <a:rPr lang="en-US" altLang="en-US" sz="1600" dirty="0" err="1">
                <a:latin typeface="Calibri" panose="020F0502020204030204" pitchFamily="34" charset="0"/>
                <a:cs typeface="Calibri" panose="020F0502020204030204" pitchFamily="34" charset="0"/>
              </a:rPr>
              <a:t>Saitz</a:t>
            </a:r>
            <a:r>
              <a:rPr lang="en-US" altLang="en-US" sz="1600" dirty="0">
                <a:latin typeface="Calibri" panose="020F0502020204030204" pitchFamily="34" charset="0"/>
                <a:cs typeface="Calibri" panose="020F0502020204030204" pitchFamily="34" charset="0"/>
              </a:rPr>
              <a:t> R.  </a:t>
            </a:r>
            <a:r>
              <a:rPr lang="en-US" altLang="en-US" sz="1600" i="1" dirty="0">
                <a:latin typeface="Calibri" panose="020F0502020204030204" pitchFamily="34" charset="0"/>
                <a:cs typeface="Calibri" panose="020F0502020204030204" pitchFamily="34" charset="0"/>
              </a:rPr>
              <a:t>New </a:t>
            </a:r>
            <a:r>
              <a:rPr lang="en-US" altLang="en-US" sz="1600" i="1" dirty="0" err="1">
                <a:latin typeface="Calibri" panose="020F0502020204030204" pitchFamily="34" charset="0"/>
                <a:cs typeface="Calibri" panose="020F0502020204030204" pitchFamily="34" charset="0"/>
              </a:rPr>
              <a:t>Engl</a:t>
            </a:r>
            <a:r>
              <a:rPr lang="en-US" altLang="en-US" sz="1600" i="1" dirty="0">
                <a:latin typeface="Calibri" panose="020F0502020204030204" pitchFamily="34" charset="0"/>
                <a:cs typeface="Calibri" panose="020F0502020204030204" pitchFamily="34" charset="0"/>
              </a:rPr>
              <a:t> J Med </a:t>
            </a:r>
            <a:r>
              <a:rPr lang="en-US" altLang="en-US" sz="1600" dirty="0" smtClean="0">
                <a:latin typeface="Calibri" panose="020F0502020204030204" pitchFamily="34" charset="0"/>
                <a:cs typeface="Calibri" panose="020F0502020204030204" pitchFamily="34" charset="0"/>
              </a:rPr>
              <a:t>2005</a:t>
            </a:r>
            <a:endParaRPr lang="en-US" altLang="en-US" sz="16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8EA2F2E9-A547-5E4E-A4E3-62A2FE9EAA96}"/>
              </a:ext>
            </a:extLst>
          </p:cNvPr>
          <p:cNvPicPr>
            <a:picLocks noChangeAspect="1"/>
          </p:cNvPicPr>
          <p:nvPr/>
        </p:nvPicPr>
        <p:blipFill>
          <a:blip r:embed="rId3"/>
          <a:stretch>
            <a:fillRect/>
          </a:stretch>
        </p:blipFill>
        <p:spPr>
          <a:xfrm>
            <a:off x="2404535" y="1270778"/>
            <a:ext cx="7040968" cy="4914122"/>
          </a:xfrm>
          <a:prstGeom prst="rect">
            <a:avLst/>
          </a:prstGeom>
        </p:spPr>
      </p:pic>
    </p:spTree>
    <p:extLst>
      <p:ext uri="{BB962C8B-B14F-4D97-AF65-F5344CB8AC3E}">
        <p14:creationId xmlns:p14="http://schemas.microsoft.com/office/powerpoint/2010/main" val="129836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smtClean="0"/>
              <a:t>Six Steps</a:t>
            </a:r>
            <a:r>
              <a:rPr lang="en-US" sz="3200" b="1" dirty="0"/>
              <a:t>, </a:t>
            </a:r>
            <a:r>
              <a:rPr lang="en-US" sz="3200" i="1" dirty="0"/>
              <a:t>after asking </a:t>
            </a:r>
            <a:r>
              <a:rPr lang="en-US" sz="3200" i="1" dirty="0" smtClean="0"/>
              <a:t>permission</a:t>
            </a:r>
            <a:r>
              <a:rPr lang="en-US" sz="3200" b="1" dirty="0" smtClean="0"/>
              <a:t>: </a:t>
            </a:r>
          </a:p>
          <a:p>
            <a:pPr marL="0" indent="0">
              <a:lnSpc>
                <a:spcPct val="100000"/>
              </a:lnSpc>
              <a:spcBef>
                <a:spcPts val="1200"/>
              </a:spcBef>
              <a:buNone/>
            </a:pPr>
            <a:r>
              <a:rPr lang="en-US" sz="3200" b="1" dirty="0" smtClean="0">
                <a:solidFill>
                  <a:srgbClr val="52469C"/>
                </a:solidFill>
              </a:rPr>
              <a:t>“Is </a:t>
            </a:r>
            <a:r>
              <a:rPr lang="en-US" sz="3200" b="1" dirty="0">
                <a:solidFill>
                  <a:srgbClr val="52469C"/>
                </a:solidFill>
              </a:rPr>
              <a:t>it okay if we talk about your use of [X</a:t>
            </a:r>
            <a:r>
              <a:rPr lang="en-US" sz="3200" b="1" dirty="0" smtClean="0">
                <a:solidFill>
                  <a:srgbClr val="52469C"/>
                </a:solidFill>
              </a:rPr>
              <a:t>]?”</a:t>
            </a:r>
            <a:endParaRPr lang="en-US" sz="3200" b="1" dirty="0">
              <a:solidFill>
                <a:srgbClr val="52469C"/>
              </a:solidFill>
            </a:endParaRPr>
          </a:p>
          <a:p>
            <a:pPr marL="968375" indent="-514350">
              <a:lnSpc>
                <a:spcPct val="100000"/>
              </a:lnSpc>
              <a:spcBef>
                <a:spcPts val="1200"/>
              </a:spcBef>
              <a:buFont typeface="+mj-lt"/>
              <a:buAutoNum type="arabicPeriod"/>
            </a:pPr>
            <a:r>
              <a:rPr lang="en-US" b="1" dirty="0" smtClean="0">
                <a:latin typeface="+mj-lt"/>
              </a:rPr>
              <a:t>Explore </a:t>
            </a:r>
            <a:r>
              <a:rPr lang="en-US" b="1" dirty="0">
                <a:latin typeface="+mj-lt"/>
              </a:rPr>
              <a:t>Pros and </a:t>
            </a:r>
            <a:r>
              <a:rPr lang="en-US" b="1" dirty="0" smtClean="0">
                <a:latin typeface="+mj-lt"/>
              </a:rPr>
              <a:t>Cons</a:t>
            </a:r>
          </a:p>
          <a:p>
            <a:pPr marL="968375" indent="-514350">
              <a:lnSpc>
                <a:spcPct val="100000"/>
              </a:lnSpc>
              <a:spcBef>
                <a:spcPts val="1200"/>
              </a:spcBef>
              <a:buFont typeface="+mj-lt"/>
              <a:buAutoNum type="arabicPeriod"/>
            </a:pPr>
            <a:r>
              <a:rPr lang="en-US" b="1" dirty="0" smtClean="0">
                <a:latin typeface="+mj-lt"/>
              </a:rPr>
              <a:t>Review </a:t>
            </a:r>
            <a:r>
              <a:rPr lang="en-US" b="1" dirty="0">
                <a:latin typeface="+mj-lt"/>
              </a:rPr>
              <a:t>Health </a:t>
            </a:r>
            <a:r>
              <a:rPr lang="en-US" b="1" dirty="0" smtClean="0">
                <a:latin typeface="+mj-lt"/>
              </a:rPr>
              <a:t>Risks</a:t>
            </a:r>
            <a:endParaRPr lang="en-US" b="1" dirty="0">
              <a:latin typeface="+mj-lt"/>
            </a:endParaRPr>
          </a:p>
          <a:p>
            <a:pPr marL="968375" indent="-514350">
              <a:lnSpc>
                <a:spcPct val="100000"/>
              </a:lnSpc>
              <a:spcBef>
                <a:spcPts val="1200"/>
              </a:spcBef>
              <a:buFont typeface="+mj-lt"/>
              <a:buAutoNum type="arabicPeriod"/>
            </a:pPr>
            <a:r>
              <a:rPr lang="en-US" b="1" dirty="0" smtClean="0">
                <a:solidFill>
                  <a:schemeClr val="tx1"/>
                </a:solidFill>
                <a:latin typeface="+mj-lt"/>
              </a:rPr>
              <a:t>Summarize </a:t>
            </a:r>
            <a:r>
              <a:rPr lang="en-US" b="1" dirty="0">
                <a:solidFill>
                  <a:schemeClr val="tx1"/>
                </a:solidFill>
                <a:latin typeface="+mj-lt"/>
              </a:rPr>
              <a:t>and </a:t>
            </a:r>
            <a:r>
              <a:rPr lang="en-US" b="1" dirty="0" smtClean="0">
                <a:solidFill>
                  <a:schemeClr val="tx1"/>
                </a:solidFill>
                <a:latin typeface="+mj-lt"/>
              </a:rPr>
              <a:t>Ask Key </a:t>
            </a:r>
            <a:r>
              <a:rPr lang="en-US" b="1" dirty="0">
                <a:solidFill>
                  <a:schemeClr val="tx1"/>
                </a:solidFill>
                <a:latin typeface="+mj-lt"/>
              </a:rPr>
              <a:t>Question</a:t>
            </a:r>
          </a:p>
          <a:p>
            <a:pPr marL="968375" indent="-514350">
              <a:lnSpc>
                <a:spcPct val="100000"/>
              </a:lnSpc>
              <a:spcBef>
                <a:spcPts val="1200"/>
              </a:spcBef>
              <a:buFont typeface="+mj-lt"/>
              <a:buAutoNum type="arabicPeriod"/>
            </a:pPr>
            <a:r>
              <a:rPr lang="en-US" b="1" dirty="0">
                <a:solidFill>
                  <a:schemeClr val="tx1"/>
                </a:solidFill>
                <a:latin typeface="+mj-lt"/>
              </a:rPr>
              <a:t>Explore </a:t>
            </a:r>
            <a:r>
              <a:rPr lang="en-US" b="1" dirty="0" smtClean="0">
                <a:solidFill>
                  <a:schemeClr val="tx1"/>
                </a:solidFill>
                <a:latin typeface="+mj-lt"/>
              </a:rPr>
              <a:t>Readiness</a:t>
            </a:r>
          </a:p>
          <a:p>
            <a:pPr marL="968375" indent="-514350">
              <a:lnSpc>
                <a:spcPct val="100000"/>
              </a:lnSpc>
              <a:spcBef>
                <a:spcPts val="1200"/>
              </a:spcBef>
              <a:buFont typeface="+mj-lt"/>
              <a:buAutoNum type="arabicPeriod"/>
            </a:pPr>
            <a:r>
              <a:rPr lang="en-US" b="1" dirty="0" smtClean="0">
                <a:solidFill>
                  <a:schemeClr val="tx1"/>
                </a:solidFill>
                <a:latin typeface="+mj-lt"/>
              </a:rPr>
              <a:t>Negotiate Goals</a:t>
            </a:r>
          </a:p>
          <a:p>
            <a:pPr marL="968375" indent="-514350">
              <a:lnSpc>
                <a:spcPct val="100000"/>
              </a:lnSpc>
              <a:spcBef>
                <a:spcPts val="1200"/>
              </a:spcBef>
              <a:buFont typeface="+mj-lt"/>
              <a:buAutoNum type="arabicPeriod"/>
            </a:pPr>
            <a:r>
              <a:rPr lang="en-US" b="1" dirty="0" smtClean="0">
                <a:latin typeface="+mj-lt"/>
              </a:rPr>
              <a:t>Explore </a:t>
            </a:r>
            <a:r>
              <a:rPr lang="en-US" b="1" dirty="0">
                <a:latin typeface="+mj-lt"/>
              </a:rPr>
              <a:t>Confidence</a:t>
            </a:r>
            <a:endParaRPr lang="en-US" b="1" dirty="0">
              <a:solidFill>
                <a:schemeClr val="tx1"/>
              </a:solidFill>
              <a:latin typeface="+mj-lt"/>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smtClean="0"/>
              <a:t>Bernstein E, et al. </a:t>
            </a:r>
            <a:r>
              <a:rPr lang="en-US" i="1" dirty="0" smtClean="0"/>
              <a:t>Ann </a:t>
            </a:r>
            <a:r>
              <a:rPr lang="en-US" i="1" dirty="0" err="1" smtClean="0"/>
              <a:t>Emerg</a:t>
            </a:r>
            <a:r>
              <a:rPr lang="en-US" i="1" dirty="0" smtClean="0"/>
              <a:t> Med </a:t>
            </a:r>
            <a:r>
              <a:rPr lang="en-US" dirty="0" smtClean="0"/>
              <a:t>1997</a:t>
            </a:r>
            <a:endParaRPr lang="en-US" dirty="0"/>
          </a:p>
        </p:txBody>
      </p:sp>
      <p:sp>
        <p:nvSpPr>
          <p:cNvPr id="2" name="TextBox 1"/>
          <p:cNvSpPr txBox="1"/>
          <p:nvPr/>
        </p:nvSpPr>
        <p:spPr>
          <a:xfrm>
            <a:off x="0" y="-10068"/>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Brief Negotiated Interview (BNI)</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3799024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88625" y="1611631"/>
            <a:ext cx="2514599" cy="948690"/>
          </a:xfr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457200" indent="-457200">
              <a:spcBef>
                <a:spcPts val="900"/>
              </a:spcBef>
              <a:buAutoNum type="arabicPeriod"/>
            </a:pPr>
            <a:r>
              <a:rPr lang="en-US" sz="2400" b="1" dirty="0" smtClean="0">
                <a:latin typeface="Calibri" panose="020F0502020204030204" pitchFamily="34" charset="0"/>
                <a:cs typeface="Calibri" panose="020F0502020204030204" pitchFamily="34" charset="0"/>
              </a:rPr>
              <a:t>Ask </a:t>
            </a:r>
            <a:r>
              <a:rPr lang="en-US" sz="2400" b="1" dirty="0">
                <a:latin typeface="Calibri" panose="020F0502020204030204" pitchFamily="34" charset="0"/>
                <a:cs typeface="Calibri" panose="020F0502020204030204" pitchFamily="34" charset="0"/>
              </a:rPr>
              <a:t>PROS </a:t>
            </a:r>
            <a:endParaRPr lang="en-US" sz="2400" b="1" dirty="0" smtClean="0">
              <a:latin typeface="Calibri" panose="020F0502020204030204" pitchFamily="34" charset="0"/>
              <a:cs typeface="Calibri" panose="020F0502020204030204" pitchFamily="34" charset="0"/>
            </a:endParaRPr>
          </a:p>
          <a:p>
            <a:pPr marL="457200" indent="-457200">
              <a:spcBef>
                <a:spcPts val="900"/>
              </a:spcBef>
              <a:buAutoNum type="arabicPeriod"/>
            </a:pPr>
            <a:r>
              <a:rPr lang="en-US" sz="2400" b="1" dirty="0" smtClean="0">
                <a:latin typeface="Calibri" panose="020F0502020204030204" pitchFamily="34" charset="0"/>
                <a:cs typeface="Calibri" panose="020F0502020204030204" pitchFamily="34" charset="0"/>
              </a:rPr>
              <a:t>Ask CONS</a:t>
            </a:r>
            <a:endParaRPr lang="en-US" sz="2400" b="1"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3371849" y="1611632"/>
            <a:ext cx="8210551" cy="4570094"/>
          </a:xfrm>
        </p:spPr>
        <p:txBody>
          <a:bodyPr>
            <a:noAutofit/>
          </a:bodyPr>
          <a:lstStyle/>
          <a:p>
            <a:pPr>
              <a:lnSpc>
                <a:spcPct val="100000"/>
              </a:lnSpc>
              <a:spcBef>
                <a:spcPts val="900"/>
              </a:spcBef>
            </a:pPr>
            <a:r>
              <a:rPr lang="en-US" dirty="0" smtClean="0"/>
              <a:t>What </a:t>
            </a:r>
            <a:r>
              <a:rPr lang="en-US" dirty="0"/>
              <a:t>do you enjoy/like about [X]? What else?</a:t>
            </a:r>
          </a:p>
          <a:p>
            <a:pPr>
              <a:lnSpc>
                <a:spcPct val="100000"/>
              </a:lnSpc>
              <a:spcBef>
                <a:spcPts val="900"/>
              </a:spcBef>
            </a:pPr>
            <a:r>
              <a:rPr lang="en-US" dirty="0"/>
              <a:t>What do you enjoy less (or regret) about your [X] use? What else</a:t>
            </a:r>
            <a:r>
              <a:rPr lang="en-US" dirty="0" smtClean="0"/>
              <a:t>?</a:t>
            </a:r>
          </a:p>
          <a:p>
            <a:pPr marL="0" indent="0">
              <a:lnSpc>
                <a:spcPct val="100000"/>
              </a:lnSpc>
              <a:spcBef>
                <a:spcPts val="900"/>
              </a:spcBef>
              <a:buNone/>
            </a:pPr>
            <a:endParaRPr lang="en-US" dirty="0"/>
          </a:p>
          <a:p>
            <a:pPr>
              <a:lnSpc>
                <a:spcPct val="100000"/>
              </a:lnSpc>
              <a:spcBef>
                <a:spcPts val="900"/>
              </a:spcBef>
            </a:pPr>
            <a:r>
              <a:rPr lang="en-US" i="1" dirty="0"/>
              <a:t>Explore problems mentioned in screening, if done. </a:t>
            </a:r>
            <a:r>
              <a:rPr lang="en-US" dirty="0"/>
              <a:t>You mentioned … Can you tell me more about that situation?”</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1: Explore Pros and Cons</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1942393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90526" y="1600201"/>
            <a:ext cx="2524124" cy="2731770"/>
          </a:xfrm>
          <a:solidFill>
            <a:srgbClr val="ADA4D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1.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patient knowledge of risks</a:t>
            </a:r>
            <a:endParaRPr lang="en-US" sz="2400" b="1" u="sng" dirty="0">
              <a:latin typeface="Calibri" panose="020F0502020204030204" pitchFamily="34" charset="0"/>
              <a:cs typeface="Calibri" panose="020F0502020204030204" pitchFamily="34" charset="0"/>
            </a:endParaRP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2. </a:t>
            </a:r>
            <a:r>
              <a:rPr lang="en-US" sz="2400" b="1" u="sng" dirty="0">
                <a:latin typeface="Calibri" panose="020F0502020204030204" pitchFamily="34" charset="0"/>
                <a:cs typeface="Calibri" panose="020F0502020204030204" pitchFamily="34" charset="0"/>
              </a:rPr>
              <a:t>Provide</a:t>
            </a:r>
            <a:r>
              <a:rPr lang="en-US" sz="2400" b="1" dirty="0">
                <a:latin typeface="Calibri" panose="020F0502020204030204" pitchFamily="34" charset="0"/>
                <a:cs typeface="Calibri" panose="020F0502020204030204" pitchFamily="34" charset="0"/>
              </a:rPr>
              <a:t> information</a:t>
            </a: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3.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response</a:t>
            </a:r>
          </a:p>
        </p:txBody>
      </p:sp>
      <p:sp>
        <p:nvSpPr>
          <p:cNvPr id="5" name="Content Placeholder 4"/>
          <p:cNvSpPr>
            <a:spLocks noGrp="1"/>
          </p:cNvSpPr>
          <p:nvPr>
            <p:ph sz="half" idx="2"/>
          </p:nvPr>
        </p:nvSpPr>
        <p:spPr>
          <a:xfrm>
            <a:off x="3343279" y="1600202"/>
            <a:ext cx="8239127" cy="4571999"/>
          </a:xfrm>
        </p:spPr>
        <p:txBody>
          <a:bodyPr>
            <a:noAutofit/>
          </a:bodyPr>
          <a:lstStyle/>
          <a:p>
            <a:pPr>
              <a:lnSpc>
                <a:spcPct val="100000"/>
              </a:lnSpc>
              <a:spcBef>
                <a:spcPts val="900"/>
              </a:spcBef>
            </a:pPr>
            <a:r>
              <a:rPr lang="en-US" dirty="0"/>
              <a:t>What do you know about the health effects and/or risks of [X]?</a:t>
            </a:r>
          </a:p>
          <a:p>
            <a:pPr>
              <a:lnSpc>
                <a:spcPct val="100000"/>
              </a:lnSpc>
              <a:spcBef>
                <a:spcPts val="900"/>
              </a:spcBef>
            </a:pPr>
            <a:r>
              <a:rPr lang="en-US" dirty="0"/>
              <a:t>Would it be okay if I shared some additional </a:t>
            </a:r>
            <a:r>
              <a:rPr lang="en-US" dirty="0" smtClean="0"/>
              <a:t>information* </a:t>
            </a:r>
            <a:r>
              <a:rPr lang="en-US" dirty="0"/>
              <a:t>with you? </a:t>
            </a:r>
            <a:r>
              <a:rPr lang="en-US" dirty="0" smtClean="0"/>
              <a:t>….Provide the information</a:t>
            </a:r>
            <a:r>
              <a:rPr lang="en-US" dirty="0"/>
              <a:t>	</a:t>
            </a:r>
            <a:endParaRPr lang="en-US" dirty="0" smtClean="0"/>
          </a:p>
          <a:p>
            <a:pPr>
              <a:lnSpc>
                <a:spcPct val="100000"/>
              </a:lnSpc>
              <a:spcBef>
                <a:spcPts val="900"/>
              </a:spcBef>
            </a:pPr>
            <a:r>
              <a:rPr lang="en-US" dirty="0" smtClean="0"/>
              <a:t>What do you think about that?</a:t>
            </a:r>
          </a:p>
          <a:p>
            <a:pPr marL="914400" indent="0">
              <a:lnSpc>
                <a:spcPct val="100000"/>
              </a:lnSpc>
              <a:spcBef>
                <a:spcPts val="900"/>
              </a:spcBef>
              <a:buNone/>
            </a:pPr>
            <a:r>
              <a:rPr lang="en-US" dirty="0" smtClean="0"/>
              <a:t> </a:t>
            </a:r>
            <a:r>
              <a:rPr lang="en-US" dirty="0"/>
              <a:t/>
            </a:r>
            <a:br>
              <a:rPr lang="en-US" dirty="0"/>
            </a:br>
            <a:r>
              <a:rPr lang="en-US" sz="2400" i="1" dirty="0" smtClean="0"/>
              <a:t>* </a:t>
            </a:r>
            <a:r>
              <a:rPr lang="en-US" sz="2400" i="1" dirty="0"/>
              <a:t>Link any medical problems with [X] use</a:t>
            </a:r>
          </a:p>
          <a:p>
            <a:pPr marL="914400" indent="0">
              <a:lnSpc>
                <a:spcPct val="100000"/>
              </a:lnSpc>
              <a:spcBef>
                <a:spcPts val="900"/>
              </a:spcBef>
              <a:buNone/>
            </a:pPr>
            <a:r>
              <a:rPr lang="en-US" sz="2400" i="1" dirty="0"/>
              <a:t>* For alcohol, review lower risk drinking levels</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2: Review Health Risks</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63268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145" y="1600201"/>
            <a:ext cx="8262650" cy="4152672"/>
          </a:xfrm>
        </p:spPr>
        <p:txBody>
          <a:bodyPr>
            <a:normAutofit/>
          </a:bodyPr>
          <a:lstStyle/>
          <a:p>
            <a:r>
              <a:rPr lang="en-US" dirty="0"/>
              <a:t>So </a:t>
            </a:r>
            <a:r>
              <a:rPr lang="en-US" dirty="0" smtClean="0"/>
              <a:t>to summarize, on </a:t>
            </a:r>
            <a:r>
              <a:rPr lang="en-US" dirty="0"/>
              <a:t>the one hand, you said </a:t>
            </a:r>
            <a:r>
              <a:rPr lang="en-US" i="1" dirty="0"/>
              <a:t>[pros]</a:t>
            </a:r>
            <a:r>
              <a:rPr lang="en-US" dirty="0"/>
              <a:t>, </a:t>
            </a:r>
            <a:r>
              <a:rPr lang="en-US" b="1" dirty="0"/>
              <a:t>AND</a:t>
            </a:r>
            <a:r>
              <a:rPr lang="en-US" dirty="0"/>
              <a:t> on the other hand you said </a:t>
            </a:r>
            <a:r>
              <a:rPr lang="en-US" i="1" dirty="0"/>
              <a:t>[cons]</a:t>
            </a:r>
            <a:r>
              <a:rPr lang="en-US" dirty="0"/>
              <a:t> </a:t>
            </a:r>
            <a:r>
              <a:rPr lang="en-US" dirty="0" smtClean="0"/>
              <a:t>and we discussed </a:t>
            </a:r>
            <a:r>
              <a:rPr lang="en-US" i="1" dirty="0"/>
              <a:t>[risks]</a:t>
            </a:r>
            <a:r>
              <a:rPr lang="en-US" dirty="0"/>
              <a:t>…</a:t>
            </a:r>
          </a:p>
          <a:p>
            <a:pPr marL="0" indent="0">
              <a:buNone/>
            </a:pPr>
            <a:endParaRPr lang="en-US" dirty="0"/>
          </a:p>
          <a:p>
            <a:r>
              <a:rPr lang="en-US" dirty="0" smtClean="0"/>
              <a:t>Did I get that right?</a:t>
            </a:r>
          </a:p>
          <a:p>
            <a:pPr marL="0" indent="0">
              <a:buNone/>
            </a:pPr>
            <a:endParaRPr lang="en-US" dirty="0" smtClean="0"/>
          </a:p>
          <a:p>
            <a:r>
              <a:rPr lang="en-US" b="1" dirty="0" smtClean="0"/>
              <a:t>Where </a:t>
            </a:r>
            <a:r>
              <a:rPr lang="en-US" b="1" dirty="0"/>
              <a:t>does that leave you with your [X] use</a:t>
            </a:r>
            <a:r>
              <a:rPr lang="en-US" b="1" dirty="0" smtClean="0"/>
              <a:t>?</a:t>
            </a:r>
          </a:p>
        </p:txBody>
      </p:sp>
      <p:sp>
        <p:nvSpPr>
          <p:cNvPr id="10" name="Content Placeholder 3"/>
          <p:cNvSpPr txBox="1">
            <a:spLocks/>
          </p:cNvSpPr>
          <p:nvPr/>
        </p:nvSpPr>
        <p:spPr bwMode="auto">
          <a:xfrm>
            <a:off x="390529" y="1600200"/>
            <a:ext cx="2542247" cy="3997712"/>
          </a:xfrm>
          <a:prstGeom prst="rect">
            <a:avLst/>
          </a:prstGeom>
          <a:solidFill>
            <a:srgbClr val="ADA4D2"/>
          </a:solidFill>
          <a:ln>
            <a:noFill/>
          </a:ln>
          <a:effectLst>
            <a:outerShdw blurRad="50800" dist="38100" dir="5400000" algn="t"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285750" indent="-285750">
              <a:spcBef>
                <a:spcPts val="900"/>
              </a:spcBef>
              <a:buNone/>
            </a:pPr>
            <a:r>
              <a:rPr lang="en-US" sz="2400" b="1" dirty="0">
                <a:latin typeface="Calibri" panose="020F0502020204030204" pitchFamily="34" charset="0"/>
                <a:cs typeface="Calibri" panose="020F0502020204030204" pitchFamily="34" charset="0"/>
              </a:rPr>
              <a:t>1. Summarize what the patient’s said so far</a:t>
            </a:r>
          </a:p>
          <a:p>
            <a:pPr marL="285750" indent="-285750">
              <a:spcBef>
                <a:spcPts val="900"/>
              </a:spcBef>
              <a:buNone/>
            </a:pPr>
            <a:r>
              <a:rPr lang="en-US" sz="2400" b="1" dirty="0">
                <a:latin typeface="Calibri" panose="020F0502020204030204" pitchFamily="34" charset="0"/>
                <a:cs typeface="Calibri" panose="020F0502020204030204" pitchFamily="34" charset="0"/>
              </a:rPr>
              <a:t>2. Use a key question to elicit </a:t>
            </a:r>
            <a:r>
              <a:rPr lang="en-US" sz="2400" b="1" dirty="0" smtClean="0">
                <a:latin typeface="Calibri" panose="020F0502020204030204" pitchFamily="34" charset="0"/>
                <a:cs typeface="Calibri" panose="020F0502020204030204" pitchFamily="34" charset="0"/>
              </a:rPr>
              <a:t>response (change talk)  </a:t>
            </a:r>
            <a:r>
              <a:rPr lang="en-US" sz="2400" b="1" dirty="0">
                <a:latin typeface="Calibri" panose="020F0502020204030204" pitchFamily="34" charset="0"/>
                <a:cs typeface="Calibri" panose="020F0502020204030204" pitchFamily="34" charset="0"/>
              </a:rPr>
              <a:t>from the patient</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3: Summarize &amp; Key Questions</a:t>
            </a:r>
            <a:endParaRPr lang="en-US" sz="4400" b="1" dirty="0">
              <a:solidFill>
                <a:schemeClr val="bg1"/>
              </a:solidFill>
            </a:endParaRPr>
          </a:p>
        </p:txBody>
      </p:sp>
      <p:sp>
        <p:nvSpPr>
          <p:cNvPr id="4" name="AutoShape 6" descr="Image result for Gold Bars"/>
          <p:cNvSpPr>
            <a:spLocks noChangeAspect="1" noChangeArrowheads="1"/>
          </p:cNvSpPr>
          <p:nvPr/>
        </p:nvSpPr>
        <p:spPr bwMode="auto">
          <a:xfrm>
            <a:off x="63500" y="-136525"/>
            <a:ext cx="2352675"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2577" t="10209" r="9527" b="11651"/>
          <a:stretch/>
        </p:blipFill>
        <p:spPr bwMode="auto">
          <a:xfrm>
            <a:off x="1994053" y="5092479"/>
            <a:ext cx="1883884" cy="1423078"/>
          </a:xfrm>
          <a:prstGeom prst="rect">
            <a:avLst/>
          </a:prstGeom>
          <a:noFill/>
          <a:ln w="57150">
            <a:solidFill>
              <a:srgbClr val="3A316D"/>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67898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71851" y="1571243"/>
            <a:ext cx="8435864" cy="4131738"/>
          </a:xfrm>
        </p:spPr>
        <p:txBody>
          <a:bodyPr>
            <a:noAutofit/>
          </a:bodyPr>
          <a:lstStyle/>
          <a:p>
            <a:pPr>
              <a:lnSpc>
                <a:spcPct val="120000"/>
              </a:lnSpc>
              <a:spcBef>
                <a:spcPts val="900"/>
              </a:spcBef>
            </a:pPr>
            <a:r>
              <a:rPr lang="en-US" dirty="0"/>
              <a:t>To help me understand how you feel about making a change in your [X] use…</a:t>
            </a:r>
          </a:p>
          <a:p>
            <a:pPr>
              <a:lnSpc>
                <a:spcPct val="120000"/>
              </a:lnSpc>
              <a:spcBef>
                <a:spcPts val="900"/>
              </a:spcBef>
            </a:pPr>
            <a:r>
              <a:rPr lang="en-US" dirty="0"/>
              <a:t>On a scale of 0-10, how ready are you to change </a:t>
            </a:r>
            <a:r>
              <a:rPr lang="en-US" dirty="0" smtClean="0"/>
              <a:t>your </a:t>
            </a:r>
            <a:r>
              <a:rPr lang="en-US" dirty="0"/>
              <a:t>[X] use?... </a:t>
            </a:r>
            <a:r>
              <a:rPr lang="en-US" dirty="0" smtClean="0"/>
              <a:t>“0 </a:t>
            </a:r>
            <a:r>
              <a:rPr lang="en-US" dirty="0"/>
              <a:t>is not ready”, “10 completely ready”</a:t>
            </a:r>
          </a:p>
          <a:p>
            <a:pPr>
              <a:lnSpc>
                <a:spcPct val="120000"/>
              </a:lnSpc>
              <a:spcBef>
                <a:spcPts val="900"/>
              </a:spcBef>
            </a:pPr>
            <a:r>
              <a:rPr lang="en-US" dirty="0"/>
              <a:t>Why did you choose a [X] and </a:t>
            </a:r>
            <a:r>
              <a:rPr lang="en-US" b="1" u="sng" dirty="0"/>
              <a:t>not a lower number</a:t>
            </a:r>
            <a:r>
              <a:rPr lang="en-US" dirty="0"/>
              <a:t> like a 1 or 2</a:t>
            </a:r>
            <a:r>
              <a:rPr lang="en-US" dirty="0" smtClean="0"/>
              <a:t>?</a:t>
            </a:r>
            <a:endParaRPr lang="en-US" dirty="0"/>
          </a:p>
        </p:txBody>
      </p:sp>
      <p:sp>
        <p:nvSpPr>
          <p:cNvPr id="6" name="TextBox 5"/>
          <p:cNvSpPr txBox="1"/>
          <p:nvPr/>
        </p:nvSpPr>
        <p:spPr>
          <a:xfrm>
            <a:off x="2903219" y="5287490"/>
            <a:ext cx="8718665" cy="830997"/>
          </a:xfrm>
          <a:prstGeom prst="rect">
            <a:avLst/>
          </a:prstGeom>
          <a:solidFill>
            <a:srgbClr val="F2F1F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i="1" dirty="0">
                <a:latin typeface="Calibri" panose="020F0502020204030204" pitchFamily="34" charset="0"/>
                <a:cs typeface="Calibri" panose="020F0502020204030204" pitchFamily="34" charset="0"/>
              </a:rPr>
              <a:t>If they choose “a zero” - </a:t>
            </a:r>
            <a:r>
              <a:rPr lang="en-US" sz="2400" dirty="0">
                <a:latin typeface="Calibri" panose="020F0502020204030204" pitchFamily="34" charset="0"/>
                <a:cs typeface="Calibri" panose="020F0502020204030204" pitchFamily="34" charset="0"/>
              </a:rPr>
              <a:t>What would need to happen in your life to consider making a change?</a:t>
            </a:r>
            <a:endParaRPr lang="en-US" dirty="0">
              <a:latin typeface="Calibri" panose="020F0502020204030204" pitchFamily="34" charset="0"/>
              <a:cs typeface="Calibri" panose="020F0502020204030204" pitchFamily="34" charset="0"/>
            </a:endParaRPr>
          </a:p>
        </p:txBody>
      </p:sp>
      <p:sp>
        <p:nvSpPr>
          <p:cNvPr id="11" name="Content Placeholder 3"/>
          <p:cNvSpPr txBox="1">
            <a:spLocks/>
          </p:cNvSpPr>
          <p:nvPr/>
        </p:nvSpPr>
        <p:spPr bwMode="auto">
          <a:xfrm>
            <a:off x="390526" y="1571251"/>
            <a:ext cx="2190750" cy="2177797"/>
          </a:xfrm>
          <a:prstGeom prst="rect">
            <a:avLst/>
          </a:prstGeom>
          <a:solidFill>
            <a:srgbClr val="ADA4D2"/>
          </a:solidFill>
          <a:ln>
            <a:noFill/>
          </a:ln>
          <a:effectLst>
            <a:outerShdw blurRad="50800" dist="38100" dir="5400000" algn="t"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a:spcBef>
                <a:spcPts val="900"/>
              </a:spcBef>
              <a:buNone/>
            </a:pPr>
            <a:r>
              <a:rPr lang="en-US" sz="2400" b="1" dirty="0">
                <a:latin typeface="Calibri" panose="020F0502020204030204" pitchFamily="34" charset="0"/>
                <a:cs typeface="Calibri" panose="020F0502020204030204" pitchFamily="34" charset="0"/>
              </a:rPr>
              <a:t>1. Readiness ruler </a:t>
            </a:r>
          </a:p>
          <a:p>
            <a:pPr>
              <a:spcBef>
                <a:spcPts val="900"/>
              </a:spcBef>
              <a:buNone/>
            </a:pPr>
            <a:r>
              <a:rPr lang="en-US" sz="2400" b="1" dirty="0">
                <a:latin typeface="Calibri" panose="020F0502020204030204" pitchFamily="34" charset="0"/>
                <a:cs typeface="Calibri" panose="020F0502020204030204" pitchFamily="34" charset="0"/>
              </a:rPr>
              <a:t>2. Ask about lower number</a:t>
            </a: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4: Explore Readiness</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1504017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0075" y="1484940"/>
            <a:ext cx="10868026" cy="1063950"/>
          </a:xfrm>
        </p:spPr>
        <p:txBody>
          <a:bodyPr>
            <a:noAutofit/>
          </a:bodyPr>
          <a:lstStyle/>
          <a:p>
            <a:pPr>
              <a:lnSpc>
                <a:spcPct val="100000"/>
              </a:lnSpc>
              <a:spcBef>
                <a:spcPts val="600"/>
              </a:spcBef>
            </a:pPr>
            <a:r>
              <a:rPr lang="en-US" sz="2400" dirty="0"/>
              <a:t>You mentioned some reasons to change. What type of changes might you make?</a:t>
            </a:r>
          </a:p>
          <a:p>
            <a:pPr>
              <a:lnSpc>
                <a:spcPct val="100000"/>
              </a:lnSpc>
              <a:spcBef>
                <a:spcPts val="600"/>
              </a:spcBef>
            </a:pPr>
            <a:r>
              <a:rPr lang="en-US" sz="2400" dirty="0" smtClean="0"/>
              <a:t>Is it OK if I share some suggestions </a:t>
            </a:r>
            <a:r>
              <a:rPr lang="en-US" sz="2400" dirty="0"/>
              <a:t>that might be </a:t>
            </a:r>
            <a:r>
              <a:rPr lang="en-US" sz="2400" dirty="0" smtClean="0"/>
              <a:t>helpful?</a:t>
            </a:r>
            <a:endParaRPr lang="en-US" sz="2400" dirty="0"/>
          </a:p>
        </p:txBody>
      </p:sp>
      <p:sp>
        <p:nvSpPr>
          <p:cNvPr id="6" name="Content Placeholder 4"/>
          <p:cNvSpPr>
            <a:spLocks noGrp="1"/>
          </p:cNvSpPr>
          <p:nvPr>
            <p:ph sz="half" idx="2"/>
          </p:nvPr>
        </p:nvSpPr>
        <p:spPr>
          <a:xfrm>
            <a:off x="491488" y="5897880"/>
            <a:ext cx="10545417" cy="468630"/>
          </a:xfrm>
        </p:spPr>
        <p:txBody>
          <a:bodyPr>
            <a:noAutofit/>
          </a:bodyPr>
          <a:lstStyle/>
          <a:p>
            <a:pPr>
              <a:lnSpc>
                <a:spcPct val="120000"/>
              </a:lnSpc>
              <a:spcBef>
                <a:spcPts val="900"/>
              </a:spcBef>
            </a:pPr>
            <a:r>
              <a:rPr lang="en-US" sz="2600" b="1" dirty="0" smtClean="0"/>
              <a:t>What </a:t>
            </a:r>
            <a:r>
              <a:rPr lang="en-US" sz="2600" b="1" dirty="0"/>
              <a:t>are your thoughts about that? </a:t>
            </a:r>
          </a:p>
        </p:txBody>
      </p:sp>
      <p:sp>
        <p:nvSpPr>
          <p:cNvPr id="8" name="TextBox 7"/>
          <p:cNvSpPr txBox="1"/>
          <p:nvPr/>
        </p:nvSpPr>
        <p:spPr>
          <a:xfrm>
            <a:off x="491492" y="2500636"/>
            <a:ext cx="11090912" cy="1231106"/>
          </a:xfrm>
          <a:prstGeom prst="rect">
            <a:avLst/>
          </a:prstGeom>
          <a:solidFill>
            <a:srgbClr val="002060"/>
          </a:solidFill>
          <a:effectLst>
            <a:outerShdw blurRad="50800" dist="38100" dir="5400000" algn="t" rotWithShape="0">
              <a:prstClr val="black">
                <a:alpha val="40000"/>
              </a:prstClr>
            </a:outerShdw>
          </a:effectLst>
        </p:spPr>
        <p:txBody>
          <a:bodyPr wrap="square" rtlCol="0">
            <a:spAutoFit/>
          </a:bodyPr>
          <a:lstStyle/>
          <a:p>
            <a:pPr marL="342900" indent="-342900">
              <a:buClr>
                <a:schemeClr val="bg1"/>
              </a:buClr>
              <a:buFont typeface="Arial" panose="020B0604020202020204" pitchFamily="34" charset="0"/>
              <a:buChar char="•"/>
            </a:pPr>
            <a:r>
              <a:rPr lang="en-US" sz="2600" b="1" dirty="0" smtClean="0">
                <a:solidFill>
                  <a:srgbClr val="FFFFFF"/>
                </a:solidFill>
                <a:cs typeface="Calibri" panose="020F0502020204030204" pitchFamily="34" charset="0"/>
              </a:rPr>
              <a:t>Cut </a:t>
            </a:r>
            <a:r>
              <a:rPr lang="en-US" sz="2600" b="1" dirty="0">
                <a:solidFill>
                  <a:srgbClr val="FFFFFF"/>
                </a:solidFill>
                <a:cs typeface="Calibri" panose="020F0502020204030204" pitchFamily="34" charset="0"/>
              </a:rPr>
              <a:t>back </a:t>
            </a:r>
            <a:r>
              <a:rPr lang="en-US" sz="2600" dirty="0">
                <a:solidFill>
                  <a:srgbClr val="FFFFFF"/>
                </a:solidFill>
                <a:cs typeface="Calibri" panose="020F0502020204030204" pitchFamily="34" charset="0"/>
              </a:rPr>
              <a:t>to l</a:t>
            </a:r>
            <a:r>
              <a:rPr lang="en-US" sz="2600" dirty="0" smtClean="0">
                <a:solidFill>
                  <a:srgbClr val="FFFFFF"/>
                </a:solidFill>
                <a:cs typeface="Calibri" panose="020F0502020204030204" pitchFamily="34" charset="0"/>
              </a:rPr>
              <a:t>ower </a:t>
            </a:r>
            <a:r>
              <a:rPr lang="en-US" sz="2600" dirty="0">
                <a:solidFill>
                  <a:srgbClr val="FFFFFF"/>
                </a:solidFill>
                <a:cs typeface="Calibri" panose="020F0502020204030204" pitchFamily="34" charset="0"/>
              </a:rPr>
              <a:t>r</a:t>
            </a:r>
            <a:r>
              <a:rPr lang="en-US" sz="2600" dirty="0" smtClean="0">
                <a:solidFill>
                  <a:srgbClr val="FFFFFF"/>
                </a:solidFill>
                <a:cs typeface="Calibri" panose="020F0502020204030204" pitchFamily="34" charset="0"/>
              </a:rPr>
              <a:t>isk </a:t>
            </a:r>
            <a:r>
              <a:rPr lang="en-US" sz="2600" dirty="0">
                <a:solidFill>
                  <a:srgbClr val="FFFFFF"/>
                </a:solidFill>
                <a:cs typeface="Calibri" panose="020F0502020204030204" pitchFamily="34" charset="0"/>
              </a:rPr>
              <a:t>a</a:t>
            </a:r>
            <a:r>
              <a:rPr lang="en-US" sz="2600" dirty="0" smtClean="0">
                <a:solidFill>
                  <a:srgbClr val="FFFFFF"/>
                </a:solidFill>
                <a:cs typeface="Calibri" panose="020F0502020204030204" pitchFamily="34" charset="0"/>
              </a:rPr>
              <a:t>mounts </a:t>
            </a:r>
            <a:r>
              <a:rPr lang="en-US" sz="2600" dirty="0">
                <a:solidFill>
                  <a:srgbClr val="FFFFFF"/>
                </a:solidFill>
                <a:cs typeface="Calibri" panose="020F0502020204030204" pitchFamily="34" charset="0"/>
              </a:rPr>
              <a:t>if:</a:t>
            </a:r>
          </a:p>
          <a:p>
            <a:pPr marL="800100" lvl="1" indent="-342900">
              <a:buClr>
                <a:schemeClr val="bg1"/>
              </a:buClr>
              <a:buFont typeface="Arial" panose="020B0604020202020204" pitchFamily="34" charset="0"/>
              <a:buChar char="•"/>
            </a:pPr>
            <a:r>
              <a:rPr lang="en-US" sz="2400" dirty="0">
                <a:solidFill>
                  <a:srgbClr val="FFFFFF"/>
                </a:solidFill>
                <a:cs typeface="Calibri" panose="020F0502020204030204" pitchFamily="34" charset="0"/>
              </a:rPr>
              <a:t>Risky drinking amounts without reported negative </a:t>
            </a:r>
            <a:r>
              <a:rPr lang="en-US" sz="2400" dirty="0" smtClean="0">
                <a:solidFill>
                  <a:srgbClr val="FFFFFF"/>
                </a:solidFill>
                <a:cs typeface="Calibri" panose="020F0502020204030204" pitchFamily="34" charset="0"/>
              </a:rPr>
              <a:t>consequences</a:t>
            </a:r>
          </a:p>
          <a:p>
            <a:pPr marL="1257300" lvl="2" indent="-342900">
              <a:buClr>
                <a:schemeClr val="bg1"/>
              </a:buClr>
              <a:buFont typeface="Arial" panose="020B0604020202020204" pitchFamily="34" charset="0"/>
              <a:buChar char="•"/>
            </a:pPr>
            <a:r>
              <a:rPr lang="en-US" sz="2400" i="1" dirty="0" smtClean="0">
                <a:solidFill>
                  <a:schemeClr val="bg1"/>
                </a:solidFill>
              </a:rPr>
              <a:t>"You </a:t>
            </a:r>
            <a:r>
              <a:rPr lang="en-US" sz="2400" i="1" dirty="0">
                <a:solidFill>
                  <a:schemeClr val="bg1"/>
                </a:solidFill>
              </a:rPr>
              <a:t>may want to cut back on your drinking in order to avoid </a:t>
            </a:r>
            <a:r>
              <a:rPr lang="en-US" sz="2400" i="1" dirty="0" smtClean="0">
                <a:solidFill>
                  <a:schemeClr val="bg1"/>
                </a:solidFill>
              </a:rPr>
              <a:t>risks" </a:t>
            </a:r>
            <a:endParaRPr lang="en-US" sz="2400" i="1" dirty="0">
              <a:solidFill>
                <a:schemeClr val="bg1"/>
              </a:solidFill>
              <a:cs typeface="Calibri" panose="020F0502020204030204" pitchFamily="34" charset="0"/>
            </a:endParaRPr>
          </a:p>
        </p:txBody>
      </p:sp>
      <p:sp>
        <p:nvSpPr>
          <p:cNvPr id="7" name="TextBox 6"/>
          <p:cNvSpPr txBox="1"/>
          <p:nvPr/>
        </p:nvSpPr>
        <p:spPr>
          <a:xfrm>
            <a:off x="491488" y="3788680"/>
            <a:ext cx="11090913" cy="1969770"/>
          </a:xfrm>
          <a:prstGeom prst="rect">
            <a:avLst/>
          </a:prstGeom>
          <a:solidFill>
            <a:srgbClr val="002060"/>
          </a:solidFill>
          <a:effectLst>
            <a:outerShdw blurRad="50800" dist="38100" dir="5400000" algn="t" rotWithShape="0">
              <a:prstClr val="black">
                <a:alpha val="40000"/>
              </a:prstClr>
            </a:outerShdw>
          </a:effectLst>
        </p:spPr>
        <p:txBody>
          <a:bodyPr wrap="square" rtlCol="0">
            <a:spAutoFit/>
          </a:bodyPr>
          <a:lstStyle/>
          <a:p>
            <a:pPr marL="342900" indent="-342900">
              <a:buClr>
                <a:schemeClr val="bg1"/>
              </a:buClr>
              <a:buFont typeface="Arial" panose="020B0604020202020204" pitchFamily="34" charset="0"/>
              <a:buChar char="•"/>
            </a:pPr>
            <a:r>
              <a:rPr lang="en-US" sz="2600" b="1" dirty="0" smtClean="0">
                <a:solidFill>
                  <a:schemeClr val="bg1"/>
                </a:solidFill>
                <a:cs typeface="Calibri" panose="020F0502020204030204" pitchFamily="34" charset="0"/>
              </a:rPr>
              <a:t>Abstain </a:t>
            </a:r>
            <a:r>
              <a:rPr lang="en-US" sz="2600" dirty="0" smtClean="0">
                <a:solidFill>
                  <a:schemeClr val="bg1"/>
                </a:solidFill>
                <a:cs typeface="Calibri" panose="020F0502020204030204" pitchFamily="34" charset="0"/>
              </a:rPr>
              <a:t>if:</a:t>
            </a:r>
          </a:p>
          <a:p>
            <a:pPr marL="800100" lvl="1" indent="-342900">
              <a:buClr>
                <a:schemeClr val="bg1"/>
              </a:buClr>
              <a:buFont typeface="Arial" panose="020B0604020202020204" pitchFamily="34" charset="0"/>
              <a:buChar char="•"/>
            </a:pPr>
            <a:r>
              <a:rPr lang="en-US" sz="2400" dirty="0" smtClean="0">
                <a:solidFill>
                  <a:schemeClr val="bg1"/>
                </a:solidFill>
                <a:cs typeface="Calibri" panose="020F0502020204030204" pitchFamily="34" charset="0"/>
              </a:rPr>
              <a:t>Negative </a:t>
            </a:r>
            <a:r>
              <a:rPr lang="en-US" sz="2400" dirty="0">
                <a:solidFill>
                  <a:schemeClr val="bg1"/>
                </a:solidFill>
                <a:cs typeface="Calibri" panose="020F0502020204030204" pitchFamily="34" charset="0"/>
              </a:rPr>
              <a:t>consequences from [X] use</a:t>
            </a:r>
          </a:p>
          <a:p>
            <a:pPr marL="800100" lvl="1" indent="-342900">
              <a:buClr>
                <a:schemeClr val="bg1"/>
              </a:buClr>
              <a:buFont typeface="Arial" panose="020B0604020202020204" pitchFamily="34" charset="0"/>
              <a:buChar char="•"/>
            </a:pPr>
            <a:r>
              <a:rPr lang="en-US" sz="2400" dirty="0">
                <a:solidFill>
                  <a:schemeClr val="bg1"/>
                </a:solidFill>
                <a:cs typeface="Calibri" panose="020F0502020204030204" pitchFamily="34" charset="0"/>
              </a:rPr>
              <a:t>Known medications </a:t>
            </a:r>
            <a:r>
              <a:rPr lang="en-US" sz="2400" dirty="0" smtClean="0">
                <a:solidFill>
                  <a:schemeClr val="bg1"/>
                </a:solidFill>
                <a:cs typeface="Calibri" panose="020F0502020204030204" pitchFamily="34" charset="0"/>
              </a:rPr>
              <a:t>or </a:t>
            </a:r>
            <a:r>
              <a:rPr lang="en-US" sz="2400" dirty="0">
                <a:solidFill>
                  <a:schemeClr val="bg1"/>
                </a:solidFill>
                <a:cs typeface="Calibri" panose="020F0502020204030204" pitchFamily="34" charset="0"/>
              </a:rPr>
              <a:t>medical conditions that are </a:t>
            </a:r>
            <a:r>
              <a:rPr lang="en-US" sz="2400" dirty="0" smtClean="0">
                <a:solidFill>
                  <a:schemeClr val="bg1"/>
                </a:solidFill>
                <a:cs typeface="Calibri" panose="020F0502020204030204" pitchFamily="34" charset="0"/>
              </a:rPr>
              <a:t>risky with </a:t>
            </a:r>
            <a:r>
              <a:rPr lang="en-US" sz="2400" dirty="0">
                <a:solidFill>
                  <a:schemeClr val="bg1"/>
                </a:solidFill>
                <a:cs typeface="Calibri" panose="020F0502020204030204" pitchFamily="34" charset="0"/>
              </a:rPr>
              <a:t>[X] use</a:t>
            </a:r>
          </a:p>
          <a:p>
            <a:pPr marL="800100" lvl="1" indent="-342900">
              <a:buClr>
                <a:schemeClr val="bg1"/>
              </a:buClr>
              <a:buFont typeface="Arial" panose="020B0604020202020204" pitchFamily="34" charset="0"/>
              <a:buChar char="•"/>
            </a:pPr>
            <a:r>
              <a:rPr lang="en-US" sz="2400" b="1" u="sng" dirty="0">
                <a:solidFill>
                  <a:schemeClr val="bg1"/>
                </a:solidFill>
                <a:cs typeface="Calibri" panose="020F0502020204030204" pitchFamily="34" charset="0"/>
              </a:rPr>
              <a:t>Pregnant or trying to </a:t>
            </a:r>
            <a:r>
              <a:rPr lang="en-US" sz="2400" b="1" u="sng" dirty="0" smtClean="0">
                <a:solidFill>
                  <a:schemeClr val="bg1"/>
                </a:solidFill>
                <a:cs typeface="Calibri" panose="020F0502020204030204" pitchFamily="34" charset="0"/>
              </a:rPr>
              <a:t>conceive</a:t>
            </a:r>
          </a:p>
          <a:p>
            <a:pPr marL="1257300" lvl="2" indent="-342900">
              <a:buClr>
                <a:schemeClr val="bg1"/>
              </a:buClr>
              <a:buFont typeface="Arial" panose="020B0604020202020204" pitchFamily="34" charset="0"/>
              <a:buChar char="•"/>
            </a:pPr>
            <a:r>
              <a:rPr lang="en-US" sz="2400" i="1" dirty="0" smtClean="0">
                <a:solidFill>
                  <a:schemeClr val="bg1"/>
                </a:solidFill>
              </a:rPr>
              <a:t>"</a:t>
            </a:r>
            <a:r>
              <a:rPr lang="en-US" sz="2400" i="1" dirty="0">
                <a:solidFill>
                  <a:schemeClr val="bg1"/>
                </a:solidFill>
              </a:rPr>
              <a:t>You </a:t>
            </a:r>
            <a:r>
              <a:rPr lang="en-US" sz="2400" i="1" dirty="0" smtClean="0">
                <a:solidFill>
                  <a:schemeClr val="bg1"/>
                </a:solidFill>
              </a:rPr>
              <a:t>should stop </a:t>
            </a:r>
            <a:r>
              <a:rPr lang="en-US" sz="2400" i="1" dirty="0">
                <a:solidFill>
                  <a:schemeClr val="bg1"/>
                </a:solidFill>
              </a:rPr>
              <a:t>drinking if you are pregnant or trying to get </a:t>
            </a:r>
            <a:r>
              <a:rPr lang="en-US" sz="2400" i="1" dirty="0" smtClean="0">
                <a:solidFill>
                  <a:schemeClr val="bg1"/>
                </a:solidFill>
              </a:rPr>
              <a:t>pregnant"</a:t>
            </a:r>
            <a:endParaRPr lang="en-US" sz="2400" b="1" i="1" dirty="0">
              <a:solidFill>
                <a:schemeClr val="bg1"/>
              </a:solidFill>
              <a:cs typeface="Calibri" panose="020F0502020204030204" pitchFamily="34" charset="0"/>
            </a:endParaRPr>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5: Negotiate Goals</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3154215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330770" y="1332568"/>
            <a:ext cx="8239127" cy="4869928"/>
          </a:xfrm>
        </p:spPr>
        <p:txBody>
          <a:bodyPr>
            <a:noAutofit/>
          </a:bodyPr>
          <a:lstStyle/>
          <a:p>
            <a:pPr>
              <a:lnSpc>
                <a:spcPct val="120000"/>
              </a:lnSpc>
              <a:spcBef>
                <a:spcPts val="900"/>
              </a:spcBef>
            </a:pPr>
            <a:r>
              <a:rPr lang="en-US" dirty="0"/>
              <a:t>On a scale of 0 – 10, how confident are you to change your use of [X]?</a:t>
            </a:r>
          </a:p>
          <a:p>
            <a:pPr>
              <a:lnSpc>
                <a:spcPct val="120000"/>
              </a:lnSpc>
              <a:spcBef>
                <a:spcPts val="900"/>
              </a:spcBef>
            </a:pPr>
            <a:r>
              <a:rPr lang="en-US" dirty="0"/>
              <a:t>What are some challenges to reaching your goal(s)?</a:t>
            </a:r>
          </a:p>
          <a:p>
            <a:pPr>
              <a:lnSpc>
                <a:spcPct val="120000"/>
              </a:lnSpc>
              <a:spcBef>
                <a:spcPts val="900"/>
              </a:spcBef>
            </a:pPr>
            <a:r>
              <a:rPr lang="en-US" dirty="0"/>
              <a:t>How can you overcome those challenges?</a:t>
            </a:r>
          </a:p>
          <a:p>
            <a:pPr>
              <a:lnSpc>
                <a:spcPct val="120000"/>
              </a:lnSpc>
              <a:spcBef>
                <a:spcPts val="900"/>
              </a:spcBef>
            </a:pPr>
            <a:r>
              <a:rPr lang="en-US" dirty="0"/>
              <a:t>Can I suggest other strategies that have helped other patient? *</a:t>
            </a:r>
            <a:r>
              <a:rPr lang="en-US" i="1" dirty="0"/>
              <a:t>Recommend 1-2 strategies that may </a:t>
            </a:r>
            <a:r>
              <a:rPr lang="en-US" i="1" dirty="0" smtClean="0"/>
              <a:t>help</a:t>
            </a:r>
          </a:p>
          <a:p>
            <a:pPr marL="0" indent="0">
              <a:lnSpc>
                <a:spcPct val="120000"/>
              </a:lnSpc>
              <a:spcBef>
                <a:spcPts val="900"/>
              </a:spcBef>
              <a:buNone/>
            </a:pPr>
            <a:endParaRPr lang="en-US" i="1" dirty="0"/>
          </a:p>
          <a:p>
            <a:pPr>
              <a:lnSpc>
                <a:spcPct val="120000"/>
              </a:lnSpc>
              <a:spcBef>
                <a:spcPts val="900"/>
              </a:spcBef>
            </a:pPr>
            <a:r>
              <a:rPr lang="en-US" b="1" dirty="0"/>
              <a:t>Thanks for being so open with me today!</a:t>
            </a:r>
            <a:endParaRPr lang="en-US" dirty="0"/>
          </a:p>
          <a:p>
            <a:pPr marL="0" indent="0">
              <a:lnSpc>
                <a:spcPct val="120000"/>
              </a:lnSpc>
              <a:spcBef>
                <a:spcPts val="900"/>
              </a:spcBef>
              <a:buNone/>
            </a:pPr>
            <a:endParaRPr lang="en-US" sz="800" dirty="0"/>
          </a:p>
        </p:txBody>
      </p:sp>
      <p:sp>
        <p:nvSpPr>
          <p:cNvPr id="11" name="Content Placeholder 3"/>
          <p:cNvSpPr txBox="1">
            <a:spLocks/>
          </p:cNvSpPr>
          <p:nvPr/>
        </p:nvSpPr>
        <p:spPr bwMode="auto">
          <a:xfrm>
            <a:off x="400054" y="1574938"/>
            <a:ext cx="2454216" cy="3253428"/>
          </a:xfrm>
          <a:prstGeom prst="rect">
            <a:avLst/>
          </a:prstGeom>
          <a:solidFill>
            <a:srgbClr val="ADA4D2"/>
          </a:solidFill>
          <a:ln>
            <a:noFill/>
          </a:ln>
          <a:effectLst>
            <a:outerShdw blurRad="50800" dist="38100" dir="5400000" algn="t"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spcBef>
                <a:spcPts val="900"/>
              </a:spcBef>
              <a:buNone/>
            </a:pPr>
            <a:r>
              <a:rPr lang="en-US" sz="2400" b="1" dirty="0"/>
              <a:t>1. Explore confidence</a:t>
            </a:r>
          </a:p>
          <a:p>
            <a:pPr marL="0" indent="0">
              <a:spcBef>
                <a:spcPts val="900"/>
              </a:spcBef>
              <a:buNone/>
            </a:pPr>
            <a:r>
              <a:rPr lang="en-US" sz="2400" b="1" dirty="0"/>
              <a:t>2. Explore challenges</a:t>
            </a:r>
          </a:p>
          <a:p>
            <a:pPr marL="0" indent="0">
              <a:spcBef>
                <a:spcPts val="900"/>
              </a:spcBef>
              <a:buNone/>
            </a:pPr>
            <a:r>
              <a:rPr lang="en-US" sz="2400" b="1" dirty="0"/>
              <a:t>3. Suggest other strategies</a:t>
            </a:r>
          </a:p>
        </p:txBody>
      </p:sp>
      <p:sp>
        <p:nvSpPr>
          <p:cNvPr id="2" name="TextBox 1"/>
          <p:cNvSpPr txBox="1"/>
          <p:nvPr/>
        </p:nvSpPr>
        <p:spPr>
          <a:xfrm>
            <a:off x="0" y="612"/>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Step 6: Explore Confidence</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196682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94968" y="1285593"/>
            <a:ext cx="8382342" cy="4943192"/>
          </a:xfrm>
        </p:spPr>
        <p:txBody>
          <a:bodyPr>
            <a:noAutofit/>
          </a:bodyPr>
          <a:lstStyle/>
          <a:p>
            <a:pPr marL="0" indent="0">
              <a:lnSpc>
                <a:spcPct val="100000"/>
              </a:lnSpc>
              <a:spcBef>
                <a:spcPts val="1200"/>
              </a:spcBef>
              <a:buNone/>
            </a:pPr>
            <a:r>
              <a:rPr lang="en-US" sz="3200" b="1" dirty="0" smtClean="0"/>
              <a:t>Six Steps</a:t>
            </a:r>
            <a:r>
              <a:rPr lang="en-US" sz="3200" b="1" dirty="0"/>
              <a:t>, </a:t>
            </a:r>
            <a:r>
              <a:rPr lang="en-US" sz="3200" i="1" dirty="0"/>
              <a:t>after asking </a:t>
            </a:r>
            <a:r>
              <a:rPr lang="en-US" sz="3200" i="1" dirty="0" smtClean="0"/>
              <a:t>permission</a:t>
            </a:r>
            <a:r>
              <a:rPr lang="en-US" sz="3200" b="1" dirty="0" smtClean="0"/>
              <a:t>: </a:t>
            </a:r>
          </a:p>
          <a:p>
            <a:pPr marL="0" indent="0">
              <a:lnSpc>
                <a:spcPct val="100000"/>
              </a:lnSpc>
              <a:spcBef>
                <a:spcPts val="1200"/>
              </a:spcBef>
              <a:buNone/>
            </a:pPr>
            <a:r>
              <a:rPr lang="en-US" sz="3200" b="1" dirty="0" smtClean="0">
                <a:solidFill>
                  <a:srgbClr val="52469C"/>
                </a:solidFill>
              </a:rPr>
              <a:t>“Is </a:t>
            </a:r>
            <a:r>
              <a:rPr lang="en-US" sz="3200" b="1" dirty="0">
                <a:solidFill>
                  <a:srgbClr val="52469C"/>
                </a:solidFill>
              </a:rPr>
              <a:t>it okay if we talk about your use of [X</a:t>
            </a:r>
            <a:r>
              <a:rPr lang="en-US" sz="3200" b="1" dirty="0" smtClean="0">
                <a:solidFill>
                  <a:srgbClr val="52469C"/>
                </a:solidFill>
              </a:rPr>
              <a:t>]?”</a:t>
            </a:r>
            <a:endParaRPr lang="en-US" sz="3200" b="1" dirty="0">
              <a:solidFill>
                <a:srgbClr val="52469C"/>
              </a:solidFill>
            </a:endParaRPr>
          </a:p>
          <a:p>
            <a:pPr marL="968375" indent="-514350">
              <a:lnSpc>
                <a:spcPct val="100000"/>
              </a:lnSpc>
              <a:spcBef>
                <a:spcPts val="1200"/>
              </a:spcBef>
              <a:buFont typeface="+mj-lt"/>
              <a:buAutoNum type="arabicPeriod"/>
            </a:pPr>
            <a:r>
              <a:rPr lang="en-US" b="1" dirty="0" smtClean="0">
                <a:latin typeface="+mj-lt"/>
              </a:rPr>
              <a:t>Explore </a:t>
            </a:r>
            <a:r>
              <a:rPr lang="en-US" b="1" dirty="0">
                <a:latin typeface="+mj-lt"/>
              </a:rPr>
              <a:t>Pros and </a:t>
            </a:r>
            <a:r>
              <a:rPr lang="en-US" b="1" dirty="0" smtClean="0">
                <a:latin typeface="+mj-lt"/>
              </a:rPr>
              <a:t>Cons</a:t>
            </a:r>
          </a:p>
          <a:p>
            <a:pPr marL="968375" indent="-514350">
              <a:lnSpc>
                <a:spcPct val="100000"/>
              </a:lnSpc>
              <a:spcBef>
                <a:spcPts val="1200"/>
              </a:spcBef>
              <a:buFont typeface="+mj-lt"/>
              <a:buAutoNum type="arabicPeriod"/>
            </a:pPr>
            <a:r>
              <a:rPr lang="en-US" b="1" dirty="0" smtClean="0">
                <a:latin typeface="+mj-lt"/>
              </a:rPr>
              <a:t>Review </a:t>
            </a:r>
            <a:r>
              <a:rPr lang="en-US" b="1" dirty="0">
                <a:latin typeface="+mj-lt"/>
              </a:rPr>
              <a:t>Health </a:t>
            </a:r>
            <a:r>
              <a:rPr lang="en-US" b="1" dirty="0" smtClean="0">
                <a:latin typeface="+mj-lt"/>
              </a:rPr>
              <a:t>Risks</a:t>
            </a:r>
            <a:endParaRPr lang="en-US" b="1" dirty="0">
              <a:latin typeface="+mj-lt"/>
            </a:endParaRPr>
          </a:p>
          <a:p>
            <a:pPr marL="968375" indent="-514350">
              <a:lnSpc>
                <a:spcPct val="100000"/>
              </a:lnSpc>
              <a:spcBef>
                <a:spcPts val="1200"/>
              </a:spcBef>
              <a:buFont typeface="+mj-lt"/>
              <a:buAutoNum type="arabicPeriod"/>
            </a:pPr>
            <a:r>
              <a:rPr lang="en-US" b="1" dirty="0" smtClean="0">
                <a:solidFill>
                  <a:schemeClr val="tx1"/>
                </a:solidFill>
                <a:latin typeface="+mj-lt"/>
              </a:rPr>
              <a:t>Summarize </a:t>
            </a:r>
            <a:r>
              <a:rPr lang="en-US" b="1" dirty="0">
                <a:solidFill>
                  <a:schemeClr val="tx1"/>
                </a:solidFill>
                <a:latin typeface="+mj-lt"/>
              </a:rPr>
              <a:t>and </a:t>
            </a:r>
            <a:r>
              <a:rPr lang="en-US" b="1" dirty="0" smtClean="0">
                <a:solidFill>
                  <a:schemeClr val="tx1"/>
                </a:solidFill>
                <a:latin typeface="+mj-lt"/>
              </a:rPr>
              <a:t>Ask Key </a:t>
            </a:r>
            <a:r>
              <a:rPr lang="en-US" b="1" dirty="0">
                <a:solidFill>
                  <a:schemeClr val="tx1"/>
                </a:solidFill>
                <a:latin typeface="+mj-lt"/>
              </a:rPr>
              <a:t>Question</a:t>
            </a:r>
          </a:p>
          <a:p>
            <a:pPr marL="968375" indent="-514350">
              <a:lnSpc>
                <a:spcPct val="100000"/>
              </a:lnSpc>
              <a:spcBef>
                <a:spcPts val="1200"/>
              </a:spcBef>
              <a:buFont typeface="+mj-lt"/>
              <a:buAutoNum type="arabicPeriod"/>
            </a:pPr>
            <a:r>
              <a:rPr lang="en-US" b="1" dirty="0">
                <a:solidFill>
                  <a:schemeClr val="tx1"/>
                </a:solidFill>
                <a:latin typeface="+mj-lt"/>
              </a:rPr>
              <a:t>Explore </a:t>
            </a:r>
            <a:r>
              <a:rPr lang="en-US" b="1" dirty="0" smtClean="0">
                <a:solidFill>
                  <a:schemeClr val="tx1"/>
                </a:solidFill>
                <a:latin typeface="+mj-lt"/>
              </a:rPr>
              <a:t>Readiness</a:t>
            </a:r>
          </a:p>
          <a:p>
            <a:pPr marL="968375" indent="-514350">
              <a:lnSpc>
                <a:spcPct val="100000"/>
              </a:lnSpc>
              <a:spcBef>
                <a:spcPts val="1200"/>
              </a:spcBef>
              <a:buFont typeface="+mj-lt"/>
              <a:buAutoNum type="arabicPeriod"/>
            </a:pPr>
            <a:r>
              <a:rPr lang="en-US" b="1" dirty="0" smtClean="0">
                <a:solidFill>
                  <a:schemeClr val="tx1"/>
                </a:solidFill>
                <a:latin typeface="+mj-lt"/>
              </a:rPr>
              <a:t>Negotiate Goals</a:t>
            </a:r>
          </a:p>
          <a:p>
            <a:pPr marL="968375" indent="-514350">
              <a:lnSpc>
                <a:spcPct val="100000"/>
              </a:lnSpc>
              <a:spcBef>
                <a:spcPts val="1200"/>
              </a:spcBef>
              <a:buFont typeface="+mj-lt"/>
              <a:buAutoNum type="arabicPeriod"/>
            </a:pPr>
            <a:r>
              <a:rPr lang="en-US" b="1" dirty="0" smtClean="0">
                <a:latin typeface="+mj-lt"/>
              </a:rPr>
              <a:t>Explore </a:t>
            </a:r>
            <a:r>
              <a:rPr lang="en-US" b="1" dirty="0">
                <a:latin typeface="+mj-lt"/>
              </a:rPr>
              <a:t>Confidence</a:t>
            </a:r>
            <a:endParaRPr lang="en-US" b="1" dirty="0">
              <a:solidFill>
                <a:schemeClr val="tx1"/>
              </a:solidFill>
              <a:latin typeface="+mj-lt"/>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smtClean="0"/>
              <a:t>Bernstein E, et al. </a:t>
            </a:r>
            <a:r>
              <a:rPr lang="en-US" i="1" dirty="0" smtClean="0"/>
              <a:t>Ann </a:t>
            </a:r>
            <a:r>
              <a:rPr lang="en-US" i="1" dirty="0" err="1" smtClean="0"/>
              <a:t>Emerg</a:t>
            </a:r>
            <a:r>
              <a:rPr lang="en-US" i="1" dirty="0" smtClean="0"/>
              <a:t> Med </a:t>
            </a:r>
            <a:r>
              <a:rPr lang="en-US" dirty="0" smtClean="0"/>
              <a:t>1997</a:t>
            </a:r>
            <a:endParaRPr lang="en-US" dirty="0"/>
          </a:p>
        </p:txBody>
      </p:sp>
      <p:sp>
        <p:nvSpPr>
          <p:cNvPr id="2" name="TextBox 1"/>
          <p:cNvSpPr txBox="1"/>
          <p:nvPr/>
        </p:nvSpPr>
        <p:spPr>
          <a:xfrm>
            <a:off x="0" y="0"/>
            <a:ext cx="12192000" cy="769441"/>
          </a:xfrm>
          <a:prstGeom prst="rect">
            <a:avLst/>
          </a:prstGeom>
          <a:solidFill>
            <a:srgbClr val="002060"/>
          </a:solidFill>
        </p:spPr>
        <p:txBody>
          <a:bodyPr wrap="square" rtlCol="0">
            <a:spAutoFit/>
          </a:bodyPr>
          <a:lstStyle/>
          <a:p>
            <a:pPr algn="ctr"/>
            <a:r>
              <a:rPr lang="en-US" sz="4400" b="1" dirty="0" smtClean="0">
                <a:solidFill>
                  <a:schemeClr val="bg1"/>
                </a:solidFill>
              </a:rPr>
              <a:t>Brief Negotiated Interview (BNI)</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415021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3AE47-1CF7-7844-81CB-0765104E5098}"/>
              </a:ext>
            </a:extLst>
          </p:cNvPr>
          <p:cNvSpPr>
            <a:spLocks noGrp="1"/>
          </p:cNvSpPr>
          <p:nvPr>
            <p:ph type="title"/>
          </p:nvPr>
        </p:nvSpPr>
        <p:spPr>
          <a:xfrm>
            <a:off x="0" y="0"/>
            <a:ext cx="4250724" cy="2771204"/>
          </a:xfrm>
          <a:solidFill>
            <a:srgbClr val="002060"/>
          </a:solidFill>
        </p:spPr>
        <p:txBody>
          <a:bodyPr>
            <a:normAutofit/>
          </a:bodyPr>
          <a:lstStyle/>
          <a:p>
            <a:pPr algn="ctr">
              <a:defRPr/>
            </a:pPr>
            <a:r>
              <a:rPr lang="en-US" b="1" dirty="0">
                <a:solidFill>
                  <a:schemeClr val="bg1"/>
                </a:solidFill>
              </a:rPr>
              <a:t>Addressing </a:t>
            </a:r>
            <a:r>
              <a:rPr lang="en-US" b="1" dirty="0" smtClean="0">
                <a:solidFill>
                  <a:schemeClr val="bg1"/>
                </a:solidFill>
              </a:rPr>
              <a:t>Different </a:t>
            </a:r>
            <a:r>
              <a:rPr lang="en-US" b="1" dirty="0">
                <a:solidFill>
                  <a:schemeClr val="bg1"/>
                </a:solidFill>
              </a:rPr>
              <a:t>S</a:t>
            </a:r>
            <a:r>
              <a:rPr lang="en-US" b="1" dirty="0" smtClean="0">
                <a:solidFill>
                  <a:schemeClr val="bg1"/>
                </a:solidFill>
              </a:rPr>
              <a:t>tages </a:t>
            </a:r>
            <a:r>
              <a:rPr lang="en-US" b="1" dirty="0">
                <a:solidFill>
                  <a:schemeClr val="bg1"/>
                </a:solidFill>
              </a:rPr>
              <a:t>of </a:t>
            </a:r>
            <a:r>
              <a:rPr lang="en-US" b="1" dirty="0" smtClean="0">
                <a:solidFill>
                  <a:schemeClr val="bg1"/>
                </a:solidFill>
              </a:rPr>
              <a:t>Change</a:t>
            </a:r>
            <a:endParaRPr lang="en-US" b="1" dirty="0">
              <a:solidFill>
                <a:schemeClr val="bg1"/>
              </a:solidFill>
            </a:endParaRP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900" r="2076" b="1434"/>
          <a:stretch/>
        </p:blipFill>
        <p:spPr bwMode="auto">
          <a:xfrm>
            <a:off x="4512276" y="98854"/>
            <a:ext cx="7451124" cy="6623221"/>
          </a:xfrm>
          <a:prstGeom prst="rect">
            <a:avLst/>
          </a:prstGeom>
          <a:noFill/>
          <a:ln w="5715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0289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err="1">
                <a:solidFill>
                  <a:schemeClr val="bg1"/>
                </a:solidFill>
                <a:latin typeface="Calibri" panose="020F0502020204030204" pitchFamily="34" charset="0"/>
              </a:rPr>
              <a:t>Precontemplation</a:t>
            </a:r>
            <a:endParaRPr lang="en-US" altLang="en-US" sz="4400" b="1" dirty="0">
              <a:solidFill>
                <a:schemeClr val="bg1"/>
              </a:solidFill>
              <a:latin typeface="Calibri" panose="020F0502020204030204" pitchFamily="34" charset="0"/>
            </a:endParaRPr>
          </a:p>
        </p:txBody>
      </p:sp>
      <p:sp>
        <p:nvSpPr>
          <p:cNvPr id="7171" name="Rectangle 3">
            <a:extLst>
              <a:ext uri="{FF2B5EF4-FFF2-40B4-BE49-F238E27FC236}">
                <a16:creationId xmlns="" xmlns:a16="http://schemas.microsoft.com/office/drawing/2014/main" id="{D2D13BF7-FC58-5C4F-97BC-A6BE53A148DD}"/>
              </a:ext>
            </a:extLst>
          </p:cNvPr>
          <p:cNvSpPr>
            <a:spLocks noChangeArrowheads="1"/>
          </p:cNvSpPr>
          <p:nvPr/>
        </p:nvSpPr>
        <p:spPr bwMode="auto">
          <a:xfrm>
            <a:off x="293359" y="1663014"/>
            <a:ext cx="10600267" cy="405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Monotype Sorts" pitchFamily="2" charset="2"/>
              <a:buChar char="à"/>
              <a:defRPr/>
            </a:pPr>
            <a:r>
              <a:rPr lang="en-US" altLang="en-US" sz="3200" dirty="0">
                <a:latin typeface="Calibri" panose="020F0502020204030204" pitchFamily="34" charset="0"/>
              </a:rPr>
              <a:t>Goal is to raise doubt, increase perception/ consciousness of problem</a:t>
            </a:r>
          </a:p>
          <a:p>
            <a:pPr lvl="1">
              <a:spcBef>
                <a:spcPts val="1200"/>
              </a:spcBef>
              <a:buFont typeface="Monotype Sorts" pitchFamily="2" charset="2"/>
              <a:buChar char="à"/>
              <a:defRPr/>
            </a:pPr>
            <a:r>
              <a:rPr lang="en-US" altLang="en-US" sz="2800" dirty="0">
                <a:latin typeface="Calibri" panose="020F0502020204030204" pitchFamily="34" charset="0"/>
              </a:rPr>
              <a:t>express concern</a:t>
            </a:r>
          </a:p>
          <a:p>
            <a:pPr lvl="1">
              <a:spcBef>
                <a:spcPts val="1200"/>
              </a:spcBef>
              <a:buFont typeface="Monotype Sorts" pitchFamily="2" charset="2"/>
              <a:buChar char="à"/>
              <a:defRPr/>
            </a:pPr>
            <a:r>
              <a:rPr lang="en-US" altLang="en-US" sz="2800" dirty="0">
                <a:latin typeface="Calibri" panose="020F0502020204030204" pitchFamily="34" charset="0"/>
              </a:rPr>
              <a:t>state the problem non-judgmentally</a:t>
            </a:r>
          </a:p>
          <a:p>
            <a:pPr lvl="1">
              <a:spcBef>
                <a:spcPts val="1200"/>
              </a:spcBef>
              <a:buFont typeface="Monotype Sorts" pitchFamily="2" charset="2"/>
              <a:buChar char="à"/>
              <a:defRPr/>
            </a:pPr>
            <a:r>
              <a:rPr lang="en-US" altLang="en-US" sz="2800" dirty="0">
                <a:latin typeface="Calibri" panose="020F0502020204030204" pitchFamily="34" charset="0"/>
              </a:rPr>
              <a:t>agree to disagree</a:t>
            </a:r>
          </a:p>
          <a:p>
            <a:pPr lvl="1">
              <a:spcBef>
                <a:spcPts val="1200"/>
              </a:spcBef>
              <a:buFont typeface="Monotype Sorts" pitchFamily="2" charset="2"/>
              <a:buChar char="à"/>
              <a:defRPr/>
            </a:pPr>
            <a:r>
              <a:rPr lang="en-US" altLang="en-US" sz="2800" dirty="0">
                <a:latin typeface="Calibri" panose="020F0502020204030204" pitchFamily="34" charset="0"/>
              </a:rPr>
              <a:t>advise a trial of abstinence or cutting down</a:t>
            </a:r>
          </a:p>
          <a:p>
            <a:pPr lvl="1">
              <a:spcBef>
                <a:spcPts val="1200"/>
              </a:spcBef>
              <a:buFont typeface="Monotype Sorts" pitchFamily="2" charset="2"/>
              <a:buChar char="à"/>
              <a:defRPr/>
            </a:pPr>
            <a:r>
              <a:rPr lang="en-US" altLang="en-US" sz="2800" dirty="0">
                <a:latin typeface="Calibri" panose="020F0502020204030204" pitchFamily="34" charset="0"/>
              </a:rPr>
              <a:t>importance of follow-up (even if using)</a:t>
            </a:r>
          </a:p>
          <a:p>
            <a:pPr lvl="1">
              <a:spcBef>
                <a:spcPts val="1200"/>
              </a:spcBef>
              <a:buFont typeface="Monotype Sorts" pitchFamily="2" charset="2"/>
              <a:buChar char="à"/>
              <a:defRPr/>
            </a:pPr>
            <a:r>
              <a:rPr lang="en-US" altLang="en-US" sz="2800" dirty="0">
                <a:latin typeface="Calibri" panose="020F0502020204030204" pitchFamily="34" charset="0"/>
              </a:rPr>
              <a:t>less intensity is better</a:t>
            </a:r>
          </a:p>
        </p:txBody>
      </p:sp>
      <p:sp>
        <p:nvSpPr>
          <p:cNvPr id="7172" name="Rectangle 4">
            <a:extLst>
              <a:ext uri="{FF2B5EF4-FFF2-40B4-BE49-F238E27FC236}">
                <a16:creationId xmlns="" xmlns:a16="http://schemas.microsoft.com/office/drawing/2014/main" id="{0FBB3B6D-F305-834D-9434-73E3E78A94C5}"/>
              </a:ext>
            </a:extLst>
          </p:cNvPr>
          <p:cNvSpPr>
            <a:spLocks noChangeArrowheads="1"/>
          </p:cNvSpPr>
          <p:nvPr/>
        </p:nvSpPr>
        <p:spPr bwMode="auto">
          <a:xfrm>
            <a:off x="4777402" y="6388100"/>
            <a:ext cx="6794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dirty="0">
                <a:latin typeface="Calibri" panose="020F0502020204030204" pitchFamily="34" charset="0"/>
              </a:rPr>
              <a:t>Samet, JH, </a:t>
            </a:r>
            <a:r>
              <a:rPr lang="en-US" altLang="en-US" sz="1800" dirty="0" err="1">
                <a:latin typeface="Calibri" panose="020F0502020204030204" pitchFamily="34" charset="0"/>
              </a:rPr>
              <a:t>Rollnick</a:t>
            </a:r>
            <a:r>
              <a:rPr lang="en-US" altLang="en-US" sz="1800" dirty="0">
                <a:latin typeface="Calibri" panose="020F0502020204030204" pitchFamily="34" charset="0"/>
              </a:rPr>
              <a:t> S, Barnes H. </a:t>
            </a:r>
            <a:r>
              <a:rPr lang="en-US" altLang="en-US" sz="1800" i="1" dirty="0">
                <a:latin typeface="Calibri" panose="020F0502020204030204" pitchFamily="34" charset="0"/>
              </a:rPr>
              <a:t>Arch Intern Med</a:t>
            </a:r>
            <a:r>
              <a:rPr lang="en-US" altLang="en-US" sz="1800" dirty="0">
                <a:latin typeface="Calibri" panose="020F0502020204030204" pitchFamily="34" charset="0"/>
              </a:rPr>
              <a:t>. 1996;156:2287-2293.</a:t>
            </a:r>
          </a:p>
        </p:txBody>
      </p:sp>
      <p:pic>
        <p:nvPicPr>
          <p:cNvPr id="5"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2857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8B2302DC-2B31-7B4A-901E-6A7F0EE513F4}"/>
              </a:ext>
            </a:extLst>
          </p:cNvPr>
          <p:cNvSpPr>
            <a:spLocks noGrp="1"/>
          </p:cNvSpPr>
          <p:nvPr>
            <p:ph type="title"/>
          </p:nvPr>
        </p:nvSpPr>
        <p:spPr bwMode="auto">
          <a:xfrm>
            <a:off x="0" y="1"/>
            <a:ext cx="12192000" cy="1145894"/>
          </a:xfrm>
          <a:solidFill>
            <a:srgbClr val="002060"/>
          </a:solidFill>
        </p:spPr>
        <p:txBody>
          <a:bodyPr>
            <a:normAutofit/>
          </a:bodyPr>
          <a:lstStyle/>
          <a:p>
            <a:pPr marL="457200" eaLnBrk="1" hangingPunct="1"/>
            <a:r>
              <a:rPr lang="en-US" altLang="en-US" sz="4800" b="1" cap="none" dirty="0">
                <a:solidFill>
                  <a:schemeClr val="bg1"/>
                </a:solidFill>
              </a:rPr>
              <a:t>Case</a:t>
            </a:r>
          </a:p>
        </p:txBody>
      </p:sp>
      <p:sp>
        <p:nvSpPr>
          <p:cNvPr id="26627" name="Content Placeholder 2">
            <a:extLst>
              <a:ext uri="{FF2B5EF4-FFF2-40B4-BE49-F238E27FC236}">
                <a16:creationId xmlns="" xmlns:a16="http://schemas.microsoft.com/office/drawing/2014/main" id="{D865E315-249D-FB4E-AB01-0E63E90FEFC9}"/>
              </a:ext>
            </a:extLst>
          </p:cNvPr>
          <p:cNvSpPr>
            <a:spLocks noGrp="1"/>
          </p:cNvSpPr>
          <p:nvPr>
            <p:ph idx="1"/>
          </p:nvPr>
        </p:nvSpPr>
        <p:spPr/>
        <p:txBody>
          <a:bodyPr/>
          <a:lstStyle/>
          <a:p>
            <a:pPr marL="0" indent="0" eaLnBrk="1" hangingPunct="1">
              <a:lnSpc>
                <a:spcPct val="100000"/>
              </a:lnSpc>
              <a:buFont typeface="Arial" panose="020B0604020202020204" pitchFamily="34" charset="0"/>
              <a:buNone/>
            </a:pPr>
            <a:r>
              <a:rPr lang="en-US" altLang="en-US" sz="4000" dirty="0"/>
              <a:t>A 29 year old resident enjoys 2-3 beers 2-3 times a week after </a:t>
            </a:r>
            <a:r>
              <a:rPr lang="en-US" altLang="en-US" sz="4000" dirty="0" smtClean="0"/>
              <a:t>work.</a:t>
            </a:r>
          </a:p>
          <a:p>
            <a:pPr marL="0" indent="0" eaLnBrk="1" hangingPunct="1">
              <a:lnSpc>
                <a:spcPct val="100000"/>
              </a:lnSpc>
              <a:buFont typeface="Arial" panose="020B0604020202020204" pitchFamily="34" charset="0"/>
              <a:buNone/>
            </a:pPr>
            <a:endParaRPr lang="en-US" altLang="en-US" sz="4000" dirty="0"/>
          </a:p>
          <a:p>
            <a:pPr marL="0" indent="0" eaLnBrk="1" hangingPunct="1">
              <a:lnSpc>
                <a:spcPct val="100000"/>
              </a:lnSpc>
              <a:buFont typeface="Arial" panose="020B0604020202020204" pitchFamily="34" charset="0"/>
              <a:buNone/>
            </a:pPr>
            <a:r>
              <a:rPr lang="en-US" altLang="en-US" sz="4000" dirty="0" smtClean="0"/>
              <a:t>Is the residents alcohol use risky?</a:t>
            </a:r>
            <a:endParaRPr lang="en-US" altLang="en-US" sz="4000" dirty="0"/>
          </a:p>
        </p:txBody>
      </p:sp>
    </p:spTree>
    <p:extLst>
      <p:ext uri="{BB962C8B-B14F-4D97-AF65-F5344CB8AC3E}">
        <p14:creationId xmlns:p14="http://schemas.microsoft.com/office/powerpoint/2010/main" val="292588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 xmlns:a16="http://schemas.microsoft.com/office/drawing/2014/main" id="{E454B5A6-BE4F-5344-B171-33AA243922D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6019" name="Rectangle 3">
            <a:extLst>
              <a:ext uri="{FF2B5EF4-FFF2-40B4-BE49-F238E27FC236}">
                <a16:creationId xmlns="" xmlns:a16="http://schemas.microsoft.com/office/drawing/2014/main" id="{6A7A5A85-88CF-054C-BAFB-36E8063E1305}"/>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197" name="Rectangle 5">
            <a:extLst>
              <a:ext uri="{FF2B5EF4-FFF2-40B4-BE49-F238E27FC236}">
                <a16:creationId xmlns="" xmlns:a16="http://schemas.microsoft.com/office/drawing/2014/main" id="{09D01E33-0A88-A04E-BA9F-F2707E6744E8}"/>
              </a:ext>
            </a:extLst>
          </p:cNvPr>
          <p:cNvSpPr>
            <a:spLocks noChangeArrowheads="1"/>
          </p:cNvSpPr>
          <p:nvPr/>
        </p:nvSpPr>
        <p:spPr bwMode="auto">
          <a:xfrm>
            <a:off x="474135" y="1439333"/>
            <a:ext cx="1060026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tip the balance</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drinking</a:t>
            </a:r>
          </a:p>
          <a:p>
            <a:pPr lvl="1">
              <a:spcBef>
                <a:spcPts val="1800"/>
              </a:spcBef>
              <a:buFont typeface="Monotype Sorts" pitchFamily="2" charset="2"/>
              <a:buChar char="à"/>
              <a:defRPr/>
            </a:pPr>
            <a:r>
              <a:rPr lang="en-US" altLang="en-US" sz="2800" dirty="0">
                <a:latin typeface="Calibri" panose="020F0502020204030204" pitchFamily="34" charset="0"/>
              </a:rPr>
              <a:t>elicit positive and negative aspects of not drinking</a:t>
            </a:r>
          </a:p>
          <a:p>
            <a:pPr lvl="1">
              <a:spcBef>
                <a:spcPts val="1800"/>
              </a:spcBef>
              <a:buFont typeface="Monotype Sorts" pitchFamily="2" charset="2"/>
              <a:buChar char="à"/>
              <a:defRPr/>
            </a:pPr>
            <a:r>
              <a:rPr lang="en-US" altLang="en-US" sz="2800" dirty="0">
                <a:latin typeface="Calibri" panose="020F0502020204030204" pitchFamily="34" charset="0"/>
              </a:rPr>
              <a:t>summarize (patient could write these down)</a:t>
            </a:r>
          </a:p>
          <a:p>
            <a:pPr lvl="1">
              <a:spcBef>
                <a:spcPts val="1800"/>
              </a:spcBef>
              <a:buFont typeface="Monotype Sorts" pitchFamily="2" charset="2"/>
              <a:buChar char="à"/>
              <a:defRPr/>
            </a:pPr>
            <a:r>
              <a:rPr lang="en-US" altLang="en-US" sz="2800" dirty="0">
                <a:latin typeface="Calibri" panose="020F0502020204030204" pitchFamily="34" charset="0"/>
              </a:rPr>
              <a:t>demonstrate discrepancies between values and actions</a:t>
            </a:r>
          </a:p>
          <a:p>
            <a:pPr lvl="1">
              <a:spcBef>
                <a:spcPts val="1800"/>
              </a:spcBef>
              <a:buFont typeface="Monotype Sorts" pitchFamily="2" charset="2"/>
              <a:buChar char="à"/>
              <a:defRPr/>
            </a:pPr>
            <a:r>
              <a:rPr lang="en-US" altLang="en-US" sz="2800" dirty="0">
                <a:latin typeface="Calibri" panose="020F0502020204030204" pitchFamily="34" charset="0"/>
              </a:rPr>
              <a:t>advise a trial of abstinence or cutting down</a:t>
            </a:r>
          </a:p>
        </p:txBody>
      </p:sp>
      <p:sp>
        <p:nvSpPr>
          <p:cNvPr id="7"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a:solidFill>
                  <a:schemeClr val="bg1"/>
                </a:solidFill>
                <a:latin typeface="Calibri" panose="020F0502020204030204" pitchFamily="34" charset="0"/>
              </a:rPr>
              <a:t>C</a:t>
            </a:r>
            <a:r>
              <a:rPr lang="en-US" altLang="en-US" sz="4400" b="1" dirty="0" smtClean="0">
                <a:solidFill>
                  <a:schemeClr val="bg1"/>
                </a:solidFill>
                <a:latin typeface="Calibri" panose="020F0502020204030204" pitchFamily="34" charset="0"/>
              </a:rPr>
              <a:t>ontemplation</a:t>
            </a:r>
            <a:endParaRPr lang="en-US" altLang="en-US" sz="4400" b="1" dirty="0">
              <a:solidFill>
                <a:schemeClr val="bg1"/>
              </a:solidFill>
              <a:latin typeface="Calibri" panose="020F0502020204030204" pitchFamily="34" charset="0"/>
            </a:endParaRP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3764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a:extLst>
              <a:ext uri="{FF2B5EF4-FFF2-40B4-BE49-F238E27FC236}">
                <a16:creationId xmlns="" xmlns:a16="http://schemas.microsoft.com/office/drawing/2014/main" id="{87AF9199-5C45-1A47-B388-1D9FAA2220B4}"/>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88067" name="Rectangle 3">
            <a:extLst>
              <a:ext uri="{FF2B5EF4-FFF2-40B4-BE49-F238E27FC236}">
                <a16:creationId xmlns="" xmlns:a16="http://schemas.microsoft.com/office/drawing/2014/main" id="{2D52C7DB-8A36-404B-BB85-CD3DA886F26D}"/>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221" name="Rectangle 5">
            <a:extLst>
              <a:ext uri="{FF2B5EF4-FFF2-40B4-BE49-F238E27FC236}">
                <a16:creationId xmlns="" xmlns:a16="http://schemas.microsoft.com/office/drawing/2014/main" id="{BCD097A8-8337-354C-A44C-95E3A68FDCFF}"/>
              </a:ext>
            </a:extLst>
          </p:cNvPr>
          <p:cNvSpPr>
            <a:spLocks noChangeArrowheads="1"/>
          </p:cNvSpPr>
          <p:nvPr/>
        </p:nvSpPr>
        <p:spPr bwMode="auto">
          <a:xfrm>
            <a:off x="564445" y="1482725"/>
            <a:ext cx="10476089"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help determine the best course of action</a:t>
            </a:r>
          </a:p>
          <a:p>
            <a:pPr lvl="1">
              <a:spcBef>
                <a:spcPts val="1800"/>
              </a:spcBef>
              <a:buFont typeface="Monotype Sorts" pitchFamily="2" charset="2"/>
              <a:buChar char="à"/>
              <a:defRPr/>
            </a:pPr>
            <a:r>
              <a:rPr lang="en-US" altLang="en-US" sz="2800" dirty="0">
                <a:latin typeface="Calibri" panose="020F0502020204030204" pitchFamily="34" charset="0"/>
              </a:rPr>
              <a:t>working on motivation is not helpful</a:t>
            </a:r>
          </a:p>
          <a:p>
            <a:pPr lvl="1">
              <a:spcBef>
                <a:spcPts val="1800"/>
              </a:spcBef>
              <a:buFont typeface="Monotype Sorts" pitchFamily="2" charset="2"/>
              <a:buChar char="à"/>
              <a:defRPr/>
            </a:pPr>
            <a:r>
              <a:rPr lang="en-US" altLang="en-US" sz="2800" dirty="0">
                <a:latin typeface="Calibri" panose="020F0502020204030204" pitchFamily="34" charset="0"/>
              </a:rPr>
              <a:t>supporting self-efficacy is (remind of strengths--i.e. period of sobriety, coming to doctor)</a:t>
            </a:r>
          </a:p>
          <a:p>
            <a:pPr lvl="1">
              <a:spcBef>
                <a:spcPts val="1800"/>
              </a:spcBef>
              <a:buFont typeface="Monotype Sorts" pitchFamily="2" charset="2"/>
              <a:buChar char="à"/>
              <a:defRPr/>
            </a:pPr>
            <a:r>
              <a:rPr lang="en-US" altLang="en-US" sz="2800" dirty="0">
                <a:latin typeface="Calibri" panose="020F0502020204030204" pitchFamily="34" charset="0"/>
              </a:rPr>
              <a:t>help decide on achievable goals</a:t>
            </a:r>
          </a:p>
          <a:p>
            <a:pPr lvl="1">
              <a:spcBef>
                <a:spcPts val="1800"/>
              </a:spcBef>
              <a:buFont typeface="Monotype Sorts" pitchFamily="2" charset="2"/>
              <a:buChar char="à"/>
              <a:defRPr/>
            </a:pPr>
            <a:r>
              <a:rPr lang="en-US" altLang="en-US" sz="2800" dirty="0">
                <a:latin typeface="Calibri" panose="020F0502020204030204" pitchFamily="34" charset="0"/>
              </a:rPr>
              <a:t>caution re: difficult road ahead</a:t>
            </a:r>
          </a:p>
          <a:p>
            <a:pPr lvl="1">
              <a:spcBef>
                <a:spcPts val="1800"/>
              </a:spcBef>
              <a:buFont typeface="Monotype Sorts" pitchFamily="2" charset="2"/>
              <a:buChar char="à"/>
              <a:defRPr/>
            </a:pPr>
            <a:r>
              <a:rPr lang="en-US" altLang="en-US" sz="2800" dirty="0">
                <a:latin typeface="Calibri" panose="020F0502020204030204" pitchFamily="34" charset="0"/>
              </a:rPr>
              <a:t>relapse won’t disrupt relationship</a:t>
            </a:r>
          </a:p>
        </p:txBody>
      </p:sp>
      <p:sp>
        <p:nvSpPr>
          <p:cNvPr id="7"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smtClean="0">
                <a:solidFill>
                  <a:schemeClr val="bg1"/>
                </a:solidFill>
                <a:latin typeface="Calibri" panose="020F0502020204030204" pitchFamily="34" charset="0"/>
              </a:rPr>
              <a:t>Preparation</a:t>
            </a:r>
            <a:endParaRPr lang="en-US" altLang="en-US" sz="4400" b="1" dirty="0">
              <a:solidFill>
                <a:schemeClr val="bg1"/>
              </a:solidFill>
              <a:latin typeface="Calibri" panose="020F0502020204030204" pitchFamily="34" charset="0"/>
            </a:endParaRP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445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a:extLst>
              <a:ext uri="{FF2B5EF4-FFF2-40B4-BE49-F238E27FC236}">
                <a16:creationId xmlns="" xmlns:a16="http://schemas.microsoft.com/office/drawing/2014/main" id="{7E509D88-366D-DB49-AB39-8EA95717430B}"/>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0115" name="Rectangle 3">
            <a:extLst>
              <a:ext uri="{FF2B5EF4-FFF2-40B4-BE49-F238E27FC236}">
                <a16:creationId xmlns="" xmlns:a16="http://schemas.microsoft.com/office/drawing/2014/main" id="{486EFA22-F65F-C84A-9CE2-957E294F9248}"/>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10245" name="Rectangle 5">
            <a:extLst>
              <a:ext uri="{FF2B5EF4-FFF2-40B4-BE49-F238E27FC236}">
                <a16:creationId xmlns="" xmlns:a16="http://schemas.microsoft.com/office/drawing/2014/main" id="{3D9763D9-649C-2B40-81B0-1220721D08ED}"/>
              </a:ext>
            </a:extLst>
          </p:cNvPr>
          <p:cNvSpPr>
            <a:spLocks noChangeArrowheads="1"/>
          </p:cNvSpPr>
          <p:nvPr/>
        </p:nvSpPr>
        <p:spPr bwMode="auto">
          <a:xfrm>
            <a:off x="634060" y="1427162"/>
            <a:ext cx="10620962"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help patient take steps to change</a:t>
            </a:r>
          </a:p>
          <a:p>
            <a:pPr lvl="1">
              <a:spcBef>
                <a:spcPts val="1800"/>
              </a:spcBef>
              <a:buFont typeface="Monotype Sorts" pitchFamily="2" charset="2"/>
              <a:buChar char="à"/>
              <a:defRPr/>
            </a:pPr>
            <a:r>
              <a:rPr lang="en-US" altLang="en-US" sz="2800" dirty="0">
                <a:latin typeface="Calibri" panose="020F0502020204030204" pitchFamily="34" charset="0"/>
              </a:rPr>
              <a:t>support and encouragement</a:t>
            </a:r>
          </a:p>
          <a:p>
            <a:pPr lvl="1">
              <a:spcBef>
                <a:spcPts val="1800"/>
              </a:spcBef>
              <a:buFont typeface="Monotype Sorts" pitchFamily="2" charset="2"/>
              <a:buChar char="à"/>
              <a:defRPr/>
            </a:pPr>
            <a:r>
              <a:rPr lang="en-US" altLang="en-US" sz="2800" dirty="0">
                <a:latin typeface="Calibri" panose="020F0502020204030204" pitchFamily="34" charset="0"/>
              </a:rPr>
              <a:t>acknowledge discomfort (losses, withdrawal)</a:t>
            </a:r>
          </a:p>
          <a:p>
            <a:pPr lvl="1">
              <a:spcBef>
                <a:spcPts val="1800"/>
              </a:spcBef>
              <a:buFont typeface="Monotype Sorts" pitchFamily="2" charset="2"/>
              <a:buChar char="à"/>
              <a:defRPr/>
            </a:pPr>
            <a:r>
              <a:rPr lang="en-US" altLang="en-US" sz="2800" dirty="0">
                <a:latin typeface="Calibri" panose="020F0502020204030204" pitchFamily="34" charset="0"/>
              </a:rPr>
              <a:t>reinforce importance of recovery</a:t>
            </a:r>
          </a:p>
        </p:txBody>
      </p:sp>
      <p:sp>
        <p:nvSpPr>
          <p:cNvPr id="7"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smtClean="0">
                <a:solidFill>
                  <a:schemeClr val="bg1"/>
                </a:solidFill>
                <a:latin typeface="Calibri" panose="020F0502020204030204" pitchFamily="34" charset="0"/>
              </a:rPr>
              <a:t>Action</a:t>
            </a:r>
            <a:endParaRPr lang="en-US" altLang="en-US" sz="4400" b="1" dirty="0">
              <a:solidFill>
                <a:schemeClr val="bg1"/>
              </a:solidFill>
              <a:latin typeface="Calibri" panose="020F0502020204030204" pitchFamily="34" charset="0"/>
            </a:endParaRP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1009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a:extLst>
              <a:ext uri="{FF2B5EF4-FFF2-40B4-BE49-F238E27FC236}">
                <a16:creationId xmlns="" xmlns:a16="http://schemas.microsoft.com/office/drawing/2014/main" id="{F7C7D359-7805-9649-ABCB-C7B0D5277098}"/>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2163" name="Rectangle 3">
            <a:extLst>
              <a:ext uri="{FF2B5EF4-FFF2-40B4-BE49-F238E27FC236}">
                <a16:creationId xmlns="" xmlns:a16="http://schemas.microsoft.com/office/drawing/2014/main" id="{19D26443-9AB3-3D46-BA3A-45B592A70BAE}"/>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11269" name="Rectangle 5">
            <a:extLst>
              <a:ext uri="{FF2B5EF4-FFF2-40B4-BE49-F238E27FC236}">
                <a16:creationId xmlns="" xmlns:a16="http://schemas.microsoft.com/office/drawing/2014/main" id="{BFA7B04F-13B3-DB47-B11C-50D60D3994C1}"/>
              </a:ext>
            </a:extLst>
          </p:cNvPr>
          <p:cNvSpPr>
            <a:spLocks noChangeArrowheads="1"/>
          </p:cNvSpPr>
          <p:nvPr/>
        </p:nvSpPr>
        <p:spPr bwMode="auto">
          <a:xfrm>
            <a:off x="785518" y="1423458"/>
            <a:ext cx="10620964"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3200" dirty="0">
                <a:latin typeface="Calibri" panose="020F0502020204030204" pitchFamily="34" charset="0"/>
              </a:rPr>
              <a:t>Goal is to help prevent relapse</a:t>
            </a:r>
          </a:p>
          <a:p>
            <a:pPr lvl="1">
              <a:spcBef>
                <a:spcPts val="1800"/>
              </a:spcBef>
              <a:buFont typeface="Monotype Sorts" pitchFamily="2" charset="2"/>
              <a:buChar char="à"/>
              <a:defRPr/>
            </a:pPr>
            <a:r>
              <a:rPr lang="en-US" altLang="en-US" sz="2800" dirty="0">
                <a:latin typeface="Calibri" panose="020F0502020204030204" pitchFamily="34" charset="0"/>
              </a:rPr>
              <a:t>anticipate difficult situations (triggers)</a:t>
            </a:r>
          </a:p>
          <a:p>
            <a:pPr lvl="1">
              <a:spcBef>
                <a:spcPts val="1800"/>
              </a:spcBef>
              <a:buFont typeface="Monotype Sorts" pitchFamily="2" charset="2"/>
              <a:buChar char="à"/>
              <a:defRPr/>
            </a:pPr>
            <a:r>
              <a:rPr lang="en-US" altLang="en-US" sz="2800" dirty="0">
                <a:latin typeface="Calibri" panose="020F0502020204030204" pitchFamily="34" charset="0"/>
              </a:rPr>
              <a:t>recognize the ongoing struggle</a:t>
            </a:r>
          </a:p>
          <a:p>
            <a:pPr lvl="1">
              <a:spcBef>
                <a:spcPts val="1800"/>
              </a:spcBef>
              <a:buFont typeface="Monotype Sorts" pitchFamily="2" charset="2"/>
              <a:buChar char="à"/>
              <a:defRPr/>
            </a:pPr>
            <a:r>
              <a:rPr lang="en-US" altLang="en-US" sz="2800" dirty="0">
                <a:latin typeface="Calibri" panose="020F0502020204030204" pitchFamily="34" charset="0"/>
              </a:rPr>
              <a:t>support the patient’s resolve</a:t>
            </a:r>
          </a:p>
          <a:p>
            <a:pPr lvl="1">
              <a:spcBef>
                <a:spcPts val="1800"/>
              </a:spcBef>
              <a:buFont typeface="Monotype Sorts" pitchFamily="2" charset="2"/>
              <a:buChar char="à"/>
              <a:defRPr/>
            </a:pPr>
            <a:r>
              <a:rPr lang="en-US" altLang="en-US" sz="2800" dirty="0">
                <a:latin typeface="Calibri" panose="020F0502020204030204" pitchFamily="34" charset="0"/>
              </a:rPr>
              <a:t>reiterate that relapse won’t disrupt your relationship</a:t>
            </a:r>
          </a:p>
        </p:txBody>
      </p:sp>
      <p:sp>
        <p:nvSpPr>
          <p:cNvPr id="7"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smtClean="0">
                <a:solidFill>
                  <a:schemeClr val="bg1"/>
                </a:solidFill>
                <a:latin typeface="Calibri" panose="020F0502020204030204" pitchFamily="34" charset="0"/>
              </a:rPr>
              <a:t>Maintenance</a:t>
            </a:r>
            <a:endParaRPr lang="en-US" altLang="en-US" sz="4400" b="1" dirty="0">
              <a:solidFill>
                <a:schemeClr val="bg1"/>
              </a:solidFill>
              <a:latin typeface="Calibri" panose="020F0502020204030204" pitchFamily="34" charset="0"/>
            </a:endParaRP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1740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a:extLst>
              <a:ext uri="{FF2B5EF4-FFF2-40B4-BE49-F238E27FC236}">
                <a16:creationId xmlns="" xmlns:a16="http://schemas.microsoft.com/office/drawing/2014/main" id="{B7AFB2EB-4C16-A146-BDD0-9A9D076DBEBD}"/>
              </a:ext>
            </a:extLst>
          </p:cNvPr>
          <p:cNvSpPr>
            <a:spLocks noChangeArrowheads="1"/>
          </p:cNvSpPr>
          <p:nvPr/>
        </p:nvSpPr>
        <p:spPr bwMode="auto">
          <a:xfrm>
            <a:off x="1490133" y="6248400"/>
            <a:ext cx="225777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94211" name="Rectangle 3">
            <a:extLst>
              <a:ext uri="{FF2B5EF4-FFF2-40B4-BE49-F238E27FC236}">
                <a16:creationId xmlns="" xmlns:a16="http://schemas.microsoft.com/office/drawing/2014/main" id="{99870BF2-F7AB-0749-83E5-E3D75812A2BD}"/>
              </a:ext>
            </a:extLst>
          </p:cNvPr>
          <p:cNvSpPr>
            <a:spLocks noChangeArrowheads="1"/>
          </p:cNvSpPr>
          <p:nvPr/>
        </p:nvSpPr>
        <p:spPr bwMode="auto">
          <a:xfrm>
            <a:off x="4380089" y="6248400"/>
            <a:ext cx="34318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en-US" altLang="en-US" sz="2400" dirty="0">
              <a:latin typeface="Calibri" panose="020F0502020204030204" pitchFamily="34" charset="0"/>
            </a:endParaRPr>
          </a:p>
        </p:txBody>
      </p:sp>
      <p:sp>
        <p:nvSpPr>
          <p:cNvPr id="12293" name="Rectangle 5">
            <a:extLst>
              <a:ext uri="{FF2B5EF4-FFF2-40B4-BE49-F238E27FC236}">
                <a16:creationId xmlns="" xmlns:a16="http://schemas.microsoft.com/office/drawing/2014/main" id="{E9D87057-A0B6-414D-9596-7107202F3ED6}"/>
              </a:ext>
            </a:extLst>
          </p:cNvPr>
          <p:cNvSpPr>
            <a:spLocks noChangeArrowheads="1"/>
          </p:cNvSpPr>
          <p:nvPr/>
        </p:nvSpPr>
        <p:spPr bwMode="auto">
          <a:xfrm>
            <a:off x="588905" y="1431926"/>
            <a:ext cx="10620962"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800"/>
              </a:spcBef>
              <a:buFont typeface="Monotype Sorts" pitchFamily="2" charset="2"/>
              <a:buChar char="à"/>
              <a:defRPr/>
            </a:pPr>
            <a:r>
              <a:rPr lang="en-US" altLang="en-US" sz="2800" dirty="0">
                <a:latin typeface="Calibri" panose="020F0502020204030204" pitchFamily="34" charset="0"/>
              </a:rPr>
              <a:t>Goal is to renew the process of contemplation</a:t>
            </a:r>
          </a:p>
          <a:p>
            <a:pPr lvl="1">
              <a:spcBef>
                <a:spcPts val="1800"/>
              </a:spcBef>
              <a:buFont typeface="Monotype Sorts" pitchFamily="2" charset="2"/>
              <a:buChar char="à"/>
              <a:defRPr/>
            </a:pPr>
            <a:r>
              <a:rPr lang="en-US" altLang="en-US" dirty="0">
                <a:latin typeface="Calibri" panose="020F0502020204030204" pitchFamily="34" charset="0"/>
              </a:rPr>
              <a:t>explore what can be learned</a:t>
            </a:r>
          </a:p>
          <a:p>
            <a:pPr lvl="1">
              <a:spcBef>
                <a:spcPts val="1800"/>
              </a:spcBef>
              <a:buFont typeface="Monotype Sorts" pitchFamily="2" charset="2"/>
              <a:buChar char="à"/>
              <a:defRPr/>
            </a:pPr>
            <a:r>
              <a:rPr lang="en-US" altLang="en-US" dirty="0">
                <a:latin typeface="Calibri" panose="020F0502020204030204" pitchFamily="34" charset="0"/>
              </a:rPr>
              <a:t>express concern</a:t>
            </a:r>
          </a:p>
          <a:p>
            <a:pPr lvl="1">
              <a:spcBef>
                <a:spcPts val="1800"/>
              </a:spcBef>
              <a:buFont typeface="Monotype Sorts" pitchFamily="2" charset="2"/>
              <a:buChar char="à"/>
              <a:defRPr/>
            </a:pPr>
            <a:r>
              <a:rPr lang="en-US" altLang="en-US" dirty="0">
                <a:latin typeface="Calibri" panose="020F0502020204030204" pitchFamily="34" charset="0"/>
              </a:rPr>
              <a:t>emphasize the positive aspects of prior abstinence and of current efforts to seek care</a:t>
            </a:r>
          </a:p>
          <a:p>
            <a:pPr lvl="1">
              <a:spcBef>
                <a:spcPts val="1800"/>
              </a:spcBef>
              <a:buFont typeface="Monotype Sorts" pitchFamily="2" charset="2"/>
              <a:buChar char="à"/>
              <a:defRPr/>
            </a:pPr>
            <a:r>
              <a:rPr lang="en-US" altLang="en-US" dirty="0">
                <a:latin typeface="Calibri" panose="020F0502020204030204" pitchFamily="34" charset="0"/>
              </a:rPr>
              <a:t>support self-efficacy</a:t>
            </a:r>
          </a:p>
        </p:txBody>
      </p:sp>
      <p:sp>
        <p:nvSpPr>
          <p:cNvPr id="7" name="Rectangle 2">
            <a:extLst>
              <a:ext uri="{FF2B5EF4-FFF2-40B4-BE49-F238E27FC236}">
                <a16:creationId xmlns="" xmlns:a16="http://schemas.microsoft.com/office/drawing/2014/main" id="{3271EDC5-9114-BF4C-B331-64D563EA9EAC}"/>
              </a:ext>
            </a:extLst>
          </p:cNvPr>
          <p:cNvSpPr>
            <a:spLocks noChangeArrowheads="1"/>
          </p:cNvSpPr>
          <p:nvPr/>
        </p:nvSpPr>
        <p:spPr bwMode="auto">
          <a:xfrm>
            <a:off x="0" y="0"/>
            <a:ext cx="12191999" cy="1181100"/>
          </a:xfrm>
          <a:prstGeom prst="rect">
            <a:avLst/>
          </a:prstGeom>
          <a:solidFill>
            <a:srgbClr val="002060"/>
          </a:solidFill>
          <a:ln>
            <a:noFill/>
          </a:ln>
          <a:effectLs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4400" b="1" dirty="0" smtClean="0">
                <a:solidFill>
                  <a:schemeClr val="bg1"/>
                </a:solidFill>
                <a:latin typeface="Calibri" panose="020F0502020204030204" pitchFamily="34" charset="0"/>
              </a:rPr>
              <a:t>Relapse/Return to Use</a:t>
            </a:r>
            <a:endParaRPr lang="en-US" altLang="en-US" sz="4400" b="1" dirty="0">
              <a:solidFill>
                <a:schemeClr val="bg1"/>
              </a:solidFill>
              <a:latin typeface="Calibri" panose="020F0502020204030204" pitchFamily="34" charset="0"/>
            </a:endParaRPr>
          </a:p>
        </p:txBody>
      </p:sp>
      <p:pic>
        <p:nvPicPr>
          <p:cNvPr id="6"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 t="2900" r="2076" b="1434"/>
          <a:stretch/>
        </p:blipFill>
        <p:spPr bwMode="auto">
          <a:xfrm>
            <a:off x="10180796" y="44280"/>
            <a:ext cx="1821076" cy="1618734"/>
          </a:xfrm>
          <a:prstGeom prst="rect">
            <a:avLst/>
          </a:prstGeom>
          <a:noFill/>
          <a:ln w="1270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3756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 xmlns:a16="http://schemas.microsoft.com/office/drawing/2014/main" id="{E6DEACA7-3FC9-1843-A12F-81C369D504F2}"/>
              </a:ext>
            </a:extLst>
          </p:cNvPr>
          <p:cNvSpPr>
            <a:spLocks noGrp="1"/>
          </p:cNvSpPr>
          <p:nvPr>
            <p:ph type="title"/>
          </p:nvPr>
        </p:nvSpPr>
        <p:spPr bwMode="auto">
          <a:xfrm>
            <a:off x="0" y="0"/>
            <a:ext cx="12192000" cy="1145754"/>
          </a:xfrm>
          <a:solidFill>
            <a:srgbClr val="002060"/>
          </a:solidFill>
        </p:spPr>
        <p:txBody>
          <a:bodyPr/>
          <a:lstStyle/>
          <a:p>
            <a:pPr algn="ctr" eaLnBrk="1" hangingPunct="1"/>
            <a:r>
              <a:rPr lang="en-US" altLang="en-US" b="1" cap="none" dirty="0">
                <a:solidFill>
                  <a:schemeClr val="bg1"/>
                </a:solidFill>
              </a:rPr>
              <a:t>Summary</a:t>
            </a:r>
          </a:p>
        </p:txBody>
      </p:sp>
      <p:sp>
        <p:nvSpPr>
          <p:cNvPr id="59395" name="Rectangle 5">
            <a:extLst>
              <a:ext uri="{FF2B5EF4-FFF2-40B4-BE49-F238E27FC236}">
                <a16:creationId xmlns="" xmlns:a16="http://schemas.microsoft.com/office/drawing/2014/main" id="{5E8B12E7-7AB4-4A44-A421-AD0AFEAD6788}"/>
              </a:ext>
            </a:extLst>
          </p:cNvPr>
          <p:cNvSpPr>
            <a:spLocks noChangeArrowheads="1"/>
          </p:cNvSpPr>
          <p:nvPr/>
        </p:nvSpPr>
        <p:spPr bwMode="auto">
          <a:xfrm>
            <a:off x="667265" y="1689103"/>
            <a:ext cx="1103458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800100" indent="-34290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ts val="600"/>
              </a:spcBef>
              <a:buClr>
                <a:schemeClr val="tx1"/>
              </a:buClr>
            </a:pPr>
            <a:r>
              <a:rPr lang="en-US" altLang="en-US" sz="2800" dirty="0">
                <a:latin typeface="Calibri" panose="020F0502020204030204" pitchFamily="34" charset="0"/>
              </a:rPr>
              <a:t>Screen to identify the spectrum of unhealthy </a:t>
            </a:r>
            <a:r>
              <a:rPr lang="en-US" altLang="en-US" sz="2800" dirty="0" smtClean="0">
                <a:latin typeface="Calibri" panose="020F0502020204030204" pitchFamily="34" charset="0"/>
              </a:rPr>
              <a:t>alcohol and other drug use</a:t>
            </a:r>
            <a:endParaRPr lang="en-US" altLang="en-US" sz="2800" dirty="0">
              <a:latin typeface="Calibri" panose="020F0502020204030204" pitchFamily="34" charset="0"/>
            </a:endParaRPr>
          </a:p>
          <a:p>
            <a:pPr lvl="1">
              <a:spcBef>
                <a:spcPts val="600"/>
              </a:spcBef>
              <a:buClr>
                <a:schemeClr val="tx1"/>
              </a:buClr>
              <a:buFont typeface="Arial" panose="020B0604020202020204" pitchFamily="34" charset="0"/>
              <a:buChar char="•"/>
            </a:pPr>
            <a:r>
              <a:rPr lang="en-US" altLang="en-US" sz="2800" dirty="0">
                <a:latin typeface="Calibri" panose="020F0502020204030204" pitchFamily="34" charset="0"/>
              </a:rPr>
              <a:t>Includes (risky) use, </a:t>
            </a:r>
            <a:r>
              <a:rPr lang="en-US" altLang="en-US" sz="2800" dirty="0" smtClean="0">
                <a:latin typeface="Calibri" panose="020F0502020204030204" pitchFamily="34" charset="0"/>
              </a:rPr>
              <a:t>use disorder</a:t>
            </a:r>
            <a:endParaRPr lang="en-US" altLang="en-US" sz="2800" dirty="0">
              <a:latin typeface="Calibri" panose="020F0502020204030204" pitchFamily="34" charset="0"/>
            </a:endParaRPr>
          </a:p>
          <a:p>
            <a:pPr>
              <a:spcBef>
                <a:spcPts val="600"/>
              </a:spcBef>
              <a:buClr>
                <a:schemeClr val="tx1"/>
              </a:buClr>
            </a:pPr>
            <a:r>
              <a:rPr lang="en-US" altLang="en-US" sz="2800" dirty="0">
                <a:latin typeface="Calibri" panose="020F0502020204030204" pitchFamily="34" charset="0"/>
              </a:rPr>
              <a:t>Validated questions best</a:t>
            </a:r>
          </a:p>
          <a:p>
            <a:pPr>
              <a:spcBef>
                <a:spcPts val="600"/>
              </a:spcBef>
              <a:buClr>
                <a:schemeClr val="tx1"/>
              </a:buClr>
            </a:pPr>
            <a:r>
              <a:rPr lang="en-US" altLang="en-US" sz="2800" dirty="0">
                <a:latin typeface="Calibri" panose="020F0502020204030204" pitchFamily="34" charset="0"/>
              </a:rPr>
              <a:t>Incorporate into health history, ask </a:t>
            </a:r>
            <a:r>
              <a:rPr lang="ja-JP" altLang="en-US" sz="2800" dirty="0">
                <a:latin typeface="Calibri" panose="020F0502020204030204" pitchFamily="34" charset="0"/>
              </a:rPr>
              <a:t>“</a:t>
            </a:r>
            <a:r>
              <a:rPr lang="en-US" altLang="ja-JP" sz="2800" dirty="0">
                <a:latin typeface="Calibri" panose="020F0502020204030204" pitchFamily="34" charset="0"/>
              </a:rPr>
              <a:t>matter of fact</a:t>
            </a:r>
            <a:r>
              <a:rPr lang="ja-JP" altLang="en-US" sz="2800" dirty="0">
                <a:latin typeface="Calibri" panose="020F0502020204030204" pitchFamily="34" charset="0"/>
              </a:rPr>
              <a:t>”</a:t>
            </a:r>
            <a:endParaRPr lang="en-US" altLang="ja-JP" sz="2800" dirty="0">
              <a:latin typeface="Calibri" panose="020F0502020204030204" pitchFamily="34" charset="0"/>
            </a:endParaRPr>
          </a:p>
          <a:p>
            <a:pPr>
              <a:spcBef>
                <a:spcPts val="600"/>
              </a:spcBef>
              <a:buClr>
                <a:schemeClr val="tx1"/>
              </a:buClr>
            </a:pPr>
            <a:r>
              <a:rPr lang="en-US" altLang="en-US" sz="2800" dirty="0">
                <a:latin typeface="Calibri" panose="020F0502020204030204" pitchFamily="34" charset="0"/>
              </a:rPr>
              <a:t>Assess after a positive screening test</a:t>
            </a:r>
          </a:p>
          <a:p>
            <a:pPr lvl="1">
              <a:spcBef>
                <a:spcPts val="600"/>
              </a:spcBef>
              <a:buClrTx/>
              <a:buFont typeface="Arial" panose="020B0604020202020204" pitchFamily="34" charset="0"/>
              <a:buChar char="•"/>
            </a:pPr>
            <a:r>
              <a:rPr lang="en-US" altLang="en-US" sz="2800" dirty="0">
                <a:latin typeface="Calibri" panose="020F0502020204030204" pitchFamily="34" charset="0"/>
              </a:rPr>
              <a:t>To confirm unhealthy use</a:t>
            </a:r>
          </a:p>
          <a:p>
            <a:pPr lvl="1">
              <a:spcBef>
                <a:spcPts val="600"/>
              </a:spcBef>
              <a:buClrTx/>
              <a:buFont typeface="Arial" panose="020B0604020202020204" pitchFamily="34" charset="0"/>
              <a:buChar char="•"/>
            </a:pPr>
            <a:r>
              <a:rPr lang="en-US" altLang="en-US" sz="2800" dirty="0">
                <a:latin typeface="Calibri" panose="020F0502020204030204" pitchFamily="34" charset="0"/>
              </a:rPr>
              <a:t>To identify </a:t>
            </a:r>
            <a:r>
              <a:rPr lang="en-US" altLang="en-US" sz="2800" dirty="0" smtClean="0">
                <a:latin typeface="Calibri" panose="020F0502020204030204" pitchFamily="34" charset="0"/>
              </a:rPr>
              <a:t>use disorder</a:t>
            </a:r>
          </a:p>
          <a:p>
            <a:pPr>
              <a:spcBef>
                <a:spcPts val="600"/>
              </a:spcBef>
              <a:buClrTx/>
            </a:pPr>
            <a:r>
              <a:rPr lang="en-US" altLang="en-US" sz="2800" dirty="0">
                <a:latin typeface="Calibri" panose="020F0502020204030204" pitchFamily="34" charset="0"/>
              </a:rPr>
              <a:t>Use brief negotiated interview to address unhealthy substance </a:t>
            </a:r>
            <a:r>
              <a:rPr lang="en-US" altLang="en-US" sz="2800" dirty="0" smtClean="0">
                <a:latin typeface="Calibri" panose="020F0502020204030204" pitchFamily="34" charset="0"/>
              </a:rPr>
              <a:t>use to help motivate patients to change cognizant of their stage of change</a:t>
            </a:r>
            <a:endParaRPr lang="en-US" altLang="en-US" sz="2800" dirty="0">
              <a:latin typeface="Calibri" panose="020F0502020204030204" pitchFamily="34" charset="0"/>
            </a:endParaRPr>
          </a:p>
        </p:txBody>
      </p:sp>
      <p:sp>
        <p:nvSpPr>
          <p:cNvPr id="59396" name="TextBox 6">
            <a:extLst>
              <a:ext uri="{FF2B5EF4-FFF2-40B4-BE49-F238E27FC236}">
                <a16:creationId xmlns="" xmlns:a16="http://schemas.microsoft.com/office/drawing/2014/main" id="{F81C5C73-9846-6F43-9369-6A2BB99EE5CC}"/>
              </a:ext>
            </a:extLst>
          </p:cNvPr>
          <p:cNvSpPr txBox="1">
            <a:spLocks noChangeArrowheads="1"/>
          </p:cNvSpPr>
          <p:nvPr/>
        </p:nvSpPr>
        <p:spPr bwMode="auto">
          <a:xfrm>
            <a:off x="-707436" y="25209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Tree>
    <p:extLst>
      <p:ext uri="{BB962C8B-B14F-4D97-AF65-F5344CB8AC3E}">
        <p14:creationId xmlns:p14="http://schemas.microsoft.com/office/powerpoint/2010/main" val="30774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 xmlns:a16="http://schemas.microsoft.com/office/drawing/2014/main" id="{235A169C-9DFE-C844-8009-FF51C79EF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4" y="251548"/>
            <a:ext cx="7834185" cy="604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Photo illustrating sizes of standard drinks: beer (12 ounces), malt liquor (8-9 ounces), table wine (5 ounces), liqueur (2-9 ounces), brandy (1.5 ounces), spirits (1.5 ounces). See page 13 of the Clinician's Guide.">
            <a:extLst>
              <a:ext uri="{FF2B5EF4-FFF2-40B4-BE49-F238E27FC236}">
                <a16:creationId xmlns="" xmlns:a16="http://schemas.microsoft.com/office/drawing/2014/main" id="{388E1B10-36BE-784F-840E-8A3E383E82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5940"/>
          <a:stretch/>
        </p:blipFill>
        <p:spPr bwMode="auto">
          <a:xfrm>
            <a:off x="4153314" y="3248760"/>
            <a:ext cx="7871690" cy="339194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05524" y="2707651"/>
            <a:ext cx="2422586" cy="523220"/>
          </a:xfrm>
          <a:prstGeom prst="rect">
            <a:avLst/>
          </a:prstGeom>
          <a:solidFill>
            <a:srgbClr val="002060"/>
          </a:solidFill>
        </p:spPr>
        <p:txBody>
          <a:bodyPr wrap="none" rtlCol="0">
            <a:spAutoFit/>
          </a:bodyPr>
          <a:lstStyle/>
          <a:p>
            <a:r>
              <a:rPr lang="en-US" sz="2800" b="1" dirty="0" smtClean="0">
                <a:solidFill>
                  <a:schemeClr val="bg1"/>
                </a:solidFill>
              </a:rPr>
              <a:t>Standard Drink</a:t>
            </a:r>
            <a:endParaRPr lang="en-US" sz="2800" b="1" dirty="0">
              <a:solidFill>
                <a:schemeClr val="bg1"/>
              </a:solidFill>
            </a:endParaRPr>
          </a:p>
        </p:txBody>
      </p:sp>
    </p:spTree>
    <p:extLst>
      <p:ext uri="{BB962C8B-B14F-4D97-AF65-F5344CB8AC3E}">
        <p14:creationId xmlns:p14="http://schemas.microsoft.com/office/powerpoint/2010/main" val="14220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CDA71E18-9D52-2248-81C2-58B5FB002DEA}"/>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0723" name="Rectangle 3">
            <a:extLst>
              <a:ext uri="{FF2B5EF4-FFF2-40B4-BE49-F238E27FC236}">
                <a16:creationId xmlns="" xmlns:a16="http://schemas.microsoft.com/office/drawing/2014/main" id="{E2FCD118-2CD9-2A48-89A0-C828B19E4A2C}"/>
              </a:ext>
            </a:extLst>
          </p:cNvPr>
          <p:cNvSpPr>
            <a:spLocks noChangeArrowheads="1"/>
          </p:cNvSpPr>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0724" name="Rectangle 4">
            <a:extLst>
              <a:ext uri="{FF2B5EF4-FFF2-40B4-BE49-F238E27FC236}">
                <a16:creationId xmlns="" xmlns:a16="http://schemas.microsoft.com/office/drawing/2014/main" id="{E518E509-8DA0-EC45-8EDF-75584B840186}"/>
              </a:ext>
            </a:extLst>
          </p:cNvPr>
          <p:cNvSpPr>
            <a:spLocks noChangeArrowheads="1"/>
          </p:cNvSpPr>
          <p:nvPr/>
        </p:nvSpPr>
        <p:spPr bwMode="auto">
          <a:xfrm>
            <a:off x="914402"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0725" name="Rectangle 5">
            <a:extLst>
              <a:ext uri="{FF2B5EF4-FFF2-40B4-BE49-F238E27FC236}">
                <a16:creationId xmlns="" xmlns:a16="http://schemas.microsoft.com/office/drawing/2014/main" id="{199BBA80-49E4-474D-98FF-F1C5582E9479}"/>
              </a:ext>
            </a:extLst>
          </p:cNvPr>
          <p:cNvSpPr>
            <a:spLocks noChangeArrowheads="1"/>
          </p:cNvSpPr>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
        <p:nvSpPr>
          <p:cNvPr id="351238" name="Rectangle 6">
            <a:extLst>
              <a:ext uri="{FF2B5EF4-FFF2-40B4-BE49-F238E27FC236}">
                <a16:creationId xmlns="" xmlns:a16="http://schemas.microsoft.com/office/drawing/2014/main" id="{FC6D8B6C-080D-BB4F-88AF-D16491B6FA92}"/>
              </a:ext>
            </a:extLst>
          </p:cNvPr>
          <p:cNvSpPr>
            <a:spLocks noGrp="1"/>
          </p:cNvSpPr>
          <p:nvPr>
            <p:ph type="title"/>
          </p:nvPr>
        </p:nvSpPr>
        <p:spPr bwMode="auto">
          <a:xfrm>
            <a:off x="0" y="1"/>
            <a:ext cx="12192000" cy="1134318"/>
          </a:xfrm>
          <a:solidFill>
            <a:srgbClr val="002060"/>
          </a:solidFill>
          <a:extLst/>
        </p:spPr>
        <p:txBody>
          <a:bodyPr lIns="90488" tIns="44450" rIns="90488" bIns="44450"/>
          <a:lstStyle/>
          <a:p>
            <a:pPr algn="ctr" eaLnBrk="1" hangingPunct="1">
              <a:defRPr/>
            </a:pPr>
            <a:r>
              <a:rPr lang="en-US" b="1" cap="none" dirty="0">
                <a:solidFill>
                  <a:schemeClr val="bg1"/>
                </a:solidFill>
                <a:ea typeface="ＭＳ Ｐゴシック" charset="0"/>
                <a:cs typeface="ＭＳ Ｐゴシック" charset="0"/>
              </a:rPr>
              <a:t>Risky Amounts</a:t>
            </a:r>
          </a:p>
        </p:txBody>
      </p:sp>
      <p:sp>
        <p:nvSpPr>
          <p:cNvPr id="351239" name="Rectangle 7">
            <a:extLst>
              <a:ext uri="{FF2B5EF4-FFF2-40B4-BE49-F238E27FC236}">
                <a16:creationId xmlns="" xmlns:a16="http://schemas.microsoft.com/office/drawing/2014/main" id="{BAA2AD0D-E4DD-3143-BE37-BD22F3BE2231}"/>
              </a:ext>
            </a:extLst>
          </p:cNvPr>
          <p:cNvSpPr>
            <a:spLocks noGrp="1"/>
          </p:cNvSpPr>
          <p:nvPr>
            <p:ph idx="1"/>
          </p:nvPr>
        </p:nvSpPr>
        <p:spPr>
          <a:xfrm>
            <a:off x="125095" y="1354238"/>
            <a:ext cx="9300164" cy="4421494"/>
          </a:xfrm>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488" tIns="44450" rIns="90488" bIns="44450"/>
          <a:lstStyle/>
          <a:p>
            <a:pPr marL="0" indent="0" eaLnBrk="1" hangingPunct="1">
              <a:buClr>
                <a:schemeClr val="tx1"/>
              </a:buClr>
              <a:buNone/>
              <a:defRPr/>
            </a:pPr>
            <a:r>
              <a:rPr lang="en-US" sz="3600" b="1" dirty="0" smtClean="0">
                <a:ea typeface="ＭＳ Ｐゴシック" charset="0"/>
                <a:cs typeface="ＭＳ Ｐゴシック" charset="0"/>
              </a:rPr>
              <a:t>Risky* alcohol use</a:t>
            </a:r>
            <a:r>
              <a:rPr lang="en-US" b="1" dirty="0" smtClean="0">
                <a:ea typeface="ＭＳ Ｐゴシック" charset="0"/>
                <a:cs typeface="ＭＳ Ｐゴシック" charset="0"/>
              </a:rPr>
              <a:t> </a:t>
            </a:r>
            <a:r>
              <a:rPr lang="en-US" sz="2400" b="1" dirty="0" smtClean="0">
                <a:ea typeface="ＭＳ Ｐゴシック" charset="0"/>
                <a:cs typeface="ＭＳ Ｐゴシック" charset="0"/>
              </a:rPr>
              <a:t>(quantity, frequency)</a:t>
            </a:r>
          </a:p>
          <a:p>
            <a:pPr eaLnBrk="1" hangingPunct="1">
              <a:buClr>
                <a:schemeClr val="tx1"/>
              </a:buClr>
              <a:buFont typeface="Arial" charset="0"/>
              <a:buChar char="•"/>
              <a:defRPr/>
            </a:pPr>
            <a:r>
              <a:rPr lang="en-US" sz="2400" b="1" dirty="0" smtClean="0">
                <a:ea typeface="ＭＳ Ｐゴシック" charset="0"/>
                <a:cs typeface="ＭＳ Ｐゴシック" charset="0"/>
              </a:rPr>
              <a:t>Men </a:t>
            </a:r>
            <a:r>
              <a:rPr lang="en-US" sz="2400" b="1" dirty="0"/>
              <a:t>≤</a:t>
            </a:r>
            <a:r>
              <a:rPr lang="en-US" sz="2400" b="1" dirty="0" smtClean="0">
                <a:ea typeface="ＭＳ Ｐゴシック" charset="0"/>
                <a:cs typeface="ＭＳ Ｐゴシック" charset="0"/>
              </a:rPr>
              <a:t>65</a:t>
            </a:r>
            <a:endParaRPr lang="en-US" sz="2400" b="1" dirty="0">
              <a:ea typeface="ＭＳ Ｐゴシック" charset="0"/>
              <a:cs typeface="ＭＳ Ｐゴシック" charset="0"/>
            </a:endParaRPr>
          </a:p>
          <a:p>
            <a:pPr lvl="1" eaLnBrk="1" hangingPunct="1">
              <a:buClr>
                <a:schemeClr val="tx1"/>
              </a:buClr>
              <a:buFont typeface="Arial" charset="0"/>
              <a:buChar char="–"/>
              <a:defRPr/>
            </a:pPr>
            <a:r>
              <a:rPr lang="en-US" dirty="0">
                <a:ea typeface="ＭＳ Ｐゴシック" charset="0"/>
                <a:cs typeface="+mn-cs"/>
              </a:rPr>
              <a:t>&gt;14 drinks per week, </a:t>
            </a:r>
            <a:r>
              <a:rPr lang="en-US" dirty="0" smtClean="0">
                <a:ea typeface="ＭＳ Ｐゴシック" charset="0"/>
                <a:cs typeface="+mn-cs"/>
              </a:rPr>
              <a:t>   &gt;</a:t>
            </a:r>
            <a:r>
              <a:rPr lang="en-US" dirty="0">
                <a:ea typeface="ＭＳ Ｐゴシック" charset="0"/>
                <a:cs typeface="+mn-cs"/>
              </a:rPr>
              <a:t>4 per occasion (5+)</a:t>
            </a:r>
          </a:p>
          <a:p>
            <a:pPr eaLnBrk="1" hangingPunct="1">
              <a:buClr>
                <a:schemeClr val="tx1"/>
              </a:buClr>
              <a:buFont typeface="Arial" charset="0"/>
              <a:buChar char="•"/>
              <a:defRPr/>
            </a:pPr>
            <a:r>
              <a:rPr lang="en-US" sz="2400" b="1" dirty="0">
                <a:ea typeface="ＭＳ Ｐゴシック" charset="0"/>
                <a:cs typeface="ＭＳ Ｐゴシック" charset="0"/>
              </a:rPr>
              <a:t>Women (and men </a:t>
            </a:r>
            <a:r>
              <a:rPr lang="en-US" sz="2400" b="1" dirty="0" smtClean="0">
                <a:ea typeface="ＭＳ Ｐゴシック" charset="0"/>
                <a:cs typeface="ＭＳ Ｐゴシック" charset="0"/>
              </a:rPr>
              <a:t>&gt;65)</a:t>
            </a:r>
            <a:endParaRPr lang="en-US" sz="2400" b="1" dirty="0">
              <a:ea typeface="ＭＳ Ｐゴシック" charset="0"/>
              <a:cs typeface="ＭＳ Ｐゴシック" charset="0"/>
            </a:endParaRPr>
          </a:p>
          <a:p>
            <a:pPr lvl="1" eaLnBrk="1" hangingPunct="1">
              <a:buClr>
                <a:schemeClr val="tx1"/>
              </a:buClr>
              <a:buFont typeface="Arial" charset="0"/>
              <a:buChar char="–"/>
              <a:defRPr/>
            </a:pPr>
            <a:r>
              <a:rPr lang="en-US" dirty="0">
                <a:ea typeface="ＭＳ Ｐゴシック" charset="0"/>
                <a:cs typeface="+mn-cs"/>
              </a:rPr>
              <a:t>&gt;7 drinks per week, </a:t>
            </a:r>
            <a:r>
              <a:rPr lang="en-US" dirty="0" smtClean="0">
                <a:ea typeface="ＭＳ Ｐゴシック" charset="0"/>
                <a:cs typeface="+mn-cs"/>
              </a:rPr>
              <a:t>     &gt;</a:t>
            </a:r>
            <a:r>
              <a:rPr lang="en-US" dirty="0">
                <a:ea typeface="ＭＳ Ｐゴシック" charset="0"/>
                <a:cs typeface="+mn-cs"/>
              </a:rPr>
              <a:t>3 per occasion (4+)</a:t>
            </a:r>
          </a:p>
        </p:txBody>
      </p:sp>
      <p:sp>
        <p:nvSpPr>
          <p:cNvPr id="30728" name="Text Box 9">
            <a:extLst>
              <a:ext uri="{FF2B5EF4-FFF2-40B4-BE49-F238E27FC236}">
                <a16:creationId xmlns="" xmlns:a16="http://schemas.microsoft.com/office/drawing/2014/main" id="{6F9BCB80-CEB7-5846-BE5B-AEEFE015C79F}"/>
              </a:ext>
            </a:extLst>
          </p:cNvPr>
          <p:cNvSpPr txBox="1">
            <a:spLocks noChangeArrowheads="1"/>
          </p:cNvSpPr>
          <p:nvPr/>
        </p:nvSpPr>
        <p:spPr bwMode="auto">
          <a:xfrm>
            <a:off x="7166918" y="1387539"/>
            <a:ext cx="46846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2400" b="1" dirty="0" smtClean="0">
                <a:latin typeface="Calibri" panose="020F0502020204030204" pitchFamily="34" charset="0"/>
              </a:rPr>
              <a:t>USDA, US </a:t>
            </a:r>
            <a:r>
              <a:rPr lang="en-US" altLang="en-US" sz="2400" b="1" dirty="0">
                <a:latin typeface="Calibri" panose="020F0502020204030204" pitchFamily="34" charset="0"/>
              </a:rPr>
              <a:t>Dietary Guidelines Advisory Committee </a:t>
            </a:r>
            <a:r>
              <a:rPr lang="en-US" altLang="en-US" sz="2400" b="1" dirty="0" smtClean="0">
                <a:latin typeface="Calibri" panose="020F0502020204030204" pitchFamily="34" charset="0"/>
              </a:rPr>
              <a:t>Report</a:t>
            </a:r>
            <a:r>
              <a:rPr lang="en-US" altLang="en-US" sz="2400" dirty="0" smtClean="0">
                <a:latin typeface="Calibri" panose="020F0502020204030204" pitchFamily="34" charset="0"/>
              </a:rPr>
              <a:t>:           </a:t>
            </a:r>
          </a:p>
          <a:p>
            <a:pPr eaLnBrk="1" hangingPunct="1">
              <a:spcBef>
                <a:spcPct val="0"/>
              </a:spcBef>
              <a:buClrTx/>
              <a:buFontTx/>
              <a:buNone/>
            </a:pPr>
            <a:r>
              <a:rPr lang="en-US" altLang="en-US" sz="2400" dirty="0" smtClean="0">
                <a:latin typeface="Calibri" panose="020F0502020204030204" pitchFamily="34" charset="0"/>
              </a:rPr>
              <a:t> </a:t>
            </a:r>
            <a:r>
              <a:rPr lang="en-US" sz="2400" dirty="0" smtClean="0">
                <a:latin typeface="Calibri" panose="020F0502020204030204" pitchFamily="34" charset="0"/>
              </a:rPr>
              <a:t>≤ 1 drink/d </a:t>
            </a:r>
            <a:r>
              <a:rPr lang="en-US" altLang="en-US" sz="1800" dirty="0" smtClean="0">
                <a:latin typeface="Calibri" panose="020F0502020204030204" pitchFamily="34" charset="0"/>
              </a:rPr>
              <a:t>(Dietary Guidelines Advisory Committee, </a:t>
            </a:r>
            <a:r>
              <a:rPr lang="en-US" altLang="en-US" sz="1800" dirty="0">
                <a:latin typeface="Calibri" panose="020F0502020204030204" pitchFamily="34" charset="0"/>
              </a:rPr>
              <a:t>2020) </a:t>
            </a:r>
          </a:p>
        </p:txBody>
      </p:sp>
      <p:sp>
        <p:nvSpPr>
          <p:cNvPr id="2" name="TextBox 1">
            <a:extLst>
              <a:ext uri="{FF2B5EF4-FFF2-40B4-BE49-F238E27FC236}">
                <a16:creationId xmlns="" xmlns:a16="http://schemas.microsoft.com/office/drawing/2014/main" id="{6D6A22FC-CBAE-1347-A600-C30808007FC2}"/>
              </a:ext>
            </a:extLst>
          </p:cNvPr>
          <p:cNvSpPr txBox="1"/>
          <p:nvPr/>
        </p:nvSpPr>
        <p:spPr>
          <a:xfrm>
            <a:off x="321579" y="5251293"/>
            <a:ext cx="4468135" cy="1015663"/>
          </a:xfrm>
          <a:prstGeom prst="rect">
            <a:avLst/>
          </a:prstGeom>
          <a:noFill/>
          <a:ln>
            <a:noFill/>
          </a:ln>
        </p:spPr>
        <p:txBody>
          <a:bodyPr wrap="square">
            <a:spAutoFit/>
          </a:bodyPr>
          <a:lstStyle/>
          <a:p>
            <a:pPr>
              <a:defRPr/>
            </a:pPr>
            <a:r>
              <a:rPr lang="en-US" sz="3600" b="1" dirty="0" smtClean="0">
                <a:ea typeface="ＭＳ Ｐゴシック" charset="0"/>
              </a:rPr>
              <a:t>Risky drug use</a:t>
            </a:r>
          </a:p>
          <a:p>
            <a:pPr>
              <a:defRPr/>
            </a:pPr>
            <a:r>
              <a:rPr lang="en-US" sz="2400" dirty="0" smtClean="0">
                <a:latin typeface="+mn-lt"/>
                <a:ea typeface="ＭＳ Ｐゴシック" charset="0"/>
              </a:rPr>
              <a:t>Any</a:t>
            </a:r>
            <a:r>
              <a:rPr lang="en-US" sz="2400" dirty="0">
                <a:latin typeface="+mn-lt"/>
                <a:ea typeface="ＭＳ Ｐゴシック" charset="0"/>
              </a:rPr>
              <a:t>?</a:t>
            </a:r>
          </a:p>
        </p:txBody>
      </p:sp>
      <p:sp>
        <p:nvSpPr>
          <p:cNvPr id="11" name="TextBox 10">
            <a:extLst>
              <a:ext uri="{FF2B5EF4-FFF2-40B4-BE49-F238E27FC236}">
                <a16:creationId xmlns="" xmlns:a16="http://schemas.microsoft.com/office/drawing/2014/main" id="{D0E99884-6819-4242-B8AE-49320A4686D6}"/>
              </a:ext>
            </a:extLst>
          </p:cNvPr>
          <p:cNvSpPr txBox="1"/>
          <p:nvPr/>
        </p:nvSpPr>
        <p:spPr>
          <a:xfrm>
            <a:off x="212722" y="3704093"/>
            <a:ext cx="11638868" cy="1231106"/>
          </a:xfrm>
          <a:prstGeom prst="rect">
            <a:avLst/>
          </a:prstGeom>
          <a:noFill/>
        </p:spPr>
        <p:txBody>
          <a:bodyPr wrap="square">
            <a:spAutoFit/>
          </a:bodyPr>
          <a:lstStyle/>
          <a:p>
            <a:pPr marL="285750" indent="-285750">
              <a:buFont typeface="Arial" panose="020B0604020202020204" pitchFamily="34" charset="0"/>
              <a:buChar char="•"/>
              <a:defRPr/>
            </a:pPr>
            <a:r>
              <a:rPr lang="en-US" sz="2000" dirty="0"/>
              <a:t>*&gt;1/day increase in mortality, stroke, heart failure and other CVD (except non-fatal MI (nadir for MI </a:t>
            </a:r>
            <a:r>
              <a:rPr lang="en-US" sz="2000" dirty="0" smtClean="0"/>
              <a:t>5/</a:t>
            </a:r>
            <a:r>
              <a:rPr lang="en-US" sz="2000" dirty="0" err="1" smtClean="0"/>
              <a:t>wk</a:t>
            </a:r>
            <a:r>
              <a:rPr lang="en-US" sz="2000" dirty="0"/>
              <a:t>)</a:t>
            </a:r>
            <a:r>
              <a:rPr lang="en-US" sz="2000" dirty="0" smtClean="0"/>
              <a:t>)</a:t>
            </a:r>
            <a:endParaRPr lang="en-US" sz="2000" dirty="0"/>
          </a:p>
          <a:p>
            <a:pPr marL="285750" indent="-285750">
              <a:buFont typeface="Arial" panose="020B0604020202020204" pitchFamily="34" charset="0"/>
              <a:buChar char="•"/>
              <a:defRPr/>
            </a:pPr>
            <a:r>
              <a:rPr lang="en-US" sz="2000" dirty="0" smtClean="0"/>
              <a:t>Carcinogen</a:t>
            </a:r>
            <a:endParaRPr lang="en-US" sz="2000" dirty="0"/>
          </a:p>
          <a:p>
            <a:pPr>
              <a:defRPr/>
            </a:pPr>
            <a:endParaRPr lang="en-US" sz="200" dirty="0" smtClean="0"/>
          </a:p>
          <a:p>
            <a:pPr algn="r">
              <a:defRPr/>
            </a:pPr>
            <a:r>
              <a:rPr lang="en-US" sz="1600" dirty="0" smtClean="0"/>
              <a:t>Millwood </a:t>
            </a:r>
            <a:r>
              <a:rPr lang="en-US" sz="1600" dirty="0"/>
              <a:t>et al. </a:t>
            </a:r>
            <a:r>
              <a:rPr lang="en-US" sz="1600" i="1" dirty="0"/>
              <a:t>Lancet </a:t>
            </a:r>
            <a:r>
              <a:rPr lang="en-US" sz="1600" dirty="0" smtClean="0"/>
              <a:t>. 2019</a:t>
            </a:r>
            <a:endParaRPr lang="en-US" sz="1600" dirty="0"/>
          </a:p>
          <a:p>
            <a:pPr algn="r">
              <a:defRPr/>
            </a:pPr>
            <a:r>
              <a:rPr lang="en-US" sz="1600" dirty="0"/>
              <a:t>Wood et al. </a:t>
            </a:r>
            <a:r>
              <a:rPr lang="en-US" sz="1600" i="1" dirty="0" smtClean="0"/>
              <a:t>Lancet.</a:t>
            </a:r>
            <a:r>
              <a:rPr lang="en-US" sz="1600" dirty="0" smtClean="0"/>
              <a:t> 2018</a:t>
            </a:r>
            <a:endParaRPr lang="en-US" sz="1600" dirty="0"/>
          </a:p>
        </p:txBody>
      </p:sp>
      <p:cxnSp>
        <p:nvCxnSpPr>
          <p:cNvPr id="4" name="Straight Connector 3"/>
          <p:cNvCxnSpPr/>
          <p:nvPr/>
        </p:nvCxnSpPr>
        <p:spPr>
          <a:xfrm>
            <a:off x="0" y="505079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55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8B2B7-20F1-694B-A176-BE00CD8960C0}"/>
              </a:ext>
            </a:extLst>
          </p:cNvPr>
          <p:cNvSpPr>
            <a:spLocks noGrp="1"/>
          </p:cNvSpPr>
          <p:nvPr>
            <p:ph type="title"/>
          </p:nvPr>
        </p:nvSpPr>
        <p:spPr>
          <a:xfrm>
            <a:off x="1" y="1"/>
            <a:ext cx="12191999" cy="1180618"/>
          </a:xfrm>
          <a:solidFill>
            <a:srgbClr val="002060"/>
          </a:solidFill>
        </p:spPr>
        <p:txBody>
          <a:bodyPr/>
          <a:lstStyle/>
          <a:p>
            <a:pPr algn="ctr">
              <a:defRPr/>
            </a:pPr>
            <a:r>
              <a:rPr lang="en-US" b="1" dirty="0" smtClean="0">
                <a:solidFill>
                  <a:schemeClr val="bg1"/>
                </a:solidFill>
              </a:rPr>
              <a:t>Screening and Assessment</a:t>
            </a:r>
            <a:endParaRPr lang="en-US" b="1" dirty="0">
              <a:solidFill>
                <a:schemeClr val="bg1"/>
              </a:solidFill>
            </a:endParaRPr>
          </a:p>
        </p:txBody>
      </p:sp>
      <p:sp>
        <p:nvSpPr>
          <p:cNvPr id="32771" name="Content Placeholder 2">
            <a:extLst>
              <a:ext uri="{FF2B5EF4-FFF2-40B4-BE49-F238E27FC236}">
                <a16:creationId xmlns="" xmlns:a16="http://schemas.microsoft.com/office/drawing/2014/main" id="{DCAA107B-33BC-4745-84B4-0B8ABD95AA64}"/>
              </a:ext>
            </a:extLst>
          </p:cNvPr>
          <p:cNvSpPr>
            <a:spLocks noGrp="1"/>
          </p:cNvSpPr>
          <p:nvPr>
            <p:ph idx="1"/>
          </p:nvPr>
        </p:nvSpPr>
        <p:spPr>
          <a:xfrm>
            <a:off x="613459" y="1726771"/>
            <a:ext cx="11053822" cy="4351338"/>
          </a:xfrm>
        </p:spPr>
        <p:txBody>
          <a:bodyPr>
            <a:normAutofit/>
          </a:bodyPr>
          <a:lstStyle/>
          <a:p>
            <a:pPr>
              <a:lnSpc>
                <a:spcPct val="100000"/>
              </a:lnSpc>
              <a:spcBef>
                <a:spcPts val="3000"/>
              </a:spcBef>
            </a:pPr>
            <a:r>
              <a:rPr lang="en-US" altLang="en-US" sz="3200" dirty="0"/>
              <a:t>To identify and initiate behavior change or treatment discussion</a:t>
            </a:r>
          </a:p>
          <a:p>
            <a:pPr>
              <a:lnSpc>
                <a:spcPct val="100000"/>
              </a:lnSpc>
              <a:spcBef>
                <a:spcPts val="3000"/>
              </a:spcBef>
            </a:pPr>
            <a:r>
              <a:rPr lang="en-US" altLang="en-US" sz="3200" dirty="0"/>
              <a:t>To assist with differential diagnosis</a:t>
            </a:r>
          </a:p>
          <a:p>
            <a:pPr>
              <a:lnSpc>
                <a:spcPct val="100000"/>
              </a:lnSpc>
              <a:spcBef>
                <a:spcPts val="3000"/>
              </a:spcBef>
            </a:pPr>
            <a:r>
              <a:rPr lang="en-US" altLang="en-US" sz="3200" dirty="0"/>
              <a:t>To let patients know this is part of </a:t>
            </a:r>
            <a:r>
              <a:rPr lang="en-US" altLang="en-US" sz="3200" dirty="0" smtClean="0"/>
              <a:t>healthcare</a:t>
            </a:r>
            <a:endParaRPr lang="en-US" altLang="en-US" sz="3200" dirty="0"/>
          </a:p>
        </p:txBody>
      </p:sp>
    </p:spTree>
    <p:extLst>
      <p:ext uri="{BB962C8B-B14F-4D97-AF65-F5344CB8AC3E}">
        <p14:creationId xmlns:p14="http://schemas.microsoft.com/office/powerpoint/2010/main" val="7808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CC42C9FF-424C-A040-B1A9-95A3E2C48A36}"/>
              </a:ext>
            </a:extLst>
          </p:cNvPr>
          <p:cNvSpPr>
            <a:spLocks noGrp="1"/>
          </p:cNvSpPr>
          <p:nvPr>
            <p:ph type="title"/>
          </p:nvPr>
        </p:nvSpPr>
        <p:spPr bwMode="auto">
          <a:xfrm>
            <a:off x="0" y="1"/>
            <a:ext cx="12191999" cy="1157467"/>
          </a:xfrm>
          <a:solidFill>
            <a:srgbClr val="002060"/>
          </a:solidFill>
          <a:extLst/>
        </p:spPr>
        <p:txBody>
          <a:bodyPr/>
          <a:lstStyle/>
          <a:p>
            <a:pPr algn="ctr" eaLnBrk="1" hangingPunct="1"/>
            <a:r>
              <a:rPr lang="en-US" altLang="ja-JP" b="1" dirty="0" smtClean="0">
                <a:solidFill>
                  <a:schemeClr val="bg1"/>
                </a:solidFill>
                <a:latin typeface="+mn-lt"/>
              </a:rPr>
              <a:t>‘</a:t>
            </a:r>
            <a:r>
              <a:rPr lang="en-US" altLang="ja-JP" b="1" cap="none" dirty="0" smtClean="0">
                <a:solidFill>
                  <a:schemeClr val="bg1"/>
                </a:solidFill>
                <a:latin typeface="+mn-lt"/>
              </a:rPr>
              <a:t>Single’ Item Screening Questions</a:t>
            </a:r>
            <a:endParaRPr lang="en-US" altLang="en-US" b="1" cap="none" dirty="0">
              <a:solidFill>
                <a:schemeClr val="bg1"/>
              </a:solidFill>
              <a:latin typeface="+mn-lt"/>
            </a:endParaRPr>
          </a:p>
        </p:txBody>
      </p:sp>
      <p:sp>
        <p:nvSpPr>
          <p:cNvPr id="33795" name="Rectangle 3">
            <a:extLst>
              <a:ext uri="{FF2B5EF4-FFF2-40B4-BE49-F238E27FC236}">
                <a16:creationId xmlns="" xmlns:a16="http://schemas.microsoft.com/office/drawing/2014/main" id="{452E11A3-24A4-0347-9D0A-1275C14DF661}"/>
              </a:ext>
            </a:extLst>
          </p:cNvPr>
          <p:cNvSpPr>
            <a:spLocks noGrp="1"/>
          </p:cNvSpPr>
          <p:nvPr>
            <p:ph idx="1"/>
          </p:nvPr>
        </p:nvSpPr>
        <p:spPr>
          <a:xfrm>
            <a:off x="141515" y="1292680"/>
            <a:ext cx="11734799" cy="5565320"/>
          </a:xfrm>
        </p:spPr>
        <p:txBody>
          <a:bodyPr>
            <a:normAutofit fontScale="92500" lnSpcReduction="20000"/>
          </a:bodyPr>
          <a:lstStyle/>
          <a:p>
            <a:pPr marL="0" lvl="1" indent="0" eaLnBrk="1" hangingPunct="1">
              <a:lnSpc>
                <a:spcPct val="120000"/>
              </a:lnSpc>
              <a:spcBef>
                <a:spcPts val="600"/>
              </a:spcBef>
              <a:buNone/>
            </a:pPr>
            <a:r>
              <a:rPr lang="en-US" altLang="ja-JP" sz="3500" b="1" dirty="0">
                <a:cs typeface="Calibri" panose="020F0502020204030204" pitchFamily="34" charset="0"/>
              </a:rPr>
              <a:t>Alcohol</a:t>
            </a:r>
          </a:p>
          <a:p>
            <a:pPr marL="123825" lvl="1" indent="0" eaLnBrk="1" hangingPunct="1">
              <a:lnSpc>
                <a:spcPct val="120000"/>
              </a:lnSpc>
              <a:spcBef>
                <a:spcPts val="600"/>
              </a:spcBef>
              <a:buNone/>
            </a:pPr>
            <a:r>
              <a:rPr lang="ja-JP" altLang="en-US" sz="2600" b="1" dirty="0"/>
              <a:t>“</a:t>
            </a:r>
            <a:r>
              <a:rPr lang="en-US" altLang="ja-JP" sz="2600" b="1" dirty="0">
                <a:cs typeface="Calibri" panose="020F0502020204030204" pitchFamily="34" charset="0"/>
              </a:rPr>
              <a:t>Do you sometimes drink beer wine or other alcoholic beverages?</a:t>
            </a:r>
            <a:r>
              <a:rPr lang="ja-JP" altLang="en-US" sz="2600" b="1" dirty="0"/>
              <a:t>”</a:t>
            </a:r>
            <a:r>
              <a:rPr lang="en-US" altLang="ja-JP" sz="2600" b="1" dirty="0">
                <a:cs typeface="Calibri" panose="020F0502020204030204" pitchFamily="34" charset="0"/>
              </a:rPr>
              <a:t> </a:t>
            </a:r>
          </a:p>
          <a:p>
            <a:pPr marL="123825" lvl="1" indent="0" eaLnBrk="1" hangingPunct="1">
              <a:lnSpc>
                <a:spcPct val="120000"/>
              </a:lnSpc>
              <a:spcBef>
                <a:spcPts val="600"/>
              </a:spcBef>
              <a:buNone/>
            </a:pPr>
            <a:r>
              <a:rPr lang="ja-JP" altLang="en-US" sz="2600" b="1" dirty="0"/>
              <a:t>“</a:t>
            </a:r>
            <a:r>
              <a:rPr lang="en-US" altLang="ja-JP" sz="2600" b="1" u="sng" dirty="0">
                <a:cs typeface="Calibri" panose="020F0502020204030204" pitchFamily="34" charset="0"/>
              </a:rPr>
              <a:t>How many times in the past year </a:t>
            </a:r>
            <a:r>
              <a:rPr lang="en-US" altLang="ja-JP" sz="2600" b="1" dirty="0">
                <a:cs typeface="Calibri" panose="020F0502020204030204" pitchFamily="34" charset="0"/>
              </a:rPr>
              <a:t>have you had 5 (4 for women) or more drinks in a day?</a:t>
            </a:r>
            <a:r>
              <a:rPr lang="ja-JP" altLang="en-US" sz="2600" b="1" dirty="0"/>
              <a:t>”</a:t>
            </a:r>
            <a:endParaRPr lang="en-US" altLang="ja-JP" sz="2600" b="1" dirty="0">
              <a:cs typeface="Calibri" panose="020F0502020204030204" pitchFamily="34" charset="0"/>
            </a:endParaRPr>
          </a:p>
          <a:p>
            <a:pPr lvl="2" indent="-457200">
              <a:lnSpc>
                <a:spcPct val="120000"/>
              </a:lnSpc>
              <a:spcBef>
                <a:spcPts val="600"/>
              </a:spcBef>
              <a:buFont typeface="Wingdings" panose="05000000000000000000" pitchFamily="2" charset="2"/>
              <a:buChar char="Ø"/>
            </a:pPr>
            <a:r>
              <a:rPr lang="en-US" altLang="en-US" sz="2600" b="1" dirty="0" smtClean="0">
                <a:cs typeface="Calibri" panose="020F0502020204030204" pitchFamily="34" charset="0"/>
              </a:rPr>
              <a:t>Positive</a:t>
            </a:r>
            <a:r>
              <a:rPr lang="en-US" altLang="en-US" sz="2600" dirty="0" smtClean="0">
                <a:cs typeface="Calibri" panose="020F0502020204030204" pitchFamily="34" charset="0"/>
              </a:rPr>
              <a:t> </a:t>
            </a:r>
            <a:r>
              <a:rPr lang="en-US" altLang="en-US" sz="2600" dirty="0" smtClean="0">
                <a:cs typeface="Calibri" panose="020F0502020204030204" pitchFamily="34" charset="0"/>
              </a:rPr>
              <a:t>= </a:t>
            </a:r>
            <a:r>
              <a:rPr lang="en-US" altLang="en-US" sz="2600" dirty="0" smtClean="0">
                <a:cs typeface="Calibri" panose="020F0502020204030204" pitchFamily="34" charset="0"/>
              </a:rPr>
              <a:t>greater than </a:t>
            </a:r>
            <a:r>
              <a:rPr lang="en-US" altLang="en-US" sz="2600" dirty="0" smtClean="0">
                <a:cs typeface="Calibri" panose="020F0502020204030204" pitchFamily="34" charset="0"/>
              </a:rPr>
              <a:t>“never”</a:t>
            </a:r>
            <a:endParaRPr lang="en-US" altLang="en-US" sz="2600" dirty="0">
              <a:cs typeface="Calibri" panose="020F0502020204030204" pitchFamily="34" charset="0"/>
            </a:endParaRPr>
          </a:p>
          <a:p>
            <a:pPr marL="1371600" lvl="3">
              <a:lnSpc>
                <a:spcPct val="120000"/>
              </a:lnSpc>
              <a:spcBef>
                <a:spcPts val="600"/>
              </a:spcBef>
            </a:pPr>
            <a:endParaRPr lang="en-US" altLang="en-US" sz="500" i="1" dirty="0" smtClean="0">
              <a:cs typeface="Calibri" panose="020F0502020204030204" pitchFamily="34" charset="0"/>
            </a:endParaRPr>
          </a:p>
          <a:p>
            <a:pPr marL="1371600" lvl="3">
              <a:lnSpc>
                <a:spcPct val="120000"/>
              </a:lnSpc>
              <a:spcBef>
                <a:spcPts val="600"/>
              </a:spcBef>
            </a:pPr>
            <a:r>
              <a:rPr lang="en-US" altLang="en-US" i="1" dirty="0" smtClean="0">
                <a:cs typeface="Calibri" panose="020F0502020204030204" pitchFamily="34" charset="0"/>
              </a:rPr>
              <a:t>82</a:t>
            </a:r>
            <a:r>
              <a:rPr lang="en-US" altLang="en-US" i="1" dirty="0">
                <a:cs typeface="Calibri" panose="020F0502020204030204" pitchFamily="34" charset="0"/>
              </a:rPr>
              <a:t>% sensitive, 79% specific for unhealthy </a:t>
            </a:r>
            <a:r>
              <a:rPr lang="en-US" altLang="en-US" i="1" dirty="0" smtClean="0">
                <a:cs typeface="Calibri" panose="020F0502020204030204" pitchFamily="34" charset="0"/>
              </a:rPr>
              <a:t>use</a:t>
            </a:r>
          </a:p>
          <a:p>
            <a:pPr marL="0" lvl="1" indent="0" eaLnBrk="1" hangingPunct="1">
              <a:lnSpc>
                <a:spcPct val="120000"/>
              </a:lnSpc>
              <a:spcBef>
                <a:spcPts val="600"/>
              </a:spcBef>
              <a:buNone/>
            </a:pPr>
            <a:endParaRPr lang="en-US" altLang="en-US" sz="1200" b="1" dirty="0" smtClean="0">
              <a:cs typeface="Calibri" panose="020F0502020204030204" pitchFamily="34" charset="0"/>
            </a:endParaRPr>
          </a:p>
          <a:p>
            <a:pPr marL="0" lvl="1" indent="0" eaLnBrk="1" hangingPunct="1">
              <a:lnSpc>
                <a:spcPct val="120000"/>
              </a:lnSpc>
              <a:spcBef>
                <a:spcPts val="600"/>
              </a:spcBef>
              <a:buNone/>
            </a:pPr>
            <a:r>
              <a:rPr lang="en-US" altLang="en-US" sz="3500" b="1" dirty="0" smtClean="0">
                <a:cs typeface="Calibri" panose="020F0502020204030204" pitchFamily="34" charset="0"/>
              </a:rPr>
              <a:t>Drug</a:t>
            </a:r>
          </a:p>
          <a:p>
            <a:pPr marL="111125" lvl="1" indent="0" eaLnBrk="1" hangingPunct="1">
              <a:lnSpc>
                <a:spcPct val="120000"/>
              </a:lnSpc>
              <a:spcBef>
                <a:spcPts val="600"/>
              </a:spcBef>
              <a:buNone/>
            </a:pPr>
            <a:r>
              <a:rPr lang="en-US" altLang="ja-JP" sz="2600" b="1" dirty="0" smtClean="0">
                <a:cs typeface="Calibri" panose="020F0502020204030204" pitchFamily="34" charset="0"/>
              </a:rPr>
              <a:t>“</a:t>
            </a:r>
            <a:r>
              <a:rPr lang="en-US" altLang="ja-JP" sz="2600" b="1" u="sng" dirty="0">
                <a:cs typeface="Calibri" panose="020F0502020204030204" pitchFamily="34" charset="0"/>
              </a:rPr>
              <a:t>How many times in the past year </a:t>
            </a:r>
            <a:r>
              <a:rPr lang="en-US" altLang="ja-JP" sz="2600" b="1" dirty="0">
                <a:cs typeface="Calibri" panose="020F0502020204030204" pitchFamily="34" charset="0"/>
              </a:rPr>
              <a:t>have you used an illegal drug or used </a:t>
            </a:r>
            <a:r>
              <a:rPr lang="en-US" altLang="ja-JP" sz="2600" b="1" dirty="0" smtClean="0">
                <a:cs typeface="Calibri" panose="020F0502020204030204" pitchFamily="34" charset="0"/>
              </a:rPr>
              <a:t>a </a:t>
            </a:r>
            <a:r>
              <a:rPr lang="en-US" altLang="ja-JP" sz="2600" b="1" dirty="0">
                <a:cs typeface="Calibri" panose="020F0502020204030204" pitchFamily="34" charset="0"/>
              </a:rPr>
              <a:t>prescription medication for non-medical reasons</a:t>
            </a:r>
            <a:r>
              <a:rPr lang="en-US" altLang="ja-JP" sz="2600" b="1" dirty="0" smtClean="0">
                <a:cs typeface="Calibri" panose="020F0502020204030204" pitchFamily="34" charset="0"/>
              </a:rPr>
              <a:t>?”</a:t>
            </a:r>
          </a:p>
          <a:p>
            <a:pPr lvl="2" indent="-457200">
              <a:lnSpc>
                <a:spcPct val="120000"/>
              </a:lnSpc>
              <a:spcBef>
                <a:spcPts val="600"/>
              </a:spcBef>
              <a:buFont typeface="Wingdings" panose="05000000000000000000" pitchFamily="2" charset="2"/>
              <a:buChar char="Ø"/>
            </a:pPr>
            <a:r>
              <a:rPr lang="en-US" altLang="ja-JP" sz="2600" b="1" dirty="0" smtClean="0">
                <a:cs typeface="Calibri" panose="020F0502020204030204" pitchFamily="34" charset="0"/>
              </a:rPr>
              <a:t>Positive</a:t>
            </a:r>
            <a:r>
              <a:rPr lang="en-US" altLang="ja-JP" sz="2600" dirty="0" smtClean="0">
                <a:cs typeface="Calibri" panose="020F0502020204030204" pitchFamily="34" charset="0"/>
              </a:rPr>
              <a:t> </a:t>
            </a:r>
            <a:r>
              <a:rPr lang="en-US" altLang="ja-JP" sz="2600" dirty="0">
                <a:cs typeface="Calibri" panose="020F0502020204030204" pitchFamily="34" charset="0"/>
              </a:rPr>
              <a:t>=</a:t>
            </a:r>
            <a:r>
              <a:rPr lang="en-US" altLang="ja-JP" sz="2600" dirty="0" smtClean="0">
                <a:cs typeface="Calibri" panose="020F0502020204030204" pitchFamily="34" charset="0"/>
              </a:rPr>
              <a:t> </a:t>
            </a:r>
            <a:r>
              <a:rPr lang="en-US" altLang="ja-JP" sz="2600" dirty="0" smtClean="0">
                <a:cs typeface="Calibri" panose="020F0502020204030204" pitchFamily="34" charset="0"/>
              </a:rPr>
              <a:t>greater than </a:t>
            </a:r>
            <a:r>
              <a:rPr lang="en-US" altLang="ja-JP" sz="2600" dirty="0" smtClean="0">
                <a:cs typeface="Calibri" panose="020F0502020204030204" pitchFamily="34" charset="0"/>
              </a:rPr>
              <a:t>“never”</a:t>
            </a:r>
            <a:endParaRPr lang="en-US" altLang="ja-JP" sz="2600" dirty="0" smtClean="0">
              <a:cs typeface="Calibri" panose="020F0502020204030204" pitchFamily="34" charset="0"/>
            </a:endParaRPr>
          </a:p>
          <a:p>
            <a:pPr marL="1371600" lvl="3">
              <a:lnSpc>
                <a:spcPct val="120000"/>
              </a:lnSpc>
              <a:spcBef>
                <a:spcPts val="600"/>
              </a:spcBef>
            </a:pPr>
            <a:endParaRPr lang="en-US" altLang="ja-JP" sz="500" i="1" dirty="0" smtClean="0">
              <a:cs typeface="Calibri" panose="020F0502020204030204" pitchFamily="34" charset="0"/>
            </a:endParaRPr>
          </a:p>
          <a:p>
            <a:pPr marL="1371600" lvl="3">
              <a:lnSpc>
                <a:spcPct val="120000"/>
              </a:lnSpc>
              <a:spcBef>
                <a:spcPts val="600"/>
              </a:spcBef>
            </a:pPr>
            <a:r>
              <a:rPr lang="en-US" altLang="ja-JP" i="1" dirty="0" smtClean="0">
                <a:cs typeface="Calibri" panose="020F0502020204030204" pitchFamily="34" charset="0"/>
              </a:rPr>
              <a:t>93</a:t>
            </a:r>
            <a:r>
              <a:rPr lang="en-US" altLang="ja-JP" i="1" dirty="0" smtClean="0">
                <a:cs typeface="Calibri" panose="020F0502020204030204" pitchFamily="34" charset="0"/>
              </a:rPr>
              <a:t>% sensitive, 94% specific for current drug use</a:t>
            </a:r>
          </a:p>
          <a:p>
            <a:pPr marL="1371600" lvl="3">
              <a:lnSpc>
                <a:spcPct val="120000"/>
              </a:lnSpc>
              <a:spcBef>
                <a:spcPts val="600"/>
              </a:spcBef>
            </a:pPr>
            <a:r>
              <a:rPr lang="en-US" altLang="ja-JP" i="1" dirty="0">
                <a:cs typeface="Calibri" panose="020F0502020204030204" pitchFamily="34" charset="0"/>
              </a:rPr>
              <a:t>100% sensitive, 74% specific for current drug use </a:t>
            </a:r>
            <a:r>
              <a:rPr lang="en-US" altLang="ja-JP" i="1" dirty="0" smtClean="0">
                <a:cs typeface="Calibri" panose="020F0502020204030204" pitchFamily="34" charset="0"/>
              </a:rPr>
              <a:t>disorder</a:t>
            </a:r>
            <a:endParaRPr lang="en-US" altLang="en-US" sz="2200" dirty="0">
              <a:cs typeface="Calibri" panose="020F0502020204030204" pitchFamily="34" charset="0"/>
            </a:endParaRPr>
          </a:p>
        </p:txBody>
      </p:sp>
      <p:sp>
        <p:nvSpPr>
          <p:cNvPr id="393220" name="Rectangle 4">
            <a:extLst>
              <a:ext uri="{FF2B5EF4-FFF2-40B4-BE49-F238E27FC236}">
                <a16:creationId xmlns="" xmlns:a16="http://schemas.microsoft.com/office/drawing/2014/main" id="{30A4E3AC-5116-1847-A24F-6569D1C22FB7}"/>
              </a:ext>
            </a:extLst>
          </p:cNvPr>
          <p:cNvSpPr>
            <a:spLocks noChangeArrowheads="1"/>
          </p:cNvSpPr>
          <p:nvPr/>
        </p:nvSpPr>
        <p:spPr bwMode="auto">
          <a:xfrm>
            <a:off x="8371114" y="5161861"/>
            <a:ext cx="3733799" cy="1600438"/>
          </a:xfrm>
          <a:prstGeom prst="rect">
            <a:avLst/>
          </a:prstGeom>
          <a:solidFill>
            <a:schemeClr val="bg1">
              <a:lumMod val="85000"/>
            </a:schemeClr>
          </a:solidFill>
          <a:ln>
            <a:solidFill>
              <a:schemeClr val="tx1">
                <a:lumMod val="65000"/>
                <a:lumOff val="35000"/>
              </a:schemeClr>
            </a:solidFill>
          </a:ln>
          <a:effectLst/>
        </p:spPr>
        <p:txBody>
          <a:bodyPr wrap="square">
            <a:spAutoFit/>
          </a:bodyPr>
          <a:lstStyle/>
          <a:p>
            <a:pPr marL="457200" indent="-457200">
              <a:defRPr/>
            </a:pPr>
            <a:r>
              <a:rPr lang="en-US" sz="1400" dirty="0">
                <a:solidFill>
                  <a:schemeClr val="tx1">
                    <a:lumMod val="75000"/>
                    <a:lumOff val="25000"/>
                  </a:schemeClr>
                </a:solidFill>
                <a:ea typeface="ＭＳ Ｐゴシック" charset="0"/>
              </a:rPr>
              <a:t>NIAAA.  Clinicians Guide to Helping Patients Who Drink Too Much, 2007. </a:t>
            </a:r>
          </a:p>
          <a:p>
            <a:pPr marL="457200" indent="-457200">
              <a:defRPr/>
            </a:pPr>
            <a:r>
              <a:rPr lang="en-US" sz="1400" dirty="0">
                <a:solidFill>
                  <a:schemeClr val="tx1">
                    <a:lumMod val="75000"/>
                    <a:lumOff val="25000"/>
                  </a:schemeClr>
                </a:solidFill>
                <a:ea typeface="ＭＳ Ｐゴシック" charset="0"/>
              </a:rPr>
              <a:t>Smith PC, Saitz R. J Gen Intern Med 2009 </a:t>
            </a:r>
            <a:endParaRPr lang="en-US" sz="1400" dirty="0" smtClean="0">
              <a:solidFill>
                <a:schemeClr val="tx1">
                  <a:lumMod val="75000"/>
                  <a:lumOff val="25000"/>
                </a:schemeClr>
              </a:solidFill>
              <a:ea typeface="ＭＳ Ｐゴシック" charset="0"/>
            </a:endParaRPr>
          </a:p>
          <a:p>
            <a:pPr marL="457200" indent="-457200">
              <a:defRPr/>
            </a:pPr>
            <a:r>
              <a:rPr lang="en-US" sz="1400" dirty="0" smtClean="0">
                <a:solidFill>
                  <a:schemeClr val="tx1">
                    <a:lumMod val="75000"/>
                    <a:lumOff val="25000"/>
                  </a:schemeClr>
                </a:solidFill>
                <a:ea typeface="ＭＳ Ｐゴシック" charset="0"/>
              </a:rPr>
              <a:t>Smith PC, </a:t>
            </a:r>
            <a:r>
              <a:rPr lang="en-US" sz="1400" dirty="0" err="1" smtClean="0">
                <a:solidFill>
                  <a:schemeClr val="tx1">
                    <a:lumMod val="75000"/>
                    <a:lumOff val="25000"/>
                  </a:schemeClr>
                </a:solidFill>
                <a:ea typeface="ＭＳ Ｐゴシック" charset="0"/>
              </a:rPr>
              <a:t>Saitz</a:t>
            </a:r>
            <a:r>
              <a:rPr lang="en-US" sz="1400" dirty="0" smtClean="0">
                <a:solidFill>
                  <a:schemeClr val="tx1">
                    <a:lumMod val="75000"/>
                    <a:lumOff val="25000"/>
                  </a:schemeClr>
                </a:solidFill>
                <a:ea typeface="ＭＳ Ｐゴシック" charset="0"/>
              </a:rPr>
              <a:t> R. JAMA Intern Med 2010</a:t>
            </a:r>
          </a:p>
          <a:p>
            <a:pPr marL="457200" indent="-457200">
              <a:defRPr/>
            </a:pPr>
            <a:r>
              <a:rPr lang="en-US" sz="1400" dirty="0" err="1" smtClean="0">
                <a:solidFill>
                  <a:schemeClr val="tx1">
                    <a:lumMod val="75000"/>
                    <a:lumOff val="25000"/>
                  </a:schemeClr>
                </a:solidFill>
                <a:ea typeface="ＭＳ Ｐゴシック" charset="0"/>
                <a:cs typeface="ＭＳ Ｐゴシック" charset="0"/>
              </a:rPr>
              <a:t>Saitz</a:t>
            </a:r>
            <a:r>
              <a:rPr lang="en-US" sz="1400" dirty="0" smtClean="0">
                <a:solidFill>
                  <a:schemeClr val="tx1">
                    <a:lumMod val="75000"/>
                    <a:lumOff val="25000"/>
                  </a:schemeClr>
                </a:solidFill>
                <a:ea typeface="ＭＳ Ｐゴシック" charset="0"/>
                <a:cs typeface="ＭＳ Ｐゴシック" charset="0"/>
              </a:rPr>
              <a:t> </a:t>
            </a:r>
            <a:r>
              <a:rPr lang="en-US" sz="1400" dirty="0">
                <a:solidFill>
                  <a:schemeClr val="tx1">
                    <a:lumMod val="75000"/>
                    <a:lumOff val="25000"/>
                  </a:schemeClr>
                </a:solidFill>
                <a:ea typeface="ＭＳ Ｐゴシック" charset="0"/>
                <a:cs typeface="ＭＳ Ｐゴシック" charset="0"/>
              </a:rPr>
              <a:t>R et al. J Studies Alcohol Drugs. </a:t>
            </a:r>
            <a:r>
              <a:rPr lang="en-US" sz="1400" dirty="0" smtClean="0">
                <a:solidFill>
                  <a:schemeClr val="tx1">
                    <a:lumMod val="75000"/>
                    <a:lumOff val="25000"/>
                  </a:schemeClr>
                </a:solidFill>
                <a:ea typeface="ＭＳ Ｐゴシック" charset="0"/>
                <a:cs typeface="ＭＳ Ｐゴシック" charset="0"/>
              </a:rPr>
              <a:t>2014 </a:t>
            </a:r>
            <a:endParaRPr lang="en-US" sz="1400" dirty="0">
              <a:solidFill>
                <a:schemeClr val="tx1">
                  <a:lumMod val="75000"/>
                  <a:lumOff val="25000"/>
                </a:schemeClr>
              </a:solidFill>
              <a:ea typeface="ＭＳ Ｐゴシック" charset="0"/>
            </a:endParaRPr>
          </a:p>
          <a:p>
            <a:pPr marL="457200" indent="-457200">
              <a:defRPr/>
            </a:pPr>
            <a:r>
              <a:rPr lang="en-US" sz="1400" dirty="0">
                <a:solidFill>
                  <a:schemeClr val="tx1">
                    <a:lumMod val="75000"/>
                    <a:lumOff val="25000"/>
                  </a:schemeClr>
                </a:solidFill>
                <a:ea typeface="ＭＳ Ｐゴシック" charset="0"/>
                <a:cs typeface="ＭＳ Ｐゴシック" charset="0"/>
              </a:rPr>
              <a:t>McNeely J et al. Validation for self-administration. J Gen Intern Med. </a:t>
            </a:r>
            <a:r>
              <a:rPr lang="en-US" sz="1400" dirty="0" smtClean="0">
                <a:solidFill>
                  <a:schemeClr val="tx1">
                    <a:lumMod val="75000"/>
                    <a:lumOff val="25000"/>
                  </a:schemeClr>
                </a:solidFill>
                <a:ea typeface="ＭＳ Ｐゴシック" charset="0"/>
                <a:cs typeface="ＭＳ Ｐゴシック" charset="0"/>
              </a:rPr>
              <a:t>2015 </a:t>
            </a:r>
            <a:endParaRPr lang="en-US" sz="1400" dirty="0">
              <a:solidFill>
                <a:schemeClr val="tx1">
                  <a:lumMod val="75000"/>
                  <a:lumOff val="25000"/>
                </a:schemeClr>
              </a:solidFill>
              <a:ea typeface="ＭＳ Ｐゴシック" charset="0"/>
            </a:endParaRPr>
          </a:p>
        </p:txBody>
      </p:sp>
    </p:spTree>
    <p:extLst>
      <p:ext uri="{BB962C8B-B14F-4D97-AF65-F5344CB8AC3E}">
        <p14:creationId xmlns:p14="http://schemas.microsoft.com/office/powerpoint/2010/main" val="4172864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267" y="6519446"/>
            <a:ext cx="4376562" cy="338554"/>
          </a:xfrm>
          <a:prstGeom prst="rect">
            <a:avLst/>
          </a:prstGeom>
          <a:noFill/>
        </p:spPr>
        <p:txBody>
          <a:bodyPr wrap="square" rtlCol="0">
            <a:spAutoFit/>
          </a:bodyPr>
          <a:lstStyle/>
          <a:p>
            <a:r>
              <a:rPr lang="en-US" sz="1600" dirty="0" smtClean="0">
                <a:solidFill>
                  <a:prstClr val="black"/>
                </a:solidFill>
              </a:rPr>
              <a:t>Saitz R.  </a:t>
            </a:r>
            <a:r>
              <a:rPr lang="en-US" sz="1600" dirty="0" smtClean="0">
                <a:solidFill>
                  <a:prstClr val="black"/>
                </a:solidFill>
                <a:hlinkClick r:id="rId2"/>
              </a:rPr>
              <a:t>www.uptodate</a:t>
            </a:r>
            <a:r>
              <a:rPr lang="en-US" sz="1600" dirty="0" smtClean="0">
                <a:solidFill>
                  <a:prstClr val="black"/>
                </a:solidFill>
              </a:rPr>
              <a:t> </a:t>
            </a:r>
            <a:r>
              <a:rPr lang="en-US" sz="1600" dirty="0">
                <a:solidFill>
                  <a:prstClr val="black"/>
                </a:solidFill>
              </a:rPr>
              <a:t>updated: Aug 06, 2020</a:t>
            </a:r>
          </a:p>
        </p:txBody>
      </p:sp>
      <p:sp>
        <p:nvSpPr>
          <p:cNvPr id="4" name="Rectangle 3"/>
          <p:cNvSpPr/>
          <p:nvPr/>
        </p:nvSpPr>
        <p:spPr>
          <a:xfrm>
            <a:off x="5380159" y="390524"/>
            <a:ext cx="6346643" cy="13713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1"/>
            <a:ext cx="12192000" cy="1157468"/>
          </a:xfrm>
          <a:solidFill>
            <a:srgbClr val="002060"/>
          </a:solidFill>
        </p:spPr>
        <p:txBody>
          <a:bodyPr>
            <a:normAutofit/>
          </a:bodyPr>
          <a:lstStyle/>
          <a:p>
            <a:pPr algn="ctr"/>
            <a:r>
              <a:rPr lang="en-US" b="1" dirty="0">
                <a:solidFill>
                  <a:schemeClr val="bg1"/>
                </a:solidFill>
              </a:rPr>
              <a:t>Alcohol Use Disorder Identification Test (AUDIT</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idx="1"/>
          </p:nvPr>
        </p:nvSpPr>
        <p:spPr>
          <a:xfrm>
            <a:off x="722453" y="1694988"/>
            <a:ext cx="10515600" cy="3698815"/>
          </a:xfrm>
        </p:spPr>
        <p:txBody>
          <a:bodyPr/>
          <a:lstStyle/>
          <a:p>
            <a:pPr marL="239713" lvl="1">
              <a:lnSpc>
                <a:spcPct val="100000"/>
              </a:lnSpc>
              <a:spcBef>
                <a:spcPts val="2400"/>
              </a:spcBef>
            </a:pPr>
            <a:r>
              <a:rPr lang="en-US" sz="2800" b="1" dirty="0">
                <a:solidFill>
                  <a:prstClr val="black"/>
                </a:solidFill>
              </a:rPr>
              <a:t>10 questions </a:t>
            </a:r>
            <a:r>
              <a:rPr lang="en-US" sz="2800" dirty="0">
                <a:solidFill>
                  <a:prstClr val="black"/>
                </a:solidFill>
              </a:rPr>
              <a:t>(score: 0 - 40)</a:t>
            </a:r>
          </a:p>
          <a:p>
            <a:pPr marL="239713" lvl="1">
              <a:lnSpc>
                <a:spcPct val="100000"/>
              </a:lnSpc>
              <a:spcBef>
                <a:spcPts val="2400"/>
              </a:spcBef>
            </a:pPr>
            <a:r>
              <a:rPr lang="en-US" sz="2800" dirty="0">
                <a:solidFill>
                  <a:prstClr val="black"/>
                </a:solidFill>
              </a:rPr>
              <a:t>Most widely validated instrument </a:t>
            </a:r>
          </a:p>
          <a:p>
            <a:pPr marL="239713" lvl="1">
              <a:lnSpc>
                <a:spcPct val="100000"/>
              </a:lnSpc>
              <a:spcBef>
                <a:spcPts val="2400"/>
              </a:spcBef>
            </a:pPr>
            <a:r>
              <a:rPr lang="en-US" sz="2800" b="1" dirty="0">
                <a:solidFill>
                  <a:prstClr val="black"/>
                </a:solidFill>
              </a:rPr>
              <a:t>8+</a:t>
            </a:r>
            <a:r>
              <a:rPr lang="en-US" sz="2800" dirty="0">
                <a:solidFill>
                  <a:prstClr val="black"/>
                </a:solidFill>
              </a:rPr>
              <a:t> is unhealthy alcohol use    </a:t>
            </a:r>
            <a:r>
              <a:rPr lang="en-US" i="1" dirty="0">
                <a:solidFill>
                  <a:prstClr val="black"/>
                </a:solidFill>
              </a:rPr>
              <a:t>(90% sensitivity, 80% specificity) </a:t>
            </a:r>
            <a:endParaRPr lang="en-US" sz="2800" i="1" dirty="0">
              <a:solidFill>
                <a:prstClr val="black"/>
              </a:solidFill>
            </a:endParaRPr>
          </a:p>
          <a:p>
            <a:pPr marL="239713" lvl="1">
              <a:lnSpc>
                <a:spcPct val="100000"/>
              </a:lnSpc>
              <a:spcBef>
                <a:spcPts val="2400"/>
              </a:spcBef>
            </a:pPr>
            <a:r>
              <a:rPr lang="en-US" sz="2800" b="1" dirty="0">
                <a:solidFill>
                  <a:prstClr val="black"/>
                </a:solidFill>
              </a:rPr>
              <a:t>20+</a:t>
            </a:r>
            <a:r>
              <a:rPr lang="en-US" sz="2800" dirty="0">
                <a:solidFill>
                  <a:prstClr val="black"/>
                </a:solidFill>
              </a:rPr>
              <a:t> suggests </a:t>
            </a:r>
            <a:r>
              <a:rPr lang="en-US" sz="2800" dirty="0" smtClean="0">
                <a:solidFill>
                  <a:prstClr val="black"/>
                </a:solidFill>
              </a:rPr>
              <a:t>AUD</a:t>
            </a:r>
            <a:endParaRPr lang="en-US" sz="2800" dirty="0">
              <a:solidFill>
                <a:prstClr val="black"/>
              </a:solidFill>
            </a:endParaRPr>
          </a:p>
        </p:txBody>
      </p:sp>
    </p:spTree>
    <p:extLst>
      <p:ext uri="{BB962C8B-B14F-4D97-AF65-F5344CB8AC3E}">
        <p14:creationId xmlns:p14="http://schemas.microsoft.com/office/powerpoint/2010/main" val="38485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
            <a:ext cx="12192000" cy="1157468"/>
          </a:xfrm>
          <a:solidFill>
            <a:srgbClr val="002060"/>
          </a:solidFill>
        </p:spPr>
        <p:txBody>
          <a:bodyPr>
            <a:normAutofit/>
          </a:bodyPr>
          <a:lstStyle/>
          <a:p>
            <a:pPr algn="ctr"/>
            <a:r>
              <a:rPr lang="en-US" b="1" dirty="0" smtClean="0">
                <a:solidFill>
                  <a:schemeClr val="bg1"/>
                </a:solidFill>
                <a:effectLst>
                  <a:outerShdw blurRad="38100" dist="38100" dir="2700000" algn="tl">
                    <a:srgbClr val="000000">
                      <a:alpha val="43137"/>
                    </a:srgbClr>
                  </a:outerShdw>
                </a:effectLst>
                <a:latin typeface="+mn-lt"/>
              </a:rPr>
              <a:t>Full AUDIT Screen</a:t>
            </a:r>
            <a:endParaRPr lang="en-US" b="1" dirty="0">
              <a:solidFill>
                <a:schemeClr val="bg1"/>
              </a:solidFill>
              <a:effectLst>
                <a:outerShdw blurRad="38100" dist="38100" dir="2700000" algn="tl">
                  <a:srgbClr val="000000">
                    <a:alpha val="43137"/>
                  </a:srgbClr>
                </a:outerShdw>
              </a:effectLst>
              <a:latin typeface="+mn-lt"/>
            </a:endParaRPr>
          </a:p>
        </p:txBody>
      </p:sp>
      <p:sp>
        <p:nvSpPr>
          <p:cNvPr id="5" name="Text Box 2"/>
          <p:cNvSpPr txBox="1">
            <a:spLocks noChangeArrowheads="1"/>
          </p:cNvSpPr>
          <p:nvPr/>
        </p:nvSpPr>
        <p:spPr bwMode="auto">
          <a:xfrm>
            <a:off x="3790125" y="6447771"/>
            <a:ext cx="4611749" cy="307777"/>
          </a:xfrm>
          <a:prstGeom prst="rect">
            <a:avLst/>
          </a:prstGeom>
          <a:noFill/>
          <a:ln w="9525">
            <a:noFill/>
            <a:miter lim="800000"/>
            <a:headEnd/>
            <a:tailEnd/>
          </a:ln>
        </p:spPr>
        <p:txBody>
          <a:bodyPr wrap="square">
            <a:spAutoFit/>
          </a:bodyPr>
          <a:lstStyle/>
          <a:p>
            <a:pPr>
              <a:spcAft>
                <a:spcPts val="1000"/>
              </a:spcAft>
            </a:pPr>
            <a:r>
              <a:rPr lang="en-US" sz="1400" i="1" dirty="0">
                <a:solidFill>
                  <a:prstClr val="white"/>
                </a:solidFill>
              </a:rPr>
              <a:t>The AUDIT was developed by the World Health Organization</a:t>
            </a:r>
            <a:endParaRPr lang="en-US" sz="1400" dirty="0">
              <a:solidFill>
                <a:prstClr val="white"/>
              </a:solidFill>
            </a:endParaRPr>
          </a:p>
        </p:txBody>
      </p:sp>
      <p:pic>
        <p:nvPicPr>
          <p:cNvPr id="3" name="Picture 2"/>
          <p:cNvPicPr>
            <a:picLocks noChangeAspect="1"/>
          </p:cNvPicPr>
          <p:nvPr/>
        </p:nvPicPr>
        <p:blipFill rotWithShape="1">
          <a:blip r:embed="rId4"/>
          <a:srcRect b="96289"/>
          <a:stretch/>
        </p:blipFill>
        <p:spPr>
          <a:xfrm>
            <a:off x="6095999" y="1917033"/>
            <a:ext cx="5831475" cy="267288"/>
          </a:xfrm>
          <a:prstGeom prst="rect">
            <a:avLst/>
          </a:prstGeom>
        </p:spPr>
      </p:pic>
      <p:pic>
        <p:nvPicPr>
          <p:cNvPr id="7" name="Picture 6"/>
          <p:cNvPicPr>
            <a:picLocks noChangeAspect="1"/>
          </p:cNvPicPr>
          <p:nvPr/>
        </p:nvPicPr>
        <p:blipFill rotWithShape="1">
          <a:blip r:embed="rId4"/>
          <a:srcRect t="58581"/>
          <a:stretch/>
        </p:blipFill>
        <p:spPr>
          <a:xfrm>
            <a:off x="6095999" y="2184321"/>
            <a:ext cx="5831475" cy="2983253"/>
          </a:xfrm>
          <a:prstGeom prst="rect">
            <a:avLst/>
          </a:prstGeom>
        </p:spPr>
      </p:pic>
      <p:pic>
        <p:nvPicPr>
          <p:cNvPr id="8" name="Picture 7"/>
          <p:cNvPicPr>
            <a:picLocks noChangeAspect="1"/>
          </p:cNvPicPr>
          <p:nvPr/>
        </p:nvPicPr>
        <p:blipFill rotWithShape="1">
          <a:blip r:embed="rId4"/>
          <a:srcRect b="41334"/>
          <a:stretch/>
        </p:blipFill>
        <p:spPr>
          <a:xfrm>
            <a:off x="140486" y="1895939"/>
            <a:ext cx="5831475" cy="4225461"/>
          </a:xfrm>
          <a:prstGeom prst="rect">
            <a:avLst/>
          </a:prstGeom>
        </p:spPr>
      </p:pic>
      <p:grpSp>
        <p:nvGrpSpPr>
          <p:cNvPr id="2" name="Group 1"/>
          <p:cNvGrpSpPr/>
          <p:nvPr/>
        </p:nvGrpSpPr>
        <p:grpSpPr>
          <a:xfrm>
            <a:off x="140485" y="2181584"/>
            <a:ext cx="5818775" cy="1590236"/>
            <a:chOff x="127785" y="2181584"/>
            <a:chExt cx="5818775" cy="1590236"/>
          </a:xfrm>
        </p:grpSpPr>
        <p:sp>
          <p:nvSpPr>
            <p:cNvPr id="6" name="Rectangle 5"/>
            <p:cNvSpPr/>
            <p:nvPr/>
          </p:nvSpPr>
          <p:spPr>
            <a:xfrm>
              <a:off x="2285999" y="2181584"/>
              <a:ext cx="3660561" cy="1587499"/>
            </a:xfrm>
            <a:prstGeom prst="rect">
              <a:avLst/>
            </a:prstGeom>
            <a:solidFill>
              <a:srgbClr val="52469C"/>
            </a:solid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Alcohol Intake</a:t>
              </a:r>
              <a:endParaRPr lang="en-US" sz="4400" dirty="0">
                <a:solidFill>
                  <a:prstClr val="white"/>
                </a:solidFill>
              </a:endParaRPr>
            </a:p>
          </p:txBody>
        </p:sp>
        <p:sp>
          <p:nvSpPr>
            <p:cNvPr id="13" name="Rectangle 12"/>
            <p:cNvSpPr/>
            <p:nvPr/>
          </p:nvSpPr>
          <p:spPr>
            <a:xfrm>
              <a:off x="127785" y="2184321"/>
              <a:ext cx="2170912" cy="1587499"/>
            </a:xfrm>
            <a:prstGeom prst="rect">
              <a:avLst/>
            </a:prstGeom>
            <a:no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black"/>
                </a:solidFill>
              </a:endParaRPr>
            </a:p>
          </p:txBody>
        </p:sp>
      </p:grpSp>
      <p:grpSp>
        <p:nvGrpSpPr>
          <p:cNvPr id="4" name="Group 3"/>
          <p:cNvGrpSpPr/>
          <p:nvPr/>
        </p:nvGrpSpPr>
        <p:grpSpPr>
          <a:xfrm>
            <a:off x="129564" y="3781783"/>
            <a:ext cx="5826735" cy="2354037"/>
            <a:chOff x="129564" y="3769150"/>
            <a:chExt cx="5855157" cy="2366602"/>
          </a:xfrm>
        </p:grpSpPr>
        <p:sp>
          <p:nvSpPr>
            <p:cNvPr id="10" name="Rectangle 9"/>
            <p:cNvSpPr/>
            <p:nvPr/>
          </p:nvSpPr>
          <p:spPr>
            <a:xfrm>
              <a:off x="2324160" y="3769150"/>
              <a:ext cx="3660561" cy="2365017"/>
            </a:xfrm>
            <a:prstGeom prst="rect">
              <a:avLst/>
            </a:prstGeom>
            <a:solidFill>
              <a:srgbClr val="3B3270"/>
            </a:solid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Loss of Control, Physical Dependence</a:t>
              </a:r>
              <a:endParaRPr lang="en-US" sz="4000" dirty="0">
                <a:solidFill>
                  <a:prstClr val="white"/>
                </a:solidFill>
              </a:endParaRPr>
            </a:p>
          </p:txBody>
        </p:sp>
        <p:sp>
          <p:nvSpPr>
            <p:cNvPr id="14" name="Rectangle 13"/>
            <p:cNvSpPr/>
            <p:nvPr/>
          </p:nvSpPr>
          <p:spPr>
            <a:xfrm>
              <a:off x="129564" y="3770735"/>
              <a:ext cx="2156435" cy="2365017"/>
            </a:xfrm>
            <a:prstGeom prst="rect">
              <a:avLst/>
            </a:prstGeom>
            <a:no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ndParaRPr>
            </a:p>
          </p:txBody>
        </p:sp>
      </p:grpSp>
      <p:grpSp>
        <p:nvGrpSpPr>
          <p:cNvPr id="16" name="Group 15"/>
          <p:cNvGrpSpPr/>
          <p:nvPr/>
        </p:nvGrpSpPr>
        <p:grpSpPr>
          <a:xfrm>
            <a:off x="6096000" y="2184321"/>
            <a:ext cx="5818774" cy="2629291"/>
            <a:chOff x="6096000" y="2184321"/>
            <a:chExt cx="5818774" cy="2629291"/>
          </a:xfrm>
        </p:grpSpPr>
        <p:sp>
          <p:nvSpPr>
            <p:cNvPr id="12" name="Rectangle 11"/>
            <p:cNvSpPr/>
            <p:nvPr/>
          </p:nvSpPr>
          <p:spPr>
            <a:xfrm>
              <a:off x="8254213" y="2184321"/>
              <a:ext cx="3660561" cy="2629291"/>
            </a:xfrm>
            <a:prstGeom prst="rect">
              <a:avLst/>
            </a:prstGeom>
            <a:solidFill>
              <a:srgbClr val="2A2450"/>
            </a:solid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white"/>
                  </a:solidFill>
                </a:rPr>
                <a:t>Related Harms</a:t>
              </a:r>
              <a:endParaRPr lang="en-US" sz="4400" dirty="0">
                <a:solidFill>
                  <a:prstClr val="white"/>
                </a:solidFill>
              </a:endParaRPr>
            </a:p>
          </p:txBody>
        </p:sp>
        <p:sp>
          <p:nvSpPr>
            <p:cNvPr id="15" name="Rectangle 14"/>
            <p:cNvSpPr/>
            <p:nvPr/>
          </p:nvSpPr>
          <p:spPr>
            <a:xfrm>
              <a:off x="6096000" y="2184321"/>
              <a:ext cx="2170914" cy="2629291"/>
            </a:xfrm>
            <a:prstGeom prst="rect">
              <a:avLst/>
            </a:prstGeom>
            <a:noFill/>
            <a:ln w="38100">
              <a:solidFill>
                <a:srgbClr val="524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prstClr val="white"/>
                </a:solidFill>
              </a:endParaRPr>
            </a:p>
          </p:txBody>
        </p:sp>
      </p:grpSp>
    </p:spTree>
    <p:custDataLst>
      <p:tags r:id="rId1"/>
    </p:custDataLst>
    <p:extLst>
      <p:ext uri="{BB962C8B-B14F-4D97-AF65-F5344CB8AC3E}">
        <p14:creationId xmlns:p14="http://schemas.microsoft.com/office/powerpoint/2010/main" val="69498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18104</TotalTime>
  <Words>2794</Words>
  <Application>Microsoft Office PowerPoint</Application>
  <PresentationFormat>Custom</PresentationFormat>
  <Paragraphs>385</Paragraphs>
  <Slides>35</Slides>
  <Notes>28</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Unhealthy Alcohol and Other Drug Use  Screening, Assessment and Brief Intervention</vt:lpstr>
      <vt:lpstr>Unhealthy Substance Use</vt:lpstr>
      <vt:lpstr>Case</vt:lpstr>
      <vt:lpstr>PowerPoint Presentation</vt:lpstr>
      <vt:lpstr>Risky Amounts</vt:lpstr>
      <vt:lpstr>Screening and Assessment</vt:lpstr>
      <vt:lpstr>‘Single’ Item Screening Questions</vt:lpstr>
      <vt:lpstr>Alcohol Use Disorder Identification Test (AUDIT)</vt:lpstr>
      <vt:lpstr>Full AUDIT Screen</vt:lpstr>
      <vt:lpstr>Alcohol Use Disorders Identification Test Consumption items (AUDIT-C)</vt:lpstr>
      <vt:lpstr>DSM-5 Substance Use Disorders (SUD)</vt:lpstr>
      <vt:lpstr>‘Single’ Item Screening Questions – Personal Preference</vt:lpstr>
      <vt:lpstr>CAGE       CAGE-AID*</vt:lpstr>
      <vt:lpstr>Screening Results in Primary Care</vt:lpstr>
      <vt:lpstr>PowerPoint Presentation</vt:lpstr>
      <vt:lpstr>Brief Intervention 50 years of ALCOHOL brief intervention trials</vt:lpstr>
      <vt:lpstr>Setting Matters</vt:lpstr>
      <vt:lpstr>SBI for Drugs: Adults (largely ineffective)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Different Stages of Change</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Bangham, Candice</dc:creator>
  <cp:lastModifiedBy>Daniel P Alford</cp:lastModifiedBy>
  <cp:revision>150</cp:revision>
  <dcterms:created xsi:type="dcterms:W3CDTF">2019-09-04T16:45:39Z</dcterms:created>
  <dcterms:modified xsi:type="dcterms:W3CDTF">2021-05-05T17:52:44Z</dcterms:modified>
</cp:coreProperties>
</file>