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80" r:id="rId2"/>
  </p:sldMasterIdLst>
  <p:notesMasterIdLst>
    <p:notesMasterId r:id="rId24"/>
  </p:notesMasterIdLst>
  <p:sldIdLst>
    <p:sldId id="409" r:id="rId3"/>
    <p:sldId id="410" r:id="rId4"/>
    <p:sldId id="432"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5" r:id="rId18"/>
    <p:sldId id="427" r:id="rId19"/>
    <p:sldId id="428" r:id="rId20"/>
    <p:sldId id="429" r:id="rId21"/>
    <p:sldId id="430" r:id="rId22"/>
    <p:sldId id="4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A5B"/>
    <a:srgbClr val="FF0000"/>
    <a:srgbClr val="9223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53" autoAdjust="0"/>
    <p:restoredTop sz="94660"/>
  </p:normalViewPr>
  <p:slideViewPr>
    <p:cSldViewPr snapToGrid="0">
      <p:cViewPr varScale="1">
        <p:scale>
          <a:sx n="88" d="100"/>
          <a:sy n="88" d="100"/>
        </p:scale>
        <p:origin x="-69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783F7-F770-4A33-AFE8-F5A993615EA1}" type="datetimeFigureOut">
              <a:rPr lang="en-US" smtClean="0"/>
              <a:t>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D947C-4DFC-4513-82FE-0310479CB859}" type="slidenum">
              <a:rPr lang="en-US" smtClean="0"/>
              <a:t>‹#›</a:t>
            </a:fld>
            <a:endParaRPr lang="en-US"/>
          </a:p>
        </p:txBody>
      </p:sp>
    </p:spTree>
    <p:extLst>
      <p:ext uri="{BB962C8B-B14F-4D97-AF65-F5344CB8AC3E}">
        <p14:creationId xmlns:p14="http://schemas.microsoft.com/office/powerpoint/2010/main" val="343561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EDDA932-6DCD-49FD-A68C-8B06AD3BE6DE}" type="slidenum">
              <a:rPr lang="en-US" altLang="en-US">
                <a:solidFill>
                  <a:prstClr val="black"/>
                </a:solidFill>
              </a:rPr>
              <a:pPr/>
              <a:t>5</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Participant introductions</a:t>
            </a:r>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6111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Participant introductions</a:t>
            </a:r>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50710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07052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22211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7CB6B7-4534-43C1-B1AC-B2240182133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9935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956C087-BEF3-472A-848F-E0E0F8495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220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464DBD-1B3B-43A8-8F1D-A6997903DB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467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DF11C9-ABBE-4968-BDF1-FA9F325401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49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ACDC8BD4-21E3-4C7E-BC85-D39C60DADB3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6875364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0475767E-2109-4057-9C9D-AAB17E2F62F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950345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1E17A09B-1445-49B3-B78C-B38A5BE7607A}"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5272699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9C3B8ED5-0D5E-4175-99C5-8B7075081E0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881050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9" name="Rectangle 6"/>
          <p:cNvSpPr>
            <a:spLocks noGrp="1" noChangeArrowheads="1"/>
          </p:cNvSpPr>
          <p:nvPr>
            <p:ph type="sldNum" sz="quarter" idx="12"/>
          </p:nvPr>
        </p:nvSpPr>
        <p:spPr>
          <a:ln/>
        </p:spPr>
        <p:txBody>
          <a:bodyPr/>
          <a:lstStyle>
            <a:lvl1pPr>
              <a:defRPr/>
            </a:lvl1pPr>
          </a:lstStyle>
          <a:p>
            <a:pPr>
              <a:defRPr/>
            </a:pPr>
            <a:fld id="{8B2B0396-AB1A-43EE-B2D7-CE7E75336A2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270029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6FE0F914-5309-4A01-BE3A-3E860B4A7CB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691552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4" name="Rectangle 6"/>
          <p:cNvSpPr>
            <a:spLocks noGrp="1" noChangeArrowheads="1"/>
          </p:cNvSpPr>
          <p:nvPr>
            <p:ph type="sldNum" sz="quarter" idx="12"/>
          </p:nvPr>
        </p:nvSpPr>
        <p:spPr>
          <a:ln/>
        </p:spPr>
        <p:txBody>
          <a:bodyPr/>
          <a:lstStyle>
            <a:lvl1pPr>
              <a:defRPr/>
            </a:lvl1pPr>
          </a:lstStyle>
          <a:p>
            <a:pPr>
              <a:defRPr/>
            </a:pPr>
            <a:fld id="{4AC3B724-BD12-4C6C-8D22-DB25E961A33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427097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FADD9C55-BA62-4DA0-A5F7-B25F66B6B0F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77927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6F07DE4-D655-4AC4-9FB5-E97C7E8304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935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0EF53DBC-3469-4A5A-AF52-4BCC7EFBBDB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642969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9B37559C-F09D-4C92-9C98-C2B6822A734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5413328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08931030-AB20-4467-AE9E-F005F7F6375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2035319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7" name="Rectangle 6"/>
          <p:cNvSpPr>
            <a:spLocks noGrp="1" noChangeArrowheads="1"/>
          </p:cNvSpPr>
          <p:nvPr>
            <p:ph type="sldNum" sz="quarter" idx="12"/>
          </p:nvPr>
        </p:nvSpPr>
        <p:spPr>
          <a:ln/>
        </p:spPr>
        <p:txBody>
          <a:bodyPr/>
          <a:lstStyle>
            <a:lvl1pPr>
              <a:defRPr/>
            </a:lvl1pPr>
          </a:lstStyle>
          <a:p>
            <a:pPr>
              <a:defRPr/>
            </a:pPr>
            <a:fld id="{9CD1AB42-D6E5-4FD4-9E8F-4A8E5E7FC7E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5053549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6" name="Rectangle 6"/>
          <p:cNvSpPr>
            <a:spLocks noGrp="1" noChangeArrowheads="1"/>
          </p:cNvSpPr>
          <p:nvPr>
            <p:ph type="sldNum" sz="quarter" idx="12"/>
          </p:nvPr>
        </p:nvSpPr>
        <p:spPr>
          <a:ln/>
        </p:spPr>
        <p:txBody>
          <a:bodyPr/>
          <a:lstStyle>
            <a:lvl1pPr>
              <a:defRPr/>
            </a:lvl1pPr>
          </a:lstStyle>
          <a:p>
            <a:pPr>
              <a:defRPr/>
            </a:pPr>
            <a:fld id="{704BAA6F-5E11-4C44-BF60-A98C502FD3C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33329863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CRIT 2011</a:t>
            </a:r>
          </a:p>
        </p:txBody>
      </p:sp>
      <p:sp>
        <p:nvSpPr>
          <p:cNvPr id="5" name="Rectangle 6"/>
          <p:cNvSpPr>
            <a:spLocks noGrp="1" noChangeArrowheads="1"/>
          </p:cNvSpPr>
          <p:nvPr>
            <p:ph type="sldNum" sz="quarter" idx="12"/>
          </p:nvPr>
        </p:nvSpPr>
        <p:spPr>
          <a:ln/>
        </p:spPr>
        <p:txBody>
          <a:bodyPr/>
          <a:lstStyle>
            <a:lvl1pPr>
              <a:defRPr/>
            </a:lvl1pPr>
          </a:lstStyle>
          <a:p>
            <a:pPr>
              <a:defRPr/>
            </a:pPr>
            <a:fld id="{EC501281-47EF-4595-8503-41E629393ED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348909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BFDFC3F-BA69-41DA-AC9D-8148EA3CD4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196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07640B8-38CF-46B9-AF50-B75B03C349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799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167562-92FF-4C5B-AAAE-ADCD1B099C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940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BBDEB38-A8EE-4E38-B3BB-B2370581D2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06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1A75598-0EB4-4289-A422-E08466FD85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914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04BA69-B11F-4BC5-9CB0-EF6237AF05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707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49A4144-6C6A-479E-8143-109C0C6BEA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393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Calibri"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A76F17E-3083-40B9-9A23-FEEE30CEF65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47105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r>
              <a:rPr lang="en-US">
                <a:solidFill>
                  <a:srgbClr val="FFFFFF"/>
                </a:solidFill>
              </a:rPr>
              <a:t>CRIT 2011</a:t>
            </a: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C23B9D09-76A1-402C-B167-0EC7F24235A9}" type="slidenum">
              <a:rPr lang="en-US" altLang="en-US">
                <a:solidFill>
                  <a:srgbClr val="FFFFFF"/>
                </a:solidFill>
              </a:rPr>
              <a:pPr eaLnBrk="0" fontAlgn="base" hangingPunct="0">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765098944"/>
      </p:ext>
    </p:extLst>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7.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19.jpe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14600"/>
            <a:ext cx="12192000" cy="327712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0" y="0"/>
            <a:ext cx="12192000" cy="2514600"/>
          </a:xfrm>
          <a:solidFill>
            <a:srgbClr val="214A5B"/>
          </a:solidFill>
        </p:spPr>
        <p:txBody>
          <a:bodyPr/>
          <a:lstStyle/>
          <a:p>
            <a:pPr eaLnBrk="1" hangingPunct="1"/>
            <a:r>
              <a:rPr lang="en-US" altLang="en-US" sz="5400" b="1" dirty="0">
                <a:solidFill>
                  <a:schemeClr val="bg1"/>
                </a:solidFill>
                <a:effectLst>
                  <a:outerShdw blurRad="38100" dist="38100" dir="2700000" algn="tl">
                    <a:srgbClr val="000000">
                      <a:alpha val="43137"/>
                    </a:srgbClr>
                  </a:outerShdw>
                </a:effectLst>
              </a:rPr>
              <a:t>Substance Use Teaching Project (SUTP) </a:t>
            </a:r>
            <a:br>
              <a:rPr lang="en-US" altLang="en-US" sz="5400" b="1" dirty="0">
                <a:solidFill>
                  <a:schemeClr val="bg1"/>
                </a:solidFill>
                <a:effectLst>
                  <a:outerShdw blurRad="38100" dist="38100" dir="2700000" algn="tl">
                    <a:srgbClr val="000000">
                      <a:alpha val="43137"/>
                    </a:srgbClr>
                  </a:outerShdw>
                </a:effectLst>
              </a:rPr>
            </a:br>
            <a:r>
              <a:rPr lang="en-US" altLang="en-US" sz="4000" b="1" dirty="0">
                <a:solidFill>
                  <a:schemeClr val="bg1"/>
                </a:solidFill>
                <a:effectLst>
                  <a:outerShdw blurRad="38100" dist="38100" dir="2700000" algn="tl">
                    <a:srgbClr val="000000">
                      <a:alpha val="43137"/>
                    </a:srgbClr>
                  </a:outerShdw>
                </a:effectLst>
              </a:rPr>
              <a:t>“Action Plan”</a:t>
            </a:r>
            <a:r>
              <a:rPr lang="en-US" altLang="en-US" sz="4800" b="1" dirty="0">
                <a:solidFill>
                  <a:schemeClr val="bg1"/>
                </a:solidFill>
                <a:effectLst>
                  <a:outerShdw blurRad="38100" dist="38100" dir="2700000" algn="tl">
                    <a:srgbClr val="000000">
                      <a:alpha val="43137"/>
                    </a:srgbClr>
                  </a:outerShdw>
                </a:effectLst>
              </a:rPr>
              <a:t/>
            </a:r>
            <a:br>
              <a:rPr lang="en-US" altLang="en-US" sz="4800" b="1" dirty="0">
                <a:solidFill>
                  <a:schemeClr val="bg1"/>
                </a:solidFill>
                <a:effectLst>
                  <a:outerShdw blurRad="38100" dist="38100" dir="2700000" algn="tl">
                    <a:srgbClr val="000000">
                      <a:alpha val="43137"/>
                    </a:srgbClr>
                  </a:outerShdw>
                </a:effectLst>
              </a:rPr>
            </a:br>
            <a:r>
              <a:rPr lang="en-US" altLang="en-US" sz="6000" b="1" dirty="0">
                <a:solidFill>
                  <a:schemeClr val="bg1"/>
                </a:solidFill>
                <a:effectLst>
                  <a:outerShdw blurRad="38100" dist="38100" dir="2700000" algn="tl">
                    <a:srgbClr val="000000">
                      <a:alpha val="43137"/>
                    </a:srgbClr>
                  </a:outerShdw>
                </a:effectLst>
              </a:rPr>
              <a:t>Introduction</a:t>
            </a:r>
          </a:p>
        </p:txBody>
      </p:sp>
      <p:sp>
        <p:nvSpPr>
          <p:cNvPr id="4099" name="Rectangle 3"/>
          <p:cNvSpPr>
            <a:spLocks noChangeArrowheads="1"/>
          </p:cNvSpPr>
          <p:nvPr/>
        </p:nvSpPr>
        <p:spPr bwMode="auto">
          <a:xfrm>
            <a:off x="283633" y="2819399"/>
            <a:ext cx="11785600" cy="276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Calibri" pitchFamily="34" charset="0"/>
              </a:defRPr>
            </a:lvl1pPr>
            <a:lvl2pPr marL="742950" indent="-285750">
              <a:spcBef>
                <a:spcPct val="20000"/>
              </a:spcBef>
              <a:buChar char="–"/>
              <a:defRPr sz="2800">
                <a:solidFill>
                  <a:schemeClr val="tx1"/>
                </a:solidFill>
                <a:latin typeface="Calibri" pitchFamily="34" charset="0"/>
              </a:defRPr>
            </a:lvl2pPr>
            <a:lvl3pPr marL="1143000" indent="-228600">
              <a:spcBef>
                <a:spcPct val="20000"/>
              </a:spcBef>
              <a:buChar char="•"/>
              <a:defRPr sz="2400">
                <a:solidFill>
                  <a:schemeClr val="tx1"/>
                </a:solidFill>
                <a:latin typeface="Calibri" pitchFamily="34" charset="0"/>
              </a:defRPr>
            </a:lvl3pPr>
            <a:lvl4pPr marL="1600200" indent="-228600">
              <a:spcBef>
                <a:spcPct val="20000"/>
              </a:spcBef>
              <a:buChar char="–"/>
              <a:defRPr sz="2000">
                <a:solidFill>
                  <a:schemeClr val="tx1"/>
                </a:solidFill>
                <a:latin typeface="Calibri" pitchFamily="34" charset="0"/>
              </a:defRPr>
            </a:lvl4pPr>
            <a:lvl5pPr marL="2057400" indent="-228600">
              <a:spcBef>
                <a:spcPct val="20000"/>
              </a:spcBef>
              <a:buChar char="»"/>
              <a:defRPr sz="2000">
                <a:solidFill>
                  <a:schemeClr val="tx1"/>
                </a:solidFill>
                <a:latin typeface="Calibri" pitchFamily="34" charset="0"/>
              </a:defRPr>
            </a:lvl5pPr>
            <a:lvl6pPr marL="2514600" indent="-228600" eaLnBrk="0" fontAlgn="base" hangingPunct="0">
              <a:spcBef>
                <a:spcPct val="20000"/>
              </a:spcBef>
              <a:spcAft>
                <a:spcPct val="0"/>
              </a:spcAft>
              <a:buChar char="»"/>
              <a:defRPr sz="2000">
                <a:solidFill>
                  <a:schemeClr val="tx1"/>
                </a:solidFill>
                <a:latin typeface="Calibri" pitchFamily="34" charset="0"/>
              </a:defRPr>
            </a:lvl6pPr>
            <a:lvl7pPr marL="2971800" indent="-228600" eaLnBrk="0" fontAlgn="base" hangingPunct="0">
              <a:spcBef>
                <a:spcPct val="20000"/>
              </a:spcBef>
              <a:spcAft>
                <a:spcPct val="0"/>
              </a:spcAft>
              <a:buChar char="»"/>
              <a:defRPr sz="2000">
                <a:solidFill>
                  <a:schemeClr val="tx1"/>
                </a:solidFill>
                <a:latin typeface="Calibri" pitchFamily="34" charset="0"/>
              </a:defRPr>
            </a:lvl7pPr>
            <a:lvl8pPr marL="3429000" indent="-228600" eaLnBrk="0" fontAlgn="base" hangingPunct="0">
              <a:spcBef>
                <a:spcPct val="20000"/>
              </a:spcBef>
              <a:spcAft>
                <a:spcPct val="0"/>
              </a:spcAft>
              <a:buChar char="»"/>
              <a:defRPr sz="2000">
                <a:solidFill>
                  <a:schemeClr val="tx1"/>
                </a:solidFill>
                <a:latin typeface="Calibri" pitchFamily="34" charset="0"/>
              </a:defRPr>
            </a:lvl8pPr>
            <a:lvl9pPr marL="3886200" indent="-228600" eaLnBrk="0" fontAlgn="base" hangingPunct="0">
              <a:spcBef>
                <a:spcPct val="20000"/>
              </a:spcBef>
              <a:spcAft>
                <a:spcPct val="0"/>
              </a:spcAft>
              <a:buChar char="»"/>
              <a:defRPr sz="2000">
                <a:solidFill>
                  <a:schemeClr val="tx1"/>
                </a:solidFill>
                <a:latin typeface="Calibri" pitchFamily="34" charset="0"/>
              </a:defRPr>
            </a:lvl9pPr>
          </a:lstStyle>
          <a:p>
            <a:pPr algn="ctr" eaLnBrk="0" fontAlgn="base" hangingPunct="0">
              <a:lnSpc>
                <a:spcPct val="80000"/>
              </a:lnSpc>
              <a:spcAft>
                <a:spcPct val="0"/>
              </a:spcAft>
              <a:buFontTx/>
              <a:buNone/>
            </a:pPr>
            <a:r>
              <a:rPr lang="en-US" altLang="en-US" sz="2800" b="1" dirty="0">
                <a:solidFill>
                  <a:srgbClr val="000000"/>
                </a:solidFill>
              </a:rPr>
              <a:t>Immersion Training in Addiction Medicine Programs 2021</a:t>
            </a:r>
          </a:p>
          <a:p>
            <a:pPr algn="ctr" eaLnBrk="0" fontAlgn="base" hangingPunct="0">
              <a:lnSpc>
                <a:spcPct val="80000"/>
              </a:lnSpc>
              <a:spcAft>
                <a:spcPct val="0"/>
              </a:spcAft>
              <a:buFontTx/>
              <a:buNone/>
            </a:pPr>
            <a:r>
              <a:rPr lang="en-US" altLang="en-US" sz="1800" dirty="0">
                <a:solidFill>
                  <a:srgbClr val="000000"/>
                </a:solidFill>
              </a:rPr>
              <a:t>CRIT (Chief Residents +/- Faculty Mentor) and JFIT</a:t>
            </a:r>
          </a:p>
          <a:p>
            <a:pPr algn="ctr" eaLnBrk="0" fontAlgn="base" hangingPunct="0">
              <a:lnSpc>
                <a:spcPct val="80000"/>
              </a:lnSpc>
              <a:spcAft>
                <a:spcPct val="0"/>
              </a:spcAft>
              <a:buFontTx/>
              <a:buNone/>
            </a:pPr>
            <a:endParaRPr lang="en-US" altLang="en-US" sz="1800" dirty="0">
              <a:solidFill>
                <a:srgbClr val="000000"/>
              </a:solidFill>
            </a:endParaRPr>
          </a:p>
          <a:p>
            <a:pPr algn="ctr" eaLnBrk="0" fontAlgn="base" hangingPunct="0">
              <a:lnSpc>
                <a:spcPct val="80000"/>
              </a:lnSpc>
              <a:spcAft>
                <a:spcPct val="0"/>
              </a:spcAft>
              <a:buFontTx/>
              <a:buNone/>
            </a:pPr>
            <a:r>
              <a:rPr lang="en-US" altLang="en-US" sz="2400" b="1" dirty="0">
                <a:solidFill>
                  <a:srgbClr val="000000"/>
                </a:solidFill>
              </a:rPr>
              <a:t>May 2021</a:t>
            </a:r>
          </a:p>
          <a:p>
            <a:pPr algn="ctr" eaLnBrk="0" fontAlgn="base" hangingPunct="0">
              <a:lnSpc>
                <a:spcPct val="80000"/>
              </a:lnSpc>
              <a:spcAft>
                <a:spcPct val="0"/>
              </a:spcAft>
              <a:buFontTx/>
              <a:buNone/>
            </a:pPr>
            <a:endParaRPr lang="en-US" altLang="en-US" sz="1200" dirty="0">
              <a:solidFill>
                <a:srgbClr val="000000"/>
              </a:solidFill>
            </a:endParaRPr>
          </a:p>
          <a:p>
            <a:pPr algn="ctr" eaLnBrk="0" fontAlgn="base" hangingPunct="0">
              <a:lnSpc>
                <a:spcPct val="80000"/>
              </a:lnSpc>
              <a:spcAft>
                <a:spcPct val="0"/>
              </a:spcAft>
              <a:buFontTx/>
              <a:buNone/>
            </a:pPr>
            <a:r>
              <a:rPr lang="en-US" altLang="en-US" sz="2400" dirty="0">
                <a:solidFill>
                  <a:srgbClr val="000000"/>
                </a:solidFill>
              </a:rPr>
              <a:t>Daniel P. Alford, MD, MPH</a:t>
            </a:r>
          </a:p>
          <a:p>
            <a:pPr algn="ctr" eaLnBrk="0" fontAlgn="base" hangingPunct="0">
              <a:lnSpc>
                <a:spcPct val="80000"/>
              </a:lnSpc>
              <a:spcAft>
                <a:spcPct val="0"/>
              </a:spcAft>
              <a:buFontTx/>
              <a:buNone/>
            </a:pPr>
            <a:r>
              <a:rPr lang="en-US" altLang="en-US" sz="2000" dirty="0">
                <a:solidFill>
                  <a:srgbClr val="000000"/>
                </a:solidFill>
              </a:rPr>
              <a:t>Professor of Medicine</a:t>
            </a:r>
          </a:p>
          <a:p>
            <a:pPr algn="ctr" eaLnBrk="0" fontAlgn="base" hangingPunct="0">
              <a:lnSpc>
                <a:spcPct val="80000"/>
              </a:lnSpc>
              <a:spcAft>
                <a:spcPct val="0"/>
              </a:spcAft>
              <a:buFontTx/>
              <a:buNone/>
            </a:pPr>
            <a:r>
              <a:rPr lang="en-US" altLang="en-US" sz="2000" dirty="0">
                <a:solidFill>
                  <a:srgbClr val="000000"/>
                </a:solidFill>
              </a:rPr>
              <a:t>Associate Dean, Continuing Medical Education</a:t>
            </a:r>
          </a:p>
          <a:p>
            <a:pPr algn="ctr" eaLnBrk="0" fontAlgn="base" hangingPunct="0">
              <a:lnSpc>
                <a:spcPct val="80000"/>
              </a:lnSpc>
              <a:spcAft>
                <a:spcPct val="0"/>
              </a:spcAft>
              <a:buFontTx/>
              <a:buNone/>
            </a:pPr>
            <a:r>
              <a:rPr lang="en-US" altLang="en-US" sz="2000" dirty="0">
                <a:solidFill>
                  <a:srgbClr val="000000"/>
                </a:solidFill>
              </a:rPr>
              <a:t>Director, Clinical Addiction Research and Education (CARE) Unit</a:t>
            </a:r>
          </a:p>
        </p:txBody>
      </p:sp>
      <p:grpSp>
        <p:nvGrpSpPr>
          <p:cNvPr id="4100" name="Group 1"/>
          <p:cNvGrpSpPr>
            <a:grpSpLocks/>
          </p:cNvGrpSpPr>
          <p:nvPr/>
        </p:nvGrpSpPr>
        <p:grpSpPr bwMode="auto">
          <a:xfrm>
            <a:off x="3115974" y="5898606"/>
            <a:ext cx="6253658" cy="885825"/>
            <a:chOff x="1731517" y="5943599"/>
            <a:chExt cx="5888483" cy="885827"/>
          </a:xfrm>
        </p:grpSpPr>
        <p:pic>
          <p:nvPicPr>
            <p:cNvPr id="4101" name="Picture 4956" descr="CARE_logo_t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517" y="6044972"/>
              <a:ext cx="702215" cy="70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2" name="Group 9"/>
            <p:cNvGrpSpPr>
              <a:grpSpLocks/>
            </p:cNvGrpSpPr>
            <p:nvPr/>
          </p:nvGrpSpPr>
          <p:grpSpPr bwMode="auto">
            <a:xfrm>
              <a:off x="2819400" y="5943599"/>
              <a:ext cx="4800600" cy="885827"/>
              <a:chOff x="0" y="0"/>
              <a:chExt cx="6440234" cy="1100317"/>
            </a:xfrm>
          </p:grpSpPr>
          <p:pic>
            <p:nvPicPr>
              <p:cNvPr id="41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04" y="0"/>
                <a:ext cx="2335530" cy="10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r="51843"/>
              <a:stretch>
                <a:fillRect/>
              </a:stretch>
            </p:blipFill>
            <p:spPr bwMode="auto">
              <a:xfrm>
                <a:off x="2212423" y="49529"/>
                <a:ext cx="1934192" cy="9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BMC-BUMS LOGOS 120dpi"/>
              <p:cNvPicPr>
                <a:picLocks noChangeAspect="1" noChangeArrowheads="1"/>
              </p:cNvPicPr>
              <p:nvPr/>
            </p:nvPicPr>
            <p:blipFill>
              <a:blip r:embed="rId4">
                <a:extLst>
                  <a:ext uri="{28A0092B-C50C-407E-A947-70E740481C1C}">
                    <a14:useLocalDpi xmlns:a14="http://schemas.microsoft.com/office/drawing/2010/main" val="0"/>
                  </a:ext>
                </a:extLst>
              </a:blip>
              <a:srcRect l="53120"/>
              <a:stretch>
                <a:fillRect/>
              </a:stretch>
            </p:blipFill>
            <p:spPr bwMode="auto">
              <a:xfrm>
                <a:off x="0" y="23770"/>
                <a:ext cx="2119694" cy="107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 name="Straight Connector 2"/>
          <p:cNvCxnSpPr/>
          <p:nvPr/>
        </p:nvCxnSpPr>
        <p:spPr>
          <a:xfrm>
            <a:off x="581891" y="5791728"/>
            <a:ext cx="10996551" cy="0"/>
          </a:xfrm>
          <a:prstGeom prst="line">
            <a:avLst/>
          </a:prstGeom>
          <a:ln w="38100">
            <a:solidFill>
              <a:srgbClr val="214A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168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3408218" y="1143005"/>
            <a:ext cx="8174182" cy="4952996"/>
          </a:xfrm>
        </p:spPr>
        <p:txBody>
          <a:bodyPr/>
          <a:lstStyle/>
          <a:p>
            <a:pPr eaLnBrk="1" hangingPunct="1">
              <a:spcBef>
                <a:spcPts val="1200"/>
              </a:spcBef>
            </a:pPr>
            <a:r>
              <a:rPr lang="en-US" altLang="en-US" sz="2800" dirty="0"/>
              <a:t>What will the </a:t>
            </a:r>
            <a:r>
              <a:rPr lang="en-US" altLang="en-US" sz="2800" u="sng" dirty="0"/>
              <a:t>learners</a:t>
            </a:r>
            <a:r>
              <a:rPr lang="en-US" altLang="en-US" sz="2800" dirty="0"/>
              <a:t> be able to do after participating in your project?</a:t>
            </a:r>
          </a:p>
          <a:p>
            <a:pPr eaLnBrk="1" hangingPunct="1">
              <a:spcBef>
                <a:spcPts val="1200"/>
              </a:spcBef>
            </a:pPr>
            <a:r>
              <a:rPr lang="en-US" altLang="en-US" sz="2800" dirty="0"/>
              <a:t>These should be specific, focused and measurable  </a:t>
            </a:r>
          </a:p>
          <a:p>
            <a:pPr eaLnBrk="1" hangingPunct="1">
              <a:spcBef>
                <a:spcPts val="1200"/>
              </a:spcBef>
            </a:pPr>
            <a:r>
              <a:rPr lang="en-US" altLang="en-US" sz="2800" dirty="0"/>
              <a:t>Use verbs that describe action (see list of action </a:t>
            </a:r>
            <a:r>
              <a:rPr lang="en-US" altLang="en-US" sz="2800" dirty="0" smtClean="0"/>
              <a:t>verbs*) </a:t>
            </a:r>
            <a:r>
              <a:rPr lang="en-US" altLang="en-US" sz="2800" dirty="0"/>
              <a:t>and can be observed and measured </a:t>
            </a:r>
            <a:r>
              <a:rPr lang="en-US" altLang="en-US" sz="2800" i="1" dirty="0"/>
              <a:t>for example</a:t>
            </a:r>
            <a:r>
              <a:rPr lang="en-US" altLang="en-US" sz="2800" dirty="0"/>
              <a:t>:</a:t>
            </a:r>
          </a:p>
          <a:p>
            <a:pPr lvl="1" eaLnBrk="1" hangingPunct="1">
              <a:spcBef>
                <a:spcPts val="1200"/>
              </a:spcBef>
            </a:pPr>
            <a:r>
              <a:rPr lang="en-US" altLang="en-US" sz="2400" dirty="0"/>
              <a:t>learners will be able </a:t>
            </a:r>
            <a:r>
              <a:rPr lang="en-US" altLang="en-US" sz="2400" b="1" dirty="0"/>
              <a:t>to </a:t>
            </a:r>
            <a:r>
              <a:rPr lang="en-US" altLang="en-US" sz="2400" b="1" i="1" dirty="0"/>
              <a:t>describe</a:t>
            </a:r>
            <a:r>
              <a:rPr lang="en-US" altLang="en-US" sz="2400" dirty="0"/>
              <a:t> the neurobiology of opioid </a:t>
            </a:r>
            <a:r>
              <a:rPr lang="en-US" altLang="en-US" sz="2400" dirty="0" smtClean="0"/>
              <a:t>use disorder </a:t>
            </a:r>
            <a:endParaRPr lang="en-US" altLang="en-US" sz="2400" dirty="0"/>
          </a:p>
          <a:p>
            <a:pPr lvl="1" eaLnBrk="1" hangingPunct="1">
              <a:spcBef>
                <a:spcPts val="1200"/>
              </a:spcBef>
            </a:pPr>
            <a:r>
              <a:rPr lang="en-US" altLang="en-US" sz="2400" dirty="0"/>
              <a:t>learners will be able </a:t>
            </a:r>
            <a:r>
              <a:rPr lang="en-US" altLang="en-US" sz="2400" b="1" dirty="0"/>
              <a:t>to </a:t>
            </a:r>
            <a:r>
              <a:rPr lang="en-US" altLang="en-US" sz="2400" b="1" i="1" dirty="0"/>
              <a:t>demonstrate</a:t>
            </a:r>
            <a:r>
              <a:rPr lang="en-US" altLang="en-US" sz="2400" dirty="0"/>
              <a:t> a brief intervention for a patient with risky alcohol use</a:t>
            </a:r>
          </a:p>
        </p:txBody>
      </p:sp>
      <p:sp>
        <p:nvSpPr>
          <p:cNvPr id="13315" name="Rectangle 3"/>
          <p:cNvSpPr>
            <a:spLocks noGrp="1" noChangeArrowheads="1"/>
          </p:cNvSpPr>
          <p:nvPr>
            <p:ph type="title"/>
          </p:nvPr>
        </p:nvSpPr>
        <p:spPr>
          <a:xfrm>
            <a:off x="0" y="0"/>
            <a:ext cx="12192000" cy="9906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Learning Objectives</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rgbClr val="C00000"/>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
        <p:nvSpPr>
          <p:cNvPr id="2" name="TextBox 1"/>
          <p:cNvSpPr txBox="1"/>
          <p:nvPr/>
        </p:nvSpPr>
        <p:spPr>
          <a:xfrm>
            <a:off x="914400" y="6281840"/>
            <a:ext cx="10290830" cy="461665"/>
          </a:xfrm>
          <a:prstGeom prst="rect">
            <a:avLst/>
          </a:prstGeom>
          <a:noFill/>
        </p:spPr>
        <p:txBody>
          <a:bodyPr wrap="none" rtlCol="0">
            <a:spAutoFit/>
          </a:bodyPr>
          <a:lstStyle/>
          <a:p>
            <a:r>
              <a:rPr lang="en-US" sz="2400" dirty="0" smtClean="0"/>
              <a:t>*</a:t>
            </a:r>
            <a:r>
              <a:rPr lang="en-US" sz="2400" b="1" dirty="0" smtClean="0"/>
              <a:t>Watch me</a:t>
            </a:r>
            <a:r>
              <a:rPr lang="en-US" sz="2400" dirty="0" smtClean="0"/>
              <a:t>....describe, demonstrate, summarize...</a:t>
            </a:r>
            <a:r>
              <a:rPr lang="en-US" sz="2400" b="1" dirty="0" smtClean="0"/>
              <a:t>NOT</a:t>
            </a:r>
            <a:r>
              <a:rPr lang="en-US" sz="2400" dirty="0" smtClean="0"/>
              <a:t> understand, appreciate...</a:t>
            </a:r>
            <a:endParaRPr lang="en-US" sz="2400" dirty="0"/>
          </a:p>
        </p:txBody>
      </p:sp>
    </p:spTree>
    <p:extLst>
      <p:ext uri="{BB962C8B-B14F-4D97-AF65-F5344CB8AC3E}">
        <p14:creationId xmlns:p14="http://schemas.microsoft.com/office/powerpoint/2010/main" val="3834066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500"/>
                                        <p:tgtEl>
                                          <p:spTgt spid="13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500"/>
                                        <p:tgtEl>
                                          <p:spTgt spid="133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3" end="3"/>
                                            </p:txEl>
                                          </p:spTgt>
                                        </p:tgtEl>
                                        <p:attrNameLst>
                                          <p:attrName>style.visibility</p:attrName>
                                        </p:attrNameLst>
                                      </p:cBhvr>
                                      <p:to>
                                        <p:strVal val="visible"/>
                                      </p:to>
                                    </p:set>
                                    <p:animEffect transition="in" filter="fade">
                                      <p:cBhvr>
                                        <p:cTn id="22" dur="500"/>
                                        <p:tgtEl>
                                          <p:spTgt spid="1331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Effect transition="in" filter="fade">
                                      <p:cBhvr>
                                        <p:cTn id="25"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3384468" y="1524005"/>
            <a:ext cx="8197932" cy="5059363"/>
          </a:xfrm>
        </p:spPr>
        <p:txBody>
          <a:bodyPr/>
          <a:lstStyle/>
          <a:p>
            <a:pPr eaLnBrk="1" hangingPunct="1">
              <a:spcBef>
                <a:spcPct val="40000"/>
              </a:spcBef>
              <a:defRPr/>
            </a:pPr>
            <a:r>
              <a:rPr lang="en-US" altLang="en-US" dirty="0"/>
              <a:t>What will be your outcome measures? What measures will you use to determine if the intervention was successful? </a:t>
            </a:r>
          </a:p>
          <a:p>
            <a:pPr marL="0" indent="0" eaLnBrk="1" hangingPunct="1">
              <a:spcBef>
                <a:spcPct val="40000"/>
              </a:spcBef>
              <a:buFontTx/>
              <a:buNone/>
              <a:defRPr/>
            </a:pPr>
            <a:endParaRPr lang="en-US" altLang="en-US" dirty="0"/>
          </a:p>
          <a:p>
            <a:pPr eaLnBrk="1" hangingPunct="1">
              <a:spcBef>
                <a:spcPct val="40000"/>
              </a:spcBef>
              <a:defRPr/>
            </a:pPr>
            <a:r>
              <a:rPr lang="en-US" altLang="en-US" dirty="0"/>
              <a:t>What tools will you use to evaluate the project? (e.g., pre and post test, focus groups, chart audits?)</a:t>
            </a:r>
            <a:endParaRPr lang="en-US" altLang="en-US" u="sng" dirty="0"/>
          </a:p>
        </p:txBody>
      </p:sp>
      <p:sp>
        <p:nvSpPr>
          <p:cNvPr id="14339" name="Rectangle 4"/>
          <p:cNvSpPr>
            <a:spLocks noGrp="1" noChangeArrowheads="1"/>
          </p:cNvSpPr>
          <p:nvPr>
            <p:ph type="title"/>
          </p:nvPr>
        </p:nvSpPr>
        <p:spPr>
          <a:xfrm>
            <a:off x="0" y="0"/>
            <a:ext cx="12192000" cy="11430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Evaluation</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rgbClr val="C00000"/>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405975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xEl>
                                              <p:pRg st="2" end="2"/>
                                            </p:txEl>
                                          </p:spTgt>
                                        </p:tgtEl>
                                        <p:attrNameLst>
                                          <p:attrName>style.visibility</p:attrName>
                                        </p:attrNameLst>
                                      </p:cBhvr>
                                      <p:to>
                                        <p:strVal val="visible"/>
                                      </p:to>
                                    </p:set>
                                    <p:animEffect transition="in" filter="fade">
                                      <p:cBhvr>
                                        <p:cTn id="7"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3325090" y="1447800"/>
            <a:ext cx="8257309" cy="4678363"/>
          </a:xfrm>
        </p:spPr>
        <p:txBody>
          <a:bodyPr/>
          <a:lstStyle/>
          <a:p>
            <a:pPr eaLnBrk="1" hangingPunct="1">
              <a:spcBef>
                <a:spcPct val="40000"/>
              </a:spcBef>
              <a:defRPr/>
            </a:pPr>
            <a:r>
              <a:rPr lang="en-US" altLang="en-US" dirty="0"/>
              <a:t>Who is available to help you accomplish your objectives for this project e.g., your mentor, program director, clinic preceptors, inpatient </a:t>
            </a:r>
            <a:r>
              <a:rPr lang="en-US" altLang="en-US" dirty="0" err="1"/>
              <a:t>attendings</a:t>
            </a:r>
            <a:r>
              <a:rPr lang="en-US" altLang="en-US" dirty="0"/>
              <a:t>, other faculty, CRIT faculty, etc.  </a:t>
            </a:r>
          </a:p>
          <a:p>
            <a:pPr marL="0" indent="0" eaLnBrk="1" hangingPunct="1">
              <a:spcBef>
                <a:spcPct val="40000"/>
              </a:spcBef>
              <a:buFontTx/>
              <a:buNone/>
              <a:defRPr/>
            </a:pPr>
            <a:endParaRPr lang="en-US" altLang="en-US" sz="1600" dirty="0"/>
          </a:p>
          <a:p>
            <a:pPr eaLnBrk="1" hangingPunct="1">
              <a:spcBef>
                <a:spcPct val="40000"/>
              </a:spcBef>
              <a:defRPr/>
            </a:pPr>
            <a:r>
              <a:rPr lang="en-US" altLang="en-US" dirty="0"/>
              <a:t>What teaching tools will you use? (articles, PowerPoint presentations, CRIT materials, web-based curricula?)</a:t>
            </a:r>
          </a:p>
        </p:txBody>
      </p:sp>
      <p:sp>
        <p:nvSpPr>
          <p:cNvPr id="15363" name="Rectangle 3"/>
          <p:cNvSpPr>
            <a:spLocks noGrp="1" noChangeArrowheads="1"/>
          </p:cNvSpPr>
          <p:nvPr>
            <p:ph type="title"/>
          </p:nvPr>
        </p:nvSpPr>
        <p:spPr>
          <a:xfrm>
            <a:off x="0" y="0"/>
            <a:ext cx="12192000" cy="12192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Resources and Facilitators </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rgbClr val="C00000"/>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290349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animEffect transition="in" filter="fade">
                                      <p:cBhvr>
                                        <p:cTn id="7" dur="500"/>
                                        <p:tgtEl>
                                          <p:spTgt spid="153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325090" y="1447800"/>
            <a:ext cx="8257309" cy="4678363"/>
          </a:xfrm>
        </p:spPr>
        <p:txBody>
          <a:bodyPr/>
          <a:lstStyle/>
          <a:p>
            <a:pPr eaLnBrk="1" hangingPunct="1"/>
            <a:r>
              <a:rPr lang="en-US" altLang="en-US" dirty="0"/>
              <a:t>What challenges do you anticipate and how will you overcome them? (What might impede accomplishing your project e.g., lack of time, lack of money, reluctant learners?)</a:t>
            </a:r>
            <a:endParaRPr lang="en-US" altLang="en-US" u="sng" dirty="0"/>
          </a:p>
          <a:p>
            <a:pPr eaLnBrk="1" hangingPunct="1"/>
            <a:endParaRPr lang="en-US" altLang="en-US" dirty="0"/>
          </a:p>
        </p:txBody>
      </p:sp>
      <p:sp>
        <p:nvSpPr>
          <p:cNvPr id="16387" name="Rectangle 4"/>
          <p:cNvSpPr>
            <a:spLocks noGrp="1" noChangeArrowheads="1"/>
          </p:cNvSpPr>
          <p:nvPr>
            <p:ph type="title"/>
          </p:nvPr>
        </p:nvSpPr>
        <p:spPr>
          <a:xfrm>
            <a:off x="0" y="0"/>
            <a:ext cx="12192000" cy="11430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Challenges and Barriers</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rgbClr val="C00000"/>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4010481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2977819" y="1556656"/>
            <a:ext cx="3575381" cy="5273747"/>
          </a:xfrm>
        </p:spPr>
        <p:txBody>
          <a:bodyPr/>
          <a:lstStyle/>
          <a:p>
            <a:pPr eaLnBrk="1" hangingPunct="1">
              <a:defRPr/>
            </a:pPr>
            <a:r>
              <a:rPr lang="en-US" altLang="en-US" sz="2400" dirty="0"/>
              <a:t>List each step required to complete your project and a target deadline for each step of the </a:t>
            </a:r>
            <a:r>
              <a:rPr lang="en-US" altLang="en-US" sz="2400" dirty="0" smtClean="0"/>
              <a:t>project</a:t>
            </a:r>
          </a:p>
          <a:p>
            <a:pPr eaLnBrk="1" hangingPunct="1">
              <a:defRPr/>
            </a:pPr>
            <a:endParaRPr lang="en-US" altLang="en-US" sz="1600" dirty="0"/>
          </a:p>
          <a:p>
            <a:pPr eaLnBrk="1" hangingPunct="1">
              <a:defRPr/>
            </a:pPr>
            <a:r>
              <a:rPr lang="en-US" altLang="en-US" sz="2400" dirty="0"/>
              <a:t>Remember,</a:t>
            </a:r>
            <a:r>
              <a:rPr lang="en-US" altLang="en-US" sz="2400" b="1" dirty="0"/>
              <a:t> </a:t>
            </a:r>
            <a:r>
              <a:rPr lang="en-US" altLang="en-US" sz="2400" dirty="0"/>
              <a:t>ideally your project should be completed during first 6 months after attending CRIT/JFIT but certainly can be implemented during the entire </a:t>
            </a:r>
            <a:r>
              <a:rPr lang="en-US" altLang="en-US" sz="2400" dirty="0" smtClean="0"/>
              <a:t>year</a:t>
            </a:r>
            <a:endParaRPr lang="en-US" altLang="en-US" sz="2400" dirty="0"/>
          </a:p>
        </p:txBody>
      </p:sp>
      <p:sp>
        <p:nvSpPr>
          <p:cNvPr id="17411" name="Rectangle 3"/>
          <p:cNvSpPr>
            <a:spLocks noGrp="1" noChangeArrowheads="1"/>
          </p:cNvSpPr>
          <p:nvPr>
            <p:ph type="title"/>
          </p:nvPr>
        </p:nvSpPr>
        <p:spPr>
          <a:xfrm>
            <a:off x="0" y="-1"/>
            <a:ext cx="12192000" cy="150223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en-US" altLang="en-US" sz="5400" b="1" dirty="0">
                <a:solidFill>
                  <a:schemeClr val="bg1"/>
                </a:solidFill>
                <a:effectLst>
                  <a:outerShdw blurRad="38100" dist="38100" dir="2700000" algn="tl">
                    <a:srgbClr val="000000">
                      <a:alpha val="43137"/>
                    </a:srgbClr>
                  </a:outerShdw>
                </a:effectLst>
              </a:rPr>
              <a:t>Action Steps </a:t>
            </a:r>
            <a:r>
              <a:rPr lang="en-US" altLang="en-US" sz="5400" b="1" dirty="0" smtClean="0">
                <a:solidFill>
                  <a:schemeClr val="bg1"/>
                </a:solidFill>
                <a:effectLst>
                  <a:outerShdw blurRad="38100" dist="38100" dir="2700000" algn="tl">
                    <a:srgbClr val="000000">
                      <a:alpha val="43137"/>
                    </a:srgbClr>
                  </a:outerShdw>
                </a:effectLst>
              </a:rPr>
              <a:t>                                                  and </a:t>
            </a:r>
            <a:r>
              <a:rPr lang="en-US" altLang="en-US" sz="5400" b="1" dirty="0">
                <a:solidFill>
                  <a:schemeClr val="bg1"/>
                </a:solidFill>
                <a:effectLst>
                  <a:outerShdw blurRad="38100" dist="38100" dir="2700000" algn="tl">
                    <a:srgbClr val="000000">
                      <a:alpha val="43137"/>
                    </a:srgbClr>
                  </a:outerShdw>
                </a:effectLst>
              </a:rPr>
              <a:t>Timeline</a:t>
            </a:r>
          </a:p>
        </p:txBody>
      </p:sp>
      <p:sp>
        <p:nvSpPr>
          <p:cNvPr id="4" name="TextBox 3"/>
          <p:cNvSpPr txBox="1"/>
          <p:nvPr/>
        </p:nvSpPr>
        <p:spPr>
          <a:xfrm>
            <a:off x="190005" y="1983179"/>
            <a:ext cx="2787814" cy="2142125"/>
          </a:xfrm>
          <a:prstGeom prst="rect">
            <a:avLst/>
          </a:prstGeom>
          <a:noFill/>
        </p:spPr>
        <p:txBody>
          <a:bodyPr wrap="none" rtlCol="0">
            <a:spAutoFit/>
          </a:bodyPr>
          <a:lstStyle/>
          <a:p>
            <a:pPr>
              <a:lnSpc>
                <a:spcPct val="90000"/>
              </a:lnSpc>
              <a:spcBef>
                <a:spcPct val="40000"/>
              </a:spcBef>
              <a:buClr>
                <a:srgbClr val="C00000"/>
              </a:buClr>
            </a:pPr>
            <a:r>
              <a:rPr lang="en-US" altLang="ja-JP" b="1" dirty="0">
                <a:solidFill>
                  <a:schemeClr val="bg2"/>
                </a:solidFill>
                <a:ea typeface="MS PGothic" pitchFamily="34" charset="-128"/>
              </a:rPr>
              <a:t>Project Description</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rgbClr val="C00000"/>
                </a:solidFill>
                <a:ea typeface="MS PGothic" pitchFamily="34" charset="-128"/>
              </a:rPr>
              <a:t>Action Steps and Timeline</a:t>
            </a:r>
            <a:endParaRPr lang="en-US" altLang="en-US" b="1" dirty="0">
              <a:solidFill>
                <a:srgbClr val="C000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52" t="20314" r="56187" b="19281"/>
          <a:stretch/>
        </p:blipFill>
        <p:spPr bwMode="auto">
          <a:xfrm>
            <a:off x="6705599" y="160190"/>
            <a:ext cx="5225143" cy="6536501"/>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4986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2" end="2"/>
                                            </p:txEl>
                                          </p:spTgt>
                                        </p:tgtEl>
                                        <p:attrNameLst>
                                          <p:attrName>style.visibility</p:attrName>
                                        </p:attrNameLst>
                                      </p:cBhvr>
                                      <p:to>
                                        <p:strVal val="visible"/>
                                      </p:to>
                                    </p:set>
                                    <p:animEffect transition="in" filter="fade">
                                      <p:cBhvr>
                                        <p:cTn id="7" dur="500"/>
                                        <p:tgtEl>
                                          <p:spTgt spid="174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0" y="0"/>
            <a:ext cx="12192000" cy="16002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SUTP 2021 Schedule</a:t>
            </a:r>
            <a:br>
              <a:rPr lang="en-US" altLang="en-US" sz="5400" b="1" dirty="0">
                <a:solidFill>
                  <a:schemeClr val="bg1"/>
                </a:solidFill>
                <a:effectLst>
                  <a:outerShdw blurRad="38100" dist="38100" dir="2700000" algn="tl">
                    <a:srgbClr val="000000">
                      <a:alpha val="43137"/>
                    </a:srgbClr>
                  </a:outerShdw>
                </a:effectLst>
              </a:rPr>
            </a:br>
            <a:r>
              <a:rPr lang="en-US" altLang="en-US" sz="5400" b="1" dirty="0">
                <a:solidFill>
                  <a:schemeClr val="bg1"/>
                </a:solidFill>
                <a:effectLst>
                  <a:outerShdw blurRad="38100" dist="38100" dir="2700000" algn="tl">
                    <a:srgbClr val="000000">
                      <a:alpha val="43137"/>
                    </a:srgbClr>
                  </a:outerShdw>
                </a:effectLst>
              </a:rPr>
              <a:t> </a:t>
            </a:r>
            <a:r>
              <a:rPr lang="en-US" altLang="en-US" sz="3600" b="1" dirty="0">
                <a:solidFill>
                  <a:schemeClr val="bg1"/>
                </a:solidFill>
                <a:effectLst>
                  <a:outerShdw blurRad="38100" dist="38100" dir="2700000" algn="tl">
                    <a:srgbClr val="000000">
                      <a:alpha val="43137"/>
                    </a:srgbClr>
                  </a:outerShdw>
                </a:effectLst>
              </a:rPr>
              <a:t>1:1 core faculty mentor meetings</a:t>
            </a:r>
            <a:endParaRPr lang="en-US" altLang="en-US" sz="5400" b="1" dirty="0">
              <a:solidFill>
                <a:schemeClr val="bg1"/>
              </a:solidFill>
              <a:effectLst>
                <a:outerShdw blurRad="38100" dist="38100" dir="2700000" algn="tl">
                  <a:srgbClr val="000000">
                    <a:alpha val="43137"/>
                  </a:srgbClr>
                </a:outerShdw>
              </a:effectLst>
            </a:endParaRPr>
          </a:p>
        </p:txBody>
      </p:sp>
      <p:sp>
        <p:nvSpPr>
          <p:cNvPr id="18435" name="Rectangle 3"/>
          <p:cNvSpPr>
            <a:spLocks noGrp="1" noChangeArrowheads="1"/>
          </p:cNvSpPr>
          <p:nvPr>
            <p:ph type="body" idx="1"/>
          </p:nvPr>
        </p:nvSpPr>
        <p:spPr>
          <a:xfrm>
            <a:off x="2293917" y="2340429"/>
            <a:ext cx="7601198" cy="2960914"/>
          </a:xfrm>
        </p:spPr>
        <p:txBody>
          <a:bodyPr/>
          <a:lstStyle/>
          <a:p>
            <a:pPr eaLnBrk="1" hangingPunct="1">
              <a:spcBef>
                <a:spcPts val="2400"/>
              </a:spcBef>
              <a:buFontTx/>
              <a:buNone/>
            </a:pPr>
            <a:r>
              <a:rPr lang="en-US" altLang="en-US" sz="3600" b="1" dirty="0" smtClean="0"/>
              <a:t>Monday </a:t>
            </a:r>
            <a:r>
              <a:rPr lang="en-US" altLang="en-US" sz="3600" b="1" dirty="0"/>
              <a:t>AM or PM </a:t>
            </a:r>
            <a:r>
              <a:rPr lang="en-US" altLang="en-US" sz="3600" b="1" dirty="0" smtClean="0"/>
              <a:t>	(</a:t>
            </a:r>
            <a:r>
              <a:rPr lang="en-US" altLang="en-US" sz="3600" b="1" dirty="0"/>
              <a:t>20 minutes)	</a:t>
            </a:r>
          </a:p>
          <a:p>
            <a:pPr eaLnBrk="1" hangingPunct="1">
              <a:spcBef>
                <a:spcPts val="2400"/>
              </a:spcBef>
              <a:buFontTx/>
              <a:buNone/>
            </a:pPr>
            <a:r>
              <a:rPr lang="en-US" altLang="en-US" sz="3600" b="1" dirty="0" smtClean="0"/>
              <a:t>Tuesday </a:t>
            </a:r>
            <a:r>
              <a:rPr lang="en-US" altLang="en-US" sz="3600" b="1" dirty="0"/>
              <a:t>AM or PM </a:t>
            </a:r>
            <a:r>
              <a:rPr lang="en-US" altLang="en-US" sz="3600" b="1" dirty="0" smtClean="0"/>
              <a:t>	(</a:t>
            </a:r>
            <a:r>
              <a:rPr lang="en-US" altLang="en-US" sz="3600" b="1" dirty="0"/>
              <a:t>20 minutes)	</a:t>
            </a:r>
          </a:p>
          <a:p>
            <a:pPr eaLnBrk="1" hangingPunct="1">
              <a:spcBef>
                <a:spcPts val="2400"/>
              </a:spcBef>
              <a:buFontTx/>
              <a:buNone/>
            </a:pPr>
            <a:r>
              <a:rPr lang="en-US" altLang="en-US" sz="3600" b="1" dirty="0" smtClean="0"/>
              <a:t>Wednesday </a:t>
            </a:r>
            <a:r>
              <a:rPr lang="en-US" altLang="en-US" sz="3600" b="1" dirty="0"/>
              <a:t>AM </a:t>
            </a:r>
            <a:r>
              <a:rPr lang="en-US" altLang="en-US" sz="3600" b="1" dirty="0" smtClean="0"/>
              <a:t>		(</a:t>
            </a:r>
            <a:r>
              <a:rPr lang="en-US" altLang="en-US" sz="3600" b="1" dirty="0"/>
              <a:t>20 minutes)	</a:t>
            </a:r>
            <a:endParaRPr lang="en-US" altLang="en-US" sz="1800" b="1" i="1" dirty="0"/>
          </a:p>
        </p:txBody>
      </p:sp>
    </p:spTree>
    <p:extLst>
      <p:ext uri="{BB962C8B-B14F-4D97-AF65-F5344CB8AC3E}">
        <p14:creationId xmlns:p14="http://schemas.microsoft.com/office/powerpoint/2010/main" val="3566577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4578"/>
            <a:ext cx="12200335" cy="76657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Accomplishments</a:t>
            </a:r>
          </a:p>
        </p:txBody>
      </p:sp>
      <p:pic>
        <p:nvPicPr>
          <p:cNvPr id="6" name="Picture 5"/>
          <p:cNvPicPr>
            <a:picLocks noChangeAspect="1"/>
          </p:cNvPicPr>
          <p:nvPr/>
        </p:nvPicPr>
        <p:blipFill rotWithShape="1">
          <a:blip r:embed="rId4"/>
          <a:srcRect l="35558" t="20704" r="36668" b="63618"/>
          <a:stretch/>
        </p:blipFill>
        <p:spPr>
          <a:xfrm>
            <a:off x="122986" y="3016333"/>
            <a:ext cx="5409978" cy="1723738"/>
          </a:xfrm>
          <a:prstGeom prst="rect">
            <a:avLst/>
          </a:prstGeom>
          <a:effectLst>
            <a:outerShdw blurRad="50800" dist="38100" dir="8100000" algn="tr" rotWithShape="0">
              <a:prstClr val="black">
                <a:alpha val="40000"/>
              </a:prstClr>
            </a:outerShdw>
          </a:effectLst>
        </p:spPr>
      </p:pic>
      <p:sp>
        <p:nvSpPr>
          <p:cNvPr id="9" name="TextBox 8"/>
          <p:cNvSpPr txBox="1"/>
          <p:nvPr/>
        </p:nvSpPr>
        <p:spPr>
          <a:xfrm>
            <a:off x="5681406" y="3016333"/>
            <a:ext cx="6081104" cy="369332"/>
          </a:xfrm>
          <a:prstGeom prst="rect">
            <a:avLst/>
          </a:prstGeom>
          <a:solidFill>
            <a:schemeClr val="bg1"/>
          </a:solidFill>
        </p:spPr>
        <p:txBody>
          <a:bodyPr wrap="square" rtlCol="0">
            <a:spAutoFit/>
          </a:bodyPr>
          <a:lstStyle/>
          <a:p>
            <a:r>
              <a:rPr lang="en-US" dirty="0">
                <a:solidFill>
                  <a:srgbClr val="FFFFFF"/>
                </a:solidFill>
              </a:rPr>
              <a:t>Adam Rose, MD </a:t>
            </a:r>
            <a:r>
              <a:rPr lang="en-US" b="1" dirty="0">
                <a:solidFill>
                  <a:srgbClr val="FFFFFF"/>
                </a:solidFill>
              </a:rPr>
              <a:t>CRIT 2004 | </a:t>
            </a:r>
            <a:r>
              <a:rPr lang="en-US" i="1" dirty="0">
                <a:solidFill>
                  <a:srgbClr val="FFFFFF"/>
                </a:solidFill>
              </a:rPr>
              <a:t>Montefiore Medical Center, NY</a:t>
            </a:r>
          </a:p>
        </p:txBody>
      </p:sp>
      <p:pic>
        <p:nvPicPr>
          <p:cNvPr id="8" name="Picture 7"/>
          <p:cNvPicPr>
            <a:picLocks noChangeAspect="1"/>
          </p:cNvPicPr>
          <p:nvPr/>
        </p:nvPicPr>
        <p:blipFill rotWithShape="1">
          <a:blip r:embed="rId5"/>
          <a:srcRect l="34440" t="12008" r="35414" b="77252"/>
          <a:stretch/>
        </p:blipFill>
        <p:spPr>
          <a:xfrm>
            <a:off x="122986" y="1304963"/>
            <a:ext cx="5229871" cy="1017283"/>
          </a:xfrm>
          <a:prstGeom prst="rect">
            <a:avLst/>
          </a:prstGeom>
          <a:effectLst>
            <a:outerShdw blurRad="50800" dist="38100" dir="8100000" algn="tr" rotWithShape="0">
              <a:prstClr val="black">
                <a:alpha val="40000"/>
              </a:prstClr>
            </a:outerShdw>
          </a:effectLst>
        </p:spPr>
      </p:pic>
      <p:sp>
        <p:nvSpPr>
          <p:cNvPr id="10" name="TextBox 9"/>
          <p:cNvSpPr txBox="1"/>
          <p:nvPr/>
        </p:nvSpPr>
        <p:spPr>
          <a:xfrm>
            <a:off x="5532964" y="1304963"/>
            <a:ext cx="6377988" cy="369332"/>
          </a:xfrm>
          <a:prstGeom prst="rect">
            <a:avLst/>
          </a:prstGeom>
          <a:solidFill>
            <a:schemeClr val="bg1"/>
          </a:solidFill>
        </p:spPr>
        <p:txBody>
          <a:bodyPr wrap="square" rtlCol="0">
            <a:spAutoFit/>
          </a:bodyPr>
          <a:lstStyle/>
          <a:p>
            <a:r>
              <a:rPr lang="en-US" dirty="0">
                <a:solidFill>
                  <a:srgbClr val="FFFFFF"/>
                </a:solidFill>
              </a:rPr>
              <a:t>Alex Walley, MD </a:t>
            </a:r>
            <a:r>
              <a:rPr lang="en-US" b="1" dirty="0">
                <a:solidFill>
                  <a:srgbClr val="FFFFFF"/>
                </a:solidFill>
              </a:rPr>
              <a:t>CRIT 2003 | </a:t>
            </a:r>
            <a:r>
              <a:rPr lang="en-US" i="1" dirty="0">
                <a:solidFill>
                  <a:srgbClr val="FFFFFF"/>
                </a:solidFill>
              </a:rPr>
              <a:t>University of California, San Francisco</a:t>
            </a:r>
          </a:p>
        </p:txBody>
      </p:sp>
      <p:pic>
        <p:nvPicPr>
          <p:cNvPr id="7" name="Picture 6"/>
          <p:cNvPicPr/>
          <p:nvPr/>
        </p:nvPicPr>
        <p:blipFill rotWithShape="1">
          <a:blip r:embed="rId6">
            <a:extLst>
              <a:ext uri="{28A0092B-C50C-407E-A947-70E740481C1C}">
                <a14:useLocalDpi xmlns:a14="http://schemas.microsoft.com/office/drawing/2010/main" val="0"/>
              </a:ext>
            </a:extLst>
          </a:blip>
          <a:srcRect l="16851" t="21382" r="36523" b="70730"/>
          <a:stretch/>
        </p:blipFill>
        <p:spPr>
          <a:xfrm>
            <a:off x="122986" y="5030441"/>
            <a:ext cx="4906469" cy="835139"/>
          </a:xfrm>
          <a:prstGeom prst="rect">
            <a:avLst/>
          </a:prstGeom>
          <a:effectLst>
            <a:outerShdw blurRad="50800" dist="38100" dir="8100000" algn="tr" rotWithShape="0">
              <a:prstClr val="black">
                <a:alpha val="40000"/>
              </a:prstClr>
            </a:outerShdw>
          </a:effectLst>
        </p:spPr>
      </p:pic>
      <p:sp>
        <p:nvSpPr>
          <p:cNvPr id="11" name="TextBox 10"/>
          <p:cNvSpPr txBox="1"/>
          <p:nvPr/>
        </p:nvSpPr>
        <p:spPr>
          <a:xfrm>
            <a:off x="5352857" y="5260768"/>
            <a:ext cx="6377988" cy="369332"/>
          </a:xfrm>
          <a:prstGeom prst="rect">
            <a:avLst/>
          </a:prstGeom>
          <a:solidFill>
            <a:schemeClr val="bg1"/>
          </a:solidFill>
        </p:spPr>
        <p:txBody>
          <a:bodyPr wrap="square" rtlCol="0">
            <a:spAutoFit/>
          </a:bodyPr>
          <a:lstStyle/>
          <a:p>
            <a:r>
              <a:rPr lang="en-US" dirty="0">
                <a:solidFill>
                  <a:srgbClr val="FFFFFF"/>
                </a:solidFill>
              </a:rPr>
              <a:t>Aaron D. Fox, MD, MS </a:t>
            </a:r>
            <a:r>
              <a:rPr lang="en-US" b="1" dirty="0">
                <a:solidFill>
                  <a:srgbClr val="FFFFFF"/>
                </a:solidFill>
              </a:rPr>
              <a:t>CRIT 2007 |</a:t>
            </a:r>
            <a:r>
              <a:rPr lang="en-US" i="1" dirty="0">
                <a:solidFill>
                  <a:srgbClr val="FFFFFF"/>
                </a:solidFill>
              </a:rPr>
              <a:t>Montefiore Medical Center, NY</a:t>
            </a:r>
          </a:p>
        </p:txBody>
      </p:sp>
    </p:spTree>
    <p:custDataLst>
      <p:tags r:id="rId1"/>
    </p:custDataLst>
    <p:extLst>
      <p:ext uri="{BB962C8B-B14F-4D97-AF65-F5344CB8AC3E}">
        <p14:creationId xmlns:p14="http://schemas.microsoft.com/office/powerpoint/2010/main" val="12545167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3742"/>
            <a:ext cx="12192000" cy="631882"/>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Accomplishments</a:t>
            </a:r>
          </a:p>
        </p:txBody>
      </p:sp>
      <p:sp>
        <p:nvSpPr>
          <p:cNvPr id="2" name="TextBox 1"/>
          <p:cNvSpPr txBox="1"/>
          <p:nvPr/>
        </p:nvSpPr>
        <p:spPr>
          <a:xfrm>
            <a:off x="7730836" y="3955354"/>
            <a:ext cx="4461164" cy="369332"/>
          </a:xfrm>
          <a:prstGeom prst="rect">
            <a:avLst/>
          </a:prstGeom>
          <a:solidFill>
            <a:schemeClr val="bg1"/>
          </a:solidFill>
        </p:spPr>
        <p:txBody>
          <a:bodyPr wrap="square" rtlCol="0">
            <a:spAutoFit/>
          </a:bodyPr>
          <a:lstStyle/>
          <a:p>
            <a:r>
              <a:rPr lang="en-US" dirty="0">
                <a:solidFill>
                  <a:srgbClr val="FFFFFF"/>
                </a:solidFill>
              </a:rPr>
              <a:t>Allison Ruff, MD </a:t>
            </a:r>
            <a:r>
              <a:rPr lang="en-US" b="1" dirty="0">
                <a:solidFill>
                  <a:srgbClr val="FFFFFF"/>
                </a:solidFill>
              </a:rPr>
              <a:t>CRIT 2014 | </a:t>
            </a:r>
            <a:r>
              <a:rPr lang="en-US" i="1" dirty="0">
                <a:solidFill>
                  <a:srgbClr val="FFFFFF"/>
                </a:solidFill>
              </a:rPr>
              <a:t>Cleveland Clinic</a:t>
            </a:r>
          </a:p>
        </p:txBody>
      </p:sp>
      <p:pic>
        <p:nvPicPr>
          <p:cNvPr id="3" name="Picture 2"/>
          <p:cNvPicPr>
            <a:picLocks noChangeAspect="1"/>
          </p:cNvPicPr>
          <p:nvPr/>
        </p:nvPicPr>
        <p:blipFill rotWithShape="1">
          <a:blip r:embed="rId4"/>
          <a:srcRect l="16732" t="20921" r="44814" b="59359"/>
          <a:stretch/>
        </p:blipFill>
        <p:spPr>
          <a:xfrm>
            <a:off x="127825" y="2095995"/>
            <a:ext cx="4106206" cy="1698170"/>
          </a:xfrm>
          <a:prstGeom prst="rect">
            <a:avLst/>
          </a:prstGeom>
          <a:effectLst>
            <a:outerShdw blurRad="50800" dist="38100" dir="8100000" algn="tr" rotWithShape="0">
              <a:prstClr val="black">
                <a:alpha val="40000"/>
              </a:prstClr>
            </a:outerShdw>
          </a:effectLst>
        </p:spPr>
      </p:pic>
      <p:sp>
        <p:nvSpPr>
          <p:cNvPr id="8" name="TextBox 7"/>
          <p:cNvSpPr txBox="1"/>
          <p:nvPr/>
        </p:nvSpPr>
        <p:spPr>
          <a:xfrm>
            <a:off x="4715539" y="2095995"/>
            <a:ext cx="5406078" cy="369332"/>
          </a:xfrm>
          <a:prstGeom prst="rect">
            <a:avLst/>
          </a:prstGeom>
          <a:solidFill>
            <a:schemeClr val="bg1"/>
          </a:solidFill>
        </p:spPr>
        <p:txBody>
          <a:bodyPr wrap="square" rtlCol="0">
            <a:spAutoFit/>
          </a:bodyPr>
          <a:lstStyle/>
          <a:p>
            <a:r>
              <a:rPr lang="en-US" dirty="0">
                <a:solidFill>
                  <a:srgbClr val="FFFFFF"/>
                </a:solidFill>
              </a:rPr>
              <a:t>Angel Brown, MD </a:t>
            </a:r>
            <a:r>
              <a:rPr lang="en-US" b="1" dirty="0">
                <a:solidFill>
                  <a:srgbClr val="FFFFFF"/>
                </a:solidFill>
              </a:rPr>
              <a:t>CRIT 2011 | </a:t>
            </a:r>
            <a:r>
              <a:rPr lang="en-US" i="1" dirty="0">
                <a:solidFill>
                  <a:srgbClr val="FFFFFF"/>
                </a:solidFill>
              </a:rPr>
              <a:t>University of Tennessee</a:t>
            </a:r>
          </a:p>
        </p:txBody>
      </p:sp>
      <p:pic>
        <p:nvPicPr>
          <p:cNvPr id="6" name="Picture 5"/>
          <p:cNvPicPr>
            <a:picLocks noChangeAspect="1"/>
          </p:cNvPicPr>
          <p:nvPr/>
        </p:nvPicPr>
        <p:blipFill rotWithShape="1">
          <a:blip r:embed="rId5"/>
          <a:srcRect l="34105" t="13637" r="35370" b="76600"/>
          <a:stretch/>
        </p:blipFill>
        <p:spPr>
          <a:xfrm>
            <a:off x="127825" y="3978230"/>
            <a:ext cx="7457704" cy="1246909"/>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rotWithShape="1">
          <a:blip r:embed="rId6"/>
          <a:srcRect l="11614" t="14492" r="77704" b="79330"/>
          <a:stretch/>
        </p:blipFill>
        <p:spPr>
          <a:xfrm>
            <a:off x="372113" y="743901"/>
            <a:ext cx="4953639" cy="986927"/>
          </a:xfrm>
          <a:prstGeom prst="rect">
            <a:avLst/>
          </a:prstGeom>
          <a:effectLst>
            <a:outerShdw blurRad="50800" dist="38100" dir="8100000" algn="tr" rotWithShape="0">
              <a:prstClr val="black">
                <a:alpha val="40000"/>
              </a:prstClr>
            </a:outerShdw>
          </a:effectLst>
        </p:spPr>
      </p:pic>
      <p:sp>
        <p:nvSpPr>
          <p:cNvPr id="9" name="TextBox 8"/>
          <p:cNvSpPr txBox="1"/>
          <p:nvPr/>
        </p:nvSpPr>
        <p:spPr>
          <a:xfrm>
            <a:off x="5695361" y="819399"/>
            <a:ext cx="5459427" cy="369332"/>
          </a:xfrm>
          <a:prstGeom prst="rect">
            <a:avLst/>
          </a:prstGeom>
          <a:solidFill>
            <a:schemeClr val="bg1"/>
          </a:solidFill>
        </p:spPr>
        <p:txBody>
          <a:bodyPr wrap="square" rtlCol="0">
            <a:spAutoFit/>
          </a:bodyPr>
          <a:lstStyle/>
          <a:p>
            <a:r>
              <a:rPr lang="en-US" dirty="0">
                <a:solidFill>
                  <a:srgbClr val="FFFFFF"/>
                </a:solidFill>
              </a:rPr>
              <a:t>Andrew Chang, MD </a:t>
            </a:r>
            <a:r>
              <a:rPr lang="en-US" b="1" dirty="0">
                <a:solidFill>
                  <a:srgbClr val="FFFFFF"/>
                </a:solidFill>
              </a:rPr>
              <a:t>CRIT 2011 | </a:t>
            </a:r>
            <a:r>
              <a:rPr lang="en-US" i="1" dirty="0">
                <a:solidFill>
                  <a:srgbClr val="FFFFFF"/>
                </a:solidFill>
              </a:rPr>
              <a:t>NYU Medical Center</a:t>
            </a:r>
          </a:p>
        </p:txBody>
      </p:sp>
      <p:pic>
        <p:nvPicPr>
          <p:cNvPr id="10" name="Picture 9"/>
          <p:cNvPicPr>
            <a:picLocks noChangeAspect="1"/>
          </p:cNvPicPr>
          <p:nvPr/>
        </p:nvPicPr>
        <p:blipFill rotWithShape="1">
          <a:blip r:embed="rId7"/>
          <a:srcRect l="33780" t="31461" r="36880" b="52886"/>
          <a:stretch/>
        </p:blipFill>
        <p:spPr>
          <a:xfrm>
            <a:off x="127825" y="5377780"/>
            <a:ext cx="4709709" cy="1257042"/>
          </a:xfrm>
          <a:prstGeom prst="rect">
            <a:avLst/>
          </a:prstGeom>
          <a:effectLst>
            <a:outerShdw blurRad="50800" dist="38100" dir="8100000" algn="tr" rotWithShape="0">
              <a:prstClr val="black">
                <a:alpha val="40000"/>
              </a:prstClr>
            </a:outerShdw>
          </a:effectLst>
        </p:spPr>
      </p:pic>
      <p:sp>
        <p:nvSpPr>
          <p:cNvPr id="11" name="TextBox 10"/>
          <p:cNvSpPr txBox="1"/>
          <p:nvPr/>
        </p:nvSpPr>
        <p:spPr>
          <a:xfrm>
            <a:off x="5219356" y="5544636"/>
            <a:ext cx="6411435" cy="369332"/>
          </a:xfrm>
          <a:prstGeom prst="rect">
            <a:avLst/>
          </a:prstGeom>
          <a:solidFill>
            <a:schemeClr val="bg1"/>
          </a:solidFill>
        </p:spPr>
        <p:txBody>
          <a:bodyPr wrap="square" rtlCol="0">
            <a:spAutoFit/>
          </a:bodyPr>
          <a:lstStyle/>
          <a:p>
            <a:r>
              <a:rPr lang="en-US" dirty="0">
                <a:solidFill>
                  <a:srgbClr val="FFFFFF"/>
                </a:solidFill>
              </a:rPr>
              <a:t>Jessica Taylor, MD </a:t>
            </a:r>
            <a:r>
              <a:rPr lang="en-US" b="1" dirty="0">
                <a:solidFill>
                  <a:srgbClr val="FFFFFF"/>
                </a:solidFill>
              </a:rPr>
              <a:t>CRIT 2015 | </a:t>
            </a:r>
            <a:r>
              <a:rPr lang="en-US" i="1" dirty="0">
                <a:solidFill>
                  <a:srgbClr val="FFFFFF"/>
                </a:solidFill>
              </a:rPr>
              <a:t>Beth Israel Deaconess Boston, MA</a:t>
            </a:r>
          </a:p>
        </p:txBody>
      </p:sp>
    </p:spTree>
    <p:custDataLst>
      <p:tags r:id="rId1"/>
    </p:custDataLst>
    <p:extLst>
      <p:ext uri="{BB962C8B-B14F-4D97-AF65-F5344CB8AC3E}">
        <p14:creationId xmlns:p14="http://schemas.microsoft.com/office/powerpoint/2010/main" val="13200012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7" name="Picture 6"/>
          <p:cNvPicPr/>
          <p:nvPr/>
        </p:nvPicPr>
        <p:blipFill rotWithShape="1">
          <a:blip r:embed="rId4" cstate="print">
            <a:extLst>
              <a:ext uri="{28A0092B-C50C-407E-A947-70E740481C1C}">
                <a14:useLocalDpi xmlns:a14="http://schemas.microsoft.com/office/drawing/2010/main" val="0"/>
              </a:ext>
            </a:extLst>
          </a:blip>
          <a:srcRect l="26413" r="40233"/>
          <a:stretch/>
        </p:blipFill>
        <p:spPr>
          <a:xfrm rot="5400000">
            <a:off x="6997961" y="1340159"/>
            <a:ext cx="3366840" cy="61511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0" y="4430703"/>
            <a:ext cx="3990037" cy="646331"/>
          </a:xfrm>
          <a:prstGeom prst="rect">
            <a:avLst/>
          </a:prstGeom>
          <a:solidFill>
            <a:schemeClr val="bg1"/>
          </a:solidFill>
        </p:spPr>
        <p:txBody>
          <a:bodyPr wrap="square" rtlCol="0">
            <a:spAutoFit/>
          </a:bodyPr>
          <a:lstStyle/>
          <a:p>
            <a:r>
              <a:rPr lang="en-US" dirty="0">
                <a:solidFill>
                  <a:srgbClr val="FFFFFF"/>
                </a:solidFill>
              </a:rPr>
              <a:t>Rosita Frazier, MD </a:t>
            </a:r>
            <a:r>
              <a:rPr lang="en-US" b="1" dirty="0">
                <a:solidFill>
                  <a:srgbClr val="FFFFFF"/>
                </a:solidFill>
              </a:rPr>
              <a:t>CRIT 2011</a:t>
            </a:r>
          </a:p>
          <a:p>
            <a:r>
              <a:rPr lang="en-US" i="1" dirty="0">
                <a:solidFill>
                  <a:srgbClr val="FFFFFF"/>
                </a:solidFill>
              </a:rPr>
              <a:t>University of Texas</a:t>
            </a:r>
          </a:p>
        </p:txBody>
      </p:sp>
      <p:pic>
        <p:nvPicPr>
          <p:cNvPr id="9" name="Picture 8"/>
          <p:cNvPicPr/>
          <p:nvPr/>
        </p:nvPicPr>
        <p:blipFill rotWithShape="1">
          <a:blip r:embed="rId5">
            <a:extLst>
              <a:ext uri="{28A0092B-C50C-407E-A947-70E740481C1C}">
                <a14:useLocalDpi xmlns:a14="http://schemas.microsoft.com/office/drawing/2010/main" val="0"/>
              </a:ext>
            </a:extLst>
          </a:blip>
          <a:srcRect l="13522" t="14936" r="16091" b="19526"/>
          <a:stretch/>
        </p:blipFill>
        <p:spPr>
          <a:xfrm>
            <a:off x="25139" y="655920"/>
            <a:ext cx="5401884" cy="3774774"/>
          </a:xfrm>
          <a:prstGeom prst="rect">
            <a:avLst/>
          </a:prstGeom>
        </p:spPr>
      </p:pic>
      <p:sp>
        <p:nvSpPr>
          <p:cNvPr id="10" name="Rectangle 2"/>
          <p:cNvSpPr>
            <a:spLocks noGrp="1" noChangeArrowheads="1"/>
          </p:cNvSpPr>
          <p:nvPr>
            <p:ph type="title"/>
          </p:nvPr>
        </p:nvSpPr>
        <p:spPr>
          <a:xfrm>
            <a:off x="0" y="1092"/>
            <a:ext cx="12192000" cy="747046"/>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Accomplishments</a:t>
            </a:r>
          </a:p>
        </p:txBody>
      </p:sp>
      <p:sp>
        <p:nvSpPr>
          <p:cNvPr id="6" name="TextBox 5"/>
          <p:cNvSpPr txBox="1"/>
          <p:nvPr/>
        </p:nvSpPr>
        <p:spPr>
          <a:xfrm>
            <a:off x="5605805" y="6099152"/>
            <a:ext cx="2642390" cy="646331"/>
          </a:xfrm>
          <a:prstGeom prst="rect">
            <a:avLst/>
          </a:prstGeom>
          <a:solidFill>
            <a:schemeClr val="bg1"/>
          </a:solidFill>
        </p:spPr>
        <p:txBody>
          <a:bodyPr wrap="none" rtlCol="0">
            <a:spAutoFit/>
          </a:bodyPr>
          <a:lstStyle/>
          <a:p>
            <a:r>
              <a:rPr lang="en-US" dirty="0">
                <a:solidFill>
                  <a:srgbClr val="FFFFFF"/>
                </a:solidFill>
              </a:rPr>
              <a:t>Patricia Ng, MD </a:t>
            </a:r>
            <a:r>
              <a:rPr lang="en-US" b="1" dirty="0">
                <a:solidFill>
                  <a:srgbClr val="FFFFFF"/>
                </a:solidFill>
              </a:rPr>
              <a:t>CRIT 2015</a:t>
            </a:r>
          </a:p>
          <a:p>
            <a:r>
              <a:rPr lang="en-US" i="1" dirty="0">
                <a:solidFill>
                  <a:srgbClr val="FFFFFF"/>
                </a:solidFill>
              </a:rPr>
              <a:t>Brown University</a:t>
            </a:r>
          </a:p>
        </p:txBody>
      </p:sp>
    </p:spTree>
    <p:custDataLst>
      <p:tags r:id="rId1"/>
    </p:custDataLst>
    <p:extLst>
      <p:ext uri="{BB962C8B-B14F-4D97-AF65-F5344CB8AC3E}">
        <p14:creationId xmlns:p14="http://schemas.microsoft.com/office/powerpoint/2010/main" val="33296895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436426" y="6187767"/>
            <a:ext cx="4840405" cy="646331"/>
          </a:xfrm>
          <a:prstGeom prst="rect">
            <a:avLst/>
          </a:prstGeom>
          <a:solidFill>
            <a:schemeClr val="bg1"/>
          </a:solidFill>
        </p:spPr>
        <p:txBody>
          <a:bodyPr wrap="square" rtlCol="0">
            <a:spAutoFit/>
          </a:bodyPr>
          <a:lstStyle/>
          <a:p>
            <a:r>
              <a:rPr lang="en-US" dirty="0">
                <a:solidFill>
                  <a:srgbClr val="FFFFFF"/>
                </a:solidFill>
              </a:rPr>
              <a:t>Seth Clark, MD </a:t>
            </a:r>
            <a:r>
              <a:rPr lang="en-US" b="1" dirty="0">
                <a:solidFill>
                  <a:srgbClr val="FFFFFF"/>
                </a:solidFill>
              </a:rPr>
              <a:t>CRIT 2017</a:t>
            </a:r>
          </a:p>
          <a:p>
            <a:r>
              <a:rPr lang="en-US" i="1" dirty="0">
                <a:solidFill>
                  <a:srgbClr val="FFFFFF"/>
                </a:solidFill>
              </a:rPr>
              <a:t>Brown University</a:t>
            </a:r>
          </a:p>
        </p:txBody>
      </p:sp>
      <p:sp>
        <p:nvSpPr>
          <p:cNvPr id="9" name="Rectangle 2"/>
          <p:cNvSpPr>
            <a:spLocks noGrp="1" noChangeArrowheads="1"/>
          </p:cNvSpPr>
          <p:nvPr>
            <p:ph type="title"/>
          </p:nvPr>
        </p:nvSpPr>
        <p:spPr>
          <a:xfrm>
            <a:off x="0" y="0"/>
            <a:ext cx="12192000" cy="111567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and CRIT-FM Accomplishments</a:t>
            </a:r>
          </a:p>
        </p:txBody>
      </p:sp>
      <p:sp>
        <p:nvSpPr>
          <p:cNvPr id="8" name="TextBox 7"/>
          <p:cNvSpPr txBox="1"/>
          <p:nvPr/>
        </p:nvSpPr>
        <p:spPr>
          <a:xfrm>
            <a:off x="0" y="4093508"/>
            <a:ext cx="4487401" cy="646331"/>
          </a:xfrm>
          <a:prstGeom prst="rect">
            <a:avLst/>
          </a:prstGeom>
          <a:solidFill>
            <a:schemeClr val="bg1"/>
          </a:solidFill>
        </p:spPr>
        <p:txBody>
          <a:bodyPr wrap="square" rtlCol="0">
            <a:spAutoFit/>
          </a:bodyPr>
          <a:lstStyle/>
          <a:p>
            <a:r>
              <a:rPr lang="en-US" dirty="0">
                <a:solidFill>
                  <a:srgbClr val="FFFFFF"/>
                </a:solidFill>
              </a:rPr>
              <a:t>Benjamin Howell, MD </a:t>
            </a:r>
            <a:r>
              <a:rPr lang="en-US" b="1" dirty="0">
                <a:solidFill>
                  <a:srgbClr val="FFFFFF"/>
                </a:solidFill>
              </a:rPr>
              <a:t>CRIT 2016</a:t>
            </a:r>
          </a:p>
          <a:p>
            <a:r>
              <a:rPr lang="en-US" i="1" dirty="0">
                <a:solidFill>
                  <a:srgbClr val="FFFFFF"/>
                </a:solidFill>
              </a:rPr>
              <a:t>Yale University</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0614" b="18919"/>
          <a:stretch/>
        </p:blipFill>
        <p:spPr>
          <a:xfrm>
            <a:off x="1" y="1122488"/>
            <a:ext cx="5937661" cy="29710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6426" y="1798332"/>
            <a:ext cx="5755573" cy="4414729"/>
          </a:xfrm>
          <a:prstGeom prst="rect">
            <a:avLst/>
          </a:prstGeom>
        </p:spPr>
      </p:pic>
    </p:spTree>
    <p:custDataLst>
      <p:tags r:id="rId1"/>
    </p:custDataLst>
    <p:extLst>
      <p:ext uri="{BB962C8B-B14F-4D97-AF65-F5344CB8AC3E}">
        <p14:creationId xmlns:p14="http://schemas.microsoft.com/office/powerpoint/2010/main" val="2866409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2192000" cy="1417638"/>
          </a:xfrm>
          <a:solidFill>
            <a:srgbClr val="214A5B"/>
          </a:solidFill>
        </p:spPr>
        <p:txBody>
          <a:bodyPr/>
          <a:lstStyle/>
          <a:p>
            <a:pPr eaLnBrk="1" hangingPunct="1"/>
            <a:r>
              <a:rPr lang="en-US" altLang="en-US" sz="6600" b="1" dirty="0">
                <a:solidFill>
                  <a:schemeClr val="bg1"/>
                </a:solidFill>
                <a:effectLst>
                  <a:outerShdw blurRad="38100" dist="38100" dir="2700000" algn="tl">
                    <a:srgbClr val="000000">
                      <a:alpha val="43137"/>
                    </a:srgbClr>
                  </a:outerShdw>
                </a:effectLst>
              </a:rPr>
              <a:t>SUTP</a:t>
            </a:r>
          </a:p>
        </p:txBody>
      </p:sp>
      <p:sp>
        <p:nvSpPr>
          <p:cNvPr id="5123" name="Rectangle 3"/>
          <p:cNvSpPr>
            <a:spLocks noGrp="1" noChangeArrowheads="1"/>
          </p:cNvSpPr>
          <p:nvPr>
            <p:ph type="body" idx="1"/>
          </p:nvPr>
        </p:nvSpPr>
        <p:spPr>
          <a:xfrm>
            <a:off x="609599" y="1600204"/>
            <a:ext cx="11194473" cy="4525963"/>
          </a:xfrm>
        </p:spPr>
        <p:txBody>
          <a:bodyPr/>
          <a:lstStyle/>
          <a:p>
            <a:pPr eaLnBrk="1" hangingPunct="1">
              <a:spcBef>
                <a:spcPct val="40000"/>
              </a:spcBef>
              <a:buClr>
                <a:srgbClr val="006666"/>
              </a:buClr>
              <a:defRPr/>
            </a:pPr>
            <a:r>
              <a:rPr lang="en-US" altLang="en-US" dirty="0"/>
              <a:t>To develop a teaching project that focuses on </a:t>
            </a:r>
            <a:r>
              <a:rPr lang="en-US" altLang="en-US" b="1" dirty="0"/>
              <a:t>teaching addiction medicine</a:t>
            </a:r>
            <a:r>
              <a:rPr lang="en-US" altLang="en-US" dirty="0"/>
              <a:t> and is achievable within 6 months after attending </a:t>
            </a:r>
            <a:r>
              <a:rPr lang="en-US" altLang="en-US" dirty="0" smtClean="0"/>
              <a:t>CRIT|JFIT</a:t>
            </a:r>
          </a:p>
          <a:p>
            <a:pPr marL="0" indent="0" eaLnBrk="1" hangingPunct="1">
              <a:spcBef>
                <a:spcPct val="40000"/>
              </a:spcBef>
              <a:buClr>
                <a:srgbClr val="006666"/>
              </a:buClr>
              <a:buNone/>
              <a:defRPr/>
            </a:pPr>
            <a:endParaRPr lang="en-US" altLang="en-US" sz="1600" dirty="0"/>
          </a:p>
          <a:p>
            <a:pPr eaLnBrk="1" hangingPunct="1">
              <a:spcBef>
                <a:spcPct val="40000"/>
              </a:spcBef>
              <a:buClr>
                <a:srgbClr val="006666"/>
              </a:buClr>
              <a:defRPr/>
            </a:pPr>
            <a:r>
              <a:rPr lang="en-US" altLang="en-US" dirty="0"/>
              <a:t>Meet (</a:t>
            </a:r>
            <a:r>
              <a:rPr lang="en-US" altLang="en-US" i="1" dirty="0"/>
              <a:t>virtually</a:t>
            </a:r>
            <a:r>
              <a:rPr lang="en-US" altLang="en-US" dirty="0"/>
              <a:t>) 1-on-1 with core faculty (+/- faculty mentors) throughout the program to develop </a:t>
            </a:r>
            <a:r>
              <a:rPr lang="en-US" altLang="en-US" dirty="0" smtClean="0"/>
              <a:t>your SUTP</a:t>
            </a:r>
            <a:endParaRPr lang="en-US" altLang="en-US" dirty="0"/>
          </a:p>
          <a:p>
            <a:pPr lvl="1" eaLnBrk="1" hangingPunct="1">
              <a:spcBef>
                <a:spcPct val="40000"/>
              </a:spcBef>
              <a:buClr>
                <a:srgbClr val="006666"/>
              </a:buClr>
              <a:defRPr/>
            </a:pPr>
            <a:r>
              <a:rPr lang="en-US" altLang="en-US" sz="3200" b="1" dirty="0"/>
              <a:t>Be prepared to review your SUTP worksheet by sharing your </a:t>
            </a:r>
            <a:r>
              <a:rPr lang="en-US" altLang="en-US" sz="3200" b="1" dirty="0" smtClean="0"/>
              <a:t>screen during your meetings with </a:t>
            </a:r>
            <a:r>
              <a:rPr lang="en-US" altLang="en-US" sz="3200" b="1" dirty="0"/>
              <a:t>core </a:t>
            </a:r>
            <a:r>
              <a:rPr lang="en-US" altLang="en-US" sz="3200" b="1" dirty="0" smtClean="0"/>
              <a:t>faculty</a:t>
            </a:r>
            <a:endParaRPr lang="en-US" altLang="en-US" sz="3200" b="1" dirty="0"/>
          </a:p>
        </p:txBody>
      </p:sp>
    </p:spTree>
    <p:extLst>
      <p:ext uri="{BB962C8B-B14F-4D97-AF65-F5344CB8AC3E}">
        <p14:creationId xmlns:p14="http://schemas.microsoft.com/office/powerpoint/2010/main" val="48671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Effect transition="in" filter="fade">
                                      <p:cBhvr>
                                        <p:cTn id="7" dur="500"/>
                                        <p:tgtEl>
                                          <p:spTgt spid="51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xEl>
                                              <p:pRg st="3" end="3"/>
                                            </p:txEl>
                                          </p:spTgt>
                                        </p:tgtEl>
                                        <p:attrNameLst>
                                          <p:attrName>style.visibility</p:attrName>
                                        </p:attrNameLst>
                                      </p:cBhvr>
                                      <p:to>
                                        <p:strVal val="visible"/>
                                      </p:to>
                                    </p:set>
                                    <p:animEffect transition="in" filter="fade">
                                      <p:cBhvr>
                                        <p:cTn id="10"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135" y="1115682"/>
            <a:ext cx="7131866" cy="4131232"/>
          </a:xfrm>
          <a:prstGeom prst="rect">
            <a:avLst/>
          </a:prstGeom>
        </p:spPr>
      </p:pic>
      <p:sp>
        <p:nvSpPr>
          <p:cNvPr id="2" name="TextBox 1"/>
          <p:cNvSpPr txBox="1"/>
          <p:nvPr/>
        </p:nvSpPr>
        <p:spPr>
          <a:xfrm>
            <a:off x="0" y="5934670"/>
            <a:ext cx="4840405" cy="646331"/>
          </a:xfrm>
          <a:prstGeom prst="rect">
            <a:avLst/>
          </a:prstGeom>
          <a:solidFill>
            <a:schemeClr val="bg1"/>
          </a:solidFill>
        </p:spPr>
        <p:txBody>
          <a:bodyPr wrap="square" rtlCol="0">
            <a:spAutoFit/>
          </a:bodyPr>
          <a:lstStyle/>
          <a:p>
            <a:r>
              <a:rPr lang="en-US" dirty="0">
                <a:solidFill>
                  <a:srgbClr val="FFFFFF"/>
                </a:solidFill>
              </a:rPr>
              <a:t>Marlene Martin, MD </a:t>
            </a:r>
            <a:r>
              <a:rPr lang="en-US" b="1" dirty="0">
                <a:solidFill>
                  <a:srgbClr val="FFFFFF"/>
                </a:solidFill>
              </a:rPr>
              <a:t>CRIT-FM 2017</a:t>
            </a:r>
          </a:p>
          <a:p>
            <a:r>
              <a:rPr lang="en-US" i="1" dirty="0">
                <a:solidFill>
                  <a:srgbClr val="FFFFFF"/>
                </a:solidFill>
              </a:rPr>
              <a:t>Stanford University</a:t>
            </a:r>
          </a:p>
        </p:txBody>
      </p:sp>
      <p:sp>
        <p:nvSpPr>
          <p:cNvPr id="9" name="Rectangle 2"/>
          <p:cNvSpPr>
            <a:spLocks noGrp="1" noChangeArrowheads="1"/>
          </p:cNvSpPr>
          <p:nvPr>
            <p:ph type="title"/>
          </p:nvPr>
        </p:nvSpPr>
        <p:spPr>
          <a:xfrm>
            <a:off x="0" y="0"/>
            <a:ext cx="12192000" cy="111567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tx1"/>
                </a:solidFill>
                <a:effectLst>
                  <a:outerShdw blurRad="38100" dist="38100" dir="2700000" algn="tl">
                    <a:srgbClr val="000000">
                      <a:alpha val="43137"/>
                    </a:srgbClr>
                  </a:outerShdw>
                </a:effectLst>
              </a:rPr>
              <a:t>Samples of </a:t>
            </a:r>
            <a:r>
              <a:rPr lang="en-US" altLang="en-US" b="1" dirty="0" err="1">
                <a:solidFill>
                  <a:schemeClr val="tx1"/>
                </a:solidFill>
                <a:effectLst>
                  <a:outerShdw blurRad="38100" dist="38100" dir="2700000" algn="tl">
                    <a:srgbClr val="000000">
                      <a:alpha val="43137"/>
                    </a:srgbClr>
                  </a:outerShdw>
                </a:effectLst>
              </a:rPr>
              <a:t>CRITter</a:t>
            </a:r>
            <a:r>
              <a:rPr lang="en-US" altLang="en-US" b="1" dirty="0">
                <a:solidFill>
                  <a:schemeClr val="tx1"/>
                </a:solidFill>
                <a:effectLst>
                  <a:outerShdw blurRad="38100" dist="38100" dir="2700000" algn="tl">
                    <a:srgbClr val="000000">
                      <a:alpha val="43137"/>
                    </a:srgbClr>
                  </a:outerShdw>
                </a:effectLst>
              </a:rPr>
              <a:t> and CRIT-FM Accomplishments</a:t>
            </a: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0923" r="11869"/>
          <a:stretch/>
        </p:blipFill>
        <p:spPr>
          <a:xfrm>
            <a:off x="6" y="2144487"/>
            <a:ext cx="5330288" cy="3790184"/>
          </a:xfrm>
          <a:prstGeom prst="rect">
            <a:avLst/>
          </a:prstGeom>
        </p:spPr>
      </p:pic>
      <p:sp>
        <p:nvSpPr>
          <p:cNvPr id="10" name="TextBox 9"/>
          <p:cNvSpPr txBox="1"/>
          <p:nvPr/>
        </p:nvSpPr>
        <p:spPr>
          <a:xfrm>
            <a:off x="7351596" y="5246914"/>
            <a:ext cx="4840405" cy="646331"/>
          </a:xfrm>
          <a:prstGeom prst="rect">
            <a:avLst/>
          </a:prstGeom>
          <a:solidFill>
            <a:schemeClr val="bg1"/>
          </a:solidFill>
        </p:spPr>
        <p:txBody>
          <a:bodyPr wrap="square" rtlCol="0">
            <a:spAutoFit/>
          </a:bodyPr>
          <a:lstStyle/>
          <a:p>
            <a:r>
              <a:rPr lang="en-US" dirty="0">
                <a:solidFill>
                  <a:srgbClr val="FFFFFF"/>
                </a:solidFill>
              </a:rPr>
              <a:t>Marlene Martin, MD </a:t>
            </a:r>
            <a:r>
              <a:rPr lang="en-US" b="1" dirty="0">
                <a:solidFill>
                  <a:srgbClr val="FFFFFF"/>
                </a:solidFill>
              </a:rPr>
              <a:t>CRIT-FM 2017</a:t>
            </a:r>
          </a:p>
          <a:p>
            <a:r>
              <a:rPr lang="en-US" i="1" dirty="0">
                <a:solidFill>
                  <a:srgbClr val="FFFFFF"/>
                </a:solidFill>
              </a:rPr>
              <a:t>Stanford University</a:t>
            </a:r>
          </a:p>
        </p:txBody>
      </p:sp>
    </p:spTree>
    <p:custDataLst>
      <p:tags r:id="rId1"/>
    </p:custDataLst>
    <p:extLst>
      <p:ext uri="{BB962C8B-B14F-4D97-AF65-F5344CB8AC3E}">
        <p14:creationId xmlns:p14="http://schemas.microsoft.com/office/powerpoint/2010/main" val="31561154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12192000" cy="6858000"/>
          </a:xfrm>
          <a:solidFill>
            <a:srgbClr val="214A5B"/>
          </a:solidFill>
        </p:spPr>
        <p:txBody>
          <a:bodyPr/>
          <a:lstStyle/>
          <a:p>
            <a:pPr eaLnBrk="1" hangingPunct="1"/>
            <a:r>
              <a:rPr lang="en-US" altLang="en-US" sz="16600" b="1" dirty="0">
                <a:solidFill>
                  <a:schemeClr val="bg1"/>
                </a:solidFill>
                <a:effectLst>
                  <a:outerShdw blurRad="38100" dist="38100" dir="2700000" algn="tl">
                    <a:srgbClr val="000000">
                      <a:alpha val="43137"/>
                    </a:srgbClr>
                  </a:outerShdw>
                </a:effectLst>
              </a:rPr>
              <a:t>Questions?</a:t>
            </a:r>
          </a:p>
        </p:txBody>
      </p:sp>
    </p:spTree>
    <p:extLst>
      <p:ext uri="{BB962C8B-B14F-4D97-AF65-F5344CB8AC3E}">
        <p14:creationId xmlns:p14="http://schemas.microsoft.com/office/powerpoint/2010/main" val="473502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51" t="17244" r="15129" b="51123"/>
          <a:stretch/>
        </p:blipFill>
        <p:spPr bwMode="auto">
          <a:xfrm>
            <a:off x="119743" y="54429"/>
            <a:ext cx="7964794" cy="2035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26" t="18463" r="6306" b="6130"/>
          <a:stretch/>
        </p:blipFill>
        <p:spPr bwMode="auto">
          <a:xfrm>
            <a:off x="2796346" y="2090056"/>
            <a:ext cx="9217933" cy="44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002971" y="1992086"/>
            <a:ext cx="810986" cy="64225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9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12192000" cy="914400"/>
          </a:xfrm>
          <a:solidFill>
            <a:srgbClr val="214A5B"/>
          </a:solidFill>
        </p:spPr>
        <p:txBody>
          <a:bodyPr/>
          <a:lstStyle/>
          <a:p>
            <a:pPr eaLnBrk="1" hangingPunct="1"/>
            <a:r>
              <a:rPr lang="en-US" altLang="en-US" sz="5400" b="1" dirty="0">
                <a:solidFill>
                  <a:schemeClr val="bg1"/>
                </a:solidFill>
                <a:effectLst>
                  <a:outerShdw blurRad="38100" dist="38100" dir="2700000" algn="tl">
                    <a:srgbClr val="000000">
                      <a:alpha val="43137"/>
                    </a:srgbClr>
                  </a:outerShdw>
                </a:effectLst>
              </a:rPr>
              <a:t>SUTP Examples</a:t>
            </a:r>
          </a:p>
        </p:txBody>
      </p:sp>
      <p:sp>
        <p:nvSpPr>
          <p:cNvPr id="6147" name="Rectangle 3"/>
          <p:cNvSpPr>
            <a:spLocks noGrp="1" noChangeArrowheads="1"/>
          </p:cNvSpPr>
          <p:nvPr>
            <p:ph type="body" idx="1"/>
          </p:nvPr>
        </p:nvSpPr>
        <p:spPr>
          <a:xfrm>
            <a:off x="101600" y="990600"/>
            <a:ext cx="11887200" cy="5638800"/>
          </a:xfrm>
        </p:spPr>
        <p:txBody>
          <a:bodyPr/>
          <a:lstStyle/>
          <a:p>
            <a:pPr eaLnBrk="1" hangingPunct="1">
              <a:spcBef>
                <a:spcPts val="1800"/>
              </a:spcBef>
              <a:buClr>
                <a:srgbClr val="006666"/>
              </a:buClr>
            </a:pPr>
            <a:r>
              <a:rPr lang="en-US" altLang="en-US" sz="2600" dirty="0"/>
              <a:t>Intern workshop series on inpatient management of opioid and alcohol withdrawal</a:t>
            </a:r>
          </a:p>
          <a:p>
            <a:pPr eaLnBrk="1" hangingPunct="1">
              <a:spcBef>
                <a:spcPts val="1800"/>
              </a:spcBef>
              <a:buClr>
                <a:srgbClr val="006666"/>
              </a:buClr>
            </a:pPr>
            <a:r>
              <a:rPr lang="en-US" altLang="en-US" sz="2600" dirty="0"/>
              <a:t>Resident workshop on Recovery Support programs (NA, AA) including visiting a meeting</a:t>
            </a:r>
          </a:p>
          <a:p>
            <a:pPr eaLnBrk="1" hangingPunct="1">
              <a:spcBef>
                <a:spcPts val="1800"/>
              </a:spcBef>
              <a:buClr>
                <a:srgbClr val="006666"/>
              </a:buClr>
            </a:pPr>
            <a:r>
              <a:rPr lang="en-US" altLang="en-US" sz="2600" dirty="0"/>
              <a:t>Resident lecture on medications to treat opioid use disorders including interviewing a patient on medication (e.g. methadone, buprenorphine, naltrexone)</a:t>
            </a:r>
          </a:p>
          <a:p>
            <a:pPr eaLnBrk="1" hangingPunct="1">
              <a:spcBef>
                <a:spcPts val="1800"/>
              </a:spcBef>
              <a:buClr>
                <a:srgbClr val="006666"/>
              </a:buClr>
            </a:pPr>
            <a:r>
              <a:rPr lang="en-US" altLang="en-US" sz="2600" dirty="0"/>
              <a:t>Addiction medicine curriculum for pre-clinic seminar series</a:t>
            </a:r>
          </a:p>
          <a:p>
            <a:pPr eaLnBrk="1" hangingPunct="1">
              <a:spcBef>
                <a:spcPts val="1800"/>
              </a:spcBef>
              <a:buClr>
                <a:srgbClr val="006666"/>
              </a:buClr>
            </a:pPr>
            <a:r>
              <a:rPr lang="en-US" altLang="en-US" sz="2600" dirty="0"/>
              <a:t>Intern workshop on screening and brief intervention for unhealthy substance use (drug, alcohol and/or tobacco) in outpatient clinics</a:t>
            </a:r>
          </a:p>
          <a:p>
            <a:pPr eaLnBrk="1" hangingPunct="1">
              <a:spcBef>
                <a:spcPts val="1800"/>
              </a:spcBef>
              <a:buClr>
                <a:srgbClr val="006666"/>
              </a:buClr>
            </a:pPr>
            <a:r>
              <a:rPr lang="en-US" altLang="en-US" sz="2600" dirty="0"/>
              <a:t>Addiction medicine noon conference lecture series incorporating a patient interview</a:t>
            </a:r>
          </a:p>
          <a:p>
            <a:pPr eaLnBrk="1" hangingPunct="1">
              <a:spcBef>
                <a:spcPts val="1800"/>
              </a:spcBef>
              <a:buClr>
                <a:srgbClr val="006666"/>
              </a:buClr>
            </a:pPr>
            <a:r>
              <a:rPr lang="en-US" altLang="en-US" sz="2600" dirty="0"/>
              <a:t>Addiction medicine modules for use during morning report</a:t>
            </a:r>
          </a:p>
        </p:txBody>
      </p:sp>
    </p:spTree>
    <p:extLst>
      <p:ext uri="{BB962C8B-B14F-4D97-AF65-F5344CB8AC3E}">
        <p14:creationId xmlns:p14="http://schemas.microsoft.com/office/powerpoint/2010/main" val="629364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fade">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fade">
                                      <p:cBhvr>
                                        <p:cTn id="37"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873829" y="-1"/>
            <a:ext cx="9169399" cy="6760029"/>
          </a:xfrm>
        </p:spPr>
        <p:txBody>
          <a:bodyPr/>
          <a:lstStyle/>
          <a:p>
            <a:pPr eaLnBrk="1" hangingPunct="1">
              <a:spcBef>
                <a:spcPts val="600"/>
              </a:spcBef>
              <a:buClr>
                <a:srgbClr val="006666"/>
              </a:buClr>
            </a:pPr>
            <a:r>
              <a:rPr lang="en-US" altLang="en-US" sz="2800" b="1" dirty="0"/>
              <a:t>Snapshot of Context &amp; Setting: </a:t>
            </a:r>
            <a:r>
              <a:rPr lang="en-US" altLang="en-US" sz="2200" dirty="0"/>
              <a:t>Describe your teaching opportunities, venues, and audience during your chief resident </a:t>
            </a:r>
            <a:r>
              <a:rPr lang="en-US" altLang="en-US" sz="2200" dirty="0" smtClean="0"/>
              <a:t>year  </a:t>
            </a:r>
            <a:endParaRPr lang="en-US" altLang="en-US" sz="2200" dirty="0"/>
          </a:p>
          <a:p>
            <a:pPr eaLnBrk="1" hangingPunct="1">
              <a:spcBef>
                <a:spcPts val="600"/>
              </a:spcBef>
              <a:buClr>
                <a:srgbClr val="006666"/>
              </a:buClr>
            </a:pPr>
            <a:r>
              <a:rPr lang="en-US" altLang="ja-JP" sz="2800" b="1" dirty="0">
                <a:ea typeface="MS PGothic" pitchFamily="34" charset="-128"/>
              </a:rPr>
              <a:t>Project Title</a:t>
            </a:r>
            <a:r>
              <a:rPr lang="en-US" altLang="ja-JP" sz="2800" dirty="0">
                <a:ea typeface="MS PGothic" pitchFamily="34" charset="-128"/>
              </a:rPr>
              <a:t> </a:t>
            </a:r>
          </a:p>
          <a:p>
            <a:pPr eaLnBrk="1" hangingPunct="1">
              <a:spcBef>
                <a:spcPts val="600"/>
              </a:spcBef>
              <a:buClr>
                <a:srgbClr val="006666"/>
              </a:buClr>
            </a:pPr>
            <a:r>
              <a:rPr lang="en-US" altLang="ja-JP" sz="2800" b="1" dirty="0">
                <a:ea typeface="MS PGothic" pitchFamily="34" charset="-128"/>
              </a:rPr>
              <a:t>Project Goal</a:t>
            </a:r>
            <a:r>
              <a:rPr lang="en-US" altLang="ja-JP" sz="2800" dirty="0">
                <a:ea typeface="MS PGothic" pitchFamily="34" charset="-128"/>
              </a:rPr>
              <a:t>: </a:t>
            </a:r>
            <a:r>
              <a:rPr lang="en-US" altLang="ja-JP" sz="2200" dirty="0">
                <a:ea typeface="MS PGothic" pitchFamily="34" charset="-128"/>
              </a:rPr>
              <a:t>Broad statement about the outcomes of the teaching </a:t>
            </a:r>
            <a:r>
              <a:rPr lang="en-US" altLang="ja-JP" sz="2200" dirty="0" smtClean="0">
                <a:ea typeface="MS PGothic" pitchFamily="34" charset="-128"/>
              </a:rPr>
              <a:t>activity</a:t>
            </a:r>
          </a:p>
          <a:p>
            <a:pPr eaLnBrk="1" hangingPunct="1">
              <a:spcBef>
                <a:spcPts val="600"/>
              </a:spcBef>
              <a:buClr>
                <a:srgbClr val="C00000"/>
              </a:buClr>
            </a:pPr>
            <a:r>
              <a:rPr lang="en-US" altLang="ja-JP" sz="2800" b="1" dirty="0" smtClean="0">
                <a:ea typeface="MS PGothic" pitchFamily="34" charset="-128"/>
              </a:rPr>
              <a:t>Project </a:t>
            </a:r>
            <a:r>
              <a:rPr lang="en-US" altLang="ja-JP" sz="2800" b="1" dirty="0" smtClean="0">
                <a:ea typeface="MS PGothic" pitchFamily="34" charset="-128"/>
              </a:rPr>
              <a:t>Description</a:t>
            </a:r>
          </a:p>
          <a:p>
            <a:pPr lvl="1" eaLnBrk="1" hangingPunct="1">
              <a:spcBef>
                <a:spcPts val="600"/>
              </a:spcBef>
              <a:buClr>
                <a:srgbClr val="C00000"/>
              </a:buClr>
            </a:pPr>
            <a:r>
              <a:rPr lang="en-US" altLang="ja-JP" sz="2000" dirty="0" smtClean="0">
                <a:ea typeface="MS PGothic" pitchFamily="34" charset="-128"/>
              </a:rPr>
              <a:t>Project content/focus</a:t>
            </a:r>
          </a:p>
          <a:p>
            <a:pPr lvl="1" eaLnBrk="1" hangingPunct="1">
              <a:spcBef>
                <a:spcPts val="600"/>
              </a:spcBef>
              <a:buClr>
                <a:srgbClr val="C00000"/>
              </a:buClr>
            </a:pPr>
            <a:r>
              <a:rPr lang="en-US" altLang="ja-JP" sz="2000" dirty="0" smtClean="0">
                <a:ea typeface="MS PGothic" pitchFamily="34" charset="-128"/>
              </a:rPr>
              <a:t>Target audience</a:t>
            </a:r>
          </a:p>
          <a:p>
            <a:pPr lvl="1" eaLnBrk="1" hangingPunct="1">
              <a:spcBef>
                <a:spcPts val="600"/>
              </a:spcBef>
              <a:buClr>
                <a:srgbClr val="C00000"/>
              </a:buClr>
            </a:pPr>
            <a:r>
              <a:rPr lang="en-US" altLang="ja-JP" sz="2000" dirty="0" smtClean="0">
                <a:ea typeface="MS PGothic" pitchFamily="34" charset="-128"/>
              </a:rPr>
              <a:t>Setting, timing and teaching methods</a:t>
            </a:r>
            <a:endParaRPr lang="en-US" altLang="ja-JP" sz="2000" dirty="0">
              <a:ea typeface="MS PGothic" pitchFamily="34" charset="-128"/>
            </a:endParaRPr>
          </a:p>
          <a:p>
            <a:pPr eaLnBrk="1" hangingPunct="1">
              <a:spcBef>
                <a:spcPts val="600"/>
              </a:spcBef>
              <a:buClr>
                <a:srgbClr val="C00000"/>
              </a:buClr>
            </a:pPr>
            <a:r>
              <a:rPr lang="en-US" altLang="ja-JP" sz="2800" b="1" dirty="0">
                <a:ea typeface="MS PGothic" pitchFamily="34" charset="-128"/>
              </a:rPr>
              <a:t>Project Learning Objectives</a:t>
            </a:r>
          </a:p>
          <a:p>
            <a:pPr eaLnBrk="1" hangingPunct="1">
              <a:spcBef>
                <a:spcPts val="600"/>
              </a:spcBef>
              <a:buClr>
                <a:srgbClr val="C00000"/>
              </a:buClr>
            </a:pPr>
            <a:r>
              <a:rPr lang="en-US" altLang="ja-JP" sz="2800" b="1" dirty="0">
                <a:ea typeface="MS PGothic" pitchFamily="34" charset="-128"/>
              </a:rPr>
              <a:t>Project Evaluation</a:t>
            </a:r>
          </a:p>
          <a:p>
            <a:pPr eaLnBrk="1" hangingPunct="1">
              <a:spcBef>
                <a:spcPts val="600"/>
              </a:spcBef>
              <a:buClr>
                <a:srgbClr val="C00000"/>
              </a:buClr>
            </a:pPr>
            <a:r>
              <a:rPr lang="en-US" altLang="ja-JP" sz="2800" b="1" dirty="0">
                <a:ea typeface="MS PGothic" pitchFamily="34" charset="-128"/>
              </a:rPr>
              <a:t>Resources and Facilitators</a:t>
            </a:r>
          </a:p>
          <a:p>
            <a:pPr eaLnBrk="1" hangingPunct="1">
              <a:spcBef>
                <a:spcPts val="600"/>
              </a:spcBef>
              <a:buClr>
                <a:srgbClr val="C00000"/>
              </a:buClr>
            </a:pPr>
            <a:r>
              <a:rPr lang="en-US" altLang="ja-JP" sz="2800" b="1" dirty="0">
                <a:ea typeface="MS PGothic" pitchFamily="34" charset="-128"/>
              </a:rPr>
              <a:t>Challenges and Barriers</a:t>
            </a:r>
          </a:p>
          <a:p>
            <a:pPr eaLnBrk="1" hangingPunct="1">
              <a:spcBef>
                <a:spcPts val="600"/>
              </a:spcBef>
              <a:buClr>
                <a:srgbClr val="C00000"/>
              </a:buClr>
            </a:pPr>
            <a:r>
              <a:rPr lang="en-US" altLang="ja-JP" sz="2800" b="1" dirty="0">
                <a:ea typeface="MS PGothic" pitchFamily="34" charset="-128"/>
              </a:rPr>
              <a:t>Action Steps and Timeline</a:t>
            </a:r>
            <a:endParaRPr lang="en-US" altLang="en-US" sz="2800" b="1" dirty="0"/>
          </a:p>
        </p:txBody>
      </p:sp>
      <p:sp>
        <p:nvSpPr>
          <p:cNvPr id="7171" name="Rectangle 5"/>
          <p:cNvSpPr>
            <a:spLocks noGrp="1" noChangeArrowheads="1"/>
          </p:cNvSpPr>
          <p:nvPr>
            <p:ph type="title"/>
          </p:nvPr>
        </p:nvSpPr>
        <p:spPr>
          <a:xfrm>
            <a:off x="1" y="0"/>
            <a:ext cx="2852056" cy="2057400"/>
          </a:xfrm>
          <a:solidFill>
            <a:srgbClr val="214A5B"/>
          </a:solidFill>
        </p:spPr>
        <p:txBody>
          <a:bodyPr/>
          <a:lstStyle/>
          <a:p>
            <a:pPr eaLnBrk="1" hangingPunct="1"/>
            <a:r>
              <a:rPr lang="en-US" altLang="en-US" sz="5400" b="1" dirty="0">
                <a:solidFill>
                  <a:schemeClr val="bg1"/>
                </a:solidFill>
                <a:effectLst>
                  <a:outerShdw blurRad="38100" dist="38100" dir="2700000" algn="tl">
                    <a:srgbClr val="000000">
                      <a:alpha val="43137"/>
                    </a:srgbClr>
                  </a:outerShdw>
                </a:effectLst>
              </a:rPr>
              <a:t>SUTP </a:t>
            </a:r>
            <a:r>
              <a:rPr lang="en-US" altLang="en-US" sz="5400" b="1" dirty="0" smtClean="0">
                <a:solidFill>
                  <a:schemeClr val="bg1"/>
                </a:solidFill>
                <a:effectLst>
                  <a:outerShdw blurRad="38100" dist="38100" dir="2700000" algn="tl">
                    <a:srgbClr val="000000">
                      <a:alpha val="43137"/>
                    </a:srgbClr>
                  </a:outerShdw>
                </a:effectLst>
              </a:rPr>
              <a:t>Outline</a:t>
            </a:r>
            <a:endParaRPr lang="en-US" alt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1813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fade">
                                      <p:cBhvr>
                                        <p:cTn id="10" dur="500"/>
                                        <p:tgtEl>
                                          <p:spTgt spid="717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Effect transition="in" filter="fade">
                                      <p:cBhvr>
                                        <p:cTn id="13" dur="500"/>
                                        <p:tgtEl>
                                          <p:spTgt spid="717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7170">
                                            <p:txEl>
                                              <p:pRg st="3" end="3"/>
                                            </p:txEl>
                                          </p:spTgt>
                                        </p:tgtEl>
                                        <p:attrNameLst>
                                          <p:attrName>style.visibility</p:attrName>
                                        </p:attrNameLst>
                                      </p:cBhvr>
                                      <p:to>
                                        <p:strVal val="visible"/>
                                      </p:to>
                                    </p:set>
                                    <p:animEffect transition="in" filter="fade">
                                      <p:cBhvr>
                                        <p:cTn id="18" dur="500"/>
                                        <p:tgtEl>
                                          <p:spTgt spid="717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xEl>
                                              <p:pRg st="4" end="4"/>
                                            </p:txEl>
                                          </p:spTgt>
                                        </p:tgtEl>
                                        <p:attrNameLst>
                                          <p:attrName>style.visibility</p:attrName>
                                        </p:attrNameLst>
                                      </p:cBhvr>
                                      <p:to>
                                        <p:strVal val="visible"/>
                                      </p:to>
                                    </p:set>
                                    <p:animEffect transition="in" filter="fade">
                                      <p:cBhvr>
                                        <p:cTn id="21" dur="500"/>
                                        <p:tgtEl>
                                          <p:spTgt spid="717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170">
                                            <p:txEl>
                                              <p:pRg st="5" end="5"/>
                                            </p:txEl>
                                          </p:spTgt>
                                        </p:tgtEl>
                                        <p:attrNameLst>
                                          <p:attrName>style.visibility</p:attrName>
                                        </p:attrNameLst>
                                      </p:cBhvr>
                                      <p:to>
                                        <p:strVal val="visible"/>
                                      </p:to>
                                    </p:set>
                                    <p:animEffect transition="in" filter="fade">
                                      <p:cBhvr>
                                        <p:cTn id="24" dur="500"/>
                                        <p:tgtEl>
                                          <p:spTgt spid="717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170">
                                            <p:txEl>
                                              <p:pRg st="6" end="6"/>
                                            </p:txEl>
                                          </p:spTgt>
                                        </p:tgtEl>
                                        <p:attrNameLst>
                                          <p:attrName>style.visibility</p:attrName>
                                        </p:attrNameLst>
                                      </p:cBhvr>
                                      <p:to>
                                        <p:strVal val="visible"/>
                                      </p:to>
                                    </p:set>
                                    <p:animEffect transition="in" filter="fade">
                                      <p:cBhvr>
                                        <p:cTn id="27" dur="500"/>
                                        <p:tgtEl>
                                          <p:spTgt spid="7170">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70">
                                            <p:txEl>
                                              <p:pRg st="7" end="7"/>
                                            </p:txEl>
                                          </p:spTgt>
                                        </p:tgtEl>
                                        <p:attrNameLst>
                                          <p:attrName>style.visibility</p:attrName>
                                        </p:attrNameLst>
                                      </p:cBhvr>
                                      <p:to>
                                        <p:strVal val="visible"/>
                                      </p:to>
                                    </p:set>
                                    <p:animEffect transition="in" filter="fade">
                                      <p:cBhvr>
                                        <p:cTn id="32" dur="500"/>
                                        <p:tgtEl>
                                          <p:spTgt spid="7170">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70">
                                            <p:txEl>
                                              <p:pRg st="8" end="8"/>
                                            </p:txEl>
                                          </p:spTgt>
                                        </p:tgtEl>
                                        <p:attrNameLst>
                                          <p:attrName>style.visibility</p:attrName>
                                        </p:attrNameLst>
                                      </p:cBhvr>
                                      <p:to>
                                        <p:strVal val="visible"/>
                                      </p:to>
                                    </p:set>
                                    <p:animEffect transition="in" filter="fade">
                                      <p:cBhvr>
                                        <p:cTn id="37" dur="500"/>
                                        <p:tgtEl>
                                          <p:spTgt spid="7170">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7170">
                                            <p:txEl>
                                              <p:pRg st="9" end="9"/>
                                            </p:txEl>
                                          </p:spTgt>
                                        </p:tgtEl>
                                        <p:attrNameLst>
                                          <p:attrName>style.visibility</p:attrName>
                                        </p:attrNameLst>
                                      </p:cBhvr>
                                      <p:to>
                                        <p:strVal val="visible"/>
                                      </p:to>
                                    </p:set>
                                    <p:animEffect transition="in" filter="fade">
                                      <p:cBhvr>
                                        <p:cTn id="42" dur="500"/>
                                        <p:tgtEl>
                                          <p:spTgt spid="7170">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7170">
                                            <p:txEl>
                                              <p:pRg st="10" end="10"/>
                                            </p:txEl>
                                          </p:spTgt>
                                        </p:tgtEl>
                                        <p:attrNameLst>
                                          <p:attrName>style.visibility</p:attrName>
                                        </p:attrNameLst>
                                      </p:cBhvr>
                                      <p:to>
                                        <p:strVal val="visible"/>
                                      </p:to>
                                    </p:set>
                                    <p:animEffect transition="in" filter="fade">
                                      <p:cBhvr>
                                        <p:cTn id="47" dur="500"/>
                                        <p:tgtEl>
                                          <p:spTgt spid="7170">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7170">
                                            <p:txEl>
                                              <p:pRg st="11" end="11"/>
                                            </p:txEl>
                                          </p:spTgt>
                                        </p:tgtEl>
                                        <p:attrNameLst>
                                          <p:attrName>style.visibility</p:attrName>
                                        </p:attrNameLst>
                                      </p:cBhvr>
                                      <p:to>
                                        <p:strVal val="visible"/>
                                      </p:to>
                                    </p:set>
                                    <p:animEffect transition="in" filter="fade">
                                      <p:cBhvr>
                                        <p:cTn id="52" dur="500"/>
                                        <p:tgtEl>
                                          <p:spTgt spid="717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12192000" cy="11430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p>
        </p:txBody>
      </p:sp>
      <p:sp>
        <p:nvSpPr>
          <p:cNvPr id="9219" name="Rectangle 3"/>
          <p:cNvSpPr>
            <a:spLocks noGrp="1" noChangeArrowheads="1"/>
          </p:cNvSpPr>
          <p:nvPr>
            <p:ph type="body" idx="1"/>
          </p:nvPr>
        </p:nvSpPr>
        <p:spPr>
          <a:xfrm>
            <a:off x="3372592" y="1447800"/>
            <a:ext cx="8209808" cy="4678363"/>
          </a:xfrm>
        </p:spPr>
        <p:txBody>
          <a:bodyPr/>
          <a:lstStyle/>
          <a:p>
            <a:pPr eaLnBrk="1" hangingPunct="1">
              <a:spcBef>
                <a:spcPts val="2400"/>
              </a:spcBef>
            </a:pPr>
            <a:r>
              <a:rPr lang="en-US" altLang="ja-JP" dirty="0">
                <a:ea typeface="MS PGothic" pitchFamily="34" charset="-128"/>
              </a:rPr>
              <a:t>Project </a:t>
            </a:r>
            <a:r>
              <a:rPr lang="en-US" altLang="ja-JP" dirty="0" smtClean="0">
                <a:ea typeface="MS PGothic" pitchFamily="34" charset="-128"/>
              </a:rPr>
              <a:t>Content/Focus  </a:t>
            </a:r>
            <a:endParaRPr lang="en-US" altLang="ja-JP" dirty="0">
              <a:ea typeface="MS PGothic" pitchFamily="34" charset="-128"/>
            </a:endParaRPr>
          </a:p>
          <a:p>
            <a:pPr eaLnBrk="1" hangingPunct="1">
              <a:spcBef>
                <a:spcPts val="2400"/>
              </a:spcBef>
            </a:pPr>
            <a:r>
              <a:rPr lang="en-US" altLang="ja-JP" dirty="0">
                <a:ea typeface="MS PGothic" pitchFamily="34" charset="-128"/>
              </a:rPr>
              <a:t>Target Audience</a:t>
            </a:r>
          </a:p>
          <a:p>
            <a:pPr eaLnBrk="1" hangingPunct="1">
              <a:spcBef>
                <a:spcPts val="2400"/>
              </a:spcBef>
            </a:pPr>
            <a:r>
              <a:rPr lang="en-US" altLang="ja-JP" dirty="0">
                <a:ea typeface="MS PGothic" pitchFamily="34" charset="-128"/>
              </a:rPr>
              <a:t>Setting, Timing &amp; Teaching Methods</a:t>
            </a:r>
            <a:endParaRPr lang="en-US" altLang="en-US" dirty="0"/>
          </a:p>
        </p:txBody>
      </p:sp>
      <p:sp>
        <p:nvSpPr>
          <p:cNvPr id="4" name="TextBox 3"/>
          <p:cNvSpPr txBox="1"/>
          <p:nvPr/>
        </p:nvSpPr>
        <p:spPr>
          <a:xfrm>
            <a:off x="190005" y="1983178"/>
            <a:ext cx="3184566"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a:t>
            </a:r>
            <a:r>
              <a:rPr lang="en-US" altLang="ja-JP" b="1" dirty="0" smtClean="0">
                <a:solidFill>
                  <a:srgbClr val="C00000"/>
                </a:solidFill>
                <a:ea typeface="MS PGothic" pitchFamily="34" charset="-128"/>
              </a:rPr>
              <a:t>Description</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rgbClr val="C00000"/>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rgbClr val="C00000"/>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rgbClr val="C00000"/>
                </a:solidFill>
                <a:ea typeface="MS PGothic" pitchFamily="34" charset="-128"/>
              </a:rPr>
              <a:t>Setting, timing and teaching </a:t>
            </a:r>
            <a:r>
              <a:rPr lang="en-US" altLang="ja-JP" dirty="0" smtClean="0">
                <a:solidFill>
                  <a:srgbClr val="C00000"/>
                </a:solidFill>
                <a:ea typeface="MS PGothic" pitchFamily="34" charset="-128"/>
              </a:rPr>
              <a:t>methods</a:t>
            </a:r>
            <a:endParaRPr lang="en-US" altLang="ja-JP"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565233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12192000" cy="141763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br>
              <a:rPr lang="en-US" altLang="en-US" sz="5400" b="1" dirty="0">
                <a:solidFill>
                  <a:schemeClr val="bg1"/>
                </a:solidFill>
                <a:effectLst>
                  <a:outerShdw blurRad="38100" dist="38100" dir="2700000" algn="tl">
                    <a:srgbClr val="000000">
                      <a:alpha val="43137"/>
                    </a:srgbClr>
                  </a:outerShdw>
                </a:effectLst>
              </a:rPr>
            </a:br>
            <a:r>
              <a:rPr lang="en-US" altLang="en-US" sz="3600" b="1" dirty="0">
                <a:solidFill>
                  <a:schemeClr val="bg1"/>
                </a:solidFill>
                <a:effectLst>
                  <a:outerShdw blurRad="38100" dist="38100" dir="2700000" algn="tl">
                    <a:srgbClr val="000000">
                      <a:alpha val="43137"/>
                    </a:srgbClr>
                  </a:outerShdw>
                </a:effectLst>
              </a:rPr>
              <a:t>Project Content/Focus</a:t>
            </a:r>
            <a:endParaRPr lang="en-US" altLang="en-US" sz="5400" b="1" dirty="0">
              <a:solidFill>
                <a:schemeClr val="bg1"/>
              </a:solidFill>
              <a:effectLst>
                <a:outerShdw blurRad="38100" dist="38100" dir="2700000" algn="tl">
                  <a:srgbClr val="000000">
                    <a:alpha val="43137"/>
                  </a:srgbClr>
                </a:outerShdw>
              </a:effectLst>
            </a:endParaRPr>
          </a:p>
        </p:txBody>
      </p:sp>
      <p:sp>
        <p:nvSpPr>
          <p:cNvPr id="10243" name="Rectangle 3"/>
          <p:cNvSpPr>
            <a:spLocks noGrp="1" noChangeArrowheads="1"/>
          </p:cNvSpPr>
          <p:nvPr>
            <p:ph type="body" idx="1"/>
          </p:nvPr>
        </p:nvSpPr>
        <p:spPr>
          <a:xfrm>
            <a:off x="3679371" y="1600204"/>
            <a:ext cx="7903028" cy="4943100"/>
          </a:xfrm>
        </p:spPr>
        <p:txBody>
          <a:bodyPr/>
          <a:lstStyle/>
          <a:p>
            <a:pPr eaLnBrk="1" hangingPunct="1">
              <a:lnSpc>
                <a:spcPct val="90000"/>
              </a:lnSpc>
            </a:pPr>
            <a:r>
              <a:rPr lang="en-US" altLang="ja-JP" sz="2800" dirty="0">
                <a:ea typeface="MS PGothic" pitchFamily="34" charset="-128"/>
              </a:rPr>
              <a:t>What aspect of addiction medicine do you think your residents, medical students and faculty need most? </a:t>
            </a:r>
          </a:p>
          <a:p>
            <a:pPr eaLnBrk="1" hangingPunct="1">
              <a:lnSpc>
                <a:spcPct val="90000"/>
              </a:lnSpc>
              <a:buFontTx/>
              <a:buNone/>
            </a:pPr>
            <a:endParaRPr lang="en-US" altLang="ja-JP" sz="2800" dirty="0">
              <a:ea typeface="MS PGothic" pitchFamily="34" charset="-128"/>
            </a:endParaRPr>
          </a:p>
          <a:p>
            <a:pPr eaLnBrk="1" hangingPunct="1">
              <a:lnSpc>
                <a:spcPct val="90000"/>
              </a:lnSpc>
            </a:pPr>
            <a:r>
              <a:rPr lang="en-US" altLang="ja-JP" sz="2800" dirty="0">
                <a:ea typeface="MS PGothic" pitchFamily="34" charset="-128"/>
              </a:rPr>
              <a:t>For example, do your residents have trouble managing patients with chronic pain problems on opioids? </a:t>
            </a:r>
          </a:p>
          <a:p>
            <a:pPr lvl="1" eaLnBrk="1" hangingPunct="1">
              <a:lnSpc>
                <a:spcPct val="90000"/>
              </a:lnSpc>
            </a:pPr>
            <a:r>
              <a:rPr lang="en-US" altLang="ja-JP" sz="2400" dirty="0">
                <a:ea typeface="MS PGothic" pitchFamily="34" charset="-128"/>
              </a:rPr>
              <a:t>If so, you may want to focus on a project to improve identification of prescription drug misuse in the resident’s clinic practice by developing curriculum to teach effective use of screening tools, safe use of opioid analgesics, monitoring for addiction using pill counts and urine drug testing. </a:t>
            </a:r>
          </a:p>
        </p:txBody>
      </p:sp>
      <p:sp>
        <p:nvSpPr>
          <p:cNvPr id="4" name="TextBox 3"/>
          <p:cNvSpPr txBox="1"/>
          <p:nvPr/>
        </p:nvSpPr>
        <p:spPr>
          <a:xfrm>
            <a:off x="190006" y="1983179"/>
            <a:ext cx="3489366"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a:t>
            </a:r>
            <a:r>
              <a:rPr lang="en-US" altLang="ja-JP" b="1" dirty="0" smtClean="0">
                <a:solidFill>
                  <a:srgbClr val="C00000"/>
                </a:solidFill>
                <a:ea typeface="MS PGothic" pitchFamily="34" charset="-128"/>
              </a:rPr>
              <a:t>Description</a:t>
            </a:r>
          </a:p>
          <a:p>
            <a:pPr marL="742950" lvl="1" indent="-285750">
              <a:lnSpc>
                <a:spcPct val="90000"/>
              </a:lnSpc>
              <a:spcBef>
                <a:spcPct val="40000"/>
              </a:spcBef>
              <a:buClr>
                <a:srgbClr val="C00000"/>
              </a:buClr>
              <a:buFont typeface="Arial" panose="020B0604020202020204" pitchFamily="34" charset="0"/>
              <a:buChar char="•"/>
            </a:pPr>
            <a:r>
              <a:rPr lang="en-US" altLang="ja-JP" b="1" dirty="0">
                <a:solidFill>
                  <a:srgbClr val="C00000"/>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Setting, timing and teaching </a:t>
            </a:r>
            <a:r>
              <a:rPr lang="en-US" altLang="ja-JP" dirty="0" smtClean="0">
                <a:solidFill>
                  <a:schemeClr val="bg2"/>
                </a:solidFill>
                <a:ea typeface="MS PGothic" pitchFamily="34" charset="-128"/>
              </a:rPr>
              <a:t>methods</a:t>
            </a:r>
            <a:endParaRPr lang="en-US" altLang="ja-JP"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1787766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500"/>
                                        <p:tgtEl>
                                          <p:spTgt spid="102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1417638"/>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br>
              <a:rPr lang="en-US" altLang="en-US" sz="5400" b="1" dirty="0">
                <a:solidFill>
                  <a:schemeClr val="bg1"/>
                </a:solidFill>
                <a:effectLst>
                  <a:outerShdw blurRad="38100" dist="38100" dir="2700000" algn="tl">
                    <a:srgbClr val="000000">
                      <a:alpha val="43137"/>
                    </a:srgbClr>
                  </a:outerShdw>
                </a:effectLst>
              </a:rPr>
            </a:br>
            <a:r>
              <a:rPr lang="en-US" altLang="en-US" sz="3600" b="1" dirty="0">
                <a:solidFill>
                  <a:schemeClr val="bg1"/>
                </a:solidFill>
                <a:effectLst>
                  <a:outerShdw blurRad="38100" dist="38100" dir="2700000" algn="tl">
                    <a:srgbClr val="000000">
                      <a:alpha val="43137"/>
                    </a:srgbClr>
                  </a:outerShdw>
                </a:effectLst>
              </a:rPr>
              <a:t>Target Audience</a:t>
            </a:r>
            <a:endParaRPr lang="en-US" altLang="en-US" sz="4800" b="1" dirty="0">
              <a:solidFill>
                <a:schemeClr val="bg1"/>
              </a:solidFill>
              <a:effectLst>
                <a:outerShdw blurRad="38100" dist="38100" dir="2700000" algn="tl">
                  <a:srgbClr val="000000">
                    <a:alpha val="43137"/>
                  </a:srgbClr>
                </a:outerShdw>
              </a:effectLst>
            </a:endParaRPr>
          </a:p>
        </p:txBody>
      </p:sp>
      <p:sp>
        <p:nvSpPr>
          <p:cNvPr id="11267" name="Rectangle 3"/>
          <p:cNvSpPr>
            <a:spLocks noGrp="1" noChangeArrowheads="1"/>
          </p:cNvSpPr>
          <p:nvPr>
            <p:ph type="body" idx="1"/>
          </p:nvPr>
        </p:nvSpPr>
        <p:spPr>
          <a:xfrm>
            <a:off x="3301340" y="1600204"/>
            <a:ext cx="8281060" cy="4525963"/>
          </a:xfrm>
        </p:spPr>
        <p:txBody>
          <a:bodyPr/>
          <a:lstStyle/>
          <a:p>
            <a:pPr eaLnBrk="1" hangingPunct="1">
              <a:spcBef>
                <a:spcPts val="2400"/>
              </a:spcBef>
            </a:pPr>
            <a:r>
              <a:rPr lang="en-US" altLang="ja-JP" dirty="0">
                <a:ea typeface="MS PGothic" pitchFamily="34" charset="-128"/>
              </a:rPr>
              <a:t>Who will be the audience e.g., interns, medical students? </a:t>
            </a:r>
          </a:p>
          <a:p>
            <a:pPr eaLnBrk="1" hangingPunct="1">
              <a:spcBef>
                <a:spcPts val="2400"/>
              </a:spcBef>
            </a:pPr>
            <a:r>
              <a:rPr lang="en-US" altLang="ja-JP" dirty="0">
                <a:ea typeface="MS PGothic" pitchFamily="34" charset="-128"/>
              </a:rPr>
              <a:t>Will you target all residents? </a:t>
            </a:r>
          </a:p>
          <a:p>
            <a:pPr eaLnBrk="1" hangingPunct="1">
              <a:spcBef>
                <a:spcPts val="2400"/>
              </a:spcBef>
            </a:pPr>
            <a:r>
              <a:rPr lang="en-US" altLang="ja-JP" dirty="0">
                <a:ea typeface="MS PGothic" pitchFamily="34" charset="-128"/>
              </a:rPr>
              <a:t>Will you include faculty? </a:t>
            </a:r>
            <a:endParaRPr lang="en-US" altLang="ja-JP" i="1" dirty="0">
              <a:ea typeface="MS PGothic" pitchFamily="34" charset="-128"/>
            </a:endParaRPr>
          </a:p>
        </p:txBody>
      </p:sp>
      <p:sp>
        <p:nvSpPr>
          <p:cNvPr id="4" name="TextBox 3"/>
          <p:cNvSpPr txBox="1"/>
          <p:nvPr/>
        </p:nvSpPr>
        <p:spPr>
          <a:xfrm>
            <a:off x="190005" y="1983179"/>
            <a:ext cx="3173681"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a:t>
            </a:r>
            <a:r>
              <a:rPr lang="en-US" altLang="ja-JP" b="1" dirty="0" smtClean="0">
                <a:solidFill>
                  <a:srgbClr val="C00000"/>
                </a:solidFill>
                <a:ea typeface="MS PGothic" pitchFamily="34" charset="-128"/>
              </a:rPr>
              <a:t>Description</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b="1" dirty="0">
                <a:solidFill>
                  <a:srgbClr val="C00000"/>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Setting, timing and teaching </a:t>
            </a:r>
            <a:r>
              <a:rPr lang="en-US" altLang="ja-JP" dirty="0" smtClean="0">
                <a:solidFill>
                  <a:schemeClr val="bg2"/>
                </a:solidFill>
                <a:ea typeface="MS PGothic" pitchFamily="34" charset="-128"/>
              </a:rPr>
              <a:t>methods</a:t>
            </a:r>
            <a:endParaRPr lang="en-US" altLang="ja-JP" dirty="0">
              <a:solidFill>
                <a:schemeClr val="bg2"/>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2393164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12192000" cy="1295400"/>
          </a:xfrm>
          <a:solidFill>
            <a:srgbClr val="214A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5400" b="1" dirty="0">
                <a:solidFill>
                  <a:schemeClr val="bg1"/>
                </a:solidFill>
                <a:effectLst>
                  <a:outerShdw blurRad="38100" dist="38100" dir="2700000" algn="tl">
                    <a:srgbClr val="000000">
                      <a:alpha val="43137"/>
                    </a:srgbClr>
                  </a:outerShdw>
                </a:effectLst>
              </a:rPr>
              <a:t>Project Description</a:t>
            </a:r>
            <a:br>
              <a:rPr lang="en-US" altLang="en-US" sz="5400" b="1" dirty="0">
                <a:solidFill>
                  <a:schemeClr val="bg1"/>
                </a:solidFill>
                <a:effectLst>
                  <a:outerShdw blurRad="38100" dist="38100" dir="2700000" algn="tl">
                    <a:srgbClr val="000000">
                      <a:alpha val="43137"/>
                    </a:srgbClr>
                  </a:outerShdw>
                </a:effectLst>
              </a:rPr>
            </a:br>
            <a:r>
              <a:rPr lang="en-US" altLang="en-US" sz="3600" b="1" dirty="0">
                <a:solidFill>
                  <a:schemeClr val="bg1"/>
                </a:solidFill>
                <a:effectLst>
                  <a:outerShdw blurRad="38100" dist="38100" dir="2700000" algn="tl">
                    <a:srgbClr val="000000">
                      <a:alpha val="43137"/>
                    </a:srgbClr>
                  </a:outerShdw>
                </a:effectLst>
              </a:rPr>
              <a:t>Setting, Timing &amp; Teaching Methods</a:t>
            </a:r>
            <a:endParaRPr lang="en-US" altLang="en-US" sz="4000" b="1" dirty="0">
              <a:solidFill>
                <a:schemeClr val="bg1"/>
              </a:solidFill>
              <a:effectLst>
                <a:outerShdw blurRad="38100" dist="38100" dir="2700000" algn="tl">
                  <a:srgbClr val="000000">
                    <a:alpha val="43137"/>
                  </a:srgbClr>
                </a:outerShdw>
              </a:effectLst>
            </a:endParaRPr>
          </a:p>
        </p:txBody>
      </p:sp>
      <p:sp>
        <p:nvSpPr>
          <p:cNvPr id="12291" name="Rectangle 3"/>
          <p:cNvSpPr>
            <a:spLocks noGrp="1" noChangeArrowheads="1"/>
          </p:cNvSpPr>
          <p:nvPr>
            <p:ph type="body" idx="1"/>
          </p:nvPr>
        </p:nvSpPr>
        <p:spPr>
          <a:xfrm>
            <a:off x="3372592" y="1600200"/>
            <a:ext cx="8209808" cy="4724400"/>
          </a:xfrm>
        </p:spPr>
        <p:txBody>
          <a:bodyPr/>
          <a:lstStyle/>
          <a:p>
            <a:pPr eaLnBrk="1" hangingPunct="1">
              <a:spcBef>
                <a:spcPts val="2400"/>
              </a:spcBef>
            </a:pPr>
            <a:r>
              <a:rPr lang="en-US" altLang="ja-JP" sz="2800" dirty="0">
                <a:ea typeface="MS PGothic" pitchFamily="34" charset="-128"/>
              </a:rPr>
              <a:t>Where will the intervention take place? In the clinic? On the wards?  </a:t>
            </a:r>
          </a:p>
          <a:p>
            <a:pPr eaLnBrk="1" hangingPunct="1">
              <a:spcBef>
                <a:spcPts val="2400"/>
              </a:spcBef>
            </a:pPr>
            <a:r>
              <a:rPr lang="en-US" altLang="ja-JP" sz="2800" dirty="0">
                <a:ea typeface="MS PGothic" pitchFamily="34" charset="-128"/>
              </a:rPr>
              <a:t>When will the intervention occur in the schedule? Noon conference?  Morning report?, Pre-clinic conference?, etc. </a:t>
            </a:r>
          </a:p>
          <a:p>
            <a:pPr eaLnBrk="1" hangingPunct="1">
              <a:spcBef>
                <a:spcPts val="2400"/>
              </a:spcBef>
            </a:pPr>
            <a:r>
              <a:rPr lang="en-US" altLang="ja-JP" sz="2800" dirty="0">
                <a:ea typeface="MS PGothic" pitchFamily="34" charset="-128"/>
              </a:rPr>
              <a:t>How will you do the intervention? Lectures? Role plays (skills practice)? Experiential techniques including visiting 12 step meetings, other site visits (methadone clinic)? Use of guests in recovery? Standardized patients?</a:t>
            </a:r>
            <a:endParaRPr lang="en-US" altLang="en-US" sz="2800" dirty="0"/>
          </a:p>
        </p:txBody>
      </p:sp>
      <p:sp>
        <p:nvSpPr>
          <p:cNvPr id="4" name="TextBox 3"/>
          <p:cNvSpPr txBox="1"/>
          <p:nvPr/>
        </p:nvSpPr>
        <p:spPr>
          <a:xfrm>
            <a:off x="190005" y="1983179"/>
            <a:ext cx="3304309" cy="3471720"/>
          </a:xfrm>
          <a:prstGeom prst="rect">
            <a:avLst/>
          </a:prstGeom>
          <a:noFill/>
        </p:spPr>
        <p:txBody>
          <a:bodyPr wrap="square" rtlCol="0">
            <a:spAutoFit/>
          </a:bodyPr>
          <a:lstStyle/>
          <a:p>
            <a:pPr>
              <a:lnSpc>
                <a:spcPct val="90000"/>
              </a:lnSpc>
              <a:spcBef>
                <a:spcPct val="40000"/>
              </a:spcBef>
              <a:buClr>
                <a:srgbClr val="C00000"/>
              </a:buClr>
            </a:pPr>
            <a:r>
              <a:rPr lang="en-US" altLang="ja-JP" b="1" dirty="0">
                <a:solidFill>
                  <a:srgbClr val="C00000"/>
                </a:solidFill>
                <a:ea typeface="MS PGothic" pitchFamily="34" charset="-128"/>
              </a:rPr>
              <a:t>Project </a:t>
            </a:r>
            <a:r>
              <a:rPr lang="en-US" altLang="ja-JP" b="1" dirty="0" smtClean="0">
                <a:solidFill>
                  <a:srgbClr val="C00000"/>
                </a:solidFill>
                <a:ea typeface="MS PGothic" pitchFamily="34" charset="-128"/>
              </a:rPr>
              <a:t>Description</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Project content/focus</a:t>
            </a:r>
          </a:p>
          <a:p>
            <a:pPr marL="742950" lvl="1" indent="-285750">
              <a:lnSpc>
                <a:spcPct val="90000"/>
              </a:lnSpc>
              <a:spcBef>
                <a:spcPct val="40000"/>
              </a:spcBef>
              <a:buClr>
                <a:srgbClr val="C00000"/>
              </a:buClr>
              <a:buFont typeface="Arial" panose="020B0604020202020204" pitchFamily="34" charset="0"/>
              <a:buChar char="•"/>
            </a:pPr>
            <a:r>
              <a:rPr lang="en-US" altLang="ja-JP" dirty="0">
                <a:solidFill>
                  <a:schemeClr val="bg2"/>
                </a:solidFill>
                <a:ea typeface="MS PGothic" pitchFamily="34" charset="-128"/>
              </a:rPr>
              <a:t>Target audience</a:t>
            </a:r>
          </a:p>
          <a:p>
            <a:pPr marL="742950" lvl="1" indent="-285750">
              <a:lnSpc>
                <a:spcPct val="90000"/>
              </a:lnSpc>
              <a:spcBef>
                <a:spcPct val="40000"/>
              </a:spcBef>
              <a:buClr>
                <a:srgbClr val="C00000"/>
              </a:buClr>
              <a:buFont typeface="Arial" panose="020B0604020202020204" pitchFamily="34" charset="0"/>
              <a:buChar char="•"/>
            </a:pPr>
            <a:r>
              <a:rPr lang="en-US" altLang="ja-JP" b="1" dirty="0">
                <a:solidFill>
                  <a:srgbClr val="C00000"/>
                </a:solidFill>
                <a:ea typeface="MS PGothic" pitchFamily="34" charset="-128"/>
              </a:rPr>
              <a:t>Setting, timing and teaching </a:t>
            </a:r>
            <a:r>
              <a:rPr lang="en-US" altLang="ja-JP" b="1" dirty="0" smtClean="0">
                <a:solidFill>
                  <a:srgbClr val="C00000"/>
                </a:solidFill>
                <a:ea typeface="MS PGothic" pitchFamily="34" charset="-128"/>
              </a:rPr>
              <a:t>methods</a:t>
            </a:r>
            <a:endParaRPr lang="en-US" altLang="ja-JP" b="1" dirty="0">
              <a:solidFill>
                <a:srgbClr val="C00000"/>
              </a:solidFill>
              <a:ea typeface="MS PGothic" pitchFamily="34" charset="-128"/>
            </a:endParaRPr>
          </a:p>
          <a:p>
            <a:pPr>
              <a:lnSpc>
                <a:spcPct val="90000"/>
              </a:lnSpc>
              <a:spcBef>
                <a:spcPct val="40000"/>
              </a:spcBef>
              <a:buClr>
                <a:srgbClr val="C00000"/>
              </a:buClr>
            </a:pPr>
            <a:r>
              <a:rPr lang="en-US" altLang="ja-JP" b="1" dirty="0">
                <a:solidFill>
                  <a:schemeClr val="bg2"/>
                </a:solidFill>
                <a:ea typeface="MS PGothic" pitchFamily="34" charset="-128"/>
              </a:rPr>
              <a:t>Project Learning Objectives</a:t>
            </a:r>
          </a:p>
          <a:p>
            <a:pPr>
              <a:lnSpc>
                <a:spcPct val="90000"/>
              </a:lnSpc>
              <a:spcBef>
                <a:spcPct val="40000"/>
              </a:spcBef>
              <a:buClr>
                <a:srgbClr val="C00000"/>
              </a:buClr>
            </a:pPr>
            <a:r>
              <a:rPr lang="en-US" altLang="ja-JP" b="1" dirty="0">
                <a:solidFill>
                  <a:schemeClr val="bg2"/>
                </a:solidFill>
                <a:ea typeface="MS PGothic" pitchFamily="34" charset="-128"/>
              </a:rPr>
              <a:t>Project Evaluation</a:t>
            </a:r>
          </a:p>
          <a:p>
            <a:pPr>
              <a:lnSpc>
                <a:spcPct val="90000"/>
              </a:lnSpc>
              <a:spcBef>
                <a:spcPct val="40000"/>
              </a:spcBef>
              <a:buClr>
                <a:srgbClr val="C00000"/>
              </a:buClr>
            </a:pPr>
            <a:r>
              <a:rPr lang="en-US" altLang="ja-JP" b="1" dirty="0">
                <a:solidFill>
                  <a:schemeClr val="bg2"/>
                </a:solidFill>
                <a:ea typeface="MS PGothic" pitchFamily="34" charset="-128"/>
              </a:rPr>
              <a:t>Resources and Facilitators</a:t>
            </a:r>
          </a:p>
          <a:p>
            <a:pPr>
              <a:lnSpc>
                <a:spcPct val="90000"/>
              </a:lnSpc>
              <a:spcBef>
                <a:spcPct val="40000"/>
              </a:spcBef>
              <a:buClr>
                <a:srgbClr val="C00000"/>
              </a:buClr>
            </a:pPr>
            <a:r>
              <a:rPr lang="en-US" altLang="ja-JP" b="1" dirty="0">
                <a:solidFill>
                  <a:schemeClr val="bg2"/>
                </a:solidFill>
                <a:ea typeface="MS PGothic" pitchFamily="34" charset="-128"/>
              </a:rPr>
              <a:t>Challenges and Barriers</a:t>
            </a:r>
          </a:p>
          <a:p>
            <a:pPr>
              <a:lnSpc>
                <a:spcPct val="90000"/>
              </a:lnSpc>
              <a:spcBef>
                <a:spcPct val="40000"/>
              </a:spcBef>
              <a:buClr>
                <a:srgbClr val="C00000"/>
              </a:buClr>
            </a:pPr>
            <a:r>
              <a:rPr lang="en-US" altLang="ja-JP" b="1" dirty="0">
                <a:solidFill>
                  <a:schemeClr val="bg2"/>
                </a:solidFill>
                <a:ea typeface="MS PGothic" pitchFamily="34" charset="-128"/>
              </a:rPr>
              <a:t>Action Steps and Timeline</a:t>
            </a:r>
            <a:endParaRPr lang="en-US" altLang="en-US" b="1" dirty="0">
              <a:solidFill>
                <a:schemeClr val="bg2"/>
              </a:solidFill>
            </a:endParaRPr>
          </a:p>
        </p:txBody>
      </p:sp>
    </p:spTree>
    <p:extLst>
      <p:ext uri="{BB962C8B-B14F-4D97-AF65-F5344CB8AC3E}">
        <p14:creationId xmlns:p14="http://schemas.microsoft.com/office/powerpoint/2010/main" val="3176046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fade">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9">
        <a:dk1>
          <a:srgbClr val="808080"/>
        </a:dk1>
        <a:lt1>
          <a:srgbClr val="FFFFFF"/>
        </a:lt1>
        <a:dk2>
          <a:srgbClr val="003366"/>
        </a:dk2>
        <a:lt2>
          <a:srgbClr val="FFFF00"/>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
      <a:clrScheme name="Default Design 10">
        <a:dk1>
          <a:srgbClr val="808080"/>
        </a:dk1>
        <a:lt1>
          <a:srgbClr val="FFFFFF"/>
        </a:lt1>
        <a:dk2>
          <a:srgbClr val="003366"/>
        </a:dk2>
        <a:lt2>
          <a:srgbClr val="FFFFFF"/>
        </a:lt2>
        <a:accent1>
          <a:srgbClr val="00CC99"/>
        </a:accent1>
        <a:accent2>
          <a:srgbClr val="3333CC"/>
        </a:accent2>
        <a:accent3>
          <a:srgbClr val="AAADB8"/>
        </a:accent3>
        <a:accent4>
          <a:srgbClr val="DADADA"/>
        </a:accent4>
        <a:accent5>
          <a:srgbClr val="AAE2CA"/>
        </a:accent5>
        <a:accent6>
          <a:srgbClr val="2D2DB9"/>
        </a:accent6>
        <a:hlink>
          <a:srgbClr val="CCFF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3047</TotalTime>
  <Words>1113</Words>
  <Application>Microsoft Office PowerPoint</Application>
  <PresentationFormat>Custom</PresentationFormat>
  <Paragraphs>177</Paragraphs>
  <Slides>21</Slides>
  <Notes>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Default Design</vt:lpstr>
      <vt:lpstr>1_Default Design</vt:lpstr>
      <vt:lpstr>Substance Use Teaching Project (SUTP)  “Action Plan” Introduction</vt:lpstr>
      <vt:lpstr>SUTP</vt:lpstr>
      <vt:lpstr>PowerPoint Presentation</vt:lpstr>
      <vt:lpstr>SUTP Examples</vt:lpstr>
      <vt:lpstr>SUTP Outline</vt:lpstr>
      <vt:lpstr>Project Description</vt:lpstr>
      <vt:lpstr>Project Description Project Content/Focus</vt:lpstr>
      <vt:lpstr>Project Description Target Audience</vt:lpstr>
      <vt:lpstr>Project Description Setting, Timing &amp; Teaching Methods</vt:lpstr>
      <vt:lpstr>Project Learning Objectives</vt:lpstr>
      <vt:lpstr>Project Evaluation</vt:lpstr>
      <vt:lpstr>Resources and Facilitators </vt:lpstr>
      <vt:lpstr>Challenges and Barriers</vt:lpstr>
      <vt:lpstr>Action Steps                                                   and Timeline</vt:lpstr>
      <vt:lpstr>SUTP 2021 Schedule  1:1 core faculty mentor meetings</vt:lpstr>
      <vt:lpstr>Samples of CRITter Accomplishments</vt:lpstr>
      <vt:lpstr>Samples of CRITter Accomplishments</vt:lpstr>
      <vt:lpstr>Samples of CRITter Accomplishments</vt:lpstr>
      <vt:lpstr>Samples of CRITter and CRIT-FM Accomplishments</vt:lpstr>
      <vt:lpstr>Samples of CRITter and CRIT-FM Accomplishments</vt:lpstr>
      <vt:lpstr>Questions?</vt:lpstr>
    </vt:vector>
  </TitlesOfParts>
  <Company>Boston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Alford, Dan</dc:creator>
  <cp:lastModifiedBy>Daniel P Alford</cp:lastModifiedBy>
  <cp:revision>94</cp:revision>
  <dcterms:created xsi:type="dcterms:W3CDTF">2019-04-10T16:30:54Z</dcterms:created>
  <dcterms:modified xsi:type="dcterms:W3CDTF">2021-05-07T14:09:30Z</dcterms:modified>
</cp:coreProperties>
</file>