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6" r:id="rId2"/>
    <p:sldMasterId id="2147483772" r:id="rId3"/>
    <p:sldMasterId id="2147483805" r:id="rId4"/>
    <p:sldMasterId id="2147483821" r:id="rId5"/>
  </p:sldMasterIdLst>
  <p:notesMasterIdLst>
    <p:notesMasterId r:id="rId44"/>
  </p:notesMasterIdLst>
  <p:sldIdLst>
    <p:sldId id="363" r:id="rId6"/>
    <p:sldId id="364" r:id="rId7"/>
    <p:sldId id="426" r:id="rId8"/>
    <p:sldId id="365" r:id="rId9"/>
    <p:sldId id="366" r:id="rId10"/>
    <p:sldId id="427" r:id="rId11"/>
    <p:sldId id="428" r:id="rId12"/>
    <p:sldId id="429" r:id="rId13"/>
    <p:sldId id="430" r:id="rId14"/>
    <p:sldId id="431" r:id="rId15"/>
    <p:sldId id="367" r:id="rId16"/>
    <p:sldId id="368" r:id="rId17"/>
    <p:sldId id="370" r:id="rId18"/>
    <p:sldId id="376" r:id="rId19"/>
    <p:sldId id="411" r:id="rId20"/>
    <p:sldId id="379" r:id="rId21"/>
    <p:sldId id="381" r:id="rId22"/>
    <p:sldId id="382" r:id="rId23"/>
    <p:sldId id="383" r:id="rId24"/>
    <p:sldId id="384" r:id="rId25"/>
    <p:sldId id="386" r:id="rId26"/>
    <p:sldId id="387" r:id="rId27"/>
    <p:sldId id="389" r:id="rId28"/>
    <p:sldId id="390" r:id="rId29"/>
    <p:sldId id="392" r:id="rId30"/>
    <p:sldId id="393" r:id="rId31"/>
    <p:sldId id="394" r:id="rId32"/>
    <p:sldId id="432" r:id="rId33"/>
    <p:sldId id="395" r:id="rId34"/>
    <p:sldId id="397" r:id="rId35"/>
    <p:sldId id="396" r:id="rId36"/>
    <p:sldId id="398" r:id="rId37"/>
    <p:sldId id="421" r:id="rId38"/>
    <p:sldId id="405" r:id="rId39"/>
    <p:sldId id="423" r:id="rId40"/>
    <p:sldId id="425" r:id="rId41"/>
    <p:sldId id="407" r:id="rId42"/>
    <p:sldId id="4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3"/>
    <a:srgbClr val="003F3E"/>
    <a:srgbClr val="000000"/>
    <a:srgbClr val="006666"/>
    <a:srgbClr val="00264D"/>
    <a:srgbClr val="0069D2"/>
    <a:srgbClr val="003366"/>
    <a:srgbClr val="000066"/>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04" y="-26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2588" y="685800"/>
            <a:ext cx="6094412" cy="3429000"/>
          </a:xfrm>
          <a:ln/>
        </p:spPr>
      </p:sp>
      <p:sp>
        <p:nvSpPr>
          <p:cNvPr id="53251" name="Notes Placeholder 2"/>
          <p:cNvSpPr>
            <a:spLocks noGrp="1"/>
          </p:cNvSpPr>
          <p:nvPr>
            <p:ph type="body" idx="1"/>
          </p:nvPr>
        </p:nvSpPr>
        <p:spPr>
          <a:noFill/>
        </p:spPr>
        <p:txBody>
          <a:bodyPr/>
          <a:lstStyle/>
          <a:p>
            <a:endParaRPr lang="en-US" altLang="en-US" smtClean="0"/>
          </a:p>
        </p:txBody>
      </p:sp>
      <p:sp>
        <p:nvSpPr>
          <p:cNvPr id="53252" name="Footer Placeholder 3"/>
          <p:cNvSpPr>
            <a:spLocks noGrp="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3253" name="Slide Number Placeholder 4"/>
          <p:cNvSpPr>
            <a:spLocks noGrp="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76C9CA92-6EFA-4B9B-A87A-CC4CF61860BE}" type="slidenum">
              <a:rPr lang="en-US" altLang="en-US" sz="1200">
                <a:solidFill>
                  <a:prstClr val="black"/>
                </a:solidFill>
              </a:rPr>
              <a:pPr/>
              <a:t>1</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4275"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AA64B978-3191-4CEB-A2F0-4C3D293C5B62}" type="slidenum">
              <a:rPr lang="en-US" altLang="en-US" sz="1200">
                <a:solidFill>
                  <a:prstClr val="black"/>
                </a:solidFill>
              </a:rPr>
              <a:pPr/>
              <a:t>5</a:t>
            </a:fld>
            <a:endParaRPr lang="en-US" altLang="en-US" sz="1200">
              <a:solidFill>
                <a:prstClr val="black"/>
              </a:solidFill>
            </a:endParaRPr>
          </a:p>
        </p:txBody>
      </p:sp>
      <p:sp>
        <p:nvSpPr>
          <p:cNvPr id="54276"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77"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2</a:t>
            </a:r>
          </a:p>
        </p:txBody>
      </p:sp>
      <p:sp>
        <p:nvSpPr>
          <p:cNvPr id="54278"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79"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80" name="Rectangle 6"/>
          <p:cNvSpPr>
            <a:spLocks noGrp="1" noRot="1" noChangeAspect="1" noChangeArrowheads="1" noTextEdit="1"/>
          </p:cNvSpPr>
          <p:nvPr>
            <p:ph type="sldImg"/>
          </p:nvPr>
        </p:nvSpPr>
        <p:spPr>
          <a:xfrm>
            <a:off x="382588" y="685800"/>
            <a:ext cx="6094412" cy="3429000"/>
          </a:xfrm>
          <a:ln w="12700" cap="flat"/>
        </p:spPr>
      </p:sp>
      <p:sp>
        <p:nvSpPr>
          <p:cNvPr id="5428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5299"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866FD3E3-A255-4F0D-A5EB-83612EFBB4DE}" type="slidenum">
              <a:rPr lang="en-US" altLang="en-US" sz="1200">
                <a:solidFill>
                  <a:prstClr val="black"/>
                </a:solidFill>
              </a:rPr>
              <a:pPr/>
              <a:t>12</a:t>
            </a:fld>
            <a:endParaRPr lang="en-US" altLang="en-US" sz="1200">
              <a:solidFill>
                <a:prstClr val="black"/>
              </a:solidFill>
            </a:endParaRPr>
          </a:p>
        </p:txBody>
      </p:sp>
      <p:sp>
        <p:nvSpPr>
          <p:cNvPr id="55300"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1"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6</a:t>
            </a:r>
          </a:p>
        </p:txBody>
      </p:sp>
      <p:sp>
        <p:nvSpPr>
          <p:cNvPr id="55302"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3"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4" name="Rectangle 6"/>
          <p:cNvSpPr>
            <a:spLocks noGrp="1" noRot="1" noChangeAspect="1" noChangeArrowheads="1" noTextEdit="1"/>
          </p:cNvSpPr>
          <p:nvPr>
            <p:ph type="sldImg"/>
          </p:nvPr>
        </p:nvSpPr>
        <p:spPr>
          <a:xfrm>
            <a:off x="382588" y="685800"/>
            <a:ext cx="6094412" cy="3429000"/>
          </a:xfrm>
          <a:ln w="12700" cap="flat"/>
        </p:spPr>
      </p:sp>
      <p:sp>
        <p:nvSpPr>
          <p:cNvPr id="55305"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7347"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BD76A1C1-3DC3-41F9-B82F-96D36F1540EA}" type="slidenum">
              <a:rPr lang="en-US" altLang="en-US" sz="1200">
                <a:solidFill>
                  <a:prstClr val="black"/>
                </a:solidFill>
              </a:rPr>
              <a:pPr/>
              <a:t>13</a:t>
            </a:fld>
            <a:endParaRPr lang="en-US" altLang="en-US" sz="1200">
              <a:solidFill>
                <a:prstClr val="black"/>
              </a:solidFill>
            </a:endParaRPr>
          </a:p>
        </p:txBody>
      </p:sp>
      <p:sp>
        <p:nvSpPr>
          <p:cNvPr id="57348"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49"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9</a:t>
            </a:r>
          </a:p>
        </p:txBody>
      </p:sp>
      <p:sp>
        <p:nvSpPr>
          <p:cNvPr id="57350"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51"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52" name="Rectangle 6"/>
          <p:cNvSpPr>
            <a:spLocks noGrp="1" noRot="1" noChangeAspect="1" noChangeArrowheads="1" noTextEdit="1"/>
          </p:cNvSpPr>
          <p:nvPr>
            <p:ph type="sldImg"/>
          </p:nvPr>
        </p:nvSpPr>
        <p:spPr>
          <a:xfrm>
            <a:off x="382588" y="685800"/>
            <a:ext cx="6094412" cy="3429000"/>
          </a:xfrm>
          <a:ln w="12700" cap="flat"/>
        </p:spPr>
      </p:sp>
      <p:sp>
        <p:nvSpPr>
          <p:cNvPr id="57353"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srgbClr val="000000"/>
                </a:solidFill>
              </a:rPr>
              <a:t>CRIT/FIT 2013 </a:t>
            </a:r>
          </a:p>
        </p:txBody>
      </p:sp>
      <p:sp>
        <p:nvSpPr>
          <p:cNvPr id="58371"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01D2DF02-3E8C-4107-A8E6-F6F3441CC7CE}" type="slidenum">
              <a:rPr lang="en-US" altLang="en-US" sz="1200">
                <a:solidFill>
                  <a:srgbClr val="000000"/>
                </a:solidFill>
              </a:rPr>
              <a:pPr/>
              <a:t>14</a:t>
            </a:fld>
            <a:endParaRPr lang="en-US" altLang="en-US" sz="1200">
              <a:solidFill>
                <a:srgbClr val="000000"/>
              </a:solidFill>
            </a:endParaRPr>
          </a:p>
        </p:txBody>
      </p:sp>
      <p:sp>
        <p:nvSpPr>
          <p:cNvPr id="58372"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3"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srgbClr val="000000"/>
                </a:solidFill>
              </a:rPr>
              <a:t>11</a:t>
            </a:r>
          </a:p>
        </p:txBody>
      </p:sp>
      <p:sp>
        <p:nvSpPr>
          <p:cNvPr id="58374"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5"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6" name="Rectangle 6"/>
          <p:cNvSpPr>
            <a:spLocks noGrp="1" noRot="1" noChangeAspect="1" noChangeArrowheads="1" noTextEdit="1"/>
          </p:cNvSpPr>
          <p:nvPr>
            <p:ph type="sldImg"/>
          </p:nvPr>
        </p:nvSpPr>
        <p:spPr>
          <a:xfrm>
            <a:off x="382588" y="685800"/>
            <a:ext cx="6094412" cy="3429000"/>
          </a:xfrm>
          <a:ln w="12700" cap="flat"/>
        </p:spPr>
      </p:sp>
      <p:sp>
        <p:nvSpPr>
          <p:cNvPr id="58377"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Opioids</a:t>
            </a:r>
            <a:endParaRPr lang="en-US" dirty="0"/>
          </a:p>
          <a:p>
            <a:r>
              <a:rPr lang="en-US" dirty="0"/>
              <a:t>So, let’s move on to opioid pharmacotherapy.  And that really starts with opiates, the natural compounds codeine, and morphine.  And you can take these natural compounds, and bring them to the lab, and alter them, and create semisynthetic opioids, like diacetylmorphine, which is heroin, or hydrocodone, hydromorphone, oxycodone.  And the important thing to remember here is that these semisynthetic opioids came from codeine and morphine, and they can convert back to morphine and codeine in the body and show up in the urine as an opiate. </a:t>
            </a:r>
          </a:p>
          <a:p>
            <a:r>
              <a:rPr lang="en-US" dirty="0"/>
              <a:t> </a:t>
            </a:r>
          </a:p>
          <a:p>
            <a:r>
              <a:rPr lang="en-US" dirty="0"/>
              <a:t>We’re going to talk more about urine drug testing later on, but it’s important to remember that when you send a urine in that says opiate positive, the person is either taking codeine or morphine, or they’re taking a semisynthetic opioid that converted back to an opiate.  But that’s different than the synthetic opioids, like methadone, meperidine, and fentanyl.  They never came from an opiate, and they will never turn your urine positive for an opiate.</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3202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2588" y="685800"/>
            <a:ext cx="6094412" cy="3429000"/>
          </a:xfrm>
          <a:ln/>
        </p:spPr>
      </p:sp>
      <p:sp>
        <p:nvSpPr>
          <p:cNvPr id="59395" name="Notes Placeholder 2"/>
          <p:cNvSpPr>
            <a:spLocks noGrp="1"/>
          </p:cNvSpPr>
          <p:nvPr>
            <p:ph type="body" idx="1"/>
          </p:nvPr>
        </p:nvSpPr>
        <p:spPr>
          <a:noFill/>
        </p:spPr>
        <p:txBody>
          <a:bodyPr/>
          <a:lstStyle/>
          <a:p>
            <a:r>
              <a:rPr lang="en-US" altLang="en-US" smtClean="0"/>
              <a:t>171 participants. Three medication hubs were set up across LA County to provide XR-NTX to patients who were referred from SUD treatment centers. These medication hubs were residential SUD treatment centers that had the staffing and facilities to administer and store themedication.</a:t>
            </a:r>
          </a:p>
          <a:p>
            <a:r>
              <a:rPr lang="en-US" altLang="en-US" smtClean="0"/>
              <a:t>3.1.2. XR-NTX retention rates</a:t>
            </a:r>
          </a:p>
          <a:p>
            <a:r>
              <a:rPr lang="en-US" altLang="en-US" smtClean="0"/>
              <a:t>Of the 171 patients who received XR-NTX, the mean number of doses received was 2.4 (SD = 1.5); 40.9% (n = 70) received one dose only, 19.3% (n = 33) two doses, 14.6% (n = 25) three doses, 16.4% </a:t>
            </a:r>
            <a:r>
              <a:rPr lang="pt-BR" altLang="en-US" smtClean="0"/>
              <a:t>(n = 28) four doses, 4.1% (n = 7) five doses, 2.9% (n = 5) six doses, </a:t>
            </a:r>
            <a:r>
              <a:rPr lang="en-US" altLang="en-US" smtClean="0"/>
              <a:t>and 1.8% (n = 3) seven or more doses.</a:t>
            </a:r>
          </a:p>
          <a:p>
            <a:r>
              <a:rPr lang="fi-FI" altLang="en-US" smtClean="0"/>
              <a:t>3.1.3. Heroin versus non-heroin opioid users</a:t>
            </a:r>
          </a:p>
          <a:p>
            <a:r>
              <a:rPr lang="en-US" altLang="en-US" smtClean="0"/>
              <a:t>The mean number of XR-NTX injections received by heroin users was 2.3 (SD = 13), compared to 2.5 received by non-heroin opioid users (SD = 1.7, p = 0.25). Heroin users and non-heroin opioid users had similar dropout rates</a:t>
            </a:r>
          </a:p>
          <a:p>
            <a:r>
              <a:rPr lang="en-US" altLang="en-US" smtClean="0"/>
              <a:t>Non-heroin opioid users and heroin userswere retained in XR-NTX treatment for comparable</a:t>
            </a:r>
          </a:p>
          <a:p>
            <a:r>
              <a:rPr lang="en-US" altLang="en-US" smtClean="0"/>
              <a:t>periods of time. However, those who identified as homeless, injected opioids (regardless of opioid-type),</a:t>
            </a:r>
          </a:p>
          <a:p>
            <a:r>
              <a:rPr lang="en-US" altLang="en-US" smtClean="0"/>
              <a:t>or were diagnosed with a mental illness were less likely to be retained in treatment with XR-NTX.</a:t>
            </a:r>
          </a:p>
        </p:txBody>
      </p:sp>
      <p:sp>
        <p:nvSpPr>
          <p:cNvPr id="59396" name="Footer Placeholder 3"/>
          <p:cNvSpPr>
            <a:spLocks noGrp="1"/>
          </p:cNvSpPr>
          <p:nvPr>
            <p:ph type="ftr" sz="quarter" idx="4"/>
          </p:nvPr>
        </p:nvSpPr>
        <p:spPr>
          <a:noFill/>
        </p:spPr>
        <p:txBody>
          <a:bodyPr/>
          <a:lstStyle>
            <a:lvl1pPr defTabSz="876944">
              <a:defRPr sz="2300">
                <a:solidFill>
                  <a:schemeClr val="tx1"/>
                </a:solidFill>
                <a:latin typeface="Calibri" pitchFamily="34" charset="0"/>
              </a:defRPr>
            </a:lvl1pPr>
            <a:lvl2pPr marL="702756" indent="-270291" defTabSz="876944">
              <a:defRPr sz="2300">
                <a:solidFill>
                  <a:schemeClr val="tx1"/>
                </a:solidFill>
                <a:latin typeface="Calibri" pitchFamily="34" charset="0"/>
              </a:defRPr>
            </a:lvl2pPr>
            <a:lvl3pPr marL="1081164" indent="-216233" defTabSz="876944">
              <a:defRPr sz="2300">
                <a:solidFill>
                  <a:schemeClr val="tx1"/>
                </a:solidFill>
                <a:latin typeface="Calibri" pitchFamily="34" charset="0"/>
              </a:defRPr>
            </a:lvl3pPr>
            <a:lvl4pPr marL="1513629" indent="-216233" defTabSz="876944">
              <a:defRPr sz="2300">
                <a:solidFill>
                  <a:schemeClr val="tx1"/>
                </a:solidFill>
                <a:latin typeface="Calibri" pitchFamily="34" charset="0"/>
              </a:defRPr>
            </a:lvl4pPr>
            <a:lvl5pPr marL="1946095" indent="-216233" defTabSz="876944">
              <a:defRPr sz="2300">
                <a:solidFill>
                  <a:schemeClr val="tx1"/>
                </a:solidFill>
                <a:latin typeface="Calibri" pitchFamily="34" charset="0"/>
              </a:defRPr>
            </a:lvl5pPr>
            <a:lvl6pPr marL="2378560" indent="-216233" defTabSz="876944" eaLnBrk="0" fontAlgn="base" hangingPunct="0">
              <a:spcBef>
                <a:spcPct val="0"/>
              </a:spcBef>
              <a:spcAft>
                <a:spcPct val="0"/>
              </a:spcAft>
              <a:defRPr sz="2300">
                <a:solidFill>
                  <a:schemeClr val="tx1"/>
                </a:solidFill>
                <a:latin typeface="Calibri" pitchFamily="34" charset="0"/>
              </a:defRPr>
            </a:lvl6pPr>
            <a:lvl7pPr marL="2811026" indent="-216233" defTabSz="876944" eaLnBrk="0" fontAlgn="base" hangingPunct="0">
              <a:spcBef>
                <a:spcPct val="0"/>
              </a:spcBef>
              <a:spcAft>
                <a:spcPct val="0"/>
              </a:spcAft>
              <a:defRPr sz="2300">
                <a:solidFill>
                  <a:schemeClr val="tx1"/>
                </a:solidFill>
                <a:latin typeface="Calibri" pitchFamily="34" charset="0"/>
              </a:defRPr>
            </a:lvl7pPr>
            <a:lvl8pPr marL="3243491" indent="-216233" defTabSz="876944" eaLnBrk="0" fontAlgn="base" hangingPunct="0">
              <a:spcBef>
                <a:spcPct val="0"/>
              </a:spcBef>
              <a:spcAft>
                <a:spcPct val="0"/>
              </a:spcAft>
              <a:defRPr sz="2300">
                <a:solidFill>
                  <a:schemeClr val="tx1"/>
                </a:solidFill>
                <a:latin typeface="Calibri" pitchFamily="34" charset="0"/>
              </a:defRPr>
            </a:lvl8pPr>
            <a:lvl9pPr marL="3675957" indent="-216233" defTabSz="876944" eaLnBrk="0" fontAlgn="base" hangingPunct="0">
              <a:spcBef>
                <a:spcPct val="0"/>
              </a:spcBef>
              <a:spcAft>
                <a:spcPct val="0"/>
              </a:spcAft>
              <a:defRPr sz="2300">
                <a:solidFill>
                  <a:schemeClr val="tx1"/>
                </a:solidFill>
                <a:latin typeface="Calibri" pitchFamily="34" charset="0"/>
              </a:defRPr>
            </a:lvl9pPr>
          </a:lstStyle>
          <a:p>
            <a:r>
              <a:rPr lang="en-US" altLang="en-US" sz="1100">
                <a:solidFill>
                  <a:prstClr val="black"/>
                </a:solidFill>
              </a:rPr>
              <a:t>CRIT/FIT 2013 </a:t>
            </a:r>
          </a:p>
        </p:txBody>
      </p:sp>
      <p:sp>
        <p:nvSpPr>
          <p:cNvPr id="59397" name="Slide Number Placeholder 4"/>
          <p:cNvSpPr>
            <a:spLocks noGrp="1"/>
          </p:cNvSpPr>
          <p:nvPr>
            <p:ph type="sldNum" sz="quarter" idx="5"/>
          </p:nvPr>
        </p:nvSpPr>
        <p:spPr>
          <a:noFill/>
        </p:spPr>
        <p:txBody>
          <a:bodyPr/>
          <a:lstStyle>
            <a:lvl1pPr defTabSz="876944">
              <a:defRPr sz="2300">
                <a:solidFill>
                  <a:schemeClr val="tx1"/>
                </a:solidFill>
                <a:latin typeface="Calibri" pitchFamily="34" charset="0"/>
              </a:defRPr>
            </a:lvl1pPr>
            <a:lvl2pPr marL="702756" indent="-270291" defTabSz="876944">
              <a:defRPr sz="2300">
                <a:solidFill>
                  <a:schemeClr val="tx1"/>
                </a:solidFill>
                <a:latin typeface="Calibri" pitchFamily="34" charset="0"/>
              </a:defRPr>
            </a:lvl2pPr>
            <a:lvl3pPr marL="1081164" indent="-216233" defTabSz="876944">
              <a:defRPr sz="2300">
                <a:solidFill>
                  <a:schemeClr val="tx1"/>
                </a:solidFill>
                <a:latin typeface="Calibri" pitchFamily="34" charset="0"/>
              </a:defRPr>
            </a:lvl3pPr>
            <a:lvl4pPr marL="1513629" indent="-216233" defTabSz="876944">
              <a:defRPr sz="2300">
                <a:solidFill>
                  <a:schemeClr val="tx1"/>
                </a:solidFill>
                <a:latin typeface="Calibri" pitchFamily="34" charset="0"/>
              </a:defRPr>
            </a:lvl4pPr>
            <a:lvl5pPr marL="1946095" indent="-216233" defTabSz="876944">
              <a:defRPr sz="2300">
                <a:solidFill>
                  <a:schemeClr val="tx1"/>
                </a:solidFill>
                <a:latin typeface="Calibri" pitchFamily="34" charset="0"/>
              </a:defRPr>
            </a:lvl5pPr>
            <a:lvl6pPr marL="2378560" indent="-216233" defTabSz="876944" eaLnBrk="0" fontAlgn="base" hangingPunct="0">
              <a:spcBef>
                <a:spcPct val="0"/>
              </a:spcBef>
              <a:spcAft>
                <a:spcPct val="0"/>
              </a:spcAft>
              <a:defRPr sz="2300">
                <a:solidFill>
                  <a:schemeClr val="tx1"/>
                </a:solidFill>
                <a:latin typeface="Calibri" pitchFamily="34" charset="0"/>
              </a:defRPr>
            </a:lvl6pPr>
            <a:lvl7pPr marL="2811026" indent="-216233" defTabSz="876944" eaLnBrk="0" fontAlgn="base" hangingPunct="0">
              <a:spcBef>
                <a:spcPct val="0"/>
              </a:spcBef>
              <a:spcAft>
                <a:spcPct val="0"/>
              </a:spcAft>
              <a:defRPr sz="2300">
                <a:solidFill>
                  <a:schemeClr val="tx1"/>
                </a:solidFill>
                <a:latin typeface="Calibri" pitchFamily="34" charset="0"/>
              </a:defRPr>
            </a:lvl7pPr>
            <a:lvl8pPr marL="3243491" indent="-216233" defTabSz="876944" eaLnBrk="0" fontAlgn="base" hangingPunct="0">
              <a:spcBef>
                <a:spcPct val="0"/>
              </a:spcBef>
              <a:spcAft>
                <a:spcPct val="0"/>
              </a:spcAft>
              <a:defRPr sz="2300">
                <a:solidFill>
                  <a:schemeClr val="tx1"/>
                </a:solidFill>
                <a:latin typeface="Calibri" pitchFamily="34" charset="0"/>
              </a:defRPr>
            </a:lvl8pPr>
            <a:lvl9pPr marL="3675957" indent="-216233" defTabSz="876944" eaLnBrk="0" fontAlgn="base" hangingPunct="0">
              <a:spcBef>
                <a:spcPct val="0"/>
              </a:spcBef>
              <a:spcAft>
                <a:spcPct val="0"/>
              </a:spcAft>
              <a:defRPr sz="2300">
                <a:solidFill>
                  <a:schemeClr val="tx1"/>
                </a:solidFill>
                <a:latin typeface="Calibri" pitchFamily="34" charset="0"/>
              </a:defRPr>
            </a:lvl9pPr>
          </a:lstStyle>
          <a:p>
            <a:fld id="{4B8D551D-61A1-4892-AF26-CDD65E80DCE6}" type="slidenum">
              <a:rPr lang="en-US" altLang="en-US" sz="1100">
                <a:solidFill>
                  <a:prstClr val="black"/>
                </a:solidFill>
              </a:rPr>
              <a:pPr/>
              <a:t>22</a:t>
            </a:fld>
            <a:endParaRPr lang="en-US" altLang="en-US" sz="11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2588" y="685800"/>
            <a:ext cx="6094412" cy="3429000"/>
          </a:xfrm>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EB320820-05D3-42C7-8076-822BF5B8384E}" type="slidenum">
              <a:rPr lang="en-US" altLang="en-US" sz="1200">
                <a:solidFill>
                  <a:prstClr val="black"/>
                </a:solidFill>
              </a:rPr>
              <a:pPr/>
              <a:t>29</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587A7D7-FB24-433D-B408-C0D0E40B5EB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2315183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77DEB55-898F-4B63-B06A-2132451F1E3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0608210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33CFA5A4-7459-4DD6-9563-95085F2A70A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818991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1107FBAB-094C-4906-8BDF-B1167272557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87582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A18D62A-5301-4121-80D4-C8D506BB90E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132027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DB249C2A-139D-4BE4-BA74-242C732C67D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888167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9FFA8BF5-7FE1-4045-A1A2-CE1710656EC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2236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587A7D7-FB24-433D-B408-C0D0E40B5EB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169950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B1103080-412E-469D-84E5-A6084C24E37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701152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477BB4AB-8AEA-4B39-9171-79CD22560F7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656123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C485ED7-F6B5-413D-ACBA-FF3F9F9200A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176762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B1103080-412E-469D-84E5-A6084C24E37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36486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CCB8A97A-16C6-45BD-9134-D6D8DC97833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170041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AEB94C6-ECA6-418E-8DA1-4FF8D2E148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4390191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80BA0F1F-544F-43DE-8EFC-E9DFF38D25C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901027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D6C0ACAF-BD2E-4205-8877-0DB06F144D3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1440119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20EE264-C6A5-4162-A341-EDF3AB25738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975653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77DEB55-898F-4B63-B06A-2132451F1E3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0842157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33CFA5A4-7459-4DD6-9563-95085F2A70A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37629784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1107FBAB-094C-4906-8BDF-B1167272557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5154341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A18D62A-5301-4121-80D4-C8D506BB90E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77570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DB249C2A-139D-4BE4-BA74-242C732C67D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9551144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477BB4AB-8AEA-4B39-9171-79CD22560F7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5728083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9FFA8BF5-7FE1-4045-A1A2-CE1710656EC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85202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41626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93519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19169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09590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51724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04087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38491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45997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1870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C485ED7-F6B5-413D-ACBA-FF3F9F9200A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4439811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57252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39805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32616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02147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5242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74287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4"/>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3176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34283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lvl1pPr>
              <a:defRPr>
                <a:latin typeface="Calibri" panose="020F0502020204030204" pitchFamily="34" charset="0"/>
              </a:defRPr>
            </a:lvl1pPr>
          </a:lstStyle>
          <a:p>
            <a:fld id="{50E180D6-9CD6-4DBD-ADC9-ABFFF04C9C38}" type="slidenum">
              <a:rPr lang="en-US" smtClean="0">
                <a:solidFill>
                  <a:prstClr val="black">
                    <a:tint val="75000"/>
                  </a:prstClr>
                </a:solidFill>
              </a:rPr>
              <a:pPr/>
              <a:t>‹#›</a:t>
            </a:fld>
            <a:endParaRPr lang="en-US" dirty="0">
              <a:solidFill>
                <a:prstClr val="black">
                  <a:tint val="75000"/>
                </a:prstClr>
              </a:solidFill>
            </a:endParaRPr>
          </a:p>
        </p:txBody>
      </p:sp>
      <p:sp>
        <p:nvSpPr>
          <p:cNvPr id="11" name="Title 1">
            <a:extLst>
              <a:ext uri="{FF2B5EF4-FFF2-40B4-BE49-F238E27FC236}">
                <a16:creationId xmlns:a16="http://schemas.microsoft.com/office/drawing/2014/main" xmlns=""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44388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5503EE86-E79F-4331-B47E-9E3B2BA619E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6599738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CCB8A97A-16C6-45BD-9134-D6D8DC97833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9648694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AD252B58-FDC3-4F3D-8EB0-DF48660BFE1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9127561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F9A86A8-821A-4230-B382-29B2FC1A63A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94391772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C1C4A09-44B7-4AD9-AD32-7BEF06387FC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7308520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025087F2-F1F9-4AE0-A78F-1E6C38ECC1A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5620791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A783DBCD-CB34-48E6-8347-32513E60EAF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7779903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9624199A-D068-4D33-9838-932324D0889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605744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F536B481-8702-4DAD-BDE5-480ED8E19646}"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4040238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17747D48-15F4-4B5F-95A5-508518842905}"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258876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43087FB-8238-4D5F-B5FB-79AC25C1E9D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326529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C5D90CDF-1551-487D-9E32-10C68657389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585259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AEB94C6-ECA6-418E-8DA1-4FF8D2E148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1080686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06BD390B-1996-4CA6-92A7-A9151F4687A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643095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312FDABB-752F-4031-B46F-E59531BEA0A8}"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861716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AA338CF4-F09A-4216-95B0-11C71F5B87A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7188540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36312F13-3D3E-48AC-95D2-FBF3D67CD87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67249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0F88A8C5-4DAD-48EC-9843-2B3BE31D330E}" type="slidenum">
              <a:rPr lang="en-US" altLang="en-US" smtClean="0"/>
              <a:pPr>
                <a:defRPr/>
              </a:pPr>
              <a:t>‹#›</a:t>
            </a:fld>
            <a:endParaRPr lang="en-US" altLang="en-US" dirty="0"/>
          </a:p>
        </p:txBody>
      </p:sp>
    </p:spTree>
    <p:extLst>
      <p:ext uri="{BB962C8B-B14F-4D97-AF65-F5344CB8AC3E}">
        <p14:creationId xmlns:p14="http://schemas.microsoft.com/office/powerpoint/2010/main" val="4266999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804A8199-B5A6-44DE-92D0-E10E3192B08D}" type="slidenum">
              <a:rPr lang="en-US" altLang="en-US" smtClean="0"/>
              <a:pPr>
                <a:defRPr/>
              </a:pPr>
              <a:t>‹#›</a:t>
            </a:fld>
            <a:endParaRPr lang="en-US" altLang="en-US" dirty="0"/>
          </a:p>
        </p:txBody>
      </p:sp>
    </p:spTree>
    <p:extLst>
      <p:ext uri="{BB962C8B-B14F-4D97-AF65-F5344CB8AC3E}">
        <p14:creationId xmlns:p14="http://schemas.microsoft.com/office/powerpoint/2010/main" val="3316635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41E94A1B-35A2-441B-85D4-9E3F5540CC70}" type="slidenum">
              <a:rPr lang="en-US" altLang="en-US" smtClean="0"/>
              <a:pPr>
                <a:defRPr/>
              </a:pPr>
              <a:t>‹#›</a:t>
            </a:fld>
            <a:endParaRPr lang="en-US" altLang="en-US" dirty="0"/>
          </a:p>
        </p:txBody>
      </p:sp>
    </p:spTree>
    <p:extLst>
      <p:ext uri="{BB962C8B-B14F-4D97-AF65-F5344CB8AC3E}">
        <p14:creationId xmlns:p14="http://schemas.microsoft.com/office/powerpoint/2010/main" val="7193995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644557FF-BFD9-4C6C-AFFD-02FCF1E7F4A4}" type="slidenum">
              <a:rPr lang="en-US" altLang="en-US" smtClean="0"/>
              <a:pPr>
                <a:defRPr/>
              </a:pPr>
              <a:t>‹#›</a:t>
            </a:fld>
            <a:endParaRPr lang="en-US" altLang="en-US" dirty="0"/>
          </a:p>
        </p:txBody>
      </p:sp>
    </p:spTree>
    <p:extLst>
      <p:ext uri="{BB962C8B-B14F-4D97-AF65-F5344CB8AC3E}">
        <p14:creationId xmlns:p14="http://schemas.microsoft.com/office/powerpoint/2010/main" val="2337334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9E5A258D-04E7-4BE1-9993-CB051CFE6E10}" type="slidenum">
              <a:rPr lang="en-US" altLang="en-US" smtClean="0"/>
              <a:pPr>
                <a:defRPr/>
              </a:pPr>
              <a:t>‹#›</a:t>
            </a:fld>
            <a:endParaRPr lang="en-US" altLang="en-US" dirty="0"/>
          </a:p>
        </p:txBody>
      </p:sp>
    </p:spTree>
    <p:extLst>
      <p:ext uri="{BB962C8B-B14F-4D97-AF65-F5344CB8AC3E}">
        <p14:creationId xmlns:p14="http://schemas.microsoft.com/office/powerpoint/2010/main" val="4042302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4C11AA91-B489-403D-A5B1-1D7999B67FAA}" type="slidenum">
              <a:rPr lang="en-US" altLang="en-US" smtClean="0"/>
              <a:pPr>
                <a:defRPr/>
              </a:pPr>
              <a:t>‹#›</a:t>
            </a:fld>
            <a:endParaRPr lang="en-US" altLang="en-US" dirty="0"/>
          </a:p>
        </p:txBody>
      </p:sp>
    </p:spTree>
    <p:extLst>
      <p:ext uri="{BB962C8B-B14F-4D97-AF65-F5344CB8AC3E}">
        <p14:creationId xmlns:p14="http://schemas.microsoft.com/office/powerpoint/2010/main" val="389116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80BA0F1F-544F-43DE-8EFC-E9DFF38D25C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491784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540C0435-9EA7-4891-A34B-FDD59F6FB5D9}" type="slidenum">
              <a:rPr lang="en-US" altLang="en-US" smtClean="0"/>
              <a:pPr>
                <a:defRPr/>
              </a:pPr>
              <a:t>‹#›</a:t>
            </a:fld>
            <a:endParaRPr lang="en-US" altLang="en-US" dirty="0"/>
          </a:p>
        </p:txBody>
      </p:sp>
    </p:spTree>
    <p:extLst>
      <p:ext uri="{BB962C8B-B14F-4D97-AF65-F5344CB8AC3E}">
        <p14:creationId xmlns:p14="http://schemas.microsoft.com/office/powerpoint/2010/main" val="1941863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DDAB3EAA-2713-416D-88CB-CD271DC521DD}" type="slidenum">
              <a:rPr lang="en-US" altLang="en-US" smtClean="0"/>
              <a:pPr>
                <a:defRPr/>
              </a:pPr>
              <a:t>‹#›</a:t>
            </a:fld>
            <a:endParaRPr lang="en-US" altLang="en-US" dirty="0"/>
          </a:p>
        </p:txBody>
      </p:sp>
    </p:spTree>
    <p:extLst>
      <p:ext uri="{BB962C8B-B14F-4D97-AF65-F5344CB8AC3E}">
        <p14:creationId xmlns:p14="http://schemas.microsoft.com/office/powerpoint/2010/main" val="40400107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CCFE7E2A-27BB-496F-91C1-14AA52B28AD0}" type="slidenum">
              <a:rPr lang="en-US" altLang="en-US" smtClean="0"/>
              <a:pPr>
                <a:defRPr/>
              </a:pPr>
              <a:t>‹#›</a:t>
            </a:fld>
            <a:endParaRPr lang="en-US" altLang="en-US" dirty="0"/>
          </a:p>
        </p:txBody>
      </p:sp>
    </p:spTree>
    <p:extLst>
      <p:ext uri="{BB962C8B-B14F-4D97-AF65-F5344CB8AC3E}">
        <p14:creationId xmlns:p14="http://schemas.microsoft.com/office/powerpoint/2010/main" val="485084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6C5B7B31-07BF-4C5B-BDD8-FC6BFA0D36F0}" type="slidenum">
              <a:rPr lang="en-US" altLang="en-US" smtClean="0"/>
              <a:pPr>
                <a:defRPr/>
              </a:pPr>
              <a:t>‹#›</a:t>
            </a:fld>
            <a:endParaRPr lang="en-US" altLang="en-US" dirty="0"/>
          </a:p>
        </p:txBody>
      </p:sp>
    </p:spTree>
    <p:extLst>
      <p:ext uri="{BB962C8B-B14F-4D97-AF65-F5344CB8AC3E}">
        <p14:creationId xmlns:p14="http://schemas.microsoft.com/office/powerpoint/2010/main" val="421094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8A6002E4-0926-4169-B4DC-6C9248EDB60A}" type="slidenum">
              <a:rPr lang="en-US" altLang="en-US" smtClean="0"/>
              <a:pPr>
                <a:defRPr/>
              </a:pPr>
              <a:t>‹#›</a:t>
            </a:fld>
            <a:endParaRPr lang="en-US" altLang="en-US" dirty="0"/>
          </a:p>
        </p:txBody>
      </p:sp>
    </p:spTree>
    <p:extLst>
      <p:ext uri="{BB962C8B-B14F-4D97-AF65-F5344CB8AC3E}">
        <p14:creationId xmlns:p14="http://schemas.microsoft.com/office/powerpoint/2010/main" val="2865545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F1B70A3A-8C02-48A1-9783-AB397473B58F}" type="slidenum">
              <a:rPr lang="en-US" altLang="en-US" smtClean="0"/>
              <a:pPr>
                <a:defRPr/>
              </a:pPr>
              <a:t>‹#›</a:t>
            </a:fld>
            <a:endParaRPr lang="en-US" altLang="en-US" dirty="0"/>
          </a:p>
        </p:txBody>
      </p:sp>
    </p:spTree>
    <p:extLst>
      <p:ext uri="{BB962C8B-B14F-4D97-AF65-F5344CB8AC3E}">
        <p14:creationId xmlns:p14="http://schemas.microsoft.com/office/powerpoint/2010/main" val="1341757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AAFC3864-B0EB-48DF-9F99-73F1F0CA620A}" type="slidenum">
              <a:rPr lang="en-US" altLang="en-US" smtClean="0"/>
              <a:pPr>
                <a:defRPr/>
              </a:pPr>
              <a:t>‹#›</a:t>
            </a:fld>
            <a:endParaRPr lang="en-US" altLang="en-US" dirty="0"/>
          </a:p>
        </p:txBody>
      </p:sp>
    </p:spTree>
    <p:extLst>
      <p:ext uri="{BB962C8B-B14F-4D97-AF65-F5344CB8AC3E}">
        <p14:creationId xmlns:p14="http://schemas.microsoft.com/office/powerpoint/2010/main" val="3586112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0470BB4A-653A-40D1-9677-DB1ABE1D6C2B}" type="slidenum">
              <a:rPr lang="en-US" altLang="en-US" smtClean="0"/>
              <a:pPr>
                <a:defRPr/>
              </a:pPr>
              <a:t>‹#›</a:t>
            </a:fld>
            <a:endParaRPr lang="en-US" altLang="en-US" dirty="0"/>
          </a:p>
        </p:txBody>
      </p:sp>
    </p:spTree>
    <p:extLst>
      <p:ext uri="{BB962C8B-B14F-4D97-AF65-F5344CB8AC3E}">
        <p14:creationId xmlns:p14="http://schemas.microsoft.com/office/powerpoint/2010/main" val="971846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460CD4AE-98B8-40FE-871D-216240E94F42}" type="slidenum">
              <a:rPr lang="en-US" altLang="en-US" smtClean="0"/>
              <a:pPr>
                <a:defRPr/>
              </a:pPr>
              <a:t>‹#›</a:t>
            </a:fld>
            <a:endParaRPr lang="en-US" altLang="en-US" dirty="0"/>
          </a:p>
        </p:txBody>
      </p:sp>
    </p:spTree>
    <p:extLst>
      <p:ext uri="{BB962C8B-B14F-4D97-AF65-F5344CB8AC3E}">
        <p14:creationId xmlns:p14="http://schemas.microsoft.com/office/powerpoint/2010/main" val="2115911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7"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2FC9E9C-C8EA-472D-9C18-01E5AE80964A}" type="slidenum">
              <a:rPr lang="en-US" altLang="en-US" smtClean="0"/>
              <a:pPr>
                <a:defRPr/>
              </a:pPr>
              <a:t>‹#›</a:t>
            </a:fld>
            <a:endParaRPr lang="en-US" altLang="en-US" dirty="0"/>
          </a:p>
        </p:txBody>
      </p:sp>
    </p:spTree>
    <p:extLst>
      <p:ext uri="{BB962C8B-B14F-4D97-AF65-F5344CB8AC3E}">
        <p14:creationId xmlns:p14="http://schemas.microsoft.com/office/powerpoint/2010/main" val="118751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D6C0ACAF-BD2E-4205-8877-0DB06F144D3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54412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20EE264-C6A5-4162-A341-EDF3AB25738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353866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Calibri" panose="020F0502020204030204"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eaLnBrk="0" fontAlgn="base" hangingPunct="0">
              <a:spcBef>
                <a:spcPct val="0"/>
              </a:spcBef>
              <a:spcAft>
                <a:spcPct val="0"/>
              </a:spcAft>
              <a:defRPr/>
            </a:pPr>
            <a:fld id="{145AE791-5BF1-4156-B15C-1492228DACA6}"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21292902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Calibri" panose="020F0502020204030204"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eaLnBrk="0" fontAlgn="base" hangingPunct="0">
              <a:spcBef>
                <a:spcPct val="0"/>
              </a:spcBef>
              <a:spcAft>
                <a:spcPct val="0"/>
              </a:spcAft>
              <a:defRPr/>
            </a:pPr>
            <a:fld id="{145AE791-5BF1-4156-B15C-1492228DACA6}"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4290417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14800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Calibri" panose="020F0502020204030204"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eaLnBrk="0" fontAlgn="base" hangingPunct="0">
              <a:spcBef>
                <a:spcPct val="0"/>
              </a:spcBef>
              <a:spcAft>
                <a:spcPct val="0"/>
              </a:spcAft>
              <a:defRPr/>
            </a:pPr>
            <a:fld id="{6353C25C-36FA-4FD5-912E-DE7F9CEF1C3E}"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1390858898"/>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defRPr sz="1400" b="0">
                <a:solidFill>
                  <a:srgbClr val="000000"/>
                </a:solidFill>
                <a:latin typeface="Calibri" panose="020F0502020204030204" pitchFamily="34" charset="0"/>
                <a:ea typeface="+mn-ea"/>
              </a:defRPr>
            </a:lvl1pPr>
          </a:lstStyle>
          <a:p>
            <a:pPr fontAlgn="base">
              <a:spcBef>
                <a:spcPct val="0"/>
              </a:spcBef>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Aft>
                <a:spcPct val="0"/>
              </a:spcAft>
              <a:defRPr sz="1400" b="0">
                <a:solidFill>
                  <a:srgbClr val="000000"/>
                </a:solidFill>
                <a:latin typeface="Calibri" panose="020F0502020204030204" pitchFamily="34" charset="0"/>
                <a:ea typeface="+mn-ea"/>
              </a:defRPr>
            </a:lvl1pPr>
          </a:lstStyle>
          <a:p>
            <a:pPr fontAlgn="base">
              <a:spcBef>
                <a:spcPct val="0"/>
              </a:spcBef>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A3D212E3-29B9-4EB8-B592-EA16354A0E83}" type="slidenum">
              <a:rPr lang="en-US" altLang="en-US">
                <a:latin typeface="Calibri" pitchFamily="34" charset="0"/>
                <a:ea typeface="MS PGothic" pitchFamily="34" charset="-128"/>
              </a:rPr>
              <a:pPr fontAlgn="base">
                <a:spcBef>
                  <a:spcPct val="0"/>
                </a:spcBef>
                <a:spcAft>
                  <a:spcPct val="0"/>
                </a:spcAft>
                <a:defRPr/>
              </a:pPr>
              <a:t>‹#›</a:t>
            </a:fld>
            <a:endParaRPr lang="en-US" altLang="en-US">
              <a:latin typeface="Calibri" pitchFamily="34" charset="0"/>
              <a:ea typeface="MS PGothic" pitchFamily="34" charset="-128"/>
            </a:endParaRPr>
          </a:p>
        </p:txBody>
      </p:sp>
    </p:spTree>
    <p:extLst>
      <p:ext uri="{BB962C8B-B14F-4D97-AF65-F5344CB8AC3E}">
        <p14:creationId xmlns:p14="http://schemas.microsoft.com/office/powerpoint/2010/main" val="257902671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bwMode="auto">
          <a:xfrm>
            <a:off x="0" y="5510151"/>
            <a:ext cx="12192000" cy="134784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5122" name="Rectangle 2"/>
          <p:cNvSpPr>
            <a:spLocks noGrp="1" noChangeArrowheads="1"/>
          </p:cNvSpPr>
          <p:nvPr>
            <p:ph type="ctrTitle"/>
          </p:nvPr>
        </p:nvSpPr>
        <p:spPr>
          <a:xfrm>
            <a:off x="0" y="1"/>
            <a:ext cx="12192000" cy="1413164"/>
          </a:xfrm>
          <a:solidFill>
            <a:srgbClr val="003F53"/>
          </a:solidFill>
        </p:spPr>
        <p:txBody>
          <a:bodyPr/>
          <a:lstStyle/>
          <a:p>
            <a:r>
              <a:rPr lang="en-US" altLang="en-US" sz="8800" b="1" dirty="0" smtClean="0">
                <a:solidFill>
                  <a:schemeClr val="bg1"/>
                </a:solidFill>
                <a:effectLst>
                  <a:outerShdw blurRad="38100" dist="38100" dir="2700000" algn="tl">
                    <a:srgbClr val="000000">
                      <a:alpha val="43137"/>
                    </a:srgbClr>
                  </a:outerShdw>
                </a:effectLst>
              </a:rPr>
              <a:t>Opioids</a:t>
            </a:r>
            <a:endParaRPr lang="en-US" altLang="en-US" sz="7200" b="1" dirty="0" smtClean="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subTitle" idx="1"/>
          </p:nvPr>
        </p:nvSpPr>
        <p:spPr>
          <a:xfrm>
            <a:off x="0" y="1971304"/>
            <a:ext cx="12192000" cy="3135086"/>
          </a:xfrm>
        </p:spPr>
        <p:txBody>
          <a:bodyPr/>
          <a:lstStyle/>
          <a:p>
            <a:pPr>
              <a:lnSpc>
                <a:spcPct val="80000"/>
              </a:lnSpc>
            </a:pPr>
            <a:r>
              <a:rPr lang="en-US" altLang="en-US" sz="3600" dirty="0" smtClean="0">
                <a:solidFill>
                  <a:srgbClr val="000000"/>
                </a:solidFill>
              </a:rPr>
              <a:t>Immersion Training in Addiction Medicine Program 2021</a:t>
            </a:r>
          </a:p>
          <a:p>
            <a:pPr>
              <a:lnSpc>
                <a:spcPct val="80000"/>
              </a:lnSpc>
            </a:pPr>
            <a:endParaRPr lang="en-US" altLang="en-US" sz="2400" dirty="0" smtClean="0">
              <a:solidFill>
                <a:srgbClr val="000000"/>
              </a:solidFill>
            </a:endParaRPr>
          </a:p>
          <a:p>
            <a:pPr>
              <a:lnSpc>
                <a:spcPct val="80000"/>
              </a:lnSpc>
            </a:pPr>
            <a:r>
              <a:rPr lang="en-US" altLang="en-US" b="1" dirty="0" smtClean="0">
                <a:solidFill>
                  <a:srgbClr val="000000"/>
                </a:solidFill>
              </a:rPr>
              <a:t>May 2021</a:t>
            </a:r>
          </a:p>
          <a:p>
            <a:pPr>
              <a:lnSpc>
                <a:spcPct val="80000"/>
              </a:lnSpc>
            </a:pPr>
            <a:endParaRPr lang="en-US" altLang="en-US" sz="1600" dirty="0" smtClean="0">
              <a:solidFill>
                <a:srgbClr val="000000"/>
              </a:solidFill>
            </a:endParaRPr>
          </a:p>
          <a:p>
            <a:pPr>
              <a:lnSpc>
                <a:spcPct val="80000"/>
              </a:lnSpc>
            </a:pPr>
            <a:r>
              <a:rPr lang="en-US" altLang="en-US" sz="2800" dirty="0" smtClean="0">
                <a:solidFill>
                  <a:srgbClr val="000000"/>
                </a:solidFill>
              </a:rPr>
              <a:t>Daniel P. Alford, MD, MPH</a:t>
            </a:r>
          </a:p>
          <a:p>
            <a:pPr>
              <a:lnSpc>
                <a:spcPct val="80000"/>
              </a:lnSpc>
            </a:pPr>
            <a:r>
              <a:rPr lang="en-US" altLang="en-US" sz="2400" dirty="0" smtClean="0">
                <a:solidFill>
                  <a:srgbClr val="000000"/>
                </a:solidFill>
              </a:rPr>
              <a:t>Professor of Medicine</a:t>
            </a:r>
          </a:p>
          <a:p>
            <a:pPr>
              <a:lnSpc>
                <a:spcPct val="80000"/>
              </a:lnSpc>
            </a:pPr>
            <a:r>
              <a:rPr lang="en-US" altLang="en-US" sz="2400" dirty="0" smtClean="0">
                <a:solidFill>
                  <a:srgbClr val="000000"/>
                </a:solidFill>
              </a:rPr>
              <a:t>Associate Dean, Continuing Medical Education</a:t>
            </a:r>
          </a:p>
          <a:p>
            <a:pPr>
              <a:lnSpc>
                <a:spcPct val="80000"/>
              </a:lnSpc>
            </a:pPr>
            <a:r>
              <a:rPr lang="en-US" altLang="en-US" sz="2400" dirty="0" smtClean="0">
                <a:solidFill>
                  <a:srgbClr val="000000"/>
                </a:solidFill>
              </a:rPr>
              <a:t>Director, Clinical Addiction Research and Education (CARE) Unit</a:t>
            </a:r>
          </a:p>
        </p:txBody>
      </p:sp>
      <p:grpSp>
        <p:nvGrpSpPr>
          <p:cNvPr id="5124" name="Group 1"/>
          <p:cNvGrpSpPr>
            <a:grpSpLocks/>
          </p:cNvGrpSpPr>
          <p:nvPr/>
        </p:nvGrpSpPr>
        <p:grpSpPr bwMode="auto">
          <a:xfrm>
            <a:off x="2957358" y="5962745"/>
            <a:ext cx="6400800" cy="885825"/>
            <a:chOff x="1731517" y="5943599"/>
            <a:chExt cx="5888483" cy="885827"/>
          </a:xfrm>
        </p:grpSpPr>
        <p:pic>
          <p:nvPicPr>
            <p:cNvPr id="5125" name="Picture 4956" descr="CARE_logo_t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9"/>
            <p:cNvGrpSpPr>
              <a:grpSpLocks/>
            </p:cNvGrpSpPr>
            <p:nvPr/>
          </p:nvGrpSpPr>
          <p:grpSpPr bwMode="auto">
            <a:xfrm>
              <a:off x="2819400" y="5943599"/>
              <a:ext cx="4800600" cy="885827"/>
              <a:chOff x="0" y="0"/>
              <a:chExt cx="6440234" cy="1100317"/>
            </a:xfrm>
          </p:grpSpPr>
          <p:pic>
            <p:nvPicPr>
              <p:cNvPr id="51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BMC-BUMS LOGOS 120dpi"/>
              <p:cNvPicPr>
                <a:picLocks noChangeAspect="1" noChangeArrowheads="1"/>
              </p:cNvPicPr>
              <p:nvPr/>
            </p:nvPicPr>
            <p:blipFill>
              <a:blip r:embed="rId6">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BMC-BUMS LOGOS 120dpi"/>
              <p:cNvPicPr>
                <a:picLocks noChangeAspect="1" noChangeArrowheads="1"/>
              </p:cNvPicPr>
              <p:nvPr/>
            </p:nvPicPr>
            <p:blipFill>
              <a:blip r:embed="rId6">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 name="Straight Connector 2"/>
          <p:cNvCxnSpPr/>
          <p:nvPr/>
        </p:nvCxnSpPr>
        <p:spPr bwMode="auto">
          <a:xfrm>
            <a:off x="0" y="5498275"/>
            <a:ext cx="12192000" cy="11876"/>
          </a:xfrm>
          <a:prstGeom prst="line">
            <a:avLst/>
          </a:prstGeom>
          <a:solidFill>
            <a:schemeClr val="accent1"/>
          </a:solidFill>
          <a:ln w="38100" cap="flat" cmpd="sng" algn="ctr">
            <a:solidFill>
              <a:srgbClr val="003F5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5563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57645" y="1828800"/>
            <a:ext cx="10807337" cy="4114800"/>
          </a:xfrm>
        </p:spPr>
        <p:txBody>
          <a:bodyPr/>
          <a:lstStyle/>
          <a:p>
            <a:pPr marL="228600" indent="0" eaLnBrk="1" hangingPunct="1">
              <a:lnSpc>
                <a:spcPct val="80000"/>
              </a:lnSpc>
              <a:spcBef>
                <a:spcPct val="0"/>
              </a:spcBef>
              <a:buNone/>
            </a:pPr>
            <a:r>
              <a:rPr lang="en-US" altLang="en-US" sz="3600" b="1" dirty="0">
                <a:solidFill>
                  <a:srgbClr val="A50021"/>
                </a:solidFill>
              </a:rPr>
              <a:t>4.  Patient Fear of Mistreatment</a:t>
            </a:r>
            <a:endParaRPr lang="en-US" altLang="en-US" sz="2400" dirty="0">
              <a:solidFill>
                <a:srgbClr val="A50021"/>
              </a:solidFill>
            </a:endParaRPr>
          </a:p>
          <a:p>
            <a:pPr marL="228600" indent="0" eaLnBrk="1" hangingPunct="1">
              <a:lnSpc>
                <a:spcPct val="80000"/>
              </a:lnSpc>
              <a:spcBef>
                <a:spcPct val="0"/>
              </a:spcBef>
              <a:buNone/>
            </a:pPr>
            <a:endParaRPr lang="en-US" altLang="en-US" sz="2000" dirty="0"/>
          </a:p>
          <a:p>
            <a:pPr marL="228600" indent="0" eaLnBrk="1" hangingPunct="1">
              <a:lnSpc>
                <a:spcPct val="80000"/>
              </a:lnSpc>
              <a:spcBef>
                <a:spcPct val="0"/>
              </a:spcBef>
              <a:buNone/>
            </a:pPr>
            <a:r>
              <a:rPr lang="en-US" altLang="en-US" sz="2400" dirty="0"/>
              <a:t>Patients are fearful they will be punished for their drug use by poor medical care. </a:t>
            </a:r>
          </a:p>
          <a:p>
            <a:pPr marL="228600" indent="0" eaLnBrk="1" hangingPunct="1">
              <a:lnSpc>
                <a:spcPct val="80000"/>
              </a:lnSpc>
              <a:spcBef>
                <a:spcPct val="0"/>
              </a:spcBef>
              <a:buNone/>
            </a:pPr>
            <a:endParaRPr lang="en-US" altLang="en-US" sz="2000" dirty="0"/>
          </a:p>
          <a:p>
            <a:pPr marL="228600" indent="0" eaLnBrk="1" hangingPunct="1">
              <a:lnSpc>
                <a:spcPct val="80000"/>
              </a:lnSpc>
              <a:spcBef>
                <a:spcPct val="0"/>
              </a:spcBef>
              <a:buNone/>
            </a:pPr>
            <a:r>
              <a:rPr lang="en-US" altLang="en-US" sz="2600" i="1" dirty="0"/>
              <a:t>“I mentioned that I would need methadone, and I heard one of them chuckle. . .in a negative, condescending way.  You’re very sensitive because you expect problems getting adequate pain management because you have a history of drug abuse. . .He showed me that he was actually in the opposite corner, across the ring from me.”</a:t>
            </a:r>
            <a:endParaRPr lang="en-US" altLang="en-US" sz="2600" dirty="0"/>
          </a:p>
          <a:p>
            <a:pPr marL="228600" indent="0" eaLnBrk="1" hangingPunct="1">
              <a:lnSpc>
                <a:spcPct val="80000"/>
              </a:lnSpc>
              <a:spcBef>
                <a:spcPct val="0"/>
              </a:spcBef>
              <a:buNone/>
            </a:pPr>
            <a:r>
              <a:rPr lang="en-US" altLang="en-US" sz="800" dirty="0"/>
              <a:t>	</a:t>
            </a:r>
          </a:p>
          <a:p>
            <a:pPr marL="228600" indent="0" algn="r" eaLnBrk="1" hangingPunct="1">
              <a:lnSpc>
                <a:spcPct val="80000"/>
              </a:lnSpc>
              <a:spcBef>
                <a:spcPct val="0"/>
              </a:spcBef>
              <a:buNone/>
            </a:pPr>
            <a:r>
              <a:rPr lang="en-US" altLang="en-US" sz="2000" dirty="0"/>
              <a:t>-Patient</a:t>
            </a:r>
            <a:endParaRPr lang="en-US" altLang="en-US" sz="2800" dirty="0"/>
          </a:p>
        </p:txBody>
      </p:sp>
      <p:sp>
        <p:nvSpPr>
          <p:cNvPr id="32771" name="Rectangle 4"/>
          <p:cNvSpPr>
            <a:spLocks noGrp="1" noChangeArrowheads="1"/>
          </p:cNvSpPr>
          <p:nvPr>
            <p:ph type="title"/>
          </p:nvPr>
        </p:nvSpPr>
        <p:spPr>
          <a:xfrm>
            <a:off x="0" y="0"/>
            <a:ext cx="12192000" cy="1524000"/>
          </a:xfrm>
          <a:solidFill>
            <a:srgbClr val="003F53"/>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Patient Perspective</a:t>
            </a:r>
          </a:p>
        </p:txBody>
      </p:sp>
      <p:sp>
        <p:nvSpPr>
          <p:cNvPr id="32772" name="Text Box 4"/>
          <p:cNvSpPr txBox="1">
            <a:spLocks noChangeArrowheads="1"/>
          </p:cNvSpPr>
          <p:nvPr/>
        </p:nvSpPr>
        <p:spPr bwMode="auto">
          <a:xfrm>
            <a:off x="1524000" y="6327775"/>
            <a:ext cx="830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1800">
                <a:solidFill>
                  <a:srgbClr val="000000"/>
                </a:solidFill>
              </a:rPr>
              <a:t>Merrill JO, et al. J Gen Intern Med. 2002</a:t>
            </a:r>
          </a:p>
        </p:txBody>
      </p:sp>
    </p:spTree>
    <p:extLst>
      <p:ext uri="{BB962C8B-B14F-4D97-AF65-F5344CB8AC3E}">
        <p14:creationId xmlns:p14="http://schemas.microsoft.com/office/powerpoint/2010/main" val="290034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animEffect transition="in" filter="dissolve">
                                      <p:cBhvr>
                                        <p:cTn id="7" dur="500"/>
                                        <p:tgtEl>
                                          <p:spTgt spid="3174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1746">
                                            <p:txEl>
                                              <p:pRg st="5" end="5"/>
                                            </p:txEl>
                                          </p:spTgt>
                                        </p:tgtEl>
                                        <p:attrNameLst>
                                          <p:attrName>style.visibility</p:attrName>
                                        </p:attrNameLst>
                                      </p:cBhvr>
                                      <p:to>
                                        <p:strVal val="visible"/>
                                      </p:to>
                                    </p:set>
                                    <p:animEffect transition="in" filter="dissolve">
                                      <p:cBhvr>
                                        <p:cTn id="10" dur="500"/>
                                        <p:tgtEl>
                                          <p:spTgt spid="31746">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1746">
                                            <p:txEl>
                                              <p:pRg st="6" end="6"/>
                                            </p:txEl>
                                          </p:spTgt>
                                        </p:tgtEl>
                                        <p:attrNameLst>
                                          <p:attrName>style.visibility</p:attrName>
                                        </p:attrNameLst>
                                      </p:cBhvr>
                                      <p:to>
                                        <p:strVal val="visible"/>
                                      </p:to>
                                    </p:set>
                                    <p:animEffect transition="in" filter="dissolve">
                                      <p:cBhvr>
                                        <p:cTn id="13" dur="500"/>
                                        <p:tgtEl>
                                          <p:spTgt spid="317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510639" y="1066799"/>
            <a:ext cx="11435937" cy="4740235"/>
            <a:chOff x="480" y="1248"/>
            <a:chExt cx="4752" cy="2745"/>
          </a:xfrm>
        </p:grpSpPr>
        <p:sp>
          <p:nvSpPr>
            <p:cNvPr id="9222" name="Rectangle 3"/>
            <p:cNvSpPr>
              <a:spLocks noChangeArrowheads="1"/>
            </p:cNvSpPr>
            <p:nvPr/>
          </p:nvSpPr>
          <p:spPr bwMode="auto">
            <a:xfrm>
              <a:off x="1216" y="1584"/>
              <a:ext cx="4016" cy="441"/>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chemeClr val="bg1"/>
                  </a:solidFill>
                </a:rPr>
                <a:t>Anxiety, Drug Craving</a:t>
              </a:r>
            </a:p>
          </p:txBody>
        </p:sp>
        <p:sp>
          <p:nvSpPr>
            <p:cNvPr id="9223" name="Rectangle 4"/>
            <p:cNvSpPr>
              <a:spLocks noChangeArrowheads="1"/>
            </p:cNvSpPr>
            <p:nvPr/>
          </p:nvSpPr>
          <p:spPr bwMode="auto">
            <a:xfrm>
              <a:off x="480" y="1584"/>
              <a:ext cx="736" cy="441"/>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0</a:t>
              </a:r>
            </a:p>
          </p:txBody>
        </p:sp>
        <p:sp>
          <p:nvSpPr>
            <p:cNvPr id="9224" name="Rectangle 5"/>
            <p:cNvSpPr>
              <a:spLocks noChangeArrowheads="1"/>
            </p:cNvSpPr>
            <p:nvPr/>
          </p:nvSpPr>
          <p:spPr bwMode="auto">
            <a:xfrm>
              <a:off x="1216" y="3492"/>
              <a:ext cx="4016" cy="501"/>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Vomiting / dehydration, Diarrhea, Abdominal cramps, Curled-up body position</a:t>
              </a:r>
            </a:p>
          </p:txBody>
        </p:sp>
        <p:sp>
          <p:nvSpPr>
            <p:cNvPr id="9225" name="Rectangle 6"/>
            <p:cNvSpPr>
              <a:spLocks noChangeArrowheads="1"/>
            </p:cNvSpPr>
            <p:nvPr/>
          </p:nvSpPr>
          <p:spPr bwMode="auto">
            <a:xfrm>
              <a:off x="480" y="3492"/>
              <a:ext cx="736" cy="501"/>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4</a:t>
              </a:r>
            </a:p>
          </p:txBody>
        </p:sp>
        <p:sp>
          <p:nvSpPr>
            <p:cNvPr id="9226" name="Rectangle 7"/>
            <p:cNvSpPr>
              <a:spLocks noChangeArrowheads="1"/>
            </p:cNvSpPr>
            <p:nvPr/>
          </p:nvSpPr>
          <p:spPr bwMode="auto">
            <a:xfrm>
              <a:off x="1216" y="2989"/>
              <a:ext cx="4016" cy="50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Nausea, extreme restlessness, elevated blood pressure, Heart rate &gt; 100, Fever </a:t>
              </a:r>
            </a:p>
          </p:txBody>
        </p:sp>
        <p:sp>
          <p:nvSpPr>
            <p:cNvPr id="9227" name="Rectangle 8"/>
            <p:cNvSpPr>
              <a:spLocks noChangeArrowheads="1"/>
            </p:cNvSpPr>
            <p:nvPr/>
          </p:nvSpPr>
          <p:spPr bwMode="auto">
            <a:xfrm>
              <a:off x="480" y="2989"/>
              <a:ext cx="736" cy="50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3</a:t>
              </a:r>
            </a:p>
          </p:txBody>
        </p:sp>
        <p:sp>
          <p:nvSpPr>
            <p:cNvPr id="9228" name="Rectangle 9"/>
            <p:cNvSpPr>
              <a:spLocks noChangeArrowheads="1"/>
            </p:cNvSpPr>
            <p:nvPr/>
          </p:nvSpPr>
          <p:spPr bwMode="auto">
            <a:xfrm>
              <a:off x="1216" y="2487"/>
              <a:ext cx="4016" cy="502"/>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Dilated pupils, Gooseflesh, Muscle twitching &amp; shaking, Muscle &amp; Joint aches, Loss of appetite</a:t>
              </a:r>
            </a:p>
          </p:txBody>
        </p:sp>
        <p:sp>
          <p:nvSpPr>
            <p:cNvPr id="9229" name="Rectangle 10"/>
            <p:cNvSpPr>
              <a:spLocks noChangeArrowheads="1"/>
            </p:cNvSpPr>
            <p:nvPr/>
          </p:nvSpPr>
          <p:spPr bwMode="auto">
            <a:xfrm>
              <a:off x="480" y="2487"/>
              <a:ext cx="736" cy="502"/>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2</a:t>
              </a:r>
            </a:p>
          </p:txBody>
        </p:sp>
        <p:sp>
          <p:nvSpPr>
            <p:cNvPr id="9230" name="Rectangle 11"/>
            <p:cNvSpPr>
              <a:spLocks noChangeArrowheads="1"/>
            </p:cNvSpPr>
            <p:nvPr/>
          </p:nvSpPr>
          <p:spPr bwMode="auto">
            <a:xfrm>
              <a:off x="1216" y="2025"/>
              <a:ext cx="4016" cy="46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chemeClr val="bg1"/>
                  </a:solidFill>
                </a:rPr>
                <a:t>Yawning, Sweating, Runny nose, Tearing eyes, Restlessness Insomnia</a:t>
              </a:r>
            </a:p>
          </p:txBody>
        </p:sp>
        <p:sp>
          <p:nvSpPr>
            <p:cNvPr id="9231" name="Rectangle 12"/>
            <p:cNvSpPr>
              <a:spLocks noChangeArrowheads="1"/>
            </p:cNvSpPr>
            <p:nvPr/>
          </p:nvSpPr>
          <p:spPr bwMode="auto">
            <a:xfrm>
              <a:off x="480" y="2025"/>
              <a:ext cx="736" cy="46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1</a:t>
              </a:r>
            </a:p>
          </p:txBody>
        </p:sp>
        <p:sp>
          <p:nvSpPr>
            <p:cNvPr id="9232" name="Rectangle 13"/>
            <p:cNvSpPr>
              <a:spLocks noChangeArrowheads="1"/>
            </p:cNvSpPr>
            <p:nvPr/>
          </p:nvSpPr>
          <p:spPr bwMode="auto">
            <a:xfrm>
              <a:off x="1216" y="1248"/>
              <a:ext cx="4016" cy="3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2500" b="1" dirty="0" smtClean="0">
                  <a:solidFill>
                    <a:schemeClr val="bg1"/>
                  </a:solidFill>
                </a:rPr>
                <a:t>Symptoms / Signs</a:t>
              </a:r>
            </a:p>
          </p:txBody>
        </p:sp>
        <p:sp>
          <p:nvSpPr>
            <p:cNvPr id="9233" name="Rectangle 14"/>
            <p:cNvSpPr>
              <a:spLocks noChangeArrowheads="1"/>
            </p:cNvSpPr>
            <p:nvPr/>
          </p:nvSpPr>
          <p:spPr bwMode="auto">
            <a:xfrm>
              <a:off x="480" y="1248"/>
              <a:ext cx="736" cy="3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2500" b="1" dirty="0" smtClean="0">
                  <a:solidFill>
                    <a:schemeClr val="bg1"/>
                  </a:solidFill>
                </a:rPr>
                <a:t>Grade</a:t>
              </a:r>
            </a:p>
          </p:txBody>
        </p:sp>
        <p:sp>
          <p:nvSpPr>
            <p:cNvPr id="9234" name="Line 15"/>
            <p:cNvSpPr>
              <a:spLocks noChangeShapeType="1"/>
            </p:cNvSpPr>
            <p:nvPr/>
          </p:nvSpPr>
          <p:spPr bwMode="auto">
            <a:xfrm>
              <a:off x="480" y="1248"/>
              <a:ext cx="475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5" name="Line 16"/>
            <p:cNvSpPr>
              <a:spLocks noChangeShapeType="1"/>
            </p:cNvSpPr>
            <p:nvPr/>
          </p:nvSpPr>
          <p:spPr bwMode="auto">
            <a:xfrm>
              <a:off x="480" y="1584"/>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6" name="Line 17"/>
            <p:cNvSpPr>
              <a:spLocks noChangeShapeType="1"/>
            </p:cNvSpPr>
            <p:nvPr/>
          </p:nvSpPr>
          <p:spPr bwMode="auto">
            <a:xfrm>
              <a:off x="480" y="2487"/>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7" name="Line 18"/>
            <p:cNvSpPr>
              <a:spLocks noChangeShapeType="1"/>
            </p:cNvSpPr>
            <p:nvPr/>
          </p:nvSpPr>
          <p:spPr bwMode="auto">
            <a:xfrm>
              <a:off x="480" y="2989"/>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8" name="Line 19"/>
            <p:cNvSpPr>
              <a:spLocks noChangeShapeType="1"/>
            </p:cNvSpPr>
            <p:nvPr/>
          </p:nvSpPr>
          <p:spPr bwMode="auto">
            <a:xfrm>
              <a:off x="480" y="3492"/>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9" name="Line 20"/>
            <p:cNvSpPr>
              <a:spLocks noChangeShapeType="1"/>
            </p:cNvSpPr>
            <p:nvPr/>
          </p:nvSpPr>
          <p:spPr bwMode="auto">
            <a:xfrm>
              <a:off x="480" y="3993"/>
              <a:ext cx="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0" name="Line 21"/>
            <p:cNvSpPr>
              <a:spLocks noChangeShapeType="1"/>
            </p:cNvSpPr>
            <p:nvPr/>
          </p:nvSpPr>
          <p:spPr bwMode="auto">
            <a:xfrm>
              <a:off x="1216" y="1248"/>
              <a:ext cx="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1" name="Line 22"/>
            <p:cNvSpPr>
              <a:spLocks noChangeShapeType="1"/>
            </p:cNvSpPr>
            <p:nvPr/>
          </p:nvSpPr>
          <p:spPr bwMode="auto">
            <a:xfrm>
              <a:off x="480" y="2025"/>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2" name="Line 23"/>
            <p:cNvSpPr>
              <a:spLocks noChangeShapeType="1"/>
            </p:cNvSpPr>
            <p:nvPr/>
          </p:nvSpPr>
          <p:spPr bwMode="auto">
            <a:xfrm>
              <a:off x="480" y="1584"/>
              <a:ext cx="0" cy="24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3" name="Line 24"/>
            <p:cNvSpPr>
              <a:spLocks noChangeShapeType="1"/>
            </p:cNvSpPr>
            <p:nvPr/>
          </p:nvSpPr>
          <p:spPr bwMode="auto">
            <a:xfrm>
              <a:off x="480" y="1248"/>
              <a:ext cx="0" cy="33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4" name="Line 25"/>
            <p:cNvSpPr>
              <a:spLocks noChangeShapeType="1"/>
            </p:cNvSpPr>
            <p:nvPr/>
          </p:nvSpPr>
          <p:spPr bwMode="auto">
            <a:xfrm>
              <a:off x="5232" y="1584"/>
              <a:ext cx="0" cy="24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5" name="Line 26"/>
            <p:cNvSpPr>
              <a:spLocks noChangeShapeType="1"/>
            </p:cNvSpPr>
            <p:nvPr/>
          </p:nvSpPr>
          <p:spPr bwMode="auto">
            <a:xfrm>
              <a:off x="5232" y="1248"/>
              <a:ext cx="0" cy="33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grpSp>
      <p:sp>
        <p:nvSpPr>
          <p:cNvPr id="9219" name="Rectangle 27"/>
          <p:cNvSpPr>
            <a:spLocks noGrp="1" noChangeArrowheads="1"/>
          </p:cNvSpPr>
          <p:nvPr>
            <p:ph type="title"/>
          </p:nvPr>
        </p:nvSpPr>
        <p:spPr>
          <a:xfrm>
            <a:off x="0" y="0"/>
            <a:ext cx="12192000" cy="7620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Opioid Withdrawal Assessment</a:t>
            </a:r>
            <a:endParaRPr lang="en-US" altLang="en-US" sz="3600" b="1" i="1" dirty="0" smtClean="0">
              <a:solidFill>
                <a:schemeClr val="bg1"/>
              </a:solidFill>
              <a:effectLst>
                <a:outerShdw blurRad="38100" dist="38100" dir="2700000" algn="tl">
                  <a:srgbClr val="000000">
                    <a:alpha val="43137"/>
                  </a:srgbClr>
                </a:outerShdw>
              </a:effectLst>
            </a:endParaRPr>
          </a:p>
        </p:txBody>
      </p:sp>
      <p:sp>
        <p:nvSpPr>
          <p:cNvPr id="159778" name="Text Box 34"/>
          <p:cNvSpPr txBox="1">
            <a:spLocks noChangeArrowheads="1"/>
          </p:cNvSpPr>
          <p:nvPr/>
        </p:nvSpPr>
        <p:spPr bwMode="auto">
          <a:xfrm>
            <a:off x="304800" y="5906993"/>
            <a:ext cx="1148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Clinical Opiate Withdrawal Scale (COWS):</a:t>
            </a:r>
            <a:r>
              <a:rPr lang="en-US" altLang="en-US" sz="2400" dirty="0" smtClean="0">
                <a:solidFill>
                  <a:srgbClr val="000000"/>
                </a:solidFill>
              </a:rPr>
              <a:t> </a:t>
            </a:r>
            <a:r>
              <a:rPr lang="en-US" altLang="en-US" sz="1800" i="1" dirty="0" smtClean="0">
                <a:solidFill>
                  <a:srgbClr val="000000"/>
                </a:solidFill>
              </a:rPr>
              <a:t>pulse, sweating, restlessness &amp; anxiety, pupil size, aches, runny nose &amp; tearing, GI </a:t>
            </a:r>
            <a:r>
              <a:rPr lang="en-US" altLang="en-US" sz="1800" i="1" dirty="0" err="1" smtClean="0">
                <a:solidFill>
                  <a:srgbClr val="000000"/>
                </a:solidFill>
              </a:rPr>
              <a:t>sx</a:t>
            </a:r>
            <a:r>
              <a:rPr lang="en-US" altLang="en-US" sz="1800" i="1" dirty="0" smtClean="0">
                <a:solidFill>
                  <a:srgbClr val="000000"/>
                </a:solidFill>
              </a:rPr>
              <a:t>, tremor, yawning, gooseflesh   </a:t>
            </a:r>
            <a:r>
              <a:rPr lang="en-US" altLang="en-US" sz="2000" dirty="0" smtClean="0">
                <a:solidFill>
                  <a:srgbClr val="000000"/>
                </a:solidFill>
              </a:rPr>
              <a:t>(score 5-12 mild, 13-24 mod, 25-36 mod severe, 36-48 severe)</a:t>
            </a:r>
          </a:p>
        </p:txBody>
      </p:sp>
    </p:spTree>
    <p:custDataLst>
      <p:tags r:id="rId1"/>
    </p:custDataLst>
    <p:extLst>
      <p:ext uri="{BB962C8B-B14F-4D97-AF65-F5344CB8AC3E}">
        <p14:creationId xmlns:p14="http://schemas.microsoft.com/office/powerpoint/2010/main" val="4149512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78">
                                            <p:txEl>
                                              <p:pRg st="0" end="0"/>
                                            </p:txEl>
                                          </p:spTgt>
                                        </p:tgtEl>
                                        <p:attrNameLst>
                                          <p:attrName>style.visibility</p:attrName>
                                        </p:attrNameLst>
                                      </p:cBhvr>
                                      <p:to>
                                        <p:strVal val="visible"/>
                                      </p:to>
                                    </p:set>
                                    <p:animEffect transition="in" filter="dissolve">
                                      <p:cBhvr>
                                        <p:cTn id="7" dur="500"/>
                                        <p:tgtEl>
                                          <p:spTgt spid="1597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85000"/>
          </a:schemeClr>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0243"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0244" name="Rectangle 4"/>
          <p:cNvSpPr>
            <a:spLocks noGrp="1" noChangeArrowheads="1"/>
          </p:cNvSpPr>
          <p:nvPr>
            <p:ph type="title"/>
          </p:nvPr>
        </p:nvSpPr>
        <p:spPr>
          <a:xfrm>
            <a:off x="0" y="0"/>
            <a:ext cx="12192000" cy="990600"/>
          </a:xfrm>
          <a:solidFill>
            <a:srgbClr val="003F53"/>
          </a:solidFill>
        </p:spPr>
        <p:txBody>
          <a:bodyPr lIns="90488" tIns="44450" rIns="90488" bIns="44450"/>
          <a:lstStyle/>
          <a:p>
            <a:r>
              <a:rPr lang="en-US" altLang="en-US" b="1" u="sng" dirty="0" smtClean="0">
                <a:solidFill>
                  <a:schemeClr val="bg1"/>
                </a:solidFill>
                <a:effectLst>
                  <a:outerShdw blurRad="38100" dist="38100" dir="2700000" algn="tl">
                    <a:srgbClr val="000000">
                      <a:alpha val="43137"/>
                    </a:srgbClr>
                  </a:outerShdw>
                </a:effectLst>
              </a:rPr>
              <a:t>Inpatient</a:t>
            </a:r>
            <a:r>
              <a:rPr lang="en-US" altLang="en-US" b="1" dirty="0" smtClean="0">
                <a:solidFill>
                  <a:schemeClr val="bg1"/>
                </a:solidFill>
                <a:effectLst>
                  <a:outerShdw blurRad="38100" dist="38100" dir="2700000" algn="tl">
                    <a:srgbClr val="000000">
                      <a:alpha val="43137"/>
                    </a:srgbClr>
                  </a:outerShdw>
                </a:effectLst>
              </a:rPr>
              <a:t> Goals</a:t>
            </a:r>
            <a:endParaRPr lang="en-US" altLang="en-US" sz="4800" b="1" dirty="0" smtClean="0">
              <a:solidFill>
                <a:schemeClr val="bg1"/>
              </a:solidFill>
              <a:effectLst>
                <a:outerShdw blurRad="38100" dist="38100" dir="2700000" algn="tl">
                  <a:srgbClr val="000000">
                    <a:alpha val="43137"/>
                  </a:srgbClr>
                </a:outerShdw>
              </a:effectLst>
            </a:endParaRPr>
          </a:p>
        </p:txBody>
      </p:sp>
      <p:sp>
        <p:nvSpPr>
          <p:cNvPr id="165893" name="Rectangle 5"/>
          <p:cNvSpPr>
            <a:spLocks noGrp="1" noChangeArrowheads="1"/>
          </p:cNvSpPr>
          <p:nvPr>
            <p:ph type="body" idx="1"/>
          </p:nvPr>
        </p:nvSpPr>
        <p:spPr>
          <a:xfrm>
            <a:off x="558140" y="1295400"/>
            <a:ext cx="1132906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solidFill>
                  <a:srgbClr val="000000"/>
                </a:solidFill>
              </a:rPr>
              <a:t>Prevent/treat acute opioid withdrawal</a:t>
            </a:r>
            <a:endParaRPr lang="en-US" altLang="en-US" sz="3600" dirty="0" smtClean="0">
              <a:solidFill>
                <a:srgbClr val="000000"/>
              </a:solidFill>
            </a:endParaRPr>
          </a:p>
          <a:p>
            <a:pPr lvl="1"/>
            <a:r>
              <a:rPr lang="en-US" altLang="en-US" sz="2400" dirty="0" smtClean="0">
                <a:solidFill>
                  <a:srgbClr val="000000"/>
                </a:solidFill>
              </a:rPr>
              <a:t>Inadequate treatment may prevent full treatment of medical/surgical condition</a:t>
            </a:r>
          </a:p>
          <a:p>
            <a:pPr lvl="1">
              <a:buFontTx/>
              <a:buNone/>
            </a:pPr>
            <a:endParaRPr lang="en-US" altLang="en-US" sz="1000" dirty="0" smtClean="0">
              <a:solidFill>
                <a:srgbClr val="000000"/>
              </a:solidFill>
            </a:endParaRPr>
          </a:p>
          <a:p>
            <a:r>
              <a:rPr lang="en-US" altLang="en-US" dirty="0" smtClean="0">
                <a:solidFill>
                  <a:srgbClr val="000000"/>
                </a:solidFill>
              </a:rPr>
              <a:t>Don’t expect to </a:t>
            </a:r>
            <a:r>
              <a:rPr lang="en-US" altLang="en-US" u="sng" dirty="0" smtClean="0">
                <a:solidFill>
                  <a:srgbClr val="000000"/>
                </a:solidFill>
              </a:rPr>
              <a:t>cure</a:t>
            </a:r>
            <a:r>
              <a:rPr lang="en-US" altLang="en-US" dirty="0" smtClean="0">
                <a:solidFill>
                  <a:srgbClr val="000000"/>
                </a:solidFill>
              </a:rPr>
              <a:t> OUD during hospitalization</a:t>
            </a:r>
          </a:p>
          <a:p>
            <a:pPr lvl="1"/>
            <a:r>
              <a:rPr lang="en-US" altLang="en-US" sz="2400" dirty="0" smtClean="0">
                <a:solidFill>
                  <a:srgbClr val="000000"/>
                </a:solidFill>
              </a:rPr>
              <a:t>Withholding opioids </a:t>
            </a:r>
            <a:r>
              <a:rPr lang="en-US" altLang="en-US" sz="2400" u="sng" dirty="0" smtClean="0">
                <a:solidFill>
                  <a:srgbClr val="000000"/>
                </a:solidFill>
              </a:rPr>
              <a:t>will not cure</a:t>
            </a:r>
            <a:r>
              <a:rPr lang="en-US" altLang="en-US" sz="2400" dirty="0" smtClean="0">
                <a:solidFill>
                  <a:srgbClr val="000000"/>
                </a:solidFill>
              </a:rPr>
              <a:t> patient’s OUD</a:t>
            </a:r>
          </a:p>
          <a:p>
            <a:pPr lvl="1"/>
            <a:r>
              <a:rPr lang="en-US" altLang="en-US" sz="2400" dirty="0" smtClean="0">
                <a:solidFill>
                  <a:srgbClr val="000000"/>
                </a:solidFill>
              </a:rPr>
              <a:t>Giving opioids </a:t>
            </a:r>
            <a:r>
              <a:rPr lang="en-US" altLang="en-US" sz="2400" u="sng" dirty="0" smtClean="0">
                <a:solidFill>
                  <a:srgbClr val="000000"/>
                </a:solidFill>
              </a:rPr>
              <a:t>will not worsen</a:t>
            </a:r>
            <a:r>
              <a:rPr lang="en-US" altLang="en-US" sz="2400" dirty="0" smtClean="0">
                <a:solidFill>
                  <a:srgbClr val="000000"/>
                </a:solidFill>
              </a:rPr>
              <a:t> patient’s OUD</a:t>
            </a:r>
          </a:p>
          <a:p>
            <a:pPr lvl="1">
              <a:buFontTx/>
              <a:buNone/>
            </a:pPr>
            <a:endParaRPr lang="en-US" altLang="en-US" sz="1000" dirty="0" smtClean="0">
              <a:solidFill>
                <a:srgbClr val="000000"/>
              </a:solidFill>
            </a:endParaRPr>
          </a:p>
          <a:p>
            <a:r>
              <a:rPr lang="en-US" altLang="en-US" dirty="0" smtClean="0">
                <a:solidFill>
                  <a:srgbClr val="000000"/>
                </a:solidFill>
              </a:rPr>
              <a:t>Diagnose and treat medical illness  </a:t>
            </a:r>
          </a:p>
          <a:p>
            <a:r>
              <a:rPr lang="en-US" altLang="en-US" dirty="0" smtClean="0">
                <a:solidFill>
                  <a:srgbClr val="000000"/>
                </a:solidFill>
              </a:rPr>
              <a:t>Initiate addiction treatment referral</a:t>
            </a:r>
            <a:endParaRPr lang="en-US" altLang="en-US" sz="3600" dirty="0" smtClean="0">
              <a:solidFill>
                <a:srgbClr val="000000"/>
              </a:solidFill>
            </a:endParaRPr>
          </a:p>
        </p:txBody>
      </p:sp>
    </p:spTree>
    <p:custDataLst>
      <p:tags r:id="rId1"/>
    </p:custDataLst>
    <p:extLst>
      <p:ext uri="{BB962C8B-B14F-4D97-AF65-F5344CB8AC3E}">
        <p14:creationId xmlns:p14="http://schemas.microsoft.com/office/powerpoint/2010/main" val="685841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89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89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8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86888" y="6262255"/>
            <a:ext cx="62582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000" dirty="0" smtClean="0">
                <a:solidFill>
                  <a:schemeClr val="accent4">
                    <a:lumMod val="10000"/>
                  </a:schemeClr>
                </a:solidFill>
              </a:rPr>
              <a:t>Boston Medical Center protocol </a:t>
            </a:r>
            <a:r>
              <a:rPr lang="en-US" altLang="en-US" sz="2000" i="1" dirty="0" smtClean="0">
                <a:solidFill>
                  <a:schemeClr val="accent4">
                    <a:lumMod val="10000"/>
                  </a:schemeClr>
                </a:solidFill>
              </a:rPr>
              <a:t>updated 2019</a:t>
            </a:r>
          </a:p>
        </p:txBody>
      </p:sp>
      <p:sp>
        <p:nvSpPr>
          <p:cNvPr id="12291"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24580" name="Rectangle 5"/>
          <p:cNvSpPr>
            <a:spLocks noGrp="1" noChangeArrowheads="1"/>
          </p:cNvSpPr>
          <p:nvPr>
            <p:ph type="body" idx="1"/>
          </p:nvPr>
        </p:nvSpPr>
        <p:spPr>
          <a:xfrm>
            <a:off x="203200" y="1066800"/>
            <a:ext cx="5892800" cy="2895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a:spcBef>
                <a:spcPct val="40000"/>
              </a:spcBef>
              <a:buFontTx/>
              <a:buNone/>
              <a:defRPr/>
            </a:pPr>
            <a:r>
              <a:rPr lang="en-US" altLang="en-US" sz="2800" b="1" dirty="0" smtClean="0">
                <a:solidFill>
                  <a:srgbClr val="000000"/>
                </a:solidFill>
              </a:rPr>
              <a:t>Methadone</a:t>
            </a:r>
          </a:p>
          <a:p>
            <a:pPr>
              <a:spcBef>
                <a:spcPct val="40000"/>
              </a:spcBef>
              <a:defRPr/>
            </a:pPr>
            <a:r>
              <a:rPr lang="en-US" altLang="en-US" sz="2400" dirty="0" smtClean="0">
                <a:solidFill>
                  <a:srgbClr val="000000"/>
                </a:solidFill>
              </a:rPr>
              <a:t>Start w/ </a:t>
            </a:r>
            <a:r>
              <a:rPr lang="en-US" altLang="en-US" sz="2400" b="1" dirty="0" smtClean="0">
                <a:solidFill>
                  <a:srgbClr val="000000"/>
                </a:solidFill>
              </a:rPr>
              <a:t>20</a:t>
            </a:r>
            <a:r>
              <a:rPr lang="en-US" altLang="en-US" sz="2400" dirty="0" smtClean="0">
                <a:solidFill>
                  <a:srgbClr val="000000"/>
                </a:solidFill>
              </a:rPr>
              <a:t> mg</a:t>
            </a:r>
          </a:p>
          <a:p>
            <a:pPr>
              <a:spcBef>
                <a:spcPct val="40000"/>
              </a:spcBef>
              <a:defRPr/>
            </a:pPr>
            <a:r>
              <a:rPr lang="en-US" altLang="en-US" sz="2400" dirty="0" smtClean="0">
                <a:solidFill>
                  <a:srgbClr val="000000"/>
                </a:solidFill>
              </a:rPr>
              <a:t>Reassess q 2-3 h, give additional </a:t>
            </a:r>
            <a:r>
              <a:rPr lang="en-US" altLang="en-US" sz="2400" b="1" dirty="0" smtClean="0">
                <a:solidFill>
                  <a:srgbClr val="000000"/>
                </a:solidFill>
              </a:rPr>
              <a:t>5-10</a:t>
            </a:r>
            <a:r>
              <a:rPr lang="en-US" altLang="en-US" sz="2400" dirty="0" smtClean="0">
                <a:solidFill>
                  <a:srgbClr val="000000"/>
                </a:solidFill>
              </a:rPr>
              <a:t> mg until withdrawal signs abate</a:t>
            </a:r>
          </a:p>
          <a:p>
            <a:pPr>
              <a:spcBef>
                <a:spcPct val="40000"/>
              </a:spcBef>
              <a:defRPr/>
            </a:pPr>
            <a:r>
              <a:rPr lang="en-US" altLang="en-US" sz="2400" dirty="0" smtClean="0">
                <a:solidFill>
                  <a:srgbClr val="000000"/>
                </a:solidFill>
              </a:rPr>
              <a:t>Don’t exceed </a:t>
            </a:r>
            <a:r>
              <a:rPr lang="en-US" altLang="en-US" sz="2400" b="1" dirty="0" smtClean="0">
                <a:solidFill>
                  <a:srgbClr val="000000"/>
                </a:solidFill>
              </a:rPr>
              <a:t>40</a:t>
            </a:r>
            <a:r>
              <a:rPr lang="en-US" altLang="en-US" sz="2400" dirty="0" smtClean="0">
                <a:solidFill>
                  <a:srgbClr val="000000"/>
                </a:solidFill>
              </a:rPr>
              <a:t> mg/24 </a:t>
            </a:r>
            <a:r>
              <a:rPr lang="en-US" altLang="en-US" sz="2400" dirty="0" err="1" smtClean="0">
                <a:solidFill>
                  <a:srgbClr val="000000"/>
                </a:solidFill>
              </a:rPr>
              <a:t>hrs</a:t>
            </a:r>
            <a:endParaRPr lang="en-US" altLang="en-US" sz="2400" dirty="0" smtClean="0">
              <a:solidFill>
                <a:srgbClr val="000000"/>
              </a:solidFill>
            </a:endParaRPr>
          </a:p>
        </p:txBody>
      </p:sp>
      <p:sp>
        <p:nvSpPr>
          <p:cNvPr id="6" name="Rectangle 5"/>
          <p:cNvSpPr txBox="1">
            <a:spLocks noChangeArrowheads="1"/>
          </p:cNvSpPr>
          <p:nvPr/>
        </p:nvSpPr>
        <p:spPr bwMode="auto">
          <a:xfrm>
            <a:off x="6081184" y="1143000"/>
            <a:ext cx="5892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ct val="40000"/>
              </a:spcBef>
              <a:buFontTx/>
              <a:buNone/>
              <a:defRPr/>
            </a:pPr>
            <a:r>
              <a:rPr lang="en-US" altLang="en-US" sz="2800" b="1" kern="0" dirty="0" smtClean="0">
                <a:solidFill>
                  <a:srgbClr val="000000"/>
                </a:solidFill>
                <a:latin typeface="Calibri" panose="020F0502020204030204" pitchFamily="34" charset="0"/>
              </a:rPr>
              <a:t>Buprenorphine</a:t>
            </a:r>
          </a:p>
          <a:p>
            <a:pPr>
              <a:spcBef>
                <a:spcPct val="40000"/>
              </a:spcBef>
              <a:defRPr/>
            </a:pPr>
            <a:r>
              <a:rPr lang="en-US" altLang="en-US" sz="2400" kern="0" dirty="0" smtClean="0">
                <a:solidFill>
                  <a:srgbClr val="000000"/>
                </a:solidFill>
                <a:latin typeface="Calibri" panose="020F0502020204030204" pitchFamily="34" charset="0"/>
              </a:rPr>
              <a:t>Start with </a:t>
            </a:r>
            <a:r>
              <a:rPr lang="en-US" altLang="en-US" sz="2400" b="1" kern="0" dirty="0" smtClean="0">
                <a:solidFill>
                  <a:srgbClr val="000000"/>
                </a:solidFill>
                <a:latin typeface="Calibri" panose="020F0502020204030204" pitchFamily="34" charset="0"/>
              </a:rPr>
              <a:t>4</a:t>
            </a:r>
            <a:r>
              <a:rPr lang="en-US" altLang="en-US" sz="2400" kern="0" dirty="0" smtClean="0">
                <a:solidFill>
                  <a:srgbClr val="000000"/>
                </a:solidFill>
                <a:latin typeface="Calibri" panose="020F0502020204030204" pitchFamily="34" charset="0"/>
              </a:rPr>
              <a:t> mg </a:t>
            </a:r>
          </a:p>
          <a:p>
            <a:pPr>
              <a:spcBef>
                <a:spcPct val="40000"/>
              </a:spcBef>
              <a:defRPr/>
            </a:pPr>
            <a:r>
              <a:rPr lang="en-US" altLang="en-US" sz="2400" kern="0" dirty="0" smtClean="0">
                <a:solidFill>
                  <a:srgbClr val="000000"/>
                </a:solidFill>
                <a:latin typeface="Calibri" panose="020F0502020204030204" pitchFamily="34" charset="0"/>
              </a:rPr>
              <a:t>Reassess q 2-3 h, give additional </a:t>
            </a:r>
            <a:r>
              <a:rPr lang="en-US" altLang="en-US" sz="2400" b="1" kern="0" dirty="0" smtClean="0">
                <a:solidFill>
                  <a:srgbClr val="000000"/>
                </a:solidFill>
                <a:latin typeface="Calibri" panose="020F0502020204030204" pitchFamily="34" charset="0"/>
              </a:rPr>
              <a:t>4</a:t>
            </a:r>
            <a:r>
              <a:rPr lang="en-US" altLang="en-US" sz="2400" kern="0" dirty="0" smtClean="0">
                <a:solidFill>
                  <a:srgbClr val="000000"/>
                </a:solidFill>
                <a:latin typeface="Calibri" panose="020F0502020204030204" pitchFamily="34" charset="0"/>
              </a:rPr>
              <a:t> mg until withdrawal signs abate</a:t>
            </a:r>
          </a:p>
          <a:p>
            <a:pPr>
              <a:spcBef>
                <a:spcPct val="40000"/>
              </a:spcBef>
              <a:defRPr/>
            </a:pPr>
            <a:r>
              <a:rPr lang="en-US" altLang="en-US" sz="2400" kern="0" dirty="0" smtClean="0">
                <a:solidFill>
                  <a:srgbClr val="000000"/>
                </a:solidFill>
                <a:latin typeface="Calibri" panose="020F0502020204030204" pitchFamily="34" charset="0"/>
              </a:rPr>
              <a:t>Don’t exceed </a:t>
            </a:r>
            <a:r>
              <a:rPr lang="en-US" altLang="en-US" sz="2400" b="1" kern="0" dirty="0" smtClean="0">
                <a:solidFill>
                  <a:srgbClr val="000000"/>
                </a:solidFill>
                <a:latin typeface="Calibri" panose="020F0502020204030204" pitchFamily="34" charset="0"/>
              </a:rPr>
              <a:t>16</a:t>
            </a:r>
            <a:r>
              <a:rPr lang="en-US" altLang="en-US" sz="2400" kern="0" dirty="0" smtClean="0">
                <a:solidFill>
                  <a:srgbClr val="000000"/>
                </a:solidFill>
                <a:latin typeface="Calibri" panose="020F0502020204030204" pitchFamily="34" charset="0"/>
              </a:rPr>
              <a:t> mg/24 </a:t>
            </a:r>
            <a:r>
              <a:rPr lang="en-US" altLang="en-US" sz="2400" kern="0" dirty="0" err="1" smtClean="0">
                <a:solidFill>
                  <a:srgbClr val="000000"/>
                </a:solidFill>
                <a:latin typeface="Calibri" panose="020F0502020204030204" pitchFamily="34" charset="0"/>
              </a:rPr>
              <a:t>hrs</a:t>
            </a:r>
            <a:endParaRPr lang="en-US" altLang="en-US" sz="2400" kern="0" dirty="0" smtClean="0">
              <a:solidFill>
                <a:srgbClr val="000000"/>
              </a:solidFill>
              <a:latin typeface="Calibri" panose="020F0502020204030204" pitchFamily="34" charset="0"/>
            </a:endParaRPr>
          </a:p>
          <a:p>
            <a:pPr>
              <a:spcBef>
                <a:spcPct val="40000"/>
              </a:spcBef>
              <a:defRPr/>
            </a:pPr>
            <a:endParaRPr lang="en-US" altLang="en-US" sz="2400" kern="0" dirty="0" smtClean="0">
              <a:solidFill>
                <a:srgbClr val="000000"/>
              </a:solidFill>
              <a:latin typeface="Calibri" panose="020F0502020204030204" pitchFamily="34" charset="0"/>
            </a:endParaRPr>
          </a:p>
        </p:txBody>
      </p:sp>
      <p:sp>
        <p:nvSpPr>
          <p:cNvPr id="7" name="Rectangle 5"/>
          <p:cNvSpPr txBox="1">
            <a:spLocks noChangeArrowheads="1"/>
          </p:cNvSpPr>
          <p:nvPr/>
        </p:nvSpPr>
        <p:spPr bwMode="auto">
          <a:xfrm>
            <a:off x="225631" y="3962400"/>
            <a:ext cx="11748354" cy="2286000"/>
          </a:xfrm>
          <a:prstGeom prst="rect">
            <a:avLst/>
          </a:prstGeom>
          <a:solidFill>
            <a:srgbClr val="00264D">
              <a:alpha val="16863"/>
            </a:srgbClr>
          </a:solidFill>
          <a:ln>
            <a:solidFill>
              <a:srgbClr val="00264D"/>
            </a:solidFill>
          </a:ln>
          <a:effectLst/>
        </p:spPr>
        <p:txBody>
          <a:bodyPr lIns="90488" tIns="44450" rIns="90488" bIns="44450"/>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40000"/>
              </a:spcBef>
              <a:defRPr/>
            </a:pPr>
            <a:r>
              <a:rPr lang="en-US" altLang="en-US" sz="2400" kern="0" dirty="0" smtClean="0">
                <a:solidFill>
                  <a:srgbClr val="000000"/>
                </a:solidFill>
                <a:latin typeface="Calibri" panose="020F0502020204030204" pitchFamily="34" charset="0"/>
              </a:rPr>
              <a:t>Monitor for CNS and respiratory depression</a:t>
            </a:r>
          </a:p>
          <a:p>
            <a:pPr>
              <a:spcBef>
                <a:spcPct val="40000"/>
              </a:spcBef>
              <a:defRPr/>
            </a:pPr>
            <a:r>
              <a:rPr lang="en-US" altLang="en-US" sz="2400" dirty="0" smtClean="0">
                <a:solidFill>
                  <a:srgbClr val="000000"/>
                </a:solidFill>
                <a:latin typeface="Calibri" panose="020F0502020204030204" pitchFamily="34" charset="0"/>
              </a:rPr>
              <a:t>Give </a:t>
            </a:r>
            <a:r>
              <a:rPr lang="en-US" altLang="en-US" sz="2400" dirty="0">
                <a:solidFill>
                  <a:srgbClr val="000000"/>
                </a:solidFill>
                <a:latin typeface="Calibri" panose="020F0502020204030204" pitchFamily="34" charset="0"/>
              </a:rPr>
              <a:t>same dose each daily including day of discharge</a:t>
            </a:r>
          </a:p>
          <a:p>
            <a:pPr>
              <a:defRPr/>
            </a:pPr>
            <a:r>
              <a:rPr lang="en-US" altLang="en-US" sz="2400" b="1" dirty="0" smtClean="0">
                <a:solidFill>
                  <a:srgbClr val="000000"/>
                </a:solidFill>
                <a:latin typeface="Calibri" panose="020F0502020204030204" pitchFamily="34" charset="0"/>
              </a:rPr>
              <a:t>Don’t </a:t>
            </a:r>
            <a:r>
              <a:rPr lang="en-US" altLang="en-US" sz="2400" b="1" dirty="0">
                <a:solidFill>
                  <a:srgbClr val="000000"/>
                </a:solidFill>
                <a:latin typeface="Calibri" panose="020F0502020204030204" pitchFamily="34" charset="0"/>
              </a:rPr>
              <a:t>give a </a:t>
            </a:r>
            <a:r>
              <a:rPr lang="en-US" altLang="en-US" sz="2400" b="1" dirty="0" smtClean="0">
                <a:solidFill>
                  <a:srgbClr val="000000"/>
                </a:solidFill>
                <a:latin typeface="Calibri" panose="020F0502020204030204" pitchFamily="34" charset="0"/>
              </a:rPr>
              <a:t>methadone prescription </a:t>
            </a:r>
            <a:endParaRPr lang="en-US" altLang="en-US" sz="2400" b="1" dirty="0">
              <a:solidFill>
                <a:srgbClr val="000000"/>
              </a:solidFill>
              <a:latin typeface="Calibri" panose="020F0502020204030204" pitchFamily="34" charset="0"/>
            </a:endParaRPr>
          </a:p>
          <a:p>
            <a:pPr>
              <a:defRPr/>
            </a:pPr>
            <a:r>
              <a:rPr lang="en-US" altLang="en-US" sz="2400" b="1" dirty="0" smtClean="0">
                <a:solidFill>
                  <a:srgbClr val="000000"/>
                </a:solidFill>
                <a:latin typeface="Calibri" panose="020F0502020204030204" pitchFamily="34" charset="0"/>
              </a:rPr>
              <a:t>Can give a buprenorphine prescription if you are waivered</a:t>
            </a:r>
            <a:endParaRPr lang="en-US" altLang="en-US" sz="3600" dirty="0">
              <a:solidFill>
                <a:srgbClr val="000000"/>
              </a:solidFill>
              <a:latin typeface="Calibri" panose="020F0502020204030204" pitchFamily="34" charset="0"/>
            </a:endParaRPr>
          </a:p>
        </p:txBody>
      </p:sp>
      <p:sp>
        <p:nvSpPr>
          <p:cNvPr id="9" name="Rectangle 9"/>
          <p:cNvSpPr>
            <a:spLocks noGrp="1" noChangeArrowheads="1"/>
          </p:cNvSpPr>
          <p:nvPr>
            <p:ph type="title"/>
          </p:nvPr>
        </p:nvSpPr>
        <p:spPr>
          <a:xfrm>
            <a:off x="0" y="0"/>
            <a:ext cx="12192000" cy="973777"/>
          </a:xfrm>
          <a:solidFill>
            <a:srgbClr val="003F53"/>
          </a:solidFill>
        </p:spPr>
        <p:txBody>
          <a:bodyPr lIns="90488" tIns="44450" rIns="90488" bIns="44450"/>
          <a:lstStyle/>
          <a:p>
            <a:pPr marL="463550" algn="l"/>
            <a:r>
              <a:rPr lang="en-US" altLang="en-US" sz="4000" b="1" u="sng" dirty="0" smtClean="0">
                <a:solidFill>
                  <a:schemeClr val="bg1"/>
                </a:solidFill>
                <a:effectLst>
                  <a:outerShdw blurRad="38100" dist="38100" dir="2700000" algn="tl">
                    <a:srgbClr val="000000">
                      <a:alpha val="43137"/>
                    </a:srgbClr>
                  </a:outerShdw>
                </a:effectLst>
              </a:rPr>
              <a:t>Inpatient</a:t>
            </a:r>
            <a:r>
              <a:rPr lang="en-US" altLang="en-US" sz="4000" b="1" dirty="0" smtClean="0">
                <a:solidFill>
                  <a:schemeClr val="bg1"/>
                </a:solidFill>
                <a:effectLst>
                  <a:outerShdw blurRad="38100" dist="38100" dir="2700000" algn="tl">
                    <a:srgbClr val="000000">
                      <a:alpha val="43137"/>
                    </a:srgbClr>
                  </a:outerShdw>
                </a:effectLst>
              </a:rPr>
              <a:t> Treatment of Opioid Withdrawal</a:t>
            </a:r>
          </a:p>
        </p:txBody>
      </p:sp>
      <p:pic>
        <p:nvPicPr>
          <p:cNvPr id="10" name="Picture 11" descr="BMC-BUMS LOGOS 120dpi"/>
          <p:cNvPicPr>
            <a:picLocks noChangeAspect="1" noChangeArrowheads="1"/>
          </p:cNvPicPr>
          <p:nvPr/>
        </p:nvPicPr>
        <p:blipFill rotWithShape="1">
          <a:blip r:embed="rId4">
            <a:extLst>
              <a:ext uri="{28A0092B-C50C-407E-A947-70E740481C1C}">
                <a14:useLocalDpi xmlns:a14="http://schemas.microsoft.com/office/drawing/2010/main" val="0"/>
              </a:ext>
            </a:extLst>
          </a:blip>
          <a:srcRect l="3621" r="54897" b="19001"/>
          <a:stretch/>
        </p:blipFill>
        <p:spPr bwMode="auto">
          <a:xfrm>
            <a:off x="10477693" y="167157"/>
            <a:ext cx="1496291" cy="73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223471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8435"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0724" name="Rectangle 4"/>
          <p:cNvSpPr>
            <a:spLocks noGrp="1" noChangeArrowheads="1"/>
          </p:cNvSpPr>
          <p:nvPr>
            <p:ph type="body" idx="1"/>
          </p:nvPr>
        </p:nvSpPr>
        <p:spPr>
          <a:xfrm>
            <a:off x="203200" y="769441"/>
            <a:ext cx="11785600" cy="5327073"/>
          </a:xfrm>
          <a:noFill/>
          <a:extLst/>
        </p:spPr>
        <p:txBody>
          <a:bodyPr lIns="90488" tIns="44450" rIns="90488" bIns="44450"/>
          <a:lstStyle/>
          <a:p>
            <a:pPr marL="176213" indent="-176213">
              <a:buFontTx/>
              <a:buNone/>
            </a:pPr>
            <a:r>
              <a:rPr lang="en-US" altLang="en-US" b="1" i="1" dirty="0" smtClean="0">
                <a:solidFill>
                  <a:srgbClr val="000000"/>
                </a:solidFill>
              </a:rPr>
              <a:t>Hospital course</a:t>
            </a:r>
          </a:p>
          <a:p>
            <a:pPr marL="176213" indent="-176213">
              <a:buFontTx/>
              <a:buNone/>
            </a:pPr>
            <a:endParaRPr lang="en-US" altLang="en-US" sz="1000" b="1" i="1" dirty="0" smtClean="0">
              <a:solidFill>
                <a:srgbClr val="000000"/>
              </a:solidFill>
            </a:endParaRPr>
          </a:p>
          <a:p>
            <a:pPr marL="176213" indent="-176213">
              <a:spcBef>
                <a:spcPct val="40000"/>
              </a:spcBef>
            </a:pPr>
            <a:r>
              <a:rPr lang="en-US" altLang="en-US" sz="2800" dirty="0" smtClean="0">
                <a:solidFill>
                  <a:srgbClr val="000000"/>
                </a:solidFill>
              </a:rPr>
              <a:t>Arm abscess I and D, cellulitis treated with IV Vancomycin</a:t>
            </a:r>
          </a:p>
          <a:p>
            <a:pPr marL="176213" indent="-176213">
              <a:spcBef>
                <a:spcPct val="40000"/>
              </a:spcBef>
            </a:pPr>
            <a:r>
              <a:rPr lang="en-US" altLang="en-US" sz="2800" dirty="0" smtClean="0">
                <a:solidFill>
                  <a:srgbClr val="000000"/>
                </a:solidFill>
              </a:rPr>
              <a:t>Opioid withdrawal management</a:t>
            </a:r>
          </a:p>
          <a:p>
            <a:pPr marL="631825" lvl="1" indent="-342900">
              <a:spcBef>
                <a:spcPct val="40000"/>
              </a:spcBef>
              <a:buFont typeface="Arial" charset="0"/>
              <a:buChar char="•"/>
            </a:pPr>
            <a:r>
              <a:rPr lang="en-US" altLang="en-US" u="sng" dirty="0" smtClean="0">
                <a:solidFill>
                  <a:srgbClr val="000000"/>
                </a:solidFill>
              </a:rPr>
              <a:t>Day 1</a:t>
            </a:r>
            <a:r>
              <a:rPr lang="en-US" altLang="en-US" dirty="0" smtClean="0">
                <a:solidFill>
                  <a:srgbClr val="000000"/>
                </a:solidFill>
              </a:rPr>
              <a:t> Methadone 20 mg </a:t>
            </a:r>
          </a:p>
          <a:p>
            <a:pPr marL="631825" lvl="1" indent="-342900">
              <a:spcBef>
                <a:spcPct val="40000"/>
              </a:spcBef>
              <a:buFont typeface="Arial" charset="0"/>
              <a:buChar char="•"/>
            </a:pPr>
            <a:r>
              <a:rPr lang="en-US" altLang="en-US" u="sng" dirty="0" smtClean="0">
                <a:solidFill>
                  <a:srgbClr val="000000"/>
                </a:solidFill>
              </a:rPr>
              <a:t>Day 2</a:t>
            </a:r>
          </a:p>
          <a:p>
            <a:pPr lvl="2">
              <a:spcBef>
                <a:spcPct val="40000"/>
              </a:spcBef>
            </a:pPr>
            <a:r>
              <a:rPr lang="en-US" altLang="en-US" dirty="0" smtClean="0">
                <a:solidFill>
                  <a:srgbClr val="000000"/>
                </a:solidFill>
              </a:rPr>
              <a:t>Very anxious, demanded increase in methadone</a:t>
            </a:r>
          </a:p>
          <a:p>
            <a:pPr lvl="2">
              <a:spcBef>
                <a:spcPct val="40000"/>
              </a:spcBef>
            </a:pPr>
            <a:r>
              <a:rPr lang="en-US" altLang="en-US" dirty="0" smtClean="0">
                <a:solidFill>
                  <a:srgbClr val="000000"/>
                </a:solidFill>
              </a:rPr>
              <a:t>Off the floor for 2+ hours</a:t>
            </a:r>
          </a:p>
          <a:p>
            <a:pPr lvl="2">
              <a:spcBef>
                <a:spcPct val="40000"/>
              </a:spcBef>
            </a:pPr>
            <a:r>
              <a:rPr lang="en-US" altLang="en-US" dirty="0" smtClean="0">
                <a:solidFill>
                  <a:srgbClr val="000000"/>
                </a:solidFill>
              </a:rPr>
              <a:t>Repeat urine drug test was positive for “</a:t>
            </a:r>
            <a:r>
              <a:rPr lang="en-US" altLang="en-US" b="1" dirty="0" smtClean="0">
                <a:solidFill>
                  <a:srgbClr val="000000"/>
                </a:solidFill>
              </a:rPr>
              <a:t>opiates</a:t>
            </a:r>
            <a:r>
              <a:rPr lang="en-US" altLang="en-US" dirty="0" smtClean="0">
                <a:solidFill>
                  <a:srgbClr val="000000"/>
                </a:solidFill>
              </a:rPr>
              <a:t>” </a:t>
            </a:r>
          </a:p>
        </p:txBody>
      </p:sp>
      <p:sp>
        <p:nvSpPr>
          <p:cNvPr id="18437" name="Text Box 5"/>
          <p:cNvSpPr txBox="1">
            <a:spLocks noChangeArrowheads="1"/>
          </p:cNvSpPr>
          <p:nvPr/>
        </p:nvSpPr>
        <p:spPr bwMode="auto">
          <a:xfrm>
            <a:off x="0" y="0"/>
            <a:ext cx="12192000" cy="769441"/>
          </a:xfrm>
          <a:prstGeom prst="rect">
            <a:avLst/>
          </a:prstGeom>
          <a:solidFill>
            <a:srgbClr val="003F53"/>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marL="463550"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40663594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xEl>
                                              <p:pRg st="5" end="5"/>
                                            </p:txEl>
                                          </p:spTgt>
                                        </p:tgtEl>
                                        <p:attrNameLst>
                                          <p:attrName>style.visibility</p:attrName>
                                        </p:attrNameLst>
                                      </p:cBhvr>
                                      <p:to>
                                        <p:strVal val="visible"/>
                                      </p:to>
                                    </p:set>
                                    <p:animEffect transition="in" filter="fade">
                                      <p:cBhvr>
                                        <p:cTn id="7" dur="500"/>
                                        <p:tgtEl>
                                          <p:spTgt spid="3072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4">
                                            <p:txEl>
                                              <p:pRg st="6" end="6"/>
                                            </p:txEl>
                                          </p:spTgt>
                                        </p:tgtEl>
                                        <p:attrNameLst>
                                          <p:attrName>style.visibility</p:attrName>
                                        </p:attrNameLst>
                                      </p:cBhvr>
                                      <p:to>
                                        <p:strVal val="visible"/>
                                      </p:to>
                                    </p:set>
                                    <p:animEffect transition="in" filter="fade">
                                      <p:cBhvr>
                                        <p:cTn id="10" dur="500"/>
                                        <p:tgtEl>
                                          <p:spTgt spid="3072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4">
                                            <p:txEl>
                                              <p:pRg st="7" end="7"/>
                                            </p:txEl>
                                          </p:spTgt>
                                        </p:tgtEl>
                                        <p:attrNameLst>
                                          <p:attrName>style.visibility</p:attrName>
                                        </p:attrNameLst>
                                      </p:cBhvr>
                                      <p:to>
                                        <p:strVal val="visible"/>
                                      </p:to>
                                    </p:set>
                                    <p:animEffect transition="in" filter="fade">
                                      <p:cBhvr>
                                        <p:cTn id="13" dur="500"/>
                                        <p:tgtEl>
                                          <p:spTgt spid="3072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4">
                                            <p:txEl>
                                              <p:pRg st="8" end="8"/>
                                            </p:txEl>
                                          </p:spTgt>
                                        </p:tgtEl>
                                        <p:attrNameLst>
                                          <p:attrName>style.visibility</p:attrName>
                                        </p:attrNameLst>
                                      </p:cBhvr>
                                      <p:to>
                                        <p:strVal val="visible"/>
                                      </p:to>
                                    </p:set>
                                    <p:animEffect transition="in" filter="fade">
                                      <p:cBhvr>
                                        <p:cTn id="16" dur="500"/>
                                        <p:tgtEl>
                                          <p:spTgt spid="307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 y="-4514"/>
            <a:ext cx="12290962" cy="769441"/>
          </a:xfrm>
          <a:prstGeom prst="rect">
            <a:avLst/>
          </a:prstGeom>
          <a:solidFill>
            <a:srgbClr val="003F53"/>
          </a:solidFill>
        </p:spPr>
        <p:txBody>
          <a:bodyPr wrap="square" rtlCol="0">
            <a:spAutoFit/>
          </a:bodyPr>
          <a:lstStyle/>
          <a:p>
            <a:pPr marL="463550"/>
            <a:r>
              <a:rPr lang="en-US" sz="4400" b="1" dirty="0" smtClean="0">
                <a:solidFill>
                  <a:schemeClr val="bg1"/>
                </a:solidFill>
                <a:effectLst>
                  <a:outerShdw blurRad="38100" dist="38100" dir="2700000" algn="tl">
                    <a:srgbClr val="000000">
                      <a:alpha val="43137"/>
                    </a:srgbClr>
                  </a:outerShdw>
                </a:effectLst>
              </a:rPr>
              <a:t>Opioids</a:t>
            </a:r>
            <a:endParaRPr lang="en-US" sz="4400" b="1" dirty="0">
              <a:solidFill>
                <a:schemeClr val="bg1"/>
              </a:solidFill>
              <a:effectLst>
                <a:outerShdw blurRad="38100" dist="38100" dir="2700000" algn="tl">
                  <a:srgbClr val="000000">
                    <a:alpha val="43137"/>
                  </a:srgbClr>
                </a:outerShdw>
              </a:effectLst>
            </a:endParaRPr>
          </a:p>
        </p:txBody>
      </p:sp>
      <p:grpSp>
        <p:nvGrpSpPr>
          <p:cNvPr id="25" name="Group 24"/>
          <p:cNvGrpSpPr/>
          <p:nvPr/>
        </p:nvGrpSpPr>
        <p:grpSpPr>
          <a:xfrm>
            <a:off x="1812598" y="4662535"/>
            <a:ext cx="8970196" cy="1873124"/>
            <a:chOff x="1812598" y="4662535"/>
            <a:chExt cx="8855402" cy="1873124"/>
          </a:xfrm>
        </p:grpSpPr>
        <p:grpSp>
          <p:nvGrpSpPr>
            <p:cNvPr id="4" name="Group 3"/>
            <p:cNvGrpSpPr/>
            <p:nvPr/>
          </p:nvGrpSpPr>
          <p:grpSpPr>
            <a:xfrm>
              <a:off x="1812598" y="4662535"/>
              <a:ext cx="8855402" cy="1873124"/>
              <a:chOff x="288598" y="4656138"/>
              <a:chExt cx="8855402" cy="2133600"/>
            </a:xfrm>
          </p:grpSpPr>
          <p:pic>
            <p:nvPicPr>
              <p:cNvPr id="5" name="Picture 2" descr="auto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981200" y="4656138"/>
                <a:ext cx="7162800" cy="2133600"/>
              </a:xfrm>
              <a:prstGeom prst="rect">
                <a:avLst/>
              </a:prstGeom>
              <a:noFill/>
              <a:ln w="9525">
                <a:noFill/>
                <a:miter lim="800000"/>
                <a:headEnd/>
                <a:tailEnd/>
              </a:ln>
            </p:spPr>
          </p:pic>
          <p:sp>
            <p:nvSpPr>
              <p:cNvPr id="6" name="Text Box 5"/>
              <p:cNvSpPr txBox="1">
                <a:spLocks noChangeArrowheads="1"/>
              </p:cNvSpPr>
              <p:nvPr/>
            </p:nvSpPr>
            <p:spPr bwMode="auto">
              <a:xfrm>
                <a:off x="288598" y="5157659"/>
                <a:ext cx="1371145" cy="52586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a:solidFill>
                      <a:prstClr val="black"/>
                    </a:solidFill>
                    <a:cs typeface="Calibri" panose="020F0502020204030204" pitchFamily="34" charset="0"/>
                  </a:rPr>
                  <a:t>Synthetic</a:t>
                </a:r>
              </a:p>
            </p:txBody>
          </p:sp>
        </p:grpSp>
        <p:grpSp>
          <p:nvGrpSpPr>
            <p:cNvPr id="7" name="Group 6"/>
            <p:cNvGrpSpPr/>
            <p:nvPr/>
          </p:nvGrpSpPr>
          <p:grpSpPr>
            <a:xfrm>
              <a:off x="3633789" y="6175111"/>
              <a:ext cx="6492875" cy="338554"/>
              <a:chOff x="2109788" y="6375400"/>
              <a:chExt cx="6492875" cy="338554"/>
            </a:xfrm>
            <a:solidFill>
              <a:schemeClr val="bg1"/>
            </a:solidFill>
          </p:grpSpPr>
          <p:sp>
            <p:nvSpPr>
              <p:cNvPr id="8" name="TextBox 1"/>
              <p:cNvSpPr txBox="1">
                <a:spLocks noChangeArrowheads="1"/>
              </p:cNvSpPr>
              <p:nvPr/>
            </p:nvSpPr>
            <p:spPr bwMode="auto">
              <a:xfrm>
                <a:off x="2109788" y="6375400"/>
                <a:ext cx="2052637"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Methadone</a:t>
                </a:r>
              </a:p>
            </p:txBody>
          </p:sp>
          <p:sp>
            <p:nvSpPr>
              <p:cNvPr id="9" name="TextBox 14"/>
              <p:cNvSpPr txBox="1">
                <a:spLocks noChangeArrowheads="1"/>
              </p:cNvSpPr>
              <p:nvPr/>
            </p:nvSpPr>
            <p:spPr bwMode="auto">
              <a:xfrm>
                <a:off x="4198938" y="6375400"/>
                <a:ext cx="2054225"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Meperidine</a:t>
                </a:r>
              </a:p>
            </p:txBody>
          </p:sp>
          <p:sp>
            <p:nvSpPr>
              <p:cNvPr id="10" name="TextBox 15"/>
              <p:cNvSpPr txBox="1">
                <a:spLocks noChangeArrowheads="1"/>
              </p:cNvSpPr>
              <p:nvPr/>
            </p:nvSpPr>
            <p:spPr bwMode="auto">
              <a:xfrm>
                <a:off x="6548438" y="6375400"/>
                <a:ext cx="2054225"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Fentanyl</a:t>
                </a:r>
              </a:p>
            </p:txBody>
          </p:sp>
        </p:grpSp>
      </p:grpSp>
      <p:sp>
        <p:nvSpPr>
          <p:cNvPr id="3" name="Oval 2">
            <a:extLst>
              <a:ext uri="{FF2B5EF4-FFF2-40B4-BE49-F238E27FC236}">
                <a16:creationId xmlns:a16="http://schemas.microsoft.com/office/drawing/2014/main" xmlns="" id="{37D040DB-803B-4650-A59C-1B3D94F23F9B}"/>
              </a:ext>
            </a:extLst>
          </p:cNvPr>
          <p:cNvSpPr/>
          <p:nvPr/>
        </p:nvSpPr>
        <p:spPr>
          <a:xfrm>
            <a:off x="6657975" y="4848225"/>
            <a:ext cx="133350"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a:extLst>
              <a:ext uri="{FF2B5EF4-FFF2-40B4-BE49-F238E27FC236}">
                <a16:creationId xmlns:a16="http://schemas.microsoft.com/office/drawing/2014/main" xmlns="" id="{8BCF0079-57CC-4643-B3EF-447661C15F22}"/>
              </a:ext>
            </a:extLst>
          </p:cNvPr>
          <p:cNvSpPr/>
          <p:nvPr/>
        </p:nvSpPr>
        <p:spPr>
          <a:xfrm>
            <a:off x="5305824" y="4752956"/>
            <a:ext cx="133350"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6" name="Group 35"/>
          <p:cNvGrpSpPr/>
          <p:nvPr/>
        </p:nvGrpSpPr>
        <p:grpSpPr>
          <a:xfrm>
            <a:off x="1285029" y="409302"/>
            <a:ext cx="9497765" cy="4168534"/>
            <a:chOff x="1288105" y="409302"/>
            <a:chExt cx="9209268" cy="4168534"/>
          </a:xfrm>
        </p:grpSpPr>
        <p:grpSp>
          <p:nvGrpSpPr>
            <p:cNvPr id="35" name="Group 34"/>
            <p:cNvGrpSpPr/>
            <p:nvPr/>
          </p:nvGrpSpPr>
          <p:grpSpPr>
            <a:xfrm>
              <a:off x="1288105" y="409302"/>
              <a:ext cx="9209268" cy="4168534"/>
              <a:chOff x="1288105" y="409302"/>
              <a:chExt cx="9209268" cy="4168534"/>
            </a:xfrm>
          </p:grpSpPr>
          <p:pic>
            <p:nvPicPr>
              <p:cNvPr id="12"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3428875" y="409302"/>
                <a:ext cx="7068498" cy="4162698"/>
              </a:xfrm>
              <a:prstGeom prst="rect">
                <a:avLst/>
              </a:prstGeom>
              <a:noFill/>
              <a:ln w="9525">
                <a:noFill/>
                <a:miter lim="800000"/>
                <a:headEnd/>
                <a:tailEnd/>
              </a:ln>
            </p:spPr>
          </p:pic>
          <p:sp>
            <p:nvSpPr>
              <p:cNvPr id="26" name="Text Box 4"/>
              <p:cNvSpPr txBox="1">
                <a:spLocks noChangeArrowheads="1"/>
              </p:cNvSpPr>
              <p:nvPr/>
            </p:nvSpPr>
            <p:spPr bwMode="auto">
              <a:xfrm>
                <a:off x="1288105" y="2872166"/>
                <a:ext cx="2140770" cy="395173"/>
              </a:xfrm>
              <a:prstGeom prst="rect">
                <a:avLst/>
              </a:prstGeom>
              <a:noFill/>
              <a:ln w="9525">
                <a:noFill/>
                <a:miter lim="800000"/>
                <a:headEnd/>
                <a:tailEnd/>
              </a:ln>
            </p:spPr>
            <p:txBody>
              <a:bodyPr wrap="square">
                <a:spAutoFit/>
              </a:bodyPr>
              <a:lstStyle/>
              <a:p>
                <a:pPr algn="r" eaLnBrk="0" fontAlgn="base" hangingPunct="0">
                  <a:lnSpc>
                    <a:spcPct val="80000"/>
                  </a:lnSpc>
                  <a:spcBef>
                    <a:spcPct val="0"/>
                  </a:spcBef>
                  <a:spcAft>
                    <a:spcPct val="0"/>
                  </a:spcAft>
                </a:pPr>
                <a:r>
                  <a:rPr lang="en-US" sz="2400" b="1" dirty="0" smtClean="0">
                    <a:solidFill>
                      <a:prstClr val="black"/>
                    </a:solidFill>
                    <a:cs typeface="Calibri" panose="020F0502020204030204" pitchFamily="34" charset="0"/>
                  </a:rPr>
                  <a:t>Semisynthetic</a:t>
                </a:r>
                <a:endParaRPr lang="en-US" sz="2400" b="1" dirty="0">
                  <a:solidFill>
                    <a:srgbClr val="E31837"/>
                  </a:solidFill>
                  <a:cs typeface="Calibri" panose="020F0502020204030204" pitchFamily="34" charset="0"/>
                </a:endParaRPr>
              </a:p>
            </p:txBody>
          </p:sp>
          <p:sp>
            <p:nvSpPr>
              <p:cNvPr id="13" name="TextBox 18"/>
              <p:cNvSpPr txBox="1">
                <a:spLocks noChangeArrowheads="1"/>
              </p:cNvSpPr>
              <p:nvPr/>
            </p:nvSpPr>
            <p:spPr bwMode="auto">
              <a:xfrm>
                <a:off x="6310265" y="4270059"/>
                <a:ext cx="1762174"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Hydromorphone</a:t>
                </a:r>
              </a:p>
            </p:txBody>
          </p:sp>
          <p:sp>
            <p:nvSpPr>
              <p:cNvPr id="14" name="TextBox 16"/>
              <p:cNvSpPr txBox="1">
                <a:spLocks noChangeArrowheads="1"/>
              </p:cNvSpPr>
              <p:nvPr/>
            </p:nvSpPr>
            <p:spPr bwMode="auto">
              <a:xfrm>
                <a:off x="3633788" y="2135943"/>
                <a:ext cx="2252985" cy="307777"/>
              </a:xfrm>
              <a:prstGeom prst="rect">
                <a:avLst/>
              </a:prstGeom>
              <a:solidFill>
                <a:schemeClr val="bg1"/>
              </a:solid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cs typeface="Calibri" panose="020F0502020204030204" pitchFamily="34" charset="0"/>
                  </a:rPr>
                  <a:t>Diacetylmorphine (Heroin)</a:t>
                </a:r>
              </a:p>
            </p:txBody>
          </p:sp>
          <p:sp>
            <p:nvSpPr>
              <p:cNvPr id="15" name="TextBox 17"/>
              <p:cNvSpPr txBox="1">
                <a:spLocks noChangeArrowheads="1"/>
              </p:cNvSpPr>
              <p:nvPr/>
            </p:nvSpPr>
            <p:spPr bwMode="auto">
              <a:xfrm>
                <a:off x="4445251" y="3804063"/>
                <a:ext cx="1650750"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Hydrocodone</a:t>
                </a:r>
              </a:p>
            </p:txBody>
          </p:sp>
          <p:sp>
            <p:nvSpPr>
              <p:cNvPr id="16" name="TextBox 19"/>
              <p:cNvSpPr txBox="1">
                <a:spLocks noChangeArrowheads="1"/>
              </p:cNvSpPr>
              <p:nvPr/>
            </p:nvSpPr>
            <p:spPr bwMode="auto">
              <a:xfrm>
                <a:off x="8127908" y="3787831"/>
                <a:ext cx="1278642"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Oxycodone</a:t>
                </a:r>
              </a:p>
            </p:txBody>
          </p:sp>
          <p:sp>
            <p:nvSpPr>
              <p:cNvPr id="17" name="TextBox 20"/>
              <p:cNvSpPr txBox="1">
                <a:spLocks noChangeArrowheads="1"/>
              </p:cNvSpPr>
              <p:nvPr/>
            </p:nvSpPr>
            <p:spPr bwMode="auto">
              <a:xfrm>
                <a:off x="8993372" y="2311832"/>
                <a:ext cx="1403839" cy="307777"/>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Calibri" panose="020F0502020204030204" pitchFamily="34" charset="0"/>
                  </a:rPr>
                  <a:t>Oxymorphone</a:t>
                </a:r>
              </a:p>
            </p:txBody>
          </p:sp>
        </p:grpSp>
        <p:cxnSp>
          <p:nvCxnSpPr>
            <p:cNvPr id="18" name="Straight Arrow Connector 17"/>
            <p:cNvCxnSpPr/>
            <p:nvPr/>
          </p:nvCxnSpPr>
          <p:spPr>
            <a:xfrm flipH="1">
              <a:off x="5094867" y="1339314"/>
              <a:ext cx="688615" cy="7402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66041" y="1343055"/>
              <a:ext cx="727331" cy="49758"/>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83481" y="2061228"/>
              <a:ext cx="594714" cy="659545"/>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68377" y="2202133"/>
              <a:ext cx="11531" cy="829994"/>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915062" y="1951769"/>
              <a:ext cx="425690" cy="476366"/>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20575" y="-477306"/>
            <a:ext cx="7746147" cy="2614737"/>
            <a:chOff x="520575" y="-477306"/>
            <a:chExt cx="7746147" cy="2614737"/>
          </a:xfrm>
        </p:grpSpPr>
        <p:pic>
          <p:nvPicPr>
            <p:cNvPr id="29"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4381" r="33162" b="58485"/>
            <a:stretch/>
          </p:blipFill>
          <p:spPr bwMode="auto">
            <a:xfrm>
              <a:off x="5936234" y="409302"/>
              <a:ext cx="2259914" cy="1728129"/>
            </a:xfrm>
            <a:prstGeom prst="rect">
              <a:avLst/>
            </a:prstGeom>
            <a:noFill/>
            <a:ln w="9525">
              <a:noFill/>
              <a:miter lim="800000"/>
              <a:headEnd/>
              <a:tailEnd/>
            </a:ln>
          </p:spPr>
        </p:pic>
        <p:sp>
          <p:nvSpPr>
            <p:cNvPr id="23" name="TextBox 22"/>
            <p:cNvSpPr txBox="1"/>
            <p:nvPr/>
          </p:nvSpPr>
          <p:spPr>
            <a:xfrm>
              <a:off x="5819145" y="-477306"/>
              <a:ext cx="2447577" cy="2555718"/>
            </a:xfrm>
            <a:prstGeom prst="rect">
              <a:avLst/>
            </a:prstGeom>
            <a:noFill/>
          </p:spPr>
          <p:txBody>
            <a:bodyPr wrap="square" rtlCol="0">
              <a:prstTxWarp prst="textArchDown">
                <a:avLst>
                  <a:gd name="adj" fmla="val 720688"/>
                </a:avLst>
              </a:prstTxWarp>
              <a:spAutoFit/>
            </a:bodyPr>
            <a:lstStyle/>
            <a:p>
              <a:pPr algn="ctr" fontAlgn="base">
                <a:spcBef>
                  <a:spcPct val="0"/>
                </a:spcBef>
                <a:spcAft>
                  <a:spcPct val="0"/>
                </a:spcAft>
              </a:pPr>
              <a:r>
                <a:rPr lang="en-US" b="1" dirty="0">
                  <a:solidFill>
                    <a:srgbClr val="E31837"/>
                  </a:solidFill>
                </a:rPr>
                <a:t>Opiates:</a:t>
              </a:r>
              <a:r>
                <a:rPr lang="en-US" b="1" dirty="0">
                  <a:solidFill>
                    <a:prstClr val="black"/>
                  </a:solidFill>
                </a:rPr>
                <a:t> Codeine and Morphine</a:t>
              </a:r>
            </a:p>
          </p:txBody>
        </p:sp>
        <p:sp>
          <p:nvSpPr>
            <p:cNvPr id="33" name="Text Box 4"/>
            <p:cNvSpPr txBox="1">
              <a:spLocks noChangeArrowheads="1"/>
            </p:cNvSpPr>
            <p:nvPr/>
          </p:nvSpPr>
          <p:spPr bwMode="auto">
            <a:xfrm>
              <a:off x="520575" y="1556596"/>
              <a:ext cx="2908300" cy="395173"/>
            </a:xfrm>
            <a:prstGeom prst="rect">
              <a:avLst/>
            </a:prstGeom>
            <a:noFill/>
            <a:ln w="9525">
              <a:noFill/>
              <a:miter lim="800000"/>
              <a:headEnd/>
              <a:tailEnd/>
            </a:ln>
          </p:spPr>
          <p:txBody>
            <a:bodyPr>
              <a:spAutoFit/>
            </a:bodyPr>
            <a:lstStyle/>
            <a:p>
              <a:pPr algn="r" eaLnBrk="0" fontAlgn="base" hangingPunct="0">
                <a:lnSpc>
                  <a:spcPct val="80000"/>
                </a:lnSpc>
                <a:spcBef>
                  <a:spcPct val="0"/>
                </a:spcBef>
                <a:spcAft>
                  <a:spcPct val="0"/>
                </a:spcAft>
              </a:pPr>
              <a:r>
                <a:rPr lang="en-US" sz="2400" b="1" dirty="0">
                  <a:solidFill>
                    <a:prstClr val="black"/>
                  </a:solidFill>
                  <a:cs typeface="Calibri" panose="020F0502020204030204" pitchFamily="34" charset="0"/>
                </a:rPr>
                <a:t>Natural </a:t>
              </a:r>
              <a:r>
                <a:rPr lang="en-US" sz="2400" b="1" dirty="0">
                  <a:solidFill>
                    <a:srgbClr val="E31837"/>
                  </a:solidFill>
                  <a:cs typeface="Calibri" panose="020F0502020204030204" pitchFamily="34" charset="0"/>
                </a:rPr>
                <a:t>(</a:t>
              </a:r>
              <a:r>
                <a:rPr lang="en-US" sz="2400" b="1" dirty="0" smtClean="0">
                  <a:solidFill>
                    <a:srgbClr val="E31837"/>
                  </a:solidFill>
                  <a:cs typeface="Calibri" panose="020F0502020204030204" pitchFamily="34" charset="0"/>
                </a:rPr>
                <a:t>Opiates)</a:t>
              </a:r>
              <a:endParaRPr lang="en-US" sz="2400" b="1" dirty="0">
                <a:solidFill>
                  <a:srgbClr val="E31837"/>
                </a:solidFill>
                <a:cs typeface="Calibri" panose="020F0502020204030204" pitchFamily="34" charset="0"/>
              </a:endParaRPr>
            </a:p>
          </p:txBody>
        </p:sp>
      </p:grpSp>
    </p:spTree>
    <p:extLst>
      <p:ext uri="{BB962C8B-B14F-4D97-AF65-F5344CB8AC3E}">
        <p14:creationId xmlns:p14="http://schemas.microsoft.com/office/powerpoint/2010/main" val="163951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06400" y="1295400"/>
            <a:ext cx="11277600" cy="3886200"/>
          </a:xfrm>
          <a:noFill/>
        </p:spPr>
        <p:txBody>
          <a:bodyPr/>
          <a:lstStyle/>
          <a:p>
            <a:pPr>
              <a:spcBef>
                <a:spcPct val="40000"/>
              </a:spcBef>
              <a:buFontTx/>
              <a:buNone/>
              <a:defRPr/>
            </a:pPr>
            <a:r>
              <a:rPr lang="en-US" altLang="en-US" sz="2800" b="1" dirty="0" smtClean="0">
                <a:solidFill>
                  <a:srgbClr val="000000"/>
                </a:solidFill>
              </a:rPr>
              <a:t>6 months later</a:t>
            </a:r>
          </a:p>
          <a:p>
            <a:pPr>
              <a:spcBef>
                <a:spcPct val="40000"/>
              </a:spcBef>
              <a:defRPr/>
            </a:pPr>
            <a:endParaRPr lang="en-US" altLang="en-US" sz="2800" dirty="0" smtClean="0">
              <a:solidFill>
                <a:srgbClr val="000000"/>
              </a:solidFill>
            </a:endParaRPr>
          </a:p>
          <a:p>
            <a:pPr>
              <a:spcBef>
                <a:spcPct val="40000"/>
              </a:spcBef>
              <a:defRPr/>
            </a:pPr>
            <a:r>
              <a:rPr lang="en-US" altLang="en-US" sz="2800" dirty="0">
                <a:solidFill>
                  <a:srgbClr val="000000"/>
                </a:solidFill>
              </a:rPr>
              <a:t>H</a:t>
            </a:r>
            <a:r>
              <a:rPr lang="en-US" altLang="en-US" sz="2800" dirty="0" smtClean="0">
                <a:solidFill>
                  <a:srgbClr val="000000"/>
                </a:solidFill>
              </a:rPr>
              <a:t>e presents to your primary care clinic requesting referral to “detox” for his heroin addiction</a:t>
            </a:r>
          </a:p>
          <a:p>
            <a:pPr marL="0" indent="0">
              <a:spcBef>
                <a:spcPct val="40000"/>
              </a:spcBef>
              <a:buFontTx/>
              <a:buNone/>
              <a:defRPr/>
            </a:pPr>
            <a:endParaRPr lang="en-US" altLang="en-US" sz="2800" dirty="0" smtClean="0">
              <a:solidFill>
                <a:srgbClr val="000000"/>
              </a:solidFill>
            </a:endParaRPr>
          </a:p>
          <a:p>
            <a:pPr>
              <a:spcBef>
                <a:spcPct val="40000"/>
              </a:spcBef>
              <a:defRPr/>
            </a:pPr>
            <a:r>
              <a:rPr lang="en-US" altLang="en-US" sz="2800" dirty="0">
                <a:solidFill>
                  <a:srgbClr val="000000"/>
                </a:solidFill>
              </a:rPr>
              <a:t>H</a:t>
            </a:r>
            <a:r>
              <a:rPr lang="en-US" altLang="en-US" sz="2800" dirty="0" smtClean="0">
                <a:solidFill>
                  <a:srgbClr val="000000"/>
                </a:solidFill>
              </a:rPr>
              <a:t>e has been using heroin since the day he left the hospital</a:t>
            </a:r>
          </a:p>
        </p:txBody>
      </p:sp>
      <p:sp>
        <p:nvSpPr>
          <p:cNvPr id="21507" name="Text Box 5"/>
          <p:cNvSpPr txBox="1">
            <a:spLocks noChangeArrowheads="1"/>
          </p:cNvSpPr>
          <p:nvPr/>
        </p:nvSpPr>
        <p:spPr bwMode="auto">
          <a:xfrm>
            <a:off x="0" y="0"/>
            <a:ext cx="12192000" cy="769441"/>
          </a:xfrm>
          <a:prstGeom prst="rect">
            <a:avLst/>
          </a:prstGeom>
          <a:solidFill>
            <a:srgbClr val="003F53"/>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marL="463550"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3804865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92000" cy="1143000"/>
          </a:xfrm>
          <a:solidFill>
            <a:srgbClr val="003F53"/>
          </a:solidFill>
        </p:spPr>
        <p:txBody>
          <a:bodyPr lIns="90488" tIns="44450" rIns="90488" bIns="44450"/>
          <a:lstStyle/>
          <a:p>
            <a:r>
              <a:rPr lang="en-US" altLang="en-US" b="1" dirty="0" smtClean="0">
                <a:solidFill>
                  <a:schemeClr val="bg1"/>
                </a:solidFill>
                <a:effectLst>
                  <a:outerShdw blurRad="38100" dist="38100" dir="2700000" algn="tl">
                    <a:srgbClr val="000000">
                      <a:alpha val="43137"/>
                    </a:srgbClr>
                  </a:outerShdw>
                </a:effectLst>
              </a:rPr>
              <a:t>Opioid Detoxification Outcomes</a:t>
            </a:r>
          </a:p>
        </p:txBody>
      </p:sp>
      <p:sp>
        <p:nvSpPr>
          <p:cNvPr id="23555" name="Rectangle 3"/>
          <p:cNvSpPr>
            <a:spLocks noGrp="1" noChangeArrowheads="1"/>
          </p:cNvSpPr>
          <p:nvPr>
            <p:ph type="body" idx="1"/>
          </p:nvPr>
        </p:nvSpPr>
        <p:spPr>
          <a:xfrm>
            <a:off x="508000" y="1752600"/>
            <a:ext cx="11074400" cy="33258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ts val="1200"/>
              </a:spcBef>
            </a:pPr>
            <a:r>
              <a:rPr lang="en-US" altLang="en-US" dirty="0" smtClean="0">
                <a:solidFill>
                  <a:srgbClr val="000000"/>
                </a:solidFill>
              </a:rPr>
              <a:t>Low rates of retention in treatment</a:t>
            </a:r>
          </a:p>
          <a:p>
            <a:pPr>
              <a:spcBef>
                <a:spcPts val="1200"/>
              </a:spcBef>
            </a:pPr>
            <a:r>
              <a:rPr lang="en-US" altLang="en-US" dirty="0" smtClean="0">
                <a:solidFill>
                  <a:srgbClr val="000000"/>
                </a:solidFill>
              </a:rPr>
              <a:t>High rates of relapse post-treatment</a:t>
            </a:r>
          </a:p>
          <a:p>
            <a:pPr lvl="1">
              <a:spcBef>
                <a:spcPts val="1200"/>
              </a:spcBef>
              <a:buFont typeface="Arial" charset="0"/>
              <a:buChar char="•"/>
            </a:pPr>
            <a:r>
              <a:rPr lang="en-US" altLang="en-US" dirty="0" smtClean="0">
                <a:solidFill>
                  <a:srgbClr val="000000"/>
                </a:solidFill>
              </a:rPr>
              <a:t>&lt; 50% abstinent at 6 months</a:t>
            </a:r>
          </a:p>
          <a:p>
            <a:pPr lvl="1">
              <a:spcBef>
                <a:spcPts val="1200"/>
              </a:spcBef>
              <a:buFont typeface="Arial" charset="0"/>
              <a:buChar char="•"/>
            </a:pPr>
            <a:r>
              <a:rPr lang="en-US" altLang="en-US" dirty="0" smtClean="0">
                <a:solidFill>
                  <a:srgbClr val="000000"/>
                </a:solidFill>
              </a:rPr>
              <a:t>&lt; 15% abstinent at 12 months</a:t>
            </a:r>
          </a:p>
          <a:p>
            <a:pPr lvl="1">
              <a:spcBef>
                <a:spcPts val="1200"/>
              </a:spcBef>
              <a:buFont typeface="Arial" charset="0"/>
              <a:buChar char="•"/>
            </a:pPr>
            <a:r>
              <a:rPr lang="en-US" altLang="en-US" dirty="0" smtClean="0">
                <a:solidFill>
                  <a:srgbClr val="000000"/>
                </a:solidFill>
              </a:rPr>
              <a:t>Increased rates of overdose due to decreased tolerance</a:t>
            </a:r>
          </a:p>
        </p:txBody>
      </p:sp>
      <p:sp>
        <p:nvSpPr>
          <p:cNvPr id="23556" name="Text Box 4"/>
          <p:cNvSpPr txBox="1">
            <a:spLocks noChangeArrowheads="1"/>
          </p:cNvSpPr>
          <p:nvPr/>
        </p:nvSpPr>
        <p:spPr bwMode="auto">
          <a:xfrm>
            <a:off x="406402" y="5715001"/>
            <a:ext cx="32780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smtClean="0">
                <a:solidFill>
                  <a:srgbClr val="000000"/>
                </a:solidFill>
              </a:rPr>
              <a:t>O’Connor PG </a:t>
            </a:r>
            <a:r>
              <a:rPr lang="en-US" altLang="en-US" sz="1800" i="1" dirty="0" smtClean="0">
                <a:solidFill>
                  <a:srgbClr val="000000"/>
                </a:solidFill>
              </a:rPr>
              <a:t>JAMA</a:t>
            </a:r>
            <a:r>
              <a:rPr lang="en-US" altLang="en-US" sz="1800" dirty="0" smtClean="0">
                <a:solidFill>
                  <a:srgbClr val="000000"/>
                </a:solidFill>
              </a:rPr>
              <a:t> 2005</a:t>
            </a:r>
          </a:p>
          <a:p>
            <a:pPr fontAlgn="base">
              <a:spcBef>
                <a:spcPct val="0"/>
              </a:spcBef>
              <a:spcAft>
                <a:spcPct val="0"/>
              </a:spcAft>
              <a:buFontTx/>
              <a:buNone/>
            </a:pPr>
            <a:r>
              <a:rPr lang="en-US" altLang="en-US" sz="1800" dirty="0" err="1" smtClean="0">
                <a:solidFill>
                  <a:srgbClr val="000000"/>
                </a:solidFill>
              </a:rPr>
              <a:t>Mattick</a:t>
            </a:r>
            <a:r>
              <a:rPr lang="en-US" altLang="en-US" sz="1800" dirty="0" smtClean="0">
                <a:solidFill>
                  <a:srgbClr val="000000"/>
                </a:solidFill>
              </a:rPr>
              <a:t> RP, Hall WD. </a:t>
            </a:r>
            <a:r>
              <a:rPr lang="en-US" altLang="en-US" sz="1800" i="1" dirty="0" smtClean="0">
                <a:solidFill>
                  <a:srgbClr val="000000"/>
                </a:solidFill>
              </a:rPr>
              <a:t>Lancet</a:t>
            </a:r>
            <a:r>
              <a:rPr lang="en-US" altLang="en-US" sz="1800" dirty="0" smtClean="0">
                <a:solidFill>
                  <a:srgbClr val="000000"/>
                </a:solidFill>
              </a:rPr>
              <a:t> 1996</a:t>
            </a:r>
          </a:p>
          <a:p>
            <a:pPr fontAlgn="base">
              <a:spcBef>
                <a:spcPct val="0"/>
              </a:spcBef>
              <a:spcAft>
                <a:spcPct val="0"/>
              </a:spcAft>
              <a:buFontTx/>
              <a:buNone/>
            </a:pPr>
            <a:r>
              <a:rPr lang="en-US" altLang="en-US" sz="1800" dirty="0" err="1" smtClean="0">
                <a:solidFill>
                  <a:srgbClr val="000000"/>
                </a:solidFill>
              </a:rPr>
              <a:t>Stimmel</a:t>
            </a:r>
            <a:r>
              <a:rPr lang="en-US" altLang="en-US" sz="1800" dirty="0" smtClean="0">
                <a:solidFill>
                  <a:srgbClr val="000000"/>
                </a:solidFill>
              </a:rPr>
              <a:t> B et al. </a:t>
            </a:r>
            <a:r>
              <a:rPr lang="en-US" altLang="en-US" sz="1800" i="1" dirty="0" smtClean="0">
                <a:solidFill>
                  <a:srgbClr val="000000"/>
                </a:solidFill>
              </a:rPr>
              <a:t>JAMA</a:t>
            </a:r>
            <a:r>
              <a:rPr lang="en-US" altLang="en-US" sz="1800" dirty="0" smtClean="0">
                <a:solidFill>
                  <a:srgbClr val="000000"/>
                </a:solidFill>
              </a:rPr>
              <a:t> 1977</a:t>
            </a:r>
          </a:p>
        </p:txBody>
      </p:sp>
    </p:spTree>
    <p:custDataLst>
      <p:tags r:id="rId1"/>
    </p:custDataLst>
    <p:extLst>
      <p:ext uri="{BB962C8B-B14F-4D97-AF65-F5344CB8AC3E}">
        <p14:creationId xmlns:p14="http://schemas.microsoft.com/office/powerpoint/2010/main" val="15008836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1066800"/>
          </a:xfrm>
          <a:solidFill>
            <a:srgbClr val="003F53"/>
          </a:solidFill>
        </p:spPr>
        <p:txBody>
          <a:bodyPr lIns="90488" tIns="44450" rIns="90488" bIns="44450"/>
          <a:lstStyle/>
          <a:p>
            <a:r>
              <a:rPr lang="en-US" altLang="en-US" b="1" dirty="0" smtClean="0">
                <a:solidFill>
                  <a:schemeClr val="bg1"/>
                </a:solidFill>
                <a:effectLst>
                  <a:outerShdw blurRad="38100" dist="38100" dir="2700000" algn="tl">
                    <a:srgbClr val="000000">
                      <a:alpha val="43137"/>
                    </a:srgbClr>
                  </a:outerShdw>
                </a:effectLst>
              </a:rPr>
              <a:t>Reasons for Relapse</a:t>
            </a:r>
          </a:p>
        </p:txBody>
      </p:sp>
      <p:sp>
        <p:nvSpPr>
          <p:cNvPr id="24579" name="Rectangle 3"/>
          <p:cNvSpPr>
            <a:spLocks noGrp="1" noChangeArrowheads="1"/>
          </p:cNvSpPr>
          <p:nvPr>
            <p:ph type="body" idx="1"/>
          </p:nvPr>
        </p:nvSpPr>
        <p:spPr>
          <a:xfrm>
            <a:off x="508000" y="1295400"/>
            <a:ext cx="113792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Clr>
                <a:schemeClr val="tx2"/>
              </a:buClr>
              <a:buSzPct val="120000"/>
            </a:pPr>
            <a:r>
              <a:rPr lang="en-US" altLang="en-US" sz="3600" dirty="0" smtClean="0">
                <a:solidFill>
                  <a:srgbClr val="000000"/>
                </a:solidFill>
              </a:rPr>
              <a:t>Protracted abstinence syndrome</a:t>
            </a:r>
          </a:p>
          <a:p>
            <a:pPr lvl="1">
              <a:buFont typeface="Arial" charset="0"/>
              <a:buChar char="•"/>
            </a:pPr>
            <a:r>
              <a:rPr lang="en-US" altLang="en-US" dirty="0" smtClean="0">
                <a:solidFill>
                  <a:srgbClr val="000000"/>
                </a:solidFill>
              </a:rPr>
              <a:t>Secondary to derangement of endogenous opioid receptor system</a:t>
            </a:r>
          </a:p>
          <a:p>
            <a:pPr lvl="1">
              <a:buFont typeface="Arial" charset="0"/>
              <a:buChar char="•"/>
            </a:pPr>
            <a:r>
              <a:rPr lang="en-US" altLang="en-US" dirty="0" smtClean="0">
                <a:solidFill>
                  <a:srgbClr val="000000"/>
                </a:solidFill>
              </a:rPr>
              <a:t>Symptoms</a:t>
            </a:r>
          </a:p>
          <a:p>
            <a:pPr lvl="2"/>
            <a:r>
              <a:rPr lang="en-US" altLang="en-US" dirty="0" smtClean="0">
                <a:solidFill>
                  <a:srgbClr val="000000"/>
                </a:solidFill>
              </a:rPr>
              <a:t>Generalized malaise, fatigue, insomnia</a:t>
            </a:r>
          </a:p>
          <a:p>
            <a:pPr lvl="2"/>
            <a:r>
              <a:rPr lang="en-US" altLang="en-US" dirty="0" smtClean="0">
                <a:solidFill>
                  <a:srgbClr val="000000"/>
                </a:solidFill>
              </a:rPr>
              <a:t>Poor tolerance to stress and pain</a:t>
            </a:r>
          </a:p>
          <a:p>
            <a:pPr lvl="2"/>
            <a:r>
              <a:rPr lang="en-US" altLang="en-US" dirty="0" smtClean="0">
                <a:solidFill>
                  <a:srgbClr val="000000"/>
                </a:solidFill>
              </a:rPr>
              <a:t>Opioid craving</a:t>
            </a:r>
          </a:p>
          <a:p>
            <a:pPr>
              <a:buClr>
                <a:schemeClr val="tx2"/>
              </a:buClr>
              <a:buSzPct val="120000"/>
            </a:pPr>
            <a:r>
              <a:rPr lang="en-US" altLang="en-US" sz="3600" dirty="0" smtClean="0">
                <a:solidFill>
                  <a:srgbClr val="000000"/>
                </a:solidFill>
              </a:rPr>
              <a:t>Conditioned cues (triggers)</a:t>
            </a:r>
          </a:p>
          <a:p>
            <a:pPr>
              <a:buClr>
                <a:schemeClr val="tx2"/>
              </a:buClr>
              <a:buSzPct val="120000"/>
            </a:pPr>
            <a:r>
              <a:rPr lang="en-US" altLang="en-US" sz="3600" dirty="0" smtClean="0">
                <a:solidFill>
                  <a:srgbClr val="000000"/>
                </a:solidFill>
              </a:rPr>
              <a:t>Priming with small dose of drug</a:t>
            </a:r>
          </a:p>
        </p:txBody>
      </p:sp>
    </p:spTree>
    <p:custDataLst>
      <p:tags r:id="rId1"/>
    </p:custDataLst>
    <p:extLst>
      <p:ext uri="{BB962C8B-B14F-4D97-AF65-F5344CB8AC3E}">
        <p14:creationId xmlns:p14="http://schemas.microsoft.com/office/powerpoint/2010/main" val="133073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12192000" cy="8382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Medications for OUD Treatment</a:t>
            </a:r>
          </a:p>
        </p:txBody>
      </p:sp>
      <p:sp>
        <p:nvSpPr>
          <p:cNvPr id="443395" name="Rectangle 3"/>
          <p:cNvSpPr>
            <a:spLocks noGrp="1" noChangeArrowheads="1"/>
          </p:cNvSpPr>
          <p:nvPr>
            <p:ph type="body" idx="1"/>
          </p:nvPr>
        </p:nvSpPr>
        <p:spPr>
          <a:xfrm>
            <a:off x="203200" y="1066800"/>
            <a:ext cx="7823200" cy="5410200"/>
          </a:xfrm>
        </p:spPr>
        <p:txBody>
          <a:bodyPr/>
          <a:lstStyle/>
          <a:p>
            <a:pPr marL="0" indent="0">
              <a:lnSpc>
                <a:spcPct val="90000"/>
              </a:lnSpc>
              <a:spcBef>
                <a:spcPct val="40000"/>
              </a:spcBef>
              <a:buFontTx/>
              <a:buNone/>
              <a:defRPr/>
            </a:pPr>
            <a:r>
              <a:rPr lang="en-US" altLang="en-US" dirty="0">
                <a:solidFill>
                  <a:srgbClr val="000000"/>
                </a:solidFill>
              </a:rPr>
              <a:t>Options</a:t>
            </a:r>
          </a:p>
          <a:p>
            <a:pPr>
              <a:lnSpc>
                <a:spcPct val="90000"/>
              </a:lnSpc>
              <a:spcBef>
                <a:spcPct val="40000"/>
              </a:spcBef>
              <a:buClr>
                <a:schemeClr val="tx2"/>
              </a:buClr>
              <a:buFont typeface="Arial" pitchFamily="34" charset="0"/>
              <a:buChar char="•"/>
              <a:defRPr/>
            </a:pPr>
            <a:r>
              <a:rPr lang="en-US" altLang="en-US" sz="2400" b="1" dirty="0">
                <a:solidFill>
                  <a:srgbClr val="000000"/>
                </a:solidFill>
              </a:rPr>
              <a:t>Naltrexone</a:t>
            </a:r>
            <a:r>
              <a:rPr lang="en-US" altLang="en-US" sz="2400" dirty="0">
                <a:solidFill>
                  <a:srgbClr val="000000"/>
                </a:solidFill>
              </a:rPr>
              <a:t> </a:t>
            </a:r>
            <a:r>
              <a:rPr lang="en-US" altLang="en-US" sz="2400" dirty="0" smtClean="0">
                <a:solidFill>
                  <a:srgbClr val="000000"/>
                </a:solidFill>
              </a:rPr>
              <a:t>(full opioid </a:t>
            </a:r>
            <a:r>
              <a:rPr lang="en-US" altLang="en-US" sz="2400" dirty="0">
                <a:solidFill>
                  <a:srgbClr val="000000"/>
                </a:solidFill>
              </a:rPr>
              <a:t>antagonist)</a:t>
            </a:r>
          </a:p>
          <a:p>
            <a:pPr>
              <a:lnSpc>
                <a:spcPct val="90000"/>
              </a:lnSpc>
              <a:spcBef>
                <a:spcPct val="40000"/>
              </a:spcBef>
              <a:buClr>
                <a:schemeClr val="tx2"/>
              </a:buClr>
              <a:buFont typeface="Arial" pitchFamily="34" charset="0"/>
              <a:buChar char="•"/>
              <a:defRPr/>
            </a:pPr>
            <a:r>
              <a:rPr lang="en-US" altLang="en-US" sz="2400" b="1" dirty="0">
                <a:solidFill>
                  <a:srgbClr val="000000"/>
                </a:solidFill>
              </a:rPr>
              <a:t>Opioid Agonist </a:t>
            </a:r>
            <a:r>
              <a:rPr lang="en-US" altLang="en-US" sz="2400" b="1" dirty="0" smtClean="0">
                <a:solidFill>
                  <a:srgbClr val="000000"/>
                </a:solidFill>
              </a:rPr>
              <a:t>Therapy (OAT)</a:t>
            </a:r>
            <a:endParaRPr lang="en-US" altLang="en-US" sz="2400" b="1" dirty="0">
              <a:solidFill>
                <a:srgbClr val="000000"/>
              </a:solidFill>
            </a:endParaRPr>
          </a:p>
          <a:p>
            <a:pPr lvl="1">
              <a:lnSpc>
                <a:spcPct val="90000"/>
              </a:lnSpc>
              <a:spcBef>
                <a:spcPct val="40000"/>
              </a:spcBef>
              <a:buClr>
                <a:schemeClr val="tx2"/>
              </a:buClr>
              <a:defRPr/>
            </a:pPr>
            <a:r>
              <a:rPr lang="en-US" altLang="en-US" sz="2400" b="1" dirty="0">
                <a:solidFill>
                  <a:srgbClr val="000000"/>
                </a:solidFill>
              </a:rPr>
              <a:t>Methadone</a:t>
            </a:r>
            <a:r>
              <a:rPr lang="en-US" altLang="en-US" sz="2400" dirty="0">
                <a:solidFill>
                  <a:srgbClr val="000000"/>
                </a:solidFill>
              </a:rPr>
              <a:t> (full opioid agonist)</a:t>
            </a:r>
          </a:p>
          <a:p>
            <a:pPr lvl="1">
              <a:lnSpc>
                <a:spcPct val="90000"/>
              </a:lnSpc>
              <a:spcBef>
                <a:spcPct val="40000"/>
              </a:spcBef>
              <a:buClr>
                <a:schemeClr val="tx2"/>
              </a:buClr>
              <a:defRPr/>
            </a:pPr>
            <a:r>
              <a:rPr lang="en-US" altLang="en-US" sz="2400" b="1" dirty="0">
                <a:solidFill>
                  <a:srgbClr val="000000"/>
                </a:solidFill>
              </a:rPr>
              <a:t>Buprenorphine</a:t>
            </a:r>
            <a:r>
              <a:rPr lang="en-US" altLang="en-US" sz="2400" dirty="0">
                <a:solidFill>
                  <a:srgbClr val="000000"/>
                </a:solidFill>
              </a:rPr>
              <a:t> (partial opioid agonist)</a:t>
            </a:r>
          </a:p>
          <a:p>
            <a:pPr marL="0" indent="0">
              <a:lnSpc>
                <a:spcPct val="90000"/>
              </a:lnSpc>
              <a:spcBef>
                <a:spcPct val="40000"/>
              </a:spcBef>
              <a:buFontTx/>
              <a:buNone/>
              <a:defRPr/>
            </a:pPr>
            <a:r>
              <a:rPr lang="en-US" altLang="en-US" dirty="0" smtClean="0">
                <a:solidFill>
                  <a:srgbClr val="000000"/>
                </a:solidFill>
              </a:rPr>
              <a:t>Goals</a:t>
            </a: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Alleviate physical withdrawal (OAT)</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Opioid blockade</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Alleviate drug craving</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Normalized brain changes</a:t>
            </a:r>
            <a:endParaRPr lang="en-US" altLang="en-US" dirty="0" smtClean="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9175" t="34154" r="27402" b="14502"/>
          <a:stretch>
            <a:fillRect/>
          </a:stretch>
        </p:blipFill>
        <p:spPr bwMode="auto">
          <a:xfrm>
            <a:off x="6044540" y="1448790"/>
            <a:ext cx="6028927" cy="49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10917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04800" y="1363683"/>
            <a:ext cx="11582400" cy="5105400"/>
          </a:xfrm>
          <a:solidFill>
            <a:schemeClr val="bg1">
              <a:lumMod val="85000"/>
            </a:schemeClr>
          </a:solidFill>
        </p:spPr>
        <p:txBody>
          <a:bodyPr/>
          <a:lstStyle/>
          <a:p>
            <a:pPr>
              <a:spcBef>
                <a:spcPts val="2400"/>
              </a:spcBef>
            </a:pPr>
            <a:r>
              <a:rPr lang="en-US" altLang="en-US" sz="2800" dirty="0" smtClean="0">
                <a:solidFill>
                  <a:srgbClr val="000000"/>
                </a:solidFill>
              </a:rPr>
              <a:t>32 </a:t>
            </a:r>
            <a:r>
              <a:rPr lang="en-US" altLang="en-US" sz="2800" dirty="0" err="1" smtClean="0">
                <a:solidFill>
                  <a:srgbClr val="000000"/>
                </a:solidFill>
              </a:rPr>
              <a:t>yo</a:t>
            </a:r>
            <a:r>
              <a:rPr lang="en-US" altLang="en-US" sz="2800" dirty="0" smtClean="0">
                <a:solidFill>
                  <a:srgbClr val="000000"/>
                </a:solidFill>
              </a:rPr>
              <a:t> male brought in after “opioid overdose”</a:t>
            </a:r>
          </a:p>
          <a:p>
            <a:pPr>
              <a:spcBef>
                <a:spcPts val="2400"/>
              </a:spcBef>
            </a:pPr>
            <a:r>
              <a:rPr lang="en-US" altLang="en-US" sz="2800" dirty="0" smtClean="0">
                <a:solidFill>
                  <a:srgbClr val="000000"/>
                </a:solidFill>
              </a:rPr>
              <a:t>Brisk response to naloxone </a:t>
            </a:r>
          </a:p>
          <a:p>
            <a:pPr>
              <a:spcBef>
                <a:spcPts val="2400"/>
              </a:spcBef>
            </a:pPr>
            <a:r>
              <a:rPr lang="en-US" altLang="en-US" sz="2800" dirty="0" smtClean="0">
                <a:solidFill>
                  <a:srgbClr val="000000"/>
                </a:solidFill>
              </a:rPr>
              <a:t>Re-sedation after 1 </a:t>
            </a:r>
            <a:r>
              <a:rPr lang="en-US" altLang="en-US" sz="2800" dirty="0" err="1" smtClean="0">
                <a:solidFill>
                  <a:srgbClr val="000000"/>
                </a:solidFill>
              </a:rPr>
              <a:t>hr</a:t>
            </a:r>
            <a:r>
              <a:rPr lang="en-US" altLang="en-US" sz="2800" dirty="0" smtClean="0">
                <a:solidFill>
                  <a:srgbClr val="000000"/>
                </a:solidFill>
              </a:rPr>
              <a:t> requiring repeat naloxone</a:t>
            </a:r>
          </a:p>
          <a:p>
            <a:pPr>
              <a:spcBef>
                <a:spcPts val="2400"/>
              </a:spcBef>
            </a:pPr>
            <a:r>
              <a:rPr lang="en-US" altLang="en-US" sz="2800" dirty="0" smtClean="0">
                <a:solidFill>
                  <a:srgbClr val="000000"/>
                </a:solidFill>
              </a:rPr>
              <a:t>Antecubital abscess and cellulitis at  injection site</a:t>
            </a:r>
          </a:p>
          <a:p>
            <a:pPr>
              <a:spcBef>
                <a:spcPts val="2400"/>
              </a:spcBef>
            </a:pPr>
            <a:r>
              <a:rPr lang="en-US" altLang="en-US" sz="2800" dirty="0" smtClean="0">
                <a:solidFill>
                  <a:srgbClr val="000000"/>
                </a:solidFill>
              </a:rPr>
              <a:t>Admitted for “drug overdose”,   “persistent altered mental status” and “arm cellulitis”</a:t>
            </a:r>
          </a:p>
        </p:txBody>
      </p:sp>
      <p:sp>
        <p:nvSpPr>
          <p:cNvPr id="6147" name="Text Box 4"/>
          <p:cNvSpPr txBox="1">
            <a:spLocks noChangeArrowheads="1"/>
          </p:cNvSpPr>
          <p:nvPr/>
        </p:nvSpPr>
        <p:spPr bwMode="auto">
          <a:xfrm>
            <a:off x="0" y="0"/>
            <a:ext cx="12192000" cy="769441"/>
          </a:xfrm>
          <a:prstGeom prst="rect">
            <a:avLst/>
          </a:prstGeom>
          <a:solidFill>
            <a:srgbClr val="003F53"/>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marL="463550"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17049" r="16856"/>
          <a:stretch>
            <a:fillRect/>
          </a:stretch>
        </p:blipFill>
        <p:spPr bwMode="auto">
          <a:xfrm>
            <a:off x="9018952" y="1266248"/>
            <a:ext cx="2656416" cy="2260600"/>
          </a:xfrm>
          <a:prstGeom prst="rect">
            <a:avLst/>
          </a:prstGeom>
          <a:noFill/>
          <a:ln w="285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8569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Effect transition="in" filter="fade">
                                      <p:cBhvr>
                                        <p:cTn id="7" dur="500"/>
                                        <p:tgtEl>
                                          <p:spTgt spid="717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fade">
                                      <p:cBhvr>
                                        <p:cTn id="10" dur="500"/>
                                        <p:tgtEl>
                                          <p:spTgt spid="378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animEffect transition="in" filter="fade">
                                      <p:cBhvr>
                                        <p:cTn id="15"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92000" cy="8382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Naltrexone</a:t>
            </a:r>
          </a:p>
        </p:txBody>
      </p:sp>
      <p:sp>
        <p:nvSpPr>
          <p:cNvPr id="15363" name="Rectangle 3"/>
          <p:cNvSpPr>
            <a:spLocks noGrp="1" noChangeArrowheads="1"/>
          </p:cNvSpPr>
          <p:nvPr>
            <p:ph type="body" idx="1"/>
          </p:nvPr>
        </p:nvSpPr>
        <p:spPr>
          <a:xfrm>
            <a:off x="621475" y="1027297"/>
            <a:ext cx="11194473" cy="5432879"/>
          </a:xfrm>
        </p:spPr>
        <p:txBody>
          <a:bodyPr/>
          <a:lstStyle/>
          <a:p>
            <a:pPr>
              <a:tabLst>
                <a:tab pos="973138" algn="l"/>
              </a:tabLst>
            </a:pPr>
            <a:r>
              <a:rPr lang="en-US" altLang="en-US" sz="2600" dirty="0" smtClean="0">
                <a:solidFill>
                  <a:srgbClr val="000000"/>
                </a:solidFill>
              </a:rPr>
              <a:t>Pure opioid antagonist </a:t>
            </a:r>
          </a:p>
          <a:p>
            <a:pPr marL="742950" lvl="2" indent="-342900">
              <a:tabLst>
                <a:tab pos="973138" algn="l"/>
              </a:tabLst>
            </a:pPr>
            <a:r>
              <a:rPr lang="en-US" altLang="en-US" sz="2200" dirty="0">
                <a:solidFill>
                  <a:srgbClr val="000000"/>
                </a:solidFill>
              </a:rPr>
              <a:t>Patients physically dependent must be opioid free for a minimum of 7-10 days before treatment </a:t>
            </a:r>
            <a:endParaRPr lang="en-US" altLang="en-US" sz="2200" dirty="0" smtClean="0">
              <a:solidFill>
                <a:srgbClr val="000000"/>
              </a:solidFill>
            </a:endParaRPr>
          </a:p>
          <a:p>
            <a:pPr marL="400050" lvl="2" indent="0">
              <a:buNone/>
              <a:tabLst>
                <a:tab pos="973138" algn="l"/>
              </a:tabLst>
            </a:pPr>
            <a:endParaRPr lang="en-US" altLang="en-US" sz="2200" dirty="0">
              <a:solidFill>
                <a:srgbClr val="000000"/>
              </a:solidFill>
            </a:endParaRPr>
          </a:p>
          <a:p>
            <a:pPr marL="342900" lvl="1" indent="-342900">
              <a:buFontTx/>
              <a:buChar char="•"/>
              <a:tabLst>
                <a:tab pos="973138" algn="l"/>
              </a:tabLst>
            </a:pPr>
            <a:r>
              <a:rPr lang="en-US" altLang="en-US" sz="2600" dirty="0" smtClean="0">
                <a:solidFill>
                  <a:srgbClr val="000000"/>
                </a:solidFill>
              </a:rPr>
              <a:t>Oral naltrexone (FDA </a:t>
            </a:r>
            <a:r>
              <a:rPr lang="en-US" altLang="en-US" sz="2600" dirty="0">
                <a:solidFill>
                  <a:srgbClr val="000000"/>
                </a:solidFill>
              </a:rPr>
              <a:t>approved </a:t>
            </a:r>
            <a:r>
              <a:rPr lang="en-US" altLang="en-US" sz="2600" dirty="0" smtClean="0">
                <a:solidFill>
                  <a:srgbClr val="000000"/>
                </a:solidFill>
              </a:rPr>
              <a:t>1984)</a:t>
            </a:r>
          </a:p>
          <a:p>
            <a:pPr marL="742950" lvl="2" indent="-342900">
              <a:tabLst>
                <a:tab pos="973138" algn="l"/>
              </a:tabLst>
            </a:pPr>
            <a:r>
              <a:rPr lang="en-US" altLang="en-US" sz="2200" dirty="0" smtClean="0">
                <a:solidFill>
                  <a:srgbClr val="000000"/>
                </a:solidFill>
              </a:rPr>
              <a:t>Well tolerated, safe, duration of action 24-48 hours</a:t>
            </a:r>
          </a:p>
          <a:p>
            <a:pPr marL="742950" lvl="2" indent="-342900">
              <a:tabLst>
                <a:tab pos="973138" algn="l"/>
              </a:tabLst>
            </a:pPr>
            <a:r>
              <a:rPr lang="en-US" altLang="en-US" sz="2200" dirty="0" smtClean="0">
                <a:solidFill>
                  <a:srgbClr val="000000"/>
                </a:solidFill>
              </a:rPr>
              <a:t>No </a:t>
            </a:r>
            <a:r>
              <a:rPr lang="en-US" altLang="en-US" sz="2200" dirty="0">
                <a:solidFill>
                  <a:srgbClr val="000000"/>
                </a:solidFill>
              </a:rPr>
              <a:t>statistically significant difference </a:t>
            </a:r>
            <a:r>
              <a:rPr lang="en-US" altLang="en-US" sz="2200" dirty="0" smtClean="0">
                <a:solidFill>
                  <a:srgbClr val="000000"/>
                </a:solidFill>
              </a:rPr>
              <a:t>compared to placebo</a:t>
            </a:r>
            <a:r>
              <a:rPr lang="en-US" altLang="en-US" sz="2000" dirty="0" smtClean="0">
                <a:solidFill>
                  <a:srgbClr val="000000"/>
                </a:solidFill>
              </a:rPr>
              <a:t> </a:t>
            </a:r>
            <a:r>
              <a:rPr lang="en-US" altLang="en-US" sz="1400" dirty="0" smtClean="0">
                <a:solidFill>
                  <a:srgbClr val="000000"/>
                </a:solidFill>
              </a:rPr>
              <a:t>(</a:t>
            </a:r>
            <a:r>
              <a:rPr lang="en-US" altLang="en-US" sz="1400" kern="1200" dirty="0" err="1" smtClean="0">
                <a:solidFill>
                  <a:srgbClr val="000000"/>
                </a:solidFill>
                <a:latin typeface="Calibri"/>
              </a:rPr>
              <a:t>Minozzi</a:t>
            </a:r>
            <a:r>
              <a:rPr lang="en-US" altLang="en-US" sz="1400" kern="1200" dirty="0" smtClean="0">
                <a:solidFill>
                  <a:srgbClr val="000000"/>
                </a:solidFill>
                <a:latin typeface="Calibri"/>
              </a:rPr>
              <a:t> </a:t>
            </a:r>
            <a:r>
              <a:rPr lang="en-US" altLang="en-US" sz="1400" kern="1200" dirty="0">
                <a:solidFill>
                  <a:srgbClr val="000000"/>
                </a:solidFill>
                <a:latin typeface="Calibri"/>
              </a:rPr>
              <a:t>S et </a:t>
            </a:r>
            <a:r>
              <a:rPr lang="en-US" altLang="en-US" sz="1400" kern="1200" dirty="0" smtClean="0">
                <a:solidFill>
                  <a:srgbClr val="000000"/>
                </a:solidFill>
                <a:latin typeface="Calibri"/>
              </a:rPr>
              <a:t>al. 2011)</a:t>
            </a:r>
            <a:endParaRPr lang="en-US" altLang="en-US" sz="2000" dirty="0" smtClean="0">
              <a:solidFill>
                <a:srgbClr val="000000"/>
              </a:solidFill>
            </a:endParaRPr>
          </a:p>
          <a:p>
            <a:pPr marL="742950" lvl="2" indent="-342900">
              <a:tabLst>
                <a:tab pos="973138" algn="l"/>
              </a:tabLst>
            </a:pPr>
            <a:r>
              <a:rPr lang="en-US" altLang="en-US" sz="2200" dirty="0" smtClean="0">
                <a:solidFill>
                  <a:srgbClr val="000000"/>
                </a:solidFill>
              </a:rPr>
              <a:t>Only </a:t>
            </a:r>
            <a:r>
              <a:rPr lang="en-US" altLang="en-US" sz="2200" dirty="0">
                <a:solidFill>
                  <a:srgbClr val="000000"/>
                </a:solidFill>
              </a:rPr>
              <a:t>28% of people were retained in treatment in the included studies</a:t>
            </a:r>
          </a:p>
          <a:p>
            <a:pPr lvl="1">
              <a:buFont typeface="Arial" charset="0"/>
              <a:buChar char="•"/>
            </a:pPr>
            <a:r>
              <a:rPr lang="en-US" altLang="en-US" sz="2200" dirty="0">
                <a:solidFill>
                  <a:srgbClr val="000000"/>
                </a:solidFill>
              </a:rPr>
              <a:t>More effective than placebo </a:t>
            </a:r>
            <a:r>
              <a:rPr lang="en-US" altLang="en-US" sz="2200" dirty="0" smtClean="0">
                <a:solidFill>
                  <a:srgbClr val="000000"/>
                </a:solidFill>
              </a:rPr>
              <a:t>when patients legally </a:t>
            </a:r>
            <a:r>
              <a:rPr lang="en-US" altLang="en-US" sz="2200" dirty="0">
                <a:solidFill>
                  <a:srgbClr val="000000"/>
                </a:solidFill>
              </a:rPr>
              <a:t>mandated to take </a:t>
            </a:r>
            <a:r>
              <a:rPr lang="en-US" altLang="en-US" sz="2200" dirty="0" smtClean="0">
                <a:solidFill>
                  <a:srgbClr val="000000"/>
                </a:solidFill>
              </a:rPr>
              <a:t>it</a:t>
            </a:r>
          </a:p>
          <a:p>
            <a:pPr marL="457200" lvl="1" indent="0">
              <a:buNone/>
            </a:pPr>
            <a:endParaRPr lang="en-US" altLang="en-US" sz="2400" dirty="0">
              <a:solidFill>
                <a:srgbClr val="000000"/>
              </a:solidFill>
            </a:endParaRPr>
          </a:p>
          <a:p>
            <a:r>
              <a:rPr lang="en-US" altLang="en-US" sz="2800" dirty="0" smtClean="0">
                <a:solidFill>
                  <a:srgbClr val="000000"/>
                </a:solidFill>
              </a:rPr>
              <a:t>Injectable XR naltrexone</a:t>
            </a:r>
            <a:r>
              <a:rPr lang="en-US" altLang="en-US" sz="2800" dirty="0" smtClean="0">
                <a:solidFill>
                  <a:srgbClr val="000000"/>
                </a:solidFill>
                <a:cs typeface="Calibri" panose="020F0502020204030204" pitchFamily="34" charset="0"/>
              </a:rPr>
              <a:t> (</a:t>
            </a:r>
            <a:r>
              <a:rPr lang="en-US" altLang="en-US" sz="2400" dirty="0" smtClean="0">
                <a:solidFill>
                  <a:srgbClr val="000000"/>
                </a:solidFill>
                <a:cs typeface="Calibri" panose="020F0502020204030204" pitchFamily="34" charset="0"/>
              </a:rPr>
              <a:t>FDA approved 2010)</a:t>
            </a:r>
          </a:p>
          <a:p>
            <a:pPr lvl="1">
              <a:buFont typeface="Arial" charset="0"/>
              <a:buChar char="•"/>
            </a:pPr>
            <a:r>
              <a:rPr lang="en-US" altLang="en-US" sz="2400" dirty="0" smtClean="0">
                <a:solidFill>
                  <a:srgbClr val="000000"/>
                </a:solidFill>
                <a:cs typeface="Calibri" panose="020F0502020204030204" pitchFamily="34" charset="0"/>
              </a:rPr>
              <a:t>IM w/ customized needle/month </a:t>
            </a:r>
          </a:p>
        </p:txBody>
      </p:sp>
    </p:spTree>
    <p:custDataLst>
      <p:tags r:id="rId1"/>
    </p:custDataLst>
    <p:extLst>
      <p:ext uri="{BB962C8B-B14F-4D97-AF65-F5344CB8AC3E}">
        <p14:creationId xmlns:p14="http://schemas.microsoft.com/office/powerpoint/2010/main" val="3245850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9" end="9"/>
                                            </p:txEl>
                                          </p:spTgt>
                                        </p:tgtEl>
                                        <p:attrNameLst>
                                          <p:attrName>style.visibility</p:attrName>
                                        </p:attrNameLst>
                                      </p:cBhvr>
                                      <p:to>
                                        <p:strVal val="visible"/>
                                      </p:to>
                                    </p:set>
                                    <p:animEffect transition="in" filter="fade">
                                      <p:cBhvr>
                                        <p:cTn id="7" dur="500"/>
                                        <p:tgtEl>
                                          <p:spTgt spid="1536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10" end="10"/>
                                            </p:txEl>
                                          </p:spTgt>
                                        </p:tgtEl>
                                        <p:attrNameLst>
                                          <p:attrName>style.visibility</p:attrName>
                                        </p:attrNameLst>
                                      </p:cBhvr>
                                      <p:to>
                                        <p:strVal val="visible"/>
                                      </p:to>
                                    </p:set>
                                    <p:animEffect transition="in" filter="fade">
                                      <p:cBhvr>
                                        <p:cTn id="10"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0" y="0"/>
            <a:ext cx="12192000" cy="8382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Injectable Naltrexone (XR-NTX)</a:t>
            </a:r>
          </a:p>
        </p:txBody>
      </p:sp>
      <p:sp>
        <p:nvSpPr>
          <p:cNvPr id="29700" name="Rectangle 4"/>
          <p:cNvSpPr>
            <a:spLocks noGrp="1" noChangeArrowheads="1"/>
          </p:cNvSpPr>
          <p:nvPr>
            <p:ph type="body" idx="1"/>
          </p:nvPr>
        </p:nvSpPr>
        <p:spPr>
          <a:xfrm>
            <a:off x="406400" y="1219200"/>
            <a:ext cx="11582400" cy="4419600"/>
          </a:xfrm>
        </p:spPr>
        <p:txBody>
          <a:bodyPr tIns="49990" rIns="99981" bIns="49990">
            <a:normAutofit/>
          </a:bodyPr>
          <a:lstStyle/>
          <a:p>
            <a:pPr>
              <a:spcBef>
                <a:spcPct val="30000"/>
              </a:spcBef>
              <a:defRPr/>
            </a:pPr>
            <a:r>
              <a:rPr lang="en-US" altLang="en-US" dirty="0" smtClean="0">
                <a:solidFill>
                  <a:srgbClr val="000000"/>
                </a:solidFill>
                <a:cs typeface="Calibri" panose="020F0502020204030204" pitchFamily="34" charset="0"/>
              </a:rPr>
              <a:t>Multicenter </a:t>
            </a:r>
            <a:r>
              <a:rPr lang="en-US" altLang="en-US" dirty="0">
                <a:solidFill>
                  <a:srgbClr val="000000"/>
                </a:solidFill>
                <a:cs typeface="Calibri" panose="020F0502020204030204" pitchFamily="34" charset="0"/>
              </a:rPr>
              <a:t>(13 sites in </a:t>
            </a:r>
            <a:r>
              <a:rPr lang="en-US" altLang="en-US" dirty="0" smtClean="0">
                <a:solidFill>
                  <a:srgbClr val="000000"/>
                </a:solidFill>
                <a:cs typeface="Calibri" panose="020F0502020204030204" pitchFamily="34" charset="0"/>
              </a:rPr>
              <a:t>Russia) funded </a:t>
            </a:r>
            <a:r>
              <a:rPr lang="en-US" altLang="en-US" dirty="0">
                <a:solidFill>
                  <a:srgbClr val="000000"/>
                </a:solidFill>
                <a:cs typeface="Calibri" panose="020F0502020204030204" pitchFamily="34" charset="0"/>
              </a:rPr>
              <a:t>by </a:t>
            </a:r>
            <a:r>
              <a:rPr lang="en-US" altLang="en-US" dirty="0" err="1" smtClean="0">
                <a:solidFill>
                  <a:srgbClr val="000000"/>
                </a:solidFill>
                <a:cs typeface="Calibri" panose="020F0502020204030204" pitchFamily="34" charset="0"/>
              </a:rPr>
              <a:t>Alkermes</a:t>
            </a:r>
            <a:endParaRPr lang="en-US" altLang="en-US" dirty="0">
              <a:solidFill>
                <a:srgbClr val="000000"/>
              </a:solidFill>
              <a:cs typeface="Calibri" panose="020F0502020204030204" pitchFamily="34" charset="0"/>
            </a:endParaRPr>
          </a:p>
          <a:p>
            <a:pPr>
              <a:spcBef>
                <a:spcPct val="30000"/>
              </a:spcBef>
              <a:defRPr/>
            </a:pPr>
            <a:r>
              <a:rPr lang="en-US" altLang="en-US" dirty="0">
                <a:solidFill>
                  <a:srgbClr val="000000"/>
                </a:solidFill>
                <a:cs typeface="Calibri" panose="020F0502020204030204" pitchFamily="34" charset="0"/>
              </a:rPr>
              <a:t>DB RPCT, 24 </a:t>
            </a:r>
            <a:r>
              <a:rPr lang="en-US" altLang="en-US" dirty="0" err="1">
                <a:solidFill>
                  <a:srgbClr val="000000"/>
                </a:solidFill>
                <a:cs typeface="Calibri" panose="020F0502020204030204" pitchFamily="34" charset="0"/>
              </a:rPr>
              <a:t>wks</a:t>
            </a:r>
            <a:r>
              <a:rPr lang="en-US" altLang="en-US" dirty="0">
                <a:solidFill>
                  <a:srgbClr val="000000"/>
                </a:solidFill>
                <a:cs typeface="Calibri" panose="020F0502020204030204" pitchFamily="34" charset="0"/>
              </a:rPr>
              <a:t>, n=250 w/ opioid </a:t>
            </a:r>
            <a:r>
              <a:rPr lang="en-US" altLang="en-US" dirty="0" smtClean="0">
                <a:solidFill>
                  <a:srgbClr val="000000"/>
                </a:solidFill>
                <a:cs typeface="Calibri" panose="020F0502020204030204" pitchFamily="34" charset="0"/>
              </a:rPr>
              <a:t>use disorder</a:t>
            </a:r>
            <a:endParaRPr lang="en-US" altLang="en-US" dirty="0">
              <a:solidFill>
                <a:srgbClr val="000000"/>
              </a:solidFill>
              <a:cs typeface="Calibri" panose="020F0502020204030204" pitchFamily="34" charset="0"/>
            </a:endParaRPr>
          </a:p>
          <a:p>
            <a:pPr>
              <a:spcBef>
                <a:spcPct val="30000"/>
              </a:spcBef>
              <a:defRPr/>
            </a:pPr>
            <a:r>
              <a:rPr lang="en-US" altLang="en-US" dirty="0">
                <a:solidFill>
                  <a:srgbClr val="000000"/>
                </a:solidFill>
                <a:cs typeface="Calibri" panose="020F0502020204030204" pitchFamily="34" charset="0"/>
              </a:rPr>
              <a:t>A</a:t>
            </a:r>
            <a:r>
              <a:rPr lang="en-US" altLang="en-US" dirty="0" smtClean="0">
                <a:solidFill>
                  <a:srgbClr val="000000"/>
                </a:solidFill>
                <a:cs typeface="Calibri" panose="020F0502020204030204" pitchFamily="34" charset="0"/>
              </a:rPr>
              <a:t>ll </a:t>
            </a:r>
            <a:r>
              <a:rPr lang="en-US" altLang="en-US" dirty="0">
                <a:solidFill>
                  <a:srgbClr val="000000"/>
                </a:solidFill>
                <a:cs typeface="Calibri" panose="020F0502020204030204" pitchFamily="34" charset="0"/>
              </a:rPr>
              <a:t>offered biweekly individual drug </a:t>
            </a:r>
            <a:r>
              <a:rPr lang="en-US" altLang="en-US" dirty="0" smtClean="0">
                <a:solidFill>
                  <a:srgbClr val="000000"/>
                </a:solidFill>
                <a:cs typeface="Calibri" panose="020F0502020204030204" pitchFamily="34" charset="0"/>
              </a:rPr>
              <a:t>counseling</a:t>
            </a:r>
            <a:endParaRPr lang="en-US" altLang="en-US" b="1" dirty="0">
              <a:solidFill>
                <a:srgbClr val="000000"/>
              </a:solidFill>
              <a:cs typeface="Calibri" panose="020F0502020204030204" pitchFamily="34" charset="0"/>
            </a:endParaRPr>
          </a:p>
          <a:p>
            <a:pPr>
              <a:spcBef>
                <a:spcPct val="30000"/>
              </a:spcBef>
              <a:defRPr/>
            </a:pPr>
            <a:r>
              <a:rPr lang="en-US" altLang="en-US" dirty="0" smtClean="0">
                <a:solidFill>
                  <a:srgbClr val="000000"/>
                </a:solidFill>
                <a:cs typeface="Calibri" panose="020F0502020204030204" pitchFamily="34" charset="0"/>
              </a:rPr>
              <a:t>Results</a:t>
            </a:r>
          </a:p>
          <a:p>
            <a:pPr lvl="1">
              <a:spcBef>
                <a:spcPct val="30000"/>
              </a:spcBef>
              <a:buFont typeface="Arial" panose="020B0604020202020204" pitchFamily="34" charset="0"/>
              <a:buChar char="•"/>
              <a:defRPr/>
            </a:pPr>
            <a:r>
              <a:rPr lang="en-US" altLang="en-US" dirty="0" smtClean="0">
                <a:solidFill>
                  <a:srgbClr val="000000"/>
                </a:solidFill>
                <a:cs typeface="Calibri" panose="020F0502020204030204" pitchFamily="34" charset="0"/>
              </a:rPr>
              <a:t>Weeks </a:t>
            </a:r>
            <a:r>
              <a:rPr lang="en-US" altLang="en-US" dirty="0">
                <a:solidFill>
                  <a:srgbClr val="000000"/>
                </a:solidFill>
                <a:cs typeface="Calibri" panose="020F0502020204030204" pitchFamily="34" charset="0"/>
              </a:rPr>
              <a:t>of confirmed abstinence (90% vs 35%)</a:t>
            </a:r>
          </a:p>
          <a:p>
            <a:pPr lvl="1">
              <a:spcBef>
                <a:spcPct val="30000"/>
              </a:spcBef>
              <a:buFont typeface="Arial" panose="020B0604020202020204" pitchFamily="34" charset="0"/>
              <a:buChar char="•"/>
              <a:defRPr/>
            </a:pPr>
            <a:r>
              <a:rPr lang="en-US" altLang="en-US" dirty="0" smtClean="0">
                <a:solidFill>
                  <a:srgbClr val="000000"/>
                </a:solidFill>
                <a:cs typeface="Calibri" panose="020F0502020204030204" pitchFamily="34" charset="0"/>
              </a:rPr>
              <a:t>Craving </a:t>
            </a:r>
            <a:r>
              <a:rPr lang="en-US" altLang="en-US" dirty="0">
                <a:solidFill>
                  <a:srgbClr val="000000"/>
                </a:solidFill>
                <a:cs typeface="Calibri" panose="020F0502020204030204" pitchFamily="34" charset="0"/>
              </a:rPr>
              <a:t>(-10 vs +</a:t>
            </a:r>
            <a:r>
              <a:rPr lang="en-US" altLang="en-US" dirty="0" smtClean="0">
                <a:solidFill>
                  <a:srgbClr val="000000"/>
                </a:solidFill>
                <a:cs typeface="Calibri" panose="020F0502020204030204" pitchFamily="34" charset="0"/>
              </a:rPr>
              <a:t>0.7)</a:t>
            </a:r>
          </a:p>
          <a:p>
            <a:pPr lvl="1">
              <a:spcBef>
                <a:spcPct val="30000"/>
              </a:spcBef>
              <a:defRPr/>
            </a:pPr>
            <a:endParaRPr lang="en-US" altLang="en-US" sz="2000" dirty="0">
              <a:solidFill>
                <a:srgbClr val="000000"/>
              </a:solidFill>
              <a:cs typeface="Calibri" panose="020F0502020204030204" pitchFamily="34" charset="0"/>
            </a:endParaRPr>
          </a:p>
          <a:p>
            <a:pPr marL="356517" lvl="1" indent="0">
              <a:spcBef>
                <a:spcPct val="30000"/>
              </a:spcBef>
              <a:buFontTx/>
              <a:buNone/>
              <a:defRPr/>
            </a:pPr>
            <a:endParaRPr lang="en-US" altLang="en-US" sz="2000" dirty="0" smtClean="0">
              <a:solidFill>
                <a:srgbClr val="000000"/>
              </a:solidFill>
              <a:cs typeface="Calibri" panose="020F0502020204030204" pitchFamily="34" charset="0"/>
            </a:endParaRPr>
          </a:p>
        </p:txBody>
      </p:sp>
      <p:sp>
        <p:nvSpPr>
          <p:cNvPr id="28676" name="Text Box 5"/>
          <p:cNvSpPr txBox="1">
            <a:spLocks noChangeArrowheads="1"/>
          </p:cNvSpPr>
          <p:nvPr/>
        </p:nvSpPr>
        <p:spPr bwMode="auto">
          <a:xfrm>
            <a:off x="406402" y="6172203"/>
            <a:ext cx="3058979" cy="37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981" tIns="49990" rIns="99981" bIns="49990">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err="1" smtClean="0">
                <a:solidFill>
                  <a:srgbClr val="000000"/>
                </a:solidFill>
                <a:cs typeface="Calibri" panose="020F0502020204030204" pitchFamily="34" charset="0"/>
              </a:rPr>
              <a:t>Krupitsky</a:t>
            </a:r>
            <a:r>
              <a:rPr lang="en-US" altLang="en-US" sz="1800" dirty="0" smtClean="0">
                <a:solidFill>
                  <a:srgbClr val="000000"/>
                </a:solidFill>
                <a:cs typeface="Calibri" panose="020F0502020204030204" pitchFamily="34" charset="0"/>
              </a:rPr>
              <a:t> E, et al. </a:t>
            </a:r>
            <a:r>
              <a:rPr lang="en-US" altLang="en-US" sz="1800" i="1" dirty="0" smtClean="0">
                <a:solidFill>
                  <a:srgbClr val="000000"/>
                </a:solidFill>
                <a:cs typeface="Calibri" panose="020F0502020204030204" pitchFamily="34" charset="0"/>
              </a:rPr>
              <a:t>Lancet,</a:t>
            </a:r>
            <a:r>
              <a:rPr lang="en-US" altLang="en-US" sz="1800" dirty="0" smtClean="0">
                <a:solidFill>
                  <a:srgbClr val="000000"/>
                </a:solidFill>
                <a:cs typeface="Calibri" panose="020F0502020204030204" pitchFamily="34" charset="0"/>
              </a:rPr>
              <a:t> 2011</a:t>
            </a:r>
          </a:p>
        </p:txBody>
      </p:sp>
    </p:spTree>
    <p:custDataLst>
      <p:tags r:id="rId1"/>
    </p:custDataLst>
    <p:extLst>
      <p:ext uri="{BB962C8B-B14F-4D97-AF65-F5344CB8AC3E}">
        <p14:creationId xmlns:p14="http://schemas.microsoft.com/office/powerpoint/2010/main" val="3250668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3" end="3"/>
                                            </p:txEl>
                                          </p:spTgt>
                                        </p:tgtEl>
                                        <p:attrNameLst>
                                          <p:attrName>style.visibility</p:attrName>
                                        </p:attrNameLst>
                                      </p:cBhvr>
                                      <p:to>
                                        <p:strVal val="visible"/>
                                      </p:to>
                                    </p:set>
                                    <p:animEffect transition="in" filter="fade">
                                      <p:cBhvr>
                                        <p:cTn id="7" dur="500"/>
                                        <p:tgtEl>
                                          <p:spTgt spid="2970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700">
                                            <p:txEl>
                                              <p:pRg st="4" end="4"/>
                                            </p:txEl>
                                          </p:spTgt>
                                        </p:tgtEl>
                                        <p:attrNameLst>
                                          <p:attrName>style.visibility</p:attrName>
                                        </p:attrNameLst>
                                      </p:cBhvr>
                                      <p:to>
                                        <p:strVal val="visible"/>
                                      </p:to>
                                    </p:set>
                                    <p:animEffect transition="in" filter="fade">
                                      <p:cBhvr>
                                        <p:cTn id="10" dur="500"/>
                                        <p:tgtEl>
                                          <p:spTgt spid="2970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700">
                                            <p:txEl>
                                              <p:pRg st="5" end="5"/>
                                            </p:txEl>
                                          </p:spTgt>
                                        </p:tgtEl>
                                        <p:attrNameLst>
                                          <p:attrName>style.visibility</p:attrName>
                                        </p:attrNameLst>
                                      </p:cBhvr>
                                      <p:to>
                                        <p:strVal val="visible"/>
                                      </p:to>
                                    </p:set>
                                    <p:animEffect transition="in" filter="fade">
                                      <p:cBhvr>
                                        <p:cTn id="13" dur="500"/>
                                        <p:tgtEl>
                                          <p:spTgt spid="29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9698" name="Title 3"/>
          <p:cNvSpPr>
            <a:spLocks noGrp="1"/>
          </p:cNvSpPr>
          <p:nvPr>
            <p:ph type="title"/>
          </p:nvPr>
        </p:nvSpPr>
        <p:spPr>
          <a:xfrm>
            <a:off x="0" y="-11113"/>
            <a:ext cx="12192000" cy="1001713"/>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XR-NTX Retention is Poor</a:t>
            </a:r>
            <a:endParaRPr lang="en-US" altLang="en-US" sz="3600" b="1" dirty="0" smtClean="0">
              <a:solidFill>
                <a:schemeClr val="bg1"/>
              </a:solidFill>
              <a:effectLst>
                <a:outerShdw blurRad="38100" dist="38100" dir="2700000" algn="tl">
                  <a:srgbClr val="000000">
                    <a:alpha val="43137"/>
                  </a:srgbClr>
                </a:outerShdw>
              </a:effectLst>
            </a:endParaRPr>
          </a:p>
        </p:txBody>
      </p:sp>
      <p:sp>
        <p:nvSpPr>
          <p:cNvPr id="32771" name="Text Placeholder 5"/>
          <p:cNvSpPr>
            <a:spLocks noGrp="1"/>
          </p:cNvSpPr>
          <p:nvPr>
            <p:ph type="body" sz="half" idx="1"/>
          </p:nvPr>
        </p:nvSpPr>
        <p:spPr>
          <a:xfrm>
            <a:off x="8113184" y="1392238"/>
            <a:ext cx="3875616" cy="4381500"/>
          </a:xfrm>
        </p:spPr>
        <p:txBody>
          <a:bodyPr/>
          <a:lstStyle/>
          <a:p>
            <a:pPr marL="0" indent="0">
              <a:spcBef>
                <a:spcPts val="600"/>
              </a:spcBef>
              <a:buFontTx/>
              <a:buNone/>
            </a:pPr>
            <a:r>
              <a:rPr lang="en-US" altLang="en-US" sz="2400" b="1" dirty="0" smtClean="0">
                <a:solidFill>
                  <a:srgbClr val="000000"/>
                </a:solidFill>
              </a:rPr>
              <a:t>Mean doses </a:t>
            </a:r>
            <a:r>
              <a:rPr lang="en-US" altLang="en-US" sz="2400" dirty="0" smtClean="0">
                <a:solidFill>
                  <a:srgbClr val="000000"/>
                </a:solidFill>
              </a:rPr>
              <a:t>(max 6) </a:t>
            </a:r>
          </a:p>
          <a:p>
            <a:pPr marL="517525" lvl="1" indent="-342900">
              <a:spcBef>
                <a:spcPts val="600"/>
              </a:spcBef>
              <a:buFont typeface="Arial" charset="0"/>
              <a:buChar char="•"/>
            </a:pPr>
            <a:r>
              <a:rPr lang="en-US" altLang="en-US" sz="2000" dirty="0" smtClean="0">
                <a:solidFill>
                  <a:srgbClr val="000000"/>
                </a:solidFill>
              </a:rPr>
              <a:t>Heroin users 2.3</a:t>
            </a:r>
          </a:p>
          <a:p>
            <a:pPr marL="517525" lvl="1" indent="-342900">
              <a:spcBef>
                <a:spcPts val="600"/>
              </a:spcBef>
              <a:buFont typeface="Arial" charset="0"/>
              <a:buChar char="•"/>
            </a:pPr>
            <a:r>
              <a:rPr lang="en-US" altLang="en-US" sz="2000" dirty="0" smtClean="0">
                <a:solidFill>
                  <a:srgbClr val="000000"/>
                </a:solidFill>
              </a:rPr>
              <a:t>Non-heroin opioid users 2.5  </a:t>
            </a:r>
          </a:p>
          <a:p>
            <a:pPr marL="0" indent="0">
              <a:spcBef>
                <a:spcPts val="600"/>
              </a:spcBef>
              <a:buFontTx/>
              <a:buNone/>
            </a:pPr>
            <a:endParaRPr lang="en-US" altLang="en-US" sz="2000" dirty="0" smtClean="0">
              <a:solidFill>
                <a:srgbClr val="000000"/>
              </a:solidFill>
            </a:endParaRPr>
          </a:p>
          <a:p>
            <a:pPr marL="0" indent="0">
              <a:spcBef>
                <a:spcPts val="600"/>
              </a:spcBef>
              <a:buFontTx/>
              <a:buNone/>
            </a:pPr>
            <a:r>
              <a:rPr lang="en-US" altLang="en-US" sz="2400" b="1" dirty="0" smtClean="0">
                <a:solidFill>
                  <a:srgbClr val="000000"/>
                </a:solidFill>
              </a:rPr>
              <a:t>Drop out risk factors</a:t>
            </a:r>
            <a:endParaRPr lang="en-US" altLang="en-US" sz="2400" dirty="0" smtClean="0">
              <a:solidFill>
                <a:srgbClr val="000000"/>
              </a:solidFill>
            </a:endParaRPr>
          </a:p>
          <a:p>
            <a:pPr marL="517525" lvl="1" indent="-342900">
              <a:spcBef>
                <a:spcPts val="600"/>
              </a:spcBef>
              <a:buFont typeface="Arial" charset="0"/>
              <a:buChar char="•"/>
            </a:pPr>
            <a:r>
              <a:rPr lang="en-US" altLang="en-US" sz="2000" dirty="0" smtClean="0">
                <a:solidFill>
                  <a:srgbClr val="000000"/>
                </a:solidFill>
              </a:rPr>
              <a:t>Homelessness</a:t>
            </a:r>
          </a:p>
          <a:p>
            <a:pPr marL="517525" lvl="1" indent="-342900">
              <a:spcBef>
                <a:spcPts val="600"/>
              </a:spcBef>
              <a:buFont typeface="Arial" charset="0"/>
              <a:buChar char="•"/>
            </a:pPr>
            <a:r>
              <a:rPr lang="en-US" altLang="en-US" sz="2000" dirty="0" smtClean="0">
                <a:solidFill>
                  <a:srgbClr val="000000"/>
                </a:solidFill>
              </a:rPr>
              <a:t>Opioid injection use (regardless of opioid-type) </a:t>
            </a:r>
          </a:p>
          <a:p>
            <a:pPr marL="517525" lvl="1" indent="-342900">
              <a:spcBef>
                <a:spcPts val="600"/>
              </a:spcBef>
              <a:buFont typeface="Arial" charset="0"/>
              <a:buChar char="•"/>
            </a:pPr>
            <a:r>
              <a:rPr lang="en-US" altLang="en-US" sz="2000" dirty="0" smtClean="0">
                <a:solidFill>
                  <a:srgbClr val="000000"/>
                </a:solidFill>
              </a:rPr>
              <a:t>Mental illness</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l="9537" t="18130" r="39409" b="18602"/>
          <a:stretch>
            <a:fillRect/>
          </a:stretch>
        </p:blipFill>
        <p:spPr bwMode="auto">
          <a:xfrm>
            <a:off x="203200" y="1080655"/>
            <a:ext cx="7890933" cy="5243945"/>
          </a:xfrm>
          <a:prstGeom prst="rect">
            <a:avLst/>
          </a:prstGeom>
          <a:noFill/>
          <a:ln w="28575">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sp>
        <p:nvSpPr>
          <p:cNvPr id="29701" name="TextBox 4"/>
          <p:cNvSpPr txBox="1">
            <a:spLocks noChangeArrowheads="1"/>
          </p:cNvSpPr>
          <p:nvPr/>
        </p:nvSpPr>
        <p:spPr bwMode="auto">
          <a:xfrm>
            <a:off x="203200" y="6324600"/>
            <a:ext cx="3912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000000"/>
                </a:solidFill>
              </a:rPr>
              <a:t>Cousins SJ et al. </a:t>
            </a:r>
            <a:r>
              <a:rPr lang="en-US" altLang="en-US" sz="1800" i="1" smtClean="0">
                <a:solidFill>
                  <a:srgbClr val="000000"/>
                </a:solidFill>
              </a:rPr>
              <a:t>J Sub Abuse Treat </a:t>
            </a:r>
            <a:r>
              <a:rPr lang="en-US" altLang="en-US" sz="1800" smtClean="0">
                <a:solidFill>
                  <a:srgbClr val="000000"/>
                </a:solidFill>
              </a:rPr>
              <a:t>2016 </a:t>
            </a:r>
          </a:p>
        </p:txBody>
      </p:sp>
      <p:sp>
        <p:nvSpPr>
          <p:cNvPr id="29702" name="TextBox 1"/>
          <p:cNvSpPr txBox="1">
            <a:spLocks noChangeArrowheads="1"/>
          </p:cNvSpPr>
          <p:nvPr/>
        </p:nvSpPr>
        <p:spPr bwMode="auto">
          <a:xfrm>
            <a:off x="6502401" y="5543553"/>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N=171</a:t>
            </a:r>
          </a:p>
        </p:txBody>
      </p:sp>
    </p:spTree>
    <p:extLst>
      <p:ext uri="{BB962C8B-B14F-4D97-AF65-F5344CB8AC3E}">
        <p14:creationId xmlns:p14="http://schemas.microsoft.com/office/powerpoint/2010/main" val="1779455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animEffect transition="in" filter="fade">
                                      <p:cBhvr>
                                        <p:cTn id="7" dur="500"/>
                                        <p:tgtEl>
                                          <p:spTgt spid="3277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5" end="5"/>
                                            </p:txEl>
                                          </p:spTgt>
                                        </p:tgtEl>
                                        <p:attrNameLst>
                                          <p:attrName>style.visibility</p:attrName>
                                        </p:attrNameLst>
                                      </p:cBhvr>
                                      <p:to>
                                        <p:strVal val="visible"/>
                                      </p:to>
                                    </p:set>
                                    <p:animEffect transition="in" filter="fade">
                                      <p:cBhvr>
                                        <p:cTn id="10" dur="500"/>
                                        <p:tgtEl>
                                          <p:spTgt spid="3277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6" end="6"/>
                                            </p:txEl>
                                          </p:spTgt>
                                        </p:tgtEl>
                                        <p:attrNameLst>
                                          <p:attrName>style.visibility</p:attrName>
                                        </p:attrNameLst>
                                      </p:cBhvr>
                                      <p:to>
                                        <p:strVal val="visible"/>
                                      </p:to>
                                    </p:set>
                                    <p:animEffect transition="in" filter="fade">
                                      <p:cBhvr>
                                        <p:cTn id="13" dur="500"/>
                                        <p:tgtEl>
                                          <p:spTgt spid="3277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71">
                                            <p:txEl>
                                              <p:pRg st="7" end="7"/>
                                            </p:txEl>
                                          </p:spTgt>
                                        </p:tgtEl>
                                        <p:attrNameLst>
                                          <p:attrName>style.visibility</p:attrName>
                                        </p:attrNameLst>
                                      </p:cBhvr>
                                      <p:to>
                                        <p:strVal val="visible"/>
                                      </p:to>
                                    </p:set>
                                    <p:animEffect transition="in" filter="fade">
                                      <p:cBhvr>
                                        <p:cTn id="16"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1746" name="Line 3"/>
          <p:cNvSpPr>
            <a:spLocks noChangeShapeType="1"/>
          </p:cNvSpPr>
          <p:nvPr/>
        </p:nvSpPr>
        <p:spPr bwMode="auto">
          <a:xfrm>
            <a:off x="1727200" y="5546725"/>
            <a:ext cx="924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47" name="Rectangle 4"/>
          <p:cNvSpPr>
            <a:spLocks noChangeArrowheads="1"/>
          </p:cNvSpPr>
          <p:nvPr/>
        </p:nvSpPr>
        <p:spPr bwMode="auto">
          <a:xfrm>
            <a:off x="508000" y="1050925"/>
            <a:ext cx="10769600" cy="1600200"/>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1748" name="Rectangle 5"/>
          <p:cNvSpPr>
            <a:spLocks noChangeArrowheads="1"/>
          </p:cNvSpPr>
          <p:nvPr/>
        </p:nvSpPr>
        <p:spPr bwMode="auto">
          <a:xfrm>
            <a:off x="508000" y="3946525"/>
            <a:ext cx="10769600" cy="1676400"/>
          </a:xfrm>
          <a:prstGeom prst="rect">
            <a:avLst/>
          </a:prstGeom>
          <a:solidFill>
            <a:srgbClr val="A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000" smtClean="0">
              <a:solidFill>
                <a:srgbClr val="FFFFFF"/>
              </a:solidFill>
            </a:endParaRPr>
          </a:p>
        </p:txBody>
      </p:sp>
      <p:sp>
        <p:nvSpPr>
          <p:cNvPr id="31749" name="Text Box 6"/>
          <p:cNvSpPr txBox="1">
            <a:spLocks noChangeArrowheads="1"/>
          </p:cNvSpPr>
          <p:nvPr/>
        </p:nvSpPr>
        <p:spPr bwMode="auto">
          <a:xfrm rot="-5400000">
            <a:off x="107174" y="4513414"/>
            <a:ext cx="1682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FFFFFF"/>
                </a:solidFill>
              </a:rPr>
              <a:t>Withdrawal</a:t>
            </a:r>
          </a:p>
        </p:txBody>
      </p:sp>
      <p:sp>
        <p:nvSpPr>
          <p:cNvPr id="31750" name="Text Box 7"/>
          <p:cNvSpPr txBox="1">
            <a:spLocks noChangeArrowheads="1"/>
          </p:cNvSpPr>
          <p:nvPr/>
        </p:nvSpPr>
        <p:spPr bwMode="auto">
          <a:xfrm rot="-5400000">
            <a:off x="376926" y="3055295"/>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Normal</a:t>
            </a:r>
          </a:p>
        </p:txBody>
      </p:sp>
      <p:sp>
        <p:nvSpPr>
          <p:cNvPr id="31751" name="Text Box 8"/>
          <p:cNvSpPr txBox="1">
            <a:spLocks noChangeArrowheads="1"/>
          </p:cNvSpPr>
          <p:nvPr/>
        </p:nvSpPr>
        <p:spPr bwMode="auto">
          <a:xfrm rot="-5400000">
            <a:off x="279945" y="1619399"/>
            <a:ext cx="1332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Euphoria</a:t>
            </a:r>
          </a:p>
        </p:txBody>
      </p:sp>
      <p:sp>
        <p:nvSpPr>
          <p:cNvPr id="31752" name="Text Box 9"/>
          <p:cNvSpPr txBox="1">
            <a:spLocks noChangeArrowheads="1"/>
          </p:cNvSpPr>
          <p:nvPr/>
        </p:nvSpPr>
        <p:spPr bwMode="auto">
          <a:xfrm>
            <a:off x="5486401" y="5619753"/>
            <a:ext cx="1665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Chronic</a:t>
            </a:r>
            <a:r>
              <a:rPr lang="en-US" altLang="en-US" sz="2400" b="1" dirty="0" smtClean="0">
                <a:solidFill>
                  <a:srgbClr val="FFFFFF"/>
                </a:solidFill>
              </a:rPr>
              <a:t> </a:t>
            </a:r>
            <a:r>
              <a:rPr lang="en-US" altLang="en-US" sz="2400" b="1" dirty="0" smtClean="0">
                <a:solidFill>
                  <a:srgbClr val="000000"/>
                </a:solidFill>
              </a:rPr>
              <a:t>use</a:t>
            </a:r>
          </a:p>
        </p:txBody>
      </p:sp>
      <p:sp>
        <p:nvSpPr>
          <p:cNvPr id="31753" name="Text Box 10"/>
          <p:cNvSpPr txBox="1">
            <a:spLocks noChangeArrowheads="1"/>
          </p:cNvSpPr>
          <p:nvPr/>
        </p:nvSpPr>
        <p:spPr bwMode="auto">
          <a:xfrm>
            <a:off x="2133600" y="5622928"/>
            <a:ext cx="143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000000"/>
                </a:solidFill>
              </a:rPr>
              <a:t>Initial use</a:t>
            </a:r>
          </a:p>
        </p:txBody>
      </p:sp>
      <p:sp>
        <p:nvSpPr>
          <p:cNvPr id="31754" name="Line 11"/>
          <p:cNvSpPr>
            <a:spLocks noChangeShapeType="1"/>
          </p:cNvSpPr>
          <p:nvPr/>
        </p:nvSpPr>
        <p:spPr bwMode="auto">
          <a:xfrm>
            <a:off x="508000" y="2574925"/>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5" name="Line 12"/>
          <p:cNvSpPr>
            <a:spLocks noChangeShapeType="1"/>
          </p:cNvSpPr>
          <p:nvPr/>
        </p:nvSpPr>
        <p:spPr bwMode="auto">
          <a:xfrm>
            <a:off x="11277600" y="2574925"/>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6" name="Freeform 13"/>
          <p:cNvSpPr>
            <a:spLocks/>
          </p:cNvSpPr>
          <p:nvPr/>
        </p:nvSpPr>
        <p:spPr bwMode="auto">
          <a:xfrm>
            <a:off x="1524000" y="1546225"/>
            <a:ext cx="3454400" cy="2247900"/>
          </a:xfrm>
          <a:custGeom>
            <a:avLst/>
            <a:gdLst>
              <a:gd name="T0" fmla="*/ 0 w 2208"/>
              <a:gd name="T1" fmla="*/ 2147483647 h 1416"/>
              <a:gd name="T2" fmla="*/ 2147483647 w 2208"/>
              <a:gd name="T3" fmla="*/ 2147483647 h 1416"/>
              <a:gd name="T4" fmla="*/ 2147483647 w 2208"/>
              <a:gd name="T5" fmla="*/ 2147483647 h 1416"/>
              <a:gd name="T6" fmla="*/ 2147483647 w 2208"/>
              <a:gd name="T7" fmla="*/ 2147483647 h 1416"/>
              <a:gd name="T8" fmla="*/ 2147483647 w 2208"/>
              <a:gd name="T9" fmla="*/ 2147483647 h 1416"/>
              <a:gd name="T10" fmla="*/ 2147483647 w 2208"/>
              <a:gd name="T11" fmla="*/ 2147483647 h 1416"/>
              <a:gd name="T12" fmla="*/ 2147483647 w 2208"/>
              <a:gd name="T13" fmla="*/ 2147483647 h 1416"/>
              <a:gd name="T14" fmla="*/ 2147483647 w 2208"/>
              <a:gd name="T15" fmla="*/ 2147483647 h 1416"/>
              <a:gd name="T16" fmla="*/ 2147483647 w 2208"/>
              <a:gd name="T17" fmla="*/ 2147483647 h 1416"/>
              <a:gd name="T18" fmla="*/ 2147483647 w 2208"/>
              <a:gd name="T19" fmla="*/ 2147483647 h 1416"/>
              <a:gd name="T20" fmla="*/ 2147483647 w 2208"/>
              <a:gd name="T21" fmla="*/ 2147483647 h 1416"/>
              <a:gd name="T22" fmla="*/ 2147483647 w 2208"/>
              <a:gd name="T23" fmla="*/ 2147483647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7" name="Freeform 14"/>
          <p:cNvSpPr>
            <a:spLocks/>
          </p:cNvSpPr>
          <p:nvPr/>
        </p:nvSpPr>
        <p:spPr bwMode="auto">
          <a:xfrm>
            <a:off x="4978400" y="3108325"/>
            <a:ext cx="3048000" cy="1536700"/>
          </a:xfrm>
          <a:custGeom>
            <a:avLst/>
            <a:gdLst>
              <a:gd name="T0" fmla="*/ 0 w 2304"/>
              <a:gd name="T1" fmla="*/ 2147483647 h 968"/>
              <a:gd name="T2" fmla="*/ 2147483647 w 2304"/>
              <a:gd name="T3" fmla="*/ 2147483647 h 968"/>
              <a:gd name="T4" fmla="*/ 2147483647 w 2304"/>
              <a:gd name="T5" fmla="*/ 0 h 968"/>
              <a:gd name="T6" fmla="*/ 2147483647 w 2304"/>
              <a:gd name="T7" fmla="*/ 2147483647 h 968"/>
              <a:gd name="T8" fmla="*/ 2147483647 w 2304"/>
              <a:gd name="T9" fmla="*/ 2147483647 h 968"/>
              <a:gd name="T10" fmla="*/ 2147483647 w 2304"/>
              <a:gd name="T11" fmla="*/ 2147483647 h 968"/>
              <a:gd name="T12" fmla="*/ 2147483647 w 2304"/>
              <a:gd name="T13" fmla="*/ 2147483647 h 968"/>
              <a:gd name="T14" fmla="*/ 2147483647 w 2304"/>
              <a:gd name="T15" fmla="*/ 2147483647 h 968"/>
              <a:gd name="T16" fmla="*/ 2147483647 w 2304"/>
              <a:gd name="T17" fmla="*/ 2147483647 h 968"/>
              <a:gd name="T18" fmla="*/ 2147483647 w 2304"/>
              <a:gd name="T19" fmla="*/ 2147483647 h 968"/>
              <a:gd name="T20" fmla="*/ 2147483647 w 2304"/>
              <a:gd name="T21" fmla="*/ 2147483647 h 968"/>
              <a:gd name="T22" fmla="*/ 2147483647 w 2304"/>
              <a:gd name="T23" fmla="*/ 2147483647 h 968"/>
              <a:gd name="T24" fmla="*/ 2147483647 w 2304"/>
              <a:gd name="T25" fmla="*/ 2147483647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8" name="Text Box 15"/>
          <p:cNvSpPr txBox="1">
            <a:spLocks noChangeArrowheads="1"/>
          </p:cNvSpPr>
          <p:nvPr/>
        </p:nvSpPr>
        <p:spPr bwMode="auto">
          <a:xfrm>
            <a:off x="4267200" y="4708528"/>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en-US" altLang="en-US" sz="2400" b="1" smtClean="0">
                <a:solidFill>
                  <a:srgbClr val="FFFFFF"/>
                </a:solidFill>
              </a:rPr>
              <a:t>Tolerance &amp; Physical Dependence</a:t>
            </a:r>
          </a:p>
        </p:txBody>
      </p:sp>
      <p:sp>
        <p:nvSpPr>
          <p:cNvPr id="442384" name="Freeform 16"/>
          <p:cNvSpPr>
            <a:spLocks/>
          </p:cNvSpPr>
          <p:nvPr/>
        </p:nvSpPr>
        <p:spPr bwMode="auto">
          <a:xfrm>
            <a:off x="8026400" y="2955925"/>
            <a:ext cx="3251200" cy="1752600"/>
          </a:xfrm>
          <a:custGeom>
            <a:avLst/>
            <a:gdLst>
              <a:gd name="T0" fmla="*/ 0 w 1536"/>
              <a:gd name="T1" fmla="*/ 2147483647 h 1248"/>
              <a:gd name="T2" fmla="*/ 2147483647 w 1536"/>
              <a:gd name="T3" fmla="*/ 2147483647 h 1248"/>
              <a:gd name="T4" fmla="*/ 2147483647 w 1536"/>
              <a:gd name="T5" fmla="*/ 2147483647 h 1248"/>
              <a:gd name="T6" fmla="*/ 2147483647 w 1536"/>
              <a:gd name="T7" fmla="*/ 2147483647 h 1248"/>
              <a:gd name="T8" fmla="*/ 2147483647 w 1536"/>
              <a:gd name="T9" fmla="*/ 2147483647 h 1248"/>
              <a:gd name="T10" fmla="*/ 2147483647 w 1536"/>
              <a:gd name="T11" fmla="*/ 2147483647 h 1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1248">
                <a:moveTo>
                  <a:pt x="0" y="1104"/>
                </a:moveTo>
                <a:cubicBezTo>
                  <a:pt x="12" y="1124"/>
                  <a:pt x="24" y="1144"/>
                  <a:pt x="48" y="1152"/>
                </a:cubicBezTo>
                <a:cubicBezTo>
                  <a:pt x="72" y="1160"/>
                  <a:pt x="128" y="1248"/>
                  <a:pt x="144" y="1152"/>
                </a:cubicBezTo>
                <a:cubicBezTo>
                  <a:pt x="160" y="1056"/>
                  <a:pt x="32" y="760"/>
                  <a:pt x="144" y="576"/>
                </a:cubicBezTo>
                <a:cubicBezTo>
                  <a:pt x="256" y="392"/>
                  <a:pt x="584" y="96"/>
                  <a:pt x="816" y="48"/>
                </a:cubicBezTo>
                <a:cubicBezTo>
                  <a:pt x="1048" y="0"/>
                  <a:pt x="1416" y="248"/>
                  <a:pt x="1536" y="288"/>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442385" name="Text Box 17"/>
          <p:cNvSpPr txBox="1">
            <a:spLocks noChangeArrowheads="1"/>
          </p:cNvSpPr>
          <p:nvPr/>
        </p:nvSpPr>
        <p:spPr bwMode="auto">
          <a:xfrm>
            <a:off x="9042400" y="3810415"/>
            <a:ext cx="1828800" cy="461963"/>
          </a:xfrm>
          <a:prstGeom prst="rect">
            <a:avLst/>
          </a:prstGeom>
          <a:solidFill>
            <a:srgbClr val="000000"/>
          </a:solidFill>
          <a:ln>
            <a:noFill/>
          </a:ln>
          <a:effectLs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400" b="1" dirty="0" smtClean="0">
                <a:solidFill>
                  <a:schemeClr val="bg1"/>
                </a:solidFill>
              </a:rPr>
              <a:t>OAT</a:t>
            </a:r>
          </a:p>
        </p:txBody>
      </p:sp>
      <p:sp>
        <p:nvSpPr>
          <p:cNvPr id="31761" name="Rectangle 19"/>
          <p:cNvSpPr>
            <a:spLocks noGrp="1" noChangeArrowheads="1"/>
          </p:cNvSpPr>
          <p:nvPr>
            <p:ph type="title"/>
          </p:nvPr>
        </p:nvSpPr>
        <p:spPr>
          <a:xfrm>
            <a:off x="0" y="0"/>
            <a:ext cx="12192000" cy="8382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Opioid Agonist Treatment (OAT)</a:t>
            </a:r>
          </a:p>
        </p:txBody>
      </p:sp>
      <p:sp>
        <p:nvSpPr>
          <p:cNvPr id="31762" name="TextBox 17"/>
          <p:cNvSpPr txBox="1">
            <a:spLocks noChangeArrowheads="1"/>
          </p:cNvSpPr>
          <p:nvPr/>
        </p:nvSpPr>
        <p:spPr bwMode="auto">
          <a:xfrm>
            <a:off x="99484" y="6396039"/>
            <a:ext cx="4197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dirty="0" smtClean="0">
                <a:solidFill>
                  <a:srgbClr val="000000"/>
                </a:solidFill>
              </a:rPr>
              <a:t>Alford DP. http://www.bumc.bu.edu/care/ </a:t>
            </a:r>
          </a:p>
        </p:txBody>
      </p:sp>
    </p:spTree>
    <p:custDataLst>
      <p:tags r:id="rId1"/>
    </p:custDataLst>
    <p:extLst>
      <p:ext uri="{BB962C8B-B14F-4D97-AF65-F5344CB8AC3E}">
        <p14:creationId xmlns:p14="http://schemas.microsoft.com/office/powerpoint/2010/main" val="1326034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2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4" grpId="0" animBg="1"/>
      <p:bldP spid="4423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92000" cy="9144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Methadone Maintenance Treatment</a:t>
            </a:r>
          </a:p>
        </p:txBody>
      </p:sp>
      <p:sp>
        <p:nvSpPr>
          <p:cNvPr id="27651" name="Rectangle 3"/>
          <p:cNvSpPr>
            <a:spLocks noGrp="1" noChangeArrowheads="1"/>
          </p:cNvSpPr>
          <p:nvPr>
            <p:ph type="body" idx="1"/>
          </p:nvPr>
        </p:nvSpPr>
        <p:spPr>
          <a:xfrm>
            <a:off x="451262" y="1057892"/>
            <a:ext cx="10493829" cy="5426035"/>
          </a:xfrm>
        </p:spPr>
        <p:txBody>
          <a:bodyPr/>
          <a:lstStyle/>
          <a:p>
            <a:r>
              <a:rPr lang="en-US" altLang="en-US" dirty="0" smtClean="0">
                <a:solidFill>
                  <a:srgbClr val="000000"/>
                </a:solidFill>
              </a:rPr>
              <a:t>Methadone</a:t>
            </a:r>
          </a:p>
          <a:p>
            <a:pPr lvl="1"/>
            <a:r>
              <a:rPr lang="en-US" altLang="en-US" dirty="0" smtClean="0">
                <a:solidFill>
                  <a:srgbClr val="000000"/>
                </a:solidFill>
              </a:rPr>
              <a:t>Full opioid agonist </a:t>
            </a:r>
          </a:p>
          <a:p>
            <a:pPr lvl="1"/>
            <a:r>
              <a:rPr lang="en-US" altLang="en-US" dirty="0" smtClean="0">
                <a:solidFill>
                  <a:srgbClr val="000000"/>
                </a:solidFill>
              </a:rPr>
              <a:t>PO onset of action 30-60 minutes</a:t>
            </a:r>
          </a:p>
          <a:p>
            <a:pPr lvl="1"/>
            <a:r>
              <a:rPr lang="en-US" altLang="en-US" dirty="0" smtClean="0">
                <a:solidFill>
                  <a:srgbClr val="000000"/>
                </a:solidFill>
              </a:rPr>
              <a:t>Duration of action 24-36 hours to treat OUD</a:t>
            </a:r>
          </a:p>
          <a:p>
            <a:pPr lvl="1"/>
            <a:r>
              <a:rPr lang="en-US" altLang="en-US" dirty="0" smtClean="0">
                <a:solidFill>
                  <a:srgbClr val="000000"/>
                </a:solidFill>
              </a:rPr>
              <a:t>Proper dosing for OUD</a:t>
            </a:r>
          </a:p>
          <a:p>
            <a:pPr lvl="2"/>
            <a:r>
              <a:rPr lang="en-US" altLang="en-US" dirty="0" smtClean="0">
                <a:solidFill>
                  <a:srgbClr val="000000"/>
                </a:solidFill>
              </a:rPr>
              <a:t>20-40 mg for acute withdrawal</a:t>
            </a:r>
          </a:p>
          <a:p>
            <a:pPr lvl="2"/>
            <a:r>
              <a:rPr lang="en-US" altLang="en-US" dirty="0" smtClean="0">
                <a:solidFill>
                  <a:srgbClr val="000000"/>
                </a:solidFill>
              </a:rPr>
              <a:t>&gt; 80 mg for craving, “opioid blockade”</a:t>
            </a:r>
          </a:p>
          <a:p>
            <a:pPr marL="914400" lvl="2" indent="0">
              <a:buNone/>
            </a:pPr>
            <a:endParaRPr lang="en-US" altLang="en-US" dirty="0" smtClean="0">
              <a:solidFill>
                <a:srgbClr val="000000"/>
              </a:solidFill>
            </a:endParaRPr>
          </a:p>
          <a:p>
            <a:pPr>
              <a:lnSpc>
                <a:spcPct val="90000"/>
              </a:lnSpc>
            </a:pPr>
            <a:r>
              <a:rPr lang="en-US" altLang="en-US" dirty="0" smtClean="0">
                <a:solidFill>
                  <a:srgbClr val="000000"/>
                </a:solidFill>
              </a:rPr>
              <a:t>Opioid Treatment Program</a:t>
            </a:r>
            <a:endParaRPr lang="en-US" altLang="en-US" dirty="0">
              <a:solidFill>
                <a:srgbClr val="000000"/>
              </a:solidFill>
            </a:endParaRPr>
          </a:p>
          <a:p>
            <a:pPr lvl="1">
              <a:lnSpc>
                <a:spcPct val="90000"/>
              </a:lnSpc>
              <a:buFont typeface="Arial" charset="0"/>
              <a:buChar char="•"/>
            </a:pPr>
            <a:r>
              <a:rPr lang="en-US" altLang="en-US" dirty="0" smtClean="0">
                <a:solidFill>
                  <a:srgbClr val="000000"/>
                </a:solidFill>
              </a:rPr>
              <a:t>Highly structured</a:t>
            </a:r>
          </a:p>
          <a:p>
            <a:pPr lvl="1">
              <a:lnSpc>
                <a:spcPct val="90000"/>
              </a:lnSpc>
              <a:buFont typeface="Arial" charset="0"/>
              <a:buChar char="•"/>
            </a:pPr>
            <a:r>
              <a:rPr lang="en-US" altLang="en-US" dirty="0" smtClean="0">
                <a:solidFill>
                  <a:srgbClr val="000000"/>
                </a:solidFill>
              </a:rPr>
              <a:t>Observed </a:t>
            </a:r>
            <a:r>
              <a:rPr lang="en-US" altLang="en-US" dirty="0">
                <a:solidFill>
                  <a:srgbClr val="000000"/>
                </a:solidFill>
              </a:rPr>
              <a:t>daily </a:t>
            </a:r>
            <a:r>
              <a:rPr lang="en-US" altLang="en-US" dirty="0" smtClean="0">
                <a:solidFill>
                  <a:srgbClr val="000000"/>
                </a:solidFill>
                <a:latin typeface="Calibri"/>
                <a:cs typeface="Calibri"/>
                <a:sym typeface="Symbol" pitchFamily="18" charset="2"/>
              </a:rPr>
              <a:t>→</a:t>
            </a:r>
            <a:r>
              <a:rPr lang="en-US" altLang="en-US" dirty="0" smtClean="0">
                <a:solidFill>
                  <a:srgbClr val="000000"/>
                </a:solidFill>
                <a:sym typeface="Symbol" pitchFamily="18" charset="2"/>
              </a:rPr>
              <a:t> </a:t>
            </a:r>
            <a:r>
              <a:rPr lang="en-US" altLang="en-US" dirty="0">
                <a:solidFill>
                  <a:srgbClr val="000000"/>
                </a:solidFill>
                <a:sym typeface="Symbol" pitchFamily="18" charset="2"/>
              </a:rPr>
              <a:t>“Take homes” </a:t>
            </a:r>
            <a:endParaRPr lang="en-US" altLang="en-US" dirty="0">
              <a:solidFill>
                <a:srgbClr val="000000"/>
              </a:solidFill>
            </a:endParaRPr>
          </a:p>
          <a:p>
            <a:pPr lvl="2"/>
            <a:endParaRPr lang="en-US" altLang="en-US" dirty="0" smtClean="0">
              <a:solidFill>
                <a:srgbClr val="000000"/>
              </a:solidFill>
            </a:endParaRPr>
          </a:p>
        </p:txBody>
      </p:sp>
    </p:spTree>
    <p:custDataLst>
      <p:tags r:id="rId1"/>
    </p:custDataLst>
    <p:extLst>
      <p:ext uri="{BB962C8B-B14F-4D97-AF65-F5344CB8AC3E}">
        <p14:creationId xmlns:p14="http://schemas.microsoft.com/office/powerpoint/2010/main" val="2939955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animEffect transition="in" filter="fade">
                                      <p:cBhvr>
                                        <p:cTn id="7" dur="500"/>
                                        <p:tgtEl>
                                          <p:spTgt spid="27651">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xEl>
                                              <p:pRg st="9" end="9"/>
                                            </p:txEl>
                                          </p:spTgt>
                                        </p:tgtEl>
                                        <p:attrNameLst>
                                          <p:attrName>style.visibility</p:attrName>
                                        </p:attrNameLst>
                                      </p:cBhvr>
                                      <p:to>
                                        <p:strVal val="visible"/>
                                      </p:to>
                                    </p:set>
                                    <p:animEffect transition="in" filter="fade">
                                      <p:cBhvr>
                                        <p:cTn id="10" dur="500"/>
                                        <p:tgtEl>
                                          <p:spTgt spid="27651">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animEffect transition="in" filter="fade">
                                      <p:cBhvr>
                                        <p:cTn id="13" dur="500"/>
                                        <p:tgtEl>
                                          <p:spTgt spid="27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12192000" cy="1828800"/>
          </a:xfrm>
          <a:prstGeom prst="rect">
            <a:avLst/>
          </a:prstGeom>
          <a:solidFill>
            <a:srgbClr val="003F53"/>
          </a:solidFill>
          <a:ln>
            <a:noFill/>
          </a:ln>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4819" name="Rectangle 3"/>
          <p:cNvSpPr>
            <a:spLocks noChangeArrowheads="1"/>
          </p:cNvSpPr>
          <p:nvPr/>
        </p:nvSpPr>
        <p:spPr bwMode="auto">
          <a:xfrm>
            <a:off x="2463800" y="-681038"/>
            <a:ext cx="1219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52582" name="Rectangle 6"/>
          <p:cNvSpPr>
            <a:spLocks noChangeArrowheads="1"/>
          </p:cNvSpPr>
          <p:nvPr/>
        </p:nvSpPr>
        <p:spPr bwMode="auto">
          <a:xfrm>
            <a:off x="514351" y="2093562"/>
            <a:ext cx="1148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a:spcBef>
                <a:spcPct val="20000"/>
              </a:spcBef>
              <a:buChar char="•"/>
              <a:defRPr sz="3200">
                <a:solidFill>
                  <a:schemeClr val="tx1"/>
                </a:solidFill>
                <a:latin typeface="Calibri" pitchFamily="34" charset="0"/>
              </a:defRPr>
            </a:lvl1pPr>
            <a:lvl2pPr marL="346075" indent="-173038">
              <a:spcBef>
                <a:spcPct val="20000"/>
              </a:spcBef>
              <a:buChar char="–"/>
              <a:defRPr sz="2800">
                <a:solidFill>
                  <a:schemeClr val="tx1"/>
                </a:solidFill>
                <a:latin typeface="Calibri" pitchFamily="34" charset="0"/>
              </a:defRPr>
            </a:lvl2pPr>
            <a:lvl3pPr marL="687388" indent="-347663">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ts val="1200"/>
              </a:spcBef>
              <a:spcAft>
                <a:spcPct val="0"/>
              </a:spcAft>
            </a:pPr>
            <a:r>
              <a:rPr lang="en-US" altLang="en-US" sz="2800" dirty="0" smtClean="0">
                <a:solidFill>
                  <a:srgbClr val="000000"/>
                </a:solidFill>
              </a:rPr>
              <a:t>Increases treatment retention</a:t>
            </a:r>
          </a:p>
          <a:p>
            <a:pPr fontAlgn="base">
              <a:spcBef>
                <a:spcPts val="1200"/>
              </a:spcBef>
              <a:spcAft>
                <a:spcPct val="0"/>
              </a:spcAft>
            </a:pPr>
            <a:r>
              <a:rPr lang="en-US" altLang="en-US" sz="2800" dirty="0" smtClean="0">
                <a:solidFill>
                  <a:srgbClr val="000000"/>
                </a:solidFill>
              </a:rPr>
              <a:t>Decreases illicit opioid use</a:t>
            </a:r>
          </a:p>
          <a:p>
            <a:pPr fontAlgn="base">
              <a:spcBef>
                <a:spcPts val="1200"/>
              </a:spcBef>
              <a:spcAft>
                <a:spcPct val="0"/>
              </a:spcAft>
            </a:pPr>
            <a:r>
              <a:rPr lang="en-US" altLang="en-US" sz="2800" dirty="0" smtClean="0">
                <a:solidFill>
                  <a:srgbClr val="000000"/>
                </a:solidFill>
              </a:rPr>
              <a:t>Decreases hepatitis and HIV seroconversion</a:t>
            </a:r>
          </a:p>
          <a:p>
            <a:pPr fontAlgn="base">
              <a:spcBef>
                <a:spcPts val="1200"/>
              </a:spcBef>
              <a:spcAft>
                <a:spcPct val="0"/>
              </a:spcAft>
            </a:pPr>
            <a:r>
              <a:rPr lang="en-US" altLang="en-US" sz="2800" dirty="0" smtClean="0">
                <a:solidFill>
                  <a:srgbClr val="000000"/>
                </a:solidFill>
              </a:rPr>
              <a:t>Decreases mortality</a:t>
            </a:r>
          </a:p>
          <a:p>
            <a:pPr fontAlgn="base">
              <a:spcBef>
                <a:spcPts val="1200"/>
              </a:spcBef>
              <a:spcAft>
                <a:spcPct val="0"/>
              </a:spcAft>
            </a:pPr>
            <a:r>
              <a:rPr lang="en-US" altLang="en-US" sz="2800" dirty="0" smtClean="0">
                <a:solidFill>
                  <a:srgbClr val="000000"/>
                </a:solidFill>
              </a:rPr>
              <a:t>Decreases criminal activity</a:t>
            </a:r>
          </a:p>
          <a:p>
            <a:pPr fontAlgn="base">
              <a:spcBef>
                <a:spcPts val="1200"/>
              </a:spcBef>
              <a:spcAft>
                <a:spcPct val="0"/>
              </a:spcAft>
            </a:pPr>
            <a:r>
              <a:rPr lang="en-US" altLang="en-US" sz="2800" dirty="0" smtClean="0">
                <a:solidFill>
                  <a:srgbClr val="000000"/>
                </a:solidFill>
              </a:rPr>
              <a:t>Increases employment</a:t>
            </a:r>
          </a:p>
          <a:p>
            <a:pPr fontAlgn="base">
              <a:spcBef>
                <a:spcPts val="1200"/>
              </a:spcBef>
              <a:spcAft>
                <a:spcPct val="0"/>
              </a:spcAft>
            </a:pPr>
            <a:r>
              <a:rPr lang="en-US" altLang="en-US" sz="2800" dirty="0" smtClean="0">
                <a:solidFill>
                  <a:srgbClr val="000000"/>
                </a:solidFill>
              </a:rPr>
              <a:t>Improves birth outcomes </a:t>
            </a:r>
          </a:p>
          <a:p>
            <a:pPr fontAlgn="base">
              <a:spcBef>
                <a:spcPts val="1200"/>
              </a:spcBef>
              <a:spcAft>
                <a:spcPct val="0"/>
              </a:spcAft>
              <a:buClr>
                <a:srgbClr val="FFFFFF"/>
              </a:buClr>
              <a:buFontTx/>
              <a:buNone/>
            </a:pPr>
            <a:endParaRPr lang="en-US" altLang="en-US" sz="1050" dirty="0" smtClean="0">
              <a:solidFill>
                <a:srgbClr val="000000"/>
              </a:solidFill>
            </a:endParaRPr>
          </a:p>
        </p:txBody>
      </p:sp>
      <p:sp>
        <p:nvSpPr>
          <p:cNvPr id="50182" name="Text Box 7"/>
          <p:cNvSpPr txBox="1">
            <a:spLocks noChangeArrowheads="1"/>
          </p:cNvSpPr>
          <p:nvPr/>
        </p:nvSpPr>
        <p:spPr bwMode="auto">
          <a:xfrm>
            <a:off x="89667" y="314235"/>
            <a:ext cx="4560126" cy="1200329"/>
          </a:xfrm>
          <a:prstGeom prst="rect">
            <a:avLst/>
          </a:prstGeom>
          <a:solidFill>
            <a:srgbClr val="003F53"/>
          </a:solidFill>
          <a:ln>
            <a:noFill/>
          </a:ln>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US" altLang="en-US" sz="3600" b="1" dirty="0" smtClean="0">
                <a:solidFill>
                  <a:srgbClr val="FFFFFF"/>
                </a:solidFill>
                <a:effectLst>
                  <a:outerShdw blurRad="38100" dist="38100" dir="2700000" algn="tl">
                    <a:srgbClr val="000000">
                      <a:alpha val="43137"/>
                    </a:srgbClr>
                  </a:outerShdw>
                </a:effectLst>
              </a:rPr>
              <a:t>Extensive Research on Effectiveness </a:t>
            </a:r>
          </a:p>
        </p:txBody>
      </p:sp>
      <p:pic>
        <p:nvPicPr>
          <p:cNvPr id="34823"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t="1334" b="63165"/>
          <a:stretch>
            <a:fillRect/>
          </a:stretch>
        </p:blipFill>
        <p:spPr bwMode="auto">
          <a:xfrm>
            <a:off x="4578543" y="85210"/>
            <a:ext cx="7542207" cy="1636713"/>
          </a:xfrm>
          <a:prstGeom prst="rect">
            <a:avLst/>
          </a:prstGeom>
          <a:noFill/>
          <a:ln>
            <a:noFill/>
          </a:ln>
          <a:effectLst/>
          <a:extLst/>
        </p:spPr>
      </p:pic>
      <p:sp>
        <p:nvSpPr>
          <p:cNvPr id="34820" name="Text Box 5"/>
          <p:cNvSpPr txBox="1">
            <a:spLocks noChangeArrowheads="1"/>
          </p:cNvSpPr>
          <p:nvPr/>
        </p:nvSpPr>
        <p:spPr bwMode="auto">
          <a:xfrm>
            <a:off x="10471455" y="1371600"/>
            <a:ext cx="1720545" cy="457200"/>
          </a:xfrm>
          <a:prstGeom prst="rect">
            <a:avLst/>
          </a:prstGeom>
          <a:no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JAMA 1965</a:t>
            </a:r>
          </a:p>
        </p:txBody>
      </p:sp>
    </p:spTree>
    <p:extLst>
      <p:ext uri="{BB962C8B-B14F-4D97-AF65-F5344CB8AC3E}">
        <p14:creationId xmlns:p14="http://schemas.microsoft.com/office/powerpoint/2010/main" val="326364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par>
                                <p:cTn id="8" presetID="10" presetClass="entr" presetSubtype="0" fill="hold" nodeType="withEffect">
                                  <p:stCondLst>
                                    <p:cond delay="0"/>
                                  </p:stCondLst>
                                  <p:childTnLst>
                                    <p:set>
                                      <p:cBhvr>
                                        <p:cTn id="9" dur="1" fill="hold">
                                          <p:stCondLst>
                                            <p:cond delay="0"/>
                                          </p:stCondLst>
                                        </p:cTn>
                                        <p:tgtEl>
                                          <p:spTgt spid="152582">
                                            <p:txEl>
                                              <p:pRg st="0" end="0"/>
                                            </p:txEl>
                                          </p:spTgt>
                                        </p:tgtEl>
                                        <p:attrNameLst>
                                          <p:attrName>style.visibility</p:attrName>
                                        </p:attrNameLst>
                                      </p:cBhvr>
                                      <p:to>
                                        <p:strVal val="visible"/>
                                      </p:to>
                                    </p:set>
                                    <p:animEffect transition="in" filter="fade">
                                      <p:cBhvr>
                                        <p:cTn id="10" dur="500"/>
                                        <p:tgtEl>
                                          <p:spTgt spid="15258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2582">
                                            <p:txEl>
                                              <p:pRg st="1" end="1"/>
                                            </p:txEl>
                                          </p:spTgt>
                                        </p:tgtEl>
                                        <p:attrNameLst>
                                          <p:attrName>style.visibility</p:attrName>
                                        </p:attrNameLst>
                                      </p:cBhvr>
                                      <p:to>
                                        <p:strVal val="visible"/>
                                      </p:to>
                                    </p:set>
                                    <p:animEffect transition="in" filter="fade">
                                      <p:cBhvr>
                                        <p:cTn id="13" dur="500"/>
                                        <p:tgtEl>
                                          <p:spTgt spid="15258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2582">
                                            <p:txEl>
                                              <p:pRg st="2" end="2"/>
                                            </p:txEl>
                                          </p:spTgt>
                                        </p:tgtEl>
                                        <p:attrNameLst>
                                          <p:attrName>style.visibility</p:attrName>
                                        </p:attrNameLst>
                                      </p:cBhvr>
                                      <p:to>
                                        <p:strVal val="visible"/>
                                      </p:to>
                                    </p:set>
                                    <p:animEffect transition="in" filter="fade">
                                      <p:cBhvr>
                                        <p:cTn id="16" dur="500"/>
                                        <p:tgtEl>
                                          <p:spTgt spid="15258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2582">
                                            <p:txEl>
                                              <p:pRg st="3" end="3"/>
                                            </p:txEl>
                                          </p:spTgt>
                                        </p:tgtEl>
                                        <p:attrNameLst>
                                          <p:attrName>style.visibility</p:attrName>
                                        </p:attrNameLst>
                                      </p:cBhvr>
                                      <p:to>
                                        <p:strVal val="visible"/>
                                      </p:to>
                                    </p:set>
                                    <p:animEffect transition="in" filter="fade">
                                      <p:cBhvr>
                                        <p:cTn id="19" dur="500"/>
                                        <p:tgtEl>
                                          <p:spTgt spid="15258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2582">
                                            <p:txEl>
                                              <p:pRg st="4" end="4"/>
                                            </p:txEl>
                                          </p:spTgt>
                                        </p:tgtEl>
                                        <p:attrNameLst>
                                          <p:attrName>style.visibility</p:attrName>
                                        </p:attrNameLst>
                                      </p:cBhvr>
                                      <p:to>
                                        <p:strVal val="visible"/>
                                      </p:to>
                                    </p:set>
                                    <p:animEffect transition="in" filter="fade">
                                      <p:cBhvr>
                                        <p:cTn id="22" dur="500"/>
                                        <p:tgtEl>
                                          <p:spTgt spid="15258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2582">
                                            <p:txEl>
                                              <p:pRg st="5" end="5"/>
                                            </p:txEl>
                                          </p:spTgt>
                                        </p:tgtEl>
                                        <p:attrNameLst>
                                          <p:attrName>style.visibility</p:attrName>
                                        </p:attrNameLst>
                                      </p:cBhvr>
                                      <p:to>
                                        <p:strVal val="visible"/>
                                      </p:to>
                                    </p:set>
                                    <p:animEffect transition="in" filter="fade">
                                      <p:cBhvr>
                                        <p:cTn id="25" dur="500"/>
                                        <p:tgtEl>
                                          <p:spTgt spid="15258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2582">
                                            <p:txEl>
                                              <p:pRg st="6" end="6"/>
                                            </p:txEl>
                                          </p:spTgt>
                                        </p:tgtEl>
                                        <p:attrNameLst>
                                          <p:attrName>style.visibility</p:attrName>
                                        </p:attrNameLst>
                                      </p:cBhvr>
                                      <p:to>
                                        <p:strVal val="visible"/>
                                      </p:to>
                                    </p:set>
                                    <p:animEffect transition="in" filter="fade">
                                      <p:cBhvr>
                                        <p:cTn id="28" dur="500"/>
                                        <p:tgtEl>
                                          <p:spTgt spid="1525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85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
            <a:ext cx="12192000" cy="1104405"/>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Methadone Maintenance Limitations</a:t>
            </a:r>
            <a:endParaRPr lang="en-US" altLang="en-US" sz="4800" b="1" dirty="0" smtClean="0">
              <a:solidFill>
                <a:schemeClr val="bg1"/>
              </a:solidFill>
              <a:effectLst>
                <a:outerShdw blurRad="38100" dist="38100" dir="2700000" algn="tl">
                  <a:srgbClr val="000000">
                    <a:alpha val="43137"/>
                  </a:srgbClr>
                </a:outerShdw>
              </a:effectLst>
            </a:endParaRPr>
          </a:p>
        </p:txBody>
      </p:sp>
      <p:sp>
        <p:nvSpPr>
          <p:cNvPr id="30723" name="Rectangle 3"/>
          <p:cNvSpPr>
            <a:spLocks noGrp="1" noChangeArrowheads="1"/>
          </p:cNvSpPr>
          <p:nvPr>
            <p:ph type="body" idx="1"/>
          </p:nvPr>
        </p:nvSpPr>
        <p:spPr>
          <a:xfrm>
            <a:off x="304799" y="1270660"/>
            <a:ext cx="11677403" cy="5130140"/>
          </a:xfrm>
        </p:spPr>
        <p:txBody>
          <a:bodyPr/>
          <a:lstStyle/>
          <a:p>
            <a:pPr>
              <a:spcBef>
                <a:spcPct val="30000"/>
              </a:spcBef>
              <a:buClr>
                <a:schemeClr val="tx1"/>
              </a:buClr>
            </a:pPr>
            <a:r>
              <a:rPr lang="en-US" altLang="en-US" sz="2800" dirty="0" smtClean="0">
                <a:solidFill>
                  <a:srgbClr val="000000"/>
                </a:solidFill>
              </a:rPr>
              <a:t>Highly regulated - </a:t>
            </a:r>
            <a:r>
              <a:rPr lang="en-US" altLang="en-US" sz="2400" i="1" dirty="0" smtClean="0">
                <a:solidFill>
                  <a:srgbClr val="000000"/>
                </a:solidFill>
              </a:rPr>
              <a:t>Narcotic Addict Treatment Act 1974</a:t>
            </a:r>
            <a:r>
              <a:rPr lang="en-US" altLang="en-US" sz="2400" dirty="0" smtClean="0">
                <a:solidFill>
                  <a:srgbClr val="000000"/>
                </a:solidFill>
              </a:rPr>
              <a:t> </a:t>
            </a:r>
          </a:p>
          <a:p>
            <a:pPr>
              <a:spcBef>
                <a:spcPct val="30000"/>
              </a:spcBef>
              <a:buClr>
                <a:schemeClr val="tx1"/>
              </a:buClr>
            </a:pPr>
            <a:r>
              <a:rPr lang="en-US" altLang="en-US" sz="2800" dirty="0" smtClean="0">
                <a:solidFill>
                  <a:srgbClr val="000000"/>
                </a:solidFill>
              </a:rPr>
              <a:t>Limited access </a:t>
            </a:r>
          </a:p>
          <a:p>
            <a:pPr>
              <a:spcBef>
                <a:spcPct val="30000"/>
              </a:spcBef>
              <a:buClr>
                <a:schemeClr val="tx1"/>
              </a:buClr>
            </a:pPr>
            <a:r>
              <a:rPr lang="en-US" altLang="en-US" sz="2800" dirty="0" smtClean="0">
                <a:solidFill>
                  <a:srgbClr val="000000"/>
                </a:solidFill>
              </a:rPr>
              <a:t>Inconvenient and highly punitive</a:t>
            </a:r>
          </a:p>
          <a:p>
            <a:pPr>
              <a:spcBef>
                <a:spcPct val="30000"/>
              </a:spcBef>
              <a:buClr>
                <a:schemeClr val="tx1"/>
              </a:buClr>
            </a:pPr>
            <a:r>
              <a:rPr lang="en-US" altLang="en-US" sz="2800" dirty="0" smtClean="0">
                <a:solidFill>
                  <a:srgbClr val="000000"/>
                </a:solidFill>
              </a:rPr>
              <a:t>Mixes stable and unstable patients</a:t>
            </a:r>
          </a:p>
          <a:p>
            <a:pPr>
              <a:spcBef>
                <a:spcPct val="30000"/>
              </a:spcBef>
              <a:buClr>
                <a:schemeClr val="tx1"/>
              </a:buClr>
            </a:pPr>
            <a:r>
              <a:rPr lang="en-US" altLang="en-US" sz="2800" dirty="0" smtClean="0">
                <a:solidFill>
                  <a:srgbClr val="000000"/>
                </a:solidFill>
              </a:rPr>
              <a:t>Lack of privacy</a:t>
            </a:r>
          </a:p>
          <a:p>
            <a:pPr>
              <a:spcBef>
                <a:spcPct val="30000"/>
              </a:spcBef>
              <a:buClr>
                <a:schemeClr val="tx1"/>
              </a:buClr>
            </a:pPr>
            <a:r>
              <a:rPr lang="en-US" altLang="en-US" sz="2800" dirty="0" smtClean="0">
                <a:solidFill>
                  <a:srgbClr val="000000"/>
                </a:solidFill>
              </a:rPr>
              <a:t>No ability to “graduate” from program</a:t>
            </a:r>
          </a:p>
          <a:p>
            <a:pPr>
              <a:spcBef>
                <a:spcPct val="30000"/>
              </a:spcBef>
              <a:buClr>
                <a:schemeClr val="tx1"/>
              </a:buClr>
            </a:pPr>
            <a:r>
              <a:rPr lang="en-US" altLang="en-US" sz="2800" b="1" dirty="0" smtClean="0">
                <a:solidFill>
                  <a:srgbClr val="000000"/>
                </a:solidFill>
              </a:rPr>
              <a:t>Stigma “Substituting one drug for another…I don’t believe in methadone”</a:t>
            </a:r>
          </a:p>
        </p:txBody>
      </p:sp>
    </p:spTree>
    <p:custDataLst>
      <p:tags r:id="rId1"/>
    </p:custDataLst>
    <p:extLst>
      <p:ext uri="{BB962C8B-B14F-4D97-AF65-F5344CB8AC3E}">
        <p14:creationId xmlns:p14="http://schemas.microsoft.com/office/powerpoint/2010/main" val="337496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500"/>
                                        <p:tgtEl>
                                          <p:spTgt spid="3072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fade">
                                      <p:cBhvr>
                                        <p:cTn id="13" dur="500"/>
                                        <p:tgtEl>
                                          <p:spTgt spid="3072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3">
                                            <p:txEl>
                                              <p:pRg st="4" end="4"/>
                                            </p:txEl>
                                          </p:spTgt>
                                        </p:tgtEl>
                                        <p:attrNameLst>
                                          <p:attrName>style.visibility</p:attrName>
                                        </p:attrNameLst>
                                      </p:cBhvr>
                                      <p:to>
                                        <p:strVal val="visible"/>
                                      </p:to>
                                    </p:set>
                                    <p:animEffect transition="in" filter="fade">
                                      <p:cBhvr>
                                        <p:cTn id="16" dur="500"/>
                                        <p:tgtEl>
                                          <p:spTgt spid="3072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animEffect transition="in" filter="fade">
                                      <p:cBhvr>
                                        <p:cTn id="19" dur="500"/>
                                        <p:tgtEl>
                                          <p:spTgt spid="3072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0723">
                                            <p:txEl>
                                              <p:pRg st="6" end="6"/>
                                            </p:txEl>
                                          </p:spTgt>
                                        </p:tgtEl>
                                        <p:attrNameLst>
                                          <p:attrName>style.visibility</p:attrName>
                                        </p:attrNameLst>
                                      </p:cBhvr>
                                      <p:to>
                                        <p:strVal val="visible"/>
                                      </p:to>
                                    </p:set>
                                    <p:animEffect transition="in" filter="fade">
                                      <p:cBhvr>
                                        <p:cTn id="24"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85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12192000" cy="609600"/>
          </a:xfrm>
          <a:solidFill>
            <a:srgbClr val="003F53"/>
          </a:solidFill>
        </p:spPr>
        <p:txBody>
          <a:bodyPr/>
          <a:lstStyle/>
          <a:p>
            <a:r>
              <a:rPr lang="en-US" altLang="en-US" sz="4000" b="1" dirty="0" smtClean="0">
                <a:solidFill>
                  <a:schemeClr val="bg1"/>
                </a:solidFill>
                <a:effectLst>
                  <a:outerShdw blurRad="38100" dist="38100" dir="2700000" algn="tl">
                    <a:srgbClr val="000000">
                      <a:alpha val="43137"/>
                    </a:srgbClr>
                  </a:outerShdw>
                </a:effectLst>
              </a:rPr>
              <a:t>Drug Addiction Treatment Act (DATA) </a:t>
            </a:r>
            <a:r>
              <a:rPr lang="en-US" altLang="en-US" sz="4000" dirty="0" smtClean="0">
                <a:solidFill>
                  <a:schemeClr val="bg1"/>
                </a:solidFill>
                <a:effectLst>
                  <a:outerShdw blurRad="38100" dist="38100" dir="2700000" algn="tl">
                    <a:srgbClr val="000000">
                      <a:alpha val="43137"/>
                    </a:srgbClr>
                  </a:outerShdw>
                </a:effectLst>
              </a:rPr>
              <a:t>2000</a:t>
            </a:r>
            <a:r>
              <a:rPr lang="en-US" altLang="en-US" sz="4000" b="1" dirty="0" smtClean="0">
                <a:solidFill>
                  <a:schemeClr val="bg1"/>
                </a:solidFill>
                <a:effectLst>
                  <a:outerShdw blurRad="38100" dist="38100" dir="2700000" algn="tl">
                    <a:srgbClr val="000000">
                      <a:alpha val="43137"/>
                    </a:srgbClr>
                  </a:outerShdw>
                </a:effectLst>
              </a:rPr>
              <a:t> </a:t>
            </a:r>
          </a:p>
        </p:txBody>
      </p:sp>
      <p:sp>
        <p:nvSpPr>
          <p:cNvPr id="391171" name="Rectangle 3"/>
          <p:cNvSpPr>
            <a:spLocks noGrp="1" noChangeArrowheads="1"/>
          </p:cNvSpPr>
          <p:nvPr>
            <p:ph type="body" idx="1"/>
          </p:nvPr>
        </p:nvSpPr>
        <p:spPr>
          <a:xfrm>
            <a:off x="0" y="629393"/>
            <a:ext cx="11988800" cy="1149927"/>
          </a:xfrm>
        </p:spPr>
        <p:txBody>
          <a:bodyPr/>
          <a:lstStyle/>
          <a:p>
            <a:pPr>
              <a:spcBef>
                <a:spcPts val="600"/>
              </a:spcBef>
            </a:pPr>
            <a:r>
              <a:rPr lang="en-US" altLang="en-US" sz="2800" u="sng" dirty="0" smtClean="0">
                <a:solidFill>
                  <a:srgbClr val="000000"/>
                </a:solidFill>
              </a:rPr>
              <a:t>Qualified physician</a:t>
            </a:r>
            <a:r>
              <a:rPr lang="en-US" altLang="en-US" sz="2800" dirty="0" smtClean="0">
                <a:solidFill>
                  <a:srgbClr val="000000"/>
                </a:solidFill>
              </a:rPr>
              <a:t> (e.g., 8 h training “X waiver”) to prescribe </a:t>
            </a:r>
            <a:r>
              <a:rPr lang="en-US" altLang="en-US" sz="2800" u="sng" dirty="0" smtClean="0">
                <a:solidFill>
                  <a:srgbClr val="000000"/>
                </a:solidFill>
              </a:rPr>
              <a:t>scheduled III - V</a:t>
            </a:r>
            <a:r>
              <a:rPr lang="en-US" altLang="en-US" sz="2800" dirty="0" smtClean="0">
                <a:solidFill>
                  <a:srgbClr val="000000"/>
                </a:solidFill>
              </a:rPr>
              <a:t>, narcotic </a:t>
            </a:r>
            <a:r>
              <a:rPr lang="en-US" altLang="en-US" sz="2800" u="sng" dirty="0" smtClean="0">
                <a:solidFill>
                  <a:srgbClr val="000000"/>
                </a:solidFill>
              </a:rPr>
              <a:t>FDA approved</a:t>
            </a:r>
            <a:r>
              <a:rPr lang="en-US" altLang="en-US" sz="2800" dirty="0" smtClean="0">
                <a:solidFill>
                  <a:srgbClr val="000000"/>
                </a:solidFill>
              </a:rPr>
              <a:t> for OUD treatment (i.e., buprenorphine) with </a:t>
            </a:r>
            <a:r>
              <a:rPr lang="en-US" altLang="en-US" sz="2800" u="sng" dirty="0" smtClean="0">
                <a:solidFill>
                  <a:srgbClr val="000000"/>
                </a:solidFill>
              </a:rPr>
              <a:t>patient limits </a:t>
            </a:r>
            <a:r>
              <a:rPr lang="en-US" altLang="en-US" sz="2800" dirty="0" smtClean="0">
                <a:solidFill>
                  <a:srgbClr val="000000"/>
                </a:solidFill>
              </a:rPr>
              <a:t>(30 </a:t>
            </a:r>
            <a:r>
              <a:rPr lang="en-US" altLang="en-US" sz="2800" dirty="0" smtClean="0">
                <a:solidFill>
                  <a:srgbClr val="000000"/>
                </a:solidFill>
                <a:latin typeface="Calibri"/>
                <a:cs typeface="Calibri"/>
              </a:rPr>
              <a:t>→</a:t>
            </a:r>
            <a:r>
              <a:rPr lang="en-US" altLang="en-US" sz="2800" dirty="0">
                <a:solidFill>
                  <a:srgbClr val="000000"/>
                </a:solidFill>
                <a:latin typeface="Calibri"/>
                <a:cs typeface="Calibri"/>
              </a:rPr>
              <a:t>100 </a:t>
            </a:r>
            <a:r>
              <a:rPr lang="en-US" altLang="en-US" sz="2800" dirty="0" smtClean="0">
                <a:solidFill>
                  <a:srgbClr val="000000"/>
                </a:solidFill>
                <a:latin typeface="Calibri"/>
                <a:cs typeface="Calibri"/>
              </a:rPr>
              <a:t>→ 275)</a:t>
            </a:r>
            <a:endParaRPr lang="en-US" altLang="en-US" sz="2800" u="sng" dirty="0" smtClean="0">
              <a:solidFill>
                <a:srgbClr val="000000"/>
              </a:solidFill>
            </a:endParaRPr>
          </a:p>
        </p:txBody>
      </p:sp>
      <p:sp>
        <p:nvSpPr>
          <p:cNvPr id="4" name="Title 1"/>
          <p:cNvSpPr txBox="1">
            <a:spLocks/>
          </p:cNvSpPr>
          <p:nvPr/>
        </p:nvSpPr>
        <p:spPr bwMode="auto">
          <a:xfrm>
            <a:off x="-3958" y="3297382"/>
            <a:ext cx="12195958" cy="762000"/>
          </a:xfrm>
          <a:prstGeom prst="rect">
            <a:avLst/>
          </a:prstGeom>
          <a:solidFill>
            <a:srgbClr val="003F53"/>
          </a:solidFill>
          <a:ln>
            <a:noFill/>
          </a:ln>
          <a:effectLst/>
        </p:spPr>
        <p:txBody>
          <a:bodyPr anchor="ctr"/>
          <a:lstStyle>
            <a:lvl1pPr algn="ctr" rtl="0" eaLnBrk="0" fontAlgn="base" hangingPunct="0">
              <a:spcBef>
                <a:spcPct val="0"/>
              </a:spcBef>
              <a:spcAft>
                <a:spcPct val="0"/>
              </a:spcAft>
              <a:defRPr sz="4400">
                <a:solidFill>
                  <a:schemeClr val="tx2"/>
                </a:solidFill>
                <a:latin typeface="Corbel" panose="020B050302020402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a:lstStyle>
          <a:p>
            <a:pPr>
              <a:defRPr/>
            </a:pPr>
            <a:r>
              <a:rPr lang="en-US" altLang="en-US" sz="40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Comprehensive Addiction and Recovery Act (CARA) </a:t>
            </a:r>
            <a:r>
              <a:rPr lang="en-US" altLang="en-US" sz="4000" kern="0" dirty="0" smtClean="0">
                <a:solidFill>
                  <a:srgbClr val="FFFFFF"/>
                </a:solidFill>
                <a:effectLst>
                  <a:outerShdw blurRad="38100" dist="38100" dir="2700000" algn="tl">
                    <a:srgbClr val="000000">
                      <a:alpha val="43137"/>
                    </a:srgbClr>
                  </a:outerShdw>
                </a:effectLst>
                <a:latin typeface="Calibri" panose="020F0502020204030204" pitchFamily="34" charset="0"/>
              </a:rPr>
              <a:t>2016</a:t>
            </a:r>
          </a:p>
        </p:txBody>
      </p:sp>
      <p:sp>
        <p:nvSpPr>
          <p:cNvPr id="5" name="Content Placeholder 2"/>
          <p:cNvSpPr txBox="1">
            <a:spLocks/>
          </p:cNvSpPr>
          <p:nvPr/>
        </p:nvSpPr>
        <p:spPr bwMode="auto">
          <a:xfrm>
            <a:off x="-3958" y="4356265"/>
            <a:ext cx="11988800" cy="179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2800" kern="0" dirty="0" smtClean="0">
                <a:solidFill>
                  <a:srgbClr val="000000"/>
                </a:solidFill>
                <a:latin typeface="Calibri" panose="020F0502020204030204" pitchFamily="34" charset="0"/>
              </a:rPr>
              <a:t>Expands to qualified advanced practice providers (e.g., NPs, PAs)</a:t>
            </a:r>
            <a:endParaRPr lang="en-US" altLang="en-US" sz="2800" kern="0" dirty="0">
              <a:solidFill>
                <a:srgbClr val="000000"/>
              </a:solidFill>
              <a:latin typeface="Calibri" panose="020F0502020204030204" pitchFamily="34" charset="0"/>
            </a:endParaRPr>
          </a:p>
          <a:p>
            <a:pPr lvl="1">
              <a:defRPr/>
            </a:pPr>
            <a:r>
              <a:rPr lang="en-US" altLang="en-US" kern="0" dirty="0" smtClean="0">
                <a:solidFill>
                  <a:srgbClr val="000000"/>
                </a:solidFill>
                <a:latin typeface="Calibri" panose="020F0502020204030204" pitchFamily="34" charset="0"/>
              </a:rPr>
              <a:t>Require 24 hours of training </a:t>
            </a:r>
          </a:p>
          <a:p>
            <a:pPr lvl="1">
              <a:defRPr/>
            </a:pPr>
            <a:r>
              <a:rPr lang="en-US" altLang="en-US" kern="0" dirty="0" smtClean="0">
                <a:solidFill>
                  <a:srgbClr val="000000"/>
                </a:solidFill>
                <a:latin typeface="Calibri" panose="020F0502020204030204" pitchFamily="34" charset="0"/>
              </a:rPr>
              <a:t>Must be supervised by qualifying physician if required by state law</a:t>
            </a:r>
          </a:p>
        </p:txBody>
      </p:sp>
    </p:spTree>
    <p:custDataLst>
      <p:tags r:id="rId1"/>
    </p:custDataLst>
    <p:extLst>
      <p:ext uri="{BB962C8B-B14F-4D97-AF65-F5344CB8AC3E}">
        <p14:creationId xmlns:p14="http://schemas.microsoft.com/office/powerpoint/2010/main" val="29020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bwMode="auto">
          <a:xfrm>
            <a:off x="1" y="0"/>
            <a:ext cx="12191999" cy="2125683"/>
          </a:xfrm>
          <a:prstGeom prst="rect">
            <a:avLst/>
          </a:prstGeom>
          <a:solidFill>
            <a:srgbClr val="003F5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8" name="Rectangle 7"/>
          <p:cNvSpPr/>
          <p:nvPr/>
        </p:nvSpPr>
        <p:spPr bwMode="auto">
          <a:xfrm>
            <a:off x="0" y="0"/>
            <a:ext cx="7707087" cy="198317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5" name="Content Placeholder 4"/>
          <p:cNvSpPr>
            <a:spLocks noGrp="1"/>
          </p:cNvSpPr>
          <p:nvPr>
            <p:ph idx="1"/>
          </p:nvPr>
        </p:nvSpPr>
        <p:spPr>
          <a:xfrm>
            <a:off x="112672" y="2303814"/>
            <a:ext cx="8086337" cy="4114800"/>
          </a:xfrm>
        </p:spPr>
        <p:txBody>
          <a:bodyPr/>
          <a:lstStyle/>
          <a:p>
            <a:pPr>
              <a:spcBef>
                <a:spcPts val="1200"/>
              </a:spcBef>
            </a:pPr>
            <a:r>
              <a:rPr lang="en-US" sz="2400" dirty="0" smtClean="0">
                <a:solidFill>
                  <a:srgbClr val="000000"/>
                </a:solidFill>
              </a:rPr>
              <a:t>Practitioners (MD/DO, PAs, NPs, clinical </a:t>
            </a:r>
            <a:r>
              <a:rPr lang="en-US" sz="2400" dirty="0">
                <a:solidFill>
                  <a:srgbClr val="000000"/>
                </a:solidFill>
              </a:rPr>
              <a:t>nurse specialists, </a:t>
            </a:r>
            <a:r>
              <a:rPr lang="en-US" sz="2400" dirty="0" smtClean="0">
                <a:solidFill>
                  <a:srgbClr val="000000"/>
                </a:solidFill>
              </a:rPr>
              <a:t> RN anesthetists</a:t>
            </a:r>
            <a:r>
              <a:rPr lang="en-US" sz="2400" dirty="0">
                <a:solidFill>
                  <a:srgbClr val="000000"/>
                </a:solidFill>
              </a:rPr>
              <a:t>, </a:t>
            </a:r>
            <a:r>
              <a:rPr lang="en-US" sz="2400" dirty="0" smtClean="0">
                <a:solidFill>
                  <a:srgbClr val="000000"/>
                </a:solidFill>
              </a:rPr>
              <a:t>nurse midwives) </a:t>
            </a:r>
            <a:r>
              <a:rPr lang="en-US" sz="2400" dirty="0">
                <a:solidFill>
                  <a:srgbClr val="000000"/>
                </a:solidFill>
              </a:rPr>
              <a:t>licensed under state </a:t>
            </a:r>
            <a:r>
              <a:rPr lang="en-US" sz="2400" dirty="0" smtClean="0">
                <a:solidFill>
                  <a:srgbClr val="000000"/>
                </a:solidFill>
              </a:rPr>
              <a:t>law w/ valid </a:t>
            </a:r>
            <a:r>
              <a:rPr lang="en-US" sz="2400" dirty="0">
                <a:solidFill>
                  <a:srgbClr val="000000"/>
                </a:solidFill>
              </a:rPr>
              <a:t>DEA registration, may be exempt from </a:t>
            </a:r>
            <a:r>
              <a:rPr lang="en-US" sz="2400" dirty="0" smtClean="0">
                <a:solidFill>
                  <a:srgbClr val="000000"/>
                </a:solidFill>
              </a:rPr>
              <a:t>required training</a:t>
            </a:r>
            <a:r>
              <a:rPr lang="en-US" sz="2400" dirty="0">
                <a:solidFill>
                  <a:srgbClr val="000000"/>
                </a:solidFill>
              </a:rPr>
              <a:t>, counseling and other ancillary </a:t>
            </a:r>
            <a:r>
              <a:rPr lang="en-US" sz="2400" dirty="0" smtClean="0">
                <a:solidFill>
                  <a:srgbClr val="000000"/>
                </a:solidFill>
              </a:rPr>
              <a:t>services</a:t>
            </a:r>
            <a:endParaRPr lang="en-US" sz="2400" dirty="0">
              <a:solidFill>
                <a:srgbClr val="000000"/>
              </a:solidFill>
            </a:endParaRPr>
          </a:p>
          <a:p>
            <a:pPr>
              <a:spcBef>
                <a:spcPts val="1200"/>
              </a:spcBef>
            </a:pPr>
            <a:r>
              <a:rPr lang="en-US" sz="2400" dirty="0" smtClean="0">
                <a:solidFill>
                  <a:srgbClr val="000000"/>
                </a:solidFill>
              </a:rPr>
              <a:t>30 patient limit</a:t>
            </a:r>
          </a:p>
          <a:p>
            <a:pPr>
              <a:spcBef>
                <a:spcPts val="1200"/>
              </a:spcBef>
            </a:pPr>
            <a:r>
              <a:rPr lang="en-US" sz="2400" dirty="0" smtClean="0">
                <a:solidFill>
                  <a:srgbClr val="000000"/>
                </a:solidFill>
              </a:rPr>
              <a:t>Must </a:t>
            </a:r>
            <a:r>
              <a:rPr lang="en-US" sz="2400" dirty="0">
                <a:solidFill>
                  <a:srgbClr val="000000"/>
                </a:solidFill>
              </a:rPr>
              <a:t>obtain a waiver by submitting a Notice of Intent to SAMHSA</a:t>
            </a:r>
          </a:p>
          <a:p>
            <a:pPr>
              <a:spcBef>
                <a:spcPts val="1200"/>
              </a:spcBef>
            </a:pPr>
            <a:r>
              <a:rPr lang="en-US" sz="2400" dirty="0" smtClean="0">
                <a:solidFill>
                  <a:srgbClr val="000000"/>
                </a:solidFill>
              </a:rPr>
              <a:t>Practitioners </a:t>
            </a:r>
            <a:r>
              <a:rPr lang="en-US" sz="2400" dirty="0">
                <a:solidFill>
                  <a:srgbClr val="000000"/>
                </a:solidFill>
              </a:rPr>
              <a:t>who do not wish to practice under the exemption and its </a:t>
            </a:r>
            <a:r>
              <a:rPr lang="en-US" sz="2400" dirty="0" smtClean="0">
                <a:solidFill>
                  <a:srgbClr val="000000"/>
                </a:solidFill>
              </a:rPr>
              <a:t>30 </a:t>
            </a:r>
            <a:r>
              <a:rPr lang="en-US" sz="2400" dirty="0">
                <a:solidFill>
                  <a:srgbClr val="000000"/>
                </a:solidFill>
              </a:rPr>
              <a:t>patient limit may seek a waiver per established </a:t>
            </a:r>
            <a:r>
              <a:rPr lang="en-US" sz="2400" dirty="0" smtClean="0">
                <a:solidFill>
                  <a:srgbClr val="000000"/>
                </a:solidFill>
              </a:rPr>
              <a:t>protocols</a:t>
            </a:r>
            <a:endParaRPr lang="en-US" sz="2400" dirty="0">
              <a:solidFill>
                <a:srgbClr val="000000"/>
              </a:solidFill>
            </a:endParaRPr>
          </a:p>
        </p:txBody>
      </p:sp>
      <p:grpSp>
        <p:nvGrpSpPr>
          <p:cNvPr id="6" name="Group 5"/>
          <p:cNvGrpSpPr/>
          <p:nvPr/>
        </p:nvGrpSpPr>
        <p:grpSpPr>
          <a:xfrm>
            <a:off x="1" y="83128"/>
            <a:ext cx="7707086" cy="1900051"/>
            <a:chOff x="0" y="1"/>
            <a:chExt cx="7868627" cy="194755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28" t="42043" r="20286" b="53339"/>
            <a:stretch/>
          </p:blipFill>
          <p:spPr bwMode="auto">
            <a:xfrm>
              <a:off x="0" y="1"/>
              <a:ext cx="7868627" cy="49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28" t="53645" r="24148" b="34753"/>
            <a:stretch/>
          </p:blipFill>
          <p:spPr bwMode="auto">
            <a:xfrm>
              <a:off x="199903" y="605643"/>
              <a:ext cx="7633834" cy="134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378" t="14260" r="35244" b="13820"/>
          <a:stretch/>
        </p:blipFill>
        <p:spPr bwMode="auto">
          <a:xfrm>
            <a:off x="7958555" y="421429"/>
            <a:ext cx="4126568" cy="568248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8296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7890" name="Title 7"/>
          <p:cNvSpPr>
            <a:spLocks noGrp="1"/>
          </p:cNvSpPr>
          <p:nvPr>
            <p:ph type="title"/>
          </p:nvPr>
        </p:nvSpPr>
        <p:spPr>
          <a:xfrm>
            <a:off x="0" y="0"/>
            <a:ext cx="12192000" cy="9144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Buprenorphine </a:t>
            </a:r>
          </a:p>
        </p:txBody>
      </p:sp>
      <p:sp>
        <p:nvSpPr>
          <p:cNvPr id="6" name="Rectangle 3"/>
          <p:cNvSpPr txBox="1">
            <a:spLocks noChangeArrowheads="1"/>
          </p:cNvSpPr>
          <p:nvPr/>
        </p:nvSpPr>
        <p:spPr bwMode="auto">
          <a:xfrm>
            <a:off x="797984" y="1295400"/>
            <a:ext cx="1088601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1200"/>
              </a:spcBef>
              <a:defRPr/>
            </a:pPr>
            <a:r>
              <a:rPr lang="en-US" altLang="en-US" sz="2800" kern="0" dirty="0" smtClean="0">
                <a:solidFill>
                  <a:srgbClr val="000000"/>
                </a:solidFill>
              </a:rPr>
              <a:t>Semi-synthetic analogue of </a:t>
            </a:r>
            <a:r>
              <a:rPr lang="en-US" altLang="en-US" sz="2800" kern="0" dirty="0" err="1" smtClean="0">
                <a:solidFill>
                  <a:srgbClr val="000000"/>
                </a:solidFill>
              </a:rPr>
              <a:t>thebaine</a:t>
            </a:r>
            <a:endParaRPr lang="en-US" altLang="en-US" sz="2800" kern="0" dirty="0" smtClean="0">
              <a:solidFill>
                <a:srgbClr val="000000"/>
              </a:solidFill>
            </a:endParaRPr>
          </a:p>
          <a:p>
            <a:pPr>
              <a:spcBef>
                <a:spcPts val="1200"/>
              </a:spcBef>
              <a:defRPr/>
            </a:pPr>
            <a:r>
              <a:rPr lang="en-US" altLang="en-US" sz="2800" kern="0" dirty="0" smtClean="0">
                <a:solidFill>
                  <a:srgbClr val="000000"/>
                </a:solidFill>
              </a:rPr>
              <a:t>FDA approved 2002 as schedule III – up to 5 refills</a:t>
            </a:r>
          </a:p>
          <a:p>
            <a:pPr>
              <a:spcBef>
                <a:spcPts val="1200"/>
              </a:spcBef>
              <a:defRPr/>
            </a:pPr>
            <a:r>
              <a:rPr lang="en-US" altLang="en-US" sz="2800" kern="0" dirty="0" smtClean="0">
                <a:solidFill>
                  <a:srgbClr val="000000"/>
                </a:solidFill>
              </a:rPr>
              <a:t>High receptor affinity</a:t>
            </a:r>
          </a:p>
          <a:p>
            <a:pPr>
              <a:spcBef>
                <a:spcPts val="1200"/>
              </a:spcBef>
              <a:defRPr/>
            </a:pPr>
            <a:r>
              <a:rPr lang="en-US" altLang="en-US" sz="2800" kern="0" dirty="0" smtClean="0">
                <a:solidFill>
                  <a:srgbClr val="000000"/>
                </a:solidFill>
              </a:rPr>
              <a:t>Slow receptor dissociation</a:t>
            </a:r>
          </a:p>
          <a:p>
            <a:pPr>
              <a:spcBef>
                <a:spcPts val="1200"/>
              </a:spcBef>
              <a:defRPr/>
            </a:pPr>
            <a:r>
              <a:rPr lang="en-US" altLang="en-US" sz="2800" kern="0" dirty="0" smtClean="0">
                <a:solidFill>
                  <a:srgbClr val="000000"/>
                </a:solidFill>
              </a:rPr>
              <a:t>Ceiling effect on CNS and respiratory depression</a:t>
            </a:r>
          </a:p>
          <a:p>
            <a:pPr>
              <a:spcBef>
                <a:spcPts val="1200"/>
              </a:spcBef>
              <a:defRPr/>
            </a:pPr>
            <a:r>
              <a:rPr lang="en-US" altLang="en-US" sz="2800" kern="0" dirty="0" smtClean="0">
                <a:solidFill>
                  <a:srgbClr val="000000"/>
                </a:solidFill>
              </a:rPr>
              <a:t>Mu-opioid receptor partial agonist</a:t>
            </a:r>
          </a:p>
          <a:p>
            <a:pPr>
              <a:spcBef>
                <a:spcPts val="1200"/>
              </a:spcBef>
              <a:defRPr/>
            </a:pPr>
            <a:r>
              <a:rPr lang="en-US" altLang="en-US" sz="2800" kern="0" dirty="0" smtClean="0">
                <a:solidFill>
                  <a:srgbClr val="000000"/>
                </a:solidFill>
              </a:rPr>
              <a:t>Kappa-opioid receptor antagonist (antidepressant and anxiolytic effects)</a:t>
            </a:r>
          </a:p>
        </p:txBody>
      </p:sp>
    </p:spTree>
    <p:custDataLst>
      <p:tags r:id="rId1"/>
    </p:custDataLst>
    <p:extLst>
      <p:ext uri="{BB962C8B-B14F-4D97-AF65-F5344CB8AC3E}">
        <p14:creationId xmlns:p14="http://schemas.microsoft.com/office/powerpoint/2010/main" val="4269239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3"/>
          <p:cNvSpPr>
            <a:spLocks noGrp="1"/>
          </p:cNvSpPr>
          <p:nvPr>
            <p:ph type="title"/>
          </p:nvPr>
        </p:nvSpPr>
        <p:spPr>
          <a:xfrm>
            <a:off x="0" y="1"/>
            <a:ext cx="12192000" cy="961900"/>
          </a:xfrm>
          <a:solidFill>
            <a:srgbClr val="003F53"/>
          </a:solidFill>
        </p:spPr>
        <p:txBody>
          <a:bodyPr/>
          <a:lstStyle/>
          <a:p>
            <a:r>
              <a:rPr lang="en-US" b="1" dirty="0" smtClean="0">
                <a:solidFill>
                  <a:schemeClr val="bg1"/>
                </a:solidFill>
                <a:effectLst>
                  <a:outerShdw blurRad="38100" dist="38100" dir="2700000" algn="tl">
                    <a:srgbClr val="000000">
                      <a:alpha val="43137"/>
                    </a:srgbClr>
                  </a:outerShdw>
                </a:effectLst>
              </a:rPr>
              <a:t>Trends in </a:t>
            </a:r>
            <a:r>
              <a:rPr lang="en-US" b="1" dirty="0">
                <a:solidFill>
                  <a:schemeClr val="bg1"/>
                </a:solidFill>
                <a:effectLst>
                  <a:outerShdw blurRad="38100" dist="38100" dir="2700000" algn="tl">
                    <a:srgbClr val="000000">
                      <a:alpha val="43137"/>
                    </a:srgbClr>
                  </a:outerShdw>
                </a:effectLst>
              </a:rPr>
              <a:t>Opioid Overdose Deaths</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2" t="26710" r="16761" b="25561"/>
          <a:stretch/>
        </p:blipFill>
        <p:spPr bwMode="auto">
          <a:xfrm>
            <a:off x="413663" y="1377536"/>
            <a:ext cx="8001983" cy="4049487"/>
          </a:xfrm>
          <a:prstGeom prst="rect">
            <a:avLst/>
          </a:prstGeom>
          <a:solidFill>
            <a:schemeClr val="bg1">
              <a:lumMod val="85000"/>
            </a:schemeClr>
          </a:solidFill>
          <a:ln>
            <a:noFill/>
          </a:ln>
          <a:extLst/>
        </p:spPr>
      </p:pic>
      <p:sp>
        <p:nvSpPr>
          <p:cNvPr id="4" name="TextBox 3"/>
          <p:cNvSpPr txBox="1"/>
          <p:nvPr/>
        </p:nvSpPr>
        <p:spPr>
          <a:xfrm>
            <a:off x="413663" y="6281448"/>
            <a:ext cx="5898281" cy="369332"/>
          </a:xfrm>
          <a:prstGeom prst="rect">
            <a:avLst/>
          </a:prstGeom>
          <a:noFill/>
        </p:spPr>
        <p:txBody>
          <a:bodyPr wrap="none" rtlCol="0">
            <a:spAutoFit/>
          </a:bodyPr>
          <a:lstStyle/>
          <a:p>
            <a:r>
              <a:rPr lang="en-US" dirty="0" err="1" smtClean="0">
                <a:solidFill>
                  <a:srgbClr val="000000"/>
                </a:solidFill>
                <a:latin typeface="Calibri" panose="020F0502020204030204" pitchFamily="34" charset="0"/>
              </a:rPr>
              <a:t>Hedegaard</a:t>
            </a:r>
            <a:r>
              <a:rPr lang="en-US" dirty="0" smtClean="0">
                <a:solidFill>
                  <a:srgbClr val="000000"/>
                </a:solidFill>
                <a:latin typeface="Calibri" panose="020F0502020204030204" pitchFamily="34" charset="0"/>
              </a:rPr>
              <a:t> H et al. </a:t>
            </a:r>
            <a:r>
              <a:rPr lang="en-US" i="1" dirty="0" smtClean="0">
                <a:solidFill>
                  <a:srgbClr val="000000"/>
                </a:solidFill>
                <a:latin typeface="Calibri" panose="020F0502020204030204" pitchFamily="34" charset="0"/>
              </a:rPr>
              <a:t>National Center for Health Statistics. </a:t>
            </a:r>
            <a:r>
              <a:rPr lang="en-US" dirty="0" smtClean="0">
                <a:solidFill>
                  <a:srgbClr val="000000"/>
                </a:solidFill>
                <a:latin typeface="Calibri" panose="020F0502020204030204" pitchFamily="34" charset="0"/>
              </a:rPr>
              <a:t>2020</a:t>
            </a:r>
            <a:endParaRPr lang="en-US" dirty="0">
              <a:solidFill>
                <a:srgbClr val="000000"/>
              </a:solidFill>
              <a:latin typeface="Calibri" panose="020F0502020204030204" pitchFamily="34" charset="0"/>
            </a:endParaRPr>
          </a:p>
        </p:txBody>
      </p:sp>
      <p:sp>
        <p:nvSpPr>
          <p:cNvPr id="5" name="TextBox 4"/>
          <p:cNvSpPr txBox="1"/>
          <p:nvPr/>
        </p:nvSpPr>
        <p:spPr>
          <a:xfrm>
            <a:off x="8522524" y="1473629"/>
            <a:ext cx="3459680" cy="3385542"/>
          </a:xfrm>
          <a:prstGeom prst="rect">
            <a:avLst/>
          </a:prstGeom>
          <a:solidFill>
            <a:srgbClr val="1C3E4C"/>
          </a:solidFill>
          <a:ln>
            <a:solidFill>
              <a:schemeClr val="tx1"/>
            </a:solidFill>
          </a:ln>
          <a:effectLst>
            <a:outerShdw blurRad="50800" dist="38100" dir="8100000" algn="tr" rotWithShape="0">
              <a:prstClr val="black">
                <a:alpha val="40000"/>
              </a:prstClr>
            </a:outerShdw>
          </a:effectLst>
        </p:spPr>
        <p:txBody>
          <a:bodyPr wrap="square" rtlCol="0">
            <a:spAutoFit/>
          </a:bodyPr>
          <a:lstStyle/>
          <a:p>
            <a:pPr algn="ctr">
              <a:spcBef>
                <a:spcPts val="1200"/>
              </a:spcBef>
            </a:pPr>
            <a:r>
              <a:rPr lang="en-US" sz="2800" b="1" dirty="0" smtClean="0">
                <a:solidFill>
                  <a:srgbClr val="FFFFFF"/>
                </a:solidFill>
                <a:latin typeface="Calibri" panose="020F0502020204030204" pitchFamily="34" charset="0"/>
                <a:cs typeface="Calibri" panose="020F0502020204030204" pitchFamily="34" charset="0"/>
              </a:rPr>
              <a:t>6/2019 - 6/2020</a:t>
            </a:r>
            <a:endParaRPr lang="en-US" sz="2800" b="1" dirty="0">
              <a:solidFill>
                <a:srgbClr val="FFFFFF"/>
              </a:solidFill>
              <a:latin typeface="Calibri" panose="020F0502020204030204" pitchFamily="34" charset="0"/>
              <a:cs typeface="Calibri" panose="020F0502020204030204" pitchFamily="34" charset="0"/>
            </a:endParaRPr>
          </a:p>
          <a:p>
            <a:pPr marL="225425" indent="-225425">
              <a:spcBef>
                <a:spcPts val="1200"/>
              </a:spcBef>
              <a:buFont typeface="Arial" panose="020B0604020202020204" pitchFamily="34" charset="0"/>
              <a:buChar char="•"/>
            </a:pPr>
            <a:r>
              <a:rPr lang="en-US" sz="2600" dirty="0" smtClean="0">
                <a:solidFill>
                  <a:srgbClr val="FFFFFF"/>
                </a:solidFill>
                <a:latin typeface="Calibri" panose="020F0502020204030204" pitchFamily="34" charset="0"/>
                <a:cs typeface="Calibri" panose="020F0502020204030204" pitchFamily="34" charset="0"/>
              </a:rPr>
              <a:t>&gt;83,000 OD </a:t>
            </a:r>
            <a:r>
              <a:rPr lang="en-US" sz="2600" dirty="0">
                <a:solidFill>
                  <a:srgbClr val="FFFFFF"/>
                </a:solidFill>
                <a:latin typeface="Calibri" panose="020F0502020204030204" pitchFamily="34" charset="0"/>
                <a:cs typeface="Calibri" panose="020F0502020204030204" pitchFamily="34" charset="0"/>
              </a:rPr>
              <a:t>deaths </a:t>
            </a:r>
            <a:endParaRPr lang="en-US" sz="2600" dirty="0" smtClean="0">
              <a:solidFill>
                <a:srgbClr val="FFFFFF"/>
              </a:solidFill>
              <a:latin typeface="Calibri" panose="020F0502020204030204" pitchFamily="34" charset="0"/>
              <a:cs typeface="Calibri" panose="020F0502020204030204" pitchFamily="34" charset="0"/>
            </a:endParaRPr>
          </a:p>
          <a:p>
            <a:pPr marL="225425" indent="-225425">
              <a:spcBef>
                <a:spcPts val="1200"/>
              </a:spcBef>
              <a:buFont typeface="Arial" panose="020B0604020202020204" pitchFamily="34" charset="0"/>
              <a:buChar char="•"/>
            </a:pPr>
            <a:r>
              <a:rPr lang="en-US" sz="2600" dirty="0">
                <a:solidFill>
                  <a:srgbClr val="FFFFFF"/>
                </a:solidFill>
                <a:latin typeface="Calibri" panose="020F0502020204030204" pitchFamily="34" charset="0"/>
                <a:cs typeface="Calibri" panose="020F0502020204030204" pitchFamily="34" charset="0"/>
              </a:rPr>
              <a:t>H</a:t>
            </a:r>
            <a:r>
              <a:rPr lang="en-US" sz="2600" dirty="0" smtClean="0">
                <a:solidFill>
                  <a:srgbClr val="FFFFFF"/>
                </a:solidFill>
                <a:latin typeface="Calibri" panose="020F0502020204030204" pitchFamily="34" charset="0"/>
                <a:cs typeface="Calibri" panose="020F0502020204030204" pitchFamily="34" charset="0"/>
              </a:rPr>
              <a:t>ighest </a:t>
            </a:r>
            <a:r>
              <a:rPr lang="en-US" sz="2600" dirty="0">
                <a:solidFill>
                  <a:srgbClr val="FFFFFF"/>
                </a:solidFill>
                <a:latin typeface="Calibri" panose="020F0502020204030204" pitchFamily="34" charset="0"/>
                <a:cs typeface="Calibri" panose="020F0502020204030204" pitchFamily="34" charset="0"/>
              </a:rPr>
              <a:t>number </a:t>
            </a:r>
            <a:r>
              <a:rPr lang="en-US" sz="2600" dirty="0" smtClean="0">
                <a:solidFill>
                  <a:srgbClr val="FFFFFF"/>
                </a:solidFill>
                <a:latin typeface="Calibri" panose="020F0502020204030204" pitchFamily="34" charset="0"/>
                <a:cs typeface="Calibri" panose="020F0502020204030204" pitchFamily="34" charset="0"/>
              </a:rPr>
              <a:t>in </a:t>
            </a:r>
            <a:r>
              <a:rPr lang="en-US" sz="2600" dirty="0">
                <a:solidFill>
                  <a:srgbClr val="FFFFFF"/>
                </a:solidFill>
                <a:latin typeface="Calibri" panose="020F0502020204030204" pitchFamily="34" charset="0"/>
                <a:cs typeface="Calibri" panose="020F0502020204030204" pitchFamily="34" charset="0"/>
              </a:rPr>
              <a:t>a 12-month </a:t>
            </a:r>
            <a:r>
              <a:rPr lang="en-US" sz="2600" dirty="0" smtClean="0">
                <a:solidFill>
                  <a:srgbClr val="FFFFFF"/>
                </a:solidFill>
                <a:latin typeface="Calibri" panose="020F0502020204030204" pitchFamily="34" charset="0"/>
                <a:cs typeface="Calibri" panose="020F0502020204030204" pitchFamily="34" charset="0"/>
              </a:rPr>
              <a:t>period </a:t>
            </a:r>
          </a:p>
          <a:p>
            <a:pPr marL="225425" indent="-225425">
              <a:spcBef>
                <a:spcPts val="1200"/>
              </a:spcBef>
              <a:buFont typeface="Arial" panose="020B0604020202020204" pitchFamily="34" charset="0"/>
              <a:buChar char="•"/>
            </a:pPr>
            <a:r>
              <a:rPr lang="en-US" sz="2600" dirty="0" smtClean="0">
                <a:solidFill>
                  <a:srgbClr val="FFFFFF"/>
                </a:solidFill>
                <a:latin typeface="Calibri" panose="020F0502020204030204" pitchFamily="34" charset="0"/>
                <a:cs typeface="Calibri" panose="020F0502020204030204" pitchFamily="34" charset="0"/>
              </a:rPr>
              <a:t>21% increase compared </a:t>
            </a:r>
            <a:r>
              <a:rPr lang="en-US" sz="2600" dirty="0">
                <a:solidFill>
                  <a:srgbClr val="FFFFFF"/>
                </a:solidFill>
                <a:latin typeface="Calibri" panose="020F0502020204030204" pitchFamily="34" charset="0"/>
                <a:cs typeface="Calibri" panose="020F0502020204030204" pitchFamily="34" charset="0"/>
              </a:rPr>
              <a:t>to the previous </a:t>
            </a:r>
            <a:r>
              <a:rPr lang="en-US" sz="2600" dirty="0" smtClean="0">
                <a:solidFill>
                  <a:srgbClr val="FFFFFF"/>
                </a:solidFill>
                <a:latin typeface="Calibri" panose="020F0502020204030204" pitchFamily="34" charset="0"/>
                <a:cs typeface="Calibri" panose="020F0502020204030204" pitchFamily="34" charset="0"/>
              </a:rPr>
              <a:t>year</a:t>
            </a:r>
            <a:endParaRPr lang="en-US" sz="2600" dirty="0">
              <a:solidFill>
                <a:srgbClr val="FFFFFF"/>
              </a:solidFill>
              <a:latin typeface="Calibri" panose="020F0502020204030204" pitchFamily="34" charset="0"/>
              <a:cs typeface="Calibri" panose="020F0502020204030204" pitchFamily="34" charset="0"/>
            </a:endParaRPr>
          </a:p>
        </p:txBody>
      </p:sp>
      <p:sp>
        <p:nvSpPr>
          <p:cNvPr id="6" name="TextBox 5"/>
          <p:cNvSpPr txBox="1"/>
          <p:nvPr/>
        </p:nvSpPr>
        <p:spPr>
          <a:xfrm>
            <a:off x="8668987" y="4993113"/>
            <a:ext cx="3388426" cy="646331"/>
          </a:xfrm>
          <a:prstGeom prst="rect">
            <a:avLst/>
          </a:prstGeom>
          <a:noFill/>
        </p:spPr>
        <p:txBody>
          <a:bodyPr wrap="square" rtlCol="0">
            <a:spAutoFit/>
          </a:bodyPr>
          <a:lstStyle/>
          <a:p>
            <a:r>
              <a:rPr lang="en-US" dirty="0" smtClean="0">
                <a:solidFill>
                  <a:srgbClr val="000000"/>
                </a:solidFill>
                <a:latin typeface="Calibri" panose="020F0502020204030204" pitchFamily="34" charset="0"/>
                <a:cs typeface="Calibri" panose="020F0502020204030204" pitchFamily="34" charset="0"/>
              </a:rPr>
              <a:t>National </a:t>
            </a:r>
            <a:r>
              <a:rPr lang="en-US" dirty="0">
                <a:solidFill>
                  <a:srgbClr val="000000"/>
                </a:solidFill>
                <a:latin typeface="Calibri" panose="020F0502020204030204" pitchFamily="34" charset="0"/>
                <a:cs typeface="Calibri" panose="020F0502020204030204" pitchFamily="34" charset="0"/>
              </a:rPr>
              <a:t>Vital Statistics System. </a:t>
            </a:r>
            <a:r>
              <a:rPr lang="en-US" dirty="0" smtClean="0">
                <a:solidFill>
                  <a:srgbClr val="000000"/>
                </a:solidFill>
                <a:latin typeface="Calibri" panose="020F0502020204030204" pitchFamily="34" charset="0"/>
                <a:cs typeface="Calibri" panose="020F0502020204030204" pitchFamily="34" charset="0"/>
              </a:rPr>
              <a:t>2021,  www.cdc.gov/nchs/nvss/</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16424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22707" t="14980" r="10979" b="7227"/>
          <a:stretch>
            <a:fillRect/>
          </a:stretch>
        </p:blipFill>
        <p:spPr bwMode="auto">
          <a:xfrm>
            <a:off x="152400" y="950027"/>
            <a:ext cx="8178800" cy="534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itle 7"/>
          <p:cNvSpPr>
            <a:spLocks noGrp="1"/>
          </p:cNvSpPr>
          <p:nvPr>
            <p:ph type="title"/>
          </p:nvPr>
        </p:nvSpPr>
        <p:spPr>
          <a:xfrm>
            <a:off x="0" y="-22225"/>
            <a:ext cx="12151784" cy="9144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Buprenorphine Maintenance vs Taper</a:t>
            </a:r>
          </a:p>
        </p:txBody>
      </p:sp>
      <p:sp>
        <p:nvSpPr>
          <p:cNvPr id="39940" name="Text Box 164"/>
          <p:cNvSpPr txBox="1">
            <a:spLocks noChangeArrowheads="1"/>
          </p:cNvSpPr>
          <p:nvPr/>
        </p:nvSpPr>
        <p:spPr bwMode="auto">
          <a:xfrm>
            <a:off x="152402" y="6392282"/>
            <a:ext cx="2586094" cy="35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981" tIns="49990" rIns="99981" bIns="49990">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lnSpc>
                <a:spcPct val="90000"/>
              </a:lnSpc>
              <a:spcAft>
                <a:spcPct val="0"/>
              </a:spcAft>
              <a:buFontTx/>
              <a:buNone/>
            </a:pPr>
            <a:r>
              <a:rPr lang="en-US" altLang="en-US" sz="1800" dirty="0" err="1" smtClean="0">
                <a:solidFill>
                  <a:srgbClr val="000000"/>
                </a:solidFill>
                <a:cs typeface="Calibri" panose="020F0502020204030204" pitchFamily="34" charset="0"/>
              </a:rPr>
              <a:t>Kakko</a:t>
            </a:r>
            <a:r>
              <a:rPr lang="en-US" altLang="en-US" sz="1800" dirty="0" smtClean="0">
                <a:solidFill>
                  <a:srgbClr val="000000"/>
                </a:solidFill>
                <a:cs typeface="Calibri" panose="020F0502020204030204" pitchFamily="34" charset="0"/>
              </a:rPr>
              <a:t> J et al. </a:t>
            </a:r>
            <a:r>
              <a:rPr lang="en-US" altLang="en-US" sz="1800" i="1" dirty="0" smtClean="0">
                <a:solidFill>
                  <a:srgbClr val="000000"/>
                </a:solidFill>
                <a:cs typeface="Calibri" panose="020F0502020204030204" pitchFamily="34" charset="0"/>
              </a:rPr>
              <a:t>Lancet </a:t>
            </a:r>
            <a:r>
              <a:rPr lang="en-US" altLang="en-US" sz="1800" dirty="0" smtClean="0">
                <a:solidFill>
                  <a:srgbClr val="000000"/>
                </a:solidFill>
                <a:cs typeface="Calibri" panose="020F0502020204030204" pitchFamily="34" charset="0"/>
              </a:rPr>
              <a:t>2003</a:t>
            </a:r>
            <a:endParaRPr lang="en-US" altLang="en-US" sz="2800" dirty="0" smtClean="0">
              <a:solidFill>
                <a:srgbClr val="000000"/>
              </a:solidFill>
              <a:cs typeface="Calibri" panose="020F0502020204030204" pitchFamily="34" charset="0"/>
            </a:endParaRPr>
          </a:p>
        </p:txBody>
      </p:sp>
      <p:sp>
        <p:nvSpPr>
          <p:cNvPr id="9" name="TextBox 8"/>
          <p:cNvSpPr txBox="1"/>
          <p:nvPr/>
        </p:nvSpPr>
        <p:spPr>
          <a:xfrm>
            <a:off x="8320619" y="1139827"/>
            <a:ext cx="3831167" cy="3794275"/>
          </a:xfrm>
          <a:prstGeom prst="rect">
            <a:avLst/>
          </a:prstGeom>
          <a:noFill/>
          <a:ln w="38100">
            <a:noFill/>
          </a:ln>
        </p:spPr>
        <p:txBody>
          <a:bodyPr lIns="99981" tIns="49990" rIns="99981" bIns="49990">
            <a:spAutoFit/>
          </a:bodyPr>
          <a:lstStyle/>
          <a:p>
            <a:pPr eaLnBrk="0" fontAlgn="base" hangingPunct="0">
              <a:spcBef>
                <a:spcPct val="0"/>
              </a:spcBef>
              <a:spcAft>
                <a:spcPct val="0"/>
              </a:spcAft>
              <a:defRPr/>
            </a:pPr>
            <a:r>
              <a:rPr lang="en-US" sz="2400" dirty="0">
                <a:solidFill>
                  <a:srgbClr val="000000"/>
                </a:solidFill>
                <a:cs typeface="Calibri" panose="020F0502020204030204" pitchFamily="34" charset="0"/>
              </a:rPr>
              <a:t>Completion 52 </a:t>
            </a:r>
            <a:r>
              <a:rPr lang="en-US" sz="2400" dirty="0" err="1">
                <a:solidFill>
                  <a:srgbClr val="000000"/>
                </a:solidFill>
                <a:cs typeface="Calibri" panose="020F0502020204030204" pitchFamily="34" charset="0"/>
              </a:rPr>
              <a:t>wk</a:t>
            </a:r>
            <a:r>
              <a:rPr lang="en-US" sz="2400" dirty="0">
                <a:solidFill>
                  <a:srgbClr val="000000"/>
                </a:solidFill>
                <a:cs typeface="Calibri" panose="020F0502020204030204" pitchFamily="34" charset="0"/>
              </a:rPr>
              <a:t> trial: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Taper 0%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Maintenance 75%</a:t>
            </a:r>
          </a:p>
          <a:p>
            <a:pPr eaLnBrk="0" fontAlgn="base" hangingPunct="0">
              <a:spcBef>
                <a:spcPct val="0"/>
              </a:spcBef>
              <a:spcAft>
                <a:spcPct val="0"/>
              </a:spcAft>
              <a:defRPr/>
            </a:pPr>
            <a:endParaRPr lang="en-US" sz="2400" dirty="0">
              <a:solidFill>
                <a:srgbClr val="000000"/>
              </a:solidFill>
              <a:cs typeface="Calibri" panose="020F0502020204030204" pitchFamily="34" charset="0"/>
            </a:endParaRPr>
          </a:p>
          <a:p>
            <a:pPr eaLnBrk="0" fontAlgn="base" hangingPunct="0">
              <a:spcBef>
                <a:spcPct val="0"/>
              </a:spcBef>
              <a:spcAft>
                <a:spcPct val="0"/>
              </a:spcAft>
              <a:defRPr/>
            </a:pPr>
            <a:r>
              <a:rPr lang="en-US" sz="2400" dirty="0">
                <a:solidFill>
                  <a:srgbClr val="000000"/>
                </a:solidFill>
                <a:cs typeface="Calibri" panose="020F0502020204030204" pitchFamily="34" charset="0"/>
              </a:rPr>
              <a:t>Mean % urine </a:t>
            </a:r>
            <a:r>
              <a:rPr lang="en-US" sz="2400" dirty="0" err="1">
                <a:solidFill>
                  <a:srgbClr val="000000"/>
                </a:solidFill>
                <a:cs typeface="Calibri" panose="020F0502020204030204" pitchFamily="34" charset="0"/>
              </a:rPr>
              <a:t>neg</a:t>
            </a:r>
            <a:r>
              <a:rPr lang="en-US" sz="2400" dirty="0">
                <a:solidFill>
                  <a:srgbClr val="000000"/>
                </a:solidFill>
                <a:cs typeface="Calibri" panose="020F0502020204030204" pitchFamily="34" charset="0"/>
              </a:rPr>
              <a:t>: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Maintenance 75%</a:t>
            </a:r>
          </a:p>
          <a:p>
            <a:pPr marL="342900" indent="-342900" eaLnBrk="0" fontAlgn="base" hangingPunct="0">
              <a:spcBef>
                <a:spcPct val="0"/>
              </a:spcBef>
              <a:spcAft>
                <a:spcPct val="0"/>
              </a:spcAft>
              <a:buFont typeface="Arial" panose="020B0604020202020204" pitchFamily="34" charset="0"/>
              <a:buChar char="•"/>
              <a:defRPr/>
            </a:pPr>
            <a:endParaRPr lang="en-US" sz="2400" dirty="0">
              <a:solidFill>
                <a:srgbClr val="000000"/>
              </a:solidFill>
              <a:cs typeface="Calibri" panose="020F0502020204030204" pitchFamily="34" charset="0"/>
            </a:endParaRPr>
          </a:p>
          <a:p>
            <a:pPr eaLnBrk="0" fontAlgn="base" hangingPunct="0">
              <a:spcBef>
                <a:spcPct val="0"/>
              </a:spcBef>
              <a:spcAft>
                <a:spcPct val="0"/>
              </a:spcAft>
              <a:defRPr/>
            </a:pPr>
            <a:r>
              <a:rPr lang="en-US" sz="2400" b="1" dirty="0">
                <a:solidFill>
                  <a:srgbClr val="000000"/>
                </a:solidFill>
                <a:cs typeface="Calibri" panose="020F0502020204030204" pitchFamily="34" charset="0"/>
              </a:rPr>
              <a:t>Mortality</a:t>
            </a:r>
          </a:p>
          <a:p>
            <a:pPr marL="342900" indent="-230188" eaLnBrk="0" fontAlgn="base" hangingPunct="0">
              <a:spcBef>
                <a:spcPct val="0"/>
              </a:spcBef>
              <a:spcAft>
                <a:spcPct val="0"/>
              </a:spcAft>
              <a:buFont typeface="Arial" panose="020B0604020202020204" pitchFamily="34" charset="0"/>
              <a:buChar char="•"/>
              <a:defRPr/>
            </a:pPr>
            <a:r>
              <a:rPr lang="en-US" sz="2400" b="1" dirty="0">
                <a:solidFill>
                  <a:srgbClr val="000000"/>
                </a:solidFill>
                <a:cs typeface="Calibri" panose="020F0502020204030204" pitchFamily="34" charset="0"/>
              </a:rPr>
              <a:t>Taper 20%</a:t>
            </a:r>
          </a:p>
          <a:p>
            <a:pPr marL="342900" indent="-230188" eaLnBrk="0" fontAlgn="base" hangingPunct="0">
              <a:spcBef>
                <a:spcPct val="0"/>
              </a:spcBef>
              <a:spcAft>
                <a:spcPct val="0"/>
              </a:spcAft>
              <a:buFont typeface="Arial" panose="020B0604020202020204" pitchFamily="34" charset="0"/>
              <a:buChar char="•"/>
              <a:defRPr/>
            </a:pPr>
            <a:r>
              <a:rPr lang="en-US" sz="2400" b="1" dirty="0">
                <a:solidFill>
                  <a:srgbClr val="000000"/>
                </a:solidFill>
                <a:cs typeface="Calibri" panose="020F0502020204030204" pitchFamily="34" charset="0"/>
              </a:rPr>
              <a:t>Maintenance 0%</a:t>
            </a:r>
          </a:p>
        </p:txBody>
      </p:sp>
    </p:spTree>
    <p:extLst>
      <p:ext uri="{BB962C8B-B14F-4D97-AF65-F5344CB8AC3E}">
        <p14:creationId xmlns:p14="http://schemas.microsoft.com/office/powerpoint/2010/main" val="3802059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fade">
                                      <p:cBhvr>
                                        <p:cTn id="29" dur="500"/>
                                        <p:tgtEl>
                                          <p:spTgt spid="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8914" name="Title 2"/>
          <p:cNvSpPr>
            <a:spLocks noGrp="1"/>
          </p:cNvSpPr>
          <p:nvPr>
            <p:ph type="title"/>
          </p:nvPr>
        </p:nvSpPr>
        <p:spPr>
          <a:xfrm>
            <a:off x="0" y="-35626"/>
            <a:ext cx="12192000" cy="840434"/>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Buprenorphine</a:t>
            </a:r>
            <a:r>
              <a:rPr lang="en-US" altLang="en-US" b="1" dirty="0" smtClean="0">
                <a:solidFill>
                  <a:schemeClr val="tx1"/>
                </a:solidFill>
                <a:effectLst>
                  <a:outerShdw blurRad="38100" dist="38100" dir="2700000" algn="tl">
                    <a:srgbClr val="000000">
                      <a:alpha val="43137"/>
                    </a:srgbClr>
                  </a:outerShdw>
                </a:effectLst>
              </a:rPr>
              <a:t> </a:t>
            </a:r>
            <a:r>
              <a:rPr lang="en-US" altLang="en-US" b="1" dirty="0" smtClean="0">
                <a:solidFill>
                  <a:schemeClr val="bg1"/>
                </a:solidFill>
                <a:effectLst>
                  <a:outerShdw blurRad="38100" dist="38100" dir="2700000" algn="tl">
                    <a:srgbClr val="000000">
                      <a:alpha val="43137"/>
                    </a:srgbClr>
                  </a:outerShdw>
                </a:effectLst>
              </a:rPr>
              <a:t>Formulations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95739989"/>
              </p:ext>
            </p:extLst>
          </p:nvPr>
        </p:nvGraphicFramePr>
        <p:xfrm>
          <a:off x="127001" y="1076325"/>
          <a:ext cx="7876968" cy="5392738"/>
        </p:xfrm>
        <a:graphic>
          <a:graphicData uri="http://schemas.openxmlformats.org/drawingml/2006/table">
            <a:tbl>
              <a:tblPr firstRow="1" bandRow="1">
                <a:tableStyleId>{00A15C55-8517-42AA-B614-E9B94910E393}</a:tableStyleId>
              </a:tblPr>
              <a:tblGrid>
                <a:gridCol w="404791"/>
                <a:gridCol w="2274567"/>
                <a:gridCol w="2300031"/>
                <a:gridCol w="2897579"/>
              </a:tblGrid>
              <a:tr h="515226">
                <a:tc gridSpan="2">
                  <a:txBody>
                    <a:bodyPr/>
                    <a:lstStyle/>
                    <a:p>
                      <a:r>
                        <a:rPr lang="en-US" sz="2400" dirty="0" smtClean="0">
                          <a:solidFill>
                            <a:srgbClr val="000000"/>
                          </a:solidFill>
                          <a:latin typeface="Calibri" panose="020F0502020204030204" pitchFamily="34" charset="0"/>
                        </a:rPr>
                        <a:t>Drug</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dirty="0"/>
                    </a:p>
                  </a:txBody>
                  <a:tcPr/>
                </a:tc>
                <a:tc>
                  <a:txBody>
                    <a:bodyPr/>
                    <a:lstStyle/>
                    <a:p>
                      <a:r>
                        <a:rPr lang="en-US" sz="2400" dirty="0" smtClean="0">
                          <a:solidFill>
                            <a:srgbClr val="000000"/>
                          </a:solidFill>
                          <a:latin typeface="Calibri" panose="020F0502020204030204" pitchFamily="34" charset="0"/>
                        </a:rPr>
                        <a:t>Formulations</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smtClean="0">
                          <a:solidFill>
                            <a:srgbClr val="000000"/>
                          </a:solidFill>
                          <a:latin typeface="Calibri" panose="020F0502020204030204" pitchFamily="34" charset="0"/>
                        </a:rPr>
                        <a:t>Maintenance</a:t>
                      </a:r>
                      <a:endParaRPr lang="en-US" sz="20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21">
                <a:tc gridSpan="4">
                  <a:txBody>
                    <a:bodyPr/>
                    <a:lstStyle/>
                    <a:p>
                      <a:r>
                        <a:rPr lang="en-US" sz="2800" b="1" dirty="0" smtClean="0">
                          <a:solidFill>
                            <a:srgbClr val="000000"/>
                          </a:solidFill>
                          <a:latin typeface="Calibri" panose="020F0502020204030204" pitchFamily="34" charset="0"/>
                        </a:rPr>
                        <a:t>Buprenorphine</a:t>
                      </a:r>
                      <a:endParaRPr lang="en-US" sz="28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smtClean="0">
                          <a:solidFill>
                            <a:srgbClr val="000000"/>
                          </a:solidFill>
                          <a:latin typeface="Calibri" panose="020F0502020204030204" pitchFamily="34" charset="0"/>
                        </a:rPr>
                        <a:t>generic</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Calibri" panose="020F0502020204030204" pitchFamily="34" charset="0"/>
                        </a:rPr>
                        <a:t>SL tabs</a:t>
                      </a:r>
                      <a:endParaRPr lang="en-US" sz="2400" b="1" dirty="0" smtClean="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Probuphine</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SD</a:t>
                      </a:r>
                      <a:r>
                        <a:rPr lang="en-US" sz="2400" baseline="0" dirty="0" smtClean="0">
                          <a:solidFill>
                            <a:srgbClr val="000000"/>
                          </a:solidFill>
                          <a:latin typeface="Calibri" panose="020F0502020204030204" pitchFamily="34" charset="0"/>
                        </a:rPr>
                        <a:t> implant</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4 implants/6m</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i="0" dirty="0" err="1" smtClean="0">
                          <a:solidFill>
                            <a:srgbClr val="000000"/>
                          </a:solidFill>
                          <a:latin typeface="Calibri" panose="020F0502020204030204" pitchFamily="34" charset="0"/>
                        </a:rPr>
                        <a:t>Sublocade</a:t>
                      </a:r>
                      <a:endParaRPr lang="en-US" sz="2400" b="1" i="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SQ injection</a:t>
                      </a:r>
                      <a:endParaRPr lang="en-US" sz="2400" i="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100 mg/m</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21">
                <a:tc gridSpan="4">
                  <a:txBody>
                    <a:bodyPr/>
                    <a:lstStyle/>
                    <a:p>
                      <a:r>
                        <a:rPr lang="en-US" sz="2800" b="1" dirty="0" smtClean="0">
                          <a:solidFill>
                            <a:srgbClr val="000000"/>
                          </a:solidFill>
                          <a:latin typeface="Calibri" panose="020F0502020204030204" pitchFamily="34" charset="0"/>
                        </a:rPr>
                        <a:t>Buprenorphine/Naloxone</a:t>
                      </a:r>
                      <a:endParaRPr lang="en-US" sz="28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smtClean="0">
                          <a:solidFill>
                            <a:srgbClr val="000000"/>
                          </a:solidFill>
                          <a:latin typeface="Calibri" panose="020F0502020204030204" pitchFamily="34" charset="0"/>
                        </a:rPr>
                        <a:t>generic</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SL tabs</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314">
                <a:tc>
                  <a:txBody>
                    <a:bodyPr/>
                    <a:lstStyle/>
                    <a:p>
                      <a:pPr marL="0" indent="0"/>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Bunavail</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buccal film</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8.4/1.4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Suboxone</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SL film</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Zubsolv</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aseline="0" dirty="0" smtClean="0">
                          <a:solidFill>
                            <a:srgbClr val="000000"/>
                          </a:solidFill>
                          <a:latin typeface="Calibri" panose="020F0502020204030204" pitchFamily="34" charset="0"/>
                        </a:rPr>
                        <a:t>SL tab</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11.4/2.8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000" name="TextBox 8"/>
          <p:cNvSpPr txBox="1">
            <a:spLocks noChangeArrowheads="1"/>
          </p:cNvSpPr>
          <p:nvPr/>
        </p:nvSpPr>
        <p:spPr bwMode="auto">
          <a:xfrm>
            <a:off x="8534400" y="6469063"/>
            <a:ext cx="2670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FFFFFF"/>
                </a:solidFill>
              </a:rPr>
              <a:t>The Medical Letter 2/2018</a:t>
            </a:r>
          </a:p>
        </p:txBody>
      </p:sp>
      <p:pic>
        <p:nvPicPr>
          <p:cNvPr id="39001" name="Picture 2"/>
          <p:cNvPicPr>
            <a:picLocks noChangeAspect="1" noChangeArrowheads="1"/>
          </p:cNvPicPr>
          <p:nvPr/>
        </p:nvPicPr>
        <p:blipFill>
          <a:blip r:embed="rId2">
            <a:extLst>
              <a:ext uri="{28A0092B-C50C-407E-A947-70E740481C1C}">
                <a14:useLocalDpi xmlns:a14="http://schemas.microsoft.com/office/drawing/2010/main" val="0"/>
              </a:ext>
            </a:extLst>
          </a:blip>
          <a:srcRect l="39018" t="60736" r="42033" b="11630"/>
          <a:stretch>
            <a:fillRect/>
          </a:stretch>
        </p:blipFill>
        <p:spPr bwMode="auto">
          <a:xfrm>
            <a:off x="8534400" y="1076030"/>
            <a:ext cx="1727200" cy="1063625"/>
          </a:xfrm>
          <a:prstGeom prst="rect">
            <a:avLst/>
          </a:prstGeom>
          <a:noFill/>
          <a:ln w="12700">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pic>
        <p:nvPicPr>
          <p:cNvPr id="39002" name="Picture 2"/>
          <p:cNvPicPr>
            <a:picLocks noChangeAspect="1" noChangeArrowheads="1"/>
          </p:cNvPicPr>
          <p:nvPr/>
        </p:nvPicPr>
        <p:blipFill>
          <a:blip r:embed="rId3">
            <a:extLst>
              <a:ext uri="{28A0092B-C50C-407E-A947-70E740481C1C}">
                <a14:useLocalDpi xmlns:a14="http://schemas.microsoft.com/office/drawing/2010/main" val="0"/>
              </a:ext>
            </a:extLst>
          </a:blip>
          <a:srcRect l="73367" t="22313" r="7869" b="10181"/>
          <a:stretch>
            <a:fillRect/>
          </a:stretch>
        </p:blipFill>
        <p:spPr bwMode="auto">
          <a:xfrm>
            <a:off x="10384122" y="1905001"/>
            <a:ext cx="1524000" cy="1482725"/>
          </a:xfrm>
          <a:prstGeom prst="rect">
            <a:avLst/>
          </a:prstGeom>
          <a:noFill/>
          <a:ln w="12700">
            <a:solidFill>
              <a:srgbClr val="03005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03" name="Picture 5"/>
          <p:cNvPicPr>
            <a:picLocks noChangeAspect="1"/>
          </p:cNvPicPr>
          <p:nvPr/>
        </p:nvPicPr>
        <p:blipFill>
          <a:blip r:embed="rId4">
            <a:extLst>
              <a:ext uri="{28A0092B-C50C-407E-A947-70E740481C1C}">
                <a14:useLocalDpi xmlns:a14="http://schemas.microsoft.com/office/drawing/2010/main" val="0"/>
              </a:ext>
            </a:extLst>
          </a:blip>
          <a:srcRect l="18753" t="24655" r="30151" b="23439"/>
          <a:stretch>
            <a:fillRect/>
          </a:stretch>
        </p:blipFill>
        <p:spPr bwMode="auto">
          <a:xfrm>
            <a:off x="9144001" y="5018601"/>
            <a:ext cx="2815167" cy="1450461"/>
          </a:xfrm>
          <a:prstGeom prst="rect">
            <a:avLst/>
          </a:prstGeom>
          <a:noFill/>
          <a:ln w="12700">
            <a:solidFill>
              <a:srgbClr val="030053"/>
            </a:solidFill>
            <a:miter lim="800000"/>
            <a:headEnd/>
            <a:tailEnd/>
          </a:ln>
          <a:extLst>
            <a:ext uri="{909E8E84-426E-40DD-AFC4-6F175D3DCCD1}">
              <a14:hiddenFill xmlns:a14="http://schemas.microsoft.com/office/drawing/2010/main">
                <a:solidFill>
                  <a:srgbClr val="FFFFFF"/>
                </a:solidFill>
              </a14:hiddenFill>
            </a:ext>
          </a:extLst>
        </p:spPr>
      </p:pic>
      <p:pic>
        <p:nvPicPr>
          <p:cNvPr id="39004" name="Picture 3"/>
          <p:cNvPicPr>
            <a:picLocks noChangeAspect="1" noChangeArrowheads="1"/>
          </p:cNvPicPr>
          <p:nvPr/>
        </p:nvPicPr>
        <p:blipFill>
          <a:blip r:embed="rId5">
            <a:extLst>
              <a:ext uri="{28A0092B-C50C-407E-A947-70E740481C1C}">
                <a14:useLocalDpi xmlns:a14="http://schemas.microsoft.com/office/drawing/2010/main" val="0"/>
              </a:ext>
            </a:extLst>
          </a:blip>
          <a:srcRect l="15881" t="37013" r="69368" b="39766"/>
          <a:stretch>
            <a:fillRect/>
          </a:stretch>
        </p:blipFill>
        <p:spPr bwMode="auto">
          <a:xfrm>
            <a:off x="8567390" y="3455906"/>
            <a:ext cx="2103967" cy="1398588"/>
          </a:xfrm>
          <a:prstGeom prst="rect">
            <a:avLst/>
          </a:prstGeom>
          <a:noFill/>
          <a:ln w="12700">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67852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34433" y="914400"/>
            <a:ext cx="11582400" cy="4191000"/>
          </a:xfrm>
        </p:spPr>
        <p:txBody>
          <a:bodyPr/>
          <a:lstStyle/>
          <a:p>
            <a:pPr marL="0" indent="0">
              <a:spcBef>
                <a:spcPts val="600"/>
              </a:spcBef>
              <a:buClr>
                <a:schemeClr val="tx1"/>
              </a:buClr>
              <a:buFontTx/>
              <a:buNone/>
            </a:pPr>
            <a:r>
              <a:rPr lang="en-US" altLang="en-US" sz="2800" dirty="0" smtClean="0">
                <a:solidFill>
                  <a:srgbClr val="000000"/>
                </a:solidFill>
              </a:rPr>
              <a:t>Studies (RCT) show buprenorphine (</a:t>
            </a:r>
            <a:r>
              <a:rPr lang="en-US" altLang="en-US" sz="2800" b="1" dirty="0" smtClean="0">
                <a:solidFill>
                  <a:srgbClr val="000000"/>
                </a:solidFill>
              </a:rPr>
              <a:t>16-24 mg</a:t>
            </a:r>
            <a:r>
              <a:rPr lang="en-US" altLang="en-US" sz="2800" dirty="0" smtClean="0">
                <a:solidFill>
                  <a:srgbClr val="000000"/>
                </a:solidFill>
              </a:rPr>
              <a:t>) more effective than placebo and equally effective to moderate doses (80 mg) of methadone on primary outcomes of:</a:t>
            </a:r>
          </a:p>
          <a:p>
            <a:pPr lvl="1">
              <a:spcBef>
                <a:spcPts val="600"/>
              </a:spcBef>
              <a:buClr>
                <a:schemeClr val="tx1"/>
              </a:buClr>
              <a:buFontTx/>
              <a:buChar char="•"/>
            </a:pPr>
            <a:r>
              <a:rPr lang="en-US" altLang="en-US" sz="2600" dirty="0" smtClean="0">
                <a:solidFill>
                  <a:srgbClr val="000000"/>
                </a:solidFill>
              </a:rPr>
              <a:t>Retention in treatment</a:t>
            </a:r>
          </a:p>
          <a:p>
            <a:pPr lvl="1">
              <a:spcBef>
                <a:spcPts val="600"/>
              </a:spcBef>
              <a:buClr>
                <a:schemeClr val="tx1"/>
              </a:buClr>
              <a:buFontTx/>
              <a:buChar char="•"/>
            </a:pPr>
            <a:r>
              <a:rPr lang="en-US" altLang="en-US" sz="2600" dirty="0" smtClean="0">
                <a:solidFill>
                  <a:srgbClr val="000000"/>
                </a:solidFill>
              </a:rPr>
              <a:t>Abstinence from illicit opioid use</a:t>
            </a:r>
          </a:p>
          <a:p>
            <a:pPr lvl="1">
              <a:spcBef>
                <a:spcPts val="600"/>
              </a:spcBef>
              <a:buClr>
                <a:schemeClr val="tx1"/>
              </a:buClr>
              <a:buFontTx/>
              <a:buChar char="•"/>
            </a:pPr>
            <a:r>
              <a:rPr lang="en-US" altLang="en-US" sz="2600" dirty="0" smtClean="0">
                <a:solidFill>
                  <a:srgbClr val="000000"/>
                </a:solidFill>
              </a:rPr>
              <a:t>Decreased opioid craving</a:t>
            </a:r>
          </a:p>
          <a:p>
            <a:pPr lvl="1">
              <a:spcBef>
                <a:spcPts val="600"/>
              </a:spcBef>
              <a:buClr>
                <a:schemeClr val="tx1"/>
              </a:buClr>
              <a:buFontTx/>
              <a:buChar char="•"/>
            </a:pPr>
            <a:r>
              <a:rPr lang="en-US" altLang="en-US" sz="2600" dirty="0" smtClean="0">
                <a:solidFill>
                  <a:srgbClr val="000000"/>
                </a:solidFill>
              </a:rPr>
              <a:t>Decreased mortality</a:t>
            </a:r>
          </a:p>
          <a:p>
            <a:pPr lvl="1">
              <a:spcBef>
                <a:spcPts val="600"/>
              </a:spcBef>
              <a:buClr>
                <a:schemeClr val="tx1"/>
              </a:buClr>
              <a:buFontTx/>
              <a:buChar char="•"/>
            </a:pPr>
            <a:r>
              <a:rPr lang="en-US" altLang="en-US" sz="2600" dirty="0" smtClean="0">
                <a:solidFill>
                  <a:srgbClr val="000000"/>
                </a:solidFill>
              </a:rPr>
              <a:t>Improved occupational stability </a:t>
            </a:r>
          </a:p>
          <a:p>
            <a:pPr lvl="1">
              <a:spcBef>
                <a:spcPts val="600"/>
              </a:spcBef>
              <a:buClr>
                <a:schemeClr val="tx1"/>
              </a:buClr>
              <a:buFontTx/>
              <a:buChar char="•"/>
            </a:pPr>
            <a:r>
              <a:rPr lang="en-US" altLang="en-US" sz="2600" dirty="0" smtClean="0">
                <a:solidFill>
                  <a:srgbClr val="000000"/>
                </a:solidFill>
              </a:rPr>
              <a:t>Improved psychosocial outcomes</a:t>
            </a:r>
          </a:p>
        </p:txBody>
      </p:sp>
      <p:sp>
        <p:nvSpPr>
          <p:cNvPr id="40963" name="Text Box 3"/>
          <p:cNvSpPr txBox="1">
            <a:spLocks noChangeArrowheads="1"/>
          </p:cNvSpPr>
          <p:nvPr/>
        </p:nvSpPr>
        <p:spPr bwMode="auto">
          <a:xfrm>
            <a:off x="609601" y="5638802"/>
            <a:ext cx="2453429"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Aft>
                <a:spcPct val="0"/>
              </a:spcAft>
              <a:buFontTx/>
              <a:buNone/>
            </a:pPr>
            <a:r>
              <a:rPr lang="en-US" altLang="en-US" sz="1600" dirty="0" smtClean="0">
                <a:solidFill>
                  <a:srgbClr val="000000"/>
                </a:solidFill>
              </a:rPr>
              <a:t>Johnson et al. </a:t>
            </a:r>
            <a:r>
              <a:rPr lang="en-US" altLang="en-US" sz="1600" i="1" dirty="0" smtClean="0">
                <a:solidFill>
                  <a:srgbClr val="000000"/>
                </a:solidFill>
              </a:rPr>
              <a:t>NEJM</a:t>
            </a:r>
            <a:r>
              <a:rPr lang="en-US" altLang="en-US" sz="1600" dirty="0" smtClean="0">
                <a:solidFill>
                  <a:srgbClr val="000000"/>
                </a:solidFill>
              </a:rPr>
              <a:t> 2000   </a:t>
            </a:r>
          </a:p>
          <a:p>
            <a:pPr fontAlgn="base">
              <a:spcAft>
                <a:spcPct val="0"/>
              </a:spcAft>
              <a:buFontTx/>
              <a:buNone/>
            </a:pPr>
            <a:r>
              <a:rPr lang="en-US" altLang="en-US" sz="1600" dirty="0" err="1" smtClean="0">
                <a:solidFill>
                  <a:srgbClr val="000000"/>
                </a:solidFill>
              </a:rPr>
              <a:t>Fudala</a:t>
            </a:r>
            <a:r>
              <a:rPr lang="en-US" altLang="en-US" sz="1600" dirty="0" smtClean="0">
                <a:solidFill>
                  <a:srgbClr val="000000"/>
                </a:solidFill>
              </a:rPr>
              <a:t> PJ et al. </a:t>
            </a:r>
            <a:r>
              <a:rPr lang="en-US" altLang="en-US" sz="1600" i="1" dirty="0" smtClean="0">
                <a:solidFill>
                  <a:srgbClr val="000000"/>
                </a:solidFill>
              </a:rPr>
              <a:t>NEJM</a:t>
            </a:r>
            <a:r>
              <a:rPr lang="en-US" altLang="en-US" sz="1600" dirty="0" smtClean="0">
                <a:solidFill>
                  <a:srgbClr val="000000"/>
                </a:solidFill>
              </a:rPr>
              <a:t> 2003</a:t>
            </a:r>
          </a:p>
          <a:p>
            <a:pPr fontAlgn="base">
              <a:spcAft>
                <a:spcPct val="0"/>
              </a:spcAft>
              <a:buFontTx/>
              <a:buNone/>
            </a:pPr>
            <a:r>
              <a:rPr lang="en-US" altLang="en-US" sz="1600" dirty="0" err="1" smtClean="0">
                <a:solidFill>
                  <a:srgbClr val="000000"/>
                </a:solidFill>
              </a:rPr>
              <a:t>Kakko</a:t>
            </a:r>
            <a:r>
              <a:rPr lang="en-US" altLang="en-US" sz="1600" dirty="0" smtClean="0">
                <a:solidFill>
                  <a:srgbClr val="000000"/>
                </a:solidFill>
              </a:rPr>
              <a:t> J et al. </a:t>
            </a:r>
            <a:r>
              <a:rPr lang="en-US" altLang="en-US" sz="1600" i="1" dirty="0" smtClean="0">
                <a:solidFill>
                  <a:srgbClr val="000000"/>
                </a:solidFill>
              </a:rPr>
              <a:t>Lancet</a:t>
            </a:r>
            <a:r>
              <a:rPr lang="en-US" altLang="en-US" sz="1600" dirty="0" smtClean="0">
                <a:solidFill>
                  <a:srgbClr val="000000"/>
                </a:solidFill>
              </a:rPr>
              <a:t> 2003</a:t>
            </a:r>
            <a:endParaRPr lang="en-US" altLang="en-US" sz="1800" dirty="0" smtClean="0">
              <a:solidFill>
                <a:srgbClr val="000000"/>
              </a:solidFill>
            </a:endParaRPr>
          </a:p>
        </p:txBody>
      </p:sp>
      <p:sp>
        <p:nvSpPr>
          <p:cNvPr id="40964" name="Rectangle 4"/>
          <p:cNvSpPr>
            <a:spLocks noChangeArrowheads="1"/>
          </p:cNvSpPr>
          <p:nvPr/>
        </p:nvSpPr>
        <p:spPr bwMode="auto">
          <a:xfrm>
            <a:off x="0" y="0"/>
            <a:ext cx="12192000" cy="838200"/>
          </a:xfrm>
          <a:prstGeom prst="rect">
            <a:avLst/>
          </a:prstGeom>
          <a:solidFill>
            <a:srgbClr val="003F53"/>
          </a:solidFill>
          <a:ln>
            <a:noFill/>
          </a:ln>
          <a:extLst/>
        </p:spPr>
        <p:txBody>
          <a:bodyPr lIns="90487" tIns="44450" rIns="90487" bIns="44450"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lnSpc>
                <a:spcPct val="90000"/>
              </a:lnSpc>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Buprenorphine Efficacy Summary</a:t>
            </a:r>
          </a:p>
        </p:txBody>
      </p:sp>
      <p:sp>
        <p:nvSpPr>
          <p:cNvPr id="40965" name="Text Box 3"/>
          <p:cNvSpPr txBox="1">
            <a:spLocks noChangeArrowheads="1"/>
          </p:cNvSpPr>
          <p:nvPr/>
        </p:nvSpPr>
        <p:spPr bwMode="auto">
          <a:xfrm>
            <a:off x="4267200" y="5626102"/>
            <a:ext cx="3714222"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Aft>
                <a:spcPct val="0"/>
              </a:spcAft>
              <a:buFontTx/>
              <a:buNone/>
            </a:pPr>
            <a:r>
              <a:rPr lang="en-US" altLang="en-US" sz="1600" smtClean="0">
                <a:solidFill>
                  <a:srgbClr val="FFFFFF"/>
                </a:solidFill>
              </a:rPr>
              <a:t>Sordo L et al. </a:t>
            </a:r>
            <a:r>
              <a:rPr lang="en-US" altLang="en-US" sz="1600" i="1" smtClean="0">
                <a:solidFill>
                  <a:srgbClr val="FFFFFF"/>
                </a:solidFill>
              </a:rPr>
              <a:t>BMJ</a:t>
            </a:r>
            <a:r>
              <a:rPr lang="en-US" altLang="en-US" sz="1600" smtClean="0">
                <a:solidFill>
                  <a:srgbClr val="FFFFFF"/>
                </a:solidFill>
              </a:rPr>
              <a:t> 2017</a:t>
            </a:r>
          </a:p>
          <a:p>
            <a:pPr fontAlgn="base">
              <a:spcAft>
                <a:spcPct val="0"/>
              </a:spcAft>
              <a:buFontTx/>
              <a:buNone/>
            </a:pPr>
            <a:r>
              <a:rPr lang="en-US" altLang="en-US" sz="1600" smtClean="0">
                <a:solidFill>
                  <a:srgbClr val="FFFFFF"/>
                </a:solidFill>
              </a:rPr>
              <a:t>Mattick RP et al. </a:t>
            </a:r>
            <a:r>
              <a:rPr lang="en-US" altLang="en-US" sz="1600" i="1" smtClean="0">
                <a:solidFill>
                  <a:srgbClr val="FFFFFF"/>
                </a:solidFill>
              </a:rPr>
              <a:t>Conchrane Syst Rev </a:t>
            </a:r>
            <a:r>
              <a:rPr lang="en-US" altLang="en-US" sz="1600" smtClean="0">
                <a:solidFill>
                  <a:srgbClr val="FFFFFF"/>
                </a:solidFill>
              </a:rPr>
              <a:t>2014</a:t>
            </a:r>
          </a:p>
          <a:p>
            <a:pPr fontAlgn="base">
              <a:spcAft>
                <a:spcPct val="0"/>
              </a:spcAft>
              <a:buFontTx/>
              <a:buNone/>
            </a:pPr>
            <a:r>
              <a:rPr lang="en-US" altLang="en-US" sz="1600" smtClean="0">
                <a:solidFill>
                  <a:srgbClr val="FFFFFF"/>
                </a:solidFill>
              </a:rPr>
              <a:t>Parran TV et al. </a:t>
            </a:r>
            <a:r>
              <a:rPr lang="en-US" altLang="en-US" sz="1600" i="1" smtClean="0">
                <a:solidFill>
                  <a:srgbClr val="FFFFFF"/>
                </a:solidFill>
              </a:rPr>
              <a:t>Drug Alcohol Depend </a:t>
            </a:r>
            <a:r>
              <a:rPr lang="en-US" altLang="en-US" sz="1600" smtClean="0">
                <a:solidFill>
                  <a:srgbClr val="FFFFFF"/>
                </a:solidFill>
              </a:rPr>
              <a:t>2010</a:t>
            </a:r>
          </a:p>
        </p:txBody>
      </p:sp>
    </p:spTree>
    <p:custDataLst>
      <p:tags r:id="rId1"/>
    </p:custDataLst>
    <p:extLst>
      <p:ext uri="{BB962C8B-B14F-4D97-AF65-F5344CB8AC3E}">
        <p14:creationId xmlns:p14="http://schemas.microsoft.com/office/powerpoint/2010/main" val="739796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A54"/>
        </a:solidFill>
        <a:effectLst/>
      </p:bgPr>
    </p:bg>
    <p:spTree>
      <p:nvGrpSpPr>
        <p:cNvPr id="1" name=""/>
        <p:cNvGrpSpPr/>
        <p:nvPr/>
      </p:nvGrpSpPr>
      <p:grpSpPr>
        <a:xfrm>
          <a:off x="0" y="0"/>
          <a:ext cx="0" cy="0"/>
          <a:chOff x="0" y="0"/>
          <a:chExt cx="0" cy="0"/>
        </a:xfrm>
      </p:grpSpPr>
      <p:sp>
        <p:nvSpPr>
          <p:cNvPr id="38914" name="Title 3"/>
          <p:cNvSpPr>
            <a:spLocks noGrp="1"/>
          </p:cNvSpPr>
          <p:nvPr>
            <p:ph type="title"/>
          </p:nvPr>
        </p:nvSpPr>
        <p:spPr>
          <a:xfrm>
            <a:off x="0" y="0"/>
            <a:ext cx="12192000" cy="914400"/>
          </a:xfrm>
          <a:solidFill>
            <a:srgbClr val="003F53"/>
          </a:solidFill>
        </p:spPr>
        <p:txBody>
          <a:bodyPr/>
          <a:lstStyle/>
          <a:p>
            <a:r>
              <a:rPr lang="en-US" altLang="en-US" sz="3600" b="1" dirty="0">
                <a:solidFill>
                  <a:schemeClr val="tx1"/>
                </a:solidFill>
                <a:effectLst>
                  <a:outerShdw blurRad="38100" dist="38100" dir="2700000" algn="tl">
                    <a:srgbClr val="000000">
                      <a:alpha val="43137"/>
                    </a:srgbClr>
                  </a:outerShdw>
                </a:effectLst>
              </a:rPr>
              <a:t>Percent </a:t>
            </a:r>
            <a:r>
              <a:rPr lang="en-US" altLang="en-US" sz="3600" b="1" dirty="0" smtClean="0">
                <a:solidFill>
                  <a:schemeClr val="tx1"/>
                </a:solidFill>
                <a:effectLst>
                  <a:outerShdw blurRad="38100" dist="38100" dir="2700000" algn="tl">
                    <a:srgbClr val="000000">
                      <a:alpha val="43137"/>
                    </a:srgbClr>
                  </a:outerShdw>
                </a:effectLst>
              </a:rPr>
              <a:t>Waivered Physicians </a:t>
            </a:r>
            <a:r>
              <a:rPr lang="en-US" altLang="en-US" sz="3600" b="1" dirty="0">
                <a:solidFill>
                  <a:schemeClr val="tx1"/>
                </a:solidFill>
                <a:effectLst>
                  <a:outerShdw blurRad="38100" dist="38100" dir="2700000" algn="tl">
                    <a:srgbClr val="000000">
                      <a:alpha val="43137"/>
                    </a:srgbClr>
                  </a:outerShdw>
                </a:effectLst>
              </a:rPr>
              <a:t>by State</a:t>
            </a:r>
          </a:p>
        </p:txBody>
      </p:sp>
      <p:sp>
        <p:nvSpPr>
          <p:cNvPr id="38915" name="Content Placeholder 4"/>
          <p:cNvSpPr>
            <a:spLocks noGrp="1"/>
          </p:cNvSpPr>
          <p:nvPr>
            <p:ph idx="1"/>
          </p:nvPr>
        </p:nvSpPr>
        <p:spPr>
          <a:xfrm>
            <a:off x="8728364" y="1602248"/>
            <a:ext cx="3295498" cy="2827248"/>
          </a:xfrm>
          <a:solidFill>
            <a:schemeClr val="tx1">
              <a:lumMod val="85000"/>
            </a:schemeClr>
          </a:solidFill>
        </p:spPr>
        <p:txBody>
          <a:bodyPr/>
          <a:lstStyle/>
          <a:p>
            <a:pPr marL="0" indent="0">
              <a:spcBef>
                <a:spcPts val="2400"/>
              </a:spcBef>
              <a:buNone/>
            </a:pPr>
            <a:r>
              <a:rPr lang="en-US" altLang="en-US" b="1" dirty="0" smtClean="0">
                <a:solidFill>
                  <a:srgbClr val="132B35"/>
                </a:solidFill>
              </a:rPr>
              <a:t>Waivered </a:t>
            </a:r>
            <a:endParaRPr lang="en-US" altLang="en-US" sz="1000" b="1" dirty="0">
              <a:solidFill>
                <a:srgbClr val="132B35"/>
              </a:solidFill>
            </a:endParaRPr>
          </a:p>
          <a:p>
            <a:pPr>
              <a:spcBef>
                <a:spcPts val="2400"/>
              </a:spcBef>
            </a:pPr>
            <a:r>
              <a:rPr lang="en-US" altLang="en-US" sz="2600" b="1" dirty="0">
                <a:solidFill>
                  <a:srgbClr val="132B35"/>
                </a:solidFill>
              </a:rPr>
              <a:t>All Physicians: </a:t>
            </a:r>
            <a:r>
              <a:rPr lang="en-US" altLang="en-US" sz="2600" b="1" dirty="0" smtClean="0">
                <a:solidFill>
                  <a:srgbClr val="132B35"/>
                </a:solidFill>
              </a:rPr>
              <a:t>6.5% </a:t>
            </a:r>
            <a:r>
              <a:rPr lang="en-US" altLang="en-US" sz="2400" dirty="0" smtClean="0">
                <a:solidFill>
                  <a:srgbClr val="132B35"/>
                </a:solidFill>
              </a:rPr>
              <a:t>(66,197/1,022,006)</a:t>
            </a:r>
            <a:endParaRPr lang="en-US" altLang="en-US" sz="2400" dirty="0">
              <a:solidFill>
                <a:srgbClr val="132B35"/>
              </a:solidFill>
            </a:endParaRPr>
          </a:p>
          <a:p>
            <a:pPr>
              <a:spcBef>
                <a:spcPts val="2400"/>
              </a:spcBef>
            </a:pPr>
            <a:r>
              <a:rPr lang="en-US" altLang="en-US" sz="2600" b="1" dirty="0">
                <a:solidFill>
                  <a:srgbClr val="132B35"/>
                </a:solidFill>
              </a:rPr>
              <a:t>PCPs: </a:t>
            </a:r>
            <a:r>
              <a:rPr lang="en-US" altLang="en-US" sz="2600" b="1" dirty="0" smtClean="0">
                <a:solidFill>
                  <a:srgbClr val="132B35"/>
                </a:solidFill>
              </a:rPr>
              <a:t>13.6% </a:t>
            </a:r>
            <a:r>
              <a:rPr lang="en-US" altLang="en-US" sz="2400" dirty="0">
                <a:solidFill>
                  <a:srgbClr val="132B35"/>
                </a:solidFill>
              </a:rPr>
              <a:t>(</a:t>
            </a:r>
            <a:r>
              <a:rPr lang="en-US" altLang="en-US" sz="2400" dirty="0" smtClean="0">
                <a:solidFill>
                  <a:srgbClr val="132B35"/>
                </a:solidFill>
              </a:rPr>
              <a:t>66,197/486,405)</a:t>
            </a:r>
            <a:endParaRPr lang="en-US" altLang="en-US" sz="2400" dirty="0">
              <a:solidFill>
                <a:srgbClr val="132B35"/>
              </a:solidFill>
            </a:endParaRPr>
          </a:p>
        </p:txBody>
      </p:sp>
      <p:sp>
        <p:nvSpPr>
          <p:cNvPr id="38916" name="TextBox 1"/>
          <p:cNvSpPr txBox="1">
            <a:spLocks noChangeArrowheads="1"/>
          </p:cNvSpPr>
          <p:nvPr/>
        </p:nvSpPr>
        <p:spPr bwMode="auto">
          <a:xfrm>
            <a:off x="468477" y="6452808"/>
            <a:ext cx="5468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dirty="0">
                <a:solidFill>
                  <a:srgbClr val="FFFFFF"/>
                </a:solidFill>
              </a:rPr>
              <a:t>SAMHSA </a:t>
            </a:r>
            <a:r>
              <a:rPr lang="en-US" altLang="en-US" sz="1800" dirty="0" smtClean="0">
                <a:solidFill>
                  <a:srgbClr val="FFFFFF"/>
                </a:solidFill>
              </a:rPr>
              <a:t>2020 </a:t>
            </a:r>
            <a:r>
              <a:rPr lang="en-US" altLang="en-US" sz="1800" i="1" dirty="0" smtClean="0">
                <a:solidFill>
                  <a:srgbClr val="FFFFFF"/>
                </a:solidFill>
              </a:rPr>
              <a:t>Image </a:t>
            </a:r>
            <a:r>
              <a:rPr lang="en-US" altLang="en-US" sz="1800" i="1" dirty="0">
                <a:solidFill>
                  <a:srgbClr val="FFFFFF"/>
                </a:solidFill>
              </a:rPr>
              <a:t>by Andrew </a:t>
            </a:r>
            <a:r>
              <a:rPr lang="en-US" altLang="en-US" sz="1800" i="1" dirty="0" err="1" smtClean="0">
                <a:solidFill>
                  <a:srgbClr val="FFFFFF"/>
                </a:solidFill>
              </a:rPr>
              <a:t>Paraskevas</a:t>
            </a:r>
            <a:r>
              <a:rPr lang="en-US" altLang="en-US" sz="1800" i="1" dirty="0">
                <a:solidFill>
                  <a:srgbClr val="FFFFFF"/>
                </a:solidFill>
              </a:rPr>
              <a:t>, BUSM CME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07" y="842684"/>
            <a:ext cx="8409313" cy="5531222"/>
          </a:xfrm>
          <a:prstGeom prst="rect">
            <a:avLst/>
          </a:prstGeom>
        </p:spPr>
      </p:pic>
    </p:spTree>
    <p:extLst>
      <p:ext uri="{BB962C8B-B14F-4D97-AF65-F5344CB8AC3E}">
        <p14:creationId xmlns:p14="http://schemas.microsoft.com/office/powerpoint/2010/main" val="2405648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12192000" cy="12954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Starting Medications for OUD                       Wherever Patients Present</a:t>
            </a:r>
          </a:p>
        </p:txBody>
      </p:sp>
      <p:sp>
        <p:nvSpPr>
          <p:cNvPr id="3" name="Content Placeholder 2"/>
          <p:cNvSpPr>
            <a:spLocks noGrp="1"/>
          </p:cNvSpPr>
          <p:nvPr>
            <p:ph idx="1"/>
          </p:nvPr>
        </p:nvSpPr>
        <p:spPr>
          <a:xfrm>
            <a:off x="508000" y="1295400"/>
            <a:ext cx="11176000" cy="5181600"/>
          </a:xfrm>
        </p:spPr>
        <p:txBody>
          <a:bodyPr/>
          <a:lstStyle/>
          <a:p>
            <a:pPr marL="0" indent="0">
              <a:buFontTx/>
              <a:buNone/>
              <a:defRPr/>
            </a:pPr>
            <a:r>
              <a:rPr lang="en-US" b="1" dirty="0" smtClean="0">
                <a:solidFill>
                  <a:srgbClr val="000000"/>
                </a:solidFill>
              </a:rPr>
              <a:t>Inpatient Service </a:t>
            </a:r>
            <a:r>
              <a:rPr lang="en-US" sz="2000" dirty="0" smtClean="0">
                <a:solidFill>
                  <a:srgbClr val="000000"/>
                </a:solidFill>
              </a:rPr>
              <a:t>(Liebschutz JM et al. </a:t>
            </a:r>
            <a:r>
              <a:rPr lang="en-US" sz="2000" i="1" dirty="0" smtClean="0">
                <a:solidFill>
                  <a:srgbClr val="000000"/>
                </a:solidFill>
              </a:rPr>
              <a:t>JAMA Intern Med. </a:t>
            </a:r>
            <a:r>
              <a:rPr lang="en-US" sz="2000" dirty="0" smtClean="0">
                <a:solidFill>
                  <a:srgbClr val="000000"/>
                </a:solidFill>
              </a:rPr>
              <a:t>2014)</a:t>
            </a:r>
            <a:endParaRPr lang="en-US" sz="2800" dirty="0" smtClean="0">
              <a:solidFill>
                <a:srgbClr val="000000"/>
              </a:solidFill>
            </a:endParaRPr>
          </a:p>
          <a:p>
            <a:pPr>
              <a:defRPr/>
            </a:pPr>
            <a:r>
              <a:rPr lang="en-US" sz="2600" dirty="0" smtClean="0">
                <a:solidFill>
                  <a:srgbClr val="000000"/>
                </a:solidFill>
              </a:rPr>
              <a:t>Compared with an inpatient detoxification, initiation of and linkage to buprenorphine treatment is effective for engaging medically hospitalized patients who are not seeking addiction treatment and reduces illicit opioid use 6 months after hospitalization</a:t>
            </a:r>
          </a:p>
          <a:p>
            <a:pPr marL="457200" lvl="1" indent="0">
              <a:buFontTx/>
              <a:buNone/>
              <a:defRPr/>
            </a:pPr>
            <a:endParaRPr lang="en-US" sz="2000" dirty="0" smtClean="0">
              <a:solidFill>
                <a:srgbClr val="000000"/>
              </a:solidFill>
            </a:endParaRPr>
          </a:p>
          <a:p>
            <a:pPr marL="0" indent="0">
              <a:buFontTx/>
              <a:buNone/>
              <a:defRPr/>
            </a:pPr>
            <a:r>
              <a:rPr lang="en-US" b="1" dirty="0" smtClean="0">
                <a:solidFill>
                  <a:srgbClr val="000000"/>
                </a:solidFill>
              </a:rPr>
              <a:t>Emergency Department</a:t>
            </a:r>
            <a:r>
              <a:rPr lang="en-US" sz="2800" b="1" dirty="0" smtClean="0">
                <a:solidFill>
                  <a:srgbClr val="000000"/>
                </a:solidFill>
              </a:rPr>
              <a:t> </a:t>
            </a:r>
            <a:r>
              <a:rPr lang="en-US" sz="2000" dirty="0" smtClean="0">
                <a:solidFill>
                  <a:srgbClr val="000000"/>
                </a:solidFill>
              </a:rPr>
              <a:t>(</a:t>
            </a:r>
            <a:r>
              <a:rPr lang="en-US" sz="2000" dirty="0" err="1" smtClean="0">
                <a:solidFill>
                  <a:srgbClr val="000000"/>
                </a:solidFill>
              </a:rPr>
              <a:t>D’Onofrio</a:t>
            </a:r>
            <a:r>
              <a:rPr lang="en-US" sz="2000" dirty="0" smtClean="0">
                <a:solidFill>
                  <a:srgbClr val="000000"/>
                </a:solidFill>
              </a:rPr>
              <a:t> G et al. </a:t>
            </a:r>
            <a:r>
              <a:rPr lang="en-US" sz="2000" i="1" dirty="0" smtClean="0">
                <a:solidFill>
                  <a:srgbClr val="000000"/>
                </a:solidFill>
              </a:rPr>
              <a:t>JAMA.</a:t>
            </a:r>
            <a:r>
              <a:rPr lang="en-US" sz="2000" dirty="0" smtClean="0">
                <a:solidFill>
                  <a:srgbClr val="000000"/>
                </a:solidFill>
              </a:rPr>
              <a:t> 2015)</a:t>
            </a:r>
          </a:p>
          <a:p>
            <a:pPr>
              <a:defRPr/>
            </a:pPr>
            <a:r>
              <a:rPr lang="en-US" sz="2600" dirty="0" smtClean="0">
                <a:solidFill>
                  <a:srgbClr val="000000"/>
                </a:solidFill>
              </a:rPr>
              <a:t>ED-initiated buprenorphine treatment vs brief intervention and referral significantly increased engagement in addiction treatment, reduced self-reported illicit opioid use</a:t>
            </a:r>
            <a:endParaRPr lang="en-US" sz="2600" dirty="0">
              <a:solidFill>
                <a:srgbClr val="000000"/>
              </a:solidFill>
            </a:endParaRPr>
          </a:p>
        </p:txBody>
      </p:sp>
    </p:spTree>
    <p:extLst>
      <p:ext uri="{BB962C8B-B14F-4D97-AF65-F5344CB8AC3E}">
        <p14:creationId xmlns:p14="http://schemas.microsoft.com/office/powerpoint/2010/main" val="3557084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F53"/>
          </a:solidFill>
        </p:spPr>
        <p:txBody>
          <a:bodyPr/>
          <a:lstStyle/>
          <a:p>
            <a:r>
              <a:rPr lang="en-US" sz="4000" b="1" dirty="0">
                <a:solidFill>
                  <a:schemeClr val="bg1"/>
                </a:solidFill>
                <a:effectLst>
                  <a:outerShdw blurRad="38100" dist="38100" dir="2700000" algn="tl">
                    <a:srgbClr val="000000">
                      <a:alpha val="43137"/>
                    </a:srgbClr>
                  </a:outerShdw>
                </a:effectLst>
              </a:rPr>
              <a:t>Medication for </a:t>
            </a:r>
            <a:r>
              <a:rPr lang="en-US" sz="4000" b="1" dirty="0" smtClean="0">
                <a:solidFill>
                  <a:schemeClr val="bg1"/>
                </a:solidFill>
                <a:effectLst>
                  <a:outerShdw blurRad="38100" dist="38100" dir="2700000" algn="tl">
                    <a:srgbClr val="000000">
                      <a:alpha val="43137"/>
                    </a:srgbClr>
                  </a:outerShdw>
                </a:effectLst>
              </a:rPr>
              <a:t>OUD (MOUD) after </a:t>
            </a:r>
            <a:r>
              <a:rPr lang="en-US" sz="4000" b="1" dirty="0">
                <a:solidFill>
                  <a:schemeClr val="bg1"/>
                </a:solidFill>
                <a:effectLst>
                  <a:outerShdw blurRad="38100" dist="38100" dir="2700000" algn="tl">
                    <a:srgbClr val="000000">
                      <a:alpha val="43137"/>
                    </a:srgbClr>
                  </a:outerShdw>
                </a:effectLst>
              </a:rPr>
              <a:t>Opioid </a:t>
            </a:r>
            <a:r>
              <a:rPr lang="en-US" sz="4000" b="1" dirty="0" smtClean="0">
                <a:solidFill>
                  <a:schemeClr val="bg1"/>
                </a:solidFill>
                <a:effectLst>
                  <a:outerShdw blurRad="38100" dist="38100" dir="2700000" algn="tl">
                    <a:srgbClr val="000000">
                      <a:alpha val="43137"/>
                    </a:srgbClr>
                  </a:outerShdw>
                </a:effectLst>
              </a:rPr>
              <a:t>Overdose</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2099" y="1350822"/>
            <a:ext cx="10972800" cy="4337459"/>
          </a:xfrm>
        </p:spPr>
        <p:txBody>
          <a:bodyPr/>
          <a:lstStyle/>
          <a:p>
            <a:pPr>
              <a:spcBef>
                <a:spcPts val="1800"/>
              </a:spcBef>
            </a:pPr>
            <a:r>
              <a:rPr lang="en-US" sz="2800" dirty="0" smtClean="0"/>
              <a:t>Data from </a:t>
            </a:r>
            <a:r>
              <a:rPr lang="en-US" sz="2800" dirty="0"/>
              <a:t>multiple Massachusetts administrative systems (2011-2015) </a:t>
            </a:r>
            <a:endParaRPr lang="en-US" sz="2800" dirty="0" smtClean="0"/>
          </a:p>
          <a:p>
            <a:pPr>
              <a:spcBef>
                <a:spcPts val="1800"/>
              </a:spcBef>
            </a:pPr>
            <a:r>
              <a:rPr lang="en-US" sz="2800" dirty="0" smtClean="0"/>
              <a:t>Retrospective </a:t>
            </a:r>
            <a:r>
              <a:rPr lang="en-US" sz="2800" dirty="0"/>
              <a:t>cohort of overdose survivors (</a:t>
            </a:r>
            <a:r>
              <a:rPr lang="en-US" sz="2800" dirty="0" smtClean="0"/>
              <a:t>N=17,568) </a:t>
            </a:r>
          </a:p>
          <a:p>
            <a:pPr>
              <a:spcBef>
                <a:spcPts val="1800"/>
              </a:spcBef>
            </a:pPr>
            <a:r>
              <a:rPr lang="en-US" sz="2800" dirty="0" smtClean="0"/>
              <a:t>For </a:t>
            </a:r>
            <a:r>
              <a:rPr lang="en-US" sz="2800" dirty="0"/>
              <a:t>the </a:t>
            </a:r>
            <a:r>
              <a:rPr lang="en-US" sz="2800" b="1" dirty="0"/>
              <a:t>12 months after the index </a:t>
            </a:r>
            <a:r>
              <a:rPr lang="en-US" sz="2800" b="1" dirty="0" smtClean="0"/>
              <a:t>overdose only 17% </a:t>
            </a:r>
            <a:r>
              <a:rPr lang="en-US" sz="2800" b="1" dirty="0"/>
              <a:t>received </a:t>
            </a:r>
            <a:r>
              <a:rPr lang="en-US" sz="2800" b="1" dirty="0" smtClean="0"/>
              <a:t>buprenorphine, </a:t>
            </a:r>
            <a:r>
              <a:rPr lang="en-US" sz="2800" b="1" dirty="0"/>
              <a:t>11% received </a:t>
            </a:r>
            <a:r>
              <a:rPr lang="en-US" sz="2800" b="1" dirty="0" smtClean="0"/>
              <a:t>methadone, </a:t>
            </a:r>
            <a:r>
              <a:rPr lang="en-US" sz="2800" b="1" dirty="0"/>
              <a:t>and 6% received naltrexone </a:t>
            </a:r>
            <a:endParaRPr lang="en-US" sz="2800" b="1" dirty="0" smtClean="0"/>
          </a:p>
          <a:p>
            <a:pPr>
              <a:spcBef>
                <a:spcPts val="1800"/>
              </a:spcBef>
            </a:pPr>
            <a:r>
              <a:rPr lang="en-US" sz="2800" dirty="0" smtClean="0"/>
              <a:t>Compared </a:t>
            </a:r>
            <a:r>
              <a:rPr lang="en-US" sz="2800" dirty="0"/>
              <a:t>with no MOUD, </a:t>
            </a:r>
            <a:r>
              <a:rPr lang="en-US" sz="2800" dirty="0" smtClean="0"/>
              <a:t>receipt </a:t>
            </a:r>
            <a:r>
              <a:rPr lang="en-US" sz="2800" dirty="0"/>
              <a:t>of </a:t>
            </a:r>
            <a:r>
              <a:rPr lang="en-US" sz="2800" dirty="0" smtClean="0"/>
              <a:t>buprenorphine or methadone </a:t>
            </a:r>
            <a:r>
              <a:rPr lang="en-US" sz="2800" dirty="0"/>
              <a:t>was associated </a:t>
            </a:r>
            <a:r>
              <a:rPr lang="en-US" sz="2800" dirty="0" smtClean="0"/>
              <a:t>with a </a:t>
            </a:r>
            <a:r>
              <a:rPr lang="en-US" sz="2800" b="1" dirty="0"/>
              <a:t>two-thirds reduction in </a:t>
            </a:r>
            <a:r>
              <a:rPr lang="en-US" sz="2800" b="1" dirty="0" smtClean="0"/>
              <a:t>death </a:t>
            </a:r>
            <a:r>
              <a:rPr lang="en-US" sz="2800" dirty="0" smtClean="0"/>
              <a:t>(all-cause </a:t>
            </a:r>
            <a:r>
              <a:rPr lang="en-US" sz="2800" dirty="0"/>
              <a:t>and opioid-related </a:t>
            </a:r>
            <a:r>
              <a:rPr lang="en-US" sz="2800" dirty="0" smtClean="0"/>
              <a:t>mortality) </a:t>
            </a:r>
            <a:endParaRPr lang="en-US" sz="2800" dirty="0"/>
          </a:p>
        </p:txBody>
      </p:sp>
      <p:sp>
        <p:nvSpPr>
          <p:cNvPr id="6" name="TextBox 5"/>
          <p:cNvSpPr txBox="1"/>
          <p:nvPr/>
        </p:nvSpPr>
        <p:spPr>
          <a:xfrm>
            <a:off x="612789" y="6235754"/>
            <a:ext cx="4241802" cy="369332"/>
          </a:xfrm>
          <a:prstGeom prst="rect">
            <a:avLst/>
          </a:prstGeom>
          <a:noFill/>
        </p:spPr>
        <p:txBody>
          <a:bodyPr wrap="none" rtlCol="0">
            <a:spAutoFit/>
          </a:bodyPr>
          <a:lstStyle/>
          <a:p>
            <a:r>
              <a:rPr lang="en-US" dirty="0" smtClean="0">
                <a:solidFill>
                  <a:srgbClr val="000000"/>
                </a:solidFill>
                <a:latin typeface="Calibri"/>
              </a:rPr>
              <a:t>Larochelle </a:t>
            </a:r>
            <a:r>
              <a:rPr lang="en-US" dirty="0">
                <a:solidFill>
                  <a:srgbClr val="000000"/>
                </a:solidFill>
                <a:latin typeface="Calibri"/>
              </a:rPr>
              <a:t>MR , et al. </a:t>
            </a:r>
            <a:r>
              <a:rPr lang="en-US" i="1" dirty="0">
                <a:solidFill>
                  <a:srgbClr val="000000"/>
                </a:solidFill>
                <a:latin typeface="Calibri"/>
              </a:rPr>
              <a:t>Ann Intern Med</a:t>
            </a:r>
            <a:r>
              <a:rPr lang="en-US" dirty="0">
                <a:solidFill>
                  <a:srgbClr val="000000"/>
                </a:solidFill>
                <a:latin typeface="Calibri"/>
              </a:rPr>
              <a:t>. </a:t>
            </a:r>
            <a:r>
              <a:rPr lang="en-US" dirty="0" smtClean="0">
                <a:solidFill>
                  <a:srgbClr val="000000"/>
                </a:solidFill>
                <a:latin typeface="Calibri"/>
              </a:rPr>
              <a:t>2018</a:t>
            </a:r>
            <a:endParaRPr lang="en-US" dirty="0">
              <a:solidFill>
                <a:srgbClr val="000000"/>
              </a:solidFill>
              <a:latin typeface="Calibri"/>
            </a:endParaRPr>
          </a:p>
        </p:txBody>
      </p:sp>
    </p:spTree>
    <p:extLst>
      <p:ext uri="{BB962C8B-B14F-4D97-AF65-F5344CB8AC3E}">
        <p14:creationId xmlns:p14="http://schemas.microsoft.com/office/powerpoint/2010/main" val="14545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F53"/>
          </a:solidFill>
        </p:spPr>
        <p:txBody>
          <a:bodyPr/>
          <a:lstStyle/>
          <a:p>
            <a:r>
              <a:rPr lang="en-US" b="1" dirty="0" smtClean="0">
                <a:effectLst>
                  <a:outerShdw blurRad="38100" dist="38100" dir="2700000" algn="tl">
                    <a:srgbClr val="000000">
                      <a:alpha val="43137"/>
                    </a:srgbClr>
                  </a:outerShdw>
                </a:effectLst>
              </a:rPr>
              <a:t>Major Barriers to Use of Medications for OUD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85779" y="1116096"/>
            <a:ext cx="8217725" cy="5047198"/>
          </a:xfrm>
        </p:spPr>
        <p:txBody>
          <a:bodyPr/>
          <a:lstStyle/>
          <a:p>
            <a:pPr>
              <a:spcBef>
                <a:spcPts val="1800"/>
              </a:spcBef>
            </a:pPr>
            <a:r>
              <a:rPr lang="en-US" sz="2800" dirty="0"/>
              <a:t>Delay between OUD onset and </a:t>
            </a:r>
            <a:r>
              <a:rPr lang="en-US" sz="2800" dirty="0" smtClean="0"/>
              <a:t>MOUD receipt 4-7 </a:t>
            </a:r>
            <a:r>
              <a:rPr lang="en-US" sz="2800" dirty="0" err="1" smtClean="0"/>
              <a:t>yr</a:t>
            </a:r>
            <a:r>
              <a:rPr lang="en-US" sz="2800" dirty="0" smtClean="0"/>
              <a:t> </a:t>
            </a:r>
            <a:endParaRPr lang="en-US" sz="2800" dirty="0"/>
          </a:p>
          <a:p>
            <a:pPr>
              <a:spcBef>
                <a:spcPts val="1800"/>
              </a:spcBef>
            </a:pPr>
            <a:r>
              <a:rPr lang="en-US" sz="2800" dirty="0" smtClean="0"/>
              <a:t>Misunderstanding  </a:t>
            </a:r>
            <a:r>
              <a:rPr lang="en-US" sz="2800" dirty="0"/>
              <a:t>and  stigma  toward  drug addiction, individuals with OUD, and the </a:t>
            </a:r>
            <a:r>
              <a:rPr lang="en-US" sz="2800" dirty="0" smtClean="0"/>
              <a:t>medications </a:t>
            </a:r>
            <a:r>
              <a:rPr lang="en-US" sz="2800" dirty="0"/>
              <a:t>to treat </a:t>
            </a:r>
            <a:r>
              <a:rPr lang="en-US" sz="2800" dirty="0" smtClean="0"/>
              <a:t>it</a:t>
            </a:r>
          </a:p>
          <a:p>
            <a:pPr>
              <a:spcBef>
                <a:spcPts val="1800"/>
              </a:spcBef>
            </a:pPr>
            <a:r>
              <a:rPr lang="en-US" sz="2800" dirty="0" smtClean="0"/>
              <a:t>Inadequate </a:t>
            </a:r>
            <a:r>
              <a:rPr lang="en-US" sz="2800" dirty="0"/>
              <a:t>education of </a:t>
            </a:r>
            <a:r>
              <a:rPr lang="en-US" sz="2800" dirty="0" smtClean="0"/>
              <a:t>health </a:t>
            </a:r>
            <a:r>
              <a:rPr lang="en-US" sz="2800" dirty="0"/>
              <a:t>professionals </a:t>
            </a:r>
            <a:endParaRPr lang="en-US" sz="2800" dirty="0" smtClean="0"/>
          </a:p>
          <a:p>
            <a:pPr>
              <a:spcBef>
                <a:spcPts val="1800"/>
              </a:spcBef>
            </a:pPr>
            <a:r>
              <a:rPr lang="en-US" sz="2800" dirty="0" smtClean="0"/>
              <a:t>Current </a:t>
            </a:r>
            <a:r>
              <a:rPr lang="en-US" sz="2800" dirty="0"/>
              <a:t>regulations around methadone and buprenorphine, such  as  waiver  policies,  patient  limits,  restrictions  on  settings,  and  other  policies  that  are  not  supported  by  evidence or employed for other medical </a:t>
            </a:r>
            <a:r>
              <a:rPr lang="en-US" sz="2800" dirty="0" smtClean="0"/>
              <a:t>disorders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69" t="19385" r="36412" b="6812"/>
          <a:stretch/>
        </p:blipFill>
        <p:spPr bwMode="auto">
          <a:xfrm>
            <a:off x="157349" y="1416560"/>
            <a:ext cx="3333997" cy="459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7349" y="6420829"/>
            <a:ext cx="8606592" cy="338554"/>
          </a:xfrm>
          <a:prstGeom prst="rect">
            <a:avLst/>
          </a:prstGeom>
          <a:noFill/>
        </p:spPr>
        <p:txBody>
          <a:bodyPr wrap="square" rtlCol="0">
            <a:spAutoFit/>
          </a:bodyPr>
          <a:lstStyle/>
          <a:p>
            <a:r>
              <a:rPr lang="en-US" sz="1600" dirty="0">
                <a:solidFill>
                  <a:srgbClr val="FFFFFF"/>
                </a:solidFill>
                <a:cs typeface="Calibri" panose="020F0502020204030204" pitchFamily="34" charset="0"/>
              </a:rPr>
              <a:t>National Academies of Sciences, Engineering, and Medicine. </a:t>
            </a:r>
            <a:r>
              <a:rPr lang="en-US" sz="1600" dirty="0" smtClean="0">
                <a:solidFill>
                  <a:srgbClr val="FFFFFF"/>
                </a:solidFill>
                <a:cs typeface="Calibri" panose="020F0502020204030204" pitchFamily="34" charset="0"/>
              </a:rPr>
              <a:t>2019. The </a:t>
            </a:r>
            <a:r>
              <a:rPr lang="en-US" sz="1600" dirty="0">
                <a:solidFill>
                  <a:srgbClr val="FFFFFF"/>
                </a:solidFill>
                <a:cs typeface="Calibri" panose="020F0502020204030204" pitchFamily="34" charset="0"/>
              </a:rPr>
              <a:t>National Academies Press.</a:t>
            </a:r>
          </a:p>
        </p:txBody>
      </p:sp>
    </p:spTree>
    <p:extLst>
      <p:ext uri="{BB962C8B-B14F-4D97-AF65-F5344CB8AC3E}">
        <p14:creationId xmlns:p14="http://schemas.microsoft.com/office/powerpoint/2010/main" val="59377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8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12192000" cy="1413164"/>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Opioid Agonist Treatment (OAT)</a:t>
            </a:r>
            <a:br>
              <a:rPr lang="en-US" altLang="en-US" b="1" dirty="0" smtClean="0">
                <a:solidFill>
                  <a:schemeClr val="bg1"/>
                </a:solidFill>
                <a:effectLst>
                  <a:outerShdw blurRad="38100" dist="38100" dir="2700000" algn="tl">
                    <a:srgbClr val="000000">
                      <a:alpha val="43137"/>
                    </a:srgbClr>
                  </a:outerShdw>
                </a:effectLst>
              </a:rPr>
            </a:br>
            <a:r>
              <a:rPr lang="en-US" altLang="en-US" b="1" dirty="0" smtClean="0">
                <a:solidFill>
                  <a:schemeClr val="bg1"/>
                </a:solidFill>
                <a:effectLst>
                  <a:outerShdw blurRad="38100" dist="38100" dir="2700000" algn="tl">
                    <a:srgbClr val="000000">
                      <a:alpha val="43137"/>
                    </a:srgbClr>
                  </a:outerShdw>
                </a:effectLst>
              </a:rPr>
              <a:t>and Acute Pain Management</a:t>
            </a:r>
          </a:p>
        </p:txBody>
      </p:sp>
      <p:sp>
        <p:nvSpPr>
          <p:cNvPr id="66563" name="Rectangle 3"/>
          <p:cNvSpPr>
            <a:spLocks noGrp="1" noChangeArrowheads="1"/>
          </p:cNvSpPr>
          <p:nvPr>
            <p:ph type="body" idx="1"/>
          </p:nvPr>
        </p:nvSpPr>
        <p:spPr>
          <a:xfrm>
            <a:off x="101602" y="1900052"/>
            <a:ext cx="11902017" cy="3891148"/>
          </a:xfrm>
        </p:spPr>
        <p:txBody>
          <a:bodyPr/>
          <a:lstStyle/>
          <a:p>
            <a:pPr>
              <a:spcBef>
                <a:spcPct val="40000"/>
              </a:spcBef>
            </a:pPr>
            <a:r>
              <a:rPr lang="en-US" altLang="en-US" sz="2600" dirty="0" smtClean="0">
                <a:solidFill>
                  <a:srgbClr val="000000"/>
                </a:solidFill>
              </a:rPr>
              <a:t>Patients with an OUD on OAT (i.e. methadone or buprenorphine) have less pain tolerance then matched controls</a:t>
            </a:r>
          </a:p>
          <a:p>
            <a:pPr>
              <a:spcBef>
                <a:spcPct val="40000"/>
              </a:spcBef>
            </a:pPr>
            <a:r>
              <a:rPr lang="en-US" altLang="en-US" sz="2600" dirty="0" smtClean="0">
                <a:solidFill>
                  <a:srgbClr val="000000"/>
                </a:solidFill>
              </a:rPr>
              <a:t>Patients who are physically dependent on opioids (i.e. methadone or buprenorphine) must be maintained on a daily equivalence before ANY analgesic effect is realized with opioids used for acute pain management</a:t>
            </a:r>
          </a:p>
          <a:p>
            <a:pPr>
              <a:spcBef>
                <a:spcPct val="40000"/>
              </a:spcBef>
            </a:pPr>
            <a:r>
              <a:rPr lang="en-US" altLang="en-US" sz="2600" dirty="0" smtClean="0">
                <a:solidFill>
                  <a:srgbClr val="000000"/>
                </a:solidFill>
              </a:rPr>
              <a:t>Opioid analgesic requirements are often higher due to increased pain sensitivity and opioid cross tolerance</a:t>
            </a:r>
          </a:p>
        </p:txBody>
      </p:sp>
      <p:sp>
        <p:nvSpPr>
          <p:cNvPr id="50180" name="Text Box 5"/>
          <p:cNvSpPr txBox="1">
            <a:spLocks noChangeArrowheads="1"/>
          </p:cNvSpPr>
          <p:nvPr/>
        </p:nvSpPr>
        <p:spPr bwMode="auto">
          <a:xfrm>
            <a:off x="173568" y="5857878"/>
            <a:ext cx="11830051"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dirty="0" smtClean="0">
                <a:solidFill>
                  <a:srgbClr val="000000"/>
                </a:solidFill>
              </a:rPr>
              <a:t>Alford DP, Compton P, Samet JH. </a:t>
            </a:r>
            <a:r>
              <a:rPr lang="en-US" altLang="en-US" sz="1800" i="1" dirty="0" smtClean="0">
                <a:solidFill>
                  <a:srgbClr val="000000"/>
                </a:solidFill>
              </a:rPr>
              <a:t>Ann Intern Med </a:t>
            </a:r>
            <a:r>
              <a:rPr lang="en-US" altLang="en-US" sz="1800" dirty="0" smtClean="0">
                <a:solidFill>
                  <a:srgbClr val="000000"/>
                </a:solidFill>
              </a:rPr>
              <a:t>2006</a:t>
            </a:r>
          </a:p>
          <a:p>
            <a:pPr eaLnBrk="0" fontAlgn="base" hangingPunct="0">
              <a:spcBef>
                <a:spcPct val="0"/>
              </a:spcBef>
              <a:spcAft>
                <a:spcPct val="0"/>
              </a:spcAft>
              <a:buFontTx/>
              <a:buNone/>
            </a:pPr>
            <a:r>
              <a:rPr lang="en-US" altLang="en-US" sz="1800" dirty="0" smtClean="0">
                <a:solidFill>
                  <a:srgbClr val="000000"/>
                </a:solidFill>
              </a:rPr>
              <a:t>Alford DP. </a:t>
            </a:r>
            <a:r>
              <a:rPr lang="en-US" altLang="en-US" sz="1800" i="1" dirty="0" smtClean="0">
                <a:solidFill>
                  <a:srgbClr val="000000"/>
                </a:solidFill>
              </a:rPr>
              <a:t>Handbook of Office-Based Buprenorphine Treatment of Opioid Dependence </a:t>
            </a:r>
            <a:r>
              <a:rPr lang="en-US" altLang="en-US" sz="1800" dirty="0" smtClean="0">
                <a:solidFill>
                  <a:srgbClr val="000000"/>
                </a:solidFill>
              </a:rPr>
              <a:t>2nd ed. American Psychiatric Publishing, Inc. (APPI) Arlington, VA. 2018 </a:t>
            </a:r>
          </a:p>
        </p:txBody>
      </p:sp>
    </p:spTree>
    <p:custDataLst>
      <p:tags r:id="rId1"/>
    </p:custDataLst>
    <p:extLst>
      <p:ext uri="{BB962C8B-B14F-4D97-AF65-F5344CB8AC3E}">
        <p14:creationId xmlns:p14="http://schemas.microsoft.com/office/powerpoint/2010/main" val="357702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500"/>
                                        <p:tgtEl>
                                          <p:spTgt spid="665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fade">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F5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10363200" cy="5648696"/>
          </a:xfrm>
        </p:spPr>
        <p:txBody>
          <a:bodyPr/>
          <a:lstStyle/>
          <a:p>
            <a:r>
              <a:rPr lang="en-US" sz="7200" b="1" dirty="0" smtClean="0">
                <a:solidFill>
                  <a:schemeClr val="bg1"/>
                </a:solidFill>
              </a:rPr>
              <a:t>Thanks!</a:t>
            </a:r>
            <a:br>
              <a:rPr lang="en-US" sz="7200" b="1" dirty="0" smtClean="0">
                <a:solidFill>
                  <a:schemeClr val="bg1"/>
                </a:solidFill>
              </a:rPr>
            </a:br>
            <a:r>
              <a:rPr lang="en-US" sz="7200" b="1" dirty="0" smtClean="0">
                <a:solidFill>
                  <a:schemeClr val="bg1"/>
                </a:solidFill>
              </a:rPr>
              <a:t>Questions?</a:t>
            </a:r>
            <a:endParaRPr lang="en-US" sz="7200" b="1" dirty="0">
              <a:solidFill>
                <a:schemeClr val="bg1"/>
              </a:solidFill>
            </a:endParaRPr>
          </a:p>
        </p:txBody>
      </p:sp>
    </p:spTree>
    <p:extLst>
      <p:ext uri="{BB962C8B-B14F-4D97-AF65-F5344CB8AC3E}">
        <p14:creationId xmlns:p14="http://schemas.microsoft.com/office/powerpoint/2010/main" val="40476284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2000" cy="990600"/>
          </a:xfrm>
          <a:solidFill>
            <a:srgbClr val="003F53"/>
          </a:solidFill>
        </p:spPr>
        <p:txBody>
          <a:bodyPr/>
          <a:lstStyle/>
          <a:p>
            <a:r>
              <a:rPr lang="en-US" altLang="en-US" b="1" dirty="0" smtClean="0">
                <a:solidFill>
                  <a:schemeClr val="bg1"/>
                </a:solidFill>
                <a:effectLst>
                  <a:outerShdw blurRad="38100" dist="38100" dir="2700000" algn="tl">
                    <a:srgbClr val="000000">
                      <a:alpha val="43137"/>
                    </a:srgbClr>
                  </a:outerShdw>
                </a:effectLst>
              </a:rPr>
              <a:t>Natural History of Opioid Use Disorder</a:t>
            </a:r>
          </a:p>
        </p:txBody>
      </p:sp>
      <p:sp>
        <p:nvSpPr>
          <p:cNvPr id="7171" name="Line 3"/>
          <p:cNvSpPr>
            <a:spLocks noChangeShapeType="1"/>
          </p:cNvSpPr>
          <p:nvPr/>
        </p:nvSpPr>
        <p:spPr bwMode="auto">
          <a:xfrm>
            <a:off x="1727200" y="5715000"/>
            <a:ext cx="924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7172" name="Rectangle 4"/>
          <p:cNvSpPr>
            <a:spLocks noChangeArrowheads="1"/>
          </p:cNvSpPr>
          <p:nvPr/>
        </p:nvSpPr>
        <p:spPr bwMode="auto">
          <a:xfrm>
            <a:off x="508000" y="1219200"/>
            <a:ext cx="10769600" cy="1600200"/>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000000"/>
              </a:solidFill>
            </a:endParaRPr>
          </a:p>
        </p:txBody>
      </p:sp>
      <p:sp>
        <p:nvSpPr>
          <p:cNvPr id="7173" name="Rectangle 5"/>
          <p:cNvSpPr>
            <a:spLocks noChangeArrowheads="1"/>
          </p:cNvSpPr>
          <p:nvPr/>
        </p:nvSpPr>
        <p:spPr bwMode="auto">
          <a:xfrm>
            <a:off x="508000" y="4114800"/>
            <a:ext cx="10769600" cy="1676400"/>
          </a:xfrm>
          <a:prstGeom prst="rect">
            <a:avLst/>
          </a:prstGeom>
          <a:solidFill>
            <a:srgbClr val="A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000" smtClean="0">
              <a:solidFill>
                <a:srgbClr val="000000"/>
              </a:solidFill>
            </a:endParaRPr>
          </a:p>
        </p:txBody>
      </p:sp>
      <p:sp>
        <p:nvSpPr>
          <p:cNvPr id="7174" name="Text Box 6"/>
          <p:cNvSpPr txBox="1">
            <a:spLocks noChangeArrowheads="1"/>
          </p:cNvSpPr>
          <p:nvPr/>
        </p:nvSpPr>
        <p:spPr bwMode="auto">
          <a:xfrm rot="-5400000">
            <a:off x="107176" y="4681695"/>
            <a:ext cx="1682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chemeClr val="bg2"/>
                </a:solidFill>
              </a:rPr>
              <a:t>Withdrawal</a:t>
            </a:r>
          </a:p>
        </p:txBody>
      </p:sp>
      <p:sp>
        <p:nvSpPr>
          <p:cNvPr id="7175" name="Text Box 7"/>
          <p:cNvSpPr txBox="1">
            <a:spLocks noChangeArrowheads="1"/>
          </p:cNvSpPr>
          <p:nvPr/>
        </p:nvSpPr>
        <p:spPr bwMode="auto">
          <a:xfrm rot="-5400000">
            <a:off x="376930" y="3223567"/>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Normal</a:t>
            </a:r>
          </a:p>
        </p:txBody>
      </p:sp>
      <p:sp>
        <p:nvSpPr>
          <p:cNvPr id="7176" name="Text Box 8"/>
          <p:cNvSpPr txBox="1">
            <a:spLocks noChangeArrowheads="1"/>
          </p:cNvSpPr>
          <p:nvPr/>
        </p:nvSpPr>
        <p:spPr bwMode="auto">
          <a:xfrm rot="-5400000">
            <a:off x="279949" y="1787678"/>
            <a:ext cx="1332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Euphoria</a:t>
            </a:r>
          </a:p>
        </p:txBody>
      </p:sp>
      <p:sp>
        <p:nvSpPr>
          <p:cNvPr id="7177" name="Text Box 9"/>
          <p:cNvSpPr txBox="1">
            <a:spLocks noChangeArrowheads="1"/>
          </p:cNvSpPr>
          <p:nvPr/>
        </p:nvSpPr>
        <p:spPr bwMode="auto">
          <a:xfrm>
            <a:off x="5486401" y="5788034"/>
            <a:ext cx="1665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000000"/>
                </a:solidFill>
              </a:rPr>
              <a:t>Chronic use</a:t>
            </a:r>
          </a:p>
        </p:txBody>
      </p:sp>
      <p:sp>
        <p:nvSpPr>
          <p:cNvPr id="7178" name="Text Box 10"/>
          <p:cNvSpPr txBox="1">
            <a:spLocks noChangeArrowheads="1"/>
          </p:cNvSpPr>
          <p:nvPr/>
        </p:nvSpPr>
        <p:spPr bwMode="auto">
          <a:xfrm>
            <a:off x="2133600" y="5791209"/>
            <a:ext cx="143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000000"/>
                </a:solidFill>
              </a:rPr>
              <a:t>Initial use</a:t>
            </a:r>
          </a:p>
        </p:txBody>
      </p:sp>
      <p:sp>
        <p:nvSpPr>
          <p:cNvPr id="7179" name="Line 11"/>
          <p:cNvSpPr>
            <a:spLocks noChangeShapeType="1"/>
          </p:cNvSpPr>
          <p:nvPr/>
        </p:nvSpPr>
        <p:spPr bwMode="auto">
          <a:xfrm>
            <a:off x="508000" y="2743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7180" name="Line 12"/>
          <p:cNvSpPr>
            <a:spLocks noChangeShapeType="1"/>
          </p:cNvSpPr>
          <p:nvPr/>
        </p:nvSpPr>
        <p:spPr bwMode="auto">
          <a:xfrm>
            <a:off x="11277600" y="27432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441357" name="Freeform 13"/>
          <p:cNvSpPr>
            <a:spLocks/>
          </p:cNvSpPr>
          <p:nvPr/>
        </p:nvSpPr>
        <p:spPr bwMode="auto">
          <a:xfrm>
            <a:off x="1524000" y="1714500"/>
            <a:ext cx="3454400" cy="2247900"/>
          </a:xfrm>
          <a:custGeom>
            <a:avLst/>
            <a:gdLst>
              <a:gd name="T0" fmla="*/ 0 w 2208"/>
              <a:gd name="T1" fmla="*/ 2147483647 h 1416"/>
              <a:gd name="T2" fmla="*/ 2147483647 w 2208"/>
              <a:gd name="T3" fmla="*/ 2147483647 h 1416"/>
              <a:gd name="T4" fmla="*/ 2147483647 w 2208"/>
              <a:gd name="T5" fmla="*/ 2147483647 h 1416"/>
              <a:gd name="T6" fmla="*/ 2147483647 w 2208"/>
              <a:gd name="T7" fmla="*/ 2147483647 h 1416"/>
              <a:gd name="T8" fmla="*/ 2147483647 w 2208"/>
              <a:gd name="T9" fmla="*/ 2147483647 h 1416"/>
              <a:gd name="T10" fmla="*/ 2147483647 w 2208"/>
              <a:gd name="T11" fmla="*/ 2147483647 h 1416"/>
              <a:gd name="T12" fmla="*/ 2147483647 w 2208"/>
              <a:gd name="T13" fmla="*/ 2147483647 h 1416"/>
              <a:gd name="T14" fmla="*/ 2147483647 w 2208"/>
              <a:gd name="T15" fmla="*/ 2147483647 h 1416"/>
              <a:gd name="T16" fmla="*/ 2147483647 w 2208"/>
              <a:gd name="T17" fmla="*/ 2147483647 h 1416"/>
              <a:gd name="T18" fmla="*/ 2147483647 w 2208"/>
              <a:gd name="T19" fmla="*/ 2147483647 h 1416"/>
              <a:gd name="T20" fmla="*/ 2147483647 w 2208"/>
              <a:gd name="T21" fmla="*/ 2147483647 h 1416"/>
              <a:gd name="T22" fmla="*/ 2147483647 w 2208"/>
              <a:gd name="T23" fmla="*/ 2147483647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441358" name="Freeform 14"/>
          <p:cNvSpPr>
            <a:spLocks/>
          </p:cNvSpPr>
          <p:nvPr/>
        </p:nvSpPr>
        <p:spPr bwMode="auto">
          <a:xfrm>
            <a:off x="4978400" y="3276600"/>
            <a:ext cx="3048000" cy="1536700"/>
          </a:xfrm>
          <a:custGeom>
            <a:avLst/>
            <a:gdLst>
              <a:gd name="T0" fmla="*/ 0 w 2304"/>
              <a:gd name="T1" fmla="*/ 2147483647 h 968"/>
              <a:gd name="T2" fmla="*/ 2147483647 w 2304"/>
              <a:gd name="T3" fmla="*/ 2147483647 h 968"/>
              <a:gd name="T4" fmla="*/ 2147483647 w 2304"/>
              <a:gd name="T5" fmla="*/ 0 h 968"/>
              <a:gd name="T6" fmla="*/ 2147483647 w 2304"/>
              <a:gd name="T7" fmla="*/ 2147483647 h 968"/>
              <a:gd name="T8" fmla="*/ 2147483647 w 2304"/>
              <a:gd name="T9" fmla="*/ 2147483647 h 968"/>
              <a:gd name="T10" fmla="*/ 2147483647 w 2304"/>
              <a:gd name="T11" fmla="*/ 2147483647 h 968"/>
              <a:gd name="T12" fmla="*/ 2147483647 w 2304"/>
              <a:gd name="T13" fmla="*/ 2147483647 h 968"/>
              <a:gd name="T14" fmla="*/ 2147483647 w 2304"/>
              <a:gd name="T15" fmla="*/ 2147483647 h 968"/>
              <a:gd name="T16" fmla="*/ 2147483647 w 2304"/>
              <a:gd name="T17" fmla="*/ 2147483647 h 968"/>
              <a:gd name="T18" fmla="*/ 2147483647 w 2304"/>
              <a:gd name="T19" fmla="*/ 2147483647 h 968"/>
              <a:gd name="T20" fmla="*/ 2147483647 w 2304"/>
              <a:gd name="T21" fmla="*/ 2147483647 h 968"/>
              <a:gd name="T22" fmla="*/ 2147483647 w 2304"/>
              <a:gd name="T23" fmla="*/ 2147483647 h 968"/>
              <a:gd name="T24" fmla="*/ 2147483647 w 2304"/>
              <a:gd name="T25" fmla="*/ 2147483647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441359" name="Text Box 15"/>
          <p:cNvSpPr txBox="1">
            <a:spLocks noChangeArrowheads="1"/>
          </p:cNvSpPr>
          <p:nvPr/>
        </p:nvSpPr>
        <p:spPr bwMode="auto">
          <a:xfrm>
            <a:off x="4267200" y="4876809"/>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en-US" altLang="en-US" sz="2400" b="1" dirty="0" smtClean="0">
                <a:solidFill>
                  <a:schemeClr val="bg2"/>
                </a:solidFill>
              </a:rPr>
              <a:t>Tolerance &amp; Physical Dependence</a:t>
            </a:r>
          </a:p>
        </p:txBody>
      </p:sp>
      <p:sp>
        <p:nvSpPr>
          <p:cNvPr id="7184" name="TextBox 1"/>
          <p:cNvSpPr txBox="1">
            <a:spLocks noChangeArrowheads="1"/>
          </p:cNvSpPr>
          <p:nvPr/>
        </p:nvSpPr>
        <p:spPr bwMode="auto">
          <a:xfrm>
            <a:off x="99484" y="6396039"/>
            <a:ext cx="4197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000000"/>
                </a:solidFill>
              </a:rPr>
              <a:t>Alford DP. http://www.bumc.bu.edu/care/ </a:t>
            </a:r>
          </a:p>
        </p:txBody>
      </p:sp>
    </p:spTree>
    <p:custDataLst>
      <p:tags r:id="rId1"/>
    </p:custDataLst>
    <p:extLst>
      <p:ext uri="{BB962C8B-B14F-4D97-AF65-F5344CB8AC3E}">
        <p14:creationId xmlns:p14="http://schemas.microsoft.com/office/powerpoint/2010/main" val="1874252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41359"/>
                                        </p:tgtEl>
                                        <p:attrNameLst>
                                          <p:attrName>style.visibility</p:attrName>
                                        </p:attrNameLst>
                                      </p:cBhvr>
                                      <p:to>
                                        <p:strVal val="visible"/>
                                      </p:to>
                                    </p:set>
                                    <p:animEffect transition="in" filter="dissolve">
                                      <p:cBhvr>
                                        <p:cTn id="11" dur="500"/>
                                        <p:tgtEl>
                                          <p:spTgt spid="4413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41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7" grpId="0" animBg="1"/>
      <p:bldP spid="441358" grpId="0" animBg="1"/>
      <p:bldP spid="44135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8195"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3316" name="Rectangle 4"/>
          <p:cNvSpPr>
            <a:spLocks noGrp="1" noChangeArrowheads="1"/>
          </p:cNvSpPr>
          <p:nvPr>
            <p:ph type="body" idx="1"/>
          </p:nvPr>
        </p:nvSpPr>
        <p:spPr>
          <a:xfrm>
            <a:off x="558800" y="914400"/>
            <a:ext cx="11074400" cy="5791200"/>
          </a:xfrm>
          <a:noFill/>
          <a:extLst/>
        </p:spPr>
        <p:txBody>
          <a:bodyPr lIns="90488" tIns="44450" rIns="90488" bIns="44450"/>
          <a:lstStyle/>
          <a:p>
            <a:pPr marL="285750" indent="-285750">
              <a:lnSpc>
                <a:spcPct val="90000"/>
              </a:lnSpc>
              <a:spcBef>
                <a:spcPct val="40000"/>
              </a:spcBef>
              <a:buFontTx/>
              <a:buNone/>
            </a:pPr>
            <a:r>
              <a:rPr lang="en-US" altLang="en-US" sz="2400" dirty="0" smtClean="0">
                <a:solidFill>
                  <a:srgbClr val="000000"/>
                </a:solidFill>
              </a:rPr>
              <a:t>Substance use history</a:t>
            </a:r>
            <a:r>
              <a:rPr lang="en-US" altLang="en-US" sz="2000" dirty="0" smtClean="0">
                <a:solidFill>
                  <a:srgbClr val="000000"/>
                </a:solidFill>
              </a:rPr>
              <a:t> </a:t>
            </a:r>
          </a:p>
          <a:p>
            <a:pPr marL="857250" lvl="1">
              <a:lnSpc>
                <a:spcPct val="90000"/>
              </a:lnSpc>
              <a:spcBef>
                <a:spcPct val="40000"/>
              </a:spcBef>
            </a:pPr>
            <a:r>
              <a:rPr lang="en-US" altLang="en-US" sz="2000" dirty="0" smtClean="0">
                <a:solidFill>
                  <a:srgbClr val="000000"/>
                </a:solidFill>
              </a:rPr>
              <a:t>Daily heroin use</a:t>
            </a:r>
          </a:p>
          <a:p>
            <a:pPr marL="857250" lvl="1">
              <a:lnSpc>
                <a:spcPct val="90000"/>
              </a:lnSpc>
              <a:spcBef>
                <a:spcPct val="40000"/>
              </a:spcBef>
            </a:pPr>
            <a:r>
              <a:rPr lang="en-US" altLang="en-US" sz="2000" dirty="0" smtClean="0">
                <a:solidFill>
                  <a:srgbClr val="000000"/>
                </a:solidFill>
              </a:rPr>
              <a:t>Intranasal use for 6 months then IV for 7 years</a:t>
            </a:r>
          </a:p>
          <a:p>
            <a:pPr marL="857250" lvl="1">
              <a:lnSpc>
                <a:spcPct val="90000"/>
              </a:lnSpc>
              <a:spcBef>
                <a:spcPct val="40000"/>
              </a:spcBef>
            </a:pPr>
            <a:r>
              <a:rPr lang="en-US" altLang="en-US" sz="2000" smtClean="0">
                <a:solidFill>
                  <a:srgbClr val="000000"/>
                </a:solidFill>
              </a:rPr>
              <a:t>History of 2 overdoses</a:t>
            </a:r>
            <a:endParaRPr lang="en-US" altLang="en-US" sz="2000" dirty="0" smtClean="0">
              <a:solidFill>
                <a:srgbClr val="000000"/>
              </a:solidFill>
            </a:endParaRPr>
          </a:p>
          <a:p>
            <a:pPr marL="857250" lvl="1">
              <a:lnSpc>
                <a:spcPct val="90000"/>
              </a:lnSpc>
              <a:spcBef>
                <a:spcPct val="40000"/>
              </a:spcBef>
            </a:pPr>
            <a:r>
              <a:rPr lang="en-US" altLang="en-US" sz="2000" dirty="0" smtClean="0">
                <a:solidFill>
                  <a:srgbClr val="000000"/>
                </a:solidFill>
              </a:rPr>
              <a:t>Had been in recovery for 2 years by going to NA but relapsed 3 months ago </a:t>
            </a:r>
          </a:p>
          <a:p>
            <a:pPr marL="857250" lvl="1">
              <a:lnSpc>
                <a:spcPct val="90000"/>
              </a:lnSpc>
              <a:spcBef>
                <a:spcPct val="40000"/>
              </a:spcBef>
            </a:pPr>
            <a:r>
              <a:rPr lang="en-US" altLang="en-US" sz="2000" dirty="0" smtClean="0">
                <a:solidFill>
                  <a:srgbClr val="000000"/>
                </a:solidFill>
              </a:rPr>
              <a:t>History of 10 detox’s, no treatment with medications</a:t>
            </a:r>
          </a:p>
          <a:p>
            <a:pPr marL="857250" lvl="1">
              <a:lnSpc>
                <a:spcPct val="90000"/>
              </a:lnSpc>
              <a:spcBef>
                <a:spcPct val="40000"/>
              </a:spcBef>
            </a:pPr>
            <a:r>
              <a:rPr lang="en-US" altLang="en-US" sz="2000" dirty="0" smtClean="0">
                <a:solidFill>
                  <a:srgbClr val="000000"/>
                </a:solidFill>
              </a:rPr>
              <a:t>No other drug, alcohol or tobacco use</a:t>
            </a:r>
          </a:p>
          <a:p>
            <a:pPr marL="285750" indent="-285750">
              <a:lnSpc>
                <a:spcPct val="90000"/>
              </a:lnSpc>
              <a:spcBef>
                <a:spcPct val="40000"/>
              </a:spcBef>
            </a:pPr>
            <a:r>
              <a:rPr lang="en-US" altLang="en-US" sz="2400" dirty="0" smtClean="0">
                <a:solidFill>
                  <a:srgbClr val="000000"/>
                </a:solidFill>
              </a:rPr>
              <a:t>HIV and hepatitis C negative</a:t>
            </a:r>
          </a:p>
          <a:p>
            <a:pPr marL="285750" indent="-285750">
              <a:lnSpc>
                <a:spcPct val="90000"/>
              </a:lnSpc>
              <a:spcBef>
                <a:spcPct val="40000"/>
              </a:spcBef>
            </a:pPr>
            <a:r>
              <a:rPr lang="en-US" altLang="en-US" sz="2400" dirty="0" smtClean="0">
                <a:solidFill>
                  <a:srgbClr val="000000"/>
                </a:solidFill>
              </a:rPr>
              <a:t>Unemployed electrician</a:t>
            </a:r>
          </a:p>
          <a:p>
            <a:pPr marL="285750" indent="-285750">
              <a:lnSpc>
                <a:spcPct val="90000"/>
              </a:lnSpc>
              <a:spcBef>
                <a:spcPct val="40000"/>
              </a:spcBef>
            </a:pPr>
            <a:r>
              <a:rPr lang="en-US" altLang="en-US" sz="2400" dirty="0" smtClean="0">
                <a:solidFill>
                  <a:srgbClr val="000000"/>
                </a:solidFill>
              </a:rPr>
              <a:t>Lives with wife (in recovery) and 2 young children</a:t>
            </a:r>
          </a:p>
          <a:p>
            <a:pPr marL="285750" indent="-285750">
              <a:lnSpc>
                <a:spcPct val="90000"/>
              </a:lnSpc>
              <a:spcBef>
                <a:spcPct val="40000"/>
              </a:spcBef>
            </a:pPr>
            <a:endParaRPr lang="en-US" altLang="en-US" sz="800" dirty="0" smtClean="0">
              <a:solidFill>
                <a:schemeClr val="bg1"/>
              </a:solidFill>
            </a:endParaRPr>
          </a:p>
          <a:p>
            <a:pPr marL="285750" indent="-285750">
              <a:lnSpc>
                <a:spcPct val="90000"/>
              </a:lnSpc>
              <a:spcBef>
                <a:spcPct val="40000"/>
              </a:spcBef>
            </a:pPr>
            <a:r>
              <a:rPr lang="en-US" altLang="en-US" sz="2400" b="1" dirty="0" smtClean="0">
                <a:solidFill>
                  <a:srgbClr val="000000"/>
                </a:solidFill>
              </a:rPr>
              <a:t>Now complaining of opioid withdrawal</a:t>
            </a:r>
          </a:p>
          <a:p>
            <a:pPr marL="857250" lvl="1">
              <a:lnSpc>
                <a:spcPct val="90000"/>
              </a:lnSpc>
              <a:spcBef>
                <a:spcPct val="40000"/>
              </a:spcBef>
            </a:pPr>
            <a:r>
              <a:rPr lang="en-US" altLang="en-US" sz="2400" b="1" dirty="0" smtClean="0">
                <a:solidFill>
                  <a:srgbClr val="000000"/>
                </a:solidFill>
              </a:rPr>
              <a:t>How will you assess and treat him?</a:t>
            </a:r>
          </a:p>
        </p:txBody>
      </p:sp>
      <p:sp>
        <p:nvSpPr>
          <p:cNvPr id="8197" name="Text Box 5"/>
          <p:cNvSpPr txBox="1">
            <a:spLocks noChangeArrowheads="1"/>
          </p:cNvSpPr>
          <p:nvPr/>
        </p:nvSpPr>
        <p:spPr bwMode="auto">
          <a:xfrm>
            <a:off x="0" y="0"/>
            <a:ext cx="12192000" cy="769441"/>
          </a:xfrm>
          <a:prstGeom prst="rect">
            <a:avLst/>
          </a:prstGeom>
          <a:solidFill>
            <a:srgbClr val="003F53"/>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marL="463550"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42439426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7" end="7"/>
                                            </p:txEl>
                                          </p:spTgt>
                                        </p:tgtEl>
                                        <p:attrNameLst>
                                          <p:attrName>style.visibility</p:attrName>
                                        </p:attrNameLst>
                                      </p:cBhvr>
                                      <p:to>
                                        <p:strVal val="visible"/>
                                      </p:to>
                                    </p:set>
                                    <p:animEffect transition="in" filter="fade">
                                      <p:cBhvr>
                                        <p:cTn id="7" dur="500"/>
                                        <p:tgtEl>
                                          <p:spTgt spid="1331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xEl>
                                              <p:pRg st="8" end="8"/>
                                            </p:txEl>
                                          </p:spTgt>
                                        </p:tgtEl>
                                        <p:attrNameLst>
                                          <p:attrName>style.visibility</p:attrName>
                                        </p:attrNameLst>
                                      </p:cBhvr>
                                      <p:to>
                                        <p:strVal val="visible"/>
                                      </p:to>
                                    </p:set>
                                    <p:animEffect transition="in" filter="fade">
                                      <p:cBhvr>
                                        <p:cTn id="10" dur="500"/>
                                        <p:tgtEl>
                                          <p:spTgt spid="1331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6">
                                            <p:txEl>
                                              <p:pRg st="9" end="9"/>
                                            </p:txEl>
                                          </p:spTgt>
                                        </p:tgtEl>
                                        <p:attrNameLst>
                                          <p:attrName>style.visibility</p:attrName>
                                        </p:attrNameLst>
                                      </p:cBhvr>
                                      <p:to>
                                        <p:strVal val="visible"/>
                                      </p:to>
                                    </p:set>
                                    <p:animEffect transition="in" filter="fade">
                                      <p:cBhvr>
                                        <p:cTn id="13" dur="500"/>
                                        <p:tgtEl>
                                          <p:spTgt spid="13316">
                                            <p:txEl>
                                              <p:pRg st="9" end="9"/>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316">
                                            <p:txEl>
                                              <p:pRg st="11" end="11"/>
                                            </p:txEl>
                                          </p:spTgt>
                                        </p:tgtEl>
                                        <p:attrNameLst>
                                          <p:attrName>style.visibility</p:attrName>
                                        </p:attrNameLst>
                                      </p:cBhvr>
                                      <p:to>
                                        <p:strVal val="visible"/>
                                      </p:to>
                                    </p:set>
                                    <p:animEffect transition="in" filter="fade">
                                      <p:cBhvr>
                                        <p:cTn id="18" dur="500"/>
                                        <p:tgtEl>
                                          <p:spTgt spid="13316">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6">
                                            <p:txEl>
                                              <p:pRg st="12" end="12"/>
                                            </p:txEl>
                                          </p:spTgt>
                                        </p:tgtEl>
                                        <p:attrNameLst>
                                          <p:attrName>style.visibility</p:attrName>
                                        </p:attrNameLst>
                                      </p:cBhvr>
                                      <p:to>
                                        <p:strVal val="visible"/>
                                      </p:to>
                                    </p:set>
                                    <p:animEffect transition="in" filter="fade">
                                      <p:cBhvr>
                                        <p:cTn id="21" dur="500"/>
                                        <p:tgtEl>
                                          <p:spTgt spid="133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a:xfrm>
            <a:off x="0" y="-3175"/>
            <a:ext cx="12192000" cy="1603375"/>
          </a:xfrm>
          <a:solidFill>
            <a:srgbClr val="003F53"/>
          </a:solidFill>
        </p:spPr>
        <p:txBody>
          <a:bodyPr/>
          <a:lstStyle/>
          <a:p>
            <a:pPr>
              <a:defRPr/>
            </a:pPr>
            <a:r>
              <a:rPr lang="en-US" altLang="en-US" sz="3600" dirty="0" smtClean="0">
                <a:solidFill>
                  <a:schemeClr val="bg1"/>
                </a:solidFill>
                <a:effectLst>
                  <a:outerShdw blurRad="38100" dist="38100" dir="2700000" algn="tl">
                    <a:srgbClr val="000000">
                      <a:alpha val="43137"/>
                    </a:srgbClr>
                  </a:outerShdw>
                </a:effectLst>
              </a:rPr>
              <a:t>Opioid </a:t>
            </a:r>
            <a:r>
              <a:rPr lang="en-US" altLang="en-US" sz="3600" dirty="0">
                <a:solidFill>
                  <a:schemeClr val="bg1"/>
                </a:solidFill>
                <a:effectLst>
                  <a:outerShdw blurRad="38100" dist="38100" dir="2700000" algn="tl">
                    <a:srgbClr val="000000">
                      <a:alpha val="43137"/>
                    </a:srgbClr>
                  </a:outerShdw>
                </a:effectLst>
              </a:rPr>
              <a:t>Use </a:t>
            </a:r>
            <a:r>
              <a:rPr lang="en-US" altLang="en-US" sz="3600" dirty="0" smtClean="0">
                <a:solidFill>
                  <a:schemeClr val="bg1"/>
                </a:solidFill>
                <a:effectLst>
                  <a:outerShdw blurRad="38100" dist="38100" dir="2700000" algn="tl">
                    <a:srgbClr val="000000">
                      <a:alpha val="43137"/>
                    </a:srgbClr>
                  </a:outerShdw>
                </a:effectLst>
              </a:rPr>
              <a:t>Disorder</a:t>
            </a:r>
            <a:r>
              <a:rPr lang="en-US" altLang="en-US" sz="3600" dirty="0">
                <a:solidFill>
                  <a:schemeClr val="bg1"/>
                </a:solidFill>
                <a:effectLst>
                  <a:outerShdw blurRad="38100" dist="38100" dir="2700000" algn="tl">
                    <a:srgbClr val="000000">
                      <a:alpha val="43137"/>
                    </a:srgbClr>
                  </a:outerShdw>
                </a:effectLst>
              </a:rPr>
              <a:t/>
            </a:r>
            <a:br>
              <a:rPr lang="en-US" altLang="en-US" sz="3600" dirty="0">
                <a:solidFill>
                  <a:schemeClr val="bg1"/>
                </a:solidFill>
                <a:effectLst>
                  <a:outerShdw blurRad="38100" dist="38100" dir="2700000" algn="tl">
                    <a:srgbClr val="000000">
                      <a:alpha val="43137"/>
                    </a:srgbClr>
                  </a:outerShdw>
                </a:effectLst>
              </a:rPr>
            </a:br>
            <a:r>
              <a:rPr lang="en-US" altLang="en-US" b="1" dirty="0" smtClean="0">
                <a:solidFill>
                  <a:schemeClr val="bg1"/>
                </a:solidFill>
                <a:effectLst>
                  <a:outerShdw blurRad="38100" dist="38100" dir="2700000" algn="tl">
                    <a:srgbClr val="000000">
                      <a:alpha val="43137"/>
                    </a:srgbClr>
                  </a:outerShdw>
                </a:effectLst>
              </a:rPr>
              <a:t>Complex Provider/Patient Experience</a:t>
            </a:r>
          </a:p>
        </p:txBody>
      </p:sp>
      <p:sp>
        <p:nvSpPr>
          <p:cNvPr id="28675" name="Rectangle 8"/>
          <p:cNvSpPr>
            <a:spLocks noGrp="1" noChangeArrowheads="1"/>
          </p:cNvSpPr>
          <p:nvPr>
            <p:ph type="body" idx="1"/>
          </p:nvPr>
        </p:nvSpPr>
        <p:spPr>
          <a:xfrm>
            <a:off x="862149" y="1905001"/>
            <a:ext cx="10702834" cy="3687763"/>
          </a:xfrm>
        </p:spPr>
        <p:txBody>
          <a:bodyPr/>
          <a:lstStyle/>
          <a:p>
            <a:pPr>
              <a:spcBef>
                <a:spcPts val="1200"/>
              </a:spcBef>
            </a:pPr>
            <a:r>
              <a:rPr lang="en-US" altLang="en-US" sz="2800" dirty="0"/>
              <a:t>Study conducted on the inpatient medical service of a public urban teaching hospital</a:t>
            </a:r>
          </a:p>
          <a:p>
            <a:pPr>
              <a:spcBef>
                <a:spcPts val="1200"/>
              </a:spcBef>
            </a:pPr>
            <a:endParaRPr lang="en-US" altLang="en-US" sz="2800" dirty="0"/>
          </a:p>
          <a:p>
            <a:pPr>
              <a:spcBef>
                <a:spcPts val="1200"/>
              </a:spcBef>
            </a:pPr>
            <a:r>
              <a:rPr lang="en-US" altLang="en-US" sz="2800" dirty="0"/>
              <a:t>Qualitative analysis on the interactions with illicit </a:t>
            </a:r>
            <a:r>
              <a:rPr lang="en-US" altLang="en-US" sz="2800" dirty="0" smtClean="0"/>
              <a:t>opioid-using </a:t>
            </a:r>
            <a:r>
              <a:rPr lang="en-US" altLang="en-US" sz="2800" dirty="0"/>
              <a:t>patients and their </a:t>
            </a:r>
            <a:r>
              <a:rPr lang="en-US" altLang="en-US" sz="2800" dirty="0" smtClean="0"/>
              <a:t>medical teams </a:t>
            </a:r>
            <a:r>
              <a:rPr lang="en-US" altLang="en-US" sz="2800" dirty="0"/>
              <a:t>identified </a:t>
            </a:r>
            <a:r>
              <a:rPr lang="en-US" altLang="en-US" sz="2800" b="1" dirty="0"/>
              <a:t>4 common themes</a:t>
            </a:r>
          </a:p>
        </p:txBody>
      </p:sp>
      <p:sp>
        <p:nvSpPr>
          <p:cNvPr id="28676" name="Text Box 4"/>
          <p:cNvSpPr txBox="1">
            <a:spLocks noChangeArrowheads="1"/>
          </p:cNvSpPr>
          <p:nvPr/>
        </p:nvSpPr>
        <p:spPr bwMode="auto">
          <a:xfrm>
            <a:off x="1524000" y="6327775"/>
            <a:ext cx="830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1800">
                <a:solidFill>
                  <a:srgbClr val="000000"/>
                </a:solidFill>
              </a:rPr>
              <a:t>Merrill JO, et al. J Gen Intern Med. 2002</a:t>
            </a:r>
          </a:p>
        </p:txBody>
      </p:sp>
    </p:spTree>
    <p:extLst>
      <p:ext uri="{BB962C8B-B14F-4D97-AF65-F5344CB8AC3E}">
        <p14:creationId xmlns:p14="http://schemas.microsoft.com/office/powerpoint/2010/main" val="3260461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12192000" cy="1524000"/>
          </a:xfrm>
          <a:solidFill>
            <a:srgbClr val="003F53"/>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Provider Perspective</a:t>
            </a:r>
            <a:endParaRPr lang="en-US" altLang="en-US" sz="4000" b="1" dirty="0">
              <a:solidFill>
                <a:schemeClr val="bg1"/>
              </a:solidFill>
              <a:effectLst>
                <a:outerShdw blurRad="38100" dist="38100" dir="2700000" algn="tl">
                  <a:srgbClr val="000000">
                    <a:alpha val="43137"/>
                  </a:srgbClr>
                </a:outerShdw>
              </a:effectLst>
            </a:endParaRPr>
          </a:p>
        </p:txBody>
      </p:sp>
      <p:sp>
        <p:nvSpPr>
          <p:cNvPr id="28675" name="Rectangle 3"/>
          <p:cNvSpPr>
            <a:spLocks noGrp="1" noChangeArrowheads="1"/>
          </p:cNvSpPr>
          <p:nvPr>
            <p:ph type="body" idx="1"/>
          </p:nvPr>
        </p:nvSpPr>
        <p:spPr>
          <a:xfrm>
            <a:off x="879565" y="1752600"/>
            <a:ext cx="10624457" cy="4343400"/>
          </a:xfrm>
        </p:spPr>
        <p:txBody>
          <a:bodyPr/>
          <a:lstStyle/>
          <a:p>
            <a:pPr marL="228600" indent="0" eaLnBrk="1" hangingPunct="1">
              <a:lnSpc>
                <a:spcPct val="90000"/>
              </a:lnSpc>
              <a:spcBef>
                <a:spcPct val="0"/>
              </a:spcBef>
              <a:buNone/>
            </a:pPr>
            <a:r>
              <a:rPr lang="en-US" altLang="en-US" sz="3600" b="1" dirty="0">
                <a:solidFill>
                  <a:srgbClr val="A50021"/>
                </a:solidFill>
              </a:rPr>
              <a:t>1.  Physician Fear of Deception</a:t>
            </a:r>
            <a:endParaRPr lang="en-US" altLang="en-US" sz="3600" dirty="0">
              <a:solidFill>
                <a:srgbClr val="A50021"/>
              </a:solidFill>
            </a:endParaRPr>
          </a:p>
          <a:p>
            <a:pPr marL="228600" indent="0" eaLnBrk="1" hangingPunct="1">
              <a:lnSpc>
                <a:spcPct val="90000"/>
              </a:lnSpc>
              <a:spcBef>
                <a:spcPct val="0"/>
              </a:spcBef>
              <a:buNone/>
            </a:pPr>
            <a:endParaRPr lang="en-US" altLang="en-US" sz="2000" dirty="0"/>
          </a:p>
          <a:p>
            <a:pPr marL="228600" indent="0" eaLnBrk="1" hangingPunct="1">
              <a:lnSpc>
                <a:spcPct val="90000"/>
              </a:lnSpc>
              <a:spcBef>
                <a:spcPct val="0"/>
              </a:spcBef>
              <a:buNone/>
            </a:pPr>
            <a:r>
              <a:rPr lang="en-US" altLang="en-US" sz="2400" dirty="0"/>
              <a:t>Physicians question the “legitimacy” of need for opioid analgesics (“drug seeking” patient vs. legitimate need).</a:t>
            </a:r>
          </a:p>
          <a:p>
            <a:pPr marL="228600" indent="0" eaLnBrk="1" hangingPunct="1">
              <a:lnSpc>
                <a:spcPct val="90000"/>
              </a:lnSpc>
              <a:spcBef>
                <a:spcPct val="0"/>
              </a:spcBef>
              <a:buNone/>
            </a:pPr>
            <a:endParaRPr lang="en-US" altLang="en-US" sz="2600" i="1" dirty="0"/>
          </a:p>
          <a:p>
            <a:pPr marL="228600" indent="0" eaLnBrk="1" hangingPunct="1">
              <a:lnSpc>
                <a:spcPct val="90000"/>
              </a:lnSpc>
              <a:spcBef>
                <a:spcPct val="0"/>
              </a:spcBef>
              <a:buNone/>
            </a:pPr>
            <a:r>
              <a:rPr lang="en-US" altLang="en-US" sz="2600" i="1" dirty="0"/>
              <a:t>“All of us go through a little bit of a hitch every time we are requested to prescribe narcotics for our patients....Are they trying to get more out of me than they really should have? The last thing I want to do is over-dose them or reinforce this behavior (of) trying to coax more drugs out of you.”</a:t>
            </a:r>
            <a:r>
              <a:rPr lang="en-US" altLang="en-US" sz="2600" dirty="0"/>
              <a:t>						</a:t>
            </a:r>
          </a:p>
          <a:p>
            <a:pPr marL="228600" indent="0" eaLnBrk="1" hangingPunct="1">
              <a:lnSpc>
                <a:spcPct val="90000"/>
              </a:lnSpc>
              <a:spcBef>
                <a:spcPct val="0"/>
              </a:spcBef>
              <a:buNone/>
            </a:pPr>
            <a:endParaRPr lang="en-US" altLang="en-US" sz="2000" dirty="0"/>
          </a:p>
          <a:p>
            <a:pPr marL="228600" indent="0" algn="r" eaLnBrk="1" hangingPunct="1">
              <a:lnSpc>
                <a:spcPct val="90000"/>
              </a:lnSpc>
              <a:spcBef>
                <a:spcPct val="0"/>
              </a:spcBef>
              <a:buNone/>
            </a:pPr>
            <a:r>
              <a:rPr lang="en-US" altLang="en-US" sz="2000" dirty="0"/>
              <a:t>-Senior Medical Resident</a:t>
            </a:r>
            <a:endParaRPr lang="en-US" altLang="en-US" sz="2800" dirty="0"/>
          </a:p>
        </p:txBody>
      </p:sp>
      <p:sp>
        <p:nvSpPr>
          <p:cNvPr id="29700" name="Text Box 4"/>
          <p:cNvSpPr txBox="1">
            <a:spLocks noChangeArrowheads="1"/>
          </p:cNvSpPr>
          <p:nvPr/>
        </p:nvSpPr>
        <p:spPr bwMode="auto">
          <a:xfrm>
            <a:off x="1524000" y="6327775"/>
            <a:ext cx="830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1800">
                <a:solidFill>
                  <a:srgbClr val="000000"/>
                </a:solidFill>
              </a:rPr>
              <a:t>Merrill JO, et al. J Gen Intern Med. 2002</a:t>
            </a:r>
          </a:p>
        </p:txBody>
      </p:sp>
    </p:spTree>
    <p:extLst>
      <p:ext uri="{BB962C8B-B14F-4D97-AF65-F5344CB8AC3E}">
        <p14:creationId xmlns:p14="http://schemas.microsoft.com/office/powerpoint/2010/main" val="418648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5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500"/>
                                        <p:tgtEl>
                                          <p:spTgt spid="2867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675">
                                            <p:txEl>
                                              <p:pRg st="6" end="6"/>
                                            </p:txEl>
                                          </p:spTgt>
                                        </p:tgtEl>
                                        <p:attrNameLst>
                                          <p:attrName>style.visibility</p:attrName>
                                        </p:attrNameLst>
                                      </p:cBhvr>
                                      <p:to>
                                        <p:strVal val="visible"/>
                                      </p:to>
                                    </p:set>
                                    <p:animEffect transition="in" filter="fade">
                                      <p:cBhvr>
                                        <p:cTn id="18"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740229" y="1752600"/>
            <a:ext cx="10763794" cy="4191000"/>
          </a:xfrm>
        </p:spPr>
        <p:txBody>
          <a:bodyPr/>
          <a:lstStyle/>
          <a:p>
            <a:pPr marL="228600" indent="0" eaLnBrk="1" hangingPunct="1">
              <a:lnSpc>
                <a:spcPct val="90000"/>
              </a:lnSpc>
              <a:spcBef>
                <a:spcPct val="0"/>
              </a:spcBef>
              <a:buNone/>
            </a:pPr>
            <a:r>
              <a:rPr lang="en-US" altLang="en-US" sz="3600" b="1" dirty="0">
                <a:solidFill>
                  <a:srgbClr val="A50021"/>
                </a:solidFill>
              </a:rPr>
              <a:t>2.  No Standard Approach</a:t>
            </a:r>
            <a:endParaRPr lang="en-US" altLang="en-US" sz="2400" dirty="0">
              <a:solidFill>
                <a:srgbClr val="A50021"/>
              </a:solidFill>
            </a:endParaRPr>
          </a:p>
          <a:p>
            <a:pPr marL="228600" indent="0" eaLnBrk="1" hangingPunct="1">
              <a:lnSpc>
                <a:spcPct val="90000"/>
              </a:lnSpc>
              <a:spcBef>
                <a:spcPct val="0"/>
              </a:spcBef>
              <a:buNone/>
            </a:pPr>
            <a:endParaRPr lang="en-US" altLang="en-US" sz="2000" dirty="0"/>
          </a:p>
          <a:p>
            <a:pPr marL="228600" indent="0" eaLnBrk="1" hangingPunct="1">
              <a:lnSpc>
                <a:spcPct val="90000"/>
              </a:lnSpc>
              <a:spcBef>
                <a:spcPct val="0"/>
              </a:spcBef>
              <a:buNone/>
            </a:pPr>
            <a:r>
              <a:rPr lang="en-US" altLang="en-US" sz="2400" dirty="0"/>
              <a:t>The evaluation and treatment of pain and withdrawal is extremely variable among physicians and from patient to patient. There is no common approach nor are there clearly articulated standards.</a:t>
            </a:r>
          </a:p>
          <a:p>
            <a:pPr marL="228600" indent="0" eaLnBrk="1" hangingPunct="1">
              <a:lnSpc>
                <a:spcPct val="90000"/>
              </a:lnSpc>
              <a:spcBef>
                <a:spcPct val="0"/>
              </a:spcBef>
              <a:buNone/>
            </a:pPr>
            <a:endParaRPr lang="en-US" altLang="en-US" sz="2000" dirty="0"/>
          </a:p>
          <a:p>
            <a:pPr marL="228600" indent="0" eaLnBrk="1" hangingPunct="1">
              <a:lnSpc>
                <a:spcPct val="90000"/>
              </a:lnSpc>
              <a:spcBef>
                <a:spcPct val="0"/>
              </a:spcBef>
              <a:buNone/>
            </a:pPr>
            <a:r>
              <a:rPr lang="en-US" altLang="en-US" sz="2600" i="1" dirty="0"/>
              <a:t>“The last time, they took me to the operating room, put me to sleep, gave me pain meds, and I was in and out in two days.. . .This crew was hard!  It’s like the Civil War. ‘He’s a trooper, get out the saw’. . .’</a:t>
            </a:r>
            <a:r>
              <a:rPr lang="en-US" altLang="en-US" sz="2600" dirty="0"/>
              <a:t>”</a:t>
            </a:r>
          </a:p>
          <a:p>
            <a:pPr marL="228600" indent="0" eaLnBrk="1" hangingPunct="1">
              <a:lnSpc>
                <a:spcPct val="90000"/>
              </a:lnSpc>
              <a:spcBef>
                <a:spcPct val="0"/>
              </a:spcBef>
              <a:buNone/>
            </a:pPr>
            <a:r>
              <a:rPr lang="en-US" altLang="en-US" sz="2600" dirty="0"/>
              <a:t>				</a:t>
            </a:r>
          </a:p>
          <a:p>
            <a:pPr marL="228600" indent="0" algn="r" eaLnBrk="1" hangingPunct="1">
              <a:lnSpc>
                <a:spcPct val="90000"/>
              </a:lnSpc>
              <a:spcBef>
                <a:spcPct val="0"/>
              </a:spcBef>
              <a:buNone/>
            </a:pPr>
            <a:r>
              <a:rPr lang="en-US" altLang="en-US" sz="2000" dirty="0"/>
              <a:t>-Patient w/ Multiple Encounters</a:t>
            </a:r>
            <a:endParaRPr lang="en-US" altLang="en-US" sz="2800" dirty="0"/>
          </a:p>
        </p:txBody>
      </p:sp>
      <p:sp>
        <p:nvSpPr>
          <p:cNvPr id="6" name="Rectangle 4"/>
          <p:cNvSpPr>
            <a:spLocks noGrp="1" noChangeArrowheads="1"/>
          </p:cNvSpPr>
          <p:nvPr>
            <p:ph type="title"/>
          </p:nvPr>
        </p:nvSpPr>
        <p:spPr>
          <a:xfrm>
            <a:off x="0" y="0"/>
            <a:ext cx="12192000" cy="1524000"/>
          </a:xfrm>
          <a:solidFill>
            <a:srgbClr val="003F53"/>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Patient Perspective</a:t>
            </a:r>
          </a:p>
        </p:txBody>
      </p:sp>
      <p:sp>
        <p:nvSpPr>
          <p:cNvPr id="30724" name="Text Box 4"/>
          <p:cNvSpPr txBox="1">
            <a:spLocks noChangeArrowheads="1"/>
          </p:cNvSpPr>
          <p:nvPr/>
        </p:nvSpPr>
        <p:spPr bwMode="auto">
          <a:xfrm>
            <a:off x="1524000" y="6327775"/>
            <a:ext cx="830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1800">
                <a:solidFill>
                  <a:srgbClr val="000000"/>
                </a:solidFill>
              </a:rPr>
              <a:t>Merrill JO, et al. J Gen Intern Med. 2002</a:t>
            </a:r>
          </a:p>
        </p:txBody>
      </p:sp>
    </p:spTree>
    <p:extLst>
      <p:ext uri="{BB962C8B-B14F-4D97-AF65-F5344CB8AC3E}">
        <p14:creationId xmlns:p14="http://schemas.microsoft.com/office/powerpoint/2010/main" val="100095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8">
                                            <p:txEl>
                                              <p:pRg st="4" end="4"/>
                                            </p:txEl>
                                          </p:spTgt>
                                        </p:tgtEl>
                                        <p:attrNameLst>
                                          <p:attrName>style.visibility</p:attrName>
                                        </p:attrNameLst>
                                      </p:cBhvr>
                                      <p:to>
                                        <p:strVal val="visible"/>
                                      </p:to>
                                    </p:set>
                                    <p:animEffect transition="in" filter="dissolve">
                                      <p:cBhvr>
                                        <p:cTn id="7" dur="500"/>
                                        <p:tgtEl>
                                          <p:spTgt spid="29698">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9698">
                                            <p:txEl>
                                              <p:pRg st="5" end="5"/>
                                            </p:txEl>
                                          </p:spTgt>
                                        </p:tgtEl>
                                        <p:attrNameLst>
                                          <p:attrName>style.visibility</p:attrName>
                                        </p:attrNameLst>
                                      </p:cBhvr>
                                      <p:to>
                                        <p:strVal val="visible"/>
                                      </p:to>
                                    </p:set>
                                    <p:animEffect transition="in" filter="dissolve">
                                      <p:cBhvr>
                                        <p:cTn id="10" dur="500"/>
                                        <p:tgtEl>
                                          <p:spTgt spid="29698">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9698">
                                            <p:txEl>
                                              <p:pRg st="6" end="6"/>
                                            </p:txEl>
                                          </p:spTgt>
                                        </p:tgtEl>
                                        <p:attrNameLst>
                                          <p:attrName>style.visibility</p:attrName>
                                        </p:attrNameLst>
                                      </p:cBhvr>
                                      <p:to>
                                        <p:strVal val="visible"/>
                                      </p:to>
                                    </p:set>
                                    <p:animEffect transition="in" filter="dissolve">
                                      <p:cBhvr>
                                        <p:cTn id="13" dur="5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14349" y="1545771"/>
            <a:ext cx="10598332" cy="5151891"/>
          </a:xfrm>
        </p:spPr>
        <p:txBody>
          <a:bodyPr/>
          <a:lstStyle/>
          <a:p>
            <a:pPr marL="228600" indent="0" eaLnBrk="1" hangingPunct="1">
              <a:spcBef>
                <a:spcPct val="0"/>
              </a:spcBef>
              <a:buNone/>
            </a:pPr>
            <a:r>
              <a:rPr lang="en-US" altLang="en-US" sz="3600" b="1" dirty="0">
                <a:solidFill>
                  <a:srgbClr val="A50021"/>
                </a:solidFill>
              </a:rPr>
              <a:t>3.  Avoidance</a:t>
            </a:r>
            <a:endParaRPr lang="en-US" altLang="en-US" sz="2400" dirty="0">
              <a:solidFill>
                <a:srgbClr val="A50021"/>
              </a:solidFill>
            </a:endParaRPr>
          </a:p>
          <a:p>
            <a:pPr marL="228600" indent="0" eaLnBrk="1" hangingPunct="1">
              <a:spcBef>
                <a:spcPct val="0"/>
              </a:spcBef>
              <a:buNone/>
            </a:pPr>
            <a:endParaRPr lang="en-US" altLang="en-US" sz="900" dirty="0"/>
          </a:p>
          <a:p>
            <a:pPr marL="228600" indent="0" eaLnBrk="1" hangingPunct="1">
              <a:spcBef>
                <a:spcPct val="0"/>
              </a:spcBef>
              <a:buNone/>
            </a:pPr>
            <a:r>
              <a:rPr lang="en-US" altLang="en-US" sz="2400" dirty="0"/>
              <a:t>Physicians focused primarily on familiar acute medical problems and evaded more uncertain areas of assessing or intervening in the underlying addiction problem-particularly issues of pain and withdrawal.</a:t>
            </a:r>
          </a:p>
          <a:p>
            <a:pPr marL="5656263" indent="0" eaLnBrk="1" hangingPunct="1">
              <a:spcBef>
                <a:spcPct val="0"/>
              </a:spcBef>
              <a:buNone/>
            </a:pPr>
            <a:r>
              <a:rPr lang="en-US" altLang="en-US" sz="2400" u="sng" dirty="0" smtClean="0"/>
              <a:t>Patient/Resident </a:t>
            </a:r>
            <a:r>
              <a:rPr lang="en-US" altLang="en-US" sz="2400" u="sng" dirty="0"/>
              <a:t>Dialog</a:t>
            </a:r>
            <a:endParaRPr lang="en-US" altLang="en-US" sz="2000" u="sng" dirty="0"/>
          </a:p>
          <a:p>
            <a:pPr marL="5656263" indent="0" eaLnBrk="1" hangingPunct="1">
              <a:spcBef>
                <a:spcPct val="0"/>
              </a:spcBef>
              <a:buNone/>
            </a:pPr>
            <a:r>
              <a:rPr lang="en-US" altLang="en-US" sz="2000" dirty="0"/>
              <a:t>Resident: “Good Morning”</a:t>
            </a:r>
          </a:p>
          <a:p>
            <a:pPr marL="5656263" indent="0" eaLnBrk="1" hangingPunct="1">
              <a:spcBef>
                <a:spcPct val="0"/>
              </a:spcBef>
              <a:buNone/>
            </a:pPr>
            <a:r>
              <a:rPr lang="en-US" altLang="en-US" sz="2000" dirty="0"/>
              <a:t>Patient: “I’m in terrible pain.”</a:t>
            </a:r>
          </a:p>
          <a:p>
            <a:pPr marL="5656263" indent="0" eaLnBrk="1" hangingPunct="1">
              <a:spcBef>
                <a:spcPct val="0"/>
              </a:spcBef>
              <a:buNone/>
            </a:pPr>
            <a:r>
              <a:rPr lang="en-US" altLang="en-US" sz="2000" dirty="0"/>
              <a:t>Resident: “This is Dr. Attending, who will take care of you.”</a:t>
            </a:r>
          </a:p>
          <a:p>
            <a:pPr marL="5656263" indent="0" eaLnBrk="1" hangingPunct="1">
              <a:spcBef>
                <a:spcPct val="0"/>
              </a:spcBef>
              <a:buNone/>
            </a:pPr>
            <a:r>
              <a:rPr lang="en-US" altLang="en-US" sz="2000" dirty="0"/>
              <a:t>Patient: “I’m in terrible pain.”</a:t>
            </a:r>
          </a:p>
          <a:p>
            <a:pPr marL="5656263" indent="0" eaLnBrk="1" hangingPunct="1">
              <a:spcBef>
                <a:spcPct val="0"/>
              </a:spcBef>
              <a:buNone/>
            </a:pPr>
            <a:r>
              <a:rPr lang="en-US" altLang="en-US" sz="2000" dirty="0"/>
              <a:t>Attending: “We’re going to look at your foot.”</a:t>
            </a:r>
          </a:p>
          <a:p>
            <a:pPr marL="5656263" indent="0" eaLnBrk="1" hangingPunct="1">
              <a:spcBef>
                <a:spcPct val="0"/>
              </a:spcBef>
              <a:buNone/>
            </a:pPr>
            <a:r>
              <a:rPr lang="en-US" altLang="en-US" sz="2000" dirty="0"/>
              <a:t>Patient: “I’m in terrible pain.”</a:t>
            </a:r>
          </a:p>
          <a:p>
            <a:pPr marL="5656263" indent="0" eaLnBrk="1" hangingPunct="1">
              <a:spcBef>
                <a:spcPct val="0"/>
              </a:spcBef>
              <a:buNone/>
            </a:pPr>
            <a:r>
              <a:rPr lang="en-US" altLang="en-US" sz="2000" dirty="0"/>
              <a:t>Resident: “Did his dressing get changed?”</a:t>
            </a:r>
          </a:p>
          <a:p>
            <a:pPr marL="5656263" indent="0" eaLnBrk="1" hangingPunct="1">
              <a:spcBef>
                <a:spcPct val="0"/>
              </a:spcBef>
              <a:buNone/>
            </a:pPr>
            <a:r>
              <a:rPr lang="en-US" altLang="en-US" sz="2000" dirty="0"/>
              <a:t>Patient:  “Please don’t hurt me.”</a:t>
            </a:r>
            <a:endParaRPr lang="en-US" altLang="en-US" sz="2400" dirty="0"/>
          </a:p>
        </p:txBody>
      </p:sp>
      <p:sp>
        <p:nvSpPr>
          <p:cNvPr id="31747" name="Rectangle 4"/>
          <p:cNvSpPr>
            <a:spLocks noGrp="1" noChangeArrowheads="1"/>
          </p:cNvSpPr>
          <p:nvPr>
            <p:ph type="title"/>
          </p:nvPr>
        </p:nvSpPr>
        <p:spPr>
          <a:xfrm>
            <a:off x="0" y="0"/>
            <a:ext cx="12192000" cy="1524000"/>
          </a:xfrm>
          <a:solidFill>
            <a:srgbClr val="003F53"/>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Patient Perspective</a:t>
            </a:r>
          </a:p>
        </p:txBody>
      </p:sp>
      <p:sp>
        <p:nvSpPr>
          <p:cNvPr id="31748" name="Text Box 4"/>
          <p:cNvSpPr txBox="1">
            <a:spLocks noChangeArrowheads="1"/>
          </p:cNvSpPr>
          <p:nvPr/>
        </p:nvSpPr>
        <p:spPr bwMode="auto">
          <a:xfrm>
            <a:off x="1524000" y="6327775"/>
            <a:ext cx="830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1800">
                <a:solidFill>
                  <a:srgbClr val="000000"/>
                </a:solidFill>
              </a:rPr>
              <a:t>Merrill JO, et al. J Gen Intern Med. 2002</a:t>
            </a:r>
          </a:p>
        </p:txBody>
      </p:sp>
    </p:spTree>
    <p:extLst>
      <p:ext uri="{BB962C8B-B14F-4D97-AF65-F5344CB8AC3E}">
        <p14:creationId xmlns:p14="http://schemas.microsoft.com/office/powerpoint/2010/main" val="48258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2">
                                            <p:txEl>
                                              <p:pRg st="3" end="3"/>
                                            </p:txEl>
                                          </p:spTgt>
                                        </p:tgtEl>
                                        <p:attrNameLst>
                                          <p:attrName>style.visibility</p:attrName>
                                        </p:attrNameLst>
                                      </p:cBhvr>
                                      <p:to>
                                        <p:strVal val="visible"/>
                                      </p:to>
                                    </p:set>
                                    <p:animEffect transition="in" filter="dissolve">
                                      <p:cBhvr>
                                        <p:cTn id="7" dur="500"/>
                                        <p:tgtEl>
                                          <p:spTgt spid="3072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722">
                                            <p:txEl>
                                              <p:pRg st="4" end="4"/>
                                            </p:txEl>
                                          </p:spTgt>
                                        </p:tgtEl>
                                        <p:attrNameLst>
                                          <p:attrName>style.visibility</p:attrName>
                                        </p:attrNameLst>
                                      </p:cBhvr>
                                      <p:to>
                                        <p:strVal val="visible"/>
                                      </p:to>
                                    </p:set>
                                    <p:animEffect transition="in" filter="dissolve">
                                      <p:cBhvr>
                                        <p:cTn id="10" dur="500"/>
                                        <p:tgtEl>
                                          <p:spTgt spid="30722">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0722">
                                            <p:txEl>
                                              <p:pRg st="5" end="5"/>
                                            </p:txEl>
                                          </p:spTgt>
                                        </p:tgtEl>
                                        <p:attrNameLst>
                                          <p:attrName>style.visibility</p:attrName>
                                        </p:attrNameLst>
                                      </p:cBhvr>
                                      <p:to>
                                        <p:strVal val="visible"/>
                                      </p:to>
                                    </p:set>
                                    <p:animEffect transition="in" filter="dissolve">
                                      <p:cBhvr>
                                        <p:cTn id="13" dur="500"/>
                                        <p:tgtEl>
                                          <p:spTgt spid="30722">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0722">
                                            <p:txEl>
                                              <p:pRg st="6" end="6"/>
                                            </p:txEl>
                                          </p:spTgt>
                                        </p:tgtEl>
                                        <p:attrNameLst>
                                          <p:attrName>style.visibility</p:attrName>
                                        </p:attrNameLst>
                                      </p:cBhvr>
                                      <p:to>
                                        <p:strVal val="visible"/>
                                      </p:to>
                                    </p:set>
                                    <p:animEffect transition="in" filter="dissolve">
                                      <p:cBhvr>
                                        <p:cTn id="16" dur="500"/>
                                        <p:tgtEl>
                                          <p:spTgt spid="30722">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0722">
                                            <p:txEl>
                                              <p:pRg st="7" end="7"/>
                                            </p:txEl>
                                          </p:spTgt>
                                        </p:tgtEl>
                                        <p:attrNameLst>
                                          <p:attrName>style.visibility</p:attrName>
                                        </p:attrNameLst>
                                      </p:cBhvr>
                                      <p:to>
                                        <p:strVal val="visible"/>
                                      </p:to>
                                    </p:set>
                                    <p:animEffect transition="in" filter="dissolve">
                                      <p:cBhvr>
                                        <p:cTn id="19" dur="500"/>
                                        <p:tgtEl>
                                          <p:spTgt spid="30722">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0722">
                                            <p:txEl>
                                              <p:pRg st="8" end="8"/>
                                            </p:txEl>
                                          </p:spTgt>
                                        </p:tgtEl>
                                        <p:attrNameLst>
                                          <p:attrName>style.visibility</p:attrName>
                                        </p:attrNameLst>
                                      </p:cBhvr>
                                      <p:to>
                                        <p:strVal val="visible"/>
                                      </p:to>
                                    </p:set>
                                    <p:animEffect transition="in" filter="dissolve">
                                      <p:cBhvr>
                                        <p:cTn id="22" dur="500"/>
                                        <p:tgtEl>
                                          <p:spTgt spid="30722">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0722">
                                            <p:txEl>
                                              <p:pRg st="9" end="9"/>
                                            </p:txEl>
                                          </p:spTgt>
                                        </p:tgtEl>
                                        <p:attrNameLst>
                                          <p:attrName>style.visibility</p:attrName>
                                        </p:attrNameLst>
                                      </p:cBhvr>
                                      <p:to>
                                        <p:strVal val="visible"/>
                                      </p:to>
                                    </p:set>
                                    <p:animEffect transition="in" filter="dissolve">
                                      <p:cBhvr>
                                        <p:cTn id="25" dur="500"/>
                                        <p:tgtEl>
                                          <p:spTgt spid="30722">
                                            <p:txEl>
                                              <p:pRg st="9" end="9"/>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0722">
                                            <p:txEl>
                                              <p:pRg st="10" end="10"/>
                                            </p:txEl>
                                          </p:spTgt>
                                        </p:tgtEl>
                                        <p:attrNameLst>
                                          <p:attrName>style.visibility</p:attrName>
                                        </p:attrNameLst>
                                      </p:cBhvr>
                                      <p:to>
                                        <p:strVal val="visible"/>
                                      </p:to>
                                    </p:set>
                                    <p:animEffect transition="in" filter="dissolve">
                                      <p:cBhvr>
                                        <p:cTn id="28" dur="500"/>
                                        <p:tgtEl>
                                          <p:spTgt spid="30722">
                                            <p:txEl>
                                              <p:pRg st="10" end="1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0722">
                                            <p:txEl>
                                              <p:pRg st="11" end="11"/>
                                            </p:txEl>
                                          </p:spTgt>
                                        </p:tgtEl>
                                        <p:attrNameLst>
                                          <p:attrName>style.visibility</p:attrName>
                                        </p:attrNameLst>
                                      </p:cBhvr>
                                      <p:to>
                                        <p:strVal val="visible"/>
                                      </p:to>
                                    </p:set>
                                    <p:animEffect transition="in" filter="dissolve">
                                      <p:cBhvr>
                                        <p:cTn id="31" dur="500"/>
                                        <p:tgtEl>
                                          <p:spTgt spid="307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6434</TotalTime>
  <Words>2732</Words>
  <Application>Microsoft Office PowerPoint</Application>
  <PresentationFormat>Custom</PresentationFormat>
  <Paragraphs>387</Paragraphs>
  <Slides>38</Slides>
  <Notes>8</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1_Default Design</vt:lpstr>
      <vt:lpstr>2_Default Design</vt:lpstr>
      <vt:lpstr>Default Design</vt:lpstr>
      <vt:lpstr>9_Default Design</vt:lpstr>
      <vt:lpstr>4_Default Design</vt:lpstr>
      <vt:lpstr>Opioids</vt:lpstr>
      <vt:lpstr>PowerPoint Presentation</vt:lpstr>
      <vt:lpstr>Trends in Opioid Overdose Deaths</vt:lpstr>
      <vt:lpstr>Natural History of Opioid Use Disorder</vt:lpstr>
      <vt:lpstr>PowerPoint Presentation</vt:lpstr>
      <vt:lpstr>Opioid Use Disorder Complex Provider/Patient Experience</vt:lpstr>
      <vt:lpstr>Provider Perspective</vt:lpstr>
      <vt:lpstr>Patient Perspective</vt:lpstr>
      <vt:lpstr>Patient Perspective</vt:lpstr>
      <vt:lpstr>Patient Perspective</vt:lpstr>
      <vt:lpstr>Opioid Withdrawal Assessment</vt:lpstr>
      <vt:lpstr>Inpatient Goals</vt:lpstr>
      <vt:lpstr>Inpatient Treatment of Opioid Withdrawal</vt:lpstr>
      <vt:lpstr>PowerPoint Presentation</vt:lpstr>
      <vt:lpstr>PowerPoint Presentation</vt:lpstr>
      <vt:lpstr>PowerPoint Presentation</vt:lpstr>
      <vt:lpstr>Opioid Detoxification Outcomes</vt:lpstr>
      <vt:lpstr>Reasons for Relapse</vt:lpstr>
      <vt:lpstr>Medications for OUD Treatment</vt:lpstr>
      <vt:lpstr>Naltrexone</vt:lpstr>
      <vt:lpstr>Injectable Naltrexone (XR-NTX)</vt:lpstr>
      <vt:lpstr>XR-NTX Retention is Poor</vt:lpstr>
      <vt:lpstr>Opioid Agonist Treatment (OAT)</vt:lpstr>
      <vt:lpstr>Methadone Maintenance Treatment</vt:lpstr>
      <vt:lpstr>PowerPoint Presentation</vt:lpstr>
      <vt:lpstr>Methadone Maintenance Limitations</vt:lpstr>
      <vt:lpstr>Drug Addiction Treatment Act (DATA) 2000 </vt:lpstr>
      <vt:lpstr>PowerPoint Presentation</vt:lpstr>
      <vt:lpstr>Buprenorphine </vt:lpstr>
      <vt:lpstr>Buprenorphine Maintenance vs Taper</vt:lpstr>
      <vt:lpstr>Buprenorphine Formulations</vt:lpstr>
      <vt:lpstr>PowerPoint Presentation</vt:lpstr>
      <vt:lpstr>Percent Waivered Physicians by State</vt:lpstr>
      <vt:lpstr>Starting Medications for OUD                       Wherever Patients Present</vt:lpstr>
      <vt:lpstr>Medication for OUD (MOUD) after Opioid Overdose</vt:lpstr>
      <vt:lpstr>Major Barriers to Use of Medications for OUD</vt:lpstr>
      <vt:lpstr>Opioid Agonist Treatment (OAT) and Acute Pain Management</vt:lpstr>
      <vt:lpstr>Thanks! Questions?</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104</cp:revision>
  <dcterms:created xsi:type="dcterms:W3CDTF">2019-04-10T16:30:54Z</dcterms:created>
  <dcterms:modified xsi:type="dcterms:W3CDTF">2021-05-10T20:59:28Z</dcterms:modified>
</cp:coreProperties>
</file>