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521" r:id="rId2"/>
    <p:sldId id="522" r:id="rId3"/>
    <p:sldId id="523" r:id="rId4"/>
    <p:sldId id="524" r:id="rId5"/>
    <p:sldId id="526" r:id="rId6"/>
    <p:sldId id="612" r:id="rId7"/>
    <p:sldId id="610" r:id="rId8"/>
    <p:sldId id="979" r:id="rId9"/>
    <p:sldId id="531" r:id="rId10"/>
    <p:sldId id="533" r:id="rId11"/>
    <p:sldId id="534" r:id="rId12"/>
    <p:sldId id="532" r:id="rId13"/>
    <p:sldId id="535" r:id="rId14"/>
    <p:sldId id="537" r:id="rId15"/>
    <p:sldId id="538" r:id="rId16"/>
    <p:sldId id="541" r:id="rId17"/>
    <p:sldId id="542" r:id="rId18"/>
    <p:sldId id="599" r:id="rId19"/>
    <p:sldId id="978" r:id="rId20"/>
    <p:sldId id="824" r:id="rId21"/>
    <p:sldId id="601" r:id="rId22"/>
    <p:sldId id="980" r:id="rId23"/>
    <p:sldId id="546" r:id="rId24"/>
    <p:sldId id="547" r:id="rId25"/>
    <p:sldId id="549" r:id="rId26"/>
    <p:sldId id="615" r:id="rId27"/>
    <p:sldId id="975" r:id="rId28"/>
    <p:sldId id="617" r:id="rId29"/>
    <p:sldId id="548" r:id="rId30"/>
    <p:sldId id="609" r:id="rId31"/>
    <p:sldId id="613" r:id="rId32"/>
    <p:sldId id="614" r:id="rId33"/>
    <p:sldId id="551" r:id="rId34"/>
    <p:sldId id="552" r:id="rId35"/>
    <p:sldId id="600" r:id="rId36"/>
    <p:sldId id="553" r:id="rId37"/>
    <p:sldId id="554" r:id="rId38"/>
    <p:sldId id="555" r:id="rId39"/>
    <p:sldId id="556" r:id="rId40"/>
    <p:sldId id="525" r:id="rId41"/>
    <p:sldId id="605" r:id="rId42"/>
    <p:sldId id="543" r:id="rId43"/>
    <p:sldId id="977" r:id="rId44"/>
    <p:sldId id="616" r:id="rId45"/>
    <p:sldId id="557" r:id="rId46"/>
    <p:sldId id="539" r:id="rId47"/>
    <p:sldId id="559" r:id="rId48"/>
    <p:sldId id="560" r:id="rId49"/>
    <p:sldId id="561" r:id="rId50"/>
    <p:sldId id="976" r:id="rId51"/>
    <p:sldId id="562" r:id="rId52"/>
    <p:sldId id="563" r:id="rId53"/>
    <p:sldId id="564" r:id="rId54"/>
    <p:sldId id="565" r:id="rId55"/>
    <p:sldId id="566" r:id="rId56"/>
    <p:sldId id="567" r:id="rId57"/>
    <p:sldId id="568" r:id="rId58"/>
    <p:sldId id="569" r:id="rId59"/>
    <p:sldId id="570" r:id="rId60"/>
    <p:sldId id="571" r:id="rId61"/>
    <p:sldId id="572" r:id="rId62"/>
    <p:sldId id="573" r:id="rId63"/>
    <p:sldId id="608" r:id="rId64"/>
    <p:sldId id="611" r:id="rId65"/>
    <p:sldId id="61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 initials="" lastIdx="9" clrIdx="0"/>
  <p:cmAuthor id="1" name="Alex Walley" initials="" lastIdx="0" clrIdx="1"/>
  <p:cmAuthor id="2" name="Forman, Leah" initials="FL"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D4E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520" autoAdjust="0"/>
    <p:restoredTop sz="84907" autoAdjust="0"/>
  </p:normalViewPr>
  <p:slideViewPr>
    <p:cSldViewPr snapToGrid="0">
      <p:cViewPr varScale="1">
        <p:scale>
          <a:sx n="52" d="100"/>
          <a:sy n="52" d="100"/>
        </p:scale>
        <p:origin x="216" y="720"/>
      </p:cViewPr>
      <p:guideLst>
        <p:guide orient="horz" pos="2160"/>
        <p:guide pos="3840"/>
      </p:guideLst>
    </p:cSldViewPr>
  </p:slideViewPr>
  <p:outlineViewPr>
    <p:cViewPr>
      <p:scale>
        <a:sx n="33" d="100"/>
        <a:sy n="33" d="100"/>
      </p:scale>
      <p:origin x="0" y="-1252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dirty="0"/>
              <a:t>2011 Emergency</a:t>
            </a:r>
            <a:r>
              <a:rPr lang="en-US" sz="3200" baseline="0" dirty="0"/>
              <a:t> Department visits per 100,000 people</a:t>
            </a:r>
            <a:endParaRPr lang="en-US" sz="3200" dirty="0"/>
          </a:p>
        </c:rich>
      </c:tx>
      <c:layout>
        <c:manualLayout>
          <c:xMode val="edge"/>
          <c:yMode val="edge"/>
          <c:x val="9.0790392928825001E-2"/>
          <c:y val="3.3239568331868197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Sheet1!$A$2:$A$8</c:f>
              <c:strCache>
                <c:ptCount val="7"/>
                <c:pt idx="0">
                  <c:v>Cocaine</c:v>
                </c:pt>
                <c:pt idx="1">
                  <c:v>Anxiety meds</c:v>
                </c:pt>
                <c:pt idx="2">
                  <c:v>Marijuana</c:v>
                </c:pt>
                <c:pt idx="3">
                  <c:v>RX Opioids</c:v>
                </c:pt>
                <c:pt idx="4">
                  <c:v>Heroin</c:v>
                </c:pt>
                <c:pt idx="5">
                  <c:v>Stimulants</c:v>
                </c:pt>
                <c:pt idx="6">
                  <c:v>Other drugs</c:v>
                </c:pt>
              </c:strCache>
            </c:strRef>
          </c:cat>
          <c:val>
            <c:numRef>
              <c:f>Sheet1!$B$2:$B$8</c:f>
              <c:numCache>
                <c:formatCode>General</c:formatCode>
                <c:ptCount val="7"/>
                <c:pt idx="0">
                  <c:v>162</c:v>
                </c:pt>
                <c:pt idx="1">
                  <c:v>161</c:v>
                </c:pt>
                <c:pt idx="2">
                  <c:v>146</c:v>
                </c:pt>
                <c:pt idx="3">
                  <c:v>135</c:v>
                </c:pt>
                <c:pt idx="4">
                  <c:v>83</c:v>
                </c:pt>
                <c:pt idx="5">
                  <c:v>51</c:v>
                </c:pt>
                <c:pt idx="6">
                  <c:v>42</c:v>
                </c:pt>
              </c:numCache>
            </c:numRef>
          </c:val>
          <c:extLst>
            <c:ext xmlns:c16="http://schemas.microsoft.com/office/drawing/2014/chart" uri="{C3380CC4-5D6E-409C-BE32-E72D297353CC}">
              <c16:uniqueId val="{00000000-F2DA-4B4E-A301-E8205A16AD90}"/>
            </c:ext>
          </c:extLst>
        </c:ser>
        <c:dLbls>
          <c:showLegendKey val="0"/>
          <c:showVal val="0"/>
          <c:showCatName val="0"/>
          <c:showSerName val="0"/>
          <c:showPercent val="0"/>
          <c:showBubbleSize val="0"/>
        </c:dLbls>
        <c:gapWidth val="219"/>
        <c:overlap val="-27"/>
        <c:axId val="172228528"/>
        <c:axId val="166164656"/>
      </c:barChart>
      <c:catAx>
        <c:axId val="17222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66164656"/>
        <c:crosses val="autoZero"/>
        <c:auto val="1"/>
        <c:lblAlgn val="ctr"/>
        <c:lblOffset val="100"/>
        <c:noMultiLvlLbl val="0"/>
      </c:catAx>
      <c:valAx>
        <c:axId val="166164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28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0AFEE-E8A8-44A0-82B9-A27F671E8BE4}" type="datetimeFigureOut">
              <a:rPr lang="en-US" smtClean="0"/>
              <a:t>10/12/20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C4BAE4-A4DC-44DE-9D42-53BBFF1C4D41}" type="slidenum">
              <a:rPr lang="en-US" smtClean="0"/>
              <a:t>‹#›</a:t>
            </a:fld>
            <a:endParaRPr lang="en-US"/>
          </a:p>
        </p:txBody>
      </p:sp>
    </p:spTree>
    <p:extLst>
      <p:ext uri="{BB962C8B-B14F-4D97-AF65-F5344CB8AC3E}">
        <p14:creationId xmlns:p14="http://schemas.microsoft.com/office/powerpoint/2010/main" val="20151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1C22AD18-3449-F744-B7A2-82E69945C1D0}" type="slidenum">
              <a:rPr lang="en-US" sz="1100"/>
              <a:pPr eaLnBrk="1" hangingPunct="1">
                <a:defRPr/>
              </a:pPr>
              <a:t>4</a:t>
            </a:fld>
            <a:endParaRPr lang="en-US" sz="1100"/>
          </a:p>
        </p:txBody>
      </p:sp>
      <p:sp>
        <p:nvSpPr>
          <p:cNvPr id="68611"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68612"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endParaRPr lang="en-US">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386420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Castells X, </a:t>
            </a:r>
            <a:r>
              <a:rPr lang="en-US" sz="1200" b="0" i="0" kern="1200" dirty="0" err="1">
                <a:solidFill>
                  <a:schemeClr val="tx1"/>
                </a:solidFill>
                <a:effectLst/>
                <a:latin typeface="+mn-lt"/>
                <a:ea typeface="+mn-ea"/>
                <a:cs typeface="+mn-cs"/>
              </a:rPr>
              <a:t>Cunill</a:t>
            </a:r>
            <a:r>
              <a:rPr lang="en-US" sz="1200" b="0" i="0" kern="1200" dirty="0">
                <a:solidFill>
                  <a:schemeClr val="tx1"/>
                </a:solidFill>
                <a:effectLst/>
                <a:latin typeface="+mn-lt"/>
                <a:ea typeface="+mn-ea"/>
                <a:cs typeface="+mn-cs"/>
              </a:rPr>
              <a:t> R, Pérez‐</a:t>
            </a:r>
            <a:r>
              <a:rPr lang="en-US" sz="1200" b="0" i="0" kern="1200" dirty="0" err="1">
                <a:solidFill>
                  <a:schemeClr val="tx1"/>
                </a:solidFill>
                <a:effectLst/>
                <a:latin typeface="+mn-lt"/>
                <a:ea typeface="+mn-ea"/>
                <a:cs typeface="+mn-cs"/>
              </a:rPr>
              <a:t>Mañá</a:t>
            </a:r>
            <a:r>
              <a:rPr lang="en-US" sz="1200" b="0" i="0" kern="1200" dirty="0">
                <a:solidFill>
                  <a:schemeClr val="tx1"/>
                </a:solidFill>
                <a:effectLst/>
                <a:latin typeface="+mn-lt"/>
                <a:ea typeface="+mn-ea"/>
                <a:cs typeface="+mn-cs"/>
              </a:rPr>
              <a:t> C, Vidal X, </a:t>
            </a:r>
            <a:r>
              <a:rPr lang="en-US" sz="1200" b="0" i="0" kern="1200" dirty="0" err="1">
                <a:solidFill>
                  <a:schemeClr val="tx1"/>
                </a:solidFill>
                <a:effectLst/>
                <a:latin typeface="+mn-lt"/>
                <a:ea typeface="+mn-ea"/>
                <a:cs typeface="+mn-cs"/>
              </a:rPr>
              <a:t>Capellà</a:t>
            </a:r>
            <a:r>
              <a:rPr lang="en-US" sz="1200" b="0" i="0" kern="1200" dirty="0">
                <a:solidFill>
                  <a:schemeClr val="tx1"/>
                </a:solidFill>
                <a:effectLst/>
                <a:latin typeface="+mn-lt"/>
                <a:ea typeface="+mn-ea"/>
                <a:cs typeface="+mn-cs"/>
              </a:rPr>
              <a:t> D. Psychostimulant drugs for cocaine dependence. The Cochrane Library. 2016 Jan 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Pérez‐</a:t>
            </a:r>
            <a:r>
              <a:rPr lang="en-US" sz="1200" b="0" i="0" kern="1200" dirty="0" err="1">
                <a:solidFill>
                  <a:schemeClr val="tx1"/>
                </a:solidFill>
                <a:effectLst/>
                <a:latin typeface="+mn-lt"/>
                <a:ea typeface="+mn-ea"/>
                <a:cs typeface="+mn-cs"/>
              </a:rPr>
              <a:t>Mañá</a:t>
            </a:r>
            <a:r>
              <a:rPr lang="en-US" sz="1200" b="0" i="0" kern="1200" dirty="0">
                <a:solidFill>
                  <a:schemeClr val="tx1"/>
                </a:solidFill>
                <a:effectLst/>
                <a:latin typeface="+mn-lt"/>
                <a:ea typeface="+mn-ea"/>
                <a:cs typeface="+mn-cs"/>
              </a:rPr>
              <a:t> C, Castells X, Torrens M, </a:t>
            </a:r>
            <a:r>
              <a:rPr lang="en-US" sz="1200" b="0" i="0" kern="1200" dirty="0" err="1">
                <a:solidFill>
                  <a:schemeClr val="tx1"/>
                </a:solidFill>
                <a:effectLst/>
                <a:latin typeface="+mn-lt"/>
                <a:ea typeface="+mn-ea"/>
                <a:cs typeface="+mn-cs"/>
              </a:rPr>
              <a:t>Capellà</a:t>
            </a:r>
            <a:r>
              <a:rPr lang="en-US" sz="1200" b="0" i="0" kern="1200" dirty="0">
                <a:solidFill>
                  <a:schemeClr val="tx1"/>
                </a:solidFill>
                <a:effectLst/>
                <a:latin typeface="+mn-lt"/>
                <a:ea typeface="+mn-ea"/>
                <a:cs typeface="+mn-cs"/>
              </a:rPr>
              <a:t> D, </a:t>
            </a:r>
            <a:r>
              <a:rPr lang="en-US" sz="1200" b="0" i="0" kern="1200" dirty="0" err="1">
                <a:solidFill>
                  <a:schemeClr val="tx1"/>
                </a:solidFill>
                <a:effectLst/>
                <a:latin typeface="+mn-lt"/>
                <a:ea typeface="+mn-ea"/>
                <a:cs typeface="+mn-cs"/>
              </a:rPr>
              <a:t>Farre</a:t>
            </a:r>
            <a:r>
              <a:rPr lang="en-US" sz="1200" b="0" i="0" kern="1200" dirty="0">
                <a:solidFill>
                  <a:schemeClr val="tx1"/>
                </a:solidFill>
                <a:effectLst/>
                <a:latin typeface="+mn-lt"/>
                <a:ea typeface="+mn-ea"/>
                <a:cs typeface="+mn-cs"/>
              </a:rPr>
              <a:t> M. Efficacy of psychostimulant drugs for amphetamine abuse or dependence. Cochrane Database of Systematic Reviews. 2013(9).</a:t>
            </a:r>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18</a:t>
            </a:fld>
            <a:endParaRPr lang="en-US"/>
          </a:p>
        </p:txBody>
      </p:sp>
    </p:spTree>
    <p:extLst>
      <p:ext uri="{BB962C8B-B14F-4D97-AF65-F5344CB8AC3E}">
        <p14:creationId xmlns:p14="http://schemas.microsoft.com/office/powerpoint/2010/main" val="2992068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212121"/>
                </a:solidFill>
                <a:latin typeface="system-ui"/>
              </a:rPr>
              <a:t>Dakwar</a:t>
            </a:r>
            <a:r>
              <a:rPr lang="en-US" sz="1200" dirty="0">
                <a:solidFill>
                  <a:srgbClr val="212121"/>
                </a:solidFill>
                <a:latin typeface="system-ui"/>
              </a:rPr>
              <a:t> E, Nunes EV, Hart CL, </a:t>
            </a:r>
            <a:r>
              <a:rPr lang="en-US" sz="1200" dirty="0" err="1">
                <a:solidFill>
                  <a:srgbClr val="212121"/>
                </a:solidFill>
                <a:latin typeface="system-ui"/>
              </a:rPr>
              <a:t>Foltin</a:t>
            </a:r>
            <a:r>
              <a:rPr lang="en-US" sz="1200" dirty="0">
                <a:solidFill>
                  <a:srgbClr val="212121"/>
                </a:solidFill>
                <a:latin typeface="system-ui"/>
              </a:rPr>
              <a:t> RW, Mathew SJ, Carpenter KM, Choi CJJ, </a:t>
            </a:r>
            <a:r>
              <a:rPr lang="en-US" sz="1200" dirty="0" err="1">
                <a:solidFill>
                  <a:srgbClr val="212121"/>
                </a:solidFill>
                <a:latin typeface="system-ui"/>
              </a:rPr>
              <a:t>Basaraba</a:t>
            </a:r>
            <a:r>
              <a:rPr lang="en-US" sz="1200" dirty="0">
                <a:solidFill>
                  <a:srgbClr val="212121"/>
                </a:solidFill>
                <a:latin typeface="system-ui"/>
              </a:rPr>
              <a:t> CN, </a:t>
            </a:r>
            <a:r>
              <a:rPr lang="en-US" sz="1200" dirty="0" err="1">
                <a:solidFill>
                  <a:srgbClr val="212121"/>
                </a:solidFill>
                <a:latin typeface="system-ui"/>
              </a:rPr>
              <a:t>Pavlicova</a:t>
            </a:r>
            <a:r>
              <a:rPr lang="en-US" sz="1200" dirty="0">
                <a:solidFill>
                  <a:srgbClr val="212121"/>
                </a:solidFill>
                <a:latin typeface="system-ui"/>
              </a:rPr>
              <a:t> M, Levin FR. A Single Ketamine Infusion Combined With Mindfulness-Based Behavioral Modification to Treat Cocaine Dependence: A Randomized Clinical Trial. Am J Psychiatry. 2019 Nov 1;176(11):923-930.</a:t>
            </a:r>
            <a:endParaRPr lang="en-US" sz="1200" dirty="0"/>
          </a:p>
          <a:p>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21</a:t>
            </a:fld>
            <a:endParaRPr lang="en-US"/>
          </a:p>
        </p:txBody>
      </p:sp>
    </p:spTree>
    <p:extLst>
      <p:ext uri="{BB962C8B-B14F-4D97-AF65-F5344CB8AC3E}">
        <p14:creationId xmlns:p14="http://schemas.microsoft.com/office/powerpoint/2010/main" val="942342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Wang D, Zhou C, Zhao </a:t>
            </a:r>
            <a:r>
              <a:rPr lang="en-US" sz="1200" kern="1200" dirty="0" err="1">
                <a:solidFill>
                  <a:schemeClr val="tx1"/>
                </a:solidFill>
                <a:effectLst/>
                <a:latin typeface="+mn-lt"/>
                <a:ea typeface="+mn-ea"/>
                <a:cs typeface="+mn-cs"/>
              </a:rPr>
              <a:t>M,Wu</a:t>
            </a:r>
            <a:r>
              <a:rPr lang="en-US" sz="1200" kern="1200" dirty="0">
                <a:solidFill>
                  <a:schemeClr val="tx1"/>
                </a:solidFill>
                <a:effectLst/>
                <a:latin typeface="+mn-lt"/>
                <a:ea typeface="+mn-ea"/>
                <a:cs typeface="+mn-cs"/>
              </a:rPr>
              <a:t> X, Chang YK.</a:t>
            </a:r>
          </a:p>
          <a:p>
            <a:r>
              <a:rPr lang="en-US" sz="1200" kern="1200" dirty="0">
                <a:solidFill>
                  <a:schemeClr val="tx1"/>
                </a:solidFill>
                <a:effectLst/>
                <a:latin typeface="+mn-lt"/>
                <a:ea typeface="+mn-ea"/>
                <a:cs typeface="+mn-cs"/>
              </a:rPr>
              <a:t>Dose-response relationships between exercise</a:t>
            </a:r>
          </a:p>
          <a:p>
            <a:r>
              <a:rPr lang="en-US" sz="1200" kern="1200" dirty="0">
                <a:solidFill>
                  <a:schemeClr val="tx1"/>
                </a:solidFill>
                <a:effectLst/>
                <a:latin typeface="+mn-lt"/>
                <a:ea typeface="+mn-ea"/>
                <a:cs typeface="+mn-cs"/>
              </a:rPr>
              <a:t>intensity, cravings, and inhibitory control in</a:t>
            </a:r>
          </a:p>
          <a:p>
            <a:r>
              <a:rPr lang="en-US" sz="1200" kern="1200" dirty="0">
                <a:solidFill>
                  <a:schemeClr val="tx1"/>
                </a:solidFill>
                <a:effectLst/>
                <a:latin typeface="+mn-lt"/>
                <a:ea typeface="+mn-ea"/>
                <a:cs typeface="+mn-cs"/>
              </a:rPr>
              <a:t>methamphetamine dependence: an ERPs study.</a:t>
            </a:r>
          </a:p>
          <a:p>
            <a:r>
              <a:rPr lang="en-US" sz="1200" kern="1200" dirty="0">
                <a:solidFill>
                  <a:schemeClr val="tx1"/>
                </a:solidFill>
                <a:effectLst/>
                <a:latin typeface="+mn-lt"/>
                <a:ea typeface="+mn-ea"/>
                <a:cs typeface="+mn-cs"/>
              </a:rPr>
              <a:t>Drug Alcohol Depend. 2016;161:331-339.</a:t>
            </a:r>
          </a:p>
          <a:p>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22</a:t>
            </a:fld>
            <a:endParaRPr lang="en-US"/>
          </a:p>
        </p:txBody>
      </p:sp>
    </p:spTree>
    <p:extLst>
      <p:ext uri="{BB962C8B-B14F-4D97-AF65-F5344CB8AC3E}">
        <p14:creationId xmlns:p14="http://schemas.microsoft.com/office/powerpoint/2010/main" val="202009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89F765FD-85DC-024C-BEE6-3F030540FDE8}" type="slidenum">
              <a:rPr lang="en-US" sz="1100"/>
              <a:pPr eaLnBrk="1" hangingPunct="1">
                <a:defRPr/>
              </a:pPr>
              <a:t>23</a:t>
            </a:fld>
            <a:endParaRPr lang="en-US" sz="1100"/>
          </a:p>
        </p:txBody>
      </p:sp>
      <p:sp>
        <p:nvSpPr>
          <p:cNvPr id="83971" name="Rectangle 2"/>
          <p:cNvSpPr>
            <a:spLocks noGrp="1" noRot="1" noChangeAspect="1" noChangeArrowheads="1" noTextEdit="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With contingency management mention drug courts  and appointment intervals</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86083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B016E99B-283A-8242-AE8C-51966A909EAD}" type="slidenum">
              <a:rPr lang="en-US" sz="1100"/>
              <a:pPr eaLnBrk="1" hangingPunct="1">
                <a:defRPr/>
              </a:pPr>
              <a:t>24</a:t>
            </a:fld>
            <a:endParaRPr lang="en-US" sz="1100"/>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With contingency management mention drug courts  and appointment intervals</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774901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6E4D7C-2C19-4624-85B9-3C7A908D1BE6}" type="slidenum">
              <a:rPr lang="en-US">
                <a:latin typeface="Times" pitchFamily="18" charset="0"/>
                <a:ea typeface="ＭＳ Ｐゴシック"/>
                <a:cs typeface="ＭＳ Ｐゴシック"/>
              </a:rPr>
              <a:pPr fontAlgn="base">
                <a:spcBef>
                  <a:spcPct val="0"/>
                </a:spcBef>
                <a:spcAft>
                  <a:spcPct val="0"/>
                </a:spcAft>
              </a:pPr>
              <a:t>28</a:t>
            </a:fld>
            <a:endParaRPr lang="en-US">
              <a:latin typeface="Times" pitchFamily="18" charset="0"/>
              <a:ea typeface="ＭＳ Ｐゴシック"/>
              <a:cs typeface="ＭＳ Ｐゴシック"/>
            </a:endParaRPr>
          </a:p>
        </p:txBody>
      </p:sp>
      <p:sp>
        <p:nvSpPr>
          <p:cNvPr id="2765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765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435" tIns="45718" rIns="91435" bIns="45718" numCol="1" anchor="t" anchorCtr="0" compatLnSpc="1">
            <a:prstTxWarp prst="textNoShape">
              <a:avLst/>
            </a:prstTxWarp>
          </a:bodyPr>
          <a:lstStyle/>
          <a:p>
            <a:pPr>
              <a:spcBef>
                <a:spcPct val="0"/>
              </a:spcBef>
            </a:pPr>
            <a:endParaRPr lang="en-US" dirty="0">
              <a:latin typeface="Times" pitchFamily="18" charset="0"/>
              <a:ea typeface="ＭＳ Ｐゴシック"/>
              <a:cs typeface="ＭＳ Ｐゴシック"/>
            </a:endParaRPr>
          </a:p>
        </p:txBody>
      </p:sp>
    </p:spTree>
    <p:extLst>
      <p:ext uri="{BB962C8B-B14F-4D97-AF65-F5344CB8AC3E}">
        <p14:creationId xmlns:p14="http://schemas.microsoft.com/office/powerpoint/2010/main" val="2875427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CA8F0B25-0882-4966-B3FB-F7B53529A9BC}" type="slidenum">
              <a:rPr lang="en-US" smtClean="0"/>
              <a:pPr>
                <a:defRPr/>
              </a:pPr>
              <a:t>30</a:t>
            </a:fld>
            <a:endParaRPr lang="en-US"/>
          </a:p>
        </p:txBody>
      </p:sp>
    </p:spTree>
    <p:extLst>
      <p:ext uri="{BB962C8B-B14F-4D97-AF65-F5344CB8AC3E}">
        <p14:creationId xmlns:p14="http://schemas.microsoft.com/office/powerpoint/2010/main" val="3267861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F0B25-0882-4966-B3FB-F7B53529A9BC}" type="slidenum">
              <a:rPr lang="en-US" smtClean="0"/>
              <a:pPr>
                <a:defRPr/>
              </a:pPr>
              <a:t>31</a:t>
            </a:fld>
            <a:endParaRPr lang="en-US"/>
          </a:p>
        </p:txBody>
      </p:sp>
    </p:spTree>
    <p:extLst>
      <p:ext uri="{BB962C8B-B14F-4D97-AF65-F5344CB8AC3E}">
        <p14:creationId xmlns:p14="http://schemas.microsoft.com/office/powerpoint/2010/main" val="1825743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F0B25-0882-4966-B3FB-F7B53529A9BC}" type="slidenum">
              <a:rPr lang="en-US" smtClean="0"/>
              <a:pPr>
                <a:defRPr/>
              </a:pPr>
              <a:t>32</a:t>
            </a:fld>
            <a:endParaRPr lang="en-US"/>
          </a:p>
        </p:txBody>
      </p:sp>
    </p:spTree>
    <p:extLst>
      <p:ext uri="{BB962C8B-B14F-4D97-AF65-F5344CB8AC3E}">
        <p14:creationId xmlns:p14="http://schemas.microsoft.com/office/powerpoint/2010/main" val="3503365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4602950D-606A-C740-9CB2-ACB68A677548}" type="slidenum">
              <a:rPr lang="en-US" sz="1100"/>
              <a:pPr eaLnBrk="1" hangingPunct="1">
                <a:defRPr/>
              </a:pPr>
              <a:t>35</a:t>
            </a:fld>
            <a:endParaRPr lang="en-US" sz="1100"/>
          </a:p>
        </p:txBody>
      </p:sp>
      <p:sp>
        <p:nvSpPr>
          <p:cNvPr id="81923"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81924"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Consider keeping this slide</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092110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9A54AA29-F98A-0645-A941-2957967CEB84}" type="slidenum">
              <a:rPr lang="en-US" sz="1100"/>
              <a:pPr eaLnBrk="1" hangingPunct="1">
                <a:defRPr/>
              </a:pPr>
              <a:t>7</a:t>
            </a:fld>
            <a:endParaRPr lang="en-US" sz="11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r>
              <a:rPr lang="en-US">
                <a:latin typeface="Times New Roman" charset="0"/>
                <a:cs typeface="+mn-cs"/>
              </a:rPr>
              <a:t>ED perspective</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879898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8751508A-7C37-A847-A43F-70CFF9989AC2}" type="slidenum">
              <a:rPr lang="en-US" sz="1100"/>
              <a:pPr eaLnBrk="1" hangingPunct="1">
                <a:defRPr/>
              </a:pPr>
              <a:t>37</a:t>
            </a:fld>
            <a:endParaRPr lang="en-US" sz="1100"/>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With contingency management mention drug courts  and appointment intervals</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690910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F0B25-0882-4966-B3FB-F7B53529A9BC}" type="slidenum">
              <a:rPr lang="en-US" smtClean="0"/>
              <a:pPr>
                <a:defRPr/>
              </a:pPr>
              <a:t>41</a:t>
            </a:fld>
            <a:endParaRPr lang="en-US"/>
          </a:p>
        </p:txBody>
      </p:sp>
    </p:spTree>
    <p:extLst>
      <p:ext uri="{BB962C8B-B14F-4D97-AF65-F5344CB8AC3E}">
        <p14:creationId xmlns:p14="http://schemas.microsoft.com/office/powerpoint/2010/main" val="2194418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E889111F-9463-B041-8DC2-852664004E85}" type="slidenum">
              <a:rPr lang="en-US" sz="1100"/>
              <a:pPr eaLnBrk="1" hangingPunct="1">
                <a:defRPr/>
              </a:pPr>
              <a:t>49</a:t>
            </a:fld>
            <a:endParaRPr lang="en-US" sz="1100"/>
          </a:p>
        </p:txBody>
      </p:sp>
      <p:sp>
        <p:nvSpPr>
          <p:cNvPr id="89091"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89092"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rPr>
              <a:t>This slide and the next slide are from difference studies, but Rawson uses them to illustrate a point saying in effect…. If you think a cheeseburger causes a 50% increase in basal dopamine in a rat, a rat sex is as good as two cheeseburgers, nicotine and heroin are as good as two cheeseburgers, cocaine is almost as good as 4 cheeseburgers and amphetamine (methamphetamines brother) is as good as 10 cheeseburgers.</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708850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795AD3C6-81B3-CB43-87E7-31940BD5E8AC}" type="slidenum">
              <a:rPr lang="en-US" sz="1100"/>
              <a:pPr eaLnBrk="1" hangingPunct="1">
                <a:defRPr/>
              </a:pPr>
              <a:t>52</a:t>
            </a:fld>
            <a:endParaRPr lang="en-US" sz="11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r>
              <a:rPr lang="en-US">
                <a:latin typeface="Times New Roman" charset="0"/>
              </a:rPr>
              <a:t>Researchers from the Centers for Disease Control and Prevention queried the Healthcare Cost and Utilization Project National Inpatient Sample to determine trends in cocaine and ampetamine-related hospitalizations and complications during these hospitalizations among pregnant women between 1998 and 2004. </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540354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161DD000-02C5-714B-8DF3-CB73B72A5514}" type="slidenum">
              <a:rPr lang="en-US" sz="1100"/>
              <a:pPr eaLnBrk="1" hangingPunct="1">
                <a:defRPr/>
              </a:pPr>
              <a:t>55</a:t>
            </a:fld>
            <a:endParaRPr lang="en-US" sz="1100"/>
          </a:p>
        </p:txBody>
      </p:sp>
      <p:sp>
        <p:nvSpPr>
          <p:cNvPr id="92163"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92164"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Results of google search.</a:t>
            </a:r>
          </a:p>
          <a:p>
            <a:pPr eaLnBrk="1" hangingPunct="1">
              <a:defRPr/>
            </a:pPr>
            <a:endParaRPr lang="en-US">
              <a:latin typeface="Times New Roman" charset="0"/>
              <a:cs typeface="+mn-cs"/>
            </a:endParaRPr>
          </a:p>
          <a:p>
            <a:pPr eaLnBrk="1" hangingPunct="1">
              <a:defRPr/>
            </a:pPr>
            <a:r>
              <a:rPr lang="en-US">
                <a:latin typeface="Times New Roman" charset="0"/>
                <a:cs typeface="+mn-cs"/>
              </a:rPr>
              <a:t>Methamphetamine is cooked from a recipe rather than grown</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247116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8B7A6A7D-96EE-9949-B05B-8F658E8D4B4C}" type="slidenum">
              <a:rPr lang="en-US" sz="1100"/>
              <a:pPr eaLnBrk="1" hangingPunct="1">
                <a:defRPr/>
              </a:pPr>
              <a:t>57</a:t>
            </a:fld>
            <a:endParaRPr lang="en-US" sz="1100"/>
          </a:p>
        </p:txBody>
      </p:sp>
      <p:sp>
        <p:nvSpPr>
          <p:cNvPr id="97283"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97284"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Fact check Interactions</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895741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5DF4B7B9-B122-D94A-96F1-A1728FD84B19}" type="slidenum">
              <a:rPr lang="en-US" sz="1100"/>
              <a:pPr eaLnBrk="1" hangingPunct="1">
                <a:defRPr/>
              </a:pPr>
              <a:t>59</a:t>
            </a:fld>
            <a:endParaRPr lang="en-US" sz="1100"/>
          </a:p>
        </p:txBody>
      </p:sp>
      <p:sp>
        <p:nvSpPr>
          <p:cNvPr id="98307" name="Rectangle 2"/>
          <p:cNvSpPr>
            <a:spLocks noGrp="1" noRot="1" noChangeAspect="1" noChangeArrowheads="1" noTextEdit="1"/>
          </p:cNvSpPr>
          <p:nvPr>
            <p:ph type="sldImg"/>
          </p:nvPr>
        </p:nvSpPr>
        <p:spPr>
          <a:xfrm>
            <a:off x="382588" y="684213"/>
            <a:ext cx="6094412" cy="3429000"/>
          </a:xfrm>
          <a:ln/>
        </p:spPr>
      </p:sp>
      <p:sp>
        <p:nvSpPr>
          <p:cNvPr id="98308" name="Rectangle 3"/>
          <p:cNvSpPr>
            <a:spLocks noGrp="1" noChangeArrowheads="1"/>
          </p:cNvSpPr>
          <p:nvPr>
            <p:ph type="body" idx="1"/>
          </p:nvPr>
        </p:nvSpPr>
        <p:spPr>
          <a:xfrm>
            <a:off x="686098" y="4343703"/>
            <a:ext cx="5485805" cy="4115405"/>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759488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6D09885C-D9FC-6C4D-B864-2FEC65E1267F}" type="slidenum">
              <a:rPr lang="en-US" sz="1100"/>
              <a:pPr eaLnBrk="1" hangingPunct="1">
                <a:defRPr/>
              </a:pPr>
              <a:t>63</a:t>
            </a:fld>
            <a:endParaRPr lang="en-US" sz="1100"/>
          </a:p>
        </p:txBody>
      </p:sp>
      <p:sp>
        <p:nvSpPr>
          <p:cNvPr id="72707"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72708"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Law enforcement perspective</a:t>
            </a:r>
          </a:p>
          <a:p>
            <a:pPr eaLnBrk="1" hangingPunct="1">
              <a:defRPr/>
            </a:pPr>
            <a:endParaRPr lang="en-US">
              <a:latin typeface="Times New Roman" charset="0"/>
              <a:cs typeface="+mn-cs"/>
            </a:endParaRPr>
          </a:p>
          <a:p>
            <a:pPr eaLnBrk="1" hangingPunct="1">
              <a:defRPr/>
            </a:pPr>
            <a:r>
              <a:rPr lang="en-US">
                <a:latin typeface="Times New Roman" charset="0"/>
                <a:cs typeface="+mn-cs"/>
              </a:rPr>
              <a:t>Karran: The epidemic family and environment and criminal justice system.</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936919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EF5B9AE6-BA34-564B-9F16-93046D7204EE}" type="slidenum">
              <a:rPr lang="en-US" sz="1100"/>
              <a:pPr eaLnBrk="1" hangingPunct="1">
                <a:defRPr/>
              </a:pPr>
              <a:t>64</a:t>
            </a:fld>
            <a:endParaRPr lang="en-US" sz="11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r>
              <a:rPr lang="en-US">
                <a:latin typeface="Times New Roman" charset="0"/>
                <a:cs typeface="+mn-cs"/>
              </a:rPr>
              <a:t>2006 reauthorized Patriot Act required pseudo-ephedrine to be held behind the counter and purchasers to sign a log book and show ID.</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799294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Rusyniak</a:t>
            </a:r>
            <a:r>
              <a:rPr lang="en-US" sz="1200" kern="1200" dirty="0">
                <a:solidFill>
                  <a:schemeClr val="tx1"/>
                </a:solidFill>
                <a:effectLst/>
                <a:latin typeface="+mn-lt"/>
                <a:ea typeface="+mn-ea"/>
                <a:cs typeface="+mn-cs"/>
              </a:rPr>
              <a:t>, D. E. (2011). Neurologic manifestations of chronic methamphetamine abuse.</a:t>
            </a:r>
          </a:p>
          <a:p>
            <a:r>
              <a:rPr lang="en-US" sz="1200" kern="1200" dirty="0">
                <a:solidFill>
                  <a:schemeClr val="tx1"/>
                </a:solidFill>
                <a:effectLst/>
                <a:latin typeface="+mn-lt"/>
                <a:ea typeface="+mn-ea"/>
                <a:cs typeface="+mn-cs"/>
              </a:rPr>
              <a:t>Neurologic Clinics, 29(3), 641–655. http://</a:t>
            </a:r>
            <a:r>
              <a:rPr lang="en-US" sz="1200" kern="1200" dirty="0" err="1">
                <a:solidFill>
                  <a:schemeClr val="tx1"/>
                </a:solidFill>
                <a:effectLst/>
                <a:latin typeface="+mn-lt"/>
                <a:ea typeface="+mn-ea"/>
                <a:cs typeface="+mn-cs"/>
              </a:rPr>
              <a:t>dx.doi.org</a:t>
            </a:r>
            <a:r>
              <a:rPr lang="en-US" sz="1200" kern="1200" dirty="0">
                <a:solidFill>
                  <a:schemeClr val="tx1"/>
                </a:solidFill>
                <a:effectLst/>
                <a:latin typeface="+mn-lt"/>
                <a:ea typeface="+mn-ea"/>
                <a:cs typeface="+mn-cs"/>
              </a:rPr>
              <a:t>/10.1016/j.ncl.2011.05.004.</a:t>
            </a:r>
          </a:p>
          <a:p>
            <a:r>
              <a:rPr lang="en-US" sz="1200" kern="1200" dirty="0" err="1">
                <a:solidFill>
                  <a:schemeClr val="tx1"/>
                </a:solidFill>
                <a:effectLst/>
                <a:latin typeface="+mn-lt"/>
                <a:ea typeface="+mn-ea"/>
                <a:cs typeface="+mn-cs"/>
              </a:rPr>
              <a:t>Rusyniak</a:t>
            </a:r>
            <a:r>
              <a:rPr lang="en-US" sz="1200" kern="1200" dirty="0">
                <a:solidFill>
                  <a:schemeClr val="tx1"/>
                </a:solidFill>
                <a:effectLst/>
                <a:latin typeface="+mn-lt"/>
                <a:ea typeface="+mn-ea"/>
                <a:cs typeface="+mn-cs"/>
              </a:rPr>
              <a:t>, D. E. (2013). Neurologic manifestations of chronic methamphetamine abuse. The</a:t>
            </a:r>
          </a:p>
          <a:p>
            <a:r>
              <a:rPr lang="en-US" sz="1200" kern="1200" dirty="0">
                <a:solidFill>
                  <a:schemeClr val="tx1"/>
                </a:solidFill>
                <a:effectLst/>
                <a:latin typeface="+mn-lt"/>
                <a:ea typeface="+mn-ea"/>
                <a:cs typeface="+mn-cs"/>
              </a:rPr>
              <a:t>Psychiatric Clinics of North America, 36(2), 261–275. http://</a:t>
            </a:r>
            <a:r>
              <a:rPr lang="en-US" sz="1200" kern="1200" dirty="0" err="1">
                <a:solidFill>
                  <a:schemeClr val="tx1"/>
                </a:solidFill>
                <a:effectLst/>
                <a:latin typeface="+mn-lt"/>
                <a:ea typeface="+mn-ea"/>
                <a:cs typeface="+mn-cs"/>
              </a:rPr>
              <a:t>dx.doi.org</a:t>
            </a:r>
            <a:r>
              <a:rPr lang="en-US" sz="1200" kern="1200" dirty="0">
                <a:solidFill>
                  <a:schemeClr val="tx1"/>
                </a:solidFill>
                <a:effectLst/>
                <a:latin typeface="+mn-lt"/>
                <a:ea typeface="+mn-ea"/>
                <a:cs typeface="+mn-cs"/>
              </a:rPr>
              <a:t>/10.1016/</a:t>
            </a:r>
          </a:p>
          <a:p>
            <a:r>
              <a:rPr lang="en-US" sz="1200" kern="1200" dirty="0">
                <a:solidFill>
                  <a:schemeClr val="tx1"/>
                </a:solidFill>
                <a:effectLst/>
                <a:latin typeface="+mn-lt"/>
                <a:ea typeface="+mn-ea"/>
                <a:cs typeface="+mn-cs"/>
              </a:rPr>
              <a:t>j.psc.2013.02.005.</a:t>
            </a:r>
          </a:p>
          <a:p>
            <a:r>
              <a:rPr lang="en-US" sz="1200" kern="1200" dirty="0">
                <a:solidFill>
                  <a:schemeClr val="tx1"/>
                </a:solidFill>
                <a:effectLst/>
                <a:latin typeface="+mn-lt"/>
                <a:ea typeface="+mn-ea"/>
                <a:cs typeface="+mn-cs"/>
              </a:rPr>
              <a:t>Rylander, G. (1972). Psychoses and the </a:t>
            </a:r>
            <a:r>
              <a:rPr lang="en-US" sz="1200" kern="1200" dirty="0" err="1">
                <a:solidFill>
                  <a:schemeClr val="tx1"/>
                </a:solidFill>
                <a:effectLst/>
                <a:latin typeface="+mn-lt"/>
                <a:ea typeface="+mn-ea"/>
                <a:cs typeface="+mn-cs"/>
              </a:rPr>
              <a:t>punding</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choreiform</a:t>
            </a:r>
            <a:r>
              <a:rPr lang="en-US" sz="1200" kern="1200" dirty="0">
                <a:solidFill>
                  <a:schemeClr val="tx1"/>
                </a:solidFill>
                <a:effectLst/>
                <a:latin typeface="+mn-lt"/>
                <a:ea typeface="+mn-ea"/>
                <a:cs typeface="+mn-cs"/>
              </a:rPr>
              <a:t> syndromes in addiction to</a:t>
            </a:r>
          </a:p>
          <a:p>
            <a:r>
              <a:rPr lang="en-US" sz="1200" kern="1200" dirty="0">
                <a:solidFill>
                  <a:schemeClr val="tx1"/>
                </a:solidFill>
                <a:effectLst/>
                <a:latin typeface="+mn-lt"/>
                <a:ea typeface="+mn-ea"/>
                <a:cs typeface="+mn-cs"/>
              </a:rPr>
              <a:t>central stimulant drugs. </a:t>
            </a:r>
            <a:r>
              <a:rPr lang="en-US" sz="1200" kern="1200" dirty="0" err="1">
                <a:solidFill>
                  <a:schemeClr val="tx1"/>
                </a:solidFill>
                <a:effectLst/>
                <a:latin typeface="+mn-lt"/>
                <a:ea typeface="+mn-ea"/>
                <a:cs typeface="+mn-cs"/>
              </a:rPr>
              <a:t>Psychiatria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Neurologia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Neurochirurgia</a:t>
            </a:r>
            <a:r>
              <a:rPr lang="en-US" sz="1200" kern="1200" dirty="0">
                <a:solidFill>
                  <a:schemeClr val="tx1"/>
                </a:solidFill>
                <a:effectLst/>
                <a:latin typeface="+mn-lt"/>
                <a:ea typeface="+mn-ea"/>
                <a:cs typeface="+mn-cs"/>
              </a:rPr>
              <a:t>, 75(3), 203–212.</a:t>
            </a:r>
          </a:p>
          <a:p>
            <a:r>
              <a:rPr lang="en-US" sz="1200" kern="1200" dirty="0">
                <a:solidFill>
                  <a:schemeClr val="tx1"/>
                </a:solidFill>
                <a:effectLst/>
                <a:latin typeface="+mn-lt"/>
                <a:ea typeface="+mn-ea"/>
                <a:cs typeface="+mn-cs"/>
              </a:rPr>
              <a:t>Sanchez-Ramos, J. R. (1993). Psychostimulants. Neurologic Clinics, 11(3), 535–553.</a:t>
            </a:r>
          </a:p>
          <a:p>
            <a:r>
              <a:rPr lang="en-US" sz="1200" kern="1200" dirty="0">
                <a:solidFill>
                  <a:schemeClr val="tx1"/>
                </a:solidFill>
                <a:effectLst/>
                <a:latin typeface="+mn-lt"/>
                <a:ea typeface="+mn-ea"/>
                <a:cs typeface="+mn-cs"/>
              </a:rPr>
              <a:t>Fasano, A., &amp; </a:t>
            </a:r>
            <a:r>
              <a:rPr lang="en-US" sz="1200" kern="1200" dirty="0" err="1">
                <a:solidFill>
                  <a:schemeClr val="tx1"/>
                </a:solidFill>
                <a:effectLst/>
                <a:latin typeface="+mn-lt"/>
                <a:ea typeface="+mn-ea"/>
                <a:cs typeface="+mn-cs"/>
              </a:rPr>
              <a:t>Petrovic</a:t>
            </a:r>
            <a:r>
              <a:rPr lang="en-US" sz="1200" kern="1200" dirty="0">
                <a:solidFill>
                  <a:schemeClr val="tx1"/>
                </a:solidFill>
                <a:effectLst/>
                <a:latin typeface="+mn-lt"/>
                <a:ea typeface="+mn-ea"/>
                <a:cs typeface="+mn-cs"/>
              </a:rPr>
              <a:t>, I. (2010). Insights into pathophysiology of </a:t>
            </a:r>
            <a:r>
              <a:rPr lang="en-US" sz="1200" kern="1200" dirty="0" err="1">
                <a:solidFill>
                  <a:schemeClr val="tx1"/>
                </a:solidFill>
                <a:effectLst/>
                <a:latin typeface="+mn-lt"/>
                <a:ea typeface="+mn-ea"/>
                <a:cs typeface="+mn-cs"/>
              </a:rPr>
              <a:t>punding</a:t>
            </a:r>
            <a:r>
              <a:rPr lang="en-US" sz="1200" kern="1200" dirty="0">
                <a:solidFill>
                  <a:schemeClr val="tx1"/>
                </a:solidFill>
                <a:effectLst/>
                <a:latin typeface="+mn-lt"/>
                <a:ea typeface="+mn-ea"/>
                <a:cs typeface="+mn-cs"/>
              </a:rPr>
              <a:t> reveal possible</a:t>
            </a:r>
          </a:p>
          <a:p>
            <a:r>
              <a:rPr lang="en-US" sz="1200" kern="1200" dirty="0">
                <a:solidFill>
                  <a:schemeClr val="tx1"/>
                </a:solidFill>
                <a:effectLst/>
                <a:latin typeface="+mn-lt"/>
                <a:ea typeface="+mn-ea"/>
                <a:cs typeface="+mn-cs"/>
              </a:rPr>
              <a:t>treatment strategies. Molecular Psychiatry, 15(6), 560–573. http://</a:t>
            </a:r>
            <a:r>
              <a:rPr lang="en-US" sz="1200" kern="1200" dirty="0" err="1">
                <a:solidFill>
                  <a:schemeClr val="tx1"/>
                </a:solidFill>
                <a:effectLst/>
                <a:latin typeface="+mn-lt"/>
                <a:ea typeface="+mn-ea"/>
                <a:cs typeface="+mn-cs"/>
              </a:rPr>
              <a:t>dx.doi.org</a:t>
            </a:r>
            <a:r>
              <a:rPr lang="en-US" sz="1200" kern="1200" dirty="0">
                <a:solidFill>
                  <a:schemeClr val="tx1"/>
                </a:solidFill>
                <a:effectLst/>
                <a:latin typeface="+mn-lt"/>
                <a:ea typeface="+mn-ea"/>
                <a:cs typeface="+mn-cs"/>
              </a:rPr>
              <a:t>/10.1038/</a:t>
            </a:r>
          </a:p>
          <a:p>
            <a:r>
              <a:rPr lang="en-US" sz="1200" kern="1200">
                <a:solidFill>
                  <a:schemeClr val="tx1"/>
                </a:solidFill>
                <a:effectLst/>
                <a:latin typeface="+mn-lt"/>
                <a:ea typeface="+mn-ea"/>
                <a:cs typeface="+mn-cs"/>
              </a:rPr>
              <a:t>mp.2009.95.</a:t>
            </a:r>
          </a:p>
          <a:p>
            <a:endParaRPr lang="en-US"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65</a:t>
            </a:fld>
            <a:endParaRPr lang="en-US"/>
          </a:p>
        </p:txBody>
      </p:sp>
    </p:spTree>
    <p:extLst>
      <p:ext uri="{BB962C8B-B14F-4D97-AF65-F5344CB8AC3E}">
        <p14:creationId xmlns:p14="http://schemas.microsoft.com/office/powerpoint/2010/main" val="3896868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WSJ 12/26/2006 - https://</a:t>
            </a:r>
            <a:r>
              <a:rPr lang="en-US" dirty="0" err="1"/>
              <a:t>www.wsj.com</a:t>
            </a:r>
            <a:r>
              <a:rPr lang="en-US" dirty="0"/>
              <a:t>/articles/SB116709740054459343</a:t>
            </a:r>
          </a:p>
          <a:p>
            <a:r>
              <a:rPr lang="en-US" dirty="0"/>
              <a:t>https://</a:t>
            </a:r>
            <a:r>
              <a:rPr lang="en-US" dirty="0" err="1"/>
              <a:t>www.aei.org</a:t>
            </a:r>
            <a:r>
              <a:rPr lang="en-US" dirty="0"/>
              <a:t>/carpe-diem/from-100-1-to-18-1-improved-disparity-for-double-standard-racist-minimum-drug-sentencing/</a:t>
            </a:r>
          </a:p>
          <a:p>
            <a:r>
              <a:rPr lang="en-US" sz="1200" b="0" i="0" kern="1200" dirty="0">
                <a:solidFill>
                  <a:schemeClr val="tx1"/>
                </a:solidFill>
                <a:effectLst/>
                <a:latin typeface="+mn-lt"/>
                <a:ea typeface="+mn-ea"/>
                <a:cs typeface="+mn-cs"/>
              </a:rPr>
              <a:t>Walker LS, </a:t>
            </a:r>
            <a:r>
              <a:rPr lang="en-US" sz="1200" b="0" i="0" kern="1200" dirty="0" err="1">
                <a:solidFill>
                  <a:schemeClr val="tx1"/>
                </a:solidFill>
                <a:effectLst/>
                <a:latin typeface="+mn-lt"/>
                <a:ea typeface="+mn-ea"/>
                <a:cs typeface="+mn-cs"/>
              </a:rPr>
              <a:t>Mezuk</a:t>
            </a:r>
            <a:r>
              <a:rPr lang="en-US" sz="1200" b="0" i="0" kern="1200" dirty="0">
                <a:solidFill>
                  <a:schemeClr val="tx1"/>
                </a:solidFill>
                <a:effectLst/>
                <a:latin typeface="+mn-lt"/>
                <a:ea typeface="+mn-ea"/>
                <a:cs typeface="+mn-cs"/>
              </a:rPr>
              <a:t> B. Mandatory minimum sentencing policies and cocaine use in the U.S., 1985-2013. BMC Int Health Hum Rights. 2018 Nov 29;18(1):43.</a:t>
            </a:r>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8</a:t>
            </a:fld>
            <a:endParaRPr lang="en-US"/>
          </a:p>
        </p:txBody>
      </p:sp>
    </p:spTree>
    <p:extLst>
      <p:ext uri="{BB962C8B-B14F-4D97-AF65-F5344CB8AC3E}">
        <p14:creationId xmlns:p14="http://schemas.microsoft.com/office/powerpoint/2010/main" val="3050080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491319D3-44D0-B04C-BB26-71230075B555}" type="slidenum">
              <a:rPr lang="en-US" sz="1100"/>
              <a:pPr eaLnBrk="1" hangingPunct="1">
                <a:defRPr/>
              </a:pPr>
              <a:t>11</a:t>
            </a:fld>
            <a:endParaRPr lang="en-US" sz="11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r>
              <a:rPr lang="en-US" sz="900">
                <a:latin typeface="Times New Roman" charset="0"/>
              </a:rPr>
              <a:t>In effort to recapture initial rush, people use repetitively, despite mounting levels drug. Acute tolerance to this rush develops, leaving the binger in the </a:t>
            </a:r>
            <a:r>
              <a:rPr lang="ja-JP" altLang="en-US" sz="900">
                <a:latin typeface="Times New Roman" charset="0"/>
              </a:rPr>
              <a:t>“</a:t>
            </a:r>
            <a:r>
              <a:rPr lang="en-US" altLang="ja-JP" sz="900">
                <a:latin typeface="Times New Roman" charset="0"/>
              </a:rPr>
              <a:t>tweaking</a:t>
            </a:r>
            <a:r>
              <a:rPr lang="ja-JP" altLang="en-US" sz="900">
                <a:latin typeface="Times New Roman" charset="0"/>
              </a:rPr>
              <a:t>”</a:t>
            </a:r>
            <a:r>
              <a:rPr lang="en-US" altLang="ja-JP" sz="900">
                <a:latin typeface="Times New Roman" charset="0"/>
              </a:rPr>
              <a:t> state. Eventually use ceases, perhaps after days, ending in crash into nonrestful sleep.</a:t>
            </a:r>
          </a:p>
          <a:p>
            <a:pPr eaLnBrk="1" hangingPunct="1">
              <a:defRPr/>
            </a:pPr>
            <a:endParaRPr lang="en-US" sz="900">
              <a:latin typeface="Times New Roman" charset="0"/>
            </a:endParaRPr>
          </a:p>
          <a:p>
            <a:pPr eaLnBrk="1" hangingPunct="1">
              <a:defRPr/>
            </a:pPr>
            <a:r>
              <a:rPr lang="en-US">
                <a:latin typeface="Times New Roman" charset="0"/>
              </a:rPr>
              <a:t>The rush that users get from IV use and smoking is similar in both cocaine and MA.  The rush is the most reenforcing part of using.  Acute tolerance occurs to this rush occurs quickly and requires repeated administration to recapture this euphoria.  HOWEVER, cocaine has a half-life of about 90 minutes compared to 10-12 hours for MA.  Thus the buildup of MA levels during repetitive use (seen during binging) can be very high compared to cocaine.  This buildup explains the </a:t>
            </a:r>
            <a:r>
              <a:rPr lang="ja-JP" altLang="en-US">
                <a:latin typeface="Times New Roman" charset="0"/>
              </a:rPr>
              <a:t>“</a:t>
            </a:r>
            <a:r>
              <a:rPr lang="en-US" altLang="ja-JP">
                <a:latin typeface="Times New Roman" charset="0"/>
              </a:rPr>
              <a:t>tweaker</a:t>
            </a:r>
            <a:r>
              <a:rPr lang="ja-JP" altLang="en-US">
                <a:latin typeface="Times New Roman" charset="0"/>
              </a:rPr>
              <a:t>”</a:t>
            </a:r>
            <a:r>
              <a:rPr lang="en-US" altLang="ja-JP">
                <a:latin typeface="Times New Roman" charset="0"/>
              </a:rPr>
              <a:t> state – restless anxiety, irritability, fatigue, and dysphoria.</a:t>
            </a:r>
          </a:p>
          <a:p>
            <a:pPr eaLnBrk="1" hangingPunct="1">
              <a:defRPr/>
            </a:pPr>
            <a:endParaRPr lang="en-US" sz="900">
              <a:latin typeface="Times New Roman" charset="0"/>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69616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40318871-9A72-0348-A98C-D965CFF90F4E}" type="slidenum">
              <a:rPr lang="en-US" sz="1100"/>
              <a:pPr eaLnBrk="1" hangingPunct="1">
                <a:defRPr/>
              </a:pPr>
              <a:t>12</a:t>
            </a:fld>
            <a:endParaRPr lang="en-US" sz="1100"/>
          </a:p>
        </p:txBody>
      </p:sp>
      <p:sp>
        <p:nvSpPr>
          <p:cNvPr id="73731"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73732"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MENTION DOPAMINE</a:t>
            </a:r>
          </a:p>
          <a:p>
            <a:pPr eaLnBrk="1" hangingPunct="1">
              <a:defRPr/>
            </a:pPr>
            <a:r>
              <a:rPr lang="en-US">
                <a:latin typeface="Times New Roman" charset="0"/>
                <a:cs typeface="+mn-cs"/>
              </a:rPr>
              <a:t>So why do people use methamphetamine?  Because it is highly re-enforcing, it feels good.</a:t>
            </a:r>
          </a:p>
          <a:p>
            <a:pPr eaLnBrk="1" hangingPunct="1">
              <a:defRPr/>
            </a:pPr>
            <a:endParaRPr lang="en-US">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808064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68D3CF50-03C1-1C48-9AB5-D2DA6DF56E79}" type="slidenum">
              <a:rPr lang="en-US" sz="1100"/>
              <a:pPr eaLnBrk="1" hangingPunct="1">
                <a:defRPr/>
              </a:pPr>
              <a:t>13</a:t>
            </a:fld>
            <a:endParaRPr lang="en-US" sz="1100"/>
          </a:p>
        </p:txBody>
      </p:sp>
      <p:sp>
        <p:nvSpPr>
          <p:cNvPr id="75779"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75780"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lnSpc>
                <a:spcPct val="90000"/>
              </a:lnSpc>
              <a:defRPr/>
            </a:pPr>
            <a:r>
              <a:rPr lang="en-US" sz="1300">
                <a:latin typeface="Times New Roman" charset="0"/>
              </a:rPr>
              <a:t>Stimulant binge</a:t>
            </a:r>
          </a:p>
          <a:p>
            <a:pPr eaLnBrk="1" hangingPunct="1">
              <a:lnSpc>
                <a:spcPct val="90000"/>
              </a:lnSpc>
              <a:defRPr/>
            </a:pPr>
            <a:r>
              <a:rPr lang="en-US" sz="1300">
                <a:latin typeface="Times New Roman" charset="0"/>
              </a:rPr>
              <a:t>Euphoria - Rush</a:t>
            </a:r>
          </a:p>
          <a:p>
            <a:pPr lvl="1" eaLnBrk="1" hangingPunct="1">
              <a:lnSpc>
                <a:spcPct val="90000"/>
              </a:lnSpc>
              <a:defRPr/>
            </a:pPr>
            <a:r>
              <a:rPr lang="en-US" sz="1300">
                <a:latin typeface="Times New Roman" charset="0"/>
              </a:rPr>
              <a:t>Onset and intensity depends on delivery method</a:t>
            </a:r>
          </a:p>
          <a:p>
            <a:pPr eaLnBrk="1" hangingPunct="1">
              <a:lnSpc>
                <a:spcPct val="90000"/>
              </a:lnSpc>
              <a:defRPr/>
            </a:pPr>
            <a:r>
              <a:rPr lang="en-US" sz="1300">
                <a:latin typeface="Times New Roman" charset="0"/>
              </a:rPr>
              <a:t>Increased energy, alertness, libido</a:t>
            </a:r>
          </a:p>
          <a:p>
            <a:pPr eaLnBrk="1" hangingPunct="1">
              <a:lnSpc>
                <a:spcPct val="90000"/>
              </a:lnSpc>
              <a:defRPr/>
            </a:pPr>
            <a:r>
              <a:rPr lang="en-US" sz="1300">
                <a:latin typeface="Times New Roman" charset="0"/>
              </a:rPr>
              <a:t>Diminished social inhibition</a:t>
            </a:r>
          </a:p>
          <a:p>
            <a:pPr eaLnBrk="1" hangingPunct="1">
              <a:lnSpc>
                <a:spcPct val="90000"/>
              </a:lnSpc>
              <a:defRPr/>
            </a:pPr>
            <a:r>
              <a:rPr lang="en-US" sz="1300">
                <a:latin typeface="Times New Roman" charset="0"/>
              </a:rPr>
              <a:t>Decreased appetite</a:t>
            </a:r>
            <a:endParaRPr lang="en-US">
              <a:latin typeface="Times New Roman" charset="0"/>
              <a:cs typeface="+mn-cs"/>
            </a:endParaRPr>
          </a:p>
          <a:p>
            <a:pPr eaLnBrk="1" hangingPunct="1">
              <a:defRPr/>
            </a:pPr>
            <a:r>
              <a:rPr lang="en-US">
                <a:latin typeface="Times New Roman" charset="0"/>
                <a:cs typeface="+mn-cs"/>
              </a:rPr>
              <a:t>For methamphetamine, there  is acute tolerance to the euphoric/ rewarding effects, but the andrenergic effects persist and thus accumalte with repetitive use.</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82471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5FAFF0F6-FC56-9D47-A071-2AF3E9597E71}" type="slidenum">
              <a:rPr lang="en-US" sz="1100"/>
              <a:pPr eaLnBrk="1" hangingPunct="1">
                <a:defRPr/>
              </a:pPr>
              <a:t>14</a:t>
            </a:fld>
            <a:endParaRPr lang="en-US" sz="1100"/>
          </a:p>
        </p:txBody>
      </p:sp>
      <p:sp>
        <p:nvSpPr>
          <p:cNvPr id="77827"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77828"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endParaRPr lang="en-US">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976141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312E9292-6F42-F041-9A58-80C9F8F25B1F}" type="slidenum">
              <a:rPr lang="en-US" sz="1100"/>
              <a:pPr eaLnBrk="1" hangingPunct="1">
                <a:defRPr/>
              </a:pPr>
              <a:t>15</a:t>
            </a:fld>
            <a:endParaRPr lang="en-US" sz="1100"/>
          </a:p>
        </p:txBody>
      </p:sp>
      <p:sp>
        <p:nvSpPr>
          <p:cNvPr id="78851" name="Rectangle 2"/>
          <p:cNvSpPr>
            <a:spLocks noGrp="1" noRot="1" noChangeAspect="1" noChangeArrowheads="1" noTextEdit="1"/>
          </p:cNvSpPr>
          <p:nvPr>
            <p:ph type="sldImg"/>
          </p:nvPr>
        </p:nvSpPr>
        <p:spPr>
          <a:xfrm>
            <a:off x="382588" y="684213"/>
            <a:ext cx="6094412" cy="3429000"/>
          </a:xfrm>
          <a:ln/>
        </p:spPr>
      </p:sp>
      <p:sp>
        <p:nvSpPr>
          <p:cNvPr id="78852" name="Rectangle 3"/>
          <p:cNvSpPr>
            <a:spLocks noGrp="1" noChangeArrowheads="1"/>
          </p:cNvSpPr>
          <p:nvPr>
            <p:ph type="body" idx="1"/>
          </p:nvPr>
        </p:nvSpPr>
        <p:spPr>
          <a:xfrm>
            <a:off x="915294" y="4343703"/>
            <a:ext cx="5027414" cy="4115405"/>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Supportive care</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903345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27AF5428-1418-0245-AC62-3A5302253EA7}" type="slidenum">
              <a:rPr lang="en-US" sz="1100"/>
              <a:pPr eaLnBrk="1" hangingPunct="1">
                <a:defRPr/>
              </a:pPr>
              <a:t>17</a:t>
            </a:fld>
            <a:endParaRPr lang="en-US" sz="110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89715" tIns="44856" rIns="89715" bIns="44856"/>
          <a:lstStyle/>
          <a:p>
            <a:pPr eaLnBrk="1" hangingPunct="1">
              <a:defRPr/>
            </a:pPr>
            <a:r>
              <a:rPr lang="en-US">
                <a:latin typeface="Times New Roman" charset="0"/>
                <a:cs typeface="+mn-cs"/>
              </a:rPr>
              <a:t>Mention practice of buying alcohol  with cocaine.</a:t>
            </a:r>
          </a:p>
          <a:p>
            <a:pPr eaLnBrk="1" hangingPunct="1">
              <a:defRPr/>
            </a:pPr>
            <a:endParaRPr lang="en-US">
              <a:latin typeface="Times New Roman" charset="0"/>
              <a:cs typeface="+mn-cs"/>
            </a:endParaRPr>
          </a:p>
          <a:p>
            <a:pPr eaLnBrk="1" hangingPunct="1">
              <a:defRPr/>
            </a:pPr>
            <a:r>
              <a:rPr lang="en-US">
                <a:latin typeface="Times New Roman" charset="0"/>
                <a:cs typeface="+mn-cs"/>
              </a:rPr>
              <a:t>Is it to bring an endpoint or  is itto potentiate the high?</a:t>
            </a:r>
          </a:p>
          <a:p>
            <a:pPr eaLnBrk="1" hangingPunct="1">
              <a:defRPr/>
            </a:pPr>
            <a:endParaRPr lang="en-US">
              <a:latin typeface="Times New Roman" charset="0"/>
              <a:cs typeface="+mn-cs"/>
            </a:endParaRPr>
          </a:p>
          <a:p>
            <a:pPr eaLnBrk="1" hangingPunct="1">
              <a:defRPr/>
            </a:pPr>
            <a:r>
              <a:rPr lang="en-US">
                <a:latin typeface="Times New Roman" charset="0"/>
                <a:cs typeface="+mn-cs"/>
              </a:rPr>
              <a:t>Bottom line:  Screen forETOH when you encounter cocaine user</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4108047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E106E1-25FF-4F35-B865-C912270CA22C}" type="datetimeFigureOut">
              <a:rPr lang="en-US" smtClean="0"/>
              <a:t>10/12/20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821137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10/12/20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91758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10/12/20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01709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a:p>
            <a:pPr>
              <a:defRPr/>
            </a:pPr>
            <a:r>
              <a:rPr lang="en-US"/>
              <a:t>CRIT Program 2011</a:t>
            </a:r>
          </a:p>
        </p:txBody>
      </p:sp>
      <p:sp>
        <p:nvSpPr>
          <p:cNvPr id="6" name="Rectangle 6"/>
          <p:cNvSpPr>
            <a:spLocks noGrp="1" noChangeArrowheads="1"/>
          </p:cNvSpPr>
          <p:nvPr>
            <p:ph type="sldNum" sz="quarter" idx="12"/>
          </p:nvPr>
        </p:nvSpPr>
        <p:spPr/>
        <p:txBody>
          <a:bodyPr/>
          <a:lstStyle>
            <a:lvl1pPr>
              <a:defRPr/>
            </a:lvl1pPr>
          </a:lstStyle>
          <a:p>
            <a:pPr>
              <a:defRPr/>
            </a:pPr>
            <a:fld id="{1D030B31-AD54-E745-A45C-B5B3FA203794}" type="slidenum">
              <a:rPr lang="en-US"/>
              <a:pPr>
                <a:defRPr/>
              </a:pPr>
              <a:t>‹#›</a:t>
            </a:fld>
            <a:endParaRPr lang="en-US"/>
          </a:p>
        </p:txBody>
      </p:sp>
    </p:spTree>
    <p:extLst>
      <p:ext uri="{BB962C8B-B14F-4D97-AF65-F5344CB8AC3E}">
        <p14:creationId xmlns:p14="http://schemas.microsoft.com/office/powerpoint/2010/main" val="3566992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a:p>
            <a:pPr>
              <a:defRPr/>
            </a:pPr>
            <a:r>
              <a:rPr lang="en-US"/>
              <a:t>CRIT Program 2011</a:t>
            </a:r>
          </a:p>
        </p:txBody>
      </p:sp>
      <p:sp>
        <p:nvSpPr>
          <p:cNvPr id="7" name="Rectangle 6"/>
          <p:cNvSpPr>
            <a:spLocks noGrp="1" noChangeArrowheads="1"/>
          </p:cNvSpPr>
          <p:nvPr>
            <p:ph type="sldNum" sz="quarter" idx="12"/>
          </p:nvPr>
        </p:nvSpPr>
        <p:spPr/>
        <p:txBody>
          <a:bodyPr/>
          <a:lstStyle>
            <a:lvl1pPr>
              <a:defRPr/>
            </a:lvl1pPr>
          </a:lstStyle>
          <a:p>
            <a:pPr>
              <a:defRPr/>
            </a:pPr>
            <a:fld id="{AFFBB307-778F-954B-B14F-418E245B8FF8}" type="slidenum">
              <a:rPr lang="en-US"/>
              <a:pPr>
                <a:defRPr/>
              </a:pPr>
              <a:t>‹#›</a:t>
            </a:fld>
            <a:endParaRPr lang="en-US"/>
          </a:p>
        </p:txBody>
      </p:sp>
    </p:spTree>
    <p:extLst>
      <p:ext uri="{BB962C8B-B14F-4D97-AF65-F5344CB8AC3E}">
        <p14:creationId xmlns:p14="http://schemas.microsoft.com/office/powerpoint/2010/main" val="746957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a:p>
            <a:pPr>
              <a:defRPr/>
            </a:pPr>
            <a:r>
              <a:rPr lang="en-US"/>
              <a:t>CRIT Program 2011</a:t>
            </a:r>
          </a:p>
        </p:txBody>
      </p:sp>
      <p:sp>
        <p:nvSpPr>
          <p:cNvPr id="7" name="Rectangle 6"/>
          <p:cNvSpPr>
            <a:spLocks noGrp="1" noChangeArrowheads="1"/>
          </p:cNvSpPr>
          <p:nvPr>
            <p:ph type="sldNum" sz="quarter" idx="12"/>
          </p:nvPr>
        </p:nvSpPr>
        <p:spPr/>
        <p:txBody>
          <a:bodyPr/>
          <a:lstStyle>
            <a:lvl1pPr>
              <a:defRPr/>
            </a:lvl1pPr>
          </a:lstStyle>
          <a:p>
            <a:pPr>
              <a:defRPr/>
            </a:pPr>
            <a:fld id="{78378BDA-649A-EA43-B555-605FAFEDB646}" type="slidenum">
              <a:rPr lang="en-US"/>
              <a:pPr>
                <a:defRPr/>
              </a:pPr>
              <a:t>‹#›</a:t>
            </a:fld>
            <a:endParaRPr lang="en-US"/>
          </a:p>
        </p:txBody>
      </p:sp>
    </p:spTree>
    <p:extLst>
      <p:ext uri="{BB962C8B-B14F-4D97-AF65-F5344CB8AC3E}">
        <p14:creationId xmlns:p14="http://schemas.microsoft.com/office/powerpoint/2010/main" val="3667081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a:p>
            <a:pPr>
              <a:defRPr/>
            </a:pPr>
            <a:r>
              <a:rPr lang="en-US"/>
              <a:t>CRIT Program 2011</a:t>
            </a:r>
          </a:p>
        </p:txBody>
      </p:sp>
      <p:sp>
        <p:nvSpPr>
          <p:cNvPr id="8" name="Rectangle 6"/>
          <p:cNvSpPr>
            <a:spLocks noGrp="1" noChangeArrowheads="1"/>
          </p:cNvSpPr>
          <p:nvPr>
            <p:ph type="sldNum" sz="quarter" idx="12"/>
          </p:nvPr>
        </p:nvSpPr>
        <p:spPr/>
        <p:txBody>
          <a:bodyPr/>
          <a:lstStyle>
            <a:lvl1pPr>
              <a:defRPr/>
            </a:lvl1pPr>
          </a:lstStyle>
          <a:p>
            <a:pPr>
              <a:defRPr/>
            </a:pPr>
            <a:fld id="{C900E22F-8DCE-AC43-9689-6C249930D115}" type="slidenum">
              <a:rPr lang="en-US"/>
              <a:pPr>
                <a:defRPr/>
              </a:pPr>
              <a:t>‹#›</a:t>
            </a:fld>
            <a:endParaRPr lang="en-US"/>
          </a:p>
        </p:txBody>
      </p:sp>
    </p:spTree>
    <p:extLst>
      <p:ext uri="{BB962C8B-B14F-4D97-AF65-F5344CB8AC3E}">
        <p14:creationId xmlns:p14="http://schemas.microsoft.com/office/powerpoint/2010/main" val="19632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10/12/20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399583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E106E1-25FF-4F35-B865-C912270CA22C}" type="datetimeFigureOut">
              <a:rPr lang="en-US" smtClean="0"/>
              <a:t>10/12/20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3882070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E106E1-25FF-4F35-B865-C912270CA22C}" type="datetimeFigureOut">
              <a:rPr lang="en-US" smtClean="0"/>
              <a:t>10/12/20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721602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E106E1-25FF-4F35-B865-C912270CA22C}" type="datetimeFigureOut">
              <a:rPr lang="en-US" smtClean="0"/>
              <a:t>10/12/20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14113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E106E1-25FF-4F35-B865-C912270CA22C}" type="datetimeFigureOut">
              <a:rPr lang="en-US" smtClean="0"/>
              <a:t>10/12/20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22653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106E1-25FF-4F35-B865-C912270CA22C}" type="datetimeFigureOut">
              <a:rPr lang="en-US" smtClean="0"/>
              <a:t>10/12/20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47926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E106E1-25FF-4F35-B865-C912270CA22C}" type="datetimeFigureOut">
              <a:rPr lang="en-US" smtClean="0"/>
              <a:t>10/12/20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15110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E106E1-25FF-4F35-B865-C912270CA22C}" type="datetimeFigureOut">
              <a:rPr lang="en-US" smtClean="0"/>
              <a:t>10/12/20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3114321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106E1-25FF-4F35-B865-C912270CA22C}" type="datetimeFigureOut">
              <a:rPr lang="en-US" smtClean="0"/>
              <a:t>10/12/20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1DD37-6E2C-43F1-96AD-17A140DBD540}" type="slidenum">
              <a:rPr lang="en-US" smtClean="0"/>
              <a:t>‹#›</a:t>
            </a:fld>
            <a:endParaRPr lang="en-US"/>
          </a:p>
        </p:txBody>
      </p:sp>
      <p:pic>
        <p:nvPicPr>
          <p:cNvPr id="8" name="Picture 5"/>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9565367" y="6176963"/>
            <a:ext cx="657624" cy="6276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9" name="Picture 8" descr="BUSM-SubBrand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03391" y="6215410"/>
            <a:ext cx="1825936" cy="54246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622433" y="5901087"/>
            <a:ext cx="109459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238230" y="6042136"/>
            <a:ext cx="1969009" cy="876824"/>
          </a:xfrm>
          <a:prstGeom prst="rect">
            <a:avLst/>
          </a:prstGeom>
        </p:spPr>
      </p:pic>
    </p:spTree>
    <p:extLst>
      <p:ext uri="{BB962C8B-B14F-4D97-AF65-F5344CB8AC3E}">
        <p14:creationId xmlns:p14="http://schemas.microsoft.com/office/powerpoint/2010/main" val="2339530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9.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6.xml"/><Relationship Id="rId7"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hyperlink" Target="https://pubmed.ncbi.nlm.nih.gov/2246191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4.tif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4.xml.rels><?xml version="1.0" encoding="UTF-8" standalone="yes"?>
<Relationships xmlns="http://schemas.openxmlformats.org/package/2006/relationships"><Relationship Id="rId3" Type="http://schemas.openxmlformats.org/officeDocument/2006/relationships/hyperlink" Target="http://www.ncbi.nlm.nih.gov/pubmed/20498415" TargetMode="Externa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2.xml"/><Relationship Id="rId1" Type="http://schemas.openxmlformats.org/officeDocument/2006/relationships/vmlDrawing" Target="../drawings/vmlDrawing1.vml"/><Relationship Id="rId6" Type="http://schemas.openxmlformats.org/officeDocument/2006/relationships/image" Target="../media/image45.emf"/><Relationship Id="rId5" Type="http://schemas.openxmlformats.org/officeDocument/2006/relationships/oleObject" Target="../embeddings/oleObject1.bin"/><Relationship Id="rId4"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s>
</file>

<file path=ppt/slides/_rels/slide39.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46.emf"/><Relationship Id="rId2" Type="http://schemas.openxmlformats.org/officeDocument/2006/relationships/tags" Target="../tags/tag25.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tags" Target="../tags/tag2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49.tiff"/><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hyperlink" Target="https://www.mass.gov/files/documents/2019/03/13/PHD-1.0-Combined-Data-Brief.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vmlDrawing" Target="../drawings/vmlDrawing3.vml"/><Relationship Id="rId5" Type="http://schemas.openxmlformats.org/officeDocument/2006/relationships/image" Target="../media/image56.emf"/><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hyperlink" Target="https://www.nytimes.com/interactive/2017/09/02/upshot/fentanyl-drug-overdose-deaths.html" TargetMode="Externa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hyperlink" Target="https://ndews.umd.edu/resources/drug-threats-united-states-2019-update" TargetMode="External"/><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61.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62.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64.png"/><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956" b="8817"/>
          <a:stretch/>
        </p:blipFill>
        <p:spPr>
          <a:xfrm>
            <a:off x="20" y="10"/>
            <a:ext cx="12191980" cy="6857990"/>
          </a:xfrm>
          <a:prstGeom prst="rect">
            <a:avLst/>
          </a:prstGeom>
        </p:spPr>
      </p:pic>
      <p:sp>
        <p:nvSpPr>
          <p:cNvPr id="19462" name="Rectangle 72">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9" name="Rectangle 2"/>
          <p:cNvSpPr txBox="1">
            <a:spLocks noChangeArrowheads="1"/>
          </p:cNvSpPr>
          <p:nvPr/>
        </p:nvSpPr>
        <p:spPr bwMode="auto">
          <a:xfrm>
            <a:off x="2366010" y="2242539"/>
            <a:ext cx="7459980" cy="1425924"/>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lnSpc>
                <a:spcPct val="90000"/>
              </a:lnSpc>
              <a:spcBef>
                <a:spcPct val="0"/>
              </a:spcBef>
              <a:spcAft>
                <a:spcPts val="600"/>
              </a:spcAft>
            </a:pPr>
            <a:r>
              <a:rPr lang="en-US" sz="4600">
                <a:latin typeface="+mj-lt"/>
                <a:ea typeface="+mj-ea"/>
                <a:cs typeface="+mj-cs"/>
              </a:rPr>
              <a:t>Stimulants: Cocaine and Methamphetamine</a:t>
            </a:r>
          </a:p>
        </p:txBody>
      </p:sp>
      <p:cxnSp>
        <p:nvCxnSpPr>
          <p:cNvPr id="19463" name="Straight Connector 74">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3F5165"/>
            </a:solidFill>
          </a:ln>
        </p:spPr>
        <p:style>
          <a:lnRef idx="1">
            <a:schemeClr val="accent1"/>
          </a:lnRef>
          <a:fillRef idx="0">
            <a:schemeClr val="accent1"/>
          </a:fillRef>
          <a:effectRef idx="0">
            <a:schemeClr val="accent1"/>
          </a:effectRef>
          <a:fontRef idx="minor">
            <a:schemeClr val="tx1"/>
          </a:fontRef>
        </p:style>
      </p:cxnSp>
      <p:sp>
        <p:nvSpPr>
          <p:cNvPr id="19460" name="Rectangle 3"/>
          <p:cNvSpPr txBox="1">
            <a:spLocks noChangeArrowheads="1"/>
          </p:cNvSpPr>
          <p:nvPr/>
        </p:nvSpPr>
        <p:spPr bwMode="auto">
          <a:xfrm>
            <a:off x="1219200" y="3792064"/>
            <a:ext cx="9753600" cy="113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20000"/>
              </a:spcBef>
              <a:buFont typeface="Arial" charset="0"/>
              <a:buNone/>
            </a:pPr>
            <a:r>
              <a:rPr lang="en-US" dirty="0">
                <a:latin typeface="Calibri" charset="0"/>
              </a:rPr>
              <a:t>CRIT/FIT/JFIT/AFIT program – October 2020</a:t>
            </a:r>
          </a:p>
          <a:p>
            <a:pPr algn="ctr" eaLnBrk="1" hangingPunct="1">
              <a:lnSpc>
                <a:spcPct val="80000"/>
              </a:lnSpc>
              <a:spcBef>
                <a:spcPct val="20000"/>
              </a:spcBef>
              <a:buFont typeface="Arial" charset="0"/>
              <a:buNone/>
            </a:pPr>
            <a:endParaRPr lang="en-US" dirty="0">
              <a:latin typeface="Calibri" charset="0"/>
            </a:endParaRPr>
          </a:p>
          <a:p>
            <a:pPr algn="ctr" eaLnBrk="1" hangingPunct="1">
              <a:lnSpc>
                <a:spcPct val="80000"/>
              </a:lnSpc>
              <a:spcBef>
                <a:spcPct val="20000"/>
              </a:spcBef>
              <a:buFont typeface="Arial" charset="0"/>
              <a:buNone/>
            </a:pPr>
            <a:r>
              <a:rPr lang="en-US" dirty="0">
                <a:latin typeface="Calibri" charset="0"/>
              </a:rPr>
              <a:t>Alex Walley, MD, MSc</a:t>
            </a:r>
          </a:p>
        </p:txBody>
      </p:sp>
    </p:spTree>
    <p:extLst>
      <p:ext uri="{BB962C8B-B14F-4D97-AF65-F5344CB8AC3E}">
        <p14:creationId xmlns:p14="http://schemas.microsoft.com/office/powerpoint/2010/main" val="2255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CocaineSchematic"/>
          <p:cNvPicPr>
            <a:picLocks noChangeAspect="1" noChangeArrowheads="1"/>
          </p:cNvPicPr>
          <p:nvPr/>
        </p:nvPicPr>
        <p:blipFill>
          <a:blip r:embed="rId3">
            <a:extLst>
              <a:ext uri="{28A0092B-C50C-407E-A947-70E740481C1C}">
                <a14:useLocalDpi xmlns:a14="http://schemas.microsoft.com/office/drawing/2010/main" val="0"/>
              </a:ext>
            </a:extLst>
          </a:blip>
          <a:srcRect l="43806"/>
          <a:stretch>
            <a:fillRect/>
          </a:stretch>
        </p:blipFill>
        <p:spPr bwMode="auto">
          <a:xfrm>
            <a:off x="508000" y="2362201"/>
            <a:ext cx="4978400" cy="309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0149" name="Picture 5" descr="CrystalSchematic"/>
          <p:cNvPicPr>
            <a:picLocks noChangeAspect="1" noChangeArrowheads="1"/>
          </p:cNvPicPr>
          <p:nvPr/>
        </p:nvPicPr>
        <p:blipFill>
          <a:blip r:embed="rId4">
            <a:extLst>
              <a:ext uri="{28A0092B-C50C-407E-A947-70E740481C1C}">
                <a14:useLocalDpi xmlns:a14="http://schemas.microsoft.com/office/drawing/2010/main" val="0"/>
              </a:ext>
            </a:extLst>
          </a:blip>
          <a:srcRect l="50023"/>
          <a:stretch>
            <a:fillRect/>
          </a:stretch>
        </p:blipFill>
        <p:spPr bwMode="auto">
          <a:xfrm>
            <a:off x="7213600" y="2362200"/>
            <a:ext cx="4267200" cy="310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0" name="Text Box 6"/>
          <p:cNvSpPr txBox="1">
            <a:spLocks noChangeArrowheads="1"/>
          </p:cNvSpPr>
          <p:nvPr/>
        </p:nvSpPr>
        <p:spPr bwMode="auto">
          <a:xfrm>
            <a:off x="711200" y="838200"/>
            <a:ext cx="4673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eaLnBrk="1" hangingPunct="1">
              <a:spcBef>
                <a:spcPct val="50000"/>
              </a:spcBef>
              <a:defRPr/>
            </a:pPr>
            <a:r>
              <a:rPr lang="en-US" sz="3600">
                <a:solidFill>
                  <a:schemeClr val="tx2"/>
                </a:solidFill>
                <a:latin typeface="Arial" charset="0"/>
                <a:cs typeface="+mn-cs"/>
              </a:rPr>
              <a:t>Cocaine</a:t>
            </a:r>
          </a:p>
        </p:txBody>
      </p:sp>
      <p:sp>
        <p:nvSpPr>
          <p:cNvPr id="390151" name="Text Box 7"/>
          <p:cNvSpPr txBox="1">
            <a:spLocks noChangeArrowheads="1"/>
          </p:cNvSpPr>
          <p:nvPr/>
        </p:nvSpPr>
        <p:spPr bwMode="auto">
          <a:xfrm>
            <a:off x="6604000" y="882650"/>
            <a:ext cx="5588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eaLnBrk="1" hangingPunct="1">
              <a:spcBef>
                <a:spcPct val="50000"/>
              </a:spcBef>
              <a:defRPr/>
            </a:pPr>
            <a:r>
              <a:rPr lang="en-US" sz="3600">
                <a:solidFill>
                  <a:schemeClr val="tx2"/>
                </a:solidFill>
                <a:latin typeface="Arial" charset="0"/>
                <a:cs typeface="+mn-cs"/>
              </a:rPr>
              <a:t>Methamphetamine</a:t>
            </a:r>
          </a:p>
        </p:txBody>
      </p:sp>
    </p:spTree>
    <p:custDataLst>
      <p:tags r:id="rId1"/>
    </p:custDataLst>
    <p:extLst>
      <p:ext uri="{BB962C8B-B14F-4D97-AF65-F5344CB8AC3E}">
        <p14:creationId xmlns:p14="http://schemas.microsoft.com/office/powerpoint/2010/main" val="234818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01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0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625600" y="12192"/>
            <a:ext cx="9042400" cy="609600"/>
          </a:xfrm>
        </p:spPr>
        <p:txBody>
          <a:bodyPr/>
          <a:lstStyle/>
          <a:p>
            <a:pPr algn="ctr" eaLnBrk="1" hangingPunct="1">
              <a:defRPr/>
            </a:pPr>
            <a:r>
              <a:rPr lang="en-US" sz="3600" dirty="0">
                <a:solidFill>
                  <a:srgbClr val="06204C"/>
                </a:solidFill>
                <a:cs typeface="+mj-cs"/>
              </a:rPr>
              <a:t>PK: Cocaine</a:t>
            </a:r>
          </a:p>
        </p:txBody>
      </p:sp>
      <p:sp>
        <p:nvSpPr>
          <p:cNvPr id="16387" name="Rectangle 8"/>
          <p:cNvSpPr>
            <a:spLocks noChangeArrowheads="1"/>
          </p:cNvSpPr>
          <p:nvPr/>
        </p:nvSpPr>
        <p:spPr bwMode="auto">
          <a:xfrm>
            <a:off x="1625600" y="3288792"/>
            <a:ext cx="9042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p>
            <a:pPr algn="ctr">
              <a:defRPr/>
            </a:pPr>
            <a:r>
              <a:rPr lang="en-US" sz="3600" dirty="0">
                <a:solidFill>
                  <a:srgbClr val="06204C"/>
                </a:solidFill>
                <a:latin typeface="+mj-lt"/>
                <a:cs typeface="+mn-cs"/>
              </a:rPr>
              <a:t>PK: Methamphetamine</a:t>
            </a:r>
          </a:p>
        </p:txBody>
      </p:sp>
      <p:sp>
        <p:nvSpPr>
          <p:cNvPr id="16388" name="Rectangle 9"/>
          <p:cNvSpPr>
            <a:spLocks noChangeArrowheads="1"/>
          </p:cNvSpPr>
          <p:nvPr/>
        </p:nvSpPr>
        <p:spPr bwMode="auto">
          <a:xfrm>
            <a:off x="3251200" y="2923033"/>
            <a:ext cx="5863429"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p>
            <a:pPr>
              <a:spcBef>
                <a:spcPct val="50000"/>
              </a:spcBef>
              <a:defRPr/>
            </a:pPr>
            <a:r>
              <a:rPr lang="en-US" sz="1000" dirty="0">
                <a:cs typeface="+mn-cs"/>
              </a:rPr>
              <a:t>Lange, R. A. and L. D. </a:t>
            </a:r>
            <a:r>
              <a:rPr lang="en-US" sz="1000" dirty="0" err="1">
                <a:cs typeface="+mn-cs"/>
              </a:rPr>
              <a:t>Hillis</a:t>
            </a:r>
            <a:r>
              <a:rPr lang="en-US" sz="1000" dirty="0">
                <a:cs typeface="+mn-cs"/>
              </a:rPr>
              <a:t> (2001). "Cardiovascular complications of cocaine use." </a:t>
            </a:r>
            <a:r>
              <a:rPr lang="en-US" sz="1000" u="sng" dirty="0">
                <a:cs typeface="+mn-cs"/>
              </a:rPr>
              <a:t>N </a:t>
            </a:r>
            <a:r>
              <a:rPr lang="en-US" sz="1000" u="sng" dirty="0" err="1">
                <a:cs typeface="+mn-cs"/>
              </a:rPr>
              <a:t>Engl</a:t>
            </a:r>
            <a:r>
              <a:rPr lang="en-US" sz="1000" u="sng" dirty="0">
                <a:cs typeface="+mn-cs"/>
              </a:rPr>
              <a:t> J Med</a:t>
            </a:r>
            <a:r>
              <a:rPr lang="en-US" sz="1000" dirty="0">
                <a:cs typeface="+mn-cs"/>
              </a:rPr>
              <a:t> </a:t>
            </a:r>
            <a:r>
              <a:rPr lang="en-US" sz="1000" b="1" dirty="0">
                <a:cs typeface="+mn-cs"/>
              </a:rPr>
              <a:t>345</a:t>
            </a:r>
            <a:r>
              <a:rPr lang="en-US" sz="1000" dirty="0">
                <a:cs typeface="+mn-cs"/>
              </a:rPr>
              <a:t>(5): 351-8.</a:t>
            </a:r>
          </a:p>
        </p:txBody>
      </p:sp>
      <p:sp>
        <p:nvSpPr>
          <p:cNvPr id="16389" name="Text Box 10"/>
          <p:cNvSpPr txBox="1">
            <a:spLocks noChangeArrowheads="1"/>
          </p:cNvSpPr>
          <p:nvPr/>
        </p:nvSpPr>
        <p:spPr bwMode="auto">
          <a:xfrm>
            <a:off x="5953760" y="6160008"/>
            <a:ext cx="19304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200" dirty="0">
                <a:cs typeface="+mn-cs"/>
              </a:rPr>
              <a:t>Lineberry 2006</a:t>
            </a:r>
          </a:p>
        </p:txBody>
      </p:sp>
      <p:graphicFrame>
        <p:nvGraphicFramePr>
          <p:cNvPr id="84090" name="Group 122"/>
          <p:cNvGraphicFramePr>
            <a:graphicFrameLocks noGrp="1"/>
          </p:cNvGraphicFramePr>
          <p:nvPr>
            <p:extLst>
              <p:ext uri="{D42A27DB-BD31-4B8C-83A1-F6EECF244321}">
                <p14:modId xmlns:p14="http://schemas.microsoft.com/office/powerpoint/2010/main" val="3633850219"/>
              </p:ext>
            </p:extLst>
          </p:nvPr>
        </p:nvGraphicFramePr>
        <p:xfrm>
          <a:off x="914400" y="697992"/>
          <a:ext cx="10566400" cy="2092326"/>
        </p:xfrm>
        <a:graphic>
          <a:graphicData uri="http://schemas.openxmlformats.org/drawingml/2006/table">
            <a:tbl>
              <a:tblPr/>
              <a:tblGrid>
                <a:gridCol w="3657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641600">
                  <a:extLst>
                    <a:ext uri="{9D8B030D-6E8A-4147-A177-3AD203B41FA5}">
                      <a16:colId xmlns:a16="http://schemas.microsoft.com/office/drawing/2014/main" val="20003"/>
                    </a:ext>
                  </a:extLst>
                </a:gridCol>
              </a:tblGrid>
              <a:tr h="3963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marL="121920" marR="121920"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IV</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Smoked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Snorted</a:t>
                      </a:r>
                    </a:p>
                  </a:txBody>
                  <a:tcPr marL="121920" marR="121920"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Time to effect</a:t>
                      </a:r>
                    </a:p>
                  </a:txBody>
                  <a:tcPr marL="121920" marR="121920" marT="45734" marB="45734"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10-60sec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3-5sec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1-5min</a:t>
                      </a:r>
                    </a:p>
                  </a:txBody>
                  <a:tcPr marL="121920" marR="121920" marT="45734" marB="45734"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Peak concent.</a:t>
                      </a:r>
                    </a:p>
                  </a:txBody>
                  <a:tcPr marL="121920" marR="121920" marT="45734" marB="45734"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3-5min</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1-3min</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15-20min</a:t>
                      </a:r>
                    </a:p>
                  </a:txBody>
                  <a:tcPr marL="121920" marR="121920" marT="45734" marB="4573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Half-life</a:t>
                      </a:r>
                    </a:p>
                  </a:txBody>
                  <a:tcPr marL="121920" marR="121920" marT="45734" marB="45734"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20-60min</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5-15min</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60-90min</a:t>
                      </a:r>
                    </a:p>
                  </a:txBody>
                  <a:tcPr marL="121920" marR="121920" marT="45734" marB="45734"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84129" name="Group 161"/>
          <p:cNvGraphicFramePr>
            <a:graphicFrameLocks noGrp="1"/>
          </p:cNvGraphicFramePr>
          <p:nvPr>
            <p:extLst>
              <p:ext uri="{D42A27DB-BD31-4B8C-83A1-F6EECF244321}">
                <p14:modId xmlns:p14="http://schemas.microsoft.com/office/powerpoint/2010/main" val="645581391"/>
              </p:ext>
            </p:extLst>
          </p:nvPr>
        </p:nvGraphicFramePr>
        <p:xfrm>
          <a:off x="914400" y="3898392"/>
          <a:ext cx="10464800" cy="2092326"/>
        </p:xfrm>
        <a:graphic>
          <a:graphicData uri="http://schemas.openxmlformats.org/drawingml/2006/table">
            <a:tbl>
              <a:tblPr/>
              <a:tblGrid>
                <a:gridCol w="2438400">
                  <a:extLst>
                    <a:ext uri="{9D8B030D-6E8A-4147-A177-3AD203B41FA5}">
                      <a16:colId xmlns:a16="http://schemas.microsoft.com/office/drawing/2014/main" val="20000"/>
                    </a:ext>
                  </a:extLst>
                </a:gridCol>
                <a:gridCol w="1921933">
                  <a:extLst>
                    <a:ext uri="{9D8B030D-6E8A-4147-A177-3AD203B41FA5}">
                      <a16:colId xmlns:a16="http://schemas.microsoft.com/office/drawing/2014/main" val="20001"/>
                    </a:ext>
                  </a:extLst>
                </a:gridCol>
                <a:gridCol w="1938867">
                  <a:extLst>
                    <a:ext uri="{9D8B030D-6E8A-4147-A177-3AD203B41FA5}">
                      <a16:colId xmlns:a16="http://schemas.microsoft.com/office/drawing/2014/main" val="20002"/>
                    </a:ext>
                  </a:extLst>
                </a:gridCol>
                <a:gridCol w="2072217">
                  <a:extLst>
                    <a:ext uri="{9D8B030D-6E8A-4147-A177-3AD203B41FA5}">
                      <a16:colId xmlns:a16="http://schemas.microsoft.com/office/drawing/2014/main" val="20003"/>
                    </a:ext>
                  </a:extLst>
                </a:gridCol>
                <a:gridCol w="2093383">
                  <a:extLst>
                    <a:ext uri="{9D8B030D-6E8A-4147-A177-3AD203B41FA5}">
                      <a16:colId xmlns:a16="http://schemas.microsoft.com/office/drawing/2014/main" val="20004"/>
                    </a:ext>
                  </a:extLst>
                </a:gridCol>
              </a:tblGrid>
              <a:tr h="3963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marL="121920" marR="121920"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IV</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Smoked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Snorted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Ingested</a:t>
                      </a:r>
                    </a:p>
                  </a:txBody>
                  <a:tcPr marL="121920" marR="121920"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Time to effect</a:t>
                      </a:r>
                    </a:p>
                  </a:txBody>
                  <a:tcPr marL="121920" marR="121920" marT="45734" marB="45734"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15-30 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Immediate</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3-5 min</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15-20 min</a:t>
                      </a:r>
                    </a:p>
                  </a:txBody>
                  <a:tcPr marL="121920" marR="121920" marT="45734" marB="45734"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Peak concent.</a:t>
                      </a:r>
                    </a:p>
                  </a:txBody>
                  <a:tcPr marL="121920" marR="121920" marT="45734" marB="45734"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Half-life</a:t>
                      </a:r>
                    </a:p>
                  </a:txBody>
                  <a:tcPr marL="121920" marR="121920" marT="45734" marB="45734"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10-12 h</a:t>
                      </a:r>
                    </a:p>
                  </a:txBody>
                  <a:tcPr marL="121920" marR="121920" marT="45734" marB="45734"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76053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a:cs typeface="+mj-cs"/>
              </a:rPr>
              <a:t>Why do people use stimulants?</a:t>
            </a:r>
          </a:p>
        </p:txBody>
      </p:sp>
      <p:sp>
        <p:nvSpPr>
          <p:cNvPr id="262147" name="Rectangle 3"/>
          <p:cNvSpPr>
            <a:spLocks noGrp="1" noChangeArrowheads="1"/>
          </p:cNvSpPr>
          <p:nvPr>
            <p:ph type="body" sz="half" idx="1"/>
          </p:nvPr>
        </p:nvSpPr>
        <p:spPr>
          <a:xfrm>
            <a:off x="1487186" y="3191904"/>
            <a:ext cx="10298414" cy="3158483"/>
          </a:xfrm>
        </p:spPr>
        <p:txBody>
          <a:bodyPr/>
          <a:lstStyle/>
          <a:p>
            <a:pPr eaLnBrk="1" hangingPunct="1">
              <a:lnSpc>
                <a:spcPct val="90000"/>
              </a:lnSpc>
              <a:defRPr/>
            </a:pPr>
            <a:r>
              <a:rPr lang="en-US" dirty="0">
                <a:cs typeface="+mn-cs"/>
              </a:rPr>
              <a:t>Euphoria - Rush</a:t>
            </a:r>
          </a:p>
          <a:p>
            <a:pPr lvl="1" eaLnBrk="1" hangingPunct="1">
              <a:lnSpc>
                <a:spcPct val="90000"/>
              </a:lnSpc>
              <a:defRPr/>
            </a:pPr>
            <a:r>
              <a:rPr lang="en-US" dirty="0"/>
              <a:t>Onset and intensity depends on delivery method</a:t>
            </a:r>
          </a:p>
          <a:p>
            <a:pPr eaLnBrk="1" hangingPunct="1">
              <a:lnSpc>
                <a:spcPct val="90000"/>
              </a:lnSpc>
              <a:defRPr/>
            </a:pPr>
            <a:r>
              <a:rPr lang="en-US" dirty="0">
                <a:cs typeface="+mn-cs"/>
              </a:rPr>
              <a:t>Increased energy, alertness, libido</a:t>
            </a:r>
          </a:p>
          <a:p>
            <a:pPr eaLnBrk="1" hangingPunct="1">
              <a:lnSpc>
                <a:spcPct val="90000"/>
              </a:lnSpc>
              <a:defRPr/>
            </a:pPr>
            <a:r>
              <a:rPr lang="en-US" dirty="0">
                <a:cs typeface="+mn-cs"/>
              </a:rPr>
              <a:t>Diminished social inhibition</a:t>
            </a:r>
          </a:p>
          <a:p>
            <a:pPr eaLnBrk="1" hangingPunct="1">
              <a:lnSpc>
                <a:spcPct val="90000"/>
              </a:lnSpc>
              <a:defRPr/>
            </a:pPr>
            <a:r>
              <a:rPr lang="en-US" dirty="0">
                <a:cs typeface="+mn-cs"/>
              </a:rPr>
              <a:t>Decreased appetite</a:t>
            </a:r>
          </a:p>
        </p:txBody>
      </p:sp>
      <p:pic>
        <p:nvPicPr>
          <p:cNvPr id="35843" name="Picture 5" descr="dapath5.gif (13498 byte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8488656" y="509098"/>
            <a:ext cx="3143873" cy="2305050"/>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5733916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SuperHap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446464"/>
            <a:ext cx="1727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0227" name="Group 3"/>
          <p:cNvGrpSpPr>
            <a:grpSpLocks/>
          </p:cNvGrpSpPr>
          <p:nvPr/>
        </p:nvGrpSpPr>
        <p:grpSpPr bwMode="auto">
          <a:xfrm>
            <a:off x="1828800" y="1818064"/>
            <a:ext cx="1828800" cy="2895600"/>
            <a:chOff x="864" y="1440"/>
            <a:chExt cx="864" cy="1824"/>
          </a:xfrm>
        </p:grpSpPr>
        <p:pic>
          <p:nvPicPr>
            <p:cNvPr id="40978" name="Picture 4" descr="SadF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 y="2400"/>
              <a:ext cx="864"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8" name="Line 5"/>
            <p:cNvSpPr>
              <a:spLocks noChangeShapeType="1"/>
            </p:cNvSpPr>
            <p:nvPr/>
          </p:nvSpPr>
          <p:spPr bwMode="auto">
            <a:xfrm>
              <a:off x="864" y="1440"/>
              <a:ext cx="288" cy="912"/>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30" name="Group 6"/>
          <p:cNvGrpSpPr>
            <a:grpSpLocks/>
          </p:cNvGrpSpPr>
          <p:nvPr/>
        </p:nvGrpSpPr>
        <p:grpSpPr bwMode="auto">
          <a:xfrm>
            <a:off x="3048001" y="979864"/>
            <a:ext cx="1792817" cy="2209800"/>
            <a:chOff x="1440" y="912"/>
            <a:chExt cx="847" cy="1392"/>
          </a:xfrm>
        </p:grpSpPr>
        <p:pic>
          <p:nvPicPr>
            <p:cNvPr id="40976" name="Picture 7" descr="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912"/>
              <a:ext cx="799" cy="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6" name="Line 8"/>
            <p:cNvSpPr>
              <a:spLocks noChangeShapeType="1"/>
            </p:cNvSpPr>
            <p:nvPr/>
          </p:nvSpPr>
          <p:spPr bwMode="auto">
            <a:xfrm flipV="1">
              <a:off x="1440" y="1776"/>
              <a:ext cx="336" cy="528"/>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33" name="Group 9"/>
          <p:cNvGrpSpPr>
            <a:grpSpLocks/>
          </p:cNvGrpSpPr>
          <p:nvPr/>
        </p:nvGrpSpPr>
        <p:grpSpPr bwMode="auto">
          <a:xfrm>
            <a:off x="4267200" y="2503864"/>
            <a:ext cx="2133600" cy="2743200"/>
            <a:chOff x="2016" y="1872"/>
            <a:chExt cx="1008" cy="1728"/>
          </a:xfrm>
        </p:grpSpPr>
        <p:sp>
          <p:nvSpPr>
            <p:cNvPr id="17423" name="Line 10"/>
            <p:cNvSpPr>
              <a:spLocks noChangeShapeType="1"/>
            </p:cNvSpPr>
            <p:nvPr/>
          </p:nvSpPr>
          <p:spPr bwMode="auto">
            <a:xfrm>
              <a:off x="2016" y="1872"/>
              <a:ext cx="288" cy="816"/>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pic>
          <p:nvPicPr>
            <p:cNvPr id="40975" name="Picture 11" descr="SadF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 y="2736"/>
              <a:ext cx="864"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0236" name="Group 12"/>
          <p:cNvGrpSpPr>
            <a:grpSpLocks/>
          </p:cNvGrpSpPr>
          <p:nvPr/>
        </p:nvGrpSpPr>
        <p:grpSpPr bwMode="auto">
          <a:xfrm>
            <a:off x="5689600" y="1437064"/>
            <a:ext cx="1727200" cy="2362200"/>
            <a:chOff x="2688" y="1200"/>
            <a:chExt cx="816" cy="1488"/>
          </a:xfrm>
        </p:grpSpPr>
        <p:pic>
          <p:nvPicPr>
            <p:cNvPr id="40972" name="Picture 13" descr="AnxiousSmiley"/>
            <p:cNvPicPr>
              <a:picLocks noChangeAspect="1" noChangeArrowheads="1"/>
            </p:cNvPicPr>
            <p:nvPr/>
          </p:nvPicPr>
          <p:blipFill>
            <a:blip r:embed="rId7">
              <a:extLst>
                <a:ext uri="{28A0092B-C50C-407E-A947-70E740481C1C}">
                  <a14:useLocalDpi xmlns:a14="http://schemas.microsoft.com/office/drawing/2010/main" val="0"/>
                </a:ext>
              </a:extLst>
            </a:blip>
            <a:srcRect l="31035" t="4620" r="6897" b="12224"/>
            <a:stretch>
              <a:fillRect/>
            </a:stretch>
          </p:blipFill>
          <p:spPr bwMode="auto">
            <a:xfrm>
              <a:off x="2688" y="1200"/>
              <a:ext cx="816"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2" name="Line 14"/>
            <p:cNvSpPr>
              <a:spLocks noChangeShapeType="1"/>
            </p:cNvSpPr>
            <p:nvPr/>
          </p:nvSpPr>
          <p:spPr bwMode="auto">
            <a:xfrm flipV="1">
              <a:off x="2736" y="2064"/>
              <a:ext cx="192" cy="624"/>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39" name="Group 15"/>
          <p:cNvGrpSpPr>
            <a:grpSpLocks/>
          </p:cNvGrpSpPr>
          <p:nvPr/>
        </p:nvGrpSpPr>
        <p:grpSpPr bwMode="auto">
          <a:xfrm>
            <a:off x="6807201" y="2884865"/>
            <a:ext cx="2351617" cy="1535113"/>
            <a:chOff x="3216" y="2112"/>
            <a:chExt cx="1111" cy="967"/>
          </a:xfrm>
        </p:grpSpPr>
        <p:pic>
          <p:nvPicPr>
            <p:cNvPr id="40970" name="Picture 16" descr="Anxious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0" y="2352"/>
              <a:ext cx="727" cy="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0" name="Line 17"/>
            <p:cNvSpPr>
              <a:spLocks noChangeShapeType="1"/>
            </p:cNvSpPr>
            <p:nvPr/>
          </p:nvSpPr>
          <p:spPr bwMode="auto">
            <a:xfrm>
              <a:off x="3216" y="2112"/>
              <a:ext cx="336" cy="480"/>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42" name="Group 18"/>
          <p:cNvGrpSpPr>
            <a:grpSpLocks/>
          </p:cNvGrpSpPr>
          <p:nvPr/>
        </p:nvGrpSpPr>
        <p:grpSpPr bwMode="auto">
          <a:xfrm>
            <a:off x="9347200" y="3799265"/>
            <a:ext cx="2540000" cy="2105025"/>
            <a:chOff x="4416" y="2688"/>
            <a:chExt cx="1200" cy="1326"/>
          </a:xfrm>
        </p:grpSpPr>
        <p:pic>
          <p:nvPicPr>
            <p:cNvPr id="40968" name="Picture 19" descr="SleepyFace"/>
            <p:cNvPicPr>
              <a:picLocks noChangeAspect="1" noChangeArrowheads="1"/>
            </p:cNvPicPr>
            <p:nvPr/>
          </p:nvPicPr>
          <p:blipFill>
            <a:blip r:embed="rId9">
              <a:extLst>
                <a:ext uri="{28A0092B-C50C-407E-A947-70E740481C1C}">
                  <a14:useLocalDpi xmlns:a14="http://schemas.microsoft.com/office/drawing/2010/main" val="0"/>
                </a:ext>
              </a:extLst>
            </a:blip>
            <a:srcRect l="12122" t="56566" r="54546"/>
            <a:stretch>
              <a:fillRect/>
            </a:stretch>
          </p:blipFill>
          <p:spPr bwMode="auto">
            <a:xfrm>
              <a:off x="4800" y="3216"/>
              <a:ext cx="816" cy="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8" name="Line 20"/>
            <p:cNvSpPr>
              <a:spLocks noChangeShapeType="1"/>
            </p:cNvSpPr>
            <p:nvPr/>
          </p:nvSpPr>
          <p:spPr bwMode="auto">
            <a:xfrm>
              <a:off x="4416" y="2688"/>
              <a:ext cx="624" cy="432"/>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spTree>
    <p:custDataLst>
      <p:tags r:id="rId1"/>
    </p:custDataLst>
    <p:extLst>
      <p:ext uri="{BB962C8B-B14F-4D97-AF65-F5344CB8AC3E}">
        <p14:creationId xmlns:p14="http://schemas.microsoft.com/office/powerpoint/2010/main" val="1264841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0226"/>
                                        </p:tgtEl>
                                        <p:attrNameLst>
                                          <p:attrName>style.visibility</p:attrName>
                                        </p:attrNameLst>
                                      </p:cBhvr>
                                      <p:to>
                                        <p:strVal val="visible"/>
                                      </p:to>
                                    </p:set>
                                    <p:anim calcmode="lin" valueType="num">
                                      <p:cBhvr additive="base">
                                        <p:cTn id="7" dur="500" fill="hold"/>
                                        <p:tgtEl>
                                          <p:spTgt spid="180226"/>
                                        </p:tgtEl>
                                        <p:attrNameLst>
                                          <p:attrName>ppt_x</p:attrName>
                                        </p:attrNameLst>
                                      </p:cBhvr>
                                      <p:tavLst>
                                        <p:tav tm="0">
                                          <p:val>
                                            <p:strVal val="0-#ppt_w/2"/>
                                          </p:val>
                                        </p:tav>
                                        <p:tav tm="100000">
                                          <p:val>
                                            <p:strVal val="#ppt_x"/>
                                          </p:val>
                                        </p:tav>
                                      </p:tavLst>
                                    </p:anim>
                                    <p:anim calcmode="lin" valueType="num">
                                      <p:cBhvr additive="base">
                                        <p:cTn id="8" dur="500" fill="hold"/>
                                        <p:tgtEl>
                                          <p:spTgt spid="1802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80227"/>
                                        </p:tgtEl>
                                        <p:attrNameLst>
                                          <p:attrName>style.visibility</p:attrName>
                                        </p:attrNameLst>
                                      </p:cBhvr>
                                      <p:to>
                                        <p:strVal val="visible"/>
                                      </p:to>
                                    </p:set>
                                    <p:anim calcmode="lin" valueType="num">
                                      <p:cBhvr additive="base">
                                        <p:cTn id="13" dur="500" fill="hold"/>
                                        <p:tgtEl>
                                          <p:spTgt spid="180227"/>
                                        </p:tgtEl>
                                        <p:attrNameLst>
                                          <p:attrName>ppt_x</p:attrName>
                                        </p:attrNameLst>
                                      </p:cBhvr>
                                      <p:tavLst>
                                        <p:tav tm="0">
                                          <p:val>
                                            <p:strVal val="0-#ppt_w/2"/>
                                          </p:val>
                                        </p:tav>
                                        <p:tav tm="100000">
                                          <p:val>
                                            <p:strVal val="#ppt_x"/>
                                          </p:val>
                                        </p:tav>
                                      </p:tavLst>
                                    </p:anim>
                                    <p:anim calcmode="lin" valueType="num">
                                      <p:cBhvr additive="base">
                                        <p:cTn id="14" dur="500" fill="hold"/>
                                        <p:tgtEl>
                                          <p:spTgt spid="1802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80230"/>
                                        </p:tgtEl>
                                        <p:attrNameLst>
                                          <p:attrName>style.visibility</p:attrName>
                                        </p:attrNameLst>
                                      </p:cBhvr>
                                      <p:to>
                                        <p:strVal val="visible"/>
                                      </p:to>
                                    </p:set>
                                    <p:anim calcmode="lin" valueType="num">
                                      <p:cBhvr additive="base">
                                        <p:cTn id="19" dur="500" fill="hold"/>
                                        <p:tgtEl>
                                          <p:spTgt spid="180230"/>
                                        </p:tgtEl>
                                        <p:attrNameLst>
                                          <p:attrName>ppt_x</p:attrName>
                                        </p:attrNameLst>
                                      </p:cBhvr>
                                      <p:tavLst>
                                        <p:tav tm="0">
                                          <p:val>
                                            <p:strVal val="0-#ppt_w/2"/>
                                          </p:val>
                                        </p:tav>
                                        <p:tav tm="100000">
                                          <p:val>
                                            <p:strVal val="#ppt_x"/>
                                          </p:val>
                                        </p:tav>
                                      </p:tavLst>
                                    </p:anim>
                                    <p:anim calcmode="lin" valueType="num">
                                      <p:cBhvr additive="base">
                                        <p:cTn id="20" dur="500" fill="hold"/>
                                        <p:tgtEl>
                                          <p:spTgt spid="18023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80233"/>
                                        </p:tgtEl>
                                        <p:attrNameLst>
                                          <p:attrName>style.visibility</p:attrName>
                                        </p:attrNameLst>
                                      </p:cBhvr>
                                      <p:to>
                                        <p:strVal val="visible"/>
                                      </p:to>
                                    </p:set>
                                    <p:anim calcmode="lin" valueType="num">
                                      <p:cBhvr additive="base">
                                        <p:cTn id="25" dur="500" fill="hold"/>
                                        <p:tgtEl>
                                          <p:spTgt spid="180233"/>
                                        </p:tgtEl>
                                        <p:attrNameLst>
                                          <p:attrName>ppt_x</p:attrName>
                                        </p:attrNameLst>
                                      </p:cBhvr>
                                      <p:tavLst>
                                        <p:tav tm="0">
                                          <p:val>
                                            <p:strVal val="0-#ppt_w/2"/>
                                          </p:val>
                                        </p:tav>
                                        <p:tav tm="100000">
                                          <p:val>
                                            <p:strVal val="#ppt_x"/>
                                          </p:val>
                                        </p:tav>
                                      </p:tavLst>
                                    </p:anim>
                                    <p:anim calcmode="lin" valueType="num">
                                      <p:cBhvr additive="base">
                                        <p:cTn id="26" dur="500" fill="hold"/>
                                        <p:tgtEl>
                                          <p:spTgt spid="1802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80236"/>
                                        </p:tgtEl>
                                        <p:attrNameLst>
                                          <p:attrName>style.visibility</p:attrName>
                                        </p:attrNameLst>
                                      </p:cBhvr>
                                      <p:to>
                                        <p:strVal val="visible"/>
                                      </p:to>
                                    </p:set>
                                    <p:anim calcmode="lin" valueType="num">
                                      <p:cBhvr additive="base">
                                        <p:cTn id="31" dur="500" fill="hold"/>
                                        <p:tgtEl>
                                          <p:spTgt spid="180236"/>
                                        </p:tgtEl>
                                        <p:attrNameLst>
                                          <p:attrName>ppt_x</p:attrName>
                                        </p:attrNameLst>
                                      </p:cBhvr>
                                      <p:tavLst>
                                        <p:tav tm="0">
                                          <p:val>
                                            <p:strVal val="0-#ppt_w/2"/>
                                          </p:val>
                                        </p:tav>
                                        <p:tav tm="100000">
                                          <p:val>
                                            <p:strVal val="#ppt_x"/>
                                          </p:val>
                                        </p:tav>
                                      </p:tavLst>
                                    </p:anim>
                                    <p:anim calcmode="lin" valueType="num">
                                      <p:cBhvr additive="base">
                                        <p:cTn id="32" dur="500" fill="hold"/>
                                        <p:tgtEl>
                                          <p:spTgt spid="18023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80239"/>
                                        </p:tgtEl>
                                        <p:attrNameLst>
                                          <p:attrName>style.visibility</p:attrName>
                                        </p:attrNameLst>
                                      </p:cBhvr>
                                      <p:to>
                                        <p:strVal val="visible"/>
                                      </p:to>
                                    </p:set>
                                    <p:anim calcmode="lin" valueType="num">
                                      <p:cBhvr additive="base">
                                        <p:cTn id="37" dur="500" fill="hold"/>
                                        <p:tgtEl>
                                          <p:spTgt spid="180239"/>
                                        </p:tgtEl>
                                        <p:attrNameLst>
                                          <p:attrName>ppt_x</p:attrName>
                                        </p:attrNameLst>
                                      </p:cBhvr>
                                      <p:tavLst>
                                        <p:tav tm="0">
                                          <p:val>
                                            <p:strVal val="0-#ppt_w/2"/>
                                          </p:val>
                                        </p:tav>
                                        <p:tav tm="100000">
                                          <p:val>
                                            <p:strVal val="#ppt_x"/>
                                          </p:val>
                                        </p:tav>
                                      </p:tavLst>
                                    </p:anim>
                                    <p:anim calcmode="lin" valueType="num">
                                      <p:cBhvr additive="base">
                                        <p:cTn id="38" dur="500" fill="hold"/>
                                        <p:tgtEl>
                                          <p:spTgt spid="18023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80242"/>
                                        </p:tgtEl>
                                        <p:attrNameLst>
                                          <p:attrName>style.visibility</p:attrName>
                                        </p:attrNameLst>
                                      </p:cBhvr>
                                      <p:to>
                                        <p:strVal val="visible"/>
                                      </p:to>
                                    </p:set>
                                    <p:anim calcmode="lin" valueType="num">
                                      <p:cBhvr additive="base">
                                        <p:cTn id="43" dur="500" fill="hold"/>
                                        <p:tgtEl>
                                          <p:spTgt spid="180242"/>
                                        </p:tgtEl>
                                        <p:attrNameLst>
                                          <p:attrName>ppt_x</p:attrName>
                                        </p:attrNameLst>
                                      </p:cBhvr>
                                      <p:tavLst>
                                        <p:tav tm="0">
                                          <p:val>
                                            <p:strVal val="0-#ppt_w/2"/>
                                          </p:val>
                                        </p:tav>
                                        <p:tav tm="100000">
                                          <p:val>
                                            <p:strVal val="#ppt_x"/>
                                          </p:val>
                                        </p:tav>
                                      </p:tavLst>
                                    </p:anim>
                                    <p:anim calcmode="lin" valueType="num">
                                      <p:cBhvr additive="base">
                                        <p:cTn id="44" dur="500" fill="hold"/>
                                        <p:tgtEl>
                                          <p:spTgt spid="1802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76942" y="1807655"/>
            <a:ext cx="10515600" cy="1325563"/>
          </a:xfrm>
        </p:spPr>
        <p:txBody>
          <a:bodyPr>
            <a:normAutofit/>
          </a:bodyPr>
          <a:lstStyle/>
          <a:p>
            <a:pPr algn="ctr">
              <a:defRPr/>
            </a:pPr>
            <a:r>
              <a:rPr lang="en-US" dirty="0"/>
              <a:t>Acute Toxicity</a:t>
            </a:r>
          </a:p>
        </p:txBody>
      </p:sp>
      <p:sp>
        <p:nvSpPr>
          <p:cNvPr id="19459" name="Rectangle 3"/>
          <p:cNvSpPr>
            <a:spLocks noGrp="1" noChangeArrowheads="1"/>
          </p:cNvSpPr>
          <p:nvPr>
            <p:ph type="body" sz="half" idx="1"/>
          </p:nvPr>
        </p:nvSpPr>
        <p:spPr>
          <a:xfrm>
            <a:off x="1372920" y="2791814"/>
            <a:ext cx="5181600" cy="4351338"/>
          </a:xfrm>
        </p:spPr>
        <p:txBody>
          <a:bodyPr/>
          <a:lstStyle/>
          <a:p>
            <a:pPr eaLnBrk="1" hangingPunct="1">
              <a:spcBef>
                <a:spcPts val="0"/>
              </a:spcBef>
              <a:defRPr/>
            </a:pPr>
            <a:r>
              <a:rPr lang="en-US" dirty="0">
                <a:latin typeface="Calibri" panose="020F0502020204030204" pitchFamily="34" charset="0"/>
                <a:cs typeface="Calibri" panose="020F0502020204030204" pitchFamily="34" charset="0"/>
              </a:rPr>
              <a:t>Elevated BP and HR</a:t>
            </a:r>
          </a:p>
          <a:p>
            <a:pPr eaLnBrk="1" hangingPunct="1">
              <a:spcBef>
                <a:spcPts val="0"/>
              </a:spcBef>
              <a:defRPr/>
            </a:pPr>
            <a:r>
              <a:rPr lang="en-US" dirty="0" err="1">
                <a:latin typeface="Calibri" panose="020F0502020204030204" pitchFamily="34" charset="0"/>
                <a:cs typeface="Calibri" panose="020F0502020204030204" pitchFamily="34" charset="0"/>
              </a:rPr>
              <a:t>Arrythmia</a:t>
            </a:r>
            <a:endParaRPr lang="en-US" dirty="0">
              <a:latin typeface="Calibri" panose="020F0502020204030204" pitchFamily="34" charset="0"/>
              <a:cs typeface="Calibri" panose="020F0502020204030204" pitchFamily="34" charset="0"/>
            </a:endParaRPr>
          </a:p>
          <a:p>
            <a:pPr eaLnBrk="1" hangingPunct="1">
              <a:spcBef>
                <a:spcPts val="0"/>
              </a:spcBef>
              <a:defRPr/>
            </a:pPr>
            <a:r>
              <a:rPr lang="en-US" dirty="0">
                <a:latin typeface="Calibri" panose="020F0502020204030204" pitchFamily="34" charset="0"/>
                <a:cs typeface="Calibri" panose="020F0502020204030204" pitchFamily="34" charset="0"/>
              </a:rPr>
              <a:t>Vasoconstriction</a:t>
            </a:r>
          </a:p>
          <a:p>
            <a:pPr eaLnBrk="1" hangingPunct="1">
              <a:spcBef>
                <a:spcPts val="0"/>
              </a:spcBef>
              <a:defRPr/>
            </a:pPr>
            <a:r>
              <a:rPr lang="en-US" dirty="0">
                <a:latin typeface="Calibri" panose="020F0502020204030204" pitchFamily="34" charset="0"/>
                <a:cs typeface="Calibri" panose="020F0502020204030204" pitchFamily="34" charset="0"/>
              </a:rPr>
              <a:t>Hyperthermia</a:t>
            </a:r>
            <a:endParaRPr lang="en-US" sz="2000" dirty="0">
              <a:latin typeface="Calibri" panose="020F0502020204030204" pitchFamily="34" charset="0"/>
              <a:cs typeface="Calibri" panose="020F0502020204030204" pitchFamily="34" charset="0"/>
            </a:endParaRPr>
          </a:p>
        </p:txBody>
      </p:sp>
      <p:sp>
        <p:nvSpPr>
          <p:cNvPr id="19460" name="Rectangle 4"/>
          <p:cNvSpPr>
            <a:spLocks noGrp="1" noChangeArrowheads="1"/>
          </p:cNvSpPr>
          <p:nvPr>
            <p:ph type="body" sz="half" idx="2"/>
          </p:nvPr>
        </p:nvSpPr>
        <p:spPr>
          <a:xfrm>
            <a:off x="6706920" y="2791814"/>
            <a:ext cx="5181600" cy="4351338"/>
          </a:xfrm>
        </p:spPr>
        <p:txBody>
          <a:bodyPr>
            <a:normAutofit/>
          </a:bodyPr>
          <a:lstStyle/>
          <a:p>
            <a:pPr eaLnBrk="1" hangingPunct="1">
              <a:spcBef>
                <a:spcPts val="0"/>
              </a:spcBef>
              <a:defRPr/>
            </a:pPr>
            <a:r>
              <a:rPr lang="en-US">
                <a:latin typeface="Calibri" panose="020F0502020204030204" pitchFamily="34" charset="0"/>
                <a:cs typeface="Calibri" panose="020F0502020204030204" pitchFamily="34" charset="0"/>
              </a:rPr>
              <a:t>Agitation </a:t>
            </a:r>
          </a:p>
          <a:p>
            <a:pPr eaLnBrk="1" hangingPunct="1">
              <a:spcBef>
                <a:spcPts val="0"/>
              </a:spcBef>
              <a:defRPr/>
            </a:pPr>
            <a:r>
              <a:rPr lang="en-US">
                <a:latin typeface="Calibri" panose="020F0502020204030204" pitchFamily="34" charset="0"/>
                <a:cs typeface="Calibri" panose="020F0502020204030204" pitchFamily="34" charset="0"/>
              </a:rPr>
              <a:t>Rhabdomyolysis</a:t>
            </a:r>
          </a:p>
          <a:p>
            <a:pPr eaLnBrk="1" hangingPunct="1">
              <a:spcBef>
                <a:spcPts val="0"/>
              </a:spcBef>
              <a:defRPr/>
            </a:pPr>
            <a:r>
              <a:rPr lang="en-US">
                <a:latin typeface="Calibri" panose="020F0502020204030204" pitchFamily="34" charset="0"/>
                <a:cs typeface="Calibri" panose="020F0502020204030204" pitchFamily="34" charset="0"/>
              </a:rPr>
              <a:t>Seizure</a:t>
            </a:r>
            <a:endParaRPr lang="en-US" sz="2000">
              <a:latin typeface="Calibri" panose="020F0502020204030204" pitchFamily="34" charset="0"/>
              <a:cs typeface="Calibri" panose="020F0502020204030204" pitchFamily="34" charset="0"/>
            </a:endParaRPr>
          </a:p>
        </p:txBody>
      </p:sp>
      <p:sp>
        <p:nvSpPr>
          <p:cNvPr id="19461" name="Text Box 5"/>
          <p:cNvSpPr txBox="1">
            <a:spLocks noChangeArrowheads="1"/>
          </p:cNvSpPr>
          <p:nvPr/>
        </p:nvSpPr>
        <p:spPr bwMode="auto">
          <a:xfrm>
            <a:off x="1372920" y="4346562"/>
            <a:ext cx="9434144"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1600">
                <a:solidFill>
                  <a:schemeClr val="tx1"/>
                </a:solidFill>
                <a:latin typeface="Times New Roman" charset="0"/>
                <a:ea typeface="ＭＳ Ｐゴシック" charset="0"/>
              </a:defRPr>
            </a:lvl1pPr>
            <a:lvl2pPr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buFontTx/>
              <a:buChar char="•"/>
              <a:defRPr/>
            </a:pPr>
            <a:r>
              <a:rPr lang="en-US" sz="2800" dirty="0">
                <a:latin typeface="Calibri" panose="020F0502020204030204" pitchFamily="34" charset="0"/>
                <a:cs typeface="Calibri" panose="020F0502020204030204" pitchFamily="34" charset="0"/>
              </a:rPr>
              <a:t>  Acute psychosis </a:t>
            </a:r>
            <a:r>
              <a:rPr lang="en-US" sz="2800" b="1" dirty="0">
                <a:latin typeface="Calibri" panose="020F0502020204030204" pitchFamily="34" charset="0"/>
                <a:cs typeface="Calibri" panose="020F0502020204030204" pitchFamily="34" charset="0"/>
                <a:sym typeface="Symbol" charset="0"/>
              </a:rPr>
              <a:t> </a:t>
            </a:r>
            <a:r>
              <a:rPr lang="en-US" sz="2800" dirty="0">
                <a:latin typeface="Calibri" panose="020F0502020204030204" pitchFamily="34" charset="0"/>
                <a:cs typeface="Calibri" panose="020F0502020204030204" pitchFamily="34" charset="0"/>
                <a:sym typeface="Symbol" charset="0"/>
              </a:rPr>
              <a:t>prolonged psychosis</a:t>
            </a:r>
            <a:endParaRPr lang="en-US" sz="2800" dirty="0">
              <a:latin typeface="Calibri" panose="020F0502020204030204" pitchFamily="34" charset="0"/>
              <a:cs typeface="Calibri" panose="020F0502020204030204" pitchFamily="34" charset="0"/>
            </a:endParaRPr>
          </a:p>
          <a:p>
            <a:pPr lvl="1" eaLnBrk="1" hangingPunct="1">
              <a:buFontTx/>
              <a:buChar char="–"/>
              <a:defRPr/>
            </a:pPr>
            <a:r>
              <a:rPr lang="en-US" sz="2400" dirty="0">
                <a:latin typeface="Calibri" panose="020F0502020204030204" pitchFamily="34" charset="0"/>
                <a:cs typeface="Calibri" panose="020F0502020204030204" pitchFamily="34" charset="0"/>
              </a:rPr>
              <a:t>Paranoid delusions</a:t>
            </a:r>
          </a:p>
          <a:p>
            <a:pPr lvl="1" eaLnBrk="1" hangingPunct="1">
              <a:buFontTx/>
              <a:buChar char="–"/>
              <a:defRPr/>
            </a:pPr>
            <a:r>
              <a:rPr lang="en-US" sz="2400" dirty="0">
                <a:latin typeface="Calibri" panose="020F0502020204030204" pitchFamily="34" charset="0"/>
                <a:cs typeface="Calibri" panose="020F0502020204030204" pitchFamily="34" charset="0"/>
              </a:rPr>
              <a:t>Visual, sensory, and auditory hallucinations </a:t>
            </a:r>
          </a:p>
          <a:p>
            <a:pPr lvl="2" eaLnBrk="1" hangingPunct="1">
              <a:buFontTx/>
              <a:buChar char="–"/>
              <a:defRPr/>
            </a:pPr>
            <a:r>
              <a:rPr lang="en-US" sz="2000" dirty="0" err="1">
                <a:latin typeface="Calibri" panose="020F0502020204030204" pitchFamily="34" charset="0"/>
                <a:cs typeface="Calibri" panose="020F0502020204030204" pitchFamily="34" charset="0"/>
              </a:rPr>
              <a:t>ie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formications</a:t>
            </a:r>
            <a:endParaRPr lang="en-US" sz="2000" dirty="0">
              <a:latin typeface="Calibri" panose="020F0502020204030204" pitchFamily="34" charset="0"/>
              <a:cs typeface="Calibri" panose="020F0502020204030204" pitchFamily="34" charset="0"/>
            </a:endParaRPr>
          </a:p>
        </p:txBody>
      </p:sp>
      <p:pic>
        <p:nvPicPr>
          <p:cNvPr id="45061" name="Picture 7" descr="AnxiousSmiley"/>
          <p:cNvPicPr>
            <a:picLocks noChangeAspect="1" noChangeArrowheads="1"/>
          </p:cNvPicPr>
          <p:nvPr/>
        </p:nvPicPr>
        <p:blipFill>
          <a:blip r:embed="rId4">
            <a:extLst>
              <a:ext uri="{28A0092B-C50C-407E-A947-70E740481C1C}">
                <a14:useLocalDpi xmlns:a14="http://schemas.microsoft.com/office/drawing/2010/main" val="0"/>
              </a:ext>
            </a:extLst>
          </a:blip>
          <a:srcRect l="31035" t="4620" r="6897" b="12224"/>
          <a:stretch>
            <a:fillRect/>
          </a:stretch>
        </p:blipFill>
        <p:spPr bwMode="auto">
          <a:xfrm>
            <a:off x="158502" y="4501026"/>
            <a:ext cx="138727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2" name="Picture 10" descr="Anxious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6742" y="4439254"/>
            <a:ext cx="1272387"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a:extLst>
              <a:ext uri="{FF2B5EF4-FFF2-40B4-BE49-F238E27FC236}">
                <a16:creationId xmlns:a16="http://schemas.microsoft.com/office/drawing/2014/main" id="{107B5357-2483-FA4C-874B-DE1ABB2CAA57}"/>
              </a:ext>
            </a:extLst>
          </p:cNvPr>
          <p:cNvSpPr txBox="1">
            <a:spLocks noChangeArrowheads="1"/>
          </p:cNvSpPr>
          <p:nvPr/>
        </p:nvSpPr>
        <p:spPr>
          <a:xfrm>
            <a:off x="570934" y="852915"/>
            <a:ext cx="11038116" cy="151759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US" dirty="0"/>
              <a:t>2-3  day binges are typical, called  runs</a:t>
            </a:r>
          </a:p>
          <a:p>
            <a:pPr>
              <a:spcBef>
                <a:spcPts val="0"/>
              </a:spcBef>
              <a:defRPr/>
            </a:pPr>
            <a:r>
              <a:rPr lang="en-US" dirty="0"/>
              <a:t>Regular re-dosing to maintain rush or high in setting of acute tolerance</a:t>
            </a:r>
          </a:p>
          <a:p>
            <a:pPr>
              <a:spcBef>
                <a:spcPts val="0"/>
              </a:spcBef>
              <a:defRPr/>
            </a:pPr>
            <a:r>
              <a:rPr lang="en-US" dirty="0"/>
              <a:t>Ends when drug or money runs out, or paranoia/ disorganized thinking sets in</a:t>
            </a:r>
          </a:p>
        </p:txBody>
      </p:sp>
      <p:sp>
        <p:nvSpPr>
          <p:cNvPr id="9" name="Rectangle 2">
            <a:extLst>
              <a:ext uri="{FF2B5EF4-FFF2-40B4-BE49-F238E27FC236}">
                <a16:creationId xmlns:a16="http://schemas.microsoft.com/office/drawing/2014/main" id="{A298AD99-CE0F-DD47-9253-88EE3AFCD1F2}"/>
              </a:ext>
            </a:extLst>
          </p:cNvPr>
          <p:cNvSpPr txBox="1">
            <a:spLocks noChangeArrowheads="1"/>
          </p:cNvSpPr>
          <p:nvPr/>
        </p:nvSpPr>
        <p:spPr>
          <a:xfrm>
            <a:off x="336327" y="227052"/>
            <a:ext cx="10515600" cy="6542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dirty="0"/>
              <a:t>Binges</a:t>
            </a:r>
          </a:p>
        </p:txBody>
      </p:sp>
    </p:spTree>
    <p:custDataLst>
      <p:tags r:id="rId1"/>
    </p:custDataLst>
    <p:extLst>
      <p:ext uri="{BB962C8B-B14F-4D97-AF65-F5344CB8AC3E}">
        <p14:creationId xmlns:p14="http://schemas.microsoft.com/office/powerpoint/2010/main" val="53230499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2B2EC6-4E46-CC44-8A48-EE8322BAEE40}"/>
              </a:ext>
            </a:extLst>
          </p:cNvPr>
          <p:cNvSpPr>
            <a:spLocks noGrp="1"/>
          </p:cNvSpPr>
          <p:nvPr>
            <p:ph type="title"/>
          </p:nvPr>
        </p:nvSpPr>
        <p:spPr>
          <a:xfrm>
            <a:off x="838200" y="365125"/>
            <a:ext cx="5080000" cy="1325563"/>
          </a:xfrm>
        </p:spPr>
        <p:txBody>
          <a:bodyPr>
            <a:normAutofit fontScale="90000"/>
          </a:bodyPr>
          <a:lstStyle/>
          <a:p>
            <a:r>
              <a:rPr lang="en-US" sz="4000" dirty="0"/>
              <a:t>Stimulant Intoxication Treatment = De-escalation</a:t>
            </a:r>
          </a:p>
        </p:txBody>
      </p:sp>
      <p:sp>
        <p:nvSpPr>
          <p:cNvPr id="6" name="Rectangle 5">
            <a:extLst>
              <a:ext uri="{FF2B5EF4-FFF2-40B4-BE49-F238E27FC236}">
                <a16:creationId xmlns:a16="http://schemas.microsoft.com/office/drawing/2014/main" id="{9ED7350F-0709-7949-A9C2-6F48F317A08B}"/>
              </a:ext>
            </a:extLst>
          </p:cNvPr>
          <p:cNvSpPr/>
          <p:nvPr/>
        </p:nvSpPr>
        <p:spPr>
          <a:xfrm>
            <a:off x="6096000" y="617319"/>
            <a:ext cx="6096000" cy="4832092"/>
          </a:xfrm>
          <a:prstGeom prst="rect">
            <a:avLst/>
          </a:prstGeom>
        </p:spPr>
        <p:txBody>
          <a:bodyPr wrap="square">
            <a:spAutoFit/>
          </a:bodyPr>
          <a:lstStyle/>
          <a:p>
            <a:r>
              <a:rPr lang="en-US" sz="2800" dirty="0">
                <a:latin typeface="Calibri" panose="020F0502020204030204" pitchFamily="34" charset="0"/>
                <a:ea typeface="Calibri" panose="020F0502020204030204" pitchFamily="34" charset="0"/>
                <a:cs typeface="Times New Roman" panose="02020603050405020304" pitchFamily="18" charset="0"/>
              </a:rPr>
              <a:t>Ten Domains of De-escalation:</a:t>
            </a:r>
          </a:p>
          <a:p>
            <a:pPr marL="114300" marR="0" indent="-11430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1. Respect personal space </a:t>
            </a:r>
          </a:p>
          <a:p>
            <a:pPr marL="114300" marR="0" indent="-11430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2. Do not be provocative </a:t>
            </a:r>
          </a:p>
          <a:p>
            <a:pPr marL="114300" marR="0" indent="-11430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3. Establish verbal contact </a:t>
            </a:r>
          </a:p>
          <a:p>
            <a:pPr marL="114300" marR="0" indent="-11430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4. Be concise </a:t>
            </a:r>
          </a:p>
          <a:p>
            <a:pPr marL="114300" marR="0" indent="-11430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5. Identify wants and feelings </a:t>
            </a:r>
          </a:p>
          <a:p>
            <a:pPr marL="114300" marR="0" indent="-11430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6. Listen actively; respond appropriately</a:t>
            </a:r>
          </a:p>
          <a:p>
            <a:pPr marL="114300" marR="0" indent="-11430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7. Agree or agree to disagree </a:t>
            </a:r>
          </a:p>
          <a:p>
            <a:pPr marL="114300" marR="0" indent="-11430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8. Lay down the law and set clear limits </a:t>
            </a:r>
          </a:p>
          <a:p>
            <a:pPr marL="114300" marR="0" indent="-11430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9. Offer choices and optimism </a:t>
            </a:r>
          </a:p>
          <a:p>
            <a:r>
              <a:rPr lang="en-US" sz="2800" dirty="0">
                <a:latin typeface="Calibri" panose="020F0502020204030204" pitchFamily="34" charset="0"/>
                <a:ea typeface="Calibri" panose="020F0502020204030204" pitchFamily="34" charset="0"/>
                <a:cs typeface="Times New Roman" panose="02020603050405020304" pitchFamily="18" charset="0"/>
              </a:rPr>
              <a:t>10. Debrief the patient and staff.</a:t>
            </a:r>
          </a:p>
        </p:txBody>
      </p:sp>
      <p:sp>
        <p:nvSpPr>
          <p:cNvPr id="7" name="Rectangle 6">
            <a:extLst>
              <a:ext uri="{FF2B5EF4-FFF2-40B4-BE49-F238E27FC236}">
                <a16:creationId xmlns:a16="http://schemas.microsoft.com/office/drawing/2014/main" id="{3C205DD0-4788-6A4B-BDCF-12DA4E4238EA}"/>
              </a:ext>
            </a:extLst>
          </p:cNvPr>
          <p:cNvSpPr/>
          <p:nvPr/>
        </p:nvSpPr>
        <p:spPr>
          <a:xfrm>
            <a:off x="1244600" y="6008211"/>
            <a:ext cx="8128000" cy="738664"/>
          </a:xfrm>
          <a:prstGeom prst="rect">
            <a:avLst/>
          </a:prstGeom>
        </p:spPr>
        <p:txBody>
          <a:bodyPr wrap="square">
            <a:spAutoFit/>
          </a:bodyPr>
          <a:lstStyle/>
          <a:p>
            <a:r>
              <a:rPr lang="en-US" sz="1400" dirty="0">
                <a:solidFill>
                  <a:srgbClr val="212121"/>
                </a:solidFill>
                <a:latin typeface="Segoe UI"/>
                <a:ea typeface="Times New Roman" panose="02020603050405020304" pitchFamily="18" charset="0"/>
                <a:cs typeface="Times New Roman" panose="02020603050405020304" pitchFamily="18" charset="0"/>
              </a:rPr>
              <a:t>Richmond JS, Berlin JS, Fishkind AB, et al. Verbal De-</a:t>
            </a:r>
            <a:r>
              <a:rPr lang="en-US" sz="1400" dirty="0" err="1">
                <a:solidFill>
                  <a:srgbClr val="212121"/>
                </a:solidFill>
                <a:latin typeface="Segoe UI"/>
                <a:ea typeface="Times New Roman" panose="02020603050405020304" pitchFamily="18" charset="0"/>
                <a:cs typeface="Times New Roman" panose="02020603050405020304" pitchFamily="18" charset="0"/>
              </a:rPr>
              <a:t>escalatio</a:t>
            </a:r>
            <a:r>
              <a:rPr lang="en-US" sz="1400" dirty="0">
                <a:solidFill>
                  <a:srgbClr val="212121"/>
                </a:solidFill>
                <a:latin typeface="Segoe UI"/>
                <a:ea typeface="Times New Roman" panose="02020603050405020304" pitchFamily="18" charset="0"/>
                <a:cs typeface="Times New Roman" panose="02020603050405020304" pitchFamily="18" charset="0"/>
              </a:rPr>
              <a:t>=n of the Agitated Patient: Consensus Statement of the American Association for Emergency Psychiatry Project BETA De-escalation Workgroup. </a:t>
            </a:r>
            <a:r>
              <a:rPr lang="en-US" sz="1400" i="1" dirty="0">
                <a:solidFill>
                  <a:srgbClr val="212121"/>
                </a:solidFill>
                <a:latin typeface="Segoe UI"/>
                <a:ea typeface="Times New Roman" panose="02020603050405020304" pitchFamily="18" charset="0"/>
                <a:cs typeface="Times New Roman" panose="02020603050405020304" pitchFamily="18" charset="0"/>
              </a:rPr>
              <a:t>West J </a:t>
            </a:r>
            <a:r>
              <a:rPr lang="en-US" sz="1400" i="1" dirty="0" err="1">
                <a:solidFill>
                  <a:srgbClr val="212121"/>
                </a:solidFill>
                <a:latin typeface="Segoe UI"/>
                <a:ea typeface="Times New Roman" panose="02020603050405020304" pitchFamily="18" charset="0"/>
                <a:cs typeface="Times New Roman" panose="02020603050405020304" pitchFamily="18" charset="0"/>
              </a:rPr>
              <a:t>Emerg</a:t>
            </a:r>
            <a:r>
              <a:rPr lang="en-US" sz="1400" i="1" dirty="0">
                <a:solidFill>
                  <a:srgbClr val="212121"/>
                </a:solidFill>
                <a:latin typeface="Segoe UI"/>
                <a:ea typeface="Times New Roman" panose="02020603050405020304" pitchFamily="18" charset="0"/>
                <a:cs typeface="Times New Roman" panose="02020603050405020304" pitchFamily="18" charset="0"/>
              </a:rPr>
              <a:t> Med</a:t>
            </a:r>
            <a:r>
              <a:rPr lang="en-US" sz="1400" dirty="0">
                <a:solidFill>
                  <a:srgbClr val="212121"/>
                </a:solidFill>
                <a:latin typeface="Segoe UI"/>
                <a:ea typeface="Times New Roman" panose="02020603050405020304" pitchFamily="18" charset="0"/>
                <a:cs typeface="Times New Roman" panose="02020603050405020304" pitchFamily="18" charset="0"/>
              </a:rPr>
              <a:t>. 2012;13(1):17-25. Available at:  </a:t>
            </a:r>
            <a:r>
              <a:rPr lang="en-US" sz="1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https://pubmed.ncbi.nlm.nih.gov/22461917/</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616E5B9E-30C9-764A-9A2A-B5B2E1631BC0}"/>
              </a:ext>
            </a:extLst>
          </p:cNvPr>
          <p:cNvSpPr txBox="1">
            <a:spLocks noChangeArrowheads="1"/>
          </p:cNvSpPr>
          <p:nvPr/>
        </p:nvSpPr>
        <p:spPr>
          <a:xfrm>
            <a:off x="838200" y="1690687"/>
            <a:ext cx="5080000" cy="375872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40000"/>
              </a:spcBef>
              <a:defRPr/>
            </a:pPr>
            <a:r>
              <a:rPr lang="en-US"/>
              <a:t>Minimize sensory stimulation</a:t>
            </a:r>
          </a:p>
          <a:p>
            <a:pPr>
              <a:lnSpc>
                <a:spcPct val="110000"/>
              </a:lnSpc>
              <a:spcBef>
                <a:spcPct val="40000"/>
              </a:spcBef>
              <a:defRPr/>
            </a:pPr>
            <a:r>
              <a:rPr lang="en-US"/>
              <a:t>Neuroleptics (ie haldol) for agitation</a:t>
            </a:r>
          </a:p>
          <a:p>
            <a:pPr>
              <a:lnSpc>
                <a:spcPct val="110000"/>
              </a:lnSpc>
              <a:spcBef>
                <a:spcPct val="40000"/>
              </a:spcBef>
              <a:defRPr/>
            </a:pPr>
            <a:r>
              <a:rPr lang="en-US"/>
              <a:t>Benzos to control seizures</a:t>
            </a:r>
          </a:p>
          <a:p>
            <a:pPr>
              <a:lnSpc>
                <a:spcPct val="110000"/>
              </a:lnSpc>
              <a:spcBef>
                <a:spcPct val="40000"/>
              </a:spcBef>
              <a:defRPr/>
            </a:pPr>
            <a:r>
              <a:rPr lang="en-US"/>
              <a:t>Treat hyperthermia (external cooling)</a:t>
            </a:r>
          </a:p>
          <a:p>
            <a:pPr>
              <a:lnSpc>
                <a:spcPct val="110000"/>
              </a:lnSpc>
              <a:spcBef>
                <a:spcPct val="40000"/>
              </a:spcBef>
              <a:defRPr/>
            </a:pPr>
            <a:r>
              <a:rPr lang="en-US"/>
              <a:t>For increased BP+HR,  use vasodilators and CCB or non-selective beta-blockers</a:t>
            </a:r>
            <a:endParaRPr lang="en-US" sz="2400" dirty="0"/>
          </a:p>
        </p:txBody>
      </p:sp>
    </p:spTree>
    <p:custDataLst>
      <p:tags r:id="rId1"/>
    </p:custDataLst>
    <p:extLst>
      <p:ext uri="{BB962C8B-B14F-4D97-AF65-F5344CB8AC3E}">
        <p14:creationId xmlns:p14="http://schemas.microsoft.com/office/powerpoint/2010/main" val="21940365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8331200" y="4600667"/>
            <a:ext cx="2336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Skin</a:t>
            </a:r>
          </a:p>
          <a:p>
            <a:pPr eaLnBrk="1" hangingPunct="1">
              <a:spcBef>
                <a:spcPct val="20000"/>
              </a:spcBef>
              <a:buFontTx/>
              <a:buChar char="•"/>
              <a:defRPr/>
            </a:pPr>
            <a:r>
              <a:rPr lang="en-US" sz="1400" dirty="0">
                <a:solidFill>
                  <a:schemeClr val="tx2"/>
                </a:solidFill>
                <a:latin typeface="Arial" charset="0"/>
                <a:cs typeface="+mn-cs"/>
              </a:rPr>
              <a:t>Cellulitis/ abscess</a:t>
            </a:r>
          </a:p>
          <a:p>
            <a:pPr eaLnBrk="1" hangingPunct="1">
              <a:spcBef>
                <a:spcPct val="20000"/>
              </a:spcBef>
              <a:buFontTx/>
              <a:buChar char="•"/>
              <a:defRPr/>
            </a:pPr>
            <a:r>
              <a:rPr lang="en-US" sz="1400" dirty="0">
                <a:solidFill>
                  <a:schemeClr val="tx2"/>
                </a:solidFill>
                <a:latin typeface="Arial" charset="0"/>
                <a:cs typeface="+mn-cs"/>
              </a:rPr>
              <a:t> Excoriations</a:t>
            </a:r>
          </a:p>
          <a:p>
            <a:pPr eaLnBrk="1" hangingPunct="1">
              <a:spcBef>
                <a:spcPct val="20000"/>
              </a:spcBef>
              <a:buFontTx/>
              <a:buChar char="•"/>
              <a:defRPr/>
            </a:pPr>
            <a:r>
              <a:rPr lang="en-US" sz="1400" dirty="0">
                <a:solidFill>
                  <a:schemeClr val="tx2"/>
                </a:solidFill>
                <a:latin typeface="Arial" charset="0"/>
                <a:cs typeface="+mn-cs"/>
              </a:rPr>
              <a:t>Chemical burns</a:t>
            </a:r>
          </a:p>
        </p:txBody>
      </p:sp>
      <p:sp>
        <p:nvSpPr>
          <p:cNvPr id="193539" name="Text Box 3"/>
          <p:cNvSpPr txBox="1">
            <a:spLocks noChangeArrowheads="1"/>
          </p:cNvSpPr>
          <p:nvPr/>
        </p:nvSpPr>
        <p:spPr bwMode="auto">
          <a:xfrm>
            <a:off x="9948672" y="2628781"/>
            <a:ext cx="2844800" cy="1600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Renal/Metabolic</a:t>
            </a:r>
          </a:p>
          <a:p>
            <a:pPr eaLnBrk="1" hangingPunct="1">
              <a:spcBef>
                <a:spcPct val="20000"/>
              </a:spcBef>
              <a:buFontTx/>
              <a:buChar char="•"/>
              <a:defRPr/>
            </a:pPr>
            <a:r>
              <a:rPr lang="en-US" sz="1400" dirty="0" err="1">
                <a:solidFill>
                  <a:schemeClr val="tx2"/>
                </a:solidFill>
                <a:latin typeface="Arial" charset="0"/>
                <a:cs typeface="+mn-cs"/>
              </a:rPr>
              <a:t>Rhabdomyolisis</a:t>
            </a:r>
            <a:endParaRPr lang="en-US" sz="1400" dirty="0">
              <a:solidFill>
                <a:schemeClr val="tx2"/>
              </a:solidFill>
              <a:latin typeface="Arial" charset="0"/>
              <a:cs typeface="+mn-cs"/>
            </a:endParaRPr>
          </a:p>
          <a:p>
            <a:pPr eaLnBrk="1" hangingPunct="1">
              <a:spcBef>
                <a:spcPct val="20000"/>
              </a:spcBef>
              <a:buFontTx/>
              <a:buChar char="•"/>
              <a:defRPr/>
            </a:pPr>
            <a:r>
              <a:rPr lang="en-US" sz="1400" dirty="0">
                <a:solidFill>
                  <a:schemeClr val="tx2"/>
                </a:solidFill>
                <a:latin typeface="Arial" charset="0"/>
                <a:cs typeface="+mn-cs"/>
              </a:rPr>
              <a:t>Dehydration</a:t>
            </a:r>
          </a:p>
          <a:p>
            <a:pPr eaLnBrk="1" hangingPunct="1">
              <a:spcBef>
                <a:spcPct val="20000"/>
              </a:spcBef>
              <a:buFontTx/>
              <a:buChar char="•"/>
              <a:defRPr/>
            </a:pPr>
            <a:r>
              <a:rPr lang="en-US" sz="1400" dirty="0">
                <a:solidFill>
                  <a:schemeClr val="tx2"/>
                </a:solidFill>
                <a:latin typeface="Arial" charset="0"/>
                <a:cs typeface="+mn-cs"/>
              </a:rPr>
              <a:t>Acute Renal Failure</a:t>
            </a:r>
          </a:p>
          <a:p>
            <a:pPr eaLnBrk="1" hangingPunct="1">
              <a:spcBef>
                <a:spcPct val="20000"/>
              </a:spcBef>
              <a:buFontTx/>
              <a:buChar char="•"/>
              <a:defRPr/>
            </a:pPr>
            <a:r>
              <a:rPr lang="en-US" sz="1400" dirty="0">
                <a:solidFill>
                  <a:schemeClr val="tx2"/>
                </a:solidFill>
                <a:latin typeface="Arial" charset="0"/>
                <a:cs typeface="+mn-cs"/>
              </a:rPr>
              <a:t>Acidosis</a:t>
            </a:r>
          </a:p>
          <a:p>
            <a:pPr eaLnBrk="1" hangingPunct="1">
              <a:spcBef>
                <a:spcPct val="20000"/>
              </a:spcBef>
              <a:buFontTx/>
              <a:buChar char="•"/>
              <a:defRPr/>
            </a:pPr>
            <a:r>
              <a:rPr lang="en-US" sz="1400" dirty="0">
                <a:solidFill>
                  <a:schemeClr val="tx2"/>
                </a:solidFill>
                <a:latin typeface="Arial" charset="0"/>
                <a:cs typeface="+mn-cs"/>
              </a:rPr>
              <a:t>Hyperthermia</a:t>
            </a:r>
          </a:p>
        </p:txBody>
      </p:sp>
      <p:pic>
        <p:nvPicPr>
          <p:cNvPr id="51203" name="Picture 4" descr="spun"/>
          <p:cNvPicPr>
            <a:picLocks noChangeAspect="1" noChangeArrowheads="1"/>
          </p:cNvPicPr>
          <p:nvPr/>
        </p:nvPicPr>
        <p:blipFill>
          <a:blip r:embed="rId3">
            <a:extLst>
              <a:ext uri="{28A0092B-C50C-407E-A947-70E740481C1C}">
                <a14:useLocalDpi xmlns:a14="http://schemas.microsoft.com/office/drawing/2010/main" val="0"/>
              </a:ext>
            </a:extLst>
          </a:blip>
          <a:srcRect l="26338"/>
          <a:stretch>
            <a:fillRect/>
          </a:stretch>
        </p:blipFill>
        <p:spPr bwMode="auto">
          <a:xfrm>
            <a:off x="4104835" y="364425"/>
            <a:ext cx="357593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1" name="Text Box 5"/>
          <p:cNvSpPr txBox="1">
            <a:spLocks noChangeArrowheads="1"/>
          </p:cNvSpPr>
          <p:nvPr/>
        </p:nvSpPr>
        <p:spPr bwMode="auto">
          <a:xfrm>
            <a:off x="152400" y="434529"/>
            <a:ext cx="2336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Dental</a:t>
            </a:r>
          </a:p>
          <a:p>
            <a:pPr eaLnBrk="1" hangingPunct="1">
              <a:spcBef>
                <a:spcPct val="20000"/>
              </a:spcBef>
              <a:buFontTx/>
              <a:buChar char="•"/>
              <a:defRPr/>
            </a:pPr>
            <a:r>
              <a:rPr lang="en-US" sz="1400" dirty="0">
                <a:solidFill>
                  <a:schemeClr val="tx2"/>
                </a:solidFill>
                <a:latin typeface="Arial" charset="0"/>
                <a:cs typeface="+mn-cs"/>
              </a:rPr>
              <a:t>Darkened teeth</a:t>
            </a:r>
          </a:p>
          <a:p>
            <a:pPr eaLnBrk="1" hangingPunct="1">
              <a:spcBef>
                <a:spcPct val="20000"/>
              </a:spcBef>
              <a:buFontTx/>
              <a:buChar char="•"/>
              <a:defRPr/>
            </a:pPr>
            <a:r>
              <a:rPr lang="en-US" sz="1400" dirty="0">
                <a:solidFill>
                  <a:schemeClr val="tx2"/>
                </a:solidFill>
                <a:latin typeface="Arial" charset="0"/>
                <a:cs typeface="+mn-cs"/>
              </a:rPr>
              <a:t>Caries</a:t>
            </a:r>
          </a:p>
          <a:p>
            <a:pPr eaLnBrk="1" hangingPunct="1">
              <a:spcBef>
                <a:spcPct val="20000"/>
              </a:spcBef>
              <a:buFontTx/>
              <a:buChar char="•"/>
              <a:defRPr/>
            </a:pPr>
            <a:r>
              <a:rPr lang="en-US" sz="1400" dirty="0">
                <a:solidFill>
                  <a:schemeClr val="tx2"/>
                </a:solidFill>
                <a:latin typeface="Arial" charset="0"/>
                <a:cs typeface="+mn-cs"/>
              </a:rPr>
              <a:t>Periodontal disease</a:t>
            </a:r>
          </a:p>
        </p:txBody>
      </p:sp>
      <p:sp>
        <p:nvSpPr>
          <p:cNvPr id="193542" name="Text Box 6"/>
          <p:cNvSpPr txBox="1">
            <a:spLocks noChangeArrowheads="1"/>
          </p:cNvSpPr>
          <p:nvPr/>
        </p:nvSpPr>
        <p:spPr bwMode="auto">
          <a:xfrm>
            <a:off x="1320800" y="1719451"/>
            <a:ext cx="2336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Pulmonary</a:t>
            </a:r>
          </a:p>
          <a:p>
            <a:pPr eaLnBrk="1" hangingPunct="1">
              <a:spcBef>
                <a:spcPct val="20000"/>
              </a:spcBef>
              <a:buFontTx/>
              <a:buChar char="•"/>
              <a:defRPr/>
            </a:pPr>
            <a:r>
              <a:rPr lang="en-US" sz="1400" dirty="0">
                <a:solidFill>
                  <a:schemeClr val="tx2"/>
                </a:solidFill>
                <a:latin typeface="Arial" charset="0"/>
                <a:cs typeface="+mn-cs"/>
              </a:rPr>
              <a:t>Acute pulmonary edema</a:t>
            </a:r>
          </a:p>
          <a:p>
            <a:pPr eaLnBrk="1" hangingPunct="1">
              <a:spcBef>
                <a:spcPct val="20000"/>
              </a:spcBef>
              <a:buFontTx/>
              <a:buChar char="•"/>
              <a:defRPr/>
            </a:pPr>
            <a:r>
              <a:rPr lang="en-US" sz="1400" dirty="0">
                <a:solidFill>
                  <a:schemeClr val="tx2"/>
                </a:solidFill>
                <a:latin typeface="Arial" charset="0"/>
                <a:cs typeface="+mn-cs"/>
              </a:rPr>
              <a:t>Pulmonary HTN</a:t>
            </a:r>
          </a:p>
          <a:p>
            <a:pPr eaLnBrk="1" hangingPunct="1">
              <a:spcBef>
                <a:spcPct val="20000"/>
              </a:spcBef>
              <a:buFontTx/>
              <a:buChar char="•"/>
              <a:defRPr/>
            </a:pPr>
            <a:r>
              <a:rPr lang="en-US" sz="1400" dirty="0">
                <a:solidFill>
                  <a:schemeClr val="tx2"/>
                </a:solidFill>
                <a:latin typeface="Arial" charset="0"/>
                <a:cs typeface="+mn-cs"/>
              </a:rPr>
              <a:t>Inhalation injury</a:t>
            </a:r>
          </a:p>
        </p:txBody>
      </p:sp>
      <p:sp>
        <p:nvSpPr>
          <p:cNvPr id="193543" name="Text Box 7"/>
          <p:cNvSpPr txBox="1">
            <a:spLocks noChangeArrowheads="1"/>
          </p:cNvSpPr>
          <p:nvPr/>
        </p:nvSpPr>
        <p:spPr bwMode="auto">
          <a:xfrm>
            <a:off x="152400" y="2848545"/>
            <a:ext cx="3962400" cy="18589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Cardiovascular</a:t>
            </a:r>
          </a:p>
          <a:p>
            <a:pPr eaLnBrk="1" hangingPunct="1">
              <a:spcBef>
                <a:spcPct val="20000"/>
              </a:spcBef>
              <a:buFontTx/>
              <a:buChar char="•"/>
              <a:defRPr/>
            </a:pPr>
            <a:r>
              <a:rPr lang="en-US" sz="1400" dirty="0">
                <a:solidFill>
                  <a:schemeClr val="tx2"/>
                </a:solidFill>
                <a:latin typeface="Arial" charset="0"/>
                <a:cs typeface="+mn-cs"/>
              </a:rPr>
              <a:t>Hypertension</a:t>
            </a:r>
          </a:p>
          <a:p>
            <a:pPr eaLnBrk="1" hangingPunct="1">
              <a:spcBef>
                <a:spcPct val="20000"/>
              </a:spcBef>
              <a:buFontTx/>
              <a:buChar char="•"/>
              <a:defRPr/>
            </a:pPr>
            <a:r>
              <a:rPr lang="en-US" sz="1400" dirty="0">
                <a:solidFill>
                  <a:schemeClr val="tx2"/>
                </a:solidFill>
                <a:latin typeface="Arial" charset="0"/>
                <a:cs typeface="+mn-cs"/>
              </a:rPr>
              <a:t>DCM</a:t>
            </a:r>
          </a:p>
          <a:p>
            <a:pPr eaLnBrk="1" hangingPunct="1">
              <a:spcBef>
                <a:spcPct val="20000"/>
              </a:spcBef>
              <a:buFontTx/>
              <a:buChar char="•"/>
              <a:defRPr/>
            </a:pPr>
            <a:r>
              <a:rPr lang="en-US" sz="1400" dirty="0" err="1">
                <a:solidFill>
                  <a:schemeClr val="tx2"/>
                </a:solidFill>
                <a:latin typeface="Arial" charset="0"/>
                <a:cs typeface="+mn-cs"/>
              </a:rPr>
              <a:t>Arrythmia</a:t>
            </a:r>
            <a:r>
              <a:rPr lang="en-US" sz="1400" dirty="0">
                <a:solidFill>
                  <a:schemeClr val="tx2"/>
                </a:solidFill>
                <a:latin typeface="Arial" charset="0"/>
                <a:cs typeface="+mn-cs"/>
              </a:rPr>
              <a:t>/ Tachycardia</a:t>
            </a:r>
          </a:p>
          <a:p>
            <a:pPr eaLnBrk="1" hangingPunct="1">
              <a:spcBef>
                <a:spcPct val="20000"/>
              </a:spcBef>
              <a:buFontTx/>
              <a:buChar char="•"/>
              <a:defRPr/>
            </a:pPr>
            <a:r>
              <a:rPr lang="en-US" sz="1400" dirty="0">
                <a:solidFill>
                  <a:schemeClr val="tx2"/>
                </a:solidFill>
                <a:latin typeface="Arial" charset="0"/>
                <a:cs typeface="+mn-cs"/>
              </a:rPr>
              <a:t>Acute Coronary Syndrome</a:t>
            </a:r>
          </a:p>
          <a:p>
            <a:pPr eaLnBrk="1" hangingPunct="1">
              <a:spcBef>
                <a:spcPct val="20000"/>
              </a:spcBef>
              <a:buFontTx/>
              <a:buChar char="•"/>
              <a:defRPr/>
            </a:pPr>
            <a:r>
              <a:rPr lang="en-US" sz="1400" dirty="0">
                <a:solidFill>
                  <a:schemeClr val="tx2"/>
                </a:solidFill>
                <a:latin typeface="Arial" charset="0"/>
                <a:cs typeface="+mn-cs"/>
              </a:rPr>
              <a:t>Aneurysm/ dissection</a:t>
            </a:r>
          </a:p>
          <a:p>
            <a:pPr eaLnBrk="1" hangingPunct="1">
              <a:spcBef>
                <a:spcPct val="20000"/>
              </a:spcBef>
              <a:buFontTx/>
              <a:buChar char="•"/>
              <a:defRPr/>
            </a:pPr>
            <a:r>
              <a:rPr lang="en-US" sz="1400" dirty="0">
                <a:solidFill>
                  <a:schemeClr val="tx2"/>
                </a:solidFill>
                <a:latin typeface="Arial" charset="0"/>
                <a:cs typeface="+mn-cs"/>
              </a:rPr>
              <a:t>Erectile dysfunction</a:t>
            </a:r>
          </a:p>
        </p:txBody>
      </p:sp>
      <p:sp>
        <p:nvSpPr>
          <p:cNvPr id="193544" name="Text Box 8"/>
          <p:cNvSpPr txBox="1">
            <a:spLocks noChangeArrowheads="1"/>
          </p:cNvSpPr>
          <p:nvPr/>
        </p:nvSpPr>
        <p:spPr bwMode="auto">
          <a:xfrm>
            <a:off x="2286000" y="4699538"/>
            <a:ext cx="2336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Infectious</a:t>
            </a:r>
          </a:p>
          <a:p>
            <a:pPr eaLnBrk="1" hangingPunct="1">
              <a:spcBef>
                <a:spcPct val="20000"/>
              </a:spcBef>
              <a:buFontTx/>
              <a:buChar char="•"/>
              <a:defRPr/>
            </a:pPr>
            <a:r>
              <a:rPr lang="en-US" sz="1400" dirty="0">
                <a:solidFill>
                  <a:schemeClr val="tx2"/>
                </a:solidFill>
                <a:latin typeface="Arial" charset="0"/>
                <a:cs typeface="+mn-cs"/>
              </a:rPr>
              <a:t>HIV risk</a:t>
            </a:r>
          </a:p>
          <a:p>
            <a:pPr eaLnBrk="1" hangingPunct="1">
              <a:spcBef>
                <a:spcPct val="20000"/>
              </a:spcBef>
              <a:buFontTx/>
              <a:buChar char="•"/>
              <a:defRPr/>
            </a:pPr>
            <a:r>
              <a:rPr lang="en-US" sz="1400" dirty="0">
                <a:solidFill>
                  <a:schemeClr val="tx2"/>
                </a:solidFill>
                <a:latin typeface="Arial" charset="0"/>
                <a:cs typeface="+mn-cs"/>
              </a:rPr>
              <a:t>HCV/ HBV</a:t>
            </a:r>
          </a:p>
          <a:p>
            <a:pPr eaLnBrk="1" hangingPunct="1">
              <a:spcBef>
                <a:spcPct val="20000"/>
              </a:spcBef>
              <a:buFontTx/>
              <a:buChar char="•"/>
              <a:defRPr/>
            </a:pPr>
            <a:r>
              <a:rPr lang="en-US" sz="1400" dirty="0">
                <a:solidFill>
                  <a:schemeClr val="tx2"/>
                </a:solidFill>
                <a:latin typeface="Arial" charset="0"/>
                <a:cs typeface="+mn-cs"/>
              </a:rPr>
              <a:t>STDs</a:t>
            </a:r>
          </a:p>
        </p:txBody>
      </p:sp>
      <p:sp>
        <p:nvSpPr>
          <p:cNvPr id="193545" name="Text Box 9"/>
          <p:cNvSpPr txBox="1">
            <a:spLocks noChangeArrowheads="1"/>
          </p:cNvSpPr>
          <p:nvPr/>
        </p:nvSpPr>
        <p:spPr bwMode="auto">
          <a:xfrm>
            <a:off x="8067235" y="364425"/>
            <a:ext cx="2336800" cy="3065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Neuro-psychiatric</a:t>
            </a:r>
          </a:p>
          <a:p>
            <a:pPr eaLnBrk="1" hangingPunct="1">
              <a:spcBef>
                <a:spcPct val="20000"/>
              </a:spcBef>
              <a:buFontTx/>
              <a:buChar char="•"/>
              <a:defRPr/>
            </a:pPr>
            <a:r>
              <a:rPr lang="en-US" sz="1400" dirty="0">
                <a:solidFill>
                  <a:schemeClr val="tx2"/>
                </a:solidFill>
                <a:latin typeface="Arial" charset="0"/>
                <a:cs typeface="+mn-cs"/>
              </a:rPr>
              <a:t>Stroke</a:t>
            </a:r>
          </a:p>
          <a:p>
            <a:pPr eaLnBrk="1" hangingPunct="1">
              <a:spcBef>
                <a:spcPct val="20000"/>
              </a:spcBef>
              <a:buFontTx/>
              <a:buChar char="•"/>
              <a:defRPr/>
            </a:pPr>
            <a:r>
              <a:rPr lang="en-US" sz="1400" dirty="0">
                <a:solidFill>
                  <a:schemeClr val="tx2"/>
                </a:solidFill>
                <a:latin typeface="Arial" charset="0"/>
                <a:cs typeface="+mn-cs"/>
              </a:rPr>
              <a:t>Seizure</a:t>
            </a:r>
          </a:p>
          <a:p>
            <a:pPr eaLnBrk="1" hangingPunct="1">
              <a:spcBef>
                <a:spcPct val="20000"/>
              </a:spcBef>
              <a:buFontTx/>
              <a:buChar char="•"/>
              <a:defRPr/>
            </a:pPr>
            <a:r>
              <a:rPr lang="en-US" sz="1400" dirty="0">
                <a:solidFill>
                  <a:schemeClr val="tx2"/>
                </a:solidFill>
                <a:latin typeface="Arial" charset="0"/>
                <a:cs typeface="+mn-cs"/>
              </a:rPr>
              <a:t>Depression</a:t>
            </a:r>
          </a:p>
          <a:p>
            <a:pPr eaLnBrk="1" hangingPunct="1">
              <a:spcBef>
                <a:spcPct val="20000"/>
              </a:spcBef>
              <a:buFontTx/>
              <a:buChar char="•"/>
              <a:defRPr/>
            </a:pPr>
            <a:r>
              <a:rPr lang="en-US" sz="1400" dirty="0">
                <a:solidFill>
                  <a:schemeClr val="tx2"/>
                </a:solidFill>
                <a:latin typeface="Arial" charset="0"/>
                <a:cs typeface="+mn-cs"/>
              </a:rPr>
              <a:t>Anxiety</a:t>
            </a:r>
          </a:p>
          <a:p>
            <a:pPr eaLnBrk="1" hangingPunct="1">
              <a:spcBef>
                <a:spcPct val="20000"/>
              </a:spcBef>
              <a:buFontTx/>
              <a:buChar char="•"/>
              <a:defRPr/>
            </a:pPr>
            <a:r>
              <a:rPr lang="en-US" sz="1400" dirty="0">
                <a:solidFill>
                  <a:schemeClr val="tx2"/>
                </a:solidFill>
                <a:latin typeface="Arial" charset="0"/>
                <a:cs typeface="+mn-cs"/>
              </a:rPr>
              <a:t>Mania</a:t>
            </a:r>
          </a:p>
          <a:p>
            <a:pPr eaLnBrk="1" hangingPunct="1">
              <a:spcBef>
                <a:spcPct val="20000"/>
              </a:spcBef>
              <a:buFontTx/>
              <a:buChar char="•"/>
              <a:defRPr/>
            </a:pPr>
            <a:r>
              <a:rPr lang="en-US" sz="1400" dirty="0">
                <a:solidFill>
                  <a:schemeClr val="tx2"/>
                </a:solidFill>
                <a:latin typeface="Arial" charset="0"/>
                <a:cs typeface="+mn-cs"/>
              </a:rPr>
              <a:t>Impulsivity</a:t>
            </a:r>
          </a:p>
          <a:p>
            <a:pPr eaLnBrk="1" hangingPunct="1">
              <a:spcBef>
                <a:spcPct val="20000"/>
              </a:spcBef>
              <a:buFontTx/>
              <a:buChar char="•"/>
              <a:defRPr/>
            </a:pPr>
            <a:r>
              <a:rPr lang="en-US" sz="1400" dirty="0">
                <a:solidFill>
                  <a:schemeClr val="tx2"/>
                </a:solidFill>
                <a:latin typeface="Arial" charset="0"/>
                <a:cs typeface="+mn-cs"/>
              </a:rPr>
              <a:t>Paranoia</a:t>
            </a:r>
          </a:p>
          <a:p>
            <a:pPr eaLnBrk="1" hangingPunct="1">
              <a:spcBef>
                <a:spcPct val="20000"/>
              </a:spcBef>
              <a:buFontTx/>
              <a:buChar char="•"/>
              <a:defRPr/>
            </a:pPr>
            <a:r>
              <a:rPr lang="en-US" sz="1400" dirty="0">
                <a:solidFill>
                  <a:schemeClr val="tx2"/>
                </a:solidFill>
                <a:latin typeface="Arial" charset="0"/>
                <a:cs typeface="+mn-cs"/>
              </a:rPr>
              <a:t>Auditory/ visual hallucinations + </a:t>
            </a:r>
            <a:r>
              <a:rPr lang="en-US" sz="1400" dirty="0" err="1">
                <a:solidFill>
                  <a:schemeClr val="tx2"/>
                </a:solidFill>
                <a:latin typeface="Arial" charset="0"/>
                <a:cs typeface="+mn-cs"/>
              </a:rPr>
              <a:t>formications</a:t>
            </a:r>
            <a:endParaRPr lang="en-US" sz="1400" dirty="0">
              <a:solidFill>
                <a:schemeClr val="tx2"/>
              </a:solidFill>
              <a:latin typeface="Arial" charset="0"/>
              <a:cs typeface="+mn-cs"/>
            </a:endParaRPr>
          </a:p>
          <a:p>
            <a:pPr eaLnBrk="1" hangingPunct="1">
              <a:spcBef>
                <a:spcPct val="20000"/>
              </a:spcBef>
              <a:buFontTx/>
              <a:buChar char="•"/>
              <a:defRPr/>
            </a:pPr>
            <a:r>
              <a:rPr lang="en-US" sz="1400" dirty="0">
                <a:solidFill>
                  <a:schemeClr val="tx2"/>
                </a:solidFill>
                <a:latin typeface="Arial" charset="0"/>
                <a:cs typeface="+mn-cs"/>
              </a:rPr>
              <a:t>Violence</a:t>
            </a:r>
          </a:p>
        </p:txBody>
      </p:sp>
      <p:sp>
        <p:nvSpPr>
          <p:cNvPr id="2" name="Rectangle 1">
            <a:extLst>
              <a:ext uri="{FF2B5EF4-FFF2-40B4-BE49-F238E27FC236}">
                <a16:creationId xmlns:a16="http://schemas.microsoft.com/office/drawing/2014/main" id="{BD2665F8-00D7-1247-8E87-45E45E23FCFF}"/>
              </a:ext>
            </a:extLst>
          </p:cNvPr>
          <p:cNvSpPr/>
          <p:nvPr/>
        </p:nvSpPr>
        <p:spPr>
          <a:xfrm>
            <a:off x="3657600" y="6054019"/>
            <a:ext cx="4232249" cy="646331"/>
          </a:xfrm>
          <a:prstGeom prst="rect">
            <a:avLst/>
          </a:prstGeom>
        </p:spPr>
        <p:txBody>
          <a:bodyPr wrap="none">
            <a:spAutoFit/>
          </a:bodyPr>
          <a:lstStyle/>
          <a:p>
            <a:r>
              <a:rPr lang="en-US" sz="3600" dirty="0"/>
              <a:t>Health Consequences</a:t>
            </a:r>
            <a:endParaRPr lang="en-US" sz="8000" dirty="0"/>
          </a:p>
        </p:txBody>
      </p:sp>
    </p:spTree>
    <p:custDataLst>
      <p:tags r:id="rId1"/>
    </p:custDataLst>
    <p:extLst>
      <p:ext uri="{BB962C8B-B14F-4D97-AF65-F5344CB8AC3E}">
        <p14:creationId xmlns:p14="http://schemas.microsoft.com/office/powerpoint/2010/main" val="330455345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73068" y="693561"/>
            <a:ext cx="9910233" cy="1016000"/>
          </a:xfrm>
        </p:spPr>
        <p:txBody>
          <a:bodyPr/>
          <a:lstStyle/>
          <a:p>
            <a:pPr eaLnBrk="1" hangingPunct="1">
              <a:defRPr/>
            </a:pPr>
            <a:r>
              <a:rPr lang="en-US" dirty="0">
                <a:cs typeface="+mj-cs"/>
              </a:rPr>
              <a:t>ETOH + Cocaine &gt;&gt; </a:t>
            </a:r>
            <a:r>
              <a:rPr lang="en-US" dirty="0" err="1">
                <a:cs typeface="+mj-cs"/>
              </a:rPr>
              <a:t>Cocaethylene</a:t>
            </a:r>
            <a:endParaRPr lang="en-US" dirty="0">
              <a:cs typeface="+mj-cs"/>
            </a:endParaRPr>
          </a:p>
        </p:txBody>
      </p:sp>
      <p:sp>
        <p:nvSpPr>
          <p:cNvPr id="52226" name="Rectangle 3"/>
          <p:cNvSpPr>
            <a:spLocks noGrp="1" noChangeArrowheads="1"/>
          </p:cNvSpPr>
          <p:nvPr>
            <p:ph type="body" idx="1"/>
          </p:nvPr>
        </p:nvSpPr>
        <p:spPr>
          <a:xfrm>
            <a:off x="873068" y="1709561"/>
            <a:ext cx="9857254" cy="4039293"/>
          </a:xfrm>
        </p:spPr>
        <p:txBody>
          <a:bodyPr>
            <a:normAutofit lnSpcReduction="10000"/>
          </a:bodyPr>
          <a:lstStyle/>
          <a:p>
            <a:pPr eaLnBrk="1" hangingPunct="1">
              <a:lnSpc>
                <a:spcPct val="110000"/>
              </a:lnSpc>
              <a:spcBef>
                <a:spcPct val="40000"/>
              </a:spcBef>
            </a:pPr>
            <a:r>
              <a:rPr lang="en-US" sz="2800" dirty="0">
                <a:latin typeface="Arial" charset="0"/>
              </a:rPr>
              <a:t>Psychoactive substrate from </a:t>
            </a:r>
            <a:r>
              <a:rPr lang="en-US" sz="2800" dirty="0" err="1">
                <a:latin typeface="Arial" charset="0"/>
              </a:rPr>
              <a:t>ETOH</a:t>
            </a:r>
            <a:r>
              <a:rPr lang="en-US" sz="2800" b="1" dirty="0" err="1">
                <a:latin typeface="Arial" charset="0"/>
              </a:rPr>
              <a:t>+</a:t>
            </a:r>
            <a:r>
              <a:rPr lang="en-US" sz="2800" dirty="0" err="1">
                <a:latin typeface="Arial" charset="0"/>
              </a:rPr>
              <a:t>cocaine</a:t>
            </a:r>
            <a:endParaRPr lang="en-US" sz="2800" dirty="0">
              <a:latin typeface="Arial" charset="0"/>
            </a:endParaRPr>
          </a:p>
          <a:p>
            <a:pPr eaLnBrk="1" hangingPunct="1">
              <a:lnSpc>
                <a:spcPct val="110000"/>
              </a:lnSpc>
              <a:spcBef>
                <a:spcPct val="40000"/>
              </a:spcBef>
            </a:pPr>
            <a:r>
              <a:rPr lang="en-US" sz="2800" dirty="0">
                <a:latin typeface="Arial" charset="0"/>
              </a:rPr>
              <a:t>ETOH commonly used as </a:t>
            </a:r>
            <a:r>
              <a:rPr lang="ja-JP" altLang="en-US" sz="2800" dirty="0">
                <a:latin typeface="Arial" charset="0"/>
              </a:rPr>
              <a:t>“</a:t>
            </a:r>
            <a:r>
              <a:rPr lang="en-US" altLang="ja-JP" sz="2800" dirty="0">
                <a:latin typeface="Arial" charset="0"/>
              </a:rPr>
              <a:t>landing gear</a:t>
            </a:r>
            <a:r>
              <a:rPr lang="ja-JP" altLang="en-US" sz="2800" dirty="0">
                <a:latin typeface="Arial" charset="0"/>
              </a:rPr>
              <a:t>”</a:t>
            </a:r>
            <a:endParaRPr lang="en-US" altLang="ja-JP" sz="2800" dirty="0">
              <a:latin typeface="Arial" charset="0"/>
            </a:endParaRPr>
          </a:p>
          <a:p>
            <a:pPr eaLnBrk="1" hangingPunct="1">
              <a:lnSpc>
                <a:spcPct val="110000"/>
              </a:lnSpc>
              <a:spcBef>
                <a:spcPct val="40000"/>
              </a:spcBef>
            </a:pPr>
            <a:r>
              <a:rPr lang="en-US" sz="2800" dirty="0">
                <a:latin typeface="Arial" charset="0"/>
              </a:rPr>
              <a:t>ETOH before cocaine inhibits cocaine metabolism, producing </a:t>
            </a:r>
            <a:r>
              <a:rPr lang="en-US" sz="2800" dirty="0" err="1">
                <a:latin typeface="Arial" charset="0"/>
              </a:rPr>
              <a:t>cocaethylene</a:t>
            </a:r>
            <a:endParaRPr lang="en-US" sz="2800" dirty="0">
              <a:latin typeface="Arial" charset="0"/>
            </a:endParaRPr>
          </a:p>
          <a:p>
            <a:pPr eaLnBrk="1" hangingPunct="1">
              <a:lnSpc>
                <a:spcPct val="110000"/>
              </a:lnSpc>
              <a:spcBef>
                <a:spcPct val="40000"/>
              </a:spcBef>
            </a:pPr>
            <a:r>
              <a:rPr lang="en-US" sz="2800" dirty="0">
                <a:latin typeface="Arial" charset="0"/>
              </a:rPr>
              <a:t>60-90% of cocaine abusers abuse ETOH</a:t>
            </a:r>
          </a:p>
          <a:p>
            <a:pPr eaLnBrk="1" hangingPunct="1">
              <a:lnSpc>
                <a:spcPct val="110000"/>
              </a:lnSpc>
              <a:spcBef>
                <a:spcPct val="40000"/>
              </a:spcBef>
            </a:pPr>
            <a:r>
              <a:rPr lang="en-US" sz="2800" dirty="0">
                <a:latin typeface="Arial" charset="0"/>
              </a:rPr>
              <a:t>Greater cardiac toxicity</a:t>
            </a:r>
          </a:p>
          <a:p>
            <a:pPr eaLnBrk="1" hangingPunct="1">
              <a:lnSpc>
                <a:spcPct val="110000"/>
              </a:lnSpc>
              <a:spcBef>
                <a:spcPct val="40000"/>
              </a:spcBef>
            </a:pPr>
            <a:r>
              <a:rPr lang="en-US" sz="2800" dirty="0">
                <a:latin typeface="Arial" charset="0"/>
              </a:rPr>
              <a:t>Greater rates of  seizures, hepatic damage</a:t>
            </a:r>
          </a:p>
        </p:txBody>
      </p:sp>
      <p:pic>
        <p:nvPicPr>
          <p:cNvPr id="4" name="Picture 3"/>
          <p:cNvPicPr>
            <a:picLocks noChangeAspect="1"/>
          </p:cNvPicPr>
          <p:nvPr/>
        </p:nvPicPr>
        <p:blipFill>
          <a:blip r:embed="rId4"/>
          <a:stretch>
            <a:fillRect/>
          </a:stretch>
        </p:blipFill>
        <p:spPr>
          <a:xfrm>
            <a:off x="8846592" y="432495"/>
            <a:ext cx="3068024" cy="2043305"/>
          </a:xfrm>
          <a:prstGeom prst="rect">
            <a:avLst/>
          </a:prstGeom>
        </p:spPr>
      </p:pic>
    </p:spTree>
    <p:custDataLst>
      <p:tags r:id="rId1"/>
    </p:custDataLst>
    <p:extLst>
      <p:ext uri="{BB962C8B-B14F-4D97-AF65-F5344CB8AC3E}">
        <p14:creationId xmlns:p14="http://schemas.microsoft.com/office/powerpoint/2010/main" val="30485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a:stretch>
            <a:fillRect/>
          </a:stretch>
        </p:blipFill>
        <p:spPr bwMode="auto">
          <a:xfrm>
            <a:off x="668398" y="300806"/>
            <a:ext cx="5060206" cy="4797234"/>
          </a:xfrm>
          <a:prstGeom prst="rect">
            <a:avLst/>
          </a:prstGeom>
          <a:noFill/>
          <a:ln w="9525">
            <a:noFill/>
            <a:miter lim="800000"/>
            <a:headEnd/>
            <a:tailEnd/>
          </a:ln>
        </p:spPr>
      </p:pic>
      <p:pic>
        <p:nvPicPr>
          <p:cNvPr id="4" name="Picture 1"/>
          <p:cNvPicPr>
            <a:picLocks noChangeAspect="1"/>
          </p:cNvPicPr>
          <p:nvPr/>
        </p:nvPicPr>
        <p:blipFill>
          <a:blip r:embed="rId4"/>
          <a:srcRect/>
          <a:stretch>
            <a:fillRect/>
          </a:stretch>
        </p:blipFill>
        <p:spPr bwMode="auto">
          <a:xfrm>
            <a:off x="1425271" y="902422"/>
            <a:ext cx="5577444" cy="4660177"/>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2810209" y="1447800"/>
            <a:ext cx="5530503" cy="4453238"/>
          </a:xfrm>
          <a:prstGeom prst="rect">
            <a:avLst/>
          </a:prstGeom>
        </p:spPr>
      </p:pic>
      <p:pic>
        <p:nvPicPr>
          <p:cNvPr id="6" name="Picture 1"/>
          <p:cNvPicPr>
            <a:picLocks noChangeAspect="1"/>
          </p:cNvPicPr>
          <p:nvPr/>
        </p:nvPicPr>
        <p:blipFill>
          <a:blip r:embed="rId6"/>
          <a:srcRect/>
          <a:stretch>
            <a:fillRect/>
          </a:stretch>
        </p:blipFill>
        <p:spPr bwMode="auto">
          <a:xfrm>
            <a:off x="3939019" y="2189221"/>
            <a:ext cx="5068356" cy="4004899"/>
          </a:xfrm>
          <a:prstGeom prst="rect">
            <a:avLst/>
          </a:prstGeom>
          <a:noFill/>
          <a:ln w="9525">
            <a:noFill/>
            <a:miter lim="800000"/>
            <a:headEnd/>
            <a:tailEnd/>
          </a:ln>
        </p:spPr>
      </p:pic>
      <p:pic>
        <p:nvPicPr>
          <p:cNvPr id="7" name="Picture 1"/>
          <p:cNvPicPr>
            <a:picLocks noChangeAspect="1"/>
          </p:cNvPicPr>
          <p:nvPr/>
        </p:nvPicPr>
        <p:blipFill>
          <a:blip r:embed="rId7"/>
          <a:srcRect/>
          <a:stretch>
            <a:fillRect/>
          </a:stretch>
        </p:blipFill>
        <p:spPr bwMode="auto">
          <a:xfrm>
            <a:off x="4955234" y="2790820"/>
            <a:ext cx="5293033" cy="4087876"/>
          </a:xfrm>
          <a:prstGeom prst="rect">
            <a:avLst/>
          </a:prstGeom>
          <a:noFill/>
          <a:ln w="9525">
            <a:noFill/>
            <a:miter lim="800000"/>
            <a:headEnd/>
            <a:tailEnd/>
          </a:ln>
        </p:spPr>
      </p:pic>
      <p:pic>
        <p:nvPicPr>
          <p:cNvPr id="8" name="Picture 1"/>
          <p:cNvPicPr>
            <a:picLocks noChangeAspect="1"/>
          </p:cNvPicPr>
          <p:nvPr/>
        </p:nvPicPr>
        <p:blipFill>
          <a:blip r:embed="rId8"/>
          <a:srcRect/>
          <a:stretch>
            <a:fillRect/>
          </a:stretch>
        </p:blipFill>
        <p:spPr bwMode="auto">
          <a:xfrm>
            <a:off x="5963670" y="3352800"/>
            <a:ext cx="4731594" cy="3733800"/>
          </a:xfrm>
          <a:prstGeom prst="rect">
            <a:avLst/>
          </a:prstGeom>
          <a:noFill/>
          <a:ln w="9525">
            <a:noFill/>
            <a:miter lim="800000"/>
            <a:headEnd/>
            <a:tailEnd/>
          </a:ln>
        </p:spPr>
      </p:pic>
      <p:pic>
        <p:nvPicPr>
          <p:cNvPr id="9" name="Picture 1"/>
          <p:cNvPicPr>
            <a:picLocks noChangeAspect="1"/>
          </p:cNvPicPr>
          <p:nvPr/>
        </p:nvPicPr>
        <p:blipFill>
          <a:blip r:embed="rId9"/>
          <a:srcRect/>
          <a:stretch>
            <a:fillRect/>
          </a:stretch>
        </p:blipFill>
        <p:spPr bwMode="auto">
          <a:xfrm>
            <a:off x="6836709" y="3886200"/>
            <a:ext cx="4643029" cy="3969224"/>
          </a:xfrm>
          <a:prstGeom prst="rect">
            <a:avLst/>
          </a:prstGeom>
          <a:noFill/>
          <a:ln w="9525">
            <a:noFill/>
            <a:miter lim="800000"/>
            <a:headEnd/>
            <a:tailEnd/>
          </a:ln>
        </p:spPr>
      </p:pic>
      <p:sp>
        <p:nvSpPr>
          <p:cNvPr id="3" name="Rectangle 2"/>
          <p:cNvSpPr/>
          <p:nvPr/>
        </p:nvSpPr>
        <p:spPr>
          <a:xfrm>
            <a:off x="1037597" y="2963207"/>
            <a:ext cx="10871200" cy="3539430"/>
          </a:xfrm>
          <a:prstGeom prst="rect">
            <a:avLst/>
          </a:prstGeom>
          <a:solidFill>
            <a:schemeClr val="accent1"/>
          </a:solidFill>
        </p:spPr>
        <p:txBody>
          <a:bodyPr wrap="square">
            <a:spAutoFit/>
          </a:bodyPr>
          <a:lstStyle/>
          <a:p>
            <a:r>
              <a:rPr lang="en-US" sz="2800" dirty="0">
                <a:solidFill>
                  <a:schemeClr val="bg1"/>
                </a:solidFill>
              </a:rPr>
              <a:t>This review found mixed results. Psychostimulants improved cocaine abstinence compared to placebo in some analyses but did not improve treatment retention. Since treatment dropout was high, we cannot rule out the possibility that these results were influenced by attrition bias. Existing evidence does not clearly demonstrate the efficacy of any pharmacological treatment for cocaine dependence, but substitution treatment with psychostimulants appears promising and deserves further investigation.</a:t>
            </a:r>
          </a:p>
        </p:txBody>
      </p:sp>
    </p:spTree>
    <p:extLst>
      <p:ext uri="{BB962C8B-B14F-4D97-AF65-F5344CB8AC3E}">
        <p14:creationId xmlns:p14="http://schemas.microsoft.com/office/powerpoint/2010/main" val="404490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523DB-F241-D944-BEB9-2300615C991C}"/>
              </a:ext>
            </a:extLst>
          </p:cNvPr>
          <p:cNvSpPr>
            <a:spLocks noGrp="1"/>
          </p:cNvSpPr>
          <p:nvPr>
            <p:ph type="title"/>
          </p:nvPr>
        </p:nvSpPr>
        <p:spPr>
          <a:xfrm>
            <a:off x="542544" y="97726"/>
            <a:ext cx="10515600" cy="1325563"/>
          </a:xfrm>
        </p:spPr>
        <p:txBody>
          <a:bodyPr>
            <a:normAutofit/>
          </a:bodyPr>
          <a:lstStyle/>
          <a:p>
            <a:r>
              <a:rPr lang="en-US" sz="3600" dirty="0"/>
              <a:t>Stimulant maintenance for people with concomitant ADHD or HUD</a:t>
            </a:r>
          </a:p>
        </p:txBody>
      </p:sp>
      <p:sp>
        <p:nvSpPr>
          <p:cNvPr id="3" name="Content Placeholder 2">
            <a:extLst>
              <a:ext uri="{FF2B5EF4-FFF2-40B4-BE49-F238E27FC236}">
                <a16:creationId xmlns:a16="http://schemas.microsoft.com/office/drawing/2014/main" id="{26F3C949-7631-0341-8B0A-6F1A9F794117}"/>
              </a:ext>
            </a:extLst>
          </p:cNvPr>
          <p:cNvSpPr>
            <a:spLocks noGrp="1"/>
          </p:cNvSpPr>
          <p:nvPr>
            <p:ph sz="half" idx="1"/>
          </p:nvPr>
        </p:nvSpPr>
        <p:spPr>
          <a:xfrm>
            <a:off x="838200" y="1423289"/>
            <a:ext cx="5181600" cy="4351338"/>
          </a:xfrm>
        </p:spPr>
        <p:txBody>
          <a:bodyPr>
            <a:normAutofit fontScale="77500" lnSpcReduction="20000"/>
          </a:bodyPr>
          <a:lstStyle/>
          <a:p>
            <a:pPr>
              <a:lnSpc>
                <a:spcPct val="120000"/>
              </a:lnSpc>
              <a:spcBef>
                <a:spcPts val="0"/>
              </a:spcBef>
            </a:pPr>
            <a:r>
              <a:rPr lang="en-US" dirty="0"/>
              <a:t>73 Dutch patients with cocaine UD on </a:t>
            </a:r>
            <a:r>
              <a:rPr lang="en-US" dirty="0" err="1"/>
              <a:t>heroin+methadone</a:t>
            </a:r>
            <a:r>
              <a:rPr lang="en-US" dirty="0"/>
              <a:t> maintenance</a:t>
            </a:r>
          </a:p>
          <a:p>
            <a:pPr>
              <a:lnSpc>
                <a:spcPct val="120000"/>
              </a:lnSpc>
              <a:spcBef>
                <a:spcPts val="0"/>
              </a:spcBef>
            </a:pPr>
            <a:r>
              <a:rPr lang="en-US" dirty="0"/>
              <a:t>Dexamphetamine SR 60mg once daily observed vs. placebo</a:t>
            </a:r>
          </a:p>
          <a:p>
            <a:pPr>
              <a:lnSpc>
                <a:spcPct val="120000"/>
              </a:lnSpc>
              <a:spcBef>
                <a:spcPts val="0"/>
              </a:spcBef>
            </a:pPr>
            <a:r>
              <a:rPr lang="en-US" dirty="0"/>
              <a:t>11% dropout </a:t>
            </a:r>
          </a:p>
          <a:p>
            <a:pPr>
              <a:lnSpc>
                <a:spcPct val="120000"/>
              </a:lnSpc>
              <a:spcBef>
                <a:spcPts val="0"/>
              </a:spcBef>
            </a:pPr>
            <a:r>
              <a:rPr lang="en-US" dirty="0"/>
              <a:t>At 12 weeks</a:t>
            </a:r>
          </a:p>
          <a:p>
            <a:pPr lvl="1">
              <a:lnSpc>
                <a:spcPct val="120000"/>
              </a:lnSpc>
              <a:spcBef>
                <a:spcPts val="0"/>
              </a:spcBef>
            </a:pPr>
            <a:r>
              <a:rPr lang="en-US" b="1" dirty="0"/>
              <a:t>45 versus 61 days of cocaine use </a:t>
            </a:r>
          </a:p>
          <a:p>
            <a:pPr lvl="1">
              <a:lnSpc>
                <a:spcPct val="120000"/>
              </a:lnSpc>
              <a:spcBef>
                <a:spcPts val="0"/>
              </a:spcBef>
            </a:pPr>
            <a:r>
              <a:rPr lang="en-US" b="1" dirty="0"/>
              <a:t>21% versus 8% &gt;= 1 cocaine-negative urine in last 4 weeks </a:t>
            </a:r>
          </a:p>
          <a:p>
            <a:pPr lvl="1">
              <a:lnSpc>
                <a:spcPct val="120000"/>
              </a:lnSpc>
              <a:spcBef>
                <a:spcPts val="0"/>
              </a:spcBef>
            </a:pPr>
            <a:r>
              <a:rPr lang="en-US" b="1" dirty="0"/>
              <a:t>No differences in craving, use of other substances, or criminality</a:t>
            </a:r>
          </a:p>
          <a:p>
            <a:pPr>
              <a:lnSpc>
                <a:spcPct val="120000"/>
              </a:lnSpc>
              <a:spcBef>
                <a:spcPts val="0"/>
              </a:spcBef>
            </a:pPr>
            <a:r>
              <a:rPr lang="en-US" dirty="0" err="1"/>
              <a:t>Nuijten</a:t>
            </a:r>
            <a:r>
              <a:rPr lang="en-US" dirty="0"/>
              <a:t> M et al. Lancet. 2016; 387:2226-34.</a:t>
            </a:r>
          </a:p>
        </p:txBody>
      </p:sp>
      <p:sp>
        <p:nvSpPr>
          <p:cNvPr id="4" name="Content Placeholder 3">
            <a:extLst>
              <a:ext uri="{FF2B5EF4-FFF2-40B4-BE49-F238E27FC236}">
                <a16:creationId xmlns:a16="http://schemas.microsoft.com/office/drawing/2014/main" id="{ED728DF7-562D-3348-BB0D-2B8E806BD438}"/>
              </a:ext>
            </a:extLst>
          </p:cNvPr>
          <p:cNvSpPr>
            <a:spLocks noGrp="1"/>
          </p:cNvSpPr>
          <p:nvPr>
            <p:ph sz="half" idx="2"/>
          </p:nvPr>
        </p:nvSpPr>
        <p:spPr>
          <a:xfrm>
            <a:off x="6172200" y="1423289"/>
            <a:ext cx="5477256" cy="4351338"/>
          </a:xfrm>
        </p:spPr>
        <p:txBody>
          <a:bodyPr>
            <a:normAutofit fontScale="77500" lnSpcReduction="20000"/>
          </a:bodyPr>
          <a:lstStyle/>
          <a:p>
            <a:pPr>
              <a:lnSpc>
                <a:spcPct val="120000"/>
              </a:lnSpc>
              <a:spcBef>
                <a:spcPts val="0"/>
              </a:spcBef>
            </a:pPr>
            <a:r>
              <a:rPr lang="en-US" dirty="0"/>
              <a:t>126 US patients with adult-ADHD and cocaine UD</a:t>
            </a:r>
          </a:p>
          <a:p>
            <a:pPr>
              <a:lnSpc>
                <a:spcPct val="120000"/>
              </a:lnSpc>
              <a:spcBef>
                <a:spcPts val="0"/>
              </a:spcBef>
            </a:pPr>
            <a:r>
              <a:rPr lang="en-US" dirty="0"/>
              <a:t>Mixed amphetamine salts SR 60 or 80mg once daily vs. placebo </a:t>
            </a:r>
          </a:p>
          <a:p>
            <a:pPr>
              <a:lnSpc>
                <a:spcPct val="120000"/>
              </a:lnSpc>
              <a:spcBef>
                <a:spcPts val="0"/>
              </a:spcBef>
            </a:pPr>
            <a:r>
              <a:rPr lang="en-US" dirty="0"/>
              <a:t>Weekly CBT groups</a:t>
            </a:r>
          </a:p>
          <a:p>
            <a:pPr>
              <a:lnSpc>
                <a:spcPct val="120000"/>
              </a:lnSpc>
              <a:spcBef>
                <a:spcPts val="0"/>
              </a:spcBef>
            </a:pPr>
            <a:r>
              <a:rPr lang="en-US" dirty="0"/>
              <a:t>26% dropped out</a:t>
            </a:r>
          </a:p>
          <a:p>
            <a:pPr>
              <a:lnSpc>
                <a:spcPct val="120000"/>
              </a:lnSpc>
              <a:spcBef>
                <a:spcPts val="0"/>
              </a:spcBef>
            </a:pPr>
            <a:r>
              <a:rPr lang="en-US" dirty="0"/>
              <a:t>At 13 weeks</a:t>
            </a:r>
          </a:p>
          <a:p>
            <a:pPr lvl="1">
              <a:lnSpc>
                <a:spcPct val="120000"/>
              </a:lnSpc>
              <a:spcBef>
                <a:spcPts val="0"/>
              </a:spcBef>
            </a:pPr>
            <a:r>
              <a:rPr lang="en-US" b="1" dirty="0"/>
              <a:t>Reduced ADHD symptoms: 60-75% vs 40% </a:t>
            </a:r>
          </a:p>
          <a:p>
            <a:pPr lvl="1">
              <a:lnSpc>
                <a:spcPct val="120000"/>
              </a:lnSpc>
              <a:spcBef>
                <a:spcPts val="0"/>
              </a:spcBef>
            </a:pPr>
            <a:r>
              <a:rPr lang="en-US" b="1" dirty="0"/>
              <a:t>3-wk abstinence: 30-17% vs. 7%</a:t>
            </a:r>
          </a:p>
          <a:p>
            <a:pPr>
              <a:lnSpc>
                <a:spcPct val="120000"/>
              </a:lnSpc>
              <a:spcBef>
                <a:spcPts val="0"/>
              </a:spcBef>
            </a:pPr>
            <a:r>
              <a:rPr lang="en-US" dirty="0"/>
              <a:t>Levin FR et al. JAMA Psychiatry. 2015 1;72:593-602.</a:t>
            </a:r>
          </a:p>
        </p:txBody>
      </p:sp>
    </p:spTree>
    <p:extLst>
      <p:ext uri="{BB962C8B-B14F-4D97-AF65-F5344CB8AC3E}">
        <p14:creationId xmlns:p14="http://schemas.microsoft.com/office/powerpoint/2010/main" val="2494418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04780" y="816337"/>
            <a:ext cx="10515600" cy="1325563"/>
          </a:xfrm>
        </p:spPr>
        <p:txBody>
          <a:bodyPr/>
          <a:lstStyle/>
          <a:p>
            <a:pPr eaLnBrk="1" hangingPunct="1">
              <a:defRPr/>
            </a:pPr>
            <a:r>
              <a:rPr lang="en-US" sz="4000" dirty="0">
                <a:cs typeface="+mj-cs"/>
              </a:rPr>
              <a:t>Learning objectives</a:t>
            </a:r>
          </a:p>
        </p:txBody>
      </p:sp>
      <p:sp>
        <p:nvSpPr>
          <p:cNvPr id="3075" name="Rectangle 3"/>
          <p:cNvSpPr>
            <a:spLocks noGrp="1" noChangeArrowheads="1"/>
          </p:cNvSpPr>
          <p:nvPr>
            <p:ph type="body" idx="1"/>
          </p:nvPr>
        </p:nvSpPr>
        <p:spPr>
          <a:xfrm>
            <a:off x="852208" y="3208616"/>
            <a:ext cx="10501592" cy="3649383"/>
          </a:xfrm>
        </p:spPr>
        <p:txBody>
          <a:bodyPr>
            <a:normAutofit/>
          </a:bodyPr>
          <a:lstStyle/>
          <a:p>
            <a:pPr marL="533400" indent="-533400" eaLnBrk="1" hangingPunct="1">
              <a:buFontTx/>
              <a:buNone/>
              <a:defRPr/>
            </a:pPr>
            <a:r>
              <a:rPr lang="en-US" sz="2800" dirty="0">
                <a:cs typeface="+mn-cs"/>
              </a:rPr>
              <a:t>At the end of this session, participants will be able to:</a:t>
            </a:r>
          </a:p>
          <a:p>
            <a:pPr marL="533400" indent="-533400" eaLnBrk="1" hangingPunct="1">
              <a:buFont typeface="Times" charset="0"/>
              <a:buAutoNum type="arabicPeriod"/>
              <a:defRPr/>
            </a:pPr>
            <a:r>
              <a:rPr lang="en-US" sz="2400" dirty="0">
                <a:cs typeface="+mn-cs"/>
              </a:rPr>
              <a:t>Understand how and why people use stimulants</a:t>
            </a:r>
          </a:p>
          <a:p>
            <a:pPr marL="533400" indent="-533400" eaLnBrk="1" hangingPunct="1">
              <a:buFont typeface="Times" charset="0"/>
              <a:buAutoNum type="arabicPeriod"/>
              <a:defRPr/>
            </a:pPr>
            <a:r>
              <a:rPr lang="en-US" sz="2400" dirty="0">
                <a:cs typeface="+mn-cs"/>
              </a:rPr>
              <a:t>Know the characteristics of stimulant intoxication and withdrawal syndromes</a:t>
            </a:r>
          </a:p>
          <a:p>
            <a:pPr marL="533400" indent="-533400" eaLnBrk="1" hangingPunct="1">
              <a:buFont typeface="Times" charset="0"/>
              <a:buAutoNum type="arabicPeriod"/>
              <a:defRPr/>
            </a:pPr>
            <a:r>
              <a:rPr lang="en-US" sz="2400" dirty="0">
                <a:cs typeface="+mn-cs"/>
              </a:rPr>
              <a:t>Understand the consequences of these drugs</a:t>
            </a:r>
          </a:p>
          <a:p>
            <a:pPr marL="533400" indent="-533400" eaLnBrk="1" hangingPunct="1">
              <a:buFont typeface="Times" charset="0"/>
              <a:buAutoNum type="arabicPeriod"/>
              <a:defRPr/>
            </a:pPr>
            <a:r>
              <a:rPr lang="en-US" sz="2400" dirty="0">
                <a:cs typeface="+mn-cs"/>
              </a:rPr>
              <a:t>Know the current options for treatment of stimulant dependence</a:t>
            </a:r>
          </a:p>
          <a:p>
            <a:pPr marL="517525" indent="0" eaLnBrk="1" hangingPunct="1">
              <a:buNone/>
              <a:defRPr/>
            </a:pPr>
            <a:endParaRPr lang="en-US" sz="2800" dirty="0">
              <a:cs typeface="+mn-cs"/>
            </a:endParaRPr>
          </a:p>
        </p:txBody>
      </p:sp>
    </p:spTree>
    <p:custDataLst>
      <p:tags r:id="rId1"/>
    </p:custDataLst>
    <p:extLst>
      <p:ext uri="{BB962C8B-B14F-4D97-AF65-F5344CB8AC3E}">
        <p14:creationId xmlns:p14="http://schemas.microsoft.com/office/powerpoint/2010/main" val="2573679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189F-408F-9A4D-8360-01F9243476CF}"/>
              </a:ext>
            </a:extLst>
          </p:cNvPr>
          <p:cNvSpPr>
            <a:spLocks noGrp="1"/>
          </p:cNvSpPr>
          <p:nvPr>
            <p:ph type="title"/>
          </p:nvPr>
        </p:nvSpPr>
        <p:spPr/>
        <p:txBody>
          <a:bodyPr/>
          <a:lstStyle/>
          <a:p>
            <a:endParaRPr lang="en-US"/>
          </a:p>
        </p:txBody>
      </p:sp>
      <p:pic>
        <p:nvPicPr>
          <p:cNvPr id="7" name="Content Placeholder 6" descr="A picture containing indoor, table, bird&#10;&#10;Description automatically generated">
            <a:extLst>
              <a:ext uri="{FF2B5EF4-FFF2-40B4-BE49-F238E27FC236}">
                <a16:creationId xmlns:a16="http://schemas.microsoft.com/office/drawing/2014/main" id="{ED5FD0B4-9D0E-4447-AE1E-03D8C121D5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9081" y="300825"/>
            <a:ext cx="10515599" cy="2403966"/>
          </a:xfrm>
        </p:spPr>
      </p:pic>
      <p:sp>
        <p:nvSpPr>
          <p:cNvPr id="10" name="TextBox 9">
            <a:extLst>
              <a:ext uri="{FF2B5EF4-FFF2-40B4-BE49-F238E27FC236}">
                <a16:creationId xmlns:a16="http://schemas.microsoft.com/office/drawing/2014/main" id="{B73D14AD-EF87-A646-BB03-C2DF82DCFAF4}"/>
              </a:ext>
            </a:extLst>
          </p:cNvPr>
          <p:cNvSpPr txBox="1"/>
          <p:nvPr/>
        </p:nvSpPr>
        <p:spPr>
          <a:xfrm>
            <a:off x="838199" y="2982683"/>
            <a:ext cx="10515599"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120 men who have sex with men who use methamphetamine</a:t>
            </a:r>
          </a:p>
          <a:p>
            <a:pPr marL="285750" indent="-285750">
              <a:buFont typeface="Arial" panose="020B0604020202020204" pitchFamily="34" charset="0"/>
              <a:buChar char="•"/>
            </a:pPr>
            <a:r>
              <a:rPr lang="en-US" sz="2400" dirty="0"/>
              <a:t>Randomized to mirtazapine 30mg or placebo once daily for 24 week + counseling</a:t>
            </a:r>
          </a:p>
          <a:p>
            <a:pPr marL="285750" indent="-285750">
              <a:buFont typeface="Arial" panose="020B0604020202020204" pitchFamily="34" charset="0"/>
              <a:buChar char="•"/>
            </a:pPr>
            <a:r>
              <a:rPr lang="en-US" sz="2400" dirty="0"/>
              <a:t>Medication adherence was almost 40%</a:t>
            </a:r>
          </a:p>
          <a:p>
            <a:pPr marL="285750" indent="-285750">
              <a:buFont typeface="Arial" panose="020B0604020202020204" pitchFamily="34" charset="0"/>
              <a:buChar char="•"/>
            </a:pPr>
            <a:r>
              <a:rPr lang="en-US" sz="2400" dirty="0"/>
              <a:t>Mirtazapine group had  at 24 weeks</a:t>
            </a:r>
          </a:p>
          <a:p>
            <a:pPr marL="742950" lvl="1" indent="-285750">
              <a:buFont typeface="Arial" panose="020B0604020202020204" pitchFamily="34" charset="0"/>
              <a:buChar char="•"/>
            </a:pPr>
            <a:r>
              <a:rPr lang="en-US" sz="2400" dirty="0"/>
              <a:t>RR of 0.75 for MA use </a:t>
            </a:r>
          </a:p>
          <a:p>
            <a:pPr marL="742950" lvl="1" indent="-285750">
              <a:buFont typeface="Arial" panose="020B0604020202020204" pitchFamily="34" charset="0"/>
              <a:buChar char="•"/>
            </a:pPr>
            <a:r>
              <a:rPr lang="en-US" sz="2400" dirty="0"/>
              <a:t>RR &lt;0.52 for multiple sex partners, </a:t>
            </a:r>
            <a:r>
              <a:rPr lang="en-US" sz="2400" dirty="0" err="1"/>
              <a:t>condomless</a:t>
            </a:r>
            <a:r>
              <a:rPr lang="en-US" sz="2400" dirty="0"/>
              <a:t> anal sex</a:t>
            </a:r>
          </a:p>
          <a:p>
            <a:pPr marL="742950" lvl="1" indent="-285750">
              <a:buFont typeface="Arial" panose="020B0604020202020204" pitchFamily="34" charset="0"/>
              <a:buChar char="•"/>
            </a:pPr>
            <a:r>
              <a:rPr lang="en-US" sz="2400" dirty="0"/>
              <a:t>Improved depressive symptoms and insomnia severity</a:t>
            </a:r>
          </a:p>
          <a:p>
            <a:r>
              <a:rPr lang="en-US" sz="2400" dirty="0"/>
              <a:t>	</a:t>
            </a:r>
          </a:p>
        </p:txBody>
      </p:sp>
    </p:spTree>
    <p:extLst>
      <p:ext uri="{BB962C8B-B14F-4D97-AF65-F5344CB8AC3E}">
        <p14:creationId xmlns:p14="http://schemas.microsoft.com/office/powerpoint/2010/main" val="500130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64" y="272660"/>
            <a:ext cx="10515600" cy="1325563"/>
          </a:xfrm>
        </p:spPr>
        <p:txBody>
          <a:bodyPr>
            <a:normAutofit/>
          </a:bodyPr>
          <a:lstStyle/>
          <a:p>
            <a:r>
              <a:rPr lang="en-US" dirty="0"/>
              <a:t>Single infusion of ketamine for cocaine use disorder</a:t>
            </a:r>
          </a:p>
        </p:txBody>
      </p:sp>
      <p:sp>
        <p:nvSpPr>
          <p:cNvPr id="3" name="Content Placeholder 2"/>
          <p:cNvSpPr>
            <a:spLocks noGrp="1"/>
          </p:cNvSpPr>
          <p:nvPr>
            <p:ph idx="1"/>
          </p:nvPr>
        </p:nvSpPr>
        <p:spPr>
          <a:xfrm>
            <a:off x="1023257" y="1598223"/>
            <a:ext cx="10275679" cy="4498025"/>
          </a:xfrm>
        </p:spPr>
        <p:txBody>
          <a:bodyPr>
            <a:normAutofit lnSpcReduction="10000"/>
          </a:bodyPr>
          <a:lstStyle/>
          <a:p>
            <a:r>
              <a:rPr lang="en-US" dirty="0"/>
              <a:t>55 inpatients with CUD were randomized to a 40minute infusion of ketamine at 0.5mg/kg vs. midazolam. Both arms received 5-weeks of mindfulness based relapse prevention counseling, daily for 4 days, then weekly for 4 weeks</a:t>
            </a:r>
          </a:p>
          <a:p>
            <a:r>
              <a:rPr lang="en-US" dirty="0"/>
              <a:t>Ketamine 48% vs. midazolam 11% 2-week abstinence at 5weeks</a:t>
            </a:r>
          </a:p>
          <a:p>
            <a:r>
              <a:rPr lang="en-US" dirty="0"/>
              <a:t>Ketamine group 53% less likely to relapse</a:t>
            </a:r>
          </a:p>
          <a:p>
            <a:r>
              <a:rPr lang="en-US" dirty="0"/>
              <a:t>Ketamine group 58% lower craving scores</a:t>
            </a:r>
          </a:p>
          <a:p>
            <a:r>
              <a:rPr lang="en-US" dirty="0"/>
              <a:t>44% reported 6mo abstinence in ketamine group; 0 in the midazolam group</a:t>
            </a:r>
          </a:p>
          <a:p>
            <a:r>
              <a:rPr lang="en-US" dirty="0"/>
              <a:t>Dropout: 7 of 27 in ketamine; 16 of 28 </a:t>
            </a:r>
            <a:r>
              <a:rPr lang="en-US" dirty="0" err="1"/>
              <a:t>inmidazolam</a:t>
            </a:r>
            <a:endParaRPr lang="en-US" dirty="0"/>
          </a:p>
        </p:txBody>
      </p:sp>
      <p:sp>
        <p:nvSpPr>
          <p:cNvPr id="4" name="Rectangle 3">
            <a:extLst>
              <a:ext uri="{FF2B5EF4-FFF2-40B4-BE49-F238E27FC236}">
                <a16:creationId xmlns:a16="http://schemas.microsoft.com/office/drawing/2014/main" id="{66F29910-45DF-8D46-BF8F-7446C2EFB2F5}"/>
              </a:ext>
            </a:extLst>
          </p:cNvPr>
          <p:cNvSpPr/>
          <p:nvPr/>
        </p:nvSpPr>
        <p:spPr>
          <a:xfrm>
            <a:off x="1600200" y="5980837"/>
            <a:ext cx="8153400" cy="738664"/>
          </a:xfrm>
          <a:prstGeom prst="rect">
            <a:avLst/>
          </a:prstGeom>
        </p:spPr>
        <p:txBody>
          <a:bodyPr wrap="square">
            <a:spAutoFit/>
          </a:bodyPr>
          <a:lstStyle/>
          <a:p>
            <a:r>
              <a:rPr lang="en-US" sz="1400" dirty="0" err="1">
                <a:solidFill>
                  <a:srgbClr val="212121"/>
                </a:solidFill>
                <a:latin typeface="system-ui"/>
              </a:rPr>
              <a:t>Dakwar</a:t>
            </a:r>
            <a:r>
              <a:rPr lang="en-US" sz="1400" dirty="0">
                <a:solidFill>
                  <a:srgbClr val="212121"/>
                </a:solidFill>
                <a:latin typeface="system-ui"/>
              </a:rPr>
              <a:t> E, Nunes EV, Hart CL, </a:t>
            </a:r>
            <a:r>
              <a:rPr lang="en-US" sz="1400" dirty="0" err="1">
                <a:solidFill>
                  <a:srgbClr val="212121"/>
                </a:solidFill>
                <a:latin typeface="system-ui"/>
              </a:rPr>
              <a:t>Foltin</a:t>
            </a:r>
            <a:r>
              <a:rPr lang="en-US" sz="1400" dirty="0">
                <a:solidFill>
                  <a:srgbClr val="212121"/>
                </a:solidFill>
                <a:latin typeface="system-ui"/>
              </a:rPr>
              <a:t> RW, Mathew SJ, Carpenter KM, Choi CJJ, </a:t>
            </a:r>
            <a:r>
              <a:rPr lang="en-US" sz="1400" dirty="0" err="1">
                <a:solidFill>
                  <a:srgbClr val="212121"/>
                </a:solidFill>
                <a:latin typeface="system-ui"/>
              </a:rPr>
              <a:t>Basaraba</a:t>
            </a:r>
            <a:r>
              <a:rPr lang="en-US" sz="1400" dirty="0">
                <a:solidFill>
                  <a:srgbClr val="212121"/>
                </a:solidFill>
                <a:latin typeface="system-ui"/>
              </a:rPr>
              <a:t> CN, </a:t>
            </a:r>
            <a:r>
              <a:rPr lang="en-US" sz="1400" dirty="0" err="1">
                <a:solidFill>
                  <a:srgbClr val="212121"/>
                </a:solidFill>
                <a:latin typeface="system-ui"/>
              </a:rPr>
              <a:t>Pavlicova</a:t>
            </a:r>
            <a:r>
              <a:rPr lang="en-US" sz="1400" dirty="0">
                <a:solidFill>
                  <a:srgbClr val="212121"/>
                </a:solidFill>
                <a:latin typeface="system-ui"/>
              </a:rPr>
              <a:t> M, Levin FR. A Single Ketamine Infusion Combined With Mindfulness-Based Behavioral Modification to Treat Cocaine Dependence: A Randomized Clinical Trial. Am J Psychiatry. 2019 Nov 1;176(11):923-930.</a:t>
            </a:r>
            <a:endParaRPr lang="en-US" sz="1400" dirty="0"/>
          </a:p>
        </p:txBody>
      </p:sp>
    </p:spTree>
    <p:extLst>
      <p:ext uri="{BB962C8B-B14F-4D97-AF65-F5344CB8AC3E}">
        <p14:creationId xmlns:p14="http://schemas.microsoft.com/office/powerpoint/2010/main" val="2419849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64" y="272660"/>
            <a:ext cx="10515600" cy="1325563"/>
          </a:xfrm>
        </p:spPr>
        <p:txBody>
          <a:bodyPr>
            <a:normAutofit/>
          </a:bodyPr>
          <a:lstStyle/>
          <a:p>
            <a:r>
              <a:rPr lang="en-US" dirty="0"/>
              <a:t>Non-medical treatment for addiction</a:t>
            </a:r>
          </a:p>
        </p:txBody>
      </p:sp>
      <p:sp>
        <p:nvSpPr>
          <p:cNvPr id="3" name="Content Placeholder 2"/>
          <p:cNvSpPr>
            <a:spLocks noGrp="1"/>
          </p:cNvSpPr>
          <p:nvPr>
            <p:ph idx="1"/>
          </p:nvPr>
        </p:nvSpPr>
        <p:spPr>
          <a:xfrm>
            <a:off x="1023257" y="1410208"/>
            <a:ext cx="10275679" cy="4686041"/>
          </a:xfrm>
        </p:spPr>
        <p:txBody>
          <a:bodyPr>
            <a:normAutofit/>
          </a:bodyPr>
          <a:lstStyle/>
          <a:p>
            <a:r>
              <a:rPr lang="en-US" dirty="0"/>
              <a:t>Physician advice and brief intervention</a:t>
            </a:r>
          </a:p>
          <a:p>
            <a:pPr lvl="1"/>
            <a:r>
              <a:rPr lang="en-US" dirty="0"/>
              <a:t>Evidence is limited to non-dependent, risky alcohol use </a:t>
            </a:r>
          </a:p>
          <a:p>
            <a:pPr lvl="1"/>
            <a:r>
              <a:rPr lang="en-US" dirty="0"/>
              <a:t>Except Bernstein et al. DAD 2005: 77; 49</a:t>
            </a:r>
          </a:p>
          <a:p>
            <a:r>
              <a:rPr lang="en-US" dirty="0"/>
              <a:t>Motivational enhancement therapy</a:t>
            </a:r>
          </a:p>
          <a:p>
            <a:r>
              <a:rPr lang="en-US" dirty="0"/>
              <a:t>Cognitive behavior therapy</a:t>
            </a:r>
          </a:p>
          <a:p>
            <a:r>
              <a:rPr lang="en-US" dirty="0"/>
              <a:t>Exercise-supported recovery</a:t>
            </a:r>
          </a:p>
          <a:p>
            <a:r>
              <a:rPr lang="en-US" dirty="0"/>
              <a:t>12-step facilitation</a:t>
            </a:r>
          </a:p>
          <a:p>
            <a:r>
              <a:rPr lang="en-US" dirty="0"/>
              <a:t>Contingency management</a:t>
            </a:r>
          </a:p>
          <a:p>
            <a:pPr marL="0" indent="0">
              <a:buNone/>
            </a:pPr>
            <a:r>
              <a:rPr lang="en-US" dirty="0"/>
              <a:t>All treatments require adherence</a:t>
            </a:r>
          </a:p>
        </p:txBody>
      </p:sp>
    </p:spTree>
    <p:extLst>
      <p:ext uri="{BB962C8B-B14F-4D97-AF65-F5344CB8AC3E}">
        <p14:creationId xmlns:p14="http://schemas.microsoft.com/office/powerpoint/2010/main" val="119982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06400" y="388205"/>
            <a:ext cx="10363200" cy="685800"/>
          </a:xfrm>
        </p:spPr>
        <p:txBody>
          <a:bodyPr/>
          <a:lstStyle/>
          <a:p>
            <a:pPr eaLnBrk="1" hangingPunct="1">
              <a:defRPr/>
            </a:pPr>
            <a:r>
              <a:rPr lang="en-US" sz="3600" dirty="0">
                <a:cs typeface="+mj-cs"/>
              </a:rPr>
              <a:t>Evidence for Contingency Management </a:t>
            </a:r>
            <a:r>
              <a:rPr lang="en-US" sz="3600" dirty="0"/>
              <a:t>for stimulants</a:t>
            </a:r>
            <a:endParaRPr lang="en-US" sz="3600" dirty="0">
              <a:cs typeface="+mj-cs"/>
            </a:endParaRPr>
          </a:p>
        </p:txBody>
      </p:sp>
      <p:sp>
        <p:nvSpPr>
          <p:cNvPr id="63490" name="Rectangle 3"/>
          <p:cNvSpPr>
            <a:spLocks noGrp="1" noChangeArrowheads="1"/>
          </p:cNvSpPr>
          <p:nvPr>
            <p:ph type="body" idx="1"/>
          </p:nvPr>
        </p:nvSpPr>
        <p:spPr>
          <a:xfrm>
            <a:off x="1147626" y="1229673"/>
            <a:ext cx="9621974" cy="4863059"/>
          </a:xfrm>
        </p:spPr>
        <p:txBody>
          <a:bodyPr>
            <a:normAutofit lnSpcReduction="10000"/>
          </a:bodyPr>
          <a:lstStyle/>
          <a:p>
            <a:pPr eaLnBrk="1" hangingPunct="1">
              <a:lnSpc>
                <a:spcPct val="80000"/>
              </a:lnSpc>
              <a:spcBef>
                <a:spcPct val="40000"/>
              </a:spcBef>
              <a:buFontTx/>
              <a:buNone/>
            </a:pPr>
            <a:r>
              <a:rPr lang="en-US" sz="2000" dirty="0">
                <a:latin typeface="Arial" charset="0"/>
              </a:rPr>
              <a:t>Systematic Review – </a:t>
            </a:r>
            <a:r>
              <a:rPr lang="en-US" sz="2000" dirty="0" err="1">
                <a:latin typeface="Arial" charset="0"/>
              </a:rPr>
              <a:t>Schierenberg</a:t>
            </a:r>
            <a:r>
              <a:rPr lang="en-US" sz="2000" dirty="0">
                <a:latin typeface="Arial" charset="0"/>
              </a:rPr>
              <a:t> 2012 – 19 studies</a:t>
            </a:r>
          </a:p>
          <a:p>
            <a:pPr eaLnBrk="1" hangingPunct="1">
              <a:lnSpc>
                <a:spcPct val="80000"/>
              </a:lnSpc>
              <a:spcBef>
                <a:spcPct val="40000"/>
              </a:spcBef>
            </a:pPr>
            <a:r>
              <a:rPr lang="en-US" sz="2000" dirty="0">
                <a:latin typeface="Arial" charset="0"/>
              </a:rPr>
              <a:t>CM in combination with other treatment</a:t>
            </a:r>
          </a:p>
          <a:p>
            <a:pPr lvl="1" eaLnBrk="1" hangingPunct="1">
              <a:lnSpc>
                <a:spcPct val="80000"/>
              </a:lnSpc>
              <a:spcBef>
                <a:spcPct val="40000"/>
              </a:spcBef>
            </a:pPr>
            <a:r>
              <a:rPr lang="en-US" sz="1600" dirty="0">
                <a:latin typeface="Arial" charset="0"/>
              </a:rPr>
              <a:t>Increases cocaine abstinence</a:t>
            </a:r>
          </a:p>
          <a:p>
            <a:pPr lvl="1" eaLnBrk="1" hangingPunct="1">
              <a:lnSpc>
                <a:spcPct val="80000"/>
              </a:lnSpc>
              <a:spcBef>
                <a:spcPct val="40000"/>
              </a:spcBef>
            </a:pPr>
            <a:r>
              <a:rPr lang="en-US" sz="1600" dirty="0">
                <a:latin typeface="Arial" charset="0"/>
              </a:rPr>
              <a:t>Improves treatment retention</a:t>
            </a:r>
          </a:p>
          <a:p>
            <a:pPr lvl="1" eaLnBrk="1" hangingPunct="1">
              <a:lnSpc>
                <a:spcPct val="80000"/>
              </a:lnSpc>
              <a:spcBef>
                <a:spcPct val="40000"/>
              </a:spcBef>
            </a:pPr>
            <a:r>
              <a:rPr lang="en-US" sz="1600" dirty="0">
                <a:latin typeface="Arial" charset="0"/>
              </a:rPr>
              <a:t>May act synergistically with medications</a:t>
            </a:r>
          </a:p>
          <a:p>
            <a:pPr eaLnBrk="1" hangingPunct="1">
              <a:lnSpc>
                <a:spcPct val="80000"/>
              </a:lnSpc>
              <a:spcBef>
                <a:spcPct val="40000"/>
              </a:spcBef>
              <a:buFontTx/>
              <a:buNone/>
            </a:pPr>
            <a:endParaRPr lang="en-US" sz="2000" dirty="0">
              <a:latin typeface="Arial" charset="0"/>
            </a:endParaRPr>
          </a:p>
          <a:p>
            <a:pPr eaLnBrk="1" hangingPunct="1">
              <a:lnSpc>
                <a:spcPct val="80000"/>
              </a:lnSpc>
              <a:spcBef>
                <a:spcPct val="40000"/>
              </a:spcBef>
              <a:buFontTx/>
              <a:buNone/>
            </a:pPr>
            <a:r>
              <a:rPr lang="en-US" sz="2000" dirty="0">
                <a:latin typeface="Arial" charset="0"/>
              </a:rPr>
              <a:t>RCT in 6 community methadone programs of CM among stimulant users</a:t>
            </a:r>
          </a:p>
          <a:p>
            <a:pPr eaLnBrk="1" hangingPunct="1">
              <a:lnSpc>
                <a:spcPct val="80000"/>
              </a:lnSpc>
              <a:spcBef>
                <a:spcPct val="40000"/>
              </a:spcBef>
            </a:pPr>
            <a:r>
              <a:rPr lang="en-US" sz="2000" dirty="0">
                <a:latin typeface="Arial" charset="0"/>
              </a:rPr>
              <a:t>Usual Care vs. </a:t>
            </a:r>
          </a:p>
          <a:p>
            <a:pPr eaLnBrk="1" hangingPunct="1">
              <a:lnSpc>
                <a:spcPct val="80000"/>
              </a:lnSpc>
              <a:spcBef>
                <a:spcPct val="40000"/>
              </a:spcBef>
            </a:pPr>
            <a:r>
              <a:rPr lang="en-US" sz="2000" dirty="0">
                <a:latin typeface="Arial" charset="0"/>
              </a:rPr>
              <a:t>Intermittent, escalating re-enforcement</a:t>
            </a:r>
          </a:p>
          <a:p>
            <a:pPr lvl="1" eaLnBrk="1" hangingPunct="1">
              <a:lnSpc>
                <a:spcPct val="80000"/>
              </a:lnSpc>
              <a:spcBef>
                <a:spcPct val="40000"/>
              </a:spcBef>
            </a:pPr>
            <a:r>
              <a:rPr lang="en-US" sz="1800" dirty="0">
                <a:latin typeface="Arial" charset="0"/>
              </a:rPr>
              <a:t>1000 chips </a:t>
            </a:r>
          </a:p>
          <a:p>
            <a:pPr lvl="2" eaLnBrk="1" hangingPunct="1">
              <a:lnSpc>
                <a:spcPct val="80000"/>
              </a:lnSpc>
              <a:spcBef>
                <a:spcPct val="40000"/>
              </a:spcBef>
            </a:pPr>
            <a:r>
              <a:rPr lang="en-US" sz="1600" dirty="0">
                <a:latin typeface="Arial" charset="0"/>
              </a:rPr>
              <a:t>500 </a:t>
            </a:r>
            <a:r>
              <a:rPr lang="ja-JP" altLang="en-US" sz="1600" dirty="0">
                <a:latin typeface="Arial" charset="0"/>
              </a:rPr>
              <a:t>“</a:t>
            </a:r>
            <a:r>
              <a:rPr lang="en-US" altLang="ja-JP" sz="1600" dirty="0">
                <a:latin typeface="Arial" charset="0"/>
              </a:rPr>
              <a:t>Good job</a:t>
            </a:r>
            <a:r>
              <a:rPr lang="ja-JP" altLang="en-US" sz="1600" dirty="0">
                <a:latin typeface="Arial" charset="0"/>
              </a:rPr>
              <a:t>”</a:t>
            </a:r>
            <a:r>
              <a:rPr lang="en-US" altLang="ja-JP" sz="1600" dirty="0">
                <a:latin typeface="Arial" charset="0"/>
              </a:rPr>
              <a:t>  </a:t>
            </a:r>
          </a:p>
          <a:p>
            <a:pPr lvl="2" eaLnBrk="1" hangingPunct="1">
              <a:lnSpc>
                <a:spcPct val="80000"/>
              </a:lnSpc>
              <a:spcBef>
                <a:spcPct val="40000"/>
              </a:spcBef>
            </a:pPr>
            <a:r>
              <a:rPr lang="en-US" sz="1600" dirty="0">
                <a:latin typeface="Arial" charset="0"/>
              </a:rPr>
              <a:t>250 </a:t>
            </a:r>
            <a:r>
              <a:rPr lang="ja-JP" altLang="en-US" sz="1600" dirty="0">
                <a:latin typeface="Arial" charset="0"/>
              </a:rPr>
              <a:t>“</a:t>
            </a:r>
            <a:r>
              <a:rPr lang="en-US" altLang="ja-JP" sz="1600" dirty="0">
                <a:latin typeface="Arial" charset="0"/>
              </a:rPr>
              <a:t>Small</a:t>
            </a:r>
            <a:r>
              <a:rPr lang="ja-JP" altLang="en-US" sz="1600" dirty="0">
                <a:latin typeface="Arial" charset="0"/>
              </a:rPr>
              <a:t>”</a:t>
            </a:r>
            <a:r>
              <a:rPr lang="en-US" altLang="ja-JP" sz="1600" dirty="0">
                <a:latin typeface="Arial" charset="0"/>
              </a:rPr>
              <a:t> - $1 value – i.e. toiletries</a:t>
            </a:r>
          </a:p>
          <a:p>
            <a:pPr lvl="2" eaLnBrk="1" hangingPunct="1">
              <a:lnSpc>
                <a:spcPct val="80000"/>
              </a:lnSpc>
              <a:spcBef>
                <a:spcPct val="40000"/>
              </a:spcBef>
            </a:pPr>
            <a:r>
              <a:rPr lang="en-US" sz="1600" dirty="0">
                <a:latin typeface="Arial" charset="0"/>
              </a:rPr>
              <a:t>209 </a:t>
            </a:r>
            <a:r>
              <a:rPr lang="ja-JP" altLang="en-US" sz="1600" dirty="0">
                <a:latin typeface="Arial" charset="0"/>
              </a:rPr>
              <a:t>“</a:t>
            </a:r>
            <a:r>
              <a:rPr lang="en-US" altLang="ja-JP" sz="1600" dirty="0">
                <a:latin typeface="Arial" charset="0"/>
              </a:rPr>
              <a:t>Large</a:t>
            </a:r>
            <a:r>
              <a:rPr lang="ja-JP" altLang="en-US" sz="1600" dirty="0">
                <a:latin typeface="Arial" charset="0"/>
              </a:rPr>
              <a:t>”</a:t>
            </a:r>
            <a:r>
              <a:rPr lang="en-US" altLang="ja-JP" sz="1600" dirty="0">
                <a:latin typeface="Arial" charset="0"/>
              </a:rPr>
              <a:t>  - $20 value – i.e. kitchenware</a:t>
            </a:r>
          </a:p>
          <a:p>
            <a:pPr lvl="2" eaLnBrk="1" hangingPunct="1">
              <a:lnSpc>
                <a:spcPct val="80000"/>
              </a:lnSpc>
              <a:spcBef>
                <a:spcPct val="40000"/>
              </a:spcBef>
            </a:pPr>
            <a:r>
              <a:rPr lang="en-US" sz="1600" dirty="0">
                <a:latin typeface="Arial" charset="0"/>
              </a:rPr>
              <a:t>1 </a:t>
            </a:r>
            <a:r>
              <a:rPr lang="ja-JP" altLang="en-US" sz="1600" dirty="0">
                <a:latin typeface="Arial" charset="0"/>
              </a:rPr>
              <a:t>“</a:t>
            </a:r>
            <a:r>
              <a:rPr lang="en-US" altLang="ja-JP" sz="1600" dirty="0">
                <a:latin typeface="Arial" charset="0"/>
              </a:rPr>
              <a:t>Jumbo</a:t>
            </a:r>
            <a:r>
              <a:rPr lang="ja-JP" altLang="en-US" sz="1600" dirty="0">
                <a:latin typeface="Arial" charset="0"/>
              </a:rPr>
              <a:t>”</a:t>
            </a:r>
            <a:r>
              <a:rPr lang="en-US" altLang="ja-JP" sz="1600" dirty="0">
                <a:latin typeface="Arial" charset="0"/>
              </a:rPr>
              <a:t> – $80-100 value – </a:t>
            </a:r>
            <a:r>
              <a:rPr lang="en-US" altLang="ja-JP" sz="1600" dirty="0" err="1">
                <a:latin typeface="Arial" charset="0"/>
              </a:rPr>
              <a:t>tv</a:t>
            </a:r>
            <a:r>
              <a:rPr lang="en-US" altLang="ja-JP" sz="1600" dirty="0">
                <a:latin typeface="Arial" charset="0"/>
              </a:rPr>
              <a:t>, stereo</a:t>
            </a:r>
          </a:p>
          <a:p>
            <a:pPr lvl="1" eaLnBrk="1" hangingPunct="1">
              <a:lnSpc>
                <a:spcPct val="80000"/>
              </a:lnSpc>
              <a:spcBef>
                <a:spcPct val="40000"/>
              </a:spcBef>
            </a:pPr>
            <a:r>
              <a:rPr lang="en-US" sz="1800" dirty="0">
                <a:latin typeface="Arial" charset="0"/>
              </a:rPr>
              <a:t># of draws = # of weeks with clean urine</a:t>
            </a:r>
          </a:p>
        </p:txBody>
      </p:sp>
      <p:sp>
        <p:nvSpPr>
          <p:cNvPr id="31748" name="Text Box 4"/>
          <p:cNvSpPr txBox="1">
            <a:spLocks noChangeArrowheads="1"/>
          </p:cNvSpPr>
          <p:nvPr/>
        </p:nvSpPr>
        <p:spPr bwMode="auto">
          <a:xfrm>
            <a:off x="3603087" y="6212075"/>
            <a:ext cx="66040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dirty="0">
                <a:latin typeface="Arial" charset="0"/>
                <a:cs typeface="+mn-cs"/>
              </a:rPr>
              <a:t>Peirce et al. Arch Gen Psychiatry. 2006;63:201-208.</a:t>
            </a:r>
          </a:p>
        </p:txBody>
      </p:sp>
      <p:pic>
        <p:nvPicPr>
          <p:cNvPr id="2" name="Picture 1"/>
          <p:cNvPicPr>
            <a:picLocks noChangeAspect="1"/>
          </p:cNvPicPr>
          <p:nvPr/>
        </p:nvPicPr>
        <p:blipFill>
          <a:blip r:embed="rId4"/>
          <a:stretch>
            <a:fillRect/>
          </a:stretch>
        </p:blipFill>
        <p:spPr>
          <a:xfrm>
            <a:off x="7737205" y="3429000"/>
            <a:ext cx="2854933" cy="2283946"/>
          </a:xfrm>
          <a:prstGeom prst="rect">
            <a:avLst/>
          </a:prstGeom>
        </p:spPr>
      </p:pic>
    </p:spTree>
    <p:custDataLst>
      <p:tags r:id="rId1"/>
    </p:custDataLst>
    <p:extLst>
      <p:ext uri="{BB962C8B-B14F-4D97-AF65-F5344CB8AC3E}">
        <p14:creationId xmlns:p14="http://schemas.microsoft.com/office/powerpoint/2010/main" val="38402562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9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9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490">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0">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90">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490">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490">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490">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490">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490">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490">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49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14400" y="304800"/>
            <a:ext cx="10363200" cy="685800"/>
          </a:xfrm>
        </p:spPr>
        <p:txBody>
          <a:bodyPr>
            <a:normAutofit fontScale="90000"/>
          </a:bodyPr>
          <a:lstStyle/>
          <a:p>
            <a:pPr eaLnBrk="1" hangingPunct="1">
              <a:defRPr/>
            </a:pPr>
            <a:r>
              <a:rPr lang="en-US">
                <a:cs typeface="+mj-cs"/>
              </a:rPr>
              <a:t>Contingency Management</a:t>
            </a:r>
          </a:p>
        </p:txBody>
      </p:sp>
      <p:sp>
        <p:nvSpPr>
          <p:cNvPr id="32771" name="Text Box 4"/>
          <p:cNvSpPr txBox="1">
            <a:spLocks noChangeArrowheads="1"/>
          </p:cNvSpPr>
          <p:nvPr/>
        </p:nvSpPr>
        <p:spPr bwMode="auto">
          <a:xfrm>
            <a:off x="3409696" y="6553200"/>
            <a:ext cx="5892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dirty="0">
                <a:latin typeface="Arial" charset="0"/>
                <a:cs typeface="+mn-cs"/>
              </a:rPr>
              <a:t>Peirce et al. Arch Gen Psychiatry. 2006;63:201-208</a:t>
            </a:r>
          </a:p>
        </p:txBody>
      </p:sp>
      <p:pic>
        <p:nvPicPr>
          <p:cNvPr id="614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143000"/>
            <a:ext cx="6699251" cy="3721100"/>
          </a:xfrm>
          <a:prstGeom prst="rect">
            <a:avLst/>
          </a:prstGeom>
          <a:noFill/>
          <a:ln>
            <a:noFill/>
          </a:ln>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3" name="Text Box 9"/>
          <p:cNvSpPr txBox="1">
            <a:spLocks noChangeArrowheads="1"/>
          </p:cNvSpPr>
          <p:nvPr/>
        </p:nvSpPr>
        <p:spPr bwMode="auto">
          <a:xfrm>
            <a:off x="609600" y="5105400"/>
            <a:ext cx="110744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342900" indent="-342900" eaLnBrk="0" hangingPunct="0">
              <a:defRPr sz="1600">
                <a:solidFill>
                  <a:schemeClr val="tx1"/>
                </a:solidFill>
                <a:latin typeface="Times New Roman" charset="0"/>
                <a:ea typeface="ＭＳ Ｐゴシック" charset="0"/>
              </a:defRPr>
            </a:lvl1pPr>
            <a:lvl2pPr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lvl="1" eaLnBrk="1" hangingPunct="1">
              <a:defRPr/>
            </a:pPr>
            <a:r>
              <a:rPr lang="en-US">
                <a:latin typeface="Arial" charset="0"/>
                <a:cs typeface="+mn-cs"/>
              </a:rPr>
              <a:t>The mean percentage of submitted samples testing negative for target drugs (stimulants and alcohol) is shown for abstinence incentive and usual care participants at each of 24 study visits.</a:t>
            </a:r>
            <a:r>
              <a:rPr lang="en-US">
                <a:cs typeface="+mn-cs"/>
              </a:rPr>
              <a:t> </a:t>
            </a:r>
          </a:p>
        </p:txBody>
      </p:sp>
      <p:sp>
        <p:nvSpPr>
          <p:cNvPr id="7" name="Rectangle 3"/>
          <p:cNvSpPr txBox="1">
            <a:spLocks noChangeArrowheads="1"/>
          </p:cNvSpPr>
          <p:nvPr/>
        </p:nvSpPr>
        <p:spPr bwMode="auto">
          <a:xfrm>
            <a:off x="2032000" y="6019800"/>
            <a:ext cx="78232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marL="342900" indent="-342900"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lvl="1" eaLnBrk="1" hangingPunct="1">
              <a:spcBef>
                <a:spcPct val="40000"/>
              </a:spcBef>
              <a:defRPr/>
            </a:pPr>
            <a:r>
              <a:rPr lang="en-US" sz="2400">
                <a:latin typeface="Arial" charset="0"/>
                <a:cs typeface="+mn-cs"/>
              </a:rPr>
              <a:t>Average cost = $1.46 per person/day</a:t>
            </a:r>
          </a:p>
        </p:txBody>
      </p:sp>
    </p:spTree>
    <p:custDataLst>
      <p:tags r:id="rId1"/>
    </p:custDataLst>
    <p:extLst>
      <p:ext uri="{BB962C8B-B14F-4D97-AF65-F5344CB8AC3E}">
        <p14:creationId xmlns:p14="http://schemas.microsoft.com/office/powerpoint/2010/main" val="19860028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5730" y="317202"/>
            <a:ext cx="10515600" cy="1325563"/>
          </a:xfrm>
        </p:spPr>
        <p:txBody>
          <a:bodyPr>
            <a:normAutofit/>
          </a:bodyPr>
          <a:lstStyle/>
          <a:p>
            <a:pPr eaLnBrk="1" hangingPunct="1">
              <a:defRPr/>
            </a:pPr>
            <a:r>
              <a:rPr lang="en-US" sz="3600" dirty="0">
                <a:cs typeface="+mj-cs"/>
              </a:rPr>
              <a:t>How can we help our stimulant-using patients?</a:t>
            </a:r>
          </a:p>
        </p:txBody>
      </p:sp>
      <p:sp>
        <p:nvSpPr>
          <p:cNvPr id="64514" name="Rectangle 3"/>
          <p:cNvSpPr>
            <a:spLocks noGrp="1" noChangeArrowheads="1"/>
          </p:cNvSpPr>
          <p:nvPr>
            <p:ph type="body" idx="1"/>
          </p:nvPr>
        </p:nvSpPr>
        <p:spPr>
          <a:xfrm>
            <a:off x="1054586" y="1393371"/>
            <a:ext cx="9916744" cy="4310743"/>
          </a:xfrm>
        </p:spPr>
        <p:txBody>
          <a:bodyPr>
            <a:normAutofit fontScale="92500"/>
          </a:bodyPr>
          <a:lstStyle/>
          <a:p>
            <a:r>
              <a:rPr lang="en-US" dirty="0"/>
              <a:t>Decriminalize substance use</a:t>
            </a:r>
          </a:p>
          <a:p>
            <a:r>
              <a:rPr lang="en-US" dirty="0"/>
              <a:t>Ask and educate about medical complications, overdose</a:t>
            </a:r>
          </a:p>
          <a:p>
            <a:r>
              <a:rPr lang="en-US" dirty="0"/>
              <a:t>Harm reduction – safer use techniques</a:t>
            </a:r>
          </a:p>
          <a:p>
            <a:r>
              <a:rPr lang="en-US" dirty="0"/>
              <a:t>Recommend psychosocial treatment, especially contingency management</a:t>
            </a:r>
          </a:p>
          <a:p>
            <a:pPr>
              <a:lnSpc>
                <a:spcPct val="110000"/>
              </a:lnSpc>
            </a:pPr>
            <a:r>
              <a:rPr lang="en-US" dirty="0"/>
              <a:t>Stimulants have shown some promise for cocaine, but no medications have shown consistent, convincing evidence for effectiveness </a:t>
            </a:r>
          </a:p>
          <a:p>
            <a:r>
              <a:rPr lang="en-US" dirty="0"/>
              <a:t>Advocate, research and develop novel strategies in the treatment of stimulant use disorders</a:t>
            </a:r>
          </a:p>
          <a:p>
            <a:pPr lvl="1"/>
            <a:endParaRPr lang="en-US" sz="2800" dirty="0">
              <a:latin typeface="Arial" charset="0"/>
            </a:endParaRPr>
          </a:p>
          <a:p>
            <a:pPr eaLnBrk="1" hangingPunct="1"/>
            <a:endParaRPr lang="en-US" dirty="0">
              <a:latin typeface="Arial" charset="0"/>
            </a:endParaRPr>
          </a:p>
          <a:p>
            <a:pPr eaLnBrk="1" hangingPunct="1"/>
            <a:endParaRPr lang="en-US" dirty="0">
              <a:latin typeface="Arial" charset="0"/>
            </a:endParaRPr>
          </a:p>
        </p:txBody>
      </p:sp>
    </p:spTree>
    <p:custDataLst>
      <p:tags r:id="rId1"/>
    </p:custDataLst>
    <p:extLst>
      <p:ext uri="{BB962C8B-B14F-4D97-AF65-F5344CB8AC3E}">
        <p14:creationId xmlns:p14="http://schemas.microsoft.com/office/powerpoint/2010/main" val="1881830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04780" y="816337"/>
            <a:ext cx="10515600" cy="1325563"/>
          </a:xfrm>
        </p:spPr>
        <p:txBody>
          <a:bodyPr/>
          <a:lstStyle/>
          <a:p>
            <a:pPr eaLnBrk="1" hangingPunct="1">
              <a:defRPr/>
            </a:pPr>
            <a:r>
              <a:rPr lang="en-US" sz="4000" dirty="0">
                <a:cs typeface="+mj-cs"/>
              </a:rPr>
              <a:t>Learning objectives</a:t>
            </a:r>
          </a:p>
        </p:txBody>
      </p:sp>
      <p:sp>
        <p:nvSpPr>
          <p:cNvPr id="3075" name="Rectangle 3"/>
          <p:cNvSpPr>
            <a:spLocks noGrp="1" noChangeArrowheads="1"/>
          </p:cNvSpPr>
          <p:nvPr>
            <p:ph type="body" idx="1"/>
          </p:nvPr>
        </p:nvSpPr>
        <p:spPr>
          <a:xfrm>
            <a:off x="852208" y="3208616"/>
            <a:ext cx="10501592" cy="3649383"/>
          </a:xfrm>
        </p:spPr>
        <p:txBody>
          <a:bodyPr>
            <a:normAutofit/>
          </a:bodyPr>
          <a:lstStyle/>
          <a:p>
            <a:pPr marL="533400" indent="-533400" eaLnBrk="1" hangingPunct="1">
              <a:buFontTx/>
              <a:buNone/>
              <a:defRPr/>
            </a:pPr>
            <a:r>
              <a:rPr lang="en-US" sz="2800" dirty="0">
                <a:cs typeface="+mn-cs"/>
              </a:rPr>
              <a:t>At the end of this session, participants will be able to:</a:t>
            </a:r>
          </a:p>
          <a:p>
            <a:pPr marL="533400" indent="-533400" eaLnBrk="1" hangingPunct="1">
              <a:buFont typeface="Times" charset="0"/>
              <a:buAutoNum type="arabicPeriod"/>
              <a:defRPr/>
            </a:pPr>
            <a:r>
              <a:rPr lang="en-US" sz="2400" dirty="0">
                <a:cs typeface="+mn-cs"/>
              </a:rPr>
              <a:t>Understand how and why people use stimulants</a:t>
            </a:r>
          </a:p>
          <a:p>
            <a:pPr marL="533400" indent="-533400" eaLnBrk="1" hangingPunct="1">
              <a:buFont typeface="Times" charset="0"/>
              <a:buAutoNum type="arabicPeriod"/>
              <a:defRPr/>
            </a:pPr>
            <a:r>
              <a:rPr lang="en-US" sz="2400" dirty="0">
                <a:cs typeface="+mn-cs"/>
              </a:rPr>
              <a:t>Know the characteristics of stimulant intoxication and withdrawal syndromes</a:t>
            </a:r>
          </a:p>
          <a:p>
            <a:pPr marL="533400" indent="-533400" eaLnBrk="1" hangingPunct="1">
              <a:buFont typeface="Times" charset="0"/>
              <a:buAutoNum type="arabicPeriod"/>
              <a:defRPr/>
            </a:pPr>
            <a:r>
              <a:rPr lang="en-US" sz="2400" dirty="0">
                <a:cs typeface="+mn-cs"/>
              </a:rPr>
              <a:t>Understand the consequences of these drugs</a:t>
            </a:r>
          </a:p>
          <a:p>
            <a:pPr marL="533400" indent="-533400" eaLnBrk="1" hangingPunct="1">
              <a:buFont typeface="Times" charset="0"/>
              <a:buAutoNum type="arabicPeriod"/>
              <a:defRPr/>
            </a:pPr>
            <a:r>
              <a:rPr lang="en-US" sz="2400" dirty="0">
                <a:cs typeface="+mn-cs"/>
              </a:rPr>
              <a:t>Know the current options for treatment of stimulant dependence</a:t>
            </a:r>
          </a:p>
        </p:txBody>
      </p:sp>
    </p:spTree>
    <p:custDataLst>
      <p:tags r:id="rId1"/>
    </p:custDataLst>
    <p:extLst>
      <p:ext uri="{BB962C8B-B14F-4D97-AF65-F5344CB8AC3E}">
        <p14:creationId xmlns:p14="http://schemas.microsoft.com/office/powerpoint/2010/main" val="297426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am1in4.com/wp-content/uploads/2017/02/63c2b955dfa204fad86deef67402c97d.jpg"/>
          <p:cNvPicPr>
            <a:picLocks noChangeAspect="1" noChangeArrowheads="1"/>
          </p:cNvPicPr>
          <p:nvPr/>
        </p:nvPicPr>
        <p:blipFill rotWithShape="1">
          <a:blip r:embed="rId2">
            <a:extLst>
              <a:ext uri="{28A0092B-C50C-407E-A947-70E740481C1C}">
                <a14:useLocalDpi xmlns:a14="http://schemas.microsoft.com/office/drawing/2010/main" val="0"/>
              </a:ext>
            </a:extLst>
          </a:blip>
          <a:srcRect l="3098"/>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32295" y="1740877"/>
            <a:ext cx="4185385" cy="3729481"/>
          </a:xfrm>
        </p:spPr>
        <p:txBody>
          <a:bodyPr vert="horz" lIns="0" tIns="9144" rIns="0" bIns="9144" rtlCol="0" anchor="ctr" anchorCtr="0">
            <a:noAutofit/>
          </a:bodyPr>
          <a:lstStyle/>
          <a:p>
            <a:pPr>
              <a:lnSpc>
                <a:spcPct val="100000"/>
              </a:lnSpc>
            </a:pPr>
            <a:r>
              <a:rPr lang="en-US" sz="2400" b="1" dirty="0">
                <a:ln w="500">
                  <a:solidFill>
                    <a:schemeClr val="tx2">
                      <a:shade val="20000"/>
                      <a:satMod val="350000"/>
                    </a:schemeClr>
                  </a:solidFill>
                </a:ln>
                <a:solidFill>
                  <a:schemeClr val="accent5"/>
                </a:solidFill>
              </a:rPr>
              <a:t>Realistic Expectations! </a:t>
            </a:r>
            <a:br>
              <a:rPr lang="en-US" sz="2400" b="1" dirty="0">
                <a:ln w="500">
                  <a:solidFill>
                    <a:schemeClr val="tx2">
                      <a:shade val="20000"/>
                      <a:satMod val="350000"/>
                    </a:schemeClr>
                  </a:solidFill>
                </a:ln>
                <a:solidFill>
                  <a:schemeClr val="accent5"/>
                </a:solidFill>
              </a:rPr>
            </a:br>
            <a:br>
              <a:rPr lang="en-US" sz="2400" b="1" dirty="0">
                <a:ln w="500">
                  <a:solidFill>
                    <a:schemeClr val="tx2">
                      <a:shade val="20000"/>
                      <a:satMod val="350000"/>
                    </a:schemeClr>
                  </a:solidFill>
                </a:ln>
                <a:solidFill>
                  <a:schemeClr val="accent5"/>
                </a:solidFill>
              </a:rPr>
            </a:br>
            <a:r>
              <a:rPr lang="en-US" sz="2400" b="1" dirty="0">
                <a:ln w="500">
                  <a:solidFill>
                    <a:schemeClr val="tx2">
                      <a:shade val="20000"/>
                      <a:satMod val="350000"/>
                    </a:schemeClr>
                  </a:solidFill>
                </a:ln>
                <a:solidFill>
                  <a:schemeClr val="accent5"/>
                </a:solidFill>
              </a:rPr>
              <a:t>Addiction is a chronic relapsing condition</a:t>
            </a:r>
            <a:br>
              <a:rPr lang="en-US" sz="2400" b="1" dirty="0">
                <a:ln w="500">
                  <a:solidFill>
                    <a:schemeClr val="tx2">
                      <a:shade val="20000"/>
                      <a:satMod val="350000"/>
                    </a:schemeClr>
                  </a:solidFill>
                </a:ln>
                <a:solidFill>
                  <a:schemeClr val="accent5"/>
                </a:solidFill>
              </a:rPr>
            </a:br>
            <a:br>
              <a:rPr lang="en-US" sz="2400" b="1" dirty="0">
                <a:ln w="500">
                  <a:solidFill>
                    <a:schemeClr val="tx2">
                      <a:shade val="20000"/>
                      <a:satMod val="350000"/>
                    </a:schemeClr>
                  </a:solidFill>
                </a:ln>
                <a:solidFill>
                  <a:schemeClr val="accent5"/>
                </a:solidFill>
              </a:rPr>
            </a:br>
            <a:r>
              <a:rPr lang="en-US" sz="2400" b="1" dirty="0">
                <a:ln w="500">
                  <a:solidFill>
                    <a:schemeClr val="tx2">
                      <a:shade val="20000"/>
                      <a:satMod val="350000"/>
                    </a:schemeClr>
                  </a:solidFill>
                </a:ln>
                <a:solidFill>
                  <a:schemeClr val="accent5"/>
                </a:solidFill>
              </a:rPr>
              <a:t>Over time treatment works </a:t>
            </a:r>
            <a:br>
              <a:rPr lang="en-US" sz="2400" b="1" dirty="0">
                <a:ln w="500">
                  <a:solidFill>
                    <a:schemeClr val="tx2">
                      <a:shade val="20000"/>
                      <a:satMod val="350000"/>
                    </a:schemeClr>
                  </a:solidFill>
                </a:ln>
                <a:solidFill>
                  <a:schemeClr val="accent5"/>
                </a:solidFill>
              </a:rPr>
            </a:br>
            <a:r>
              <a:rPr lang="en-US" sz="2400" b="1" dirty="0">
                <a:ln w="500">
                  <a:solidFill>
                    <a:schemeClr val="tx2">
                      <a:shade val="20000"/>
                      <a:satMod val="350000"/>
                    </a:schemeClr>
                  </a:solidFill>
                </a:ln>
                <a:solidFill>
                  <a:schemeClr val="accent5"/>
                </a:solidFill>
              </a:rPr>
              <a:t>People get better, if the stay alive</a:t>
            </a:r>
            <a:br>
              <a:rPr lang="en-US" sz="2400" b="1" dirty="0">
                <a:ln w="500">
                  <a:solidFill>
                    <a:schemeClr val="tx2">
                      <a:shade val="20000"/>
                      <a:satMod val="350000"/>
                    </a:schemeClr>
                  </a:solidFill>
                </a:ln>
                <a:solidFill>
                  <a:schemeClr val="accent5"/>
                </a:solidFill>
              </a:rPr>
            </a:br>
            <a:br>
              <a:rPr lang="en-US" sz="2400" dirty="0"/>
            </a:br>
            <a:r>
              <a:rPr lang="en-US" sz="2400" b="1" dirty="0">
                <a:ln w="500">
                  <a:solidFill>
                    <a:schemeClr val="tx2">
                      <a:shade val="20000"/>
                      <a:satMod val="350000"/>
                    </a:schemeClr>
                  </a:solidFill>
                </a:ln>
                <a:solidFill>
                  <a:schemeClr val="accent5"/>
                </a:solidFill>
              </a:rPr>
              <a:t>Engage people before, at, and after health system touchpoints</a:t>
            </a:r>
            <a:br>
              <a:rPr lang="en-US" sz="2400" dirty="0"/>
            </a:br>
            <a:br>
              <a:rPr lang="en-US" sz="2400" b="1" dirty="0">
                <a:ln w="500">
                  <a:solidFill>
                    <a:schemeClr val="tx2">
                      <a:shade val="20000"/>
                      <a:satMod val="350000"/>
                    </a:schemeClr>
                  </a:solidFill>
                </a:ln>
                <a:solidFill>
                  <a:schemeClr val="accent5"/>
                </a:solidFill>
              </a:rPr>
            </a:br>
            <a:r>
              <a:rPr lang="en-US" sz="2400" b="1" dirty="0" err="1">
                <a:ln w="500">
                  <a:solidFill>
                    <a:schemeClr val="tx2">
                      <a:shade val="20000"/>
                      <a:satMod val="350000"/>
                    </a:schemeClr>
                  </a:solidFill>
                </a:ln>
                <a:solidFill>
                  <a:schemeClr val="accent5"/>
                </a:solidFill>
              </a:rPr>
              <a:t>awalley@bu.edu</a:t>
            </a:r>
            <a:endParaRPr lang="en-US" sz="2400" b="1" dirty="0">
              <a:ln w="500">
                <a:solidFill>
                  <a:schemeClr val="tx2">
                    <a:shade val="20000"/>
                    <a:satMod val="350000"/>
                  </a:schemeClr>
                </a:solidFill>
              </a:ln>
              <a:solidFill>
                <a:schemeClr val="accent5"/>
              </a:solidFill>
            </a:endParaRPr>
          </a:p>
        </p:txBody>
      </p:sp>
      <p:sp>
        <p:nvSpPr>
          <p:cNvPr id="3" name="Slide Number Placeholder 2"/>
          <p:cNvSpPr>
            <a:spLocks noGrp="1"/>
          </p:cNvSpPr>
          <p:nvPr>
            <p:ph type="sldNum" sz="quarter" idx="12"/>
          </p:nvPr>
        </p:nvSpPr>
        <p:spPr/>
        <p:txBody>
          <a:bodyPr/>
          <a:lstStyle/>
          <a:p>
            <a:fld id="{7C21DD37-6E2C-43F1-96AD-17A140DBD540}" type="slidenum">
              <a:rPr lang="en-US" smtClean="0"/>
              <a:t>27</a:t>
            </a:fld>
            <a:endParaRPr lang="en-US"/>
          </a:p>
        </p:txBody>
      </p:sp>
      <p:pic>
        <p:nvPicPr>
          <p:cNvPr id="5" name="Picture 4" descr="Screen Shot 2015-08-27 at 9.53.30 AM.png">
            <a:extLst>
              <a:ext uri="{FF2B5EF4-FFF2-40B4-BE49-F238E27FC236}">
                <a16:creationId xmlns:a16="http://schemas.microsoft.com/office/drawing/2014/main" id="{60E474D1-A624-D243-B7E3-556635B0E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2565" y="136525"/>
            <a:ext cx="2163200" cy="1185757"/>
          </a:xfrm>
          <a:prstGeom prst="rect">
            <a:avLst/>
          </a:prstGeom>
        </p:spPr>
      </p:pic>
    </p:spTree>
    <p:extLst>
      <p:ext uri="{BB962C8B-B14F-4D97-AF65-F5344CB8AC3E}">
        <p14:creationId xmlns:p14="http://schemas.microsoft.com/office/powerpoint/2010/main" val="3189292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4083390" y="1469880"/>
            <a:ext cx="4064000" cy="990600"/>
          </a:xfrm>
        </p:spPr>
        <p:txBody>
          <a:bodyPr>
            <a:normAutofit fontScale="85000" lnSpcReduction="20000"/>
          </a:bodyPr>
          <a:lstStyle/>
          <a:p>
            <a:pPr algn="ctr">
              <a:lnSpc>
                <a:spcPct val="90000"/>
              </a:lnSpc>
              <a:buFontTx/>
              <a:buNone/>
            </a:pPr>
            <a:r>
              <a:rPr lang="en-US" sz="1600" b="1" i="1" dirty="0">
                <a:solidFill>
                  <a:srgbClr val="06204C"/>
                </a:solidFill>
              </a:rPr>
              <a:t>Cocaine Euphoria</a:t>
            </a:r>
          </a:p>
          <a:p>
            <a:pPr algn="ctr">
              <a:lnSpc>
                <a:spcPct val="90000"/>
              </a:lnSpc>
              <a:buFontTx/>
              <a:buNone/>
            </a:pPr>
            <a:r>
              <a:rPr lang="en-US" sz="1400" b="1" i="1" dirty="0">
                <a:solidFill>
                  <a:srgbClr val="06204C"/>
                </a:solidFill>
              </a:rPr>
              <a:t>Positive Reinforcement</a:t>
            </a:r>
            <a:endParaRPr lang="en-US" sz="1000" b="1" i="1" dirty="0">
              <a:solidFill>
                <a:srgbClr val="06204C"/>
              </a:solidFill>
            </a:endParaRPr>
          </a:p>
          <a:p>
            <a:pPr algn="ctr">
              <a:lnSpc>
                <a:spcPct val="90000"/>
              </a:lnSpc>
              <a:buFontTx/>
              <a:buNone/>
            </a:pPr>
            <a:r>
              <a:rPr lang="en-US" sz="1200" dirty="0">
                <a:solidFill>
                  <a:srgbClr val="06204C"/>
                </a:solidFill>
              </a:rPr>
              <a:t>Activated Reward Pathways</a:t>
            </a:r>
          </a:p>
          <a:p>
            <a:pPr algn="ctr">
              <a:lnSpc>
                <a:spcPct val="90000"/>
              </a:lnSpc>
              <a:buFontTx/>
              <a:buNone/>
            </a:pPr>
            <a:r>
              <a:rPr lang="en-US" sz="1200" dirty="0">
                <a:solidFill>
                  <a:srgbClr val="06204C"/>
                </a:solidFill>
                <a:sym typeface="Wingdings 3" pitchFamily="18" charset="2"/>
              </a:rPr>
              <a:t></a:t>
            </a:r>
            <a:r>
              <a:rPr lang="en-US" sz="1200" dirty="0">
                <a:solidFill>
                  <a:srgbClr val="06204C"/>
                </a:solidFill>
              </a:rPr>
              <a:t>DA/Glutamate</a:t>
            </a:r>
            <a:endParaRPr lang="en-US" sz="800" dirty="0">
              <a:solidFill>
                <a:srgbClr val="06204C"/>
              </a:solidFill>
            </a:endParaRPr>
          </a:p>
        </p:txBody>
      </p:sp>
      <p:sp>
        <p:nvSpPr>
          <p:cNvPr id="26627" name="Rectangle 3"/>
          <p:cNvSpPr>
            <a:spLocks noChangeArrowheads="1"/>
          </p:cNvSpPr>
          <p:nvPr/>
        </p:nvSpPr>
        <p:spPr bwMode="auto">
          <a:xfrm>
            <a:off x="3759200" y="4038600"/>
            <a:ext cx="4775200" cy="609600"/>
          </a:xfrm>
          <a:prstGeom prst="rect">
            <a:avLst/>
          </a:prstGeom>
          <a:noFill/>
          <a:ln w="9525">
            <a:noFill/>
            <a:miter lim="800000"/>
            <a:headEnd/>
            <a:tailEnd/>
          </a:ln>
        </p:spPr>
        <p:txBody>
          <a:bodyPr/>
          <a:lstStyle/>
          <a:p>
            <a:pPr marL="342900" indent="-342900" algn="ctr">
              <a:lnSpc>
                <a:spcPct val="90000"/>
              </a:lnSpc>
              <a:spcBef>
                <a:spcPct val="20000"/>
              </a:spcBef>
            </a:pPr>
            <a:r>
              <a:rPr lang="en-US" b="1" i="1">
                <a:solidFill>
                  <a:srgbClr val="06204C"/>
                </a:solidFill>
                <a:latin typeface="Calibri" pitchFamily="34" charset="0"/>
              </a:rPr>
              <a:t>Cocaine Craving</a:t>
            </a:r>
          </a:p>
          <a:p>
            <a:pPr marL="342900" indent="-342900" algn="ctr">
              <a:lnSpc>
                <a:spcPct val="90000"/>
              </a:lnSpc>
              <a:spcBef>
                <a:spcPct val="20000"/>
              </a:spcBef>
            </a:pPr>
            <a:r>
              <a:rPr lang="en-US" sz="1600" b="1" i="1">
                <a:solidFill>
                  <a:srgbClr val="06204C"/>
                </a:solidFill>
                <a:latin typeface="Calibri" pitchFamily="34" charset="0"/>
              </a:rPr>
              <a:t>Negative Reinforcement</a:t>
            </a:r>
          </a:p>
          <a:p>
            <a:pPr marL="342900" indent="-342900" algn="ctr">
              <a:lnSpc>
                <a:spcPct val="90000"/>
              </a:lnSpc>
              <a:spcBef>
                <a:spcPct val="20000"/>
              </a:spcBef>
            </a:pPr>
            <a:r>
              <a:rPr lang="en-US" sz="1400">
                <a:solidFill>
                  <a:srgbClr val="06204C"/>
                </a:solidFill>
                <a:latin typeface="Calibri" pitchFamily="34" charset="0"/>
                <a:sym typeface="Wingdings 3" pitchFamily="18" charset="2"/>
              </a:rPr>
              <a:t></a:t>
            </a:r>
            <a:r>
              <a:rPr lang="en-US" sz="1400">
                <a:solidFill>
                  <a:srgbClr val="06204C"/>
                </a:solidFill>
                <a:latin typeface="Calibri" pitchFamily="34" charset="0"/>
              </a:rPr>
              <a:t>DA/Glutamate</a:t>
            </a:r>
          </a:p>
        </p:txBody>
      </p:sp>
      <p:sp>
        <p:nvSpPr>
          <p:cNvPr id="26628" name="AutoShape 4"/>
          <p:cNvSpPr>
            <a:spLocks noChangeArrowheads="1"/>
          </p:cNvSpPr>
          <p:nvPr/>
        </p:nvSpPr>
        <p:spPr bwMode="auto">
          <a:xfrm rot="-5400000">
            <a:off x="2908300" y="3492500"/>
            <a:ext cx="990600" cy="1320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A"/>
          </a:solidFill>
          <a:ln w="9525">
            <a:solidFill>
              <a:srgbClr val="D60000"/>
            </a:solidFill>
            <a:miter lim="800000"/>
            <a:headEnd/>
            <a:tailEnd/>
          </a:ln>
        </p:spPr>
        <p:txBody>
          <a:bodyPr wrap="none" anchor="ctr"/>
          <a:lstStyle/>
          <a:p>
            <a:endParaRPr lang="en-US"/>
          </a:p>
        </p:txBody>
      </p:sp>
      <p:sp>
        <p:nvSpPr>
          <p:cNvPr id="26629" name="AutoShape 5"/>
          <p:cNvSpPr>
            <a:spLocks noChangeArrowheads="1"/>
          </p:cNvSpPr>
          <p:nvPr/>
        </p:nvSpPr>
        <p:spPr bwMode="auto">
          <a:xfrm rot="10800000">
            <a:off x="8229600" y="3657600"/>
            <a:ext cx="13208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A"/>
          </a:solidFill>
          <a:ln w="9525">
            <a:solidFill>
              <a:srgbClr val="D60000"/>
            </a:solidFill>
            <a:miter lim="800000"/>
            <a:headEnd/>
            <a:tailEnd/>
          </a:ln>
        </p:spPr>
        <p:txBody>
          <a:bodyPr wrap="none" anchor="ctr"/>
          <a:lstStyle/>
          <a:p>
            <a:endParaRPr lang="en-US"/>
          </a:p>
        </p:txBody>
      </p:sp>
      <p:sp>
        <p:nvSpPr>
          <p:cNvPr id="26630" name="AutoShape 6"/>
          <p:cNvSpPr>
            <a:spLocks noChangeArrowheads="1"/>
          </p:cNvSpPr>
          <p:nvPr/>
        </p:nvSpPr>
        <p:spPr bwMode="auto">
          <a:xfrm rot="5400000">
            <a:off x="8597900" y="1206500"/>
            <a:ext cx="990600" cy="1320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A"/>
          </a:solidFill>
          <a:ln w="9525">
            <a:solidFill>
              <a:srgbClr val="D60000"/>
            </a:solidFill>
            <a:miter lim="800000"/>
            <a:headEnd/>
            <a:tailEnd/>
          </a:ln>
        </p:spPr>
        <p:txBody>
          <a:bodyPr wrap="none" anchor="ctr"/>
          <a:lstStyle/>
          <a:p>
            <a:endParaRPr lang="en-US"/>
          </a:p>
        </p:txBody>
      </p:sp>
      <p:sp>
        <p:nvSpPr>
          <p:cNvPr id="26631" name="AutoShape 7"/>
          <p:cNvSpPr>
            <a:spLocks noChangeArrowheads="1"/>
          </p:cNvSpPr>
          <p:nvPr/>
        </p:nvSpPr>
        <p:spPr bwMode="auto">
          <a:xfrm>
            <a:off x="2844800" y="1219200"/>
            <a:ext cx="13208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A"/>
          </a:solidFill>
          <a:ln w="9525">
            <a:solidFill>
              <a:srgbClr val="D60000"/>
            </a:solidFill>
            <a:miter lim="800000"/>
            <a:headEnd/>
            <a:tailEnd/>
          </a:ln>
        </p:spPr>
        <p:txBody>
          <a:bodyPr wrap="none" anchor="ctr"/>
          <a:lstStyle/>
          <a:p>
            <a:endParaRPr lang="en-US"/>
          </a:p>
        </p:txBody>
      </p:sp>
      <p:sp>
        <p:nvSpPr>
          <p:cNvPr id="39943" name="Text Box 8"/>
          <p:cNvSpPr txBox="1">
            <a:spLocks noChangeArrowheads="1"/>
          </p:cNvSpPr>
          <p:nvPr/>
        </p:nvSpPr>
        <p:spPr bwMode="auto">
          <a:xfrm>
            <a:off x="1320800" y="2514600"/>
            <a:ext cx="3860800" cy="984250"/>
          </a:xfrm>
          <a:prstGeom prst="rect">
            <a:avLst/>
          </a:prstGeom>
          <a:noFill/>
          <a:ln>
            <a:noFill/>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fontAlgn="auto">
              <a:lnSpc>
                <a:spcPct val="60000"/>
              </a:lnSpc>
              <a:spcBef>
                <a:spcPct val="50000"/>
              </a:spcBef>
              <a:spcAft>
                <a:spcPts val="0"/>
              </a:spcAft>
              <a:defRPr/>
            </a:pPr>
            <a:r>
              <a:rPr lang="en-US" sz="1800" b="1" i="1" dirty="0">
                <a:solidFill>
                  <a:srgbClr val="06204C"/>
                </a:solidFill>
                <a:latin typeface="+mn-lt"/>
              </a:rPr>
              <a:t>Cocaine Administration</a:t>
            </a:r>
          </a:p>
          <a:p>
            <a:pPr algn="ctr" fontAlgn="auto">
              <a:lnSpc>
                <a:spcPct val="60000"/>
              </a:lnSpc>
              <a:spcBef>
                <a:spcPct val="50000"/>
              </a:spcBef>
              <a:spcAft>
                <a:spcPts val="0"/>
              </a:spcAft>
              <a:defRPr/>
            </a:pPr>
            <a:r>
              <a:rPr lang="en-US" sz="1400" b="1" dirty="0">
                <a:solidFill>
                  <a:srgbClr val="06204C"/>
                </a:solidFill>
                <a:latin typeface="+mn-lt"/>
              </a:rPr>
              <a:t>Drug-Seeking Behavior</a:t>
            </a:r>
          </a:p>
          <a:p>
            <a:pPr algn="ctr" fontAlgn="auto">
              <a:lnSpc>
                <a:spcPct val="60000"/>
              </a:lnSpc>
              <a:spcBef>
                <a:spcPct val="50000"/>
              </a:spcBef>
              <a:spcAft>
                <a:spcPts val="0"/>
              </a:spcAft>
              <a:defRPr/>
            </a:pPr>
            <a:r>
              <a:rPr lang="en-US" sz="1400" dirty="0">
                <a:solidFill>
                  <a:srgbClr val="06204C"/>
                </a:solidFill>
                <a:latin typeface="+mn-lt"/>
              </a:rPr>
              <a:t>Failed Impulse Suppression</a:t>
            </a:r>
          </a:p>
          <a:p>
            <a:pPr algn="ctr" fontAlgn="auto">
              <a:lnSpc>
                <a:spcPct val="60000"/>
              </a:lnSpc>
              <a:spcBef>
                <a:spcPct val="50000"/>
              </a:spcBef>
              <a:spcAft>
                <a:spcPts val="0"/>
              </a:spcAft>
              <a:defRPr/>
            </a:pPr>
            <a:r>
              <a:rPr lang="en-US" sz="1400" dirty="0">
                <a:solidFill>
                  <a:srgbClr val="06204C"/>
                </a:solidFill>
                <a:latin typeface="+mn-lt"/>
              </a:rPr>
              <a:t>Multiple Risks/Hazards</a:t>
            </a:r>
            <a:endParaRPr lang="en-US" sz="1200" dirty="0">
              <a:solidFill>
                <a:srgbClr val="06204C"/>
              </a:solidFill>
              <a:latin typeface="+mn-lt"/>
            </a:endParaRPr>
          </a:p>
        </p:txBody>
      </p:sp>
      <p:sp>
        <p:nvSpPr>
          <p:cNvPr id="39944" name="Text Box 9"/>
          <p:cNvSpPr txBox="1">
            <a:spLocks noChangeArrowheads="1"/>
          </p:cNvSpPr>
          <p:nvPr/>
        </p:nvSpPr>
        <p:spPr bwMode="auto">
          <a:xfrm>
            <a:off x="7315200" y="2514600"/>
            <a:ext cx="4064000" cy="1016000"/>
          </a:xfrm>
          <a:prstGeom prst="rect">
            <a:avLst/>
          </a:prstGeom>
          <a:noFill/>
          <a:ln>
            <a:noFill/>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fontAlgn="auto">
              <a:lnSpc>
                <a:spcPct val="55000"/>
              </a:lnSpc>
              <a:spcBef>
                <a:spcPct val="50000"/>
              </a:spcBef>
              <a:spcAft>
                <a:spcPts val="0"/>
              </a:spcAft>
              <a:defRPr/>
            </a:pPr>
            <a:r>
              <a:rPr lang="en-US" sz="2000" dirty="0">
                <a:solidFill>
                  <a:srgbClr val="06204C"/>
                </a:solidFill>
                <a:latin typeface="+mn-lt"/>
              </a:rPr>
              <a:t> </a:t>
            </a:r>
            <a:r>
              <a:rPr lang="en-US" sz="1800" b="1" i="1" dirty="0">
                <a:solidFill>
                  <a:srgbClr val="06204C"/>
                </a:solidFill>
                <a:latin typeface="+mn-lt"/>
              </a:rPr>
              <a:t>Reward </a:t>
            </a:r>
            <a:r>
              <a:rPr lang="en-US" sz="1800" b="1" i="1" dirty="0" err="1">
                <a:solidFill>
                  <a:srgbClr val="06204C"/>
                </a:solidFill>
                <a:latin typeface="+mn-lt"/>
              </a:rPr>
              <a:t>Dysregulation</a:t>
            </a:r>
            <a:r>
              <a:rPr lang="en-US" sz="1800" b="1" i="1" dirty="0">
                <a:solidFill>
                  <a:srgbClr val="06204C"/>
                </a:solidFill>
                <a:latin typeface="+mn-lt"/>
              </a:rPr>
              <a:t>     </a:t>
            </a:r>
          </a:p>
          <a:p>
            <a:pPr algn="ctr" fontAlgn="auto">
              <a:lnSpc>
                <a:spcPct val="55000"/>
              </a:lnSpc>
              <a:spcBef>
                <a:spcPct val="50000"/>
              </a:spcBef>
              <a:spcAft>
                <a:spcPts val="0"/>
              </a:spcAft>
              <a:defRPr/>
            </a:pPr>
            <a:r>
              <a:rPr lang="en-US" sz="1400" b="1" dirty="0">
                <a:solidFill>
                  <a:srgbClr val="06204C"/>
                </a:solidFill>
                <a:latin typeface="+mn-lt"/>
              </a:rPr>
              <a:t>Cocaine Withdrawal</a:t>
            </a:r>
          </a:p>
          <a:p>
            <a:pPr algn="ctr" fontAlgn="auto">
              <a:lnSpc>
                <a:spcPct val="70000"/>
              </a:lnSpc>
              <a:spcBef>
                <a:spcPct val="50000"/>
              </a:spcBef>
              <a:spcAft>
                <a:spcPts val="0"/>
              </a:spcAft>
              <a:defRPr/>
            </a:pPr>
            <a:r>
              <a:rPr lang="en-US" sz="1400" dirty="0">
                <a:solidFill>
                  <a:srgbClr val="06204C"/>
                </a:solidFill>
                <a:latin typeface="+mn-lt"/>
              </a:rPr>
              <a:t> </a:t>
            </a:r>
            <a:r>
              <a:rPr lang="en-US" sz="1400" dirty="0">
                <a:solidFill>
                  <a:srgbClr val="06204C"/>
                </a:solidFill>
                <a:latin typeface="+mn-lt"/>
                <a:sym typeface="Wingdings 3" charset="0"/>
              </a:rPr>
              <a:t></a:t>
            </a:r>
            <a:r>
              <a:rPr lang="en-US" sz="1400" dirty="0">
                <a:solidFill>
                  <a:srgbClr val="06204C"/>
                </a:solidFill>
                <a:latin typeface="+mn-lt"/>
              </a:rPr>
              <a:t>DA/Glutamate</a:t>
            </a:r>
          </a:p>
          <a:p>
            <a:pPr algn="ctr" fontAlgn="auto">
              <a:lnSpc>
                <a:spcPct val="70000"/>
              </a:lnSpc>
              <a:spcBef>
                <a:spcPct val="50000"/>
              </a:spcBef>
              <a:spcAft>
                <a:spcPts val="0"/>
              </a:spcAft>
              <a:defRPr/>
            </a:pPr>
            <a:r>
              <a:rPr lang="en-US" sz="1400" dirty="0">
                <a:solidFill>
                  <a:srgbClr val="06204C"/>
                </a:solidFill>
                <a:latin typeface="+mn-lt"/>
              </a:rPr>
              <a:t> </a:t>
            </a:r>
            <a:r>
              <a:rPr lang="en-US" sz="1400" dirty="0">
                <a:solidFill>
                  <a:srgbClr val="06204C"/>
                </a:solidFill>
                <a:latin typeface="+mn-lt"/>
                <a:sym typeface="Wingdings 3" charset="0"/>
              </a:rPr>
              <a:t></a:t>
            </a:r>
            <a:r>
              <a:rPr lang="en-US" sz="1400" dirty="0" err="1">
                <a:solidFill>
                  <a:srgbClr val="06204C"/>
                </a:solidFill>
                <a:latin typeface="+mn-lt"/>
              </a:rPr>
              <a:t>Dynorphin</a:t>
            </a:r>
            <a:r>
              <a:rPr lang="en-US" sz="1400" dirty="0">
                <a:solidFill>
                  <a:srgbClr val="06204C"/>
                </a:solidFill>
                <a:latin typeface="+mn-lt"/>
              </a:rPr>
              <a:t>/GABA</a:t>
            </a:r>
            <a:endParaRPr lang="en-US" sz="1000" dirty="0">
              <a:solidFill>
                <a:srgbClr val="06204C"/>
              </a:solidFill>
              <a:latin typeface="+mn-lt"/>
            </a:endParaRPr>
          </a:p>
        </p:txBody>
      </p:sp>
      <p:sp>
        <p:nvSpPr>
          <p:cNvPr id="39945" name="Text Box 10"/>
          <p:cNvSpPr txBox="1">
            <a:spLocks noChangeArrowheads="1"/>
          </p:cNvSpPr>
          <p:nvPr/>
        </p:nvSpPr>
        <p:spPr bwMode="auto">
          <a:xfrm>
            <a:off x="914400" y="5859464"/>
            <a:ext cx="10363200" cy="274637"/>
          </a:xfrm>
          <a:prstGeom prst="rect">
            <a:avLst/>
          </a:prstGeom>
          <a:noFill/>
          <a:ln>
            <a:noFill/>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fontAlgn="auto">
              <a:spcBef>
                <a:spcPct val="50000"/>
              </a:spcBef>
              <a:spcAft>
                <a:spcPts val="0"/>
              </a:spcAft>
              <a:defRPr/>
            </a:pPr>
            <a:endParaRPr lang="en-US" sz="1200">
              <a:solidFill>
                <a:schemeClr val="bg2"/>
              </a:solidFill>
              <a:latin typeface="+mn-lt"/>
            </a:endParaRPr>
          </a:p>
        </p:txBody>
      </p:sp>
      <p:sp>
        <p:nvSpPr>
          <p:cNvPr id="26635" name="AutoShape 11"/>
          <p:cNvSpPr>
            <a:spLocks noChangeArrowheads="1"/>
          </p:cNvSpPr>
          <p:nvPr/>
        </p:nvSpPr>
        <p:spPr bwMode="auto">
          <a:xfrm rot="-5400000">
            <a:off x="5956300" y="4711700"/>
            <a:ext cx="990600" cy="1320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A"/>
          </a:solidFill>
          <a:ln w="9525">
            <a:solidFill>
              <a:srgbClr val="D60000"/>
            </a:solidFill>
            <a:miter lim="800000"/>
            <a:headEnd/>
            <a:tailEnd/>
          </a:ln>
        </p:spPr>
        <p:txBody>
          <a:bodyPr wrap="none" anchor="ctr"/>
          <a:lstStyle/>
          <a:p>
            <a:endParaRPr lang="en-US"/>
          </a:p>
        </p:txBody>
      </p:sp>
      <p:sp>
        <p:nvSpPr>
          <p:cNvPr id="26636" name="Rectangle 12"/>
          <p:cNvSpPr>
            <a:spLocks noChangeArrowheads="1"/>
          </p:cNvSpPr>
          <p:nvPr/>
        </p:nvSpPr>
        <p:spPr bwMode="auto">
          <a:xfrm>
            <a:off x="7393389" y="4877427"/>
            <a:ext cx="3860800" cy="609600"/>
          </a:xfrm>
          <a:prstGeom prst="rect">
            <a:avLst/>
          </a:prstGeom>
          <a:noFill/>
          <a:ln w="9525">
            <a:noFill/>
            <a:miter lim="800000"/>
            <a:headEnd/>
            <a:tailEnd/>
          </a:ln>
        </p:spPr>
        <p:txBody>
          <a:bodyPr/>
          <a:lstStyle/>
          <a:p>
            <a:pPr marL="342900" indent="-342900" algn="ctr">
              <a:lnSpc>
                <a:spcPct val="90000"/>
              </a:lnSpc>
              <a:spcBef>
                <a:spcPct val="20000"/>
              </a:spcBef>
            </a:pPr>
            <a:r>
              <a:rPr lang="en-US" b="1" i="1" dirty="0">
                <a:solidFill>
                  <a:srgbClr val="06204C"/>
                </a:solidFill>
                <a:latin typeface="Calibri" pitchFamily="34" charset="0"/>
              </a:rPr>
              <a:t>Cocaine Cues</a:t>
            </a:r>
          </a:p>
          <a:p>
            <a:pPr marL="342900" indent="-342900" algn="ctr">
              <a:lnSpc>
                <a:spcPct val="90000"/>
              </a:lnSpc>
              <a:spcBef>
                <a:spcPct val="20000"/>
              </a:spcBef>
            </a:pPr>
            <a:r>
              <a:rPr lang="en-US" sz="1400" dirty="0">
                <a:solidFill>
                  <a:srgbClr val="06204C"/>
                </a:solidFill>
                <a:latin typeface="Calibri" pitchFamily="34" charset="0"/>
              </a:rPr>
              <a:t>Limbic Activation</a:t>
            </a:r>
          </a:p>
          <a:p>
            <a:pPr marL="342900" indent="-342900" algn="ctr">
              <a:lnSpc>
                <a:spcPct val="90000"/>
              </a:lnSpc>
              <a:spcBef>
                <a:spcPct val="20000"/>
              </a:spcBef>
            </a:pPr>
            <a:r>
              <a:rPr lang="en-US" sz="1400" dirty="0">
                <a:solidFill>
                  <a:srgbClr val="06204C"/>
                </a:solidFill>
                <a:latin typeface="Calibri" pitchFamily="34" charset="0"/>
                <a:sym typeface="Wingdings 3" pitchFamily="18" charset="2"/>
              </a:rPr>
              <a:t></a:t>
            </a:r>
            <a:r>
              <a:rPr lang="en-US" sz="1400" dirty="0">
                <a:solidFill>
                  <a:srgbClr val="06204C"/>
                </a:solidFill>
                <a:latin typeface="Calibri" pitchFamily="34" charset="0"/>
              </a:rPr>
              <a:t>DA/Glutamate</a:t>
            </a:r>
          </a:p>
        </p:txBody>
      </p:sp>
      <p:sp>
        <p:nvSpPr>
          <p:cNvPr id="39948" name="Text Box 13"/>
          <p:cNvSpPr txBox="1">
            <a:spLocks noChangeArrowheads="1"/>
          </p:cNvSpPr>
          <p:nvPr/>
        </p:nvSpPr>
        <p:spPr bwMode="auto">
          <a:xfrm>
            <a:off x="609600" y="4876800"/>
            <a:ext cx="3556000" cy="984250"/>
          </a:xfrm>
          <a:prstGeom prst="rect">
            <a:avLst/>
          </a:prstGeom>
          <a:noFill/>
          <a:ln>
            <a:noFill/>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fontAlgn="auto">
              <a:lnSpc>
                <a:spcPct val="60000"/>
              </a:lnSpc>
              <a:spcBef>
                <a:spcPct val="50000"/>
              </a:spcBef>
              <a:spcAft>
                <a:spcPts val="0"/>
              </a:spcAft>
              <a:defRPr/>
            </a:pPr>
            <a:r>
              <a:rPr lang="en-US" sz="1800" b="1" i="1" dirty="0">
                <a:solidFill>
                  <a:srgbClr val="06204C"/>
                </a:solidFill>
                <a:latin typeface="+mn-lt"/>
              </a:rPr>
              <a:t>Loss of Control</a:t>
            </a:r>
          </a:p>
          <a:p>
            <a:pPr algn="ctr" fontAlgn="auto">
              <a:lnSpc>
                <a:spcPct val="60000"/>
              </a:lnSpc>
              <a:spcBef>
                <a:spcPct val="50000"/>
              </a:spcBef>
              <a:spcAft>
                <a:spcPts val="0"/>
              </a:spcAft>
              <a:defRPr/>
            </a:pPr>
            <a:r>
              <a:rPr lang="en-US" sz="1400" b="1" dirty="0">
                <a:solidFill>
                  <a:srgbClr val="06204C"/>
                </a:solidFill>
                <a:latin typeface="+mn-lt"/>
              </a:rPr>
              <a:t>Denial / Poor Decision-Making</a:t>
            </a:r>
          </a:p>
          <a:p>
            <a:pPr algn="ctr" fontAlgn="auto">
              <a:lnSpc>
                <a:spcPct val="60000"/>
              </a:lnSpc>
              <a:spcBef>
                <a:spcPct val="50000"/>
              </a:spcBef>
              <a:spcAft>
                <a:spcPts val="0"/>
              </a:spcAft>
              <a:defRPr/>
            </a:pPr>
            <a:r>
              <a:rPr lang="en-US" sz="1400" dirty="0" err="1">
                <a:solidFill>
                  <a:srgbClr val="06204C"/>
                </a:solidFill>
                <a:latin typeface="+mn-lt"/>
              </a:rPr>
              <a:t>Hypofrontality</a:t>
            </a:r>
            <a:r>
              <a:rPr lang="en-US" sz="1400" dirty="0">
                <a:solidFill>
                  <a:srgbClr val="06204C"/>
                </a:solidFill>
                <a:latin typeface="+mn-lt"/>
              </a:rPr>
              <a:t> / Low D2</a:t>
            </a:r>
          </a:p>
          <a:p>
            <a:pPr algn="ctr" fontAlgn="auto">
              <a:lnSpc>
                <a:spcPct val="60000"/>
              </a:lnSpc>
              <a:spcBef>
                <a:spcPct val="50000"/>
              </a:spcBef>
              <a:spcAft>
                <a:spcPts val="0"/>
              </a:spcAft>
              <a:defRPr/>
            </a:pPr>
            <a:r>
              <a:rPr lang="en-US" sz="1400" dirty="0">
                <a:solidFill>
                  <a:srgbClr val="06204C"/>
                </a:solidFill>
                <a:latin typeface="+mn-lt"/>
              </a:rPr>
              <a:t>Reduced Gray Matter Density</a:t>
            </a:r>
            <a:endParaRPr lang="en-US" sz="1000" dirty="0">
              <a:solidFill>
                <a:srgbClr val="06204C"/>
              </a:solidFill>
              <a:latin typeface="+mn-lt"/>
            </a:endParaRPr>
          </a:p>
        </p:txBody>
      </p:sp>
      <p:sp>
        <p:nvSpPr>
          <p:cNvPr id="39949" name="Text Box 14"/>
          <p:cNvSpPr txBox="1">
            <a:spLocks noChangeArrowheads="1"/>
          </p:cNvSpPr>
          <p:nvPr/>
        </p:nvSpPr>
        <p:spPr bwMode="auto">
          <a:xfrm>
            <a:off x="6197600" y="6019801"/>
            <a:ext cx="1117600" cy="346075"/>
          </a:xfrm>
          <a:prstGeom prst="rect">
            <a:avLst/>
          </a:prstGeom>
          <a:noFill/>
          <a:ln>
            <a:noFill/>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fontAlgn="auto">
              <a:lnSpc>
                <a:spcPct val="90000"/>
              </a:lnSpc>
              <a:spcBef>
                <a:spcPct val="20000"/>
              </a:spcBef>
              <a:spcAft>
                <a:spcPts val="0"/>
              </a:spcAft>
              <a:defRPr/>
            </a:pPr>
            <a:r>
              <a:rPr lang="en-US" sz="1800" b="1" i="1">
                <a:solidFill>
                  <a:srgbClr val="06204C"/>
                </a:solidFill>
                <a:latin typeface="+mn-lt"/>
              </a:rPr>
              <a:t>Stress</a:t>
            </a:r>
            <a:endParaRPr lang="en-US" sz="4400">
              <a:solidFill>
                <a:srgbClr val="06204C"/>
              </a:solidFill>
              <a:latin typeface="+mn-lt"/>
            </a:endParaRPr>
          </a:p>
        </p:txBody>
      </p:sp>
      <p:sp>
        <p:nvSpPr>
          <p:cNvPr id="39950" name="Text Box 15"/>
          <p:cNvSpPr txBox="1">
            <a:spLocks noChangeArrowheads="1"/>
          </p:cNvSpPr>
          <p:nvPr/>
        </p:nvSpPr>
        <p:spPr bwMode="auto">
          <a:xfrm>
            <a:off x="5689600" y="3276600"/>
            <a:ext cx="1016000" cy="1006475"/>
          </a:xfrm>
          <a:prstGeom prst="rect">
            <a:avLst/>
          </a:prstGeom>
          <a:noFill/>
          <a:ln>
            <a:noFill/>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fontAlgn="auto">
              <a:spcBef>
                <a:spcPct val="50000"/>
              </a:spcBef>
              <a:spcAft>
                <a:spcPts val="0"/>
              </a:spcAft>
              <a:defRPr/>
            </a:pPr>
            <a:r>
              <a:rPr lang="en-US" sz="4400" dirty="0">
                <a:solidFill>
                  <a:srgbClr val="FF0000"/>
                </a:solidFill>
                <a:latin typeface="+mn-lt"/>
              </a:rPr>
              <a:t> </a:t>
            </a:r>
            <a:r>
              <a:rPr lang="en-US" sz="6000" dirty="0">
                <a:solidFill>
                  <a:srgbClr val="FF0000"/>
                </a:solidFill>
                <a:latin typeface="+mn-lt"/>
              </a:rPr>
              <a:t>-</a:t>
            </a:r>
            <a:endParaRPr lang="en-US" sz="4400" dirty="0">
              <a:solidFill>
                <a:srgbClr val="FF0000"/>
              </a:solidFill>
              <a:latin typeface="+mn-lt"/>
            </a:endParaRPr>
          </a:p>
        </p:txBody>
      </p:sp>
      <p:sp>
        <p:nvSpPr>
          <p:cNvPr id="39951" name="Text Box 16"/>
          <p:cNvSpPr txBox="1">
            <a:spLocks noChangeArrowheads="1"/>
          </p:cNvSpPr>
          <p:nvPr/>
        </p:nvSpPr>
        <p:spPr bwMode="auto">
          <a:xfrm>
            <a:off x="5708990" y="860280"/>
            <a:ext cx="711200" cy="762000"/>
          </a:xfrm>
          <a:prstGeom prst="rect">
            <a:avLst/>
          </a:prstGeom>
          <a:noFill/>
          <a:ln>
            <a:noFill/>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fontAlgn="auto">
              <a:spcBef>
                <a:spcPct val="50000"/>
              </a:spcBef>
              <a:spcAft>
                <a:spcPts val="0"/>
              </a:spcAft>
              <a:defRPr/>
            </a:pPr>
            <a:r>
              <a:rPr lang="en-US" sz="4400" dirty="0">
                <a:solidFill>
                  <a:schemeClr val="accent6"/>
                </a:solidFill>
                <a:latin typeface="+mn-lt"/>
              </a:rPr>
              <a:t>+</a:t>
            </a:r>
          </a:p>
        </p:txBody>
      </p:sp>
      <p:sp>
        <p:nvSpPr>
          <p:cNvPr id="181265" name="Text Box 17"/>
          <p:cNvSpPr txBox="1">
            <a:spLocks noChangeArrowheads="1"/>
          </p:cNvSpPr>
          <p:nvPr/>
        </p:nvSpPr>
        <p:spPr bwMode="auto">
          <a:xfrm>
            <a:off x="0" y="65089"/>
            <a:ext cx="12192000" cy="57943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fontAlgn="auto">
              <a:spcBef>
                <a:spcPct val="50000"/>
              </a:spcBef>
              <a:spcAft>
                <a:spcPts val="0"/>
              </a:spcAft>
              <a:defRPr/>
            </a:pPr>
            <a:r>
              <a:rPr lang="en-US" sz="3200" b="1" dirty="0">
                <a:latin typeface="Arial"/>
                <a:cs typeface="Arial"/>
              </a:rPr>
              <a:t> Dynamic Cycle of Stimulant Addiction</a:t>
            </a:r>
            <a:endParaRPr lang="en-US" sz="900" dirty="0">
              <a:latin typeface="Arial"/>
              <a:cs typeface="Arial"/>
              <a:sym typeface="Symbol" charset="0"/>
            </a:endParaRPr>
          </a:p>
        </p:txBody>
      </p:sp>
      <p:sp>
        <p:nvSpPr>
          <p:cNvPr id="26642" name="AutoShape 18"/>
          <p:cNvSpPr>
            <a:spLocks noChangeArrowheads="1"/>
          </p:cNvSpPr>
          <p:nvPr/>
        </p:nvSpPr>
        <p:spPr bwMode="auto">
          <a:xfrm>
            <a:off x="1219200" y="1371600"/>
            <a:ext cx="1016000" cy="685800"/>
          </a:xfrm>
          <a:prstGeom prst="lightningBolt">
            <a:avLst/>
          </a:prstGeom>
          <a:solidFill>
            <a:srgbClr val="FFFF0A"/>
          </a:solidFill>
          <a:ln w="9525">
            <a:solidFill>
              <a:schemeClr val="tx1"/>
            </a:solidFill>
            <a:miter lim="800000"/>
            <a:headEnd/>
            <a:tailEnd/>
          </a:ln>
        </p:spPr>
        <p:txBody>
          <a:bodyPr wrap="none" anchor="ctr"/>
          <a:lstStyle/>
          <a:p>
            <a:pPr algn="ctr"/>
            <a:endParaRPr lang="en-US" sz="900">
              <a:solidFill>
                <a:srgbClr val="FFFF0A"/>
              </a:solidFill>
              <a:latin typeface="Calibri" pitchFamily="34" charset="0"/>
              <a:sym typeface="Symbol" pitchFamily="18" charset="2"/>
            </a:endParaRPr>
          </a:p>
        </p:txBody>
      </p:sp>
      <p:sp>
        <p:nvSpPr>
          <p:cNvPr id="39954" name="Text Box 19"/>
          <p:cNvSpPr txBox="1">
            <a:spLocks noChangeArrowheads="1"/>
          </p:cNvSpPr>
          <p:nvPr/>
        </p:nvSpPr>
        <p:spPr bwMode="auto">
          <a:xfrm>
            <a:off x="304800" y="762000"/>
            <a:ext cx="1727200" cy="457200"/>
          </a:xfrm>
          <a:prstGeom prst="rect">
            <a:avLst/>
          </a:prstGeom>
          <a:noFill/>
          <a:ln>
            <a:noFill/>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fontAlgn="auto">
              <a:spcBef>
                <a:spcPct val="50000"/>
              </a:spcBef>
              <a:spcAft>
                <a:spcPts val="0"/>
              </a:spcAft>
              <a:defRPr/>
            </a:pPr>
            <a:r>
              <a:rPr lang="en-US" dirty="0">
                <a:solidFill>
                  <a:srgbClr val="FF0000"/>
                </a:solidFill>
                <a:latin typeface="+mn-lt"/>
              </a:rPr>
              <a:t>Cocaine</a:t>
            </a:r>
            <a:endParaRPr lang="en-US" sz="900" dirty="0">
              <a:solidFill>
                <a:srgbClr val="FF0000"/>
              </a:solidFill>
              <a:latin typeface="+mn-lt"/>
              <a:sym typeface="Symbol" charset="0"/>
            </a:endParaRPr>
          </a:p>
        </p:txBody>
      </p:sp>
      <p:sp>
        <p:nvSpPr>
          <p:cNvPr id="20" name="Rectangle 1027"/>
          <p:cNvSpPr>
            <a:spLocks noChangeArrowheads="1"/>
          </p:cNvSpPr>
          <p:nvPr/>
        </p:nvSpPr>
        <p:spPr bwMode="auto">
          <a:xfrm>
            <a:off x="1219200" y="747483"/>
            <a:ext cx="9933517" cy="76200"/>
          </a:xfrm>
          <a:prstGeom prst="rect">
            <a:avLst/>
          </a:prstGeom>
          <a:solidFill>
            <a:schemeClr val="accent6">
              <a:lumMod val="60000"/>
              <a:lumOff val="40000"/>
            </a:schemeClr>
          </a:solidFill>
          <a:ln>
            <a:noFill/>
          </a:ln>
          <a:effectLst>
            <a:innerShdw blurRad="63500" dist="50800" dir="8100000">
              <a:prstClr val="black">
                <a:alpha val="50000"/>
              </a:prstClr>
            </a:innerShdw>
          </a:effectLst>
          <a:scene3d>
            <a:camera prst="orthographicFront"/>
            <a:lightRig rig="threePt" dir="t"/>
          </a:scene3d>
          <a:sp3d>
            <a:bevelT prst="angle"/>
          </a:sp3d>
        </p:spPr>
        <p:txBody>
          <a:bodyPr wrap="none" anchor="ctr"/>
          <a:lstStyle/>
          <a:p>
            <a:pPr fontAlgn="auto">
              <a:spcBef>
                <a:spcPts val="0"/>
              </a:spcBef>
              <a:spcAft>
                <a:spcPts val="0"/>
              </a:spcAft>
              <a:defRPr/>
            </a:pPr>
            <a:endParaRPr lang="en-US">
              <a:latin typeface="+mn-lt"/>
            </a:endParaRPr>
          </a:p>
        </p:txBody>
      </p:sp>
      <p:sp>
        <p:nvSpPr>
          <p:cNvPr id="2" name="TextBox 1"/>
          <p:cNvSpPr txBox="1"/>
          <p:nvPr/>
        </p:nvSpPr>
        <p:spPr>
          <a:xfrm>
            <a:off x="7018181" y="6350387"/>
            <a:ext cx="2740432" cy="369332"/>
          </a:xfrm>
          <a:prstGeom prst="rect">
            <a:avLst/>
          </a:prstGeom>
          <a:noFill/>
        </p:spPr>
        <p:txBody>
          <a:bodyPr wrap="square" rtlCol="0">
            <a:spAutoFit/>
          </a:bodyPr>
          <a:lstStyle/>
          <a:p>
            <a:r>
              <a:rPr lang="en-US" dirty="0"/>
              <a:t>Slide from Nadia Fairbairn</a:t>
            </a:r>
          </a:p>
        </p:txBody>
      </p:sp>
    </p:spTree>
    <p:extLst>
      <p:ext uri="{BB962C8B-B14F-4D97-AF65-F5344CB8AC3E}">
        <p14:creationId xmlns:p14="http://schemas.microsoft.com/office/powerpoint/2010/main" val="2044532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normAutofit/>
          </a:bodyPr>
          <a:lstStyle/>
          <a:p>
            <a:pPr algn="ctr"/>
            <a:r>
              <a:rPr lang="en-US" sz="3600" dirty="0">
                <a:latin typeface="Calibri" charset="0"/>
              </a:rPr>
              <a:t>Cocaine use at beginning of buprenorphine treatment</a:t>
            </a:r>
          </a:p>
        </p:txBody>
      </p:sp>
      <p:pic>
        <p:nvPicPr>
          <p:cNvPr id="63490" name="Picture 4" descr="Screen Shot 2014-04-26 at 4.21.2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154" y="2023977"/>
            <a:ext cx="5131172" cy="3357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TextBox 5"/>
          <p:cNvSpPr txBox="1">
            <a:spLocks noChangeArrowheads="1"/>
          </p:cNvSpPr>
          <p:nvPr/>
        </p:nvSpPr>
        <p:spPr bwMode="auto">
          <a:xfrm>
            <a:off x="1896980" y="6108719"/>
            <a:ext cx="8636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Cunningham et al. Am Journal Addictions 2013: 22; 352-357. </a:t>
            </a:r>
          </a:p>
        </p:txBody>
      </p:sp>
      <p:pic>
        <p:nvPicPr>
          <p:cNvPr id="63492" name="Picture 6" descr="Screen Shot 2014-04-27 at 5.33.4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2401" y="2057399"/>
            <a:ext cx="5466027" cy="31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37310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63814" y="370443"/>
            <a:ext cx="10141323" cy="608013"/>
          </a:xfrm>
        </p:spPr>
        <p:txBody>
          <a:bodyPr>
            <a:normAutofit fontScale="90000"/>
          </a:bodyPr>
          <a:lstStyle/>
          <a:p>
            <a:pPr eaLnBrk="1" hangingPunct="1">
              <a:defRPr/>
            </a:pPr>
            <a:r>
              <a:rPr lang="en-US" dirty="0">
                <a:cs typeface="+mj-cs"/>
              </a:rPr>
              <a:t>History: Cocaine</a:t>
            </a:r>
            <a:endParaRPr lang="en-US" sz="4000" dirty="0">
              <a:cs typeface="+mj-cs"/>
            </a:endParaRPr>
          </a:p>
        </p:txBody>
      </p:sp>
      <p:sp>
        <p:nvSpPr>
          <p:cNvPr id="21506" name="Rectangle 3"/>
          <p:cNvSpPr>
            <a:spLocks noGrp="1" noChangeArrowheads="1"/>
          </p:cNvSpPr>
          <p:nvPr>
            <p:ph type="body" idx="1"/>
          </p:nvPr>
        </p:nvSpPr>
        <p:spPr>
          <a:xfrm>
            <a:off x="926115" y="1149200"/>
            <a:ext cx="7368724" cy="4735634"/>
          </a:xfrm>
        </p:spPr>
        <p:txBody>
          <a:bodyPr>
            <a:normAutofit lnSpcReduction="10000"/>
          </a:bodyPr>
          <a:lstStyle/>
          <a:p>
            <a:pPr marL="285750" indent="-285750" eaLnBrk="1" hangingPunct="1">
              <a:lnSpc>
                <a:spcPct val="120000"/>
              </a:lnSpc>
            </a:pPr>
            <a:r>
              <a:rPr lang="en-US" sz="2000" dirty="0">
                <a:latin typeface="Arial" charset="0"/>
              </a:rPr>
              <a:t>From </a:t>
            </a:r>
            <a:r>
              <a:rPr lang="en-US" sz="2000" dirty="0" err="1">
                <a:latin typeface="Arial" charset="0"/>
              </a:rPr>
              <a:t>erythroxylon</a:t>
            </a:r>
            <a:r>
              <a:rPr lang="en-US" sz="2000" dirty="0">
                <a:latin typeface="Arial" charset="0"/>
              </a:rPr>
              <a:t> coca leaves in Andes</a:t>
            </a:r>
          </a:p>
          <a:p>
            <a:pPr marL="285750" indent="-285750" eaLnBrk="1" hangingPunct="1">
              <a:lnSpc>
                <a:spcPct val="120000"/>
              </a:lnSpc>
            </a:pPr>
            <a:r>
              <a:rPr lang="en-US" sz="2000" dirty="0">
                <a:latin typeface="Arial" charset="0"/>
              </a:rPr>
              <a:t>Leaves chewed for thousands of years as stimulant</a:t>
            </a:r>
          </a:p>
          <a:p>
            <a:pPr marL="285750" indent="-285750" eaLnBrk="1" hangingPunct="1">
              <a:lnSpc>
                <a:spcPct val="120000"/>
              </a:lnSpc>
            </a:pPr>
            <a:r>
              <a:rPr lang="en-US" sz="2000" dirty="0">
                <a:latin typeface="Arial" charset="0"/>
              </a:rPr>
              <a:t>1884 Freud published, </a:t>
            </a:r>
            <a:r>
              <a:rPr lang="en-US" sz="2000" i="1" dirty="0" err="1">
                <a:latin typeface="Arial" charset="0"/>
              </a:rPr>
              <a:t>Uber</a:t>
            </a:r>
            <a:r>
              <a:rPr lang="en-US" sz="2000" i="1" dirty="0">
                <a:latin typeface="Arial" charset="0"/>
              </a:rPr>
              <a:t> Coca</a:t>
            </a:r>
            <a:r>
              <a:rPr lang="en-US" sz="2000" dirty="0">
                <a:latin typeface="Arial" charset="0"/>
              </a:rPr>
              <a:t>, describing cocaine</a:t>
            </a:r>
            <a:r>
              <a:rPr lang="ja-JP" altLang="en-US" sz="2000" dirty="0">
                <a:latin typeface="Arial" charset="0"/>
              </a:rPr>
              <a:t>’</a:t>
            </a:r>
            <a:r>
              <a:rPr lang="en-US" altLang="ja-JP" sz="2000" dirty="0">
                <a:latin typeface="Arial" charset="0"/>
              </a:rPr>
              <a:t>s effects on Freud and its potential to treat opiate addiction</a:t>
            </a:r>
          </a:p>
          <a:p>
            <a:pPr marL="285750" indent="-285750" eaLnBrk="1" hangingPunct="1">
              <a:lnSpc>
                <a:spcPct val="120000"/>
              </a:lnSpc>
            </a:pPr>
            <a:r>
              <a:rPr lang="en-US" sz="2000" dirty="0">
                <a:latin typeface="Arial" charset="0"/>
              </a:rPr>
              <a:t>1885 Halsted published study about anesthetic uses</a:t>
            </a:r>
          </a:p>
          <a:p>
            <a:pPr marL="285750" indent="-285750" eaLnBrk="1" hangingPunct="1">
              <a:lnSpc>
                <a:spcPct val="120000"/>
              </a:lnSpc>
            </a:pPr>
            <a:r>
              <a:rPr lang="en-US" sz="2000" dirty="0">
                <a:latin typeface="Arial" charset="0"/>
              </a:rPr>
              <a:t>1886 Halsted raided ship medicine cabinet for fix</a:t>
            </a:r>
          </a:p>
          <a:p>
            <a:pPr marL="285750" indent="-285750" eaLnBrk="1" hangingPunct="1">
              <a:lnSpc>
                <a:spcPct val="120000"/>
              </a:lnSpc>
            </a:pPr>
            <a:r>
              <a:rPr lang="en-US" sz="2000" dirty="0">
                <a:latin typeface="Arial" charset="0"/>
              </a:rPr>
              <a:t>Used in medicines and beverages until early 1900s</a:t>
            </a:r>
          </a:p>
          <a:p>
            <a:pPr marL="285750" indent="-285750" eaLnBrk="1" hangingPunct="1">
              <a:lnSpc>
                <a:spcPct val="120000"/>
              </a:lnSpc>
            </a:pPr>
            <a:r>
              <a:rPr lang="en-US" sz="2000" dirty="0">
                <a:latin typeface="Arial" charset="0"/>
              </a:rPr>
              <a:t>Street preparations 10-50% cocaine </a:t>
            </a:r>
          </a:p>
          <a:p>
            <a:pPr marL="628650" lvl="1" indent="-228600" eaLnBrk="1" hangingPunct="1">
              <a:lnSpc>
                <a:spcPct val="120000"/>
              </a:lnSpc>
            </a:pPr>
            <a:r>
              <a:rPr lang="en-US" sz="1800" dirty="0">
                <a:latin typeface="Arial" charset="0"/>
              </a:rPr>
              <a:t>Hydrochloride  powder  is snorted or injected</a:t>
            </a:r>
          </a:p>
          <a:p>
            <a:pPr marL="628650" lvl="1" indent="-228600" eaLnBrk="1" hangingPunct="1">
              <a:lnSpc>
                <a:spcPct val="120000"/>
              </a:lnSpc>
            </a:pPr>
            <a:r>
              <a:rPr lang="en-US" sz="1800" dirty="0">
                <a:latin typeface="Arial" charset="0"/>
              </a:rPr>
              <a:t>Alkaline rocks (aka crack) are smoked</a:t>
            </a:r>
          </a:p>
          <a:p>
            <a:pPr marL="628650" lvl="1" indent="-228600" eaLnBrk="1" hangingPunct="1">
              <a:lnSpc>
                <a:spcPct val="120000"/>
              </a:lnSpc>
            </a:pPr>
            <a:r>
              <a:rPr lang="en-US" sz="1800" i="1" dirty="0">
                <a:latin typeface="Arial" charset="0"/>
              </a:rPr>
              <a:t>Crack, Rock, Base</a:t>
            </a:r>
            <a:endParaRPr lang="en-US" sz="2000" dirty="0">
              <a:latin typeface="Arial" charset="0"/>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181" y="1479551"/>
            <a:ext cx="1363514"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15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9670" y="609601"/>
            <a:ext cx="213753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1" descr="Screen Shot 2014-04-28 at 6.38.25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58353" y="2362200"/>
            <a:ext cx="2173815"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7015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3"/>
          <p:cNvPicPr>
            <a:picLocks noChangeAspect="1"/>
          </p:cNvPicPr>
          <p:nvPr/>
        </p:nvPicPr>
        <p:blipFill>
          <a:blip r:embed="rId3"/>
          <a:srcRect/>
          <a:stretch>
            <a:fillRect/>
          </a:stretch>
        </p:blipFill>
        <p:spPr bwMode="auto">
          <a:xfrm>
            <a:off x="1998135" y="3917935"/>
            <a:ext cx="7869842" cy="2716080"/>
          </a:xfrm>
          <a:prstGeom prst="rect">
            <a:avLst/>
          </a:prstGeom>
          <a:noFill/>
          <a:ln w="9525">
            <a:noFill/>
            <a:miter lim="800000"/>
            <a:headEnd/>
            <a:tailEnd/>
          </a:ln>
        </p:spPr>
      </p:pic>
      <p:pic>
        <p:nvPicPr>
          <p:cNvPr id="46082" name="Picture 4"/>
          <p:cNvPicPr>
            <a:picLocks noChangeAspect="1"/>
          </p:cNvPicPr>
          <p:nvPr/>
        </p:nvPicPr>
        <p:blipFill>
          <a:blip r:embed="rId4"/>
          <a:srcRect/>
          <a:stretch>
            <a:fillRect/>
          </a:stretch>
        </p:blipFill>
        <p:spPr bwMode="auto">
          <a:xfrm>
            <a:off x="594329" y="251873"/>
            <a:ext cx="4869828" cy="2672156"/>
          </a:xfrm>
          <a:prstGeom prst="rect">
            <a:avLst/>
          </a:prstGeom>
          <a:ln>
            <a:headEnd/>
            <a:tailEnd/>
          </a:ln>
        </p:spPr>
        <p:style>
          <a:lnRef idx="1">
            <a:schemeClr val="dk1"/>
          </a:lnRef>
          <a:fillRef idx="3">
            <a:schemeClr val="dk1"/>
          </a:fillRef>
          <a:effectRef idx="2">
            <a:schemeClr val="dk1"/>
          </a:effectRef>
          <a:fontRef idx="minor">
            <a:schemeClr val="lt1"/>
          </a:fontRef>
        </p:style>
      </p:pic>
      <p:sp>
        <p:nvSpPr>
          <p:cNvPr id="46083" name="TextBox 5"/>
          <p:cNvSpPr txBox="1">
            <a:spLocks noChangeArrowheads="1"/>
          </p:cNvSpPr>
          <p:nvPr/>
        </p:nvSpPr>
        <p:spPr bwMode="auto">
          <a:xfrm>
            <a:off x="6426190" y="293390"/>
            <a:ext cx="5382684" cy="2585323"/>
          </a:xfrm>
          <a:prstGeom prst="rect">
            <a:avLst/>
          </a:prstGeom>
          <a:noFill/>
          <a:ln w="9525">
            <a:noFill/>
            <a:miter lim="800000"/>
            <a:headEnd/>
            <a:tailEnd/>
          </a:ln>
        </p:spPr>
        <p:txBody>
          <a:bodyPr>
            <a:spAutoFit/>
          </a:bodyPr>
          <a:lstStyle/>
          <a:p>
            <a:pPr marL="285750" indent="-285750">
              <a:buFont typeface="Arial" charset="0"/>
              <a:buChar char="•"/>
            </a:pPr>
            <a:r>
              <a:rPr lang="en-US" dirty="0">
                <a:latin typeface="Calibri" pitchFamily="34" charset="0"/>
              </a:rPr>
              <a:t>487 cocaine-dependent outpatients. </a:t>
            </a:r>
          </a:p>
          <a:p>
            <a:pPr marL="285750" indent="-285750">
              <a:buFont typeface="Arial" charset="0"/>
              <a:buChar char="•"/>
            </a:pPr>
            <a:endParaRPr lang="en-US" dirty="0">
              <a:latin typeface="Calibri" pitchFamily="34" charset="0"/>
            </a:endParaRPr>
          </a:p>
          <a:p>
            <a:pPr marL="285750" indent="-285750">
              <a:buFont typeface="Arial" charset="0"/>
              <a:buChar char="•"/>
            </a:pPr>
            <a:r>
              <a:rPr lang="en-US" dirty="0">
                <a:latin typeface="Calibri" pitchFamily="34" charset="0"/>
              </a:rPr>
              <a:t>12-step active participation (i.e. speaking at meetings, working the steps, having a sponsor) predicted reduced cocaine use in the following month</a:t>
            </a:r>
          </a:p>
          <a:p>
            <a:pPr marL="285750" indent="-285750">
              <a:buFont typeface="Arial" charset="0"/>
              <a:buChar char="•"/>
            </a:pPr>
            <a:endParaRPr lang="en-US" dirty="0">
              <a:latin typeface="Calibri" pitchFamily="34" charset="0"/>
            </a:endParaRPr>
          </a:p>
          <a:p>
            <a:pPr marL="285750" indent="-285750">
              <a:buFont typeface="Arial" charset="0"/>
              <a:buChar char="•"/>
            </a:pPr>
            <a:r>
              <a:rPr lang="en-US" dirty="0">
                <a:latin typeface="Calibri" pitchFamily="34" charset="0"/>
              </a:rPr>
              <a:t>12-step meeting attendance did not predict subsequent drug use</a:t>
            </a:r>
          </a:p>
        </p:txBody>
      </p:sp>
    </p:spTree>
    <p:extLst>
      <p:ext uri="{BB962C8B-B14F-4D97-AF65-F5344CB8AC3E}">
        <p14:creationId xmlns:p14="http://schemas.microsoft.com/office/powerpoint/2010/main" val="672721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6" descr="Screen Shot 2014-02-28 at 11.07.47 AM.png"/>
          <p:cNvPicPr>
            <a:picLocks noChangeAspect="1"/>
          </p:cNvPicPr>
          <p:nvPr/>
        </p:nvPicPr>
        <p:blipFill>
          <a:blip r:embed="rId3"/>
          <a:srcRect/>
          <a:stretch>
            <a:fillRect/>
          </a:stretch>
        </p:blipFill>
        <p:spPr bwMode="auto">
          <a:xfrm>
            <a:off x="2461685" y="1"/>
            <a:ext cx="7268633" cy="6854825"/>
          </a:xfrm>
          <a:prstGeom prst="rect">
            <a:avLst/>
          </a:prstGeom>
          <a:noFill/>
          <a:ln w="9525">
            <a:noFill/>
            <a:miter lim="800000"/>
            <a:headEnd/>
            <a:tailEnd/>
          </a:ln>
        </p:spPr>
      </p:pic>
    </p:spTree>
    <p:extLst>
      <p:ext uri="{BB962C8B-B14F-4D97-AF65-F5344CB8AC3E}">
        <p14:creationId xmlns:p14="http://schemas.microsoft.com/office/powerpoint/2010/main" val="3367385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42250" y="0"/>
            <a:ext cx="5397315" cy="6858000"/>
          </a:xfrm>
          <a:prstGeom prst="rect">
            <a:avLst/>
          </a:prstGeom>
        </p:spPr>
      </p:pic>
    </p:spTree>
    <p:extLst>
      <p:ext uri="{BB962C8B-B14F-4D97-AF65-F5344CB8AC3E}">
        <p14:creationId xmlns:p14="http://schemas.microsoft.com/office/powerpoint/2010/main" val="1503688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sz="2800" dirty="0">
                <a:cs typeface="+mj-cs"/>
              </a:rPr>
              <a:t>AHA 2011 Updated Scientific Statement on cocaine and methamphetamine unstable angina/NSTEMI</a:t>
            </a:r>
          </a:p>
        </p:txBody>
      </p:sp>
      <p:sp>
        <p:nvSpPr>
          <p:cNvPr id="66562" name="Rectangle 3"/>
          <p:cNvSpPr>
            <a:spLocks noGrp="1" noChangeArrowheads="1"/>
          </p:cNvSpPr>
          <p:nvPr>
            <p:ph type="body" idx="1"/>
          </p:nvPr>
        </p:nvSpPr>
        <p:spPr/>
        <p:txBody>
          <a:bodyPr>
            <a:normAutofit lnSpcReduction="10000"/>
          </a:bodyPr>
          <a:lstStyle/>
          <a:p>
            <a:pPr eaLnBrk="1" hangingPunct="1">
              <a:lnSpc>
                <a:spcPct val="90000"/>
              </a:lnSpc>
            </a:pPr>
            <a:r>
              <a:rPr lang="en-US" sz="2400">
                <a:latin typeface="Arial" charset="0"/>
              </a:rPr>
              <a:t>Class I: Benefit &gt;&gt;&gt; Risk</a:t>
            </a:r>
          </a:p>
          <a:p>
            <a:pPr lvl="1" eaLnBrk="1" hangingPunct="1">
              <a:lnSpc>
                <a:spcPct val="90000"/>
              </a:lnSpc>
            </a:pPr>
            <a:r>
              <a:rPr lang="en-US" sz="2000">
                <a:latin typeface="Arial" charset="0"/>
              </a:rPr>
              <a:t>NTG and CCB for ST changes (Level C)</a:t>
            </a:r>
          </a:p>
          <a:p>
            <a:pPr lvl="2" eaLnBrk="1" hangingPunct="1">
              <a:lnSpc>
                <a:spcPct val="90000"/>
              </a:lnSpc>
            </a:pPr>
            <a:r>
              <a:rPr lang="en-US" sz="1800">
                <a:latin typeface="Arial" charset="0"/>
              </a:rPr>
              <a:t>Immediate cathif ST remain elevated after NTG and CCB (Level C)</a:t>
            </a:r>
          </a:p>
          <a:p>
            <a:pPr lvl="3" eaLnBrk="1" hangingPunct="1">
              <a:lnSpc>
                <a:spcPct val="90000"/>
              </a:lnSpc>
            </a:pPr>
            <a:r>
              <a:rPr lang="en-US" sz="1400">
                <a:latin typeface="Arial" charset="0"/>
              </a:rPr>
              <a:t>Fibrinolytics if cath not available </a:t>
            </a:r>
          </a:p>
          <a:p>
            <a:pPr eaLnBrk="1" hangingPunct="1">
              <a:lnSpc>
                <a:spcPct val="90000"/>
              </a:lnSpc>
            </a:pPr>
            <a:r>
              <a:rPr lang="en-US" sz="2400">
                <a:latin typeface="Arial" charset="0"/>
              </a:rPr>
              <a:t>Class IIa: Benefit </a:t>
            </a:r>
            <a:r>
              <a:rPr lang="en-US" sz="2400">
                <a:latin typeface="Arial" charset="0"/>
                <a:cs typeface="Arial" charset="0"/>
              </a:rPr>
              <a:t>&gt;&gt; Risk</a:t>
            </a:r>
          </a:p>
          <a:p>
            <a:pPr lvl="1" eaLnBrk="1" hangingPunct="1">
              <a:lnSpc>
                <a:spcPct val="90000"/>
              </a:lnSpc>
            </a:pPr>
            <a:r>
              <a:rPr lang="en-US" sz="2000">
                <a:latin typeface="Arial" charset="0"/>
              </a:rPr>
              <a:t>NTG + CCB for normal ECGs or minimal ST changes (Level C)</a:t>
            </a:r>
          </a:p>
          <a:p>
            <a:pPr lvl="1" eaLnBrk="1" hangingPunct="1">
              <a:lnSpc>
                <a:spcPct val="90000"/>
              </a:lnSpc>
            </a:pPr>
            <a:r>
              <a:rPr lang="en-US" sz="2000">
                <a:latin typeface="Arial" charset="0"/>
              </a:rPr>
              <a:t>Cath for new persistent ST changes after NTG + CCB (Level C)</a:t>
            </a:r>
          </a:p>
          <a:p>
            <a:pPr lvl="1" eaLnBrk="1" hangingPunct="1">
              <a:lnSpc>
                <a:spcPct val="90000"/>
              </a:lnSpc>
            </a:pPr>
            <a:r>
              <a:rPr lang="en-US" sz="2000">
                <a:latin typeface="Arial" charset="0"/>
              </a:rPr>
              <a:t>Manage methamphetamine similarly to cocaine UA</a:t>
            </a:r>
          </a:p>
          <a:p>
            <a:pPr eaLnBrk="1" hangingPunct="1">
              <a:lnSpc>
                <a:spcPct val="90000"/>
              </a:lnSpc>
            </a:pPr>
            <a:r>
              <a:rPr lang="en-US" sz="2400">
                <a:latin typeface="Arial" charset="0"/>
              </a:rPr>
              <a:t>Class IIb: Benefit </a:t>
            </a:r>
            <a:r>
              <a:rPr lang="en-US" sz="2400">
                <a:latin typeface="Arial" charset="0"/>
                <a:cs typeface="Arial" charset="0"/>
              </a:rPr>
              <a:t>≥ Risk</a:t>
            </a:r>
          </a:p>
          <a:p>
            <a:pPr lvl="1" eaLnBrk="1" hangingPunct="1">
              <a:lnSpc>
                <a:spcPct val="90000"/>
              </a:lnSpc>
            </a:pPr>
            <a:r>
              <a:rPr lang="en-US" sz="2000">
                <a:latin typeface="Arial" charset="0"/>
              </a:rPr>
              <a:t>Non-selective beta-blockers for bp &gt; 150/100 or HR &gt; 100 after NTG or CCB</a:t>
            </a:r>
          </a:p>
          <a:p>
            <a:pPr eaLnBrk="1" hangingPunct="1">
              <a:lnSpc>
                <a:spcPct val="90000"/>
              </a:lnSpc>
            </a:pPr>
            <a:r>
              <a:rPr lang="en-US" sz="2400">
                <a:latin typeface="Arial" charset="0"/>
              </a:rPr>
              <a:t>Class III: Risk </a:t>
            </a:r>
            <a:r>
              <a:rPr lang="en-US" sz="2400">
                <a:latin typeface="Arial" charset="0"/>
                <a:cs typeface="Arial" charset="0"/>
              </a:rPr>
              <a:t>≥ </a:t>
            </a:r>
            <a:r>
              <a:rPr lang="en-US" sz="2400">
                <a:latin typeface="Arial" charset="0"/>
              </a:rPr>
              <a:t>Benefit</a:t>
            </a:r>
          </a:p>
          <a:p>
            <a:pPr lvl="1" eaLnBrk="1" hangingPunct="1">
              <a:lnSpc>
                <a:spcPct val="90000"/>
              </a:lnSpc>
            </a:pPr>
            <a:r>
              <a:rPr lang="en-US" sz="2000">
                <a:latin typeface="Arial" charset="0"/>
              </a:rPr>
              <a:t>Cath with no ST changes and negative stress test and troponins</a:t>
            </a:r>
          </a:p>
        </p:txBody>
      </p:sp>
      <p:sp>
        <p:nvSpPr>
          <p:cNvPr id="24580" name="Text Box 4"/>
          <p:cNvSpPr txBox="1">
            <a:spLocks noChangeArrowheads="1"/>
          </p:cNvSpPr>
          <p:nvPr/>
        </p:nvSpPr>
        <p:spPr bwMode="auto">
          <a:xfrm>
            <a:off x="5994400" y="6140450"/>
            <a:ext cx="380404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defRPr/>
            </a:pPr>
            <a:r>
              <a:rPr lang="en-US" dirty="0">
                <a:latin typeface="Arial" charset="0"/>
                <a:cs typeface="+mn-cs"/>
              </a:rPr>
              <a:t>Wright et al. JACC.  2011: 57; e215-367</a:t>
            </a:r>
          </a:p>
        </p:txBody>
      </p:sp>
      <p:sp>
        <p:nvSpPr>
          <p:cNvPr id="66564" name="TextBox 1"/>
          <p:cNvSpPr txBox="1">
            <a:spLocks noChangeArrowheads="1"/>
          </p:cNvSpPr>
          <p:nvPr/>
        </p:nvSpPr>
        <p:spPr bwMode="auto">
          <a:xfrm>
            <a:off x="2946400" y="6411914"/>
            <a:ext cx="8128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All guidelines are Class 3 LIMITED evidence</a:t>
            </a:r>
          </a:p>
        </p:txBody>
      </p:sp>
    </p:spTree>
    <p:custDataLst>
      <p:tags r:id="rId1"/>
    </p:custDataLst>
    <p:extLst>
      <p:ext uri="{BB962C8B-B14F-4D97-AF65-F5344CB8AC3E}">
        <p14:creationId xmlns:p14="http://schemas.microsoft.com/office/powerpoint/2010/main" val="4044972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sz="3600">
                <a:cs typeface="+mj-cs"/>
              </a:rPr>
              <a:t>Beta-Blockers in Cocaine Chest Pain</a:t>
            </a:r>
          </a:p>
        </p:txBody>
      </p:sp>
      <p:sp>
        <p:nvSpPr>
          <p:cNvPr id="26627" name="Rectangle 3"/>
          <p:cNvSpPr>
            <a:spLocks noGrp="1" noChangeArrowheads="1"/>
          </p:cNvSpPr>
          <p:nvPr>
            <p:ph type="body" idx="1"/>
          </p:nvPr>
        </p:nvSpPr>
        <p:spPr/>
        <p:txBody>
          <a:bodyPr/>
          <a:lstStyle/>
          <a:p>
            <a:pPr eaLnBrk="1" hangingPunct="1">
              <a:lnSpc>
                <a:spcPct val="90000"/>
              </a:lnSpc>
              <a:buFontTx/>
              <a:buNone/>
              <a:defRPr/>
            </a:pPr>
            <a:r>
              <a:rPr lang="en-US" sz="2400">
                <a:cs typeface="+mn-cs"/>
              </a:rPr>
              <a:t>331 patients with chest pain and cocaine-positive urine test results admitted to San Francisco General Hospital between 2001-05 </a:t>
            </a:r>
          </a:p>
          <a:p>
            <a:pPr eaLnBrk="1" hangingPunct="1">
              <a:lnSpc>
                <a:spcPct val="90000"/>
              </a:lnSpc>
              <a:defRPr/>
            </a:pPr>
            <a:r>
              <a:rPr lang="en-US" sz="1800">
                <a:cs typeface="+mn-cs"/>
              </a:rPr>
              <a:t>151 patients received a beta-blocker in ED</a:t>
            </a:r>
          </a:p>
          <a:p>
            <a:pPr lvl="1" eaLnBrk="1" hangingPunct="1">
              <a:lnSpc>
                <a:spcPct val="90000"/>
              </a:lnSpc>
              <a:defRPr/>
            </a:pPr>
            <a:r>
              <a:rPr lang="en-US" sz="1600"/>
              <a:t>85% received metoprolol </a:t>
            </a:r>
          </a:p>
          <a:p>
            <a:pPr eaLnBrk="1" hangingPunct="1">
              <a:lnSpc>
                <a:spcPct val="90000"/>
              </a:lnSpc>
              <a:defRPr/>
            </a:pPr>
            <a:r>
              <a:rPr lang="en-US" sz="1800">
                <a:cs typeface="+mn-cs"/>
              </a:rPr>
              <a:t>During the hospitalization</a:t>
            </a:r>
          </a:p>
          <a:p>
            <a:pPr lvl="1" eaLnBrk="1" hangingPunct="1">
              <a:lnSpc>
                <a:spcPct val="90000"/>
              </a:lnSpc>
              <a:defRPr/>
            </a:pPr>
            <a:r>
              <a:rPr lang="en-US" sz="1600"/>
              <a:t>SBP decreased more in ED beta-block group</a:t>
            </a:r>
          </a:p>
          <a:p>
            <a:pPr lvl="1" eaLnBrk="1" hangingPunct="1">
              <a:lnSpc>
                <a:spcPct val="90000"/>
              </a:lnSpc>
              <a:defRPr/>
            </a:pPr>
            <a:r>
              <a:rPr lang="en-US" sz="1600"/>
              <a:t>No differences in ECG results, troponin levels, intubation rates, vasopressor use, malignant ventricular arrhythmia rates, or death were found. </a:t>
            </a:r>
          </a:p>
          <a:p>
            <a:pPr eaLnBrk="1" hangingPunct="1">
              <a:lnSpc>
                <a:spcPct val="90000"/>
              </a:lnSpc>
              <a:defRPr/>
            </a:pPr>
            <a:r>
              <a:rPr lang="en-US" sz="1800">
                <a:cs typeface="+mn-cs"/>
              </a:rPr>
              <a:t>45 deaths over a median follow-up of 972 days</a:t>
            </a:r>
          </a:p>
          <a:p>
            <a:pPr lvl="1" eaLnBrk="1" hangingPunct="1">
              <a:lnSpc>
                <a:spcPct val="90000"/>
              </a:lnSpc>
              <a:defRPr/>
            </a:pPr>
            <a:r>
              <a:rPr lang="en-US" sz="1600"/>
              <a:t>Discharge on a beta-blocker regimen was associated with a lower risk of cardiovascular-specific death but not all-cause mortality</a:t>
            </a:r>
            <a:endParaRPr lang="en-US" sz="900"/>
          </a:p>
        </p:txBody>
      </p:sp>
      <p:sp>
        <p:nvSpPr>
          <p:cNvPr id="26628" name="Text Box 4"/>
          <p:cNvSpPr txBox="1">
            <a:spLocks noChangeArrowheads="1"/>
          </p:cNvSpPr>
          <p:nvPr/>
        </p:nvSpPr>
        <p:spPr bwMode="auto">
          <a:xfrm>
            <a:off x="609600" y="5867400"/>
            <a:ext cx="106680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cs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dirty="0">
                <a:latin typeface="Arial" charset="0"/>
              </a:rPr>
              <a:t>Rangel C, </a:t>
            </a:r>
            <a:r>
              <a:rPr lang="en-US" sz="1400" dirty="0" err="1">
                <a:latin typeface="Arial" charset="0"/>
              </a:rPr>
              <a:t>Shu</a:t>
            </a:r>
            <a:r>
              <a:rPr lang="en-US" sz="1400" dirty="0">
                <a:latin typeface="Arial" charset="0"/>
              </a:rPr>
              <a:t> RG, Lazar LD, et al. </a:t>
            </a:r>
            <a:r>
              <a:rPr lang="en-US" sz="1400" dirty="0">
                <a:latin typeface="Arial" charset="0"/>
                <a:hlinkClick r:id="rId3"/>
              </a:rPr>
              <a:t>Beta-blockers for chest pain associated with recent cocaine use.</a:t>
            </a:r>
            <a:r>
              <a:rPr lang="en-US" sz="1400" dirty="0">
                <a:latin typeface="Arial" charset="0"/>
              </a:rPr>
              <a:t> </a:t>
            </a:r>
            <a:r>
              <a:rPr lang="en-US" sz="1400" i="1" dirty="0">
                <a:latin typeface="Arial" charset="0"/>
              </a:rPr>
              <a:t>Arch Intern Med.</a:t>
            </a:r>
            <a:r>
              <a:rPr lang="en-US" sz="1400" dirty="0">
                <a:latin typeface="Arial" charset="0"/>
              </a:rPr>
              <a:t> 2010;170(10):874–9. </a:t>
            </a:r>
          </a:p>
        </p:txBody>
      </p:sp>
    </p:spTree>
    <p:custDataLst>
      <p:tags r:id="rId1"/>
    </p:custDataLst>
    <p:extLst>
      <p:ext uri="{BB962C8B-B14F-4D97-AF65-F5344CB8AC3E}">
        <p14:creationId xmlns:p14="http://schemas.microsoft.com/office/powerpoint/2010/main" val="1513038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a:cs typeface="+mj-cs"/>
              </a:rPr>
              <a:t>Pharmacologic Treatment</a:t>
            </a:r>
          </a:p>
        </p:txBody>
      </p:sp>
      <p:sp>
        <p:nvSpPr>
          <p:cNvPr id="360451" name="Rectangle 3"/>
          <p:cNvSpPr>
            <a:spLocks noGrp="1" noChangeArrowheads="1"/>
          </p:cNvSpPr>
          <p:nvPr>
            <p:ph type="body" idx="1"/>
          </p:nvPr>
        </p:nvSpPr>
        <p:spPr>
          <a:xfrm>
            <a:off x="1503896" y="1871692"/>
            <a:ext cx="9773704" cy="4729367"/>
          </a:xfrm>
        </p:spPr>
        <p:txBody>
          <a:bodyPr/>
          <a:lstStyle/>
          <a:p>
            <a:pPr eaLnBrk="1" hangingPunct="1">
              <a:spcBef>
                <a:spcPts val="300"/>
              </a:spcBef>
            </a:pPr>
            <a:r>
              <a:rPr lang="en-US" sz="2000" dirty="0">
                <a:latin typeface="Arial" charset="0"/>
              </a:rPr>
              <a:t>Antipsychotics </a:t>
            </a:r>
          </a:p>
          <a:p>
            <a:pPr lvl="1" eaLnBrk="1" hangingPunct="1">
              <a:spcBef>
                <a:spcPts val="300"/>
              </a:spcBef>
            </a:pPr>
            <a:r>
              <a:rPr lang="en-US" sz="1800" dirty="0">
                <a:latin typeface="Arial" charset="0"/>
              </a:rPr>
              <a:t> </a:t>
            </a:r>
            <a:r>
              <a:rPr lang="en-US" sz="1600" dirty="0">
                <a:latin typeface="Arial" charset="0"/>
              </a:rPr>
              <a:t>Amato.</a:t>
            </a:r>
            <a:r>
              <a:rPr lang="en-US" sz="1800" dirty="0">
                <a:latin typeface="Arial" charset="0"/>
              </a:rPr>
              <a:t> </a:t>
            </a:r>
            <a:r>
              <a:rPr lang="en-US" sz="1600" dirty="0" err="1">
                <a:latin typeface="Arial" charset="0"/>
              </a:rPr>
              <a:t>Cochr</a:t>
            </a:r>
            <a:r>
              <a:rPr lang="en-US" sz="1600" dirty="0">
                <a:latin typeface="Arial" charset="0"/>
              </a:rPr>
              <a:t> Database </a:t>
            </a:r>
            <a:r>
              <a:rPr lang="en-US" sz="1600" dirty="0" err="1">
                <a:latin typeface="Arial" charset="0"/>
              </a:rPr>
              <a:t>Syst</a:t>
            </a:r>
            <a:r>
              <a:rPr lang="en-US" sz="1600" dirty="0">
                <a:latin typeface="Arial" charset="0"/>
              </a:rPr>
              <a:t> Rev. 2007 Jul 18;(3): </a:t>
            </a:r>
            <a:endParaRPr lang="en-US" sz="1800" dirty="0">
              <a:latin typeface="Arial" charset="0"/>
            </a:endParaRPr>
          </a:p>
          <a:p>
            <a:pPr eaLnBrk="1" hangingPunct="1">
              <a:spcBef>
                <a:spcPts val="300"/>
              </a:spcBef>
            </a:pPr>
            <a:r>
              <a:rPr lang="en-US" sz="2000" dirty="0">
                <a:latin typeface="Arial" charset="0"/>
              </a:rPr>
              <a:t>Anticonvulsants - GABA modulators</a:t>
            </a:r>
          </a:p>
          <a:p>
            <a:pPr lvl="1" eaLnBrk="1" hangingPunct="1">
              <a:spcBef>
                <a:spcPts val="300"/>
              </a:spcBef>
            </a:pPr>
            <a:r>
              <a:rPr lang="en-US" sz="1800" dirty="0">
                <a:latin typeface="Arial" charset="0"/>
              </a:rPr>
              <a:t>Carbamazepine, Phenytoin, </a:t>
            </a:r>
            <a:r>
              <a:rPr lang="en-US" sz="1800" dirty="0" err="1">
                <a:latin typeface="Arial" charset="0"/>
              </a:rPr>
              <a:t>Valproic</a:t>
            </a:r>
            <a:r>
              <a:rPr lang="en-US" sz="1800" dirty="0">
                <a:latin typeface="Arial" charset="0"/>
              </a:rPr>
              <a:t> Acid, </a:t>
            </a:r>
            <a:r>
              <a:rPr lang="en-US" sz="1800" dirty="0" err="1">
                <a:latin typeface="Arial" charset="0"/>
              </a:rPr>
              <a:t>Tigabine</a:t>
            </a:r>
            <a:r>
              <a:rPr lang="en-US" sz="1800" dirty="0">
                <a:latin typeface="Arial" charset="0"/>
              </a:rPr>
              <a:t>, Gabapentin, </a:t>
            </a:r>
            <a:r>
              <a:rPr lang="en-US" sz="1800" dirty="0" err="1">
                <a:latin typeface="Arial" charset="0"/>
              </a:rPr>
              <a:t>Lamotrigine</a:t>
            </a:r>
            <a:r>
              <a:rPr lang="en-US" sz="1800" dirty="0">
                <a:latin typeface="Arial" charset="0"/>
              </a:rPr>
              <a:t> – </a:t>
            </a:r>
            <a:r>
              <a:rPr lang="en-US" sz="1400" dirty="0">
                <a:latin typeface="Arial" charset="0"/>
              </a:rPr>
              <a:t>Alvarez. JSAT 2010: 38; 66-73.</a:t>
            </a:r>
          </a:p>
          <a:p>
            <a:pPr lvl="1" eaLnBrk="1" hangingPunct="1">
              <a:spcBef>
                <a:spcPts val="300"/>
              </a:spcBef>
            </a:pPr>
            <a:r>
              <a:rPr lang="en-US" sz="1800" dirty="0">
                <a:latin typeface="Arial" charset="0"/>
              </a:rPr>
              <a:t>Baclofen – </a:t>
            </a:r>
            <a:r>
              <a:rPr lang="en-US" sz="1400" dirty="0" err="1">
                <a:latin typeface="Arial" charset="0"/>
              </a:rPr>
              <a:t>Heinzerling</a:t>
            </a:r>
            <a:r>
              <a:rPr lang="en-US" sz="1400" dirty="0">
                <a:latin typeface="Arial" charset="0"/>
              </a:rPr>
              <a:t>. Drug Alcohol Depend. 2006 Dec 1;85(3):177-84.</a:t>
            </a:r>
            <a:r>
              <a:rPr lang="en-US" sz="1800" dirty="0">
                <a:latin typeface="Arial" charset="0"/>
              </a:rPr>
              <a:t> </a:t>
            </a:r>
          </a:p>
          <a:p>
            <a:pPr lvl="1" eaLnBrk="1" hangingPunct="1">
              <a:spcBef>
                <a:spcPts val="300"/>
              </a:spcBef>
            </a:pPr>
            <a:r>
              <a:rPr lang="en-US" sz="1800" dirty="0" err="1">
                <a:latin typeface="Arial" charset="0"/>
              </a:rPr>
              <a:t>Vigabatrin</a:t>
            </a:r>
            <a:r>
              <a:rPr lang="en-US" sz="1800" dirty="0">
                <a:latin typeface="Arial" charset="0"/>
              </a:rPr>
              <a:t> – </a:t>
            </a:r>
            <a:r>
              <a:rPr lang="en-US" sz="1400" dirty="0" err="1">
                <a:latin typeface="Arial" charset="0"/>
              </a:rPr>
              <a:t>Brodie</a:t>
            </a:r>
            <a:r>
              <a:rPr lang="en-US" sz="1400" dirty="0">
                <a:latin typeface="Arial" charset="0"/>
              </a:rPr>
              <a:t>. Am J Psychiatry. 2009;166:1269-77.</a:t>
            </a:r>
          </a:p>
          <a:p>
            <a:pPr lvl="1" eaLnBrk="1" hangingPunct="1">
              <a:spcBef>
                <a:spcPts val="300"/>
              </a:spcBef>
            </a:pPr>
            <a:r>
              <a:rPr lang="en-US" sz="1800" dirty="0" err="1">
                <a:latin typeface="Arial" charset="0"/>
              </a:rPr>
              <a:t>Topiramate</a:t>
            </a:r>
            <a:r>
              <a:rPr lang="en-US" sz="1800" dirty="0">
                <a:latin typeface="Arial" charset="0"/>
              </a:rPr>
              <a:t> – </a:t>
            </a:r>
            <a:r>
              <a:rPr lang="en-US" sz="1400" dirty="0" err="1">
                <a:latin typeface="Arial" charset="0"/>
              </a:rPr>
              <a:t>Ekashef</a:t>
            </a:r>
            <a:r>
              <a:rPr lang="en-US" sz="1400" dirty="0">
                <a:latin typeface="Arial" charset="0"/>
              </a:rPr>
              <a:t> Addiction 2012: 107;1297-1306.</a:t>
            </a:r>
          </a:p>
          <a:p>
            <a:pPr eaLnBrk="1" hangingPunct="1">
              <a:spcBef>
                <a:spcPts val="300"/>
              </a:spcBef>
            </a:pPr>
            <a:r>
              <a:rPr lang="en-US" sz="2000" dirty="0">
                <a:latin typeface="Arial" charset="0"/>
              </a:rPr>
              <a:t>Stimulant replacement</a:t>
            </a:r>
          </a:p>
          <a:p>
            <a:pPr lvl="1" eaLnBrk="1" hangingPunct="1">
              <a:spcBef>
                <a:spcPts val="300"/>
              </a:spcBef>
            </a:pPr>
            <a:r>
              <a:rPr lang="en-US" sz="1800" dirty="0" err="1">
                <a:latin typeface="Arial" charset="0"/>
              </a:rPr>
              <a:t>Modafinil</a:t>
            </a:r>
            <a:r>
              <a:rPr lang="en-US" sz="1400" dirty="0">
                <a:latin typeface="Arial" charset="0"/>
              </a:rPr>
              <a:t> – </a:t>
            </a:r>
            <a:r>
              <a:rPr lang="en-US" sz="1600" dirty="0">
                <a:latin typeface="Arial" charset="0"/>
              </a:rPr>
              <a:t>Shearer.</a:t>
            </a:r>
            <a:r>
              <a:rPr lang="en-US" sz="1400" dirty="0">
                <a:latin typeface="Arial" charset="0"/>
              </a:rPr>
              <a:t> </a:t>
            </a:r>
            <a:r>
              <a:rPr lang="en-US" sz="1600" dirty="0">
                <a:latin typeface="Arial" charset="0"/>
              </a:rPr>
              <a:t>Addiction. 2009 Feb;104(2):224-33.</a:t>
            </a:r>
            <a:r>
              <a:rPr lang="en-US" sz="2400" dirty="0">
                <a:latin typeface="Arial" charset="0"/>
              </a:rPr>
              <a:t> </a:t>
            </a:r>
            <a:r>
              <a:rPr lang="en-US" sz="1400" dirty="0">
                <a:latin typeface="Arial" charset="0"/>
              </a:rPr>
              <a:t> </a:t>
            </a:r>
          </a:p>
          <a:p>
            <a:pPr lvl="1" eaLnBrk="1" hangingPunct="1">
              <a:spcBef>
                <a:spcPts val="300"/>
              </a:spcBef>
            </a:pPr>
            <a:r>
              <a:rPr lang="en-US" sz="1800" dirty="0">
                <a:latin typeface="Arial" charset="0"/>
              </a:rPr>
              <a:t>Dexamphetamine – </a:t>
            </a:r>
            <a:r>
              <a:rPr lang="en-US" sz="1600" dirty="0">
                <a:latin typeface="Arial" charset="0"/>
              </a:rPr>
              <a:t>Longo. Addiction</a:t>
            </a:r>
            <a:r>
              <a:rPr lang="en-US" sz="1600" i="1" dirty="0">
                <a:latin typeface="Arial" charset="0"/>
              </a:rPr>
              <a:t> </a:t>
            </a:r>
            <a:r>
              <a:rPr lang="en-US" sz="1600" dirty="0">
                <a:latin typeface="Arial" charset="0"/>
              </a:rPr>
              <a:t>2009, 105, 146–154</a:t>
            </a:r>
          </a:p>
          <a:p>
            <a:pPr eaLnBrk="1" hangingPunct="1">
              <a:spcBef>
                <a:spcPts val="300"/>
              </a:spcBef>
            </a:pPr>
            <a:r>
              <a:rPr lang="en-US" sz="2000" dirty="0">
                <a:latin typeface="Arial" charset="0"/>
              </a:rPr>
              <a:t>Vaccine</a:t>
            </a:r>
          </a:p>
          <a:p>
            <a:pPr lvl="1" eaLnBrk="1" hangingPunct="1">
              <a:spcBef>
                <a:spcPts val="300"/>
              </a:spcBef>
            </a:pPr>
            <a:r>
              <a:rPr lang="en-US" sz="1400" dirty="0">
                <a:latin typeface="Arial" charset="0"/>
              </a:rPr>
              <a:t>Martell. Arch Gen Psychiatry. 2009 Oct;66(10):1116-23. </a:t>
            </a:r>
          </a:p>
          <a:p>
            <a:pPr eaLnBrk="1" hangingPunct="1">
              <a:spcBef>
                <a:spcPts val="300"/>
              </a:spcBef>
            </a:pPr>
            <a:r>
              <a:rPr lang="en-US" sz="2000" dirty="0" err="1">
                <a:latin typeface="Arial" charset="0"/>
              </a:rPr>
              <a:t>Disulfiram</a:t>
            </a:r>
            <a:r>
              <a:rPr lang="en-US" sz="2000" dirty="0">
                <a:latin typeface="Arial" charset="0"/>
              </a:rPr>
              <a:t> – </a:t>
            </a:r>
            <a:r>
              <a:rPr lang="en-US" sz="1400" dirty="0" err="1">
                <a:latin typeface="Arial" charset="0"/>
              </a:rPr>
              <a:t>Pani</a:t>
            </a:r>
            <a:r>
              <a:rPr lang="en-US" sz="1400" dirty="0">
                <a:latin typeface="Arial" charset="0"/>
              </a:rPr>
              <a:t>. </a:t>
            </a:r>
            <a:r>
              <a:rPr lang="en-US" sz="1400" dirty="0" err="1">
                <a:latin typeface="Arial" charset="0"/>
              </a:rPr>
              <a:t>Cochr</a:t>
            </a:r>
            <a:r>
              <a:rPr lang="en-US" sz="1400" dirty="0">
                <a:latin typeface="Arial" charset="0"/>
              </a:rPr>
              <a:t> Database </a:t>
            </a:r>
            <a:r>
              <a:rPr lang="en-US" sz="1400" dirty="0" err="1">
                <a:latin typeface="Arial" charset="0"/>
              </a:rPr>
              <a:t>Syst</a:t>
            </a:r>
            <a:r>
              <a:rPr lang="en-US" sz="1400" dirty="0">
                <a:latin typeface="Arial" charset="0"/>
              </a:rPr>
              <a:t> Rev. 2010. </a:t>
            </a:r>
            <a:r>
              <a:rPr lang="en-US" sz="1400" dirty="0" err="1">
                <a:latin typeface="Arial" charset="0"/>
              </a:rPr>
              <a:t>Oliveto</a:t>
            </a:r>
            <a:r>
              <a:rPr lang="en-US" sz="1400" dirty="0">
                <a:latin typeface="Arial" charset="0"/>
              </a:rPr>
              <a:t>. Drug Alcohol Depend 2010</a:t>
            </a:r>
          </a:p>
        </p:txBody>
      </p:sp>
    </p:spTree>
    <p:custDataLst>
      <p:tags r:id="rId1"/>
    </p:custDataLst>
    <p:extLst>
      <p:ext uri="{BB962C8B-B14F-4D97-AF65-F5344CB8AC3E}">
        <p14:creationId xmlns:p14="http://schemas.microsoft.com/office/powerpoint/2010/main" val="10919602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04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045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045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04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04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045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0451">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045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045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0451">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0451">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0451">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045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a:latin typeface="Calibri" charset="0"/>
              </a:rPr>
              <a:t>Does crack make people more violent than powder cocaine?</a:t>
            </a:r>
          </a:p>
        </p:txBody>
      </p:sp>
      <p:pic>
        <p:nvPicPr>
          <p:cNvPr id="68610" name="Picture 4" descr="Screen Shot 2014-04-26 at 4.13.4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1788"/>
            <a:ext cx="10498667" cy="4722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1" name="TextBox 5"/>
          <p:cNvSpPr txBox="1">
            <a:spLocks noChangeArrowheads="1"/>
          </p:cNvSpPr>
          <p:nvPr/>
        </p:nvSpPr>
        <p:spPr bwMode="auto">
          <a:xfrm>
            <a:off x="1016000" y="6477000"/>
            <a:ext cx="8940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Vaughn et al. AM J Drug Alc Abuse 2010: 36; 181-186.</a:t>
            </a:r>
          </a:p>
        </p:txBody>
      </p:sp>
    </p:spTree>
    <p:extLst>
      <p:ext uri="{BB962C8B-B14F-4D97-AF65-F5344CB8AC3E}">
        <p14:creationId xmlns:p14="http://schemas.microsoft.com/office/powerpoint/2010/main" val="2752135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a:cs typeface="+mj-cs"/>
              </a:rPr>
              <a:t>Contingency Management</a:t>
            </a:r>
          </a:p>
        </p:txBody>
      </p:sp>
      <p:sp>
        <p:nvSpPr>
          <p:cNvPr id="364547" name="Rectangle 3"/>
          <p:cNvSpPr>
            <a:spLocks noGrp="1" noChangeArrowheads="1"/>
          </p:cNvSpPr>
          <p:nvPr>
            <p:ph type="body" sz="half" idx="1"/>
          </p:nvPr>
        </p:nvSpPr>
        <p:spPr>
          <a:xfrm>
            <a:off x="2336800" y="5638800"/>
            <a:ext cx="7823200" cy="533400"/>
          </a:xfrm>
        </p:spPr>
        <p:txBody>
          <a:bodyPr/>
          <a:lstStyle/>
          <a:p>
            <a:pPr lvl="1" eaLnBrk="1" hangingPunct="1">
              <a:spcBef>
                <a:spcPct val="40000"/>
              </a:spcBef>
              <a:buFontTx/>
              <a:buNone/>
            </a:pPr>
            <a:r>
              <a:rPr lang="en-US" sz="2400">
                <a:latin typeface="Calibri" charset="0"/>
              </a:rPr>
              <a:t>Average cost = $1.46 per person/day</a:t>
            </a:r>
          </a:p>
        </p:txBody>
      </p:sp>
      <p:graphicFrame>
        <p:nvGraphicFramePr>
          <p:cNvPr id="69635" name="Object 6"/>
          <p:cNvGraphicFramePr>
            <a:graphicFrameLocks noGrp="1" noChangeAspect="1"/>
          </p:cNvGraphicFramePr>
          <p:nvPr>
            <p:ph sz="quarter" idx="3"/>
          </p:nvPr>
        </p:nvGraphicFramePr>
        <p:xfrm>
          <a:off x="2192869" y="2384425"/>
          <a:ext cx="7190504" cy="3230654"/>
        </p:xfrm>
        <a:graphic>
          <a:graphicData uri="http://schemas.openxmlformats.org/presentationml/2006/ole">
            <mc:AlternateContent xmlns:mc="http://schemas.openxmlformats.org/markup-compatibility/2006">
              <mc:Choice xmlns:v="urn:schemas-microsoft-com:vml" Requires="v">
                <p:oleObj spid="_x0000_s6157" name="Chart" r:id="rId5" imgW="11785600" imgH="7061200" progId="MSGraph.Chart.8">
                  <p:embed followColorScheme="full"/>
                </p:oleObj>
              </mc:Choice>
              <mc:Fallback>
                <p:oleObj name="Chart" r:id="rId5" imgW="11785600" imgH="7061200" progId="MSGraph.Chart.8">
                  <p:embed followColorScheme="full"/>
                  <p:pic>
                    <p:nvPicPr>
                      <p:cNvPr id="69635" name="Object 6"/>
                      <p:cNvPicPr>
                        <a:picLocks noChangeAspect="1" noChangeArrowheads="1"/>
                      </p:cNvPicPr>
                      <p:nvPr/>
                    </p:nvPicPr>
                    <p:blipFill>
                      <a:blip r:embed="rId6"/>
                      <a:srcRect/>
                      <a:stretch>
                        <a:fillRect/>
                      </a:stretch>
                    </p:blipFill>
                    <p:spPr bwMode="auto">
                      <a:xfrm>
                        <a:off x="2192869" y="2384425"/>
                        <a:ext cx="7190504" cy="3230654"/>
                      </a:xfrm>
                      <a:prstGeom prst="rect">
                        <a:avLst/>
                      </a:prstGeom>
                      <a:noFill/>
                      <a:ln>
                        <a:noFill/>
                      </a:ln>
                      <a:effectLst/>
                    </p:spPr>
                  </p:pic>
                </p:oleObj>
              </mc:Fallback>
            </mc:AlternateContent>
          </a:graphicData>
        </a:graphic>
      </p:graphicFrame>
      <p:sp>
        <p:nvSpPr>
          <p:cNvPr id="35845" name="Rectangle 9"/>
          <p:cNvSpPr>
            <a:spLocks noChangeArrowheads="1"/>
          </p:cNvSpPr>
          <p:nvPr/>
        </p:nvSpPr>
        <p:spPr bwMode="auto">
          <a:xfrm>
            <a:off x="1117600" y="1752600"/>
            <a:ext cx="9753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marL="342900" indent="-342900">
              <a:defRPr/>
            </a:pPr>
            <a:r>
              <a:rPr lang="en-US">
                <a:cs typeface="+mn-cs"/>
              </a:rPr>
              <a:t>Methadone Maintenance Patients With Specified Weeks of Continuous Stimulant/Alcohol-Negative Samples (n=388)</a:t>
            </a:r>
          </a:p>
        </p:txBody>
      </p:sp>
      <p:sp>
        <p:nvSpPr>
          <p:cNvPr id="35846" name="Text Box 10"/>
          <p:cNvSpPr txBox="1">
            <a:spLocks noChangeArrowheads="1"/>
          </p:cNvSpPr>
          <p:nvPr/>
        </p:nvSpPr>
        <p:spPr bwMode="auto">
          <a:xfrm>
            <a:off x="5689600" y="6172200"/>
            <a:ext cx="65024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a:latin typeface="Arial" charset="0"/>
                <a:cs typeface="+mn-cs"/>
              </a:rPr>
              <a:t>Pierce et al. Arch Gen Psychiatry. 2006;63:201-208.</a:t>
            </a:r>
          </a:p>
        </p:txBody>
      </p:sp>
    </p:spTree>
    <p:custDataLst>
      <p:tags r:id="rId2"/>
    </p:custDataLst>
    <p:extLst>
      <p:ext uri="{BB962C8B-B14F-4D97-AF65-F5344CB8AC3E}">
        <p14:creationId xmlns:p14="http://schemas.microsoft.com/office/powerpoint/2010/main" val="684356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45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PQuestion"/>
          <p:cNvSpPr>
            <a:spLocks noGrp="1" noChangeArrowheads="1"/>
          </p:cNvSpPr>
          <p:nvPr>
            <p:ph type="title"/>
          </p:nvPr>
        </p:nvSpPr>
        <p:spPr>
          <a:xfrm>
            <a:off x="609600" y="274638"/>
            <a:ext cx="10363200" cy="1143000"/>
          </a:xfrm>
        </p:spPr>
        <p:txBody>
          <a:bodyPr/>
          <a:lstStyle/>
          <a:p>
            <a:r>
              <a:rPr lang="en-US" sz="3200" dirty="0">
                <a:latin typeface="Arial" charset="0"/>
              </a:rPr>
              <a:t>Studies of the treatment for cocaine-related unstable angina with beta-blockers…</a:t>
            </a:r>
          </a:p>
        </p:txBody>
      </p:sp>
      <p:sp>
        <p:nvSpPr>
          <p:cNvPr id="101379" name="TPAnswers"/>
          <p:cNvSpPr>
            <a:spLocks noGrp="1" noChangeArrowheads="1"/>
          </p:cNvSpPr>
          <p:nvPr>
            <p:ph type="body" idx="1"/>
            <p:custDataLst>
              <p:tags r:id="rId2"/>
            </p:custDataLst>
          </p:nvPr>
        </p:nvSpPr>
        <p:spPr>
          <a:xfrm>
            <a:off x="609600" y="1600200"/>
            <a:ext cx="10871200" cy="4114800"/>
          </a:xfrm>
        </p:spPr>
        <p:txBody>
          <a:bodyPr>
            <a:noAutofit/>
          </a:bodyPr>
          <a:lstStyle/>
          <a:p>
            <a:pPr marL="609600" indent="-609600">
              <a:spcAft>
                <a:spcPts val="0"/>
              </a:spcAft>
              <a:buFontTx/>
              <a:buAutoNum type="arabicPeriod"/>
              <a:defRPr/>
            </a:pPr>
            <a:r>
              <a:rPr lang="en-US" sz="2000" dirty="0">
                <a:cs typeface="+mn-cs"/>
              </a:rPr>
              <a:t>include randomized controlled trials that demonstrate that they save lives</a:t>
            </a:r>
          </a:p>
          <a:p>
            <a:pPr marL="609600" indent="-609600">
              <a:spcAft>
                <a:spcPts val="0"/>
              </a:spcAft>
              <a:buFontTx/>
              <a:buAutoNum type="arabicPeriod"/>
              <a:defRPr/>
            </a:pPr>
            <a:r>
              <a:rPr lang="en-US" sz="2000" dirty="0">
                <a:cs typeface="+mn-cs"/>
              </a:rPr>
              <a:t>include randomized controlled trials that demonstrate that they cause harm</a:t>
            </a:r>
          </a:p>
          <a:p>
            <a:pPr marL="609600" indent="-609600">
              <a:spcAft>
                <a:spcPts val="0"/>
              </a:spcAft>
              <a:buFontTx/>
              <a:buAutoNum type="arabicPeriod"/>
              <a:defRPr/>
            </a:pPr>
            <a:r>
              <a:rPr lang="en-US" sz="2000" dirty="0">
                <a:cs typeface="+mn-cs"/>
              </a:rPr>
              <a:t>include catheter studies in humans that show improved vasospasm with propranolol</a:t>
            </a:r>
          </a:p>
          <a:p>
            <a:pPr marL="609600" indent="-609600">
              <a:spcAft>
                <a:spcPts val="0"/>
              </a:spcAft>
              <a:buFontTx/>
              <a:buAutoNum type="arabicPeriod"/>
              <a:defRPr/>
            </a:pPr>
            <a:r>
              <a:rPr lang="en-US" sz="2000" dirty="0">
                <a:cs typeface="+mn-cs"/>
              </a:rPr>
              <a:t>include observational studies that show no increased adverse events among people receiving beta-blockers in the ED</a:t>
            </a:r>
          </a:p>
        </p:txBody>
      </p:sp>
    </p:spTree>
    <p:custDataLst>
      <p:tags r:id="rId1"/>
    </p:custDataLst>
    <p:extLst>
      <p:ext uri="{BB962C8B-B14F-4D97-AF65-F5344CB8AC3E}">
        <p14:creationId xmlns:p14="http://schemas.microsoft.com/office/powerpoint/2010/main" val="2153775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PQuestion"/>
          <p:cNvSpPr>
            <a:spLocks noGrp="1" noChangeArrowheads="1"/>
          </p:cNvSpPr>
          <p:nvPr>
            <p:ph type="title"/>
          </p:nvPr>
        </p:nvSpPr>
        <p:spPr>
          <a:xfrm>
            <a:off x="609600" y="274638"/>
            <a:ext cx="10363200" cy="1143000"/>
          </a:xfrm>
        </p:spPr>
        <p:txBody>
          <a:bodyPr/>
          <a:lstStyle/>
          <a:p>
            <a:pPr>
              <a:defRPr/>
            </a:pPr>
            <a:r>
              <a:rPr lang="en-US">
                <a:cs typeface="+mj-cs"/>
              </a:rPr>
              <a:t>Which statement is true about stimulants?</a:t>
            </a:r>
          </a:p>
        </p:txBody>
      </p:sp>
      <p:sp>
        <p:nvSpPr>
          <p:cNvPr id="72706" name="TPAnswers"/>
          <p:cNvSpPr>
            <a:spLocks noGrp="1" noChangeArrowheads="1"/>
          </p:cNvSpPr>
          <p:nvPr>
            <p:ph type="body" idx="1"/>
            <p:custDataLst>
              <p:tags r:id="rId3"/>
            </p:custDataLst>
          </p:nvPr>
        </p:nvSpPr>
        <p:spPr>
          <a:xfrm>
            <a:off x="609600" y="1600200"/>
            <a:ext cx="5486400" cy="4114800"/>
          </a:xfrm>
        </p:spPr>
        <p:txBody>
          <a:bodyPr/>
          <a:lstStyle/>
          <a:p>
            <a:pPr marL="609600" indent="-609600">
              <a:buFontTx/>
              <a:buAutoNum type="arabicPeriod"/>
            </a:pPr>
            <a:r>
              <a:rPr lang="en-US" sz="2000">
                <a:latin typeface="Arial" charset="0"/>
              </a:rPr>
              <a:t>Methamphetamine is only used intravenously or smoked</a:t>
            </a:r>
          </a:p>
          <a:p>
            <a:pPr marL="609600" indent="-609600">
              <a:buFontTx/>
              <a:buAutoNum type="arabicPeriod"/>
            </a:pPr>
            <a:r>
              <a:rPr lang="en-US" sz="2000">
                <a:latin typeface="Arial" charset="0"/>
              </a:rPr>
              <a:t>Methamphetamine has a longer half-life than cocaine</a:t>
            </a:r>
          </a:p>
          <a:p>
            <a:pPr marL="609600" indent="-609600">
              <a:buFontTx/>
              <a:buAutoNum type="arabicPeriod"/>
            </a:pPr>
            <a:r>
              <a:rPr lang="en-US" sz="2000">
                <a:latin typeface="Arial" charset="0"/>
              </a:rPr>
              <a:t>Intravenous injection results in the fastest onset of action</a:t>
            </a:r>
          </a:p>
          <a:p>
            <a:pPr marL="609600" indent="-609600">
              <a:buFontTx/>
              <a:buAutoNum type="arabicPeriod"/>
            </a:pPr>
            <a:r>
              <a:rPr lang="en-US" sz="2000">
                <a:latin typeface="Arial" charset="0"/>
              </a:rPr>
              <a:t>Cocaine</a:t>
            </a:r>
            <a:r>
              <a:rPr lang="ja-JP" altLang="en-US" sz="2000">
                <a:latin typeface="Arial" charset="0"/>
              </a:rPr>
              <a:t>’</a:t>
            </a:r>
            <a:r>
              <a:rPr lang="en-US" altLang="ja-JP" sz="2000">
                <a:latin typeface="Arial" charset="0"/>
              </a:rPr>
              <a:t>s peak concentration occurs in about 1 hour</a:t>
            </a:r>
            <a:endParaRPr lang="en-US" sz="2000">
              <a:latin typeface="Arial" charset="0"/>
            </a:endParaRPr>
          </a:p>
        </p:txBody>
      </p:sp>
      <p:graphicFrame>
        <p:nvGraphicFramePr>
          <p:cNvPr id="100356" name="TPChart"/>
          <p:cNvGraphicFramePr>
            <a:graphicFrameLocks noChangeAspect="1"/>
          </p:cNvGraphicFramePr>
          <p:nvPr>
            <p:custDataLst>
              <p:tags r:id="rId4"/>
            </p:custDataLst>
          </p:nvPr>
        </p:nvGraphicFramePr>
        <p:xfrm>
          <a:off x="6409267" y="1530350"/>
          <a:ext cx="5469467" cy="4616450"/>
        </p:xfrm>
        <a:graphic>
          <a:graphicData uri="http://schemas.openxmlformats.org/presentationml/2006/ole">
            <mc:AlternateContent xmlns:mc="http://schemas.openxmlformats.org/markup-compatibility/2006">
              <mc:Choice xmlns:v="urn:schemas-microsoft-com:vml" Requires="v">
                <p:oleObj spid="_x0000_s7181" name="Chart" r:id="rId6" imgW="4572000" imgH="5143500" progId="MSGraph.Chart.8">
                  <p:embed followColorScheme="full"/>
                </p:oleObj>
              </mc:Choice>
              <mc:Fallback>
                <p:oleObj name="Chart" r:id="rId6" imgW="4572000" imgH="5143500" progId="MSGraph.Chart.8">
                  <p:embed followColorScheme="full"/>
                  <p:pic>
                    <p:nvPicPr>
                      <p:cNvPr id="100356" name="TPChart"/>
                      <p:cNvPicPr>
                        <a:picLocks noChangeAspect="1" noChangeArrowheads="1"/>
                      </p:cNvPicPr>
                      <p:nvPr/>
                    </p:nvPicPr>
                    <p:blipFill>
                      <a:blip r:embed="rId7"/>
                      <a:srcRect/>
                      <a:stretch>
                        <a:fillRect/>
                      </a:stretch>
                    </p:blipFill>
                    <p:spPr bwMode="auto">
                      <a:xfrm>
                        <a:off x="6409267" y="1530350"/>
                        <a:ext cx="5469467" cy="461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853426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003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65530" y="190095"/>
            <a:ext cx="10515600" cy="1325563"/>
          </a:xfrm>
        </p:spPr>
        <p:txBody>
          <a:bodyPr/>
          <a:lstStyle/>
          <a:p>
            <a:pPr eaLnBrk="1" hangingPunct="1">
              <a:defRPr/>
            </a:pPr>
            <a:r>
              <a:rPr lang="en-US" dirty="0">
                <a:cs typeface="+mj-cs"/>
              </a:rPr>
              <a:t>History: Methamphetamine</a:t>
            </a:r>
          </a:p>
        </p:txBody>
      </p:sp>
      <p:sp>
        <p:nvSpPr>
          <p:cNvPr id="5123" name="Rectangle 3"/>
          <p:cNvSpPr>
            <a:spLocks noGrp="1" noChangeArrowheads="1"/>
          </p:cNvSpPr>
          <p:nvPr>
            <p:ph type="body" idx="1"/>
          </p:nvPr>
        </p:nvSpPr>
        <p:spPr>
          <a:xfrm>
            <a:off x="814043" y="1447800"/>
            <a:ext cx="9758334" cy="4445271"/>
          </a:xfrm>
        </p:spPr>
        <p:txBody>
          <a:bodyPr/>
          <a:lstStyle/>
          <a:p>
            <a:pPr eaLnBrk="1" hangingPunct="1">
              <a:lnSpc>
                <a:spcPct val="105000"/>
              </a:lnSpc>
              <a:defRPr/>
            </a:pPr>
            <a:r>
              <a:rPr lang="en-US" sz="2400" dirty="0">
                <a:cs typeface="+mn-cs"/>
              </a:rPr>
              <a:t>1893 methamphetamine first synthesized in  </a:t>
            </a:r>
          </a:p>
          <a:p>
            <a:pPr eaLnBrk="1" hangingPunct="1">
              <a:lnSpc>
                <a:spcPct val="105000"/>
              </a:lnSpc>
              <a:buFontTx/>
              <a:buNone/>
              <a:defRPr/>
            </a:pPr>
            <a:r>
              <a:rPr lang="en-US" sz="2400" dirty="0">
                <a:cs typeface="+mn-cs"/>
              </a:rPr>
              <a:t>	Japan as decongestant</a:t>
            </a:r>
          </a:p>
          <a:p>
            <a:pPr eaLnBrk="1" hangingPunct="1">
              <a:lnSpc>
                <a:spcPct val="105000"/>
              </a:lnSpc>
              <a:defRPr/>
            </a:pPr>
            <a:r>
              <a:rPr lang="en-US" sz="2400" dirty="0">
                <a:cs typeface="+mn-cs"/>
              </a:rPr>
              <a:t>Used by German, English, American, and Japanese military in WWII for performance enhancement.</a:t>
            </a:r>
          </a:p>
          <a:p>
            <a:pPr eaLnBrk="1" hangingPunct="1">
              <a:lnSpc>
                <a:spcPct val="105000"/>
              </a:lnSpc>
              <a:defRPr/>
            </a:pPr>
            <a:r>
              <a:rPr lang="en-US" sz="2400" dirty="0">
                <a:cs typeface="+mn-cs"/>
              </a:rPr>
              <a:t>First epidemic occurred in Japan when the military dumped large quantities into the civilian market</a:t>
            </a:r>
          </a:p>
          <a:p>
            <a:pPr eaLnBrk="1" hangingPunct="1">
              <a:lnSpc>
                <a:spcPct val="105000"/>
              </a:lnSpc>
              <a:defRPr/>
            </a:pPr>
            <a:r>
              <a:rPr lang="en-US" sz="2400" dirty="0">
                <a:cs typeface="+mn-cs"/>
              </a:rPr>
              <a:t>Popular among truckers and west coast bikers in 1970s</a:t>
            </a:r>
          </a:p>
          <a:p>
            <a:pPr eaLnBrk="1" hangingPunct="1">
              <a:lnSpc>
                <a:spcPct val="105000"/>
              </a:lnSpc>
              <a:defRPr/>
            </a:pPr>
            <a:r>
              <a:rPr lang="en-US" sz="2400" dirty="0">
                <a:cs typeface="+mn-cs"/>
              </a:rPr>
              <a:t>DESOXYN to treat ADHD and obesity</a:t>
            </a:r>
            <a:endParaRPr lang="en-US" sz="2400" i="1" dirty="0">
              <a:cs typeface="+mn-cs"/>
            </a:endParaRPr>
          </a:p>
          <a:p>
            <a:pPr eaLnBrk="1" hangingPunct="1">
              <a:lnSpc>
                <a:spcPct val="105000"/>
              </a:lnSpc>
              <a:defRPr/>
            </a:pPr>
            <a:r>
              <a:rPr lang="en-US" sz="2400" i="1" dirty="0">
                <a:cs typeface="+mn-cs"/>
              </a:rPr>
              <a:t>Speed, Crystal, Crank, Ice, Meth, Tina</a:t>
            </a:r>
            <a:endParaRPr lang="en-US" sz="2000" i="1" dirty="0">
              <a:cs typeface="+mn-cs"/>
            </a:endParaRPr>
          </a:p>
        </p:txBody>
      </p:sp>
      <p:pic>
        <p:nvPicPr>
          <p:cNvPr id="22531" name="Picture 4" descr="Desoxyn ta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6308" y="4279689"/>
            <a:ext cx="2212137" cy="130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5" name="Text Box 5"/>
          <p:cNvSpPr txBox="1">
            <a:spLocks noChangeArrowheads="1"/>
          </p:cNvSpPr>
          <p:nvPr/>
        </p:nvSpPr>
        <p:spPr bwMode="auto">
          <a:xfrm>
            <a:off x="7187596" y="6415515"/>
            <a:ext cx="2641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dirty="0" err="1">
                <a:latin typeface="Arial" charset="0"/>
                <a:cs typeface="+mn-cs"/>
              </a:rPr>
              <a:t>Lineberry</a:t>
            </a:r>
            <a:r>
              <a:rPr lang="en-US" sz="1400" dirty="0">
                <a:latin typeface="Arial" charset="0"/>
                <a:cs typeface="+mn-cs"/>
              </a:rPr>
              <a:t> 2006</a:t>
            </a:r>
          </a:p>
        </p:txBody>
      </p:sp>
      <p:pic>
        <p:nvPicPr>
          <p:cNvPr id="22533" name="Picture 6" descr="methamphetamin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6474" y="536830"/>
            <a:ext cx="2212137" cy="1489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621352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4" name="Picture 4" descr="Am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802" y="228600"/>
            <a:ext cx="4015126" cy="5225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5" name="Text Box 5"/>
          <p:cNvSpPr txBox="1">
            <a:spLocks noChangeArrowheads="1"/>
          </p:cNvSpPr>
          <p:nvPr/>
        </p:nvSpPr>
        <p:spPr bwMode="auto">
          <a:xfrm>
            <a:off x="5080000" y="5546725"/>
            <a:ext cx="10160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dirty="0">
                <a:cs typeface="+mn-cs"/>
              </a:rPr>
              <a:t>1959</a:t>
            </a:r>
          </a:p>
        </p:txBody>
      </p:sp>
      <p:pic>
        <p:nvPicPr>
          <p:cNvPr id="24579" name="Picture 6" descr="When he sits before tempt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435" y="228600"/>
            <a:ext cx="2598893" cy="5185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9" name="Text Box 7"/>
          <p:cNvSpPr txBox="1">
            <a:spLocks noChangeArrowheads="1"/>
          </p:cNvSpPr>
          <p:nvPr/>
        </p:nvSpPr>
        <p:spPr bwMode="auto">
          <a:xfrm>
            <a:off x="1268881" y="5546725"/>
            <a:ext cx="10160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dirty="0">
                <a:cs typeface="+mn-cs"/>
              </a:rPr>
              <a:t>1957</a:t>
            </a:r>
          </a:p>
        </p:txBody>
      </p:sp>
      <p:pic>
        <p:nvPicPr>
          <p:cNvPr id="2" name="Picture 1">
            <a:extLst>
              <a:ext uri="{FF2B5EF4-FFF2-40B4-BE49-F238E27FC236}">
                <a16:creationId xmlns:a16="http://schemas.microsoft.com/office/drawing/2014/main" id="{C2D36F64-7C5C-E642-AEB9-203ACF8EC74C}"/>
              </a:ext>
            </a:extLst>
          </p:cNvPr>
          <p:cNvPicPr>
            <a:picLocks noChangeAspect="1"/>
          </p:cNvPicPr>
          <p:nvPr/>
        </p:nvPicPr>
        <p:blipFill>
          <a:blip r:embed="rId5"/>
          <a:stretch>
            <a:fillRect/>
          </a:stretch>
        </p:blipFill>
        <p:spPr>
          <a:xfrm>
            <a:off x="7758401" y="228600"/>
            <a:ext cx="4015125" cy="5187501"/>
          </a:xfrm>
          <a:prstGeom prst="rect">
            <a:avLst/>
          </a:prstGeom>
        </p:spPr>
      </p:pic>
      <p:sp>
        <p:nvSpPr>
          <p:cNvPr id="8" name="Text Box 5">
            <a:extLst>
              <a:ext uri="{FF2B5EF4-FFF2-40B4-BE49-F238E27FC236}">
                <a16:creationId xmlns:a16="http://schemas.microsoft.com/office/drawing/2014/main" id="{0575E097-2535-8F49-BD7C-941645AB1955}"/>
              </a:ext>
            </a:extLst>
          </p:cNvPr>
          <p:cNvSpPr txBox="1">
            <a:spLocks noChangeArrowheads="1"/>
          </p:cNvSpPr>
          <p:nvPr/>
        </p:nvSpPr>
        <p:spPr bwMode="auto">
          <a:xfrm>
            <a:off x="8890000" y="5546725"/>
            <a:ext cx="166217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dirty="0">
                <a:cs typeface="+mn-cs"/>
              </a:rPr>
              <a:t>1964 - JAMA</a:t>
            </a:r>
          </a:p>
        </p:txBody>
      </p:sp>
    </p:spTree>
    <p:custDataLst>
      <p:tags r:id="rId1"/>
    </p:custDataLst>
    <p:extLst>
      <p:ext uri="{BB962C8B-B14F-4D97-AF65-F5344CB8AC3E}">
        <p14:creationId xmlns:p14="http://schemas.microsoft.com/office/powerpoint/2010/main" val="390237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p:cNvPicPr>
            <a:picLocks noChangeAspect="1"/>
          </p:cNvPicPr>
          <p:nvPr/>
        </p:nvPicPr>
        <p:blipFill>
          <a:blip r:embed="rId3"/>
          <a:srcRect b="76720"/>
          <a:stretch>
            <a:fillRect/>
          </a:stretch>
        </p:blipFill>
        <p:spPr bwMode="auto">
          <a:xfrm>
            <a:off x="1794932" y="1"/>
            <a:ext cx="8297335" cy="1597025"/>
          </a:xfrm>
          <a:prstGeom prst="rect">
            <a:avLst/>
          </a:prstGeom>
          <a:noFill/>
          <a:ln w="9525">
            <a:noFill/>
            <a:miter lim="800000"/>
            <a:headEnd/>
            <a:tailEnd/>
          </a:ln>
        </p:spPr>
      </p:pic>
      <p:pic>
        <p:nvPicPr>
          <p:cNvPr id="49154" name="Picture 2"/>
          <p:cNvPicPr>
            <a:picLocks noChangeAspect="1"/>
          </p:cNvPicPr>
          <p:nvPr/>
        </p:nvPicPr>
        <p:blipFill>
          <a:blip r:embed="rId4"/>
          <a:srcRect/>
          <a:stretch>
            <a:fillRect/>
          </a:stretch>
        </p:blipFill>
        <p:spPr bwMode="auto">
          <a:xfrm>
            <a:off x="1611085" y="1916113"/>
            <a:ext cx="4332513" cy="3770407"/>
          </a:xfrm>
          <a:prstGeom prst="rect">
            <a:avLst/>
          </a:prstGeom>
          <a:ln>
            <a:headEnd/>
            <a:tailEnd/>
          </a:ln>
        </p:spPr>
        <p:style>
          <a:lnRef idx="1">
            <a:schemeClr val="dk1"/>
          </a:lnRef>
          <a:fillRef idx="3">
            <a:schemeClr val="dk1"/>
          </a:fillRef>
          <a:effectRef idx="2">
            <a:schemeClr val="dk1"/>
          </a:effectRef>
          <a:fontRef idx="minor">
            <a:schemeClr val="lt1"/>
          </a:fontRef>
        </p:style>
      </p:pic>
      <p:pic>
        <p:nvPicPr>
          <p:cNvPr id="49155" name="Picture 4"/>
          <p:cNvPicPr>
            <a:picLocks noChangeAspect="1"/>
          </p:cNvPicPr>
          <p:nvPr/>
        </p:nvPicPr>
        <p:blipFill>
          <a:blip r:embed="rId5"/>
          <a:srcRect/>
          <a:stretch>
            <a:fillRect/>
          </a:stretch>
        </p:blipFill>
        <p:spPr bwMode="auto">
          <a:xfrm>
            <a:off x="6841067" y="1895475"/>
            <a:ext cx="3969730" cy="3770407"/>
          </a:xfrm>
          <a:prstGeom prst="rect">
            <a:avLst/>
          </a:prstGeom>
          <a:ln>
            <a:headEnd/>
            <a:tailEnd/>
          </a:ln>
        </p:spPr>
        <p:style>
          <a:lnRef idx="1">
            <a:schemeClr val="dk1"/>
          </a:lnRef>
          <a:fillRef idx="3">
            <a:schemeClr val="dk1"/>
          </a:fillRef>
          <a:effectRef idx="2">
            <a:schemeClr val="dk1"/>
          </a:effectRef>
          <a:fontRef idx="minor">
            <a:schemeClr val="lt1"/>
          </a:fontRef>
        </p:style>
      </p:pic>
      <p:sp>
        <p:nvSpPr>
          <p:cNvPr id="5" name="TextBox 7"/>
          <p:cNvSpPr txBox="1">
            <a:spLocks noChangeArrowheads="1"/>
          </p:cNvSpPr>
          <p:nvPr/>
        </p:nvSpPr>
        <p:spPr bwMode="auto">
          <a:xfrm>
            <a:off x="4469455" y="6324084"/>
            <a:ext cx="3738336" cy="369332"/>
          </a:xfrm>
          <a:prstGeom prst="rect">
            <a:avLst/>
          </a:prstGeom>
          <a:noFill/>
          <a:ln w="9525">
            <a:noFill/>
            <a:miter lim="800000"/>
            <a:headEnd/>
            <a:tailEnd/>
          </a:ln>
        </p:spPr>
        <p:txBody>
          <a:bodyPr wrap="none">
            <a:spAutoFit/>
          </a:bodyPr>
          <a:lstStyle/>
          <a:p>
            <a:r>
              <a:rPr lang="en-US" dirty="0">
                <a:latin typeface="Arial"/>
                <a:cs typeface="Arial"/>
              </a:rPr>
              <a:t>Dutra et al., </a:t>
            </a:r>
            <a:r>
              <a:rPr lang="en-US" i="1" dirty="0">
                <a:latin typeface="Arial"/>
                <a:cs typeface="Arial"/>
              </a:rPr>
              <a:t>Am J Psychiatry</a:t>
            </a:r>
            <a:r>
              <a:rPr lang="en-US" dirty="0">
                <a:latin typeface="Arial"/>
                <a:cs typeface="Arial"/>
              </a:rPr>
              <a:t>, 2008</a:t>
            </a:r>
          </a:p>
        </p:txBody>
      </p:sp>
    </p:spTree>
    <p:extLst>
      <p:ext uri="{BB962C8B-B14F-4D97-AF65-F5344CB8AC3E}">
        <p14:creationId xmlns:p14="http://schemas.microsoft.com/office/powerpoint/2010/main" val="4293585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880980" y="1132903"/>
            <a:ext cx="10363200" cy="1143000"/>
          </a:xfrm>
        </p:spPr>
        <p:txBody>
          <a:bodyPr/>
          <a:lstStyle/>
          <a:p>
            <a:pPr eaLnBrk="1" hangingPunct="1">
              <a:defRPr/>
            </a:pPr>
            <a:r>
              <a:rPr lang="en-US" dirty="0">
                <a:cs typeface="+mj-cs"/>
              </a:rPr>
              <a:t>Treatment</a:t>
            </a:r>
          </a:p>
        </p:txBody>
      </p:sp>
      <p:sp>
        <p:nvSpPr>
          <p:cNvPr id="28675" name="Rectangle 3"/>
          <p:cNvSpPr>
            <a:spLocks noGrp="1" noChangeArrowheads="1"/>
          </p:cNvSpPr>
          <p:nvPr>
            <p:ph type="subTitle" idx="1"/>
          </p:nvPr>
        </p:nvSpPr>
        <p:spPr/>
        <p:txBody>
          <a:bodyPr/>
          <a:lstStyle/>
          <a:p>
            <a:pPr eaLnBrk="1" hangingPunct="1">
              <a:defRPr/>
            </a:pPr>
            <a:endParaRPr lang="en-US">
              <a:cs typeface="+mn-cs"/>
            </a:endParaRPr>
          </a:p>
        </p:txBody>
      </p:sp>
    </p:spTree>
    <p:custDataLst>
      <p:tags r:id="rId1"/>
    </p:custDataLst>
    <p:extLst>
      <p:ext uri="{BB962C8B-B14F-4D97-AF65-F5344CB8AC3E}">
        <p14:creationId xmlns:p14="http://schemas.microsoft.com/office/powerpoint/2010/main" val="2746065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7733" y="-55379"/>
            <a:ext cx="7869259" cy="1143000"/>
          </a:xfrm>
        </p:spPr>
        <p:txBody>
          <a:bodyPr>
            <a:noAutofit/>
          </a:bodyPr>
          <a:lstStyle/>
          <a:p>
            <a:pPr eaLnBrk="1" hangingPunct="1">
              <a:defRPr/>
            </a:pPr>
            <a:r>
              <a:rPr lang="en-US" sz="3200" i="1" dirty="0">
                <a:cs typeface="+mj-cs"/>
              </a:rPr>
              <a:t>Stimulant-involved overdose deaths </a:t>
            </a:r>
            <a:br>
              <a:rPr lang="en-US" sz="3200" i="1" dirty="0">
                <a:cs typeface="+mj-cs"/>
              </a:rPr>
            </a:br>
            <a:r>
              <a:rPr lang="en-US" sz="3200" i="1" dirty="0">
                <a:cs typeface="+mj-cs"/>
              </a:rPr>
              <a:t>surging with opioids</a:t>
            </a:r>
          </a:p>
        </p:txBody>
      </p:sp>
      <p:pic>
        <p:nvPicPr>
          <p:cNvPr id="6" name="Picture 5" descr="A close up of text on a white background&#10;&#10;Description automatically generated">
            <a:extLst>
              <a:ext uri="{FF2B5EF4-FFF2-40B4-BE49-F238E27FC236}">
                <a16:creationId xmlns:a16="http://schemas.microsoft.com/office/drawing/2014/main" id="{AF64AE3E-84BE-A64C-87A1-86C036A0F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608" y="1059305"/>
            <a:ext cx="8806688" cy="4739389"/>
          </a:xfrm>
          <a:prstGeom prst="rect">
            <a:avLst/>
          </a:prstGeom>
        </p:spPr>
      </p:pic>
      <p:sp>
        <p:nvSpPr>
          <p:cNvPr id="2" name="Rectangle 1">
            <a:extLst>
              <a:ext uri="{FF2B5EF4-FFF2-40B4-BE49-F238E27FC236}">
                <a16:creationId xmlns:a16="http://schemas.microsoft.com/office/drawing/2014/main" id="{B0D02712-246D-EE48-9D1B-ECE5D5476277}"/>
              </a:ext>
            </a:extLst>
          </p:cNvPr>
          <p:cNvSpPr/>
          <p:nvPr/>
        </p:nvSpPr>
        <p:spPr>
          <a:xfrm>
            <a:off x="2188464" y="6050203"/>
            <a:ext cx="6370320" cy="646331"/>
          </a:xfrm>
          <a:prstGeom prst="rect">
            <a:avLst/>
          </a:prstGeom>
        </p:spPr>
        <p:txBody>
          <a:bodyPr wrap="square">
            <a:spAutoFit/>
          </a:bodyPr>
          <a:lstStyle/>
          <a:p>
            <a:r>
              <a:rPr lang="en-US" dirty="0">
                <a:hlinkClick r:id="rId4"/>
              </a:rPr>
              <a:t>https://www.mass.gov/files/documents/2019/03/13/PHD-1.0-Combined-Data-Brief.pdf</a:t>
            </a:r>
            <a:endParaRPr lang="en-US" dirty="0"/>
          </a:p>
        </p:txBody>
      </p:sp>
    </p:spTree>
    <p:custDataLst>
      <p:tags r:id="rId1"/>
    </p:custDataLst>
    <p:extLst>
      <p:ext uri="{BB962C8B-B14F-4D97-AF65-F5344CB8AC3E}">
        <p14:creationId xmlns:p14="http://schemas.microsoft.com/office/powerpoint/2010/main" val="4194256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6111"/>
            <a:ext cx="9359900" cy="23749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3900" y="1101725"/>
            <a:ext cx="2324100" cy="1638300"/>
          </a:xfrm>
          <a:prstGeom prst="rect">
            <a:avLst/>
          </a:prstGeom>
        </p:spPr>
      </p:pic>
      <p:sp>
        <p:nvSpPr>
          <p:cNvPr id="7" name="Content Placeholder 2"/>
          <p:cNvSpPr txBox="1">
            <a:spLocks/>
          </p:cNvSpPr>
          <p:nvPr/>
        </p:nvSpPr>
        <p:spPr>
          <a:xfrm>
            <a:off x="1604156" y="2740025"/>
            <a:ext cx="9749644" cy="333159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73 Dutch patients with co-occurring heroin and cocaine UD on heroin/methadone maintenance and unable to stop cocaine despite 2 efforts</a:t>
            </a:r>
          </a:p>
          <a:p>
            <a:r>
              <a:rPr lang="en-US" dirty="0"/>
              <a:t>Received dexamphetamine SR 60mg once daily observed vs. placebo </a:t>
            </a:r>
          </a:p>
          <a:p>
            <a:r>
              <a:rPr lang="en-US" dirty="0"/>
              <a:t>At 12 weeks</a:t>
            </a:r>
          </a:p>
          <a:p>
            <a:pPr lvl="1"/>
            <a:r>
              <a:rPr lang="en-US" dirty="0"/>
              <a:t>45 versus 61 days self-reported days of cocaine use </a:t>
            </a:r>
          </a:p>
          <a:p>
            <a:pPr lvl="1"/>
            <a:r>
              <a:rPr lang="en-US" dirty="0"/>
              <a:t>21% versus 8% with at least one cocaine-negative urine test in last 4 weeks </a:t>
            </a:r>
          </a:p>
          <a:p>
            <a:pPr lvl="1"/>
            <a:r>
              <a:rPr lang="en-US" dirty="0"/>
              <a:t>No significant differences in craving, use of other substances, or criminality</a:t>
            </a:r>
          </a:p>
        </p:txBody>
      </p:sp>
    </p:spTree>
    <p:extLst>
      <p:ext uri="{BB962C8B-B14F-4D97-AF65-F5344CB8AC3E}">
        <p14:creationId xmlns:p14="http://schemas.microsoft.com/office/powerpoint/2010/main" val="673172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a:cs typeface="+mj-cs"/>
              </a:rPr>
              <a:t>5 things about stimulants</a:t>
            </a:r>
          </a:p>
        </p:txBody>
      </p:sp>
      <p:sp>
        <p:nvSpPr>
          <p:cNvPr id="39939" name="Rectangle 3"/>
          <p:cNvSpPr>
            <a:spLocks noGrp="1" noChangeArrowheads="1"/>
          </p:cNvSpPr>
          <p:nvPr>
            <p:ph type="body" idx="1"/>
          </p:nvPr>
        </p:nvSpPr>
        <p:spPr/>
        <p:txBody>
          <a:bodyPr/>
          <a:lstStyle/>
          <a:p>
            <a:pPr marL="533400" indent="-533400" eaLnBrk="1" hangingPunct="1">
              <a:buFont typeface="Times" charset="0"/>
              <a:buAutoNum type="arabicPeriod"/>
              <a:defRPr/>
            </a:pPr>
            <a:r>
              <a:rPr lang="en-US">
                <a:cs typeface="+mn-cs"/>
              </a:rPr>
              <a:t>Easily available</a:t>
            </a:r>
          </a:p>
          <a:p>
            <a:pPr marL="533400" indent="-533400" eaLnBrk="1" hangingPunct="1">
              <a:buFont typeface="Times" charset="0"/>
              <a:buAutoNum type="arabicPeriod"/>
              <a:defRPr/>
            </a:pPr>
            <a:r>
              <a:rPr lang="en-US">
                <a:cs typeface="+mn-cs"/>
              </a:rPr>
              <a:t>Directly activate the mesolimbic pleasure center</a:t>
            </a:r>
          </a:p>
          <a:p>
            <a:pPr marL="533400" indent="-533400" eaLnBrk="1" hangingPunct="1">
              <a:buFont typeface="Times" charset="0"/>
              <a:buAutoNum type="arabicPeriod"/>
              <a:defRPr/>
            </a:pPr>
            <a:r>
              <a:rPr lang="en-US">
                <a:cs typeface="+mn-cs"/>
              </a:rPr>
              <a:t>Binge use often ends with dysphoria or lack of funds</a:t>
            </a:r>
          </a:p>
          <a:p>
            <a:pPr marL="533400" indent="-533400" eaLnBrk="1" hangingPunct="1">
              <a:buFont typeface="Times" charset="0"/>
              <a:buAutoNum type="arabicPeriod"/>
              <a:defRPr/>
            </a:pPr>
            <a:r>
              <a:rPr lang="en-US">
                <a:cs typeface="+mn-cs"/>
              </a:rPr>
              <a:t>Social and medical consequences</a:t>
            </a:r>
          </a:p>
          <a:p>
            <a:pPr marL="533400" indent="-533400" eaLnBrk="1" hangingPunct="1">
              <a:buFont typeface="Times" charset="0"/>
              <a:buAutoNum type="arabicPeriod"/>
              <a:defRPr/>
            </a:pPr>
            <a:r>
              <a:rPr lang="en-US">
                <a:cs typeface="+mn-cs"/>
              </a:rPr>
              <a:t>Treatment can work if you can find it</a:t>
            </a:r>
          </a:p>
        </p:txBody>
      </p:sp>
    </p:spTree>
    <p:custDataLst>
      <p:tags r:id="rId1"/>
    </p:custDataLst>
    <p:extLst>
      <p:ext uri="{BB962C8B-B14F-4D97-AF65-F5344CB8AC3E}">
        <p14:creationId xmlns:p14="http://schemas.microsoft.com/office/powerpoint/2010/main" val="1163976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47040" y="433660"/>
            <a:ext cx="10566400" cy="762000"/>
          </a:xfrm>
        </p:spPr>
        <p:txBody>
          <a:bodyPr>
            <a:normAutofit fontScale="90000"/>
          </a:bodyPr>
          <a:lstStyle/>
          <a:p>
            <a:pPr eaLnBrk="1" hangingPunct="1">
              <a:defRPr/>
            </a:pPr>
            <a:r>
              <a:rPr lang="en-US" dirty="0">
                <a:cs typeface="+mj-cs"/>
              </a:rPr>
              <a:t>Is there stimulant withdrawal? </a:t>
            </a:r>
            <a:br>
              <a:rPr lang="en-US" dirty="0">
                <a:cs typeface="+mj-cs"/>
              </a:rPr>
            </a:br>
            <a:r>
              <a:rPr lang="en-US" dirty="0">
                <a:cs typeface="+mj-cs"/>
              </a:rPr>
              <a:t>-</a:t>
            </a:r>
            <a:r>
              <a:rPr lang="en-US" sz="3600" dirty="0">
                <a:cs typeface="+mj-cs"/>
              </a:rPr>
              <a:t>Yes, per DSM 5</a:t>
            </a:r>
            <a:endParaRPr lang="en-US" dirty="0">
              <a:cs typeface="+mj-cs"/>
            </a:endParaRPr>
          </a:p>
        </p:txBody>
      </p:sp>
      <p:sp>
        <p:nvSpPr>
          <p:cNvPr id="21507" name="Rectangle 3"/>
          <p:cNvSpPr>
            <a:spLocks noGrp="1" noChangeArrowheads="1"/>
          </p:cNvSpPr>
          <p:nvPr>
            <p:ph type="body" idx="1"/>
          </p:nvPr>
        </p:nvSpPr>
        <p:spPr>
          <a:xfrm>
            <a:off x="914400" y="1481327"/>
            <a:ext cx="10076807" cy="4098239"/>
          </a:xfrm>
        </p:spPr>
        <p:txBody>
          <a:bodyPr>
            <a:normAutofit/>
          </a:bodyPr>
          <a:lstStyle/>
          <a:p>
            <a:pPr>
              <a:defRPr/>
            </a:pPr>
            <a:r>
              <a:rPr lang="en-US" sz="3200" dirty="0"/>
              <a:t>Dysphoric mood and two or more additional symptoms</a:t>
            </a:r>
          </a:p>
          <a:p>
            <a:pPr lvl="1">
              <a:defRPr/>
            </a:pPr>
            <a:r>
              <a:rPr lang="en-US" sz="2800" dirty="0">
                <a:cs typeface="+mn-cs"/>
              </a:rPr>
              <a:t>Fatigue</a:t>
            </a:r>
          </a:p>
          <a:p>
            <a:pPr lvl="1">
              <a:defRPr/>
            </a:pPr>
            <a:r>
              <a:rPr lang="en-US" sz="2800" dirty="0"/>
              <a:t>Vivid, u</a:t>
            </a:r>
            <a:r>
              <a:rPr lang="en-US" sz="2800" dirty="0">
                <a:cs typeface="+mn-cs"/>
              </a:rPr>
              <a:t>npleasant dreams</a:t>
            </a:r>
          </a:p>
          <a:p>
            <a:pPr lvl="1">
              <a:defRPr/>
            </a:pPr>
            <a:r>
              <a:rPr lang="en-US" sz="2800" dirty="0">
                <a:cs typeface="+mn-cs"/>
              </a:rPr>
              <a:t>Hypersomnia, then insomnia</a:t>
            </a:r>
          </a:p>
          <a:p>
            <a:pPr lvl="1">
              <a:defRPr/>
            </a:pPr>
            <a:r>
              <a:rPr lang="en-US" sz="2800" dirty="0">
                <a:cs typeface="+mn-cs"/>
              </a:rPr>
              <a:t>Increased appetite</a:t>
            </a:r>
          </a:p>
          <a:p>
            <a:pPr lvl="1">
              <a:defRPr/>
            </a:pPr>
            <a:r>
              <a:rPr lang="en-US" sz="2800" dirty="0">
                <a:cs typeface="+mn-cs"/>
              </a:rPr>
              <a:t>Psychomotor agitation or retardation</a:t>
            </a:r>
          </a:p>
          <a:p>
            <a:pPr eaLnBrk="1" hangingPunct="1">
              <a:buFontTx/>
              <a:buNone/>
              <a:defRPr/>
            </a:pPr>
            <a:r>
              <a:rPr lang="en-US" sz="3200" dirty="0">
                <a:cs typeface="+mn-cs"/>
              </a:rPr>
              <a:t>&gt;&gt; All results of relative dopamine depletion</a:t>
            </a:r>
          </a:p>
        </p:txBody>
      </p:sp>
    </p:spTree>
    <p:custDataLst>
      <p:tags r:id="rId1"/>
    </p:custDataLst>
    <p:extLst>
      <p:ext uri="{BB962C8B-B14F-4D97-AF65-F5344CB8AC3E}">
        <p14:creationId xmlns:p14="http://schemas.microsoft.com/office/powerpoint/2010/main" val="307424666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n-US" sz="4000">
                <a:cs typeface="+mj-cs"/>
              </a:rPr>
              <a:t>Dopamine release: nucleus accumbens</a:t>
            </a:r>
          </a:p>
        </p:txBody>
      </p:sp>
      <p:graphicFrame>
        <p:nvGraphicFramePr>
          <p:cNvPr id="75778" name="Object 3"/>
          <p:cNvGraphicFramePr>
            <a:graphicFrameLocks noGrp="1" noChangeAspect="1"/>
          </p:cNvGraphicFramePr>
          <p:nvPr>
            <p:ph idx="1"/>
          </p:nvPr>
        </p:nvGraphicFramePr>
        <p:xfrm>
          <a:off x="425451" y="1857375"/>
          <a:ext cx="11438467" cy="4264025"/>
        </p:xfrm>
        <a:graphic>
          <a:graphicData uri="http://schemas.openxmlformats.org/presentationml/2006/ole">
            <mc:AlternateContent xmlns:mc="http://schemas.openxmlformats.org/markup-compatibility/2006">
              <mc:Choice xmlns:v="urn:schemas-microsoft-com:vml" Requires="v">
                <p:oleObj spid="_x0000_s8205" name="Chart" r:id="rId4" imgW="8534400" imgH="4241800" progId="MSGraph.Chart.8">
                  <p:embed followColorScheme="full"/>
                </p:oleObj>
              </mc:Choice>
              <mc:Fallback>
                <p:oleObj name="Chart" r:id="rId4" imgW="8534400" imgH="4241800" progId="MSGraph.Chart.8">
                  <p:embed followColorScheme="full"/>
                  <p:pic>
                    <p:nvPicPr>
                      <p:cNvPr id="75778" name="Object 3"/>
                      <p:cNvPicPr>
                        <a:picLocks noChangeAspect="1" noChangeArrowheads="1"/>
                      </p:cNvPicPr>
                      <p:nvPr/>
                    </p:nvPicPr>
                    <p:blipFill>
                      <a:blip r:embed="rId5"/>
                      <a:srcRect/>
                      <a:stretch>
                        <a:fillRect/>
                      </a:stretch>
                    </p:blipFill>
                    <p:spPr bwMode="auto">
                      <a:xfrm>
                        <a:off x="425451" y="1857375"/>
                        <a:ext cx="11438467" cy="4264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402436" name="Rectangle 4"/>
          <p:cNvSpPr>
            <a:spLocks noChangeArrowheads="1"/>
          </p:cNvSpPr>
          <p:nvPr/>
        </p:nvSpPr>
        <p:spPr bwMode="auto">
          <a:xfrm>
            <a:off x="9144000" y="2209800"/>
            <a:ext cx="914400" cy="2514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402437" name="Rectangle 5"/>
          <p:cNvSpPr>
            <a:spLocks noChangeArrowheads="1"/>
          </p:cNvSpPr>
          <p:nvPr/>
        </p:nvSpPr>
        <p:spPr bwMode="auto">
          <a:xfrm>
            <a:off x="7823200" y="2286000"/>
            <a:ext cx="914400" cy="2514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402438" name="Rectangle 6"/>
          <p:cNvSpPr>
            <a:spLocks noChangeArrowheads="1"/>
          </p:cNvSpPr>
          <p:nvPr/>
        </p:nvSpPr>
        <p:spPr bwMode="auto">
          <a:xfrm>
            <a:off x="6400800" y="2209800"/>
            <a:ext cx="914400" cy="2514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402439" name="Rectangle 7"/>
          <p:cNvSpPr>
            <a:spLocks noChangeArrowheads="1"/>
          </p:cNvSpPr>
          <p:nvPr/>
        </p:nvSpPr>
        <p:spPr bwMode="auto">
          <a:xfrm>
            <a:off x="5080000" y="2209800"/>
            <a:ext cx="914400" cy="2514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402440" name="Rectangle 8"/>
          <p:cNvSpPr>
            <a:spLocks noChangeArrowheads="1"/>
          </p:cNvSpPr>
          <p:nvPr/>
        </p:nvSpPr>
        <p:spPr bwMode="auto">
          <a:xfrm>
            <a:off x="3759200" y="2209800"/>
            <a:ext cx="914400" cy="2514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Tree>
    <p:custDataLst>
      <p:tags r:id="rId2"/>
    </p:custDataLst>
    <p:extLst>
      <p:ext uri="{BB962C8B-B14F-4D97-AF65-F5344CB8AC3E}">
        <p14:creationId xmlns:p14="http://schemas.microsoft.com/office/powerpoint/2010/main" val="3419774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402440"/>
                                        </p:tgtEl>
                                      </p:cBhvr>
                                    </p:animEffect>
                                    <p:set>
                                      <p:cBhvr>
                                        <p:cTn id="7" dur="1" fill="hold">
                                          <p:stCondLst>
                                            <p:cond delay="1999"/>
                                          </p:stCondLst>
                                        </p:cTn>
                                        <p:tgtEl>
                                          <p:spTgt spid="40244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2000"/>
                                        <p:tgtEl>
                                          <p:spTgt spid="402439"/>
                                        </p:tgtEl>
                                      </p:cBhvr>
                                    </p:animEffect>
                                    <p:set>
                                      <p:cBhvr>
                                        <p:cTn id="12" dur="1" fill="hold">
                                          <p:stCondLst>
                                            <p:cond delay="1999"/>
                                          </p:stCondLst>
                                        </p:cTn>
                                        <p:tgtEl>
                                          <p:spTgt spid="40243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2000"/>
                                        <p:tgtEl>
                                          <p:spTgt spid="402438"/>
                                        </p:tgtEl>
                                      </p:cBhvr>
                                    </p:animEffect>
                                    <p:set>
                                      <p:cBhvr>
                                        <p:cTn id="17" dur="1" fill="hold">
                                          <p:stCondLst>
                                            <p:cond delay="1999"/>
                                          </p:stCondLst>
                                        </p:cTn>
                                        <p:tgtEl>
                                          <p:spTgt spid="40243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2000"/>
                                        <p:tgtEl>
                                          <p:spTgt spid="402437"/>
                                        </p:tgtEl>
                                      </p:cBhvr>
                                    </p:animEffect>
                                    <p:set>
                                      <p:cBhvr>
                                        <p:cTn id="22" dur="1" fill="hold">
                                          <p:stCondLst>
                                            <p:cond delay="1999"/>
                                          </p:stCondLst>
                                        </p:cTn>
                                        <p:tgtEl>
                                          <p:spTgt spid="40243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2000"/>
                                        <p:tgtEl>
                                          <p:spTgt spid="402436"/>
                                        </p:tgtEl>
                                      </p:cBhvr>
                                    </p:animEffect>
                                    <p:set>
                                      <p:cBhvr>
                                        <p:cTn id="27" dur="1" fill="hold">
                                          <p:stCondLst>
                                            <p:cond delay="1999"/>
                                          </p:stCondLst>
                                        </p:cTn>
                                        <p:tgtEl>
                                          <p:spTgt spid="4024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6" grpId="0" animBg="1"/>
      <p:bldP spid="402437" grpId="0" animBg="1"/>
      <p:bldP spid="402438" grpId="0" animBg="1"/>
      <p:bldP spid="402439" grpId="0" animBg="1"/>
      <p:bldP spid="40244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934" y="304800"/>
            <a:ext cx="7738534" cy="6110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43011" name="Text Box 3"/>
          <p:cNvSpPr txBox="1">
            <a:spLocks noChangeArrowheads="1"/>
          </p:cNvSpPr>
          <p:nvPr/>
        </p:nvSpPr>
        <p:spPr bwMode="auto">
          <a:xfrm>
            <a:off x="1828800" y="6629401"/>
            <a:ext cx="8636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000">
                <a:latin typeface="Arial" charset="0"/>
                <a:cs typeface="+mn-cs"/>
              </a:rPr>
              <a:t>Lange, R. A. and L. D. Hillis (2001). "Cardiovascular complications of cocaine use." </a:t>
            </a:r>
            <a:r>
              <a:rPr lang="en-US" sz="1000" u="sng">
                <a:latin typeface="Arial" charset="0"/>
                <a:cs typeface="+mn-cs"/>
              </a:rPr>
              <a:t>N Engl J Med</a:t>
            </a:r>
            <a:r>
              <a:rPr lang="en-US" sz="1000">
                <a:latin typeface="Arial" charset="0"/>
                <a:cs typeface="+mn-cs"/>
              </a:rPr>
              <a:t> </a:t>
            </a:r>
            <a:r>
              <a:rPr lang="en-US" sz="1000" b="1">
                <a:latin typeface="Arial" charset="0"/>
                <a:cs typeface="+mn-cs"/>
              </a:rPr>
              <a:t>345</a:t>
            </a:r>
            <a:r>
              <a:rPr lang="en-US" sz="1000">
                <a:latin typeface="Arial" charset="0"/>
                <a:cs typeface="+mn-cs"/>
              </a:rPr>
              <a:t>(5): 351-8.</a:t>
            </a:r>
            <a:endParaRPr lang="en-US" sz="2400">
              <a:latin typeface="Arial" charset="0"/>
              <a:cs typeface="+mn-cs"/>
            </a:endParaRPr>
          </a:p>
        </p:txBody>
      </p:sp>
    </p:spTree>
    <p:custDataLst>
      <p:tags r:id="rId1"/>
    </p:custDataLst>
    <p:extLst>
      <p:ext uri="{BB962C8B-B14F-4D97-AF65-F5344CB8AC3E}">
        <p14:creationId xmlns:p14="http://schemas.microsoft.com/office/powerpoint/2010/main" val="1787603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04801"/>
            <a:ext cx="10549467" cy="5922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44035" name="Text Box 3"/>
          <p:cNvSpPr txBox="1">
            <a:spLocks noChangeArrowheads="1"/>
          </p:cNvSpPr>
          <p:nvPr/>
        </p:nvSpPr>
        <p:spPr bwMode="auto">
          <a:xfrm>
            <a:off x="7924800" y="6248400"/>
            <a:ext cx="3860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a:latin typeface="Arial" charset="0"/>
                <a:cs typeface="+mn-cs"/>
              </a:rPr>
              <a:t>Slide from Richard Rawson</a:t>
            </a:r>
            <a:endParaRPr lang="en-US" sz="2400">
              <a:cs typeface="+mn-cs"/>
            </a:endParaRPr>
          </a:p>
        </p:txBody>
      </p:sp>
    </p:spTree>
    <p:custDataLst>
      <p:tags r:id="rId1"/>
    </p:custDataLst>
    <p:extLst>
      <p:ext uri="{BB962C8B-B14F-4D97-AF65-F5344CB8AC3E}">
        <p14:creationId xmlns:p14="http://schemas.microsoft.com/office/powerpoint/2010/main" val="240539155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52963" y="6503170"/>
            <a:ext cx="8065008" cy="246221"/>
          </a:xfrm>
          <a:prstGeom prst="rect">
            <a:avLst/>
          </a:prstGeom>
        </p:spPr>
        <p:txBody>
          <a:bodyPr wrap="square">
            <a:spAutoFit/>
          </a:bodyPr>
          <a:lstStyle/>
          <a:p>
            <a:r>
              <a:rPr lang="en-US" sz="1000" dirty="0">
                <a:latin typeface="Arial" charset="0"/>
                <a:hlinkClick r:id="rId3"/>
              </a:rPr>
              <a:t>Katz, J. The First Count of Fentanyl Deaths in 2016: Up 540% in Three Years. NYT </a:t>
            </a:r>
            <a:r>
              <a:rPr lang="mr-IN" sz="1000" dirty="0">
                <a:latin typeface="Arial" charset="0"/>
                <a:hlinkClick r:id="rId3"/>
              </a:rPr>
              <a:t>–</a:t>
            </a:r>
            <a:r>
              <a:rPr lang="en-US" sz="1000" dirty="0">
                <a:latin typeface="Arial" charset="0"/>
                <a:hlinkClick r:id="rId3"/>
              </a:rPr>
              <a:t> The UpShot 9/2/2017.</a:t>
            </a:r>
            <a:endParaRPr lang="en-US" sz="1000" dirty="0">
              <a:latin typeface="Arial" charset="0"/>
            </a:endParaRPr>
          </a:p>
        </p:txBody>
      </p:sp>
      <p:sp>
        <p:nvSpPr>
          <p:cNvPr id="9" name="Rectangle 2">
            <a:extLst>
              <a:ext uri="{FF2B5EF4-FFF2-40B4-BE49-F238E27FC236}">
                <a16:creationId xmlns:a16="http://schemas.microsoft.com/office/drawing/2014/main" id="{380998D9-B85D-6D4C-8622-5F273BEAA2C4}"/>
              </a:ext>
            </a:extLst>
          </p:cNvPr>
          <p:cNvSpPr txBox="1">
            <a:spLocks noChangeArrowheads="1"/>
          </p:cNvSpPr>
          <p:nvPr/>
        </p:nvSpPr>
        <p:spPr>
          <a:xfrm>
            <a:off x="-755374" y="2286000"/>
            <a:ext cx="7869259"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i="1" dirty="0"/>
              <a:t>Stimulant-involved overdose deaths </a:t>
            </a:r>
            <a:br>
              <a:rPr lang="en-US" sz="3200" i="1" dirty="0"/>
            </a:br>
            <a:r>
              <a:rPr lang="en-US" sz="3200" i="1" dirty="0"/>
              <a:t>surging with opioids</a:t>
            </a:r>
          </a:p>
        </p:txBody>
      </p:sp>
      <p:pic>
        <p:nvPicPr>
          <p:cNvPr id="6" name="Picture 5" descr="A close up of a map&#10;&#10;Description automatically generated">
            <a:extLst>
              <a:ext uri="{FF2B5EF4-FFF2-40B4-BE49-F238E27FC236}">
                <a16:creationId xmlns:a16="http://schemas.microsoft.com/office/drawing/2014/main" id="{AB2BF4D5-BFDF-644E-A0C8-84EB86631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3885" y="0"/>
            <a:ext cx="4929808" cy="5810130"/>
          </a:xfrm>
          <a:prstGeom prst="rect">
            <a:avLst/>
          </a:prstGeom>
        </p:spPr>
      </p:pic>
    </p:spTree>
    <p:custDataLst>
      <p:tags r:id="rId1"/>
    </p:custDataLst>
    <p:extLst>
      <p:ext uri="{BB962C8B-B14F-4D97-AF65-F5344CB8AC3E}">
        <p14:creationId xmlns:p14="http://schemas.microsoft.com/office/powerpoint/2010/main" val="4280218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48FEB7A7-5FD1-914E-8D5D-1AC38E006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608" y="0"/>
            <a:ext cx="10844784" cy="5789151"/>
          </a:xfrm>
          <a:prstGeom prst="rect">
            <a:avLst/>
          </a:prstGeom>
        </p:spPr>
      </p:pic>
      <p:sp>
        <p:nvSpPr>
          <p:cNvPr id="4" name="TextBox 3">
            <a:extLst>
              <a:ext uri="{FF2B5EF4-FFF2-40B4-BE49-F238E27FC236}">
                <a16:creationId xmlns:a16="http://schemas.microsoft.com/office/drawing/2014/main" id="{801D8BFB-05EA-2042-9809-C6A1C9363F6D}"/>
              </a:ext>
            </a:extLst>
          </p:cNvPr>
          <p:cNvSpPr txBox="1"/>
          <p:nvPr/>
        </p:nvSpPr>
        <p:spPr>
          <a:xfrm>
            <a:off x="2267712" y="5934670"/>
            <a:ext cx="7278624" cy="923330"/>
          </a:xfrm>
          <a:prstGeom prst="rect">
            <a:avLst/>
          </a:prstGeom>
          <a:noFill/>
        </p:spPr>
        <p:txBody>
          <a:bodyPr wrap="square" rtlCol="0">
            <a:spAutoFit/>
          </a:bodyPr>
          <a:lstStyle/>
          <a:p>
            <a:r>
              <a:rPr lang="en-US" dirty="0"/>
              <a:t>Jill Head, DEA - Drug Threats in the United States: 2019 Update. NDEWS Webinar March 13, 2019 - </a:t>
            </a:r>
            <a:r>
              <a:rPr lang="en-US" dirty="0">
                <a:hlinkClick r:id="rId3"/>
              </a:rPr>
              <a:t>https://ndews.umd.edu/resources/drug-threats-united-states-2019-update</a:t>
            </a:r>
            <a:endParaRPr lang="en-US" dirty="0"/>
          </a:p>
        </p:txBody>
      </p:sp>
      <p:pic>
        <p:nvPicPr>
          <p:cNvPr id="6" name="Picture 5" descr="A group of people in a field&#10;&#10;Description automatically generated">
            <a:extLst>
              <a:ext uri="{FF2B5EF4-FFF2-40B4-BE49-F238E27FC236}">
                <a16:creationId xmlns:a16="http://schemas.microsoft.com/office/drawing/2014/main" id="{2D44B895-4E74-D545-97AF-89433C0FF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27000"/>
            <a:ext cx="7772400" cy="6604000"/>
          </a:xfrm>
          <a:prstGeom prst="rect">
            <a:avLst/>
          </a:prstGeom>
        </p:spPr>
      </p:pic>
    </p:spTree>
    <p:extLst>
      <p:ext uri="{BB962C8B-B14F-4D97-AF65-F5344CB8AC3E}">
        <p14:creationId xmlns:p14="http://schemas.microsoft.com/office/powerpoint/2010/main" val="242075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7924800" y="6521450"/>
            <a:ext cx="3860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a:latin typeface="Arial" charset="0"/>
                <a:cs typeface="+mn-cs"/>
              </a:rPr>
              <a:t>Slide from Richard Rawson</a:t>
            </a:r>
            <a:endParaRPr lang="en-US" sz="2400">
              <a:cs typeface="+mn-cs"/>
            </a:endParaRPr>
          </a:p>
        </p:txBody>
      </p:sp>
      <p:grpSp>
        <p:nvGrpSpPr>
          <p:cNvPr id="79874" name="Group 4"/>
          <p:cNvGrpSpPr>
            <a:grpSpLocks/>
          </p:cNvGrpSpPr>
          <p:nvPr/>
        </p:nvGrpSpPr>
        <p:grpSpPr bwMode="auto">
          <a:xfrm>
            <a:off x="6182784" y="774701"/>
            <a:ext cx="5509683" cy="2728913"/>
            <a:chOff x="3264" y="488"/>
            <a:chExt cx="2928" cy="1872"/>
          </a:xfrm>
        </p:grpSpPr>
        <p:grpSp>
          <p:nvGrpSpPr>
            <p:cNvPr id="80132" name="Group 5"/>
            <p:cNvGrpSpPr>
              <a:grpSpLocks/>
            </p:cNvGrpSpPr>
            <p:nvPr/>
          </p:nvGrpSpPr>
          <p:grpSpPr bwMode="auto">
            <a:xfrm>
              <a:off x="3264" y="488"/>
              <a:ext cx="2928" cy="1872"/>
              <a:chOff x="3264" y="488"/>
              <a:chExt cx="2928" cy="1872"/>
            </a:xfrm>
          </p:grpSpPr>
          <p:sp>
            <p:nvSpPr>
              <p:cNvPr id="45319" name="Rectangle 6"/>
              <p:cNvSpPr>
                <a:spLocks noChangeArrowheads="1"/>
              </p:cNvSpPr>
              <p:nvPr/>
            </p:nvSpPr>
            <p:spPr bwMode="auto">
              <a:xfrm>
                <a:off x="3264" y="488"/>
                <a:ext cx="2928" cy="1872"/>
              </a:xfrm>
              <a:prstGeom prst="rect">
                <a:avLst/>
              </a:prstGeom>
              <a:gradFill rotWithShape="0">
                <a:gsLst>
                  <a:gs pos="0">
                    <a:srgbClr val="000066"/>
                  </a:gs>
                  <a:gs pos="50000">
                    <a:srgbClr val="0000FF"/>
                  </a:gs>
                  <a:gs pos="100000">
                    <a:srgbClr val="000066"/>
                  </a:gs>
                </a:gsLst>
                <a:lin ang="5400000" scaled="1"/>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cs typeface="+mn-cs"/>
                </a:endParaRPr>
              </a:p>
            </p:txBody>
          </p:sp>
          <p:sp>
            <p:nvSpPr>
              <p:cNvPr id="45320" name="Line 7"/>
              <p:cNvSpPr>
                <a:spLocks noChangeShapeType="1"/>
              </p:cNvSpPr>
              <p:nvPr/>
            </p:nvSpPr>
            <p:spPr bwMode="auto">
              <a:xfrm>
                <a:off x="3760" y="768"/>
                <a:ext cx="1" cy="1302"/>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21" name="Line 8"/>
              <p:cNvSpPr>
                <a:spLocks noChangeShapeType="1"/>
              </p:cNvSpPr>
              <p:nvPr/>
            </p:nvSpPr>
            <p:spPr bwMode="auto">
              <a:xfrm>
                <a:off x="3733" y="1419"/>
                <a:ext cx="27" cy="1"/>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22" name="Line 9"/>
              <p:cNvSpPr>
                <a:spLocks noChangeShapeType="1"/>
              </p:cNvSpPr>
              <p:nvPr/>
            </p:nvSpPr>
            <p:spPr bwMode="auto">
              <a:xfrm>
                <a:off x="3733" y="1095"/>
                <a:ext cx="27" cy="0"/>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23" name="Line 10"/>
              <p:cNvSpPr>
                <a:spLocks noChangeShapeType="1"/>
              </p:cNvSpPr>
              <p:nvPr/>
            </p:nvSpPr>
            <p:spPr bwMode="auto">
              <a:xfrm>
                <a:off x="3733" y="768"/>
                <a:ext cx="27" cy="1"/>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24" name="Rectangle 11"/>
              <p:cNvSpPr>
                <a:spLocks noChangeArrowheads="1"/>
              </p:cNvSpPr>
              <p:nvPr/>
            </p:nvSpPr>
            <p:spPr bwMode="auto">
              <a:xfrm>
                <a:off x="3644" y="2030"/>
                <a:ext cx="41"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0</a:t>
                </a:r>
                <a:endParaRPr lang="en-US" sz="1200">
                  <a:cs typeface="+mn-cs"/>
                </a:endParaRPr>
              </a:p>
            </p:txBody>
          </p:sp>
          <p:sp>
            <p:nvSpPr>
              <p:cNvPr id="45325" name="Rectangle 12"/>
              <p:cNvSpPr>
                <a:spLocks noChangeArrowheads="1"/>
              </p:cNvSpPr>
              <p:nvPr/>
            </p:nvSpPr>
            <p:spPr bwMode="auto">
              <a:xfrm>
                <a:off x="3545" y="1707"/>
                <a:ext cx="124"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100</a:t>
                </a:r>
                <a:endParaRPr lang="en-US" sz="1200">
                  <a:cs typeface="+mn-cs"/>
                </a:endParaRPr>
              </a:p>
            </p:txBody>
          </p:sp>
          <p:sp>
            <p:nvSpPr>
              <p:cNvPr id="45326" name="Rectangle 13"/>
              <p:cNvSpPr>
                <a:spLocks noChangeArrowheads="1"/>
              </p:cNvSpPr>
              <p:nvPr/>
            </p:nvSpPr>
            <p:spPr bwMode="auto">
              <a:xfrm>
                <a:off x="3545" y="1380"/>
                <a:ext cx="124"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200</a:t>
                </a:r>
                <a:endParaRPr lang="en-US" sz="1200">
                  <a:cs typeface="+mn-cs"/>
                </a:endParaRPr>
              </a:p>
            </p:txBody>
          </p:sp>
          <p:sp>
            <p:nvSpPr>
              <p:cNvPr id="45327" name="Rectangle 14"/>
              <p:cNvSpPr>
                <a:spLocks noChangeArrowheads="1"/>
              </p:cNvSpPr>
              <p:nvPr/>
            </p:nvSpPr>
            <p:spPr bwMode="auto">
              <a:xfrm>
                <a:off x="3545" y="1056"/>
                <a:ext cx="124"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300</a:t>
                </a:r>
                <a:endParaRPr lang="en-US" sz="1200">
                  <a:cs typeface="+mn-cs"/>
                </a:endParaRPr>
              </a:p>
            </p:txBody>
          </p:sp>
          <p:sp>
            <p:nvSpPr>
              <p:cNvPr id="45328" name="Rectangle 15"/>
              <p:cNvSpPr>
                <a:spLocks noChangeArrowheads="1"/>
              </p:cNvSpPr>
              <p:nvPr/>
            </p:nvSpPr>
            <p:spPr bwMode="auto">
              <a:xfrm>
                <a:off x="3545" y="730"/>
                <a:ext cx="124"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400</a:t>
                </a:r>
                <a:endParaRPr lang="en-US" sz="1200">
                  <a:cs typeface="+mn-cs"/>
                </a:endParaRPr>
              </a:p>
            </p:txBody>
          </p:sp>
          <p:sp>
            <p:nvSpPr>
              <p:cNvPr id="45329" name="Line 16"/>
              <p:cNvSpPr>
                <a:spLocks noChangeShapeType="1"/>
              </p:cNvSpPr>
              <p:nvPr/>
            </p:nvSpPr>
            <p:spPr bwMode="auto">
              <a:xfrm>
                <a:off x="3739" y="2070"/>
                <a:ext cx="28" cy="1"/>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30" name="Rectangle 17"/>
              <p:cNvSpPr>
                <a:spLocks noChangeArrowheads="1"/>
              </p:cNvSpPr>
              <p:nvPr/>
            </p:nvSpPr>
            <p:spPr bwMode="auto">
              <a:xfrm>
                <a:off x="4454" y="2211"/>
                <a:ext cx="644"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Time After Cocaine</a:t>
                </a:r>
                <a:endParaRPr lang="en-US" sz="1200">
                  <a:cs typeface="+mn-cs"/>
                </a:endParaRPr>
              </a:p>
            </p:txBody>
          </p:sp>
          <p:sp>
            <p:nvSpPr>
              <p:cNvPr id="45331" name="Rectangle 18"/>
              <p:cNvSpPr>
                <a:spLocks noChangeArrowheads="1"/>
              </p:cNvSpPr>
              <p:nvPr/>
            </p:nvSpPr>
            <p:spPr bwMode="auto">
              <a:xfrm rot="16200000">
                <a:off x="3043" y="1225"/>
                <a:ext cx="809" cy="9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 of Basal Release</a:t>
                </a:r>
                <a:endParaRPr lang="en-US" sz="1200">
                  <a:cs typeface="+mn-cs"/>
                </a:endParaRPr>
              </a:p>
            </p:txBody>
          </p:sp>
          <p:sp>
            <p:nvSpPr>
              <p:cNvPr id="45332" name="Line 19"/>
              <p:cNvSpPr>
                <a:spLocks noChangeShapeType="1"/>
              </p:cNvSpPr>
              <p:nvPr/>
            </p:nvSpPr>
            <p:spPr bwMode="auto">
              <a:xfrm>
                <a:off x="3849" y="1745"/>
                <a:ext cx="27" cy="1"/>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33" name="Line 20"/>
              <p:cNvSpPr>
                <a:spLocks noChangeShapeType="1"/>
              </p:cNvSpPr>
              <p:nvPr/>
            </p:nvSpPr>
            <p:spPr bwMode="auto">
              <a:xfrm flipV="1">
                <a:off x="3876" y="1362"/>
                <a:ext cx="130" cy="380"/>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34" name="Line 21"/>
              <p:cNvSpPr>
                <a:spLocks noChangeShapeType="1"/>
              </p:cNvSpPr>
              <p:nvPr/>
            </p:nvSpPr>
            <p:spPr bwMode="auto">
              <a:xfrm>
                <a:off x="3876" y="1745"/>
                <a:ext cx="130" cy="10"/>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35" name="Line 22"/>
              <p:cNvSpPr>
                <a:spLocks noChangeShapeType="1"/>
              </p:cNvSpPr>
              <p:nvPr/>
            </p:nvSpPr>
            <p:spPr bwMode="auto">
              <a:xfrm flipV="1">
                <a:off x="3876" y="1680"/>
                <a:ext cx="130" cy="62"/>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36" name="Oval 23"/>
              <p:cNvSpPr>
                <a:spLocks noChangeArrowheads="1"/>
              </p:cNvSpPr>
              <p:nvPr/>
            </p:nvSpPr>
            <p:spPr bwMode="auto">
              <a:xfrm>
                <a:off x="3846" y="1720"/>
                <a:ext cx="57"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37" name="Rectangle 24"/>
              <p:cNvSpPr>
                <a:spLocks noChangeArrowheads="1"/>
              </p:cNvSpPr>
              <p:nvPr/>
            </p:nvSpPr>
            <p:spPr bwMode="auto">
              <a:xfrm>
                <a:off x="3846" y="1720"/>
                <a:ext cx="57"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80153" name="Freeform 25"/>
              <p:cNvSpPr>
                <a:spLocks/>
              </p:cNvSpPr>
              <p:nvPr/>
            </p:nvSpPr>
            <p:spPr bwMode="auto">
              <a:xfrm>
                <a:off x="3845" y="1720"/>
                <a:ext cx="62" cy="50"/>
              </a:xfrm>
              <a:custGeom>
                <a:avLst/>
                <a:gdLst>
                  <a:gd name="T0" fmla="*/ 3 w 83"/>
                  <a:gd name="T1" fmla="*/ 0 h 84"/>
                  <a:gd name="T2" fmla="*/ 5 w 83"/>
                  <a:gd name="T3" fmla="*/ 1 h 84"/>
                  <a:gd name="T4" fmla="*/ 0 w 83"/>
                  <a:gd name="T5" fmla="*/ 1 h 84"/>
                  <a:gd name="T6" fmla="*/ 3 w 83"/>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84">
                    <a:moveTo>
                      <a:pt x="42" y="0"/>
                    </a:moveTo>
                    <a:lnTo>
                      <a:pt x="83"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5339" name="Line 26"/>
              <p:cNvSpPr>
                <a:spLocks noChangeShapeType="1"/>
              </p:cNvSpPr>
              <p:nvPr/>
            </p:nvSpPr>
            <p:spPr bwMode="auto">
              <a:xfrm flipV="1">
                <a:off x="4006" y="1242"/>
                <a:ext cx="125" cy="121"/>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40" name="Line 27"/>
              <p:cNvSpPr>
                <a:spLocks noChangeShapeType="1"/>
              </p:cNvSpPr>
              <p:nvPr/>
            </p:nvSpPr>
            <p:spPr bwMode="auto">
              <a:xfrm flipV="1">
                <a:off x="4131" y="1144"/>
                <a:ext cx="128" cy="98"/>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41" name="Line 28"/>
              <p:cNvSpPr>
                <a:spLocks noChangeShapeType="1"/>
              </p:cNvSpPr>
              <p:nvPr/>
            </p:nvSpPr>
            <p:spPr bwMode="auto">
              <a:xfrm flipV="1">
                <a:off x="4262" y="997"/>
                <a:ext cx="130" cy="147"/>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42" name="Line 29"/>
              <p:cNvSpPr>
                <a:spLocks noChangeShapeType="1"/>
              </p:cNvSpPr>
              <p:nvPr/>
            </p:nvSpPr>
            <p:spPr bwMode="auto">
              <a:xfrm>
                <a:off x="4392" y="997"/>
                <a:ext cx="125" cy="36"/>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43" name="Line 30"/>
              <p:cNvSpPr>
                <a:spLocks noChangeShapeType="1"/>
              </p:cNvSpPr>
              <p:nvPr/>
            </p:nvSpPr>
            <p:spPr bwMode="auto">
              <a:xfrm>
                <a:off x="4517" y="1029"/>
                <a:ext cx="129" cy="51"/>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44" name="Line 31"/>
              <p:cNvSpPr>
                <a:spLocks noChangeShapeType="1"/>
              </p:cNvSpPr>
              <p:nvPr/>
            </p:nvSpPr>
            <p:spPr bwMode="auto">
              <a:xfrm>
                <a:off x="4646" y="1080"/>
                <a:ext cx="127" cy="74"/>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45" name="Line 32"/>
              <p:cNvSpPr>
                <a:spLocks noChangeShapeType="1"/>
              </p:cNvSpPr>
              <p:nvPr/>
            </p:nvSpPr>
            <p:spPr bwMode="auto">
              <a:xfrm>
                <a:off x="4777" y="1159"/>
                <a:ext cx="125" cy="65"/>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46" name="Line 33"/>
              <p:cNvSpPr>
                <a:spLocks noChangeShapeType="1"/>
              </p:cNvSpPr>
              <p:nvPr/>
            </p:nvSpPr>
            <p:spPr bwMode="auto">
              <a:xfrm>
                <a:off x="4902" y="1224"/>
                <a:ext cx="130" cy="246"/>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47" name="Line 34"/>
              <p:cNvSpPr>
                <a:spLocks noChangeShapeType="1"/>
              </p:cNvSpPr>
              <p:nvPr/>
            </p:nvSpPr>
            <p:spPr bwMode="auto">
              <a:xfrm>
                <a:off x="5032" y="1470"/>
                <a:ext cx="128" cy="22"/>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48" name="Line 35"/>
              <p:cNvSpPr>
                <a:spLocks noChangeShapeType="1"/>
              </p:cNvSpPr>
              <p:nvPr/>
            </p:nvSpPr>
            <p:spPr bwMode="auto">
              <a:xfrm>
                <a:off x="5163" y="1492"/>
                <a:ext cx="125" cy="42"/>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49" name="Line 36"/>
              <p:cNvSpPr>
                <a:spLocks noChangeShapeType="1"/>
              </p:cNvSpPr>
              <p:nvPr/>
            </p:nvSpPr>
            <p:spPr bwMode="auto">
              <a:xfrm>
                <a:off x="5288" y="1535"/>
                <a:ext cx="130" cy="36"/>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50" name="Line 37"/>
              <p:cNvSpPr>
                <a:spLocks noChangeShapeType="1"/>
              </p:cNvSpPr>
              <p:nvPr/>
            </p:nvSpPr>
            <p:spPr bwMode="auto">
              <a:xfrm>
                <a:off x="5418" y="1568"/>
                <a:ext cx="129" cy="47"/>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51" name="Line 38"/>
              <p:cNvSpPr>
                <a:spLocks noChangeShapeType="1"/>
              </p:cNvSpPr>
              <p:nvPr/>
            </p:nvSpPr>
            <p:spPr bwMode="auto">
              <a:xfrm>
                <a:off x="5547" y="1615"/>
                <a:ext cx="126" cy="32"/>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52" name="Line 39"/>
              <p:cNvSpPr>
                <a:spLocks noChangeShapeType="1"/>
              </p:cNvSpPr>
              <p:nvPr/>
            </p:nvSpPr>
            <p:spPr bwMode="auto">
              <a:xfrm>
                <a:off x="5673" y="1647"/>
                <a:ext cx="127" cy="10"/>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53" name="Line 40"/>
              <p:cNvSpPr>
                <a:spLocks noChangeShapeType="1"/>
              </p:cNvSpPr>
              <p:nvPr/>
            </p:nvSpPr>
            <p:spPr bwMode="auto">
              <a:xfrm>
                <a:off x="4006" y="1752"/>
                <a:ext cx="125" cy="44"/>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54" name="Line 41"/>
              <p:cNvSpPr>
                <a:spLocks noChangeShapeType="1"/>
              </p:cNvSpPr>
              <p:nvPr/>
            </p:nvSpPr>
            <p:spPr bwMode="auto">
              <a:xfrm>
                <a:off x="4131" y="1796"/>
                <a:ext cx="128" cy="14"/>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55" name="Line 42"/>
              <p:cNvSpPr>
                <a:spLocks noChangeShapeType="1"/>
              </p:cNvSpPr>
              <p:nvPr/>
            </p:nvSpPr>
            <p:spPr bwMode="auto">
              <a:xfrm flipV="1">
                <a:off x="4262" y="1778"/>
                <a:ext cx="130" cy="32"/>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56" name="Line 43"/>
              <p:cNvSpPr>
                <a:spLocks noChangeShapeType="1"/>
              </p:cNvSpPr>
              <p:nvPr/>
            </p:nvSpPr>
            <p:spPr bwMode="auto">
              <a:xfrm>
                <a:off x="4392" y="1778"/>
                <a:ext cx="125" cy="37"/>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57" name="Line 44"/>
              <p:cNvSpPr>
                <a:spLocks noChangeShapeType="1"/>
              </p:cNvSpPr>
              <p:nvPr/>
            </p:nvSpPr>
            <p:spPr bwMode="auto">
              <a:xfrm>
                <a:off x="4517" y="1817"/>
                <a:ext cx="129" cy="4"/>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58" name="Line 45"/>
              <p:cNvSpPr>
                <a:spLocks noChangeShapeType="1"/>
              </p:cNvSpPr>
              <p:nvPr/>
            </p:nvSpPr>
            <p:spPr bwMode="auto">
              <a:xfrm>
                <a:off x="4646" y="1821"/>
                <a:ext cx="127" cy="7"/>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59" name="Line 46"/>
              <p:cNvSpPr>
                <a:spLocks noChangeShapeType="1"/>
              </p:cNvSpPr>
              <p:nvPr/>
            </p:nvSpPr>
            <p:spPr bwMode="auto">
              <a:xfrm>
                <a:off x="4777" y="1827"/>
                <a:ext cx="125" cy="0"/>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60" name="Line 47"/>
              <p:cNvSpPr>
                <a:spLocks noChangeShapeType="1"/>
              </p:cNvSpPr>
              <p:nvPr/>
            </p:nvSpPr>
            <p:spPr bwMode="auto">
              <a:xfrm flipV="1">
                <a:off x="4902" y="1810"/>
                <a:ext cx="130" cy="17"/>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61" name="Line 48"/>
              <p:cNvSpPr>
                <a:spLocks noChangeShapeType="1"/>
              </p:cNvSpPr>
              <p:nvPr/>
            </p:nvSpPr>
            <p:spPr bwMode="auto">
              <a:xfrm flipV="1">
                <a:off x="5032" y="1804"/>
                <a:ext cx="128" cy="12"/>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62" name="Line 49"/>
              <p:cNvSpPr>
                <a:spLocks noChangeShapeType="1"/>
              </p:cNvSpPr>
              <p:nvPr/>
            </p:nvSpPr>
            <p:spPr bwMode="auto">
              <a:xfrm flipV="1">
                <a:off x="5163" y="1796"/>
                <a:ext cx="125" cy="8"/>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63" name="Line 50"/>
              <p:cNvSpPr>
                <a:spLocks noChangeShapeType="1"/>
              </p:cNvSpPr>
              <p:nvPr/>
            </p:nvSpPr>
            <p:spPr bwMode="auto">
              <a:xfrm flipV="1">
                <a:off x="5288" y="1792"/>
                <a:ext cx="130" cy="4"/>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64" name="Line 51"/>
              <p:cNvSpPr>
                <a:spLocks noChangeShapeType="1"/>
              </p:cNvSpPr>
              <p:nvPr/>
            </p:nvSpPr>
            <p:spPr bwMode="auto">
              <a:xfrm flipV="1">
                <a:off x="5418" y="1785"/>
                <a:ext cx="129" cy="7"/>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65" name="Line 52"/>
              <p:cNvSpPr>
                <a:spLocks noChangeShapeType="1"/>
              </p:cNvSpPr>
              <p:nvPr/>
            </p:nvSpPr>
            <p:spPr bwMode="auto">
              <a:xfrm flipV="1">
                <a:off x="5547" y="1770"/>
                <a:ext cx="126" cy="15"/>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66" name="Line 53"/>
              <p:cNvSpPr>
                <a:spLocks noChangeShapeType="1"/>
              </p:cNvSpPr>
              <p:nvPr/>
            </p:nvSpPr>
            <p:spPr bwMode="auto">
              <a:xfrm flipV="1">
                <a:off x="5673" y="1763"/>
                <a:ext cx="127" cy="7"/>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67" name="Line 54"/>
              <p:cNvSpPr>
                <a:spLocks noChangeShapeType="1"/>
              </p:cNvSpPr>
              <p:nvPr/>
            </p:nvSpPr>
            <p:spPr bwMode="auto">
              <a:xfrm>
                <a:off x="4006" y="1680"/>
                <a:ext cx="125" cy="7"/>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68" name="Line 55"/>
              <p:cNvSpPr>
                <a:spLocks noChangeShapeType="1"/>
              </p:cNvSpPr>
              <p:nvPr/>
            </p:nvSpPr>
            <p:spPr bwMode="auto">
              <a:xfrm flipV="1">
                <a:off x="4131" y="1665"/>
                <a:ext cx="128" cy="22"/>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69" name="Line 56"/>
              <p:cNvSpPr>
                <a:spLocks noChangeShapeType="1"/>
              </p:cNvSpPr>
              <p:nvPr/>
            </p:nvSpPr>
            <p:spPr bwMode="auto">
              <a:xfrm flipV="1">
                <a:off x="4262" y="1629"/>
                <a:ext cx="130" cy="36"/>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70" name="Line 57"/>
              <p:cNvSpPr>
                <a:spLocks noChangeShapeType="1"/>
              </p:cNvSpPr>
              <p:nvPr/>
            </p:nvSpPr>
            <p:spPr bwMode="auto">
              <a:xfrm flipV="1">
                <a:off x="4392" y="1604"/>
                <a:ext cx="125" cy="25"/>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71" name="Line 58"/>
              <p:cNvSpPr>
                <a:spLocks noChangeShapeType="1"/>
              </p:cNvSpPr>
              <p:nvPr/>
            </p:nvSpPr>
            <p:spPr bwMode="auto">
              <a:xfrm flipV="1">
                <a:off x="4517" y="1568"/>
                <a:ext cx="129" cy="36"/>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72" name="Line 59"/>
              <p:cNvSpPr>
                <a:spLocks noChangeShapeType="1"/>
              </p:cNvSpPr>
              <p:nvPr/>
            </p:nvSpPr>
            <p:spPr bwMode="auto">
              <a:xfrm flipV="1">
                <a:off x="4646" y="1517"/>
                <a:ext cx="127" cy="51"/>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73" name="Line 60"/>
              <p:cNvSpPr>
                <a:spLocks noChangeShapeType="1"/>
              </p:cNvSpPr>
              <p:nvPr/>
            </p:nvSpPr>
            <p:spPr bwMode="auto">
              <a:xfrm>
                <a:off x="4777" y="1517"/>
                <a:ext cx="125" cy="33"/>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74" name="Line 61"/>
              <p:cNvSpPr>
                <a:spLocks noChangeShapeType="1"/>
              </p:cNvSpPr>
              <p:nvPr/>
            </p:nvSpPr>
            <p:spPr bwMode="auto">
              <a:xfrm>
                <a:off x="4902" y="1550"/>
                <a:ext cx="130" cy="58"/>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75" name="Line 62"/>
              <p:cNvSpPr>
                <a:spLocks noChangeShapeType="1"/>
              </p:cNvSpPr>
              <p:nvPr/>
            </p:nvSpPr>
            <p:spPr bwMode="auto">
              <a:xfrm>
                <a:off x="5032" y="1607"/>
                <a:ext cx="128" cy="22"/>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76" name="Line 63"/>
              <p:cNvSpPr>
                <a:spLocks noChangeShapeType="1"/>
              </p:cNvSpPr>
              <p:nvPr/>
            </p:nvSpPr>
            <p:spPr bwMode="auto">
              <a:xfrm>
                <a:off x="5163" y="1629"/>
                <a:ext cx="125" cy="44"/>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77" name="Line 64"/>
              <p:cNvSpPr>
                <a:spLocks noChangeShapeType="1"/>
              </p:cNvSpPr>
              <p:nvPr/>
            </p:nvSpPr>
            <p:spPr bwMode="auto">
              <a:xfrm>
                <a:off x="5288" y="1673"/>
                <a:ext cx="130" cy="54"/>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78" name="Line 65"/>
              <p:cNvSpPr>
                <a:spLocks noChangeShapeType="1"/>
              </p:cNvSpPr>
              <p:nvPr/>
            </p:nvSpPr>
            <p:spPr bwMode="auto">
              <a:xfrm flipV="1">
                <a:off x="5418" y="1720"/>
                <a:ext cx="129" cy="10"/>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79" name="Line 66"/>
              <p:cNvSpPr>
                <a:spLocks noChangeShapeType="1"/>
              </p:cNvSpPr>
              <p:nvPr/>
            </p:nvSpPr>
            <p:spPr bwMode="auto">
              <a:xfrm flipV="1">
                <a:off x="5547" y="1713"/>
                <a:ext cx="126" cy="7"/>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80" name="Line 67"/>
              <p:cNvSpPr>
                <a:spLocks noChangeShapeType="1"/>
              </p:cNvSpPr>
              <p:nvPr/>
            </p:nvSpPr>
            <p:spPr bwMode="auto">
              <a:xfrm>
                <a:off x="5673" y="1713"/>
                <a:ext cx="127" cy="0"/>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81" name="Oval 68"/>
              <p:cNvSpPr>
                <a:spLocks noChangeArrowheads="1"/>
              </p:cNvSpPr>
              <p:nvPr/>
            </p:nvSpPr>
            <p:spPr bwMode="auto">
              <a:xfrm>
                <a:off x="3974" y="1336"/>
                <a:ext cx="61"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82" name="Oval 69"/>
              <p:cNvSpPr>
                <a:spLocks noChangeArrowheads="1"/>
              </p:cNvSpPr>
              <p:nvPr/>
            </p:nvSpPr>
            <p:spPr bwMode="auto">
              <a:xfrm>
                <a:off x="4100" y="1217"/>
                <a:ext cx="58" cy="48"/>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83" name="Oval 70"/>
              <p:cNvSpPr>
                <a:spLocks noChangeArrowheads="1"/>
              </p:cNvSpPr>
              <p:nvPr/>
            </p:nvSpPr>
            <p:spPr bwMode="auto">
              <a:xfrm>
                <a:off x="4230" y="1119"/>
                <a:ext cx="56" cy="49"/>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84" name="Oval 71"/>
              <p:cNvSpPr>
                <a:spLocks noChangeArrowheads="1"/>
              </p:cNvSpPr>
              <p:nvPr/>
            </p:nvSpPr>
            <p:spPr bwMode="auto">
              <a:xfrm>
                <a:off x="4360" y="972"/>
                <a:ext cx="62" cy="49"/>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85" name="Oval 72"/>
              <p:cNvSpPr>
                <a:spLocks noChangeArrowheads="1"/>
              </p:cNvSpPr>
              <p:nvPr/>
            </p:nvSpPr>
            <p:spPr bwMode="auto">
              <a:xfrm>
                <a:off x="4486" y="1004"/>
                <a:ext cx="58"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86" name="Oval 73"/>
              <p:cNvSpPr>
                <a:spLocks noChangeArrowheads="1"/>
              </p:cNvSpPr>
              <p:nvPr/>
            </p:nvSpPr>
            <p:spPr bwMode="auto">
              <a:xfrm>
                <a:off x="4616" y="1055"/>
                <a:ext cx="57"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87" name="Oval 74"/>
              <p:cNvSpPr>
                <a:spLocks noChangeArrowheads="1"/>
              </p:cNvSpPr>
              <p:nvPr/>
            </p:nvSpPr>
            <p:spPr bwMode="auto">
              <a:xfrm>
                <a:off x="4747" y="1134"/>
                <a:ext cx="57"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88" name="Oval 75"/>
              <p:cNvSpPr>
                <a:spLocks noChangeArrowheads="1"/>
              </p:cNvSpPr>
              <p:nvPr/>
            </p:nvSpPr>
            <p:spPr bwMode="auto">
              <a:xfrm>
                <a:off x="4871" y="1199"/>
                <a:ext cx="55"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89" name="Oval 76"/>
              <p:cNvSpPr>
                <a:spLocks noChangeArrowheads="1"/>
              </p:cNvSpPr>
              <p:nvPr/>
            </p:nvSpPr>
            <p:spPr bwMode="auto">
              <a:xfrm>
                <a:off x="5001" y="1445"/>
                <a:ext cx="58"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90" name="Oval 77"/>
              <p:cNvSpPr>
                <a:spLocks noChangeArrowheads="1"/>
              </p:cNvSpPr>
              <p:nvPr/>
            </p:nvSpPr>
            <p:spPr bwMode="auto">
              <a:xfrm>
                <a:off x="5131" y="1466"/>
                <a:ext cx="56"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91" name="Oval 78"/>
              <p:cNvSpPr>
                <a:spLocks noChangeArrowheads="1"/>
              </p:cNvSpPr>
              <p:nvPr/>
            </p:nvSpPr>
            <p:spPr bwMode="auto">
              <a:xfrm>
                <a:off x="5257" y="1509"/>
                <a:ext cx="56" cy="48"/>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92" name="Oval 79"/>
              <p:cNvSpPr>
                <a:spLocks noChangeArrowheads="1"/>
              </p:cNvSpPr>
              <p:nvPr/>
            </p:nvSpPr>
            <p:spPr bwMode="auto">
              <a:xfrm>
                <a:off x="5387" y="1542"/>
                <a:ext cx="58"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93" name="Oval 80"/>
              <p:cNvSpPr>
                <a:spLocks noChangeArrowheads="1"/>
              </p:cNvSpPr>
              <p:nvPr/>
            </p:nvSpPr>
            <p:spPr bwMode="auto">
              <a:xfrm>
                <a:off x="5517" y="1589"/>
                <a:ext cx="57" cy="48"/>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94" name="Oval 81"/>
              <p:cNvSpPr>
                <a:spLocks noChangeArrowheads="1"/>
              </p:cNvSpPr>
              <p:nvPr/>
            </p:nvSpPr>
            <p:spPr bwMode="auto">
              <a:xfrm>
                <a:off x="5643" y="1622"/>
                <a:ext cx="57"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95" name="Oval 82"/>
              <p:cNvSpPr>
                <a:spLocks noChangeArrowheads="1"/>
              </p:cNvSpPr>
              <p:nvPr/>
            </p:nvSpPr>
            <p:spPr bwMode="auto">
              <a:xfrm>
                <a:off x="5774" y="1629"/>
                <a:ext cx="56"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96" name="Rectangle 83"/>
              <p:cNvSpPr>
                <a:spLocks noChangeArrowheads="1"/>
              </p:cNvSpPr>
              <p:nvPr/>
            </p:nvSpPr>
            <p:spPr bwMode="auto">
              <a:xfrm>
                <a:off x="3974" y="1727"/>
                <a:ext cx="61"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97" name="Rectangle 84"/>
              <p:cNvSpPr>
                <a:spLocks noChangeArrowheads="1"/>
              </p:cNvSpPr>
              <p:nvPr/>
            </p:nvSpPr>
            <p:spPr bwMode="auto">
              <a:xfrm>
                <a:off x="4100" y="1770"/>
                <a:ext cx="58"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98" name="Rectangle 85"/>
              <p:cNvSpPr>
                <a:spLocks noChangeArrowheads="1"/>
              </p:cNvSpPr>
              <p:nvPr/>
            </p:nvSpPr>
            <p:spPr bwMode="auto">
              <a:xfrm>
                <a:off x="4230" y="1785"/>
                <a:ext cx="56"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399" name="Rectangle 86"/>
              <p:cNvSpPr>
                <a:spLocks noChangeArrowheads="1"/>
              </p:cNvSpPr>
              <p:nvPr/>
            </p:nvSpPr>
            <p:spPr bwMode="auto">
              <a:xfrm>
                <a:off x="4360" y="1752"/>
                <a:ext cx="62"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400" name="Rectangle 87"/>
              <p:cNvSpPr>
                <a:spLocks noChangeArrowheads="1"/>
              </p:cNvSpPr>
              <p:nvPr/>
            </p:nvSpPr>
            <p:spPr bwMode="auto">
              <a:xfrm>
                <a:off x="4486" y="1792"/>
                <a:ext cx="58" cy="49"/>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401" name="Rectangle 88"/>
              <p:cNvSpPr>
                <a:spLocks noChangeArrowheads="1"/>
              </p:cNvSpPr>
              <p:nvPr/>
            </p:nvSpPr>
            <p:spPr bwMode="auto">
              <a:xfrm>
                <a:off x="4616" y="1796"/>
                <a:ext cx="57"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402" name="Rectangle 89"/>
              <p:cNvSpPr>
                <a:spLocks noChangeArrowheads="1"/>
              </p:cNvSpPr>
              <p:nvPr/>
            </p:nvSpPr>
            <p:spPr bwMode="auto">
              <a:xfrm>
                <a:off x="4747" y="1804"/>
                <a:ext cx="57" cy="49"/>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403" name="Rectangle 90"/>
              <p:cNvSpPr>
                <a:spLocks noChangeArrowheads="1"/>
              </p:cNvSpPr>
              <p:nvPr/>
            </p:nvSpPr>
            <p:spPr bwMode="auto">
              <a:xfrm>
                <a:off x="4871" y="1804"/>
                <a:ext cx="55" cy="49"/>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404" name="Rectangle 91"/>
              <p:cNvSpPr>
                <a:spLocks noChangeArrowheads="1"/>
              </p:cNvSpPr>
              <p:nvPr/>
            </p:nvSpPr>
            <p:spPr bwMode="auto">
              <a:xfrm>
                <a:off x="5001" y="1785"/>
                <a:ext cx="58"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405" name="Rectangle 92"/>
              <p:cNvSpPr>
                <a:spLocks noChangeArrowheads="1"/>
              </p:cNvSpPr>
              <p:nvPr/>
            </p:nvSpPr>
            <p:spPr bwMode="auto">
              <a:xfrm>
                <a:off x="5131" y="1778"/>
                <a:ext cx="56"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406" name="Rectangle 93"/>
              <p:cNvSpPr>
                <a:spLocks noChangeArrowheads="1"/>
              </p:cNvSpPr>
              <p:nvPr/>
            </p:nvSpPr>
            <p:spPr bwMode="auto">
              <a:xfrm>
                <a:off x="5257" y="1770"/>
                <a:ext cx="56"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407" name="Rectangle 94"/>
              <p:cNvSpPr>
                <a:spLocks noChangeArrowheads="1"/>
              </p:cNvSpPr>
              <p:nvPr/>
            </p:nvSpPr>
            <p:spPr bwMode="auto">
              <a:xfrm>
                <a:off x="5387" y="1766"/>
                <a:ext cx="58" cy="48"/>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408" name="Rectangle 95"/>
              <p:cNvSpPr>
                <a:spLocks noChangeArrowheads="1"/>
              </p:cNvSpPr>
              <p:nvPr/>
            </p:nvSpPr>
            <p:spPr bwMode="auto">
              <a:xfrm>
                <a:off x="5517" y="1760"/>
                <a:ext cx="57"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409" name="Rectangle 96"/>
              <p:cNvSpPr>
                <a:spLocks noChangeArrowheads="1"/>
              </p:cNvSpPr>
              <p:nvPr/>
            </p:nvSpPr>
            <p:spPr bwMode="auto">
              <a:xfrm>
                <a:off x="5643" y="1745"/>
                <a:ext cx="57"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410" name="Rectangle 97"/>
              <p:cNvSpPr>
                <a:spLocks noChangeArrowheads="1"/>
              </p:cNvSpPr>
              <p:nvPr/>
            </p:nvSpPr>
            <p:spPr bwMode="auto">
              <a:xfrm>
                <a:off x="5774" y="1738"/>
                <a:ext cx="56"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80226" name="Freeform 98"/>
              <p:cNvSpPr>
                <a:spLocks/>
              </p:cNvSpPr>
              <p:nvPr/>
            </p:nvSpPr>
            <p:spPr bwMode="auto">
              <a:xfrm>
                <a:off x="3974" y="1655"/>
                <a:ext cx="63" cy="50"/>
              </a:xfrm>
              <a:custGeom>
                <a:avLst/>
                <a:gdLst>
                  <a:gd name="T0" fmla="*/ 4 w 84"/>
                  <a:gd name="T1" fmla="*/ 0 h 84"/>
                  <a:gd name="T2" fmla="*/ 6 w 84"/>
                  <a:gd name="T3" fmla="*/ 1 h 84"/>
                  <a:gd name="T4" fmla="*/ 0 w 84"/>
                  <a:gd name="T5" fmla="*/ 1 h 84"/>
                  <a:gd name="T6" fmla="*/ 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80227" name="Freeform 99"/>
              <p:cNvSpPr>
                <a:spLocks/>
              </p:cNvSpPr>
              <p:nvPr/>
            </p:nvSpPr>
            <p:spPr bwMode="auto">
              <a:xfrm>
                <a:off x="4100" y="1662"/>
                <a:ext cx="63" cy="51"/>
              </a:xfrm>
              <a:custGeom>
                <a:avLst/>
                <a:gdLst>
                  <a:gd name="T0" fmla="*/ 4 w 84"/>
                  <a:gd name="T1" fmla="*/ 0 h 84"/>
                  <a:gd name="T2" fmla="*/ 6 w 84"/>
                  <a:gd name="T3" fmla="*/ 1 h 84"/>
                  <a:gd name="T4" fmla="*/ 0 w 84"/>
                  <a:gd name="T5" fmla="*/ 1 h 84"/>
                  <a:gd name="T6" fmla="*/ 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80228" name="Freeform 100"/>
              <p:cNvSpPr>
                <a:spLocks/>
              </p:cNvSpPr>
              <p:nvPr/>
            </p:nvSpPr>
            <p:spPr bwMode="auto">
              <a:xfrm>
                <a:off x="4230" y="1640"/>
                <a:ext cx="63" cy="51"/>
              </a:xfrm>
              <a:custGeom>
                <a:avLst/>
                <a:gdLst>
                  <a:gd name="T0" fmla="*/ 4 w 84"/>
                  <a:gd name="T1" fmla="*/ 0 h 84"/>
                  <a:gd name="T2" fmla="*/ 6 w 84"/>
                  <a:gd name="T3" fmla="*/ 1 h 84"/>
                  <a:gd name="T4" fmla="*/ 0 w 84"/>
                  <a:gd name="T5" fmla="*/ 1 h 84"/>
                  <a:gd name="T6" fmla="*/ 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80229" name="Freeform 101"/>
              <p:cNvSpPr>
                <a:spLocks/>
              </p:cNvSpPr>
              <p:nvPr/>
            </p:nvSpPr>
            <p:spPr bwMode="auto">
              <a:xfrm>
                <a:off x="4360" y="1604"/>
                <a:ext cx="63" cy="51"/>
              </a:xfrm>
              <a:custGeom>
                <a:avLst/>
                <a:gdLst>
                  <a:gd name="T0" fmla="*/ 4 w 84"/>
                  <a:gd name="T1" fmla="*/ 0 h 84"/>
                  <a:gd name="T2" fmla="*/ 6 w 84"/>
                  <a:gd name="T3" fmla="*/ 1 h 84"/>
                  <a:gd name="T4" fmla="*/ 0 w 84"/>
                  <a:gd name="T5" fmla="*/ 1 h 84"/>
                  <a:gd name="T6" fmla="*/ 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80230" name="Freeform 102"/>
              <p:cNvSpPr>
                <a:spLocks/>
              </p:cNvSpPr>
              <p:nvPr/>
            </p:nvSpPr>
            <p:spPr bwMode="auto">
              <a:xfrm>
                <a:off x="4486" y="1579"/>
                <a:ext cx="63" cy="50"/>
              </a:xfrm>
              <a:custGeom>
                <a:avLst/>
                <a:gdLst>
                  <a:gd name="T0" fmla="*/ 4 w 84"/>
                  <a:gd name="T1" fmla="*/ 0 h 84"/>
                  <a:gd name="T2" fmla="*/ 6 w 84"/>
                  <a:gd name="T3" fmla="*/ 1 h 84"/>
                  <a:gd name="T4" fmla="*/ 0 w 84"/>
                  <a:gd name="T5" fmla="*/ 1 h 84"/>
                  <a:gd name="T6" fmla="*/ 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80231" name="Freeform 103"/>
              <p:cNvSpPr>
                <a:spLocks/>
              </p:cNvSpPr>
              <p:nvPr/>
            </p:nvSpPr>
            <p:spPr bwMode="auto">
              <a:xfrm>
                <a:off x="4616" y="1542"/>
                <a:ext cx="63" cy="51"/>
              </a:xfrm>
              <a:custGeom>
                <a:avLst/>
                <a:gdLst>
                  <a:gd name="T0" fmla="*/ 4 w 84"/>
                  <a:gd name="T1" fmla="*/ 0 h 84"/>
                  <a:gd name="T2" fmla="*/ 6 w 84"/>
                  <a:gd name="T3" fmla="*/ 1 h 84"/>
                  <a:gd name="T4" fmla="*/ 0 w 84"/>
                  <a:gd name="T5" fmla="*/ 1 h 84"/>
                  <a:gd name="T6" fmla="*/ 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80232" name="Freeform 104"/>
              <p:cNvSpPr>
                <a:spLocks/>
              </p:cNvSpPr>
              <p:nvPr/>
            </p:nvSpPr>
            <p:spPr bwMode="auto">
              <a:xfrm>
                <a:off x="4746" y="1492"/>
                <a:ext cx="63" cy="50"/>
              </a:xfrm>
              <a:custGeom>
                <a:avLst/>
                <a:gdLst>
                  <a:gd name="T0" fmla="*/ 4 w 84"/>
                  <a:gd name="T1" fmla="*/ 0 h 84"/>
                  <a:gd name="T2" fmla="*/ 6 w 84"/>
                  <a:gd name="T3" fmla="*/ 1 h 84"/>
                  <a:gd name="T4" fmla="*/ 0 w 84"/>
                  <a:gd name="T5" fmla="*/ 1 h 84"/>
                  <a:gd name="T6" fmla="*/ 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80233" name="Freeform 105"/>
              <p:cNvSpPr>
                <a:spLocks/>
              </p:cNvSpPr>
              <p:nvPr/>
            </p:nvSpPr>
            <p:spPr bwMode="auto">
              <a:xfrm>
                <a:off x="4871" y="1524"/>
                <a:ext cx="63" cy="51"/>
              </a:xfrm>
              <a:custGeom>
                <a:avLst/>
                <a:gdLst>
                  <a:gd name="T0" fmla="*/ 4 w 84"/>
                  <a:gd name="T1" fmla="*/ 0 h 84"/>
                  <a:gd name="T2" fmla="*/ 6 w 84"/>
                  <a:gd name="T3" fmla="*/ 1 h 84"/>
                  <a:gd name="T4" fmla="*/ 0 w 84"/>
                  <a:gd name="T5" fmla="*/ 1 h 84"/>
                  <a:gd name="T6" fmla="*/ 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80234" name="Freeform 106"/>
              <p:cNvSpPr>
                <a:spLocks/>
              </p:cNvSpPr>
              <p:nvPr/>
            </p:nvSpPr>
            <p:spPr bwMode="auto">
              <a:xfrm>
                <a:off x="5001" y="1582"/>
                <a:ext cx="63" cy="51"/>
              </a:xfrm>
              <a:custGeom>
                <a:avLst/>
                <a:gdLst>
                  <a:gd name="T0" fmla="*/ 4 w 84"/>
                  <a:gd name="T1" fmla="*/ 0 h 84"/>
                  <a:gd name="T2" fmla="*/ 6 w 84"/>
                  <a:gd name="T3" fmla="*/ 1 h 84"/>
                  <a:gd name="T4" fmla="*/ 0 w 84"/>
                  <a:gd name="T5" fmla="*/ 1 h 84"/>
                  <a:gd name="T6" fmla="*/ 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80235" name="Freeform 107"/>
              <p:cNvSpPr>
                <a:spLocks/>
              </p:cNvSpPr>
              <p:nvPr/>
            </p:nvSpPr>
            <p:spPr bwMode="auto">
              <a:xfrm>
                <a:off x="5131" y="1604"/>
                <a:ext cx="63" cy="51"/>
              </a:xfrm>
              <a:custGeom>
                <a:avLst/>
                <a:gdLst>
                  <a:gd name="T0" fmla="*/ 4 w 84"/>
                  <a:gd name="T1" fmla="*/ 0 h 84"/>
                  <a:gd name="T2" fmla="*/ 6 w 84"/>
                  <a:gd name="T3" fmla="*/ 1 h 84"/>
                  <a:gd name="T4" fmla="*/ 0 w 84"/>
                  <a:gd name="T5" fmla="*/ 1 h 84"/>
                  <a:gd name="T6" fmla="*/ 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80236" name="Freeform 108"/>
              <p:cNvSpPr>
                <a:spLocks/>
              </p:cNvSpPr>
              <p:nvPr/>
            </p:nvSpPr>
            <p:spPr bwMode="auto">
              <a:xfrm>
                <a:off x="5257" y="1647"/>
                <a:ext cx="63" cy="51"/>
              </a:xfrm>
              <a:custGeom>
                <a:avLst/>
                <a:gdLst>
                  <a:gd name="T0" fmla="*/ 4 w 84"/>
                  <a:gd name="T1" fmla="*/ 0 h 84"/>
                  <a:gd name="T2" fmla="*/ 6 w 84"/>
                  <a:gd name="T3" fmla="*/ 1 h 84"/>
                  <a:gd name="T4" fmla="*/ 0 w 84"/>
                  <a:gd name="T5" fmla="*/ 1 h 84"/>
                  <a:gd name="T6" fmla="*/ 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80237" name="Freeform 109"/>
              <p:cNvSpPr>
                <a:spLocks/>
              </p:cNvSpPr>
              <p:nvPr/>
            </p:nvSpPr>
            <p:spPr bwMode="auto">
              <a:xfrm>
                <a:off x="5387" y="1702"/>
                <a:ext cx="63" cy="50"/>
              </a:xfrm>
              <a:custGeom>
                <a:avLst/>
                <a:gdLst>
                  <a:gd name="T0" fmla="*/ 4 w 84"/>
                  <a:gd name="T1" fmla="*/ 0 h 84"/>
                  <a:gd name="T2" fmla="*/ 6 w 84"/>
                  <a:gd name="T3" fmla="*/ 1 h 84"/>
                  <a:gd name="T4" fmla="*/ 0 w 84"/>
                  <a:gd name="T5" fmla="*/ 1 h 84"/>
                  <a:gd name="T6" fmla="*/ 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80238" name="Freeform 110"/>
              <p:cNvSpPr>
                <a:spLocks/>
              </p:cNvSpPr>
              <p:nvPr/>
            </p:nvSpPr>
            <p:spPr bwMode="auto">
              <a:xfrm>
                <a:off x="5517" y="1694"/>
                <a:ext cx="63" cy="51"/>
              </a:xfrm>
              <a:custGeom>
                <a:avLst/>
                <a:gdLst>
                  <a:gd name="T0" fmla="*/ 4 w 84"/>
                  <a:gd name="T1" fmla="*/ 0 h 84"/>
                  <a:gd name="T2" fmla="*/ 6 w 84"/>
                  <a:gd name="T3" fmla="*/ 1 h 84"/>
                  <a:gd name="T4" fmla="*/ 0 w 84"/>
                  <a:gd name="T5" fmla="*/ 1 h 84"/>
                  <a:gd name="T6" fmla="*/ 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80239" name="Freeform 111"/>
              <p:cNvSpPr>
                <a:spLocks/>
              </p:cNvSpPr>
              <p:nvPr/>
            </p:nvSpPr>
            <p:spPr bwMode="auto">
              <a:xfrm>
                <a:off x="5643" y="1687"/>
                <a:ext cx="63" cy="51"/>
              </a:xfrm>
              <a:custGeom>
                <a:avLst/>
                <a:gdLst>
                  <a:gd name="T0" fmla="*/ 4 w 84"/>
                  <a:gd name="T1" fmla="*/ 0 h 84"/>
                  <a:gd name="T2" fmla="*/ 6 w 84"/>
                  <a:gd name="T3" fmla="*/ 1 h 84"/>
                  <a:gd name="T4" fmla="*/ 0 w 84"/>
                  <a:gd name="T5" fmla="*/ 1 h 84"/>
                  <a:gd name="T6" fmla="*/ 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80240" name="Freeform 112"/>
              <p:cNvSpPr>
                <a:spLocks/>
              </p:cNvSpPr>
              <p:nvPr/>
            </p:nvSpPr>
            <p:spPr bwMode="auto">
              <a:xfrm>
                <a:off x="5773" y="1687"/>
                <a:ext cx="62" cy="51"/>
              </a:xfrm>
              <a:custGeom>
                <a:avLst/>
                <a:gdLst>
                  <a:gd name="T0" fmla="*/ 3 w 83"/>
                  <a:gd name="T1" fmla="*/ 0 h 84"/>
                  <a:gd name="T2" fmla="*/ 5 w 83"/>
                  <a:gd name="T3" fmla="*/ 1 h 84"/>
                  <a:gd name="T4" fmla="*/ 0 w 83"/>
                  <a:gd name="T5" fmla="*/ 1 h 84"/>
                  <a:gd name="T6" fmla="*/ 3 w 83"/>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84">
                    <a:moveTo>
                      <a:pt x="42" y="0"/>
                    </a:moveTo>
                    <a:lnTo>
                      <a:pt x="83"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5426" name="Line 113"/>
              <p:cNvSpPr>
                <a:spLocks noChangeShapeType="1"/>
              </p:cNvSpPr>
              <p:nvPr/>
            </p:nvSpPr>
            <p:spPr bwMode="auto">
              <a:xfrm>
                <a:off x="5232" y="1034"/>
                <a:ext cx="143" cy="0"/>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427" name="Oval 114"/>
              <p:cNvSpPr>
                <a:spLocks noChangeArrowheads="1"/>
              </p:cNvSpPr>
              <p:nvPr/>
            </p:nvSpPr>
            <p:spPr bwMode="auto">
              <a:xfrm>
                <a:off x="5276" y="1012"/>
                <a:ext cx="46" cy="40"/>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428" name="Rectangle 115"/>
              <p:cNvSpPr>
                <a:spLocks noChangeArrowheads="1"/>
              </p:cNvSpPr>
              <p:nvPr/>
            </p:nvSpPr>
            <p:spPr bwMode="auto">
              <a:xfrm>
                <a:off x="5397" y="994"/>
                <a:ext cx="102"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DA</a:t>
                </a:r>
                <a:endParaRPr lang="en-US" sz="1200">
                  <a:cs typeface="+mn-cs"/>
                </a:endParaRPr>
              </a:p>
            </p:txBody>
          </p:sp>
          <p:sp>
            <p:nvSpPr>
              <p:cNvPr id="45429" name="Line 116"/>
              <p:cNvSpPr>
                <a:spLocks noChangeShapeType="1"/>
              </p:cNvSpPr>
              <p:nvPr/>
            </p:nvSpPr>
            <p:spPr bwMode="auto">
              <a:xfrm>
                <a:off x="5232" y="1131"/>
                <a:ext cx="143" cy="1"/>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430" name="Rectangle 117"/>
              <p:cNvSpPr>
                <a:spLocks noChangeArrowheads="1"/>
              </p:cNvSpPr>
              <p:nvPr/>
            </p:nvSpPr>
            <p:spPr bwMode="auto">
              <a:xfrm>
                <a:off x="5276" y="1110"/>
                <a:ext cx="46" cy="40"/>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431" name="Rectangle 118"/>
              <p:cNvSpPr>
                <a:spLocks noChangeArrowheads="1"/>
              </p:cNvSpPr>
              <p:nvPr/>
            </p:nvSpPr>
            <p:spPr bwMode="auto">
              <a:xfrm>
                <a:off x="5399" y="1090"/>
                <a:ext cx="243"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DOPAC</a:t>
                </a:r>
                <a:endParaRPr lang="en-US" sz="1200">
                  <a:cs typeface="+mn-cs"/>
                </a:endParaRPr>
              </a:p>
            </p:txBody>
          </p:sp>
          <p:sp>
            <p:nvSpPr>
              <p:cNvPr id="45432" name="Line 119"/>
              <p:cNvSpPr>
                <a:spLocks noChangeShapeType="1"/>
              </p:cNvSpPr>
              <p:nvPr/>
            </p:nvSpPr>
            <p:spPr bwMode="auto">
              <a:xfrm>
                <a:off x="5232" y="1229"/>
                <a:ext cx="143" cy="1"/>
              </a:xfrm>
              <a:prstGeom prst="line">
                <a:avLst/>
              </a:prstGeom>
              <a:noFill/>
              <a:ln w="28575">
                <a:solidFill>
                  <a:srgbClr val="00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80248" name="Freeform 120"/>
              <p:cNvSpPr>
                <a:spLocks/>
              </p:cNvSpPr>
              <p:nvPr/>
            </p:nvSpPr>
            <p:spPr bwMode="auto">
              <a:xfrm>
                <a:off x="5276" y="1207"/>
                <a:ext cx="54" cy="44"/>
              </a:xfrm>
              <a:custGeom>
                <a:avLst/>
                <a:gdLst>
                  <a:gd name="T0" fmla="*/ 3 w 72"/>
                  <a:gd name="T1" fmla="*/ 0 h 72"/>
                  <a:gd name="T2" fmla="*/ 6 w 72"/>
                  <a:gd name="T3" fmla="*/ 1 h 72"/>
                  <a:gd name="T4" fmla="*/ 0 w 72"/>
                  <a:gd name="T5" fmla="*/ 1 h 72"/>
                  <a:gd name="T6" fmla="*/ 3 w 72"/>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2">
                    <a:moveTo>
                      <a:pt x="36" y="0"/>
                    </a:moveTo>
                    <a:lnTo>
                      <a:pt x="72" y="72"/>
                    </a:lnTo>
                    <a:lnTo>
                      <a:pt x="0" y="72"/>
                    </a:lnTo>
                    <a:lnTo>
                      <a:pt x="36"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5434" name="Rectangle 121"/>
              <p:cNvSpPr>
                <a:spLocks noChangeArrowheads="1"/>
              </p:cNvSpPr>
              <p:nvPr/>
            </p:nvSpPr>
            <p:spPr bwMode="auto">
              <a:xfrm>
                <a:off x="5399" y="1189"/>
                <a:ext cx="150"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HVA</a:t>
                </a:r>
                <a:endParaRPr lang="en-US" sz="1200">
                  <a:cs typeface="+mn-cs"/>
                </a:endParaRPr>
              </a:p>
            </p:txBody>
          </p:sp>
          <p:sp>
            <p:nvSpPr>
              <p:cNvPr id="45435" name="Rectangle 122"/>
              <p:cNvSpPr>
                <a:spLocks noChangeArrowheads="1"/>
              </p:cNvSpPr>
              <p:nvPr/>
            </p:nvSpPr>
            <p:spPr bwMode="auto">
              <a:xfrm>
                <a:off x="3891" y="674"/>
                <a:ext cx="390"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Accumbens</a:t>
                </a:r>
                <a:endParaRPr lang="en-US" sz="1200">
                  <a:cs typeface="+mn-cs"/>
                </a:endParaRPr>
              </a:p>
            </p:txBody>
          </p:sp>
          <p:sp>
            <p:nvSpPr>
              <p:cNvPr id="45436" name="Line 123"/>
              <p:cNvSpPr>
                <a:spLocks noChangeShapeType="1"/>
              </p:cNvSpPr>
              <p:nvPr/>
            </p:nvSpPr>
            <p:spPr bwMode="auto">
              <a:xfrm>
                <a:off x="3727" y="1737"/>
                <a:ext cx="27" cy="0"/>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45318" name="Text Box 124"/>
            <p:cNvSpPr txBox="1">
              <a:spLocks noChangeArrowheads="1"/>
            </p:cNvSpPr>
            <p:nvPr/>
          </p:nvSpPr>
          <p:spPr bwMode="auto">
            <a:xfrm>
              <a:off x="4945" y="510"/>
              <a:ext cx="727" cy="27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defRPr/>
              </a:pPr>
              <a:r>
                <a:rPr lang="en-US" sz="2000" b="1">
                  <a:solidFill>
                    <a:srgbClr val="FFFF00"/>
                  </a:solidFill>
                  <a:latin typeface="Arial" charset="0"/>
                  <a:cs typeface="+mn-cs"/>
                </a:rPr>
                <a:t>COCAINE</a:t>
              </a:r>
              <a:endParaRPr lang="en-US" sz="2000" b="1">
                <a:solidFill>
                  <a:srgbClr val="FFFF00"/>
                </a:solidFill>
                <a:cs typeface="+mn-cs"/>
              </a:endParaRPr>
            </a:p>
          </p:txBody>
        </p:sp>
      </p:grpSp>
      <p:grpSp>
        <p:nvGrpSpPr>
          <p:cNvPr id="79875" name="Group 125"/>
          <p:cNvGrpSpPr>
            <a:grpSpLocks/>
          </p:cNvGrpSpPr>
          <p:nvPr/>
        </p:nvGrpSpPr>
        <p:grpSpPr bwMode="auto">
          <a:xfrm>
            <a:off x="493184" y="3810000"/>
            <a:ext cx="5509683" cy="2565400"/>
            <a:chOff x="248" y="2416"/>
            <a:chExt cx="2928" cy="1760"/>
          </a:xfrm>
        </p:grpSpPr>
        <p:sp>
          <p:nvSpPr>
            <p:cNvPr id="45239" name="Rectangle 126"/>
            <p:cNvSpPr>
              <a:spLocks noChangeArrowheads="1"/>
            </p:cNvSpPr>
            <p:nvPr/>
          </p:nvSpPr>
          <p:spPr bwMode="auto">
            <a:xfrm>
              <a:off x="248" y="2416"/>
              <a:ext cx="2928" cy="1760"/>
            </a:xfrm>
            <a:prstGeom prst="rect">
              <a:avLst/>
            </a:prstGeom>
            <a:gradFill rotWithShape="0">
              <a:gsLst>
                <a:gs pos="0">
                  <a:srgbClr val="000066"/>
                </a:gs>
                <a:gs pos="50000">
                  <a:srgbClr val="0000FF"/>
                </a:gs>
                <a:gs pos="100000">
                  <a:srgbClr val="000066"/>
                </a:gs>
              </a:gsLst>
              <a:lin ang="5400000" scaled="1"/>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cs typeface="+mn-cs"/>
              </a:endParaRPr>
            </a:p>
          </p:txBody>
        </p:sp>
        <p:sp>
          <p:nvSpPr>
            <p:cNvPr id="45240" name="Line 127"/>
            <p:cNvSpPr>
              <a:spLocks noChangeShapeType="1"/>
            </p:cNvSpPr>
            <p:nvPr/>
          </p:nvSpPr>
          <p:spPr bwMode="auto">
            <a:xfrm>
              <a:off x="813" y="2531"/>
              <a:ext cx="1" cy="1014"/>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41" name="Line 128"/>
            <p:cNvSpPr>
              <a:spLocks noChangeShapeType="1"/>
            </p:cNvSpPr>
            <p:nvPr/>
          </p:nvSpPr>
          <p:spPr bwMode="auto">
            <a:xfrm>
              <a:off x="789" y="3075"/>
              <a:ext cx="24" cy="1"/>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42" name="Line 129"/>
            <p:cNvSpPr>
              <a:spLocks noChangeShapeType="1"/>
            </p:cNvSpPr>
            <p:nvPr/>
          </p:nvSpPr>
          <p:spPr bwMode="auto">
            <a:xfrm>
              <a:off x="789" y="2805"/>
              <a:ext cx="24" cy="1"/>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43" name="Rectangle 130"/>
            <p:cNvSpPr>
              <a:spLocks noChangeArrowheads="1"/>
            </p:cNvSpPr>
            <p:nvPr/>
          </p:nvSpPr>
          <p:spPr bwMode="auto">
            <a:xfrm>
              <a:off x="710" y="3741"/>
              <a:ext cx="41"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0</a:t>
              </a:r>
              <a:endParaRPr lang="en-US" sz="1200">
                <a:cs typeface="+mn-cs"/>
              </a:endParaRPr>
            </a:p>
          </p:txBody>
        </p:sp>
        <p:sp>
          <p:nvSpPr>
            <p:cNvPr id="45244" name="Rectangle 131"/>
            <p:cNvSpPr>
              <a:spLocks noChangeArrowheads="1"/>
            </p:cNvSpPr>
            <p:nvPr/>
          </p:nvSpPr>
          <p:spPr bwMode="auto">
            <a:xfrm>
              <a:off x="623" y="3309"/>
              <a:ext cx="124"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100</a:t>
              </a:r>
              <a:endParaRPr lang="en-US" sz="1200">
                <a:cs typeface="+mn-cs"/>
              </a:endParaRPr>
            </a:p>
          </p:txBody>
        </p:sp>
        <p:sp>
          <p:nvSpPr>
            <p:cNvPr id="45245" name="Rectangle 132"/>
            <p:cNvSpPr>
              <a:spLocks noChangeArrowheads="1"/>
            </p:cNvSpPr>
            <p:nvPr/>
          </p:nvSpPr>
          <p:spPr bwMode="auto">
            <a:xfrm>
              <a:off x="623" y="3034"/>
              <a:ext cx="124"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150</a:t>
              </a:r>
              <a:endParaRPr lang="en-US" sz="1200">
                <a:cs typeface="+mn-cs"/>
              </a:endParaRPr>
            </a:p>
          </p:txBody>
        </p:sp>
        <p:sp>
          <p:nvSpPr>
            <p:cNvPr id="45246" name="Rectangle 133"/>
            <p:cNvSpPr>
              <a:spLocks noChangeArrowheads="1"/>
            </p:cNvSpPr>
            <p:nvPr/>
          </p:nvSpPr>
          <p:spPr bwMode="auto">
            <a:xfrm>
              <a:off x="623" y="2765"/>
              <a:ext cx="124"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200</a:t>
              </a:r>
              <a:endParaRPr lang="en-US" sz="1200">
                <a:cs typeface="+mn-cs"/>
              </a:endParaRPr>
            </a:p>
          </p:txBody>
        </p:sp>
        <p:sp>
          <p:nvSpPr>
            <p:cNvPr id="45247" name="Rectangle 134"/>
            <p:cNvSpPr>
              <a:spLocks noChangeArrowheads="1"/>
            </p:cNvSpPr>
            <p:nvPr/>
          </p:nvSpPr>
          <p:spPr bwMode="auto">
            <a:xfrm>
              <a:off x="623" y="2491"/>
              <a:ext cx="124"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250</a:t>
              </a:r>
              <a:endParaRPr lang="en-US" sz="1200">
                <a:cs typeface="+mn-cs"/>
              </a:endParaRPr>
            </a:p>
          </p:txBody>
        </p:sp>
        <p:sp>
          <p:nvSpPr>
            <p:cNvPr id="45248" name="Line 135"/>
            <p:cNvSpPr>
              <a:spLocks noChangeShapeType="1"/>
            </p:cNvSpPr>
            <p:nvPr/>
          </p:nvSpPr>
          <p:spPr bwMode="auto">
            <a:xfrm>
              <a:off x="794" y="3782"/>
              <a:ext cx="27" cy="0"/>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nvGrpSpPr>
            <p:cNvPr id="80064" name="Group 136"/>
            <p:cNvGrpSpPr>
              <a:grpSpLocks/>
            </p:cNvGrpSpPr>
            <p:nvPr/>
          </p:nvGrpSpPr>
          <p:grpSpPr bwMode="auto">
            <a:xfrm>
              <a:off x="897" y="3784"/>
              <a:ext cx="1361" cy="190"/>
              <a:chOff x="2062" y="3229"/>
              <a:chExt cx="2075" cy="313"/>
            </a:xfrm>
          </p:grpSpPr>
          <p:sp>
            <p:nvSpPr>
              <p:cNvPr id="45302" name="Line 137"/>
              <p:cNvSpPr>
                <a:spLocks noChangeShapeType="1"/>
              </p:cNvSpPr>
              <p:nvPr/>
            </p:nvSpPr>
            <p:spPr bwMode="auto">
              <a:xfrm>
                <a:off x="2089" y="3229"/>
                <a:ext cx="1952" cy="2"/>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03" name="Line 138"/>
              <p:cNvSpPr>
                <a:spLocks noChangeShapeType="1"/>
              </p:cNvSpPr>
              <p:nvPr/>
            </p:nvSpPr>
            <p:spPr bwMode="auto">
              <a:xfrm flipV="1">
                <a:off x="2089" y="3229"/>
                <a:ext cx="0" cy="36"/>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04" name="Line 139"/>
              <p:cNvSpPr>
                <a:spLocks noChangeShapeType="1"/>
              </p:cNvSpPr>
              <p:nvPr/>
            </p:nvSpPr>
            <p:spPr bwMode="auto">
              <a:xfrm flipV="1">
                <a:off x="2305" y="3229"/>
                <a:ext cx="0" cy="36"/>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05" name="Line 140"/>
              <p:cNvSpPr>
                <a:spLocks noChangeShapeType="1"/>
              </p:cNvSpPr>
              <p:nvPr/>
            </p:nvSpPr>
            <p:spPr bwMode="auto">
              <a:xfrm flipV="1">
                <a:off x="2521" y="3229"/>
                <a:ext cx="0" cy="36"/>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06" name="Line 141"/>
              <p:cNvSpPr>
                <a:spLocks noChangeShapeType="1"/>
              </p:cNvSpPr>
              <p:nvPr/>
            </p:nvSpPr>
            <p:spPr bwMode="auto">
              <a:xfrm flipV="1">
                <a:off x="2737" y="3229"/>
                <a:ext cx="2" cy="36"/>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07" name="Line 142"/>
              <p:cNvSpPr>
                <a:spLocks noChangeShapeType="1"/>
              </p:cNvSpPr>
              <p:nvPr/>
            </p:nvSpPr>
            <p:spPr bwMode="auto">
              <a:xfrm flipV="1">
                <a:off x="2955" y="3229"/>
                <a:ext cx="0" cy="36"/>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08" name="Line 143"/>
              <p:cNvSpPr>
                <a:spLocks noChangeShapeType="1"/>
              </p:cNvSpPr>
              <p:nvPr/>
            </p:nvSpPr>
            <p:spPr bwMode="auto">
              <a:xfrm flipV="1">
                <a:off x="3176" y="3229"/>
                <a:ext cx="2" cy="36"/>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09" name="Line 144"/>
              <p:cNvSpPr>
                <a:spLocks noChangeShapeType="1"/>
              </p:cNvSpPr>
              <p:nvPr/>
            </p:nvSpPr>
            <p:spPr bwMode="auto">
              <a:xfrm flipV="1">
                <a:off x="3392" y="3229"/>
                <a:ext cx="2" cy="36"/>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10" name="Line 145"/>
              <p:cNvSpPr>
                <a:spLocks noChangeShapeType="1"/>
              </p:cNvSpPr>
              <p:nvPr/>
            </p:nvSpPr>
            <p:spPr bwMode="auto">
              <a:xfrm flipV="1">
                <a:off x="3610" y="3229"/>
                <a:ext cx="0" cy="36"/>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11" name="Line 146"/>
              <p:cNvSpPr>
                <a:spLocks noChangeShapeType="1"/>
              </p:cNvSpPr>
              <p:nvPr/>
            </p:nvSpPr>
            <p:spPr bwMode="auto">
              <a:xfrm flipV="1">
                <a:off x="3826" y="3229"/>
                <a:ext cx="0" cy="36"/>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12" name="Line 147"/>
              <p:cNvSpPr>
                <a:spLocks noChangeShapeType="1"/>
              </p:cNvSpPr>
              <p:nvPr/>
            </p:nvSpPr>
            <p:spPr bwMode="auto">
              <a:xfrm flipV="1">
                <a:off x="4042" y="3229"/>
                <a:ext cx="0" cy="36"/>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13" name="Rectangle 148"/>
              <p:cNvSpPr>
                <a:spLocks noChangeArrowheads="1"/>
              </p:cNvSpPr>
              <p:nvPr/>
            </p:nvSpPr>
            <p:spPr bwMode="auto">
              <a:xfrm>
                <a:off x="2062" y="3331"/>
                <a:ext cx="63" cy="209"/>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0</a:t>
                </a:r>
                <a:endParaRPr lang="en-US" sz="1200">
                  <a:cs typeface="+mn-cs"/>
                </a:endParaRPr>
              </a:p>
            </p:txBody>
          </p:sp>
          <p:sp>
            <p:nvSpPr>
              <p:cNvPr id="45314" name="Rectangle 149"/>
              <p:cNvSpPr>
                <a:spLocks noChangeArrowheads="1"/>
              </p:cNvSpPr>
              <p:nvPr/>
            </p:nvSpPr>
            <p:spPr bwMode="auto">
              <a:xfrm>
                <a:off x="2707" y="3331"/>
                <a:ext cx="63" cy="209"/>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1</a:t>
                </a:r>
                <a:endParaRPr lang="en-US" sz="1200">
                  <a:cs typeface="+mn-cs"/>
                </a:endParaRPr>
              </a:p>
            </p:txBody>
          </p:sp>
          <p:sp>
            <p:nvSpPr>
              <p:cNvPr id="45315" name="Rectangle 150"/>
              <p:cNvSpPr>
                <a:spLocks noChangeArrowheads="1"/>
              </p:cNvSpPr>
              <p:nvPr/>
            </p:nvSpPr>
            <p:spPr bwMode="auto">
              <a:xfrm>
                <a:off x="3363" y="3333"/>
                <a:ext cx="63" cy="209"/>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2</a:t>
                </a:r>
                <a:endParaRPr lang="en-US" sz="1200">
                  <a:cs typeface="+mn-cs"/>
                </a:endParaRPr>
              </a:p>
            </p:txBody>
          </p:sp>
          <p:sp>
            <p:nvSpPr>
              <p:cNvPr id="45316" name="Rectangle 151"/>
              <p:cNvSpPr>
                <a:spLocks noChangeArrowheads="1"/>
              </p:cNvSpPr>
              <p:nvPr/>
            </p:nvSpPr>
            <p:spPr bwMode="auto">
              <a:xfrm>
                <a:off x="3934" y="3331"/>
                <a:ext cx="203" cy="209"/>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3 hr</a:t>
                </a:r>
                <a:endParaRPr lang="en-US" sz="1200">
                  <a:cs typeface="+mn-cs"/>
                </a:endParaRPr>
              </a:p>
            </p:txBody>
          </p:sp>
        </p:grpSp>
        <p:sp>
          <p:nvSpPr>
            <p:cNvPr id="45250" name="Rectangle 152"/>
            <p:cNvSpPr>
              <a:spLocks noChangeArrowheads="1"/>
            </p:cNvSpPr>
            <p:nvPr/>
          </p:nvSpPr>
          <p:spPr bwMode="auto">
            <a:xfrm>
              <a:off x="1193" y="4003"/>
              <a:ext cx="662"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Time After Nicotine</a:t>
              </a:r>
              <a:endParaRPr lang="en-US" sz="1200">
                <a:cs typeface="+mn-cs"/>
              </a:endParaRPr>
            </a:p>
          </p:txBody>
        </p:sp>
        <p:sp>
          <p:nvSpPr>
            <p:cNvPr id="45251" name="Rectangle 153"/>
            <p:cNvSpPr>
              <a:spLocks noChangeArrowheads="1"/>
            </p:cNvSpPr>
            <p:nvPr/>
          </p:nvSpPr>
          <p:spPr bwMode="auto">
            <a:xfrm rot="16200000">
              <a:off x="144" y="3019"/>
              <a:ext cx="809" cy="9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 of Basal Release</a:t>
              </a:r>
              <a:endParaRPr lang="en-US" sz="1200">
                <a:cs typeface="+mn-cs"/>
              </a:endParaRPr>
            </a:p>
          </p:txBody>
        </p:sp>
        <p:sp>
          <p:nvSpPr>
            <p:cNvPr id="45252" name="Line 154"/>
            <p:cNvSpPr>
              <a:spLocks noChangeShapeType="1"/>
            </p:cNvSpPr>
            <p:nvPr/>
          </p:nvSpPr>
          <p:spPr bwMode="auto">
            <a:xfrm>
              <a:off x="891" y="3349"/>
              <a:ext cx="24" cy="0"/>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53" name="Line 155"/>
            <p:cNvSpPr>
              <a:spLocks noChangeShapeType="1"/>
            </p:cNvSpPr>
            <p:nvPr/>
          </p:nvSpPr>
          <p:spPr bwMode="auto">
            <a:xfrm flipV="1">
              <a:off x="915" y="2696"/>
              <a:ext cx="142" cy="653"/>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54" name="Line 156"/>
            <p:cNvSpPr>
              <a:spLocks noChangeShapeType="1"/>
            </p:cNvSpPr>
            <p:nvPr/>
          </p:nvSpPr>
          <p:spPr bwMode="auto">
            <a:xfrm flipV="1">
              <a:off x="915" y="3239"/>
              <a:ext cx="142" cy="110"/>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55" name="Oval 157"/>
            <p:cNvSpPr>
              <a:spLocks noChangeArrowheads="1"/>
            </p:cNvSpPr>
            <p:nvPr/>
          </p:nvSpPr>
          <p:spPr bwMode="auto">
            <a:xfrm>
              <a:off x="888" y="3323"/>
              <a:ext cx="51"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56" name="Rectangle 158"/>
            <p:cNvSpPr>
              <a:spLocks noChangeArrowheads="1"/>
            </p:cNvSpPr>
            <p:nvPr/>
          </p:nvSpPr>
          <p:spPr bwMode="auto">
            <a:xfrm>
              <a:off x="888" y="3323"/>
              <a:ext cx="51"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57" name="Line 159"/>
            <p:cNvSpPr>
              <a:spLocks noChangeShapeType="1"/>
            </p:cNvSpPr>
            <p:nvPr/>
          </p:nvSpPr>
          <p:spPr bwMode="auto">
            <a:xfrm>
              <a:off x="1057" y="2696"/>
              <a:ext cx="142" cy="244"/>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58" name="Line 160"/>
            <p:cNvSpPr>
              <a:spLocks noChangeShapeType="1"/>
            </p:cNvSpPr>
            <p:nvPr/>
          </p:nvSpPr>
          <p:spPr bwMode="auto">
            <a:xfrm>
              <a:off x="1199" y="2940"/>
              <a:ext cx="144" cy="82"/>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59" name="Line 161"/>
            <p:cNvSpPr>
              <a:spLocks noChangeShapeType="1"/>
            </p:cNvSpPr>
            <p:nvPr/>
          </p:nvSpPr>
          <p:spPr bwMode="auto">
            <a:xfrm>
              <a:off x="1341" y="3022"/>
              <a:ext cx="142" cy="27"/>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60" name="Line 162"/>
            <p:cNvSpPr>
              <a:spLocks noChangeShapeType="1"/>
            </p:cNvSpPr>
            <p:nvPr/>
          </p:nvSpPr>
          <p:spPr bwMode="auto">
            <a:xfrm>
              <a:off x="1483" y="3049"/>
              <a:ext cx="145" cy="22"/>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61" name="Line 163"/>
            <p:cNvSpPr>
              <a:spLocks noChangeShapeType="1"/>
            </p:cNvSpPr>
            <p:nvPr/>
          </p:nvSpPr>
          <p:spPr bwMode="auto">
            <a:xfrm>
              <a:off x="1628" y="3071"/>
              <a:ext cx="142" cy="48"/>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62" name="Line 164"/>
            <p:cNvSpPr>
              <a:spLocks noChangeShapeType="1"/>
            </p:cNvSpPr>
            <p:nvPr/>
          </p:nvSpPr>
          <p:spPr bwMode="auto">
            <a:xfrm>
              <a:off x="1770" y="3118"/>
              <a:ext cx="143" cy="12"/>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63" name="Line 165"/>
            <p:cNvSpPr>
              <a:spLocks noChangeShapeType="1"/>
            </p:cNvSpPr>
            <p:nvPr/>
          </p:nvSpPr>
          <p:spPr bwMode="auto">
            <a:xfrm>
              <a:off x="1913" y="3130"/>
              <a:ext cx="142" cy="7"/>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64" name="Line 166"/>
            <p:cNvSpPr>
              <a:spLocks noChangeShapeType="1"/>
            </p:cNvSpPr>
            <p:nvPr/>
          </p:nvSpPr>
          <p:spPr bwMode="auto">
            <a:xfrm>
              <a:off x="2055" y="3137"/>
              <a:ext cx="144" cy="3"/>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65" name="Line 167"/>
            <p:cNvSpPr>
              <a:spLocks noChangeShapeType="1"/>
            </p:cNvSpPr>
            <p:nvPr/>
          </p:nvSpPr>
          <p:spPr bwMode="auto">
            <a:xfrm flipV="1">
              <a:off x="1057" y="3075"/>
              <a:ext cx="142" cy="164"/>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66" name="Line 168"/>
            <p:cNvSpPr>
              <a:spLocks noChangeShapeType="1"/>
            </p:cNvSpPr>
            <p:nvPr/>
          </p:nvSpPr>
          <p:spPr bwMode="auto">
            <a:xfrm>
              <a:off x="1199" y="3075"/>
              <a:ext cx="144" cy="8"/>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67" name="Line 169"/>
            <p:cNvSpPr>
              <a:spLocks noChangeShapeType="1"/>
            </p:cNvSpPr>
            <p:nvPr/>
          </p:nvSpPr>
          <p:spPr bwMode="auto">
            <a:xfrm>
              <a:off x="1341" y="3083"/>
              <a:ext cx="142" cy="24"/>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68" name="Line 170"/>
            <p:cNvSpPr>
              <a:spLocks noChangeShapeType="1"/>
            </p:cNvSpPr>
            <p:nvPr/>
          </p:nvSpPr>
          <p:spPr bwMode="auto">
            <a:xfrm>
              <a:off x="1483" y="3104"/>
              <a:ext cx="145" cy="0"/>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69" name="Line 171"/>
            <p:cNvSpPr>
              <a:spLocks noChangeShapeType="1"/>
            </p:cNvSpPr>
            <p:nvPr/>
          </p:nvSpPr>
          <p:spPr bwMode="auto">
            <a:xfrm>
              <a:off x="1628" y="3104"/>
              <a:ext cx="142" cy="22"/>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70" name="Line 172"/>
            <p:cNvSpPr>
              <a:spLocks noChangeShapeType="1"/>
            </p:cNvSpPr>
            <p:nvPr/>
          </p:nvSpPr>
          <p:spPr bwMode="auto">
            <a:xfrm>
              <a:off x="1770" y="3126"/>
              <a:ext cx="143" cy="4"/>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71" name="Line 173"/>
            <p:cNvSpPr>
              <a:spLocks noChangeShapeType="1"/>
            </p:cNvSpPr>
            <p:nvPr/>
          </p:nvSpPr>
          <p:spPr bwMode="auto">
            <a:xfrm>
              <a:off x="1913" y="3130"/>
              <a:ext cx="142" cy="60"/>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72" name="Line 174"/>
            <p:cNvSpPr>
              <a:spLocks noChangeShapeType="1"/>
            </p:cNvSpPr>
            <p:nvPr/>
          </p:nvSpPr>
          <p:spPr bwMode="auto">
            <a:xfrm>
              <a:off x="2055" y="3190"/>
              <a:ext cx="135" cy="38"/>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73" name="Oval 175"/>
            <p:cNvSpPr>
              <a:spLocks noChangeArrowheads="1"/>
            </p:cNvSpPr>
            <p:nvPr/>
          </p:nvSpPr>
          <p:spPr bwMode="auto">
            <a:xfrm>
              <a:off x="1029" y="2670"/>
              <a:ext cx="53" cy="48"/>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74" name="Oval 176"/>
            <p:cNvSpPr>
              <a:spLocks noChangeArrowheads="1"/>
            </p:cNvSpPr>
            <p:nvPr/>
          </p:nvSpPr>
          <p:spPr bwMode="auto">
            <a:xfrm>
              <a:off x="1172" y="2915"/>
              <a:ext cx="54" cy="46"/>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75" name="Oval 177"/>
            <p:cNvSpPr>
              <a:spLocks noChangeArrowheads="1"/>
            </p:cNvSpPr>
            <p:nvPr/>
          </p:nvSpPr>
          <p:spPr bwMode="auto">
            <a:xfrm>
              <a:off x="1314" y="2995"/>
              <a:ext cx="51"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76" name="Oval 178"/>
            <p:cNvSpPr>
              <a:spLocks noChangeArrowheads="1"/>
            </p:cNvSpPr>
            <p:nvPr/>
          </p:nvSpPr>
          <p:spPr bwMode="auto">
            <a:xfrm>
              <a:off x="1455" y="3024"/>
              <a:ext cx="51"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77" name="Oval 179"/>
            <p:cNvSpPr>
              <a:spLocks noChangeArrowheads="1"/>
            </p:cNvSpPr>
            <p:nvPr/>
          </p:nvSpPr>
          <p:spPr bwMode="auto">
            <a:xfrm>
              <a:off x="1601" y="3046"/>
              <a:ext cx="51" cy="49"/>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78" name="Oval 180"/>
            <p:cNvSpPr>
              <a:spLocks noChangeArrowheads="1"/>
            </p:cNvSpPr>
            <p:nvPr/>
          </p:nvSpPr>
          <p:spPr bwMode="auto">
            <a:xfrm>
              <a:off x="1743" y="3095"/>
              <a:ext cx="51" cy="49"/>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79" name="Oval 181"/>
            <p:cNvSpPr>
              <a:spLocks noChangeArrowheads="1"/>
            </p:cNvSpPr>
            <p:nvPr/>
          </p:nvSpPr>
          <p:spPr bwMode="auto">
            <a:xfrm>
              <a:off x="1885" y="3104"/>
              <a:ext cx="53" cy="48"/>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80" name="Oval 182"/>
            <p:cNvSpPr>
              <a:spLocks noChangeArrowheads="1"/>
            </p:cNvSpPr>
            <p:nvPr/>
          </p:nvSpPr>
          <p:spPr bwMode="auto">
            <a:xfrm>
              <a:off x="2028" y="3112"/>
              <a:ext cx="54"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81" name="Oval 183"/>
            <p:cNvSpPr>
              <a:spLocks noChangeArrowheads="1"/>
            </p:cNvSpPr>
            <p:nvPr/>
          </p:nvSpPr>
          <p:spPr bwMode="auto">
            <a:xfrm>
              <a:off x="2169" y="3115"/>
              <a:ext cx="51" cy="47"/>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82" name="Rectangle 184"/>
            <p:cNvSpPr>
              <a:spLocks noChangeArrowheads="1"/>
            </p:cNvSpPr>
            <p:nvPr/>
          </p:nvSpPr>
          <p:spPr bwMode="auto">
            <a:xfrm>
              <a:off x="1029" y="3213"/>
              <a:ext cx="53" cy="48"/>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83" name="Rectangle 185"/>
            <p:cNvSpPr>
              <a:spLocks noChangeArrowheads="1"/>
            </p:cNvSpPr>
            <p:nvPr/>
          </p:nvSpPr>
          <p:spPr bwMode="auto">
            <a:xfrm>
              <a:off x="1172" y="3049"/>
              <a:ext cx="54" cy="48"/>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84" name="Rectangle 186"/>
            <p:cNvSpPr>
              <a:spLocks noChangeArrowheads="1"/>
            </p:cNvSpPr>
            <p:nvPr/>
          </p:nvSpPr>
          <p:spPr bwMode="auto">
            <a:xfrm>
              <a:off x="1314" y="3057"/>
              <a:ext cx="51"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85" name="Rectangle 187"/>
            <p:cNvSpPr>
              <a:spLocks noChangeArrowheads="1"/>
            </p:cNvSpPr>
            <p:nvPr/>
          </p:nvSpPr>
          <p:spPr bwMode="auto">
            <a:xfrm>
              <a:off x="1455" y="3079"/>
              <a:ext cx="51"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86" name="Rectangle 188"/>
            <p:cNvSpPr>
              <a:spLocks noChangeArrowheads="1"/>
            </p:cNvSpPr>
            <p:nvPr/>
          </p:nvSpPr>
          <p:spPr bwMode="auto">
            <a:xfrm>
              <a:off x="1601" y="3079"/>
              <a:ext cx="51" cy="47"/>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87" name="Rectangle 189"/>
            <p:cNvSpPr>
              <a:spLocks noChangeArrowheads="1"/>
            </p:cNvSpPr>
            <p:nvPr/>
          </p:nvSpPr>
          <p:spPr bwMode="auto">
            <a:xfrm>
              <a:off x="1743" y="3100"/>
              <a:ext cx="51" cy="48"/>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88" name="Rectangle 190"/>
            <p:cNvSpPr>
              <a:spLocks noChangeArrowheads="1"/>
            </p:cNvSpPr>
            <p:nvPr/>
          </p:nvSpPr>
          <p:spPr bwMode="auto">
            <a:xfrm>
              <a:off x="1885" y="3104"/>
              <a:ext cx="53" cy="48"/>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89" name="Rectangle 191"/>
            <p:cNvSpPr>
              <a:spLocks noChangeArrowheads="1"/>
            </p:cNvSpPr>
            <p:nvPr/>
          </p:nvSpPr>
          <p:spPr bwMode="auto">
            <a:xfrm>
              <a:off x="2028" y="3169"/>
              <a:ext cx="54" cy="48"/>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90" name="Rectangle 192"/>
            <p:cNvSpPr>
              <a:spLocks noChangeArrowheads="1"/>
            </p:cNvSpPr>
            <p:nvPr/>
          </p:nvSpPr>
          <p:spPr bwMode="auto">
            <a:xfrm>
              <a:off x="2169" y="3206"/>
              <a:ext cx="51" cy="48"/>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91" name="Line 193"/>
            <p:cNvSpPr>
              <a:spLocks noChangeShapeType="1"/>
            </p:cNvSpPr>
            <p:nvPr/>
          </p:nvSpPr>
          <p:spPr bwMode="auto">
            <a:xfrm>
              <a:off x="2073" y="2830"/>
              <a:ext cx="126" cy="0"/>
            </a:xfrm>
            <a:prstGeom prst="line">
              <a:avLst/>
            </a:prstGeom>
            <a:noFill/>
            <a:ln w="28575">
              <a:solidFill>
                <a:srgbClr val="FF9966"/>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92" name="Oval 194"/>
            <p:cNvSpPr>
              <a:spLocks noChangeArrowheads="1"/>
            </p:cNvSpPr>
            <p:nvPr/>
          </p:nvSpPr>
          <p:spPr bwMode="auto">
            <a:xfrm>
              <a:off x="2111" y="2808"/>
              <a:ext cx="43" cy="40"/>
            </a:xfrm>
            <a:prstGeom prst="ellipse">
              <a:avLst/>
            </a:prstGeom>
            <a:solidFill>
              <a:srgbClr val="FF9966"/>
            </a:solidFill>
            <a:ln w="9525">
              <a:solidFill>
                <a:srgbClr val="FF9966"/>
              </a:solidFill>
              <a:round/>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93" name="Rectangle 195"/>
            <p:cNvSpPr>
              <a:spLocks noChangeArrowheads="1"/>
            </p:cNvSpPr>
            <p:nvPr/>
          </p:nvSpPr>
          <p:spPr bwMode="auto">
            <a:xfrm>
              <a:off x="2216" y="2793"/>
              <a:ext cx="390"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Accumbens</a:t>
              </a:r>
              <a:endParaRPr lang="en-US" sz="1200">
                <a:cs typeface="+mn-cs"/>
              </a:endParaRPr>
            </a:p>
          </p:txBody>
        </p:sp>
        <p:sp>
          <p:nvSpPr>
            <p:cNvPr id="45294" name="Line 196"/>
            <p:cNvSpPr>
              <a:spLocks noChangeShapeType="1"/>
            </p:cNvSpPr>
            <p:nvPr/>
          </p:nvSpPr>
          <p:spPr bwMode="auto">
            <a:xfrm>
              <a:off x="2073" y="2928"/>
              <a:ext cx="126" cy="0"/>
            </a:xfrm>
            <a:prstGeom prst="line">
              <a:avLst/>
            </a:prstGeom>
            <a:noFill/>
            <a:ln w="28575">
              <a:solidFill>
                <a:srgbClr val="66CC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95" name="Rectangle 197"/>
            <p:cNvSpPr>
              <a:spLocks noChangeArrowheads="1"/>
            </p:cNvSpPr>
            <p:nvPr/>
          </p:nvSpPr>
          <p:spPr bwMode="auto">
            <a:xfrm>
              <a:off x="2111" y="2906"/>
              <a:ext cx="43" cy="40"/>
            </a:xfrm>
            <a:prstGeom prst="rect">
              <a:avLst/>
            </a:prstGeom>
            <a:solidFill>
              <a:srgbClr val="66CCFF"/>
            </a:solidFill>
            <a:ln w="9525">
              <a:solidFill>
                <a:srgbClr val="66CCFF"/>
              </a:solidFill>
              <a:miter lim="800000"/>
              <a:headEnd/>
              <a:tailEnd/>
            </a:ln>
            <a:effectLst>
              <a:outerShdw blurRad="63500" dist="38099" dir="2700000" algn="ctr" rotWithShape="0">
                <a:srgbClr val="000000">
                  <a:alpha val="74997"/>
                </a:srgbClr>
              </a:outerShdw>
            </a:effectLst>
          </p:spPr>
          <p:txBody>
            <a:bodyPr/>
            <a:lstStyle/>
            <a:p>
              <a:pPr>
                <a:defRPr/>
              </a:pPr>
              <a:endParaRPr lang="en-US">
                <a:cs typeface="+mn-cs"/>
              </a:endParaRPr>
            </a:p>
          </p:txBody>
        </p:sp>
        <p:sp>
          <p:nvSpPr>
            <p:cNvPr id="45296" name="Rectangle 198"/>
            <p:cNvSpPr>
              <a:spLocks noChangeArrowheads="1"/>
            </p:cNvSpPr>
            <p:nvPr/>
          </p:nvSpPr>
          <p:spPr bwMode="auto">
            <a:xfrm>
              <a:off x="2216" y="2891"/>
              <a:ext cx="281" cy="12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n-US" sz="1200" b="1">
                  <a:solidFill>
                    <a:srgbClr val="FFFFFF"/>
                  </a:solidFill>
                  <a:cs typeface="+mn-cs"/>
                </a:rPr>
                <a:t>Caudate</a:t>
              </a:r>
              <a:endParaRPr lang="en-US" sz="1200">
                <a:cs typeface="+mn-cs"/>
              </a:endParaRPr>
            </a:p>
          </p:txBody>
        </p:sp>
        <p:sp>
          <p:nvSpPr>
            <p:cNvPr id="45297" name="Line 199"/>
            <p:cNvSpPr>
              <a:spLocks noChangeShapeType="1"/>
            </p:cNvSpPr>
            <p:nvPr/>
          </p:nvSpPr>
          <p:spPr bwMode="auto">
            <a:xfrm>
              <a:off x="792" y="3338"/>
              <a:ext cx="24" cy="0"/>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98" name="Line 200"/>
            <p:cNvSpPr>
              <a:spLocks noChangeShapeType="1"/>
            </p:cNvSpPr>
            <p:nvPr/>
          </p:nvSpPr>
          <p:spPr bwMode="auto">
            <a:xfrm>
              <a:off x="814" y="3582"/>
              <a:ext cx="0" cy="196"/>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299" name="Line 201"/>
            <p:cNvSpPr>
              <a:spLocks noChangeShapeType="1"/>
            </p:cNvSpPr>
            <p:nvPr/>
          </p:nvSpPr>
          <p:spPr bwMode="auto">
            <a:xfrm flipV="1">
              <a:off x="782" y="3564"/>
              <a:ext cx="71" cy="30"/>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00" name="Line 202"/>
            <p:cNvSpPr>
              <a:spLocks noChangeShapeType="1"/>
            </p:cNvSpPr>
            <p:nvPr/>
          </p:nvSpPr>
          <p:spPr bwMode="auto">
            <a:xfrm flipV="1">
              <a:off x="780" y="3533"/>
              <a:ext cx="71" cy="25"/>
            </a:xfrm>
            <a:prstGeom prst="line">
              <a:avLst/>
            </a:prstGeom>
            <a:noFill/>
            <a:ln w="19050">
              <a:solidFill>
                <a:srgbClr val="FFFF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5301" name="Text Box 203"/>
            <p:cNvSpPr txBox="1">
              <a:spLocks noChangeArrowheads="1"/>
            </p:cNvSpPr>
            <p:nvPr/>
          </p:nvSpPr>
          <p:spPr bwMode="auto">
            <a:xfrm>
              <a:off x="1976" y="2452"/>
              <a:ext cx="749" cy="27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defRPr/>
              </a:pPr>
              <a:r>
                <a:rPr lang="en-US" sz="2000" b="1">
                  <a:solidFill>
                    <a:srgbClr val="FFFF00"/>
                  </a:solidFill>
                  <a:latin typeface="Arial" charset="0"/>
                  <a:cs typeface="+mn-cs"/>
                </a:rPr>
                <a:t>NICOTINE</a:t>
              </a:r>
              <a:endParaRPr lang="en-US" sz="2000" b="1">
                <a:solidFill>
                  <a:srgbClr val="FFFF00"/>
                </a:solidFill>
                <a:cs typeface="+mn-cs"/>
              </a:endParaRPr>
            </a:p>
          </p:txBody>
        </p:sp>
      </p:grpSp>
      <p:sp>
        <p:nvSpPr>
          <p:cNvPr id="45061" name="Rectangle 204"/>
          <p:cNvSpPr>
            <a:spLocks noChangeArrowheads="1"/>
          </p:cNvSpPr>
          <p:nvPr/>
        </p:nvSpPr>
        <p:spPr bwMode="auto">
          <a:xfrm>
            <a:off x="7154333" y="6324600"/>
            <a:ext cx="503766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spAutoFit/>
          </a:bodyPr>
          <a:lstStyle/>
          <a:p>
            <a:pPr eaLnBrk="0" hangingPunct="0">
              <a:defRPr/>
            </a:pPr>
            <a:r>
              <a:rPr lang="en-US" sz="1200" b="1" i="1">
                <a:solidFill>
                  <a:srgbClr val="FFFF00"/>
                </a:solidFill>
                <a:cs typeface="+mn-cs"/>
              </a:rPr>
              <a:t>Source: Shoblock and Sullivan; Di Chiara and Imperato</a:t>
            </a:r>
          </a:p>
        </p:txBody>
      </p:sp>
      <p:sp>
        <p:nvSpPr>
          <p:cNvPr id="188621" name="Rectangle 205"/>
          <p:cNvSpPr>
            <a:spLocks noChangeArrowheads="1"/>
          </p:cNvSpPr>
          <p:nvPr/>
        </p:nvSpPr>
        <p:spPr bwMode="auto">
          <a:xfrm>
            <a:off x="855133" y="-1524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nchor="ctr"/>
          <a:lstStyle/>
          <a:p>
            <a:pPr algn="ctr">
              <a:defRPr/>
            </a:pPr>
            <a:r>
              <a:rPr lang="en-US" sz="3200" b="1">
                <a:solidFill>
                  <a:srgbClr val="FFFF00"/>
                </a:solidFill>
                <a:effectLst>
                  <a:outerShdw blurRad="38100" dist="38100" dir="2700000" algn="tl">
                    <a:srgbClr val="000000"/>
                  </a:outerShdw>
                </a:effectLst>
              </a:rPr>
              <a:t>Effects of Drugs on Dopamine Release</a:t>
            </a:r>
          </a:p>
        </p:txBody>
      </p:sp>
      <p:grpSp>
        <p:nvGrpSpPr>
          <p:cNvPr id="79878" name="Group 206"/>
          <p:cNvGrpSpPr>
            <a:grpSpLocks/>
          </p:cNvGrpSpPr>
          <p:nvPr/>
        </p:nvGrpSpPr>
        <p:grpSpPr bwMode="auto">
          <a:xfrm>
            <a:off x="6182784" y="3835400"/>
            <a:ext cx="5509683" cy="2565400"/>
            <a:chOff x="3264" y="2416"/>
            <a:chExt cx="2928" cy="1760"/>
          </a:xfrm>
        </p:grpSpPr>
        <p:sp>
          <p:nvSpPr>
            <p:cNvPr id="45111" name="Rectangle 207"/>
            <p:cNvSpPr>
              <a:spLocks noChangeArrowheads="1"/>
            </p:cNvSpPr>
            <p:nvPr/>
          </p:nvSpPr>
          <p:spPr bwMode="auto">
            <a:xfrm>
              <a:off x="3264" y="2416"/>
              <a:ext cx="2928" cy="1760"/>
            </a:xfrm>
            <a:prstGeom prst="rect">
              <a:avLst/>
            </a:prstGeom>
            <a:gradFill rotWithShape="0">
              <a:gsLst>
                <a:gs pos="0">
                  <a:srgbClr val="000066"/>
                </a:gs>
                <a:gs pos="50000">
                  <a:srgbClr val="0000FF"/>
                </a:gs>
                <a:gs pos="100000">
                  <a:srgbClr val="000066"/>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anchor="ctr"/>
            <a:lstStyle/>
            <a:p>
              <a:pPr>
                <a:defRPr/>
              </a:pPr>
              <a:endParaRPr lang="en-US">
                <a:cs typeface="+mn-cs"/>
              </a:endParaRPr>
            </a:p>
          </p:txBody>
        </p:sp>
        <p:sp>
          <p:nvSpPr>
            <p:cNvPr id="45112" name="Line 208"/>
            <p:cNvSpPr>
              <a:spLocks noChangeShapeType="1"/>
            </p:cNvSpPr>
            <p:nvPr/>
          </p:nvSpPr>
          <p:spPr bwMode="auto">
            <a:xfrm>
              <a:off x="3783" y="2478"/>
              <a:ext cx="1" cy="1280"/>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13" name="Line 209"/>
            <p:cNvSpPr>
              <a:spLocks noChangeShapeType="1"/>
            </p:cNvSpPr>
            <p:nvPr/>
          </p:nvSpPr>
          <p:spPr bwMode="auto">
            <a:xfrm>
              <a:off x="3762" y="3649"/>
              <a:ext cx="20" cy="0"/>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14" name="Line 210"/>
            <p:cNvSpPr>
              <a:spLocks noChangeShapeType="1"/>
            </p:cNvSpPr>
            <p:nvPr/>
          </p:nvSpPr>
          <p:spPr bwMode="auto">
            <a:xfrm>
              <a:off x="3762" y="3260"/>
              <a:ext cx="20" cy="0"/>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15" name="Line 211"/>
            <p:cNvSpPr>
              <a:spLocks noChangeShapeType="1"/>
            </p:cNvSpPr>
            <p:nvPr/>
          </p:nvSpPr>
          <p:spPr bwMode="auto">
            <a:xfrm>
              <a:off x="3762" y="2867"/>
              <a:ext cx="20" cy="1"/>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16" name="Line 212"/>
            <p:cNvSpPr>
              <a:spLocks noChangeShapeType="1"/>
            </p:cNvSpPr>
            <p:nvPr/>
          </p:nvSpPr>
          <p:spPr bwMode="auto">
            <a:xfrm>
              <a:off x="3762" y="2478"/>
              <a:ext cx="20" cy="0"/>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17" name="Line 213"/>
            <p:cNvSpPr>
              <a:spLocks noChangeShapeType="1"/>
            </p:cNvSpPr>
            <p:nvPr/>
          </p:nvSpPr>
          <p:spPr bwMode="auto">
            <a:xfrm>
              <a:off x="3994" y="3866"/>
              <a:ext cx="1706" cy="1"/>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18" name="Line 214"/>
            <p:cNvSpPr>
              <a:spLocks noChangeShapeType="1"/>
            </p:cNvSpPr>
            <p:nvPr/>
          </p:nvSpPr>
          <p:spPr bwMode="auto">
            <a:xfrm flipV="1">
              <a:off x="3994" y="3867"/>
              <a:ext cx="0" cy="2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19" name="Line 215"/>
            <p:cNvSpPr>
              <a:spLocks noChangeShapeType="1"/>
            </p:cNvSpPr>
            <p:nvPr/>
          </p:nvSpPr>
          <p:spPr bwMode="auto">
            <a:xfrm flipV="1">
              <a:off x="4135" y="3867"/>
              <a:ext cx="2" cy="2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20" name="Line 216"/>
            <p:cNvSpPr>
              <a:spLocks noChangeShapeType="1"/>
            </p:cNvSpPr>
            <p:nvPr/>
          </p:nvSpPr>
          <p:spPr bwMode="auto">
            <a:xfrm flipV="1">
              <a:off x="4277" y="3867"/>
              <a:ext cx="0" cy="2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21" name="Line 217"/>
            <p:cNvSpPr>
              <a:spLocks noChangeShapeType="1"/>
            </p:cNvSpPr>
            <p:nvPr/>
          </p:nvSpPr>
          <p:spPr bwMode="auto">
            <a:xfrm flipV="1">
              <a:off x="4421" y="3867"/>
              <a:ext cx="0" cy="2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22" name="Line 218"/>
            <p:cNvSpPr>
              <a:spLocks noChangeShapeType="1"/>
            </p:cNvSpPr>
            <p:nvPr/>
          </p:nvSpPr>
          <p:spPr bwMode="auto">
            <a:xfrm flipV="1">
              <a:off x="4563" y="3867"/>
              <a:ext cx="1" cy="2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23" name="Line 219"/>
            <p:cNvSpPr>
              <a:spLocks noChangeShapeType="1"/>
            </p:cNvSpPr>
            <p:nvPr/>
          </p:nvSpPr>
          <p:spPr bwMode="auto">
            <a:xfrm flipV="1">
              <a:off x="4706" y="3867"/>
              <a:ext cx="1" cy="2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24" name="Line 220"/>
            <p:cNvSpPr>
              <a:spLocks noChangeShapeType="1"/>
            </p:cNvSpPr>
            <p:nvPr/>
          </p:nvSpPr>
          <p:spPr bwMode="auto">
            <a:xfrm flipV="1">
              <a:off x="4848" y="3867"/>
              <a:ext cx="0" cy="2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25" name="Line 221"/>
            <p:cNvSpPr>
              <a:spLocks noChangeShapeType="1"/>
            </p:cNvSpPr>
            <p:nvPr/>
          </p:nvSpPr>
          <p:spPr bwMode="auto">
            <a:xfrm flipV="1">
              <a:off x="4987" y="3867"/>
              <a:ext cx="1" cy="2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26" name="Line 222"/>
            <p:cNvSpPr>
              <a:spLocks noChangeShapeType="1"/>
            </p:cNvSpPr>
            <p:nvPr/>
          </p:nvSpPr>
          <p:spPr bwMode="auto">
            <a:xfrm flipV="1">
              <a:off x="5130" y="3867"/>
              <a:ext cx="0" cy="2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27" name="Line 223"/>
            <p:cNvSpPr>
              <a:spLocks noChangeShapeType="1"/>
            </p:cNvSpPr>
            <p:nvPr/>
          </p:nvSpPr>
          <p:spPr bwMode="auto">
            <a:xfrm flipV="1">
              <a:off x="5272" y="3867"/>
              <a:ext cx="1" cy="2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28" name="Line 224"/>
            <p:cNvSpPr>
              <a:spLocks noChangeShapeType="1"/>
            </p:cNvSpPr>
            <p:nvPr/>
          </p:nvSpPr>
          <p:spPr bwMode="auto">
            <a:xfrm flipV="1">
              <a:off x="5415" y="3867"/>
              <a:ext cx="0" cy="2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29" name="Line 225"/>
            <p:cNvSpPr>
              <a:spLocks noChangeShapeType="1"/>
            </p:cNvSpPr>
            <p:nvPr/>
          </p:nvSpPr>
          <p:spPr bwMode="auto">
            <a:xfrm flipV="1">
              <a:off x="5556" y="3867"/>
              <a:ext cx="0" cy="2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30" name="Line 226"/>
            <p:cNvSpPr>
              <a:spLocks noChangeShapeType="1"/>
            </p:cNvSpPr>
            <p:nvPr/>
          </p:nvSpPr>
          <p:spPr bwMode="auto">
            <a:xfrm flipV="1">
              <a:off x="5699" y="3867"/>
              <a:ext cx="1" cy="2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31" name="Line 227"/>
            <p:cNvSpPr>
              <a:spLocks noChangeShapeType="1"/>
            </p:cNvSpPr>
            <p:nvPr/>
          </p:nvSpPr>
          <p:spPr bwMode="auto">
            <a:xfrm flipV="1">
              <a:off x="3999" y="3391"/>
              <a:ext cx="144" cy="258"/>
            </a:xfrm>
            <a:prstGeom prst="line">
              <a:avLst/>
            </a:prstGeom>
            <a:noFill/>
            <a:ln w="28575">
              <a:solidFill>
                <a:srgbClr val="FF996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32" name="Line 228"/>
            <p:cNvSpPr>
              <a:spLocks noChangeShapeType="1"/>
            </p:cNvSpPr>
            <p:nvPr/>
          </p:nvSpPr>
          <p:spPr bwMode="auto">
            <a:xfrm>
              <a:off x="4140" y="3391"/>
              <a:ext cx="142" cy="95"/>
            </a:xfrm>
            <a:prstGeom prst="line">
              <a:avLst/>
            </a:prstGeom>
            <a:noFill/>
            <a:ln w="28575">
              <a:solidFill>
                <a:srgbClr val="FF996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33" name="Line 229"/>
            <p:cNvSpPr>
              <a:spLocks noChangeShapeType="1"/>
            </p:cNvSpPr>
            <p:nvPr/>
          </p:nvSpPr>
          <p:spPr bwMode="auto">
            <a:xfrm>
              <a:off x="4282" y="3486"/>
              <a:ext cx="143" cy="98"/>
            </a:xfrm>
            <a:prstGeom prst="line">
              <a:avLst/>
            </a:prstGeom>
            <a:noFill/>
            <a:ln w="28575">
              <a:solidFill>
                <a:srgbClr val="FF996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34" name="Line 230"/>
            <p:cNvSpPr>
              <a:spLocks noChangeShapeType="1"/>
            </p:cNvSpPr>
            <p:nvPr/>
          </p:nvSpPr>
          <p:spPr bwMode="auto">
            <a:xfrm>
              <a:off x="4425" y="3580"/>
              <a:ext cx="141" cy="47"/>
            </a:xfrm>
            <a:prstGeom prst="line">
              <a:avLst/>
            </a:prstGeom>
            <a:noFill/>
            <a:ln w="28575">
              <a:solidFill>
                <a:srgbClr val="FF996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35" name="Line 231"/>
            <p:cNvSpPr>
              <a:spLocks noChangeShapeType="1"/>
            </p:cNvSpPr>
            <p:nvPr/>
          </p:nvSpPr>
          <p:spPr bwMode="auto">
            <a:xfrm>
              <a:off x="4565" y="3627"/>
              <a:ext cx="144" cy="16"/>
            </a:xfrm>
            <a:prstGeom prst="line">
              <a:avLst/>
            </a:prstGeom>
            <a:noFill/>
            <a:ln w="28575">
              <a:solidFill>
                <a:srgbClr val="FF996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36" name="Line 232"/>
            <p:cNvSpPr>
              <a:spLocks noChangeShapeType="1"/>
            </p:cNvSpPr>
            <p:nvPr/>
          </p:nvSpPr>
          <p:spPr bwMode="auto">
            <a:xfrm>
              <a:off x="4709" y="3643"/>
              <a:ext cx="136" cy="1"/>
            </a:xfrm>
            <a:prstGeom prst="line">
              <a:avLst/>
            </a:prstGeom>
            <a:noFill/>
            <a:ln w="28575">
              <a:solidFill>
                <a:srgbClr val="FF996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37" name="Line 233"/>
            <p:cNvSpPr>
              <a:spLocks noChangeShapeType="1"/>
            </p:cNvSpPr>
            <p:nvPr/>
          </p:nvSpPr>
          <p:spPr bwMode="auto">
            <a:xfrm flipV="1">
              <a:off x="3999" y="3071"/>
              <a:ext cx="144" cy="578"/>
            </a:xfrm>
            <a:prstGeom prst="line">
              <a:avLst/>
            </a:prstGeom>
            <a:noFill/>
            <a:ln w="28575">
              <a:solidFill>
                <a:srgbClr val="66CC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38" name="Line 234"/>
            <p:cNvSpPr>
              <a:spLocks noChangeShapeType="1"/>
            </p:cNvSpPr>
            <p:nvPr/>
          </p:nvSpPr>
          <p:spPr bwMode="auto">
            <a:xfrm>
              <a:off x="4140" y="3071"/>
              <a:ext cx="142" cy="195"/>
            </a:xfrm>
            <a:prstGeom prst="line">
              <a:avLst/>
            </a:prstGeom>
            <a:noFill/>
            <a:ln w="28575">
              <a:solidFill>
                <a:srgbClr val="66CC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39" name="Line 235"/>
            <p:cNvSpPr>
              <a:spLocks noChangeShapeType="1"/>
            </p:cNvSpPr>
            <p:nvPr/>
          </p:nvSpPr>
          <p:spPr bwMode="auto">
            <a:xfrm>
              <a:off x="4282" y="3260"/>
              <a:ext cx="143" cy="154"/>
            </a:xfrm>
            <a:prstGeom prst="line">
              <a:avLst/>
            </a:prstGeom>
            <a:noFill/>
            <a:ln w="28575">
              <a:solidFill>
                <a:srgbClr val="66CC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40" name="Line 236"/>
            <p:cNvSpPr>
              <a:spLocks noChangeShapeType="1"/>
            </p:cNvSpPr>
            <p:nvPr/>
          </p:nvSpPr>
          <p:spPr bwMode="auto">
            <a:xfrm>
              <a:off x="4425" y="3414"/>
              <a:ext cx="141" cy="235"/>
            </a:xfrm>
            <a:prstGeom prst="line">
              <a:avLst/>
            </a:prstGeom>
            <a:noFill/>
            <a:ln w="28575">
              <a:solidFill>
                <a:srgbClr val="66CC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41" name="Line 237"/>
            <p:cNvSpPr>
              <a:spLocks noChangeShapeType="1"/>
            </p:cNvSpPr>
            <p:nvPr/>
          </p:nvSpPr>
          <p:spPr bwMode="auto">
            <a:xfrm>
              <a:off x="4565" y="3649"/>
              <a:ext cx="144" cy="8"/>
            </a:xfrm>
            <a:prstGeom prst="line">
              <a:avLst/>
            </a:prstGeom>
            <a:noFill/>
            <a:ln w="28575">
              <a:solidFill>
                <a:srgbClr val="66CC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42" name="Line 238"/>
            <p:cNvSpPr>
              <a:spLocks noChangeShapeType="1"/>
            </p:cNvSpPr>
            <p:nvPr/>
          </p:nvSpPr>
          <p:spPr bwMode="auto">
            <a:xfrm flipV="1">
              <a:off x="4709" y="3643"/>
              <a:ext cx="136" cy="12"/>
            </a:xfrm>
            <a:prstGeom prst="line">
              <a:avLst/>
            </a:prstGeom>
            <a:noFill/>
            <a:ln w="28575">
              <a:solidFill>
                <a:srgbClr val="66CC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43" name="Line 239"/>
            <p:cNvSpPr>
              <a:spLocks noChangeShapeType="1"/>
            </p:cNvSpPr>
            <p:nvPr/>
          </p:nvSpPr>
          <p:spPr bwMode="auto">
            <a:xfrm>
              <a:off x="4848" y="3643"/>
              <a:ext cx="142" cy="12"/>
            </a:xfrm>
            <a:prstGeom prst="line">
              <a:avLst/>
            </a:prstGeom>
            <a:noFill/>
            <a:ln w="28575">
              <a:solidFill>
                <a:srgbClr val="66CC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44" name="Line 240"/>
            <p:cNvSpPr>
              <a:spLocks noChangeShapeType="1"/>
            </p:cNvSpPr>
            <p:nvPr/>
          </p:nvSpPr>
          <p:spPr bwMode="auto">
            <a:xfrm flipV="1">
              <a:off x="4990" y="3618"/>
              <a:ext cx="144" cy="37"/>
            </a:xfrm>
            <a:prstGeom prst="line">
              <a:avLst/>
            </a:prstGeom>
            <a:noFill/>
            <a:ln w="28575">
              <a:solidFill>
                <a:srgbClr val="66CC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45" name="Line 241"/>
            <p:cNvSpPr>
              <a:spLocks noChangeShapeType="1"/>
            </p:cNvSpPr>
            <p:nvPr/>
          </p:nvSpPr>
          <p:spPr bwMode="auto">
            <a:xfrm>
              <a:off x="5134" y="3618"/>
              <a:ext cx="144" cy="26"/>
            </a:xfrm>
            <a:prstGeom prst="line">
              <a:avLst/>
            </a:prstGeom>
            <a:noFill/>
            <a:ln w="28575">
              <a:solidFill>
                <a:srgbClr val="66CC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46" name="Line 242"/>
            <p:cNvSpPr>
              <a:spLocks noChangeShapeType="1"/>
            </p:cNvSpPr>
            <p:nvPr/>
          </p:nvSpPr>
          <p:spPr bwMode="auto">
            <a:xfrm flipV="1">
              <a:off x="3999" y="3140"/>
              <a:ext cx="144" cy="509"/>
            </a:xfrm>
            <a:prstGeom prst="line">
              <a:avLst/>
            </a:prstGeom>
            <a:noFill/>
            <a:ln w="28575">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47" name="Line 243"/>
            <p:cNvSpPr>
              <a:spLocks noChangeShapeType="1"/>
            </p:cNvSpPr>
            <p:nvPr/>
          </p:nvSpPr>
          <p:spPr bwMode="auto">
            <a:xfrm flipV="1">
              <a:off x="4140" y="2908"/>
              <a:ext cx="142" cy="232"/>
            </a:xfrm>
            <a:prstGeom prst="line">
              <a:avLst/>
            </a:prstGeom>
            <a:noFill/>
            <a:ln w="28575">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48" name="Line 244"/>
            <p:cNvSpPr>
              <a:spLocks noChangeShapeType="1"/>
            </p:cNvSpPr>
            <p:nvPr/>
          </p:nvSpPr>
          <p:spPr bwMode="auto">
            <a:xfrm>
              <a:off x="4282" y="2908"/>
              <a:ext cx="143" cy="185"/>
            </a:xfrm>
            <a:prstGeom prst="line">
              <a:avLst/>
            </a:prstGeom>
            <a:noFill/>
            <a:ln w="28575">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49" name="Line 245"/>
            <p:cNvSpPr>
              <a:spLocks noChangeShapeType="1"/>
            </p:cNvSpPr>
            <p:nvPr/>
          </p:nvSpPr>
          <p:spPr bwMode="auto">
            <a:xfrm>
              <a:off x="4425" y="3093"/>
              <a:ext cx="141" cy="94"/>
            </a:xfrm>
            <a:prstGeom prst="line">
              <a:avLst/>
            </a:prstGeom>
            <a:noFill/>
            <a:ln w="28575">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50" name="Line 246"/>
            <p:cNvSpPr>
              <a:spLocks noChangeShapeType="1"/>
            </p:cNvSpPr>
            <p:nvPr/>
          </p:nvSpPr>
          <p:spPr bwMode="auto">
            <a:xfrm>
              <a:off x="4565" y="3187"/>
              <a:ext cx="144" cy="211"/>
            </a:xfrm>
            <a:prstGeom prst="line">
              <a:avLst/>
            </a:prstGeom>
            <a:noFill/>
            <a:ln w="28575">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51" name="Line 247"/>
            <p:cNvSpPr>
              <a:spLocks noChangeShapeType="1"/>
            </p:cNvSpPr>
            <p:nvPr/>
          </p:nvSpPr>
          <p:spPr bwMode="auto">
            <a:xfrm>
              <a:off x="4709" y="3398"/>
              <a:ext cx="136" cy="75"/>
            </a:xfrm>
            <a:prstGeom prst="line">
              <a:avLst/>
            </a:prstGeom>
            <a:noFill/>
            <a:ln w="28575">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52" name="Line 248"/>
            <p:cNvSpPr>
              <a:spLocks noChangeShapeType="1"/>
            </p:cNvSpPr>
            <p:nvPr/>
          </p:nvSpPr>
          <p:spPr bwMode="auto">
            <a:xfrm>
              <a:off x="4848" y="3477"/>
              <a:ext cx="142" cy="95"/>
            </a:xfrm>
            <a:prstGeom prst="line">
              <a:avLst/>
            </a:prstGeom>
            <a:noFill/>
            <a:ln w="28575">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53" name="Line 249"/>
            <p:cNvSpPr>
              <a:spLocks noChangeShapeType="1"/>
            </p:cNvSpPr>
            <p:nvPr/>
          </p:nvSpPr>
          <p:spPr bwMode="auto">
            <a:xfrm>
              <a:off x="4990" y="3570"/>
              <a:ext cx="144" cy="25"/>
            </a:xfrm>
            <a:prstGeom prst="line">
              <a:avLst/>
            </a:prstGeom>
            <a:noFill/>
            <a:ln w="28575">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54" name="Line 250"/>
            <p:cNvSpPr>
              <a:spLocks noChangeShapeType="1"/>
            </p:cNvSpPr>
            <p:nvPr/>
          </p:nvSpPr>
          <p:spPr bwMode="auto">
            <a:xfrm>
              <a:off x="5134" y="3596"/>
              <a:ext cx="144" cy="37"/>
            </a:xfrm>
            <a:prstGeom prst="line">
              <a:avLst/>
            </a:prstGeom>
            <a:noFill/>
            <a:ln w="28575">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55" name="Line 251"/>
            <p:cNvSpPr>
              <a:spLocks noChangeShapeType="1"/>
            </p:cNvSpPr>
            <p:nvPr/>
          </p:nvSpPr>
          <p:spPr bwMode="auto">
            <a:xfrm>
              <a:off x="5276" y="3633"/>
              <a:ext cx="142" cy="16"/>
            </a:xfrm>
            <a:prstGeom prst="line">
              <a:avLst/>
            </a:prstGeom>
            <a:noFill/>
            <a:ln w="28575">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56" name="Line 252"/>
            <p:cNvSpPr>
              <a:spLocks noChangeShapeType="1"/>
            </p:cNvSpPr>
            <p:nvPr/>
          </p:nvSpPr>
          <p:spPr bwMode="auto">
            <a:xfrm flipV="1">
              <a:off x="3999" y="3196"/>
              <a:ext cx="144" cy="453"/>
            </a:xfrm>
            <a:prstGeom prst="line">
              <a:avLst/>
            </a:prstGeom>
            <a:noFill/>
            <a:ln w="28575">
              <a:solidFill>
                <a:srgbClr val="FFFF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57" name="Line 253"/>
            <p:cNvSpPr>
              <a:spLocks noChangeShapeType="1"/>
            </p:cNvSpPr>
            <p:nvPr/>
          </p:nvSpPr>
          <p:spPr bwMode="auto">
            <a:xfrm flipV="1">
              <a:off x="4140" y="3118"/>
              <a:ext cx="142" cy="74"/>
            </a:xfrm>
            <a:prstGeom prst="line">
              <a:avLst/>
            </a:prstGeom>
            <a:noFill/>
            <a:ln w="28575">
              <a:solidFill>
                <a:srgbClr val="FFFF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58" name="Line 254"/>
            <p:cNvSpPr>
              <a:spLocks noChangeShapeType="1"/>
            </p:cNvSpPr>
            <p:nvPr/>
          </p:nvSpPr>
          <p:spPr bwMode="auto">
            <a:xfrm flipV="1">
              <a:off x="4282" y="3008"/>
              <a:ext cx="143" cy="110"/>
            </a:xfrm>
            <a:prstGeom prst="line">
              <a:avLst/>
            </a:prstGeom>
            <a:noFill/>
            <a:ln w="28575">
              <a:solidFill>
                <a:srgbClr val="FFFF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59" name="Line 255"/>
            <p:cNvSpPr>
              <a:spLocks noChangeShapeType="1"/>
            </p:cNvSpPr>
            <p:nvPr/>
          </p:nvSpPr>
          <p:spPr bwMode="auto">
            <a:xfrm>
              <a:off x="4425" y="3008"/>
              <a:ext cx="141" cy="85"/>
            </a:xfrm>
            <a:prstGeom prst="line">
              <a:avLst/>
            </a:prstGeom>
            <a:noFill/>
            <a:ln w="28575">
              <a:solidFill>
                <a:srgbClr val="FFFF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60" name="Line 256"/>
            <p:cNvSpPr>
              <a:spLocks noChangeShapeType="1"/>
            </p:cNvSpPr>
            <p:nvPr/>
          </p:nvSpPr>
          <p:spPr bwMode="auto">
            <a:xfrm>
              <a:off x="4565" y="3093"/>
              <a:ext cx="144" cy="86"/>
            </a:xfrm>
            <a:prstGeom prst="line">
              <a:avLst/>
            </a:prstGeom>
            <a:noFill/>
            <a:ln w="28575">
              <a:solidFill>
                <a:srgbClr val="FFFF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61" name="Line 257"/>
            <p:cNvSpPr>
              <a:spLocks noChangeShapeType="1"/>
            </p:cNvSpPr>
            <p:nvPr/>
          </p:nvSpPr>
          <p:spPr bwMode="auto">
            <a:xfrm>
              <a:off x="4709" y="3181"/>
              <a:ext cx="136" cy="73"/>
            </a:xfrm>
            <a:prstGeom prst="line">
              <a:avLst/>
            </a:prstGeom>
            <a:noFill/>
            <a:ln w="28575">
              <a:solidFill>
                <a:srgbClr val="FFFF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62" name="Line 258"/>
            <p:cNvSpPr>
              <a:spLocks noChangeShapeType="1"/>
            </p:cNvSpPr>
            <p:nvPr/>
          </p:nvSpPr>
          <p:spPr bwMode="auto">
            <a:xfrm>
              <a:off x="4848" y="3250"/>
              <a:ext cx="142" cy="63"/>
            </a:xfrm>
            <a:prstGeom prst="line">
              <a:avLst/>
            </a:prstGeom>
            <a:noFill/>
            <a:ln w="28575">
              <a:solidFill>
                <a:srgbClr val="FFFF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63" name="Line 259"/>
            <p:cNvSpPr>
              <a:spLocks noChangeShapeType="1"/>
            </p:cNvSpPr>
            <p:nvPr/>
          </p:nvSpPr>
          <p:spPr bwMode="auto">
            <a:xfrm>
              <a:off x="4990" y="3313"/>
              <a:ext cx="144" cy="62"/>
            </a:xfrm>
            <a:prstGeom prst="line">
              <a:avLst/>
            </a:prstGeom>
            <a:noFill/>
            <a:ln w="28575">
              <a:solidFill>
                <a:srgbClr val="FFFF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64" name="Line 260"/>
            <p:cNvSpPr>
              <a:spLocks noChangeShapeType="1"/>
            </p:cNvSpPr>
            <p:nvPr/>
          </p:nvSpPr>
          <p:spPr bwMode="auto">
            <a:xfrm>
              <a:off x="5184" y="3404"/>
              <a:ext cx="92" cy="50"/>
            </a:xfrm>
            <a:prstGeom prst="line">
              <a:avLst/>
            </a:prstGeom>
            <a:noFill/>
            <a:ln w="28575">
              <a:solidFill>
                <a:srgbClr val="FFFF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65" name="Line 261"/>
            <p:cNvSpPr>
              <a:spLocks noChangeShapeType="1"/>
            </p:cNvSpPr>
            <p:nvPr/>
          </p:nvSpPr>
          <p:spPr bwMode="auto">
            <a:xfrm>
              <a:off x="5276" y="3454"/>
              <a:ext cx="142" cy="23"/>
            </a:xfrm>
            <a:prstGeom prst="line">
              <a:avLst/>
            </a:prstGeom>
            <a:noFill/>
            <a:ln w="28575">
              <a:solidFill>
                <a:srgbClr val="FFFF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66" name="Line 262"/>
            <p:cNvSpPr>
              <a:spLocks noChangeShapeType="1"/>
            </p:cNvSpPr>
            <p:nvPr/>
          </p:nvSpPr>
          <p:spPr bwMode="auto">
            <a:xfrm>
              <a:off x="5418" y="3477"/>
              <a:ext cx="142" cy="15"/>
            </a:xfrm>
            <a:prstGeom prst="line">
              <a:avLst/>
            </a:prstGeom>
            <a:noFill/>
            <a:ln w="28575">
              <a:solidFill>
                <a:srgbClr val="FFFF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67" name="Line 263"/>
            <p:cNvSpPr>
              <a:spLocks noChangeShapeType="1"/>
            </p:cNvSpPr>
            <p:nvPr/>
          </p:nvSpPr>
          <p:spPr bwMode="auto">
            <a:xfrm>
              <a:off x="5560" y="3492"/>
              <a:ext cx="143" cy="40"/>
            </a:xfrm>
            <a:prstGeom prst="line">
              <a:avLst/>
            </a:prstGeom>
            <a:noFill/>
            <a:ln w="28575">
              <a:solidFill>
                <a:srgbClr val="FFFF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168" name="Oval 264"/>
            <p:cNvSpPr>
              <a:spLocks noChangeArrowheads="1"/>
            </p:cNvSpPr>
            <p:nvPr/>
          </p:nvSpPr>
          <p:spPr bwMode="auto">
            <a:xfrm>
              <a:off x="3972" y="3627"/>
              <a:ext cx="48" cy="40"/>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169" name="Oval 265"/>
            <p:cNvSpPr>
              <a:spLocks noChangeArrowheads="1"/>
            </p:cNvSpPr>
            <p:nvPr/>
          </p:nvSpPr>
          <p:spPr bwMode="auto">
            <a:xfrm>
              <a:off x="4114" y="3369"/>
              <a:ext cx="46" cy="41"/>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170" name="Oval 266"/>
            <p:cNvSpPr>
              <a:spLocks noChangeArrowheads="1"/>
            </p:cNvSpPr>
            <p:nvPr/>
          </p:nvSpPr>
          <p:spPr bwMode="auto">
            <a:xfrm>
              <a:off x="4256" y="3464"/>
              <a:ext cx="48" cy="40"/>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171" name="Oval 267"/>
            <p:cNvSpPr>
              <a:spLocks noChangeArrowheads="1"/>
            </p:cNvSpPr>
            <p:nvPr/>
          </p:nvSpPr>
          <p:spPr bwMode="auto">
            <a:xfrm>
              <a:off x="4398" y="3558"/>
              <a:ext cx="51" cy="37"/>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172" name="Oval 268"/>
            <p:cNvSpPr>
              <a:spLocks noChangeArrowheads="1"/>
            </p:cNvSpPr>
            <p:nvPr/>
          </p:nvSpPr>
          <p:spPr bwMode="auto">
            <a:xfrm>
              <a:off x="4540" y="3605"/>
              <a:ext cx="49" cy="39"/>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173" name="Oval 269"/>
            <p:cNvSpPr>
              <a:spLocks noChangeArrowheads="1"/>
            </p:cNvSpPr>
            <p:nvPr/>
          </p:nvSpPr>
          <p:spPr bwMode="auto">
            <a:xfrm>
              <a:off x="4682" y="3621"/>
              <a:ext cx="46" cy="40"/>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174" name="Oval 270"/>
            <p:cNvSpPr>
              <a:spLocks noChangeArrowheads="1"/>
            </p:cNvSpPr>
            <p:nvPr/>
          </p:nvSpPr>
          <p:spPr bwMode="auto">
            <a:xfrm>
              <a:off x="4822" y="3627"/>
              <a:ext cx="49" cy="40"/>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175" name="Rectangle 271"/>
            <p:cNvSpPr>
              <a:spLocks noChangeArrowheads="1"/>
            </p:cNvSpPr>
            <p:nvPr/>
          </p:nvSpPr>
          <p:spPr bwMode="auto">
            <a:xfrm>
              <a:off x="3819" y="3627"/>
              <a:ext cx="49" cy="40"/>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176" name="Rectangle 272"/>
            <p:cNvSpPr>
              <a:spLocks noChangeArrowheads="1"/>
            </p:cNvSpPr>
            <p:nvPr/>
          </p:nvSpPr>
          <p:spPr bwMode="auto">
            <a:xfrm>
              <a:off x="4114" y="3049"/>
              <a:ext cx="46" cy="41"/>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177" name="Rectangle 273"/>
            <p:cNvSpPr>
              <a:spLocks noChangeArrowheads="1"/>
            </p:cNvSpPr>
            <p:nvPr/>
          </p:nvSpPr>
          <p:spPr bwMode="auto">
            <a:xfrm>
              <a:off x="4256" y="3238"/>
              <a:ext cx="48" cy="39"/>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178" name="Rectangle 274"/>
            <p:cNvSpPr>
              <a:spLocks noChangeArrowheads="1"/>
            </p:cNvSpPr>
            <p:nvPr/>
          </p:nvSpPr>
          <p:spPr bwMode="auto">
            <a:xfrm>
              <a:off x="4398" y="3391"/>
              <a:ext cx="51" cy="41"/>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179" name="Rectangle 275"/>
            <p:cNvSpPr>
              <a:spLocks noChangeArrowheads="1"/>
            </p:cNvSpPr>
            <p:nvPr/>
          </p:nvSpPr>
          <p:spPr bwMode="auto">
            <a:xfrm>
              <a:off x="4540" y="3627"/>
              <a:ext cx="49" cy="40"/>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180" name="Rectangle 276"/>
            <p:cNvSpPr>
              <a:spLocks noChangeArrowheads="1"/>
            </p:cNvSpPr>
            <p:nvPr/>
          </p:nvSpPr>
          <p:spPr bwMode="auto">
            <a:xfrm>
              <a:off x="4822" y="3621"/>
              <a:ext cx="49" cy="40"/>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181" name="Rectangle 277"/>
            <p:cNvSpPr>
              <a:spLocks noChangeArrowheads="1"/>
            </p:cNvSpPr>
            <p:nvPr/>
          </p:nvSpPr>
          <p:spPr bwMode="auto">
            <a:xfrm>
              <a:off x="5107" y="3596"/>
              <a:ext cx="49" cy="40"/>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182" name="Rectangle 278"/>
            <p:cNvSpPr>
              <a:spLocks noChangeArrowheads="1"/>
            </p:cNvSpPr>
            <p:nvPr/>
          </p:nvSpPr>
          <p:spPr bwMode="auto">
            <a:xfrm>
              <a:off x="5249" y="3627"/>
              <a:ext cx="46" cy="40"/>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79998" name="Freeform 279"/>
            <p:cNvSpPr>
              <a:spLocks/>
            </p:cNvSpPr>
            <p:nvPr/>
          </p:nvSpPr>
          <p:spPr bwMode="auto">
            <a:xfrm>
              <a:off x="3872" y="3627"/>
              <a:ext cx="52"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79999" name="Freeform 280"/>
            <p:cNvSpPr>
              <a:spLocks/>
            </p:cNvSpPr>
            <p:nvPr/>
          </p:nvSpPr>
          <p:spPr bwMode="auto">
            <a:xfrm>
              <a:off x="4114" y="3118"/>
              <a:ext cx="52" cy="44"/>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00" name="Freeform 281"/>
            <p:cNvSpPr>
              <a:spLocks/>
            </p:cNvSpPr>
            <p:nvPr/>
          </p:nvSpPr>
          <p:spPr bwMode="auto">
            <a:xfrm>
              <a:off x="4256" y="2886"/>
              <a:ext cx="53" cy="44"/>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01" name="Freeform 282"/>
            <p:cNvSpPr>
              <a:spLocks/>
            </p:cNvSpPr>
            <p:nvPr/>
          </p:nvSpPr>
          <p:spPr bwMode="auto">
            <a:xfrm>
              <a:off x="4398" y="3071"/>
              <a:ext cx="52" cy="44"/>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02" name="Freeform 283"/>
            <p:cNvSpPr>
              <a:spLocks/>
            </p:cNvSpPr>
            <p:nvPr/>
          </p:nvSpPr>
          <p:spPr bwMode="auto">
            <a:xfrm>
              <a:off x="4540" y="3165"/>
              <a:ext cx="52" cy="45"/>
            </a:xfrm>
            <a:custGeom>
              <a:avLst/>
              <a:gdLst>
                <a:gd name="T0" fmla="*/ 1 w 84"/>
                <a:gd name="T1" fmla="*/ 0 h 85"/>
                <a:gd name="T2" fmla="*/ 1 w 84"/>
                <a:gd name="T3" fmla="*/ 1 h 85"/>
                <a:gd name="T4" fmla="*/ 0 w 84"/>
                <a:gd name="T5" fmla="*/ 1 h 85"/>
                <a:gd name="T6" fmla="*/ 1 w 84"/>
                <a:gd name="T7" fmla="*/ 0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5">
                  <a:moveTo>
                    <a:pt x="42" y="0"/>
                  </a:moveTo>
                  <a:lnTo>
                    <a:pt x="84" y="85"/>
                  </a:lnTo>
                  <a:lnTo>
                    <a:pt x="0" y="85"/>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03" name="Freeform 284"/>
            <p:cNvSpPr>
              <a:spLocks/>
            </p:cNvSpPr>
            <p:nvPr/>
          </p:nvSpPr>
          <p:spPr bwMode="auto">
            <a:xfrm>
              <a:off x="4683" y="3376"/>
              <a:ext cx="53" cy="44"/>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04" name="Freeform 285"/>
            <p:cNvSpPr>
              <a:spLocks/>
            </p:cNvSpPr>
            <p:nvPr/>
          </p:nvSpPr>
          <p:spPr bwMode="auto">
            <a:xfrm>
              <a:off x="4822" y="3454"/>
              <a:ext cx="53" cy="44"/>
            </a:xfrm>
            <a:custGeom>
              <a:avLst/>
              <a:gdLst>
                <a:gd name="T0" fmla="*/ 1 w 85"/>
                <a:gd name="T1" fmla="*/ 0 h 84"/>
                <a:gd name="T2" fmla="*/ 1 w 85"/>
                <a:gd name="T3" fmla="*/ 1 h 84"/>
                <a:gd name="T4" fmla="*/ 0 w 85"/>
                <a:gd name="T5" fmla="*/ 1 h 84"/>
                <a:gd name="T6" fmla="*/ 1 w 85"/>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 h="84">
                  <a:moveTo>
                    <a:pt x="43" y="0"/>
                  </a:moveTo>
                  <a:lnTo>
                    <a:pt x="85" y="84"/>
                  </a:lnTo>
                  <a:lnTo>
                    <a:pt x="0" y="84"/>
                  </a:lnTo>
                  <a:lnTo>
                    <a:pt x="43"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05" name="Freeform 286"/>
            <p:cNvSpPr>
              <a:spLocks/>
            </p:cNvSpPr>
            <p:nvPr/>
          </p:nvSpPr>
          <p:spPr bwMode="auto">
            <a:xfrm>
              <a:off x="4965" y="3548"/>
              <a:ext cx="51" cy="44"/>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06" name="Freeform 287"/>
            <p:cNvSpPr>
              <a:spLocks/>
            </p:cNvSpPr>
            <p:nvPr/>
          </p:nvSpPr>
          <p:spPr bwMode="auto">
            <a:xfrm>
              <a:off x="5106" y="3573"/>
              <a:ext cx="54" cy="45"/>
            </a:xfrm>
            <a:custGeom>
              <a:avLst/>
              <a:gdLst>
                <a:gd name="T0" fmla="*/ 1 w 84"/>
                <a:gd name="T1" fmla="*/ 0 h 84"/>
                <a:gd name="T2" fmla="*/ 2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07" name="Freeform 288"/>
            <p:cNvSpPr>
              <a:spLocks/>
            </p:cNvSpPr>
            <p:nvPr/>
          </p:nvSpPr>
          <p:spPr bwMode="auto">
            <a:xfrm>
              <a:off x="5249" y="3611"/>
              <a:ext cx="53" cy="44"/>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08" name="Freeform 289"/>
            <p:cNvSpPr>
              <a:spLocks/>
            </p:cNvSpPr>
            <p:nvPr/>
          </p:nvSpPr>
          <p:spPr bwMode="auto">
            <a:xfrm>
              <a:off x="5392" y="3627"/>
              <a:ext cx="52"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09" name="Freeform 290"/>
            <p:cNvSpPr>
              <a:spLocks/>
            </p:cNvSpPr>
            <p:nvPr/>
          </p:nvSpPr>
          <p:spPr bwMode="auto">
            <a:xfrm>
              <a:off x="3918" y="3627"/>
              <a:ext cx="53" cy="43"/>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10" name="Freeform 291"/>
            <p:cNvSpPr>
              <a:spLocks/>
            </p:cNvSpPr>
            <p:nvPr/>
          </p:nvSpPr>
          <p:spPr bwMode="auto">
            <a:xfrm>
              <a:off x="4114" y="3175"/>
              <a:ext cx="52" cy="44"/>
            </a:xfrm>
            <a:custGeom>
              <a:avLst/>
              <a:gdLst>
                <a:gd name="T0" fmla="*/ 1 w 84"/>
                <a:gd name="T1" fmla="*/ 0 h 85"/>
                <a:gd name="T2" fmla="*/ 1 w 84"/>
                <a:gd name="T3" fmla="*/ 1 h 85"/>
                <a:gd name="T4" fmla="*/ 1 w 84"/>
                <a:gd name="T5" fmla="*/ 1 h 85"/>
                <a:gd name="T6" fmla="*/ 0 w 84"/>
                <a:gd name="T7" fmla="*/ 1 h 85"/>
                <a:gd name="T8" fmla="*/ 1 w 84"/>
                <a:gd name="T9" fmla="*/ 0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5">
                  <a:moveTo>
                    <a:pt x="42" y="0"/>
                  </a:moveTo>
                  <a:lnTo>
                    <a:pt x="84" y="42"/>
                  </a:lnTo>
                  <a:lnTo>
                    <a:pt x="42" y="85"/>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11" name="Freeform 292"/>
            <p:cNvSpPr>
              <a:spLocks/>
            </p:cNvSpPr>
            <p:nvPr/>
          </p:nvSpPr>
          <p:spPr bwMode="auto">
            <a:xfrm>
              <a:off x="4256" y="3096"/>
              <a:ext cx="53"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12" name="Freeform 293"/>
            <p:cNvSpPr>
              <a:spLocks/>
            </p:cNvSpPr>
            <p:nvPr/>
          </p:nvSpPr>
          <p:spPr bwMode="auto">
            <a:xfrm>
              <a:off x="4398" y="2987"/>
              <a:ext cx="52" cy="43"/>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13" name="Freeform 294"/>
            <p:cNvSpPr>
              <a:spLocks/>
            </p:cNvSpPr>
            <p:nvPr/>
          </p:nvSpPr>
          <p:spPr bwMode="auto">
            <a:xfrm>
              <a:off x="4540" y="3071"/>
              <a:ext cx="52"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14" name="Freeform 295"/>
            <p:cNvSpPr>
              <a:spLocks/>
            </p:cNvSpPr>
            <p:nvPr/>
          </p:nvSpPr>
          <p:spPr bwMode="auto">
            <a:xfrm>
              <a:off x="4683" y="3159"/>
              <a:ext cx="53" cy="44"/>
            </a:xfrm>
            <a:custGeom>
              <a:avLst/>
              <a:gdLst>
                <a:gd name="T0" fmla="*/ 1 w 84"/>
                <a:gd name="T1" fmla="*/ 0 h 85"/>
                <a:gd name="T2" fmla="*/ 1 w 84"/>
                <a:gd name="T3" fmla="*/ 1 h 85"/>
                <a:gd name="T4" fmla="*/ 1 w 84"/>
                <a:gd name="T5" fmla="*/ 1 h 85"/>
                <a:gd name="T6" fmla="*/ 0 w 84"/>
                <a:gd name="T7" fmla="*/ 1 h 85"/>
                <a:gd name="T8" fmla="*/ 1 w 84"/>
                <a:gd name="T9" fmla="*/ 0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5">
                  <a:moveTo>
                    <a:pt x="42" y="0"/>
                  </a:moveTo>
                  <a:lnTo>
                    <a:pt x="84" y="42"/>
                  </a:lnTo>
                  <a:lnTo>
                    <a:pt x="42" y="85"/>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15" name="Freeform 296"/>
            <p:cNvSpPr>
              <a:spLocks/>
            </p:cNvSpPr>
            <p:nvPr/>
          </p:nvSpPr>
          <p:spPr bwMode="auto">
            <a:xfrm>
              <a:off x="4822" y="3228"/>
              <a:ext cx="53" cy="45"/>
            </a:xfrm>
            <a:custGeom>
              <a:avLst/>
              <a:gdLst>
                <a:gd name="T0" fmla="*/ 1 w 85"/>
                <a:gd name="T1" fmla="*/ 0 h 84"/>
                <a:gd name="T2" fmla="*/ 1 w 85"/>
                <a:gd name="T3" fmla="*/ 1 h 84"/>
                <a:gd name="T4" fmla="*/ 1 w 85"/>
                <a:gd name="T5" fmla="*/ 1 h 84"/>
                <a:gd name="T6" fmla="*/ 0 w 85"/>
                <a:gd name="T7" fmla="*/ 1 h 84"/>
                <a:gd name="T8" fmla="*/ 1 w 85"/>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84">
                  <a:moveTo>
                    <a:pt x="43" y="0"/>
                  </a:moveTo>
                  <a:lnTo>
                    <a:pt x="85" y="42"/>
                  </a:lnTo>
                  <a:lnTo>
                    <a:pt x="43" y="84"/>
                  </a:lnTo>
                  <a:lnTo>
                    <a:pt x="0" y="42"/>
                  </a:lnTo>
                  <a:lnTo>
                    <a:pt x="43"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16" name="Freeform 297"/>
            <p:cNvSpPr>
              <a:spLocks/>
            </p:cNvSpPr>
            <p:nvPr/>
          </p:nvSpPr>
          <p:spPr bwMode="auto">
            <a:xfrm>
              <a:off x="4965" y="3291"/>
              <a:ext cx="51"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17" name="Freeform 298"/>
            <p:cNvSpPr>
              <a:spLocks/>
            </p:cNvSpPr>
            <p:nvPr/>
          </p:nvSpPr>
          <p:spPr bwMode="auto">
            <a:xfrm>
              <a:off x="5106" y="3354"/>
              <a:ext cx="54" cy="44"/>
            </a:xfrm>
            <a:custGeom>
              <a:avLst/>
              <a:gdLst>
                <a:gd name="T0" fmla="*/ 1 w 84"/>
                <a:gd name="T1" fmla="*/ 0 h 84"/>
                <a:gd name="T2" fmla="*/ 2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18" name="Freeform 299"/>
            <p:cNvSpPr>
              <a:spLocks/>
            </p:cNvSpPr>
            <p:nvPr/>
          </p:nvSpPr>
          <p:spPr bwMode="auto">
            <a:xfrm>
              <a:off x="5249" y="3432"/>
              <a:ext cx="53" cy="45"/>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19" name="Freeform 300"/>
            <p:cNvSpPr>
              <a:spLocks/>
            </p:cNvSpPr>
            <p:nvPr/>
          </p:nvSpPr>
          <p:spPr bwMode="auto">
            <a:xfrm>
              <a:off x="5392" y="3454"/>
              <a:ext cx="52"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20" name="Freeform 301"/>
            <p:cNvSpPr>
              <a:spLocks/>
            </p:cNvSpPr>
            <p:nvPr/>
          </p:nvSpPr>
          <p:spPr bwMode="auto">
            <a:xfrm>
              <a:off x="5534" y="3470"/>
              <a:ext cx="53"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80021" name="Freeform 302"/>
            <p:cNvSpPr>
              <a:spLocks/>
            </p:cNvSpPr>
            <p:nvPr/>
          </p:nvSpPr>
          <p:spPr bwMode="auto">
            <a:xfrm>
              <a:off x="5677" y="3510"/>
              <a:ext cx="51" cy="45"/>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45207" name="Rectangle 303"/>
            <p:cNvSpPr>
              <a:spLocks noChangeArrowheads="1"/>
            </p:cNvSpPr>
            <p:nvPr/>
          </p:nvSpPr>
          <p:spPr bwMode="auto">
            <a:xfrm>
              <a:off x="3594" y="3614"/>
              <a:ext cx="124"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algn="r" eaLnBrk="0" hangingPunct="0">
                <a:defRPr/>
              </a:pPr>
              <a:r>
                <a:rPr lang="en-US" sz="1200" b="1">
                  <a:cs typeface="+mn-cs"/>
                </a:rPr>
                <a:t>100</a:t>
              </a:r>
            </a:p>
          </p:txBody>
        </p:sp>
        <p:sp>
          <p:nvSpPr>
            <p:cNvPr id="45208" name="Rectangle 304"/>
            <p:cNvSpPr>
              <a:spLocks noChangeArrowheads="1"/>
            </p:cNvSpPr>
            <p:nvPr/>
          </p:nvSpPr>
          <p:spPr bwMode="auto">
            <a:xfrm>
              <a:off x="3594" y="3224"/>
              <a:ext cx="124"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algn="r" eaLnBrk="0" hangingPunct="0">
                <a:defRPr/>
              </a:pPr>
              <a:r>
                <a:rPr lang="en-US" sz="1200" b="1">
                  <a:cs typeface="+mn-cs"/>
                </a:rPr>
                <a:t>150</a:t>
              </a:r>
            </a:p>
          </p:txBody>
        </p:sp>
        <p:sp>
          <p:nvSpPr>
            <p:cNvPr id="45209" name="Rectangle 305"/>
            <p:cNvSpPr>
              <a:spLocks noChangeArrowheads="1"/>
            </p:cNvSpPr>
            <p:nvPr/>
          </p:nvSpPr>
          <p:spPr bwMode="auto">
            <a:xfrm>
              <a:off x="3594" y="2831"/>
              <a:ext cx="124"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algn="r" eaLnBrk="0" hangingPunct="0">
                <a:defRPr/>
              </a:pPr>
              <a:r>
                <a:rPr lang="en-US" sz="1200" b="1">
                  <a:cs typeface="+mn-cs"/>
                </a:rPr>
                <a:t>200</a:t>
              </a:r>
            </a:p>
          </p:txBody>
        </p:sp>
        <p:sp>
          <p:nvSpPr>
            <p:cNvPr id="45210" name="Rectangle 306"/>
            <p:cNvSpPr>
              <a:spLocks noChangeArrowheads="1"/>
            </p:cNvSpPr>
            <p:nvPr/>
          </p:nvSpPr>
          <p:spPr bwMode="auto">
            <a:xfrm>
              <a:off x="3594" y="2443"/>
              <a:ext cx="124"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algn="r" eaLnBrk="0" hangingPunct="0">
                <a:defRPr/>
              </a:pPr>
              <a:r>
                <a:rPr lang="en-US" sz="1200" b="1">
                  <a:cs typeface="+mn-cs"/>
                </a:rPr>
                <a:t>250</a:t>
              </a:r>
            </a:p>
          </p:txBody>
        </p:sp>
        <p:sp>
          <p:nvSpPr>
            <p:cNvPr id="45211" name="Rectangle 307"/>
            <p:cNvSpPr>
              <a:spLocks noChangeArrowheads="1"/>
            </p:cNvSpPr>
            <p:nvPr/>
          </p:nvSpPr>
          <p:spPr bwMode="auto">
            <a:xfrm>
              <a:off x="3974" y="3921"/>
              <a:ext cx="41"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algn="ctr" eaLnBrk="0" hangingPunct="0">
                <a:defRPr/>
              </a:pPr>
              <a:r>
                <a:rPr lang="en-US" sz="1200" b="1">
                  <a:cs typeface="+mn-cs"/>
                </a:rPr>
                <a:t>0</a:t>
              </a:r>
            </a:p>
          </p:txBody>
        </p:sp>
        <p:sp>
          <p:nvSpPr>
            <p:cNvPr id="45212" name="Rectangle 308"/>
            <p:cNvSpPr>
              <a:spLocks noChangeArrowheads="1"/>
            </p:cNvSpPr>
            <p:nvPr/>
          </p:nvSpPr>
          <p:spPr bwMode="auto">
            <a:xfrm>
              <a:off x="4401" y="3921"/>
              <a:ext cx="41"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algn="ctr" eaLnBrk="0" hangingPunct="0">
                <a:defRPr/>
              </a:pPr>
              <a:r>
                <a:rPr lang="en-US" sz="1200" b="1">
                  <a:cs typeface="+mn-cs"/>
                </a:rPr>
                <a:t>1</a:t>
              </a:r>
            </a:p>
          </p:txBody>
        </p:sp>
        <p:sp>
          <p:nvSpPr>
            <p:cNvPr id="45213" name="Rectangle 309"/>
            <p:cNvSpPr>
              <a:spLocks noChangeArrowheads="1"/>
            </p:cNvSpPr>
            <p:nvPr/>
          </p:nvSpPr>
          <p:spPr bwMode="auto">
            <a:xfrm>
              <a:off x="4825" y="3921"/>
              <a:ext cx="41"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algn="ctr" eaLnBrk="0" hangingPunct="0">
                <a:defRPr/>
              </a:pPr>
              <a:r>
                <a:rPr lang="en-US" sz="1200" b="1">
                  <a:cs typeface="+mn-cs"/>
                </a:rPr>
                <a:t>2</a:t>
              </a:r>
            </a:p>
          </p:txBody>
        </p:sp>
        <p:sp>
          <p:nvSpPr>
            <p:cNvPr id="45214" name="Rectangle 310"/>
            <p:cNvSpPr>
              <a:spLocks noChangeArrowheads="1"/>
            </p:cNvSpPr>
            <p:nvPr/>
          </p:nvSpPr>
          <p:spPr bwMode="auto">
            <a:xfrm>
              <a:off x="5248" y="3921"/>
              <a:ext cx="41"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algn="ctr" eaLnBrk="0" hangingPunct="0">
                <a:defRPr/>
              </a:pPr>
              <a:r>
                <a:rPr lang="en-US" sz="1200" b="1">
                  <a:cs typeface="+mn-cs"/>
                </a:rPr>
                <a:t>3</a:t>
              </a:r>
            </a:p>
          </p:txBody>
        </p:sp>
        <p:sp>
          <p:nvSpPr>
            <p:cNvPr id="45215" name="Rectangle 311"/>
            <p:cNvSpPr>
              <a:spLocks noChangeArrowheads="1"/>
            </p:cNvSpPr>
            <p:nvPr/>
          </p:nvSpPr>
          <p:spPr bwMode="auto">
            <a:xfrm>
              <a:off x="5641" y="3921"/>
              <a:ext cx="116"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algn="ctr" eaLnBrk="0" hangingPunct="0">
                <a:defRPr/>
              </a:pPr>
              <a:r>
                <a:rPr lang="en-US" sz="1200" b="1">
                  <a:cs typeface="+mn-cs"/>
                </a:rPr>
                <a:t>4hr</a:t>
              </a:r>
            </a:p>
          </p:txBody>
        </p:sp>
        <p:sp>
          <p:nvSpPr>
            <p:cNvPr id="45216" name="Rectangle 312"/>
            <p:cNvSpPr>
              <a:spLocks noChangeArrowheads="1"/>
            </p:cNvSpPr>
            <p:nvPr/>
          </p:nvSpPr>
          <p:spPr bwMode="auto">
            <a:xfrm>
              <a:off x="4412" y="4018"/>
              <a:ext cx="641"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eaLnBrk="0" hangingPunct="0">
                <a:defRPr/>
              </a:pPr>
              <a:r>
                <a:rPr lang="en-US" sz="1200" b="1">
                  <a:cs typeface="+mn-cs"/>
                </a:rPr>
                <a:t>Time After Ethanol</a:t>
              </a:r>
            </a:p>
          </p:txBody>
        </p:sp>
        <p:sp>
          <p:nvSpPr>
            <p:cNvPr id="45217" name="Rectangle 313"/>
            <p:cNvSpPr>
              <a:spLocks noChangeArrowheads="1"/>
            </p:cNvSpPr>
            <p:nvPr/>
          </p:nvSpPr>
          <p:spPr bwMode="auto">
            <a:xfrm rot="16200000">
              <a:off x="3019" y="3166"/>
              <a:ext cx="809" cy="9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eaLnBrk="0" hangingPunct="0">
                <a:defRPr/>
              </a:pPr>
              <a:r>
                <a:rPr lang="en-US" sz="1200" b="1">
                  <a:cs typeface="+mn-cs"/>
                </a:rPr>
                <a:t>% of Basal Release</a:t>
              </a:r>
            </a:p>
          </p:txBody>
        </p:sp>
        <p:sp>
          <p:nvSpPr>
            <p:cNvPr id="45218" name="Line 314"/>
            <p:cNvSpPr>
              <a:spLocks noChangeShapeType="1"/>
            </p:cNvSpPr>
            <p:nvPr/>
          </p:nvSpPr>
          <p:spPr bwMode="auto">
            <a:xfrm>
              <a:off x="5340" y="2978"/>
              <a:ext cx="117" cy="0"/>
            </a:xfrm>
            <a:prstGeom prst="line">
              <a:avLst/>
            </a:prstGeom>
            <a:noFill/>
            <a:ln w="28575">
              <a:solidFill>
                <a:srgbClr val="FF996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219" name="Oval 315"/>
            <p:cNvSpPr>
              <a:spLocks noChangeArrowheads="1"/>
            </p:cNvSpPr>
            <p:nvPr/>
          </p:nvSpPr>
          <p:spPr bwMode="auto">
            <a:xfrm>
              <a:off x="5376" y="2959"/>
              <a:ext cx="43" cy="34"/>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220" name="Rectangle 316"/>
            <p:cNvSpPr>
              <a:spLocks noChangeArrowheads="1"/>
            </p:cNvSpPr>
            <p:nvPr/>
          </p:nvSpPr>
          <p:spPr bwMode="auto">
            <a:xfrm>
              <a:off x="5502" y="2943"/>
              <a:ext cx="146"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eaLnBrk="0" hangingPunct="0">
                <a:defRPr/>
              </a:pPr>
              <a:r>
                <a:rPr lang="en-US" sz="1200" b="1">
                  <a:cs typeface="+mn-cs"/>
                </a:rPr>
                <a:t>0.25</a:t>
              </a:r>
            </a:p>
          </p:txBody>
        </p:sp>
        <p:sp>
          <p:nvSpPr>
            <p:cNvPr id="45221" name="Line 317"/>
            <p:cNvSpPr>
              <a:spLocks noChangeShapeType="1"/>
            </p:cNvSpPr>
            <p:nvPr/>
          </p:nvSpPr>
          <p:spPr bwMode="auto">
            <a:xfrm>
              <a:off x="5340" y="3063"/>
              <a:ext cx="117" cy="1"/>
            </a:xfrm>
            <a:prstGeom prst="line">
              <a:avLst/>
            </a:prstGeom>
            <a:noFill/>
            <a:ln w="28575">
              <a:solidFill>
                <a:srgbClr val="66CC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222" name="Rectangle 318"/>
            <p:cNvSpPr>
              <a:spLocks noChangeArrowheads="1"/>
            </p:cNvSpPr>
            <p:nvPr/>
          </p:nvSpPr>
          <p:spPr bwMode="auto">
            <a:xfrm>
              <a:off x="5376" y="3044"/>
              <a:ext cx="43" cy="34"/>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cs typeface="+mn-cs"/>
              </a:endParaRPr>
            </a:p>
          </p:txBody>
        </p:sp>
        <p:sp>
          <p:nvSpPr>
            <p:cNvPr id="45223" name="Rectangle 319"/>
            <p:cNvSpPr>
              <a:spLocks noChangeArrowheads="1"/>
            </p:cNvSpPr>
            <p:nvPr/>
          </p:nvSpPr>
          <p:spPr bwMode="auto">
            <a:xfrm>
              <a:off x="5502" y="3027"/>
              <a:ext cx="105"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eaLnBrk="0" hangingPunct="0">
                <a:defRPr/>
              </a:pPr>
              <a:r>
                <a:rPr lang="en-US" sz="1200" b="1">
                  <a:cs typeface="+mn-cs"/>
                </a:rPr>
                <a:t>0.5</a:t>
              </a:r>
            </a:p>
          </p:txBody>
        </p:sp>
        <p:sp>
          <p:nvSpPr>
            <p:cNvPr id="45224" name="Line 320"/>
            <p:cNvSpPr>
              <a:spLocks noChangeShapeType="1"/>
            </p:cNvSpPr>
            <p:nvPr/>
          </p:nvSpPr>
          <p:spPr bwMode="auto">
            <a:xfrm>
              <a:off x="5340" y="3148"/>
              <a:ext cx="117" cy="0"/>
            </a:xfrm>
            <a:prstGeom prst="line">
              <a:avLst/>
            </a:prstGeom>
            <a:noFill/>
            <a:ln w="28575">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80040" name="Freeform 321"/>
            <p:cNvSpPr>
              <a:spLocks/>
            </p:cNvSpPr>
            <p:nvPr/>
          </p:nvSpPr>
          <p:spPr bwMode="auto">
            <a:xfrm>
              <a:off x="5377" y="3129"/>
              <a:ext cx="45" cy="38"/>
            </a:xfrm>
            <a:custGeom>
              <a:avLst/>
              <a:gdLst>
                <a:gd name="T0" fmla="*/ 1 w 72"/>
                <a:gd name="T1" fmla="*/ 0 h 72"/>
                <a:gd name="T2" fmla="*/ 1 w 72"/>
                <a:gd name="T3" fmla="*/ 1 h 72"/>
                <a:gd name="T4" fmla="*/ 0 w 72"/>
                <a:gd name="T5" fmla="*/ 1 h 72"/>
                <a:gd name="T6" fmla="*/ 1 w 72"/>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2">
                  <a:moveTo>
                    <a:pt x="36" y="0"/>
                  </a:moveTo>
                  <a:lnTo>
                    <a:pt x="72" y="72"/>
                  </a:lnTo>
                  <a:lnTo>
                    <a:pt x="0" y="72"/>
                  </a:lnTo>
                  <a:lnTo>
                    <a:pt x="36"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45226" name="Rectangle 322"/>
            <p:cNvSpPr>
              <a:spLocks noChangeArrowheads="1"/>
            </p:cNvSpPr>
            <p:nvPr/>
          </p:nvSpPr>
          <p:spPr bwMode="auto">
            <a:xfrm>
              <a:off x="5502" y="3113"/>
              <a:ext cx="41"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eaLnBrk="0" hangingPunct="0">
                <a:defRPr/>
              </a:pPr>
              <a:r>
                <a:rPr lang="en-US" sz="1200" b="1">
                  <a:cs typeface="+mn-cs"/>
                </a:rPr>
                <a:t>1</a:t>
              </a:r>
            </a:p>
          </p:txBody>
        </p:sp>
        <p:sp>
          <p:nvSpPr>
            <p:cNvPr id="45227" name="Line 323"/>
            <p:cNvSpPr>
              <a:spLocks noChangeShapeType="1"/>
            </p:cNvSpPr>
            <p:nvPr/>
          </p:nvSpPr>
          <p:spPr bwMode="auto">
            <a:xfrm>
              <a:off x="5340" y="3232"/>
              <a:ext cx="117" cy="1"/>
            </a:xfrm>
            <a:prstGeom prst="line">
              <a:avLst/>
            </a:prstGeom>
            <a:noFill/>
            <a:ln w="28575">
              <a:solidFill>
                <a:srgbClr val="FFFF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80043" name="Freeform 324"/>
            <p:cNvSpPr>
              <a:spLocks/>
            </p:cNvSpPr>
            <p:nvPr/>
          </p:nvSpPr>
          <p:spPr bwMode="auto">
            <a:xfrm>
              <a:off x="5377" y="3213"/>
              <a:ext cx="45" cy="38"/>
            </a:xfrm>
            <a:custGeom>
              <a:avLst/>
              <a:gdLst>
                <a:gd name="T0" fmla="*/ 1 w 72"/>
                <a:gd name="T1" fmla="*/ 0 h 72"/>
                <a:gd name="T2" fmla="*/ 1 w 72"/>
                <a:gd name="T3" fmla="*/ 1 h 72"/>
                <a:gd name="T4" fmla="*/ 1 w 72"/>
                <a:gd name="T5" fmla="*/ 1 h 72"/>
                <a:gd name="T6" fmla="*/ 0 w 72"/>
                <a:gd name="T7" fmla="*/ 1 h 72"/>
                <a:gd name="T8" fmla="*/ 1 w 7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2">
                  <a:moveTo>
                    <a:pt x="36" y="0"/>
                  </a:moveTo>
                  <a:lnTo>
                    <a:pt x="72" y="36"/>
                  </a:lnTo>
                  <a:lnTo>
                    <a:pt x="36" y="72"/>
                  </a:lnTo>
                  <a:lnTo>
                    <a:pt x="0" y="36"/>
                  </a:lnTo>
                  <a:lnTo>
                    <a:pt x="36"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a:lstStyle/>
            <a:p>
              <a:endParaRPr lang="en-US"/>
            </a:p>
          </p:txBody>
        </p:sp>
        <p:sp>
          <p:nvSpPr>
            <p:cNvPr id="45229" name="Rectangle 325"/>
            <p:cNvSpPr>
              <a:spLocks noChangeArrowheads="1"/>
            </p:cNvSpPr>
            <p:nvPr/>
          </p:nvSpPr>
          <p:spPr bwMode="auto">
            <a:xfrm>
              <a:off x="5502" y="3197"/>
              <a:ext cx="105"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eaLnBrk="0" hangingPunct="0">
                <a:defRPr/>
              </a:pPr>
              <a:r>
                <a:rPr lang="en-US" sz="1200" b="1">
                  <a:cs typeface="+mn-cs"/>
                </a:rPr>
                <a:t>2.5</a:t>
              </a:r>
            </a:p>
          </p:txBody>
        </p:sp>
        <p:sp>
          <p:nvSpPr>
            <p:cNvPr id="45230" name="Rectangle 326"/>
            <p:cNvSpPr>
              <a:spLocks noChangeArrowheads="1"/>
            </p:cNvSpPr>
            <p:nvPr/>
          </p:nvSpPr>
          <p:spPr bwMode="auto">
            <a:xfrm>
              <a:off x="3873" y="2525"/>
              <a:ext cx="390"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eaLnBrk="0" hangingPunct="0">
                <a:defRPr/>
              </a:pPr>
              <a:r>
                <a:rPr lang="en-US" sz="1200" b="1">
                  <a:cs typeface="+mn-cs"/>
                </a:rPr>
                <a:t>Accumbens</a:t>
              </a:r>
              <a:endParaRPr lang="en-US" sz="1200" b="1">
                <a:solidFill>
                  <a:schemeClr val="tx2"/>
                </a:solidFill>
                <a:cs typeface="+mn-cs"/>
              </a:endParaRPr>
            </a:p>
          </p:txBody>
        </p:sp>
        <p:sp>
          <p:nvSpPr>
            <p:cNvPr id="45231" name="Line 327"/>
            <p:cNvSpPr>
              <a:spLocks noChangeShapeType="1"/>
            </p:cNvSpPr>
            <p:nvPr/>
          </p:nvSpPr>
          <p:spPr bwMode="auto">
            <a:xfrm flipH="1">
              <a:off x="3783" y="3790"/>
              <a:ext cx="0" cy="86"/>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232" name="Line 328"/>
            <p:cNvSpPr>
              <a:spLocks noChangeShapeType="1"/>
            </p:cNvSpPr>
            <p:nvPr/>
          </p:nvSpPr>
          <p:spPr bwMode="auto">
            <a:xfrm>
              <a:off x="3756" y="3879"/>
              <a:ext cx="28" cy="0"/>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233" name="Line 329"/>
            <p:cNvSpPr>
              <a:spLocks noChangeShapeType="1"/>
            </p:cNvSpPr>
            <p:nvPr/>
          </p:nvSpPr>
          <p:spPr bwMode="auto">
            <a:xfrm flipV="1">
              <a:off x="3745" y="3773"/>
              <a:ext cx="69" cy="26"/>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234" name="Line 330"/>
            <p:cNvSpPr>
              <a:spLocks noChangeShapeType="1"/>
            </p:cNvSpPr>
            <p:nvPr/>
          </p:nvSpPr>
          <p:spPr bwMode="auto">
            <a:xfrm flipV="1">
              <a:off x="3744" y="3746"/>
              <a:ext cx="65" cy="27"/>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235" name="Rectangle 331"/>
            <p:cNvSpPr>
              <a:spLocks noChangeArrowheads="1"/>
            </p:cNvSpPr>
            <p:nvPr/>
          </p:nvSpPr>
          <p:spPr bwMode="auto">
            <a:xfrm>
              <a:off x="3683" y="3841"/>
              <a:ext cx="41" cy="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lIns="0" tIns="0" rIns="0" bIns="0">
              <a:spAutoFit/>
            </a:bodyPr>
            <a:lstStyle/>
            <a:p>
              <a:pPr algn="r" eaLnBrk="0" hangingPunct="0">
                <a:defRPr/>
              </a:pPr>
              <a:r>
                <a:rPr lang="en-US" sz="1200" b="1">
                  <a:cs typeface="+mn-cs"/>
                </a:rPr>
                <a:t>0</a:t>
              </a:r>
            </a:p>
          </p:txBody>
        </p:sp>
        <p:sp>
          <p:nvSpPr>
            <p:cNvPr id="45236" name="Text Box 332"/>
            <p:cNvSpPr txBox="1">
              <a:spLocks noChangeArrowheads="1"/>
            </p:cNvSpPr>
            <p:nvPr/>
          </p:nvSpPr>
          <p:spPr bwMode="auto">
            <a:xfrm>
              <a:off x="5056" y="2763"/>
              <a:ext cx="911"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a:defRPr/>
              </a:pPr>
              <a:r>
                <a:rPr lang="en-US" sz="1200" b="1">
                  <a:latin typeface="Arial" charset="0"/>
                  <a:cs typeface="+mn-cs"/>
                </a:rPr>
                <a:t>Dose (g/kg ip)</a:t>
              </a:r>
            </a:p>
          </p:txBody>
        </p:sp>
        <p:sp>
          <p:nvSpPr>
            <p:cNvPr id="45237" name="Line 333"/>
            <p:cNvSpPr>
              <a:spLocks noChangeShapeType="1"/>
            </p:cNvSpPr>
            <p:nvPr/>
          </p:nvSpPr>
          <p:spPr bwMode="auto">
            <a:xfrm>
              <a:off x="5184" y="2921"/>
              <a:ext cx="667" cy="0"/>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anchor="ctr"/>
            <a:lstStyle/>
            <a:p>
              <a:pPr>
                <a:defRPr/>
              </a:pPr>
              <a:endParaRPr lang="en-US"/>
            </a:p>
          </p:txBody>
        </p:sp>
        <p:sp>
          <p:nvSpPr>
            <p:cNvPr id="188750" name="Rectangle 334"/>
            <p:cNvSpPr>
              <a:spLocks noChangeArrowheads="1"/>
            </p:cNvSpPr>
            <p:nvPr/>
          </p:nvSpPr>
          <p:spPr bwMode="auto">
            <a:xfrm>
              <a:off x="4700" y="2462"/>
              <a:ext cx="1492" cy="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tx1"/>
                    </a:outerShdw>
                  </a:effectLst>
                </a14:hiddenEffects>
              </a:ext>
            </a:extLst>
          </p:spPr>
          <p:txBody>
            <a:bodyPr anchor="ctr"/>
            <a:lstStyle/>
            <a:p>
              <a:pPr algn="ctr">
                <a:defRPr/>
              </a:pPr>
              <a:r>
                <a:rPr lang="en-US" sz="2000" b="1">
                  <a:solidFill>
                    <a:schemeClr val="tx2"/>
                  </a:solidFill>
                  <a:effectLst>
                    <a:outerShdw blurRad="38100" dist="38100" dir="2700000" algn="tl">
                      <a:srgbClr val="000000"/>
                    </a:outerShdw>
                  </a:effectLst>
                  <a:latin typeface="Arial" pitchFamily="34" charset="0"/>
                  <a:ea typeface="+mn-ea"/>
                  <a:cs typeface="+mn-cs"/>
                </a:rPr>
                <a:t>ETHANOL</a:t>
              </a:r>
              <a:endParaRPr lang="en-US" sz="2000" b="1">
                <a:effectLst>
                  <a:outerShdw blurRad="38100" dist="38100" dir="2700000" algn="tl">
                    <a:srgbClr val="000000"/>
                  </a:outerShdw>
                </a:effectLst>
                <a:latin typeface="Times New Roman" pitchFamily="18" charset="0"/>
                <a:ea typeface="+mn-ea"/>
                <a:cs typeface="+mn-cs"/>
              </a:endParaRPr>
            </a:p>
          </p:txBody>
        </p:sp>
      </p:grpSp>
      <p:grpSp>
        <p:nvGrpSpPr>
          <p:cNvPr id="79879" name="Group 335"/>
          <p:cNvGrpSpPr>
            <a:grpSpLocks/>
          </p:cNvGrpSpPr>
          <p:nvPr/>
        </p:nvGrpSpPr>
        <p:grpSpPr bwMode="auto">
          <a:xfrm>
            <a:off x="550334" y="685801"/>
            <a:ext cx="5439860" cy="2788956"/>
            <a:chOff x="248" y="456"/>
            <a:chExt cx="2928" cy="1928"/>
          </a:xfrm>
        </p:grpSpPr>
        <p:sp>
          <p:nvSpPr>
            <p:cNvPr id="45065" name="Rectangle 336"/>
            <p:cNvSpPr>
              <a:spLocks noChangeArrowheads="1"/>
            </p:cNvSpPr>
            <p:nvPr/>
          </p:nvSpPr>
          <p:spPr bwMode="auto">
            <a:xfrm>
              <a:off x="248" y="480"/>
              <a:ext cx="2928" cy="1872"/>
            </a:xfrm>
            <a:prstGeom prst="rect">
              <a:avLst/>
            </a:prstGeom>
            <a:gradFill rotWithShape="0">
              <a:gsLst>
                <a:gs pos="0">
                  <a:srgbClr val="000066"/>
                </a:gs>
                <a:gs pos="50000">
                  <a:srgbClr val="0000FF"/>
                </a:gs>
                <a:gs pos="100000">
                  <a:srgbClr val="000066"/>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a:defRPr/>
              </a:pPr>
              <a:endParaRPr lang="en-US">
                <a:cs typeface="+mn-cs"/>
              </a:endParaRPr>
            </a:p>
          </p:txBody>
        </p:sp>
        <p:sp>
          <p:nvSpPr>
            <p:cNvPr id="45066" name="Rectangle 337"/>
            <p:cNvSpPr>
              <a:spLocks noChangeArrowheads="1"/>
            </p:cNvSpPr>
            <p:nvPr/>
          </p:nvSpPr>
          <p:spPr bwMode="auto">
            <a:xfrm>
              <a:off x="1151" y="2256"/>
              <a:ext cx="1051" cy="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0" tIns="0" rIns="0" bIns="0">
              <a:spAutoFit/>
            </a:bodyPr>
            <a:lstStyle/>
            <a:p>
              <a:pPr eaLnBrk="0" hangingPunct="0">
                <a:defRPr/>
              </a:pPr>
              <a:r>
                <a:rPr lang="en-US" sz="1200" b="1">
                  <a:cs typeface="+mn-cs"/>
                </a:rPr>
                <a:t>Time After Methamphetamine</a:t>
              </a:r>
              <a:endParaRPr lang="en-US" sz="1200">
                <a:cs typeface="+mn-cs"/>
              </a:endParaRPr>
            </a:p>
          </p:txBody>
        </p:sp>
        <p:sp>
          <p:nvSpPr>
            <p:cNvPr id="45067" name="Rectangle 338"/>
            <p:cNvSpPr>
              <a:spLocks noChangeArrowheads="1"/>
            </p:cNvSpPr>
            <p:nvPr/>
          </p:nvSpPr>
          <p:spPr bwMode="auto">
            <a:xfrm rot="16200000">
              <a:off x="21" y="1301"/>
              <a:ext cx="701" cy="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0" tIns="0" rIns="0" bIns="0">
              <a:spAutoFit/>
            </a:bodyPr>
            <a:lstStyle/>
            <a:p>
              <a:pPr eaLnBrk="0" hangingPunct="0">
                <a:defRPr/>
              </a:pPr>
              <a:r>
                <a:rPr lang="en-US" sz="1200" b="1">
                  <a:cs typeface="+mn-cs"/>
                </a:rPr>
                <a:t>% Basal Release</a:t>
              </a:r>
              <a:endParaRPr lang="en-US" sz="1200">
                <a:cs typeface="+mn-cs"/>
              </a:endParaRPr>
            </a:p>
          </p:txBody>
        </p:sp>
        <p:sp>
          <p:nvSpPr>
            <p:cNvPr id="45068" name="Text Box 339"/>
            <p:cNvSpPr txBox="1">
              <a:spLocks noChangeArrowheads="1"/>
            </p:cNvSpPr>
            <p:nvPr/>
          </p:nvSpPr>
          <p:spPr bwMode="auto">
            <a:xfrm>
              <a:off x="1212" y="542"/>
              <a:ext cx="1508" cy="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defRPr/>
              </a:pPr>
              <a:r>
                <a:rPr lang="en-US" sz="2000" b="1">
                  <a:solidFill>
                    <a:srgbClr val="FFFF00"/>
                  </a:solidFill>
                  <a:latin typeface="Arial" charset="0"/>
                  <a:cs typeface="+mn-cs"/>
                </a:rPr>
                <a:t>METHAMPHETAMINE</a:t>
              </a:r>
              <a:endParaRPr lang="en-US" sz="2000" b="1">
                <a:solidFill>
                  <a:srgbClr val="FFFF00"/>
                </a:solidFill>
                <a:cs typeface="+mn-cs"/>
              </a:endParaRPr>
            </a:p>
          </p:txBody>
        </p:sp>
        <p:sp>
          <p:nvSpPr>
            <p:cNvPr id="45069" name="Line 340"/>
            <p:cNvSpPr>
              <a:spLocks noChangeShapeType="1"/>
            </p:cNvSpPr>
            <p:nvPr/>
          </p:nvSpPr>
          <p:spPr bwMode="auto">
            <a:xfrm>
              <a:off x="954" y="2004"/>
              <a:ext cx="1588" cy="0"/>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70" name="Line 341"/>
            <p:cNvSpPr>
              <a:spLocks noChangeShapeType="1"/>
            </p:cNvSpPr>
            <p:nvPr/>
          </p:nvSpPr>
          <p:spPr bwMode="auto">
            <a:xfrm flipV="1">
              <a:off x="954" y="2004"/>
              <a:ext cx="0" cy="3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71" name="Line 342"/>
            <p:cNvSpPr>
              <a:spLocks noChangeShapeType="1"/>
            </p:cNvSpPr>
            <p:nvPr/>
          </p:nvSpPr>
          <p:spPr bwMode="auto">
            <a:xfrm flipV="1">
              <a:off x="1113" y="2004"/>
              <a:ext cx="1" cy="3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72" name="Line 343"/>
            <p:cNvSpPr>
              <a:spLocks noChangeShapeType="1"/>
            </p:cNvSpPr>
            <p:nvPr/>
          </p:nvSpPr>
          <p:spPr bwMode="auto">
            <a:xfrm flipV="1">
              <a:off x="1270" y="2004"/>
              <a:ext cx="0" cy="3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73" name="Line 344"/>
            <p:cNvSpPr>
              <a:spLocks noChangeShapeType="1"/>
            </p:cNvSpPr>
            <p:nvPr/>
          </p:nvSpPr>
          <p:spPr bwMode="auto">
            <a:xfrm flipV="1">
              <a:off x="1428" y="2004"/>
              <a:ext cx="1" cy="3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74" name="Line 345"/>
            <p:cNvSpPr>
              <a:spLocks noChangeShapeType="1"/>
            </p:cNvSpPr>
            <p:nvPr/>
          </p:nvSpPr>
          <p:spPr bwMode="auto">
            <a:xfrm flipV="1">
              <a:off x="1589" y="2004"/>
              <a:ext cx="1" cy="3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75" name="Line 346"/>
            <p:cNvSpPr>
              <a:spLocks noChangeShapeType="1"/>
            </p:cNvSpPr>
            <p:nvPr/>
          </p:nvSpPr>
          <p:spPr bwMode="auto">
            <a:xfrm flipV="1">
              <a:off x="1742" y="2004"/>
              <a:ext cx="2" cy="3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76" name="Line 347"/>
            <p:cNvSpPr>
              <a:spLocks noChangeShapeType="1"/>
            </p:cNvSpPr>
            <p:nvPr/>
          </p:nvSpPr>
          <p:spPr bwMode="auto">
            <a:xfrm flipV="1">
              <a:off x="1905" y="2004"/>
              <a:ext cx="0" cy="3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77" name="Line 348"/>
            <p:cNvSpPr>
              <a:spLocks noChangeShapeType="1"/>
            </p:cNvSpPr>
            <p:nvPr/>
          </p:nvSpPr>
          <p:spPr bwMode="auto">
            <a:xfrm flipV="1">
              <a:off x="2064" y="2004"/>
              <a:ext cx="1" cy="3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78" name="Line 349"/>
            <p:cNvSpPr>
              <a:spLocks noChangeShapeType="1"/>
            </p:cNvSpPr>
            <p:nvPr/>
          </p:nvSpPr>
          <p:spPr bwMode="auto">
            <a:xfrm flipV="1">
              <a:off x="2218" y="2004"/>
              <a:ext cx="0" cy="3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79" name="Line 350"/>
            <p:cNvSpPr>
              <a:spLocks noChangeShapeType="1"/>
            </p:cNvSpPr>
            <p:nvPr/>
          </p:nvSpPr>
          <p:spPr bwMode="auto">
            <a:xfrm flipV="1">
              <a:off x="2378" y="2004"/>
              <a:ext cx="0" cy="3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80" name="Line 351"/>
            <p:cNvSpPr>
              <a:spLocks noChangeShapeType="1"/>
            </p:cNvSpPr>
            <p:nvPr/>
          </p:nvSpPr>
          <p:spPr bwMode="auto">
            <a:xfrm flipV="1">
              <a:off x="2538" y="2004"/>
              <a:ext cx="1" cy="3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81" name="Rectangle 352"/>
            <p:cNvSpPr>
              <a:spLocks noChangeArrowheads="1"/>
            </p:cNvSpPr>
            <p:nvPr/>
          </p:nvSpPr>
          <p:spPr bwMode="auto">
            <a:xfrm>
              <a:off x="927" y="2071"/>
              <a:ext cx="42" cy="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0" tIns="0" rIns="0" bIns="0">
              <a:spAutoFit/>
            </a:bodyPr>
            <a:lstStyle/>
            <a:p>
              <a:pPr eaLnBrk="0" hangingPunct="0">
                <a:defRPr/>
              </a:pPr>
              <a:r>
                <a:rPr lang="en-US" sz="1200" b="1">
                  <a:solidFill>
                    <a:srgbClr val="FFFFFF"/>
                  </a:solidFill>
                  <a:cs typeface="+mn-cs"/>
                </a:rPr>
                <a:t>0</a:t>
              </a:r>
              <a:endParaRPr lang="en-US" sz="1200">
                <a:cs typeface="+mn-cs"/>
              </a:endParaRPr>
            </a:p>
          </p:txBody>
        </p:sp>
        <p:sp>
          <p:nvSpPr>
            <p:cNvPr id="45082" name="Rectangle 353"/>
            <p:cNvSpPr>
              <a:spLocks noChangeArrowheads="1"/>
            </p:cNvSpPr>
            <p:nvPr/>
          </p:nvSpPr>
          <p:spPr bwMode="auto">
            <a:xfrm>
              <a:off x="1399" y="2071"/>
              <a:ext cx="42" cy="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0" tIns="0" rIns="0" bIns="0">
              <a:spAutoFit/>
            </a:bodyPr>
            <a:lstStyle/>
            <a:p>
              <a:pPr eaLnBrk="0" hangingPunct="0">
                <a:defRPr/>
              </a:pPr>
              <a:r>
                <a:rPr lang="en-US" sz="1200" b="1">
                  <a:solidFill>
                    <a:srgbClr val="FFFFFF"/>
                  </a:solidFill>
                  <a:cs typeface="+mn-cs"/>
                </a:rPr>
                <a:t>1</a:t>
              </a:r>
              <a:endParaRPr lang="en-US" sz="1200">
                <a:cs typeface="+mn-cs"/>
              </a:endParaRPr>
            </a:p>
          </p:txBody>
        </p:sp>
        <p:sp>
          <p:nvSpPr>
            <p:cNvPr id="45083" name="Rectangle 354"/>
            <p:cNvSpPr>
              <a:spLocks noChangeArrowheads="1"/>
            </p:cNvSpPr>
            <p:nvPr/>
          </p:nvSpPr>
          <p:spPr bwMode="auto">
            <a:xfrm>
              <a:off x="1877" y="2071"/>
              <a:ext cx="42" cy="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0" tIns="0" rIns="0" bIns="0">
              <a:spAutoFit/>
            </a:bodyPr>
            <a:lstStyle/>
            <a:p>
              <a:pPr eaLnBrk="0" hangingPunct="0">
                <a:defRPr/>
              </a:pPr>
              <a:r>
                <a:rPr lang="en-US" sz="1200" b="1">
                  <a:solidFill>
                    <a:srgbClr val="FFFFFF"/>
                  </a:solidFill>
                  <a:cs typeface="+mn-cs"/>
                </a:rPr>
                <a:t>2</a:t>
              </a:r>
              <a:endParaRPr lang="en-US" sz="1200">
                <a:cs typeface="+mn-cs"/>
              </a:endParaRPr>
            </a:p>
          </p:txBody>
        </p:sp>
        <p:sp>
          <p:nvSpPr>
            <p:cNvPr id="45084" name="Rectangle 355"/>
            <p:cNvSpPr>
              <a:spLocks noChangeArrowheads="1"/>
            </p:cNvSpPr>
            <p:nvPr/>
          </p:nvSpPr>
          <p:spPr bwMode="auto">
            <a:xfrm>
              <a:off x="2351" y="2071"/>
              <a:ext cx="117" cy="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0" tIns="0" rIns="0" bIns="0">
              <a:spAutoFit/>
            </a:bodyPr>
            <a:lstStyle/>
            <a:p>
              <a:pPr eaLnBrk="0" hangingPunct="0">
                <a:defRPr/>
              </a:pPr>
              <a:r>
                <a:rPr lang="en-US" sz="1200" b="1">
                  <a:solidFill>
                    <a:srgbClr val="FFFFFF"/>
                  </a:solidFill>
                  <a:cs typeface="+mn-cs"/>
                </a:rPr>
                <a:t>3hr</a:t>
              </a:r>
              <a:endParaRPr lang="en-US" sz="1200">
                <a:cs typeface="+mn-cs"/>
              </a:endParaRPr>
            </a:p>
          </p:txBody>
        </p:sp>
        <p:sp>
          <p:nvSpPr>
            <p:cNvPr id="45085" name="Line 356"/>
            <p:cNvSpPr>
              <a:spLocks noChangeShapeType="1"/>
            </p:cNvSpPr>
            <p:nvPr/>
          </p:nvSpPr>
          <p:spPr bwMode="auto">
            <a:xfrm>
              <a:off x="720" y="823"/>
              <a:ext cx="0" cy="1126"/>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45086" name="Text Box 357"/>
            <p:cNvSpPr txBox="1">
              <a:spLocks noChangeArrowheads="1"/>
            </p:cNvSpPr>
            <p:nvPr/>
          </p:nvSpPr>
          <p:spPr bwMode="auto">
            <a:xfrm>
              <a:off x="356" y="456"/>
              <a:ext cx="309" cy="17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wrap="none">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r" eaLnBrk="1" hangingPunct="1">
                <a:lnSpc>
                  <a:spcPct val="110000"/>
                </a:lnSpc>
                <a:defRPr/>
              </a:pPr>
              <a:endParaRPr lang="en-US" sz="1200" b="1">
                <a:solidFill>
                  <a:schemeClr val="bg1"/>
                </a:solidFill>
                <a:latin typeface="Arial" charset="0"/>
                <a:cs typeface="+mn-cs"/>
              </a:endParaRPr>
            </a:p>
            <a:p>
              <a:pPr algn="r" eaLnBrk="1" hangingPunct="1">
                <a:lnSpc>
                  <a:spcPct val="110000"/>
                </a:lnSpc>
                <a:defRPr/>
              </a:pPr>
              <a:endParaRPr lang="en-US" sz="1200" b="1">
                <a:solidFill>
                  <a:schemeClr val="bg1"/>
                </a:solidFill>
                <a:latin typeface="Arial" charset="0"/>
                <a:cs typeface="+mn-cs"/>
              </a:endParaRPr>
            </a:p>
            <a:p>
              <a:pPr algn="r" eaLnBrk="1" hangingPunct="1">
                <a:lnSpc>
                  <a:spcPct val="110000"/>
                </a:lnSpc>
                <a:defRPr/>
              </a:pPr>
              <a:r>
                <a:rPr lang="en-US" sz="1200" b="1">
                  <a:latin typeface="Arial" charset="0"/>
                  <a:cs typeface="+mn-cs"/>
                </a:rPr>
                <a:t>1500</a:t>
              </a:r>
            </a:p>
            <a:p>
              <a:pPr algn="r" eaLnBrk="1" hangingPunct="1">
                <a:lnSpc>
                  <a:spcPct val="110000"/>
                </a:lnSpc>
                <a:defRPr/>
              </a:pPr>
              <a:endParaRPr lang="en-US" sz="1200" b="1">
                <a:solidFill>
                  <a:schemeClr val="bg1"/>
                </a:solidFill>
                <a:latin typeface="Arial" charset="0"/>
                <a:cs typeface="+mn-cs"/>
              </a:endParaRPr>
            </a:p>
            <a:p>
              <a:pPr algn="r" eaLnBrk="1" hangingPunct="1">
                <a:lnSpc>
                  <a:spcPct val="110000"/>
                </a:lnSpc>
                <a:defRPr/>
              </a:pPr>
              <a:endParaRPr lang="en-US" sz="1200" b="1">
                <a:solidFill>
                  <a:schemeClr val="bg1"/>
                </a:solidFill>
                <a:latin typeface="Arial" charset="0"/>
                <a:cs typeface="+mn-cs"/>
              </a:endParaRPr>
            </a:p>
            <a:p>
              <a:pPr algn="r" eaLnBrk="1" hangingPunct="1">
                <a:lnSpc>
                  <a:spcPct val="110000"/>
                </a:lnSpc>
                <a:defRPr/>
              </a:pPr>
              <a:r>
                <a:rPr lang="en-US" sz="1200" b="1">
                  <a:latin typeface="Arial" charset="0"/>
                  <a:cs typeface="+mn-cs"/>
                </a:rPr>
                <a:t>1000</a:t>
              </a:r>
            </a:p>
            <a:p>
              <a:pPr algn="r" eaLnBrk="1" hangingPunct="1">
                <a:lnSpc>
                  <a:spcPct val="110000"/>
                </a:lnSpc>
                <a:defRPr/>
              </a:pPr>
              <a:endParaRPr lang="en-US" sz="1200" b="1">
                <a:latin typeface="Arial" charset="0"/>
                <a:cs typeface="+mn-cs"/>
              </a:endParaRPr>
            </a:p>
            <a:p>
              <a:pPr algn="r" eaLnBrk="1" hangingPunct="1">
                <a:lnSpc>
                  <a:spcPct val="110000"/>
                </a:lnSpc>
                <a:defRPr/>
              </a:pPr>
              <a:endParaRPr lang="en-US" sz="1200" b="1">
                <a:solidFill>
                  <a:schemeClr val="bg1"/>
                </a:solidFill>
                <a:latin typeface="Arial" charset="0"/>
                <a:cs typeface="+mn-cs"/>
              </a:endParaRPr>
            </a:p>
            <a:p>
              <a:pPr algn="r" eaLnBrk="1" hangingPunct="1">
                <a:lnSpc>
                  <a:spcPct val="110000"/>
                </a:lnSpc>
                <a:defRPr/>
              </a:pPr>
              <a:r>
                <a:rPr lang="en-US" sz="1200" b="1">
                  <a:latin typeface="Arial" charset="0"/>
                  <a:cs typeface="+mn-cs"/>
                </a:rPr>
                <a:t>500</a:t>
              </a:r>
            </a:p>
            <a:p>
              <a:pPr algn="r" eaLnBrk="1" hangingPunct="1">
                <a:lnSpc>
                  <a:spcPct val="110000"/>
                </a:lnSpc>
                <a:defRPr/>
              </a:pPr>
              <a:endParaRPr lang="en-US" sz="1200" b="1">
                <a:solidFill>
                  <a:schemeClr val="bg1"/>
                </a:solidFill>
                <a:latin typeface="Arial" charset="0"/>
                <a:cs typeface="+mn-cs"/>
              </a:endParaRPr>
            </a:p>
            <a:p>
              <a:pPr algn="r" eaLnBrk="1" hangingPunct="1">
                <a:lnSpc>
                  <a:spcPct val="110000"/>
                </a:lnSpc>
                <a:defRPr/>
              </a:pPr>
              <a:endParaRPr lang="en-US" sz="1200" b="1">
                <a:solidFill>
                  <a:schemeClr val="bg1"/>
                </a:solidFill>
                <a:latin typeface="Arial" charset="0"/>
                <a:cs typeface="+mn-cs"/>
              </a:endParaRPr>
            </a:p>
            <a:p>
              <a:pPr algn="r" eaLnBrk="1" hangingPunct="1">
                <a:lnSpc>
                  <a:spcPct val="110000"/>
                </a:lnSpc>
                <a:defRPr/>
              </a:pPr>
              <a:r>
                <a:rPr lang="en-US" sz="1200" b="1">
                  <a:latin typeface="Arial" charset="0"/>
                  <a:cs typeface="+mn-cs"/>
                </a:rPr>
                <a:t>0</a:t>
              </a:r>
            </a:p>
          </p:txBody>
        </p:sp>
        <p:sp>
          <p:nvSpPr>
            <p:cNvPr id="45087" name="Line 358"/>
            <p:cNvSpPr>
              <a:spLocks noChangeShapeType="1"/>
            </p:cNvSpPr>
            <p:nvPr/>
          </p:nvSpPr>
          <p:spPr bwMode="auto">
            <a:xfrm>
              <a:off x="643" y="1175"/>
              <a:ext cx="66" cy="3"/>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88" name="Line 359"/>
            <p:cNvSpPr>
              <a:spLocks noChangeShapeType="1"/>
            </p:cNvSpPr>
            <p:nvPr/>
          </p:nvSpPr>
          <p:spPr bwMode="auto">
            <a:xfrm>
              <a:off x="632" y="1920"/>
              <a:ext cx="80" cy="3"/>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89" name="Line 360"/>
            <p:cNvSpPr>
              <a:spLocks noChangeShapeType="1"/>
            </p:cNvSpPr>
            <p:nvPr/>
          </p:nvSpPr>
          <p:spPr bwMode="auto">
            <a:xfrm>
              <a:off x="643" y="1529"/>
              <a:ext cx="66" cy="2"/>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45090" name="Line 361"/>
            <p:cNvSpPr>
              <a:spLocks noChangeShapeType="1"/>
            </p:cNvSpPr>
            <p:nvPr/>
          </p:nvSpPr>
          <p:spPr bwMode="auto">
            <a:xfrm flipV="1">
              <a:off x="949" y="1695"/>
              <a:ext cx="146" cy="275"/>
            </a:xfrm>
            <a:prstGeom prst="line">
              <a:avLst/>
            </a:prstGeom>
            <a:noFill/>
            <a:ln w="28575">
              <a:solidFill>
                <a:srgbClr val="FF996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79906" name="Freeform 362"/>
            <p:cNvSpPr>
              <a:spLocks/>
            </p:cNvSpPr>
            <p:nvPr/>
          </p:nvSpPr>
          <p:spPr bwMode="auto">
            <a:xfrm>
              <a:off x="1090" y="1041"/>
              <a:ext cx="162" cy="655"/>
            </a:xfrm>
            <a:custGeom>
              <a:avLst/>
              <a:gdLst>
                <a:gd name="T0" fmla="*/ 0 w 132"/>
                <a:gd name="T1" fmla="*/ 10510 h 463"/>
                <a:gd name="T2" fmla="*/ 831 w 132"/>
                <a:gd name="T3" fmla="*/ 0 h 463"/>
                <a:gd name="T4" fmla="*/ 0 60000 65536"/>
                <a:gd name="T5" fmla="*/ 0 60000 65536"/>
              </a:gdLst>
              <a:ahLst/>
              <a:cxnLst>
                <a:cxn ang="T4">
                  <a:pos x="T0" y="T1"/>
                </a:cxn>
                <a:cxn ang="T5">
                  <a:pos x="T2" y="T3"/>
                </a:cxn>
              </a:cxnLst>
              <a:rect l="0" t="0" r="r" b="b"/>
              <a:pathLst>
                <a:path w="132" h="463">
                  <a:moveTo>
                    <a:pt x="0" y="463"/>
                  </a:moveTo>
                  <a:lnTo>
                    <a:pt x="132"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a:lstStyle/>
            <a:p>
              <a:endParaRPr lang="en-US"/>
            </a:p>
          </p:txBody>
        </p:sp>
        <p:sp>
          <p:nvSpPr>
            <p:cNvPr id="79907" name="Freeform 363"/>
            <p:cNvSpPr>
              <a:spLocks/>
            </p:cNvSpPr>
            <p:nvPr/>
          </p:nvSpPr>
          <p:spPr bwMode="auto">
            <a:xfrm>
              <a:off x="1252" y="1054"/>
              <a:ext cx="174" cy="446"/>
            </a:xfrm>
            <a:custGeom>
              <a:avLst/>
              <a:gdLst>
                <a:gd name="T0" fmla="*/ 938 w 141"/>
                <a:gd name="T1" fmla="*/ 7193 h 315"/>
                <a:gd name="T2" fmla="*/ 0 w 141"/>
                <a:gd name="T3" fmla="*/ 0 h 315"/>
                <a:gd name="T4" fmla="*/ 0 60000 65536"/>
                <a:gd name="T5" fmla="*/ 0 60000 65536"/>
              </a:gdLst>
              <a:ahLst/>
              <a:cxnLst>
                <a:cxn ang="T4">
                  <a:pos x="T0" y="T1"/>
                </a:cxn>
                <a:cxn ang="T5">
                  <a:pos x="T2" y="T3"/>
                </a:cxn>
              </a:cxnLst>
              <a:rect l="0" t="0" r="r" b="b"/>
              <a:pathLst>
                <a:path w="141" h="315">
                  <a:moveTo>
                    <a:pt x="141" y="315"/>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a:lstStyle/>
            <a:p>
              <a:endParaRPr lang="en-US"/>
            </a:p>
          </p:txBody>
        </p:sp>
        <p:sp>
          <p:nvSpPr>
            <p:cNvPr id="79908" name="Freeform 364"/>
            <p:cNvSpPr>
              <a:spLocks/>
            </p:cNvSpPr>
            <p:nvPr/>
          </p:nvSpPr>
          <p:spPr bwMode="auto">
            <a:xfrm>
              <a:off x="1433" y="1478"/>
              <a:ext cx="144" cy="68"/>
            </a:xfrm>
            <a:custGeom>
              <a:avLst/>
              <a:gdLst>
                <a:gd name="T0" fmla="*/ 757 w 117"/>
                <a:gd name="T1" fmla="*/ 1099 h 48"/>
                <a:gd name="T2" fmla="*/ 0 w 117"/>
                <a:gd name="T3" fmla="*/ 0 h 48"/>
                <a:gd name="T4" fmla="*/ 0 60000 65536"/>
                <a:gd name="T5" fmla="*/ 0 60000 65536"/>
              </a:gdLst>
              <a:ahLst/>
              <a:cxnLst>
                <a:cxn ang="T4">
                  <a:pos x="T0" y="T1"/>
                </a:cxn>
                <a:cxn ang="T5">
                  <a:pos x="T2" y="T3"/>
                </a:cxn>
              </a:cxnLst>
              <a:rect l="0" t="0" r="r" b="b"/>
              <a:pathLst>
                <a:path w="117" h="48">
                  <a:moveTo>
                    <a:pt x="117" y="48"/>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a:lstStyle/>
            <a:p>
              <a:endParaRPr lang="en-US"/>
            </a:p>
          </p:txBody>
        </p:sp>
        <p:sp>
          <p:nvSpPr>
            <p:cNvPr id="79909" name="Freeform 365"/>
            <p:cNvSpPr>
              <a:spLocks/>
            </p:cNvSpPr>
            <p:nvPr/>
          </p:nvSpPr>
          <p:spPr bwMode="auto">
            <a:xfrm>
              <a:off x="1585" y="1563"/>
              <a:ext cx="155" cy="149"/>
            </a:xfrm>
            <a:custGeom>
              <a:avLst/>
              <a:gdLst>
                <a:gd name="T0" fmla="*/ 816 w 126"/>
                <a:gd name="T1" fmla="*/ 2441 h 105"/>
                <a:gd name="T2" fmla="*/ 0 w 126"/>
                <a:gd name="T3" fmla="*/ 0 h 105"/>
                <a:gd name="T4" fmla="*/ 0 60000 65536"/>
                <a:gd name="T5" fmla="*/ 0 60000 65536"/>
              </a:gdLst>
              <a:ahLst/>
              <a:cxnLst>
                <a:cxn ang="T4">
                  <a:pos x="T0" y="T1"/>
                </a:cxn>
                <a:cxn ang="T5">
                  <a:pos x="T2" y="T3"/>
                </a:cxn>
              </a:cxnLst>
              <a:rect l="0" t="0" r="r" b="b"/>
              <a:pathLst>
                <a:path w="126" h="105">
                  <a:moveTo>
                    <a:pt x="126" y="105"/>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a:lstStyle/>
            <a:p>
              <a:endParaRPr lang="en-US"/>
            </a:p>
          </p:txBody>
        </p:sp>
        <p:sp>
          <p:nvSpPr>
            <p:cNvPr id="79910" name="Freeform 366"/>
            <p:cNvSpPr>
              <a:spLocks/>
            </p:cNvSpPr>
            <p:nvPr/>
          </p:nvSpPr>
          <p:spPr bwMode="auto">
            <a:xfrm>
              <a:off x="1744" y="1708"/>
              <a:ext cx="155" cy="110"/>
            </a:xfrm>
            <a:custGeom>
              <a:avLst/>
              <a:gdLst>
                <a:gd name="T0" fmla="*/ 816 w 126"/>
                <a:gd name="T1" fmla="*/ 1725 h 78"/>
                <a:gd name="T2" fmla="*/ 0 w 126"/>
                <a:gd name="T3" fmla="*/ 0 h 78"/>
                <a:gd name="T4" fmla="*/ 0 60000 65536"/>
                <a:gd name="T5" fmla="*/ 0 60000 65536"/>
              </a:gdLst>
              <a:ahLst/>
              <a:cxnLst>
                <a:cxn ang="T4">
                  <a:pos x="T0" y="T1"/>
                </a:cxn>
                <a:cxn ang="T5">
                  <a:pos x="T2" y="T3"/>
                </a:cxn>
              </a:cxnLst>
              <a:rect l="0" t="0" r="r" b="b"/>
              <a:pathLst>
                <a:path w="126" h="78">
                  <a:moveTo>
                    <a:pt x="126" y="78"/>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a:lstStyle/>
            <a:p>
              <a:endParaRPr lang="en-US"/>
            </a:p>
          </p:txBody>
        </p:sp>
        <p:sp>
          <p:nvSpPr>
            <p:cNvPr id="79911" name="Freeform 367"/>
            <p:cNvSpPr>
              <a:spLocks/>
            </p:cNvSpPr>
            <p:nvPr/>
          </p:nvSpPr>
          <p:spPr bwMode="auto">
            <a:xfrm>
              <a:off x="1888" y="1814"/>
              <a:ext cx="170" cy="46"/>
            </a:xfrm>
            <a:custGeom>
              <a:avLst/>
              <a:gdLst>
                <a:gd name="T0" fmla="*/ 902 w 138"/>
                <a:gd name="T1" fmla="*/ 652 h 33"/>
                <a:gd name="T2" fmla="*/ 0 w 138"/>
                <a:gd name="T3" fmla="*/ 0 h 33"/>
                <a:gd name="T4" fmla="*/ 0 60000 65536"/>
                <a:gd name="T5" fmla="*/ 0 60000 65536"/>
              </a:gdLst>
              <a:ahLst/>
              <a:cxnLst>
                <a:cxn ang="T4">
                  <a:pos x="T0" y="T1"/>
                </a:cxn>
                <a:cxn ang="T5">
                  <a:pos x="T2" y="T3"/>
                </a:cxn>
              </a:cxnLst>
              <a:rect l="0" t="0" r="r" b="b"/>
              <a:pathLst>
                <a:path w="138" h="33">
                  <a:moveTo>
                    <a:pt x="138" y="33"/>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a:lstStyle/>
            <a:p>
              <a:endParaRPr lang="en-US"/>
            </a:p>
          </p:txBody>
        </p:sp>
        <p:sp>
          <p:nvSpPr>
            <p:cNvPr id="79912" name="Freeform 368"/>
            <p:cNvSpPr>
              <a:spLocks/>
            </p:cNvSpPr>
            <p:nvPr/>
          </p:nvSpPr>
          <p:spPr bwMode="auto">
            <a:xfrm>
              <a:off x="2061" y="1865"/>
              <a:ext cx="145" cy="21"/>
            </a:xfrm>
            <a:custGeom>
              <a:avLst/>
              <a:gdLst>
                <a:gd name="T0" fmla="*/ 807 w 117"/>
                <a:gd name="T1" fmla="*/ 308 h 15"/>
                <a:gd name="T2" fmla="*/ 0 w 117"/>
                <a:gd name="T3" fmla="*/ 0 h 15"/>
                <a:gd name="T4" fmla="*/ 0 60000 65536"/>
                <a:gd name="T5" fmla="*/ 0 60000 65536"/>
              </a:gdLst>
              <a:ahLst/>
              <a:cxnLst>
                <a:cxn ang="T4">
                  <a:pos x="T0" y="T1"/>
                </a:cxn>
                <a:cxn ang="T5">
                  <a:pos x="T2" y="T3"/>
                </a:cxn>
              </a:cxnLst>
              <a:rect l="0" t="0" r="r" b="b"/>
              <a:pathLst>
                <a:path w="117" h="15">
                  <a:moveTo>
                    <a:pt x="117" y="15"/>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a:lstStyle/>
            <a:p>
              <a:endParaRPr lang="en-US"/>
            </a:p>
          </p:txBody>
        </p:sp>
        <p:sp>
          <p:nvSpPr>
            <p:cNvPr id="79913" name="Freeform 369"/>
            <p:cNvSpPr>
              <a:spLocks/>
            </p:cNvSpPr>
            <p:nvPr/>
          </p:nvSpPr>
          <p:spPr bwMode="auto">
            <a:xfrm>
              <a:off x="2206" y="1886"/>
              <a:ext cx="177" cy="38"/>
            </a:xfrm>
            <a:custGeom>
              <a:avLst/>
              <a:gdLst>
                <a:gd name="T0" fmla="*/ 923 w 144"/>
                <a:gd name="T1" fmla="*/ 587 h 27"/>
                <a:gd name="T2" fmla="*/ 0 w 144"/>
                <a:gd name="T3" fmla="*/ 0 h 27"/>
                <a:gd name="T4" fmla="*/ 0 60000 65536"/>
                <a:gd name="T5" fmla="*/ 0 60000 65536"/>
              </a:gdLst>
              <a:ahLst/>
              <a:cxnLst>
                <a:cxn ang="T4">
                  <a:pos x="T0" y="T1"/>
                </a:cxn>
                <a:cxn ang="T5">
                  <a:pos x="T2" y="T3"/>
                </a:cxn>
              </a:cxnLst>
              <a:rect l="0" t="0" r="r" b="b"/>
              <a:pathLst>
                <a:path w="144" h="27">
                  <a:moveTo>
                    <a:pt x="144" y="27"/>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a:lstStyle/>
            <a:p>
              <a:endParaRPr lang="en-US"/>
            </a:p>
          </p:txBody>
        </p:sp>
        <p:sp>
          <p:nvSpPr>
            <p:cNvPr id="45099" name="Oval 370"/>
            <p:cNvSpPr>
              <a:spLocks noChangeArrowheads="1"/>
            </p:cNvSpPr>
            <p:nvPr/>
          </p:nvSpPr>
          <p:spPr bwMode="auto">
            <a:xfrm>
              <a:off x="1065" y="1666"/>
              <a:ext cx="58" cy="78"/>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cs typeface="+mn-cs"/>
              </a:endParaRPr>
            </a:p>
          </p:txBody>
        </p:sp>
        <p:sp>
          <p:nvSpPr>
            <p:cNvPr id="45100" name="Oval 371"/>
            <p:cNvSpPr>
              <a:spLocks noChangeArrowheads="1"/>
            </p:cNvSpPr>
            <p:nvPr/>
          </p:nvSpPr>
          <p:spPr bwMode="auto">
            <a:xfrm>
              <a:off x="927" y="1916"/>
              <a:ext cx="58" cy="78"/>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cs typeface="+mn-cs"/>
              </a:endParaRPr>
            </a:p>
          </p:txBody>
        </p:sp>
        <p:sp>
          <p:nvSpPr>
            <p:cNvPr id="45101" name="Oval 372"/>
            <p:cNvSpPr>
              <a:spLocks noChangeArrowheads="1"/>
            </p:cNvSpPr>
            <p:nvPr/>
          </p:nvSpPr>
          <p:spPr bwMode="auto">
            <a:xfrm>
              <a:off x="1223" y="998"/>
              <a:ext cx="58" cy="78"/>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cs typeface="+mn-cs"/>
              </a:endParaRPr>
            </a:p>
          </p:txBody>
        </p:sp>
        <p:sp>
          <p:nvSpPr>
            <p:cNvPr id="45102" name="Oval 373"/>
            <p:cNvSpPr>
              <a:spLocks noChangeArrowheads="1"/>
            </p:cNvSpPr>
            <p:nvPr/>
          </p:nvSpPr>
          <p:spPr bwMode="auto">
            <a:xfrm>
              <a:off x="1547" y="1519"/>
              <a:ext cx="59" cy="77"/>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cs typeface="+mn-cs"/>
              </a:endParaRPr>
            </a:p>
          </p:txBody>
        </p:sp>
        <p:sp>
          <p:nvSpPr>
            <p:cNvPr id="45103" name="Oval 374"/>
            <p:cNvSpPr>
              <a:spLocks noChangeArrowheads="1"/>
            </p:cNvSpPr>
            <p:nvPr/>
          </p:nvSpPr>
          <p:spPr bwMode="auto">
            <a:xfrm>
              <a:off x="1707" y="1669"/>
              <a:ext cx="58" cy="78"/>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cs typeface="+mn-cs"/>
              </a:endParaRPr>
            </a:p>
          </p:txBody>
        </p:sp>
        <p:sp>
          <p:nvSpPr>
            <p:cNvPr id="45104" name="Oval 375"/>
            <p:cNvSpPr>
              <a:spLocks noChangeArrowheads="1"/>
            </p:cNvSpPr>
            <p:nvPr/>
          </p:nvSpPr>
          <p:spPr bwMode="auto">
            <a:xfrm>
              <a:off x="1864" y="1783"/>
              <a:ext cx="57" cy="77"/>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cs typeface="+mn-cs"/>
              </a:endParaRPr>
            </a:p>
          </p:txBody>
        </p:sp>
        <p:sp>
          <p:nvSpPr>
            <p:cNvPr id="45105" name="Oval 376"/>
            <p:cNvSpPr>
              <a:spLocks noChangeArrowheads="1"/>
            </p:cNvSpPr>
            <p:nvPr/>
          </p:nvSpPr>
          <p:spPr bwMode="auto">
            <a:xfrm>
              <a:off x="2031" y="1828"/>
              <a:ext cx="58" cy="78"/>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cs typeface="+mn-cs"/>
              </a:endParaRPr>
            </a:p>
          </p:txBody>
        </p:sp>
        <p:sp>
          <p:nvSpPr>
            <p:cNvPr id="45106" name="Oval 377"/>
            <p:cNvSpPr>
              <a:spLocks noChangeArrowheads="1"/>
            </p:cNvSpPr>
            <p:nvPr/>
          </p:nvSpPr>
          <p:spPr bwMode="auto">
            <a:xfrm>
              <a:off x="2178" y="1851"/>
              <a:ext cx="58" cy="77"/>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cs typeface="+mn-cs"/>
              </a:endParaRPr>
            </a:p>
          </p:txBody>
        </p:sp>
        <p:sp>
          <p:nvSpPr>
            <p:cNvPr id="45107" name="Oval 378"/>
            <p:cNvSpPr>
              <a:spLocks noChangeArrowheads="1"/>
            </p:cNvSpPr>
            <p:nvPr/>
          </p:nvSpPr>
          <p:spPr bwMode="auto">
            <a:xfrm>
              <a:off x="2356" y="1873"/>
              <a:ext cx="58" cy="78"/>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cs typeface="+mn-cs"/>
              </a:endParaRPr>
            </a:p>
          </p:txBody>
        </p:sp>
        <p:sp>
          <p:nvSpPr>
            <p:cNvPr id="45108" name="Oval 379"/>
            <p:cNvSpPr>
              <a:spLocks noChangeArrowheads="1"/>
            </p:cNvSpPr>
            <p:nvPr/>
          </p:nvSpPr>
          <p:spPr bwMode="auto">
            <a:xfrm>
              <a:off x="1400" y="1443"/>
              <a:ext cx="58" cy="78"/>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cs typeface="+mn-cs"/>
              </a:endParaRPr>
            </a:p>
          </p:txBody>
        </p:sp>
        <p:sp>
          <p:nvSpPr>
            <p:cNvPr id="45109" name="Rectangle 380"/>
            <p:cNvSpPr>
              <a:spLocks noChangeArrowheads="1"/>
            </p:cNvSpPr>
            <p:nvPr/>
          </p:nvSpPr>
          <p:spPr bwMode="auto">
            <a:xfrm>
              <a:off x="817" y="797"/>
              <a:ext cx="395" cy="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0" tIns="0" rIns="0" bIns="0">
              <a:spAutoFit/>
            </a:bodyPr>
            <a:lstStyle/>
            <a:p>
              <a:pPr eaLnBrk="0" hangingPunct="0">
                <a:defRPr/>
              </a:pPr>
              <a:r>
                <a:rPr lang="en-US" sz="1200" b="1">
                  <a:solidFill>
                    <a:srgbClr val="FFFFFF"/>
                  </a:solidFill>
                  <a:cs typeface="+mn-cs"/>
                </a:rPr>
                <a:t>Accumbens</a:t>
              </a:r>
              <a:endParaRPr lang="en-US" sz="1200">
                <a:cs typeface="+mn-cs"/>
              </a:endParaRPr>
            </a:p>
          </p:txBody>
        </p:sp>
        <p:sp>
          <p:nvSpPr>
            <p:cNvPr id="45110" name="Line 381"/>
            <p:cNvSpPr>
              <a:spLocks noChangeShapeType="1"/>
            </p:cNvSpPr>
            <p:nvPr/>
          </p:nvSpPr>
          <p:spPr bwMode="auto">
            <a:xfrm>
              <a:off x="667" y="816"/>
              <a:ext cx="66" cy="3"/>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defRPr/>
              </a:pPr>
              <a:endParaRPr lang="en-US"/>
            </a:p>
          </p:txBody>
        </p:sp>
      </p:grpSp>
    </p:spTree>
    <p:custDataLst>
      <p:tags r:id="rId1"/>
    </p:custDataLst>
    <p:extLst>
      <p:ext uri="{BB962C8B-B14F-4D97-AF65-F5344CB8AC3E}">
        <p14:creationId xmlns:p14="http://schemas.microsoft.com/office/powerpoint/2010/main" val="269813563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lang="en-US">
                <a:cs typeface="+mj-cs"/>
              </a:rPr>
              <a:t>Pregnancy</a:t>
            </a:r>
          </a:p>
        </p:txBody>
      </p:sp>
      <p:sp>
        <p:nvSpPr>
          <p:cNvPr id="48131" name="Rectangle 3"/>
          <p:cNvSpPr>
            <a:spLocks noGrp="1" noChangeArrowheads="1"/>
          </p:cNvSpPr>
          <p:nvPr>
            <p:ph type="body" idx="1"/>
          </p:nvPr>
        </p:nvSpPr>
        <p:spPr/>
        <p:txBody>
          <a:bodyPr/>
          <a:lstStyle/>
          <a:p>
            <a:pPr eaLnBrk="1" hangingPunct="1">
              <a:lnSpc>
                <a:spcPct val="90000"/>
              </a:lnSpc>
              <a:defRPr/>
            </a:pPr>
            <a:r>
              <a:rPr lang="en-US" sz="2400">
                <a:cs typeface="+mn-cs"/>
              </a:rPr>
              <a:t>More common in stimulant users:</a:t>
            </a:r>
          </a:p>
          <a:p>
            <a:pPr lvl="1" eaLnBrk="1" hangingPunct="1">
              <a:lnSpc>
                <a:spcPct val="90000"/>
              </a:lnSpc>
              <a:defRPr/>
            </a:pPr>
            <a:r>
              <a:rPr lang="en-US" sz="2000"/>
              <a:t>Mental illness, seizure, injury, hypertension</a:t>
            </a:r>
          </a:p>
          <a:p>
            <a:pPr lvl="1" eaLnBrk="1" hangingPunct="1">
              <a:lnSpc>
                <a:spcPct val="90000"/>
              </a:lnSpc>
              <a:defRPr/>
            </a:pPr>
            <a:r>
              <a:rPr lang="en-US" sz="2000"/>
              <a:t>Premature membrane rupture and labor, placenta previa, placental abruption, intrauterine death</a:t>
            </a:r>
          </a:p>
          <a:p>
            <a:pPr eaLnBrk="1" hangingPunct="1">
              <a:lnSpc>
                <a:spcPct val="90000"/>
              </a:lnSpc>
              <a:defRPr/>
            </a:pPr>
            <a:r>
              <a:rPr lang="en-US" sz="2400">
                <a:cs typeface="+mn-cs"/>
              </a:rPr>
              <a:t>1998-2004</a:t>
            </a:r>
          </a:p>
          <a:p>
            <a:pPr lvl="1" eaLnBrk="1" hangingPunct="1">
              <a:lnSpc>
                <a:spcPct val="90000"/>
              </a:lnSpc>
              <a:defRPr/>
            </a:pPr>
            <a:r>
              <a:rPr lang="en-US" sz="2000"/>
              <a:t>Cocaine-related hosp decreased: 0.74&gt;&gt;0.41 per 100 </a:t>
            </a:r>
          </a:p>
          <a:p>
            <a:pPr lvl="1" eaLnBrk="1" hangingPunct="1">
              <a:lnSpc>
                <a:spcPct val="90000"/>
              </a:lnSpc>
              <a:defRPr/>
            </a:pPr>
            <a:r>
              <a:rPr lang="en-US" sz="2000"/>
              <a:t>MA-related hosp increased: 0.11&gt;&gt;0.22 per 100</a:t>
            </a:r>
          </a:p>
          <a:p>
            <a:pPr eaLnBrk="1" hangingPunct="1">
              <a:lnSpc>
                <a:spcPct val="90000"/>
              </a:lnSpc>
              <a:defRPr/>
            </a:pPr>
            <a:r>
              <a:rPr lang="en-US" sz="2400">
                <a:cs typeface="+mn-cs"/>
              </a:rPr>
              <a:t>Cocaine vs. MA related pregnancy</a:t>
            </a:r>
          </a:p>
          <a:p>
            <a:pPr lvl="1" eaLnBrk="1" hangingPunct="1">
              <a:lnSpc>
                <a:spcPct val="90000"/>
              </a:lnSpc>
              <a:defRPr/>
            </a:pPr>
            <a:r>
              <a:rPr lang="en-US" sz="2000"/>
              <a:t>More common for cocaine: mental illness, poor fetal growth, and premature delivery</a:t>
            </a:r>
          </a:p>
          <a:p>
            <a:pPr lvl="1" eaLnBrk="1" hangingPunct="1">
              <a:lnSpc>
                <a:spcPct val="90000"/>
              </a:lnSpc>
              <a:defRPr/>
            </a:pPr>
            <a:r>
              <a:rPr lang="en-US" sz="2000"/>
              <a:t>More common for MA: hypertension, placenta previa</a:t>
            </a:r>
          </a:p>
        </p:txBody>
      </p:sp>
      <p:sp>
        <p:nvSpPr>
          <p:cNvPr id="48132" name="Text Box 4"/>
          <p:cNvSpPr txBox="1">
            <a:spLocks noChangeArrowheads="1"/>
          </p:cNvSpPr>
          <p:nvPr/>
        </p:nvSpPr>
        <p:spPr bwMode="auto">
          <a:xfrm>
            <a:off x="6705600" y="6096000"/>
            <a:ext cx="54864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a:latin typeface="Arial" charset="0"/>
                <a:cs typeface="+mn-cs"/>
              </a:rPr>
              <a:t>Cox et al. Obstet Gynecol. 2008;111:341-7.</a:t>
            </a:r>
          </a:p>
        </p:txBody>
      </p:sp>
    </p:spTree>
    <p:custDataLst>
      <p:tags r:id="rId1"/>
    </p:custDataLst>
    <p:extLst>
      <p:ext uri="{BB962C8B-B14F-4D97-AF65-F5344CB8AC3E}">
        <p14:creationId xmlns:p14="http://schemas.microsoft.com/office/powerpoint/2010/main" val="2877732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14400" y="736600"/>
            <a:ext cx="10363200" cy="508000"/>
          </a:xfrm>
        </p:spPr>
        <p:txBody>
          <a:bodyPr>
            <a:normAutofit fontScale="90000"/>
          </a:bodyPr>
          <a:lstStyle/>
          <a:p>
            <a:pPr eaLnBrk="1" hangingPunct="1">
              <a:defRPr/>
            </a:pPr>
            <a:r>
              <a:rPr lang="en-US">
                <a:cs typeface="+mj-cs"/>
              </a:rPr>
              <a:t>Cardiomyopathy and Methamphetamine</a:t>
            </a:r>
          </a:p>
        </p:txBody>
      </p:sp>
      <p:sp>
        <p:nvSpPr>
          <p:cNvPr id="82946" name="Rectangle 3"/>
          <p:cNvSpPr>
            <a:spLocks noGrp="1" noChangeArrowheads="1"/>
          </p:cNvSpPr>
          <p:nvPr>
            <p:ph type="body" idx="1"/>
          </p:nvPr>
        </p:nvSpPr>
        <p:spPr>
          <a:xfrm>
            <a:off x="508000" y="1600200"/>
            <a:ext cx="11277600" cy="5105400"/>
          </a:xfrm>
        </p:spPr>
        <p:txBody>
          <a:bodyPr/>
          <a:lstStyle/>
          <a:p>
            <a:pPr eaLnBrk="1" hangingPunct="1">
              <a:lnSpc>
                <a:spcPct val="90000"/>
              </a:lnSpc>
            </a:pPr>
            <a:r>
              <a:rPr lang="en-US" altLang="ja-JP" sz="2400">
                <a:latin typeface="Arial" charset="0"/>
              </a:rPr>
              <a:t>In a case-control study, researchers examined the association between methamphetamine use and cardiomyopathy (CM).</a:t>
            </a:r>
          </a:p>
          <a:p>
            <a:pPr lvl="1" eaLnBrk="1" hangingPunct="1">
              <a:lnSpc>
                <a:spcPct val="90000"/>
              </a:lnSpc>
            </a:pPr>
            <a:endParaRPr lang="en-US" altLang="ja-JP" sz="2000">
              <a:latin typeface="Arial" charset="0"/>
            </a:endParaRPr>
          </a:p>
          <a:p>
            <a:pPr eaLnBrk="1" hangingPunct="1">
              <a:lnSpc>
                <a:spcPct val="90000"/>
              </a:lnSpc>
            </a:pPr>
            <a:r>
              <a:rPr lang="en-US" altLang="ja-JP" sz="2400">
                <a:latin typeface="Arial" charset="0"/>
              </a:rPr>
              <a:t>Subjects included patients aged 45 years or younger discharged from a tertiary care medical center in Honolulu. </a:t>
            </a:r>
          </a:p>
          <a:p>
            <a:pPr eaLnBrk="1" hangingPunct="1">
              <a:lnSpc>
                <a:spcPct val="90000"/>
              </a:lnSpc>
              <a:buFontTx/>
              <a:buNone/>
            </a:pPr>
            <a:endParaRPr lang="en-US" altLang="ja-JP" sz="2400">
              <a:latin typeface="Arial" charset="0"/>
            </a:endParaRPr>
          </a:p>
          <a:p>
            <a:pPr eaLnBrk="1" hangingPunct="1">
              <a:lnSpc>
                <a:spcPct val="90000"/>
              </a:lnSpc>
            </a:pPr>
            <a:r>
              <a:rPr lang="en-US" altLang="ja-JP" sz="2400">
                <a:latin typeface="Arial" charset="0"/>
              </a:rPr>
              <a:t>Through medical record review, researchers identified</a:t>
            </a:r>
            <a:r>
              <a:rPr lang="en-US" altLang="ja-JP" sz="2400">
                <a:latin typeface="Tahoma" charset="0"/>
              </a:rPr>
              <a:t>…</a:t>
            </a:r>
            <a:endParaRPr lang="en-US" altLang="ja-JP" sz="2400">
              <a:latin typeface="Arial" charset="0"/>
            </a:endParaRPr>
          </a:p>
          <a:p>
            <a:pPr eaLnBrk="1" hangingPunct="1">
              <a:lnSpc>
                <a:spcPct val="90000"/>
              </a:lnSpc>
              <a:buFontTx/>
              <a:buNone/>
            </a:pPr>
            <a:endParaRPr lang="en-US" altLang="ja-JP" sz="1000">
              <a:latin typeface="Arial" charset="0"/>
            </a:endParaRPr>
          </a:p>
          <a:p>
            <a:pPr lvl="1" eaLnBrk="1" hangingPunct="1">
              <a:lnSpc>
                <a:spcPct val="90000"/>
              </a:lnSpc>
            </a:pPr>
            <a:r>
              <a:rPr lang="en-US" altLang="ja-JP" sz="2400">
                <a:latin typeface="Arial" charset="0"/>
              </a:rPr>
              <a:t>107 cases (had a discharge diagnosis of CM or congestive heart failure) and </a:t>
            </a:r>
          </a:p>
          <a:p>
            <a:pPr lvl="1" eaLnBrk="1" hangingPunct="1">
              <a:lnSpc>
                <a:spcPct val="90000"/>
              </a:lnSpc>
              <a:buFontTx/>
              <a:buNone/>
            </a:pPr>
            <a:endParaRPr lang="en-US" altLang="ja-JP" sz="1000">
              <a:latin typeface="Arial" charset="0"/>
            </a:endParaRPr>
          </a:p>
          <a:p>
            <a:pPr lvl="1" eaLnBrk="1" hangingPunct="1">
              <a:lnSpc>
                <a:spcPct val="90000"/>
              </a:lnSpc>
            </a:pPr>
            <a:r>
              <a:rPr lang="en-US" altLang="ja-JP" sz="2400">
                <a:latin typeface="Arial" charset="0"/>
              </a:rPr>
              <a:t>114 controls (ejection fraction </a:t>
            </a:r>
            <a:r>
              <a:rPr lang="en-US" altLang="ja-JP" sz="2400" u="sng">
                <a:latin typeface="Arial" charset="0"/>
              </a:rPr>
              <a:t>&gt;</a:t>
            </a:r>
            <a:r>
              <a:rPr lang="en-US" altLang="ja-JP" sz="2400">
                <a:latin typeface="Arial" charset="0"/>
              </a:rPr>
              <a:t>55% and no wall motion abnormalities).</a:t>
            </a:r>
          </a:p>
        </p:txBody>
      </p:sp>
      <p:sp>
        <p:nvSpPr>
          <p:cNvPr id="378884" name="Text Box 4"/>
          <p:cNvSpPr txBox="1">
            <a:spLocks noChangeArrowheads="1"/>
          </p:cNvSpPr>
          <p:nvPr/>
        </p:nvSpPr>
        <p:spPr bwMode="auto">
          <a:xfrm>
            <a:off x="6502400" y="6172200"/>
            <a:ext cx="5689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Times New Roman" charset="0"/>
                <a:ea typeface="ＭＳ Ｐゴシック" charset="0"/>
                <a:cs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a:spcBef>
                <a:spcPct val="50000"/>
              </a:spcBef>
              <a:defRPr/>
            </a:pPr>
            <a:r>
              <a:rPr lang="en-US">
                <a:effectLst>
                  <a:outerShdw blurRad="38100" dist="38100" dir="2700000" algn="tl">
                    <a:srgbClr val="000000"/>
                  </a:outerShdw>
                </a:effectLst>
              </a:rPr>
              <a:t>Yeo K-K, et al. </a:t>
            </a:r>
            <a:r>
              <a:rPr lang="en-US" i="1">
                <a:effectLst>
                  <a:outerShdw blurRad="38100" dist="38100" dir="2700000" algn="tl">
                    <a:srgbClr val="000000"/>
                  </a:outerShdw>
                </a:effectLst>
              </a:rPr>
              <a:t>Am J Med</a:t>
            </a:r>
            <a:r>
              <a:rPr lang="en-US">
                <a:effectLst>
                  <a:outerShdw blurRad="38100" dist="38100" dir="2700000" algn="tl">
                    <a:srgbClr val="000000"/>
                  </a:outerShdw>
                </a:effectLst>
              </a:rPr>
              <a:t>. 2007;120(2):165–171.</a:t>
            </a:r>
            <a:endParaRPr lang="en-US"/>
          </a:p>
        </p:txBody>
      </p:sp>
    </p:spTree>
    <p:custDataLst>
      <p:tags r:id="rId1"/>
    </p:custDataLst>
    <p:extLst>
      <p:ext uri="{BB962C8B-B14F-4D97-AF65-F5344CB8AC3E}">
        <p14:creationId xmlns:p14="http://schemas.microsoft.com/office/powerpoint/2010/main" val="477092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914400" y="609600"/>
            <a:ext cx="10363200" cy="635000"/>
          </a:xfrm>
        </p:spPr>
        <p:txBody>
          <a:bodyPr>
            <a:normAutofit fontScale="90000"/>
          </a:bodyPr>
          <a:lstStyle/>
          <a:p>
            <a:pPr eaLnBrk="1" hangingPunct="1">
              <a:defRPr/>
            </a:pPr>
            <a:r>
              <a:rPr lang="en-US">
                <a:cs typeface="+mj-cs"/>
              </a:rPr>
              <a:t>Cardiomyopathy and Methamphetamine</a:t>
            </a:r>
          </a:p>
        </p:txBody>
      </p:sp>
      <p:sp>
        <p:nvSpPr>
          <p:cNvPr id="51203" name="Rectangle 3"/>
          <p:cNvSpPr>
            <a:spLocks noGrp="1" noChangeArrowheads="1"/>
          </p:cNvSpPr>
          <p:nvPr>
            <p:ph type="body" idx="1"/>
          </p:nvPr>
        </p:nvSpPr>
        <p:spPr>
          <a:xfrm>
            <a:off x="508000" y="1752600"/>
            <a:ext cx="11176000" cy="4876800"/>
          </a:xfrm>
        </p:spPr>
        <p:txBody>
          <a:bodyPr/>
          <a:lstStyle/>
          <a:p>
            <a:pPr eaLnBrk="1" hangingPunct="1">
              <a:defRPr/>
            </a:pPr>
            <a:r>
              <a:rPr lang="en-US">
                <a:cs typeface="+mn-cs"/>
              </a:rPr>
              <a:t>42% of cases and 20% of controls had ever used methamphetamine.</a:t>
            </a:r>
          </a:p>
          <a:p>
            <a:pPr eaLnBrk="1" hangingPunct="1">
              <a:defRPr/>
            </a:pPr>
            <a:r>
              <a:rPr lang="en-US">
                <a:cs typeface="+mn-cs"/>
              </a:rPr>
              <a:t>Methamphetamine use was significantly more common in cases than in controls. </a:t>
            </a:r>
          </a:p>
          <a:p>
            <a:pPr eaLnBrk="1" hangingPunct="1">
              <a:buFontTx/>
              <a:buNone/>
              <a:defRPr/>
            </a:pPr>
            <a:endParaRPr lang="en-US" sz="1000">
              <a:cs typeface="+mn-cs"/>
            </a:endParaRPr>
          </a:p>
          <a:p>
            <a:pPr eaLnBrk="1" hangingPunct="1">
              <a:defRPr/>
            </a:pPr>
            <a:r>
              <a:rPr lang="en-US">
                <a:cs typeface="+mn-cs"/>
              </a:rPr>
              <a:t>OR in analyses adjusted for age, body mass index, and renal failure, 3.7  </a:t>
            </a:r>
          </a:p>
        </p:txBody>
      </p:sp>
      <p:sp>
        <p:nvSpPr>
          <p:cNvPr id="379908" name="Text Box 4"/>
          <p:cNvSpPr txBox="1">
            <a:spLocks noChangeArrowheads="1"/>
          </p:cNvSpPr>
          <p:nvPr/>
        </p:nvSpPr>
        <p:spPr bwMode="auto">
          <a:xfrm>
            <a:off x="6502400" y="6172200"/>
            <a:ext cx="5689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Times New Roman" charset="0"/>
                <a:ea typeface="ＭＳ Ｐゴシック" charset="0"/>
                <a:cs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a:spcBef>
                <a:spcPct val="50000"/>
              </a:spcBef>
              <a:defRPr/>
            </a:pPr>
            <a:r>
              <a:rPr lang="en-US">
                <a:effectLst>
                  <a:outerShdw blurRad="38100" dist="38100" dir="2700000" algn="tl">
                    <a:srgbClr val="000000"/>
                  </a:outerShdw>
                </a:effectLst>
              </a:rPr>
              <a:t>Yeo K-K, et al. </a:t>
            </a:r>
            <a:r>
              <a:rPr lang="en-US" i="1">
                <a:effectLst>
                  <a:outerShdw blurRad="38100" dist="38100" dir="2700000" algn="tl">
                    <a:srgbClr val="000000"/>
                  </a:outerShdw>
                </a:effectLst>
              </a:rPr>
              <a:t>Am J Med</a:t>
            </a:r>
            <a:r>
              <a:rPr lang="en-US">
                <a:effectLst>
                  <a:outerShdw blurRad="38100" dist="38100" dir="2700000" algn="tl">
                    <a:srgbClr val="000000"/>
                  </a:outerShdw>
                </a:effectLst>
              </a:rPr>
              <a:t>. 2007;120(2):165–171.</a:t>
            </a:r>
            <a:endParaRPr lang="en-US"/>
          </a:p>
        </p:txBody>
      </p:sp>
    </p:spTree>
    <p:custDataLst>
      <p:tags r:id="rId1"/>
    </p:custDataLst>
    <p:extLst>
      <p:ext uri="{BB962C8B-B14F-4D97-AF65-F5344CB8AC3E}">
        <p14:creationId xmlns:p14="http://schemas.microsoft.com/office/powerpoint/2010/main" val="4605850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677334" y="685800"/>
            <a:ext cx="10837333" cy="685800"/>
          </a:xfrm>
        </p:spPr>
        <p:txBody>
          <a:bodyPr>
            <a:normAutofit fontScale="90000"/>
          </a:bodyPr>
          <a:lstStyle/>
          <a:p>
            <a:pPr eaLnBrk="1" hangingPunct="1"/>
            <a:r>
              <a:rPr lang="ja-JP" altLang="en-US" sz="2800">
                <a:latin typeface="Arial" charset="0"/>
              </a:rPr>
              <a:t>“</a:t>
            </a:r>
            <a:r>
              <a:rPr lang="en-US" altLang="ja-JP" sz="2800">
                <a:latin typeface="Arial" charset="0"/>
              </a:rPr>
              <a:t>No lies here folks this recipe will manufacture methamphetamine this will get you into trouble if you do this BE CAREFUL!</a:t>
            </a:r>
            <a:r>
              <a:rPr lang="ja-JP" altLang="en-US" sz="2800">
                <a:latin typeface="Arial" charset="0"/>
              </a:rPr>
              <a:t>”</a:t>
            </a:r>
            <a:br>
              <a:rPr lang="en-US" altLang="ja-JP" sz="2800">
                <a:latin typeface="Arial" charset="0"/>
              </a:rPr>
            </a:br>
            <a:r>
              <a:rPr lang="en-US" altLang="ja-JP" sz="2800">
                <a:latin typeface="Arial" charset="0"/>
              </a:rPr>
              <a:t>First of all let's talk about supplies: </a:t>
            </a:r>
            <a:br>
              <a:rPr lang="en-US" altLang="ja-JP" sz="2800">
                <a:latin typeface="Arial" charset="0"/>
              </a:rPr>
            </a:br>
            <a:endParaRPr lang="en-US" sz="2800">
              <a:latin typeface="Arial" charset="0"/>
            </a:endParaRPr>
          </a:p>
        </p:txBody>
      </p:sp>
      <p:sp>
        <p:nvSpPr>
          <p:cNvPr id="52227" name="Rectangle 3"/>
          <p:cNvSpPr>
            <a:spLocks noGrp="1" noChangeArrowheads="1"/>
          </p:cNvSpPr>
          <p:nvPr>
            <p:ph type="body" idx="1"/>
          </p:nvPr>
        </p:nvSpPr>
        <p:spPr>
          <a:xfrm>
            <a:off x="914400" y="1981201"/>
            <a:ext cx="5080000" cy="3825875"/>
          </a:xfrm>
        </p:spPr>
        <p:txBody>
          <a:bodyPr/>
          <a:lstStyle/>
          <a:p>
            <a:pPr marL="114300" indent="-114300" eaLnBrk="1" hangingPunct="1">
              <a:lnSpc>
                <a:spcPct val="80000"/>
              </a:lnSpc>
              <a:defRPr/>
            </a:pPr>
            <a:r>
              <a:rPr lang="en-US" sz="1800">
                <a:cs typeface="+mn-cs"/>
              </a:rPr>
              <a:t>1 Case Regular Pint size Mason Jars ( Used for canning) </a:t>
            </a:r>
          </a:p>
          <a:p>
            <a:pPr marL="114300" indent="-114300" eaLnBrk="1" hangingPunct="1">
              <a:lnSpc>
                <a:spcPct val="80000"/>
              </a:lnSpc>
              <a:defRPr/>
            </a:pPr>
            <a:r>
              <a:rPr lang="en-US" sz="1800">
                <a:cs typeface="+mn-cs"/>
              </a:rPr>
              <a:t>2 Boxes Contact 12 hour time released tablets. </a:t>
            </a:r>
          </a:p>
          <a:p>
            <a:pPr marL="114300" indent="-114300" eaLnBrk="1" hangingPunct="1">
              <a:lnSpc>
                <a:spcPct val="80000"/>
              </a:lnSpc>
              <a:defRPr/>
            </a:pPr>
            <a:r>
              <a:rPr lang="en-US" sz="1800">
                <a:cs typeface="+mn-cs"/>
              </a:rPr>
              <a:t>3 Bottles of Heet. </a:t>
            </a:r>
          </a:p>
          <a:p>
            <a:pPr marL="114300" indent="-114300" eaLnBrk="1" hangingPunct="1">
              <a:lnSpc>
                <a:spcPct val="80000"/>
              </a:lnSpc>
              <a:defRPr/>
            </a:pPr>
            <a:r>
              <a:rPr lang="en-US" sz="1800">
                <a:cs typeface="+mn-cs"/>
              </a:rPr>
              <a:t>4 feet of surgical tubing. </a:t>
            </a:r>
          </a:p>
          <a:p>
            <a:pPr marL="114300" indent="-114300" eaLnBrk="1" hangingPunct="1">
              <a:lnSpc>
                <a:spcPct val="80000"/>
              </a:lnSpc>
              <a:defRPr/>
            </a:pPr>
            <a:r>
              <a:rPr lang="en-US" sz="1800">
                <a:cs typeface="+mn-cs"/>
              </a:rPr>
              <a:t>1 Bottle of Rubbing Alcohol. </a:t>
            </a:r>
          </a:p>
          <a:p>
            <a:pPr marL="114300" indent="-114300" eaLnBrk="1" hangingPunct="1">
              <a:lnSpc>
                <a:spcPct val="80000"/>
              </a:lnSpc>
              <a:defRPr/>
            </a:pPr>
            <a:r>
              <a:rPr lang="en-US" sz="1800">
                <a:cs typeface="+mn-cs"/>
              </a:rPr>
              <a:t>1 Gallon Muriatic Acid ( Used for cleaning concrete) </a:t>
            </a:r>
          </a:p>
          <a:p>
            <a:pPr marL="114300" indent="-114300" eaLnBrk="1" hangingPunct="1">
              <a:lnSpc>
                <a:spcPct val="80000"/>
              </a:lnSpc>
              <a:defRPr/>
            </a:pPr>
            <a:r>
              <a:rPr lang="en-US" sz="1800">
                <a:cs typeface="+mn-cs"/>
              </a:rPr>
              <a:t>1 Gallon of Coleman's Fuel</a:t>
            </a:r>
            <a:r>
              <a:rPr lang="en-US" sz="1800">
                <a:solidFill>
                  <a:schemeClr val="accent2"/>
                </a:solidFill>
                <a:cs typeface="+mn-cs"/>
              </a:rPr>
              <a:t> </a:t>
            </a:r>
          </a:p>
          <a:p>
            <a:pPr marL="114300" indent="-114300" eaLnBrk="1" hangingPunct="1">
              <a:lnSpc>
                <a:spcPct val="80000"/>
              </a:lnSpc>
              <a:defRPr/>
            </a:pPr>
            <a:r>
              <a:rPr lang="en-US" sz="1800">
                <a:cs typeface="+mn-cs"/>
              </a:rPr>
              <a:t>1 Gallon of Aceton </a:t>
            </a:r>
          </a:p>
          <a:p>
            <a:pPr marL="114300" indent="-114300" eaLnBrk="1" hangingPunct="1">
              <a:lnSpc>
                <a:spcPct val="80000"/>
              </a:lnSpc>
              <a:defRPr/>
            </a:pPr>
            <a:r>
              <a:rPr lang="en-US" sz="1800">
                <a:cs typeface="+mn-cs"/>
              </a:rPr>
              <a:t>1 Pack of Coffee Filters </a:t>
            </a:r>
          </a:p>
          <a:p>
            <a:pPr marL="114300" indent="-114300" eaLnBrk="1" hangingPunct="1">
              <a:lnSpc>
                <a:spcPct val="80000"/>
              </a:lnSpc>
              <a:defRPr/>
            </a:pPr>
            <a:r>
              <a:rPr lang="en-US" sz="1800">
                <a:cs typeface="+mn-cs"/>
              </a:rPr>
              <a:t>1 Electric Skillet</a:t>
            </a:r>
            <a:r>
              <a:rPr lang="en-US" sz="1600">
                <a:cs typeface="+mn-cs"/>
              </a:rPr>
              <a:t> </a:t>
            </a:r>
          </a:p>
        </p:txBody>
      </p:sp>
      <p:sp>
        <p:nvSpPr>
          <p:cNvPr id="52228" name="Text Box 4"/>
          <p:cNvSpPr txBox="1">
            <a:spLocks noChangeArrowheads="1"/>
          </p:cNvSpPr>
          <p:nvPr/>
        </p:nvSpPr>
        <p:spPr bwMode="auto">
          <a:xfrm>
            <a:off x="6299200" y="1752601"/>
            <a:ext cx="4978400" cy="36317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177800" indent="-177800"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buFontTx/>
              <a:buChar char="•"/>
              <a:defRPr/>
            </a:pPr>
            <a:r>
              <a:rPr lang="en-US" sz="1400">
                <a:solidFill>
                  <a:srgbClr val="FFFFFF"/>
                </a:solidFill>
                <a:latin typeface="B Helvetica Bold" charset="0"/>
                <a:cs typeface="+mn-cs"/>
              </a:rPr>
              <a:t>4 Bottles Iodine Tincture 2%</a:t>
            </a:r>
            <a:endParaRPr lang="en-US" sz="1800">
              <a:latin typeface="Arial" charset="0"/>
              <a:cs typeface="+mn-cs"/>
            </a:endParaRPr>
          </a:p>
          <a:p>
            <a:pPr eaLnBrk="1" hangingPunct="1">
              <a:buFontTx/>
              <a:buChar char="•"/>
              <a:defRPr/>
            </a:pPr>
            <a:r>
              <a:rPr lang="en-US" sz="1800">
                <a:latin typeface="Arial" charset="0"/>
                <a:cs typeface="+mn-cs"/>
              </a:rPr>
              <a:t>2 Bottles of Hydrogen peroxide </a:t>
            </a:r>
          </a:p>
          <a:p>
            <a:pPr eaLnBrk="1" hangingPunct="1">
              <a:buFontTx/>
              <a:buChar char="•"/>
              <a:defRPr/>
            </a:pPr>
            <a:r>
              <a:rPr lang="en-US" sz="1800">
                <a:latin typeface="Arial" charset="0"/>
                <a:cs typeface="+mn-cs"/>
              </a:rPr>
              <a:t>3 20 0z Coke Bottles (Plastic type)(with Lids/caps) </a:t>
            </a:r>
          </a:p>
          <a:p>
            <a:pPr eaLnBrk="1" hangingPunct="1">
              <a:buFontTx/>
              <a:buChar char="•"/>
              <a:defRPr/>
            </a:pPr>
            <a:r>
              <a:rPr lang="en-US" sz="1800">
                <a:latin typeface="Arial" charset="0"/>
                <a:cs typeface="+mn-cs"/>
              </a:rPr>
              <a:t>1 Can Red Devils Lye </a:t>
            </a:r>
          </a:p>
          <a:p>
            <a:pPr eaLnBrk="1" hangingPunct="1">
              <a:buFontTx/>
              <a:buChar char="•"/>
              <a:defRPr/>
            </a:pPr>
            <a:r>
              <a:rPr lang="en-US" sz="1800">
                <a:latin typeface="Arial" charset="0"/>
                <a:cs typeface="+mn-cs"/>
              </a:rPr>
              <a:t>1 Pair of sharp scissors </a:t>
            </a:r>
          </a:p>
          <a:p>
            <a:pPr eaLnBrk="1" hangingPunct="1">
              <a:buFontTx/>
              <a:buChar char="•"/>
              <a:defRPr/>
            </a:pPr>
            <a:r>
              <a:rPr lang="en-US" sz="1800">
                <a:latin typeface="Arial" charset="0"/>
                <a:cs typeface="+mn-cs"/>
              </a:rPr>
              <a:t>4 Boxes Book Matches (try to get the ones with brown/red striker pads) </a:t>
            </a:r>
          </a:p>
          <a:p>
            <a:pPr eaLnBrk="1" hangingPunct="1">
              <a:buFontTx/>
              <a:buChar char="•"/>
              <a:defRPr/>
            </a:pPr>
            <a:r>
              <a:rPr lang="en-US" sz="1800">
                <a:latin typeface="Arial" charset="0"/>
                <a:cs typeface="+mn-cs"/>
              </a:rPr>
              <a:t>1 pyrodex baking dish </a:t>
            </a:r>
          </a:p>
          <a:p>
            <a:pPr eaLnBrk="1" hangingPunct="1">
              <a:buFontTx/>
              <a:buChar char="•"/>
              <a:defRPr/>
            </a:pPr>
            <a:r>
              <a:rPr lang="en-US" sz="1800">
                <a:latin typeface="Arial" charset="0"/>
                <a:cs typeface="+mn-cs"/>
              </a:rPr>
              <a:t>1 Box execto razor blades single sided </a:t>
            </a:r>
          </a:p>
          <a:p>
            <a:pPr eaLnBrk="1" hangingPunct="1">
              <a:buFontTx/>
              <a:buChar char="•"/>
              <a:defRPr/>
            </a:pPr>
            <a:r>
              <a:rPr lang="en-US" sz="1800">
                <a:latin typeface="Arial" charset="0"/>
                <a:cs typeface="+mn-cs"/>
              </a:rPr>
              <a:t>1 digital scale that reads grams </a:t>
            </a:r>
          </a:p>
          <a:p>
            <a:pPr eaLnBrk="1" hangingPunct="1">
              <a:buFontTx/>
              <a:buChar char="•"/>
              <a:defRPr/>
            </a:pPr>
            <a:r>
              <a:rPr lang="en-US" sz="1800">
                <a:latin typeface="Arial" charset="0"/>
                <a:cs typeface="+mn-cs"/>
              </a:rPr>
              <a:t>2 gallons distilled water </a:t>
            </a:r>
          </a:p>
          <a:p>
            <a:pPr eaLnBrk="1" hangingPunct="1">
              <a:buFontTx/>
              <a:buChar char="•"/>
              <a:defRPr/>
            </a:pPr>
            <a:r>
              <a:rPr lang="en-US" sz="1800">
                <a:latin typeface="Arial" charset="0"/>
                <a:cs typeface="+mn-cs"/>
              </a:rPr>
              <a:t>1 Roll Aluminum foil tape </a:t>
            </a:r>
          </a:p>
        </p:txBody>
      </p:sp>
      <p:sp>
        <p:nvSpPr>
          <p:cNvPr id="235525" name="Text Box 5"/>
          <p:cNvSpPr txBox="1">
            <a:spLocks noChangeArrowheads="1"/>
          </p:cNvSpPr>
          <p:nvPr/>
        </p:nvSpPr>
        <p:spPr bwMode="auto">
          <a:xfrm>
            <a:off x="812800" y="5867401"/>
            <a:ext cx="110744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28600" indent="-228600" eaLnBrk="0" hangingPunct="0">
              <a:defRPr sz="1600">
                <a:solidFill>
                  <a:schemeClr val="tx1"/>
                </a:solidFill>
                <a:latin typeface="Times New Roman" charset="0"/>
                <a:ea typeface="ＭＳ Ｐゴシック" charset="0"/>
                <a:cs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lnSpc>
                <a:spcPct val="80000"/>
              </a:lnSpc>
              <a:spcBef>
                <a:spcPct val="20000"/>
              </a:spcBef>
              <a:defRPr/>
            </a:pPr>
            <a:r>
              <a:rPr lang="ja-JP" altLang="en-US" sz="2400">
                <a:latin typeface="Arial" charset="0"/>
              </a:rPr>
              <a:t>“</a:t>
            </a:r>
            <a:r>
              <a:rPr lang="en-US" altLang="ja-JP" sz="2400">
                <a:latin typeface="Arial" charset="0"/>
              </a:rPr>
              <a:t>That's what you would have to go buy if you wanted to make meth.</a:t>
            </a:r>
            <a:r>
              <a:rPr lang="ja-JP" altLang="en-US" sz="2400">
                <a:latin typeface="Arial" charset="0"/>
              </a:rPr>
              <a:t>”</a:t>
            </a:r>
            <a:endParaRPr lang="en-US" sz="2400">
              <a:latin typeface="Arial" charset="0"/>
            </a:endParaRPr>
          </a:p>
        </p:txBody>
      </p:sp>
      <p:sp>
        <p:nvSpPr>
          <p:cNvPr id="235526" name="Oval 6"/>
          <p:cNvSpPr>
            <a:spLocks noChangeArrowheads="1"/>
          </p:cNvSpPr>
          <p:nvPr/>
        </p:nvSpPr>
        <p:spPr bwMode="auto">
          <a:xfrm>
            <a:off x="5689600" y="3352800"/>
            <a:ext cx="6502400" cy="914400"/>
          </a:xfrm>
          <a:prstGeom prst="ellipse">
            <a:avLst/>
          </a:prstGeom>
          <a:noFill/>
          <a:ln w="38100">
            <a:solidFill>
              <a:schemeClr val="hlink"/>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235527" name="Oval 7"/>
          <p:cNvSpPr>
            <a:spLocks noChangeArrowheads="1"/>
          </p:cNvSpPr>
          <p:nvPr/>
        </p:nvSpPr>
        <p:spPr bwMode="auto">
          <a:xfrm>
            <a:off x="721784" y="2286000"/>
            <a:ext cx="5588000" cy="533400"/>
          </a:xfrm>
          <a:prstGeom prst="ellipse">
            <a:avLst/>
          </a:prstGeom>
          <a:noFill/>
          <a:ln w="38100">
            <a:solidFill>
              <a:schemeClr val="hlink"/>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52232" name="Text Box 8"/>
          <p:cNvSpPr txBox="1">
            <a:spLocks noChangeArrowheads="1"/>
          </p:cNvSpPr>
          <p:nvPr/>
        </p:nvSpPr>
        <p:spPr bwMode="auto">
          <a:xfrm>
            <a:off x="4775200" y="6553200"/>
            <a:ext cx="8128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a:latin typeface="Arial" charset="0"/>
                <a:cs typeface="+mn-cs"/>
              </a:rPr>
              <a:t>www.totse.com/en/drugs/speedy_drugs/howtomanufactu172921.html</a:t>
            </a:r>
          </a:p>
        </p:txBody>
      </p:sp>
      <p:sp>
        <p:nvSpPr>
          <p:cNvPr id="235529" name="Oval 9"/>
          <p:cNvSpPr>
            <a:spLocks noChangeArrowheads="1"/>
          </p:cNvSpPr>
          <p:nvPr/>
        </p:nvSpPr>
        <p:spPr bwMode="auto">
          <a:xfrm>
            <a:off x="6231467" y="1752600"/>
            <a:ext cx="3522133" cy="304800"/>
          </a:xfrm>
          <a:prstGeom prst="ellipse">
            <a:avLst/>
          </a:prstGeom>
          <a:noFill/>
          <a:ln w="38100">
            <a:solidFill>
              <a:schemeClr val="hlink"/>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Tree>
    <p:custDataLst>
      <p:tags r:id="rId1"/>
    </p:custDataLst>
    <p:extLst>
      <p:ext uri="{BB962C8B-B14F-4D97-AF65-F5344CB8AC3E}">
        <p14:creationId xmlns:p14="http://schemas.microsoft.com/office/powerpoint/2010/main" val="27572639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55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5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utoUpdateAnimBg="0"/>
      <p:bldP spid="235526" grpId="0" animBg="1"/>
      <p:bldP spid="235527" grpId="0" animBg="1"/>
      <p:bldP spid="23552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en-US">
                <a:cs typeface="+mj-cs"/>
              </a:rPr>
              <a:t>Cocaine and HIV</a:t>
            </a:r>
          </a:p>
        </p:txBody>
      </p:sp>
      <p:sp>
        <p:nvSpPr>
          <p:cNvPr id="58371" name="Rectangle 3"/>
          <p:cNvSpPr>
            <a:spLocks noGrp="1" noChangeArrowheads="1"/>
          </p:cNvSpPr>
          <p:nvPr>
            <p:ph type="body" idx="1"/>
          </p:nvPr>
        </p:nvSpPr>
        <p:spPr/>
        <p:txBody>
          <a:bodyPr/>
          <a:lstStyle/>
          <a:p>
            <a:pPr eaLnBrk="1" hangingPunct="1">
              <a:defRPr/>
            </a:pPr>
            <a:r>
              <a:rPr lang="en-US">
                <a:cs typeface="+mn-cs"/>
              </a:rPr>
              <a:t>Crack cocaine use is associated</a:t>
            </a:r>
          </a:p>
          <a:p>
            <a:pPr lvl="1" eaLnBrk="1" hangingPunct="1">
              <a:defRPr/>
            </a:pPr>
            <a:r>
              <a:rPr lang="en-US"/>
              <a:t>increased number of sex partners</a:t>
            </a:r>
          </a:p>
          <a:p>
            <a:pPr lvl="1" eaLnBrk="1" hangingPunct="1">
              <a:defRPr/>
            </a:pPr>
            <a:r>
              <a:rPr lang="en-US"/>
              <a:t>sex work</a:t>
            </a:r>
          </a:p>
          <a:p>
            <a:pPr lvl="1" eaLnBrk="1" hangingPunct="1">
              <a:defRPr/>
            </a:pPr>
            <a:r>
              <a:rPr lang="en-US"/>
              <a:t> HIV infection, independent of IVD use</a:t>
            </a:r>
          </a:p>
          <a:p>
            <a:pPr eaLnBrk="1" hangingPunct="1">
              <a:defRPr/>
            </a:pPr>
            <a:r>
              <a:rPr lang="en-US">
                <a:cs typeface="+mn-cs"/>
              </a:rPr>
              <a:t>IV cocaine leads to HIV through frequent injection </a:t>
            </a:r>
            <a:r>
              <a:rPr lang="en-US" sz="1600">
                <a:cs typeface="+mn-cs"/>
              </a:rPr>
              <a:t>Chaisson. JAMA. 1989 Jan 27;261(4):561-5.</a:t>
            </a:r>
            <a:r>
              <a:rPr lang="en-US">
                <a:cs typeface="+mn-cs"/>
              </a:rPr>
              <a:t> </a:t>
            </a:r>
          </a:p>
        </p:txBody>
      </p:sp>
    </p:spTree>
    <p:custDataLst>
      <p:tags r:id="rId1"/>
    </p:custDataLst>
    <p:extLst>
      <p:ext uri="{BB962C8B-B14F-4D97-AF65-F5344CB8AC3E}">
        <p14:creationId xmlns:p14="http://schemas.microsoft.com/office/powerpoint/2010/main" val="2539627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a:cs typeface="+mj-cs"/>
              </a:rPr>
              <a:t>MA and HIV</a:t>
            </a:r>
          </a:p>
        </p:txBody>
      </p:sp>
      <p:sp>
        <p:nvSpPr>
          <p:cNvPr id="59395" name="Rectangle 3"/>
          <p:cNvSpPr>
            <a:spLocks noGrp="1" noChangeArrowheads="1"/>
          </p:cNvSpPr>
          <p:nvPr>
            <p:ph type="body" idx="1"/>
          </p:nvPr>
        </p:nvSpPr>
        <p:spPr/>
        <p:txBody>
          <a:bodyPr/>
          <a:lstStyle/>
          <a:p>
            <a:pPr eaLnBrk="1" hangingPunct="1">
              <a:defRPr/>
            </a:pPr>
            <a:r>
              <a:rPr lang="en-US">
                <a:cs typeface="+mn-cs"/>
              </a:rPr>
              <a:t>Increased libido, social disinhibition, increased energy &gt;&gt; riskier sex behaviors</a:t>
            </a:r>
          </a:p>
          <a:p>
            <a:pPr eaLnBrk="1" hangingPunct="1">
              <a:defRPr/>
            </a:pPr>
            <a:r>
              <a:rPr lang="en-US">
                <a:cs typeface="+mn-cs"/>
              </a:rPr>
              <a:t>PDE5 inhibitors (sildenafil) can be used to mitigate MA-induced erectile dysfunction</a:t>
            </a:r>
          </a:p>
        </p:txBody>
      </p:sp>
    </p:spTree>
    <p:custDataLst>
      <p:tags r:id="rId1"/>
    </p:custDataLst>
    <p:extLst>
      <p:ext uri="{BB962C8B-B14F-4D97-AF65-F5344CB8AC3E}">
        <p14:creationId xmlns:p14="http://schemas.microsoft.com/office/powerpoint/2010/main" val="38725952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09600" y="304800"/>
            <a:ext cx="10972800" cy="990600"/>
          </a:xfrm>
        </p:spPr>
        <p:txBody>
          <a:bodyPr/>
          <a:lstStyle/>
          <a:p>
            <a:pPr eaLnBrk="1" hangingPunct="1">
              <a:defRPr/>
            </a:pPr>
            <a:r>
              <a:rPr lang="en-US">
                <a:cs typeface="+mj-cs"/>
              </a:rPr>
              <a:t>Methamphetamine and Trauma</a:t>
            </a:r>
            <a:endParaRPr lang="en-US" sz="5400">
              <a:cs typeface="+mj-cs"/>
            </a:endParaRPr>
          </a:p>
        </p:txBody>
      </p:sp>
      <p:sp>
        <p:nvSpPr>
          <p:cNvPr id="90114" name="Rectangle 3"/>
          <p:cNvSpPr>
            <a:spLocks noGrp="1" noChangeArrowheads="1"/>
          </p:cNvSpPr>
          <p:nvPr>
            <p:ph type="body" idx="1"/>
          </p:nvPr>
        </p:nvSpPr>
        <p:spPr>
          <a:xfrm>
            <a:off x="304800" y="1600200"/>
            <a:ext cx="11480800" cy="4876800"/>
          </a:xfrm>
        </p:spPr>
        <p:txBody>
          <a:bodyPr/>
          <a:lstStyle/>
          <a:p>
            <a:pPr eaLnBrk="1" hangingPunct="1">
              <a:buFontTx/>
              <a:buNone/>
            </a:pPr>
            <a:r>
              <a:rPr lang="en-US" sz="2600">
                <a:latin typeface="Arial" charset="0"/>
              </a:rPr>
              <a:t>To assess the prevalence and impact of metham-phetamine use (MU) in trauma patients, researchers surveyed the records of…</a:t>
            </a:r>
          </a:p>
          <a:p>
            <a:pPr eaLnBrk="1" hangingPunct="1"/>
            <a:endParaRPr lang="en-US" sz="2600">
              <a:latin typeface="Arial" charset="0"/>
            </a:endParaRPr>
          </a:p>
          <a:p>
            <a:pPr eaLnBrk="1" hangingPunct="1"/>
            <a:r>
              <a:rPr lang="en-US" sz="3000">
                <a:latin typeface="Arial" charset="0"/>
              </a:rPr>
              <a:t>4932 patients who presented to</a:t>
            </a:r>
          </a:p>
          <a:p>
            <a:pPr lvl="1" eaLnBrk="1" hangingPunct="1"/>
            <a:r>
              <a:rPr lang="en-US" sz="2600">
                <a:latin typeface="Arial" charset="0"/>
              </a:rPr>
              <a:t>San Diego trauma center between 2003–2005 </a:t>
            </a:r>
          </a:p>
          <a:p>
            <a:pPr lvl="1" eaLnBrk="1" hangingPunct="1"/>
            <a:r>
              <a:rPr lang="en-US" sz="2600">
                <a:latin typeface="Arial" charset="0"/>
              </a:rPr>
              <a:t>urine toxicology screening during their visit</a:t>
            </a:r>
          </a:p>
        </p:txBody>
      </p:sp>
      <p:sp>
        <p:nvSpPr>
          <p:cNvPr id="60420" name="Text Box 4"/>
          <p:cNvSpPr txBox="1">
            <a:spLocks noChangeArrowheads="1"/>
          </p:cNvSpPr>
          <p:nvPr/>
        </p:nvSpPr>
        <p:spPr bwMode="auto">
          <a:xfrm>
            <a:off x="6299200" y="6019800"/>
            <a:ext cx="5892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a:latin typeface="Arial" charset="0"/>
                <a:cs typeface="+mn-cs"/>
              </a:rPr>
              <a:t>Swanson SM, et al. </a:t>
            </a:r>
            <a:r>
              <a:rPr lang="en-US" i="1">
                <a:latin typeface="Arial" charset="0"/>
                <a:cs typeface="+mn-cs"/>
              </a:rPr>
              <a:t>J Trauma</a:t>
            </a:r>
            <a:r>
              <a:rPr lang="en-US">
                <a:latin typeface="Arial" charset="0"/>
                <a:cs typeface="+mn-cs"/>
              </a:rPr>
              <a:t>. 2007;63(3):531</a:t>
            </a:r>
          </a:p>
        </p:txBody>
      </p:sp>
    </p:spTree>
    <p:custDataLst>
      <p:tags r:id="rId1"/>
    </p:custDataLst>
    <p:extLst>
      <p:ext uri="{BB962C8B-B14F-4D97-AF65-F5344CB8AC3E}">
        <p14:creationId xmlns:p14="http://schemas.microsoft.com/office/powerpoint/2010/main" val="1666671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09600" y="228600"/>
            <a:ext cx="10972800" cy="838200"/>
          </a:xfrm>
        </p:spPr>
        <p:txBody>
          <a:bodyPr/>
          <a:lstStyle/>
          <a:p>
            <a:pPr eaLnBrk="1" hangingPunct="1">
              <a:defRPr/>
            </a:pPr>
            <a:r>
              <a:rPr lang="en-US">
                <a:cs typeface="+mj-cs"/>
              </a:rPr>
              <a:t>Results</a:t>
            </a:r>
            <a:r>
              <a:rPr lang="en-US" b="1">
                <a:cs typeface="+mj-cs"/>
              </a:rPr>
              <a:t> </a:t>
            </a:r>
          </a:p>
        </p:txBody>
      </p:sp>
      <p:sp>
        <p:nvSpPr>
          <p:cNvPr id="91138" name="Rectangle 3"/>
          <p:cNvSpPr>
            <a:spLocks noGrp="1" noChangeArrowheads="1"/>
          </p:cNvSpPr>
          <p:nvPr>
            <p:ph type="body" idx="1"/>
          </p:nvPr>
        </p:nvSpPr>
        <p:spPr>
          <a:xfrm>
            <a:off x="304800" y="1295400"/>
            <a:ext cx="11582400" cy="4572000"/>
          </a:xfrm>
        </p:spPr>
        <p:txBody>
          <a:bodyPr/>
          <a:lstStyle/>
          <a:p>
            <a:pPr eaLnBrk="1" hangingPunct="1"/>
            <a:r>
              <a:rPr lang="en-US" sz="2400">
                <a:latin typeface="Arial" charset="0"/>
              </a:rPr>
              <a:t>The rate of MU (defined as a positive urine screen), but not other illicit drug use, increased from 2003 to 2005 (from 9% to 15%).</a:t>
            </a:r>
          </a:p>
          <a:p>
            <a:pPr eaLnBrk="1" hangingPunct="1"/>
            <a:r>
              <a:rPr lang="en-US" sz="2400">
                <a:latin typeface="Arial" charset="0"/>
              </a:rPr>
              <a:t>In adjusted analyses, patients with MU were more likely to have…</a:t>
            </a:r>
          </a:p>
          <a:p>
            <a:pPr eaLnBrk="1" hangingPunct="1">
              <a:buFontTx/>
              <a:buNone/>
            </a:pPr>
            <a:endParaRPr lang="en-US" sz="1000">
              <a:latin typeface="Arial" charset="0"/>
            </a:endParaRPr>
          </a:p>
          <a:p>
            <a:pPr lvl="1" eaLnBrk="1" hangingPunct="1"/>
            <a:r>
              <a:rPr lang="en-US" sz="2400">
                <a:latin typeface="Arial" charset="0"/>
              </a:rPr>
              <a:t>been injured in a violent way (OR, 2.0),</a:t>
            </a:r>
          </a:p>
          <a:p>
            <a:pPr lvl="1" eaLnBrk="1" hangingPunct="1"/>
            <a:r>
              <a:rPr lang="en-US" sz="2400">
                <a:latin typeface="Arial" charset="0"/>
              </a:rPr>
              <a:t>attempted suicide (OR, 1.7),</a:t>
            </a:r>
          </a:p>
          <a:p>
            <a:pPr lvl="1" eaLnBrk="1" hangingPunct="1"/>
            <a:r>
              <a:rPr lang="en-US" sz="2400">
                <a:latin typeface="Arial" charset="0"/>
              </a:rPr>
              <a:t>been a victim of domestic violence (OR, 2.5),</a:t>
            </a:r>
          </a:p>
          <a:p>
            <a:pPr lvl="1" eaLnBrk="1" hangingPunct="1"/>
            <a:r>
              <a:rPr lang="en-US" sz="2400">
                <a:latin typeface="Arial" charset="0"/>
              </a:rPr>
              <a:t>required more medical care (e.g., </a:t>
            </a:r>
            <a:r>
              <a:rPr lang="en-US" sz="2400">
                <a:latin typeface="Arial" charset="0"/>
                <a:cs typeface="Tahoma" charset="0"/>
              </a:rPr>
              <a:t>≥1</a:t>
            </a:r>
            <a:r>
              <a:rPr lang="en-US" sz="2400">
                <a:latin typeface="Arial" charset="0"/>
              </a:rPr>
              <a:t> operations [OR, 1.5], mechanical ventilation [OR, 1.6]), and</a:t>
            </a:r>
          </a:p>
          <a:p>
            <a:pPr lvl="1" eaLnBrk="1" hangingPunct="1"/>
            <a:r>
              <a:rPr lang="en-US" sz="2400">
                <a:latin typeface="Arial" charset="0"/>
              </a:rPr>
              <a:t>died from their injuries (OR, 2.3).</a:t>
            </a:r>
          </a:p>
        </p:txBody>
      </p:sp>
      <p:sp>
        <p:nvSpPr>
          <p:cNvPr id="61444" name="Text Box 4"/>
          <p:cNvSpPr txBox="1">
            <a:spLocks noChangeArrowheads="1"/>
          </p:cNvSpPr>
          <p:nvPr/>
        </p:nvSpPr>
        <p:spPr bwMode="auto">
          <a:xfrm>
            <a:off x="5994400" y="6019800"/>
            <a:ext cx="6197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a:latin typeface="Arial" charset="0"/>
                <a:cs typeface="+mn-cs"/>
              </a:rPr>
              <a:t>Swanson SM, et al. </a:t>
            </a:r>
            <a:r>
              <a:rPr lang="en-US" i="1">
                <a:latin typeface="Arial" charset="0"/>
                <a:cs typeface="+mn-cs"/>
              </a:rPr>
              <a:t>J Trauma</a:t>
            </a:r>
            <a:r>
              <a:rPr lang="en-US">
                <a:latin typeface="Arial" charset="0"/>
                <a:cs typeface="+mn-cs"/>
              </a:rPr>
              <a:t>. 2007;63(3):531</a:t>
            </a:r>
          </a:p>
        </p:txBody>
      </p:sp>
    </p:spTree>
    <p:custDataLst>
      <p:tags r:id="rId1"/>
    </p:custDataLst>
    <p:extLst>
      <p:ext uri="{BB962C8B-B14F-4D97-AF65-F5344CB8AC3E}">
        <p14:creationId xmlns:p14="http://schemas.microsoft.com/office/powerpoint/2010/main" val="4242696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633" y="567267"/>
            <a:ext cx="9067800" cy="1917700"/>
          </a:xfrm>
          <a:prstGeom prst="rect">
            <a:avLst/>
          </a:prstGeom>
        </p:spPr>
      </p:pic>
      <p:sp>
        <p:nvSpPr>
          <p:cNvPr id="3" name="TextBox 2"/>
          <p:cNvSpPr txBox="1"/>
          <p:nvPr/>
        </p:nvSpPr>
        <p:spPr>
          <a:xfrm>
            <a:off x="1426633" y="2626699"/>
            <a:ext cx="9241367" cy="2677656"/>
          </a:xfrm>
          <a:prstGeom prst="rect">
            <a:avLst/>
          </a:prstGeom>
          <a:noFill/>
        </p:spPr>
        <p:txBody>
          <a:bodyPr wrap="square" rtlCol="0">
            <a:spAutoFit/>
          </a:bodyPr>
          <a:lstStyle/>
          <a:p>
            <a:r>
              <a:rPr lang="en-US" sz="2400" dirty="0"/>
              <a:t>Over 8 hours at the ED of Yale Hospital, white powder advertised as cocaine resulted in 12 patients for signs of opioid overdose, presumed from snorting</a:t>
            </a:r>
          </a:p>
          <a:p>
            <a:pPr marL="285750" indent="-285750">
              <a:buFontTx/>
              <a:buChar char="-"/>
            </a:pPr>
            <a:r>
              <a:rPr lang="en-US" sz="2400" dirty="0"/>
              <a:t>9 admitted, 4 to ICU, 3 intubated, 1 on naloxone </a:t>
            </a:r>
            <a:r>
              <a:rPr lang="en-US" sz="2400" dirty="0" err="1"/>
              <a:t>gtt</a:t>
            </a:r>
            <a:r>
              <a:rPr lang="en-US" sz="2400" dirty="0"/>
              <a:t>, 3 died</a:t>
            </a:r>
          </a:p>
          <a:p>
            <a:pPr marL="285750" indent="-285750">
              <a:buFontTx/>
              <a:buChar char="-"/>
            </a:pPr>
            <a:r>
              <a:rPr lang="en-US" sz="2400" dirty="0"/>
              <a:t>High doses of naloxone required: 4mg and higher</a:t>
            </a:r>
          </a:p>
          <a:p>
            <a:pPr marL="285750" indent="-285750">
              <a:buFontTx/>
              <a:buChar char="-"/>
            </a:pPr>
            <a:r>
              <a:rPr lang="en-US" sz="2400" dirty="0"/>
              <a:t>Drug sample tested had 6.6% fentanyl by weight and trace amounts of cocaine + inert adulterant</a:t>
            </a:r>
          </a:p>
        </p:txBody>
      </p:sp>
    </p:spTree>
    <p:extLst>
      <p:ext uri="{BB962C8B-B14F-4D97-AF65-F5344CB8AC3E}">
        <p14:creationId xmlns:p14="http://schemas.microsoft.com/office/powerpoint/2010/main" val="1338500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defRPr/>
            </a:pPr>
            <a:r>
              <a:rPr lang="en-US">
                <a:cs typeface="+mj-cs"/>
              </a:rPr>
              <a:t>Cognitive Behavioral Therapy</a:t>
            </a:r>
          </a:p>
        </p:txBody>
      </p:sp>
      <p:sp>
        <p:nvSpPr>
          <p:cNvPr id="62467" name="Rectangle 3"/>
          <p:cNvSpPr>
            <a:spLocks noGrp="1" noChangeArrowheads="1"/>
          </p:cNvSpPr>
          <p:nvPr>
            <p:ph type="body" idx="1"/>
          </p:nvPr>
        </p:nvSpPr>
        <p:spPr/>
        <p:txBody>
          <a:bodyPr/>
          <a:lstStyle/>
          <a:p>
            <a:pPr eaLnBrk="1" hangingPunct="1">
              <a:buFontTx/>
              <a:buNone/>
              <a:defRPr/>
            </a:pPr>
            <a:r>
              <a:rPr lang="en-US">
                <a:cs typeface="+mn-cs"/>
              </a:rPr>
              <a:t>16 week RCT of cocaine-dependent methadone patients of:</a:t>
            </a:r>
          </a:p>
          <a:p>
            <a:pPr eaLnBrk="1" hangingPunct="1">
              <a:buFontTx/>
              <a:buNone/>
              <a:defRPr/>
            </a:pPr>
            <a:r>
              <a:rPr lang="en-US">
                <a:cs typeface="+mn-cs"/>
              </a:rPr>
              <a:t>	 CBT vs. CM vs. CBT+CM vs. TAU</a:t>
            </a:r>
          </a:p>
          <a:p>
            <a:pPr eaLnBrk="1" hangingPunct="1">
              <a:buFontTx/>
              <a:buNone/>
              <a:defRPr/>
            </a:pPr>
            <a:r>
              <a:rPr lang="en-US">
                <a:cs typeface="+mn-cs"/>
              </a:rPr>
              <a:t>	30 patients per group</a:t>
            </a:r>
          </a:p>
        </p:txBody>
      </p:sp>
      <p:sp>
        <p:nvSpPr>
          <p:cNvPr id="62468" name="Rectangle 4"/>
          <p:cNvSpPr>
            <a:spLocks noChangeArrowheads="1"/>
          </p:cNvSpPr>
          <p:nvPr/>
        </p:nvSpPr>
        <p:spPr bwMode="auto">
          <a:xfrm>
            <a:off x="6908801" y="6170613"/>
            <a:ext cx="394561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p>
            <a:pPr>
              <a:spcBef>
                <a:spcPct val="50000"/>
              </a:spcBef>
              <a:defRPr/>
            </a:pPr>
            <a:r>
              <a:rPr lang="en-US">
                <a:cs typeface="+mn-cs"/>
              </a:rPr>
              <a:t>Rawson et al. Arch Gen Psychiatry. 2002</a:t>
            </a:r>
          </a:p>
        </p:txBody>
      </p:sp>
    </p:spTree>
    <p:custDataLst>
      <p:tags r:id="rId1"/>
    </p:custDataLst>
    <p:extLst>
      <p:ext uri="{BB962C8B-B14F-4D97-AF65-F5344CB8AC3E}">
        <p14:creationId xmlns:p14="http://schemas.microsoft.com/office/powerpoint/2010/main" val="37671240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defRPr/>
            </a:pPr>
            <a:r>
              <a:rPr lang="en-US">
                <a:cs typeface="+mj-cs"/>
              </a:rPr>
              <a:t>Cognitive Behavioral Therapy</a:t>
            </a:r>
          </a:p>
        </p:txBody>
      </p:sp>
      <p:pic>
        <p:nvPicPr>
          <p:cNvPr id="6349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57400"/>
            <a:ext cx="7823200" cy="3859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63492" name="Rectangle 7"/>
          <p:cNvSpPr>
            <a:spLocks noChangeArrowheads="1"/>
          </p:cNvSpPr>
          <p:nvPr/>
        </p:nvSpPr>
        <p:spPr bwMode="auto">
          <a:xfrm>
            <a:off x="6908801" y="6170613"/>
            <a:ext cx="394561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p>
            <a:pPr>
              <a:spcBef>
                <a:spcPct val="50000"/>
              </a:spcBef>
              <a:defRPr/>
            </a:pPr>
            <a:r>
              <a:rPr lang="en-US">
                <a:cs typeface="+mn-cs"/>
              </a:rPr>
              <a:t>Rawson et al. Arch Gen Psychiatry. 2002</a:t>
            </a:r>
          </a:p>
        </p:txBody>
      </p:sp>
    </p:spTree>
    <p:custDataLst>
      <p:tags r:id="rId1"/>
    </p:custDataLst>
    <p:extLst>
      <p:ext uri="{BB962C8B-B14F-4D97-AF65-F5344CB8AC3E}">
        <p14:creationId xmlns:p14="http://schemas.microsoft.com/office/powerpoint/2010/main" val="3988015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defRPr/>
            </a:pPr>
            <a:r>
              <a:rPr lang="en-US">
                <a:cs typeface="+mj-cs"/>
              </a:rPr>
              <a:t>Cognitive Behavioral Therapy</a:t>
            </a:r>
          </a:p>
        </p:txBody>
      </p:sp>
      <p:pic>
        <p:nvPicPr>
          <p:cNvPr id="645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1905001"/>
            <a:ext cx="8737600" cy="4340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64516" name="Text Box 5"/>
          <p:cNvSpPr txBox="1">
            <a:spLocks noChangeArrowheads="1"/>
          </p:cNvSpPr>
          <p:nvPr/>
        </p:nvSpPr>
        <p:spPr bwMode="auto">
          <a:xfrm>
            <a:off x="7416800" y="6400800"/>
            <a:ext cx="47752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a:latin typeface="Arial" charset="0"/>
                <a:cs typeface="+mn-cs"/>
              </a:rPr>
              <a:t>Rawson et al. Arch Gen Psychiatry. 2002</a:t>
            </a:r>
          </a:p>
        </p:txBody>
      </p:sp>
    </p:spTree>
    <p:custDataLst>
      <p:tags r:id="rId1"/>
    </p:custDataLst>
    <p:extLst>
      <p:ext uri="{BB962C8B-B14F-4D97-AF65-F5344CB8AC3E}">
        <p14:creationId xmlns:p14="http://schemas.microsoft.com/office/powerpoint/2010/main" val="16175342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09800"/>
            <a:ext cx="4436806" cy="298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1267" name="Text Box 3"/>
          <p:cNvSpPr txBox="1">
            <a:spLocks noChangeArrowheads="1"/>
          </p:cNvSpPr>
          <p:nvPr/>
        </p:nvSpPr>
        <p:spPr bwMode="auto">
          <a:xfrm>
            <a:off x="8534400" y="6248400"/>
            <a:ext cx="29464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a:cs typeface="+mn-cs"/>
              </a:rPr>
              <a:t>www.dea.gov</a:t>
            </a:r>
          </a:p>
        </p:txBody>
      </p:sp>
      <p:sp>
        <p:nvSpPr>
          <p:cNvPr id="11268" name="Text Box 4"/>
          <p:cNvSpPr txBox="1">
            <a:spLocks noChangeArrowheads="1"/>
          </p:cNvSpPr>
          <p:nvPr/>
        </p:nvSpPr>
        <p:spPr bwMode="auto">
          <a:xfrm>
            <a:off x="508000" y="533400"/>
            <a:ext cx="111760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eaLnBrk="1" hangingPunct="1">
              <a:spcBef>
                <a:spcPct val="50000"/>
              </a:spcBef>
              <a:defRPr/>
            </a:pPr>
            <a:r>
              <a:rPr lang="en-US" sz="4400">
                <a:solidFill>
                  <a:schemeClr val="tx2"/>
                </a:solidFill>
                <a:latin typeface="Arial" charset="0"/>
                <a:cs typeface="+mn-cs"/>
              </a:rPr>
              <a:t>Clandestine lab incidents</a:t>
            </a:r>
            <a:endParaRPr lang="en-US" sz="2400">
              <a:latin typeface="Arial" charset="0"/>
              <a:cs typeface="+mn-cs"/>
            </a:endParaRPr>
          </a:p>
        </p:txBody>
      </p:sp>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410" y="2209800"/>
            <a:ext cx="4448590" cy="2979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custDataLst>
      <p:tags r:id="rId1"/>
    </p:custDataLst>
    <p:extLst>
      <p:ext uri="{BB962C8B-B14F-4D97-AF65-F5344CB8AC3E}">
        <p14:creationId xmlns:p14="http://schemas.microsoft.com/office/powerpoint/2010/main" val="223176773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38200" y="983452"/>
            <a:ext cx="8135045" cy="1325563"/>
          </a:xfrm>
        </p:spPr>
        <p:txBody>
          <a:bodyPr/>
          <a:lstStyle/>
          <a:p>
            <a:pPr eaLnBrk="1" hangingPunct="1">
              <a:defRPr/>
            </a:pPr>
            <a:r>
              <a:rPr lang="en-US" dirty="0">
                <a:cs typeface="+mj-cs"/>
              </a:rPr>
              <a:t>From where do these drugs come?</a:t>
            </a:r>
          </a:p>
        </p:txBody>
      </p:sp>
      <p:sp>
        <p:nvSpPr>
          <p:cNvPr id="234499" name="Rectangle 3"/>
          <p:cNvSpPr>
            <a:spLocks noGrp="1" noChangeArrowheads="1"/>
          </p:cNvSpPr>
          <p:nvPr>
            <p:ph type="body" idx="1"/>
          </p:nvPr>
        </p:nvSpPr>
        <p:spPr>
          <a:xfrm>
            <a:off x="1403636" y="3225327"/>
            <a:ext cx="9950164" cy="3325598"/>
          </a:xfrm>
        </p:spPr>
        <p:txBody>
          <a:bodyPr>
            <a:normAutofit/>
          </a:bodyPr>
          <a:lstStyle/>
          <a:p>
            <a:pPr marL="285750" indent="-285750" eaLnBrk="1" hangingPunct="1"/>
            <a:r>
              <a:rPr lang="en-US" sz="2800" dirty="0">
                <a:latin typeface="Arial" charset="0"/>
              </a:rPr>
              <a:t>Methamphetamine</a:t>
            </a:r>
          </a:p>
          <a:p>
            <a:pPr marL="628650" lvl="1" indent="-228600" eaLnBrk="1" hangingPunct="1"/>
            <a:r>
              <a:rPr lang="en-US" sz="2400" dirty="0">
                <a:latin typeface="Arial" charset="0"/>
              </a:rPr>
              <a:t>Super labs – Primarily Mexico</a:t>
            </a:r>
          </a:p>
          <a:p>
            <a:pPr marL="628650" lvl="1" indent="-228600" eaLnBrk="1" hangingPunct="1"/>
            <a:r>
              <a:rPr lang="en-US" sz="2400" dirty="0">
                <a:latin typeface="Arial" charset="0"/>
              </a:rPr>
              <a:t>Local clandestine labs - 1 pound of MA creates 6 pounds of toxic waste </a:t>
            </a:r>
          </a:p>
          <a:p>
            <a:pPr marL="1371600" lvl="3" eaLnBrk="1" hangingPunct="1"/>
            <a:r>
              <a:rPr lang="en-US" sz="1800" dirty="0">
                <a:latin typeface="Arial" charset="0"/>
              </a:rPr>
              <a:t>Holton WC.  Unlawful lab leftovers. </a:t>
            </a:r>
            <a:r>
              <a:rPr lang="en-US" sz="1800" i="1" dirty="0">
                <a:latin typeface="Arial" charset="0"/>
              </a:rPr>
              <a:t>Environ Health </a:t>
            </a:r>
            <a:r>
              <a:rPr lang="en-US" sz="1800" i="1" dirty="0" err="1">
                <a:latin typeface="Arial" charset="0"/>
              </a:rPr>
              <a:t>Perspect</a:t>
            </a:r>
            <a:r>
              <a:rPr lang="en-US" sz="1800" i="1" dirty="0">
                <a:latin typeface="Arial" charset="0"/>
              </a:rPr>
              <a:t>.</a:t>
            </a:r>
            <a:r>
              <a:rPr lang="en-US" sz="1800" dirty="0">
                <a:latin typeface="Arial" charset="0"/>
              </a:rPr>
              <a:t> 2001;109:A576 </a:t>
            </a:r>
          </a:p>
          <a:p>
            <a:pPr marL="285750" indent="-285750" eaLnBrk="1" hangingPunct="1"/>
            <a:r>
              <a:rPr lang="en-US" sz="2800" dirty="0">
                <a:latin typeface="Arial" charset="0"/>
              </a:rPr>
              <a:t>Cocaine - </a:t>
            </a:r>
          </a:p>
          <a:p>
            <a:pPr marL="628650" lvl="1" indent="-228600" eaLnBrk="1" hangingPunct="1"/>
            <a:r>
              <a:rPr lang="en-US" sz="2400" dirty="0">
                <a:latin typeface="Arial" charset="0"/>
              </a:rPr>
              <a:t>75% grown in Colombia with </a:t>
            </a:r>
          </a:p>
          <a:p>
            <a:pPr marL="800100" lvl="2" indent="0" eaLnBrk="1" hangingPunct="1">
              <a:buFontTx/>
              <a:buNone/>
            </a:pPr>
            <a:r>
              <a:rPr lang="en-US" sz="2000" dirty="0">
                <a:latin typeface="Arial" charset="0"/>
              </a:rPr>
              <a:t>75% via Mexico/ Central America</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0474" y="503725"/>
            <a:ext cx="2865165" cy="1965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8" name="Rectangle 4"/>
          <p:cNvSpPr>
            <a:spLocks noChangeArrowheads="1"/>
          </p:cNvSpPr>
          <p:nvPr/>
        </p:nvSpPr>
        <p:spPr bwMode="auto">
          <a:xfrm>
            <a:off x="8603208" y="2738108"/>
            <a:ext cx="343255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defRPr/>
            </a:pPr>
            <a:r>
              <a:rPr lang="en-US" sz="1200" dirty="0">
                <a:latin typeface="+mj-lt"/>
                <a:ea typeface="+mn-ea"/>
                <a:cs typeface="+mn-cs"/>
              </a:rPr>
              <a:t>http://www.colombiajournal.org/cocainephotos.htm</a:t>
            </a:r>
            <a:endParaRPr lang="en-US" sz="1200" dirty="0">
              <a:solidFill>
                <a:srgbClr val="000000"/>
              </a:solidFill>
              <a:latin typeface="+mj-lt"/>
              <a:ea typeface="+mn-ea"/>
              <a:cs typeface="+mn-cs"/>
            </a:endParaRPr>
          </a:p>
        </p:txBody>
      </p:sp>
    </p:spTree>
    <p:custDataLst>
      <p:tags r:id="rId1"/>
    </p:custDataLst>
    <p:extLst>
      <p:ext uri="{BB962C8B-B14F-4D97-AF65-F5344CB8AC3E}">
        <p14:creationId xmlns:p14="http://schemas.microsoft.com/office/powerpoint/2010/main" val="33623152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44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3449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3449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3449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449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3449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344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Punding</a:t>
            </a:r>
            <a:r>
              <a:rPr lang="en-US" dirty="0"/>
              <a:t>/Stereotypy</a:t>
            </a:r>
          </a:p>
        </p:txBody>
      </p:sp>
      <p:sp>
        <p:nvSpPr>
          <p:cNvPr id="3" name="Content Placeholder 2"/>
          <p:cNvSpPr>
            <a:spLocks noGrp="1"/>
          </p:cNvSpPr>
          <p:nvPr>
            <p:ph idx="1"/>
          </p:nvPr>
        </p:nvSpPr>
        <p:spPr/>
        <p:txBody>
          <a:bodyPr/>
          <a:lstStyle/>
          <a:p>
            <a:r>
              <a:rPr lang="en-US" dirty="0"/>
              <a:t>Compulsive rearrangement of furniture, fastidious, bathing, and distinctive and repetitive walking patterns - activities that users tend to do normally</a:t>
            </a:r>
          </a:p>
          <a:p>
            <a:r>
              <a:rPr lang="en-US" dirty="0"/>
              <a:t>Amphetamine (26%), cocaine (up to 38%), and Parkinson’s patient treatment with dopamine replacement</a:t>
            </a:r>
          </a:p>
          <a:p>
            <a:r>
              <a:rPr lang="en-US" dirty="0"/>
              <a:t>Find the behaviors pleasurable, not bothersome</a:t>
            </a:r>
          </a:p>
          <a:p>
            <a:r>
              <a:rPr lang="en-US" dirty="0"/>
              <a:t>Stimulant users can also develop tics, </a:t>
            </a:r>
            <a:r>
              <a:rPr lang="en-US" dirty="0" err="1"/>
              <a:t>dyskinesias</a:t>
            </a:r>
            <a:r>
              <a:rPr lang="en-US" dirty="0"/>
              <a:t>, and </a:t>
            </a:r>
            <a:r>
              <a:rPr lang="en-US" dirty="0" err="1"/>
              <a:t>formications</a:t>
            </a:r>
            <a:endParaRPr lang="en-US" dirty="0"/>
          </a:p>
          <a:p>
            <a:endParaRPr lang="en-US" dirty="0"/>
          </a:p>
        </p:txBody>
      </p:sp>
      <p:sp>
        <p:nvSpPr>
          <p:cNvPr id="4" name="Rectangle 3"/>
          <p:cNvSpPr/>
          <p:nvPr/>
        </p:nvSpPr>
        <p:spPr>
          <a:xfrm>
            <a:off x="1371598" y="6137866"/>
            <a:ext cx="8923867" cy="584775"/>
          </a:xfrm>
          <a:prstGeom prst="rect">
            <a:avLst/>
          </a:prstGeom>
        </p:spPr>
        <p:txBody>
          <a:bodyPr wrap="square">
            <a:spAutoFit/>
          </a:bodyPr>
          <a:lstStyle/>
          <a:p>
            <a:r>
              <a:rPr lang="en-US" sz="1600" dirty="0">
                <a:solidFill>
                  <a:srgbClr val="222222"/>
                </a:solidFill>
                <a:latin typeface="Arial" charset="0"/>
              </a:rPr>
              <a:t>Sanchez-Ramos, Juan. "Neurologic complications of psychomotor stimulant abuse." </a:t>
            </a:r>
            <a:r>
              <a:rPr lang="en-US" sz="1600" i="1" dirty="0">
                <a:solidFill>
                  <a:srgbClr val="222222"/>
                </a:solidFill>
                <a:latin typeface="Arial" charset="0"/>
              </a:rPr>
              <a:t>International review of neurobiology</a:t>
            </a:r>
            <a:r>
              <a:rPr lang="en-US" sz="1600" dirty="0">
                <a:solidFill>
                  <a:srgbClr val="222222"/>
                </a:solidFill>
                <a:latin typeface="Arial" charset="0"/>
              </a:rPr>
              <a:t>. Vol. 120. Academic Press, 2015. 131-160.</a:t>
            </a:r>
            <a:endParaRPr lang="en-US" sz="1600" dirty="0"/>
          </a:p>
        </p:txBody>
      </p:sp>
    </p:spTree>
    <p:extLst>
      <p:ext uri="{BB962C8B-B14F-4D97-AF65-F5344CB8AC3E}">
        <p14:creationId xmlns:p14="http://schemas.microsoft.com/office/powerpoint/2010/main" val="942936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2015066" y="6096000"/>
            <a:ext cx="7332133"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dirty="0">
                <a:latin typeface="Arial" charset="0"/>
                <a:cs typeface="+mn-cs"/>
              </a:rPr>
              <a:t>Drug Abuse Warning Network 2011 Report: </a:t>
            </a:r>
            <a:r>
              <a:rPr lang="en-US" sz="1400" dirty="0" err="1">
                <a:latin typeface="Arial" charset="0"/>
              </a:rPr>
              <a:t>www.samhsa.gov</a:t>
            </a:r>
            <a:r>
              <a:rPr lang="en-US" sz="1400" dirty="0">
                <a:latin typeface="Arial" charset="0"/>
              </a:rPr>
              <a:t>/data/sites/default/files/DAWN127/DAWN127/sr127-DAWN-highlights.htm</a:t>
            </a:r>
            <a:endParaRPr lang="en-US" sz="1400" dirty="0">
              <a:latin typeface="Arial" charset="0"/>
              <a:cs typeface="+mn-cs"/>
            </a:endParaRPr>
          </a:p>
        </p:txBody>
      </p:sp>
      <p:graphicFrame>
        <p:nvGraphicFramePr>
          <p:cNvPr id="4" name="Chart Placeholder 3"/>
          <p:cNvGraphicFramePr>
            <a:graphicFrameLocks noGrp="1"/>
          </p:cNvGraphicFramePr>
          <p:nvPr>
            <p:ph type="chart" idx="1"/>
          </p:nvPr>
        </p:nvGraphicFramePr>
        <p:xfrm>
          <a:off x="914400" y="440267"/>
          <a:ext cx="10363200" cy="53467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03127708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89C029DC-AA31-294C-B6CA-B352632FD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804" y="579598"/>
            <a:ext cx="7087860" cy="485546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D45B43F7-18E0-9446-8668-70595B34E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47" y="-132705"/>
            <a:ext cx="3609236" cy="314003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9E250C01-A405-AF42-AFDE-09580075C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477" y="2834243"/>
            <a:ext cx="3431826" cy="2891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C9AE50-78F5-F543-B075-2C1E4F4F732A}"/>
              </a:ext>
            </a:extLst>
          </p:cNvPr>
          <p:cNvSpPr txBox="1"/>
          <p:nvPr/>
        </p:nvSpPr>
        <p:spPr>
          <a:xfrm>
            <a:off x="823794" y="3627779"/>
            <a:ext cx="10849211" cy="2369880"/>
          </a:xfrm>
          <a:prstGeom prst="rect">
            <a:avLst/>
          </a:prstGeom>
          <a:solidFill>
            <a:schemeClr val="accent1"/>
          </a:solidFill>
          <a:ln w="76200">
            <a:solidFill>
              <a:schemeClr val="accent1"/>
            </a:solidFill>
          </a:ln>
          <a:effectLst>
            <a:glow rad="127000">
              <a:schemeClr val="accent1"/>
            </a:glow>
          </a:effectLst>
        </p:spPr>
        <p:txBody>
          <a:bodyPr wrap="square" rtlCol="0">
            <a:spAutoFit/>
          </a:bodyPr>
          <a:lstStyle/>
          <a:p>
            <a:r>
              <a:rPr lang="en-US" sz="2800" i="1" dirty="0">
                <a:solidFill>
                  <a:srgbClr val="FFFF00"/>
                </a:solidFill>
              </a:rPr>
              <a:t>Racial minorities were at low risk for powder cocaine use and Hispanics were at low risk for crack use. Blacks were at increased risk for lifetime and recent crack use, but not when controlling for other socioeconomic variables.</a:t>
            </a:r>
          </a:p>
          <a:p>
            <a:r>
              <a:rPr lang="en-US" i="1" dirty="0" err="1">
                <a:solidFill>
                  <a:srgbClr val="FFFF00"/>
                </a:solidFill>
              </a:rPr>
              <a:t>Palamar</a:t>
            </a:r>
            <a:r>
              <a:rPr lang="en-US" i="1" dirty="0">
                <a:solidFill>
                  <a:srgbClr val="FFFF00"/>
                </a:solidFill>
              </a:rPr>
              <a:t> JJ, Davies S, </a:t>
            </a:r>
            <a:r>
              <a:rPr lang="en-US" i="1" dirty="0" err="1">
                <a:solidFill>
                  <a:srgbClr val="FFFF00"/>
                </a:solidFill>
              </a:rPr>
              <a:t>Ompad</a:t>
            </a:r>
            <a:r>
              <a:rPr lang="en-US" i="1" dirty="0">
                <a:solidFill>
                  <a:srgbClr val="FFFF00"/>
                </a:solidFill>
              </a:rPr>
              <a:t> DC, Cleland CM, Weitzman M. Powder cocaine and crack use in the United States: an examination of risk for arrest and socioeconomic disparities in use. Drug Alcohol Depend. 2015 Apr 1;149:108-16. </a:t>
            </a:r>
          </a:p>
        </p:txBody>
      </p:sp>
      <p:sp>
        <p:nvSpPr>
          <p:cNvPr id="8" name="TextBox 7">
            <a:extLst>
              <a:ext uri="{FF2B5EF4-FFF2-40B4-BE49-F238E27FC236}">
                <a16:creationId xmlns:a16="http://schemas.microsoft.com/office/drawing/2014/main" id="{10FF61C7-ABA1-0543-AF2F-3A570A4D99D2}"/>
              </a:ext>
            </a:extLst>
          </p:cNvPr>
          <p:cNvSpPr txBox="1"/>
          <p:nvPr/>
        </p:nvSpPr>
        <p:spPr>
          <a:xfrm>
            <a:off x="823794" y="789850"/>
            <a:ext cx="10849211" cy="2369880"/>
          </a:xfrm>
          <a:prstGeom prst="rect">
            <a:avLst/>
          </a:prstGeom>
          <a:solidFill>
            <a:schemeClr val="accent1"/>
          </a:solidFill>
          <a:ln w="76200">
            <a:solidFill>
              <a:schemeClr val="accent1"/>
            </a:solidFill>
          </a:ln>
          <a:effectLst>
            <a:glow rad="127000">
              <a:schemeClr val="accent1"/>
            </a:glow>
          </a:effectLst>
        </p:spPr>
        <p:txBody>
          <a:bodyPr wrap="square" rtlCol="0">
            <a:spAutoFit/>
          </a:bodyPr>
          <a:lstStyle/>
          <a:p>
            <a:r>
              <a:rPr lang="en-US" sz="2800" i="1" dirty="0">
                <a:solidFill>
                  <a:srgbClr val="FFFF00"/>
                </a:solidFill>
              </a:rPr>
              <a:t>Despite harsher penalties for crack versus powder cocaine, crack use declined less than powder cocaine and even less than drugs not included in sentencing policies. These findings suggest that mandatory minimum sentencing may not be an effective method of deterring cocaine use.</a:t>
            </a:r>
          </a:p>
          <a:p>
            <a:r>
              <a:rPr lang="en-US" dirty="0">
                <a:solidFill>
                  <a:srgbClr val="FFFF00"/>
                </a:solidFill>
              </a:rPr>
              <a:t>Walker LS, </a:t>
            </a:r>
            <a:r>
              <a:rPr lang="en-US" dirty="0" err="1">
                <a:solidFill>
                  <a:srgbClr val="FFFF00"/>
                </a:solidFill>
              </a:rPr>
              <a:t>Mezuk</a:t>
            </a:r>
            <a:r>
              <a:rPr lang="en-US" dirty="0">
                <a:solidFill>
                  <a:srgbClr val="FFFF00"/>
                </a:solidFill>
              </a:rPr>
              <a:t> B. Mandatory minimum sentencing policies and cocaine use in the U.S., 1985-2013. BMC Int Health Hum Rights. 2018 Nov 29;18(1):43.</a:t>
            </a:r>
            <a:endParaRPr lang="en-US" sz="2400" i="1" dirty="0">
              <a:solidFill>
                <a:srgbClr val="FFFF00"/>
              </a:solidFill>
            </a:endParaRPr>
          </a:p>
        </p:txBody>
      </p:sp>
    </p:spTree>
    <p:extLst>
      <p:ext uri="{BB962C8B-B14F-4D97-AF65-F5344CB8AC3E}">
        <p14:creationId xmlns:p14="http://schemas.microsoft.com/office/powerpoint/2010/main" val="40801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914400" y="1233173"/>
            <a:ext cx="10363200" cy="1143000"/>
          </a:xfrm>
        </p:spPr>
        <p:txBody>
          <a:bodyPr/>
          <a:lstStyle/>
          <a:p>
            <a:pPr eaLnBrk="1" hangingPunct="1">
              <a:defRPr/>
            </a:pPr>
            <a:r>
              <a:rPr lang="en-US" dirty="0">
                <a:cs typeface="+mj-cs"/>
              </a:rPr>
              <a:t>Stimulant Effects</a:t>
            </a:r>
          </a:p>
        </p:txBody>
      </p:sp>
      <p:sp>
        <p:nvSpPr>
          <p:cNvPr id="12291" name="Rectangle 3"/>
          <p:cNvSpPr>
            <a:spLocks noGrp="1" noChangeArrowheads="1"/>
          </p:cNvSpPr>
          <p:nvPr>
            <p:ph type="subTitle" idx="1"/>
          </p:nvPr>
        </p:nvSpPr>
        <p:spPr/>
        <p:txBody>
          <a:bodyPr/>
          <a:lstStyle/>
          <a:p>
            <a:pPr eaLnBrk="1" hangingPunct="1">
              <a:defRPr/>
            </a:pPr>
            <a:endParaRPr lang="en-US">
              <a:cs typeface="+mn-cs"/>
            </a:endParaRPr>
          </a:p>
        </p:txBody>
      </p:sp>
    </p:spTree>
    <p:custDataLst>
      <p:tags r:id="rId1"/>
    </p:custDataLst>
    <p:extLst>
      <p:ext uri="{BB962C8B-B14F-4D97-AF65-F5344CB8AC3E}">
        <p14:creationId xmlns:p14="http://schemas.microsoft.com/office/powerpoint/2010/main" val="3437713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SLIDEGUID" val="CAAC842C78474912B245A418CC2EA931"/>
  <p:tag name="SLIDEID" val="CAAC842C78474912B245A418CC2EA931"/>
  <p:tag name="SLIDEORDER" val="1"/>
  <p:tag name="SLIDETYPE" val="Q"/>
  <p:tag name="DEMOGRAPHIC" val="False"/>
  <p:tag name="TEAMASSIGN" val="False"/>
  <p:tag name="SPEEDSCORING" val="False"/>
  <p:tag name="CORRECTPOINTVALUE" val="1"/>
  <p:tag name="INCORRECTPOINTVALUE" val="0"/>
  <p:tag name="ZEROBASED" val="False"/>
  <p:tag name="NUMRESPONSES" val="1"/>
  <p:tag name="AUTOADVANCE" val="False"/>
  <p:tag name="DELIMITERS" val="3.1"/>
  <p:tag name="VALUEFORMAT" val="0%"/>
  <p:tag name="QUESTIONALIAS" val="Studies of the treatment for cocaine-related unstable angina with beta-blockers…"/>
  <p:tag name="TOTALRESPONSES" val="30"/>
  <p:tag name="RESPONSECOUNT" val="30"/>
  <p:tag name="SLICED" val="False"/>
  <p:tag name="RESPONSES" val="4;4;4;1;3;4;4;4;4;3;3;3;4;4;4;3;4;4;2;4;4;3;4;4;3;4;4;4;3;2;"/>
  <p:tag name="CHARTSTRINGSTD" val="1 2 8 19"/>
  <p:tag name="CHARTSTRINGREV" val="19 8 2 1"/>
  <p:tag name="CHARTSTRINGSTDPER" val="0.0333333333333333 0.0666666666666667 0.266666666666667 0.633333333333333"/>
  <p:tag name="CHARTSTRINGREVPER" val="0.633333333333333 0.266666666666667 0.0666666666666667 0.0333333333333333"/>
  <p:tag name="ANSWERSALIAS" val="include randomized controlled trials that demonstrate that they save lives|smicln|include randomized controlled trials that demonstrate that they cause harm|smicln|include catheter studies in humans that show improved vasospasm with propanolol|smicln|include observational studies that show no increased adverse events among people receiving beta-blockers in the ED"/>
  <p:tag name="VALUES" val="No Value|smicln|No Value|smicln|No Value|smicln|No Value"/>
  <p:tag name="RESPONSESGATHERED" val="False"/>
  <p:tag name="ANONYMOUSTEMP" val="False"/>
</p:tagLst>
</file>

<file path=ppt/tags/tag2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344"/>
  <p:tag name="FONTSIZE" val="20"/>
  <p:tag name="BULLETTYPE" val="ppBulletArabicPeriod"/>
  <p:tag name="ANSWERTEXT" val="include randomized controlled trials that demonstrate that they save lives&#10;include randomized controlled trials that demonstrate that they cause harm&#10;include catheter studies in humans that show improved vasospasm with propanolol&#10;include observational studies that show no increased adverse events among people receiving beta-blockers in the ED"/>
</p:tagLst>
</file>

<file path=ppt/tags/tag25.xml><?xml version="1.0" encoding="utf-8"?>
<p:tagLst xmlns:a="http://schemas.openxmlformats.org/drawingml/2006/main" xmlns:r="http://schemas.openxmlformats.org/officeDocument/2006/relationships" xmlns:p="http://schemas.openxmlformats.org/presentationml/2006/main">
  <p:tag name="SLIDEGUID" val="42538E1BA96B4BE88E29EDDDC9698ACF"/>
  <p:tag name="SLIDEID" val="42538E1BA96B4BE88E29EDDDC9698ACF"/>
  <p:tag name="SLIDEORDER" val="1"/>
  <p:tag name="SLIDETYPE" val="Q"/>
  <p:tag name="DEMOGRAPHIC" val="False"/>
  <p:tag name="TEAMASSIGN" val="False"/>
  <p:tag name="SPEEDSCORING" val="False"/>
  <p:tag name="CORRECTPOINTVALUE" val="1"/>
  <p:tag name="INCORRECTPOINTVALUE" val="0"/>
  <p:tag name="ZEROBASED" val="False"/>
  <p:tag name="NUMRESPONSES" val="1"/>
  <p:tag name="AUTOADVANCE" val="False"/>
  <p:tag name="DELIMITERS" val="3.1"/>
  <p:tag name="VALUEFORMAT" val="0%"/>
  <p:tag name="QUESTIONALIAS" val="Which statement is true about stimulants?"/>
  <p:tag name="ANSWERSALIAS" val="Methamphetamine is only used intravenously or smoked|smicln|Methamphetamine has a longer half-life than cocaine|smicln|Intravenous injection results in the fastest onset of action|smicln|Cocaine’s peak concentration occurs in about 1 hour"/>
  <p:tag name="RESPONSECOUNT" val="28"/>
  <p:tag name="SLICED" val="False"/>
  <p:tag name="RESPONSES" val="4;3;2;3;2;-;2;2;2;2;3;4;4;4;2;4;2;2;2;2;2;2;2;2;2;2;4;2;2;-;"/>
  <p:tag name="CHARTSTRINGSTD" val="0 19 3 6"/>
  <p:tag name="CHARTSTRINGREV" val="6 3 19 0"/>
  <p:tag name="CHARTSTRINGSTDPER" val="0 0.678571428571429 0.107142857142857 0.214285714285714"/>
  <p:tag name="CHARTSTRINGREVPER" val="0.214285714285714 0.107142857142857 0.678571428571429 0"/>
  <p:tag name="TOTALRESPONSES" val="0"/>
  <p:tag name="RESPONSESGATHERED" val="False"/>
  <p:tag name="ANONYMOUSTEMP" val="False"/>
  <p:tag name="VALUES" val="No Value|smicln|No Value|smicln|No Value|smicln|No Value"/>
</p:tagLst>
</file>

<file path=ppt/tags/tag2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217"/>
  <p:tag name="FONTSIZE" val="20"/>
  <p:tag name="BULLETTYPE" val="ppBulletArabicPeriod"/>
  <p:tag name="ANSWERTEXT" val="Methamphetamine is only used intravenously or smoked&#10;Methamphetamine has a longer half-life than cocaine&#10;Intravenous injection results in the fastest onset of action&#10;Cocaine’s peak concentration occurs in about 1 hour"/>
</p:tagLst>
</file>

<file path=ppt/tags/tag27.xml><?xml version="1.0" encoding="utf-8"?>
<p:tagLst xmlns:a="http://schemas.openxmlformats.org/drawingml/2006/main" xmlns:r="http://schemas.openxmlformats.org/officeDocument/2006/relationships" xmlns:p="http://schemas.openxmlformats.org/presentationml/2006/main">
  <p:tag name="CHARTTYPE" val="0"/>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4671</Words>
  <Application>Microsoft Macintosh PowerPoint</Application>
  <PresentationFormat>Widescreen</PresentationFormat>
  <Paragraphs>629</Paragraphs>
  <Slides>65</Slides>
  <Notes>29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6" baseType="lpstr">
      <vt:lpstr>Arial</vt:lpstr>
      <vt:lpstr>B Helvetica Bold</vt:lpstr>
      <vt:lpstr>Calibri</vt:lpstr>
      <vt:lpstr>Calibri Light</vt:lpstr>
      <vt:lpstr>Segoe UI</vt:lpstr>
      <vt:lpstr>system-ui</vt:lpstr>
      <vt:lpstr>Tahoma</vt:lpstr>
      <vt:lpstr>Times</vt:lpstr>
      <vt:lpstr>Times New Roman</vt:lpstr>
      <vt:lpstr>Office Theme</vt:lpstr>
      <vt:lpstr>Chart</vt:lpstr>
      <vt:lpstr>PowerPoint Presentation</vt:lpstr>
      <vt:lpstr>Learning objectives</vt:lpstr>
      <vt:lpstr>History: Cocaine</vt:lpstr>
      <vt:lpstr>History: Methamphetamine</vt:lpstr>
      <vt:lpstr>PowerPoint Presentation</vt:lpstr>
      <vt:lpstr>PowerPoint Presentation</vt:lpstr>
      <vt:lpstr>PowerPoint Presentation</vt:lpstr>
      <vt:lpstr>PowerPoint Presentation</vt:lpstr>
      <vt:lpstr>Stimulant Effects</vt:lpstr>
      <vt:lpstr>PowerPoint Presentation</vt:lpstr>
      <vt:lpstr>PK: Cocaine</vt:lpstr>
      <vt:lpstr>Why do people use stimulants?</vt:lpstr>
      <vt:lpstr>PowerPoint Presentation</vt:lpstr>
      <vt:lpstr>Acute Toxicity</vt:lpstr>
      <vt:lpstr>Stimulant Intoxication Treatment = De-escalation</vt:lpstr>
      <vt:lpstr>PowerPoint Presentation</vt:lpstr>
      <vt:lpstr>ETOH + Cocaine &gt;&gt; Cocaethylene</vt:lpstr>
      <vt:lpstr>PowerPoint Presentation</vt:lpstr>
      <vt:lpstr>Stimulant maintenance for people with concomitant ADHD or HUD</vt:lpstr>
      <vt:lpstr>PowerPoint Presentation</vt:lpstr>
      <vt:lpstr>Single infusion of ketamine for cocaine use disorder</vt:lpstr>
      <vt:lpstr>Non-medical treatment for addiction</vt:lpstr>
      <vt:lpstr>Evidence for Contingency Management for stimulants</vt:lpstr>
      <vt:lpstr>Contingency Management</vt:lpstr>
      <vt:lpstr>How can we help our stimulant-using patients?</vt:lpstr>
      <vt:lpstr>Learning objectives</vt:lpstr>
      <vt:lpstr>Realistic Expectations!   Addiction is a chronic relapsing condition  Over time treatment works  People get better, if the stay alive  Engage people before, at, and after health system touchpoints  awalley@bu.edu</vt:lpstr>
      <vt:lpstr>PowerPoint Presentation</vt:lpstr>
      <vt:lpstr>Cocaine use at beginning of buprenorphine treatment</vt:lpstr>
      <vt:lpstr>PowerPoint Presentation</vt:lpstr>
      <vt:lpstr>PowerPoint Presentation</vt:lpstr>
      <vt:lpstr>PowerPoint Presentation</vt:lpstr>
      <vt:lpstr>AHA 2011 Updated Scientific Statement on cocaine and methamphetamine unstable angina/NSTEMI</vt:lpstr>
      <vt:lpstr>Beta-Blockers in Cocaine Chest Pain</vt:lpstr>
      <vt:lpstr>Pharmacologic Treatment</vt:lpstr>
      <vt:lpstr>Does crack make people more violent than powder cocaine?</vt:lpstr>
      <vt:lpstr>Contingency Management</vt:lpstr>
      <vt:lpstr>Studies of the treatment for cocaine-related unstable angina with beta-blockers…</vt:lpstr>
      <vt:lpstr>Which statement is true about stimulants?</vt:lpstr>
      <vt:lpstr>PowerPoint Presentation</vt:lpstr>
      <vt:lpstr>PowerPoint Presentation</vt:lpstr>
      <vt:lpstr>Treatment</vt:lpstr>
      <vt:lpstr>Stimulant-involved overdose deaths  surging with opioids</vt:lpstr>
      <vt:lpstr>PowerPoint Presentation</vt:lpstr>
      <vt:lpstr>5 things about stimulants</vt:lpstr>
      <vt:lpstr>Is there stimulant withdrawal?  -Yes, per DSM 5</vt:lpstr>
      <vt:lpstr>Dopamine release: nucleus accumbens</vt:lpstr>
      <vt:lpstr>PowerPoint Presentation</vt:lpstr>
      <vt:lpstr>PowerPoint Presentation</vt:lpstr>
      <vt:lpstr>PowerPoint Presentation</vt:lpstr>
      <vt:lpstr>PowerPoint Presentation</vt:lpstr>
      <vt:lpstr>Pregnancy</vt:lpstr>
      <vt:lpstr>Cardiomyopathy and Methamphetamine</vt:lpstr>
      <vt:lpstr>Cardiomyopathy and Methamphetamine</vt:lpstr>
      <vt:lpstr>“No lies here folks this recipe will manufacture methamphetamine this will get you into trouble if you do this BE CAREFUL!” First of all let's talk about supplies:  </vt:lpstr>
      <vt:lpstr>Cocaine and HIV</vt:lpstr>
      <vt:lpstr>MA and HIV</vt:lpstr>
      <vt:lpstr>Methamphetamine and Trauma</vt:lpstr>
      <vt:lpstr>Results </vt:lpstr>
      <vt:lpstr>Cognitive Behavioral Therapy</vt:lpstr>
      <vt:lpstr>Cognitive Behavioral Therapy</vt:lpstr>
      <vt:lpstr>Cognitive Behavioral Therapy</vt:lpstr>
      <vt:lpstr>PowerPoint Presentation</vt:lpstr>
      <vt:lpstr>From where do these drugs come?</vt:lpstr>
      <vt:lpstr>Punding/Stereotypy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Walley</dc:creator>
  <cp:lastModifiedBy>Alex Walley</cp:lastModifiedBy>
  <cp:revision>8</cp:revision>
  <dcterms:created xsi:type="dcterms:W3CDTF">2020-10-12T23:32:22Z</dcterms:created>
  <dcterms:modified xsi:type="dcterms:W3CDTF">2020-10-13T01:18:46Z</dcterms:modified>
</cp:coreProperties>
</file>