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2"/>
  </p:notesMasterIdLst>
  <p:sldIdLst>
    <p:sldId id="257" r:id="rId2"/>
    <p:sldId id="500" r:id="rId3"/>
    <p:sldId id="492" r:id="rId4"/>
    <p:sldId id="490" r:id="rId5"/>
    <p:sldId id="493" r:id="rId6"/>
    <p:sldId id="494" r:id="rId7"/>
    <p:sldId id="495" r:id="rId8"/>
    <p:sldId id="496" r:id="rId9"/>
    <p:sldId id="497" r:id="rId10"/>
    <p:sldId id="499" r:id="rId11"/>
    <p:sldId id="498" r:id="rId12"/>
    <p:sldId id="502" r:id="rId13"/>
    <p:sldId id="511" r:id="rId14"/>
    <p:sldId id="512" r:id="rId15"/>
    <p:sldId id="506" r:id="rId16"/>
    <p:sldId id="504" r:id="rId17"/>
    <p:sldId id="513" r:id="rId18"/>
    <p:sldId id="503" r:id="rId19"/>
    <p:sldId id="501" r:id="rId20"/>
    <p:sldId id="514" r:id="rId21"/>
    <p:sldId id="507" r:id="rId22"/>
    <p:sldId id="515" r:id="rId23"/>
    <p:sldId id="509" r:id="rId24"/>
    <p:sldId id="510" r:id="rId25"/>
    <p:sldId id="516" r:id="rId26"/>
    <p:sldId id="508" r:id="rId27"/>
    <p:sldId id="517" r:id="rId28"/>
    <p:sldId id="518" r:id="rId29"/>
    <p:sldId id="519"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6F1"/>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46610" autoAdjust="0"/>
  </p:normalViewPr>
  <p:slideViewPr>
    <p:cSldViewPr>
      <p:cViewPr varScale="1">
        <p:scale>
          <a:sx n="53" d="100"/>
          <a:sy n="53" d="100"/>
        </p:scale>
        <p:origin x="310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78A5-3ECC-410B-9C52-A57AA21C435F}" type="datetimeFigureOut">
              <a:rPr lang="en-US" smtClean="0"/>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43B9B-87D0-4380-A962-F69BD125AC41}" type="slidenum">
              <a:rPr lang="en-US" smtClean="0"/>
              <a:t>‹#›</a:t>
            </a:fld>
            <a:endParaRPr lang="en-US"/>
          </a:p>
        </p:txBody>
      </p:sp>
    </p:spTree>
    <p:extLst>
      <p:ext uri="{BB962C8B-B14F-4D97-AF65-F5344CB8AC3E}">
        <p14:creationId xmlns:p14="http://schemas.microsoft.com/office/powerpoint/2010/main" val="255321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1Evwgu369J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 is a gentle dance rather than an argument</a:t>
            </a:r>
          </a:p>
        </p:txBody>
      </p:sp>
      <p:sp>
        <p:nvSpPr>
          <p:cNvPr id="4" name="Slide Number Placeholder 3"/>
          <p:cNvSpPr>
            <a:spLocks noGrp="1"/>
          </p:cNvSpPr>
          <p:nvPr>
            <p:ph type="sldNum" sz="quarter" idx="10"/>
          </p:nvPr>
        </p:nvSpPr>
        <p:spPr/>
        <p:txBody>
          <a:bodyPr/>
          <a:lstStyle/>
          <a:p>
            <a:fld id="{73C43B9B-87D0-4380-A962-F69BD125AC41}" type="slidenum">
              <a:rPr lang="en-US" smtClean="0"/>
              <a:t>11</a:t>
            </a:fld>
            <a:endParaRPr lang="en-US"/>
          </a:p>
        </p:txBody>
      </p:sp>
    </p:spTree>
    <p:extLst>
      <p:ext uri="{BB962C8B-B14F-4D97-AF65-F5344CB8AC3E}">
        <p14:creationId xmlns:p14="http://schemas.microsoft.com/office/powerpoint/2010/main" val="266071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Common reflection stems:</a:t>
            </a:r>
          </a:p>
          <a:p>
            <a:pPr>
              <a:spcBef>
                <a:spcPts val="0"/>
              </a:spcBef>
              <a:spcAft>
                <a:spcPts val="2400"/>
              </a:spcAft>
            </a:pPr>
            <a:r>
              <a:rPr lang="en-US" dirty="0">
                <a:latin typeface="Avenir Book"/>
                <a:cs typeface="Avenir Book"/>
              </a:rPr>
              <a:t>It sounds like</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I hear that you’re</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It seems that you</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So you</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You’re wondering if</a:t>
            </a:r>
            <a:r>
              <a:rPr lang="mr-IN" dirty="0">
                <a:latin typeface="Avenir Book"/>
                <a:cs typeface="Avenir Book"/>
              </a:rPr>
              <a:t>…</a:t>
            </a:r>
            <a:endParaRPr lang="en-US" dirty="0">
              <a:latin typeface="Avenir Book"/>
              <a:cs typeface="Avenir Book"/>
            </a:endParaRPr>
          </a:p>
          <a:p>
            <a:endParaRPr lang="en-US" dirty="0"/>
          </a:p>
          <a:p>
            <a:pPr>
              <a:spcBef>
                <a:spcPct val="20000"/>
              </a:spcBef>
              <a:buFontTx/>
              <a:buChar char="•"/>
              <a:defRPr/>
            </a:pPr>
            <a:r>
              <a:rPr lang="en-US" dirty="0">
                <a:ea typeface="ＭＳ Ｐゴシック" charset="0"/>
                <a:cs typeface="+mn-cs"/>
              </a:rPr>
              <a:t>- direct declaration of message</a:t>
            </a:r>
          </a:p>
          <a:p>
            <a:pPr lvl="1">
              <a:spcBef>
                <a:spcPct val="20000"/>
              </a:spcBef>
              <a:buFontTx/>
              <a:buChar char="–"/>
              <a:defRPr/>
            </a:pPr>
            <a:r>
              <a:rPr lang="en-US" i="1" dirty="0">
                <a:ea typeface="ＭＳ Ｐゴシック" charset="0"/>
                <a:cs typeface="+mn-cs"/>
              </a:rPr>
              <a:t>You are not ready to stop smoking, now</a:t>
            </a:r>
            <a:endParaRPr lang="en-US" dirty="0">
              <a:ea typeface="ＭＳ Ｐゴシック" charset="0"/>
              <a:cs typeface="+mn-cs"/>
            </a:endParaRPr>
          </a:p>
          <a:p>
            <a:pPr>
              <a:spcBef>
                <a:spcPct val="20000"/>
              </a:spcBef>
              <a:buFontTx/>
              <a:buChar char="•"/>
              <a:defRPr/>
            </a:pPr>
            <a:endParaRPr lang="en-US" dirty="0">
              <a:ea typeface="ＭＳ Ｐゴシック" charset="0"/>
              <a:cs typeface="+mn-cs"/>
            </a:endParaRPr>
          </a:p>
          <a:p>
            <a:pPr>
              <a:spcBef>
                <a:spcPct val="20000"/>
              </a:spcBef>
              <a:buFontTx/>
              <a:buChar char="•"/>
              <a:defRPr/>
            </a:pPr>
            <a:r>
              <a:rPr lang="en-US" dirty="0">
                <a:ea typeface="ＭＳ Ｐゴシック" charset="0"/>
                <a:cs typeface="+mn-cs"/>
              </a:rPr>
              <a:t>- amplify the declaration</a:t>
            </a:r>
          </a:p>
          <a:p>
            <a:pPr lvl="1">
              <a:spcBef>
                <a:spcPct val="20000"/>
              </a:spcBef>
              <a:buFontTx/>
              <a:buChar char="–"/>
              <a:defRPr/>
            </a:pPr>
            <a:r>
              <a:rPr lang="en-US" i="1" dirty="0">
                <a:ea typeface="ＭＳ Ｐゴシック" charset="0"/>
                <a:cs typeface="+mn-cs"/>
              </a:rPr>
              <a:t>No way could you imagine quitting, now</a:t>
            </a:r>
          </a:p>
          <a:p>
            <a:pPr>
              <a:spcBef>
                <a:spcPct val="20000"/>
              </a:spcBef>
              <a:buFontTx/>
              <a:buChar char="•"/>
              <a:defRPr/>
            </a:pPr>
            <a:r>
              <a:rPr lang="en-US" dirty="0">
                <a:ea typeface="ＭＳ Ｐゴシック" charset="0"/>
                <a:cs typeface="+mn-cs"/>
              </a:rPr>
              <a:t>- state opposing messages</a:t>
            </a:r>
          </a:p>
          <a:p>
            <a:pPr lvl="1">
              <a:spcBef>
                <a:spcPct val="20000"/>
              </a:spcBef>
              <a:buFontTx/>
              <a:buChar char="–"/>
              <a:defRPr/>
            </a:pPr>
            <a:r>
              <a:rPr lang="en-US" i="1" dirty="0">
                <a:ea typeface="ＭＳ Ｐゴシック" charset="0"/>
                <a:cs typeface="+mn-cs"/>
              </a:rPr>
              <a:t>You want to breathe better, and you know your asthma improves off cigarettes, but you do not want to make any attempt to quit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13</a:t>
            </a:fld>
            <a:endParaRPr lang="en-US"/>
          </a:p>
        </p:txBody>
      </p:sp>
    </p:spTree>
    <p:extLst>
      <p:ext uri="{BB962C8B-B14F-4D97-AF65-F5344CB8AC3E}">
        <p14:creationId xmlns:p14="http://schemas.microsoft.com/office/powerpoint/2010/main" val="236670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use your oars throughout the motivational interview but here are some examples of parts of the interview where you can use your oars to steer the canoe carrying you &amp; your patient in the direction of change. </a:t>
            </a:r>
          </a:p>
        </p:txBody>
      </p:sp>
      <p:sp>
        <p:nvSpPr>
          <p:cNvPr id="4" name="Slide Number Placeholder 3"/>
          <p:cNvSpPr>
            <a:spLocks noGrp="1"/>
          </p:cNvSpPr>
          <p:nvPr>
            <p:ph type="sldNum" sz="quarter" idx="10"/>
          </p:nvPr>
        </p:nvSpPr>
        <p:spPr/>
        <p:txBody>
          <a:bodyPr/>
          <a:lstStyle/>
          <a:p>
            <a:fld id="{73C43B9B-87D0-4380-A962-F69BD125AC41}" type="slidenum">
              <a:rPr lang="en-US" smtClean="0"/>
              <a:t>14</a:t>
            </a:fld>
            <a:endParaRPr lang="en-US"/>
          </a:p>
        </p:txBody>
      </p:sp>
    </p:spTree>
    <p:extLst>
      <p:ext uri="{BB962C8B-B14F-4D97-AF65-F5344CB8AC3E}">
        <p14:creationId xmlns:p14="http://schemas.microsoft.com/office/powerpoint/2010/main" val="1232503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Underlying assumption…MI is rooted in </a:t>
            </a:r>
            <a:r>
              <a:rPr lang="en-US" b="1" dirty="0"/>
              <a:t>EMPATHY</a:t>
            </a:r>
            <a:r>
              <a:rPr lang="en-US" dirty="0"/>
              <a:t> which is the opposite of hostile confrontation. </a:t>
            </a:r>
          </a:p>
          <a:p>
            <a:endParaRPr lang="en-US" dirty="0"/>
          </a:p>
          <a:p>
            <a:pPr eaLnBrk="1" hangingPunct="1">
              <a:buClr>
                <a:schemeClr val="hlink"/>
              </a:buClr>
              <a:buSzPct val="70000"/>
              <a:buFont typeface="Wingdings" panose="05000000000000000000" pitchFamily="2" charset="2"/>
              <a:buChar char="n"/>
            </a:pPr>
            <a:r>
              <a:rPr lang="en-US" altLang="en-US" sz="1200" dirty="0"/>
              <a:t>Acceptance facilitates change </a:t>
            </a:r>
          </a:p>
          <a:p>
            <a:pPr eaLnBrk="1" hangingPunct="1">
              <a:buClr>
                <a:schemeClr val="hlink"/>
              </a:buClr>
              <a:buSzPct val="70000"/>
              <a:buFont typeface="Wingdings" panose="05000000000000000000" pitchFamily="2" charset="2"/>
              <a:buChar char="n"/>
            </a:pPr>
            <a:r>
              <a:rPr lang="en-US" altLang="en-US" sz="1200" dirty="0"/>
              <a:t>Skillful reflective listening is fundamental </a:t>
            </a:r>
          </a:p>
          <a:p>
            <a:pPr eaLnBrk="1" hangingPunct="1">
              <a:buClr>
                <a:schemeClr val="hlink"/>
              </a:buClr>
              <a:buSzPct val="70000"/>
              <a:buFont typeface="Wingdings" panose="05000000000000000000" pitchFamily="2" charset="2"/>
              <a:buChar char="n"/>
            </a:pPr>
            <a:r>
              <a:rPr lang="en-US" altLang="en-US" sz="1200" dirty="0"/>
              <a:t>Ambivalence is normal</a:t>
            </a:r>
          </a:p>
          <a:p>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17</a:t>
            </a:fld>
            <a:endParaRPr lang="en-US"/>
          </a:p>
        </p:txBody>
      </p:sp>
    </p:spTree>
    <p:extLst>
      <p:ext uri="{BB962C8B-B14F-4D97-AF65-F5344CB8AC3E}">
        <p14:creationId xmlns:p14="http://schemas.microsoft.com/office/powerpoint/2010/main" val="158327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hlinkClick r:id="rId3"/>
              </a:rPr>
              <a:t>https://youtu.be/1Evwgu369Jw</a:t>
            </a:r>
            <a:r>
              <a:rPr lang="en-US" altLang="en-US" sz="1200" dirty="0"/>
              <a:t>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18</a:t>
            </a:fld>
            <a:endParaRPr lang="en-US"/>
          </a:p>
        </p:txBody>
      </p:sp>
    </p:spTree>
    <p:extLst>
      <p:ext uri="{BB962C8B-B14F-4D97-AF65-F5344CB8AC3E}">
        <p14:creationId xmlns:p14="http://schemas.microsoft.com/office/powerpoint/2010/main" val="1141810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19</a:t>
            </a:fld>
            <a:endParaRPr lang="en-US"/>
          </a:p>
        </p:txBody>
      </p:sp>
    </p:spTree>
    <p:extLst>
      <p:ext uri="{BB962C8B-B14F-4D97-AF65-F5344CB8AC3E}">
        <p14:creationId xmlns:p14="http://schemas.microsoft.com/office/powerpoint/2010/main" val="2982940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can be motivated by a perceived discrepancy between present behavior and important personal goals or values</a:t>
            </a:r>
          </a:p>
          <a:p>
            <a:r>
              <a:rPr lang="en-US" dirty="0"/>
              <a:t>This is where providers can do some work in the interview—the can set up the discussion such that the individual rather than the counselor or clinician presents the arguments for change. </a:t>
            </a:r>
          </a:p>
          <a:p>
            <a:r>
              <a:rPr lang="en-US" dirty="0"/>
              <a:t>My favorite technique for doing this is using the hand rule….</a:t>
            </a:r>
          </a:p>
          <a:p>
            <a:r>
              <a:rPr lang="en-US" dirty="0"/>
              <a:t>On the one hand, you tell me alcohol helps you relax and wind down after a tough day, on the other hand, you are sick of spending money on wine and waking up feeling groggy in the morning. </a:t>
            </a:r>
          </a:p>
          <a:p>
            <a:r>
              <a:rPr lang="en-US" dirty="0"/>
              <a:t>Usually the patient follows with, Yes! You really heard what I was saying and if you can feel comfortable with silence, the patient feels invited to further present the arguments for change…</a:t>
            </a:r>
          </a:p>
        </p:txBody>
      </p:sp>
      <p:sp>
        <p:nvSpPr>
          <p:cNvPr id="4" name="Slide Number Placeholder 3"/>
          <p:cNvSpPr>
            <a:spLocks noGrp="1"/>
          </p:cNvSpPr>
          <p:nvPr>
            <p:ph type="sldNum" sz="quarter" idx="10"/>
          </p:nvPr>
        </p:nvSpPr>
        <p:spPr/>
        <p:txBody>
          <a:bodyPr/>
          <a:lstStyle/>
          <a:p>
            <a:fld id="{73C43B9B-87D0-4380-A962-F69BD125AC41}" type="slidenum">
              <a:rPr lang="en-US" smtClean="0"/>
              <a:t>20</a:t>
            </a:fld>
            <a:endParaRPr lang="en-US"/>
          </a:p>
        </p:txBody>
      </p:sp>
    </p:spTree>
    <p:extLst>
      <p:ext uri="{BB962C8B-B14F-4D97-AF65-F5344CB8AC3E}">
        <p14:creationId xmlns:p14="http://schemas.microsoft.com/office/powerpoint/2010/main" val="2513546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one of the fundamental differences between brief interventions which we learned about yesterday and motivational interviewing, is eliciting change talk</a:t>
            </a:r>
          </a:p>
        </p:txBody>
      </p:sp>
      <p:sp>
        <p:nvSpPr>
          <p:cNvPr id="4" name="Slide Number Placeholder 3"/>
          <p:cNvSpPr>
            <a:spLocks noGrp="1"/>
          </p:cNvSpPr>
          <p:nvPr>
            <p:ph type="sldNum" sz="quarter" idx="10"/>
          </p:nvPr>
        </p:nvSpPr>
        <p:spPr/>
        <p:txBody>
          <a:bodyPr/>
          <a:lstStyle/>
          <a:p>
            <a:fld id="{73C43B9B-87D0-4380-A962-F69BD125AC41}" type="slidenum">
              <a:rPr lang="en-US" smtClean="0"/>
              <a:t>21</a:t>
            </a:fld>
            <a:endParaRPr lang="en-US"/>
          </a:p>
        </p:txBody>
      </p:sp>
    </p:spTree>
    <p:extLst>
      <p:ext uri="{BB962C8B-B14F-4D97-AF65-F5344CB8AC3E}">
        <p14:creationId xmlns:p14="http://schemas.microsoft.com/office/powerpoint/2010/main" val="2374658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talk is that moment when you hear things shifting….it is a form of self motivating speech. </a:t>
            </a:r>
          </a:p>
          <a:p>
            <a:r>
              <a:rPr lang="en-US" dirty="0"/>
              <a:t>We will go through 4 domains of change talk with examples</a:t>
            </a:r>
          </a:p>
        </p:txBody>
      </p:sp>
      <p:sp>
        <p:nvSpPr>
          <p:cNvPr id="4" name="Slide Number Placeholder 3"/>
          <p:cNvSpPr>
            <a:spLocks noGrp="1"/>
          </p:cNvSpPr>
          <p:nvPr>
            <p:ph type="sldNum" sz="quarter" idx="10"/>
          </p:nvPr>
        </p:nvSpPr>
        <p:spPr/>
        <p:txBody>
          <a:bodyPr/>
          <a:lstStyle/>
          <a:p>
            <a:fld id="{73C43B9B-87D0-4380-A962-F69BD125AC41}" type="slidenum">
              <a:rPr lang="en-US" smtClean="0"/>
              <a:t>22</a:t>
            </a:fld>
            <a:endParaRPr lang="en-US"/>
          </a:p>
        </p:txBody>
      </p:sp>
    </p:spTree>
    <p:extLst>
      <p:ext uri="{BB962C8B-B14F-4D97-AF65-F5344CB8AC3E}">
        <p14:creationId xmlns:p14="http://schemas.microsoft.com/office/powerpoint/2010/main" val="96629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helps to have a framework or scaffolding to hang these golden nuggets of information the PATIENT provides onto when we are in the exam room or hospital room. </a:t>
            </a:r>
          </a:p>
        </p:txBody>
      </p:sp>
      <p:sp>
        <p:nvSpPr>
          <p:cNvPr id="4" name="Slide Number Placeholder 3"/>
          <p:cNvSpPr>
            <a:spLocks noGrp="1"/>
          </p:cNvSpPr>
          <p:nvPr>
            <p:ph type="sldNum" sz="quarter" idx="10"/>
          </p:nvPr>
        </p:nvSpPr>
        <p:spPr/>
        <p:txBody>
          <a:bodyPr/>
          <a:lstStyle/>
          <a:p>
            <a:fld id="{73C43B9B-87D0-4380-A962-F69BD125AC41}" type="slidenum">
              <a:rPr lang="en-US" smtClean="0"/>
              <a:t>23</a:t>
            </a:fld>
            <a:endParaRPr lang="en-US"/>
          </a:p>
        </p:txBody>
      </p:sp>
    </p:spTree>
    <p:extLst>
      <p:ext uri="{BB962C8B-B14F-4D97-AF65-F5344CB8AC3E}">
        <p14:creationId xmlns:p14="http://schemas.microsoft.com/office/powerpoint/2010/main" val="41545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 a behavior you would like to change</a:t>
            </a:r>
          </a:p>
          <a:p>
            <a:r>
              <a:rPr lang="en-US" dirty="0"/>
              <a:t>Type it in the chat</a:t>
            </a:r>
          </a:p>
          <a:p>
            <a:pPr lvl="1"/>
            <a:r>
              <a:rPr lang="en-US" dirty="0"/>
              <a:t>Examples:</a:t>
            </a:r>
          </a:p>
          <a:p>
            <a:pPr lvl="2"/>
            <a:r>
              <a:rPr lang="en-US" dirty="0"/>
              <a:t>Eating poorly</a:t>
            </a:r>
          </a:p>
          <a:p>
            <a:pPr lvl="2"/>
            <a:r>
              <a:rPr lang="en-US" dirty="0"/>
              <a:t>Lack of exercise</a:t>
            </a:r>
          </a:p>
          <a:p>
            <a:pPr lvl="2"/>
            <a:r>
              <a:rPr lang="en-US" dirty="0"/>
              <a:t>Texting and driving</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a:t>
            </a:fld>
            <a:endParaRPr lang="en-US"/>
          </a:p>
        </p:txBody>
      </p:sp>
    </p:spTree>
    <p:extLst>
      <p:ext uri="{BB962C8B-B14F-4D97-AF65-F5344CB8AC3E}">
        <p14:creationId xmlns:p14="http://schemas.microsoft.com/office/powerpoint/2010/main" val="102255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component I want to highlight is self-efficacy</a:t>
            </a:r>
          </a:p>
        </p:txBody>
      </p:sp>
      <p:sp>
        <p:nvSpPr>
          <p:cNvPr id="4" name="Slide Number Placeholder 3"/>
          <p:cNvSpPr>
            <a:spLocks noGrp="1"/>
          </p:cNvSpPr>
          <p:nvPr>
            <p:ph type="sldNum" sz="quarter" idx="10"/>
          </p:nvPr>
        </p:nvSpPr>
        <p:spPr/>
        <p:txBody>
          <a:bodyPr/>
          <a:lstStyle/>
          <a:p>
            <a:fld id="{73C43B9B-87D0-4380-A962-F69BD125AC41}" type="slidenum">
              <a:rPr lang="en-US" smtClean="0"/>
              <a:t>24</a:t>
            </a:fld>
            <a:endParaRPr lang="en-US"/>
          </a:p>
        </p:txBody>
      </p:sp>
    </p:spTree>
    <p:extLst>
      <p:ext uri="{BB962C8B-B14F-4D97-AF65-F5344CB8AC3E}">
        <p14:creationId xmlns:p14="http://schemas.microsoft.com/office/powerpoint/2010/main" val="1676306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sz="2400" dirty="0">
                <a:cs typeface="Times New Roman" panose="02020603050405020304" pitchFamily="18" charset="0"/>
              </a:rPr>
              <a:t>An individual’s</a:t>
            </a:r>
            <a:r>
              <a:rPr lang="en-US" altLang="ja-JP" sz="2400" dirty="0">
                <a:cs typeface="Times New Roman" panose="02020603050405020304" pitchFamily="18" charset="0"/>
              </a:rPr>
              <a:t> belief in the possibility of change is an i</a:t>
            </a:r>
            <a:r>
              <a:rPr lang="en-US" altLang="ja-JP" sz="2000" dirty="0">
                <a:cs typeface="Times New Roman" panose="02020603050405020304" pitchFamily="18" charset="0"/>
              </a:rPr>
              <a:t>mportant motivator—understanding that change from the status quo is possible can be very empowering. </a:t>
            </a:r>
          </a:p>
          <a:p>
            <a:endParaRPr lang="en-US" altLang="ja-JP" sz="2400" dirty="0">
              <a:cs typeface="Times New Roman" panose="02020603050405020304" pitchFamily="18" charset="0"/>
            </a:endParaRPr>
          </a:p>
          <a:p>
            <a:r>
              <a:rPr lang="en-US" altLang="en-US" sz="2400" dirty="0">
                <a:cs typeface="Times New Roman" panose="02020603050405020304" pitchFamily="18" charset="0"/>
              </a:rPr>
              <a:t>The individual, not the clinician, is responsible for choosing and carrying out change—you are not dictating to the patient what they must do through confrontation. They have come up with the idea for change. </a:t>
            </a:r>
          </a:p>
          <a:p>
            <a:endParaRPr lang="en-US" altLang="en-US" sz="2400" dirty="0">
              <a:cs typeface="Times New Roman" panose="02020603050405020304" pitchFamily="18" charset="0"/>
            </a:endParaRPr>
          </a:p>
          <a:p>
            <a:r>
              <a:rPr lang="en-US" altLang="en-US" sz="2400" dirty="0">
                <a:cs typeface="Times New Roman" panose="02020603050405020304" pitchFamily="18" charset="0"/>
              </a:rPr>
              <a:t>The clinician</a:t>
            </a:r>
            <a:r>
              <a:rPr lang="ja-JP" altLang="en-US" sz="2400" dirty="0">
                <a:cs typeface="Times New Roman" panose="02020603050405020304" pitchFamily="18" charset="0"/>
              </a:rPr>
              <a:t>’</a:t>
            </a:r>
            <a:r>
              <a:rPr lang="en-US" altLang="ja-JP" sz="2400" dirty="0">
                <a:cs typeface="Times New Roman" panose="02020603050405020304" pitchFamily="18" charset="0"/>
              </a:rPr>
              <a:t>s own belief in the individual’s ability to change becomes a self-fulfilling prophecy. After expressing empathy and gaining trust, stating that you think the patient can do it may be a very powerful tool. </a:t>
            </a:r>
            <a:endParaRPr lang="en-US" altLang="ja-JP" sz="2400"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25</a:t>
            </a:fld>
            <a:endParaRPr lang="en-US"/>
          </a:p>
        </p:txBody>
      </p:sp>
    </p:spTree>
    <p:extLst>
      <p:ext uri="{BB962C8B-B14F-4D97-AF65-F5344CB8AC3E}">
        <p14:creationId xmlns:p14="http://schemas.microsoft.com/office/powerpoint/2010/main" val="283398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The rest of the day today we will focus on skills and components of motivational interviewing.  The general structure of a motivational interview, which can occur over multiple visits, is outlined here.  In general, there are two major tasks, building motivation for change, during which we enhance alliance and patient autonomy, and negotiating change and strengthening commitment, at which time we provide information while creating dialogue.</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26</a:t>
            </a:fld>
            <a:endParaRPr lang="en-US"/>
          </a:p>
        </p:txBody>
      </p:sp>
    </p:spTree>
    <p:extLst>
      <p:ext uri="{BB962C8B-B14F-4D97-AF65-F5344CB8AC3E}">
        <p14:creationId xmlns:p14="http://schemas.microsoft.com/office/powerpoint/2010/main" val="3044301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differences between a brief intervention which Jeffrey taught use about yesterday and motivational interviewing which we are exploring today…???</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27</a:t>
            </a:fld>
            <a:endParaRPr lang="en-US"/>
          </a:p>
        </p:txBody>
      </p:sp>
    </p:spTree>
    <p:extLst>
      <p:ext uri="{BB962C8B-B14F-4D97-AF65-F5344CB8AC3E}">
        <p14:creationId xmlns:p14="http://schemas.microsoft.com/office/powerpoint/2010/main" val="3167999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29</a:t>
            </a:fld>
            <a:endParaRPr lang="en-US"/>
          </a:p>
        </p:txBody>
      </p:sp>
    </p:spTree>
    <p:extLst>
      <p:ext uri="{BB962C8B-B14F-4D97-AF65-F5344CB8AC3E}">
        <p14:creationId xmlns:p14="http://schemas.microsoft.com/office/powerpoint/2010/main" val="3721713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a:t>
            </a:fld>
            <a:endParaRPr lang="en-US"/>
          </a:p>
        </p:txBody>
      </p:sp>
    </p:spTree>
    <p:extLst>
      <p:ext uri="{BB962C8B-B14F-4D97-AF65-F5344CB8AC3E}">
        <p14:creationId xmlns:p14="http://schemas.microsoft.com/office/powerpoint/2010/main" val="264449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a:latin typeface="Times New Roman" panose="02020603050405020304" pitchFamily="18" charset="0"/>
              </a:rPr>
              <a:t>What is happening here? Describe what you see.</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dirty="0">
                <a:latin typeface="Times New Roman" panose="02020603050405020304" pitchFamily="18" charset="0"/>
              </a:rPr>
              <a:t>An assumption underlies the commonly used aggressive or confrontational approach often taken with patients practicing unhealthy behaviors.  </a:t>
            </a:r>
          </a:p>
          <a:p>
            <a:r>
              <a:rPr lang="en-US" altLang="en-US" dirty="0">
                <a:latin typeface="Times New Roman" panose="02020603050405020304" pitchFamily="18" charset="0"/>
              </a:rPr>
              <a:t>That assumption is that the lack of motivation to change is a personality trait or that it is part of a formidable defense mechanism called denial that renders the patient incapable of seeing reality or the right course.  </a:t>
            </a:r>
          </a:p>
          <a:p>
            <a:r>
              <a:rPr lang="en-US" altLang="en-US" dirty="0">
                <a:latin typeface="Times New Roman" panose="02020603050405020304" pitchFamily="18" charset="0"/>
              </a:rPr>
              <a:t>Naturally, aggressive attack strategies would be needed crush these defenses and have the patient surrender.  After all, these are patients obviously demonstrating poor judgement.  </a:t>
            </a:r>
          </a:p>
          <a:p>
            <a:endParaRPr lang="en-US" altLang="en-US" dirty="0">
              <a:latin typeface="Times New Roman" panose="02020603050405020304" pitchFamily="18" charset="0"/>
            </a:endParaRPr>
          </a:p>
          <a:p>
            <a:r>
              <a:rPr lang="en-US" altLang="en-US" dirty="0">
                <a:latin typeface="Times New Roman" panose="02020603050405020304" pitchFamily="18" charset="0"/>
              </a:rPr>
              <a:t>But it turns out that confrontational strategies are associated with a lower likelihood of behavior change (compared to other approaches including the more patient centered MI in a RCT).  Confrontational style or accusing patients of having some undesirable characteristic (you are addicted, you are being resistant), leads to the resistance seen—arguing, changing the subject, interrupting, denying of a problem.   Furthermore, no specific personality traits have been associated with the development of alcoholism, for example, a disorder in which we see denial.  In fact, denial, when specifically studied, is no more characteristic of alcoholics than </a:t>
            </a:r>
            <a:r>
              <a:rPr lang="en-US" altLang="en-US" dirty="0" err="1">
                <a:latin typeface="Times New Roman" panose="02020603050405020304" pitchFamily="18" charset="0"/>
              </a:rPr>
              <a:t>nonalcoholics</a:t>
            </a:r>
            <a:r>
              <a:rPr lang="en-US" altLang="en-US" dirty="0">
                <a:latin typeface="Times New Roman" panose="02020603050405020304" pitchFamily="18" charset="0"/>
              </a:rPr>
              <a:t>.  Successful treatment outcomes in alcoholics have been sometimes associated with higher levels of pretreatment denial and a refusal to accept the label </a:t>
            </a:r>
            <a:r>
              <a:rPr lang="ja-JP" altLang="en-US" dirty="0">
                <a:latin typeface="Arial" panose="020B0604020202020204" pitchFamily="34" charset="0"/>
              </a:rPr>
              <a:t>“</a:t>
            </a:r>
            <a:r>
              <a:rPr lang="en-US" altLang="ja-JP" dirty="0">
                <a:latin typeface="Times New Roman" panose="02020603050405020304" pitchFamily="18" charset="0"/>
              </a:rPr>
              <a:t>alcoholic.</a:t>
            </a:r>
            <a:r>
              <a:rPr lang="ja-JP" altLang="en-US" dirty="0">
                <a:latin typeface="Arial" panose="020B0604020202020204" pitchFamily="34" charset="0"/>
              </a:rPr>
              <a:t>”</a:t>
            </a:r>
            <a:r>
              <a:rPr lang="en-US" altLang="ja-JP" dirty="0">
                <a:latin typeface="Times New Roman" panose="02020603050405020304" pitchFamily="18" charset="0"/>
              </a:rPr>
              <a:t>  Think of some patients with severe unremitting alcoholism that you have seen—often they know they have a severe problem;  they just can</a:t>
            </a:r>
            <a:r>
              <a:rPr lang="ja-JP" altLang="en-US" dirty="0">
                <a:latin typeface="Arial" panose="020B0604020202020204" pitchFamily="34" charset="0"/>
              </a:rPr>
              <a:t>’</a:t>
            </a:r>
            <a:r>
              <a:rPr lang="en-US" altLang="ja-JP" dirty="0">
                <a:latin typeface="Times New Roman" panose="02020603050405020304" pitchFamily="18" charset="0"/>
              </a:rPr>
              <a:t>t change it.</a:t>
            </a:r>
          </a:p>
          <a:p>
            <a:endParaRPr lang="en-US" altLang="en-US" dirty="0">
              <a:latin typeface="Times New Roman" panose="02020603050405020304" pitchFamily="18" charset="0"/>
            </a:endParaRPr>
          </a:p>
          <a:p>
            <a:r>
              <a:rPr lang="en-US" altLang="en-US" dirty="0">
                <a:latin typeface="Times New Roman" panose="02020603050405020304" pitchFamily="18" charset="0"/>
              </a:rPr>
              <a:t>So what is it that we so commonly see in patients who continue unhealthy behaviors if not a destructive personality trait?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a:t>
            </a:fld>
            <a:endParaRPr lang="en-US"/>
          </a:p>
        </p:txBody>
      </p:sp>
    </p:spTree>
    <p:extLst>
      <p:ext uri="{BB962C8B-B14F-4D97-AF65-F5344CB8AC3E}">
        <p14:creationId xmlns:p14="http://schemas.microsoft.com/office/powerpoint/2010/main" val="292125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altLang="en-US" dirty="0">
                <a:latin typeface="Times New Roman" panose="02020603050405020304" pitchFamily="18" charset="0"/>
              </a:rPr>
              <a:t>Well as I implied, we may be seeing the results of our confrontational interviewing styles.  And we may be seeing a normal, common human experience, ambivalence, or feeling two ways about things.  Feeling 100% clear about things is probably more exceptional than normal.  </a:t>
            </a:r>
          </a:p>
          <a:p>
            <a:r>
              <a:rPr lang="en-US" altLang="en-US" dirty="0">
                <a:latin typeface="Times New Roman" panose="02020603050405020304" pitchFamily="18" charset="0"/>
              </a:rPr>
              <a:t>Right now you are ambivalent about sitting on zoom for hours on end. You are considering turning off your video now so that you can concentrate on other things…because you are bored by this talk.  But perhaps you really want to get some coffee or get through your emails instead</a:t>
            </a:r>
          </a:p>
          <a:p>
            <a:r>
              <a:rPr lang="en-US" altLang="en-US" dirty="0">
                <a:latin typeface="Times New Roman" panose="02020603050405020304" pitchFamily="18" charset="0"/>
              </a:rPr>
              <a:t>This is normal human behavior….But in the exam room  when a patient with diabetes admits to dietary indiscretion… we conclude that the patient MUST be educated and persuaded that this will result in adverse consequences and if they are ambivalent about dietary change, that they lack insight….  A logical conclusion.  If the patient disagrees with us then we call it denial.  So we tell them that they MUST change.  And, naturally, the predictable response, since we have voiced one side of the ambivalence, is for the patient to voice the other—Usually starts, </a:t>
            </a:r>
            <a:r>
              <a:rPr lang="ja-JP" altLang="en-US" dirty="0">
                <a:latin typeface="Arial" panose="020B0604020202020204" pitchFamily="34" charset="0"/>
              </a:rPr>
              <a:t>“</a:t>
            </a:r>
            <a:r>
              <a:rPr lang="en-US" altLang="ja-JP" dirty="0">
                <a:latin typeface="Times New Roman" panose="02020603050405020304" pitchFamily="18" charset="0"/>
              </a:rPr>
              <a:t>Yes doctor, but…</a:t>
            </a:r>
            <a:r>
              <a:rPr lang="ja-JP" altLang="en-US" dirty="0">
                <a:latin typeface="Arial" panose="020B0604020202020204" pitchFamily="34" charset="0"/>
              </a:rPr>
              <a:t>”</a:t>
            </a:r>
            <a:r>
              <a:rPr lang="en-US" altLang="ja-JP" dirty="0">
                <a:latin typeface="Times New Roman" panose="02020603050405020304" pitchFamily="18" charset="0"/>
              </a:rPr>
              <a:t> and we conclude our patient is resistant to change and our efforts will be futile.  Of course if they eventually agree with us…probably just because they want the visit to end….we conclude that our unidirectional education worked.   </a:t>
            </a:r>
          </a:p>
          <a:p>
            <a:r>
              <a:rPr lang="en-US" altLang="en-US" dirty="0">
                <a:latin typeface="Times New Roman" panose="02020603050405020304" pitchFamily="18" charset="0"/>
              </a:rPr>
              <a:t>While they do disagree with us, they may not actually be </a:t>
            </a:r>
            <a:r>
              <a:rPr lang="ja-JP" altLang="en-US" dirty="0">
                <a:latin typeface="Arial" panose="020B0604020202020204" pitchFamily="34" charset="0"/>
              </a:rPr>
              <a:t>“</a:t>
            </a:r>
            <a:r>
              <a:rPr lang="en-US" altLang="ja-JP" dirty="0">
                <a:latin typeface="Times New Roman" panose="02020603050405020304" pitchFamily="18" charset="0"/>
              </a:rPr>
              <a:t>unmotivated.</a:t>
            </a:r>
            <a:r>
              <a:rPr lang="ja-JP" altLang="en-US" dirty="0">
                <a:latin typeface="Arial" panose="020B0604020202020204" pitchFamily="34" charset="0"/>
              </a:rPr>
              <a:t>”</a:t>
            </a:r>
            <a:r>
              <a:rPr lang="en-US" altLang="ja-JP" dirty="0">
                <a:latin typeface="Times New Roman" panose="02020603050405020304" pitchFamily="18" charset="0"/>
              </a:rPr>
              <a:t> In fact, what they </a:t>
            </a:r>
            <a:r>
              <a:rPr lang="en-US" altLang="ja-JP" b="1" dirty="0">
                <a:latin typeface="Times New Roman" panose="02020603050405020304" pitchFamily="18" charset="0"/>
              </a:rPr>
              <a:t>say</a:t>
            </a:r>
            <a:r>
              <a:rPr lang="en-US" altLang="ja-JP" dirty="0">
                <a:latin typeface="Times New Roman" panose="02020603050405020304" pitchFamily="18" charset="0"/>
              </a:rPr>
              <a:t> is often not reflective of what they </a:t>
            </a:r>
            <a:r>
              <a:rPr lang="en-US" altLang="ja-JP" b="1" dirty="0">
                <a:latin typeface="Times New Roman" panose="02020603050405020304" pitchFamily="18" charset="0"/>
              </a:rPr>
              <a:t>do</a:t>
            </a:r>
            <a:r>
              <a:rPr lang="en-US" altLang="ja-JP" dirty="0">
                <a:latin typeface="Times New Roman" panose="02020603050405020304" pitchFamily="18" charset="0"/>
              </a:rPr>
              <a:t>; and it is what they </a:t>
            </a:r>
            <a:r>
              <a:rPr lang="en-US" altLang="ja-JP" b="1" dirty="0">
                <a:latin typeface="Times New Roman" panose="02020603050405020304" pitchFamily="18" charset="0"/>
              </a:rPr>
              <a:t>do</a:t>
            </a:r>
            <a:r>
              <a:rPr lang="en-US" altLang="ja-JP" dirty="0">
                <a:latin typeface="Times New Roman" panose="02020603050405020304" pitchFamily="18" charset="0"/>
              </a:rPr>
              <a:t> that we really care about.</a:t>
            </a:r>
          </a:p>
          <a:p>
            <a:r>
              <a:rPr lang="en-US" altLang="en-US" dirty="0">
                <a:latin typeface="Times New Roman" panose="02020603050405020304" pitchFamily="18" charset="0"/>
              </a:rPr>
              <a:t>So rather than a personality style, a defense mechanism or a patient trait, lets think of motivation or lack of motivation as a </a:t>
            </a:r>
            <a:r>
              <a:rPr lang="en-US" altLang="en-US" b="1" dirty="0">
                <a:latin typeface="Times New Roman" panose="02020603050405020304" pitchFamily="18" charset="0"/>
              </a:rPr>
              <a:t>probability</a:t>
            </a:r>
            <a:r>
              <a:rPr lang="en-US" altLang="en-US" dirty="0">
                <a:latin typeface="Times New Roman" panose="02020603050405020304" pitchFamily="18" charset="0"/>
              </a:rPr>
              <a:t> that a person will enter into, continue and adhere to a specific change strategy, a state of readiness or eagerness to change that fluctuates from time to time.  </a:t>
            </a:r>
          </a:p>
          <a:p>
            <a:endParaRPr lang="en-US" altLang="en-US" dirty="0">
              <a:latin typeface="Times New Roman" panose="02020603050405020304" pitchFamily="18" charset="0"/>
            </a:endParaRPr>
          </a:p>
          <a:p>
            <a:r>
              <a:rPr lang="en-US" altLang="en-US" dirty="0">
                <a:latin typeface="Times New Roman" panose="02020603050405020304" pitchFamily="18" charset="0"/>
              </a:rPr>
              <a:t>Motivation IS NOT a static general patient characteristic.  We know that patients are motivated to do some things and not others—perhaps a patient with diabetes is motivated to do aerobic exercise and frequently check sugars but not to eliminate their favorite fatty food.</a:t>
            </a:r>
          </a:p>
          <a:p>
            <a:endParaRPr lang="en-US" altLang="en-US" dirty="0">
              <a:latin typeface="Times New Roman" panose="02020603050405020304" pitchFamily="18" charset="0"/>
            </a:endParaRPr>
          </a:p>
          <a:p>
            <a:r>
              <a:rPr lang="en-US" altLang="en-US" dirty="0">
                <a:latin typeface="Times New Roman" panose="02020603050405020304" pitchFamily="18" charset="0"/>
              </a:rPr>
              <a:t>Motivation may be better thought of as our task to enhance rather than a patient characteristic.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It engaging with a patient and evoking this state of readiness to change that gives us </a:t>
            </a:r>
            <a:r>
              <a:rPr lang="en-US" altLang="en-US" b="1" dirty="0">
                <a:latin typeface="Times New Roman" panose="02020603050405020304" pitchFamily="18" charset="0"/>
              </a:rPr>
              <a:t>a shot </a:t>
            </a:r>
            <a:r>
              <a:rPr lang="en-US" altLang="en-US" dirty="0">
                <a:latin typeface="Times New Roman" panose="02020603050405020304" pitchFamily="18" charset="0"/>
              </a:rPr>
              <a:t>at helping the patient! And I will tell you…. I am NOT throwing away MY SHOT!!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4</a:t>
            </a:fld>
            <a:endParaRPr lang="en-US"/>
          </a:p>
        </p:txBody>
      </p:sp>
    </p:spTree>
    <p:extLst>
      <p:ext uri="{BB962C8B-B14F-4D97-AF65-F5344CB8AC3E}">
        <p14:creationId xmlns:p14="http://schemas.microsoft.com/office/powerpoint/2010/main" val="342667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our goal! Instead of forcing the dog to go on a walk because it is the 5 minutes we have in the day, we may need to enhance our dogs motivation so they are </a:t>
            </a:r>
            <a:r>
              <a:rPr lang="en-US" b="1" dirty="0"/>
              <a:t>ready, willing and able </a:t>
            </a:r>
            <a:r>
              <a:rPr lang="en-US" dirty="0"/>
              <a:t>to go on a walk when we have time….</a:t>
            </a:r>
          </a:p>
        </p:txBody>
      </p:sp>
      <p:sp>
        <p:nvSpPr>
          <p:cNvPr id="4" name="Slide Number Placeholder 3"/>
          <p:cNvSpPr>
            <a:spLocks noGrp="1"/>
          </p:cNvSpPr>
          <p:nvPr>
            <p:ph type="sldNum" sz="quarter" idx="10"/>
          </p:nvPr>
        </p:nvSpPr>
        <p:spPr/>
        <p:txBody>
          <a:bodyPr/>
          <a:lstStyle/>
          <a:p>
            <a:fld id="{73C43B9B-87D0-4380-A962-F69BD125AC41}" type="slidenum">
              <a:rPr lang="en-US" smtClean="0"/>
              <a:t>5</a:t>
            </a:fld>
            <a:endParaRPr lang="en-US"/>
          </a:p>
        </p:txBody>
      </p:sp>
    </p:spTree>
    <p:extLst>
      <p:ext uri="{BB962C8B-B14F-4D97-AF65-F5344CB8AC3E}">
        <p14:creationId xmlns:p14="http://schemas.microsoft.com/office/powerpoint/2010/main" val="194294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willingness, and </a:t>
            </a:r>
            <a:r>
              <a:rPr lang="en-US" dirty="0" err="1"/>
              <a:t>ableness</a:t>
            </a:r>
            <a:r>
              <a:rPr lang="en-US" dirty="0"/>
              <a:t> for a dog may be a lot easier to attain then for a human.</a:t>
            </a:r>
          </a:p>
          <a:p>
            <a:endParaRPr lang="en-US" dirty="0"/>
          </a:p>
          <a:p>
            <a:r>
              <a:rPr lang="en-US" dirty="0"/>
              <a:t>And often times it is not looking at the conditions as being ready, willing and able…..RATHER it is being willing and able and the readiness is the hard part. </a:t>
            </a:r>
          </a:p>
          <a:p>
            <a:endParaRPr lang="en-US" dirty="0"/>
          </a:p>
          <a:p>
            <a:r>
              <a:rPr lang="en-US" dirty="0"/>
              <a:t>Take for instance a longstanding patient of yours who has living with methamphetamine use for years.</a:t>
            </a:r>
          </a:p>
          <a:p>
            <a:r>
              <a:rPr lang="en-US" dirty="0"/>
              <a:t>They may be willing to agree with you and express the importance of change</a:t>
            </a:r>
          </a:p>
          <a:p>
            <a:r>
              <a:rPr lang="en-US" dirty="0"/>
              <a:t>They may able to garner confidence in their ability to change</a:t>
            </a:r>
          </a:p>
          <a:p>
            <a:r>
              <a:rPr lang="en-US" dirty="0"/>
              <a:t>But the being ready to change may be a matter of priorities.</a:t>
            </a:r>
          </a:p>
          <a:p>
            <a:endParaRPr lang="en-US" dirty="0"/>
          </a:p>
          <a:p>
            <a:r>
              <a:rPr lang="en-US" dirty="0"/>
              <a:t>Show of hands….have you ever heard the following?</a:t>
            </a:r>
          </a:p>
          <a:p>
            <a:endParaRPr lang="en-US" dirty="0"/>
          </a:p>
          <a:p>
            <a:r>
              <a:rPr lang="en-US" dirty="0"/>
              <a:t>I know my substance use is a problem and I know I need to stop (IMPORTANCE) . I have stopped before when my kids were little (CONFIDENT), but  right now, I just don’t think I can stop (READY) </a:t>
            </a:r>
          </a:p>
        </p:txBody>
      </p:sp>
      <p:sp>
        <p:nvSpPr>
          <p:cNvPr id="4" name="Slide Number Placeholder 3"/>
          <p:cNvSpPr>
            <a:spLocks noGrp="1"/>
          </p:cNvSpPr>
          <p:nvPr>
            <p:ph type="sldNum" sz="quarter" idx="10"/>
          </p:nvPr>
        </p:nvSpPr>
        <p:spPr/>
        <p:txBody>
          <a:bodyPr/>
          <a:lstStyle/>
          <a:p>
            <a:fld id="{73C43B9B-87D0-4380-A962-F69BD125AC41}" type="slidenum">
              <a:rPr lang="en-US" smtClean="0"/>
              <a:t>6</a:t>
            </a:fld>
            <a:endParaRPr lang="en-US"/>
          </a:p>
        </p:txBody>
      </p:sp>
    </p:spTree>
    <p:extLst>
      <p:ext uri="{BB962C8B-B14F-4D97-AF65-F5344CB8AC3E}">
        <p14:creationId xmlns:p14="http://schemas.microsoft.com/office/powerpoint/2010/main" val="88626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think of willingness and </a:t>
            </a:r>
            <a:r>
              <a:rPr lang="en-US" dirty="0" err="1"/>
              <a:t>ableness</a:t>
            </a:r>
            <a:r>
              <a:rPr lang="en-US" dirty="0"/>
              <a:t> OR importance and confidence as a two by two table</a:t>
            </a:r>
          </a:p>
          <a:p>
            <a:endParaRPr lang="en-US" dirty="0"/>
          </a:p>
          <a:p>
            <a:r>
              <a:rPr lang="en-US" dirty="0"/>
              <a:t>Strategies to assess patients feelings of importance and confidence</a:t>
            </a:r>
          </a:p>
          <a:p>
            <a:r>
              <a:rPr lang="en-US" altLang="en-US" dirty="0">
                <a:solidFill>
                  <a:schemeClr val="tx2"/>
                </a:solidFill>
                <a:latin typeface="Times New Roman" panose="02020603050405020304" pitchFamily="18" charset="0"/>
                <a:cs typeface="Times New Roman" panose="02020603050405020304" pitchFamily="18" charset="0"/>
              </a:rPr>
              <a:t>Eliciting and Strengthening Confidence Talk—How important is it for you to….??</a:t>
            </a:r>
          </a:p>
          <a:p>
            <a:r>
              <a:rPr lang="en-US" altLang="en-US" dirty="0">
                <a:latin typeface="Times New Roman" panose="02020603050405020304" pitchFamily="18" charset="0"/>
                <a:cs typeface="Times New Roman" panose="02020603050405020304" pitchFamily="18" charset="0"/>
              </a:rPr>
              <a:t>The Confidence Ruler—How confident do you feel to make a change?</a:t>
            </a:r>
          </a:p>
          <a:p>
            <a:r>
              <a:rPr lang="en-US" altLang="en-US" dirty="0">
                <a:latin typeface="Times New Roman" panose="02020603050405020304" pitchFamily="18" charset="0"/>
                <a:cs typeface="Times New Roman" panose="02020603050405020304" pitchFamily="18" charset="0"/>
              </a:rPr>
              <a:t>Reviewing Past Successes—For our patient struggling with methamphetamine….What worked for you when your kids were little?</a:t>
            </a:r>
          </a:p>
          <a:p>
            <a:r>
              <a:rPr lang="en-US" altLang="en-US" dirty="0">
                <a:latin typeface="Times New Roman" panose="02020603050405020304" pitchFamily="18" charset="0"/>
                <a:cs typeface="Times New Roman" panose="02020603050405020304" pitchFamily="18" charset="0"/>
              </a:rPr>
              <a:t> Personal Strengths and Supports—What makes you confident in your ability to change?</a:t>
            </a:r>
          </a:p>
          <a:p>
            <a:r>
              <a:rPr lang="en-US" altLang="en-US" dirty="0">
                <a:latin typeface="Times New Roman" panose="02020603050405020304" pitchFamily="18" charset="0"/>
                <a:cs typeface="Times New Roman" panose="02020603050405020304" pitchFamily="18" charset="0"/>
              </a:rPr>
              <a:t> Brainstorming –can you think of some scenarios where you might choose NOT to use/</a:t>
            </a:r>
          </a:p>
          <a:p>
            <a:r>
              <a:rPr lang="en-US" altLang="en-US" dirty="0">
                <a:latin typeface="Times New Roman" panose="02020603050405020304" pitchFamily="18" charset="0"/>
                <a:cs typeface="Times New Roman" panose="02020603050405020304" pitchFamily="18" charset="0"/>
              </a:rPr>
              <a:t>Giving Information and Advice—like discussed yesterday—this should be done with permission</a:t>
            </a:r>
          </a:p>
          <a:p>
            <a:r>
              <a:rPr lang="en-US" altLang="en-US" dirty="0">
                <a:latin typeface="Times New Roman" panose="02020603050405020304" pitchFamily="18" charset="0"/>
                <a:cs typeface="Times New Roman" panose="02020603050405020304" pitchFamily="18" charset="0"/>
              </a:rPr>
              <a:t>Reframing– So what your saying is…</a:t>
            </a:r>
          </a:p>
          <a:p>
            <a:r>
              <a:rPr lang="en-US" altLang="en-US" dirty="0">
                <a:latin typeface="Times New Roman" panose="02020603050405020304" pitchFamily="18" charset="0"/>
                <a:cs typeface="Times New Roman" panose="02020603050405020304" pitchFamily="18" charset="0"/>
              </a:rPr>
              <a:t>Hypothetical Change—Let’s say there was a situation where you felt confident to change, how would that look for you?</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7</a:t>
            </a:fld>
            <a:endParaRPr lang="en-US"/>
          </a:p>
        </p:txBody>
      </p:sp>
    </p:spTree>
    <p:extLst>
      <p:ext uri="{BB962C8B-B14F-4D97-AF65-F5344CB8AC3E}">
        <p14:creationId xmlns:p14="http://schemas.microsoft.com/office/powerpoint/2010/main" val="198673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style of interacting with patients that </a:t>
            </a:r>
            <a:r>
              <a:rPr lang="en-US" sz="1200" b="1" i="1" dirty="0"/>
              <a:t>addresses</a:t>
            </a:r>
            <a:r>
              <a:rPr lang="en-US" sz="1200" dirty="0"/>
              <a:t> </a:t>
            </a:r>
            <a:r>
              <a:rPr lang="en-US" sz="1200" b="1" i="1" dirty="0"/>
              <a:t>ambivalence</a:t>
            </a:r>
            <a:r>
              <a:rPr lang="en-US" sz="1200" dirty="0"/>
              <a:t> –which is common when working with patients with substance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a:t>
            </a:r>
            <a:r>
              <a:rPr lang="en-US" sz="1200" b="1" i="1" dirty="0"/>
              <a:t>enhances</a:t>
            </a:r>
            <a:r>
              <a:rPr lang="en-US" sz="1200" dirty="0"/>
              <a:t> the patient’s </a:t>
            </a:r>
            <a:r>
              <a:rPr lang="en-US" sz="1200" b="1" i="1" dirty="0"/>
              <a:t>intrinsic motivation </a:t>
            </a:r>
            <a:r>
              <a:rPr lang="en-US" sz="1200" dirty="0"/>
              <a:t>to change.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10</a:t>
            </a:fld>
            <a:endParaRPr lang="en-US"/>
          </a:p>
        </p:txBody>
      </p:sp>
    </p:spTree>
    <p:extLst>
      <p:ext uri="{BB962C8B-B14F-4D97-AF65-F5344CB8AC3E}">
        <p14:creationId xmlns:p14="http://schemas.microsoft.com/office/powerpoint/2010/main" val="3900751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9144000" cy="5664200"/>
          </a:xfrm>
          <a:prstGeom prst="rect">
            <a:avLst/>
          </a:prstGeom>
          <a:solidFill>
            <a:schemeClr val="accent6"/>
          </a:solidFill>
          <a:ln w="9525">
            <a:noFill/>
            <a:miter lim="800000"/>
            <a:headEnd/>
            <a:tailEnd/>
          </a:ln>
        </p:spPr>
        <p:txBody>
          <a:bodyPr wrap="none" anchor="ctr"/>
          <a:lstStyle/>
          <a:p>
            <a:endParaRPr lang="en-US"/>
          </a:p>
        </p:txBody>
      </p:sp>
      <p:pic>
        <p:nvPicPr>
          <p:cNvPr id="11" name="Picture 12" descr="YSM_Shield_CMYK.jpg"/>
          <p:cNvPicPr>
            <a:picLocks noChangeAspect="1"/>
          </p:cNvPicPr>
          <p:nvPr userDrawn="1"/>
        </p:nvPicPr>
        <p:blipFill>
          <a:blip r:embed="rId2" cstate="print"/>
          <a:srcRect/>
          <a:stretch>
            <a:fillRect/>
          </a:stretch>
        </p:blipFill>
        <p:spPr bwMode="auto">
          <a:xfrm>
            <a:off x="8343900" y="6143625"/>
            <a:ext cx="571500" cy="714375"/>
          </a:xfrm>
          <a:prstGeom prst="rect">
            <a:avLst/>
          </a:prstGeom>
          <a:noFill/>
          <a:ln w="9525">
            <a:noFill/>
            <a:miter lim="800000"/>
            <a:headEnd/>
            <a:tailEnd/>
          </a:ln>
        </p:spPr>
      </p:pic>
      <p:sp>
        <p:nvSpPr>
          <p:cNvPr id="13" name="Title Placeholder 14"/>
          <p:cNvSpPr>
            <a:spLocks noGrp="1"/>
          </p:cNvSpPr>
          <p:nvPr>
            <p:ph type="title" hasCustomPrompt="1"/>
          </p:nvPr>
        </p:nvSpPr>
        <p:spPr>
          <a:xfrm>
            <a:off x="533400" y="990600"/>
            <a:ext cx="82296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pic>
        <p:nvPicPr>
          <p:cNvPr id="4" name="Picture 3">
            <a:extLst>
              <a:ext uri="{FF2B5EF4-FFF2-40B4-BE49-F238E27FC236}">
                <a16:creationId xmlns:a16="http://schemas.microsoft.com/office/drawing/2014/main" id="{D912B06B-CA84-8746-8D82-C7F8B4F7D7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90920"/>
            <a:ext cx="2057400" cy="788215"/>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DF610E80-16D5-084C-86C7-8F1EC5F5D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592650"/>
            <a:ext cx="2380628" cy="2258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a:defRPr/>
            </a:pPr>
            <a:endParaRPr lang="en-US">
              <a:latin typeface="Arial" charset="0"/>
              <a:ea typeface="MS PGothic" pitchFamily="34" charset="-128"/>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a:latin typeface="Arial" charset="0"/>
              <a:ea typeface="MS PGothic" pitchFamily="34" charset="-128"/>
            </a:endParaRPr>
          </a:p>
        </p:txBody>
      </p:sp>
      <p:pic>
        <p:nvPicPr>
          <p:cNvPr id="1032" name="Picture 9" descr="YSM_Black_80%.eps"/>
          <p:cNvPicPr>
            <a:picLocks noChangeAspect="1"/>
          </p:cNvPicPr>
          <p:nvPr/>
        </p:nvPicPr>
        <p:blipFill>
          <a:blip r:embed="rId4" cstate="print"/>
          <a:srcRect/>
          <a:stretch>
            <a:fillRect/>
          </a:stretch>
        </p:blipFill>
        <p:spPr bwMode="auto">
          <a:xfrm>
            <a:off x="538163" y="6591300"/>
            <a:ext cx="2154237" cy="160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1Evwgu369Jw"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TtN0KFEctc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67135"/>
            <a:ext cx="8229600" cy="1541463"/>
          </a:xfrm>
        </p:spPr>
        <p:txBody>
          <a:bodyPr>
            <a:noAutofit/>
          </a:bodyPr>
          <a:lstStyle/>
          <a:p>
            <a:pPr algn="ctr"/>
            <a:r>
              <a:rPr lang="en-US" sz="4800" b="1" dirty="0">
                <a:latin typeface="YaleNew" panose="02000602050000020003" pitchFamily="2" charset="77"/>
              </a:rPr>
              <a:t>Introduction to Motivational Interviewing: </a:t>
            </a:r>
            <a:br>
              <a:rPr lang="en-US" sz="4800" b="1" dirty="0">
                <a:latin typeface="YaleNew" panose="02000602050000020003" pitchFamily="2" charset="77"/>
              </a:rPr>
            </a:br>
            <a:r>
              <a:rPr lang="en-US" sz="4800" b="1" dirty="0">
                <a:latin typeface="YaleNew" panose="02000602050000020003" pitchFamily="2" charset="77"/>
              </a:rPr>
              <a:t>Helping People Change</a:t>
            </a:r>
          </a:p>
        </p:txBody>
      </p:sp>
      <p:sp>
        <p:nvSpPr>
          <p:cNvPr id="4" name="Text Placeholder 3"/>
          <p:cNvSpPr>
            <a:spLocks noGrp="1"/>
          </p:cNvSpPr>
          <p:nvPr>
            <p:ph type="body" sz="quarter" idx="11"/>
          </p:nvPr>
        </p:nvSpPr>
        <p:spPr>
          <a:xfrm>
            <a:off x="533400" y="3657600"/>
            <a:ext cx="7772400" cy="762000"/>
          </a:xfrm>
        </p:spPr>
        <p:txBody>
          <a:bodyPr/>
          <a:lstStyle/>
          <a:p>
            <a:r>
              <a:rPr lang="en-US" i="0" dirty="0"/>
              <a:t>Jeanette M. Tetrault, MD FACP FASAM</a:t>
            </a:r>
          </a:p>
          <a:p>
            <a:r>
              <a:rPr lang="en-US" i="0" dirty="0"/>
              <a:t>Professor of Medicine</a:t>
            </a:r>
          </a:p>
          <a:p>
            <a:r>
              <a:rPr lang="en-US" i="0" dirty="0"/>
              <a:t>Yale School of Medicine</a:t>
            </a:r>
          </a:p>
        </p:txBody>
      </p:sp>
      <p:sp>
        <p:nvSpPr>
          <p:cNvPr id="3" name="TextBox 2">
            <a:extLst>
              <a:ext uri="{FF2B5EF4-FFF2-40B4-BE49-F238E27FC236}">
                <a16:creationId xmlns:a16="http://schemas.microsoft.com/office/drawing/2014/main" id="{140515E3-75D7-4BB8-BF1F-799C6DF6A94C}"/>
              </a:ext>
            </a:extLst>
          </p:cNvPr>
          <p:cNvSpPr txBox="1"/>
          <p:nvPr/>
        </p:nvSpPr>
        <p:spPr>
          <a:xfrm>
            <a:off x="1385440" y="4983936"/>
            <a:ext cx="6907660" cy="369332"/>
          </a:xfrm>
          <a:prstGeom prst="rect">
            <a:avLst/>
          </a:prstGeom>
          <a:noFill/>
        </p:spPr>
        <p:txBody>
          <a:bodyPr wrap="none" rtlCol="0">
            <a:spAutoFit/>
          </a:bodyPr>
          <a:lstStyle/>
          <a:p>
            <a:r>
              <a:rPr lang="en-US" dirty="0">
                <a:solidFill>
                  <a:schemeClr val="bg1"/>
                </a:solidFill>
              </a:rPr>
              <a:t>These slides were adapted with permission from Dr. Richard Saitz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F9C7-ECF8-4988-A167-4F8625CA3503}"/>
              </a:ext>
            </a:extLst>
          </p:cNvPr>
          <p:cNvSpPr>
            <a:spLocks noGrp="1"/>
          </p:cNvSpPr>
          <p:nvPr>
            <p:ph type="title"/>
          </p:nvPr>
        </p:nvSpPr>
        <p:spPr/>
        <p:txBody>
          <a:bodyPr/>
          <a:lstStyle/>
          <a:p>
            <a:r>
              <a:rPr lang="en-US" dirty="0"/>
              <a:t>Assessing Readiness to Change: A quick version</a:t>
            </a:r>
          </a:p>
        </p:txBody>
      </p:sp>
      <p:pic>
        <p:nvPicPr>
          <p:cNvPr id="7" name="Content Placeholder 6">
            <a:extLst>
              <a:ext uri="{FF2B5EF4-FFF2-40B4-BE49-F238E27FC236}">
                <a16:creationId xmlns:a16="http://schemas.microsoft.com/office/drawing/2014/main" id="{13ECFB9E-F914-4064-B56A-85F5DD28289B}"/>
              </a:ext>
            </a:extLst>
          </p:cNvPr>
          <p:cNvPicPr>
            <a:picLocks noGrp="1" noChangeAspect="1"/>
          </p:cNvPicPr>
          <p:nvPr>
            <p:ph idx="1"/>
          </p:nvPr>
        </p:nvPicPr>
        <p:blipFill rotWithShape="1">
          <a:blip r:embed="rId2"/>
          <a:srcRect l="4632" t="14144" r="2501" b="14528"/>
          <a:stretch/>
        </p:blipFill>
        <p:spPr>
          <a:xfrm>
            <a:off x="800100" y="1447800"/>
            <a:ext cx="7543800" cy="2362200"/>
          </a:xfrm>
          <a:prstGeom prst="rect">
            <a:avLst/>
          </a:prstGeom>
        </p:spPr>
      </p:pic>
      <p:sp>
        <p:nvSpPr>
          <p:cNvPr id="8" name="TextBox 7">
            <a:extLst>
              <a:ext uri="{FF2B5EF4-FFF2-40B4-BE49-F238E27FC236}">
                <a16:creationId xmlns:a16="http://schemas.microsoft.com/office/drawing/2014/main" id="{33F20C3C-C9C7-4669-B6DE-72732E2DF1C9}"/>
              </a:ext>
            </a:extLst>
          </p:cNvPr>
          <p:cNvSpPr txBox="1"/>
          <p:nvPr/>
        </p:nvSpPr>
        <p:spPr>
          <a:xfrm>
            <a:off x="538163" y="3962400"/>
            <a:ext cx="8393644" cy="2031325"/>
          </a:xfrm>
          <a:prstGeom prst="rect">
            <a:avLst/>
          </a:prstGeom>
          <a:noFill/>
        </p:spPr>
        <p:txBody>
          <a:bodyPr wrap="none" rtlCol="0">
            <a:spAutoFit/>
          </a:bodyPr>
          <a:lstStyle/>
          <a:p>
            <a:pPr marL="285750" indent="-285750">
              <a:buFont typeface="Arial" panose="020B0604020202020204" pitchFamily="34" charset="0"/>
              <a:buChar char="•"/>
            </a:pPr>
            <a:r>
              <a:rPr lang="en-US" dirty="0"/>
              <a:t>“On a scale from 1 to 10, how </a:t>
            </a:r>
            <a:r>
              <a:rPr lang="en-US" b="1" dirty="0"/>
              <a:t>important</a:t>
            </a:r>
            <a:r>
              <a:rPr lang="en-US" dirty="0"/>
              <a:t> is it for you right now to….?”</a:t>
            </a:r>
          </a:p>
          <a:p>
            <a:pPr marL="742950" lvl="1" indent="-285750">
              <a:buFont typeface="Arial" panose="020B0604020202020204" pitchFamily="34" charset="0"/>
              <a:buChar char="•"/>
            </a:pPr>
            <a:r>
              <a:rPr lang="en-US" dirty="0"/>
              <a:t>“Why did you say a 5 and not a 0?”</a:t>
            </a:r>
          </a:p>
          <a:p>
            <a:pPr marL="742950" lvl="1" indent="-285750">
              <a:buFont typeface="Arial" panose="020B0604020202020204" pitchFamily="34" charset="0"/>
              <a:buChar char="•"/>
            </a:pPr>
            <a:r>
              <a:rPr lang="en-US" dirty="0"/>
              <a:t>“What would it take to get you from a 5 to a 7?”</a:t>
            </a:r>
          </a:p>
          <a:p>
            <a:pPr marL="285750" indent="-285750">
              <a:buFont typeface="Arial" panose="020B0604020202020204" pitchFamily="34" charset="0"/>
              <a:buChar char="•"/>
            </a:pPr>
            <a:r>
              <a:rPr lang="en-US" dirty="0"/>
              <a:t>“If you decide to change, how </a:t>
            </a:r>
            <a:r>
              <a:rPr lang="en-US" b="1" dirty="0"/>
              <a:t>confident</a:t>
            </a:r>
            <a:r>
              <a:rPr lang="en-US" dirty="0"/>
              <a:t> are you that you will succeed?”</a:t>
            </a:r>
          </a:p>
          <a:p>
            <a:pPr marL="285750" indent="-285750">
              <a:buFont typeface="Arial" panose="020B0604020202020204" pitchFamily="34" charset="0"/>
              <a:buChar char="•"/>
            </a:pPr>
            <a:r>
              <a:rPr lang="en-US" dirty="0"/>
              <a:t>“You’ve decided to change, and you think you can succeed, what comes </a:t>
            </a:r>
            <a:r>
              <a:rPr lang="en-US" b="1" dirty="0"/>
              <a:t>next</a:t>
            </a:r>
            <a:r>
              <a:rPr lang="en-US" dirty="0"/>
              <a:t>?”</a:t>
            </a:r>
            <a:br>
              <a:rPr lang="en-US" dirty="0"/>
            </a:br>
            <a:endParaRPr lang="en-US" dirty="0"/>
          </a:p>
          <a:p>
            <a:endParaRPr lang="en-US" dirty="0"/>
          </a:p>
        </p:txBody>
      </p:sp>
    </p:spTree>
    <p:extLst>
      <p:ext uri="{BB962C8B-B14F-4D97-AF65-F5344CB8AC3E}">
        <p14:creationId xmlns:p14="http://schemas.microsoft.com/office/powerpoint/2010/main" val="389759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ABE1-7627-465F-A0DB-BFB4DF2609E2}"/>
              </a:ext>
            </a:extLst>
          </p:cNvPr>
          <p:cNvSpPr>
            <a:spLocks noGrp="1"/>
          </p:cNvSpPr>
          <p:nvPr>
            <p:ph type="title"/>
          </p:nvPr>
        </p:nvSpPr>
        <p:spPr/>
        <p:txBody>
          <a:bodyPr/>
          <a:lstStyle/>
          <a:p>
            <a:r>
              <a:rPr lang="en-US" sz="2800" dirty="0"/>
              <a:t>Motivational Interviewing	</a:t>
            </a:r>
          </a:p>
        </p:txBody>
      </p:sp>
      <p:sp>
        <p:nvSpPr>
          <p:cNvPr id="3" name="Content Placeholder 2">
            <a:extLst>
              <a:ext uri="{FF2B5EF4-FFF2-40B4-BE49-F238E27FC236}">
                <a16:creationId xmlns:a16="http://schemas.microsoft.com/office/drawing/2014/main" id="{39D11619-6C5C-421B-B21E-44F777523C25}"/>
              </a:ext>
            </a:extLst>
          </p:cNvPr>
          <p:cNvSpPr>
            <a:spLocks noGrp="1"/>
          </p:cNvSpPr>
          <p:nvPr>
            <p:ph idx="1"/>
          </p:nvPr>
        </p:nvSpPr>
        <p:spPr/>
        <p:txBody>
          <a:bodyPr/>
          <a:lstStyle/>
          <a:p>
            <a:pPr marL="0" indent="0" algn="ctr">
              <a:buNone/>
            </a:pPr>
            <a:endParaRPr lang="en-US" sz="4000" dirty="0"/>
          </a:p>
          <a:p>
            <a:pPr marL="0" indent="0" algn="ctr">
              <a:buNone/>
            </a:pPr>
            <a:r>
              <a:rPr lang="en-US" sz="4000" dirty="0"/>
              <a:t>A style of interacting with patients that </a:t>
            </a:r>
            <a:r>
              <a:rPr lang="en-US" sz="4000" b="1" i="1" dirty="0"/>
              <a:t>addresses</a:t>
            </a:r>
            <a:r>
              <a:rPr lang="en-US" sz="4000" dirty="0"/>
              <a:t> </a:t>
            </a:r>
            <a:r>
              <a:rPr lang="en-US" sz="4000" b="1" i="1" dirty="0"/>
              <a:t>ambivalence</a:t>
            </a:r>
            <a:r>
              <a:rPr lang="en-US" sz="4000" dirty="0"/>
              <a:t> and </a:t>
            </a:r>
            <a:r>
              <a:rPr lang="en-US" sz="4000" b="1" i="1" dirty="0"/>
              <a:t>enhances</a:t>
            </a:r>
            <a:r>
              <a:rPr lang="en-US" sz="4000" dirty="0"/>
              <a:t> the patient’s </a:t>
            </a:r>
            <a:r>
              <a:rPr lang="en-US" sz="4000" b="1" i="1" dirty="0"/>
              <a:t>intrinsic motivation </a:t>
            </a:r>
            <a:r>
              <a:rPr lang="en-US" sz="4000" dirty="0"/>
              <a:t>to change. </a:t>
            </a:r>
          </a:p>
        </p:txBody>
      </p:sp>
    </p:spTree>
    <p:extLst>
      <p:ext uri="{BB962C8B-B14F-4D97-AF65-F5344CB8AC3E}">
        <p14:creationId xmlns:p14="http://schemas.microsoft.com/office/powerpoint/2010/main" val="1026366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p:txBody>
          <a:bodyPr/>
          <a:lstStyle/>
          <a:p>
            <a:r>
              <a:rPr lang="en-US" dirty="0"/>
              <a:t>Principles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95400"/>
            <a:ext cx="4491037" cy="4660900"/>
          </a:xfrm>
        </p:spPr>
        <p:txBody>
          <a:bodyPr/>
          <a:lstStyle/>
          <a:p>
            <a:r>
              <a:rPr lang="en-US" b="1" dirty="0"/>
              <a:t>Engage</a:t>
            </a:r>
            <a:r>
              <a:rPr lang="en-US" dirty="0"/>
              <a:t> patient </a:t>
            </a:r>
          </a:p>
          <a:p>
            <a:pPr lvl="1"/>
            <a:r>
              <a:rPr lang="en-US" dirty="0"/>
              <a:t>Connect and understand patient</a:t>
            </a:r>
          </a:p>
          <a:p>
            <a:pPr lvl="1"/>
            <a:r>
              <a:rPr lang="en-US" dirty="0"/>
              <a:t>Provide empathy and affirmation</a:t>
            </a:r>
          </a:p>
          <a:p>
            <a:r>
              <a:rPr lang="en-US" b="1" dirty="0"/>
              <a:t>Focus</a:t>
            </a:r>
          </a:p>
          <a:p>
            <a:pPr lvl="1"/>
            <a:r>
              <a:rPr lang="en-US" dirty="0"/>
              <a:t>Explore goals and aspirations</a:t>
            </a:r>
          </a:p>
          <a:p>
            <a:pPr lvl="1"/>
            <a:r>
              <a:rPr lang="en-US" dirty="0"/>
              <a:t>Prioritize and agree on a topic for further exploration</a:t>
            </a:r>
          </a:p>
          <a:p>
            <a:r>
              <a:rPr lang="en-US" b="1" dirty="0"/>
              <a:t>Evoke</a:t>
            </a:r>
          </a:p>
          <a:p>
            <a:pPr lvl="1"/>
            <a:r>
              <a:rPr lang="en-US" dirty="0"/>
              <a:t>Center on patient’s own reasons for change</a:t>
            </a:r>
          </a:p>
          <a:p>
            <a:pPr lvl="1"/>
            <a:r>
              <a:rPr lang="en-US" dirty="0"/>
              <a:t>Develop discrepancy</a:t>
            </a:r>
          </a:p>
          <a:p>
            <a:pPr lvl="1"/>
            <a:r>
              <a:rPr lang="en-US" dirty="0"/>
              <a:t>Elicit change talk</a:t>
            </a:r>
          </a:p>
          <a:p>
            <a:r>
              <a:rPr lang="en-US" b="1" dirty="0"/>
              <a:t>Plan</a:t>
            </a:r>
          </a:p>
          <a:p>
            <a:pPr lvl="1"/>
            <a:r>
              <a:rPr lang="en-US" dirty="0"/>
              <a:t>Promote self-efficacy</a:t>
            </a:r>
          </a:p>
          <a:p>
            <a:pPr lvl="1"/>
            <a:r>
              <a:rPr lang="en-US" dirty="0"/>
              <a:t>Negotiate and assess confidence</a:t>
            </a:r>
          </a:p>
          <a:p>
            <a:pPr lvl="1"/>
            <a:r>
              <a:rPr lang="en-US" dirty="0"/>
              <a:t>Arrange follow-up</a:t>
            </a:r>
          </a:p>
        </p:txBody>
      </p:sp>
      <p:pic>
        <p:nvPicPr>
          <p:cNvPr id="4" name="Picture 3">
            <a:extLst>
              <a:ext uri="{FF2B5EF4-FFF2-40B4-BE49-F238E27FC236}">
                <a16:creationId xmlns:a16="http://schemas.microsoft.com/office/drawing/2014/main" id="{D247ADE2-B2E2-4EF1-9645-8C44341E0DA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172744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2151-B9B1-4E37-B69A-F785559ECA83}"/>
              </a:ext>
            </a:extLst>
          </p:cNvPr>
          <p:cNvSpPr>
            <a:spLocks noGrp="1"/>
          </p:cNvSpPr>
          <p:nvPr>
            <p:ph type="title"/>
          </p:nvPr>
        </p:nvSpPr>
        <p:spPr/>
        <p:txBody>
          <a:bodyPr/>
          <a:lstStyle/>
          <a:p>
            <a:r>
              <a:rPr lang="en-US" dirty="0"/>
              <a:t>Tools for effective Motivational Interviewing</a:t>
            </a:r>
          </a:p>
        </p:txBody>
      </p:sp>
      <p:sp>
        <p:nvSpPr>
          <p:cNvPr id="6" name="Content Placeholder 5">
            <a:extLst>
              <a:ext uri="{FF2B5EF4-FFF2-40B4-BE49-F238E27FC236}">
                <a16:creationId xmlns:a16="http://schemas.microsoft.com/office/drawing/2014/main" id="{127F8AD5-D547-469E-B00B-F6A97A07D981}"/>
              </a:ext>
            </a:extLst>
          </p:cNvPr>
          <p:cNvSpPr>
            <a:spLocks noGrp="1"/>
          </p:cNvSpPr>
          <p:nvPr>
            <p:ph idx="1"/>
          </p:nvPr>
        </p:nvSpPr>
        <p:spPr>
          <a:xfrm>
            <a:off x="4648200" y="1447800"/>
            <a:ext cx="4013200" cy="4660900"/>
          </a:xfrm>
        </p:spPr>
        <p:txBody>
          <a:bodyPr/>
          <a:lstStyle/>
          <a:p>
            <a:r>
              <a:rPr lang="en-US" sz="2400" dirty="0">
                <a:solidFill>
                  <a:srgbClr val="0070C0"/>
                </a:solidFill>
              </a:rPr>
              <a:t>O</a:t>
            </a:r>
            <a:r>
              <a:rPr lang="en-US" sz="2400" dirty="0"/>
              <a:t>pen-ended questions</a:t>
            </a:r>
          </a:p>
          <a:p>
            <a:endParaRPr lang="en-US" sz="2400" dirty="0"/>
          </a:p>
          <a:p>
            <a:endParaRPr lang="en-US" sz="2400" dirty="0"/>
          </a:p>
          <a:p>
            <a:r>
              <a:rPr lang="en-US" sz="2400" dirty="0">
                <a:solidFill>
                  <a:srgbClr val="0070C0"/>
                </a:solidFill>
              </a:rPr>
              <a:t>A</a:t>
            </a:r>
            <a:r>
              <a:rPr lang="en-US" sz="2400" dirty="0"/>
              <a:t>ffirmations</a:t>
            </a:r>
          </a:p>
          <a:p>
            <a:endParaRPr lang="en-US" sz="2400" dirty="0"/>
          </a:p>
          <a:p>
            <a:endParaRPr lang="en-US" sz="2400" dirty="0"/>
          </a:p>
          <a:p>
            <a:r>
              <a:rPr lang="en-US" sz="2400" dirty="0">
                <a:solidFill>
                  <a:srgbClr val="0070C0"/>
                </a:solidFill>
              </a:rPr>
              <a:t>R</a:t>
            </a:r>
            <a:r>
              <a:rPr lang="en-US" sz="2400" dirty="0"/>
              <a:t>eflective listening</a:t>
            </a:r>
          </a:p>
          <a:p>
            <a:endParaRPr lang="en-US" sz="2400" dirty="0"/>
          </a:p>
          <a:p>
            <a:endParaRPr lang="en-US" sz="2400" dirty="0"/>
          </a:p>
          <a:p>
            <a:r>
              <a:rPr lang="en-US" sz="2400" dirty="0">
                <a:solidFill>
                  <a:srgbClr val="0070C0"/>
                </a:solidFill>
              </a:rPr>
              <a:t>S</a:t>
            </a:r>
            <a:r>
              <a:rPr lang="en-US" sz="2400" dirty="0"/>
              <a:t>ummarize with purpose</a:t>
            </a:r>
          </a:p>
        </p:txBody>
      </p:sp>
      <p:pic>
        <p:nvPicPr>
          <p:cNvPr id="7" name="Picture 6">
            <a:extLst>
              <a:ext uri="{FF2B5EF4-FFF2-40B4-BE49-F238E27FC236}">
                <a16:creationId xmlns:a16="http://schemas.microsoft.com/office/drawing/2014/main" id="{CB6C969C-1CF9-416B-AF23-3D567E3533CD}"/>
              </a:ext>
            </a:extLst>
          </p:cNvPr>
          <p:cNvPicPr>
            <a:picLocks noChangeAspect="1"/>
          </p:cNvPicPr>
          <p:nvPr/>
        </p:nvPicPr>
        <p:blipFill>
          <a:blip r:embed="rId2"/>
          <a:stretch>
            <a:fillRect/>
          </a:stretch>
        </p:blipFill>
        <p:spPr>
          <a:xfrm>
            <a:off x="59531" y="1460500"/>
            <a:ext cx="4546600" cy="4546600"/>
          </a:xfrm>
          <a:prstGeom prst="rect">
            <a:avLst/>
          </a:prstGeom>
        </p:spPr>
      </p:pic>
    </p:spTree>
    <p:extLst>
      <p:ext uri="{BB962C8B-B14F-4D97-AF65-F5344CB8AC3E}">
        <p14:creationId xmlns:p14="http://schemas.microsoft.com/office/powerpoint/2010/main" val="27274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2151-B9B1-4E37-B69A-F785559ECA83}"/>
              </a:ext>
            </a:extLst>
          </p:cNvPr>
          <p:cNvSpPr>
            <a:spLocks noGrp="1"/>
          </p:cNvSpPr>
          <p:nvPr>
            <p:ph type="title"/>
          </p:nvPr>
        </p:nvSpPr>
        <p:spPr/>
        <p:txBody>
          <a:bodyPr/>
          <a:lstStyle/>
          <a:p>
            <a:r>
              <a:rPr lang="en-US" dirty="0"/>
              <a:t>Tools for effective Motivational Interviewing</a:t>
            </a:r>
          </a:p>
        </p:txBody>
      </p:sp>
      <p:sp>
        <p:nvSpPr>
          <p:cNvPr id="6" name="Content Placeholder 5">
            <a:extLst>
              <a:ext uri="{FF2B5EF4-FFF2-40B4-BE49-F238E27FC236}">
                <a16:creationId xmlns:a16="http://schemas.microsoft.com/office/drawing/2014/main" id="{127F8AD5-D547-469E-B00B-F6A97A07D981}"/>
              </a:ext>
            </a:extLst>
          </p:cNvPr>
          <p:cNvSpPr>
            <a:spLocks noGrp="1"/>
          </p:cNvSpPr>
          <p:nvPr>
            <p:ph idx="1"/>
          </p:nvPr>
        </p:nvSpPr>
        <p:spPr>
          <a:xfrm>
            <a:off x="4648199" y="1447800"/>
            <a:ext cx="4436269" cy="4660900"/>
          </a:xfrm>
        </p:spPr>
        <p:txBody>
          <a:bodyPr/>
          <a:lstStyle/>
          <a:p>
            <a:r>
              <a:rPr lang="en-US" sz="2400" dirty="0">
                <a:solidFill>
                  <a:srgbClr val="0070C0"/>
                </a:solidFill>
              </a:rPr>
              <a:t>O</a:t>
            </a:r>
            <a:r>
              <a:rPr lang="en-US" sz="2400" dirty="0"/>
              <a:t>pen-ended questions</a:t>
            </a:r>
          </a:p>
          <a:p>
            <a:pPr marL="0" indent="0">
              <a:buNone/>
            </a:pPr>
            <a:r>
              <a:rPr lang="en-US" sz="2400" dirty="0"/>
              <a:t>	</a:t>
            </a:r>
            <a:r>
              <a:rPr lang="en-US" i="1" dirty="0"/>
              <a:t>Show curiosity</a:t>
            </a:r>
          </a:p>
          <a:p>
            <a:pPr marL="0" indent="0">
              <a:buNone/>
            </a:pPr>
            <a:r>
              <a:rPr lang="en-US" i="1" dirty="0"/>
              <a:t>	Avoid yes/no answers</a:t>
            </a:r>
            <a:endParaRPr lang="en-US" sz="2400" dirty="0"/>
          </a:p>
          <a:p>
            <a:r>
              <a:rPr lang="en-US" sz="2400" dirty="0">
                <a:solidFill>
                  <a:srgbClr val="0070C0"/>
                </a:solidFill>
              </a:rPr>
              <a:t>A</a:t>
            </a:r>
            <a:r>
              <a:rPr lang="en-US" sz="2400" dirty="0"/>
              <a:t>ffirmations</a:t>
            </a:r>
            <a:endParaRPr lang="en-US" i="1" dirty="0"/>
          </a:p>
          <a:p>
            <a:pPr marL="0" indent="0">
              <a:buNone/>
            </a:pPr>
            <a:r>
              <a:rPr lang="en-US" i="1" dirty="0"/>
              <a:t>	Recognize effort</a:t>
            </a:r>
          </a:p>
          <a:p>
            <a:pPr marL="0" indent="0">
              <a:buNone/>
            </a:pPr>
            <a:r>
              <a:rPr lang="en-US" i="1" dirty="0"/>
              <a:t>	Positive reframing</a:t>
            </a:r>
          </a:p>
          <a:p>
            <a:r>
              <a:rPr lang="en-US" sz="2400" dirty="0">
                <a:solidFill>
                  <a:srgbClr val="0070C0"/>
                </a:solidFill>
              </a:rPr>
              <a:t>R</a:t>
            </a:r>
            <a:r>
              <a:rPr lang="en-US" sz="2400" dirty="0"/>
              <a:t>eflective listening</a:t>
            </a:r>
          </a:p>
          <a:p>
            <a:pPr marL="0" indent="0">
              <a:buNone/>
            </a:pPr>
            <a:r>
              <a:rPr lang="en-US" sz="2400" dirty="0"/>
              <a:t>	</a:t>
            </a:r>
            <a:r>
              <a:rPr lang="en-US" i="1" dirty="0"/>
              <a:t>Simple: repeat or rephrase</a:t>
            </a:r>
          </a:p>
          <a:p>
            <a:pPr marL="0" indent="0">
              <a:buNone/>
            </a:pPr>
            <a:r>
              <a:rPr lang="en-US" i="1" dirty="0"/>
              <a:t>	Complex: paraphrase or</a:t>
            </a:r>
          </a:p>
          <a:p>
            <a:pPr marL="0" indent="0">
              <a:buNone/>
            </a:pPr>
            <a:r>
              <a:rPr lang="en-US" i="1" dirty="0"/>
              <a:t>	inferred emotion</a:t>
            </a:r>
            <a:endParaRPr lang="en-US" sz="2400" dirty="0"/>
          </a:p>
          <a:p>
            <a:r>
              <a:rPr lang="en-US" sz="2400" dirty="0">
                <a:solidFill>
                  <a:srgbClr val="0070C0"/>
                </a:solidFill>
              </a:rPr>
              <a:t>S</a:t>
            </a:r>
            <a:r>
              <a:rPr lang="en-US" sz="2400" dirty="0"/>
              <a:t>ummarize with purpose</a:t>
            </a:r>
            <a:endParaRPr lang="en-US" sz="2200" dirty="0"/>
          </a:p>
          <a:p>
            <a:pPr marL="0" indent="0">
              <a:buNone/>
            </a:pPr>
            <a:r>
              <a:rPr lang="en-US" i="1" dirty="0"/>
              <a:t>	Big, complex reflections</a:t>
            </a:r>
          </a:p>
        </p:txBody>
      </p:sp>
      <p:pic>
        <p:nvPicPr>
          <p:cNvPr id="7" name="Picture 6">
            <a:extLst>
              <a:ext uri="{FF2B5EF4-FFF2-40B4-BE49-F238E27FC236}">
                <a16:creationId xmlns:a16="http://schemas.microsoft.com/office/drawing/2014/main" id="{CB6C969C-1CF9-416B-AF23-3D567E3533CD}"/>
              </a:ext>
            </a:extLst>
          </p:cNvPr>
          <p:cNvPicPr>
            <a:picLocks noChangeAspect="1"/>
          </p:cNvPicPr>
          <p:nvPr/>
        </p:nvPicPr>
        <p:blipFill>
          <a:blip r:embed="rId3"/>
          <a:stretch>
            <a:fillRect/>
          </a:stretch>
        </p:blipFill>
        <p:spPr>
          <a:xfrm>
            <a:off x="59531" y="1460500"/>
            <a:ext cx="4546600" cy="4546600"/>
          </a:xfrm>
          <a:prstGeom prst="rect">
            <a:avLst/>
          </a:prstGeom>
        </p:spPr>
      </p:pic>
    </p:spTree>
    <p:extLst>
      <p:ext uri="{BB962C8B-B14F-4D97-AF65-F5344CB8AC3E}">
        <p14:creationId xmlns:p14="http://schemas.microsoft.com/office/powerpoint/2010/main" val="384240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p:txBody>
          <a:bodyPr/>
          <a:lstStyle/>
          <a:p>
            <a:r>
              <a:rPr lang="en-US" dirty="0"/>
              <a:t>Applying tools to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228600" y="1295400"/>
            <a:ext cx="4491037" cy="4660900"/>
          </a:xfrm>
        </p:spPr>
        <p:txBody>
          <a:bodyPr/>
          <a:lstStyle/>
          <a:p>
            <a:r>
              <a:rPr lang="en-US" b="1" dirty="0"/>
              <a:t>Engage</a:t>
            </a:r>
            <a:r>
              <a:rPr lang="en-US" dirty="0"/>
              <a:t> patient </a:t>
            </a:r>
          </a:p>
          <a:p>
            <a:pPr lvl="1"/>
            <a:r>
              <a:rPr lang="en-US" dirty="0"/>
              <a:t>Connect and understand patient</a:t>
            </a:r>
          </a:p>
          <a:p>
            <a:pPr lvl="1"/>
            <a:r>
              <a:rPr lang="en-US" dirty="0"/>
              <a:t>Provide empathy and affirmation</a:t>
            </a:r>
          </a:p>
          <a:p>
            <a:r>
              <a:rPr lang="en-US" b="1" dirty="0"/>
              <a:t>Focus</a:t>
            </a:r>
          </a:p>
          <a:p>
            <a:pPr lvl="1"/>
            <a:r>
              <a:rPr lang="en-US" dirty="0"/>
              <a:t>Explore goals and aspirations</a:t>
            </a:r>
          </a:p>
          <a:p>
            <a:pPr lvl="1"/>
            <a:r>
              <a:rPr lang="en-US" dirty="0"/>
              <a:t>Prioritize and agree on a topic for further exploration</a:t>
            </a:r>
          </a:p>
          <a:p>
            <a:r>
              <a:rPr lang="en-US" b="1" dirty="0"/>
              <a:t>Evoke</a:t>
            </a:r>
          </a:p>
          <a:p>
            <a:pPr lvl="1"/>
            <a:r>
              <a:rPr lang="en-US" dirty="0"/>
              <a:t>Center on patient’s own reasons for change</a:t>
            </a:r>
          </a:p>
          <a:p>
            <a:pPr lvl="1"/>
            <a:r>
              <a:rPr lang="en-US" dirty="0"/>
              <a:t>Develop discrepancy</a:t>
            </a:r>
          </a:p>
          <a:p>
            <a:pPr lvl="1"/>
            <a:r>
              <a:rPr lang="en-US" dirty="0"/>
              <a:t>Elicit change talk</a:t>
            </a:r>
          </a:p>
          <a:p>
            <a:r>
              <a:rPr lang="en-US" b="1" dirty="0"/>
              <a:t>Plan</a:t>
            </a:r>
          </a:p>
          <a:p>
            <a:pPr lvl="1"/>
            <a:r>
              <a:rPr lang="en-US" dirty="0"/>
              <a:t>Promote self-efficacy</a:t>
            </a:r>
          </a:p>
          <a:p>
            <a:pPr lvl="1"/>
            <a:r>
              <a:rPr lang="en-US" dirty="0"/>
              <a:t>Negotiate and assess confidence</a:t>
            </a:r>
          </a:p>
          <a:p>
            <a:pPr lvl="1"/>
            <a:r>
              <a:rPr lang="en-US" dirty="0"/>
              <a:t>Arrange follow up</a:t>
            </a:r>
          </a:p>
        </p:txBody>
      </p:sp>
      <p:sp>
        <p:nvSpPr>
          <p:cNvPr id="5" name="TextBox 4">
            <a:extLst>
              <a:ext uri="{FF2B5EF4-FFF2-40B4-BE49-F238E27FC236}">
                <a16:creationId xmlns:a16="http://schemas.microsoft.com/office/drawing/2014/main" id="{AED34D16-831E-4150-B4E0-8D9968ACC5C9}"/>
              </a:ext>
            </a:extLst>
          </p:cNvPr>
          <p:cNvSpPr txBox="1"/>
          <p:nvPr/>
        </p:nvSpPr>
        <p:spPr>
          <a:xfrm>
            <a:off x="6015037" y="1600200"/>
            <a:ext cx="3205163" cy="381000"/>
          </a:xfrm>
          <a:prstGeom prst="rect">
            <a:avLst/>
          </a:prstGeom>
          <a:noFill/>
        </p:spPr>
        <p:txBody>
          <a:bodyPr wrap="square" rtlCol="0">
            <a:spAutoFit/>
          </a:bodyPr>
          <a:lstStyle/>
          <a:p>
            <a:r>
              <a:rPr lang="en-US" dirty="0"/>
              <a:t>Ask open ended questions</a:t>
            </a:r>
          </a:p>
        </p:txBody>
      </p:sp>
      <p:sp>
        <p:nvSpPr>
          <p:cNvPr id="6" name="TextBox 5">
            <a:extLst>
              <a:ext uri="{FF2B5EF4-FFF2-40B4-BE49-F238E27FC236}">
                <a16:creationId xmlns:a16="http://schemas.microsoft.com/office/drawing/2014/main" id="{F1C7D84B-8680-4E9F-91EF-551EFA886D9C}"/>
              </a:ext>
            </a:extLst>
          </p:cNvPr>
          <p:cNvSpPr txBox="1"/>
          <p:nvPr/>
        </p:nvSpPr>
        <p:spPr>
          <a:xfrm>
            <a:off x="6015037" y="2667000"/>
            <a:ext cx="3205163" cy="381000"/>
          </a:xfrm>
          <a:prstGeom prst="rect">
            <a:avLst/>
          </a:prstGeom>
          <a:noFill/>
        </p:spPr>
        <p:txBody>
          <a:bodyPr wrap="square" rtlCol="0">
            <a:spAutoFit/>
          </a:bodyPr>
          <a:lstStyle/>
          <a:p>
            <a:r>
              <a:rPr lang="en-US" dirty="0"/>
              <a:t>Use reflective listening</a:t>
            </a:r>
          </a:p>
        </p:txBody>
      </p:sp>
      <p:sp>
        <p:nvSpPr>
          <p:cNvPr id="7" name="TextBox 6">
            <a:extLst>
              <a:ext uri="{FF2B5EF4-FFF2-40B4-BE49-F238E27FC236}">
                <a16:creationId xmlns:a16="http://schemas.microsoft.com/office/drawing/2014/main" id="{69E2A10C-4A9D-4307-AD00-146372C2BA15}"/>
              </a:ext>
            </a:extLst>
          </p:cNvPr>
          <p:cNvSpPr txBox="1"/>
          <p:nvPr/>
        </p:nvSpPr>
        <p:spPr>
          <a:xfrm>
            <a:off x="6015037" y="3048000"/>
            <a:ext cx="3205163" cy="381000"/>
          </a:xfrm>
          <a:prstGeom prst="rect">
            <a:avLst/>
          </a:prstGeom>
          <a:noFill/>
        </p:spPr>
        <p:txBody>
          <a:bodyPr wrap="square" rtlCol="0">
            <a:spAutoFit/>
          </a:bodyPr>
          <a:lstStyle/>
          <a:p>
            <a:r>
              <a:rPr lang="en-US" dirty="0"/>
              <a:t>Affirm patients feelings</a:t>
            </a:r>
          </a:p>
        </p:txBody>
      </p:sp>
      <p:sp>
        <p:nvSpPr>
          <p:cNvPr id="8" name="TextBox 7">
            <a:extLst>
              <a:ext uri="{FF2B5EF4-FFF2-40B4-BE49-F238E27FC236}">
                <a16:creationId xmlns:a16="http://schemas.microsoft.com/office/drawing/2014/main" id="{75877830-A0D8-4F09-9301-F7E828FE4F9C}"/>
              </a:ext>
            </a:extLst>
          </p:cNvPr>
          <p:cNvSpPr txBox="1"/>
          <p:nvPr/>
        </p:nvSpPr>
        <p:spPr>
          <a:xfrm>
            <a:off x="6015037" y="4953000"/>
            <a:ext cx="3205163" cy="381000"/>
          </a:xfrm>
          <a:prstGeom prst="rect">
            <a:avLst/>
          </a:prstGeom>
          <a:noFill/>
        </p:spPr>
        <p:txBody>
          <a:bodyPr wrap="square" rtlCol="0">
            <a:spAutoFit/>
          </a:bodyPr>
          <a:lstStyle/>
          <a:p>
            <a:r>
              <a:rPr lang="en-US" dirty="0"/>
              <a:t>Summary statements</a:t>
            </a:r>
          </a:p>
        </p:txBody>
      </p:sp>
      <p:pic>
        <p:nvPicPr>
          <p:cNvPr id="10" name="Picture 9">
            <a:extLst>
              <a:ext uri="{FF2B5EF4-FFF2-40B4-BE49-F238E27FC236}">
                <a16:creationId xmlns:a16="http://schemas.microsoft.com/office/drawing/2014/main" id="{95A9EC2B-B160-46AE-A6C0-CCA1824A0F46}"/>
              </a:ext>
            </a:extLst>
          </p:cNvPr>
          <p:cNvPicPr>
            <a:picLocks noChangeAspect="1"/>
          </p:cNvPicPr>
          <p:nvPr/>
        </p:nvPicPr>
        <p:blipFill rotWithShape="1">
          <a:blip r:embed="rId3"/>
          <a:srcRect l="7778" t="25555" r="5555" b="55556"/>
          <a:stretch/>
        </p:blipFill>
        <p:spPr>
          <a:xfrm>
            <a:off x="4493559" y="2698750"/>
            <a:ext cx="1602441" cy="349250"/>
          </a:xfrm>
          <a:prstGeom prst="rect">
            <a:avLst/>
          </a:prstGeom>
        </p:spPr>
      </p:pic>
      <p:pic>
        <p:nvPicPr>
          <p:cNvPr id="11" name="Picture 10">
            <a:extLst>
              <a:ext uri="{FF2B5EF4-FFF2-40B4-BE49-F238E27FC236}">
                <a16:creationId xmlns:a16="http://schemas.microsoft.com/office/drawing/2014/main" id="{D78DF426-9F15-4560-B89A-D1AB9A719780}"/>
              </a:ext>
            </a:extLst>
          </p:cNvPr>
          <p:cNvPicPr>
            <a:picLocks noChangeAspect="1"/>
          </p:cNvPicPr>
          <p:nvPr/>
        </p:nvPicPr>
        <p:blipFill rotWithShape="1">
          <a:blip r:embed="rId3"/>
          <a:srcRect l="7778" t="25555" r="5555" b="55556"/>
          <a:stretch/>
        </p:blipFill>
        <p:spPr>
          <a:xfrm>
            <a:off x="4493559" y="1708150"/>
            <a:ext cx="1602441" cy="349250"/>
          </a:xfrm>
          <a:prstGeom prst="rect">
            <a:avLst/>
          </a:prstGeom>
        </p:spPr>
      </p:pic>
      <p:pic>
        <p:nvPicPr>
          <p:cNvPr id="12" name="Picture 11">
            <a:extLst>
              <a:ext uri="{FF2B5EF4-FFF2-40B4-BE49-F238E27FC236}">
                <a16:creationId xmlns:a16="http://schemas.microsoft.com/office/drawing/2014/main" id="{5E579650-A5F6-427B-9C6A-E230B3051F32}"/>
              </a:ext>
            </a:extLst>
          </p:cNvPr>
          <p:cNvPicPr>
            <a:picLocks noChangeAspect="1"/>
          </p:cNvPicPr>
          <p:nvPr/>
        </p:nvPicPr>
        <p:blipFill rotWithShape="1">
          <a:blip r:embed="rId3"/>
          <a:srcRect l="7778" t="25555" r="5555" b="55556"/>
          <a:stretch/>
        </p:blipFill>
        <p:spPr>
          <a:xfrm>
            <a:off x="4493559" y="3079750"/>
            <a:ext cx="1602441" cy="349250"/>
          </a:xfrm>
          <a:prstGeom prst="rect">
            <a:avLst/>
          </a:prstGeom>
        </p:spPr>
      </p:pic>
      <p:pic>
        <p:nvPicPr>
          <p:cNvPr id="13" name="Picture 12">
            <a:extLst>
              <a:ext uri="{FF2B5EF4-FFF2-40B4-BE49-F238E27FC236}">
                <a16:creationId xmlns:a16="http://schemas.microsoft.com/office/drawing/2014/main" id="{D3D487B0-E4EB-4700-AE2E-D6100F59FD5D}"/>
              </a:ext>
            </a:extLst>
          </p:cNvPr>
          <p:cNvPicPr>
            <a:picLocks noChangeAspect="1"/>
          </p:cNvPicPr>
          <p:nvPr/>
        </p:nvPicPr>
        <p:blipFill rotWithShape="1">
          <a:blip r:embed="rId3"/>
          <a:srcRect l="7778" t="25555" r="5555" b="55556"/>
          <a:stretch/>
        </p:blipFill>
        <p:spPr>
          <a:xfrm>
            <a:off x="4509433" y="4953000"/>
            <a:ext cx="1602441" cy="349250"/>
          </a:xfrm>
          <a:prstGeom prst="rect">
            <a:avLst/>
          </a:prstGeom>
        </p:spPr>
      </p:pic>
    </p:spTree>
    <p:extLst>
      <p:ext uri="{BB962C8B-B14F-4D97-AF65-F5344CB8AC3E}">
        <p14:creationId xmlns:p14="http://schemas.microsoft.com/office/powerpoint/2010/main" val="159569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19200"/>
            <a:ext cx="4491037" cy="4660900"/>
          </a:xfrm>
        </p:spPr>
        <p:txBody>
          <a:bodyPr/>
          <a:lstStyle/>
          <a:p>
            <a:r>
              <a:rPr lang="en-US" b="1" dirty="0"/>
              <a:t>Engage</a:t>
            </a:r>
            <a:r>
              <a:rPr lang="en-US" dirty="0"/>
              <a:t> patient </a:t>
            </a:r>
          </a:p>
          <a:p>
            <a:pPr lvl="1"/>
            <a:r>
              <a:rPr lang="en-US" dirty="0"/>
              <a:t>Connect and understand patient</a:t>
            </a:r>
          </a:p>
          <a:p>
            <a:pPr lvl="1"/>
            <a:r>
              <a:rPr lang="en-US" dirty="0"/>
              <a:t>Provide </a:t>
            </a:r>
            <a:r>
              <a:rPr lang="en-US" b="1" dirty="0">
                <a:solidFill>
                  <a:srgbClr val="C00000"/>
                </a:solidFill>
              </a:rPr>
              <a:t>empathy</a:t>
            </a:r>
            <a:r>
              <a:rPr lang="en-US" dirty="0"/>
              <a:t> and affirmation</a:t>
            </a:r>
          </a:p>
          <a:p>
            <a:r>
              <a:rPr lang="en-US" b="1" dirty="0"/>
              <a:t>Focus</a:t>
            </a:r>
          </a:p>
          <a:p>
            <a:pPr lvl="1"/>
            <a:r>
              <a:rPr lang="en-US" dirty="0"/>
              <a:t>Explore goals and aspirations</a:t>
            </a:r>
          </a:p>
          <a:p>
            <a:pPr lvl="1"/>
            <a:r>
              <a:rPr lang="en-US" dirty="0"/>
              <a:t>Prioritize and agree on a topic for further exploration</a:t>
            </a:r>
          </a:p>
          <a:p>
            <a:r>
              <a:rPr lang="en-US" b="1" dirty="0"/>
              <a:t>Evoke</a:t>
            </a:r>
          </a:p>
          <a:p>
            <a:pPr lvl="1"/>
            <a:r>
              <a:rPr lang="en-US" dirty="0"/>
              <a:t>Center on patient’s own reasons for change</a:t>
            </a:r>
          </a:p>
          <a:p>
            <a:pPr lvl="1"/>
            <a:r>
              <a:rPr lang="en-US" b="1" dirty="0">
                <a:solidFill>
                  <a:srgbClr val="C00000"/>
                </a:solidFill>
              </a:rPr>
              <a:t>Develop discrepancy</a:t>
            </a:r>
          </a:p>
          <a:p>
            <a:pPr lvl="1"/>
            <a:r>
              <a:rPr lang="en-US" dirty="0"/>
              <a:t>Elicit </a:t>
            </a:r>
            <a:r>
              <a:rPr lang="en-US" b="1" dirty="0">
                <a:solidFill>
                  <a:srgbClr val="C00000"/>
                </a:solidFill>
              </a:rPr>
              <a:t>change talk</a:t>
            </a:r>
          </a:p>
          <a:p>
            <a:r>
              <a:rPr lang="en-US" b="1" dirty="0"/>
              <a:t>Plan</a:t>
            </a:r>
            <a:endParaRPr lang="en-US" dirty="0"/>
          </a:p>
          <a:p>
            <a:pPr lvl="1"/>
            <a:r>
              <a:rPr lang="en-US" dirty="0"/>
              <a:t>Promote </a:t>
            </a:r>
            <a:r>
              <a:rPr lang="en-US" b="1" dirty="0">
                <a:solidFill>
                  <a:srgbClr val="C00000"/>
                </a:solidFill>
              </a:rPr>
              <a:t>self-efficacy</a:t>
            </a:r>
          </a:p>
          <a:p>
            <a:pPr lvl="1"/>
            <a:r>
              <a:rPr lang="en-US" dirty="0"/>
              <a:t>Negotiate and assess confidence</a:t>
            </a:r>
          </a:p>
          <a:p>
            <a:pPr lvl="1"/>
            <a:r>
              <a:rPr lang="en-US" dirty="0"/>
              <a:t>Arrange follow 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2"/>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241872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192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a:t>
            </a:r>
            <a:r>
              <a:rPr lang="en-US" dirty="0"/>
              <a:t> </a:t>
            </a:r>
            <a:r>
              <a:rPr lang="en-US" b="1" dirty="0">
                <a:solidFill>
                  <a:srgbClr val="C00000"/>
                </a:solidFill>
              </a:rPr>
              <a:t>EMPATHY</a:t>
            </a:r>
            <a:r>
              <a:rPr lang="en-US" dirty="0"/>
              <a:t> </a:t>
            </a:r>
            <a:r>
              <a:rPr lang="en-US" dirty="0">
                <a:solidFill>
                  <a:schemeClr val="bg1">
                    <a:lumMod val="75000"/>
                  </a:schemeClr>
                </a:solidFill>
              </a:rPr>
              <a:t>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chemeClr val="bg1">
                    <a:lumMod val="75000"/>
                  </a:schemeClr>
                </a:solidFill>
              </a:rPr>
              <a:t>Develop discrepancy</a:t>
            </a:r>
          </a:p>
          <a:p>
            <a:pPr lvl="1"/>
            <a:r>
              <a:rPr lang="en-US" dirty="0">
                <a:solidFill>
                  <a:schemeClr val="bg1">
                    <a:lumMod val="75000"/>
                  </a:schemeClr>
                </a:solidFill>
              </a:rPr>
              <a:t>Elicit </a:t>
            </a:r>
            <a:r>
              <a:rPr lang="en-US" b="1" dirty="0">
                <a:solidFill>
                  <a:schemeClr val="bg1">
                    <a:lumMod val="75000"/>
                  </a:schemeClr>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chemeClr val="bg1">
                    <a:lumMod val="75000"/>
                  </a:schemeClr>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 up </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2"/>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700988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E3F6-B968-4089-B998-9124F71CC251}"/>
              </a:ext>
            </a:extLst>
          </p:cNvPr>
          <p:cNvSpPr>
            <a:spLocks noGrp="1"/>
          </p:cNvSpPr>
          <p:nvPr>
            <p:ph type="title"/>
          </p:nvPr>
        </p:nvSpPr>
        <p:spPr/>
        <p:txBody>
          <a:bodyPr/>
          <a:lstStyle/>
          <a:p>
            <a:r>
              <a:rPr lang="en-US" dirty="0"/>
              <a:t>MI is rooted in empathy</a:t>
            </a:r>
          </a:p>
        </p:txBody>
      </p:sp>
      <p:pic>
        <p:nvPicPr>
          <p:cNvPr id="4" name="Picture 3">
            <a:extLst>
              <a:ext uri="{FF2B5EF4-FFF2-40B4-BE49-F238E27FC236}">
                <a16:creationId xmlns:a16="http://schemas.microsoft.com/office/drawing/2014/main" id="{E9D0A27B-5BC8-4927-B2E4-107F38C5A4D2}"/>
              </a:ext>
            </a:extLst>
          </p:cNvPr>
          <p:cNvPicPr>
            <a:picLocks noChangeAspect="1"/>
          </p:cNvPicPr>
          <p:nvPr/>
        </p:nvPicPr>
        <p:blipFill rotWithShape="1">
          <a:blip r:embed="rId3"/>
          <a:srcRect t="10613" r="2703" b="3146"/>
          <a:stretch/>
        </p:blipFill>
        <p:spPr>
          <a:xfrm>
            <a:off x="2514600" y="1295400"/>
            <a:ext cx="4343400" cy="5133109"/>
          </a:xfrm>
          <a:prstGeom prst="rect">
            <a:avLst/>
          </a:prstGeom>
        </p:spPr>
      </p:pic>
      <p:sp>
        <p:nvSpPr>
          <p:cNvPr id="5" name="TextBox 4">
            <a:extLst>
              <a:ext uri="{FF2B5EF4-FFF2-40B4-BE49-F238E27FC236}">
                <a16:creationId xmlns:a16="http://schemas.microsoft.com/office/drawing/2014/main" id="{7E87EB11-C5E8-4CF1-9441-59421790D4A1}"/>
              </a:ext>
            </a:extLst>
          </p:cNvPr>
          <p:cNvSpPr txBox="1"/>
          <p:nvPr/>
        </p:nvSpPr>
        <p:spPr>
          <a:xfrm>
            <a:off x="3962400" y="4343400"/>
            <a:ext cx="1481496" cy="461665"/>
          </a:xfrm>
          <a:prstGeom prst="rect">
            <a:avLst/>
          </a:prstGeom>
          <a:solidFill>
            <a:schemeClr val="bg1">
              <a:lumMod val="85000"/>
            </a:schemeClr>
          </a:solidFill>
        </p:spPr>
        <p:txBody>
          <a:bodyPr wrap="none" rtlCol="0">
            <a:spAutoFit/>
          </a:bodyPr>
          <a:lstStyle/>
          <a:p>
            <a:r>
              <a:rPr lang="en-US" sz="2400" dirty="0"/>
              <a:t>Empathy</a:t>
            </a:r>
            <a:r>
              <a:rPr lang="en-US" dirty="0"/>
              <a:t> </a:t>
            </a:r>
          </a:p>
        </p:txBody>
      </p:sp>
    </p:spTree>
    <p:extLst>
      <p:ext uri="{BB962C8B-B14F-4D97-AF65-F5344CB8AC3E}">
        <p14:creationId xmlns:p14="http://schemas.microsoft.com/office/powerpoint/2010/main" val="1954582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DF3E-7B0C-436A-80A2-FEA63DF6F644}"/>
              </a:ext>
            </a:extLst>
          </p:cNvPr>
          <p:cNvSpPr>
            <a:spLocks noGrp="1"/>
          </p:cNvSpPr>
          <p:nvPr>
            <p:ph type="title"/>
          </p:nvPr>
        </p:nvSpPr>
        <p:spPr/>
        <p:txBody>
          <a:bodyPr/>
          <a:lstStyle/>
          <a:p>
            <a:r>
              <a:rPr lang="en-US" dirty="0"/>
              <a:t>Let’s explore empathy….</a:t>
            </a:r>
          </a:p>
        </p:txBody>
      </p:sp>
      <p:pic>
        <p:nvPicPr>
          <p:cNvPr id="4" name="Online Media 3">
            <a:hlinkClick r:id="" action="ppaction://media"/>
            <a:extLst>
              <a:ext uri="{FF2B5EF4-FFF2-40B4-BE49-F238E27FC236}">
                <a16:creationId xmlns:a16="http://schemas.microsoft.com/office/drawing/2014/main" id="{F48C7973-00D4-441B-B2CF-1A32BED1CF12}"/>
              </a:ext>
            </a:extLst>
          </p:cNvPr>
          <p:cNvPicPr>
            <a:picLocks noGrp="1" noRot="1" noChangeAspect="1"/>
          </p:cNvPicPr>
          <p:nvPr>
            <p:ph idx="1"/>
            <a:videoFile r:link="rId1"/>
          </p:nvPr>
        </p:nvPicPr>
        <p:blipFill>
          <a:blip r:embed="rId4"/>
          <a:stretch>
            <a:fillRect/>
          </a:stretch>
        </p:blipFill>
        <p:spPr>
          <a:xfrm>
            <a:off x="455966" y="1447800"/>
            <a:ext cx="8135937" cy="4576465"/>
          </a:xfrm>
          <a:prstGeom prst="rect">
            <a:avLst/>
          </a:prstGeom>
        </p:spPr>
      </p:pic>
      <p:sp>
        <p:nvSpPr>
          <p:cNvPr id="5" name="TextBox 4">
            <a:extLst>
              <a:ext uri="{FF2B5EF4-FFF2-40B4-BE49-F238E27FC236}">
                <a16:creationId xmlns:a16="http://schemas.microsoft.com/office/drawing/2014/main" id="{5E059323-7809-4F82-8AF5-D2D2A33D4630}"/>
              </a:ext>
            </a:extLst>
          </p:cNvPr>
          <p:cNvSpPr txBox="1"/>
          <p:nvPr/>
        </p:nvSpPr>
        <p:spPr>
          <a:xfrm>
            <a:off x="4281551" y="6104930"/>
            <a:ext cx="3922869" cy="338554"/>
          </a:xfrm>
          <a:prstGeom prst="rect">
            <a:avLst/>
          </a:prstGeom>
          <a:noFill/>
        </p:spPr>
        <p:txBody>
          <a:bodyPr wrap="none" rtlCol="0">
            <a:spAutoFit/>
          </a:bodyPr>
          <a:lstStyle/>
          <a:p>
            <a:r>
              <a:rPr lang="en-US" sz="1600" dirty="0"/>
              <a:t>RSA Short: Empathy by Dr. </a:t>
            </a:r>
            <a:r>
              <a:rPr lang="en-US" sz="1600" dirty="0" err="1"/>
              <a:t>Brene</a:t>
            </a:r>
            <a:r>
              <a:rPr lang="en-US" sz="1600" dirty="0"/>
              <a:t> Brown</a:t>
            </a:r>
          </a:p>
        </p:txBody>
      </p:sp>
    </p:spTree>
    <p:extLst>
      <p:ext uri="{BB962C8B-B14F-4D97-AF65-F5344CB8AC3E}">
        <p14:creationId xmlns:p14="http://schemas.microsoft.com/office/powerpoint/2010/main" val="170390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B4FC66-1CBE-41D1-BED3-3FE780E028B1}"/>
              </a:ext>
            </a:extLst>
          </p:cNvPr>
          <p:cNvPicPr>
            <a:picLocks noGrp="1" noChangeAspect="1"/>
          </p:cNvPicPr>
          <p:nvPr>
            <p:ph idx="1"/>
          </p:nvPr>
        </p:nvPicPr>
        <p:blipFill>
          <a:blip r:embed="rId3"/>
          <a:stretch>
            <a:fillRect/>
          </a:stretch>
        </p:blipFill>
        <p:spPr>
          <a:xfrm>
            <a:off x="2269331" y="1447800"/>
            <a:ext cx="4660900" cy="4660900"/>
          </a:xfrm>
          <a:prstGeom prst="rect">
            <a:avLst/>
          </a:prstGeom>
        </p:spPr>
      </p:pic>
    </p:spTree>
    <p:extLst>
      <p:ext uri="{BB962C8B-B14F-4D97-AF65-F5344CB8AC3E}">
        <p14:creationId xmlns:p14="http://schemas.microsoft.com/office/powerpoint/2010/main" val="49866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954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 </a:t>
            </a:r>
            <a:r>
              <a:rPr lang="en-US" b="1" dirty="0">
                <a:solidFill>
                  <a:schemeClr val="bg1">
                    <a:lumMod val="75000"/>
                  </a:schemeClr>
                </a:solidFill>
              </a:rPr>
              <a:t>empathy</a:t>
            </a:r>
            <a:r>
              <a:rPr lang="en-US" dirty="0">
                <a:solidFill>
                  <a:schemeClr val="bg1">
                    <a:lumMod val="75000"/>
                  </a:schemeClr>
                </a:solidFill>
              </a:rPr>
              <a:t> 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rgbClr val="C00000"/>
                </a:solidFill>
              </a:rPr>
              <a:t>DEVELOP DISCREPANCY</a:t>
            </a:r>
          </a:p>
          <a:p>
            <a:pPr lvl="1"/>
            <a:r>
              <a:rPr lang="en-US" dirty="0">
                <a:solidFill>
                  <a:schemeClr val="bg1">
                    <a:lumMod val="75000"/>
                  </a:schemeClr>
                </a:solidFill>
              </a:rPr>
              <a:t>Elicit </a:t>
            </a:r>
            <a:r>
              <a:rPr lang="en-US" b="1" dirty="0">
                <a:solidFill>
                  <a:schemeClr val="bg1">
                    <a:lumMod val="75000"/>
                  </a:schemeClr>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chemeClr val="bg1">
                    <a:lumMod val="75000"/>
                  </a:schemeClr>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311732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4168-F587-4021-800A-B6CF453F4CCA}"/>
              </a:ext>
            </a:extLst>
          </p:cNvPr>
          <p:cNvSpPr>
            <a:spLocks noGrp="1"/>
          </p:cNvSpPr>
          <p:nvPr>
            <p:ph type="title"/>
          </p:nvPr>
        </p:nvSpPr>
        <p:spPr/>
        <p:txBody>
          <a:bodyPr/>
          <a:lstStyle/>
          <a:p>
            <a:r>
              <a:rPr lang="en-US" dirty="0"/>
              <a:t>Developing discrepancy</a:t>
            </a:r>
          </a:p>
        </p:txBody>
      </p:sp>
      <p:sp>
        <p:nvSpPr>
          <p:cNvPr id="3" name="Content Placeholder 2">
            <a:extLst>
              <a:ext uri="{FF2B5EF4-FFF2-40B4-BE49-F238E27FC236}">
                <a16:creationId xmlns:a16="http://schemas.microsoft.com/office/drawing/2014/main" id="{ECBBD986-DE11-4141-B5AC-8C9ADBDBDB53}"/>
              </a:ext>
            </a:extLst>
          </p:cNvPr>
          <p:cNvSpPr>
            <a:spLocks noGrp="1"/>
          </p:cNvSpPr>
          <p:nvPr>
            <p:ph idx="1"/>
          </p:nvPr>
        </p:nvSpPr>
        <p:spPr/>
        <p:txBody>
          <a:bodyPr/>
          <a:lstStyle/>
          <a:p>
            <a:pPr>
              <a:spcBef>
                <a:spcPct val="20000"/>
              </a:spcBef>
              <a:defRPr/>
            </a:pPr>
            <a:r>
              <a:rPr lang="en-US" dirty="0">
                <a:ea typeface="ＭＳ Ｐゴシック" charset="0"/>
                <a:cs typeface="Times New Roman" charset="0"/>
              </a:rPr>
              <a:t>Change is motivated by a perceived discrepancy between present behavior and important personal goals or values</a:t>
            </a:r>
          </a:p>
          <a:p>
            <a:pPr>
              <a:spcBef>
                <a:spcPct val="20000"/>
              </a:spcBef>
              <a:defRPr/>
            </a:pPr>
            <a:endParaRPr lang="en-US" dirty="0">
              <a:ea typeface="ＭＳ Ｐゴシック" charset="0"/>
              <a:cs typeface="Times New Roman" charset="0"/>
            </a:endParaRPr>
          </a:p>
          <a:p>
            <a:pPr>
              <a:spcBef>
                <a:spcPct val="20000"/>
              </a:spcBef>
              <a:defRPr/>
            </a:pPr>
            <a:r>
              <a:rPr lang="en-US" dirty="0">
                <a:ea typeface="ＭＳ Ｐゴシック" charset="0"/>
                <a:cs typeface="Times New Roman" charset="0"/>
              </a:rPr>
              <a:t>The individual rather than the counselor or clinician should present the arguments for change </a:t>
            </a:r>
            <a:endParaRPr lang="en-US" sz="1600" dirty="0">
              <a:ea typeface="ＭＳ Ｐゴシック" charset="0"/>
            </a:endParaRPr>
          </a:p>
          <a:p>
            <a:endParaRPr lang="en-US" dirty="0"/>
          </a:p>
        </p:txBody>
      </p:sp>
      <p:sp>
        <p:nvSpPr>
          <p:cNvPr id="4" name="AutoShape 2" descr="On the other hand… (Words which express a contrast) – About Words –  Cambridge Dictionaries Online blog">
            <a:extLst>
              <a:ext uri="{FF2B5EF4-FFF2-40B4-BE49-F238E27FC236}">
                <a16:creationId xmlns:a16="http://schemas.microsoft.com/office/drawing/2014/main" id="{A109AED8-9284-472A-9501-C59FD75969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On the other hand… (Words which express a contrast) – About Words –  Cambridge Dictionaries Online blog">
            <a:extLst>
              <a:ext uri="{FF2B5EF4-FFF2-40B4-BE49-F238E27FC236}">
                <a16:creationId xmlns:a16="http://schemas.microsoft.com/office/drawing/2014/main" id="{BE1CFA5A-F8EB-4E46-A1D2-5C0E0029585F}"/>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On one hand... On the other hand... | Teaching Resources">
            <a:extLst>
              <a:ext uri="{FF2B5EF4-FFF2-40B4-BE49-F238E27FC236}">
                <a16:creationId xmlns:a16="http://schemas.microsoft.com/office/drawing/2014/main" id="{B714E18B-0213-48D4-84B5-B3E0EE393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6" t="7018"/>
          <a:stretch/>
        </p:blipFill>
        <p:spPr bwMode="auto">
          <a:xfrm>
            <a:off x="2209800" y="3249112"/>
            <a:ext cx="5257800" cy="310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62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827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 </a:t>
            </a:r>
            <a:r>
              <a:rPr lang="en-US" b="1" dirty="0">
                <a:solidFill>
                  <a:schemeClr val="bg1">
                    <a:lumMod val="75000"/>
                  </a:schemeClr>
                </a:solidFill>
              </a:rPr>
              <a:t>empathy</a:t>
            </a:r>
            <a:r>
              <a:rPr lang="en-US" dirty="0">
                <a:solidFill>
                  <a:schemeClr val="bg1">
                    <a:lumMod val="75000"/>
                  </a:schemeClr>
                </a:solidFill>
              </a:rPr>
              <a:t> 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chemeClr val="bg1">
                    <a:lumMod val="75000"/>
                  </a:schemeClr>
                </a:solidFill>
              </a:rPr>
              <a:t>Develop discrepancy</a:t>
            </a:r>
          </a:p>
          <a:p>
            <a:pPr lvl="1"/>
            <a:r>
              <a:rPr lang="en-US" dirty="0">
                <a:solidFill>
                  <a:schemeClr val="bg1">
                    <a:lumMod val="75000"/>
                  </a:schemeClr>
                </a:solidFill>
              </a:rPr>
              <a:t>Elicit </a:t>
            </a:r>
            <a:r>
              <a:rPr lang="en-US" b="1" dirty="0">
                <a:solidFill>
                  <a:srgbClr val="C00000"/>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chemeClr val="bg1">
                    <a:lumMod val="75000"/>
                  </a:schemeClr>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1792442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B4BB-5FB1-46EB-B889-E598AD6119CE}"/>
              </a:ext>
            </a:extLst>
          </p:cNvPr>
          <p:cNvSpPr>
            <a:spLocks noGrp="1"/>
          </p:cNvSpPr>
          <p:nvPr>
            <p:ph type="title"/>
          </p:nvPr>
        </p:nvSpPr>
        <p:spPr/>
        <p:txBody>
          <a:bodyPr/>
          <a:lstStyle/>
          <a:p>
            <a:r>
              <a:rPr lang="en-US" dirty="0"/>
              <a:t>Change Talk: Self-motivating speech</a:t>
            </a:r>
          </a:p>
        </p:txBody>
      </p:sp>
      <p:sp>
        <p:nvSpPr>
          <p:cNvPr id="4" name="Speech Bubble: Oval 3">
            <a:extLst>
              <a:ext uri="{FF2B5EF4-FFF2-40B4-BE49-F238E27FC236}">
                <a16:creationId xmlns:a16="http://schemas.microsoft.com/office/drawing/2014/main" id="{8AB5CCE3-F0D7-48C7-A7D4-3E96940FF945}"/>
              </a:ext>
            </a:extLst>
          </p:cNvPr>
          <p:cNvSpPr/>
          <p:nvPr/>
        </p:nvSpPr>
        <p:spPr>
          <a:xfrm>
            <a:off x="5486400" y="1358900"/>
            <a:ext cx="3492500" cy="2286000"/>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ln w="0"/>
                <a:solidFill>
                  <a:schemeClr val="tx1"/>
                </a:solidFill>
                <a:effectLst>
                  <a:outerShdw blurRad="38100" dist="19050" dir="2700000" algn="tl" rotWithShape="0">
                    <a:schemeClr val="dk1">
                      <a:alpha val="40000"/>
                    </a:schemeClr>
                  </a:outerShdw>
                </a:effectLst>
              </a:rPr>
              <a:t>Optimism for change</a:t>
            </a:r>
            <a:endParaRPr lang="en-US" i="1" dirty="0"/>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“I have stopped using cannabis before, I know I can do it again”</a:t>
            </a:r>
          </a:p>
        </p:txBody>
      </p:sp>
      <p:sp>
        <p:nvSpPr>
          <p:cNvPr id="5" name="Speech Bubble: Rectangle with Corners Rounded 4">
            <a:extLst>
              <a:ext uri="{FF2B5EF4-FFF2-40B4-BE49-F238E27FC236}">
                <a16:creationId xmlns:a16="http://schemas.microsoft.com/office/drawing/2014/main" id="{F7CEFC11-013C-4FD4-9285-A153DF1A5559}"/>
              </a:ext>
            </a:extLst>
          </p:cNvPr>
          <p:cNvSpPr/>
          <p:nvPr/>
        </p:nvSpPr>
        <p:spPr>
          <a:xfrm>
            <a:off x="838200" y="1206500"/>
            <a:ext cx="3352800" cy="2438400"/>
          </a:xfrm>
          <a:prstGeom prst="wedgeRoundRect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ln w="0"/>
                <a:solidFill>
                  <a:schemeClr val="tx1"/>
                </a:solidFill>
                <a:effectLst>
                  <a:outerShdw blurRad="38100" dist="19050" dir="2700000" algn="tl" rotWithShape="0">
                    <a:schemeClr val="dk1">
                      <a:alpha val="40000"/>
                    </a:schemeClr>
                  </a:outerShdw>
                </a:effectLst>
              </a:rPr>
              <a:t>Disadvantage of status quo</a:t>
            </a:r>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“I know my drinking is ruining my marriage”</a:t>
            </a:r>
          </a:p>
        </p:txBody>
      </p:sp>
      <p:sp>
        <p:nvSpPr>
          <p:cNvPr id="6" name="Thought Bubble: Cloud 5">
            <a:extLst>
              <a:ext uri="{FF2B5EF4-FFF2-40B4-BE49-F238E27FC236}">
                <a16:creationId xmlns:a16="http://schemas.microsoft.com/office/drawing/2014/main" id="{B0CF520B-E4E6-4AF1-AE64-A561C8BF752B}"/>
              </a:ext>
            </a:extLst>
          </p:cNvPr>
          <p:cNvSpPr/>
          <p:nvPr/>
        </p:nvSpPr>
        <p:spPr>
          <a:xfrm>
            <a:off x="622300" y="3962400"/>
            <a:ext cx="4711700" cy="2362200"/>
          </a:xfrm>
          <a:prstGeom prst="cloud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ln w="0"/>
                <a:solidFill>
                  <a:schemeClr val="tx1"/>
                </a:solidFill>
                <a:effectLst>
                  <a:outerShdw blurRad="38100" dist="19050" dir="2700000" algn="tl" rotWithShape="0">
                    <a:schemeClr val="dk1">
                      <a:alpha val="40000"/>
                    </a:schemeClr>
                  </a:outerShdw>
                </a:effectLst>
              </a:rPr>
              <a:t>Intention to change</a:t>
            </a:r>
            <a:endParaRPr lang="en-US" i="1" dirty="0"/>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“Once the audit is done at work and I am less stressed, I will cut back on drinking”</a:t>
            </a:r>
          </a:p>
        </p:txBody>
      </p:sp>
      <p:sp>
        <p:nvSpPr>
          <p:cNvPr id="9" name="Speech Bubble: Rectangle 8">
            <a:extLst>
              <a:ext uri="{FF2B5EF4-FFF2-40B4-BE49-F238E27FC236}">
                <a16:creationId xmlns:a16="http://schemas.microsoft.com/office/drawing/2014/main" id="{7E284585-40D4-4BAC-BE57-4BF632342CA7}"/>
              </a:ext>
            </a:extLst>
          </p:cNvPr>
          <p:cNvSpPr/>
          <p:nvPr/>
        </p:nvSpPr>
        <p:spPr>
          <a:xfrm>
            <a:off x="5791200" y="4267200"/>
            <a:ext cx="2743200" cy="1752600"/>
          </a:xfrm>
          <a:prstGeom prst="wedge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ln w="0"/>
                <a:solidFill>
                  <a:schemeClr val="tx1"/>
                </a:solidFill>
                <a:effectLst>
                  <a:outerShdw blurRad="38100" dist="19050" dir="2700000" algn="tl" rotWithShape="0">
                    <a:schemeClr val="dk1">
                      <a:alpha val="40000"/>
                    </a:schemeClr>
                  </a:outerShdw>
                </a:effectLst>
              </a:rPr>
              <a:t>Advantage of change</a:t>
            </a:r>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“If I stop using cocaine, I will be more focused at my job”</a:t>
            </a:r>
          </a:p>
        </p:txBody>
      </p:sp>
    </p:spTree>
    <p:extLst>
      <p:ext uri="{BB962C8B-B14F-4D97-AF65-F5344CB8AC3E}">
        <p14:creationId xmlns:p14="http://schemas.microsoft.com/office/powerpoint/2010/main" val="19074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0F80-A77F-405A-9AF5-E24FC8AC7011}"/>
              </a:ext>
            </a:extLst>
          </p:cNvPr>
          <p:cNvSpPr>
            <a:spLocks noGrp="1"/>
          </p:cNvSpPr>
          <p:nvPr>
            <p:ph type="title"/>
          </p:nvPr>
        </p:nvSpPr>
        <p:spPr/>
        <p:txBody>
          <a:bodyPr/>
          <a:lstStyle/>
          <a:p>
            <a:r>
              <a:rPr lang="en-US" dirty="0"/>
              <a:t>DARN_C: Framework for looking for change talk</a:t>
            </a:r>
          </a:p>
        </p:txBody>
      </p:sp>
      <p:sp>
        <p:nvSpPr>
          <p:cNvPr id="3" name="Content Placeholder 2">
            <a:extLst>
              <a:ext uri="{FF2B5EF4-FFF2-40B4-BE49-F238E27FC236}">
                <a16:creationId xmlns:a16="http://schemas.microsoft.com/office/drawing/2014/main" id="{0ECD08A9-94EE-4153-B961-0FCFC5A6CD3E}"/>
              </a:ext>
            </a:extLst>
          </p:cNvPr>
          <p:cNvSpPr>
            <a:spLocks noGrp="1"/>
          </p:cNvSpPr>
          <p:nvPr>
            <p:ph idx="1"/>
          </p:nvPr>
        </p:nvSpPr>
        <p:spPr/>
        <p:txBody>
          <a:bodyPr/>
          <a:lstStyle/>
          <a:p>
            <a:r>
              <a:rPr lang="en-US" b="1" dirty="0">
                <a:solidFill>
                  <a:srgbClr val="C00000"/>
                </a:solidFill>
              </a:rPr>
              <a:t>D</a:t>
            </a:r>
            <a:r>
              <a:rPr lang="en-US" dirty="0"/>
              <a:t>esire for change</a:t>
            </a:r>
          </a:p>
          <a:p>
            <a:endParaRPr lang="en-US" dirty="0"/>
          </a:p>
          <a:p>
            <a:r>
              <a:rPr lang="en-US" b="1" dirty="0">
                <a:solidFill>
                  <a:srgbClr val="C00000"/>
                </a:solidFill>
              </a:rPr>
              <a:t>A</a:t>
            </a:r>
            <a:r>
              <a:rPr lang="en-US" dirty="0"/>
              <a:t>bility to change</a:t>
            </a:r>
          </a:p>
          <a:p>
            <a:endParaRPr lang="en-US" dirty="0"/>
          </a:p>
          <a:p>
            <a:r>
              <a:rPr lang="en-US" b="1" dirty="0">
                <a:solidFill>
                  <a:srgbClr val="C00000"/>
                </a:solidFill>
              </a:rPr>
              <a:t>R</a:t>
            </a:r>
            <a:r>
              <a:rPr lang="en-US" dirty="0"/>
              <a:t>easons for change</a:t>
            </a:r>
          </a:p>
          <a:p>
            <a:endParaRPr lang="en-US" dirty="0"/>
          </a:p>
          <a:p>
            <a:r>
              <a:rPr lang="en-US" b="1" dirty="0">
                <a:solidFill>
                  <a:srgbClr val="C00000"/>
                </a:solidFill>
              </a:rPr>
              <a:t>N</a:t>
            </a:r>
            <a:r>
              <a:rPr lang="en-US" dirty="0"/>
              <a:t>eed to change</a:t>
            </a:r>
          </a:p>
          <a:p>
            <a:endParaRPr lang="en-US" dirty="0"/>
          </a:p>
          <a:p>
            <a:r>
              <a:rPr lang="en-US" b="1" dirty="0">
                <a:solidFill>
                  <a:srgbClr val="C00000"/>
                </a:solidFill>
              </a:rPr>
              <a:t>C</a:t>
            </a:r>
            <a:r>
              <a:rPr lang="en-US" dirty="0"/>
              <a:t>ommitment to change</a:t>
            </a:r>
          </a:p>
        </p:txBody>
      </p:sp>
      <p:pic>
        <p:nvPicPr>
          <p:cNvPr id="5" name="Picture 4">
            <a:extLst>
              <a:ext uri="{FF2B5EF4-FFF2-40B4-BE49-F238E27FC236}">
                <a16:creationId xmlns:a16="http://schemas.microsoft.com/office/drawing/2014/main" id="{8FE37195-D626-4FAD-9725-607E60CC88AE}"/>
              </a:ext>
            </a:extLst>
          </p:cNvPr>
          <p:cNvPicPr>
            <a:picLocks noChangeAspect="1"/>
          </p:cNvPicPr>
          <p:nvPr/>
        </p:nvPicPr>
        <p:blipFill>
          <a:blip r:embed="rId3"/>
          <a:stretch>
            <a:fillRect/>
          </a:stretch>
        </p:blipFill>
        <p:spPr>
          <a:xfrm>
            <a:off x="4343400" y="1435100"/>
            <a:ext cx="4572000" cy="3429000"/>
          </a:xfrm>
          <a:prstGeom prst="rect">
            <a:avLst/>
          </a:prstGeom>
        </p:spPr>
      </p:pic>
    </p:spTree>
    <p:extLst>
      <p:ext uri="{BB962C8B-B14F-4D97-AF65-F5344CB8AC3E}">
        <p14:creationId xmlns:p14="http://schemas.microsoft.com/office/powerpoint/2010/main" val="617316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954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 </a:t>
            </a:r>
            <a:r>
              <a:rPr lang="en-US" b="1" dirty="0">
                <a:solidFill>
                  <a:schemeClr val="bg1">
                    <a:lumMod val="75000"/>
                  </a:schemeClr>
                </a:solidFill>
              </a:rPr>
              <a:t>empathy</a:t>
            </a:r>
            <a:r>
              <a:rPr lang="en-US" dirty="0">
                <a:solidFill>
                  <a:schemeClr val="bg1">
                    <a:lumMod val="75000"/>
                  </a:schemeClr>
                </a:solidFill>
              </a:rPr>
              <a:t> 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chemeClr val="bg1">
                    <a:lumMod val="75000"/>
                  </a:schemeClr>
                </a:solidFill>
              </a:rPr>
              <a:t>Develop discrepancy</a:t>
            </a:r>
          </a:p>
          <a:p>
            <a:pPr lvl="1"/>
            <a:r>
              <a:rPr lang="en-US" dirty="0">
                <a:solidFill>
                  <a:schemeClr val="bg1">
                    <a:lumMod val="75000"/>
                  </a:schemeClr>
                </a:solidFill>
              </a:rPr>
              <a:t>Elicit </a:t>
            </a:r>
            <a:r>
              <a:rPr lang="en-US" b="1" dirty="0">
                <a:solidFill>
                  <a:schemeClr val="bg1">
                    <a:lumMod val="75000"/>
                  </a:schemeClr>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rgbClr val="C00000"/>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183744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6E87-D09A-43B5-AC57-6891FA0F625F}"/>
              </a:ext>
            </a:extLst>
          </p:cNvPr>
          <p:cNvSpPr>
            <a:spLocks noGrp="1"/>
          </p:cNvSpPr>
          <p:nvPr>
            <p:ph type="title"/>
          </p:nvPr>
        </p:nvSpPr>
        <p:spPr/>
        <p:txBody>
          <a:bodyPr/>
          <a:lstStyle/>
          <a:p>
            <a:r>
              <a:rPr lang="en-US" dirty="0"/>
              <a:t>Self-efficacy</a:t>
            </a:r>
          </a:p>
        </p:txBody>
      </p:sp>
      <p:sp>
        <p:nvSpPr>
          <p:cNvPr id="3" name="Content Placeholder 2">
            <a:extLst>
              <a:ext uri="{FF2B5EF4-FFF2-40B4-BE49-F238E27FC236}">
                <a16:creationId xmlns:a16="http://schemas.microsoft.com/office/drawing/2014/main" id="{163506FF-B217-483C-AC44-7F03FF1DD98B}"/>
              </a:ext>
            </a:extLst>
          </p:cNvPr>
          <p:cNvSpPr>
            <a:spLocks noGrp="1"/>
          </p:cNvSpPr>
          <p:nvPr>
            <p:ph idx="1"/>
          </p:nvPr>
        </p:nvSpPr>
        <p:spPr/>
        <p:txBody>
          <a:bodyPr/>
          <a:lstStyle/>
          <a:p>
            <a:r>
              <a:rPr lang="en-US" altLang="en-US" sz="2400" dirty="0">
                <a:cs typeface="Times New Roman" panose="02020603050405020304" pitchFamily="18" charset="0"/>
              </a:rPr>
              <a:t>An individual’s</a:t>
            </a:r>
            <a:r>
              <a:rPr lang="en-US" altLang="ja-JP" sz="2400" dirty="0">
                <a:cs typeface="Times New Roman" panose="02020603050405020304" pitchFamily="18" charset="0"/>
              </a:rPr>
              <a:t> belief in the possibility of change </a:t>
            </a:r>
          </a:p>
          <a:p>
            <a:pPr lvl="1"/>
            <a:r>
              <a:rPr lang="en-US" altLang="ja-JP" sz="2000" dirty="0">
                <a:cs typeface="Times New Roman" panose="02020603050405020304" pitchFamily="18" charset="0"/>
              </a:rPr>
              <a:t>Important motivator</a:t>
            </a:r>
          </a:p>
          <a:p>
            <a:endParaRPr lang="en-US" altLang="ja-JP" sz="2400" dirty="0">
              <a:cs typeface="Times New Roman" panose="02020603050405020304" pitchFamily="18" charset="0"/>
            </a:endParaRPr>
          </a:p>
          <a:p>
            <a:r>
              <a:rPr lang="en-US" altLang="en-US" sz="2400" dirty="0">
                <a:cs typeface="Times New Roman" panose="02020603050405020304" pitchFamily="18" charset="0"/>
              </a:rPr>
              <a:t>The individual, not the clinician, is responsible for choosing and carrying out change</a:t>
            </a:r>
          </a:p>
          <a:p>
            <a:endParaRPr lang="en-US" altLang="en-US" sz="2400" dirty="0">
              <a:cs typeface="Times New Roman" panose="02020603050405020304" pitchFamily="18" charset="0"/>
            </a:endParaRPr>
          </a:p>
          <a:p>
            <a:r>
              <a:rPr lang="en-US" altLang="en-US" sz="2400" dirty="0">
                <a:cs typeface="Times New Roman" panose="02020603050405020304" pitchFamily="18" charset="0"/>
              </a:rPr>
              <a:t>The clinician</a:t>
            </a:r>
            <a:r>
              <a:rPr lang="ja-JP" altLang="en-US" sz="2400" dirty="0">
                <a:cs typeface="Times New Roman" panose="02020603050405020304" pitchFamily="18" charset="0"/>
              </a:rPr>
              <a:t>’</a:t>
            </a:r>
            <a:r>
              <a:rPr lang="en-US" altLang="ja-JP" sz="2400" dirty="0">
                <a:cs typeface="Times New Roman" panose="02020603050405020304" pitchFamily="18" charset="0"/>
              </a:rPr>
              <a:t>s own belief in the individual’s ability to change becomes a self-fulfilling prophecy</a:t>
            </a:r>
            <a:endParaRPr lang="en-US" altLang="ja-JP" sz="2400" dirty="0"/>
          </a:p>
          <a:p>
            <a:endParaRPr lang="en-US" dirty="0"/>
          </a:p>
        </p:txBody>
      </p:sp>
    </p:spTree>
    <p:extLst>
      <p:ext uri="{BB962C8B-B14F-4D97-AF65-F5344CB8AC3E}">
        <p14:creationId xmlns:p14="http://schemas.microsoft.com/office/powerpoint/2010/main" val="3928915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4391-23A9-4F08-915F-116C29027051}"/>
              </a:ext>
            </a:extLst>
          </p:cNvPr>
          <p:cNvSpPr>
            <a:spLocks noGrp="1"/>
          </p:cNvSpPr>
          <p:nvPr>
            <p:ph type="title"/>
          </p:nvPr>
        </p:nvSpPr>
        <p:spPr>
          <a:xfrm>
            <a:off x="538163" y="152400"/>
            <a:ext cx="8135937" cy="914400"/>
          </a:xfrm>
        </p:spPr>
        <p:txBody>
          <a:bodyPr/>
          <a:lstStyle/>
          <a:p>
            <a:r>
              <a:rPr lang="en-US" dirty="0"/>
              <a:t>Roadmap of a Motivational Interview</a:t>
            </a:r>
          </a:p>
        </p:txBody>
      </p:sp>
      <p:sp>
        <p:nvSpPr>
          <p:cNvPr id="4" name="TextBox 3">
            <a:extLst>
              <a:ext uri="{FF2B5EF4-FFF2-40B4-BE49-F238E27FC236}">
                <a16:creationId xmlns:a16="http://schemas.microsoft.com/office/drawing/2014/main" id="{7C6CA4CC-9F19-4C72-B9D4-9D12B1FFD0D1}"/>
              </a:ext>
            </a:extLst>
          </p:cNvPr>
          <p:cNvSpPr txBox="1"/>
          <p:nvPr/>
        </p:nvSpPr>
        <p:spPr>
          <a:xfrm>
            <a:off x="4953000" y="4648200"/>
            <a:ext cx="1066800" cy="276999"/>
          </a:xfrm>
          <a:prstGeom prst="rect">
            <a:avLst/>
          </a:prstGeom>
          <a:noFill/>
        </p:spPr>
        <p:txBody>
          <a:bodyPr wrap="square" rtlCol="0">
            <a:spAutoFit/>
          </a:bodyPr>
          <a:lstStyle/>
          <a:p>
            <a:r>
              <a:rPr lang="en-US" sz="1200" dirty="0"/>
              <a:t>START</a:t>
            </a:r>
          </a:p>
        </p:txBody>
      </p:sp>
      <p:pic>
        <p:nvPicPr>
          <p:cNvPr id="7" name="Content Placeholder 6">
            <a:extLst>
              <a:ext uri="{FF2B5EF4-FFF2-40B4-BE49-F238E27FC236}">
                <a16:creationId xmlns:a16="http://schemas.microsoft.com/office/drawing/2014/main" id="{946A554D-6CFB-400B-A43B-C237C503EDEE}"/>
              </a:ext>
            </a:extLst>
          </p:cNvPr>
          <p:cNvPicPr>
            <a:picLocks noGrp="1" noChangeAspect="1"/>
          </p:cNvPicPr>
          <p:nvPr>
            <p:ph idx="1"/>
          </p:nvPr>
        </p:nvPicPr>
        <p:blipFill>
          <a:blip r:embed="rId3"/>
          <a:stretch>
            <a:fillRect/>
          </a:stretch>
        </p:blipFill>
        <p:spPr>
          <a:xfrm>
            <a:off x="3733800" y="1295400"/>
            <a:ext cx="5029200" cy="5029200"/>
          </a:xfrm>
          <a:prstGeom prst="rect">
            <a:avLst/>
          </a:prstGeom>
        </p:spPr>
      </p:pic>
      <p:sp>
        <p:nvSpPr>
          <p:cNvPr id="8" name="TextBox 7">
            <a:extLst>
              <a:ext uri="{FF2B5EF4-FFF2-40B4-BE49-F238E27FC236}">
                <a16:creationId xmlns:a16="http://schemas.microsoft.com/office/drawing/2014/main" id="{386E08D2-9655-41B6-B013-A4233A9DE74C}"/>
              </a:ext>
            </a:extLst>
          </p:cNvPr>
          <p:cNvSpPr txBox="1"/>
          <p:nvPr/>
        </p:nvSpPr>
        <p:spPr>
          <a:xfrm>
            <a:off x="76200" y="1752600"/>
            <a:ext cx="4724400" cy="286232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Part I: Build Motivation for Change</a:t>
            </a:r>
          </a:p>
          <a:p>
            <a:pPr marL="742950" lvl="1" indent="-285750">
              <a:buFont typeface="Arial" panose="020B0604020202020204" pitchFamily="34" charset="0"/>
              <a:buChar char="•"/>
            </a:pPr>
            <a:r>
              <a:rPr lang="en-US" dirty="0"/>
              <a:t>Enhance alliance and autonomy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Part II: Negotiate Change and </a:t>
            </a:r>
          </a:p>
          <a:p>
            <a:r>
              <a:rPr lang="en-US" dirty="0"/>
              <a:t>     Strengthen Commitment</a:t>
            </a:r>
          </a:p>
          <a:p>
            <a:pPr marL="742950" lvl="1" indent="-285750">
              <a:buFont typeface="Arial" panose="020B0604020202020204" pitchFamily="34" charset="0"/>
              <a:buChar char="•"/>
            </a:pPr>
            <a:r>
              <a:rPr lang="en-US" dirty="0"/>
              <a:t>Provide information while creating dialogue</a:t>
            </a:r>
          </a:p>
          <a:p>
            <a:endParaRPr lang="en-US" dirty="0"/>
          </a:p>
        </p:txBody>
      </p:sp>
    </p:spTree>
    <p:extLst>
      <p:ext uri="{BB962C8B-B14F-4D97-AF65-F5344CB8AC3E}">
        <p14:creationId xmlns:p14="http://schemas.microsoft.com/office/powerpoint/2010/main" val="2256619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BC5E-7CD3-4A12-8D0A-F30FA27C0A2F}"/>
              </a:ext>
            </a:extLst>
          </p:cNvPr>
          <p:cNvSpPr>
            <a:spLocks noGrp="1"/>
          </p:cNvSpPr>
          <p:nvPr>
            <p:ph type="title"/>
          </p:nvPr>
        </p:nvSpPr>
        <p:spPr/>
        <p:txBody>
          <a:bodyPr/>
          <a:lstStyle/>
          <a:p>
            <a:r>
              <a:rPr lang="en-US" dirty="0"/>
              <a:t>Brief Intervention vs. Motivational Interviewing</a:t>
            </a:r>
          </a:p>
        </p:txBody>
      </p:sp>
      <p:graphicFrame>
        <p:nvGraphicFramePr>
          <p:cNvPr id="7" name="Content Placeholder 6">
            <a:extLst>
              <a:ext uri="{FF2B5EF4-FFF2-40B4-BE49-F238E27FC236}">
                <a16:creationId xmlns:a16="http://schemas.microsoft.com/office/drawing/2014/main" id="{6974033C-B5DA-478B-9529-6D739199FE4D}"/>
              </a:ext>
            </a:extLst>
          </p:cNvPr>
          <p:cNvGraphicFramePr>
            <a:graphicFrameLocks noGrp="1"/>
          </p:cNvGraphicFramePr>
          <p:nvPr>
            <p:ph idx="1"/>
            <p:extLst>
              <p:ext uri="{D42A27DB-BD31-4B8C-83A1-F6EECF244321}">
                <p14:modId xmlns:p14="http://schemas.microsoft.com/office/powerpoint/2010/main" val="2666100498"/>
              </p:ext>
            </p:extLst>
          </p:nvPr>
        </p:nvGraphicFramePr>
        <p:xfrm>
          <a:off x="538163" y="1447800"/>
          <a:ext cx="8377236" cy="4394200"/>
        </p:xfrm>
        <a:graphic>
          <a:graphicData uri="http://schemas.openxmlformats.org/drawingml/2006/table">
            <a:tbl>
              <a:tblPr firstRow="1" bandRow="1">
                <a:tableStyleId>{5C22544A-7EE6-4342-B048-85BDC9FD1C3A}</a:tableStyleId>
              </a:tblPr>
              <a:tblGrid>
                <a:gridCol w="2281237">
                  <a:extLst>
                    <a:ext uri="{9D8B030D-6E8A-4147-A177-3AD203B41FA5}">
                      <a16:colId xmlns:a16="http://schemas.microsoft.com/office/drawing/2014/main" val="4082773688"/>
                    </a:ext>
                  </a:extLst>
                </a:gridCol>
                <a:gridCol w="2819400">
                  <a:extLst>
                    <a:ext uri="{9D8B030D-6E8A-4147-A177-3AD203B41FA5}">
                      <a16:colId xmlns:a16="http://schemas.microsoft.com/office/drawing/2014/main" val="2970988536"/>
                    </a:ext>
                  </a:extLst>
                </a:gridCol>
                <a:gridCol w="3276599">
                  <a:extLst>
                    <a:ext uri="{9D8B030D-6E8A-4147-A177-3AD203B41FA5}">
                      <a16:colId xmlns:a16="http://schemas.microsoft.com/office/drawing/2014/main" val="16931626"/>
                    </a:ext>
                  </a:extLst>
                </a:gridCol>
              </a:tblGrid>
              <a:tr h="370840">
                <a:tc>
                  <a:txBody>
                    <a:bodyPr/>
                    <a:lstStyle/>
                    <a:p>
                      <a:endParaRPr lang="en-US" dirty="0"/>
                    </a:p>
                  </a:txBody>
                  <a:tcPr/>
                </a:tc>
                <a:tc>
                  <a:txBody>
                    <a:bodyPr/>
                    <a:lstStyle/>
                    <a:p>
                      <a:r>
                        <a:rPr lang="en-US" dirty="0"/>
                        <a:t>Brief Intervention</a:t>
                      </a:r>
                    </a:p>
                  </a:txBody>
                  <a:tcPr/>
                </a:tc>
                <a:tc>
                  <a:txBody>
                    <a:bodyPr/>
                    <a:lstStyle/>
                    <a:p>
                      <a:r>
                        <a:rPr lang="en-US" dirty="0"/>
                        <a:t>Motivational Interviewing</a:t>
                      </a:r>
                    </a:p>
                  </a:txBody>
                  <a:tcPr/>
                </a:tc>
                <a:extLst>
                  <a:ext uri="{0D108BD9-81ED-4DB2-BD59-A6C34878D82A}">
                    <a16:rowId xmlns:a16="http://schemas.microsoft.com/office/drawing/2014/main" val="2167243745"/>
                  </a:ext>
                </a:extLst>
              </a:tr>
              <a:tr h="370840">
                <a:tc>
                  <a:txBody>
                    <a:bodyPr/>
                    <a:lstStyle/>
                    <a:p>
                      <a:r>
                        <a:rPr lang="en-US" dirty="0"/>
                        <a:t>Skill</a:t>
                      </a:r>
                    </a:p>
                  </a:txBody>
                  <a:tcPr/>
                </a:tc>
                <a:tc>
                  <a:txBody>
                    <a:bodyPr/>
                    <a:lstStyle/>
                    <a:p>
                      <a:r>
                        <a:rPr lang="en-US" dirty="0"/>
                        <a:t>Simple, MI-informed</a:t>
                      </a:r>
                    </a:p>
                    <a:p>
                      <a:r>
                        <a:rPr lang="en-US" dirty="0"/>
                        <a:t>Ask/assess</a:t>
                      </a:r>
                    </a:p>
                    <a:p>
                      <a:r>
                        <a:rPr lang="en-US" dirty="0"/>
                        <a:t>Provide feedback with permission</a:t>
                      </a:r>
                    </a:p>
                  </a:txBody>
                  <a:tcPr/>
                </a:tc>
                <a:tc>
                  <a:txBody>
                    <a:bodyPr/>
                    <a:lstStyle/>
                    <a:p>
                      <a:r>
                        <a:rPr lang="en-US" dirty="0"/>
                        <a:t>Higher level skill</a:t>
                      </a:r>
                    </a:p>
                  </a:txBody>
                  <a:tcPr/>
                </a:tc>
                <a:extLst>
                  <a:ext uri="{0D108BD9-81ED-4DB2-BD59-A6C34878D82A}">
                    <a16:rowId xmlns:a16="http://schemas.microsoft.com/office/drawing/2014/main" val="2022413487"/>
                  </a:ext>
                </a:extLst>
              </a:tr>
              <a:tr h="370840">
                <a:tc>
                  <a:txBody>
                    <a:bodyPr/>
                    <a:lstStyle/>
                    <a:p>
                      <a:r>
                        <a:rPr lang="en-US" dirty="0"/>
                        <a:t>Engage</a:t>
                      </a:r>
                    </a:p>
                  </a:txBody>
                  <a:tcPr/>
                </a:tc>
                <a:tc>
                  <a:txBody>
                    <a:bodyPr/>
                    <a:lstStyle/>
                    <a:p>
                      <a:r>
                        <a:rPr lang="en-US" dirty="0"/>
                        <a:t>Pros and cons</a:t>
                      </a:r>
                    </a:p>
                  </a:txBody>
                  <a:tcPr/>
                </a:tc>
                <a:tc>
                  <a:txBody>
                    <a:bodyPr/>
                    <a:lstStyle/>
                    <a:p>
                      <a:r>
                        <a:rPr lang="en-US" dirty="0"/>
                        <a:t>Open ended questions with pros and cons (discrepancy)</a:t>
                      </a:r>
                    </a:p>
                  </a:txBody>
                  <a:tcPr/>
                </a:tc>
                <a:extLst>
                  <a:ext uri="{0D108BD9-81ED-4DB2-BD59-A6C34878D82A}">
                    <a16:rowId xmlns:a16="http://schemas.microsoft.com/office/drawing/2014/main" val="3843256069"/>
                  </a:ext>
                </a:extLst>
              </a:tr>
              <a:tr h="370840">
                <a:tc>
                  <a:txBody>
                    <a:bodyPr/>
                    <a:lstStyle/>
                    <a:p>
                      <a:r>
                        <a:rPr lang="en-US" dirty="0"/>
                        <a:t>Focus</a:t>
                      </a:r>
                    </a:p>
                  </a:txBody>
                  <a:tcPr/>
                </a:tc>
                <a:tc>
                  <a:txBody>
                    <a:bodyPr/>
                    <a:lstStyle/>
                    <a:p>
                      <a:endParaRPr lang="en-US" dirty="0"/>
                    </a:p>
                  </a:txBody>
                  <a:tcPr/>
                </a:tc>
                <a:tc>
                  <a:txBody>
                    <a:bodyPr/>
                    <a:lstStyle/>
                    <a:p>
                      <a:r>
                        <a:rPr lang="en-US" dirty="0"/>
                        <a:t>Reflective listening</a:t>
                      </a:r>
                    </a:p>
                    <a:p>
                      <a:r>
                        <a:rPr lang="en-US" dirty="0"/>
                        <a:t>    </a:t>
                      </a:r>
                    </a:p>
                  </a:txBody>
                  <a:tcPr/>
                </a:tc>
                <a:extLst>
                  <a:ext uri="{0D108BD9-81ED-4DB2-BD59-A6C34878D82A}">
                    <a16:rowId xmlns:a16="http://schemas.microsoft.com/office/drawing/2014/main" val="1319892557"/>
                  </a:ext>
                </a:extLst>
              </a:tr>
              <a:tr h="370840">
                <a:tc>
                  <a:txBody>
                    <a:bodyPr/>
                    <a:lstStyle/>
                    <a:p>
                      <a:r>
                        <a:rPr lang="en-US" dirty="0"/>
                        <a:t>Evoke</a:t>
                      </a:r>
                    </a:p>
                  </a:txBody>
                  <a:tcPr/>
                </a:tc>
                <a:tc>
                  <a:txBody>
                    <a:bodyPr/>
                    <a:lstStyle/>
                    <a:p>
                      <a:r>
                        <a:rPr lang="en-US" dirty="0"/>
                        <a:t>Readiness to change</a:t>
                      </a:r>
                    </a:p>
                  </a:txBody>
                  <a:tcPr/>
                </a:tc>
                <a:tc>
                  <a:txBody>
                    <a:bodyPr/>
                    <a:lstStyle/>
                    <a:p>
                      <a:r>
                        <a:rPr lang="en-US" dirty="0"/>
                        <a:t>Develop Discrepancy</a:t>
                      </a:r>
                    </a:p>
                    <a:p>
                      <a:r>
                        <a:rPr lang="en-US" dirty="0"/>
                        <a:t>Elicit change talk</a:t>
                      </a:r>
                    </a:p>
                    <a:p>
                      <a:r>
                        <a:rPr lang="en-US" dirty="0"/>
                        <a:t>Summary and key Question</a:t>
                      </a:r>
                    </a:p>
                  </a:txBody>
                  <a:tcPr/>
                </a:tc>
                <a:extLst>
                  <a:ext uri="{0D108BD9-81ED-4DB2-BD59-A6C34878D82A}">
                    <a16:rowId xmlns:a16="http://schemas.microsoft.com/office/drawing/2014/main" val="2490548936"/>
                  </a:ext>
                </a:extLst>
              </a:tr>
              <a:tr h="370840">
                <a:tc>
                  <a:txBody>
                    <a:bodyPr/>
                    <a:lstStyle/>
                    <a:p>
                      <a:r>
                        <a:rPr lang="en-US" dirty="0"/>
                        <a:t>Plan</a:t>
                      </a:r>
                    </a:p>
                  </a:txBody>
                  <a:tcPr/>
                </a:tc>
                <a:tc>
                  <a:txBody>
                    <a:bodyPr/>
                    <a:lstStyle/>
                    <a:p>
                      <a:r>
                        <a:rPr lang="en-US" dirty="0"/>
                        <a:t>Provide advice, arrange follow up</a:t>
                      </a:r>
                    </a:p>
                  </a:txBody>
                  <a:tcPr/>
                </a:tc>
                <a:tc>
                  <a:txBody>
                    <a:bodyPr/>
                    <a:lstStyle/>
                    <a:p>
                      <a:r>
                        <a:rPr lang="en-US" dirty="0"/>
                        <a:t>Promote self-efficacy</a:t>
                      </a:r>
                    </a:p>
                  </a:txBody>
                  <a:tcPr/>
                </a:tc>
                <a:extLst>
                  <a:ext uri="{0D108BD9-81ED-4DB2-BD59-A6C34878D82A}">
                    <a16:rowId xmlns:a16="http://schemas.microsoft.com/office/drawing/2014/main" val="1310919679"/>
                  </a:ext>
                </a:extLst>
              </a:tr>
            </a:tbl>
          </a:graphicData>
        </a:graphic>
      </p:graphicFrame>
    </p:spTree>
    <p:extLst>
      <p:ext uri="{BB962C8B-B14F-4D97-AF65-F5344CB8AC3E}">
        <p14:creationId xmlns:p14="http://schemas.microsoft.com/office/powerpoint/2010/main" val="311013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1382-F767-431E-BB4C-19DA84549508}"/>
              </a:ext>
            </a:extLst>
          </p:cNvPr>
          <p:cNvSpPr>
            <a:spLocks noGrp="1"/>
          </p:cNvSpPr>
          <p:nvPr>
            <p:ph type="title"/>
          </p:nvPr>
        </p:nvSpPr>
        <p:spPr/>
        <p:txBody>
          <a:bodyPr/>
          <a:lstStyle/>
          <a:p>
            <a:r>
              <a:rPr lang="en-US" dirty="0"/>
              <a:t>How do I teach this?</a:t>
            </a:r>
          </a:p>
        </p:txBody>
      </p:sp>
      <p:sp>
        <p:nvSpPr>
          <p:cNvPr id="3" name="Content Placeholder 2">
            <a:extLst>
              <a:ext uri="{FF2B5EF4-FFF2-40B4-BE49-F238E27FC236}">
                <a16:creationId xmlns:a16="http://schemas.microsoft.com/office/drawing/2014/main" id="{1C6315EF-AE73-4AED-BF34-5AF365B1D0D4}"/>
              </a:ext>
            </a:extLst>
          </p:cNvPr>
          <p:cNvSpPr>
            <a:spLocks noGrp="1"/>
          </p:cNvSpPr>
          <p:nvPr>
            <p:ph idx="1"/>
          </p:nvPr>
        </p:nvSpPr>
        <p:spPr/>
        <p:txBody>
          <a:bodyPr/>
          <a:lstStyle/>
          <a:p>
            <a:r>
              <a:rPr lang="en-US" dirty="0"/>
              <a:t>Integrate video / media</a:t>
            </a:r>
          </a:p>
          <a:p>
            <a:pPr lvl="1"/>
            <a:r>
              <a:rPr lang="en-US" u="sng" dirty="0">
                <a:hlinkClick r:id="rId2"/>
              </a:rPr>
              <a:t>How do you have patient-centered conversations? Motivational Interviewing Basics.</a:t>
            </a:r>
            <a:r>
              <a:rPr lang="en-US" dirty="0"/>
              <a:t> </a:t>
            </a:r>
          </a:p>
          <a:p>
            <a:pPr lvl="1"/>
            <a:endParaRPr lang="en-US" dirty="0"/>
          </a:p>
          <a:p>
            <a:r>
              <a:rPr lang="en-US" dirty="0"/>
              <a:t>Large group demonstration</a:t>
            </a:r>
          </a:p>
          <a:p>
            <a:endParaRPr lang="en-US" dirty="0"/>
          </a:p>
          <a:p>
            <a:r>
              <a:rPr lang="en-US" dirty="0"/>
              <a:t>Skills practice</a:t>
            </a:r>
          </a:p>
          <a:p>
            <a:pPr lvl="1"/>
            <a:r>
              <a:rPr lang="en-US" dirty="0"/>
              <a:t>Focus on teaching points:</a:t>
            </a:r>
          </a:p>
          <a:p>
            <a:pPr lvl="2"/>
            <a:r>
              <a:rPr lang="en-US" dirty="0"/>
              <a:t>Reflective Listening</a:t>
            </a:r>
          </a:p>
          <a:p>
            <a:pPr lvl="2"/>
            <a:r>
              <a:rPr lang="en-US" dirty="0"/>
              <a:t>OARS</a:t>
            </a:r>
          </a:p>
          <a:p>
            <a:pPr lvl="2"/>
            <a:r>
              <a:rPr lang="en-US" dirty="0"/>
              <a:t>Use real patient cases</a:t>
            </a:r>
          </a:p>
        </p:txBody>
      </p:sp>
    </p:spTree>
    <p:extLst>
      <p:ext uri="{BB962C8B-B14F-4D97-AF65-F5344CB8AC3E}">
        <p14:creationId xmlns:p14="http://schemas.microsoft.com/office/powerpoint/2010/main" val="2846562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EE1A-E5E0-8245-8C9C-044C50A121CB}"/>
              </a:ext>
            </a:extLst>
          </p:cNvPr>
          <p:cNvSpPr>
            <a:spLocks noGrp="1"/>
          </p:cNvSpPr>
          <p:nvPr>
            <p:ph type="title"/>
          </p:nvPr>
        </p:nvSpPr>
        <p:spPr/>
        <p:txBody>
          <a:bodyPr/>
          <a:lstStyle/>
          <a:p>
            <a:r>
              <a:rPr lang="en-US" sz="3600" dirty="0">
                <a:latin typeface="YaleNew" panose="02000602050000020003" pitchFamily="2" charset="77"/>
              </a:rPr>
              <a:t>Persuade your partner</a:t>
            </a:r>
          </a:p>
        </p:txBody>
      </p:sp>
      <p:sp>
        <p:nvSpPr>
          <p:cNvPr id="4" name="Content Placeholder 3">
            <a:extLst>
              <a:ext uri="{FF2B5EF4-FFF2-40B4-BE49-F238E27FC236}">
                <a16:creationId xmlns:a16="http://schemas.microsoft.com/office/drawing/2014/main" id="{31E5D4F1-581E-42BF-A68B-EBD5E2998B56}"/>
              </a:ext>
            </a:extLst>
          </p:cNvPr>
          <p:cNvSpPr>
            <a:spLocks noGrp="1"/>
          </p:cNvSpPr>
          <p:nvPr>
            <p:ph idx="1"/>
          </p:nvPr>
        </p:nvSpPr>
        <p:spPr>
          <a:xfrm>
            <a:off x="538163" y="1447800"/>
            <a:ext cx="3652837" cy="4660900"/>
          </a:xfrm>
        </p:spPr>
        <p:txBody>
          <a:bodyPr/>
          <a:lstStyle/>
          <a:p>
            <a:endParaRPr lang="en-US" dirty="0"/>
          </a:p>
          <a:p>
            <a:endParaRPr lang="en-US" dirty="0"/>
          </a:p>
          <a:p>
            <a:r>
              <a:rPr lang="en-US" dirty="0"/>
              <a:t>Pair off in a breakout room for 5 minutes</a:t>
            </a:r>
          </a:p>
          <a:p>
            <a:r>
              <a:rPr lang="en-US" dirty="0"/>
              <a:t>It is your partners job to get you to change</a:t>
            </a:r>
          </a:p>
          <a:p>
            <a:r>
              <a:rPr lang="en-US" dirty="0"/>
              <a:t>At 2 min and 30 seconds, switch</a:t>
            </a:r>
          </a:p>
          <a:p>
            <a:pPr lvl="2"/>
            <a:endParaRPr lang="en-US" dirty="0"/>
          </a:p>
        </p:txBody>
      </p:sp>
      <p:pic>
        <p:nvPicPr>
          <p:cNvPr id="5" name="Picture 4">
            <a:extLst>
              <a:ext uri="{FF2B5EF4-FFF2-40B4-BE49-F238E27FC236}">
                <a16:creationId xmlns:a16="http://schemas.microsoft.com/office/drawing/2014/main" id="{E3D04D03-E51A-409A-A945-C426B304FB0A}"/>
              </a:ext>
            </a:extLst>
          </p:cNvPr>
          <p:cNvPicPr>
            <a:picLocks noChangeAspect="1"/>
          </p:cNvPicPr>
          <p:nvPr/>
        </p:nvPicPr>
        <p:blipFill>
          <a:blip r:embed="rId3"/>
          <a:stretch>
            <a:fillRect/>
          </a:stretch>
        </p:blipFill>
        <p:spPr>
          <a:xfrm>
            <a:off x="4572000" y="1825629"/>
            <a:ext cx="4322714" cy="3206741"/>
          </a:xfrm>
          <a:prstGeom prst="rect">
            <a:avLst/>
          </a:prstGeom>
        </p:spPr>
      </p:pic>
    </p:spTree>
    <p:extLst>
      <p:ext uri="{BB962C8B-B14F-4D97-AF65-F5344CB8AC3E}">
        <p14:creationId xmlns:p14="http://schemas.microsoft.com/office/powerpoint/2010/main" val="1434526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433B35-8594-4078-9A5F-E3AC16512D7D}"/>
              </a:ext>
            </a:extLst>
          </p:cNvPr>
          <p:cNvSpPr txBox="1"/>
          <p:nvPr/>
        </p:nvSpPr>
        <p:spPr>
          <a:xfrm>
            <a:off x="1219200" y="1524000"/>
            <a:ext cx="6172200" cy="646331"/>
          </a:xfrm>
          <a:prstGeom prst="rect">
            <a:avLst/>
          </a:prstGeom>
          <a:noFill/>
        </p:spPr>
        <p:txBody>
          <a:bodyPr wrap="square" rtlCol="0">
            <a:spAutoFit/>
          </a:bodyPr>
          <a:lstStyle/>
          <a:p>
            <a:pPr algn="ctr"/>
            <a:r>
              <a:rPr lang="en-US" sz="3600" dirty="0">
                <a:solidFill>
                  <a:schemeClr val="bg1"/>
                </a:solidFill>
              </a:rPr>
              <a:t>Thank you!</a:t>
            </a:r>
          </a:p>
        </p:txBody>
      </p:sp>
      <p:pic>
        <p:nvPicPr>
          <p:cNvPr id="6148" name="Picture 4" descr="10 Essential Questions Brand Managers Need to Ask Their Customers | Attest">
            <a:extLst>
              <a:ext uri="{FF2B5EF4-FFF2-40B4-BE49-F238E27FC236}">
                <a16:creationId xmlns:a16="http://schemas.microsoft.com/office/drawing/2014/main" id="{F358152A-1BB1-4BDC-B257-3EC7626389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700" y="2438400"/>
            <a:ext cx="48006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6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6CB6-D714-2540-B397-86057577EDA6}"/>
              </a:ext>
            </a:extLst>
          </p:cNvPr>
          <p:cNvSpPr>
            <a:spLocks noGrp="1"/>
          </p:cNvSpPr>
          <p:nvPr>
            <p:ph type="title"/>
          </p:nvPr>
        </p:nvSpPr>
        <p:spPr/>
        <p:txBody>
          <a:bodyPr/>
          <a:lstStyle/>
          <a:p>
            <a:r>
              <a:rPr lang="en-US" sz="3300" dirty="0">
                <a:latin typeface="YaleNew" panose="02000602050000020003" pitchFamily="2" charset="77"/>
              </a:rPr>
              <a:t>What is motivation (or lack there of…)?</a:t>
            </a:r>
          </a:p>
        </p:txBody>
      </p:sp>
      <p:pic>
        <p:nvPicPr>
          <p:cNvPr id="4" name="Picture 1">
            <a:extLst>
              <a:ext uri="{FF2B5EF4-FFF2-40B4-BE49-F238E27FC236}">
                <a16:creationId xmlns:a16="http://schemas.microsoft.com/office/drawing/2014/main" id="{B9FA4EA3-6FE9-4546-8A68-8ADCACAB8B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828800"/>
            <a:ext cx="6515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60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80A8-F715-43DD-8FA9-2A292602D65C}"/>
              </a:ext>
            </a:extLst>
          </p:cNvPr>
          <p:cNvSpPr>
            <a:spLocks noGrp="1"/>
          </p:cNvSpPr>
          <p:nvPr>
            <p:ph type="title"/>
          </p:nvPr>
        </p:nvSpPr>
        <p:spPr/>
        <p:txBody>
          <a:bodyPr/>
          <a:lstStyle/>
          <a:p>
            <a:r>
              <a:rPr lang="en-US" dirty="0"/>
              <a:t>Lack of motivation</a:t>
            </a:r>
          </a:p>
        </p:txBody>
      </p:sp>
      <p:sp>
        <p:nvSpPr>
          <p:cNvPr id="3" name="Content Placeholder 2">
            <a:extLst>
              <a:ext uri="{FF2B5EF4-FFF2-40B4-BE49-F238E27FC236}">
                <a16:creationId xmlns:a16="http://schemas.microsoft.com/office/drawing/2014/main" id="{52005AB2-8BAB-4032-B911-9F5B7D02DC98}"/>
              </a:ext>
            </a:extLst>
          </p:cNvPr>
          <p:cNvSpPr>
            <a:spLocks noGrp="1"/>
          </p:cNvSpPr>
          <p:nvPr>
            <p:ph idx="1"/>
          </p:nvPr>
        </p:nvSpPr>
        <p:spPr>
          <a:xfrm>
            <a:off x="538163" y="1447800"/>
            <a:ext cx="8123237" cy="4660900"/>
          </a:xfrm>
        </p:spPr>
        <p:txBody>
          <a:bodyPr/>
          <a:lstStyle/>
          <a:p>
            <a:r>
              <a:rPr lang="en-US" altLang="en-US" dirty="0"/>
              <a:t>A result of a confrontational counseling style</a:t>
            </a:r>
          </a:p>
          <a:p>
            <a:endParaRPr lang="en-US" altLang="en-US" sz="800" dirty="0"/>
          </a:p>
          <a:p>
            <a:r>
              <a:rPr lang="en-US" altLang="en-US" dirty="0"/>
              <a:t>May be related to ambivalence, which is normal</a:t>
            </a:r>
          </a:p>
          <a:p>
            <a:endParaRPr lang="en-US" altLang="en-US" sz="800" dirty="0"/>
          </a:p>
          <a:p>
            <a:r>
              <a:rPr lang="en-US" altLang="en-US" dirty="0"/>
              <a:t>Probability that a person will enter into, continue, and adhere to a specific change strategy</a:t>
            </a:r>
          </a:p>
          <a:p>
            <a:endParaRPr lang="en-US" altLang="en-US" sz="800" dirty="0"/>
          </a:p>
          <a:p>
            <a:r>
              <a:rPr lang="en-US" altLang="en-US" dirty="0"/>
              <a:t>A state of readiness to change</a:t>
            </a:r>
          </a:p>
          <a:p>
            <a:endParaRPr lang="en-US" dirty="0"/>
          </a:p>
        </p:txBody>
      </p:sp>
      <p:pic>
        <p:nvPicPr>
          <p:cNvPr id="4" name="Picture 3">
            <a:extLst>
              <a:ext uri="{FF2B5EF4-FFF2-40B4-BE49-F238E27FC236}">
                <a16:creationId xmlns:a16="http://schemas.microsoft.com/office/drawing/2014/main" id="{63EF190A-77EB-47B9-B20E-66202D608114}"/>
              </a:ext>
            </a:extLst>
          </p:cNvPr>
          <p:cNvPicPr>
            <a:picLocks noChangeAspect="1"/>
          </p:cNvPicPr>
          <p:nvPr/>
        </p:nvPicPr>
        <p:blipFill>
          <a:blip r:embed="rId3"/>
          <a:stretch>
            <a:fillRect/>
          </a:stretch>
        </p:blipFill>
        <p:spPr>
          <a:xfrm>
            <a:off x="4800600" y="3149338"/>
            <a:ext cx="3419475" cy="2959362"/>
          </a:xfrm>
          <a:prstGeom prst="rect">
            <a:avLst/>
          </a:prstGeom>
        </p:spPr>
      </p:pic>
    </p:spTree>
    <p:extLst>
      <p:ext uri="{BB962C8B-B14F-4D97-AF65-F5344CB8AC3E}">
        <p14:creationId xmlns:p14="http://schemas.microsoft.com/office/powerpoint/2010/main" val="27285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4C6C-EC22-4CB3-867D-E20FA0E6B2F9}"/>
              </a:ext>
            </a:extLst>
          </p:cNvPr>
          <p:cNvSpPr>
            <a:spLocks noGrp="1"/>
          </p:cNvSpPr>
          <p:nvPr>
            <p:ph type="title"/>
          </p:nvPr>
        </p:nvSpPr>
        <p:spPr/>
        <p:txBody>
          <a:bodyPr/>
          <a:lstStyle/>
          <a:p>
            <a:r>
              <a:rPr lang="en-US" dirty="0"/>
              <a:t>Enhanced motivation</a:t>
            </a:r>
          </a:p>
        </p:txBody>
      </p:sp>
      <p:pic>
        <p:nvPicPr>
          <p:cNvPr id="1026" name="Picture 2" descr="French Bulldog Dog Waiting A The Door At Home With Leather Leash.. Stock  Photo, Picture And Royalty Free Image. Image 52998041.">
            <a:extLst>
              <a:ext uri="{FF2B5EF4-FFF2-40B4-BE49-F238E27FC236}">
                <a16:creationId xmlns:a16="http://schemas.microsoft.com/office/drawing/2014/main" id="{D5687318-9CD6-49DE-AFBA-50922C86B19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26263"/>
            <a:ext cx="6477000" cy="431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17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CBDF-B653-45C2-880C-1DCF810A9AA8}"/>
              </a:ext>
            </a:extLst>
          </p:cNvPr>
          <p:cNvSpPr>
            <a:spLocks noGrp="1"/>
          </p:cNvSpPr>
          <p:nvPr>
            <p:ph type="title"/>
          </p:nvPr>
        </p:nvSpPr>
        <p:spPr/>
        <p:txBody>
          <a:bodyPr/>
          <a:lstStyle/>
          <a:p>
            <a:r>
              <a:rPr lang="en-US" dirty="0"/>
              <a:t>Ready, willing, and able OR willing, able, and ready?</a:t>
            </a:r>
          </a:p>
        </p:txBody>
      </p:sp>
      <p:sp>
        <p:nvSpPr>
          <p:cNvPr id="3" name="Content Placeholder 2">
            <a:extLst>
              <a:ext uri="{FF2B5EF4-FFF2-40B4-BE49-F238E27FC236}">
                <a16:creationId xmlns:a16="http://schemas.microsoft.com/office/drawing/2014/main" id="{5C24A487-9445-492E-BE78-FD64A322CE4E}"/>
              </a:ext>
            </a:extLst>
          </p:cNvPr>
          <p:cNvSpPr>
            <a:spLocks noGrp="1"/>
          </p:cNvSpPr>
          <p:nvPr>
            <p:ph idx="1"/>
          </p:nvPr>
        </p:nvSpPr>
        <p:spPr/>
        <p:txBody>
          <a:bodyPr/>
          <a:lstStyle/>
          <a:p>
            <a:r>
              <a:rPr lang="en-US" sz="2400" b="1" dirty="0"/>
              <a:t>Willing</a:t>
            </a:r>
            <a:r>
              <a:rPr lang="en-US" sz="2400" dirty="0"/>
              <a:t>: express the IMPORTANCE of change</a:t>
            </a:r>
          </a:p>
          <a:p>
            <a:endParaRPr lang="en-US" sz="2400" dirty="0"/>
          </a:p>
          <a:p>
            <a:r>
              <a:rPr lang="en-US" sz="2400" b="1" dirty="0"/>
              <a:t>Able</a:t>
            </a:r>
            <a:r>
              <a:rPr lang="en-US" sz="2400" dirty="0"/>
              <a:t>: CONFIDENT in ability to change</a:t>
            </a:r>
          </a:p>
          <a:p>
            <a:endParaRPr lang="en-US" sz="2400" dirty="0"/>
          </a:p>
          <a:p>
            <a:r>
              <a:rPr lang="en-US" sz="2400" b="1" dirty="0"/>
              <a:t>Ready</a:t>
            </a:r>
            <a:r>
              <a:rPr lang="en-US" sz="2400" dirty="0"/>
              <a:t>: A matter of priorities…</a:t>
            </a:r>
          </a:p>
        </p:txBody>
      </p:sp>
    </p:spTree>
    <p:extLst>
      <p:ext uri="{BB962C8B-B14F-4D97-AF65-F5344CB8AC3E}">
        <p14:creationId xmlns:p14="http://schemas.microsoft.com/office/powerpoint/2010/main" val="176270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FCAB636-3D3D-4843-9C8B-67FF44A1652A}"/>
              </a:ext>
            </a:extLst>
          </p:cNvPr>
          <p:cNvGraphicFramePr>
            <a:graphicFrameLocks noGrp="1"/>
          </p:cNvGraphicFramePr>
          <p:nvPr>
            <p:ph idx="1"/>
            <p:extLst>
              <p:ext uri="{D42A27DB-BD31-4B8C-83A1-F6EECF244321}">
                <p14:modId xmlns:p14="http://schemas.microsoft.com/office/powerpoint/2010/main" val="1072113164"/>
              </p:ext>
            </p:extLst>
          </p:nvPr>
        </p:nvGraphicFramePr>
        <p:xfrm>
          <a:off x="685800" y="2133600"/>
          <a:ext cx="8123238" cy="25603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11379700"/>
                    </a:ext>
                  </a:extLst>
                </a:gridCol>
                <a:gridCol w="3281892">
                  <a:extLst>
                    <a:ext uri="{9D8B030D-6E8A-4147-A177-3AD203B41FA5}">
                      <a16:colId xmlns:a16="http://schemas.microsoft.com/office/drawing/2014/main" val="875811867"/>
                    </a:ext>
                  </a:extLst>
                </a:gridCol>
                <a:gridCol w="2707746">
                  <a:extLst>
                    <a:ext uri="{9D8B030D-6E8A-4147-A177-3AD203B41FA5}">
                      <a16:colId xmlns:a16="http://schemas.microsoft.com/office/drawing/2014/main" val="2178145828"/>
                    </a:ext>
                  </a:extLst>
                </a:gridCol>
              </a:tblGrid>
              <a:tr h="533400">
                <a:tc rowSpan="3">
                  <a:txBody>
                    <a:bodyPr/>
                    <a:lstStyle/>
                    <a:p>
                      <a:endParaRPr lang="en-US" dirty="0"/>
                    </a:p>
                    <a:p>
                      <a:endParaRPr lang="en-US" dirty="0"/>
                    </a:p>
                    <a:p>
                      <a:r>
                        <a:rPr lang="en-US" dirty="0"/>
                        <a:t>     Low</a:t>
                      </a:r>
                    </a:p>
                    <a:p>
                      <a:endParaRPr lang="en-US" dirty="0"/>
                    </a:p>
                    <a:p>
                      <a:endParaRPr lang="en-US" dirty="0"/>
                    </a:p>
                    <a:p>
                      <a:r>
                        <a:rPr lang="en-US" dirty="0"/>
                        <a:t>CONFIDENCE</a:t>
                      </a:r>
                    </a:p>
                    <a:p>
                      <a:endParaRPr lang="en-US" dirty="0"/>
                    </a:p>
                    <a:p>
                      <a:endParaRPr lang="en-US" dirty="0"/>
                    </a:p>
                    <a:p>
                      <a:r>
                        <a:rPr lang="en-US" dirty="0"/>
                        <a:t>     High</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dirty="0"/>
                        <a:t>    Low                         IMPORTANCE                High</a:t>
                      </a:r>
                    </a:p>
                  </a:txBody>
                  <a:tcPr>
                    <a:lnL w="12700" cmpd="sng">
                      <a:noFill/>
                    </a:lnL>
                  </a:tcPr>
                </a:tc>
                <a:tc hMerge="1">
                  <a:txBody>
                    <a:bodyPr/>
                    <a:lstStyle/>
                    <a:p>
                      <a:endParaRPr lang="en-US" dirty="0"/>
                    </a:p>
                  </a:txBody>
                  <a:tcPr/>
                </a:tc>
                <a:extLst>
                  <a:ext uri="{0D108BD9-81ED-4DB2-BD59-A6C34878D82A}">
                    <a16:rowId xmlns:a16="http://schemas.microsoft.com/office/drawing/2014/main" val="2617868967"/>
                  </a:ext>
                </a:extLst>
              </a:tr>
              <a:tr h="762000">
                <a:tc vMerge="1">
                  <a:txBody>
                    <a:bodyPr/>
                    <a:lstStyle/>
                    <a:p>
                      <a:endParaRPr lang="en-US" dirty="0"/>
                    </a:p>
                  </a:txBody>
                  <a:tcPr/>
                </a:tc>
                <a:tc>
                  <a:txBody>
                    <a:bodyPr/>
                    <a:lstStyle/>
                    <a:p>
                      <a:pPr algn="ctr"/>
                      <a:r>
                        <a:rPr lang="en-US" dirty="0"/>
                        <a:t>Unwilling and Unable</a:t>
                      </a:r>
                    </a:p>
                    <a:p>
                      <a:pPr algn="ctr"/>
                      <a:endParaRPr lang="en-US" dirty="0"/>
                    </a:p>
                    <a:p>
                      <a:pPr algn="ctr"/>
                      <a:endParaRPr lang="en-US" dirty="0"/>
                    </a:p>
                  </a:txBody>
                  <a:tcPr>
                    <a:lnL w="38100" cmpd="sng">
                      <a:noFill/>
                    </a:lnL>
                    <a:solidFill>
                      <a:schemeClr val="accent1">
                        <a:lumMod val="20000"/>
                        <a:lumOff val="80000"/>
                      </a:schemeClr>
                    </a:solidFill>
                  </a:tcPr>
                </a:tc>
                <a:tc>
                  <a:txBody>
                    <a:bodyPr/>
                    <a:lstStyle/>
                    <a:p>
                      <a:pPr algn="ctr"/>
                      <a:r>
                        <a:rPr lang="en-US" dirty="0"/>
                        <a:t>Willing but Unable</a:t>
                      </a:r>
                    </a:p>
                  </a:txBody>
                  <a:tcPr>
                    <a:solidFill>
                      <a:schemeClr val="accent1">
                        <a:lumMod val="20000"/>
                        <a:lumOff val="80000"/>
                      </a:schemeClr>
                    </a:solidFill>
                  </a:tcPr>
                </a:tc>
                <a:extLst>
                  <a:ext uri="{0D108BD9-81ED-4DB2-BD59-A6C34878D82A}">
                    <a16:rowId xmlns:a16="http://schemas.microsoft.com/office/drawing/2014/main" val="2720668363"/>
                  </a:ext>
                </a:extLst>
              </a:tr>
              <a:tr h="533400">
                <a:tc vMerge="1">
                  <a:txBody>
                    <a:bodyPr/>
                    <a:lstStyle/>
                    <a:p>
                      <a:endParaRPr lang="en-US" dirty="0"/>
                    </a:p>
                  </a:txBody>
                  <a:tcPr/>
                </a:tc>
                <a:tc>
                  <a:txBody>
                    <a:bodyPr/>
                    <a:lstStyle/>
                    <a:p>
                      <a:pPr algn="ctr"/>
                      <a:r>
                        <a:rPr lang="en-US" dirty="0"/>
                        <a:t>Unwilling though Able</a:t>
                      </a:r>
                    </a:p>
                    <a:p>
                      <a:pPr algn="ctr"/>
                      <a:endParaRPr lang="en-US" dirty="0"/>
                    </a:p>
                    <a:p>
                      <a:pPr algn="ctr"/>
                      <a:endParaRPr lang="en-US" dirty="0"/>
                    </a:p>
                  </a:txBody>
                  <a:tcPr>
                    <a:lnL w="38100" cmpd="sng">
                      <a:noFill/>
                    </a:lnL>
                    <a:solidFill>
                      <a:schemeClr val="accent1">
                        <a:lumMod val="20000"/>
                        <a:lumOff val="80000"/>
                      </a:schemeClr>
                    </a:solidFill>
                  </a:tcPr>
                </a:tc>
                <a:tc>
                  <a:txBody>
                    <a:bodyPr/>
                    <a:lstStyle/>
                    <a:p>
                      <a:pPr algn="ctr"/>
                      <a:r>
                        <a:rPr lang="en-US" dirty="0"/>
                        <a:t>Willing and Able</a:t>
                      </a:r>
                    </a:p>
                  </a:txBody>
                  <a:tcPr>
                    <a:solidFill>
                      <a:schemeClr val="accent1">
                        <a:lumMod val="20000"/>
                        <a:lumOff val="80000"/>
                      </a:schemeClr>
                    </a:solidFill>
                  </a:tcPr>
                </a:tc>
                <a:extLst>
                  <a:ext uri="{0D108BD9-81ED-4DB2-BD59-A6C34878D82A}">
                    <a16:rowId xmlns:a16="http://schemas.microsoft.com/office/drawing/2014/main" val="2493546510"/>
                  </a:ext>
                </a:extLst>
              </a:tr>
            </a:tbl>
          </a:graphicData>
        </a:graphic>
      </p:graphicFrame>
      <p:sp>
        <p:nvSpPr>
          <p:cNvPr id="8" name="Title 7">
            <a:extLst>
              <a:ext uri="{FF2B5EF4-FFF2-40B4-BE49-F238E27FC236}">
                <a16:creationId xmlns:a16="http://schemas.microsoft.com/office/drawing/2014/main" id="{7F8AA7F4-CADF-4892-9C98-8AA4FCCE3C0B}"/>
              </a:ext>
            </a:extLst>
          </p:cNvPr>
          <p:cNvSpPr>
            <a:spLocks noGrp="1"/>
          </p:cNvSpPr>
          <p:nvPr>
            <p:ph type="title"/>
          </p:nvPr>
        </p:nvSpPr>
        <p:spPr/>
        <p:txBody>
          <a:bodyPr/>
          <a:lstStyle/>
          <a:p>
            <a:r>
              <a:rPr lang="en-US" dirty="0"/>
              <a:t>Assessing Importance and Confidence</a:t>
            </a:r>
          </a:p>
        </p:txBody>
      </p:sp>
      <p:sp>
        <p:nvSpPr>
          <p:cNvPr id="13" name="Arrow: Left 12">
            <a:extLst>
              <a:ext uri="{FF2B5EF4-FFF2-40B4-BE49-F238E27FC236}">
                <a16:creationId xmlns:a16="http://schemas.microsoft.com/office/drawing/2014/main" id="{42E59385-C855-4FD5-8EEF-3E8DEF1057CB}"/>
              </a:ext>
            </a:extLst>
          </p:cNvPr>
          <p:cNvSpPr/>
          <p:nvPr/>
        </p:nvSpPr>
        <p:spPr>
          <a:xfrm>
            <a:off x="3962400" y="2209800"/>
            <a:ext cx="838200" cy="2286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F87B4B0-C4F6-4742-854C-D8F39A579CAB}"/>
              </a:ext>
            </a:extLst>
          </p:cNvPr>
          <p:cNvSpPr/>
          <p:nvPr/>
        </p:nvSpPr>
        <p:spPr>
          <a:xfrm>
            <a:off x="6934200" y="2209800"/>
            <a:ext cx="685800" cy="2286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CBF841E1-6B75-4DBE-AF57-7E3DBFA2A9AD}"/>
              </a:ext>
            </a:extLst>
          </p:cNvPr>
          <p:cNvSpPr/>
          <p:nvPr/>
        </p:nvSpPr>
        <p:spPr>
          <a:xfrm>
            <a:off x="1219200" y="3048000"/>
            <a:ext cx="228600" cy="381000"/>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BFAD4F39-FB61-43CF-B692-1F4BFC802F4A}"/>
              </a:ext>
            </a:extLst>
          </p:cNvPr>
          <p:cNvSpPr/>
          <p:nvPr/>
        </p:nvSpPr>
        <p:spPr>
          <a:xfrm>
            <a:off x="1219200" y="3949700"/>
            <a:ext cx="228600" cy="381000"/>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0221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BD7FE-D078-4BC2-95F1-702668AC14F7}"/>
              </a:ext>
            </a:extLst>
          </p:cNvPr>
          <p:cNvSpPr>
            <a:spLocks noGrp="1"/>
          </p:cNvSpPr>
          <p:nvPr>
            <p:ph idx="1"/>
          </p:nvPr>
        </p:nvSpPr>
        <p:spPr/>
        <p:txBody>
          <a:bodyPr/>
          <a:lstStyle/>
          <a:p>
            <a:endParaRPr lang="en-US" dirty="0"/>
          </a:p>
          <a:p>
            <a:endParaRPr lang="en-US" dirty="0"/>
          </a:p>
          <a:p>
            <a:pPr algn="ctr"/>
            <a:endParaRPr lang="en-US" sz="3600" dirty="0"/>
          </a:p>
          <a:p>
            <a:pPr marL="0" indent="0" algn="ctr">
              <a:buNone/>
            </a:pPr>
            <a:r>
              <a:rPr lang="en-US" sz="3600" dirty="0"/>
              <a:t>What do you do if your patient is willing AND able BUT NOT READY?</a:t>
            </a:r>
          </a:p>
        </p:txBody>
      </p:sp>
    </p:spTree>
    <p:extLst>
      <p:ext uri="{BB962C8B-B14F-4D97-AF65-F5344CB8AC3E}">
        <p14:creationId xmlns:p14="http://schemas.microsoft.com/office/powerpoint/2010/main" val="4288226126"/>
      </p:ext>
    </p:extLst>
  </p:cSld>
  <p:clrMapOvr>
    <a:masterClrMapping/>
  </p:clrMapOvr>
</p:sld>
</file>

<file path=ppt/theme/theme1.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Brand Template (06162010)</Template>
  <TotalTime>12407</TotalTime>
  <Words>2826</Words>
  <Application>Microsoft Office PowerPoint</Application>
  <PresentationFormat>On-screen Show (4:3)</PresentationFormat>
  <Paragraphs>388</Paragraphs>
  <Slides>30</Slides>
  <Notes>24</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Gulim</vt:lpstr>
      <vt:lpstr>MS PGothic</vt:lpstr>
      <vt:lpstr>MS PGothic</vt:lpstr>
      <vt:lpstr>Arial</vt:lpstr>
      <vt:lpstr>Avenir Book</vt:lpstr>
      <vt:lpstr>Calibri</vt:lpstr>
      <vt:lpstr>Georgia</vt:lpstr>
      <vt:lpstr>Times New Roman</vt:lpstr>
      <vt:lpstr>Wingdings</vt:lpstr>
      <vt:lpstr>YaleNew</vt:lpstr>
      <vt:lpstr>Content Slides</vt:lpstr>
      <vt:lpstr>Introduction to Motivational Interviewing:  Helping People Change</vt:lpstr>
      <vt:lpstr>PowerPoint Presentation</vt:lpstr>
      <vt:lpstr>Persuade your partner</vt:lpstr>
      <vt:lpstr>What is motivation (or lack there of…)?</vt:lpstr>
      <vt:lpstr>Lack of motivation</vt:lpstr>
      <vt:lpstr>Enhanced motivation</vt:lpstr>
      <vt:lpstr>Ready, willing, and able OR willing, able, and ready?</vt:lpstr>
      <vt:lpstr>Assessing Importance and Confidence</vt:lpstr>
      <vt:lpstr>PowerPoint Presentation</vt:lpstr>
      <vt:lpstr>Assessing Readiness to Change: A quick version</vt:lpstr>
      <vt:lpstr>Motivational Interviewing </vt:lpstr>
      <vt:lpstr>Principles of Motivational Interviewing</vt:lpstr>
      <vt:lpstr>Tools for effective Motivational Interviewing</vt:lpstr>
      <vt:lpstr>Tools for effective Motivational Interviewing</vt:lpstr>
      <vt:lpstr>Applying tools to Motivational Interviewing</vt:lpstr>
      <vt:lpstr>Highlighting Components of Motivational Interviewing</vt:lpstr>
      <vt:lpstr>Highlighting Components of Motivational Interviewing</vt:lpstr>
      <vt:lpstr>MI is rooted in empathy</vt:lpstr>
      <vt:lpstr>Let’s explore empathy….</vt:lpstr>
      <vt:lpstr>Highlighting Components of Motivational Interviewing</vt:lpstr>
      <vt:lpstr>Developing discrepancy</vt:lpstr>
      <vt:lpstr>Highlighting Components of Motivational Interviewing</vt:lpstr>
      <vt:lpstr>Change Talk: Self-motivating speech</vt:lpstr>
      <vt:lpstr>DARN_C: Framework for looking for change talk</vt:lpstr>
      <vt:lpstr>Highlighting Components of Motivational Interviewing</vt:lpstr>
      <vt:lpstr>Self-efficacy</vt:lpstr>
      <vt:lpstr>Roadmap of a Motivational Interview</vt:lpstr>
      <vt:lpstr>Brief Intervention vs. Motivational Interviewing</vt:lpstr>
      <vt:lpstr>How do I teach this?</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Fansler, Justin</dc:creator>
  <cp:lastModifiedBy>Tetrault, Jeanette</cp:lastModifiedBy>
  <cp:revision>211</cp:revision>
  <dcterms:created xsi:type="dcterms:W3CDTF">2010-06-16T21:30:36Z</dcterms:created>
  <dcterms:modified xsi:type="dcterms:W3CDTF">2020-10-20T14:27:04Z</dcterms:modified>
</cp:coreProperties>
</file>