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77" r:id="rId2"/>
    <p:sldMasterId id="2147483891" r:id="rId3"/>
    <p:sldMasterId id="2147483910" r:id="rId4"/>
    <p:sldMasterId id="2147483923" r:id="rId5"/>
    <p:sldMasterId id="2147483937" r:id="rId6"/>
    <p:sldMasterId id="2147483942" r:id="rId7"/>
    <p:sldMasterId id="2147483948" r:id="rId8"/>
  </p:sldMasterIdLst>
  <p:notesMasterIdLst>
    <p:notesMasterId r:id="rId54"/>
  </p:notesMasterIdLst>
  <p:sldIdLst>
    <p:sldId id="396" r:id="rId9"/>
    <p:sldId id="386" r:id="rId10"/>
    <p:sldId id="296" r:id="rId11"/>
    <p:sldId id="406" r:id="rId12"/>
    <p:sldId id="297" r:id="rId13"/>
    <p:sldId id="391" r:id="rId14"/>
    <p:sldId id="300" r:id="rId15"/>
    <p:sldId id="388" r:id="rId16"/>
    <p:sldId id="350" r:id="rId17"/>
    <p:sldId id="302" r:id="rId18"/>
    <p:sldId id="303" r:id="rId19"/>
    <p:sldId id="304" r:id="rId20"/>
    <p:sldId id="407" r:id="rId21"/>
    <p:sldId id="343" r:id="rId22"/>
    <p:sldId id="400" r:id="rId23"/>
    <p:sldId id="395" r:id="rId24"/>
    <p:sldId id="408" r:id="rId25"/>
    <p:sldId id="368" r:id="rId26"/>
    <p:sldId id="345" r:id="rId27"/>
    <p:sldId id="398" r:id="rId28"/>
    <p:sldId id="399" r:id="rId29"/>
    <p:sldId id="377" r:id="rId30"/>
    <p:sldId id="401" r:id="rId31"/>
    <p:sldId id="378" r:id="rId32"/>
    <p:sldId id="369" r:id="rId33"/>
    <p:sldId id="379" r:id="rId34"/>
    <p:sldId id="321" r:id="rId35"/>
    <p:sldId id="402" r:id="rId36"/>
    <p:sldId id="380" r:id="rId37"/>
    <p:sldId id="409" r:id="rId38"/>
    <p:sldId id="362" r:id="rId39"/>
    <p:sldId id="381" r:id="rId40"/>
    <p:sldId id="392" r:id="rId41"/>
    <p:sldId id="393" r:id="rId42"/>
    <p:sldId id="394" r:id="rId43"/>
    <p:sldId id="390" r:id="rId44"/>
    <p:sldId id="382" r:id="rId45"/>
    <p:sldId id="334" r:id="rId46"/>
    <p:sldId id="404" r:id="rId47"/>
    <p:sldId id="314" r:id="rId48"/>
    <p:sldId id="374" r:id="rId49"/>
    <p:sldId id="352" r:id="rId50"/>
    <p:sldId id="375" r:id="rId51"/>
    <p:sldId id="403" r:id="rId52"/>
    <p:sldId id="40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Butner" initials="JB" lastIdx="9" clrIdx="0">
    <p:extLst>
      <p:ext uri="{19B8F6BF-5375-455C-9EA6-DF929625EA0E}">
        <p15:presenceInfo xmlns:p15="http://schemas.microsoft.com/office/powerpoint/2012/main" userId="S-1-5-21-895973039-635927373-398547282-32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429" autoAdjust="0"/>
  </p:normalViewPr>
  <p:slideViewPr>
    <p:cSldViewPr snapToGrid="0">
      <p:cViewPr varScale="1">
        <p:scale>
          <a:sx n="84" d="100"/>
          <a:sy n="84" d="100"/>
        </p:scale>
        <p:origin x="930" y="84"/>
      </p:cViewPr>
      <p:guideLst/>
    </p:cSldViewPr>
  </p:slideViewPr>
  <p:notesTextViewPr>
    <p:cViewPr>
      <p:scale>
        <a:sx n="1" d="1"/>
        <a:sy n="1" d="1"/>
      </p:scale>
      <p:origin x="0" y="0"/>
    </p:cViewPr>
  </p:notesTextViewPr>
  <p:sorterViewPr>
    <p:cViewPr>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CE7F5-BD5D-4F73-8A27-C01A07BFA3C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690E09-E87A-4AA0-BFB9-AC73D8E8D197}">
      <dgm:prSet phldrT="[Text]"/>
      <dgm:spPr/>
      <dgm:t>
        <a:bodyPr/>
        <a:lstStyle/>
        <a:p>
          <a:endParaRPr lang="en-US" dirty="0"/>
        </a:p>
      </dgm:t>
    </dgm:pt>
    <dgm:pt modelId="{1124EE31-D443-4779-A224-D616BA3A8BBC}" type="parTrans" cxnId="{7717933A-796A-4235-A3E6-5AA5D5378B86}">
      <dgm:prSet/>
      <dgm:spPr/>
      <dgm:t>
        <a:bodyPr/>
        <a:lstStyle/>
        <a:p>
          <a:endParaRPr lang="en-US"/>
        </a:p>
      </dgm:t>
    </dgm:pt>
    <dgm:pt modelId="{00DF6BF8-D385-4192-80CF-25B7FEB78412}" type="sibTrans" cxnId="{7717933A-796A-4235-A3E6-5AA5D5378B86}">
      <dgm:prSet/>
      <dgm:spPr/>
      <dgm:t>
        <a:bodyPr/>
        <a:lstStyle/>
        <a:p>
          <a:endParaRPr lang="en-US"/>
        </a:p>
      </dgm:t>
    </dgm:pt>
    <dgm:pt modelId="{1292D176-4B63-40AE-9680-6F465FFE0D1B}">
      <dgm:prSet phldrT="[Text]"/>
      <dgm:spPr/>
      <dgm:t>
        <a:bodyPr/>
        <a:lstStyle/>
        <a:p>
          <a:endParaRPr lang="en-US" dirty="0"/>
        </a:p>
      </dgm:t>
    </dgm:pt>
    <dgm:pt modelId="{23117864-77BF-4658-84EF-D535D7AA9A1C}" type="parTrans" cxnId="{B21D3BA5-AF63-4B85-BF1A-03F090C59338}">
      <dgm:prSet/>
      <dgm:spPr/>
      <dgm:t>
        <a:bodyPr/>
        <a:lstStyle/>
        <a:p>
          <a:endParaRPr lang="en-US"/>
        </a:p>
      </dgm:t>
    </dgm:pt>
    <dgm:pt modelId="{FCEFEF45-6B22-43FA-94B1-8549FDADF191}" type="sibTrans" cxnId="{B21D3BA5-AF63-4B85-BF1A-03F090C59338}">
      <dgm:prSet/>
      <dgm:spPr/>
      <dgm:t>
        <a:bodyPr/>
        <a:lstStyle/>
        <a:p>
          <a:endParaRPr lang="en-US"/>
        </a:p>
      </dgm:t>
    </dgm:pt>
    <dgm:pt modelId="{A7CC0894-114F-456E-983D-6E39034B8539}">
      <dgm:prSet phldrT="[Text]"/>
      <dgm:spPr/>
      <dgm:t>
        <a:bodyPr/>
        <a:lstStyle/>
        <a:p>
          <a:endParaRPr lang="en-US" dirty="0"/>
        </a:p>
      </dgm:t>
    </dgm:pt>
    <dgm:pt modelId="{40122E31-BF8C-42D5-A066-30E4277E6A03}" type="parTrans" cxnId="{F1ADF30B-C1D1-48FA-9A94-E6476A15072F}">
      <dgm:prSet/>
      <dgm:spPr/>
      <dgm:t>
        <a:bodyPr/>
        <a:lstStyle/>
        <a:p>
          <a:endParaRPr lang="en-US"/>
        </a:p>
      </dgm:t>
    </dgm:pt>
    <dgm:pt modelId="{0B8154E0-8C8F-4130-89E6-7508C07A444F}" type="sibTrans" cxnId="{F1ADF30B-C1D1-48FA-9A94-E6476A15072F}">
      <dgm:prSet/>
      <dgm:spPr/>
      <dgm:t>
        <a:bodyPr/>
        <a:lstStyle/>
        <a:p>
          <a:endParaRPr lang="en-US"/>
        </a:p>
      </dgm:t>
    </dgm:pt>
    <dgm:pt modelId="{87B09220-71A3-48DC-8C91-9861E1086716}">
      <dgm:prSet phldrT="[Text]"/>
      <dgm:spPr/>
      <dgm:t>
        <a:bodyPr/>
        <a:lstStyle/>
        <a:p>
          <a:endParaRPr lang="en-US" dirty="0"/>
        </a:p>
      </dgm:t>
    </dgm:pt>
    <dgm:pt modelId="{C63FC75D-1BEC-44DF-BD2D-49965B24C4A8}" type="parTrans" cxnId="{65D162B7-65DE-4C97-BB94-DD896880302B}">
      <dgm:prSet/>
      <dgm:spPr/>
      <dgm:t>
        <a:bodyPr/>
        <a:lstStyle/>
        <a:p>
          <a:endParaRPr lang="en-US"/>
        </a:p>
      </dgm:t>
    </dgm:pt>
    <dgm:pt modelId="{6328F11A-1341-409A-9573-19C9D9BE62F4}" type="sibTrans" cxnId="{65D162B7-65DE-4C97-BB94-DD896880302B}">
      <dgm:prSet/>
      <dgm:spPr/>
      <dgm:t>
        <a:bodyPr/>
        <a:lstStyle/>
        <a:p>
          <a:endParaRPr lang="en-US"/>
        </a:p>
      </dgm:t>
    </dgm:pt>
    <dgm:pt modelId="{4C0D571B-EAB3-4028-B567-E0A617188F01}">
      <dgm:prSet phldrT="[Text]"/>
      <dgm:spPr/>
      <dgm:t>
        <a:bodyPr/>
        <a:lstStyle/>
        <a:p>
          <a:endParaRPr lang="en-US" dirty="0"/>
        </a:p>
      </dgm:t>
    </dgm:pt>
    <dgm:pt modelId="{AE85B69F-586D-497E-A0DA-C33E5893D65C}" type="sibTrans" cxnId="{F4B5FF26-F911-48A8-A133-D29F5D8A26C9}">
      <dgm:prSet/>
      <dgm:spPr/>
      <dgm:t>
        <a:bodyPr/>
        <a:lstStyle/>
        <a:p>
          <a:endParaRPr lang="en-US"/>
        </a:p>
      </dgm:t>
    </dgm:pt>
    <dgm:pt modelId="{9C4CBAA7-8960-464B-8A29-65CF13A575C7}" type="parTrans" cxnId="{F4B5FF26-F911-48A8-A133-D29F5D8A26C9}">
      <dgm:prSet/>
      <dgm:spPr/>
      <dgm:t>
        <a:bodyPr/>
        <a:lstStyle/>
        <a:p>
          <a:endParaRPr lang="en-US"/>
        </a:p>
      </dgm:t>
    </dgm:pt>
    <dgm:pt modelId="{75DF5C5D-0DF0-4C60-905F-673D45167EC7}" type="pres">
      <dgm:prSet presAssocID="{782CE7F5-BD5D-4F73-8A27-C01A07BFA3C1}" presName="cycle" presStyleCnt="0">
        <dgm:presLayoutVars>
          <dgm:dir/>
          <dgm:resizeHandles val="exact"/>
        </dgm:presLayoutVars>
      </dgm:prSet>
      <dgm:spPr/>
    </dgm:pt>
    <dgm:pt modelId="{72A4C6D2-4CBD-4342-A044-4DD959295494}" type="pres">
      <dgm:prSet presAssocID="{F5690E09-E87A-4AA0-BFB9-AC73D8E8D197}" presName="dummy" presStyleCnt="0"/>
      <dgm:spPr/>
    </dgm:pt>
    <dgm:pt modelId="{7C717197-763A-4DCB-A5DD-3C48767A6FEF}" type="pres">
      <dgm:prSet presAssocID="{F5690E09-E87A-4AA0-BFB9-AC73D8E8D197}" presName="node" presStyleLbl="revTx" presStyleIdx="0" presStyleCnt="5">
        <dgm:presLayoutVars>
          <dgm:bulletEnabled val="1"/>
        </dgm:presLayoutVars>
      </dgm:prSet>
      <dgm:spPr/>
    </dgm:pt>
    <dgm:pt modelId="{893B29C1-5F51-4CCA-AADA-1EC67630EF18}" type="pres">
      <dgm:prSet presAssocID="{00DF6BF8-D385-4192-80CF-25B7FEB78412}" presName="sibTrans" presStyleLbl="node1" presStyleIdx="0" presStyleCnt="5"/>
      <dgm:spPr/>
    </dgm:pt>
    <dgm:pt modelId="{9F83262D-02AF-4960-8D1C-FCEFA24138D4}" type="pres">
      <dgm:prSet presAssocID="{1292D176-4B63-40AE-9680-6F465FFE0D1B}" presName="dummy" presStyleCnt="0"/>
      <dgm:spPr/>
    </dgm:pt>
    <dgm:pt modelId="{A80BB101-C32F-424F-8453-CA4A8CA7D906}" type="pres">
      <dgm:prSet presAssocID="{1292D176-4B63-40AE-9680-6F465FFE0D1B}" presName="node" presStyleLbl="revTx" presStyleIdx="1" presStyleCnt="5" custScaleX="140808">
        <dgm:presLayoutVars>
          <dgm:bulletEnabled val="1"/>
        </dgm:presLayoutVars>
      </dgm:prSet>
      <dgm:spPr/>
    </dgm:pt>
    <dgm:pt modelId="{6E3A9F28-8657-402B-87AC-EB8652569451}" type="pres">
      <dgm:prSet presAssocID="{FCEFEF45-6B22-43FA-94B1-8549FDADF191}" presName="sibTrans" presStyleLbl="node1" presStyleIdx="1" presStyleCnt="5"/>
      <dgm:spPr/>
    </dgm:pt>
    <dgm:pt modelId="{75C3A0F4-ED61-461E-9E0B-3C7069FC731E}" type="pres">
      <dgm:prSet presAssocID="{A7CC0894-114F-456E-983D-6E39034B8539}" presName="dummy" presStyleCnt="0"/>
      <dgm:spPr/>
    </dgm:pt>
    <dgm:pt modelId="{CF3A41BD-C18B-4F30-ACCC-C63FE5B40352}" type="pres">
      <dgm:prSet presAssocID="{A7CC0894-114F-456E-983D-6E39034B8539}" presName="node" presStyleLbl="revTx" presStyleIdx="2" presStyleCnt="5">
        <dgm:presLayoutVars>
          <dgm:bulletEnabled val="1"/>
        </dgm:presLayoutVars>
      </dgm:prSet>
      <dgm:spPr/>
    </dgm:pt>
    <dgm:pt modelId="{2EEDAEB9-9B13-4D3F-AEBA-9889E11ED522}" type="pres">
      <dgm:prSet presAssocID="{0B8154E0-8C8F-4130-89E6-7508C07A444F}" presName="sibTrans" presStyleLbl="node1" presStyleIdx="2" presStyleCnt="5"/>
      <dgm:spPr/>
    </dgm:pt>
    <dgm:pt modelId="{763CE07E-8F95-418A-A5B1-6E8FA272AC42}" type="pres">
      <dgm:prSet presAssocID="{87B09220-71A3-48DC-8C91-9861E1086716}" presName="dummy" presStyleCnt="0"/>
      <dgm:spPr/>
    </dgm:pt>
    <dgm:pt modelId="{994F9BAD-A1D6-4E51-B839-26C121A677BF}" type="pres">
      <dgm:prSet presAssocID="{87B09220-71A3-48DC-8C91-9861E1086716}" presName="node" presStyleLbl="revTx" presStyleIdx="3" presStyleCnt="5">
        <dgm:presLayoutVars>
          <dgm:bulletEnabled val="1"/>
        </dgm:presLayoutVars>
      </dgm:prSet>
      <dgm:spPr/>
    </dgm:pt>
    <dgm:pt modelId="{7A691B91-9360-44A3-BCC1-4C778030B227}" type="pres">
      <dgm:prSet presAssocID="{6328F11A-1341-409A-9573-19C9D9BE62F4}" presName="sibTrans" presStyleLbl="node1" presStyleIdx="3" presStyleCnt="5"/>
      <dgm:spPr/>
    </dgm:pt>
    <dgm:pt modelId="{996F5596-626E-436F-B40B-2D5FA7A9091A}" type="pres">
      <dgm:prSet presAssocID="{4C0D571B-EAB3-4028-B567-E0A617188F01}" presName="dummy" presStyleCnt="0"/>
      <dgm:spPr/>
    </dgm:pt>
    <dgm:pt modelId="{52A24DAA-2F52-46A9-B342-B3461A10CACF}" type="pres">
      <dgm:prSet presAssocID="{4C0D571B-EAB3-4028-B567-E0A617188F01}" presName="node" presStyleLbl="revTx" presStyleIdx="4" presStyleCnt="5" custScaleX="148944">
        <dgm:presLayoutVars>
          <dgm:bulletEnabled val="1"/>
        </dgm:presLayoutVars>
      </dgm:prSet>
      <dgm:spPr/>
    </dgm:pt>
    <dgm:pt modelId="{27C688A4-8A4D-40AE-9525-89645272F690}" type="pres">
      <dgm:prSet presAssocID="{AE85B69F-586D-497E-A0DA-C33E5893D65C}" presName="sibTrans" presStyleLbl="node1" presStyleIdx="4" presStyleCnt="5"/>
      <dgm:spPr/>
    </dgm:pt>
  </dgm:ptLst>
  <dgm:cxnLst>
    <dgm:cxn modelId="{F1ADF30B-C1D1-48FA-9A94-E6476A15072F}" srcId="{782CE7F5-BD5D-4F73-8A27-C01A07BFA3C1}" destId="{A7CC0894-114F-456E-983D-6E39034B8539}" srcOrd="2" destOrd="0" parTransId="{40122E31-BF8C-42D5-A066-30E4277E6A03}" sibTransId="{0B8154E0-8C8F-4130-89E6-7508C07A444F}"/>
    <dgm:cxn modelId="{5C511B0C-EC3F-4D48-B002-FDF0E6DC2B25}" type="presOf" srcId="{AE85B69F-586D-497E-A0DA-C33E5893D65C}" destId="{27C688A4-8A4D-40AE-9525-89645272F690}" srcOrd="0" destOrd="0" presId="urn:microsoft.com/office/officeart/2005/8/layout/cycle1"/>
    <dgm:cxn modelId="{7317E926-AF5E-4B11-8DF1-C4ED956353B2}" type="presOf" srcId="{00DF6BF8-D385-4192-80CF-25B7FEB78412}" destId="{893B29C1-5F51-4CCA-AADA-1EC67630EF18}" srcOrd="0" destOrd="0" presId="urn:microsoft.com/office/officeart/2005/8/layout/cycle1"/>
    <dgm:cxn modelId="{F4B5FF26-F911-48A8-A133-D29F5D8A26C9}" srcId="{782CE7F5-BD5D-4F73-8A27-C01A07BFA3C1}" destId="{4C0D571B-EAB3-4028-B567-E0A617188F01}" srcOrd="4" destOrd="0" parTransId="{9C4CBAA7-8960-464B-8A29-65CF13A575C7}" sibTransId="{AE85B69F-586D-497E-A0DA-C33E5893D65C}"/>
    <dgm:cxn modelId="{218B6B33-3058-413B-BEF4-483390DB51C3}" type="presOf" srcId="{87B09220-71A3-48DC-8C91-9861E1086716}" destId="{994F9BAD-A1D6-4E51-B839-26C121A677BF}" srcOrd="0" destOrd="0" presId="urn:microsoft.com/office/officeart/2005/8/layout/cycle1"/>
    <dgm:cxn modelId="{7717933A-796A-4235-A3E6-5AA5D5378B86}" srcId="{782CE7F5-BD5D-4F73-8A27-C01A07BFA3C1}" destId="{F5690E09-E87A-4AA0-BFB9-AC73D8E8D197}" srcOrd="0" destOrd="0" parTransId="{1124EE31-D443-4779-A224-D616BA3A8BBC}" sibTransId="{00DF6BF8-D385-4192-80CF-25B7FEB78412}"/>
    <dgm:cxn modelId="{565E0C64-DBBF-404E-A48A-FF08FFE80776}" type="presOf" srcId="{4C0D571B-EAB3-4028-B567-E0A617188F01}" destId="{52A24DAA-2F52-46A9-B342-B3461A10CACF}" srcOrd="0" destOrd="0" presId="urn:microsoft.com/office/officeart/2005/8/layout/cycle1"/>
    <dgm:cxn modelId="{0845F945-7448-4FA6-BB6D-9CB9840BA5E1}" type="presOf" srcId="{6328F11A-1341-409A-9573-19C9D9BE62F4}" destId="{7A691B91-9360-44A3-BCC1-4C778030B227}" srcOrd="0" destOrd="0" presId="urn:microsoft.com/office/officeart/2005/8/layout/cycle1"/>
    <dgm:cxn modelId="{3C8C2D6E-A5F5-4422-AAD1-A4066E3DDECB}" type="presOf" srcId="{782CE7F5-BD5D-4F73-8A27-C01A07BFA3C1}" destId="{75DF5C5D-0DF0-4C60-905F-673D45167EC7}" srcOrd="0" destOrd="0" presId="urn:microsoft.com/office/officeart/2005/8/layout/cycle1"/>
    <dgm:cxn modelId="{F6204F70-28A1-418F-B816-B75E6561300C}" type="presOf" srcId="{F5690E09-E87A-4AA0-BFB9-AC73D8E8D197}" destId="{7C717197-763A-4DCB-A5DD-3C48767A6FEF}" srcOrd="0" destOrd="0" presId="urn:microsoft.com/office/officeart/2005/8/layout/cycle1"/>
    <dgm:cxn modelId="{AB072881-B898-4A2E-A84F-72483A78CFC6}" type="presOf" srcId="{0B8154E0-8C8F-4130-89E6-7508C07A444F}" destId="{2EEDAEB9-9B13-4D3F-AEBA-9889E11ED522}" srcOrd="0" destOrd="0" presId="urn:microsoft.com/office/officeart/2005/8/layout/cycle1"/>
    <dgm:cxn modelId="{80D60E93-785C-43F0-9237-D7BEE3159732}" type="presOf" srcId="{1292D176-4B63-40AE-9680-6F465FFE0D1B}" destId="{A80BB101-C32F-424F-8453-CA4A8CA7D906}" srcOrd="0" destOrd="0" presId="urn:microsoft.com/office/officeart/2005/8/layout/cycle1"/>
    <dgm:cxn modelId="{B21D3BA5-AF63-4B85-BF1A-03F090C59338}" srcId="{782CE7F5-BD5D-4F73-8A27-C01A07BFA3C1}" destId="{1292D176-4B63-40AE-9680-6F465FFE0D1B}" srcOrd="1" destOrd="0" parTransId="{23117864-77BF-4658-84EF-D535D7AA9A1C}" sibTransId="{FCEFEF45-6B22-43FA-94B1-8549FDADF191}"/>
    <dgm:cxn modelId="{65D162B7-65DE-4C97-BB94-DD896880302B}" srcId="{782CE7F5-BD5D-4F73-8A27-C01A07BFA3C1}" destId="{87B09220-71A3-48DC-8C91-9861E1086716}" srcOrd="3" destOrd="0" parTransId="{C63FC75D-1BEC-44DF-BD2D-49965B24C4A8}" sibTransId="{6328F11A-1341-409A-9573-19C9D9BE62F4}"/>
    <dgm:cxn modelId="{CC0CD2C9-F532-457A-A829-B71759C62CB7}" type="presOf" srcId="{A7CC0894-114F-456E-983D-6E39034B8539}" destId="{CF3A41BD-C18B-4F30-ACCC-C63FE5B40352}" srcOrd="0" destOrd="0" presId="urn:microsoft.com/office/officeart/2005/8/layout/cycle1"/>
    <dgm:cxn modelId="{79D04DE8-BCFD-45B6-84D0-C73DB5928C37}" type="presOf" srcId="{FCEFEF45-6B22-43FA-94B1-8549FDADF191}" destId="{6E3A9F28-8657-402B-87AC-EB8652569451}" srcOrd="0" destOrd="0" presId="urn:microsoft.com/office/officeart/2005/8/layout/cycle1"/>
    <dgm:cxn modelId="{F863AD39-A92D-43C8-B546-8357EA9EC9CF}" type="presParOf" srcId="{75DF5C5D-0DF0-4C60-905F-673D45167EC7}" destId="{72A4C6D2-4CBD-4342-A044-4DD959295494}" srcOrd="0" destOrd="0" presId="urn:microsoft.com/office/officeart/2005/8/layout/cycle1"/>
    <dgm:cxn modelId="{B5FFB0BB-F2E3-4F89-8950-4A554FD9675D}" type="presParOf" srcId="{75DF5C5D-0DF0-4C60-905F-673D45167EC7}" destId="{7C717197-763A-4DCB-A5DD-3C48767A6FEF}" srcOrd="1" destOrd="0" presId="urn:microsoft.com/office/officeart/2005/8/layout/cycle1"/>
    <dgm:cxn modelId="{EA8B0291-DD67-474B-846A-686D55AA785E}" type="presParOf" srcId="{75DF5C5D-0DF0-4C60-905F-673D45167EC7}" destId="{893B29C1-5F51-4CCA-AADA-1EC67630EF18}" srcOrd="2" destOrd="0" presId="urn:microsoft.com/office/officeart/2005/8/layout/cycle1"/>
    <dgm:cxn modelId="{53978D25-3527-48BE-B6E9-8C2116B376F7}" type="presParOf" srcId="{75DF5C5D-0DF0-4C60-905F-673D45167EC7}" destId="{9F83262D-02AF-4960-8D1C-FCEFA24138D4}" srcOrd="3" destOrd="0" presId="urn:microsoft.com/office/officeart/2005/8/layout/cycle1"/>
    <dgm:cxn modelId="{63F5E176-87F9-4ABF-99A3-F09EEECEA071}" type="presParOf" srcId="{75DF5C5D-0DF0-4C60-905F-673D45167EC7}" destId="{A80BB101-C32F-424F-8453-CA4A8CA7D906}" srcOrd="4" destOrd="0" presId="urn:microsoft.com/office/officeart/2005/8/layout/cycle1"/>
    <dgm:cxn modelId="{765ED39E-448D-4039-8D56-37A5FF7C24CE}" type="presParOf" srcId="{75DF5C5D-0DF0-4C60-905F-673D45167EC7}" destId="{6E3A9F28-8657-402B-87AC-EB8652569451}" srcOrd="5" destOrd="0" presId="urn:microsoft.com/office/officeart/2005/8/layout/cycle1"/>
    <dgm:cxn modelId="{4250D9E7-AB45-454F-AE00-542AF27E313C}" type="presParOf" srcId="{75DF5C5D-0DF0-4C60-905F-673D45167EC7}" destId="{75C3A0F4-ED61-461E-9E0B-3C7069FC731E}" srcOrd="6" destOrd="0" presId="urn:microsoft.com/office/officeart/2005/8/layout/cycle1"/>
    <dgm:cxn modelId="{F516E814-8BD9-4C43-A809-63D6CCA2EF11}" type="presParOf" srcId="{75DF5C5D-0DF0-4C60-905F-673D45167EC7}" destId="{CF3A41BD-C18B-4F30-ACCC-C63FE5B40352}" srcOrd="7" destOrd="0" presId="urn:microsoft.com/office/officeart/2005/8/layout/cycle1"/>
    <dgm:cxn modelId="{F7BB2526-33F7-409C-B559-665C375799D3}" type="presParOf" srcId="{75DF5C5D-0DF0-4C60-905F-673D45167EC7}" destId="{2EEDAEB9-9B13-4D3F-AEBA-9889E11ED522}" srcOrd="8" destOrd="0" presId="urn:microsoft.com/office/officeart/2005/8/layout/cycle1"/>
    <dgm:cxn modelId="{ABF75F62-384A-42E9-904F-45F03C9952EC}" type="presParOf" srcId="{75DF5C5D-0DF0-4C60-905F-673D45167EC7}" destId="{763CE07E-8F95-418A-A5B1-6E8FA272AC42}" srcOrd="9" destOrd="0" presId="urn:microsoft.com/office/officeart/2005/8/layout/cycle1"/>
    <dgm:cxn modelId="{4F54FF98-7F79-4A22-B687-0CB601FDA3FA}" type="presParOf" srcId="{75DF5C5D-0DF0-4C60-905F-673D45167EC7}" destId="{994F9BAD-A1D6-4E51-B839-26C121A677BF}" srcOrd="10" destOrd="0" presId="urn:microsoft.com/office/officeart/2005/8/layout/cycle1"/>
    <dgm:cxn modelId="{BD0701C7-9D29-49E8-9573-7EB665813C63}" type="presParOf" srcId="{75DF5C5D-0DF0-4C60-905F-673D45167EC7}" destId="{7A691B91-9360-44A3-BCC1-4C778030B227}" srcOrd="11" destOrd="0" presId="urn:microsoft.com/office/officeart/2005/8/layout/cycle1"/>
    <dgm:cxn modelId="{9B19DD83-CC18-4C73-B146-CF5A0D4878D9}" type="presParOf" srcId="{75DF5C5D-0DF0-4C60-905F-673D45167EC7}" destId="{996F5596-626E-436F-B40B-2D5FA7A9091A}" srcOrd="12" destOrd="0" presId="urn:microsoft.com/office/officeart/2005/8/layout/cycle1"/>
    <dgm:cxn modelId="{3610661D-7E4B-40A2-A446-06938A06FACB}" type="presParOf" srcId="{75DF5C5D-0DF0-4C60-905F-673D45167EC7}" destId="{52A24DAA-2F52-46A9-B342-B3461A10CACF}" srcOrd="13" destOrd="0" presId="urn:microsoft.com/office/officeart/2005/8/layout/cycle1"/>
    <dgm:cxn modelId="{D197E3BC-3A9C-4BE6-8629-3A64227AD8F1}" type="presParOf" srcId="{75DF5C5D-0DF0-4C60-905F-673D45167EC7}" destId="{27C688A4-8A4D-40AE-9525-89645272F69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CE7F5-BD5D-4F73-8A27-C01A07BFA3C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690E09-E87A-4AA0-BFB9-AC73D8E8D197}">
      <dgm:prSet phldrT="[Text]"/>
      <dgm:spPr/>
      <dgm:t>
        <a:bodyPr/>
        <a:lstStyle/>
        <a:p>
          <a:endParaRPr lang="en-US" dirty="0"/>
        </a:p>
      </dgm:t>
    </dgm:pt>
    <dgm:pt modelId="{1124EE31-D443-4779-A224-D616BA3A8BBC}" type="parTrans" cxnId="{7717933A-796A-4235-A3E6-5AA5D5378B86}">
      <dgm:prSet/>
      <dgm:spPr/>
      <dgm:t>
        <a:bodyPr/>
        <a:lstStyle/>
        <a:p>
          <a:endParaRPr lang="en-US"/>
        </a:p>
      </dgm:t>
    </dgm:pt>
    <dgm:pt modelId="{00DF6BF8-D385-4192-80CF-25B7FEB78412}" type="sibTrans" cxnId="{7717933A-796A-4235-A3E6-5AA5D5378B86}">
      <dgm:prSet/>
      <dgm:spPr/>
      <dgm:t>
        <a:bodyPr/>
        <a:lstStyle/>
        <a:p>
          <a:endParaRPr lang="en-US"/>
        </a:p>
      </dgm:t>
    </dgm:pt>
    <dgm:pt modelId="{1292D176-4B63-40AE-9680-6F465FFE0D1B}">
      <dgm:prSet phldrT="[Text]"/>
      <dgm:spPr/>
      <dgm:t>
        <a:bodyPr/>
        <a:lstStyle/>
        <a:p>
          <a:endParaRPr lang="en-US" dirty="0"/>
        </a:p>
      </dgm:t>
    </dgm:pt>
    <dgm:pt modelId="{23117864-77BF-4658-84EF-D535D7AA9A1C}" type="parTrans" cxnId="{B21D3BA5-AF63-4B85-BF1A-03F090C59338}">
      <dgm:prSet/>
      <dgm:spPr/>
      <dgm:t>
        <a:bodyPr/>
        <a:lstStyle/>
        <a:p>
          <a:endParaRPr lang="en-US"/>
        </a:p>
      </dgm:t>
    </dgm:pt>
    <dgm:pt modelId="{FCEFEF45-6B22-43FA-94B1-8549FDADF191}" type="sibTrans" cxnId="{B21D3BA5-AF63-4B85-BF1A-03F090C59338}">
      <dgm:prSet/>
      <dgm:spPr/>
      <dgm:t>
        <a:bodyPr/>
        <a:lstStyle/>
        <a:p>
          <a:endParaRPr lang="en-US"/>
        </a:p>
      </dgm:t>
    </dgm:pt>
    <dgm:pt modelId="{A7CC0894-114F-456E-983D-6E39034B8539}">
      <dgm:prSet phldrT="[Text]"/>
      <dgm:spPr/>
      <dgm:t>
        <a:bodyPr/>
        <a:lstStyle/>
        <a:p>
          <a:endParaRPr lang="en-US" dirty="0"/>
        </a:p>
      </dgm:t>
    </dgm:pt>
    <dgm:pt modelId="{40122E31-BF8C-42D5-A066-30E4277E6A03}" type="parTrans" cxnId="{F1ADF30B-C1D1-48FA-9A94-E6476A15072F}">
      <dgm:prSet/>
      <dgm:spPr/>
      <dgm:t>
        <a:bodyPr/>
        <a:lstStyle/>
        <a:p>
          <a:endParaRPr lang="en-US"/>
        </a:p>
      </dgm:t>
    </dgm:pt>
    <dgm:pt modelId="{0B8154E0-8C8F-4130-89E6-7508C07A444F}" type="sibTrans" cxnId="{F1ADF30B-C1D1-48FA-9A94-E6476A15072F}">
      <dgm:prSet/>
      <dgm:spPr/>
      <dgm:t>
        <a:bodyPr/>
        <a:lstStyle/>
        <a:p>
          <a:endParaRPr lang="en-US"/>
        </a:p>
      </dgm:t>
    </dgm:pt>
    <dgm:pt modelId="{87B09220-71A3-48DC-8C91-9861E1086716}">
      <dgm:prSet phldrT="[Text]"/>
      <dgm:spPr/>
      <dgm:t>
        <a:bodyPr/>
        <a:lstStyle/>
        <a:p>
          <a:endParaRPr lang="en-US" dirty="0"/>
        </a:p>
      </dgm:t>
    </dgm:pt>
    <dgm:pt modelId="{C63FC75D-1BEC-44DF-BD2D-49965B24C4A8}" type="parTrans" cxnId="{65D162B7-65DE-4C97-BB94-DD896880302B}">
      <dgm:prSet/>
      <dgm:spPr/>
      <dgm:t>
        <a:bodyPr/>
        <a:lstStyle/>
        <a:p>
          <a:endParaRPr lang="en-US"/>
        </a:p>
      </dgm:t>
    </dgm:pt>
    <dgm:pt modelId="{6328F11A-1341-409A-9573-19C9D9BE62F4}" type="sibTrans" cxnId="{65D162B7-65DE-4C97-BB94-DD896880302B}">
      <dgm:prSet/>
      <dgm:spPr/>
      <dgm:t>
        <a:bodyPr/>
        <a:lstStyle/>
        <a:p>
          <a:endParaRPr lang="en-US"/>
        </a:p>
      </dgm:t>
    </dgm:pt>
    <dgm:pt modelId="{4C0D571B-EAB3-4028-B567-E0A617188F01}">
      <dgm:prSet phldrT="[Text]"/>
      <dgm:spPr/>
      <dgm:t>
        <a:bodyPr/>
        <a:lstStyle/>
        <a:p>
          <a:endParaRPr lang="en-US" dirty="0"/>
        </a:p>
      </dgm:t>
    </dgm:pt>
    <dgm:pt modelId="{AE85B69F-586D-497E-A0DA-C33E5893D65C}" type="sibTrans" cxnId="{F4B5FF26-F911-48A8-A133-D29F5D8A26C9}">
      <dgm:prSet/>
      <dgm:spPr/>
      <dgm:t>
        <a:bodyPr/>
        <a:lstStyle/>
        <a:p>
          <a:endParaRPr lang="en-US"/>
        </a:p>
      </dgm:t>
    </dgm:pt>
    <dgm:pt modelId="{9C4CBAA7-8960-464B-8A29-65CF13A575C7}" type="parTrans" cxnId="{F4B5FF26-F911-48A8-A133-D29F5D8A26C9}">
      <dgm:prSet/>
      <dgm:spPr/>
      <dgm:t>
        <a:bodyPr/>
        <a:lstStyle/>
        <a:p>
          <a:endParaRPr lang="en-US"/>
        </a:p>
      </dgm:t>
    </dgm:pt>
    <dgm:pt modelId="{75DF5C5D-0DF0-4C60-905F-673D45167EC7}" type="pres">
      <dgm:prSet presAssocID="{782CE7F5-BD5D-4F73-8A27-C01A07BFA3C1}" presName="cycle" presStyleCnt="0">
        <dgm:presLayoutVars>
          <dgm:dir/>
          <dgm:resizeHandles val="exact"/>
        </dgm:presLayoutVars>
      </dgm:prSet>
      <dgm:spPr/>
    </dgm:pt>
    <dgm:pt modelId="{72A4C6D2-4CBD-4342-A044-4DD959295494}" type="pres">
      <dgm:prSet presAssocID="{F5690E09-E87A-4AA0-BFB9-AC73D8E8D197}" presName="dummy" presStyleCnt="0"/>
      <dgm:spPr/>
    </dgm:pt>
    <dgm:pt modelId="{7C717197-763A-4DCB-A5DD-3C48767A6FEF}" type="pres">
      <dgm:prSet presAssocID="{F5690E09-E87A-4AA0-BFB9-AC73D8E8D197}" presName="node" presStyleLbl="revTx" presStyleIdx="0" presStyleCnt="5">
        <dgm:presLayoutVars>
          <dgm:bulletEnabled val="1"/>
        </dgm:presLayoutVars>
      </dgm:prSet>
      <dgm:spPr/>
    </dgm:pt>
    <dgm:pt modelId="{893B29C1-5F51-4CCA-AADA-1EC67630EF18}" type="pres">
      <dgm:prSet presAssocID="{00DF6BF8-D385-4192-80CF-25B7FEB78412}" presName="sibTrans" presStyleLbl="node1" presStyleIdx="0" presStyleCnt="5"/>
      <dgm:spPr/>
    </dgm:pt>
    <dgm:pt modelId="{9F83262D-02AF-4960-8D1C-FCEFA24138D4}" type="pres">
      <dgm:prSet presAssocID="{1292D176-4B63-40AE-9680-6F465FFE0D1B}" presName="dummy" presStyleCnt="0"/>
      <dgm:spPr/>
    </dgm:pt>
    <dgm:pt modelId="{A80BB101-C32F-424F-8453-CA4A8CA7D906}" type="pres">
      <dgm:prSet presAssocID="{1292D176-4B63-40AE-9680-6F465FFE0D1B}" presName="node" presStyleLbl="revTx" presStyleIdx="1" presStyleCnt="5" custScaleX="140808">
        <dgm:presLayoutVars>
          <dgm:bulletEnabled val="1"/>
        </dgm:presLayoutVars>
      </dgm:prSet>
      <dgm:spPr/>
    </dgm:pt>
    <dgm:pt modelId="{6E3A9F28-8657-402B-87AC-EB8652569451}" type="pres">
      <dgm:prSet presAssocID="{FCEFEF45-6B22-43FA-94B1-8549FDADF191}" presName="sibTrans" presStyleLbl="node1" presStyleIdx="1" presStyleCnt="5"/>
      <dgm:spPr/>
    </dgm:pt>
    <dgm:pt modelId="{75C3A0F4-ED61-461E-9E0B-3C7069FC731E}" type="pres">
      <dgm:prSet presAssocID="{A7CC0894-114F-456E-983D-6E39034B8539}" presName="dummy" presStyleCnt="0"/>
      <dgm:spPr/>
    </dgm:pt>
    <dgm:pt modelId="{CF3A41BD-C18B-4F30-ACCC-C63FE5B40352}" type="pres">
      <dgm:prSet presAssocID="{A7CC0894-114F-456E-983D-6E39034B8539}" presName="node" presStyleLbl="revTx" presStyleIdx="2" presStyleCnt="5">
        <dgm:presLayoutVars>
          <dgm:bulletEnabled val="1"/>
        </dgm:presLayoutVars>
      </dgm:prSet>
      <dgm:spPr/>
    </dgm:pt>
    <dgm:pt modelId="{2EEDAEB9-9B13-4D3F-AEBA-9889E11ED522}" type="pres">
      <dgm:prSet presAssocID="{0B8154E0-8C8F-4130-89E6-7508C07A444F}" presName="sibTrans" presStyleLbl="node1" presStyleIdx="2" presStyleCnt="5"/>
      <dgm:spPr/>
    </dgm:pt>
    <dgm:pt modelId="{763CE07E-8F95-418A-A5B1-6E8FA272AC42}" type="pres">
      <dgm:prSet presAssocID="{87B09220-71A3-48DC-8C91-9861E1086716}" presName="dummy" presStyleCnt="0"/>
      <dgm:spPr/>
    </dgm:pt>
    <dgm:pt modelId="{994F9BAD-A1D6-4E51-B839-26C121A677BF}" type="pres">
      <dgm:prSet presAssocID="{87B09220-71A3-48DC-8C91-9861E1086716}" presName="node" presStyleLbl="revTx" presStyleIdx="3" presStyleCnt="5">
        <dgm:presLayoutVars>
          <dgm:bulletEnabled val="1"/>
        </dgm:presLayoutVars>
      </dgm:prSet>
      <dgm:spPr/>
    </dgm:pt>
    <dgm:pt modelId="{7A691B91-9360-44A3-BCC1-4C778030B227}" type="pres">
      <dgm:prSet presAssocID="{6328F11A-1341-409A-9573-19C9D9BE62F4}" presName="sibTrans" presStyleLbl="node1" presStyleIdx="3" presStyleCnt="5"/>
      <dgm:spPr/>
    </dgm:pt>
    <dgm:pt modelId="{996F5596-626E-436F-B40B-2D5FA7A9091A}" type="pres">
      <dgm:prSet presAssocID="{4C0D571B-EAB3-4028-B567-E0A617188F01}" presName="dummy" presStyleCnt="0"/>
      <dgm:spPr/>
    </dgm:pt>
    <dgm:pt modelId="{52A24DAA-2F52-46A9-B342-B3461A10CACF}" type="pres">
      <dgm:prSet presAssocID="{4C0D571B-EAB3-4028-B567-E0A617188F01}" presName="node" presStyleLbl="revTx" presStyleIdx="4" presStyleCnt="5" custScaleX="148944">
        <dgm:presLayoutVars>
          <dgm:bulletEnabled val="1"/>
        </dgm:presLayoutVars>
      </dgm:prSet>
      <dgm:spPr/>
    </dgm:pt>
    <dgm:pt modelId="{27C688A4-8A4D-40AE-9525-89645272F690}" type="pres">
      <dgm:prSet presAssocID="{AE85B69F-586D-497E-A0DA-C33E5893D65C}" presName="sibTrans" presStyleLbl="node1" presStyleIdx="4" presStyleCnt="5"/>
      <dgm:spPr/>
    </dgm:pt>
  </dgm:ptLst>
  <dgm:cxnLst>
    <dgm:cxn modelId="{F1ADF30B-C1D1-48FA-9A94-E6476A15072F}" srcId="{782CE7F5-BD5D-4F73-8A27-C01A07BFA3C1}" destId="{A7CC0894-114F-456E-983D-6E39034B8539}" srcOrd="2" destOrd="0" parTransId="{40122E31-BF8C-42D5-A066-30E4277E6A03}" sibTransId="{0B8154E0-8C8F-4130-89E6-7508C07A444F}"/>
    <dgm:cxn modelId="{5C511B0C-EC3F-4D48-B002-FDF0E6DC2B25}" type="presOf" srcId="{AE85B69F-586D-497E-A0DA-C33E5893D65C}" destId="{27C688A4-8A4D-40AE-9525-89645272F690}" srcOrd="0" destOrd="0" presId="urn:microsoft.com/office/officeart/2005/8/layout/cycle1"/>
    <dgm:cxn modelId="{7317E926-AF5E-4B11-8DF1-C4ED956353B2}" type="presOf" srcId="{00DF6BF8-D385-4192-80CF-25B7FEB78412}" destId="{893B29C1-5F51-4CCA-AADA-1EC67630EF18}" srcOrd="0" destOrd="0" presId="urn:microsoft.com/office/officeart/2005/8/layout/cycle1"/>
    <dgm:cxn modelId="{F4B5FF26-F911-48A8-A133-D29F5D8A26C9}" srcId="{782CE7F5-BD5D-4F73-8A27-C01A07BFA3C1}" destId="{4C0D571B-EAB3-4028-B567-E0A617188F01}" srcOrd="4" destOrd="0" parTransId="{9C4CBAA7-8960-464B-8A29-65CF13A575C7}" sibTransId="{AE85B69F-586D-497E-A0DA-C33E5893D65C}"/>
    <dgm:cxn modelId="{218B6B33-3058-413B-BEF4-483390DB51C3}" type="presOf" srcId="{87B09220-71A3-48DC-8C91-9861E1086716}" destId="{994F9BAD-A1D6-4E51-B839-26C121A677BF}" srcOrd="0" destOrd="0" presId="urn:microsoft.com/office/officeart/2005/8/layout/cycle1"/>
    <dgm:cxn modelId="{7717933A-796A-4235-A3E6-5AA5D5378B86}" srcId="{782CE7F5-BD5D-4F73-8A27-C01A07BFA3C1}" destId="{F5690E09-E87A-4AA0-BFB9-AC73D8E8D197}" srcOrd="0" destOrd="0" parTransId="{1124EE31-D443-4779-A224-D616BA3A8BBC}" sibTransId="{00DF6BF8-D385-4192-80CF-25B7FEB78412}"/>
    <dgm:cxn modelId="{565E0C64-DBBF-404E-A48A-FF08FFE80776}" type="presOf" srcId="{4C0D571B-EAB3-4028-B567-E0A617188F01}" destId="{52A24DAA-2F52-46A9-B342-B3461A10CACF}" srcOrd="0" destOrd="0" presId="urn:microsoft.com/office/officeart/2005/8/layout/cycle1"/>
    <dgm:cxn modelId="{0845F945-7448-4FA6-BB6D-9CB9840BA5E1}" type="presOf" srcId="{6328F11A-1341-409A-9573-19C9D9BE62F4}" destId="{7A691B91-9360-44A3-BCC1-4C778030B227}" srcOrd="0" destOrd="0" presId="urn:microsoft.com/office/officeart/2005/8/layout/cycle1"/>
    <dgm:cxn modelId="{3C8C2D6E-A5F5-4422-AAD1-A4066E3DDECB}" type="presOf" srcId="{782CE7F5-BD5D-4F73-8A27-C01A07BFA3C1}" destId="{75DF5C5D-0DF0-4C60-905F-673D45167EC7}" srcOrd="0" destOrd="0" presId="urn:microsoft.com/office/officeart/2005/8/layout/cycle1"/>
    <dgm:cxn modelId="{F6204F70-28A1-418F-B816-B75E6561300C}" type="presOf" srcId="{F5690E09-E87A-4AA0-BFB9-AC73D8E8D197}" destId="{7C717197-763A-4DCB-A5DD-3C48767A6FEF}" srcOrd="0" destOrd="0" presId="urn:microsoft.com/office/officeart/2005/8/layout/cycle1"/>
    <dgm:cxn modelId="{AB072881-B898-4A2E-A84F-72483A78CFC6}" type="presOf" srcId="{0B8154E0-8C8F-4130-89E6-7508C07A444F}" destId="{2EEDAEB9-9B13-4D3F-AEBA-9889E11ED522}" srcOrd="0" destOrd="0" presId="urn:microsoft.com/office/officeart/2005/8/layout/cycle1"/>
    <dgm:cxn modelId="{80D60E93-785C-43F0-9237-D7BEE3159732}" type="presOf" srcId="{1292D176-4B63-40AE-9680-6F465FFE0D1B}" destId="{A80BB101-C32F-424F-8453-CA4A8CA7D906}" srcOrd="0" destOrd="0" presId="urn:microsoft.com/office/officeart/2005/8/layout/cycle1"/>
    <dgm:cxn modelId="{B21D3BA5-AF63-4B85-BF1A-03F090C59338}" srcId="{782CE7F5-BD5D-4F73-8A27-C01A07BFA3C1}" destId="{1292D176-4B63-40AE-9680-6F465FFE0D1B}" srcOrd="1" destOrd="0" parTransId="{23117864-77BF-4658-84EF-D535D7AA9A1C}" sibTransId="{FCEFEF45-6B22-43FA-94B1-8549FDADF191}"/>
    <dgm:cxn modelId="{65D162B7-65DE-4C97-BB94-DD896880302B}" srcId="{782CE7F5-BD5D-4F73-8A27-C01A07BFA3C1}" destId="{87B09220-71A3-48DC-8C91-9861E1086716}" srcOrd="3" destOrd="0" parTransId="{C63FC75D-1BEC-44DF-BD2D-49965B24C4A8}" sibTransId="{6328F11A-1341-409A-9573-19C9D9BE62F4}"/>
    <dgm:cxn modelId="{CC0CD2C9-F532-457A-A829-B71759C62CB7}" type="presOf" srcId="{A7CC0894-114F-456E-983D-6E39034B8539}" destId="{CF3A41BD-C18B-4F30-ACCC-C63FE5B40352}" srcOrd="0" destOrd="0" presId="urn:microsoft.com/office/officeart/2005/8/layout/cycle1"/>
    <dgm:cxn modelId="{79D04DE8-BCFD-45B6-84D0-C73DB5928C37}" type="presOf" srcId="{FCEFEF45-6B22-43FA-94B1-8549FDADF191}" destId="{6E3A9F28-8657-402B-87AC-EB8652569451}" srcOrd="0" destOrd="0" presId="urn:microsoft.com/office/officeart/2005/8/layout/cycle1"/>
    <dgm:cxn modelId="{F863AD39-A92D-43C8-B546-8357EA9EC9CF}" type="presParOf" srcId="{75DF5C5D-0DF0-4C60-905F-673D45167EC7}" destId="{72A4C6D2-4CBD-4342-A044-4DD959295494}" srcOrd="0" destOrd="0" presId="urn:microsoft.com/office/officeart/2005/8/layout/cycle1"/>
    <dgm:cxn modelId="{B5FFB0BB-F2E3-4F89-8950-4A554FD9675D}" type="presParOf" srcId="{75DF5C5D-0DF0-4C60-905F-673D45167EC7}" destId="{7C717197-763A-4DCB-A5DD-3C48767A6FEF}" srcOrd="1" destOrd="0" presId="urn:microsoft.com/office/officeart/2005/8/layout/cycle1"/>
    <dgm:cxn modelId="{EA8B0291-DD67-474B-846A-686D55AA785E}" type="presParOf" srcId="{75DF5C5D-0DF0-4C60-905F-673D45167EC7}" destId="{893B29C1-5F51-4CCA-AADA-1EC67630EF18}" srcOrd="2" destOrd="0" presId="urn:microsoft.com/office/officeart/2005/8/layout/cycle1"/>
    <dgm:cxn modelId="{53978D25-3527-48BE-B6E9-8C2116B376F7}" type="presParOf" srcId="{75DF5C5D-0DF0-4C60-905F-673D45167EC7}" destId="{9F83262D-02AF-4960-8D1C-FCEFA24138D4}" srcOrd="3" destOrd="0" presId="urn:microsoft.com/office/officeart/2005/8/layout/cycle1"/>
    <dgm:cxn modelId="{63F5E176-87F9-4ABF-99A3-F09EEECEA071}" type="presParOf" srcId="{75DF5C5D-0DF0-4C60-905F-673D45167EC7}" destId="{A80BB101-C32F-424F-8453-CA4A8CA7D906}" srcOrd="4" destOrd="0" presId="urn:microsoft.com/office/officeart/2005/8/layout/cycle1"/>
    <dgm:cxn modelId="{765ED39E-448D-4039-8D56-37A5FF7C24CE}" type="presParOf" srcId="{75DF5C5D-0DF0-4C60-905F-673D45167EC7}" destId="{6E3A9F28-8657-402B-87AC-EB8652569451}" srcOrd="5" destOrd="0" presId="urn:microsoft.com/office/officeart/2005/8/layout/cycle1"/>
    <dgm:cxn modelId="{4250D9E7-AB45-454F-AE00-542AF27E313C}" type="presParOf" srcId="{75DF5C5D-0DF0-4C60-905F-673D45167EC7}" destId="{75C3A0F4-ED61-461E-9E0B-3C7069FC731E}" srcOrd="6" destOrd="0" presId="urn:microsoft.com/office/officeart/2005/8/layout/cycle1"/>
    <dgm:cxn modelId="{F516E814-8BD9-4C43-A809-63D6CCA2EF11}" type="presParOf" srcId="{75DF5C5D-0DF0-4C60-905F-673D45167EC7}" destId="{CF3A41BD-C18B-4F30-ACCC-C63FE5B40352}" srcOrd="7" destOrd="0" presId="urn:microsoft.com/office/officeart/2005/8/layout/cycle1"/>
    <dgm:cxn modelId="{F7BB2526-33F7-409C-B559-665C375799D3}" type="presParOf" srcId="{75DF5C5D-0DF0-4C60-905F-673D45167EC7}" destId="{2EEDAEB9-9B13-4D3F-AEBA-9889E11ED522}" srcOrd="8" destOrd="0" presId="urn:microsoft.com/office/officeart/2005/8/layout/cycle1"/>
    <dgm:cxn modelId="{ABF75F62-384A-42E9-904F-45F03C9952EC}" type="presParOf" srcId="{75DF5C5D-0DF0-4C60-905F-673D45167EC7}" destId="{763CE07E-8F95-418A-A5B1-6E8FA272AC42}" srcOrd="9" destOrd="0" presId="urn:microsoft.com/office/officeart/2005/8/layout/cycle1"/>
    <dgm:cxn modelId="{4F54FF98-7F79-4A22-B687-0CB601FDA3FA}" type="presParOf" srcId="{75DF5C5D-0DF0-4C60-905F-673D45167EC7}" destId="{994F9BAD-A1D6-4E51-B839-26C121A677BF}" srcOrd="10" destOrd="0" presId="urn:microsoft.com/office/officeart/2005/8/layout/cycle1"/>
    <dgm:cxn modelId="{BD0701C7-9D29-49E8-9573-7EB665813C63}" type="presParOf" srcId="{75DF5C5D-0DF0-4C60-905F-673D45167EC7}" destId="{7A691B91-9360-44A3-BCC1-4C778030B227}" srcOrd="11" destOrd="0" presId="urn:microsoft.com/office/officeart/2005/8/layout/cycle1"/>
    <dgm:cxn modelId="{9B19DD83-CC18-4C73-B146-CF5A0D4878D9}" type="presParOf" srcId="{75DF5C5D-0DF0-4C60-905F-673D45167EC7}" destId="{996F5596-626E-436F-B40B-2D5FA7A9091A}" srcOrd="12" destOrd="0" presId="urn:microsoft.com/office/officeart/2005/8/layout/cycle1"/>
    <dgm:cxn modelId="{3610661D-7E4B-40A2-A446-06938A06FACB}" type="presParOf" srcId="{75DF5C5D-0DF0-4C60-905F-673D45167EC7}" destId="{52A24DAA-2F52-46A9-B342-B3461A10CACF}" srcOrd="13" destOrd="0" presId="urn:microsoft.com/office/officeart/2005/8/layout/cycle1"/>
    <dgm:cxn modelId="{D197E3BC-3A9C-4BE6-8629-3A64227AD8F1}" type="presParOf" srcId="{75DF5C5D-0DF0-4C60-905F-673D45167EC7}" destId="{27C688A4-8A4D-40AE-9525-89645272F69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197-763A-4DCB-A5DD-3C48767A6FEF}">
      <dsp:nvSpPr>
        <dsp:cNvPr id="0" name=""/>
        <dsp:cNvSpPr/>
      </dsp:nvSpPr>
      <dsp:spPr>
        <a:xfrm>
          <a:off x="4567812"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67812" y="39140"/>
        <a:ext cx="1341437" cy="1341437"/>
      </dsp:txXfrm>
    </dsp:sp>
    <dsp:sp modelId="{893B29C1-5F51-4CCA-AADA-1EC67630EF18}">
      <dsp:nvSpPr>
        <dsp:cNvPr id="0" name=""/>
        <dsp:cNvSpPr/>
      </dsp:nvSpPr>
      <dsp:spPr>
        <a:xfrm>
          <a:off x="1412707"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BB101-C32F-424F-8453-CA4A8CA7D906}">
      <dsp:nvSpPr>
        <dsp:cNvPr id="0" name=""/>
        <dsp:cNvSpPr/>
      </dsp:nvSpPr>
      <dsp:spPr>
        <a:xfrm>
          <a:off x="5104585" y="2533541"/>
          <a:ext cx="188885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04585" y="2533541"/>
        <a:ext cx="1888851" cy="1341437"/>
      </dsp:txXfrm>
    </dsp:sp>
    <dsp:sp modelId="{6E3A9F28-8657-402B-87AC-EB8652569451}">
      <dsp:nvSpPr>
        <dsp:cNvPr id="0" name=""/>
        <dsp:cNvSpPr/>
      </dsp:nvSpPr>
      <dsp:spPr>
        <a:xfrm>
          <a:off x="1412707"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A41BD-C18B-4F30-ACCC-C63FE5B40352}">
      <dsp:nvSpPr>
        <dsp:cNvPr id="0" name=""/>
        <dsp:cNvSpPr/>
      </dsp:nvSpPr>
      <dsp:spPr>
        <a:xfrm>
          <a:off x="3256427"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56427" y="4075166"/>
        <a:ext cx="1341437" cy="1341437"/>
      </dsp:txXfrm>
    </dsp:sp>
    <dsp:sp modelId="{2EEDAEB9-9B13-4D3F-AEBA-9889E11ED522}">
      <dsp:nvSpPr>
        <dsp:cNvPr id="0" name=""/>
        <dsp:cNvSpPr/>
      </dsp:nvSpPr>
      <dsp:spPr>
        <a:xfrm>
          <a:off x="1412707"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F9BAD-A1D6-4E51-B839-26C121A677BF}">
      <dsp:nvSpPr>
        <dsp:cNvPr id="0" name=""/>
        <dsp:cNvSpPr/>
      </dsp:nvSpPr>
      <dsp:spPr>
        <a:xfrm>
          <a:off x="1134563"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34563" y="2533541"/>
        <a:ext cx="1341437" cy="1341437"/>
      </dsp:txXfrm>
    </dsp:sp>
    <dsp:sp modelId="{7A691B91-9360-44A3-BCC1-4C778030B227}">
      <dsp:nvSpPr>
        <dsp:cNvPr id="0" name=""/>
        <dsp:cNvSpPr/>
      </dsp:nvSpPr>
      <dsp:spPr>
        <a:xfrm>
          <a:off x="1412707"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24DAA-2F52-46A9-B342-B3461A10CACF}">
      <dsp:nvSpPr>
        <dsp:cNvPr id="0" name=""/>
        <dsp:cNvSpPr/>
      </dsp:nvSpPr>
      <dsp:spPr>
        <a:xfrm>
          <a:off x="1616766" y="39140"/>
          <a:ext cx="1997990"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16766" y="39140"/>
        <a:ext cx="1997990" cy="1341437"/>
      </dsp:txXfrm>
    </dsp:sp>
    <dsp:sp modelId="{27C688A4-8A4D-40AE-9525-89645272F690}">
      <dsp:nvSpPr>
        <dsp:cNvPr id="0" name=""/>
        <dsp:cNvSpPr/>
      </dsp:nvSpPr>
      <dsp:spPr>
        <a:xfrm>
          <a:off x="1412707" y="385"/>
          <a:ext cx="5028878" cy="5028878"/>
        </a:xfrm>
        <a:prstGeom prst="circularArrow">
          <a:avLst>
            <a:gd name="adj1" fmla="val 5202"/>
            <a:gd name="adj2" fmla="val 336015"/>
            <a:gd name="adj3" fmla="val 16865256"/>
            <a:gd name="adj4" fmla="val 1571706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197-763A-4DCB-A5DD-3C48767A6FEF}">
      <dsp:nvSpPr>
        <dsp:cNvPr id="0" name=""/>
        <dsp:cNvSpPr/>
      </dsp:nvSpPr>
      <dsp:spPr>
        <a:xfrm>
          <a:off x="4567812"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67812" y="39140"/>
        <a:ext cx="1341437" cy="1341437"/>
      </dsp:txXfrm>
    </dsp:sp>
    <dsp:sp modelId="{893B29C1-5F51-4CCA-AADA-1EC67630EF18}">
      <dsp:nvSpPr>
        <dsp:cNvPr id="0" name=""/>
        <dsp:cNvSpPr/>
      </dsp:nvSpPr>
      <dsp:spPr>
        <a:xfrm>
          <a:off x="1412707"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BB101-C32F-424F-8453-CA4A8CA7D906}">
      <dsp:nvSpPr>
        <dsp:cNvPr id="0" name=""/>
        <dsp:cNvSpPr/>
      </dsp:nvSpPr>
      <dsp:spPr>
        <a:xfrm>
          <a:off x="5104585" y="2533541"/>
          <a:ext cx="188885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04585" y="2533541"/>
        <a:ext cx="1888851" cy="1341437"/>
      </dsp:txXfrm>
    </dsp:sp>
    <dsp:sp modelId="{6E3A9F28-8657-402B-87AC-EB8652569451}">
      <dsp:nvSpPr>
        <dsp:cNvPr id="0" name=""/>
        <dsp:cNvSpPr/>
      </dsp:nvSpPr>
      <dsp:spPr>
        <a:xfrm>
          <a:off x="1412707"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A41BD-C18B-4F30-ACCC-C63FE5B40352}">
      <dsp:nvSpPr>
        <dsp:cNvPr id="0" name=""/>
        <dsp:cNvSpPr/>
      </dsp:nvSpPr>
      <dsp:spPr>
        <a:xfrm>
          <a:off x="3256427"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56427" y="4075166"/>
        <a:ext cx="1341437" cy="1341437"/>
      </dsp:txXfrm>
    </dsp:sp>
    <dsp:sp modelId="{2EEDAEB9-9B13-4D3F-AEBA-9889E11ED522}">
      <dsp:nvSpPr>
        <dsp:cNvPr id="0" name=""/>
        <dsp:cNvSpPr/>
      </dsp:nvSpPr>
      <dsp:spPr>
        <a:xfrm>
          <a:off x="1412707"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F9BAD-A1D6-4E51-B839-26C121A677BF}">
      <dsp:nvSpPr>
        <dsp:cNvPr id="0" name=""/>
        <dsp:cNvSpPr/>
      </dsp:nvSpPr>
      <dsp:spPr>
        <a:xfrm>
          <a:off x="1134563"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34563" y="2533541"/>
        <a:ext cx="1341437" cy="1341437"/>
      </dsp:txXfrm>
    </dsp:sp>
    <dsp:sp modelId="{7A691B91-9360-44A3-BCC1-4C778030B227}">
      <dsp:nvSpPr>
        <dsp:cNvPr id="0" name=""/>
        <dsp:cNvSpPr/>
      </dsp:nvSpPr>
      <dsp:spPr>
        <a:xfrm>
          <a:off x="1412707"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24DAA-2F52-46A9-B342-B3461A10CACF}">
      <dsp:nvSpPr>
        <dsp:cNvPr id="0" name=""/>
        <dsp:cNvSpPr/>
      </dsp:nvSpPr>
      <dsp:spPr>
        <a:xfrm>
          <a:off x="1616766" y="39140"/>
          <a:ext cx="1997990"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16766" y="39140"/>
        <a:ext cx="1997990" cy="1341437"/>
      </dsp:txXfrm>
    </dsp:sp>
    <dsp:sp modelId="{27C688A4-8A4D-40AE-9525-89645272F690}">
      <dsp:nvSpPr>
        <dsp:cNvPr id="0" name=""/>
        <dsp:cNvSpPr/>
      </dsp:nvSpPr>
      <dsp:spPr>
        <a:xfrm>
          <a:off x="1412707" y="385"/>
          <a:ext cx="5028878" cy="5028878"/>
        </a:xfrm>
        <a:prstGeom prst="circularArrow">
          <a:avLst>
            <a:gd name="adj1" fmla="val 5202"/>
            <a:gd name="adj2" fmla="val 336015"/>
            <a:gd name="adj3" fmla="val 16865256"/>
            <a:gd name="adj4" fmla="val 1571706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EC8D-85F4-4237-A8F8-B6B07482B845}"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08AA9-9625-4CB7-A411-7548E134D7E0}" type="slidenum">
              <a:rPr lang="en-US" smtClean="0"/>
              <a:t>‹#›</a:t>
            </a:fld>
            <a:endParaRPr lang="en-US"/>
          </a:p>
        </p:txBody>
      </p:sp>
    </p:spTree>
    <p:extLst>
      <p:ext uri="{BB962C8B-B14F-4D97-AF65-F5344CB8AC3E}">
        <p14:creationId xmlns:p14="http://schemas.microsoft.com/office/powerpoint/2010/main" val="202527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a.gov/druginfo/ds.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ciencedirect.com.ezproxy.bu.edu/science/article/pii/S0196064416000056#bib1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a:t>
            </a:r>
            <a:r>
              <a:rPr lang="en-US" dirty="0" err="1"/>
              <a:t>yo</a:t>
            </a:r>
            <a:r>
              <a:rPr lang="en-US" dirty="0"/>
              <a:t> father of two living in CT with obesity and chronic OA of the knee presents for follow up</a:t>
            </a:r>
          </a:p>
          <a:p>
            <a:endParaRPr lang="en-US" dirty="0"/>
          </a:p>
          <a:p>
            <a:r>
              <a:rPr lang="en-US" dirty="0"/>
              <a:t>Initially followed by pain specialist, maintained on MS </a:t>
            </a:r>
            <a:r>
              <a:rPr lang="en-US" dirty="0" err="1"/>
              <a:t>Contin</a:t>
            </a:r>
            <a:r>
              <a:rPr lang="en-US" dirty="0"/>
              <a:t> 30 mg </a:t>
            </a:r>
            <a:r>
              <a:rPr lang="en-US" dirty="0" err="1"/>
              <a:t>tid</a:t>
            </a:r>
            <a:r>
              <a:rPr lang="en-US" dirty="0"/>
              <a:t> and one-two oxycodone 5mg tabs q6 hours for breakthrough pain, not to exceed 6 tabs/day</a:t>
            </a:r>
          </a:p>
          <a:p>
            <a:endParaRPr lang="en-US" dirty="0"/>
          </a:p>
          <a:p>
            <a:r>
              <a:rPr lang="en-US" dirty="0"/>
              <a:t>No longer seeing pain specialist after losing his insurance</a:t>
            </a:r>
          </a:p>
          <a:p>
            <a:endParaRPr lang="en-US" dirty="0"/>
          </a:p>
          <a:p>
            <a:r>
              <a:rPr lang="en-US" dirty="0"/>
              <a:t>In primary care, continued on regimen and followed treatment agreement</a:t>
            </a:r>
          </a:p>
          <a:p>
            <a:endParaRPr lang="en-US" dirty="0"/>
          </a:p>
          <a:p>
            <a:r>
              <a:rPr lang="en-US" dirty="0"/>
              <a:t>Became increasingly sedentary</a:t>
            </a:r>
          </a:p>
          <a:p>
            <a:endParaRPr lang="en-US" dirty="0"/>
          </a:p>
          <a:p>
            <a:r>
              <a:rPr lang="en-US" dirty="0"/>
              <a:t>Diagnosed</a:t>
            </a:r>
            <a:r>
              <a:rPr lang="en-US" baseline="0" dirty="0"/>
              <a:t> with other chronic conditions including OSA, COPD and cardiac disease</a:t>
            </a:r>
          </a:p>
          <a:p>
            <a:endParaRPr lang="en-US" dirty="0"/>
          </a:p>
          <a:p>
            <a:r>
              <a:rPr lang="en-US" dirty="0"/>
              <a:t>BMI increased from 28-32 in two years; in a rut can’t exercise due to pain, can’t lose weight because can’t </a:t>
            </a:r>
          </a:p>
          <a:p>
            <a:r>
              <a:rPr lang="en-US" dirty="0"/>
              <a:t>exercise, weight gain has made the pain worse</a:t>
            </a:r>
          </a:p>
          <a:p>
            <a:endParaRPr lang="en-US" dirty="0"/>
          </a:p>
          <a:p>
            <a:r>
              <a:rPr lang="en-US" dirty="0"/>
              <a:t>History of binge drinking in college BUT</a:t>
            </a:r>
            <a:r>
              <a:rPr lang="en-US" baseline="0" dirty="0"/>
              <a:t> NOW</a:t>
            </a:r>
            <a:r>
              <a:rPr lang="en-US" dirty="0"/>
              <a:t> drinks 12 beers/week; has not drank more than 5 drinks per occasion in the last year; has not used an illicit substance in the past year. </a:t>
            </a:r>
          </a:p>
          <a:p>
            <a:endParaRPr lang="en-US" dirty="0"/>
          </a:p>
          <a:p>
            <a:r>
              <a:rPr lang="en-US" dirty="0"/>
              <a:t>After discussion with the patient, you both agree, his opioids are no longer optimizing his pain, he understands the risk profile and asks, “maybe you should just prescribe cannabis?”</a:t>
            </a:r>
          </a:p>
          <a:p>
            <a:endParaRPr lang="en-US" dirty="0"/>
          </a:p>
          <a:p>
            <a:r>
              <a:rPr lang="en-US" dirty="0"/>
              <a:t>States he tried it once in college but made him “giggly and a little paranoid” but has heard it has helped,</a:t>
            </a:r>
            <a:r>
              <a:rPr lang="en-US" baseline="0" dirty="0"/>
              <a:t> including athletes, with pain. Asks if you will consider giving it to him since you are taking away his opioids</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a:t>
            </a:fld>
            <a:endParaRPr lang="en-US"/>
          </a:p>
        </p:txBody>
      </p:sp>
    </p:spTree>
    <p:extLst>
      <p:ext uri="{BB962C8B-B14F-4D97-AF65-F5344CB8AC3E}">
        <p14:creationId xmlns:p14="http://schemas.microsoft.com/office/powerpoint/2010/main" val="165111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13</a:t>
            </a:fld>
            <a:endParaRPr lang="en-US"/>
          </a:p>
        </p:txBody>
      </p:sp>
    </p:spTree>
    <p:extLst>
      <p:ext uri="{BB962C8B-B14F-4D97-AF65-F5344CB8AC3E}">
        <p14:creationId xmlns:p14="http://schemas.microsoft.com/office/powerpoint/2010/main" val="245948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90000"/>
              <a:buFont typeface="Arial" panose="020B0604020202020204" pitchFamily="34" charset="0"/>
              <a:buNone/>
            </a:pPr>
            <a:r>
              <a:rPr lang="en-US" dirty="0"/>
              <a:t>I think it is important to review the policy time line with regard to marijuana legislation</a:t>
            </a:r>
            <a:r>
              <a:rPr lang="en-US" baseline="0" dirty="0"/>
              <a:t> in this country. </a:t>
            </a:r>
            <a:endParaRPr lang="en-US" dirty="0"/>
          </a:p>
          <a:p>
            <a:pPr>
              <a:buSzPct val="90000"/>
              <a:buFont typeface="Arial" panose="020B0604020202020204" pitchFamily="34" charset="0"/>
              <a:buChar char="•"/>
            </a:pPr>
            <a:endParaRPr lang="en-US" dirty="0"/>
          </a:p>
          <a:p>
            <a:pPr>
              <a:buSzPct val="90000"/>
              <a:buFont typeface="Arial" panose="020B0604020202020204" pitchFamily="34" charset="0"/>
              <a:buChar char="•"/>
            </a:pPr>
            <a:r>
              <a:rPr lang="en-US" dirty="0"/>
              <a:t>1970: Controlled Substances Act passed by Congress, marijuana listed as schedule I drug (</a:t>
            </a:r>
            <a:r>
              <a:rPr lang="en-US" i="1" dirty="0"/>
              <a:t>i.e. no currently accepted medical use, high potential for abuse, and a lack of accepted safety even under medical supervision</a:t>
            </a:r>
            <a:r>
              <a:rPr lang="en-US" dirty="0"/>
              <a:t>)</a:t>
            </a:r>
          </a:p>
          <a:p>
            <a:pPr>
              <a:buFont typeface="Arial" panose="020B0604020202020204" pitchFamily="34" charset="0"/>
              <a:buChar char="•"/>
            </a:pPr>
            <a:endParaRPr lang="en-US" sz="800" dirty="0"/>
          </a:p>
          <a:p>
            <a:pPr>
              <a:buSzPct val="90000"/>
              <a:buFont typeface="Arial" panose="020B0604020202020204" pitchFamily="34" charset="0"/>
              <a:buChar char="•"/>
            </a:pPr>
            <a:r>
              <a:rPr lang="en-US" dirty="0"/>
              <a:t>1985: </a:t>
            </a:r>
            <a:r>
              <a:rPr lang="en-US" dirty="0" err="1"/>
              <a:t>dronabinol</a:t>
            </a:r>
            <a:r>
              <a:rPr lang="en-US" dirty="0"/>
              <a:t> or </a:t>
            </a:r>
            <a:r>
              <a:rPr lang="en-US" dirty="0" err="1"/>
              <a:t>Marinol</a:t>
            </a:r>
            <a:r>
              <a:rPr lang="en-US" dirty="0"/>
              <a:t> (synthetic THC)  approved in the US for treatment of intractable nausea</a:t>
            </a:r>
          </a:p>
          <a:p>
            <a:pPr>
              <a:buSzPct val="90000"/>
              <a:buFont typeface="Arial" panose="020B0604020202020204" pitchFamily="34" charset="0"/>
              <a:buChar char="•"/>
            </a:pPr>
            <a:endParaRPr lang="en-US" sz="800" dirty="0"/>
          </a:p>
          <a:p>
            <a:pPr>
              <a:buSzPct val="90000"/>
              <a:buFont typeface="Arial" panose="020B0604020202020204" pitchFamily="34" charset="0"/>
              <a:buChar char="•"/>
            </a:pPr>
            <a:endParaRPr lang="en-US" sz="800" dirty="0"/>
          </a:p>
          <a:p>
            <a:pPr>
              <a:buSzPct val="90000"/>
              <a:buFont typeface="Arial" panose="020B0604020202020204" pitchFamily="34" charset="0"/>
              <a:buChar char="•"/>
            </a:pPr>
            <a:r>
              <a:rPr lang="en-US" dirty="0"/>
              <a:t>Between 1996-2017: 29 states legalize </a:t>
            </a:r>
            <a:r>
              <a:rPr lang="en-US" i="1" dirty="0"/>
              <a:t>medical</a:t>
            </a:r>
            <a:r>
              <a:rPr lang="en-US" dirty="0"/>
              <a:t> marijuana (AK, AZ, CA CO, CT, DE, HI, IL, ME, MD, MA, MI,  MT, NV, NH, NJ, NM, NY, OR, RI, VT, WA)</a:t>
            </a:r>
            <a:r>
              <a:rPr lang="en-US" baseline="0" dirty="0"/>
              <a:t> AND </a:t>
            </a:r>
            <a:r>
              <a:rPr lang="en-US" dirty="0"/>
              <a:t>4 states and DC legalized </a:t>
            </a:r>
            <a:r>
              <a:rPr lang="en-US" i="1" dirty="0"/>
              <a:t>recreational</a:t>
            </a:r>
            <a:r>
              <a:rPr lang="en-US" dirty="0"/>
              <a:t> use (AK, CO, OR, WA)</a:t>
            </a:r>
          </a:p>
          <a:p>
            <a:pPr>
              <a:buClrTx/>
              <a:buSzPct val="90000"/>
            </a:pPr>
            <a:endParaRPr lang="en-US" dirty="0"/>
          </a:p>
          <a:p>
            <a:pPr>
              <a:buClrTx/>
              <a:buSzPct val="90000"/>
            </a:pPr>
            <a:r>
              <a:rPr lang="en-US" dirty="0"/>
              <a:t>On the federal level: </a:t>
            </a:r>
          </a:p>
          <a:p>
            <a:r>
              <a:rPr lang="en-US" u="sng" dirty="0"/>
              <a:t>In 2005:  Supreme Court decision (Gonzales v. </a:t>
            </a:r>
            <a:r>
              <a:rPr lang="en-US" u="sng" dirty="0" err="1"/>
              <a:t>Raich</a:t>
            </a:r>
            <a:r>
              <a:rPr lang="en-US" u="sng" dirty="0"/>
              <a:t>) </a:t>
            </a:r>
          </a:p>
          <a:p>
            <a:r>
              <a:rPr lang="en-US" dirty="0"/>
              <a:t>Regardless of state laws, federal law enforcement has the authority under the CSA to arrest and prosecute physicians who prescribe or dispense marijuana and patients who possess or cultivate it.</a:t>
            </a:r>
          </a:p>
          <a:p>
            <a:endParaRPr lang="en-US" dirty="0"/>
          </a:p>
          <a:p>
            <a:r>
              <a:rPr lang="en-US" u="sng" dirty="0"/>
              <a:t>In 2009: Department of Justice</a:t>
            </a:r>
          </a:p>
          <a:p>
            <a:r>
              <a:rPr lang="en-US" dirty="0"/>
              <a:t>Issued a memorandum to U.S. Attorneys stating that federal resources should not be used to prosecute providers and patients whose actions comply with their states’ laws permitting medical use of marijuana.</a:t>
            </a:r>
          </a:p>
          <a:p>
            <a:endParaRPr lang="en-US" dirty="0"/>
          </a:p>
          <a:p>
            <a:r>
              <a:rPr lang="en-US" u="sng" dirty="0"/>
              <a:t>Between</a:t>
            </a:r>
            <a:r>
              <a:rPr lang="en-US" u="sng" baseline="0" dirty="0"/>
              <a:t> </a:t>
            </a:r>
            <a:r>
              <a:rPr lang="en-US" u="sng" dirty="0"/>
              <a:t>2008-2010: several medical organizations including the IOM, ACP, AMA individually</a:t>
            </a:r>
          </a:p>
          <a:p>
            <a:r>
              <a:rPr lang="en-US" dirty="0"/>
              <a:t>Petitioned DEA/FDA to reschedule marijuana to schedule II …it remains schedule I to this day</a:t>
            </a:r>
          </a:p>
          <a:p>
            <a:endParaRPr lang="en-US" u="sng" dirty="0"/>
          </a:p>
          <a:p>
            <a:r>
              <a:rPr lang="en-US" u="sng" dirty="0"/>
              <a:t>Jan</a:t>
            </a:r>
            <a:r>
              <a:rPr lang="en-US" u="sng" baseline="0" dirty="0"/>
              <a:t> 2018: </a:t>
            </a:r>
            <a:r>
              <a:rPr lang="en-US" sz="1200" b="0" i="0" kern="1200" dirty="0">
                <a:solidFill>
                  <a:schemeClr val="tx1"/>
                </a:solidFill>
                <a:effectLst/>
                <a:latin typeface="+mn-lt"/>
                <a:ea typeface="+mn-ea"/>
                <a:cs typeface="+mn-cs"/>
              </a:rPr>
              <a:t>Sessions rescinds Obama era</a:t>
            </a:r>
            <a:r>
              <a:rPr lang="en-US" sz="1200" b="0" i="0" kern="1200" baseline="0" dirty="0">
                <a:solidFill>
                  <a:schemeClr val="tx1"/>
                </a:solidFill>
                <a:effectLst/>
                <a:latin typeface="+mn-lt"/>
                <a:ea typeface="+mn-ea"/>
                <a:cs typeface="+mn-cs"/>
              </a:rPr>
              <a:t> memorandum which in turn gives</a:t>
            </a:r>
            <a:r>
              <a:rPr lang="en-US" sz="1200" b="0" i="0" kern="1200" dirty="0">
                <a:solidFill>
                  <a:schemeClr val="tx1"/>
                </a:solidFill>
                <a:effectLst/>
                <a:latin typeface="+mn-lt"/>
                <a:ea typeface="+mn-ea"/>
                <a:cs typeface="+mn-cs"/>
              </a:rPr>
              <a:t> federal prosecutors around the country more discretion about enforcing federal law in marijuana cases, even in the states where it is legal.—this move</a:t>
            </a:r>
            <a:r>
              <a:rPr lang="en-US" sz="1200" b="0" i="0" kern="1200" baseline="0" dirty="0">
                <a:solidFill>
                  <a:schemeClr val="tx1"/>
                </a:solidFill>
                <a:effectLst/>
                <a:latin typeface="+mn-lt"/>
                <a:ea typeface="+mn-ea"/>
                <a:cs typeface="+mn-cs"/>
              </a:rPr>
              <a:t> has received deep criticism from both sides of the aisle.</a:t>
            </a:r>
            <a:endParaRPr lang="en-US" sz="1200" b="0" i="0" kern="1200" dirty="0">
              <a:solidFill>
                <a:schemeClr val="tx1"/>
              </a:solidFill>
              <a:effectLst/>
              <a:latin typeface="+mn-lt"/>
              <a:ea typeface="+mn-ea"/>
              <a:cs typeface="+mn-cs"/>
            </a:endParaRPr>
          </a:p>
          <a:p>
            <a:endParaRPr lang="en-US" u="sng" dirty="0"/>
          </a:p>
          <a:p>
            <a:pPr fontAlgn="base"/>
            <a:r>
              <a:rPr lang="en-US" sz="1200" b="0" i="0" kern="1200" dirty="0">
                <a:solidFill>
                  <a:schemeClr val="tx1"/>
                </a:solidFill>
                <a:effectLst/>
                <a:latin typeface="+mn-lt"/>
                <a:ea typeface="+mn-ea"/>
                <a:cs typeface="+mn-cs"/>
              </a:rPr>
              <a:t>Schumer's legislation would remove marijuana from the </a:t>
            </a:r>
            <a:r>
              <a:rPr lang="en-US" sz="1200" b="0" i="0" u="none" strike="noStrike" kern="1200" dirty="0">
                <a:solidFill>
                  <a:schemeClr val="tx1"/>
                </a:solidFill>
                <a:effectLst/>
                <a:latin typeface="+mn-lt"/>
                <a:ea typeface="+mn-ea"/>
                <a:cs typeface="+mn-cs"/>
                <a:hlinkClick r:id="rId3"/>
              </a:rPr>
              <a:t>list of scheduled substances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under a 1970 law that classifies marijuana as dangerous as heroin for legal and regulatory purposes.</a:t>
            </a:r>
          </a:p>
          <a:p>
            <a:pPr fontAlgn="base"/>
            <a:r>
              <a:rPr lang="en-US" sz="1200" b="0" i="0" kern="1200" dirty="0">
                <a:solidFill>
                  <a:schemeClr val="tx1"/>
                </a:solidFill>
                <a:effectLst/>
                <a:latin typeface="+mn-lt"/>
                <a:ea typeface="+mn-ea"/>
                <a:cs typeface="+mn-cs"/>
              </a:rPr>
              <a:t>It would establish funding for women- and minority-owned marijuana businesses, require more research on the drug's public health impact, and maintain federal authority to regulate commercial advertising, similar to existing regulations for tobacco and alcohol.</a:t>
            </a:r>
          </a:p>
          <a:p>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14</a:t>
            </a:fld>
            <a:endParaRPr lang="en-US"/>
          </a:p>
        </p:txBody>
      </p:sp>
    </p:spTree>
    <p:extLst>
      <p:ext uri="{BB962C8B-B14F-4D97-AF65-F5344CB8AC3E}">
        <p14:creationId xmlns:p14="http://schemas.microsoft.com/office/powerpoint/2010/main" val="399348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17</a:t>
            </a:fld>
            <a:endParaRPr lang="en-US"/>
          </a:p>
        </p:txBody>
      </p:sp>
    </p:spTree>
    <p:extLst>
      <p:ext uri="{BB962C8B-B14F-4D97-AF65-F5344CB8AC3E}">
        <p14:creationId xmlns:p14="http://schemas.microsoft.com/office/powerpoint/2010/main" val="403826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observed a doubling in ED visits for cyclic vomiting after the legalization of medical marijuana in Colorado in 2009 (41 per 113,262 visits </a:t>
            </a:r>
            <a:r>
              <a:rPr lang="en-US" dirty="0" err="1"/>
              <a:t>prelegalization</a:t>
            </a:r>
            <a:r>
              <a:rPr lang="en-US" dirty="0"/>
              <a:t> versus 87 per 129,095 visits </a:t>
            </a:r>
            <a:r>
              <a:rPr lang="en-US" dirty="0" err="1"/>
              <a:t>postlegalization</a:t>
            </a:r>
            <a:r>
              <a:rPr lang="en-US" dirty="0"/>
              <a:t>), although the absolute number of visits remained modest.</a:t>
            </a:r>
            <a:r>
              <a:rPr lang="en-US" baseline="30000" dirty="0">
                <a:hlinkClick r:id="rId3"/>
              </a:rPr>
              <a:t>18</a:t>
            </a:r>
            <a:endParaRPr lang="en-US" baseline="30000" dirty="0"/>
          </a:p>
          <a:p>
            <a:endParaRPr lang="en-US" baseline="30000" dirty="0"/>
          </a:p>
          <a:p>
            <a:endParaRPr lang="en-US" baseline="30000" dirty="0"/>
          </a:p>
          <a:p>
            <a:endParaRPr lang="en-US" baseline="30000" dirty="0"/>
          </a:p>
          <a:p>
            <a:r>
              <a:rPr lang="en-US" i="0" dirty="0"/>
              <a:t>Public service </a:t>
            </a:r>
            <a:r>
              <a:rPr lang="en-US" i="0" dirty="0" err="1"/>
              <a:t>annoucement</a:t>
            </a:r>
            <a:r>
              <a:rPr lang="en-US" i="0" dirty="0"/>
              <a:t> add about </a:t>
            </a:r>
            <a:r>
              <a:rPr lang="en-US" i="0" dirty="0" err="1"/>
              <a:t>cannibis</a:t>
            </a:r>
            <a:r>
              <a:rPr lang="en-US" i="0" baseline="0" dirty="0"/>
              <a:t> </a:t>
            </a:r>
            <a:r>
              <a:rPr lang="en-US" i="0" baseline="0" dirty="0" err="1"/>
              <a:t>hyperemsis</a:t>
            </a:r>
            <a:r>
              <a:rPr lang="en-US" i="0" baseline="0" dirty="0"/>
              <a:t> syndrome from </a:t>
            </a:r>
            <a:r>
              <a:rPr lang="en-US" i="1" dirty="0"/>
              <a:t>https://</a:t>
            </a:r>
            <a:r>
              <a:rPr lang="en-US" i="1" dirty="0" err="1"/>
              <a:t>www.</a:t>
            </a:r>
            <a:r>
              <a:rPr lang="en-US" b="1" i="1" dirty="0" err="1"/>
              <a:t>greenrushdaily</a:t>
            </a:r>
            <a:r>
              <a:rPr lang="en-US" i="1" dirty="0" err="1"/>
              <a:t>.com</a:t>
            </a:r>
            <a:r>
              <a:rPr lang="en-US" i="1" dirty="0"/>
              <a:t>/Green Rush Daily</a:t>
            </a:r>
            <a:r>
              <a:rPr lang="en-US" dirty="0"/>
              <a:t> is the voice of the cannabis revolution. Providing unbiased, uncensored marijuana news and information.</a:t>
            </a:r>
          </a:p>
        </p:txBody>
      </p:sp>
      <p:sp>
        <p:nvSpPr>
          <p:cNvPr id="4" name="Slide Number Placeholder 3"/>
          <p:cNvSpPr>
            <a:spLocks noGrp="1"/>
          </p:cNvSpPr>
          <p:nvPr>
            <p:ph type="sldNum" sz="quarter" idx="10"/>
          </p:nvPr>
        </p:nvSpPr>
        <p:spPr/>
        <p:txBody>
          <a:bodyPr/>
          <a:lstStyle/>
          <a:p>
            <a:fld id="{B4B08AA9-9625-4CB7-A411-7548E134D7E0}" type="slidenum">
              <a:rPr lang="en-US" smtClean="0"/>
              <a:t>18</a:t>
            </a:fld>
            <a:endParaRPr lang="en-US"/>
          </a:p>
        </p:txBody>
      </p:sp>
    </p:spTree>
    <p:extLst>
      <p:ext uri="{BB962C8B-B14F-4D97-AF65-F5344CB8AC3E}">
        <p14:creationId xmlns:p14="http://schemas.microsoft.com/office/powerpoint/2010/main" val="363385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rPr>
              <a:t>As physicians, it is imperative that we weigh known risks against possible benefits with patients when discussing any therapeutic option with patients. But outlining risks is just as important when discussing substance use with patients. </a:t>
            </a:r>
          </a:p>
          <a:p>
            <a:r>
              <a:rPr lang="en-US" dirty="0">
                <a:latin typeface="Calibri" pitchFamily="34" charset="0"/>
              </a:rPr>
              <a:t>A recent study published in the New England Journal of Medicine in</a:t>
            </a:r>
            <a:r>
              <a:rPr lang="en-US" baseline="0" dirty="0">
                <a:latin typeface="Calibri" pitchFamily="34" charset="0"/>
              </a:rPr>
              <a:t> 2014</a:t>
            </a:r>
            <a:r>
              <a:rPr lang="en-US" dirty="0">
                <a:latin typeface="Calibri" pitchFamily="34" charset="0"/>
              </a:rPr>
              <a:t> by the head of the National Institute on Drug Abuse reviewed the health consequences of marijuana use and graded the overall level of confidence in the existing literature with regard to various health consequences. </a:t>
            </a:r>
          </a:p>
          <a:p>
            <a:r>
              <a:rPr lang="en-US" dirty="0">
                <a:latin typeface="Calibri" pitchFamily="34" charset="0"/>
              </a:rPr>
              <a:t>I will highlight over the next few slides some of these adverse effects. </a:t>
            </a:r>
          </a:p>
          <a:p>
            <a:r>
              <a:rPr lang="en-US" dirty="0">
                <a:latin typeface="Calibri" pitchFamily="34" charset="0"/>
              </a:rPr>
              <a:t>The indicated overall level of confidence in the association between marijuana</a:t>
            </a:r>
          </a:p>
          <a:p>
            <a:r>
              <a:rPr lang="en-US" dirty="0">
                <a:latin typeface="Calibri" pitchFamily="34" charset="0"/>
              </a:rPr>
              <a:t>use and the listed effects represents an attempt to rank the strength of the</a:t>
            </a:r>
          </a:p>
          <a:p>
            <a:r>
              <a:rPr lang="en-US" dirty="0">
                <a:latin typeface="Calibri" pitchFamily="34" charset="0"/>
              </a:rPr>
              <a:t>current evidence, especially with regard to heavy or long-term use and use</a:t>
            </a:r>
          </a:p>
          <a:p>
            <a:r>
              <a:rPr lang="en-US" dirty="0">
                <a:latin typeface="Calibri" pitchFamily="34" charset="0"/>
              </a:rPr>
              <a:t>that starts in adolescence.</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19</a:t>
            </a:fld>
            <a:endParaRPr lang="en-US"/>
          </a:p>
        </p:txBody>
      </p:sp>
    </p:spTree>
    <p:extLst>
      <p:ext uri="{BB962C8B-B14F-4D97-AF65-F5344CB8AC3E}">
        <p14:creationId xmlns:p14="http://schemas.microsoft.com/office/powerpoint/2010/main" val="404106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Though</a:t>
            </a:r>
            <a:r>
              <a:rPr lang="en-GB" baseline="0" dirty="0">
                <a:latin typeface="Arial" pitchFamily="34" charset="0"/>
                <a:ea typeface="msgothic" charset="0"/>
                <a:cs typeface="msgothic" charset="0"/>
              </a:rPr>
              <a:t> addiction is concerning especially among individuals who start using in adolescence, so too are concerns about brain development. Here we show data from a  </a:t>
            </a:r>
            <a:endParaRPr lang="en-GB"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Prospective  birth cohort- which followed over 1000 individuals</a:t>
            </a:r>
            <a:r>
              <a:rPr lang="en-GB" baseline="0" dirty="0">
                <a:latin typeface="Arial" pitchFamily="34" charset="0"/>
                <a:ea typeface="msgothic" charset="0"/>
                <a:cs typeface="msgothic" charset="0"/>
              </a:rPr>
              <a:t> followed from birth to age 38, with multiple testing waves throughout this times period. </a:t>
            </a: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endParaRPr lang="en-GB" baseline="0"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baseline="0" dirty="0">
                <a:latin typeface="Arial" pitchFamily="34" charset="0"/>
                <a:ea typeface="msgothic" charset="0"/>
                <a:cs typeface="msgothic" charset="0"/>
              </a:rPr>
              <a:t>This Figure shows </a:t>
            </a:r>
            <a:r>
              <a:rPr lang="en-GB" dirty="0">
                <a:latin typeface="Arial" pitchFamily="34" charset="0"/>
                <a:ea typeface="msgothic" charset="0"/>
                <a:cs typeface="msgothic" charset="0"/>
              </a:rPr>
              <a:t>Adolescent vulnerability in IQ decline.. Individuals with adolescent-onset marijuana use disorder,</a:t>
            </a:r>
            <a:r>
              <a:rPr lang="en-GB" baseline="0" dirty="0">
                <a:latin typeface="Arial" pitchFamily="34" charset="0"/>
                <a:ea typeface="msgothic" charset="0"/>
                <a:cs typeface="msgothic" charset="0"/>
              </a:rPr>
              <a:t> shown in </a:t>
            </a:r>
            <a:r>
              <a:rPr lang="en-GB" dirty="0">
                <a:latin typeface="Arial" pitchFamily="34" charset="0"/>
                <a:ea typeface="msgothic" charset="0"/>
                <a:cs typeface="msgothic" charset="0"/>
              </a:rPr>
              <a:t>black bars, experienced greater IQ decline than individuals with adult-onset marijuana use disorder,</a:t>
            </a:r>
            <a:r>
              <a:rPr lang="en-GB" baseline="0" dirty="0">
                <a:latin typeface="Arial" pitchFamily="34" charset="0"/>
                <a:ea typeface="msgothic" charset="0"/>
                <a:cs typeface="msgothic" charset="0"/>
              </a:rPr>
              <a:t> shown in </a:t>
            </a:r>
            <a:r>
              <a:rPr lang="en-GB" dirty="0" err="1">
                <a:latin typeface="Arial" pitchFamily="34" charset="0"/>
                <a:ea typeface="msgothic" charset="0"/>
                <a:cs typeface="msgothic" charset="0"/>
              </a:rPr>
              <a:t>gray</a:t>
            </a:r>
            <a:r>
              <a:rPr lang="en-GB" dirty="0">
                <a:latin typeface="Arial" pitchFamily="34" charset="0"/>
                <a:ea typeface="msgothic" charset="0"/>
                <a:cs typeface="msgothic" charset="0"/>
              </a:rPr>
              <a:t> bars. The IQ decline of individuals with marijuana</a:t>
            </a:r>
            <a:r>
              <a:rPr lang="en-GB" baseline="0" dirty="0">
                <a:latin typeface="Arial" pitchFamily="34" charset="0"/>
                <a:ea typeface="msgothic" charset="0"/>
                <a:cs typeface="msgothic" charset="0"/>
              </a:rPr>
              <a:t> use beginning in adolescence and persisting into adulthood </a:t>
            </a:r>
            <a:r>
              <a:rPr lang="en-GB" dirty="0">
                <a:latin typeface="Arial" pitchFamily="34" charset="0"/>
                <a:ea typeface="msgothic" charset="0"/>
                <a:cs typeface="msgothic" charset="0"/>
              </a:rPr>
              <a:t>corresponds to a loss of roughly</a:t>
            </a:r>
            <a:r>
              <a:rPr lang="en-GB" baseline="0" dirty="0">
                <a:latin typeface="Arial" pitchFamily="34" charset="0"/>
                <a:ea typeface="msgothic" charset="0"/>
                <a:cs typeface="msgothic" charset="0"/>
              </a:rPr>
              <a:t> </a:t>
            </a:r>
            <a:r>
              <a:rPr lang="en-GB" dirty="0">
                <a:latin typeface="Arial" pitchFamily="34" charset="0"/>
                <a:ea typeface="msgothic" charset="0"/>
                <a:cs typeface="msgothic" charset="0"/>
              </a:rPr>
              <a:t>8 IQ points. </a:t>
            </a: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endParaRPr lang="en-GB"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Follow up data</a:t>
            </a:r>
            <a:r>
              <a:rPr lang="en-GB" baseline="0" dirty="0">
                <a:latin typeface="Arial" pitchFamily="34" charset="0"/>
                <a:ea typeface="msgothic" charset="0"/>
                <a:cs typeface="msgothic" charset="0"/>
              </a:rPr>
              <a:t> </a:t>
            </a:r>
            <a:r>
              <a:rPr lang="en-US" dirty="0"/>
              <a:t>not shown here suggest that those who used marijuana heavily as teenagers and quit using as adults do not recover the lost IQ points.</a:t>
            </a:r>
            <a:r>
              <a:rPr lang="en-US" baseline="0" dirty="0"/>
              <a:t> Although the numbers of individuals who met criteria for MJ use disorder were relatively small over multiple testing waves, this trend has been replicated in other studies. </a:t>
            </a:r>
            <a:endParaRPr lang="en-GB" dirty="0">
              <a:latin typeface="Arial" pitchFamily="34" charset="0"/>
              <a:ea typeface="msgothic" charset="0"/>
              <a:cs typeface="msgothic" charset="0"/>
            </a:endParaRPr>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23</a:t>
            </a:fld>
            <a:endParaRPr lang="en-US"/>
          </a:p>
        </p:txBody>
      </p:sp>
    </p:spTree>
    <p:extLst>
      <p:ext uri="{BB962C8B-B14F-4D97-AF65-F5344CB8AC3E}">
        <p14:creationId xmlns:p14="http://schemas.microsoft.com/office/powerpoint/2010/main" val="236309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kern="1200" dirty="0">
                <a:solidFill>
                  <a:schemeClr val="tx1"/>
                </a:solidFill>
                <a:effectLst/>
                <a:latin typeface="+mn-lt"/>
                <a:ea typeface="+mn-ea"/>
                <a:cs typeface="+mn-cs"/>
              </a:rPr>
              <a:t>To examine prospective associations between cannabis use and risk of mental health and substance use disorders in the general adult population.</a:t>
            </a:r>
            <a:endParaRPr lang="en-US" dirty="0"/>
          </a:p>
          <a:p>
            <a:r>
              <a:rPr lang="en-US" sz="1200" b="0" i="0" kern="1200" dirty="0">
                <a:solidFill>
                  <a:schemeClr val="tx1"/>
                </a:solidFill>
                <a:effectLst/>
                <a:latin typeface="+mn-lt"/>
                <a:ea typeface="+mn-ea"/>
                <a:cs typeface="+mn-cs"/>
              </a:rPr>
              <a:t>Within the general population, cannabis use is associated with an increased risk for several substance use disorders.</a:t>
            </a:r>
            <a:endParaRPr lang="en-US" dirty="0"/>
          </a:p>
          <a:p>
            <a:endParaRPr lang="en-US" dirty="0"/>
          </a:p>
          <a:p>
            <a:r>
              <a:rPr lang="en-US" dirty="0"/>
              <a:t>Carlos</a:t>
            </a:r>
            <a:r>
              <a:rPr lang="en-US" baseline="0" dirty="0"/>
              <a:t> Blanco, Head of </a:t>
            </a:r>
            <a:r>
              <a:rPr lang="en-US" dirty="0"/>
              <a:t>NIDA’s Division of Epidemiology, Services, and Prevention Research at NIH recently</a:t>
            </a:r>
            <a:r>
              <a:rPr lang="en-US" baseline="0" dirty="0"/>
              <a:t> published a study using the NESARC data</a:t>
            </a:r>
            <a:endParaRPr lang="en-US" dirty="0"/>
          </a:p>
          <a:p>
            <a:r>
              <a:rPr lang="en-US" dirty="0"/>
              <a:t>Nationally representative sample of US adults aged 18 years or older was interviewed 3 years apart in the National Epidemiologic Survey on Alcohol and Related Conditions (wave 1, 2001-2002; wave 2, 2004-2005). In both analyses, the same set of wave 1 confounders was used, including sociodemographic characteristics, family history of substance use disorder, disturbed family environment, childhood parental loss, low self-esteem, social deviance, education, recent trauma, past and present psychiatric disorders, and respondent’s history of divorce.</a:t>
            </a:r>
          </a:p>
          <a:p>
            <a:endParaRPr lang="en-US" dirty="0"/>
          </a:p>
          <a:p>
            <a:r>
              <a:rPr lang="en-US" dirty="0"/>
              <a:t>Cannabis use in wave 1 (2001-2002) was significantly associated with substance use disorders in wave 2 (2004-2005) (any substance use disorder: odds ratio [OR], 6.2; 95% CI, 4.1-9.4; any alcohol use disorder: OR, 2.7; 95% CI, 1.9-3.8; any cannabis use disorder: OR, 9.5; 95% CI, 6.4-14.1; any other drug use disorder: OR, 2.6; 95% CI, 1.6-4.4; and nicotine dependence: OR, 1.7; 95% CI, 1.2-2.4),</a:t>
            </a:r>
          </a:p>
          <a:p>
            <a:r>
              <a:rPr lang="en-US" dirty="0"/>
              <a:t> but not any mood disorder (OR, 1.1; 95% CI, 0.8-1.4) or anxiety disorder (OR, 0.9; 95% CI, 0.7-1.1). </a:t>
            </a:r>
          </a:p>
          <a:p>
            <a:r>
              <a:rPr lang="en-US" dirty="0"/>
              <a:t>mood disorders (major depressive disorder, dysthymia, and bipolar disorder), and anxiety disorders (panic disorder, social anxiety disorder, specific phobia, and generalized anxiety disorder).</a:t>
            </a:r>
          </a:p>
          <a:p>
            <a:endParaRPr lang="en-US" dirty="0"/>
          </a:p>
          <a:p>
            <a:r>
              <a:rPr lang="en-US" dirty="0"/>
              <a:t>**WE</a:t>
            </a:r>
            <a:r>
              <a:rPr lang="en-US" baseline="0" dirty="0"/>
              <a:t> DO KNOW ABOUT GENETIC PREDISPOSITIONS** MOVED SLIDE TO END BECAUSE WAS PART OF DAN’S OPENING PLENARY</a:t>
            </a:r>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25</a:t>
            </a:fld>
            <a:endParaRPr lang="en-US"/>
          </a:p>
        </p:txBody>
      </p:sp>
    </p:spTree>
    <p:extLst>
      <p:ext uri="{BB962C8B-B14F-4D97-AF65-F5344CB8AC3E}">
        <p14:creationId xmlns:p14="http://schemas.microsoft.com/office/powerpoint/2010/main" val="254230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Widespread</a:t>
            </a:r>
            <a:r>
              <a:rPr lang="en-US" baseline="0" dirty="0"/>
              <a:t> screening for adolescent substance use is controversial, there is some emerging evidence for BI for </a:t>
            </a:r>
            <a:r>
              <a:rPr lang="en-US" baseline="0" dirty="0" err="1"/>
              <a:t>mj</a:t>
            </a:r>
            <a:r>
              <a:rPr lang="en-US" baseline="0" dirty="0"/>
              <a:t> use</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27</a:t>
            </a:fld>
            <a:endParaRPr lang="en-US"/>
          </a:p>
        </p:txBody>
      </p:sp>
    </p:spTree>
    <p:extLst>
      <p:ext uri="{BB962C8B-B14F-4D97-AF65-F5344CB8AC3E}">
        <p14:creationId xmlns:p14="http://schemas.microsoft.com/office/powerpoint/2010/main" val="345569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30</a:t>
            </a:fld>
            <a:endParaRPr lang="en-US"/>
          </a:p>
        </p:txBody>
      </p:sp>
    </p:spTree>
    <p:extLst>
      <p:ext uri="{BB962C8B-B14F-4D97-AF65-F5344CB8AC3E}">
        <p14:creationId xmlns:p14="http://schemas.microsoft.com/office/powerpoint/2010/main" val="365380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EXAMPLE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was moderate-quality evidence to support the use of</a:t>
            </a:r>
          </a:p>
          <a:p>
            <a:r>
              <a:rPr lang="en-US" sz="1200" b="0" i="0" u="none" strike="noStrike" kern="1200" baseline="0" dirty="0">
                <a:solidFill>
                  <a:schemeClr val="tx1"/>
                </a:solidFill>
                <a:latin typeface="+mn-lt"/>
                <a:ea typeface="+mn-ea"/>
                <a:cs typeface="+mn-cs"/>
              </a:rPr>
              <a:t>cannabinoids for the treatment of chronic pain and spasticity. There was low-quality evidence</a:t>
            </a:r>
          </a:p>
          <a:p>
            <a:r>
              <a:rPr lang="en-US" sz="1200" b="0" i="0" u="none" strike="noStrike" kern="1200" baseline="0" dirty="0">
                <a:solidFill>
                  <a:schemeClr val="tx1"/>
                </a:solidFill>
                <a:latin typeface="+mn-lt"/>
                <a:ea typeface="+mn-ea"/>
                <a:cs typeface="+mn-cs"/>
              </a:rPr>
              <a:t>suggesting that cannabinoids were associated with improvements in nausea and vomiting</a:t>
            </a:r>
          </a:p>
          <a:p>
            <a:r>
              <a:rPr lang="en-US" sz="1200" b="0" i="0" u="none" strike="noStrike" kern="1200" baseline="0" dirty="0">
                <a:solidFill>
                  <a:schemeClr val="tx1"/>
                </a:solidFill>
                <a:latin typeface="+mn-lt"/>
                <a:ea typeface="+mn-ea"/>
                <a:cs typeface="+mn-cs"/>
              </a:rPr>
              <a:t>due to chemotherapy, weight gain in HIV infection, sleep disorders, and Tourette syndrome.</a:t>
            </a:r>
          </a:p>
          <a:p>
            <a:r>
              <a:rPr lang="en-US" sz="1200" b="0" i="0" u="none" strike="noStrike" kern="1200" baseline="0" dirty="0">
                <a:solidFill>
                  <a:schemeClr val="tx1"/>
                </a:solidFill>
                <a:latin typeface="+mn-lt"/>
                <a:ea typeface="+mn-ea"/>
                <a:cs typeface="+mn-cs"/>
              </a:rPr>
              <a:t>Cannabinoids were associated with an increased risk of short-term AEs.</a:t>
            </a:r>
            <a:endParaRPr lang="en-US" sz="1200" dirty="0">
              <a:latin typeface="Helvetica" panose="020B0604020202020204" pitchFamily="34" charset="0"/>
            </a:endParaRPr>
          </a:p>
          <a:p>
            <a:endParaRPr lang="en-US" sz="1200" dirty="0">
              <a:latin typeface="Helvetica" panose="020B0604020202020204" pitchFamily="34" charset="0"/>
            </a:endParaRPr>
          </a:p>
          <a:p>
            <a:endParaRPr lang="en-US" sz="1200" dirty="0">
              <a:latin typeface="Helvetica" panose="020B0604020202020204" pitchFamily="34" charset="0"/>
            </a:endParaRPr>
          </a:p>
          <a:p>
            <a:endParaRPr lang="en-US" sz="1200" dirty="0">
              <a:latin typeface="Helvetica" panose="020B0604020202020204" pitchFamily="34" charset="0"/>
            </a:endParaRPr>
          </a:p>
          <a:p>
            <a:r>
              <a:rPr lang="en-US" sz="1200" dirty="0">
                <a:latin typeface="Helvetica" panose="020B0604020202020204" pitchFamily="34" charset="0"/>
              </a:rPr>
              <a:t>Improvement in </a:t>
            </a:r>
            <a:r>
              <a:rPr lang="en-US" sz="1200" dirty="0" err="1">
                <a:latin typeface="Helvetica" panose="020B0604020202020204" pitchFamily="34" charset="0"/>
              </a:rPr>
              <a:t>PainOdds</a:t>
            </a:r>
            <a:r>
              <a:rPr lang="en-US" sz="1200" dirty="0">
                <a:latin typeface="Helvetica" panose="020B0604020202020204" pitchFamily="34" charset="0"/>
              </a:rPr>
              <a:t> indicate 30% or greater improvement in pain with cannabinoid compared with placebo, stratified according to cannabinoid. The square data markers indicate odds ratios (ORs) from primary studies, with sizes reflecting the statistical weight of the study using random-effects meta-analysis. The horizontal lines indicate 95% CIs. The blue diamond data markers represent the subtotal and overall OR and 95% CI. The vertical dashed line shows the summary effect estimate, the dotted shows the line of no effect (OR = 1).</a:t>
            </a:r>
          </a:p>
          <a:p>
            <a:endParaRPr lang="en-US" sz="1200" dirty="0">
              <a:latin typeface="Helvetica" panose="020B0604020202020204" pitchFamily="34" charset="0"/>
            </a:endParaRPr>
          </a:p>
          <a:p>
            <a:endParaRPr lang="en-US" sz="1200" dirty="0">
              <a:latin typeface="Helvetica" panose="020B0604020202020204" pitchFamily="34" charset="0"/>
            </a:endParaRPr>
          </a:p>
          <a:p>
            <a:r>
              <a:rPr lang="en-US" sz="1200" dirty="0">
                <a:latin typeface="Helvetica" panose="020B0604020202020204" pitchFamily="34" charset="0"/>
              </a:rPr>
              <a:t>Change in Ashworth Score for Cannabinoid Compared With Placebo, Stratified According to </a:t>
            </a:r>
            <a:r>
              <a:rPr lang="en-US" sz="1200" dirty="0" err="1">
                <a:latin typeface="Helvetica" panose="020B0604020202020204" pitchFamily="34" charset="0"/>
              </a:rPr>
              <a:t>CannabinoidThe</a:t>
            </a:r>
            <a:r>
              <a:rPr lang="en-US" sz="1200" dirty="0">
                <a:latin typeface="Helvetica" panose="020B0604020202020204" pitchFamily="34" charset="0"/>
              </a:rPr>
              <a:t> square data markers indicate mean differences from primary studies, with sizes reflecting the statistical weight of the study using random-effects meta-analysis. The horizontal line indicate, 95% CIs. The blue diamond data markers represent the subtotal and overall weighted mean difference and 95% CI. The vertical dashed line shows the summary effect estimate, the solid vertical line shows the line of no effect (mean difference = 0).</a:t>
            </a:r>
          </a:p>
          <a:p>
            <a:endParaRPr lang="en-US" sz="1200" dirty="0">
              <a:latin typeface="Helvetica" panose="020B0604020202020204" pitchFamily="34" charset="0"/>
            </a:endParaRPr>
          </a:p>
          <a:p>
            <a:r>
              <a:rPr lang="en-US" sz="1200" dirty="0">
                <a:latin typeface="Helvetica" panose="020B0604020202020204" pitchFamily="34" charset="0"/>
              </a:rPr>
              <a:t>NOT Included</a:t>
            </a:r>
            <a:r>
              <a:rPr lang="en-US" sz="1200" baseline="0" dirty="0">
                <a:latin typeface="Helvetica" panose="020B0604020202020204" pitchFamily="34" charset="0"/>
              </a:rPr>
              <a:t> in the </a:t>
            </a:r>
            <a:r>
              <a:rPr lang="en-US" sz="1200" baseline="0" dirty="0" err="1">
                <a:latin typeface="Helvetica" panose="020B0604020202020204" pitchFamily="34" charset="0"/>
              </a:rPr>
              <a:t>spacticity</a:t>
            </a:r>
            <a:r>
              <a:rPr lang="en-US" sz="1200" baseline="0" dirty="0">
                <a:latin typeface="Helvetica" panose="020B0604020202020204" pitchFamily="34" charset="0"/>
              </a:rPr>
              <a:t> was the following study:</a:t>
            </a:r>
          </a:p>
          <a:p>
            <a:pPr marL="0" indent="0" defTabSz="914400">
              <a:buFontTx/>
              <a:buNone/>
            </a:pPr>
            <a:r>
              <a:rPr lang="en-US" b="1" kern="0" dirty="0"/>
              <a:t>The Cannabinoid Use in Progressive Inflammatory brain Disease (CUPID) trial: a </a:t>
            </a:r>
            <a:r>
              <a:rPr lang="en-US" b="1" kern="0" dirty="0" err="1"/>
              <a:t>randomised</a:t>
            </a:r>
            <a:r>
              <a:rPr lang="en-US" b="1" kern="0" dirty="0"/>
              <a:t> double-blind placebo-controlled parallel-group </a:t>
            </a:r>
            <a:r>
              <a:rPr lang="en-US" b="1" kern="0" dirty="0" err="1"/>
              <a:t>multicentre</a:t>
            </a:r>
            <a:r>
              <a:rPr lang="en-US" b="1" kern="0" dirty="0"/>
              <a:t> trial and economic evaluation of cannabinoids to slow progression in multiple sclerosis</a:t>
            </a:r>
          </a:p>
          <a:p>
            <a:pPr marL="0" indent="0" defTabSz="914400">
              <a:buFontTx/>
              <a:buNone/>
            </a:pPr>
            <a:endParaRPr lang="en-US" b="1" kern="0" dirty="0"/>
          </a:p>
          <a:p>
            <a:pPr marL="0" indent="0" defTabSz="914400">
              <a:buFontTx/>
              <a:buNone/>
            </a:pPr>
            <a:r>
              <a:rPr lang="en-US" i="1" kern="0" dirty="0"/>
              <a:t>Health Technology Assessment, No. 19.12; Feb 2015</a:t>
            </a:r>
            <a:endParaRPr lang="en-US" kern="0" dirty="0"/>
          </a:p>
          <a:p>
            <a:pPr marL="0" indent="0" defTabSz="914400">
              <a:buFontTx/>
              <a:buNone/>
            </a:pPr>
            <a:r>
              <a:rPr lang="en-US" kern="0" dirty="0"/>
              <a:t>Susan Ball, Jane Vickery, Jeremy Hobart, Dave Wright, Colin Green, James Shearer, Andrew Nunn, </a:t>
            </a:r>
            <a:r>
              <a:rPr lang="en-US" kern="0" dirty="0" err="1"/>
              <a:t>Mayam</a:t>
            </a:r>
            <a:r>
              <a:rPr lang="en-US" kern="0" dirty="0"/>
              <a:t> Gomez Cano, David MacManus, David </a:t>
            </a:r>
            <a:r>
              <a:rPr lang="en-US" kern="0" dirty="0" err="1"/>
              <a:t>Miller,Shahrukh</a:t>
            </a:r>
            <a:r>
              <a:rPr lang="en-US" kern="0" dirty="0"/>
              <a:t> </a:t>
            </a:r>
            <a:r>
              <a:rPr lang="en-US" kern="0" dirty="0" err="1"/>
              <a:t>Mallik</a:t>
            </a:r>
            <a:r>
              <a:rPr lang="en-US" kern="0" dirty="0"/>
              <a:t>, and John </a:t>
            </a:r>
            <a:r>
              <a:rPr lang="en-US" kern="0" dirty="0" err="1"/>
              <a:t>Zajicek</a:t>
            </a:r>
            <a:r>
              <a:rPr lang="en-US" kern="0" dirty="0"/>
              <a:t>.</a:t>
            </a:r>
          </a:p>
          <a:p>
            <a:pPr defTabSz="914400"/>
            <a:endParaRPr lang="en-US" kern="0" dirty="0"/>
          </a:p>
          <a:p>
            <a:pPr marL="0" indent="0" defTabSz="914400">
              <a:buFontTx/>
              <a:buNone/>
            </a:pPr>
            <a:r>
              <a:rPr lang="en-US" sz="1800" b="1" i="1" kern="0" dirty="0"/>
              <a:t>Headline</a:t>
            </a:r>
          </a:p>
          <a:p>
            <a:pPr marL="0" indent="0" defTabSz="914400">
              <a:buFontTx/>
              <a:buNone/>
            </a:pPr>
            <a:r>
              <a:rPr lang="en-US" sz="1800" i="1" kern="0" dirty="0"/>
              <a:t>The study found that oral </a:t>
            </a:r>
            <a:r>
              <a:rPr lang="en-US" sz="1800" i="1" kern="0" dirty="0" err="1"/>
              <a:t>dronabinol</a:t>
            </a:r>
            <a:r>
              <a:rPr lang="en-US" sz="1800" i="1" kern="0" dirty="0"/>
              <a:t> did not slow down the progression of progressive multiple sclerosis. No major safety concerns were identified in the use of </a:t>
            </a:r>
            <a:r>
              <a:rPr lang="en-US" sz="1800" i="1" kern="0" dirty="0" err="1"/>
              <a:t>dronabinol</a:t>
            </a:r>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31</a:t>
            </a:fld>
            <a:endParaRPr lang="en-US"/>
          </a:p>
        </p:txBody>
      </p:sp>
    </p:spTree>
    <p:extLst>
      <p:ext uri="{BB962C8B-B14F-4D97-AF65-F5344CB8AC3E}">
        <p14:creationId xmlns:p14="http://schemas.microsoft.com/office/powerpoint/2010/main" val="26896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3</a:t>
            </a:fld>
            <a:endParaRPr lang="en-US"/>
          </a:p>
        </p:txBody>
      </p:sp>
    </p:spTree>
    <p:extLst>
      <p:ext uri="{BB962C8B-B14F-4D97-AF65-F5344CB8AC3E}">
        <p14:creationId xmlns:p14="http://schemas.microsoft.com/office/powerpoint/2010/main" val="107917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32</a:t>
            </a:fld>
            <a:endParaRPr lang="en-US"/>
          </a:p>
        </p:txBody>
      </p:sp>
    </p:spTree>
    <p:extLst>
      <p:ext uri="{BB962C8B-B14F-4D97-AF65-F5344CB8AC3E}">
        <p14:creationId xmlns:p14="http://schemas.microsoft.com/office/powerpoint/2010/main" val="203688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33</a:t>
            </a:fld>
            <a:endParaRPr lang="en-US"/>
          </a:p>
        </p:txBody>
      </p:sp>
    </p:spTree>
    <p:extLst>
      <p:ext uri="{BB962C8B-B14F-4D97-AF65-F5344CB8AC3E}">
        <p14:creationId xmlns:p14="http://schemas.microsoft.com/office/powerpoint/2010/main" val="337278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34</a:t>
            </a:fld>
            <a:endParaRPr lang="en-US"/>
          </a:p>
        </p:txBody>
      </p:sp>
    </p:spTree>
    <p:extLst>
      <p:ext uri="{BB962C8B-B14F-4D97-AF65-F5344CB8AC3E}">
        <p14:creationId xmlns:p14="http://schemas.microsoft.com/office/powerpoint/2010/main" val="419485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35</a:t>
            </a:fld>
            <a:endParaRPr lang="en-US"/>
          </a:p>
        </p:txBody>
      </p:sp>
    </p:spTree>
    <p:extLst>
      <p:ext uri="{BB962C8B-B14F-4D97-AF65-F5344CB8AC3E}">
        <p14:creationId xmlns:p14="http://schemas.microsoft.com/office/powerpoint/2010/main" val="58313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a:t>
            </a:r>
            <a:r>
              <a:rPr lang="en-US" dirty="0" err="1"/>
              <a:t>yo</a:t>
            </a:r>
            <a:r>
              <a:rPr lang="en-US" dirty="0"/>
              <a:t> father of two living in CT with obesity and chronic OA of the knee presents for follow up</a:t>
            </a:r>
          </a:p>
          <a:p>
            <a:endParaRPr lang="en-US" dirty="0"/>
          </a:p>
          <a:p>
            <a:r>
              <a:rPr lang="en-US" dirty="0"/>
              <a:t>Initially followed by pain specialist, maintained on MS </a:t>
            </a:r>
            <a:r>
              <a:rPr lang="en-US" dirty="0" err="1"/>
              <a:t>Contin</a:t>
            </a:r>
            <a:r>
              <a:rPr lang="en-US" dirty="0"/>
              <a:t> 30 mg </a:t>
            </a:r>
            <a:r>
              <a:rPr lang="en-US" dirty="0" err="1"/>
              <a:t>tid</a:t>
            </a:r>
            <a:r>
              <a:rPr lang="en-US" dirty="0"/>
              <a:t> and one-two oxycodone 5mg tabs q6 hours for breakthrough pain, not to exceed 6 tabs/day</a:t>
            </a:r>
          </a:p>
          <a:p>
            <a:endParaRPr lang="en-US" dirty="0"/>
          </a:p>
          <a:p>
            <a:r>
              <a:rPr lang="en-US" dirty="0"/>
              <a:t>No longer seeing pain specialist after losing his insurance</a:t>
            </a:r>
          </a:p>
          <a:p>
            <a:endParaRPr lang="en-US" dirty="0"/>
          </a:p>
          <a:p>
            <a:r>
              <a:rPr lang="en-US" dirty="0"/>
              <a:t>In primary care, continued on regimen and followed treatment agreement</a:t>
            </a:r>
          </a:p>
          <a:p>
            <a:endParaRPr lang="en-US" dirty="0"/>
          </a:p>
          <a:p>
            <a:r>
              <a:rPr lang="en-US" dirty="0"/>
              <a:t>Became increasingly sedentary</a:t>
            </a:r>
          </a:p>
          <a:p>
            <a:endParaRPr lang="en-US" dirty="0"/>
          </a:p>
          <a:p>
            <a:r>
              <a:rPr lang="en-US" dirty="0"/>
              <a:t>Diagnosed</a:t>
            </a:r>
            <a:r>
              <a:rPr lang="en-US" baseline="0" dirty="0"/>
              <a:t> with other chronic conditions including OSA, COPD and cardiac disease</a:t>
            </a:r>
          </a:p>
          <a:p>
            <a:endParaRPr lang="en-US" dirty="0"/>
          </a:p>
          <a:p>
            <a:r>
              <a:rPr lang="en-US" dirty="0"/>
              <a:t>BMI increased from 28-32 in two years; in a rut can’t exercise due to pain, can’t lose weight because can’t </a:t>
            </a:r>
          </a:p>
          <a:p>
            <a:r>
              <a:rPr lang="en-US" dirty="0"/>
              <a:t>exercise, weight gain has made the pain worse</a:t>
            </a:r>
          </a:p>
          <a:p>
            <a:endParaRPr lang="en-US" dirty="0"/>
          </a:p>
          <a:p>
            <a:r>
              <a:rPr lang="en-US" dirty="0"/>
              <a:t>History of binge drinking in college BUT</a:t>
            </a:r>
            <a:r>
              <a:rPr lang="en-US" baseline="0" dirty="0"/>
              <a:t> NOW</a:t>
            </a:r>
            <a:r>
              <a:rPr lang="en-US" dirty="0"/>
              <a:t> drinks 12 beers/week; has not drank more than 5 drinks per occasion in the last year; has not used an illicit substance in the past year. </a:t>
            </a:r>
          </a:p>
          <a:p>
            <a:endParaRPr lang="en-US" dirty="0"/>
          </a:p>
          <a:p>
            <a:r>
              <a:rPr lang="en-US" dirty="0"/>
              <a:t>After discussion with the patient, you both agree, his opioids are no longer optimizing his pain, he understands the risk profile and asks, “maybe you should just prescribe cannabis?”</a:t>
            </a:r>
          </a:p>
          <a:p>
            <a:endParaRPr lang="en-US" dirty="0"/>
          </a:p>
          <a:p>
            <a:r>
              <a:rPr lang="en-US" dirty="0"/>
              <a:t>States he tried it once in college but made him “giggly and a little paranoid” but has heard it has helped,</a:t>
            </a:r>
            <a:r>
              <a:rPr lang="en-US" baseline="0" dirty="0"/>
              <a:t> including athletes, with pain. Asks if you will consider giving it to him since you are taking away his opioids</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36</a:t>
            </a:fld>
            <a:endParaRPr lang="en-US"/>
          </a:p>
        </p:txBody>
      </p:sp>
    </p:spTree>
    <p:extLst>
      <p:ext uri="{BB962C8B-B14F-4D97-AF65-F5344CB8AC3E}">
        <p14:creationId xmlns:p14="http://schemas.microsoft.com/office/powerpoint/2010/main" val="245417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38</a:t>
            </a:fld>
            <a:endParaRPr lang="en-US"/>
          </a:p>
        </p:txBody>
      </p:sp>
    </p:spTree>
    <p:extLst>
      <p:ext uri="{BB962C8B-B14F-4D97-AF65-F5344CB8AC3E}">
        <p14:creationId xmlns:p14="http://schemas.microsoft.com/office/powerpoint/2010/main" val="359608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data on the pulmonary</a:t>
            </a:r>
            <a:r>
              <a:rPr lang="en-US" baseline="0" dirty="0"/>
              <a:t> effects of MJ show an acute </a:t>
            </a:r>
            <a:r>
              <a:rPr lang="en-US" baseline="0" dirty="0" err="1"/>
              <a:t>bronchodilatory</a:t>
            </a:r>
            <a:r>
              <a:rPr lang="en-US" baseline="0" dirty="0"/>
              <a:t> effect of smoked MJ. </a:t>
            </a:r>
          </a:p>
          <a:p>
            <a:endParaRPr lang="en-US" baseline="0" dirty="0"/>
          </a:p>
          <a:p>
            <a:r>
              <a:rPr lang="en-US" baseline="0" dirty="0"/>
              <a:t>In a systematic review, 34 studies included. Chronic </a:t>
            </a:r>
            <a:r>
              <a:rPr lang="en-US" baseline="0" dirty="0" err="1"/>
              <a:t>mj</a:t>
            </a:r>
            <a:r>
              <a:rPr lang="en-US" baseline="0" dirty="0"/>
              <a:t> smoking was clearly associated with increased likelihood of cough, sputum production and wheeze. </a:t>
            </a:r>
          </a:p>
          <a:p>
            <a:endParaRPr lang="en-US" baseline="0" dirty="0"/>
          </a:p>
          <a:p>
            <a:r>
              <a:rPr lang="en-US" baseline="0" dirty="0"/>
              <a:t>In a 20 year cohort study of MJ smoking</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40</a:t>
            </a:fld>
            <a:endParaRPr lang="en-US"/>
          </a:p>
        </p:txBody>
      </p:sp>
    </p:spTree>
    <p:extLst>
      <p:ext uri="{BB962C8B-B14F-4D97-AF65-F5344CB8AC3E}">
        <p14:creationId xmlns:p14="http://schemas.microsoft.com/office/powerpoint/2010/main" val="3915996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itchFamily="34" charset="0"/>
                <a:ea typeface="+mn-ea"/>
                <a:cs typeface="+mn-cs"/>
              </a:rPr>
              <a:t>Both immediate exposure and long-term exposure</a:t>
            </a:r>
          </a:p>
          <a:p>
            <a:r>
              <a:rPr lang="en-US" sz="1200" b="0" i="0" u="none" strike="noStrike" kern="1200" baseline="0" dirty="0">
                <a:solidFill>
                  <a:schemeClr val="tx1"/>
                </a:solidFill>
                <a:latin typeface="Calibri" pitchFamily="34" charset="0"/>
                <a:ea typeface="+mn-ea"/>
                <a:cs typeface="+mn-cs"/>
              </a:rPr>
              <a:t>to marijuana have been shown to impair driving ability; marijuana</a:t>
            </a:r>
          </a:p>
          <a:p>
            <a:r>
              <a:rPr lang="en-US" sz="1200" b="0" i="0" u="none" strike="noStrike" kern="1200" baseline="0" dirty="0">
                <a:solidFill>
                  <a:schemeClr val="tx1"/>
                </a:solidFill>
                <a:latin typeface="Calibri" pitchFamily="34" charset="0"/>
                <a:ea typeface="+mn-ea"/>
                <a:cs typeface="+mn-cs"/>
              </a:rPr>
              <a:t>is the illicit drug most frequently reported</a:t>
            </a:r>
          </a:p>
          <a:p>
            <a:r>
              <a:rPr lang="en-US" sz="1200" b="0" i="0" u="none" strike="noStrike" kern="1200" baseline="0" dirty="0">
                <a:solidFill>
                  <a:schemeClr val="tx1"/>
                </a:solidFill>
                <a:latin typeface="Calibri" pitchFamily="34" charset="0"/>
                <a:ea typeface="+mn-ea"/>
                <a:cs typeface="+mn-cs"/>
              </a:rPr>
              <a:t>in connection with impaired driving and accidents,</a:t>
            </a:r>
          </a:p>
          <a:p>
            <a:r>
              <a:rPr lang="en-US" sz="1200" b="0" i="0" u="none" strike="noStrike" kern="1200" baseline="0" dirty="0">
                <a:solidFill>
                  <a:schemeClr val="tx1"/>
                </a:solidFill>
                <a:latin typeface="Calibri" pitchFamily="34" charset="0"/>
                <a:ea typeface="+mn-ea"/>
                <a:cs typeface="+mn-cs"/>
              </a:rPr>
              <a:t>including fatal accidents and According to a recent meta-analysis, the overall</a:t>
            </a:r>
          </a:p>
          <a:p>
            <a:r>
              <a:rPr lang="en-US" sz="1200" b="0" i="0" u="none" strike="noStrike" kern="1200" baseline="0" dirty="0">
                <a:solidFill>
                  <a:schemeClr val="tx1"/>
                </a:solidFill>
                <a:latin typeface="Calibri" pitchFamily="34" charset="0"/>
                <a:ea typeface="+mn-ea"/>
                <a:cs typeface="+mn-cs"/>
              </a:rPr>
              <a:t>risk of involvement in an accident increases by a</a:t>
            </a:r>
          </a:p>
          <a:p>
            <a:r>
              <a:rPr lang="en-US" sz="1200" b="0" i="0" u="none" strike="noStrike" kern="1200" baseline="0" dirty="0">
                <a:solidFill>
                  <a:schemeClr val="tx1"/>
                </a:solidFill>
                <a:latin typeface="Calibri" pitchFamily="34" charset="0"/>
                <a:ea typeface="+mn-ea"/>
                <a:cs typeface="+mn-cs"/>
              </a:rPr>
              <a:t>factor of about 2 when a person drives soon after</a:t>
            </a:r>
          </a:p>
          <a:p>
            <a:r>
              <a:rPr lang="en-US" sz="1200" b="0" i="0" u="none" strike="noStrike" kern="1200" baseline="0" dirty="0">
                <a:solidFill>
                  <a:schemeClr val="tx1"/>
                </a:solidFill>
                <a:latin typeface="Calibri" pitchFamily="34" charset="0"/>
                <a:ea typeface="+mn-ea"/>
                <a:cs typeface="+mn-cs"/>
              </a:rPr>
              <a:t>using marijuana.</a:t>
            </a:r>
            <a:endParaRPr lang="en-US" sz="1200" b="0" i="0" kern="1200" dirty="0">
              <a:solidFill>
                <a:schemeClr val="tx1"/>
              </a:solidFill>
              <a:effectLst/>
              <a:latin typeface="Calibri" pitchFamily="34" charset="0"/>
              <a:ea typeface="+mn-ea"/>
              <a:cs typeface="+mn-cs"/>
            </a:endParaRPr>
          </a:p>
          <a:p>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Here</a:t>
            </a:r>
            <a:r>
              <a:rPr lang="en-US" sz="1200" b="0" i="0" kern="1200" baseline="0" dirty="0">
                <a:solidFill>
                  <a:schemeClr val="tx1"/>
                </a:solidFill>
                <a:effectLst/>
                <a:latin typeface="Calibri" pitchFamily="34" charset="0"/>
                <a:ea typeface="+mn-ea"/>
                <a:cs typeface="+mn-cs"/>
              </a:rPr>
              <a:t> we show the trends in FATAL motor vehicle crashes before and after MJ commercialization in CO. </a:t>
            </a:r>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In Colorado, since mid-2009 when medical marijuana became commercially available and prevalent, the trend became positive in the proportion of drivers in a fatal motor vehicle crash who were marijuana-positive (change in trend, 2.16 (0.45), p&lt;0.0001); in contrast, NO significant changes were seen in Non Medical Marijuana States. The</a:t>
            </a:r>
            <a:r>
              <a:rPr lang="en-US" sz="1200" b="0" i="0" kern="1200" baseline="0" dirty="0">
                <a:solidFill>
                  <a:schemeClr val="tx1"/>
                </a:solidFill>
                <a:effectLst/>
                <a:latin typeface="Calibri" pitchFamily="34" charset="0"/>
                <a:ea typeface="+mn-ea"/>
                <a:cs typeface="+mn-cs"/>
              </a:rPr>
              <a:t> data are not shown here but f</a:t>
            </a:r>
            <a:r>
              <a:rPr lang="en-US" sz="1200" b="0" i="0" kern="1200" dirty="0">
                <a:solidFill>
                  <a:schemeClr val="tx1"/>
                </a:solidFill>
                <a:effectLst/>
                <a:latin typeface="Calibri" pitchFamily="34" charset="0"/>
                <a:ea typeface="+mn-ea"/>
                <a:cs typeface="+mn-cs"/>
              </a:rPr>
              <a:t>or both Colorado and NMMS, NO significant changes were seen in the proportion of drivers in a fatal motor vehicle crash who were alcohol-impaired</a:t>
            </a:r>
            <a:endParaRPr lang="en-US" dirty="0"/>
          </a:p>
        </p:txBody>
      </p:sp>
      <p:sp>
        <p:nvSpPr>
          <p:cNvPr id="4" name="Slide Number Placeholder 3"/>
          <p:cNvSpPr>
            <a:spLocks noGrp="1"/>
          </p:cNvSpPr>
          <p:nvPr>
            <p:ph type="sldNum" sz="quarter" idx="10"/>
          </p:nvPr>
        </p:nvSpPr>
        <p:spPr/>
        <p:txBody>
          <a:bodyPr/>
          <a:lstStyle/>
          <a:p>
            <a:fld id="{F88A4E37-E1A6-40E2-9F38-AF102AD7A38C}" type="slidenum">
              <a:rPr lang="en-US" smtClean="0"/>
              <a:pPr/>
              <a:t>42</a:t>
            </a:fld>
            <a:endParaRPr lang="en-US"/>
          </a:p>
        </p:txBody>
      </p:sp>
    </p:spTree>
    <p:extLst>
      <p:ext uri="{BB962C8B-B14F-4D97-AF65-F5344CB8AC3E}">
        <p14:creationId xmlns:p14="http://schemas.microsoft.com/office/powerpoint/2010/main" val="261871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4</a:t>
            </a:fld>
            <a:endParaRPr lang="en-US"/>
          </a:p>
        </p:txBody>
      </p:sp>
    </p:spTree>
    <p:extLst>
      <p:ext uri="{BB962C8B-B14F-4D97-AF65-F5344CB8AC3E}">
        <p14:creationId xmlns:p14="http://schemas.microsoft.com/office/powerpoint/2010/main" val="174196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5</a:t>
            </a:fld>
            <a:endParaRPr lang="en-US"/>
          </a:p>
        </p:txBody>
      </p:sp>
    </p:spTree>
    <p:extLst>
      <p:ext uri="{BB962C8B-B14F-4D97-AF65-F5344CB8AC3E}">
        <p14:creationId xmlns:p14="http://schemas.microsoft.com/office/powerpoint/2010/main" val="360576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2013, almost 6 million daily users of MJ which represents almost 17% of total users, 8 million monthly users representing almost 40% of total. </a:t>
            </a:r>
            <a:endParaRPr lang="en-US" dirty="0"/>
          </a:p>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7</a:t>
            </a:fld>
            <a:endParaRPr lang="en-US"/>
          </a:p>
        </p:txBody>
      </p:sp>
    </p:spTree>
    <p:extLst>
      <p:ext uri="{BB962C8B-B14F-4D97-AF65-F5344CB8AC3E}">
        <p14:creationId xmlns:p14="http://schemas.microsoft.com/office/powerpoint/2010/main" val="135376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8</a:t>
            </a:fld>
            <a:endParaRPr lang="en-US"/>
          </a:p>
        </p:txBody>
      </p:sp>
    </p:spTree>
    <p:extLst>
      <p:ext uri="{BB962C8B-B14F-4D97-AF65-F5344CB8AC3E}">
        <p14:creationId xmlns:p14="http://schemas.microsoft.com/office/powerpoint/2010/main" val="153256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Additionally,</a:t>
            </a:r>
            <a:r>
              <a:rPr lang="en-US" baseline="0" dirty="0"/>
              <a:t> we know that </a:t>
            </a:r>
            <a:r>
              <a:rPr lang="en-US" b="1" dirty="0">
                <a:latin typeface="+mn-lt"/>
                <a:cs typeface="Arial" charset="0"/>
              </a:rPr>
              <a:t>Education is key, because when risk awareness goes up drug use goes down</a:t>
            </a:r>
            <a:r>
              <a:rPr lang="en-US" dirty="0">
                <a:latin typeface="+mn-lt"/>
                <a:cs typeface="Arial" charset="0"/>
              </a:rPr>
              <a:t>. </a:t>
            </a:r>
            <a:r>
              <a:rPr lang="en-US" baseline="0" dirty="0">
                <a:latin typeface="+mn-lt"/>
                <a:cs typeface="+mn-cs"/>
              </a:rPr>
              <a:t>D</a:t>
            </a:r>
            <a:r>
              <a:rPr lang="en-US" baseline="0" dirty="0"/>
              <a:t>ata from the MTF study suggests that </a:t>
            </a:r>
            <a:r>
              <a:rPr lang="en-US" dirty="0">
                <a:latin typeface="+mn-lt"/>
                <a:cs typeface="Arial" charset="0"/>
              </a:rPr>
              <a:t> there is inverse relationship between perceived risk and marijuana use.  As perceived risk goes up (red line), marijuana use (blue line) goes down and vice versa. In recent years perceived risk has been decreasing, while use has been ticking up—even daily use among 12</a:t>
            </a:r>
            <a:r>
              <a:rPr lang="en-US" baseline="30000" dirty="0">
                <a:latin typeface="+mn-lt"/>
                <a:cs typeface="Arial" charset="0"/>
              </a:rPr>
              <a:t>th</a:t>
            </a:r>
            <a:r>
              <a:rPr lang="en-US" dirty="0">
                <a:latin typeface="+mn-lt"/>
                <a:cs typeface="Arial" charset="0"/>
              </a:rPr>
              <a:t> graders is at about 6% (not shown), which is the highest its been in the history of the Monitoring the Future survey .</a:t>
            </a:r>
          </a:p>
          <a:p>
            <a:endParaRPr lang="en-US" dirty="0"/>
          </a:p>
          <a:p>
            <a:r>
              <a:rPr lang="en-US" dirty="0"/>
              <a:t>As perceived</a:t>
            </a:r>
            <a:r>
              <a:rPr lang="en-US" baseline="0" dirty="0"/>
              <a:t> risk decreases, epidemiology increases. </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9</a:t>
            </a:fld>
            <a:endParaRPr lang="en-US"/>
          </a:p>
        </p:txBody>
      </p:sp>
    </p:spTree>
    <p:extLst>
      <p:ext uri="{BB962C8B-B14F-4D97-AF65-F5344CB8AC3E}">
        <p14:creationId xmlns:p14="http://schemas.microsoft.com/office/powerpoint/2010/main" val="337472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GET INTO THE Policy implications and ADVERSE HEALTH EFFECTS, WE NEED TO GET ON THE SAME PAGE REGARDING TERMINOLOGY AND DSM5 DIAGNOSES</a:t>
            </a:r>
          </a:p>
          <a:p>
            <a:endParaRPr lang="en-US" dirty="0"/>
          </a:p>
          <a:p>
            <a:r>
              <a:rPr lang="en-US" dirty="0"/>
              <a:t>DSM 5 combines abuse and</a:t>
            </a:r>
            <a:r>
              <a:rPr lang="en-US" baseline="0" dirty="0"/>
              <a:t> dependence into a single construct called substance use disorder with certain modifiers for mild, moderate or server. </a:t>
            </a:r>
            <a:endParaRPr lang="en-US" dirty="0"/>
          </a:p>
          <a:p>
            <a:endParaRPr lang="en-US" dirty="0"/>
          </a:p>
          <a:p>
            <a:r>
              <a:rPr lang="en-US" dirty="0"/>
              <a:t>Mild: Two to three symptoms</a:t>
            </a:r>
          </a:p>
          <a:p>
            <a:r>
              <a:rPr lang="en-US" dirty="0"/>
              <a:t>Moderate: Four to five symptoms</a:t>
            </a:r>
          </a:p>
          <a:p>
            <a:r>
              <a:rPr lang="en-US" dirty="0"/>
              <a:t>Severe: Six or more symptoms</a:t>
            </a:r>
          </a:p>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10</a:t>
            </a:fld>
            <a:endParaRPr lang="en-US"/>
          </a:p>
        </p:txBody>
      </p:sp>
    </p:spTree>
    <p:extLst>
      <p:ext uri="{BB962C8B-B14F-4D97-AF65-F5344CB8AC3E}">
        <p14:creationId xmlns:p14="http://schemas.microsoft.com/office/powerpoint/2010/main" val="429199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TIMELY:</a:t>
            </a:r>
            <a:r>
              <a:rPr lang="en-US" baseline="0" dirty="0"/>
              <a:t> Just added to DSM IV</a:t>
            </a:r>
          </a:p>
          <a:p>
            <a:endParaRPr lang="en-US" baseline="0" dirty="0"/>
          </a:p>
          <a:p>
            <a:r>
              <a:rPr lang="en-US" baseline="0" dirty="0"/>
              <a:t>NEED TO INCLUDE: </a:t>
            </a:r>
          </a:p>
          <a:p>
            <a:endParaRPr lang="en-US" baseline="0" dirty="0"/>
          </a:p>
          <a:p>
            <a:r>
              <a:rPr lang="en-US" dirty="0"/>
              <a:t>The signs or symptoms cause clinically significant distress or impairment in social, occupational, or other important areas of functioning</a:t>
            </a:r>
          </a:p>
          <a:p>
            <a:r>
              <a:rPr lang="en-US" dirty="0"/>
              <a:t>The signs or symptoms are not attributable to another medical condition and are not better explained by another mental disorder, including intoxication or withdrawal from another substance</a:t>
            </a:r>
          </a:p>
          <a:p>
            <a:endParaRPr lang="en-US" dirty="0"/>
          </a:p>
          <a:p>
            <a:r>
              <a:rPr lang="en-US" dirty="0"/>
              <a:t>Symptoms generally resolve in 7-14 days</a:t>
            </a:r>
            <a:r>
              <a:rPr lang="en-US" baseline="0" dirty="0"/>
              <a:t> but </a:t>
            </a:r>
            <a:r>
              <a:rPr lang="en-US" dirty="0"/>
              <a:t>may persist for weeks.</a:t>
            </a:r>
            <a:r>
              <a:rPr lang="en-US" baseline="0" dirty="0"/>
              <a:t> </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12</a:t>
            </a:fld>
            <a:endParaRPr lang="en-US"/>
          </a:p>
        </p:txBody>
      </p:sp>
    </p:spTree>
    <p:extLst>
      <p:ext uri="{BB962C8B-B14F-4D97-AF65-F5344CB8AC3E}">
        <p14:creationId xmlns:p14="http://schemas.microsoft.com/office/powerpoint/2010/main" val="1218534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4" name="Rectangle 4"/>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algn="ctr" eaLnBrk="1" hangingPunct="1">
              <a:spcBef>
                <a:spcPct val="20000"/>
              </a:spcBef>
              <a:defRPr/>
            </a:pPr>
            <a:r>
              <a:rPr lang="en-US" sz="3200" dirty="0">
                <a:latin typeface="Arial" charset="0"/>
              </a:rPr>
              <a:t>Click to edit Master text styles</a:t>
            </a:r>
          </a:p>
          <a:p>
            <a:pPr algn="ctr" eaLnBrk="1" hangingPunct="1">
              <a:spcBef>
                <a:spcPct val="20000"/>
              </a:spcBef>
              <a:defRPr/>
            </a:pPr>
            <a:r>
              <a:rPr lang="en-US" sz="3200" dirty="0">
                <a:latin typeface="Arial" charset="0"/>
              </a:rPr>
              <a:t>Second level</a:t>
            </a:r>
          </a:p>
          <a:p>
            <a:pPr algn="ctr" eaLnBrk="1" hangingPunct="1">
              <a:spcBef>
                <a:spcPct val="20000"/>
              </a:spcBef>
              <a:defRPr/>
            </a:pPr>
            <a:r>
              <a:rPr lang="en-US" sz="3200" dirty="0">
                <a:latin typeface="Arial" charset="0"/>
              </a:rPr>
              <a:t>Third level</a:t>
            </a:r>
          </a:p>
          <a:p>
            <a:pPr algn="ctr" eaLnBrk="1" hangingPunct="1">
              <a:spcBef>
                <a:spcPct val="20000"/>
              </a:spcBef>
              <a:defRPr/>
            </a:pPr>
            <a:r>
              <a:rPr lang="en-US" sz="3200" dirty="0">
                <a:latin typeface="Arial" charset="0"/>
              </a:rPr>
              <a:t>Fourth level</a:t>
            </a:r>
          </a:p>
          <a:p>
            <a:pPr algn="ctr" eaLnBrk="1" hangingPunct="1">
              <a:spcBef>
                <a:spcPct val="20000"/>
              </a:spcBef>
              <a:defRPr/>
            </a:pPr>
            <a:r>
              <a:rPr lang="en-US" sz="3200" dirty="0">
                <a:latin typeface="Arial" charset="0"/>
              </a:rPr>
              <a:t>Fifth level</a:t>
            </a:r>
          </a:p>
        </p:txBody>
      </p:sp>
      <p:pic>
        <p:nvPicPr>
          <p:cNvPr id="5" name="Picture 5" descr="ysm logo"/>
          <p:cNvPicPr>
            <a:picLocks noChangeAspect="1" noChangeArrowheads="1"/>
          </p:cNvPicPr>
          <p:nvPr/>
        </p:nvPicPr>
        <p:blipFill>
          <a:blip r:embed="rId2" cstate="print"/>
          <a:srcRect/>
          <a:stretch>
            <a:fillRect/>
          </a:stretch>
        </p:blipFill>
        <p:spPr bwMode="auto">
          <a:xfrm>
            <a:off x="355600" y="152401"/>
            <a:ext cx="863600" cy="695325"/>
          </a:xfrm>
          <a:prstGeom prst="rect">
            <a:avLst/>
          </a:prstGeom>
          <a:noFill/>
          <a:ln w="9525">
            <a:noFill/>
            <a:miter lim="800000"/>
            <a:headEnd/>
            <a:tailEnd/>
          </a:ln>
        </p:spPr>
      </p:pic>
      <p:sp>
        <p:nvSpPr>
          <p:cNvPr id="6" name="Rectangle 6"/>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7" name="Text Box 7"/>
          <p:cNvSpPr txBox="1">
            <a:spLocks noChangeArrowheads="1"/>
          </p:cNvSpPr>
          <p:nvPr/>
        </p:nvSpPr>
        <p:spPr bwMode="auto">
          <a:xfrm>
            <a:off x="304800" y="762001"/>
            <a:ext cx="5384800" cy="366713"/>
          </a:xfrm>
          <a:prstGeom prst="rect">
            <a:avLst/>
          </a:prstGeom>
          <a:noFill/>
          <a:ln w="9525">
            <a:noFill/>
            <a:miter lim="800000"/>
            <a:headEnd/>
            <a:tailEnd/>
          </a:ln>
          <a:effectLst/>
        </p:spPr>
        <p:txBody>
          <a:bodyPr>
            <a:spAutoFit/>
          </a:bodyPr>
          <a:lstStyle/>
          <a:p>
            <a:pPr>
              <a:spcBef>
                <a:spcPct val="50000"/>
              </a:spcBef>
              <a:defRPr/>
            </a:pPr>
            <a:r>
              <a:rPr lang="en-US" sz="1800" dirty="0">
                <a:solidFill>
                  <a:srgbClr val="333399"/>
                </a:solidFill>
              </a:rPr>
              <a:t>Yale University School of Medicine</a:t>
            </a:r>
          </a:p>
        </p:txBody>
      </p:sp>
      <p:sp>
        <p:nvSpPr>
          <p:cNvPr id="12697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413388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7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
            <a:ext cx="2819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
            <a:ext cx="82550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76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61BEF0D-F0BB-DE4B-95CE-6DB70DBA9567}" type="datetimeFigureOut">
              <a:rPr lang="en-US" smtClean="0"/>
              <a:pPr/>
              <a:t>10/16/2020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72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0601DF9-1014-421E-B0A3-2252CC9ED2B4}"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23571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9C4526-FF73-4352-A900-D71BEC881166}"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67AD1-CF50-47FF-B632-3B15E31C5CDF}" type="slidenum">
              <a:rPr lang="en-US"/>
              <a:pPr>
                <a:defRPr/>
              </a:pPr>
              <a:t>‹#›</a:t>
            </a:fld>
            <a:endParaRPr lang="en-US" dirty="0"/>
          </a:p>
        </p:txBody>
      </p:sp>
    </p:spTree>
    <p:extLst>
      <p:ext uri="{BB962C8B-B14F-4D97-AF65-F5344CB8AC3E}">
        <p14:creationId xmlns:p14="http://schemas.microsoft.com/office/powerpoint/2010/main" val="23025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926D1D-95F4-4DC0-A046-5A6183F1D10F}"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72438A-9AF6-47BB-AE3B-66A991D6CDF3}" type="slidenum">
              <a:rPr lang="en-US"/>
              <a:pPr>
                <a:defRPr/>
              </a:pPr>
              <a:t>‹#›</a:t>
            </a:fld>
            <a:endParaRPr lang="en-US" dirty="0"/>
          </a:p>
        </p:txBody>
      </p:sp>
    </p:spTree>
    <p:extLst>
      <p:ext uri="{BB962C8B-B14F-4D97-AF65-F5344CB8AC3E}">
        <p14:creationId xmlns:p14="http://schemas.microsoft.com/office/powerpoint/2010/main" val="92807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790838-C40C-40A6-9E73-86943B5A884B}"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CD52B1-0265-4663-8ADC-E4B623D93F9E}" type="slidenum">
              <a:rPr lang="en-US"/>
              <a:pPr>
                <a:defRPr/>
              </a:pPr>
              <a:t>‹#›</a:t>
            </a:fld>
            <a:endParaRPr lang="en-US" dirty="0"/>
          </a:p>
        </p:txBody>
      </p:sp>
    </p:spTree>
    <p:extLst>
      <p:ext uri="{BB962C8B-B14F-4D97-AF65-F5344CB8AC3E}">
        <p14:creationId xmlns:p14="http://schemas.microsoft.com/office/powerpoint/2010/main" val="153177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65DBE97-DB6B-4673-BE27-B8953DA1902C}" type="datetimeFigureOut">
              <a:rPr lang="en-US"/>
              <a:pPr>
                <a:defRPr/>
              </a:pPr>
              <a:t>10/16/2020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DB951D-04C2-48CC-BCCF-F6015FBCF146}" type="slidenum">
              <a:rPr lang="en-US"/>
              <a:pPr>
                <a:defRPr/>
              </a:pPr>
              <a:t>‹#›</a:t>
            </a:fld>
            <a:endParaRPr lang="en-US" dirty="0"/>
          </a:p>
        </p:txBody>
      </p:sp>
    </p:spTree>
    <p:extLst>
      <p:ext uri="{BB962C8B-B14F-4D97-AF65-F5344CB8AC3E}">
        <p14:creationId xmlns:p14="http://schemas.microsoft.com/office/powerpoint/2010/main" val="184929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6E7165F-259D-4A33-8BCD-19F93FEF7E4A}" type="datetimeFigureOut">
              <a:rPr lang="en-US"/>
              <a:pPr>
                <a:defRPr/>
              </a:pPr>
              <a:t>10/16/2020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1F5820-33E2-46AE-90DB-E54F8D16151F}" type="slidenum">
              <a:rPr lang="en-US"/>
              <a:pPr>
                <a:defRPr/>
              </a:pPr>
              <a:t>‹#›</a:t>
            </a:fld>
            <a:endParaRPr lang="en-US" dirty="0"/>
          </a:p>
        </p:txBody>
      </p:sp>
    </p:spTree>
    <p:extLst>
      <p:ext uri="{BB962C8B-B14F-4D97-AF65-F5344CB8AC3E}">
        <p14:creationId xmlns:p14="http://schemas.microsoft.com/office/powerpoint/2010/main" val="3428069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D4BDC1-E447-4A76-9644-7EBE8F774DE3}" type="datetimeFigureOut">
              <a:rPr lang="en-US"/>
              <a:pPr>
                <a:defRPr/>
              </a:pPr>
              <a:t>10/16/2020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4EAD3B-BD8C-47E2-BE7E-AFA1B8222C8B}" type="slidenum">
              <a:rPr lang="en-US"/>
              <a:pPr>
                <a:defRPr/>
              </a:pPr>
              <a:t>‹#›</a:t>
            </a:fld>
            <a:endParaRPr lang="en-US" dirty="0"/>
          </a:p>
        </p:txBody>
      </p:sp>
    </p:spTree>
    <p:extLst>
      <p:ext uri="{BB962C8B-B14F-4D97-AF65-F5344CB8AC3E}">
        <p14:creationId xmlns:p14="http://schemas.microsoft.com/office/powerpoint/2010/main" val="163970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976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A0039B-9464-41D3-877F-590F1701F3A0}"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2F0E8A-0101-4F46-9F64-02CF8CCF1C1F}" type="slidenum">
              <a:rPr lang="en-US"/>
              <a:pPr>
                <a:defRPr/>
              </a:pPr>
              <a:t>‹#›</a:t>
            </a:fld>
            <a:endParaRPr lang="en-US" dirty="0"/>
          </a:p>
        </p:txBody>
      </p:sp>
    </p:spTree>
    <p:extLst>
      <p:ext uri="{BB962C8B-B14F-4D97-AF65-F5344CB8AC3E}">
        <p14:creationId xmlns:p14="http://schemas.microsoft.com/office/powerpoint/2010/main" val="144103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A3306-F565-41F7-AA0D-0155CFF96B6B}"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C8A5F3-CCEB-4D8B-952C-F6B327D36AFF}" type="slidenum">
              <a:rPr lang="en-US"/>
              <a:pPr>
                <a:defRPr/>
              </a:pPr>
              <a:t>‹#›</a:t>
            </a:fld>
            <a:endParaRPr lang="en-US" dirty="0"/>
          </a:p>
        </p:txBody>
      </p:sp>
    </p:spTree>
    <p:extLst>
      <p:ext uri="{BB962C8B-B14F-4D97-AF65-F5344CB8AC3E}">
        <p14:creationId xmlns:p14="http://schemas.microsoft.com/office/powerpoint/2010/main" val="2862577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4DC928-8CF2-438A-8EE3-A513BBE6BDE5}"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77B4A9-C61F-4C03-BA15-BEC8AC6BD83A}" type="slidenum">
              <a:rPr lang="en-US"/>
              <a:pPr>
                <a:defRPr/>
              </a:pPr>
              <a:t>‹#›</a:t>
            </a:fld>
            <a:endParaRPr lang="en-US" dirty="0"/>
          </a:p>
        </p:txBody>
      </p:sp>
    </p:spTree>
    <p:extLst>
      <p:ext uri="{BB962C8B-B14F-4D97-AF65-F5344CB8AC3E}">
        <p14:creationId xmlns:p14="http://schemas.microsoft.com/office/powerpoint/2010/main" val="4155063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05A69D5-0604-4486-B3BC-85A55394F4B0}"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ED1CA0-BEAC-49E7-ACEF-1924023D9599}" type="slidenum">
              <a:rPr lang="en-US"/>
              <a:pPr>
                <a:defRPr/>
              </a:pPr>
              <a:t>‹#›</a:t>
            </a:fld>
            <a:endParaRPr lang="en-US" dirty="0"/>
          </a:p>
        </p:txBody>
      </p:sp>
    </p:spTree>
    <p:extLst>
      <p:ext uri="{BB962C8B-B14F-4D97-AF65-F5344CB8AC3E}">
        <p14:creationId xmlns:p14="http://schemas.microsoft.com/office/powerpoint/2010/main" val="2124098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A6C967F-C141-4560-A398-5BB2F593B6E5}"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4D2FEC-D068-4853-B5CA-4FA0C28604F7}" type="slidenum">
              <a:rPr lang="en-US"/>
              <a:pPr>
                <a:defRPr/>
              </a:pPr>
              <a:t>‹#›</a:t>
            </a:fld>
            <a:endParaRPr lang="en-US" dirty="0"/>
          </a:p>
        </p:txBody>
      </p:sp>
    </p:spTree>
    <p:extLst>
      <p:ext uri="{BB962C8B-B14F-4D97-AF65-F5344CB8AC3E}">
        <p14:creationId xmlns:p14="http://schemas.microsoft.com/office/powerpoint/2010/main" val="3302287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F8C41D-C549-4157-A5D1-1102EF100543}" type="datetimeFigureOut">
              <a:rPr lang="en-US" smtClean="0"/>
              <a:pPr>
                <a:defRPr/>
              </a:pPr>
              <a:t>10/16/2020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4A2FEF-8FC9-4A44-80BE-7FB2CFB980D2}" type="slidenum">
              <a:rPr lang="en-US" smtClean="0"/>
              <a:pPr>
                <a:defRPr/>
              </a:pPr>
              <a:t>‹#›</a:t>
            </a:fld>
            <a:endParaRPr lang="en-US" dirty="0"/>
          </a:p>
        </p:txBody>
      </p:sp>
    </p:spTree>
    <p:extLst>
      <p:ext uri="{BB962C8B-B14F-4D97-AF65-F5344CB8AC3E}">
        <p14:creationId xmlns:p14="http://schemas.microsoft.com/office/powerpoint/2010/main" val="76567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02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10601DF9-1014-421E-B0A3-2252CC9ED2B4}" type="datetimeFigureOut">
              <a:rPr lang="en-US"/>
              <a:pPr>
                <a:defRPr/>
              </a:pPr>
              <a:t>10/16/2020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3734011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1F790838-C40C-40A6-9E73-86943B5A884B}" type="datetimeFigureOut">
              <a:rPr lang="en-US" smtClean="0"/>
              <a:pPr>
                <a:defRPr/>
              </a:pPr>
              <a:t>10/16/2020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0DCD52B1-0265-4663-8ADC-E4B623D93F9E}" type="slidenum">
              <a:rPr lang="en-US" smtClean="0"/>
              <a:pPr>
                <a:defRPr/>
              </a:pPr>
              <a:t>‹#›</a:t>
            </a:fld>
            <a:endParaRPr lang="en-US" dirty="0"/>
          </a:p>
        </p:txBody>
      </p:sp>
    </p:spTree>
    <p:extLst>
      <p:ext uri="{BB962C8B-B14F-4D97-AF65-F5344CB8AC3E}">
        <p14:creationId xmlns:p14="http://schemas.microsoft.com/office/powerpoint/2010/main" val="3500417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fld id="{C8D4BDC1-E447-4A76-9644-7EBE8F774DE3}" type="datetimeFigureOut">
              <a:rPr lang="en-US" smtClean="0"/>
              <a:pPr>
                <a:defRPr/>
              </a:pPr>
              <a:t>10/16/2020</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DB4EAD3B-BD8C-47E2-BE7E-AFA1B8222C8B}" type="slidenum">
              <a:rPr lang="en-US" smtClean="0"/>
              <a:pPr>
                <a:defRPr/>
              </a:pPr>
              <a:t>‹#›</a:t>
            </a:fld>
            <a:endParaRPr lang="en-US" dirty="0"/>
          </a:p>
        </p:txBody>
      </p:sp>
    </p:spTree>
    <p:extLst>
      <p:ext uri="{BB962C8B-B14F-4D97-AF65-F5344CB8AC3E}">
        <p14:creationId xmlns:p14="http://schemas.microsoft.com/office/powerpoint/2010/main" val="48183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6639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4" name="Rectangle 4"/>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algn="ctr" eaLnBrk="1" hangingPunct="1">
              <a:spcBef>
                <a:spcPct val="20000"/>
              </a:spcBef>
              <a:defRPr/>
            </a:pPr>
            <a:r>
              <a:rPr lang="en-US" sz="3200" dirty="0">
                <a:latin typeface="Arial" charset="0"/>
              </a:rPr>
              <a:t>Click to edit Master text styles</a:t>
            </a:r>
          </a:p>
          <a:p>
            <a:pPr algn="ctr" eaLnBrk="1" hangingPunct="1">
              <a:spcBef>
                <a:spcPct val="20000"/>
              </a:spcBef>
              <a:defRPr/>
            </a:pPr>
            <a:r>
              <a:rPr lang="en-US" sz="3200" dirty="0">
                <a:latin typeface="Arial" charset="0"/>
              </a:rPr>
              <a:t>Second level</a:t>
            </a:r>
          </a:p>
          <a:p>
            <a:pPr algn="ctr" eaLnBrk="1" hangingPunct="1">
              <a:spcBef>
                <a:spcPct val="20000"/>
              </a:spcBef>
              <a:defRPr/>
            </a:pPr>
            <a:r>
              <a:rPr lang="en-US" sz="3200" dirty="0">
                <a:latin typeface="Arial" charset="0"/>
              </a:rPr>
              <a:t>Third level</a:t>
            </a:r>
          </a:p>
          <a:p>
            <a:pPr algn="ctr" eaLnBrk="1" hangingPunct="1">
              <a:spcBef>
                <a:spcPct val="20000"/>
              </a:spcBef>
              <a:defRPr/>
            </a:pPr>
            <a:r>
              <a:rPr lang="en-US" sz="3200" dirty="0">
                <a:latin typeface="Arial" charset="0"/>
              </a:rPr>
              <a:t>Fourth level</a:t>
            </a:r>
          </a:p>
          <a:p>
            <a:pPr algn="ctr" eaLnBrk="1" hangingPunct="1">
              <a:spcBef>
                <a:spcPct val="20000"/>
              </a:spcBef>
              <a:defRPr/>
            </a:pPr>
            <a:r>
              <a:rPr lang="en-US" sz="3200" dirty="0">
                <a:latin typeface="Arial" charset="0"/>
              </a:rPr>
              <a:t>Fifth level</a:t>
            </a:r>
          </a:p>
        </p:txBody>
      </p:sp>
      <p:pic>
        <p:nvPicPr>
          <p:cNvPr id="5" name="Picture 5" descr="ysm logo"/>
          <p:cNvPicPr>
            <a:picLocks noChangeAspect="1" noChangeArrowheads="1"/>
          </p:cNvPicPr>
          <p:nvPr/>
        </p:nvPicPr>
        <p:blipFill>
          <a:blip r:embed="rId2" cstate="print"/>
          <a:srcRect/>
          <a:stretch>
            <a:fillRect/>
          </a:stretch>
        </p:blipFill>
        <p:spPr bwMode="auto">
          <a:xfrm>
            <a:off x="355600" y="152401"/>
            <a:ext cx="863600" cy="695325"/>
          </a:xfrm>
          <a:prstGeom prst="rect">
            <a:avLst/>
          </a:prstGeom>
          <a:noFill/>
          <a:ln w="9525">
            <a:noFill/>
            <a:miter lim="800000"/>
            <a:headEnd/>
            <a:tailEnd/>
          </a:ln>
        </p:spPr>
      </p:pic>
      <p:sp>
        <p:nvSpPr>
          <p:cNvPr id="6" name="Rectangle 6"/>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7" name="Text Box 7"/>
          <p:cNvSpPr txBox="1">
            <a:spLocks noChangeArrowheads="1"/>
          </p:cNvSpPr>
          <p:nvPr/>
        </p:nvSpPr>
        <p:spPr bwMode="auto">
          <a:xfrm>
            <a:off x="304800" y="762001"/>
            <a:ext cx="5384800" cy="366713"/>
          </a:xfrm>
          <a:prstGeom prst="rect">
            <a:avLst/>
          </a:prstGeom>
          <a:noFill/>
          <a:ln w="9525">
            <a:noFill/>
            <a:miter lim="800000"/>
            <a:headEnd/>
            <a:tailEnd/>
          </a:ln>
          <a:effectLst/>
        </p:spPr>
        <p:txBody>
          <a:bodyPr>
            <a:spAutoFit/>
          </a:bodyPr>
          <a:lstStyle/>
          <a:p>
            <a:pPr>
              <a:spcBef>
                <a:spcPct val="50000"/>
              </a:spcBef>
              <a:defRPr/>
            </a:pPr>
            <a:r>
              <a:rPr lang="en-US" sz="1800" dirty="0">
                <a:solidFill>
                  <a:srgbClr val="333399"/>
                </a:solidFill>
              </a:rPr>
              <a:t>Yale University School of Medicine</a:t>
            </a:r>
          </a:p>
        </p:txBody>
      </p:sp>
      <p:sp>
        <p:nvSpPr>
          <p:cNvPr id="12697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75507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233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6663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526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974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4732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62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4067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262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18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538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
            <a:ext cx="2819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
            <a:ext cx="82550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157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8624D31-43A5-475A-80CF-332C9F6DCF35}" type="datetimeFigureOut">
              <a:rPr lang="en-US" smtClean="0"/>
              <a:t>10/16/2020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3045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0601DF9-1014-421E-B0A3-2252CC9ED2B4}"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180629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9C4526-FF73-4352-A900-D71BEC881166}"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67AD1-CF50-47FF-B632-3B15E31C5CDF}" type="slidenum">
              <a:rPr lang="en-US"/>
              <a:pPr>
                <a:defRPr/>
              </a:pPr>
              <a:t>‹#›</a:t>
            </a:fld>
            <a:endParaRPr lang="en-US" dirty="0"/>
          </a:p>
        </p:txBody>
      </p:sp>
    </p:spTree>
    <p:extLst>
      <p:ext uri="{BB962C8B-B14F-4D97-AF65-F5344CB8AC3E}">
        <p14:creationId xmlns:p14="http://schemas.microsoft.com/office/powerpoint/2010/main" val="440484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926D1D-95F4-4DC0-A046-5A6183F1D10F}"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72438A-9AF6-47BB-AE3B-66A991D6CDF3}" type="slidenum">
              <a:rPr lang="en-US"/>
              <a:pPr>
                <a:defRPr/>
              </a:pPr>
              <a:t>‹#›</a:t>
            </a:fld>
            <a:endParaRPr lang="en-US" dirty="0"/>
          </a:p>
        </p:txBody>
      </p:sp>
    </p:spTree>
    <p:extLst>
      <p:ext uri="{BB962C8B-B14F-4D97-AF65-F5344CB8AC3E}">
        <p14:creationId xmlns:p14="http://schemas.microsoft.com/office/powerpoint/2010/main" val="3860267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790838-C40C-40A6-9E73-86943B5A884B}"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CD52B1-0265-4663-8ADC-E4B623D93F9E}" type="slidenum">
              <a:rPr lang="en-US"/>
              <a:pPr>
                <a:defRPr/>
              </a:pPr>
              <a:t>‹#›</a:t>
            </a:fld>
            <a:endParaRPr lang="en-US" dirty="0"/>
          </a:p>
        </p:txBody>
      </p:sp>
    </p:spTree>
    <p:extLst>
      <p:ext uri="{BB962C8B-B14F-4D97-AF65-F5344CB8AC3E}">
        <p14:creationId xmlns:p14="http://schemas.microsoft.com/office/powerpoint/2010/main" val="372653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65DBE97-DB6B-4673-BE27-B8953DA1902C}" type="datetimeFigureOut">
              <a:rPr lang="en-US"/>
              <a:pPr>
                <a:defRPr/>
              </a:pPr>
              <a:t>10/16/2020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DB951D-04C2-48CC-BCCF-F6015FBCF146}" type="slidenum">
              <a:rPr lang="en-US"/>
              <a:pPr>
                <a:defRPr/>
              </a:pPr>
              <a:t>‹#›</a:t>
            </a:fld>
            <a:endParaRPr lang="en-US" dirty="0"/>
          </a:p>
        </p:txBody>
      </p:sp>
    </p:spTree>
    <p:extLst>
      <p:ext uri="{BB962C8B-B14F-4D97-AF65-F5344CB8AC3E}">
        <p14:creationId xmlns:p14="http://schemas.microsoft.com/office/powerpoint/2010/main" val="437759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6E7165F-259D-4A33-8BCD-19F93FEF7E4A}" type="datetimeFigureOut">
              <a:rPr lang="en-US"/>
              <a:pPr>
                <a:defRPr/>
              </a:pPr>
              <a:t>10/16/2020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1F5820-33E2-46AE-90DB-E54F8D16151F}" type="slidenum">
              <a:rPr lang="en-US"/>
              <a:pPr>
                <a:defRPr/>
              </a:pPr>
              <a:t>‹#›</a:t>
            </a:fld>
            <a:endParaRPr lang="en-US" dirty="0"/>
          </a:p>
        </p:txBody>
      </p:sp>
    </p:spTree>
    <p:extLst>
      <p:ext uri="{BB962C8B-B14F-4D97-AF65-F5344CB8AC3E}">
        <p14:creationId xmlns:p14="http://schemas.microsoft.com/office/powerpoint/2010/main" val="2462853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D4BDC1-E447-4A76-9644-7EBE8F774DE3}" type="datetimeFigureOut">
              <a:rPr lang="en-US"/>
              <a:pPr>
                <a:defRPr/>
              </a:pPr>
              <a:t>10/16/2020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4EAD3B-BD8C-47E2-BE7E-AFA1B8222C8B}" type="slidenum">
              <a:rPr lang="en-US"/>
              <a:pPr>
                <a:defRPr/>
              </a:pPr>
              <a:t>‹#›</a:t>
            </a:fld>
            <a:endParaRPr lang="en-US" dirty="0"/>
          </a:p>
        </p:txBody>
      </p:sp>
    </p:spTree>
    <p:extLst>
      <p:ext uri="{BB962C8B-B14F-4D97-AF65-F5344CB8AC3E}">
        <p14:creationId xmlns:p14="http://schemas.microsoft.com/office/powerpoint/2010/main" val="1128487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A0039B-9464-41D3-877F-590F1701F3A0}"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2F0E8A-0101-4F46-9F64-02CF8CCF1C1F}" type="slidenum">
              <a:rPr lang="en-US"/>
              <a:pPr>
                <a:defRPr/>
              </a:pPr>
              <a:t>‹#›</a:t>
            </a:fld>
            <a:endParaRPr lang="en-US" dirty="0"/>
          </a:p>
        </p:txBody>
      </p:sp>
    </p:spTree>
    <p:extLst>
      <p:ext uri="{BB962C8B-B14F-4D97-AF65-F5344CB8AC3E}">
        <p14:creationId xmlns:p14="http://schemas.microsoft.com/office/powerpoint/2010/main" val="369715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082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A3306-F565-41F7-AA0D-0155CFF96B6B}" type="datetimeFigureOut">
              <a:rPr lang="en-US"/>
              <a:pPr>
                <a:defRPr/>
              </a:pPr>
              <a:t>10/16/2020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C8A5F3-CCEB-4D8B-952C-F6B327D36AFF}" type="slidenum">
              <a:rPr lang="en-US"/>
              <a:pPr>
                <a:defRPr/>
              </a:pPr>
              <a:t>‹#›</a:t>
            </a:fld>
            <a:endParaRPr lang="en-US" dirty="0"/>
          </a:p>
        </p:txBody>
      </p:sp>
    </p:spTree>
    <p:extLst>
      <p:ext uri="{BB962C8B-B14F-4D97-AF65-F5344CB8AC3E}">
        <p14:creationId xmlns:p14="http://schemas.microsoft.com/office/powerpoint/2010/main" val="1708838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4DC928-8CF2-438A-8EE3-A513BBE6BDE5}"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77B4A9-C61F-4C03-BA15-BEC8AC6BD83A}" type="slidenum">
              <a:rPr lang="en-US"/>
              <a:pPr>
                <a:defRPr/>
              </a:pPr>
              <a:t>‹#›</a:t>
            </a:fld>
            <a:endParaRPr lang="en-US" dirty="0"/>
          </a:p>
        </p:txBody>
      </p:sp>
    </p:spTree>
    <p:extLst>
      <p:ext uri="{BB962C8B-B14F-4D97-AF65-F5344CB8AC3E}">
        <p14:creationId xmlns:p14="http://schemas.microsoft.com/office/powerpoint/2010/main" val="1092985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05A69D5-0604-4486-B3BC-85A55394F4B0}"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ED1CA0-BEAC-49E7-ACEF-1924023D9599}" type="slidenum">
              <a:rPr lang="en-US"/>
              <a:pPr>
                <a:defRPr/>
              </a:pPr>
              <a:t>‹#›</a:t>
            </a:fld>
            <a:endParaRPr lang="en-US" dirty="0"/>
          </a:p>
        </p:txBody>
      </p:sp>
    </p:spTree>
    <p:extLst>
      <p:ext uri="{BB962C8B-B14F-4D97-AF65-F5344CB8AC3E}">
        <p14:creationId xmlns:p14="http://schemas.microsoft.com/office/powerpoint/2010/main" val="2854256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A6C967F-C141-4560-A398-5BB2F593B6E5}" type="datetimeFigureOut">
              <a:rPr lang="en-US"/>
              <a:pPr>
                <a:defRPr/>
              </a:pPr>
              <a:t>10/16/2020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4D2FEC-D068-4853-B5CA-4FA0C28604F7}" type="slidenum">
              <a:rPr lang="en-US"/>
              <a:pPr>
                <a:defRPr/>
              </a:pPr>
              <a:t>‹#›</a:t>
            </a:fld>
            <a:endParaRPr lang="en-US" dirty="0"/>
          </a:p>
        </p:txBody>
      </p:sp>
    </p:spTree>
    <p:extLst>
      <p:ext uri="{BB962C8B-B14F-4D97-AF65-F5344CB8AC3E}">
        <p14:creationId xmlns:p14="http://schemas.microsoft.com/office/powerpoint/2010/main" val="1018732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F8C41D-C549-4157-A5D1-1102EF100543}" type="datetimeFigureOut">
              <a:rPr lang="en-US" smtClean="0"/>
              <a:pPr>
                <a:defRPr/>
              </a:pPr>
              <a:t>10/16/2020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4A2FEF-8FC9-4A44-80BE-7FB2CFB980D2}" type="slidenum">
              <a:rPr lang="en-US" smtClean="0"/>
              <a:pPr>
                <a:defRPr/>
              </a:pPr>
              <a:t>‹#›</a:t>
            </a:fld>
            <a:endParaRPr lang="en-US" dirty="0"/>
          </a:p>
        </p:txBody>
      </p:sp>
    </p:spTree>
    <p:extLst>
      <p:ext uri="{BB962C8B-B14F-4D97-AF65-F5344CB8AC3E}">
        <p14:creationId xmlns:p14="http://schemas.microsoft.com/office/powerpoint/2010/main" val="2512078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589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10601DF9-1014-421E-B0A3-2252CC9ED2B4}" type="datetimeFigureOut">
              <a:rPr lang="en-US"/>
              <a:pPr>
                <a:defRPr/>
              </a:pPr>
              <a:t>10/16/2020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2121553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Rectangle 6"/>
          <p:cNvSpPr/>
          <p:nvPr/>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a:spLocks noChangeArrowheads="1"/>
          </p:cNvSpPr>
          <p:nvPr/>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9" name="Rectangle 3"/>
          <p:cNvSpPr>
            <a:spLocks noChangeArrowheads="1"/>
          </p:cNvSpPr>
          <p:nvPr/>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a:p>
        </p:txBody>
      </p:sp>
      <p:pic>
        <p:nvPicPr>
          <p:cNvPr id="11" name="Picture 12" descr="YSM_Shield_CMYK.jpg"/>
          <p:cNvPicPr>
            <a:picLocks noChangeAspect="1"/>
          </p:cNvPicPr>
          <p:nvPr/>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0921"/>
            <a:ext cx="2743200" cy="788215"/>
          </a:xfrm>
          <a:prstGeom prst="rect">
            <a:avLst/>
          </a:prstGeom>
        </p:spPr>
      </p:pic>
    </p:spTree>
    <p:extLst>
      <p:ext uri="{BB962C8B-B14F-4D97-AF65-F5344CB8AC3E}">
        <p14:creationId xmlns:p14="http://schemas.microsoft.com/office/powerpoint/2010/main" val="4230146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6592651"/>
            <a:ext cx="3174171" cy="225899"/>
          </a:xfrm>
          <a:prstGeom prst="rect">
            <a:avLst/>
          </a:prstGeom>
        </p:spPr>
      </p:pic>
    </p:spTree>
    <p:extLst>
      <p:ext uri="{BB962C8B-B14F-4D97-AF65-F5344CB8AC3E}">
        <p14:creationId xmlns:p14="http://schemas.microsoft.com/office/powerpoint/2010/main" val="772416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10601DF9-1014-421E-B0A3-2252CC9ED2B4}" type="datetimeFigureOut">
              <a:rPr lang="en-US"/>
              <a:pPr>
                <a:defRPr/>
              </a:pPr>
              <a:t>10/16/2020</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110742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9284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1F790838-C40C-40A6-9E73-86943B5A884B}" type="datetimeFigureOut">
              <a:rPr lang="en-US" smtClean="0"/>
              <a:pPr>
                <a:defRPr/>
              </a:pPr>
              <a:t>10/16/2020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0DCD52B1-0265-4663-8ADC-E4B623D93F9E}" type="slidenum">
              <a:rPr lang="en-US" smtClean="0"/>
              <a:pPr>
                <a:defRPr/>
              </a:pPr>
              <a:t>‹#›</a:t>
            </a:fld>
            <a:endParaRPr lang="en-US" dirty="0"/>
          </a:p>
        </p:txBody>
      </p:sp>
    </p:spTree>
    <p:extLst>
      <p:ext uri="{BB962C8B-B14F-4D97-AF65-F5344CB8AC3E}">
        <p14:creationId xmlns:p14="http://schemas.microsoft.com/office/powerpoint/2010/main" val="2818023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fld id="{C8D4BDC1-E447-4A76-9644-7EBE8F774DE3}" type="datetimeFigureOut">
              <a:rPr lang="en-US" smtClean="0"/>
              <a:pPr>
                <a:defRPr/>
              </a:pPr>
              <a:t>10/16/2020</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DB4EAD3B-BD8C-47E2-BE7E-AFA1B8222C8B}" type="slidenum">
              <a:rPr lang="en-US" smtClean="0"/>
              <a:pPr>
                <a:defRPr/>
              </a:pPr>
              <a:t>‹#›</a:t>
            </a:fld>
            <a:endParaRPr lang="en-US" dirty="0"/>
          </a:p>
        </p:txBody>
      </p:sp>
    </p:spTree>
    <p:extLst>
      <p:ext uri="{BB962C8B-B14F-4D97-AF65-F5344CB8AC3E}">
        <p14:creationId xmlns:p14="http://schemas.microsoft.com/office/powerpoint/2010/main" val="151245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Rectangle 6"/>
          <p:cNvSpPr/>
          <p:nvPr/>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a:spLocks noChangeArrowheads="1"/>
          </p:cNvSpPr>
          <p:nvPr/>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9" name="Rectangle 3"/>
          <p:cNvSpPr>
            <a:spLocks noChangeArrowheads="1"/>
          </p:cNvSpPr>
          <p:nvPr/>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a:p>
        </p:txBody>
      </p:sp>
      <p:pic>
        <p:nvPicPr>
          <p:cNvPr id="11" name="Picture 12" descr="YSM_Shield_CMYK.jpg"/>
          <p:cNvPicPr>
            <a:picLocks noChangeAspect="1"/>
          </p:cNvPicPr>
          <p:nvPr/>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0921"/>
            <a:ext cx="2743200" cy="788215"/>
          </a:xfrm>
          <a:prstGeom prst="rect">
            <a:avLst/>
          </a:prstGeom>
        </p:spPr>
      </p:pic>
    </p:spTree>
    <p:extLst>
      <p:ext uri="{BB962C8B-B14F-4D97-AF65-F5344CB8AC3E}">
        <p14:creationId xmlns:p14="http://schemas.microsoft.com/office/powerpoint/2010/main" val="1165809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6592651"/>
            <a:ext cx="3174171" cy="225899"/>
          </a:xfrm>
          <a:prstGeom prst="rect">
            <a:avLst/>
          </a:prstGeom>
        </p:spPr>
      </p:pic>
    </p:spTree>
    <p:extLst>
      <p:ext uri="{BB962C8B-B14F-4D97-AF65-F5344CB8AC3E}">
        <p14:creationId xmlns:p14="http://schemas.microsoft.com/office/powerpoint/2010/main" val="288425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30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127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572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3.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7.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124937" name="Rectangle 9"/>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3200" dirty="0">
                <a:latin typeface="Arial" charset="0"/>
              </a:rPr>
              <a:t>Click to edit Master text styles</a:t>
            </a:r>
          </a:p>
          <a:p>
            <a:pPr marL="342900" indent="-342900" eaLnBrk="1" hangingPunct="1">
              <a:spcBef>
                <a:spcPct val="20000"/>
              </a:spcBef>
              <a:buFontTx/>
              <a:buChar char="•"/>
              <a:defRPr/>
            </a:pPr>
            <a:r>
              <a:rPr lang="en-US" sz="3200" dirty="0">
                <a:latin typeface="Arial" charset="0"/>
              </a:rPr>
              <a:t>Second level</a:t>
            </a:r>
          </a:p>
          <a:p>
            <a:pPr marL="342900" indent="-342900" eaLnBrk="1" hangingPunct="1">
              <a:spcBef>
                <a:spcPct val="20000"/>
              </a:spcBef>
              <a:buFontTx/>
              <a:buChar char="•"/>
              <a:defRPr/>
            </a:pPr>
            <a:r>
              <a:rPr lang="en-US" sz="3200" dirty="0">
                <a:latin typeface="Arial" charset="0"/>
              </a:rPr>
              <a:t>Third level</a:t>
            </a:r>
          </a:p>
          <a:p>
            <a:pPr marL="342900" indent="-342900" eaLnBrk="1" hangingPunct="1">
              <a:spcBef>
                <a:spcPct val="20000"/>
              </a:spcBef>
              <a:buFontTx/>
              <a:buChar char="•"/>
              <a:defRPr/>
            </a:pPr>
            <a:r>
              <a:rPr lang="en-US" sz="3200" dirty="0">
                <a:latin typeface="Arial" charset="0"/>
              </a:rPr>
              <a:t>Fourth level</a:t>
            </a:r>
          </a:p>
          <a:p>
            <a:pPr marL="342900" indent="-342900" eaLnBrk="1" hangingPunct="1">
              <a:spcBef>
                <a:spcPct val="20000"/>
              </a:spcBef>
              <a:buFontTx/>
              <a:buChar char="•"/>
              <a:defRPr/>
            </a:pPr>
            <a:r>
              <a:rPr lang="en-US" sz="3200" dirty="0">
                <a:latin typeface="Arial" charset="0"/>
              </a:rPr>
              <a:t>Fifth level</a:t>
            </a:r>
          </a:p>
        </p:txBody>
      </p:sp>
      <p:pic>
        <p:nvPicPr>
          <p:cNvPr id="4101" name="Picture 13" descr="ysm logo"/>
          <p:cNvPicPr>
            <a:picLocks noChangeAspect="1" noChangeArrowheads="1"/>
          </p:cNvPicPr>
          <p:nvPr/>
        </p:nvPicPr>
        <p:blipFill>
          <a:blip r:embed="rId14"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373398834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3F8C41D-C549-4157-A5D1-1102EF100543}" type="datetimeFigureOut">
              <a:rPr lang="en-US"/>
              <a:pPr>
                <a:defRPr/>
              </a:pPr>
              <a:t>10/16/2020</a:t>
            </a:fld>
            <a:endParaRPr lang="en-US" dirty="0"/>
          </a:p>
        </p:txBody>
      </p:sp>
      <p:sp>
        <p:nvSpPr>
          <p:cNvPr id="706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706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54A2FEF-8FC9-4A44-80BE-7FB2CFB980D2}" type="slidenum">
              <a:rPr lang="en-US"/>
              <a:pPr>
                <a:defRPr/>
              </a:pPr>
              <a:t>‹#›</a:t>
            </a:fld>
            <a:endParaRPr lang="en-US" dirty="0"/>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pic>
        <p:nvPicPr>
          <p:cNvPr id="5128" name="Picture 13" descr="ysm logo"/>
          <p:cNvPicPr>
            <a:picLocks noChangeAspect="1" noChangeArrowheads="1"/>
          </p:cNvPicPr>
          <p:nvPr/>
        </p:nvPicPr>
        <p:blipFill>
          <a:blip r:embed="rId15"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41339707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defTabSz="914400" fontAlgn="base">
              <a:spcBef>
                <a:spcPct val="0"/>
              </a:spcBef>
              <a:spcAft>
                <a:spcPct val="0"/>
              </a:spcAft>
              <a:defRPr/>
            </a:pPr>
            <a:endParaRPr lang="en-US" sz="3200">
              <a:solidFill>
                <a:srgbClr val="000000"/>
              </a:solidFill>
              <a:latin typeface="Arial" pitchFamily="-108" charset="0"/>
              <a:ea typeface="ＭＳ Ｐゴシック" pitchFamily="-108" charset="-128"/>
              <a:cs typeface="ＭＳ Ｐゴシック" pitchFamily="-108" charset="-128"/>
            </a:endParaRPr>
          </a:p>
        </p:txBody>
      </p:sp>
      <p:sp>
        <p:nvSpPr>
          <p:cNvPr id="1027" name="Rectangle 22"/>
          <p:cNvSpPr>
            <a:spLocks noChangeArrowheads="1"/>
          </p:cNvSpPr>
          <p:nvPr/>
        </p:nvSpPr>
        <p:spPr bwMode="auto">
          <a:xfrm>
            <a:off x="0" y="-7938"/>
            <a:ext cx="12192000" cy="1163638"/>
          </a:xfrm>
          <a:prstGeom prst="rect">
            <a:avLst/>
          </a:prstGeom>
          <a:solidFill>
            <a:srgbClr val="1A559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118" name="Rectangle 22"/>
          <p:cNvSpPr>
            <a:spLocks noChangeArrowheads="1"/>
          </p:cNvSpPr>
          <p:nvPr/>
        </p:nvSpPr>
        <p:spPr bwMode="auto">
          <a:xfrm>
            <a:off x="0" y="6380164"/>
            <a:ext cx="12192000" cy="46037"/>
          </a:xfrm>
          <a:prstGeom prst="rect">
            <a:avLst/>
          </a:prstGeom>
          <a:solidFill>
            <a:schemeClr val="bg2">
              <a:lumMod val="60000"/>
              <a:lumOff val="40000"/>
            </a:schemeClr>
          </a:solidFill>
          <a:ln w="9525">
            <a:no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latin typeface="Arial" charset="0"/>
              <a:ea typeface="MS PGothic" pitchFamily="34" charset="-128"/>
              <a:cs typeface="ＭＳ Ｐゴシック" charset="0"/>
            </a:endParaRPr>
          </a:p>
        </p:txBody>
      </p:sp>
      <p:sp>
        <p:nvSpPr>
          <p:cNvPr id="1031" name="Rectangle 5"/>
          <p:cNvSpPr>
            <a:spLocks noChangeArrowheads="1"/>
          </p:cNvSpPr>
          <p:nvPr/>
        </p:nvSpPr>
        <p:spPr bwMode="auto">
          <a:xfrm>
            <a:off x="613834" y="6448426"/>
            <a:ext cx="1041611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400">
                <a:solidFill>
                  <a:srgbClr val="1A5598"/>
                </a:solidFill>
                <a:latin typeface="Georgia" charset="0"/>
                <a:ea typeface="ＭＳ Ｐゴシック" charset="0"/>
                <a:cs typeface="ＭＳ Ｐゴシック" charset="0"/>
              </a:rPr>
              <a:t>Yale School of Medicine, Section of General Internal Medicine</a:t>
            </a:r>
          </a:p>
        </p:txBody>
      </p:sp>
      <p:pic>
        <p:nvPicPr>
          <p:cNvPr id="1032" name="Picture 12" descr="YSM_Shield_CMY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47451" y="6264276"/>
            <a:ext cx="54398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971630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940" r:id="rId3"/>
    <p:sldLayoutId id="2147483941" r:id="rId4"/>
  </p:sldLayoutIdLst>
  <p:txStyles>
    <p:title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124937" name="Rectangle 9"/>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3200" dirty="0">
                <a:latin typeface="Arial" charset="0"/>
              </a:rPr>
              <a:t>Click to edit Master text styles</a:t>
            </a:r>
          </a:p>
          <a:p>
            <a:pPr marL="342900" indent="-342900" eaLnBrk="1" hangingPunct="1">
              <a:spcBef>
                <a:spcPct val="20000"/>
              </a:spcBef>
              <a:buFontTx/>
              <a:buChar char="•"/>
              <a:defRPr/>
            </a:pPr>
            <a:r>
              <a:rPr lang="en-US" sz="3200" dirty="0">
                <a:latin typeface="Arial" charset="0"/>
              </a:rPr>
              <a:t>Second level</a:t>
            </a:r>
          </a:p>
          <a:p>
            <a:pPr marL="342900" indent="-342900" eaLnBrk="1" hangingPunct="1">
              <a:spcBef>
                <a:spcPct val="20000"/>
              </a:spcBef>
              <a:buFontTx/>
              <a:buChar char="•"/>
              <a:defRPr/>
            </a:pPr>
            <a:r>
              <a:rPr lang="en-US" sz="3200" dirty="0">
                <a:latin typeface="Arial" charset="0"/>
              </a:rPr>
              <a:t>Third level</a:t>
            </a:r>
          </a:p>
          <a:p>
            <a:pPr marL="342900" indent="-342900" eaLnBrk="1" hangingPunct="1">
              <a:spcBef>
                <a:spcPct val="20000"/>
              </a:spcBef>
              <a:buFontTx/>
              <a:buChar char="•"/>
              <a:defRPr/>
            </a:pPr>
            <a:r>
              <a:rPr lang="en-US" sz="3200" dirty="0">
                <a:latin typeface="Arial" charset="0"/>
              </a:rPr>
              <a:t>Fourth level</a:t>
            </a:r>
          </a:p>
          <a:p>
            <a:pPr marL="342900" indent="-342900" eaLnBrk="1" hangingPunct="1">
              <a:spcBef>
                <a:spcPct val="20000"/>
              </a:spcBef>
              <a:buFontTx/>
              <a:buChar char="•"/>
              <a:defRPr/>
            </a:pPr>
            <a:r>
              <a:rPr lang="en-US" sz="3200" dirty="0">
                <a:latin typeface="Arial" charset="0"/>
              </a:rPr>
              <a:t>Fifth level</a:t>
            </a:r>
          </a:p>
        </p:txBody>
      </p:sp>
      <p:pic>
        <p:nvPicPr>
          <p:cNvPr id="4101" name="Picture 13" descr="ysm logo"/>
          <p:cNvPicPr>
            <a:picLocks noChangeAspect="1" noChangeArrowheads="1"/>
          </p:cNvPicPr>
          <p:nvPr/>
        </p:nvPicPr>
        <p:blipFill>
          <a:blip r:embed="rId14"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78701793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3F8C41D-C549-4157-A5D1-1102EF100543}" type="datetimeFigureOut">
              <a:rPr lang="en-US"/>
              <a:pPr>
                <a:defRPr/>
              </a:pPr>
              <a:t>10/16/2020</a:t>
            </a:fld>
            <a:endParaRPr lang="en-US" dirty="0"/>
          </a:p>
        </p:txBody>
      </p:sp>
      <p:sp>
        <p:nvSpPr>
          <p:cNvPr id="706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706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54A2FEF-8FC9-4A44-80BE-7FB2CFB980D2}" type="slidenum">
              <a:rPr lang="en-US"/>
              <a:pPr>
                <a:defRPr/>
              </a:pPr>
              <a:t>‹#›</a:t>
            </a:fld>
            <a:endParaRPr lang="en-US" dirty="0"/>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pic>
        <p:nvPicPr>
          <p:cNvPr id="5128" name="Picture 13" descr="ysm logo"/>
          <p:cNvPicPr>
            <a:picLocks noChangeAspect="1" noChangeArrowheads="1"/>
          </p:cNvPicPr>
          <p:nvPr/>
        </p:nvPicPr>
        <p:blipFill>
          <a:blip r:embed="rId15"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73260568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defTabSz="914400" fontAlgn="base">
              <a:spcBef>
                <a:spcPct val="0"/>
              </a:spcBef>
              <a:spcAft>
                <a:spcPct val="0"/>
              </a:spcAft>
              <a:defRPr/>
            </a:pPr>
            <a:endParaRPr lang="en-US" sz="3200">
              <a:solidFill>
                <a:srgbClr val="000000"/>
              </a:solidFill>
              <a:latin typeface="Arial" pitchFamily="-108" charset="0"/>
              <a:ea typeface="ＭＳ Ｐゴシック" pitchFamily="-108" charset="-128"/>
              <a:cs typeface="ＭＳ Ｐゴシック" pitchFamily="-108" charset="-128"/>
            </a:endParaRPr>
          </a:p>
        </p:txBody>
      </p:sp>
      <p:sp>
        <p:nvSpPr>
          <p:cNvPr id="1027" name="Rectangle 22"/>
          <p:cNvSpPr>
            <a:spLocks noChangeArrowheads="1"/>
          </p:cNvSpPr>
          <p:nvPr/>
        </p:nvSpPr>
        <p:spPr bwMode="auto">
          <a:xfrm>
            <a:off x="0" y="-7938"/>
            <a:ext cx="12192000" cy="1163638"/>
          </a:xfrm>
          <a:prstGeom prst="rect">
            <a:avLst/>
          </a:prstGeom>
          <a:solidFill>
            <a:srgbClr val="1A5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118" name="Rectangle 22"/>
          <p:cNvSpPr>
            <a:spLocks noChangeArrowheads="1"/>
          </p:cNvSpPr>
          <p:nvPr/>
        </p:nvSpPr>
        <p:spPr bwMode="auto">
          <a:xfrm>
            <a:off x="0" y="6380164"/>
            <a:ext cx="12192000" cy="46037"/>
          </a:xfrm>
          <a:prstGeom prst="rect">
            <a:avLst/>
          </a:prstGeom>
          <a:solidFill>
            <a:schemeClr val="bg2">
              <a:lumMod val="60000"/>
              <a:lumOff val="40000"/>
            </a:schemeClr>
          </a:solidFill>
          <a:ln w="9525">
            <a:no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latin typeface="Arial" charset="0"/>
              <a:ea typeface="MS PGothic" pitchFamily="34" charset="-128"/>
              <a:cs typeface="ＭＳ Ｐゴシック" charset="0"/>
            </a:endParaRPr>
          </a:p>
        </p:txBody>
      </p:sp>
      <p:sp>
        <p:nvSpPr>
          <p:cNvPr id="1031" name="Rectangle 5"/>
          <p:cNvSpPr>
            <a:spLocks noChangeArrowheads="1"/>
          </p:cNvSpPr>
          <p:nvPr/>
        </p:nvSpPr>
        <p:spPr bwMode="auto">
          <a:xfrm>
            <a:off x="613834" y="6448426"/>
            <a:ext cx="1041611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400">
                <a:solidFill>
                  <a:srgbClr val="1A5598"/>
                </a:solidFill>
                <a:latin typeface="Georgia" charset="0"/>
                <a:ea typeface="ＭＳ Ｐゴシック" charset="0"/>
                <a:cs typeface="ＭＳ Ｐゴシック" charset="0"/>
              </a:rPr>
              <a:t>Yale School of Medicine, Section of General Internal Medicine</a:t>
            </a:r>
          </a:p>
        </p:txBody>
      </p:sp>
      <p:pic>
        <p:nvPicPr>
          <p:cNvPr id="1032" name="Picture 12" descr="YSM_Shield_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7451" y="6264276"/>
            <a:ext cx="54398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06566"/>
      </p:ext>
    </p:extLst>
  </p:cSld>
  <p:clrMap bg1="lt1" tx1="dk1" bg2="lt2" tx2="dk2" accent1="accent1" accent2="accent2" accent3="accent3" accent4="accent4" accent5="accent5" accent6="accent6" hlink="hlink" folHlink="folHlink"/>
  <p:sldLayoutIdLst>
    <p:sldLayoutId id="2147483938" r:id="rId1"/>
    <p:sldLayoutId id="2147483939" r:id="rId2"/>
  </p:sldLayoutIdLst>
  <p:txStyles>
    <p:title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pic>
        <p:nvPicPr>
          <p:cNvPr id="1032" name="Picture 9" descr="YSM_Black_80%.eps"/>
          <p:cNvPicPr>
            <a:picLocks noChangeAspect="1"/>
          </p:cNvPicPr>
          <p:nvPr/>
        </p:nvPicPr>
        <p:blipFill>
          <a:blip r:embed="rId7"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141404552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3892412182"/>
      </p:ext>
    </p:extLst>
  </p:cSld>
  <p:clrMap bg1="lt1" tx1="dk1" bg2="lt2" tx2="dk2" accent1="accent1" accent2="accent2" accent3="accent3" accent4="accent4" accent5="accent5" accent6="accent6" hlink="hlink" folHlink="folHlink"/>
  <p:sldLayoutIdLst>
    <p:sldLayoutId id="2147483949" r:id="rId1"/>
    <p:sldLayoutId id="2147483950"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63.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24.xml"/><Relationship Id="rId16" Type="http://schemas.openxmlformats.org/officeDocument/2006/relationships/image" Target="../media/image10.png"/><Relationship Id="rId1" Type="http://schemas.openxmlformats.org/officeDocument/2006/relationships/slideLayout" Target="../slideLayouts/slideLayout63.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diagramLayout" Target="../diagrams/layout2.xml"/><Relationship Id="rId9" Type="http://schemas.microsoft.com/office/2007/relationships/hdphoto" Target="../media/hdphoto1.wdp"/><Relationship Id="rId1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35A57-E303-44CC-BA4E-157B7628E9C7}"/>
              </a:ext>
            </a:extLst>
          </p:cNvPr>
          <p:cNvSpPr>
            <a:spLocks noGrp="1"/>
          </p:cNvSpPr>
          <p:nvPr>
            <p:ph type="title"/>
          </p:nvPr>
        </p:nvSpPr>
        <p:spPr>
          <a:xfrm>
            <a:off x="711200" y="864871"/>
            <a:ext cx="10972800" cy="1541463"/>
          </a:xfrm>
        </p:spPr>
        <p:txBody>
          <a:bodyPr/>
          <a:lstStyle/>
          <a:p>
            <a:r>
              <a:rPr lang="en-US" b="1" dirty="0"/>
              <a:t>Clearing the Smoke on Cannabis</a:t>
            </a:r>
            <a:endParaRPr lang="en-US" dirty="0"/>
          </a:p>
        </p:txBody>
      </p:sp>
      <p:sp>
        <p:nvSpPr>
          <p:cNvPr id="6" name="Text Placeholder 5">
            <a:extLst>
              <a:ext uri="{FF2B5EF4-FFF2-40B4-BE49-F238E27FC236}">
                <a16:creationId xmlns:a16="http://schemas.microsoft.com/office/drawing/2014/main" id="{51F4BD86-A47E-4F94-B0DE-248E6292C3F8}"/>
              </a:ext>
            </a:extLst>
          </p:cNvPr>
          <p:cNvSpPr>
            <a:spLocks noGrp="1"/>
          </p:cNvSpPr>
          <p:nvPr>
            <p:ph type="body" sz="quarter" idx="11"/>
          </p:nvPr>
        </p:nvSpPr>
        <p:spPr>
          <a:xfrm>
            <a:off x="711200" y="2811780"/>
            <a:ext cx="10972800" cy="762000"/>
          </a:xfrm>
        </p:spPr>
        <p:txBody>
          <a:bodyPr/>
          <a:lstStyle/>
          <a:p>
            <a:br>
              <a:rPr lang="en-US" dirty="0"/>
            </a:br>
            <a:r>
              <a:rPr lang="en-US" dirty="0"/>
              <a:t>Jeanette M. Tetrault, MD FACP FASAM</a:t>
            </a:r>
            <a:br>
              <a:rPr lang="en-US" dirty="0"/>
            </a:br>
            <a:r>
              <a:rPr lang="en-US" dirty="0"/>
              <a:t>Professor of Medicine</a:t>
            </a:r>
            <a:br>
              <a:rPr lang="en-US" dirty="0"/>
            </a:br>
            <a:r>
              <a:rPr lang="en-US" dirty="0"/>
              <a:t>Program Director, Addiction Medicine Fellowship</a:t>
            </a:r>
            <a:br>
              <a:rPr lang="en-US" dirty="0"/>
            </a:br>
            <a:r>
              <a:rPr lang="en-US" dirty="0"/>
              <a:t>Associate Director for Education and Training, </a:t>
            </a:r>
            <a:br>
              <a:rPr lang="en-US" dirty="0"/>
            </a:br>
            <a:r>
              <a:rPr lang="en-US" dirty="0"/>
              <a:t>Program in Addiction Medicine</a:t>
            </a:r>
            <a:br>
              <a:rPr lang="en-US" dirty="0"/>
            </a:br>
            <a:r>
              <a:rPr lang="en-US" dirty="0"/>
              <a:t>Yale School of Medicine</a:t>
            </a:r>
          </a:p>
        </p:txBody>
      </p:sp>
    </p:spTree>
    <p:extLst>
      <p:ext uri="{BB962C8B-B14F-4D97-AF65-F5344CB8AC3E}">
        <p14:creationId xmlns:p14="http://schemas.microsoft.com/office/powerpoint/2010/main" val="133715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92" y="0"/>
            <a:ext cx="8382000" cy="1143000"/>
          </a:xfrm>
        </p:spPr>
        <p:txBody>
          <a:bodyPr/>
          <a:lstStyle/>
          <a:p>
            <a:r>
              <a:rPr lang="en-US" sz="3600" b="1" dirty="0"/>
              <a:t>Cannabis Use Disorder DSM 5</a:t>
            </a:r>
          </a:p>
        </p:txBody>
      </p:sp>
      <p:sp>
        <p:nvSpPr>
          <p:cNvPr id="6" name="Content Placeholder 5"/>
          <p:cNvSpPr>
            <a:spLocks noGrp="1"/>
          </p:cNvSpPr>
          <p:nvPr>
            <p:ph idx="1"/>
          </p:nvPr>
        </p:nvSpPr>
        <p:spPr>
          <a:xfrm>
            <a:off x="615462" y="1447801"/>
            <a:ext cx="11324492" cy="4525963"/>
          </a:xfrm>
        </p:spPr>
        <p:txBody>
          <a:bodyPr>
            <a:normAutofit lnSpcReduction="10000"/>
          </a:bodyPr>
          <a:lstStyle/>
          <a:p>
            <a:pPr marL="0" indent="0">
              <a:buNone/>
            </a:pPr>
            <a:r>
              <a:rPr lang="en-US" sz="2600" dirty="0"/>
              <a:t>A problematic pattern of cannabis use leading to clinically significant impairment or distress, as manifested by two or more of the following within a 12-month period:</a:t>
            </a:r>
          </a:p>
          <a:p>
            <a:pPr marL="0" indent="0">
              <a:buNone/>
            </a:pPr>
            <a:endParaRPr lang="en-US" sz="900" dirty="0"/>
          </a:p>
          <a:p>
            <a:r>
              <a:rPr lang="en-US" sz="2600" dirty="0"/>
              <a:t>Cannabis is often taken in larger amounts or over a longer period than was intended</a:t>
            </a:r>
          </a:p>
          <a:p>
            <a:endParaRPr lang="en-US" sz="800" dirty="0"/>
          </a:p>
          <a:p>
            <a:r>
              <a:rPr lang="en-US" sz="2600" dirty="0"/>
              <a:t>There is a persistent desire or unsuccessful efforts to cut down or control cannabis use</a:t>
            </a:r>
          </a:p>
          <a:p>
            <a:endParaRPr lang="en-US" sz="800" dirty="0"/>
          </a:p>
          <a:p>
            <a:r>
              <a:rPr lang="en-US" sz="2600" dirty="0"/>
              <a:t>A great deal of time is spent in activities necessary to obtain cannabis, use cannabis, or recover from its effects</a:t>
            </a:r>
          </a:p>
          <a:p>
            <a:endParaRPr lang="en-US" sz="800" dirty="0"/>
          </a:p>
          <a:p>
            <a:r>
              <a:rPr lang="en-US" sz="2600" dirty="0"/>
              <a:t>Craving, or a strong desire or urge to use cannabis</a:t>
            </a:r>
          </a:p>
          <a:p>
            <a:endParaRPr lang="en-US" sz="2400" dirty="0"/>
          </a:p>
        </p:txBody>
      </p:sp>
    </p:spTree>
    <p:extLst>
      <p:ext uri="{BB962C8B-B14F-4D97-AF65-F5344CB8AC3E}">
        <p14:creationId xmlns:p14="http://schemas.microsoft.com/office/powerpoint/2010/main" val="32565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97" y="152400"/>
            <a:ext cx="10847916" cy="914400"/>
          </a:xfrm>
        </p:spPr>
        <p:txBody>
          <a:bodyPr/>
          <a:lstStyle/>
          <a:p>
            <a:r>
              <a:rPr lang="en-US" sz="4200" b="1" dirty="0"/>
              <a:t>Cannabis Use Disorder, Cont’d</a:t>
            </a:r>
          </a:p>
        </p:txBody>
      </p:sp>
      <p:sp>
        <p:nvSpPr>
          <p:cNvPr id="3" name="Content Placeholder 2"/>
          <p:cNvSpPr>
            <a:spLocks noGrp="1"/>
          </p:cNvSpPr>
          <p:nvPr>
            <p:ph idx="1"/>
          </p:nvPr>
        </p:nvSpPr>
        <p:spPr>
          <a:xfrm>
            <a:off x="439615" y="1412630"/>
            <a:ext cx="11570677" cy="4953000"/>
          </a:xfrm>
        </p:spPr>
        <p:txBody>
          <a:bodyPr>
            <a:normAutofit fontScale="62500" lnSpcReduction="20000"/>
          </a:bodyPr>
          <a:lstStyle/>
          <a:p>
            <a:r>
              <a:rPr lang="en-US" sz="4200" dirty="0"/>
              <a:t>Recurrent cannabis use resulting in a failure to fulfill major role obligations at work, school, or home</a:t>
            </a:r>
          </a:p>
          <a:p>
            <a:endParaRPr lang="en-US" sz="1300" dirty="0"/>
          </a:p>
          <a:p>
            <a:r>
              <a:rPr lang="en-US" sz="4200" dirty="0"/>
              <a:t>Continued cannabis use despite having persistent or recurrent social or interpersonal problems caused or exacerbated by the effects of cannabis</a:t>
            </a:r>
          </a:p>
          <a:p>
            <a:endParaRPr lang="en-US" sz="1300" dirty="0"/>
          </a:p>
          <a:p>
            <a:r>
              <a:rPr lang="en-US" sz="4200" dirty="0"/>
              <a:t>Important social, occupational, or recreational activities are given up or reduced because of cannabis use</a:t>
            </a:r>
          </a:p>
          <a:p>
            <a:endParaRPr lang="en-US" sz="1300" dirty="0"/>
          </a:p>
          <a:p>
            <a:r>
              <a:rPr lang="en-US" sz="4200" dirty="0"/>
              <a:t>Recurrent cannabis use in situations in which it is physically hazardous</a:t>
            </a:r>
          </a:p>
          <a:p>
            <a:endParaRPr lang="en-US" sz="1300" dirty="0"/>
          </a:p>
          <a:p>
            <a:r>
              <a:rPr lang="en-US" sz="4200" dirty="0"/>
              <a:t>Continued cannabis use despite knowledge of having a persistent or recurrent physical or psychological problem that is likely to have been caused or exacerbated by use</a:t>
            </a:r>
          </a:p>
          <a:p>
            <a:endParaRPr lang="en-US" sz="1500" dirty="0"/>
          </a:p>
          <a:p>
            <a:r>
              <a:rPr lang="en-US" sz="4200" dirty="0"/>
              <a:t>Tolerance</a:t>
            </a:r>
          </a:p>
          <a:p>
            <a:endParaRPr lang="en-US" sz="1500" dirty="0"/>
          </a:p>
          <a:p>
            <a:r>
              <a:rPr lang="en-US" sz="4200" dirty="0"/>
              <a:t>Withdrawal </a:t>
            </a:r>
          </a:p>
          <a:p>
            <a:endParaRPr lang="en-US" dirty="0"/>
          </a:p>
        </p:txBody>
      </p:sp>
    </p:spTree>
    <p:extLst>
      <p:ext uri="{BB962C8B-B14F-4D97-AF65-F5344CB8AC3E}">
        <p14:creationId xmlns:p14="http://schemas.microsoft.com/office/powerpoint/2010/main" val="3412538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76200"/>
            <a:ext cx="9290538" cy="1143000"/>
          </a:xfrm>
        </p:spPr>
        <p:txBody>
          <a:bodyPr/>
          <a:lstStyle/>
          <a:p>
            <a:r>
              <a:rPr lang="en-US" sz="3600" b="1" dirty="0"/>
              <a:t>Cannabis withdrawal: New to DSM 5</a:t>
            </a:r>
          </a:p>
        </p:txBody>
      </p:sp>
      <p:sp>
        <p:nvSpPr>
          <p:cNvPr id="3" name="Content Placeholder 2"/>
          <p:cNvSpPr>
            <a:spLocks noGrp="1"/>
          </p:cNvSpPr>
          <p:nvPr>
            <p:ph idx="1"/>
          </p:nvPr>
        </p:nvSpPr>
        <p:spPr>
          <a:xfrm>
            <a:off x="474786" y="1359877"/>
            <a:ext cx="11717214" cy="4724400"/>
          </a:xfrm>
        </p:spPr>
        <p:txBody>
          <a:bodyPr>
            <a:normAutofit fontScale="70000" lnSpcReduction="20000"/>
          </a:bodyPr>
          <a:lstStyle/>
          <a:p>
            <a:r>
              <a:rPr lang="en-US" sz="3100" dirty="0"/>
              <a:t>Cessation of cannabis use that has been heavy and prolonged</a:t>
            </a:r>
          </a:p>
          <a:p>
            <a:endParaRPr lang="en-US" sz="1100" dirty="0"/>
          </a:p>
          <a:p>
            <a:r>
              <a:rPr lang="en-US" sz="3100" dirty="0"/>
              <a:t>Three or more of the following signs and symptoms develop within approximately one week after the cannabis cessation:</a:t>
            </a:r>
          </a:p>
          <a:p>
            <a:pPr lvl="1"/>
            <a:r>
              <a:rPr lang="en-US" sz="3100" dirty="0"/>
              <a:t>Irritability, anger, or aggression</a:t>
            </a:r>
          </a:p>
          <a:p>
            <a:pPr lvl="1"/>
            <a:r>
              <a:rPr lang="en-US" sz="3100" dirty="0"/>
              <a:t>Nervousness or anxiety</a:t>
            </a:r>
          </a:p>
          <a:p>
            <a:pPr lvl="1"/>
            <a:r>
              <a:rPr lang="en-US" sz="3100" dirty="0"/>
              <a:t>Sleep difficulty (</a:t>
            </a:r>
            <a:r>
              <a:rPr lang="en-US" sz="3100" dirty="0" err="1"/>
              <a:t>eg</a:t>
            </a:r>
            <a:r>
              <a:rPr lang="en-US" sz="3100" dirty="0"/>
              <a:t>, insomnia, disturbing dreams)</a:t>
            </a:r>
          </a:p>
          <a:p>
            <a:pPr lvl="1"/>
            <a:r>
              <a:rPr lang="en-US" sz="3100" dirty="0"/>
              <a:t>Decreased appetite or weight loss</a:t>
            </a:r>
          </a:p>
          <a:p>
            <a:pPr lvl="1"/>
            <a:r>
              <a:rPr lang="en-US" sz="3100" dirty="0"/>
              <a:t>Restlessness</a:t>
            </a:r>
          </a:p>
          <a:p>
            <a:pPr lvl="1"/>
            <a:r>
              <a:rPr lang="en-US" sz="3100" dirty="0"/>
              <a:t>Depressed mood</a:t>
            </a:r>
          </a:p>
          <a:p>
            <a:pPr lvl="1"/>
            <a:r>
              <a:rPr lang="en-US" sz="3100" dirty="0"/>
              <a:t>At least one of the following physical symptoms causing significant discomfort: abdominal pain, shakiness/tremors, sweating, fever, chills, or headache</a:t>
            </a:r>
          </a:p>
          <a:p>
            <a:pPr lvl="1"/>
            <a:endParaRPr lang="en-US" sz="1100" dirty="0"/>
          </a:p>
          <a:p>
            <a:r>
              <a:rPr lang="en-US" sz="3100" dirty="0"/>
              <a:t>Cause distress or impairment</a:t>
            </a:r>
          </a:p>
          <a:p>
            <a:endParaRPr lang="en-US" sz="1300" dirty="0"/>
          </a:p>
          <a:p>
            <a:r>
              <a:rPr lang="en-US" sz="3100" dirty="0"/>
              <a:t>No other explanation for symptoms</a:t>
            </a:r>
          </a:p>
          <a:p>
            <a:pPr marL="0" indent="0">
              <a:buNone/>
            </a:pPr>
            <a:endParaRPr lang="en-US" sz="3100" dirty="0"/>
          </a:p>
          <a:p>
            <a:endParaRPr lang="en-US" dirty="0"/>
          </a:p>
        </p:txBody>
      </p:sp>
      <p:sp>
        <p:nvSpPr>
          <p:cNvPr id="4" name="TextBox 3"/>
          <p:cNvSpPr txBox="1"/>
          <p:nvPr/>
        </p:nvSpPr>
        <p:spPr>
          <a:xfrm>
            <a:off x="2348167" y="5899611"/>
            <a:ext cx="7970452" cy="369332"/>
          </a:xfrm>
          <a:prstGeom prst="rect">
            <a:avLst/>
          </a:prstGeom>
          <a:noFill/>
        </p:spPr>
        <p:txBody>
          <a:bodyPr wrap="none" rtlCol="0">
            <a:spAutoFit/>
          </a:bodyPr>
          <a:lstStyle/>
          <a:p>
            <a:r>
              <a:rPr lang="en-US" i="1" dirty="0"/>
              <a:t>Of note, symptoms generally resolve in 7-14 days but may persist for weeks</a:t>
            </a:r>
          </a:p>
        </p:txBody>
      </p:sp>
    </p:spTree>
    <p:extLst>
      <p:ext uri="{BB962C8B-B14F-4D97-AF65-F5344CB8AC3E}">
        <p14:creationId xmlns:p14="http://schemas.microsoft.com/office/powerpoint/2010/main" val="322537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solidFill>
                  <a:schemeClr val="bg1">
                    <a:lumMod val="75000"/>
                  </a:schemeClr>
                </a:solidFill>
              </a:rPr>
              <a:t>Define the key components of cannabis and review relevant epidemiology and terminology</a:t>
            </a:r>
          </a:p>
          <a:p>
            <a:endParaRPr lang="en-US" sz="800" dirty="0"/>
          </a:p>
          <a:p>
            <a:r>
              <a:rPr lang="en-US" sz="2800" dirty="0"/>
              <a:t>Analyze policy issues regarding cannabis legalization</a:t>
            </a:r>
          </a:p>
          <a:p>
            <a:pPr marL="0" indent="0">
              <a:buNone/>
            </a:pPr>
            <a:endParaRPr lang="en-US" sz="800" dirty="0"/>
          </a:p>
          <a:p>
            <a:pPr lvl="0"/>
            <a:r>
              <a:rPr lang="en-US" sz="2800" dirty="0">
                <a:solidFill>
                  <a:schemeClr val="bg1">
                    <a:lumMod val="75000"/>
                  </a:schemeClr>
                </a:solidFill>
              </a:rPr>
              <a:t>Describe adverse health effects of cannabis use</a:t>
            </a:r>
          </a:p>
          <a:p>
            <a:pPr lvl="0"/>
            <a:endParaRPr lang="en-US" sz="800" dirty="0">
              <a:solidFill>
                <a:schemeClr val="bg1">
                  <a:lumMod val="75000"/>
                </a:schemeClr>
              </a:solidFill>
            </a:endParaRPr>
          </a:p>
          <a:p>
            <a:pPr lvl="0"/>
            <a:r>
              <a:rPr lang="en-US" sz="2800" dirty="0">
                <a:solidFill>
                  <a:schemeClr val="bg1">
                    <a:lumMod val="75000"/>
                  </a:schemeClr>
                </a:solidFill>
              </a:rPr>
              <a:t>Counsel patients about cannabis use based on scientific evidence</a:t>
            </a:r>
          </a:p>
          <a:p>
            <a:pPr lvl="0"/>
            <a:endParaRPr lang="en-US" sz="800" dirty="0"/>
          </a:p>
          <a:p>
            <a:endParaRPr lang="en-US" dirty="0"/>
          </a:p>
          <a:p>
            <a:endParaRPr lang="en-US" dirty="0"/>
          </a:p>
        </p:txBody>
      </p:sp>
    </p:spTree>
    <p:extLst>
      <p:ext uri="{BB962C8B-B14F-4D97-AF65-F5344CB8AC3E}">
        <p14:creationId xmlns:p14="http://schemas.microsoft.com/office/powerpoint/2010/main" val="214922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Policy timeline</a:t>
            </a:r>
            <a:r>
              <a:rPr lang="en-US" dirty="0"/>
              <a:t>	</a:t>
            </a:r>
          </a:p>
        </p:txBody>
      </p:sp>
      <p:sp>
        <p:nvSpPr>
          <p:cNvPr id="5" name="Content Placeholder 4"/>
          <p:cNvSpPr>
            <a:spLocks noGrp="1"/>
          </p:cNvSpPr>
          <p:nvPr>
            <p:ph idx="1"/>
          </p:nvPr>
        </p:nvSpPr>
        <p:spPr>
          <a:xfrm>
            <a:off x="600646" y="1423175"/>
            <a:ext cx="11081726" cy="4660900"/>
          </a:xfrm>
        </p:spPr>
        <p:txBody>
          <a:bodyPr/>
          <a:lstStyle/>
          <a:p>
            <a:pPr>
              <a:buSzPct val="90000"/>
              <a:buFont typeface="Arial" panose="020B0604020202020204" pitchFamily="34" charset="0"/>
              <a:buChar char="•"/>
            </a:pPr>
            <a:r>
              <a:rPr lang="en-US" sz="2400" dirty="0"/>
              <a:t>1970: Controlled Substances Act passed by Congress, cannabis listed as schedule I drug</a:t>
            </a:r>
          </a:p>
          <a:p>
            <a:pPr marL="0" indent="0">
              <a:buSzPct val="90000"/>
              <a:buNone/>
            </a:pPr>
            <a:endParaRPr lang="en-US" sz="900" dirty="0"/>
          </a:p>
          <a:p>
            <a:pPr>
              <a:buSzPct val="90000"/>
              <a:buFont typeface="Arial" panose="020B0604020202020204" pitchFamily="34" charset="0"/>
              <a:buChar char="•"/>
            </a:pPr>
            <a:r>
              <a:rPr lang="en-US" sz="2400" dirty="0"/>
              <a:t>1996-2018: 11 states with recreational + medical, 36 states with medical only, 4 states illegal</a:t>
            </a:r>
          </a:p>
          <a:p>
            <a:pPr>
              <a:buSzPct val="90000"/>
              <a:buFont typeface="Arial" panose="020B0604020202020204" pitchFamily="34" charset="0"/>
              <a:buChar char="•"/>
            </a:pPr>
            <a:endParaRPr lang="en-US" sz="900" dirty="0"/>
          </a:p>
          <a:p>
            <a:r>
              <a:rPr lang="en-US" sz="2400" dirty="0"/>
              <a:t>2005:  Supreme Court decision (Gonzales v. </a:t>
            </a:r>
            <a:r>
              <a:rPr lang="en-US" sz="2400" dirty="0" err="1"/>
              <a:t>Raich</a:t>
            </a:r>
            <a:r>
              <a:rPr lang="en-US" sz="2400" dirty="0"/>
              <a:t>)</a:t>
            </a:r>
          </a:p>
          <a:p>
            <a:pPr lvl="1"/>
            <a:r>
              <a:rPr lang="en-US" sz="2000" dirty="0"/>
              <a:t>Federal law enforcement has the authority to arrest and prosecute MDs or patients</a:t>
            </a:r>
          </a:p>
          <a:p>
            <a:endParaRPr lang="en-US" sz="900" dirty="0"/>
          </a:p>
          <a:p>
            <a:r>
              <a:rPr lang="en-US" sz="2400" dirty="0"/>
              <a:t>2009, 2014: Department of Justice Memorandum</a:t>
            </a:r>
          </a:p>
          <a:p>
            <a:pPr lvl="1"/>
            <a:r>
              <a:rPr lang="en-US" sz="2000" dirty="0"/>
              <a:t>Federal resources should not be used to prosecute those who comply with states  laws</a:t>
            </a:r>
          </a:p>
          <a:p>
            <a:endParaRPr lang="en-US" sz="900" dirty="0"/>
          </a:p>
          <a:p>
            <a:r>
              <a:rPr lang="en-US" sz="2400" dirty="0"/>
              <a:t>2008-2010: IOM, ACP, AMA</a:t>
            </a:r>
            <a:r>
              <a:rPr lang="en-US" sz="2400" u="sng" dirty="0"/>
              <a:t> </a:t>
            </a:r>
          </a:p>
          <a:p>
            <a:pPr lvl="1"/>
            <a:r>
              <a:rPr lang="en-US" sz="2000" dirty="0"/>
              <a:t>Petitioned DEA/FDA to reschedule to schedule II …it remains schedule I to this day</a:t>
            </a:r>
          </a:p>
          <a:p>
            <a:pPr lvl="1"/>
            <a:endParaRPr lang="en-US" sz="900" dirty="0"/>
          </a:p>
          <a:p>
            <a:pPr marL="0" indent="0">
              <a:buNone/>
            </a:pPr>
            <a:endParaRPr lang="en-US" dirty="0"/>
          </a:p>
          <a:p>
            <a:endParaRPr lang="en-US" dirty="0"/>
          </a:p>
        </p:txBody>
      </p:sp>
      <p:sp>
        <p:nvSpPr>
          <p:cNvPr id="2" name="Arrow: Down 1"/>
          <p:cNvSpPr/>
          <p:nvPr/>
        </p:nvSpPr>
        <p:spPr>
          <a:xfrm>
            <a:off x="384048" y="1423175"/>
            <a:ext cx="694944" cy="4660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5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8DD6-2EC2-4F30-AE5B-6A34BD3D2F9A}"/>
              </a:ext>
            </a:extLst>
          </p:cNvPr>
          <p:cNvSpPr>
            <a:spLocks noGrp="1"/>
          </p:cNvSpPr>
          <p:nvPr>
            <p:ph type="title"/>
          </p:nvPr>
        </p:nvSpPr>
        <p:spPr>
          <a:xfrm>
            <a:off x="717550" y="152400"/>
            <a:ext cx="11215369" cy="914400"/>
          </a:xfrm>
        </p:spPr>
        <p:txBody>
          <a:bodyPr/>
          <a:lstStyle/>
          <a:p>
            <a:r>
              <a:rPr lang="en-US" sz="3200" b="1" dirty="0"/>
              <a:t>Racial disparities in enforcement of cannabis laws</a:t>
            </a:r>
          </a:p>
        </p:txBody>
      </p:sp>
      <p:sp>
        <p:nvSpPr>
          <p:cNvPr id="3" name="Content Placeholder 2">
            <a:extLst>
              <a:ext uri="{FF2B5EF4-FFF2-40B4-BE49-F238E27FC236}">
                <a16:creationId xmlns:a16="http://schemas.microsoft.com/office/drawing/2014/main" id="{AB4BCE4C-CD7F-4730-8472-43200D8B28E3}"/>
              </a:ext>
            </a:extLst>
          </p:cNvPr>
          <p:cNvSpPr>
            <a:spLocks noGrp="1"/>
          </p:cNvSpPr>
          <p:nvPr>
            <p:ph idx="1"/>
          </p:nvPr>
        </p:nvSpPr>
        <p:spPr/>
        <p:txBody>
          <a:bodyPr/>
          <a:lstStyle/>
          <a:p>
            <a:r>
              <a:rPr lang="en-US" sz="2800" dirty="0"/>
              <a:t>Between 2001 and 2010 there were &gt; 8 million arrests related to possession of cannabis in the US. </a:t>
            </a:r>
          </a:p>
          <a:p>
            <a:endParaRPr lang="en-US" sz="2800" dirty="0"/>
          </a:p>
          <a:p>
            <a:r>
              <a:rPr lang="en-US" sz="2800" dirty="0"/>
              <a:t>Cannabis use is roughly similar among Black and white individuals, however, Black individuals are </a:t>
            </a:r>
            <a:r>
              <a:rPr lang="en-US" sz="2800" dirty="0">
                <a:solidFill>
                  <a:srgbClr val="FF0000"/>
                </a:solidFill>
              </a:rPr>
              <a:t>3.73</a:t>
            </a:r>
            <a:r>
              <a:rPr lang="en-US" sz="2800" dirty="0"/>
              <a:t> times more likely to be arrested for possession of cannabis.</a:t>
            </a:r>
          </a:p>
          <a:p>
            <a:endParaRPr lang="en-US" sz="2800" dirty="0"/>
          </a:p>
          <a:p>
            <a:r>
              <a:rPr lang="en-US" sz="2800" dirty="0"/>
              <a:t>Nearly 80% of people in federal prison and almost 60% of people in state prison for drug related charges are Black or Latinx. </a:t>
            </a:r>
          </a:p>
          <a:p>
            <a:endParaRPr lang="en-US" dirty="0"/>
          </a:p>
        </p:txBody>
      </p:sp>
    </p:spTree>
    <p:extLst>
      <p:ext uri="{BB962C8B-B14F-4D97-AF65-F5344CB8AC3E}">
        <p14:creationId xmlns:p14="http://schemas.microsoft.com/office/powerpoint/2010/main" val="314596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State-to-state variation</a:t>
            </a:r>
          </a:p>
        </p:txBody>
      </p:sp>
      <p:pic>
        <p:nvPicPr>
          <p:cNvPr id="1026" name="Picture 2" descr="Image result for weed billboard new haven"/>
          <p:cNvPicPr>
            <a:picLocks noChangeAspect="1" noChangeArrowheads="1"/>
          </p:cNvPicPr>
          <p:nvPr/>
        </p:nvPicPr>
        <p:blipFill rotWithShape="1">
          <a:blip r:embed="rId2">
            <a:extLst>
              <a:ext uri="{28A0092B-C50C-407E-A947-70E740481C1C}">
                <a14:useLocalDpi xmlns:a14="http://schemas.microsoft.com/office/drawing/2010/main" val="0"/>
              </a:ext>
            </a:extLst>
          </a:blip>
          <a:srcRect l="-1" t="6378" r="2249" b="9124"/>
          <a:stretch/>
        </p:blipFill>
        <p:spPr bwMode="auto">
          <a:xfrm>
            <a:off x="1962701" y="1264920"/>
            <a:ext cx="8357616" cy="50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8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solidFill>
                  <a:schemeClr val="bg1">
                    <a:lumMod val="75000"/>
                  </a:schemeClr>
                </a:solidFill>
              </a:rPr>
              <a:t>Define the key components of cannabis and review relevant epidemiology and terminology</a:t>
            </a:r>
          </a:p>
          <a:p>
            <a:endParaRPr lang="en-US" sz="800" dirty="0">
              <a:solidFill>
                <a:schemeClr val="bg1">
                  <a:lumMod val="75000"/>
                </a:schemeClr>
              </a:solidFill>
            </a:endParaRPr>
          </a:p>
          <a:p>
            <a:r>
              <a:rPr lang="en-US" sz="2800" dirty="0">
                <a:solidFill>
                  <a:schemeClr val="bg1">
                    <a:lumMod val="75000"/>
                  </a:schemeClr>
                </a:solidFill>
              </a:rPr>
              <a:t>Analyze policy issues regarding cannabis legalization</a:t>
            </a:r>
          </a:p>
          <a:p>
            <a:pPr marL="0" indent="0">
              <a:buNone/>
            </a:pPr>
            <a:endParaRPr lang="en-US" sz="800" dirty="0"/>
          </a:p>
          <a:p>
            <a:pPr lvl="0"/>
            <a:r>
              <a:rPr lang="en-US" sz="2800" dirty="0"/>
              <a:t>Describe adverse health effects of cannabis use</a:t>
            </a:r>
          </a:p>
          <a:p>
            <a:pPr lvl="0"/>
            <a:endParaRPr lang="en-US" sz="800" dirty="0"/>
          </a:p>
          <a:p>
            <a:pPr lvl="0"/>
            <a:r>
              <a:rPr lang="en-US" sz="2800" dirty="0">
                <a:solidFill>
                  <a:schemeClr val="bg1">
                    <a:lumMod val="75000"/>
                  </a:schemeClr>
                </a:solidFill>
              </a:rPr>
              <a:t>Counsel patients about cannabis use based on scientific evidence</a:t>
            </a:r>
          </a:p>
          <a:p>
            <a:pPr lvl="0"/>
            <a:endParaRPr lang="en-US" sz="800" dirty="0"/>
          </a:p>
          <a:p>
            <a:endParaRPr lang="en-US" dirty="0"/>
          </a:p>
          <a:p>
            <a:endParaRPr lang="en-US" dirty="0"/>
          </a:p>
        </p:txBody>
      </p:sp>
    </p:spTree>
    <p:extLst>
      <p:ext uri="{BB962C8B-B14F-4D97-AF65-F5344CB8AC3E}">
        <p14:creationId xmlns:p14="http://schemas.microsoft.com/office/powerpoint/2010/main" val="35285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Acute adverse effects</a:t>
            </a:r>
          </a:p>
        </p:txBody>
      </p:sp>
      <p:sp>
        <p:nvSpPr>
          <p:cNvPr id="3" name="Content Placeholder 2"/>
          <p:cNvSpPr>
            <a:spLocks noGrp="1"/>
          </p:cNvSpPr>
          <p:nvPr>
            <p:ph idx="1"/>
          </p:nvPr>
        </p:nvSpPr>
        <p:spPr/>
        <p:txBody>
          <a:bodyPr/>
          <a:lstStyle/>
          <a:p>
            <a:pPr marL="0" indent="0">
              <a:buNone/>
            </a:pPr>
            <a:endParaRPr lang="en-US" sz="2600" dirty="0"/>
          </a:p>
          <a:p>
            <a:r>
              <a:rPr lang="en-US" sz="2600" dirty="0"/>
              <a:t>Intoxication</a:t>
            </a:r>
          </a:p>
          <a:p>
            <a:pPr lvl="1"/>
            <a:r>
              <a:rPr lang="en-US" sz="2600" dirty="0"/>
              <a:t>agitation, psychosis, and anxiety</a:t>
            </a:r>
          </a:p>
          <a:p>
            <a:pPr lvl="1"/>
            <a:r>
              <a:rPr lang="en-US" sz="2600" dirty="0"/>
              <a:t>tachycardia and hypertension</a:t>
            </a:r>
          </a:p>
          <a:p>
            <a:endParaRPr lang="en-US" sz="2600" dirty="0"/>
          </a:p>
          <a:p>
            <a:r>
              <a:rPr lang="en-US" sz="2600" dirty="0"/>
              <a:t>Cannabinoid Hyperemesis Syndrome</a:t>
            </a:r>
          </a:p>
          <a:p>
            <a:endParaRPr lang="en-US" sz="2600" dirty="0"/>
          </a:p>
          <a:p>
            <a:r>
              <a:rPr lang="en-US" sz="2600" dirty="0"/>
              <a:t>Pediatric Exposures</a:t>
            </a:r>
          </a:p>
          <a:p>
            <a:endParaRPr lang="en-US" b="1" dirty="0"/>
          </a:p>
          <a:p>
            <a:endParaRPr lang="en-US" dirty="0"/>
          </a:p>
        </p:txBody>
      </p:sp>
      <p:sp>
        <p:nvSpPr>
          <p:cNvPr id="4" name="TextBox 3"/>
          <p:cNvSpPr txBox="1"/>
          <p:nvPr/>
        </p:nvSpPr>
        <p:spPr>
          <a:xfrm>
            <a:off x="827391" y="6081033"/>
            <a:ext cx="3665750" cy="369332"/>
          </a:xfrm>
          <a:prstGeom prst="rect">
            <a:avLst/>
          </a:prstGeom>
          <a:noFill/>
        </p:spPr>
        <p:txBody>
          <a:bodyPr wrap="none" rtlCol="0">
            <a:spAutoFit/>
          </a:bodyPr>
          <a:lstStyle/>
          <a:p>
            <a:r>
              <a:rPr lang="en-US" dirty="0"/>
              <a:t>Kim &amp;Monte Annals of </a:t>
            </a:r>
            <a:r>
              <a:rPr lang="en-US" dirty="0" err="1"/>
              <a:t>Em</a:t>
            </a:r>
            <a:r>
              <a:rPr lang="en-US" dirty="0"/>
              <a:t> Med 2016</a:t>
            </a:r>
          </a:p>
        </p:txBody>
      </p:sp>
      <p:pic>
        <p:nvPicPr>
          <p:cNvPr id="5" name="Picture 4"/>
          <p:cNvPicPr>
            <a:picLocks noChangeAspect="1"/>
          </p:cNvPicPr>
          <p:nvPr/>
        </p:nvPicPr>
        <p:blipFill>
          <a:blip r:embed="rId3"/>
          <a:stretch>
            <a:fillRect/>
          </a:stretch>
        </p:blipFill>
        <p:spPr>
          <a:xfrm>
            <a:off x="6927000" y="321485"/>
            <a:ext cx="4040750" cy="6071901"/>
          </a:xfrm>
          <a:prstGeom prst="rect">
            <a:avLst/>
          </a:prstGeom>
        </p:spPr>
      </p:pic>
      <p:sp>
        <p:nvSpPr>
          <p:cNvPr id="6" name="TextBox 5"/>
          <p:cNvSpPr txBox="1"/>
          <p:nvPr/>
        </p:nvSpPr>
        <p:spPr>
          <a:xfrm>
            <a:off x="6657616" y="6350445"/>
            <a:ext cx="4541033" cy="461665"/>
          </a:xfrm>
          <a:prstGeom prst="rect">
            <a:avLst/>
          </a:prstGeom>
          <a:noFill/>
        </p:spPr>
        <p:txBody>
          <a:bodyPr wrap="square" rtlCol="0">
            <a:spAutoFit/>
          </a:bodyPr>
          <a:lstStyle/>
          <a:p>
            <a:r>
              <a:rPr lang="en-US" sz="1200" dirty="0"/>
              <a:t>https://</a:t>
            </a:r>
            <a:r>
              <a:rPr lang="en-US" sz="1200" dirty="0" err="1"/>
              <a:t>www.greenrushdaily.com</a:t>
            </a:r>
            <a:r>
              <a:rPr lang="en-US" sz="1200" dirty="0"/>
              <a:t>/2016/08/17/cannabinoid-hyperemesis-syndrome-cannabis/</a:t>
            </a:r>
          </a:p>
        </p:txBody>
      </p:sp>
    </p:spTree>
    <p:extLst>
      <p:ext uri="{BB962C8B-B14F-4D97-AF65-F5344CB8AC3E}">
        <p14:creationId xmlns:p14="http://schemas.microsoft.com/office/powerpoint/2010/main" val="337240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036" y="5654798"/>
            <a:ext cx="2782887" cy="42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txBox="1">
            <a:spLocks noChangeArrowheads="1"/>
          </p:cNvSpPr>
          <p:nvPr/>
        </p:nvSpPr>
        <p:spPr bwMode="auto">
          <a:xfrm>
            <a:off x="7827597" y="6438106"/>
            <a:ext cx="4473575"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defTabSz="914400">
              <a:tabLst>
                <a:tab pos="723900" algn="l"/>
                <a:tab pos="1447800" algn="l"/>
                <a:tab pos="2171700" algn="l"/>
                <a:tab pos="2895600" algn="l"/>
                <a:tab pos="3619500" algn="l"/>
                <a:tab pos="4343400" algn="l"/>
              </a:tabLst>
            </a:pPr>
            <a:r>
              <a:rPr lang="en-US" sz="1200" b="1" kern="0" dirty="0" err="1">
                <a:solidFill>
                  <a:schemeClr val="tx1">
                    <a:lumMod val="65000"/>
                    <a:lumOff val="35000"/>
                  </a:schemeClr>
                </a:solidFill>
                <a:ea typeface="Arial Unicode MS" panose="020B0604020202020204" pitchFamily="34" charset="-128"/>
                <a:cs typeface="Arial Unicode MS" panose="020B0604020202020204" pitchFamily="34" charset="-128"/>
              </a:rPr>
              <a:t>Volkow</a:t>
            </a:r>
            <a:r>
              <a:rPr lang="en-US" sz="1200" b="1" kern="0" dirty="0">
                <a:solidFill>
                  <a:schemeClr val="tx1">
                    <a:lumMod val="65000"/>
                    <a:lumOff val="35000"/>
                  </a:schemeClr>
                </a:solidFill>
                <a:ea typeface="Arial Unicode MS" panose="020B0604020202020204" pitchFamily="34" charset="-128"/>
                <a:cs typeface="Arial Unicode MS" panose="020B0604020202020204" pitchFamily="34" charset="-128"/>
              </a:rPr>
              <a:t> ND et al. NEJM 2014;370:2219-2227.</a:t>
            </a: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975" b="19428"/>
          <a:stretch/>
        </p:blipFill>
        <p:spPr bwMode="auto">
          <a:xfrm>
            <a:off x="2461846" y="1353980"/>
            <a:ext cx="7332785" cy="4840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6"/>
          <p:cNvSpPr>
            <a:spLocks noGrp="1"/>
          </p:cNvSpPr>
          <p:nvPr>
            <p:ph type="title"/>
          </p:nvPr>
        </p:nvSpPr>
        <p:spPr/>
        <p:txBody>
          <a:bodyPr/>
          <a:lstStyle/>
          <a:p>
            <a:r>
              <a:rPr lang="en-US" sz="4000" b="1" dirty="0"/>
              <a:t>Adverse effects of chronic cannabis use</a:t>
            </a:r>
          </a:p>
        </p:txBody>
      </p:sp>
      <p:sp>
        <p:nvSpPr>
          <p:cNvPr id="3" name="TextBox 2">
            <a:extLst>
              <a:ext uri="{FF2B5EF4-FFF2-40B4-BE49-F238E27FC236}">
                <a16:creationId xmlns:a16="http://schemas.microsoft.com/office/drawing/2014/main" id="{024A8F93-FBDE-4E77-B523-91AD3AAE436D}"/>
              </a:ext>
            </a:extLst>
          </p:cNvPr>
          <p:cNvSpPr txBox="1"/>
          <p:nvPr/>
        </p:nvSpPr>
        <p:spPr>
          <a:xfrm>
            <a:off x="8480491" y="2526031"/>
            <a:ext cx="994979" cy="2215991"/>
          </a:xfrm>
          <a:prstGeom prst="rect">
            <a:avLst/>
          </a:prstGeom>
          <a:noFill/>
        </p:spPr>
        <p:txBody>
          <a:bodyPr wrap="square" rtlCol="0">
            <a:spAutoFit/>
          </a:bodyPr>
          <a:lstStyle/>
          <a:p>
            <a:r>
              <a:rPr lang="en-US" sz="13800" b="1" dirty="0">
                <a:solidFill>
                  <a:srgbClr val="C00000"/>
                </a:solidFill>
              </a:rPr>
              <a:t>}</a:t>
            </a:r>
            <a:endParaRPr lang="en-US" b="1" dirty="0">
              <a:solidFill>
                <a:srgbClr val="C00000"/>
              </a:solidFill>
            </a:endParaRPr>
          </a:p>
        </p:txBody>
      </p:sp>
      <p:sp>
        <p:nvSpPr>
          <p:cNvPr id="8" name="TextBox 7">
            <a:extLst>
              <a:ext uri="{FF2B5EF4-FFF2-40B4-BE49-F238E27FC236}">
                <a16:creationId xmlns:a16="http://schemas.microsoft.com/office/drawing/2014/main" id="{6802AF31-B455-4522-9543-40E50D80D4A6}"/>
              </a:ext>
            </a:extLst>
          </p:cNvPr>
          <p:cNvSpPr txBox="1"/>
          <p:nvPr/>
        </p:nvSpPr>
        <p:spPr>
          <a:xfrm>
            <a:off x="1728568" y="2457450"/>
            <a:ext cx="1069524" cy="2215991"/>
          </a:xfrm>
          <a:prstGeom prst="rect">
            <a:avLst/>
          </a:prstGeom>
          <a:noFill/>
        </p:spPr>
        <p:txBody>
          <a:bodyPr wrap="none" rtlCol="0">
            <a:spAutoFit/>
          </a:bodyPr>
          <a:lstStyle/>
          <a:p>
            <a:r>
              <a:rPr lang="en-US" sz="13800" b="1" dirty="0">
                <a:solidFill>
                  <a:srgbClr val="C00000"/>
                </a:solidFill>
              </a:rPr>
              <a:t>{</a:t>
            </a:r>
          </a:p>
        </p:txBody>
      </p:sp>
    </p:spTree>
    <p:extLst>
      <p:ext uri="{BB962C8B-B14F-4D97-AF65-F5344CB8AC3E}">
        <p14:creationId xmlns:p14="http://schemas.microsoft.com/office/powerpoint/2010/main" val="10524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1094431"/>
              </p:ext>
            </p:extLst>
          </p:nvPr>
        </p:nvGraphicFramePr>
        <p:xfrm>
          <a:off x="2031998" y="1066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9868" y="3116812"/>
            <a:ext cx="2555608" cy="2555608"/>
          </a:xfrm>
          <a:prstGeom prst="rect">
            <a:avLst/>
          </a:prstGeom>
        </p:spPr>
      </p:pic>
      <p:sp>
        <p:nvSpPr>
          <p:cNvPr id="2" name="Title 1"/>
          <p:cNvSpPr>
            <a:spLocks noGrp="1"/>
          </p:cNvSpPr>
          <p:nvPr>
            <p:ph type="title"/>
          </p:nvPr>
        </p:nvSpPr>
        <p:spPr/>
        <p:txBody>
          <a:bodyPr/>
          <a:lstStyle/>
          <a:p>
            <a:r>
              <a:rPr lang="en-US" sz="2800" b="1" dirty="0"/>
              <a:t>Clinical conundrum</a:t>
            </a: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6250" b="94306" l="3889" r="100000"/>
                    </a14:imgEffect>
                  </a14:imgLayer>
                </a14:imgProps>
              </a:ext>
            </a:extLst>
          </a:blip>
          <a:stretch>
            <a:fillRect/>
          </a:stretch>
        </p:blipFill>
        <p:spPr>
          <a:xfrm>
            <a:off x="6641852" y="19215"/>
            <a:ext cx="2502147" cy="250214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347499" y="67056"/>
            <a:ext cx="3413160" cy="3413160"/>
          </a:xfrm>
          <a:prstGeom prst="rect">
            <a:avLst/>
          </a:prstGeom>
        </p:spPr>
      </p:pic>
      <p:pic>
        <p:nvPicPr>
          <p:cNvPr id="1028" name="Picture 4" descr="Image result for cartoon white figurine getting fat"/>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322" b="97944" l="2246" r="54297"/>
                    </a14:imgEffect>
                  </a14:imgLayer>
                </a14:imgProps>
              </a:ext>
              <a:ext uri="{28A0092B-C50C-407E-A947-70E740481C1C}">
                <a14:useLocalDpi xmlns:a14="http://schemas.microsoft.com/office/drawing/2010/main" val="0"/>
              </a:ext>
            </a:extLst>
          </a:blip>
          <a:srcRect r="45578" b="-2864"/>
          <a:stretch/>
        </p:blipFill>
        <p:spPr bwMode="auto">
          <a:xfrm>
            <a:off x="5362135" y="4622685"/>
            <a:ext cx="1452898" cy="1826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43987" y="2209269"/>
            <a:ext cx="2131119" cy="20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a:extLst>
              <a:ext uri="{BEBA8EAE-BF5A-486C-A8C5-ECC9F3942E4B}">
                <a14:imgProps xmlns:a14="http://schemas.microsoft.com/office/drawing/2010/main">
                  <a14:imgLayer r:embed="rId18">
                    <a14:imgEffect>
                      <a14:backgroundRemoval t="0" b="90000" l="10000" r="90000"/>
                    </a14:imgEffect>
                  </a14:imgLayer>
                </a14:imgProps>
              </a:ext>
            </a:extLst>
          </a:blip>
          <a:stretch>
            <a:fillRect/>
          </a:stretch>
        </p:blipFill>
        <p:spPr>
          <a:xfrm>
            <a:off x="7473617" y="3624639"/>
            <a:ext cx="1971719" cy="2628959"/>
          </a:xfrm>
          <a:prstGeom prst="rect">
            <a:avLst/>
          </a:prstGeom>
        </p:spPr>
      </p:pic>
    </p:spTree>
    <p:extLst>
      <p:ext uri="{BB962C8B-B14F-4D97-AF65-F5344CB8AC3E}">
        <p14:creationId xmlns:p14="http://schemas.microsoft.com/office/powerpoint/2010/main" val="39971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ealth effects of cannabis and cannabinoids'">
            <a:extLst>
              <a:ext uri="{FF2B5EF4-FFF2-40B4-BE49-F238E27FC236}">
                <a16:creationId xmlns:a16="http://schemas.microsoft.com/office/drawing/2014/main" id="{75A20784-0028-46F0-BB7B-7D36F4347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79" y="249476"/>
            <a:ext cx="3721481" cy="559049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3F6DDDBD-5356-4452-8025-A092BA3DDB40}"/>
              </a:ext>
            </a:extLst>
          </p:cNvPr>
          <p:cNvSpPr txBox="1">
            <a:spLocks/>
          </p:cNvSpPr>
          <p:nvPr/>
        </p:nvSpPr>
        <p:spPr bwMode="auto">
          <a:xfrm>
            <a:off x="4626864" y="1316737"/>
            <a:ext cx="6955536" cy="4809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defTabSz="914400"/>
            <a:r>
              <a:rPr lang="en-US" kern="0"/>
              <a:t>16 person committee reviewed &gt; 10,000 abstracts published since 1999</a:t>
            </a:r>
          </a:p>
          <a:p>
            <a:pPr defTabSz="914400"/>
            <a:r>
              <a:rPr lang="en-US" kern="0"/>
              <a:t>Focused on recently published systematic reviews and high quality primary research for 11 groups of health effects including both harms and therapeutic effects</a:t>
            </a:r>
            <a:endParaRPr lang="en-US" kern="0" dirty="0"/>
          </a:p>
        </p:txBody>
      </p:sp>
      <p:sp>
        <p:nvSpPr>
          <p:cNvPr id="6" name="TextBox 5">
            <a:extLst>
              <a:ext uri="{FF2B5EF4-FFF2-40B4-BE49-F238E27FC236}">
                <a16:creationId xmlns:a16="http://schemas.microsoft.com/office/drawing/2014/main" id="{7331EDE2-7F52-4C95-83A1-D91797A557FC}"/>
              </a:ext>
            </a:extLst>
          </p:cNvPr>
          <p:cNvSpPr txBox="1"/>
          <p:nvPr/>
        </p:nvSpPr>
        <p:spPr>
          <a:xfrm>
            <a:off x="5101139" y="5723829"/>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339667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81AAD0-2F03-4B34-8495-2EC08D1B4DB4}"/>
              </a:ext>
            </a:extLst>
          </p:cNvPr>
          <p:cNvSpPr txBox="1">
            <a:spLocks/>
          </p:cNvSpPr>
          <p:nvPr/>
        </p:nvSpPr>
        <p:spPr>
          <a:xfrm>
            <a:off x="-1" y="186590"/>
            <a:ext cx="11444655" cy="965200"/>
          </a:xfrm>
          <a:prstGeom prst="rect">
            <a:avLst/>
          </a:prstGeom>
        </p:spPr>
        <p:txBody>
          <a:bodyPr/>
          <a:lst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defTabSz="914400"/>
            <a:r>
              <a:rPr lang="en-US" sz="2800" b="1" kern="0" dirty="0"/>
              <a:t>Cumulative Probability of Transitioning to Substance Use Disorder for Nicotine, Alcohol, Cannabis and Cocaine</a:t>
            </a:r>
            <a:br>
              <a:rPr lang="en-US" sz="2400" kern="0" dirty="0"/>
            </a:br>
            <a:endParaRPr lang="en-US" sz="2400" kern="0" dirty="0"/>
          </a:p>
        </p:txBody>
      </p:sp>
      <p:sp>
        <p:nvSpPr>
          <p:cNvPr id="5" name="Slide Number Placeholder 3">
            <a:extLst>
              <a:ext uri="{FF2B5EF4-FFF2-40B4-BE49-F238E27FC236}">
                <a16:creationId xmlns:a16="http://schemas.microsoft.com/office/drawing/2014/main" id="{638A55F0-9CC5-4B3C-A695-583E1650ABE3}"/>
              </a:ext>
            </a:extLst>
          </p:cNvPr>
          <p:cNvSpPr txBox="1">
            <a:spLocks/>
          </p:cNvSpPr>
          <p:nvPr/>
        </p:nvSpPr>
        <p:spPr>
          <a:xfrm>
            <a:off x="6629400" y="6362700"/>
            <a:ext cx="2003914"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dirty="0"/>
          </a:p>
        </p:txBody>
      </p:sp>
      <p:pic>
        <p:nvPicPr>
          <p:cNvPr id="6" name="Content Placeholder 4">
            <a:extLst>
              <a:ext uri="{FF2B5EF4-FFF2-40B4-BE49-F238E27FC236}">
                <a16:creationId xmlns:a16="http://schemas.microsoft.com/office/drawing/2014/main" id="{B7843772-F13D-436D-9864-C679B22AAA16}"/>
              </a:ext>
            </a:extLst>
          </p:cNvPr>
          <p:cNvPicPr>
            <a:picLocks noChangeAspect="1"/>
          </p:cNvPicPr>
          <p:nvPr/>
        </p:nvPicPr>
        <p:blipFill>
          <a:blip r:embed="rId2"/>
          <a:stretch>
            <a:fillRect/>
          </a:stretch>
        </p:blipFill>
        <p:spPr>
          <a:xfrm>
            <a:off x="884975" y="1371599"/>
            <a:ext cx="9542702" cy="4701471"/>
          </a:xfrm>
          <a:prstGeom prst="rect">
            <a:avLst/>
          </a:prstGeom>
        </p:spPr>
      </p:pic>
      <p:sp>
        <p:nvSpPr>
          <p:cNvPr id="7" name="TextBox 6">
            <a:extLst>
              <a:ext uri="{FF2B5EF4-FFF2-40B4-BE49-F238E27FC236}">
                <a16:creationId xmlns:a16="http://schemas.microsoft.com/office/drawing/2014/main" id="{693BF931-C5C3-42B8-BAE4-0C0B74337BF5}"/>
              </a:ext>
            </a:extLst>
          </p:cNvPr>
          <p:cNvSpPr txBox="1"/>
          <p:nvPr/>
        </p:nvSpPr>
        <p:spPr>
          <a:xfrm>
            <a:off x="6348046" y="6005716"/>
            <a:ext cx="8015654" cy="254000"/>
          </a:xfrm>
          <a:prstGeom prst="rect">
            <a:avLst/>
          </a:prstGeom>
        </p:spPr>
        <p:txBody>
          <a:bodyPr/>
          <a:lstStyle/>
          <a:p>
            <a:r>
              <a:rPr lang="en-US" sz="1400" dirty="0">
                <a:latin typeface="Arial"/>
              </a:rPr>
              <a:t>Lopez-Quintero, C. et al. </a:t>
            </a:r>
            <a:r>
              <a:rPr lang="en-US" sz="1400" i="1" dirty="0">
                <a:latin typeface="Arial"/>
              </a:rPr>
              <a:t>Drug &amp; Alcohol Dependence </a:t>
            </a:r>
            <a:r>
              <a:rPr lang="en-US" sz="1400" dirty="0">
                <a:latin typeface="Arial"/>
              </a:rPr>
              <a:t>2011</a:t>
            </a:r>
          </a:p>
        </p:txBody>
      </p:sp>
      <p:sp>
        <p:nvSpPr>
          <p:cNvPr id="8" name="Rectangular Callout 7">
            <a:extLst>
              <a:ext uri="{FF2B5EF4-FFF2-40B4-BE49-F238E27FC236}">
                <a16:creationId xmlns:a16="http://schemas.microsoft.com/office/drawing/2014/main" id="{7A031569-AA68-46D6-B147-66F9F79C6D98}"/>
              </a:ext>
            </a:extLst>
          </p:cNvPr>
          <p:cNvSpPr/>
          <p:nvPr/>
        </p:nvSpPr>
        <p:spPr>
          <a:xfrm>
            <a:off x="6348046" y="2280139"/>
            <a:ext cx="3286418" cy="2209800"/>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Develop CUD:</a:t>
            </a:r>
          </a:p>
          <a:p>
            <a:pPr algn="ctr"/>
            <a:r>
              <a:rPr lang="en-US" sz="2400" dirty="0"/>
              <a:t> 9% of overall, </a:t>
            </a:r>
          </a:p>
          <a:p>
            <a:pPr algn="ctr"/>
            <a:r>
              <a:rPr lang="en-US" sz="2400" dirty="0"/>
              <a:t>17% if begin during adolescence, </a:t>
            </a:r>
          </a:p>
          <a:p>
            <a:pPr algn="ctr"/>
            <a:r>
              <a:rPr lang="en-US" sz="2400" dirty="0"/>
              <a:t>25-50% if daily use</a:t>
            </a:r>
          </a:p>
        </p:txBody>
      </p:sp>
    </p:spTree>
    <p:extLst>
      <p:ext uri="{BB962C8B-B14F-4D97-AF65-F5344CB8AC3E}">
        <p14:creationId xmlns:p14="http://schemas.microsoft.com/office/powerpoint/2010/main" val="6176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Health effects of cannabis and cannabinoids: SUD</a:t>
            </a:r>
          </a:p>
        </p:txBody>
      </p:sp>
      <p:sp>
        <p:nvSpPr>
          <p:cNvPr id="3" name="Content Placeholder 2"/>
          <p:cNvSpPr>
            <a:spLocks noGrp="1"/>
          </p:cNvSpPr>
          <p:nvPr>
            <p:ph idx="1"/>
          </p:nvPr>
        </p:nvSpPr>
        <p:spPr/>
        <p:txBody>
          <a:bodyPr/>
          <a:lstStyle/>
          <a:p>
            <a:pPr marL="0" indent="0">
              <a:buNone/>
            </a:pPr>
            <a:r>
              <a:rPr lang="en-US" b="1" dirty="0"/>
              <a:t>There is substantial evidence that:</a:t>
            </a:r>
            <a:endParaRPr lang="en-US" dirty="0"/>
          </a:p>
          <a:p>
            <a:r>
              <a:rPr lang="en-US" dirty="0"/>
              <a:t>Initiating cannabis use at an earlier age is a risk factor for the development of problem cannabis use</a:t>
            </a:r>
          </a:p>
          <a:p>
            <a:endParaRPr lang="en-US" b="1" dirty="0"/>
          </a:p>
          <a:p>
            <a:pPr marL="0" indent="0">
              <a:buNone/>
            </a:pPr>
            <a:r>
              <a:rPr lang="en-US" b="1" dirty="0"/>
              <a:t>There is moderate evidence of a statistical association between cannabis use and:</a:t>
            </a:r>
            <a:endParaRPr lang="en-US" dirty="0"/>
          </a:p>
          <a:p>
            <a:r>
              <a:rPr lang="en-US" dirty="0"/>
              <a:t>The development of substance use disorder for substances, including alcohol, tobacco, and other illicit drugs</a:t>
            </a:r>
          </a:p>
          <a:p>
            <a:endParaRPr lang="en-US" dirty="0"/>
          </a:p>
        </p:txBody>
      </p:sp>
      <p:sp>
        <p:nvSpPr>
          <p:cNvPr id="4" name="TextBox 3"/>
          <p:cNvSpPr txBox="1"/>
          <p:nvPr/>
        </p:nvSpPr>
        <p:spPr>
          <a:xfrm>
            <a:off x="5710739" y="5687253"/>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3224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F29AFDCC-B25B-4944-BE54-46F4FBD674D7}"/>
              </a:ext>
            </a:extLst>
          </p:cNvPr>
          <p:cNvSpPr txBox="1">
            <a:spLocks noChangeArrowheads="1"/>
          </p:cNvSpPr>
          <p:nvPr/>
        </p:nvSpPr>
        <p:spPr bwMode="auto">
          <a:xfrm>
            <a:off x="681095" y="214926"/>
            <a:ext cx="9363075" cy="457200"/>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b="1" dirty="0">
                <a:solidFill>
                  <a:schemeClr val="bg1"/>
                </a:solidFill>
                <a:latin typeface="+mj-lt"/>
                <a:ea typeface="msgothic" charset="0"/>
                <a:cs typeface="msgothic" charset="0"/>
              </a:rPr>
              <a:t>Adolescent vulnerability in IQ decline  </a:t>
            </a:r>
          </a:p>
        </p:txBody>
      </p:sp>
      <p:pic>
        <p:nvPicPr>
          <p:cNvPr id="5" name="Picture 3">
            <a:extLst>
              <a:ext uri="{FF2B5EF4-FFF2-40B4-BE49-F238E27FC236}">
                <a16:creationId xmlns:a16="http://schemas.microsoft.com/office/drawing/2014/main" id="{8C85F7C0-B167-4F22-A23D-C3F5EFD55EE7}"/>
              </a:ext>
            </a:extLst>
          </p:cNvPr>
          <p:cNvPicPr>
            <a:picLocks noChangeAspect="1" noChangeArrowheads="1"/>
          </p:cNvPicPr>
          <p:nvPr/>
        </p:nvPicPr>
        <p:blipFill>
          <a:blip r:embed="rId3" cstate="print"/>
          <a:srcRect/>
          <a:stretch>
            <a:fillRect/>
          </a:stretch>
        </p:blipFill>
        <p:spPr bwMode="auto">
          <a:xfrm>
            <a:off x="3278040" y="1199575"/>
            <a:ext cx="6292640" cy="5043016"/>
          </a:xfrm>
          <a:prstGeom prst="rect">
            <a:avLst/>
          </a:prstGeom>
          <a:noFill/>
          <a:ln w="9525">
            <a:noFill/>
            <a:round/>
            <a:headEnd/>
            <a:tailEnd/>
          </a:ln>
          <a:effectLst/>
        </p:spPr>
      </p:pic>
      <p:sp>
        <p:nvSpPr>
          <p:cNvPr id="6" name="Text Box 4">
            <a:extLst>
              <a:ext uri="{FF2B5EF4-FFF2-40B4-BE49-F238E27FC236}">
                <a16:creationId xmlns:a16="http://schemas.microsoft.com/office/drawing/2014/main" id="{633222F9-13BD-4F50-9FAF-8421C83C4C7F}"/>
              </a:ext>
            </a:extLst>
          </p:cNvPr>
          <p:cNvSpPr txBox="1">
            <a:spLocks noChangeArrowheads="1"/>
          </p:cNvSpPr>
          <p:nvPr/>
        </p:nvSpPr>
        <p:spPr bwMode="auto">
          <a:xfrm>
            <a:off x="9932816" y="5987004"/>
            <a:ext cx="4319587"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400" dirty="0">
                <a:solidFill>
                  <a:srgbClr val="000000"/>
                </a:solidFill>
                <a:ea typeface="msgothic" charset="0"/>
                <a:cs typeface="msgothic" charset="0"/>
              </a:rPr>
              <a:t>Meier M H et al. PNAS 2012</a:t>
            </a:r>
          </a:p>
        </p:txBody>
      </p:sp>
      <p:sp>
        <p:nvSpPr>
          <p:cNvPr id="7" name="Text Box 5">
            <a:extLst>
              <a:ext uri="{FF2B5EF4-FFF2-40B4-BE49-F238E27FC236}">
                <a16:creationId xmlns:a16="http://schemas.microsoft.com/office/drawing/2014/main" id="{0D25ACB4-E509-4654-8C61-5BE22E685FAE}"/>
              </a:ext>
            </a:extLst>
          </p:cNvPr>
          <p:cNvSpPr txBox="1">
            <a:spLocks noChangeArrowheads="1"/>
          </p:cNvSpPr>
          <p:nvPr/>
        </p:nvSpPr>
        <p:spPr bwMode="auto">
          <a:xfrm>
            <a:off x="1631950" y="7289800"/>
            <a:ext cx="5435600" cy="3825875"/>
          </a:xfrm>
          <a:prstGeom prst="rect">
            <a:avLst/>
          </a:prstGeom>
          <a:noFill/>
          <a:ln w="9525">
            <a:noFill/>
            <a:round/>
            <a:headEnd/>
            <a:tailEnd/>
          </a:ln>
          <a:effectLst/>
        </p:spPr>
        <p:txBody>
          <a:bodyPr lIns="0" tIns="0" rIns="0" bIns="0"/>
          <a:lstStyle/>
          <a:p>
            <a:pPr marL="85725" indent="-85725">
              <a:tabLst>
                <a:tab pos="723900" algn="l"/>
                <a:tab pos="1447800" algn="l"/>
                <a:tab pos="2171700" algn="l"/>
                <a:tab pos="2895600" algn="l"/>
                <a:tab pos="3619500" algn="l"/>
                <a:tab pos="4343400" algn="l"/>
                <a:tab pos="5067300" algn="l"/>
              </a:tabLst>
            </a:pPr>
            <a:endParaRPr lang="en-GB" sz="2800" dirty="0">
              <a:solidFill>
                <a:srgbClr val="000000"/>
              </a:solidFill>
              <a:latin typeface="Arial" pitchFamily="34" charset="0"/>
              <a:ea typeface="msgothic" charset="0"/>
              <a:cs typeface="msgothic" charset="0"/>
            </a:endParaRPr>
          </a:p>
        </p:txBody>
      </p:sp>
    </p:spTree>
    <p:extLst>
      <p:ext uri="{BB962C8B-B14F-4D97-AF65-F5344CB8AC3E}">
        <p14:creationId xmlns:p14="http://schemas.microsoft.com/office/powerpoint/2010/main" val="325388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Psychosocial domains</a:t>
            </a:r>
          </a:p>
        </p:txBody>
      </p:sp>
      <p:sp>
        <p:nvSpPr>
          <p:cNvPr id="5" name="Content Placeholder 4"/>
          <p:cNvSpPr>
            <a:spLocks noGrp="1"/>
          </p:cNvSpPr>
          <p:nvPr>
            <p:ph idx="1"/>
          </p:nvPr>
        </p:nvSpPr>
        <p:spPr/>
        <p:txBody>
          <a:bodyPr/>
          <a:lstStyle/>
          <a:p>
            <a:pPr marL="0" indent="0">
              <a:buNone/>
            </a:pPr>
            <a:r>
              <a:rPr lang="en-US" b="1" dirty="0"/>
              <a:t>There is moderate evidence of a statistical association between cannabis use and:</a:t>
            </a:r>
            <a:endParaRPr lang="en-US" dirty="0"/>
          </a:p>
          <a:p>
            <a:r>
              <a:rPr lang="en-US" dirty="0"/>
              <a:t>The impairment in the cognitive domains of learning, memory, and attention</a:t>
            </a:r>
          </a:p>
        </p:txBody>
      </p:sp>
      <p:sp>
        <p:nvSpPr>
          <p:cNvPr id="6" name="TextBox 5"/>
          <p:cNvSpPr txBox="1"/>
          <p:nvPr/>
        </p:nvSpPr>
        <p:spPr>
          <a:xfrm>
            <a:off x="5710739" y="5668965"/>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24945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66" y="0"/>
            <a:ext cx="10160000" cy="1143000"/>
          </a:xfrm>
        </p:spPr>
        <p:txBody>
          <a:bodyPr/>
          <a:lstStyle/>
          <a:p>
            <a:r>
              <a:rPr lang="en-US" sz="3200" b="1" dirty="0"/>
              <a:t>Association between mental health conditions  and cannabis use</a:t>
            </a:r>
          </a:p>
        </p:txBody>
      </p:sp>
      <p:pic>
        <p:nvPicPr>
          <p:cNvPr id="4"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751" y="1126562"/>
            <a:ext cx="7479793" cy="528375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821424" y="6506956"/>
            <a:ext cx="4429642" cy="369332"/>
          </a:xfrm>
          <a:prstGeom prst="rect">
            <a:avLst/>
          </a:prstGeom>
          <a:noFill/>
        </p:spPr>
        <p:txBody>
          <a:bodyPr wrap="square" rtlCol="0">
            <a:spAutoFit/>
          </a:bodyPr>
          <a:lstStyle/>
          <a:p>
            <a:r>
              <a:rPr lang="en-US" dirty="0"/>
              <a:t>Blanco et al JAMA Psychiatry, 2016</a:t>
            </a:r>
          </a:p>
        </p:txBody>
      </p:sp>
    </p:spTree>
    <p:extLst>
      <p:ext uri="{BB962C8B-B14F-4D97-AF65-F5344CB8AC3E}">
        <p14:creationId xmlns:p14="http://schemas.microsoft.com/office/powerpoint/2010/main" val="149483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Health effects of cannabis and cannabinoids: Mental Health</a:t>
            </a:r>
          </a:p>
        </p:txBody>
      </p:sp>
      <p:sp>
        <p:nvSpPr>
          <p:cNvPr id="5" name="Content Placeholder 4"/>
          <p:cNvSpPr>
            <a:spLocks noGrp="1"/>
          </p:cNvSpPr>
          <p:nvPr>
            <p:ph idx="1"/>
          </p:nvPr>
        </p:nvSpPr>
        <p:spPr>
          <a:xfrm>
            <a:off x="443231" y="1257300"/>
            <a:ext cx="10830983" cy="4660900"/>
          </a:xfrm>
        </p:spPr>
        <p:txBody>
          <a:bodyPr/>
          <a:lstStyle/>
          <a:p>
            <a:pPr marL="0" indent="0">
              <a:buNone/>
            </a:pPr>
            <a:r>
              <a:rPr lang="en-US" b="1" dirty="0"/>
              <a:t>There is substantial evidence of a statistical association between cannabis use and:</a:t>
            </a:r>
            <a:endParaRPr lang="en-US" dirty="0"/>
          </a:p>
          <a:p>
            <a:r>
              <a:rPr lang="en-US" dirty="0"/>
              <a:t>The development of schizophrenia or other psychoses, with the highest risk among the most frequent users </a:t>
            </a:r>
          </a:p>
          <a:p>
            <a:endParaRPr lang="en-US" sz="800" dirty="0"/>
          </a:p>
          <a:p>
            <a:pPr marL="0" indent="0">
              <a:buNone/>
            </a:pPr>
            <a:r>
              <a:rPr lang="en-US" b="1" dirty="0"/>
              <a:t>There is moderate evidence of a statistical association between cannabis use and:</a:t>
            </a:r>
            <a:endParaRPr lang="en-US" dirty="0"/>
          </a:p>
          <a:p>
            <a:r>
              <a:rPr lang="en-US" dirty="0"/>
              <a:t>Increased symptoms of mania and hypomania in individuals with bipolar disorders </a:t>
            </a:r>
          </a:p>
          <a:p>
            <a:endParaRPr lang="en-US" sz="800" dirty="0"/>
          </a:p>
          <a:p>
            <a:r>
              <a:rPr lang="en-US" dirty="0"/>
              <a:t>A small increased risk for the development of depressive disorders </a:t>
            </a:r>
          </a:p>
          <a:p>
            <a:pPr lvl="1"/>
            <a:r>
              <a:rPr lang="en-US" dirty="0"/>
              <a:t>Major depressive disorder is a risk factor for the development of problem cannabis use</a:t>
            </a:r>
          </a:p>
          <a:p>
            <a:pPr lvl="1"/>
            <a:endParaRPr lang="en-US" sz="800" dirty="0"/>
          </a:p>
          <a:p>
            <a:r>
              <a:rPr lang="en-US" dirty="0"/>
              <a:t>Increased incidence of suicidal ideation, suicide attempts and suicide completion</a:t>
            </a:r>
          </a:p>
          <a:p>
            <a:endParaRPr lang="en-US" sz="800" dirty="0"/>
          </a:p>
          <a:p>
            <a:r>
              <a:rPr lang="en-US" dirty="0"/>
              <a:t>Increased incidence of social anxiety disorder Major depressive disorder is a risk factor for the development of problem cannabis use</a:t>
            </a:r>
          </a:p>
          <a:p>
            <a:endParaRPr lang="en-US" dirty="0"/>
          </a:p>
        </p:txBody>
      </p:sp>
      <p:sp>
        <p:nvSpPr>
          <p:cNvPr id="6" name="TextBox 5"/>
          <p:cNvSpPr txBox="1"/>
          <p:nvPr/>
        </p:nvSpPr>
        <p:spPr>
          <a:xfrm>
            <a:off x="5470709" y="5816312"/>
            <a:ext cx="6481261" cy="584775"/>
          </a:xfrm>
          <a:prstGeom prst="rect">
            <a:avLst/>
          </a:prstGeom>
          <a:solidFill>
            <a:schemeClr val="bg1"/>
          </a:solid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99640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7551" y="1307124"/>
            <a:ext cx="10554187" cy="4906963"/>
          </a:xfrm>
          <a:prstGeom prst="rect">
            <a:avLst/>
          </a:prstGeom>
        </p:spPr>
        <p:txBody>
          <a:bodyPr/>
          <a:lstStyle/>
          <a:p>
            <a:pPr marL="342900" indent="-342900" defTabSz="914400" fontAlgn="base">
              <a:spcBef>
                <a:spcPct val="20000"/>
              </a:spcBef>
              <a:spcAft>
                <a:spcPct val="0"/>
              </a:spcAft>
              <a:buFontTx/>
              <a:buChar char="•"/>
              <a:defRPr/>
            </a:pPr>
            <a:r>
              <a:rPr lang="en-US" sz="2800" kern="0" dirty="0">
                <a:solidFill>
                  <a:schemeClr val="tx1">
                    <a:lumMod val="65000"/>
                    <a:lumOff val="35000"/>
                  </a:schemeClr>
                </a:solidFill>
              </a:rPr>
              <a:t>Pharmacotherapy</a:t>
            </a:r>
          </a:p>
          <a:p>
            <a:pPr marL="742950" lvl="1" indent="-285750" defTabSz="914400" fontAlgn="base">
              <a:spcBef>
                <a:spcPct val="20000"/>
              </a:spcBef>
              <a:spcAft>
                <a:spcPct val="0"/>
              </a:spcAft>
              <a:buFontTx/>
              <a:buChar char="–"/>
              <a:defRPr/>
            </a:pPr>
            <a:r>
              <a:rPr lang="en-US" sz="2400" kern="0" dirty="0">
                <a:solidFill>
                  <a:schemeClr val="tx1">
                    <a:lumMod val="65000"/>
                    <a:lumOff val="35000"/>
                  </a:schemeClr>
                </a:solidFill>
              </a:rPr>
              <a:t>No currently approved medication </a:t>
            </a:r>
          </a:p>
          <a:p>
            <a:pPr marL="1143000" lvl="2" indent="-228600" defTabSz="914400" fontAlgn="base">
              <a:spcBef>
                <a:spcPct val="20000"/>
              </a:spcBef>
              <a:spcAft>
                <a:spcPct val="0"/>
              </a:spcAft>
              <a:buFontTx/>
              <a:buChar char="•"/>
              <a:defRPr/>
            </a:pPr>
            <a:r>
              <a:rPr lang="en-US" sz="2000" kern="0" dirty="0">
                <a:solidFill>
                  <a:schemeClr val="tx1">
                    <a:lumMod val="65000"/>
                    <a:lumOff val="35000"/>
                  </a:schemeClr>
                </a:solidFill>
              </a:rPr>
              <a:t>cannabinoid antagonist</a:t>
            </a:r>
          </a:p>
          <a:p>
            <a:pPr marL="1143000" lvl="2" indent="-228600" defTabSz="914400" fontAlgn="base">
              <a:spcBef>
                <a:spcPct val="20000"/>
              </a:spcBef>
              <a:spcAft>
                <a:spcPct val="0"/>
              </a:spcAft>
              <a:buFontTx/>
              <a:buChar char="•"/>
              <a:defRPr/>
            </a:pPr>
            <a:r>
              <a:rPr lang="en-US" sz="2000" kern="0" dirty="0">
                <a:solidFill>
                  <a:schemeClr val="tx1">
                    <a:lumMod val="65000"/>
                    <a:lumOff val="35000"/>
                  </a:schemeClr>
                </a:solidFill>
              </a:rPr>
              <a:t>oral THC for withdrawal, maintenance or short-term treatment?</a:t>
            </a:r>
          </a:p>
          <a:p>
            <a:pPr marL="1600200" lvl="3" indent="-228600" fontAlgn="base">
              <a:spcBef>
                <a:spcPct val="20000"/>
              </a:spcBef>
              <a:spcAft>
                <a:spcPct val="0"/>
              </a:spcAft>
              <a:buFontTx/>
              <a:buChar char="•"/>
            </a:pPr>
            <a:r>
              <a:rPr lang="en-US" sz="2000" kern="0" dirty="0">
                <a:solidFill>
                  <a:schemeClr val="tx1">
                    <a:lumMod val="65000"/>
                    <a:lumOff val="35000"/>
                  </a:schemeClr>
                </a:solidFill>
              </a:rPr>
              <a:t>cannabinoid agonist—Levin FR DAD 2011</a:t>
            </a:r>
          </a:p>
          <a:p>
            <a:pPr marL="1143000" lvl="2" indent="-228600" fontAlgn="base">
              <a:spcBef>
                <a:spcPct val="20000"/>
              </a:spcBef>
              <a:spcAft>
                <a:spcPct val="0"/>
              </a:spcAft>
              <a:buFontTx/>
              <a:buChar char="•"/>
            </a:pPr>
            <a:r>
              <a:rPr lang="en-US" sz="2000" kern="0" dirty="0">
                <a:solidFill>
                  <a:schemeClr val="tx1">
                    <a:lumMod val="65000"/>
                    <a:lumOff val="35000"/>
                  </a:schemeClr>
                </a:solidFill>
              </a:rPr>
              <a:t>N-Acetylcysteine</a:t>
            </a:r>
            <a:endParaRPr lang="en-US" sz="2800" kern="0" dirty="0">
              <a:solidFill>
                <a:schemeClr val="tx1">
                  <a:lumMod val="65000"/>
                  <a:lumOff val="35000"/>
                </a:schemeClr>
              </a:solidFill>
            </a:endParaRPr>
          </a:p>
          <a:p>
            <a:pPr marL="342900" indent="-342900" fontAlgn="base">
              <a:spcBef>
                <a:spcPct val="20000"/>
              </a:spcBef>
              <a:spcAft>
                <a:spcPct val="0"/>
              </a:spcAft>
              <a:buFontTx/>
              <a:buChar char="•"/>
              <a:defRPr/>
            </a:pPr>
            <a:r>
              <a:rPr lang="en-US" sz="2800" kern="0" dirty="0">
                <a:solidFill>
                  <a:schemeClr val="tx1">
                    <a:lumMod val="65000"/>
                    <a:lumOff val="35000"/>
                  </a:schemeClr>
                </a:solidFill>
              </a:rPr>
              <a:t>Behavioral</a:t>
            </a:r>
          </a:p>
          <a:p>
            <a:pPr marL="742950" lvl="1" indent="-285750" fontAlgn="base">
              <a:spcBef>
                <a:spcPct val="20000"/>
              </a:spcBef>
              <a:spcAft>
                <a:spcPct val="0"/>
              </a:spcAft>
              <a:buFontTx/>
              <a:buChar char="–"/>
              <a:defRPr/>
            </a:pPr>
            <a:r>
              <a:rPr lang="en-US" sz="2400" kern="0" dirty="0">
                <a:solidFill>
                  <a:schemeClr val="tx1">
                    <a:lumMod val="65000"/>
                    <a:lumOff val="35000"/>
                  </a:schemeClr>
                </a:solidFill>
              </a:rPr>
              <a:t>Substance use treatment setting</a:t>
            </a:r>
          </a:p>
          <a:p>
            <a:pPr marL="1143000" lvl="2" indent="-228600" fontAlgn="base">
              <a:spcBef>
                <a:spcPct val="20000"/>
              </a:spcBef>
              <a:spcAft>
                <a:spcPct val="0"/>
              </a:spcAft>
              <a:buFontTx/>
              <a:buChar char="•"/>
              <a:defRPr/>
            </a:pPr>
            <a:r>
              <a:rPr lang="en-US" sz="2000" kern="0" dirty="0">
                <a:solidFill>
                  <a:schemeClr val="tx1">
                    <a:lumMod val="65000"/>
                    <a:lumOff val="35000"/>
                  </a:schemeClr>
                </a:solidFill>
              </a:rPr>
              <a:t>cognitive-behavioral therapy, contingency management, motivational enhancement, therapeutic living</a:t>
            </a:r>
          </a:p>
          <a:p>
            <a:pPr marL="742950" lvl="1" indent="-285750" fontAlgn="base">
              <a:spcBef>
                <a:spcPct val="20000"/>
              </a:spcBef>
              <a:spcAft>
                <a:spcPct val="0"/>
              </a:spcAft>
              <a:buFontTx/>
              <a:buChar char="–"/>
              <a:defRPr/>
            </a:pPr>
            <a:r>
              <a:rPr lang="en-US" sz="2400" kern="0" dirty="0">
                <a:solidFill>
                  <a:schemeClr val="tx1">
                    <a:lumMod val="65000"/>
                    <a:lumOff val="35000"/>
                  </a:schemeClr>
                </a:solidFill>
              </a:rPr>
              <a:t>General medical settings</a:t>
            </a:r>
          </a:p>
          <a:p>
            <a:pPr marL="1143000" lvl="2" indent="-228600" fontAlgn="base">
              <a:spcBef>
                <a:spcPct val="20000"/>
              </a:spcBef>
              <a:spcAft>
                <a:spcPct val="0"/>
              </a:spcAft>
              <a:buFontTx/>
              <a:buChar char="•"/>
              <a:defRPr/>
            </a:pPr>
            <a:r>
              <a:rPr lang="en-US" sz="2000" kern="0" dirty="0">
                <a:solidFill>
                  <a:schemeClr val="tx1">
                    <a:lumMod val="65000"/>
                    <a:lumOff val="35000"/>
                  </a:schemeClr>
                </a:solidFill>
              </a:rPr>
              <a:t>Brief interventions </a:t>
            </a:r>
          </a:p>
          <a:p>
            <a:pPr marL="742950" lvl="1" indent="-285750" defTabSz="914400" fontAlgn="base">
              <a:spcBef>
                <a:spcPct val="20000"/>
              </a:spcBef>
              <a:spcAft>
                <a:spcPct val="0"/>
              </a:spcAft>
              <a:buFontTx/>
              <a:buChar char="–"/>
              <a:defRPr/>
            </a:pPr>
            <a:endParaRPr lang="en-US" sz="2400" kern="0" dirty="0"/>
          </a:p>
        </p:txBody>
      </p:sp>
      <p:sp>
        <p:nvSpPr>
          <p:cNvPr id="3" name="Title 2"/>
          <p:cNvSpPr>
            <a:spLocks noGrp="1"/>
          </p:cNvSpPr>
          <p:nvPr>
            <p:ph type="title"/>
          </p:nvPr>
        </p:nvSpPr>
        <p:spPr/>
        <p:txBody>
          <a:bodyPr/>
          <a:lstStyle/>
          <a:p>
            <a:r>
              <a:rPr lang="en-US" sz="3600" b="1" dirty="0"/>
              <a:t>Treatment Options for cannabis use disorder</a:t>
            </a:r>
          </a:p>
        </p:txBody>
      </p:sp>
    </p:spTree>
    <p:extLst>
      <p:ext uri="{BB962C8B-B14F-4D97-AF65-F5344CB8AC3E}">
        <p14:creationId xmlns:p14="http://schemas.microsoft.com/office/powerpoint/2010/main" val="367941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B3423DE-DCEE-473A-BC7A-B842573BBF60}"/>
              </a:ext>
            </a:extLst>
          </p:cNvPr>
          <p:cNvSpPr>
            <a:spLocks noChangeArrowheads="1"/>
          </p:cNvSpPr>
          <p:nvPr/>
        </p:nvSpPr>
        <p:spPr bwMode="auto">
          <a:xfrm>
            <a:off x="550047" y="35169"/>
            <a:ext cx="8686800" cy="1143000"/>
          </a:xfrm>
          <a:prstGeom prst="rect">
            <a:avLst/>
          </a:prstGeom>
          <a:noFill/>
          <a:ln w="12700">
            <a:noFill/>
            <a:miter lim="800000"/>
            <a:headEnd/>
            <a:tailEnd/>
          </a:ln>
          <a:effectLst/>
        </p:spPr>
        <p:txBody>
          <a:bodyPr lIns="90487" tIns="44450" rIns="90487" bIns="44450" anchor="ctr"/>
          <a:lstStyle/>
          <a:p>
            <a:pPr eaLnBrk="1" hangingPunct="1">
              <a:defRPr/>
            </a:pPr>
            <a:r>
              <a:rPr lang="en-US" altLang="en-US" sz="4000" b="1" dirty="0">
                <a:solidFill>
                  <a:schemeClr val="bg1"/>
                </a:solidFill>
              </a:rPr>
              <a:t>Fundamental tension</a:t>
            </a:r>
          </a:p>
        </p:txBody>
      </p:sp>
      <p:sp>
        <p:nvSpPr>
          <p:cNvPr id="5" name="Rectangle 3">
            <a:extLst>
              <a:ext uri="{FF2B5EF4-FFF2-40B4-BE49-F238E27FC236}">
                <a16:creationId xmlns:a16="http://schemas.microsoft.com/office/drawing/2014/main" id="{D11904E9-5CB5-4871-B0DE-394B60CB5F67}"/>
              </a:ext>
            </a:extLst>
          </p:cNvPr>
          <p:cNvSpPr>
            <a:spLocks noChangeArrowheads="1"/>
          </p:cNvSpPr>
          <p:nvPr/>
        </p:nvSpPr>
        <p:spPr bwMode="auto">
          <a:xfrm>
            <a:off x="550047" y="1295400"/>
            <a:ext cx="10950291" cy="5562600"/>
          </a:xfrm>
          <a:prstGeom prst="rect">
            <a:avLst/>
          </a:prstGeom>
          <a:noFill/>
          <a:ln w="12700">
            <a:noFill/>
            <a:miter lim="800000"/>
            <a:headEnd/>
            <a:tailEnd/>
          </a:ln>
          <a:effectLst/>
        </p:spPr>
        <p:txBody>
          <a:bodyPr lIns="90487" tIns="44450" rIns="90487" bIns="44450"/>
          <a:lstStyle/>
          <a:p>
            <a:pPr marL="342900" indent="-342900">
              <a:spcBef>
                <a:spcPct val="20000"/>
              </a:spcBef>
              <a:buSzPct val="90000"/>
              <a:buFont typeface="Arial" pitchFamily="34" charset="0"/>
              <a:buChar char="•"/>
              <a:defRPr/>
            </a:pPr>
            <a:r>
              <a:rPr lang="en-US" altLang="en-US" sz="3200" dirty="0">
                <a:solidFill>
                  <a:schemeClr val="tx1">
                    <a:lumMod val="65000"/>
                    <a:lumOff val="35000"/>
                  </a:schemeClr>
                </a:solidFill>
              </a:rPr>
              <a:t>Intoxication and withdrawal of cannabis are not fatal</a:t>
            </a:r>
          </a:p>
          <a:p>
            <a:pPr marL="342900" indent="-342900">
              <a:spcBef>
                <a:spcPct val="20000"/>
              </a:spcBef>
              <a:buSzPct val="90000"/>
              <a:buFont typeface="Arial" pitchFamily="34" charset="0"/>
              <a:buChar char="•"/>
              <a:defRPr/>
            </a:pPr>
            <a:endParaRPr lang="en-US" altLang="en-US" sz="800" dirty="0">
              <a:solidFill>
                <a:schemeClr val="tx1">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tx1">
                    <a:lumMod val="65000"/>
                    <a:lumOff val="35000"/>
                  </a:schemeClr>
                </a:solidFill>
              </a:rPr>
              <a:t>Overdose is unlikely</a:t>
            </a:r>
          </a:p>
          <a:p>
            <a:pPr marL="342900" indent="-342900">
              <a:spcBef>
                <a:spcPct val="20000"/>
              </a:spcBef>
              <a:buSzPct val="90000"/>
              <a:buFont typeface="Arial" pitchFamily="34" charset="0"/>
              <a:buChar char="•"/>
              <a:defRPr/>
            </a:pPr>
            <a:endParaRPr lang="en-US" altLang="en-US" sz="800" dirty="0">
              <a:solidFill>
                <a:schemeClr val="tx1">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tx1">
                    <a:lumMod val="65000"/>
                    <a:lumOff val="35000"/>
                  </a:schemeClr>
                </a:solidFill>
              </a:rPr>
              <a:t>Long-term, moderate use seems to be relatively frequent (compared to other drugs)</a:t>
            </a:r>
          </a:p>
          <a:p>
            <a:pPr marL="342900" indent="-342900">
              <a:spcBef>
                <a:spcPct val="20000"/>
              </a:spcBef>
              <a:buSzPct val="90000"/>
              <a:buFont typeface="Arial" pitchFamily="34" charset="0"/>
              <a:buChar char="•"/>
              <a:defRPr/>
            </a:pPr>
            <a:endParaRPr lang="en-US" altLang="en-US" sz="800" dirty="0">
              <a:solidFill>
                <a:schemeClr val="tx1">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tx1">
                    <a:lumMod val="65000"/>
                    <a:lumOff val="35000"/>
                  </a:schemeClr>
                </a:solidFill>
              </a:rPr>
              <a:t>Risk of end-organ damage appears to be lower than several other legal and illegal substances</a:t>
            </a:r>
          </a:p>
          <a:p>
            <a:pPr marL="342900" indent="-342900">
              <a:spcBef>
                <a:spcPct val="20000"/>
              </a:spcBef>
              <a:buSzPct val="90000"/>
              <a:buFont typeface="Arial" pitchFamily="34" charset="0"/>
              <a:buChar char="•"/>
              <a:defRPr/>
            </a:pPr>
            <a:endParaRPr lang="en-US" altLang="en-US" sz="800" dirty="0">
              <a:solidFill>
                <a:schemeClr val="tx1">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tx1">
                    <a:lumMod val="65000"/>
                    <a:lumOff val="35000"/>
                  </a:schemeClr>
                </a:solidFill>
              </a:rPr>
              <a:t>Ratio of medical benefit to harm </a:t>
            </a:r>
            <a:r>
              <a:rPr lang="en-US" altLang="en-US" sz="3200" i="1" dirty="0">
                <a:solidFill>
                  <a:schemeClr val="tx1">
                    <a:lumMod val="65000"/>
                    <a:lumOff val="35000"/>
                  </a:schemeClr>
                </a:solidFill>
              </a:rPr>
              <a:t>may be </a:t>
            </a:r>
            <a:r>
              <a:rPr lang="en-US" altLang="en-US" sz="3200" dirty="0">
                <a:solidFill>
                  <a:schemeClr val="tx1">
                    <a:lumMod val="65000"/>
                    <a:lumOff val="35000"/>
                  </a:schemeClr>
                </a:solidFill>
              </a:rPr>
              <a:t>equal or better than some controlled substances</a:t>
            </a:r>
          </a:p>
          <a:p>
            <a:pPr eaLnBrk="1" hangingPunct="1">
              <a:spcBef>
                <a:spcPct val="20000"/>
              </a:spcBef>
              <a:buSzPct val="90000"/>
              <a:defRPr/>
            </a:pPr>
            <a:endParaRPr lang="en-US" altLang="en-US" sz="2400" u="sng" dirty="0"/>
          </a:p>
          <a:p>
            <a:pPr eaLnBrk="1" hangingPunct="1">
              <a:spcBef>
                <a:spcPct val="20000"/>
              </a:spcBef>
              <a:buSzPct val="90000"/>
              <a:defRPr/>
            </a:pPr>
            <a:endParaRPr lang="en-US" altLang="en-US" sz="2400" u="sng" dirty="0"/>
          </a:p>
          <a:p>
            <a:pPr eaLnBrk="1" hangingPunct="1">
              <a:spcBef>
                <a:spcPct val="20000"/>
              </a:spcBef>
              <a:buSzPct val="90000"/>
              <a:defRPr/>
            </a:pPr>
            <a:endParaRPr lang="en-US" altLang="en-US" sz="2400" u="sng" dirty="0"/>
          </a:p>
        </p:txBody>
      </p:sp>
    </p:spTree>
    <p:extLst>
      <p:ext uri="{BB962C8B-B14F-4D97-AF65-F5344CB8AC3E}">
        <p14:creationId xmlns:p14="http://schemas.microsoft.com/office/powerpoint/2010/main" val="300432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a:t>
            </a:r>
            <a:br>
              <a:rPr lang="en-US" sz="2800" b="1" dirty="0"/>
            </a:br>
            <a:r>
              <a:rPr lang="en-US" sz="2800" b="1" dirty="0"/>
              <a:t>Therapeutic effects</a:t>
            </a:r>
          </a:p>
        </p:txBody>
      </p:sp>
      <p:sp>
        <p:nvSpPr>
          <p:cNvPr id="5" name="Content Placeholder 4"/>
          <p:cNvSpPr>
            <a:spLocks noGrp="1"/>
          </p:cNvSpPr>
          <p:nvPr>
            <p:ph idx="1"/>
          </p:nvPr>
        </p:nvSpPr>
        <p:spPr/>
        <p:txBody>
          <a:bodyPr/>
          <a:lstStyle/>
          <a:p>
            <a:pPr marL="0" indent="0">
              <a:buNone/>
            </a:pPr>
            <a:r>
              <a:rPr lang="en-US" b="1" dirty="0"/>
              <a:t>There is conclusive or substantial evidence that cannabis or cannabinoids are effective:</a:t>
            </a:r>
            <a:endParaRPr lang="en-US" dirty="0"/>
          </a:p>
          <a:p>
            <a:r>
              <a:rPr lang="en-US" dirty="0"/>
              <a:t>For the treatment of chronic pain in adults (cannabis) </a:t>
            </a:r>
          </a:p>
          <a:p>
            <a:endParaRPr lang="en-US" sz="800" dirty="0"/>
          </a:p>
          <a:p>
            <a:r>
              <a:rPr lang="en-US" dirty="0"/>
              <a:t>As antiemetics in the treatment of chemotherapy-induced nausea and vomiting (oral cannabinoids) </a:t>
            </a:r>
          </a:p>
          <a:p>
            <a:endParaRPr lang="en-US" sz="800" dirty="0"/>
          </a:p>
          <a:p>
            <a:r>
              <a:rPr lang="en-US" dirty="0"/>
              <a:t>For improving patient-reported multiple sclerosis spasticity symptoms (oral cannabinoids) </a:t>
            </a:r>
          </a:p>
          <a:p>
            <a:endParaRPr lang="en-US" dirty="0"/>
          </a:p>
          <a:p>
            <a:endParaRPr lang="en-US" dirty="0"/>
          </a:p>
        </p:txBody>
      </p:sp>
      <p:sp>
        <p:nvSpPr>
          <p:cNvPr id="6" name="TextBox 5"/>
          <p:cNvSpPr txBox="1"/>
          <p:nvPr/>
        </p:nvSpPr>
        <p:spPr>
          <a:xfrm>
            <a:off x="5710739"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34997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t>Define the key components of cannabis and review relevant epidemiology and terminology</a:t>
            </a:r>
          </a:p>
          <a:p>
            <a:endParaRPr lang="en-US" sz="800" dirty="0"/>
          </a:p>
          <a:p>
            <a:r>
              <a:rPr lang="en-US" sz="2800" dirty="0"/>
              <a:t>Analyze policy issues regarding cannabis legalization</a:t>
            </a:r>
          </a:p>
          <a:p>
            <a:pPr marL="0" indent="0">
              <a:buNone/>
            </a:pPr>
            <a:endParaRPr lang="en-US" sz="800" dirty="0"/>
          </a:p>
          <a:p>
            <a:pPr lvl="0"/>
            <a:r>
              <a:rPr lang="en-US" sz="2800" dirty="0"/>
              <a:t>Describe adverse health effects of cannabis use</a:t>
            </a:r>
          </a:p>
          <a:p>
            <a:pPr lvl="0"/>
            <a:endParaRPr lang="en-US" sz="800" dirty="0"/>
          </a:p>
          <a:p>
            <a:pPr lvl="0"/>
            <a:r>
              <a:rPr lang="en-US" sz="2800" dirty="0"/>
              <a:t>Counsel patients about cannabis use based on scientific evidence</a:t>
            </a:r>
          </a:p>
          <a:p>
            <a:pPr lvl="0"/>
            <a:endParaRPr lang="en-US" sz="800" dirty="0"/>
          </a:p>
          <a:p>
            <a:endParaRPr lang="en-US" dirty="0"/>
          </a:p>
          <a:p>
            <a:endParaRPr lang="en-US" dirty="0"/>
          </a:p>
        </p:txBody>
      </p:sp>
    </p:spTree>
    <p:extLst>
      <p:ext uri="{BB962C8B-B14F-4D97-AF65-F5344CB8AC3E}">
        <p14:creationId xmlns:p14="http://schemas.microsoft.com/office/powerpoint/2010/main" val="917986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solidFill>
                  <a:schemeClr val="bg1">
                    <a:lumMod val="75000"/>
                  </a:schemeClr>
                </a:solidFill>
              </a:rPr>
              <a:t>Define the key components of cannabis and review relevant epidemiology and terminology</a:t>
            </a:r>
          </a:p>
          <a:p>
            <a:endParaRPr lang="en-US" sz="800" dirty="0">
              <a:solidFill>
                <a:schemeClr val="bg1">
                  <a:lumMod val="75000"/>
                </a:schemeClr>
              </a:solidFill>
            </a:endParaRPr>
          </a:p>
          <a:p>
            <a:r>
              <a:rPr lang="en-US" sz="2800" dirty="0">
                <a:solidFill>
                  <a:schemeClr val="bg1">
                    <a:lumMod val="75000"/>
                  </a:schemeClr>
                </a:solidFill>
              </a:rPr>
              <a:t>Analyze policy issues regarding cannabis legalization</a:t>
            </a:r>
          </a:p>
          <a:p>
            <a:pPr marL="0" indent="0">
              <a:buNone/>
            </a:pPr>
            <a:endParaRPr lang="en-US" sz="800" dirty="0">
              <a:solidFill>
                <a:schemeClr val="bg1">
                  <a:lumMod val="75000"/>
                </a:schemeClr>
              </a:solidFill>
            </a:endParaRPr>
          </a:p>
          <a:p>
            <a:pPr lvl="0"/>
            <a:r>
              <a:rPr lang="en-US" sz="2800" dirty="0">
                <a:solidFill>
                  <a:schemeClr val="bg1">
                    <a:lumMod val="75000"/>
                  </a:schemeClr>
                </a:solidFill>
              </a:rPr>
              <a:t>Describe adverse health effects of cannabis use</a:t>
            </a:r>
          </a:p>
          <a:p>
            <a:pPr lvl="0"/>
            <a:endParaRPr lang="en-US" sz="800" dirty="0"/>
          </a:p>
          <a:p>
            <a:pPr lvl="0"/>
            <a:r>
              <a:rPr lang="en-US" sz="2800" dirty="0"/>
              <a:t>Counsel patients about cannabis use based on scientific evidence</a:t>
            </a:r>
          </a:p>
          <a:p>
            <a:pPr lvl="0"/>
            <a:endParaRPr lang="en-US" sz="800" dirty="0"/>
          </a:p>
          <a:p>
            <a:endParaRPr lang="en-US" dirty="0"/>
          </a:p>
          <a:p>
            <a:endParaRPr lang="en-US" dirty="0"/>
          </a:p>
        </p:txBody>
      </p:sp>
    </p:spTree>
    <p:extLst>
      <p:ext uri="{BB962C8B-B14F-4D97-AF65-F5344CB8AC3E}">
        <p14:creationId xmlns:p14="http://schemas.microsoft.com/office/powerpoint/2010/main" val="205753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err="1"/>
              <a:t>Cannbinoids</a:t>
            </a:r>
            <a:r>
              <a:rPr lang="en-US" sz="3200" b="1" dirty="0"/>
              <a:t> for medical use: Pain </a:t>
            </a:r>
          </a:p>
        </p:txBody>
      </p:sp>
      <p:pic>
        <p:nvPicPr>
          <p:cNvPr id="6"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98" y="1629743"/>
            <a:ext cx="11120069" cy="42772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61539" y="6459416"/>
            <a:ext cx="6096000" cy="338554"/>
          </a:xfrm>
          <a:prstGeom prst="rect">
            <a:avLst/>
          </a:prstGeom>
        </p:spPr>
        <p:txBody>
          <a:bodyPr>
            <a:spAutoFit/>
          </a:bodyPr>
          <a:lstStyle/>
          <a:p>
            <a:r>
              <a:rPr lang="en-US" sz="1600" dirty="0"/>
              <a:t>Whiting PF et al. </a:t>
            </a:r>
            <a:r>
              <a:rPr lang="en-US" sz="1600" dirty="0">
                <a:latin typeface="Helvetica" panose="020B0604020202020204" pitchFamily="34" charset="0"/>
              </a:rPr>
              <a:t>JAMA.2015;313(24):2456-2473</a:t>
            </a:r>
            <a:endParaRPr lang="en-US" sz="1600" dirty="0"/>
          </a:p>
        </p:txBody>
      </p:sp>
      <p:sp>
        <p:nvSpPr>
          <p:cNvPr id="10" name="Rounded Rectangle 9"/>
          <p:cNvSpPr/>
          <p:nvPr/>
        </p:nvSpPr>
        <p:spPr>
          <a:xfrm>
            <a:off x="3520675" y="2976724"/>
            <a:ext cx="4681727" cy="1572768"/>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30% decrease in pain w cannabinoid </a:t>
            </a:r>
            <a:r>
              <a:rPr lang="en-US" sz="2000" b="1" dirty="0" err="1">
                <a:solidFill>
                  <a:srgbClr val="000000"/>
                </a:solidFill>
              </a:rPr>
              <a:t>vs</a:t>
            </a:r>
            <a:r>
              <a:rPr lang="en-US" sz="2000" b="1" dirty="0">
                <a:solidFill>
                  <a:srgbClr val="000000"/>
                </a:solidFill>
              </a:rPr>
              <a:t> placebo: </a:t>
            </a:r>
          </a:p>
          <a:p>
            <a:pPr algn="ctr"/>
            <a:r>
              <a:rPr lang="en-US" sz="2000" b="1" dirty="0">
                <a:solidFill>
                  <a:srgbClr val="000000"/>
                </a:solidFill>
              </a:rPr>
              <a:t>OR 1.41 (95% CI, 0.99-2.00)</a:t>
            </a:r>
          </a:p>
        </p:txBody>
      </p:sp>
    </p:spTree>
    <p:extLst>
      <p:ext uri="{BB962C8B-B14F-4D97-AF65-F5344CB8AC3E}">
        <p14:creationId xmlns:p14="http://schemas.microsoft.com/office/powerpoint/2010/main" val="28654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Challenges in conducting research on adverse health effects or therapeutic effects of cannabis</a:t>
            </a:r>
          </a:p>
        </p:txBody>
      </p:sp>
      <p:sp>
        <p:nvSpPr>
          <p:cNvPr id="5" name="Content Placeholder 4"/>
          <p:cNvSpPr>
            <a:spLocks noGrp="1"/>
          </p:cNvSpPr>
          <p:nvPr>
            <p:ph idx="1"/>
          </p:nvPr>
        </p:nvSpPr>
        <p:spPr/>
        <p:txBody>
          <a:bodyPr/>
          <a:lstStyle/>
          <a:p>
            <a:r>
              <a:rPr lang="en-US" sz="2400" dirty="0"/>
              <a:t>Regulatory barriers, including the classification of cannabis as a Schedule I substance, impede the advancement of cannabis research </a:t>
            </a:r>
          </a:p>
          <a:p>
            <a:endParaRPr lang="en-US" sz="900" dirty="0"/>
          </a:p>
          <a:p>
            <a:r>
              <a:rPr lang="en-US" sz="2400" dirty="0"/>
              <a:t>Difficult for researchers to gain access to the quantity, quality, and type of  product necessary to address research questions on health effects</a:t>
            </a:r>
          </a:p>
          <a:p>
            <a:endParaRPr lang="en-US" sz="900" dirty="0"/>
          </a:p>
          <a:p>
            <a:r>
              <a:rPr lang="en-US" sz="2400" dirty="0"/>
              <a:t>A diverse network of funders is needed to support cannabis research</a:t>
            </a:r>
          </a:p>
          <a:p>
            <a:endParaRPr lang="en-US" sz="900" dirty="0"/>
          </a:p>
          <a:p>
            <a:r>
              <a:rPr lang="en-US" sz="2400" dirty="0"/>
              <a:t>To develop conclusive evidence for the effects of cannabis use on short- and long-term health outcomes, improvements and standardization in research methodology (including those used in controlled trials and observational studies) are needed </a:t>
            </a:r>
          </a:p>
          <a:p>
            <a:endParaRPr lang="en-US" dirty="0"/>
          </a:p>
        </p:txBody>
      </p:sp>
      <p:sp>
        <p:nvSpPr>
          <p:cNvPr id="6" name="TextBox 5"/>
          <p:cNvSpPr txBox="1"/>
          <p:nvPr/>
        </p:nvSpPr>
        <p:spPr>
          <a:xfrm>
            <a:off x="5710739"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20645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rcRect l="25871" t="22765" r="27527" b="28266"/>
          <a:stretch/>
        </p:blipFill>
        <p:spPr>
          <a:xfrm>
            <a:off x="901255" y="65165"/>
            <a:ext cx="10322904" cy="6098454"/>
          </a:xfrm>
          <a:prstGeom prst="rect">
            <a:avLst/>
          </a:prstGeom>
        </p:spPr>
      </p:pic>
      <p:sp>
        <p:nvSpPr>
          <p:cNvPr id="6" name="TextBox 5"/>
          <p:cNvSpPr txBox="1"/>
          <p:nvPr/>
        </p:nvSpPr>
        <p:spPr>
          <a:xfrm>
            <a:off x="5712714" y="6489700"/>
            <a:ext cx="5511445" cy="338554"/>
          </a:xfrm>
          <a:prstGeom prst="rect">
            <a:avLst/>
          </a:prstGeom>
          <a:noFill/>
        </p:spPr>
        <p:txBody>
          <a:bodyPr wrap="none" rtlCol="0">
            <a:spAutoFit/>
          </a:bodyPr>
          <a:lstStyle/>
          <a:p>
            <a:r>
              <a:rPr lang="en-US" sz="1600" i="1" dirty="0"/>
              <a:t>JAMA. </a:t>
            </a:r>
            <a:r>
              <a:rPr lang="en-US" sz="1600" dirty="0"/>
              <a:t>2019;321(7):639-640. doi:10.1001/jama.2019.0077</a:t>
            </a:r>
          </a:p>
        </p:txBody>
      </p:sp>
    </p:spTree>
    <p:extLst>
      <p:ext uri="{BB962C8B-B14F-4D97-AF65-F5344CB8AC3E}">
        <p14:creationId xmlns:p14="http://schemas.microsoft.com/office/powerpoint/2010/main" val="131532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duotone>
              <a:schemeClr val="accent3">
                <a:shade val="45000"/>
                <a:satMod val="135000"/>
              </a:schemeClr>
              <a:prstClr val="white"/>
            </a:duotone>
          </a:blip>
          <a:srcRect l="25871" t="22765" r="27527" b="28266"/>
          <a:stretch/>
        </p:blipFill>
        <p:spPr>
          <a:xfrm>
            <a:off x="901255" y="65165"/>
            <a:ext cx="10322904" cy="6098454"/>
          </a:xfrm>
          <a:prstGeom prst="rect">
            <a:avLst/>
          </a:prstGeom>
        </p:spPr>
      </p:pic>
      <p:sp>
        <p:nvSpPr>
          <p:cNvPr id="6" name="TextBox 5"/>
          <p:cNvSpPr txBox="1"/>
          <p:nvPr/>
        </p:nvSpPr>
        <p:spPr>
          <a:xfrm>
            <a:off x="5712714" y="6489700"/>
            <a:ext cx="5511445" cy="338554"/>
          </a:xfrm>
          <a:prstGeom prst="rect">
            <a:avLst/>
          </a:prstGeom>
          <a:noFill/>
        </p:spPr>
        <p:txBody>
          <a:bodyPr wrap="none" rtlCol="0">
            <a:spAutoFit/>
          </a:bodyPr>
          <a:lstStyle/>
          <a:p>
            <a:r>
              <a:rPr lang="en-US" sz="1600" i="1" dirty="0"/>
              <a:t>JAMA. </a:t>
            </a:r>
            <a:r>
              <a:rPr lang="en-US" sz="1600" dirty="0"/>
              <a:t>2019;321(7):639-640. doi:10.1001/jama.2019.0077</a:t>
            </a:r>
          </a:p>
        </p:txBody>
      </p:sp>
      <p:sp>
        <p:nvSpPr>
          <p:cNvPr id="10" name="TextBox 9"/>
          <p:cNvSpPr txBox="1"/>
          <p:nvPr/>
        </p:nvSpPr>
        <p:spPr>
          <a:xfrm>
            <a:off x="501205" y="2298784"/>
            <a:ext cx="11443145" cy="2677656"/>
          </a:xfrm>
          <a:prstGeom prst="rect">
            <a:avLst/>
          </a:prstGeom>
          <a:solidFill>
            <a:schemeClr val="accent6">
              <a:lumMod val="75000"/>
            </a:schemeClr>
          </a:solidFill>
        </p:spPr>
        <p:txBody>
          <a:bodyPr wrap="square" rtlCol="0">
            <a:spAutoFit/>
          </a:bodyPr>
          <a:lstStyle/>
          <a:p>
            <a:r>
              <a:rPr lang="en-US" sz="2800" dirty="0">
                <a:solidFill>
                  <a:schemeClr val="bg1"/>
                </a:solidFill>
              </a:rPr>
              <a:t>“For the opioid addiction crisis, clearly efficacious medications such as methadone and buprenorphine are under-prescribed. Without convincing evidence of efficacy of cannabis for this indication, it would be irresponsible for medicine to exacerbate this problem by encouraging patients with opioid addiction to stop taking these medications and to rely instead on unproven cannabis treatment.” </a:t>
            </a:r>
          </a:p>
        </p:txBody>
      </p:sp>
    </p:spTree>
    <p:extLst>
      <p:ext uri="{BB962C8B-B14F-4D97-AF65-F5344CB8AC3E}">
        <p14:creationId xmlns:p14="http://schemas.microsoft.com/office/powerpoint/2010/main" val="125029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Reducing potential harm from cannabis use</a:t>
            </a:r>
          </a:p>
        </p:txBody>
      </p:sp>
      <p:sp>
        <p:nvSpPr>
          <p:cNvPr id="5" name="Content Placeholder 4"/>
          <p:cNvSpPr>
            <a:spLocks noGrp="1"/>
          </p:cNvSpPr>
          <p:nvPr>
            <p:ph idx="1"/>
          </p:nvPr>
        </p:nvSpPr>
        <p:spPr/>
        <p:txBody>
          <a:bodyPr/>
          <a:lstStyle/>
          <a:p>
            <a:r>
              <a:rPr lang="en-US" sz="2800" dirty="0"/>
              <a:t>Caution with edibles</a:t>
            </a:r>
          </a:p>
          <a:p>
            <a:pPr lvl="1"/>
            <a:r>
              <a:rPr lang="en-US" sz="2600" dirty="0"/>
              <a:t>Describe long onset of action/labelling concerns</a:t>
            </a:r>
          </a:p>
          <a:p>
            <a:pPr lvl="1"/>
            <a:endParaRPr lang="en-US" sz="800" dirty="0"/>
          </a:p>
          <a:p>
            <a:r>
              <a:rPr lang="en-US" sz="2800" dirty="0"/>
              <a:t>Safe storage</a:t>
            </a:r>
          </a:p>
          <a:p>
            <a:endParaRPr lang="en-US" sz="800" dirty="0"/>
          </a:p>
          <a:p>
            <a:r>
              <a:rPr lang="en-US" sz="2800" dirty="0"/>
              <a:t>Caution with high THC products</a:t>
            </a:r>
          </a:p>
          <a:p>
            <a:pPr lvl="1"/>
            <a:r>
              <a:rPr lang="en-US" sz="2600" dirty="0"/>
              <a:t>58 mg THC in a joint – don’t smoke the whole joint</a:t>
            </a:r>
          </a:p>
          <a:p>
            <a:pPr lvl="1"/>
            <a:endParaRPr lang="en-US" sz="800" dirty="0"/>
          </a:p>
          <a:p>
            <a:r>
              <a:rPr lang="en-US" sz="2800" dirty="0"/>
              <a:t>Certain routes of administration i.e., dabbing carry particular risk</a:t>
            </a:r>
          </a:p>
          <a:p>
            <a:endParaRPr lang="en-US" sz="800" dirty="0"/>
          </a:p>
          <a:p>
            <a:r>
              <a:rPr lang="en-US" sz="2800" dirty="0"/>
              <a:t>Consider use of products with lower THC, higher CBD </a:t>
            </a:r>
          </a:p>
          <a:p>
            <a:endParaRPr lang="en-US" sz="800" dirty="0"/>
          </a:p>
          <a:p>
            <a:r>
              <a:rPr lang="en-US" sz="2800" dirty="0"/>
              <a:t>Cut back—employ brief intervention</a:t>
            </a:r>
          </a:p>
          <a:p>
            <a:endParaRPr lang="en-US" dirty="0"/>
          </a:p>
        </p:txBody>
      </p:sp>
    </p:spTree>
    <p:extLst>
      <p:ext uri="{BB962C8B-B14F-4D97-AF65-F5344CB8AC3E}">
        <p14:creationId xmlns:p14="http://schemas.microsoft.com/office/powerpoint/2010/main" val="2705464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031998" y="1066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9868" y="3116812"/>
            <a:ext cx="2555608" cy="2555608"/>
          </a:xfrm>
          <a:prstGeom prst="rect">
            <a:avLst/>
          </a:prstGeom>
        </p:spPr>
      </p:pic>
      <p:sp>
        <p:nvSpPr>
          <p:cNvPr id="2" name="Title 1"/>
          <p:cNvSpPr>
            <a:spLocks noGrp="1"/>
          </p:cNvSpPr>
          <p:nvPr>
            <p:ph type="title"/>
          </p:nvPr>
        </p:nvSpPr>
        <p:spPr/>
        <p:txBody>
          <a:bodyPr/>
          <a:lstStyle/>
          <a:p>
            <a:r>
              <a:rPr lang="en-US" sz="2800" b="1" dirty="0"/>
              <a:t>Back to the case…What would you do?</a:t>
            </a: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6250" b="94306" l="3889" r="100000"/>
                    </a14:imgEffect>
                  </a14:imgLayer>
                </a14:imgProps>
              </a:ext>
            </a:extLst>
          </a:blip>
          <a:stretch>
            <a:fillRect/>
          </a:stretch>
        </p:blipFill>
        <p:spPr>
          <a:xfrm>
            <a:off x="6641852" y="19215"/>
            <a:ext cx="2502147" cy="250214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347499" y="67056"/>
            <a:ext cx="3413160" cy="3413160"/>
          </a:xfrm>
          <a:prstGeom prst="rect">
            <a:avLst/>
          </a:prstGeom>
        </p:spPr>
      </p:pic>
      <p:pic>
        <p:nvPicPr>
          <p:cNvPr id="1028" name="Picture 4" descr="Image result for cartoon white figurine getting fat"/>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322" b="97944" l="2246" r="54297"/>
                    </a14:imgEffect>
                  </a14:imgLayer>
                </a14:imgProps>
              </a:ext>
              <a:ext uri="{28A0092B-C50C-407E-A947-70E740481C1C}">
                <a14:useLocalDpi xmlns:a14="http://schemas.microsoft.com/office/drawing/2010/main" val="0"/>
              </a:ext>
            </a:extLst>
          </a:blip>
          <a:srcRect r="45578" b="-2864"/>
          <a:stretch/>
        </p:blipFill>
        <p:spPr bwMode="auto">
          <a:xfrm>
            <a:off x="5362135" y="4622685"/>
            <a:ext cx="1452898" cy="1826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43987" y="2209269"/>
            <a:ext cx="2131119" cy="20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a:extLst>
              <a:ext uri="{BEBA8EAE-BF5A-486C-A8C5-ECC9F3942E4B}">
                <a14:imgProps xmlns:a14="http://schemas.microsoft.com/office/drawing/2010/main">
                  <a14:imgLayer r:embed="rId18">
                    <a14:imgEffect>
                      <a14:backgroundRemoval t="0" b="90000" l="10000" r="90000"/>
                    </a14:imgEffect>
                  </a14:imgLayer>
                </a14:imgProps>
              </a:ext>
            </a:extLst>
          </a:blip>
          <a:stretch>
            <a:fillRect/>
          </a:stretch>
        </p:blipFill>
        <p:spPr>
          <a:xfrm>
            <a:off x="7473617" y="3624639"/>
            <a:ext cx="1971719" cy="2628959"/>
          </a:xfrm>
          <a:prstGeom prst="rect">
            <a:avLst/>
          </a:prstGeom>
        </p:spPr>
      </p:pic>
    </p:spTree>
    <p:extLst>
      <p:ext uri="{BB962C8B-B14F-4D97-AF65-F5344CB8AC3E}">
        <p14:creationId xmlns:p14="http://schemas.microsoft.com/office/powerpoint/2010/main" val="247933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Interactive teaching scenario: Morning report/role play</a:t>
            </a:r>
          </a:p>
        </p:txBody>
      </p:sp>
      <p:sp>
        <p:nvSpPr>
          <p:cNvPr id="5" name="Content Placeholder 4"/>
          <p:cNvSpPr>
            <a:spLocks noGrp="1"/>
          </p:cNvSpPr>
          <p:nvPr>
            <p:ph idx="1"/>
          </p:nvPr>
        </p:nvSpPr>
        <p:spPr>
          <a:xfrm>
            <a:off x="717551" y="1228344"/>
            <a:ext cx="10830983" cy="4660900"/>
          </a:xfrm>
        </p:spPr>
        <p:txBody>
          <a:bodyPr/>
          <a:lstStyle/>
          <a:p>
            <a:r>
              <a:rPr lang="en-US" dirty="0"/>
              <a:t>Set up a “spicy,” public health debate regarding legalization of recreational cannabis using the following citation as a spring board for discussion:</a:t>
            </a:r>
          </a:p>
          <a:p>
            <a:pPr marL="0" indent="0">
              <a:buNone/>
            </a:pPr>
            <a:r>
              <a:rPr lang="en-US" dirty="0"/>
              <a:t>	Kilmer B. Recreational Cannabis — Minimizing the Health Risks</a:t>
            </a:r>
          </a:p>
          <a:p>
            <a:pPr marL="0" indent="0">
              <a:buNone/>
            </a:pPr>
            <a:r>
              <a:rPr lang="en-US" dirty="0"/>
              <a:t>	from Legalization. Perspective. NEJM. February 23, 2017</a:t>
            </a:r>
          </a:p>
          <a:p>
            <a:pPr marL="0" indent="0">
              <a:buNone/>
            </a:pPr>
            <a:endParaRPr lang="en-US" sz="800" dirty="0"/>
          </a:p>
          <a:p>
            <a:r>
              <a:rPr lang="en-US" dirty="0"/>
              <a:t>Assign report participants to one of two groups:</a:t>
            </a:r>
          </a:p>
          <a:p>
            <a:pPr lvl="1"/>
            <a:r>
              <a:rPr lang="en-US" sz="2000" dirty="0"/>
              <a:t>Recreational marijuana SHOULD be legalized in all states nationwide</a:t>
            </a:r>
          </a:p>
          <a:p>
            <a:pPr lvl="2"/>
            <a:r>
              <a:rPr lang="en-US" sz="2000" dirty="0"/>
              <a:t>Citing adverse effects of criminalization and potential for increasing state budgets through taxation, potential impact on opioid epidemic</a:t>
            </a:r>
          </a:p>
          <a:p>
            <a:pPr lvl="1"/>
            <a:r>
              <a:rPr lang="en-US" sz="2000" dirty="0"/>
              <a:t>Recreational marijuana SHOULD NOT be legalized in all states nationwide</a:t>
            </a:r>
          </a:p>
          <a:p>
            <a:pPr lvl="2"/>
            <a:r>
              <a:rPr lang="en-US" sz="2000" dirty="0"/>
              <a:t>Citing current research on adverse health effects and natural experiment data from states that have already legalized recreational marijuana</a:t>
            </a:r>
          </a:p>
          <a:p>
            <a:pPr lvl="2"/>
            <a:endParaRPr lang="en-US" sz="800" dirty="0"/>
          </a:p>
          <a:p>
            <a:r>
              <a:rPr lang="en-US" dirty="0"/>
              <a:t>All arguments need to be evidence-based and factual</a:t>
            </a:r>
          </a:p>
        </p:txBody>
      </p:sp>
    </p:spTree>
    <p:extLst>
      <p:ext uri="{BB962C8B-B14F-4D97-AF65-F5344CB8AC3E}">
        <p14:creationId xmlns:p14="http://schemas.microsoft.com/office/powerpoint/2010/main" val="1595705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1182"/>
            <a:ext cx="8229600" cy="2764219"/>
          </a:xfrm>
        </p:spPr>
        <p:txBody>
          <a:bodyPr/>
          <a:lstStyle/>
          <a:p>
            <a:pPr marL="0" indent="0" algn="ctr">
              <a:buNone/>
            </a:pPr>
            <a:r>
              <a:rPr lang="en-US" sz="4000" b="1" dirty="0">
                <a:solidFill>
                  <a:schemeClr val="accent6">
                    <a:lumMod val="75000"/>
                  </a:schemeClr>
                </a:solidFill>
              </a:rPr>
              <a:t>Thank you</a:t>
            </a:r>
          </a:p>
          <a:p>
            <a:pPr marL="0" indent="0" algn="ctr">
              <a:buNone/>
            </a:pPr>
            <a:endParaRPr lang="en-US" b="1" dirty="0">
              <a:solidFill>
                <a:schemeClr val="accent6">
                  <a:lumMod val="75000"/>
                </a:schemeClr>
              </a:solidFill>
            </a:endParaRPr>
          </a:p>
          <a:p>
            <a:pPr marL="0" indent="0" algn="ctr">
              <a:buNone/>
            </a:pPr>
            <a:r>
              <a:rPr lang="en-US" sz="3600" b="1" dirty="0">
                <a:solidFill>
                  <a:schemeClr val="accent6">
                    <a:lumMod val="75000"/>
                  </a:schemeClr>
                </a:solidFill>
              </a:rPr>
              <a:t>Questions?</a:t>
            </a:r>
          </a:p>
        </p:txBody>
      </p:sp>
      <p:sp>
        <p:nvSpPr>
          <p:cNvPr id="4" name="TextBox 3"/>
          <p:cNvSpPr txBox="1"/>
          <p:nvPr/>
        </p:nvSpPr>
        <p:spPr>
          <a:xfrm>
            <a:off x="610241" y="5334001"/>
            <a:ext cx="11163634" cy="646331"/>
          </a:xfrm>
          <a:prstGeom prst="rect">
            <a:avLst/>
          </a:prstGeom>
          <a:noFill/>
        </p:spPr>
        <p:txBody>
          <a:bodyPr wrap="none" rtlCol="0">
            <a:spAutoFit/>
          </a:bodyPr>
          <a:lstStyle/>
          <a:p>
            <a:pPr algn="ctr"/>
            <a:r>
              <a:rPr lang="en-US" i="1" dirty="0"/>
              <a:t>Acknowledgements: several slides adapted from Dr. William Becker (Yale), Dr. Devan Kansagara (OHSU) </a:t>
            </a:r>
          </a:p>
          <a:p>
            <a:pPr algn="ctr"/>
            <a:r>
              <a:rPr lang="en-US" i="1" dirty="0"/>
              <a:t>Dr. Hilary </a:t>
            </a:r>
            <a:r>
              <a:rPr lang="en-US" i="1" dirty="0" err="1"/>
              <a:t>Kunins</a:t>
            </a:r>
            <a:r>
              <a:rPr lang="en-US" i="1" dirty="0"/>
              <a:t> (NY DPH), Dr. </a:t>
            </a:r>
            <a:r>
              <a:rPr lang="en-US" i="1" dirty="0" err="1"/>
              <a:t>Jeffrety</a:t>
            </a:r>
            <a:r>
              <a:rPr lang="en-US" i="1" dirty="0"/>
              <a:t> Hunt (Brown), Dr. Zoe Weinstein (BU)</a:t>
            </a:r>
          </a:p>
        </p:txBody>
      </p:sp>
    </p:spTree>
    <p:extLst>
      <p:ext uri="{BB962C8B-B14F-4D97-AF65-F5344CB8AC3E}">
        <p14:creationId xmlns:p14="http://schemas.microsoft.com/office/powerpoint/2010/main" val="424589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66F9-DA77-4ED1-A8D9-25E7562AD5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8B92DC-6D17-482E-9292-1207269857BF}"/>
              </a:ext>
            </a:extLst>
          </p:cNvPr>
          <p:cNvSpPr>
            <a:spLocks noGrp="1"/>
          </p:cNvSpPr>
          <p:nvPr>
            <p:ph idx="1"/>
          </p:nvPr>
        </p:nvSpPr>
        <p:spPr/>
        <p:txBody>
          <a:bodyPr/>
          <a:lstStyle/>
          <a:p>
            <a:r>
              <a:rPr lang="en-US" sz="6600" dirty="0"/>
              <a:t>Extra slides</a:t>
            </a:r>
          </a:p>
        </p:txBody>
      </p:sp>
    </p:spTree>
    <p:extLst>
      <p:ext uri="{BB962C8B-B14F-4D97-AF65-F5344CB8AC3E}">
        <p14:creationId xmlns:p14="http://schemas.microsoft.com/office/powerpoint/2010/main" val="361704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t>Define the key components of cannabis and review relevant epidemiology and terminology</a:t>
            </a:r>
          </a:p>
          <a:p>
            <a:endParaRPr lang="en-US" sz="800" dirty="0"/>
          </a:p>
          <a:p>
            <a:r>
              <a:rPr lang="en-US" sz="2800" dirty="0">
                <a:solidFill>
                  <a:schemeClr val="bg1">
                    <a:lumMod val="75000"/>
                  </a:schemeClr>
                </a:solidFill>
              </a:rPr>
              <a:t>Analyze policy issues regarding cannabis legalization</a:t>
            </a:r>
          </a:p>
          <a:p>
            <a:pPr marL="0" indent="0">
              <a:buNone/>
            </a:pPr>
            <a:endParaRPr lang="en-US" sz="800" dirty="0">
              <a:solidFill>
                <a:schemeClr val="bg1">
                  <a:lumMod val="75000"/>
                </a:schemeClr>
              </a:solidFill>
            </a:endParaRPr>
          </a:p>
          <a:p>
            <a:pPr lvl="0"/>
            <a:r>
              <a:rPr lang="en-US" sz="2800" dirty="0">
                <a:solidFill>
                  <a:schemeClr val="bg1">
                    <a:lumMod val="75000"/>
                  </a:schemeClr>
                </a:solidFill>
              </a:rPr>
              <a:t>Describe adverse health effects of cannabis use</a:t>
            </a:r>
          </a:p>
          <a:p>
            <a:pPr lvl="0"/>
            <a:endParaRPr lang="en-US" sz="800" dirty="0">
              <a:solidFill>
                <a:schemeClr val="bg1">
                  <a:lumMod val="75000"/>
                </a:schemeClr>
              </a:solidFill>
            </a:endParaRPr>
          </a:p>
          <a:p>
            <a:pPr lvl="0"/>
            <a:r>
              <a:rPr lang="en-US" sz="2800" dirty="0">
                <a:solidFill>
                  <a:schemeClr val="bg1">
                    <a:lumMod val="75000"/>
                  </a:schemeClr>
                </a:solidFill>
              </a:rPr>
              <a:t>Counsel patients about cannabis use based on scientific evidence</a:t>
            </a:r>
          </a:p>
          <a:p>
            <a:pPr lvl="0"/>
            <a:endParaRPr lang="en-US" sz="800" dirty="0"/>
          </a:p>
          <a:p>
            <a:endParaRPr lang="en-US" dirty="0"/>
          </a:p>
          <a:p>
            <a:endParaRPr lang="en-US" dirty="0"/>
          </a:p>
        </p:txBody>
      </p:sp>
    </p:spTree>
    <p:extLst>
      <p:ext uri="{BB962C8B-B14F-4D97-AF65-F5344CB8AC3E}">
        <p14:creationId xmlns:p14="http://schemas.microsoft.com/office/powerpoint/2010/main" val="1252415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38"/>
            <a:ext cx="9906000" cy="1143000"/>
          </a:xfrm>
        </p:spPr>
        <p:txBody>
          <a:bodyPr>
            <a:normAutofit/>
          </a:bodyPr>
          <a:lstStyle/>
          <a:p>
            <a:r>
              <a:rPr lang="en-US" sz="3600" b="1" dirty="0"/>
              <a:t>Pulmonary effects of smoked cannabis</a:t>
            </a:r>
          </a:p>
        </p:txBody>
      </p:sp>
      <p:sp>
        <p:nvSpPr>
          <p:cNvPr id="3" name="Content Placeholder 2"/>
          <p:cNvSpPr>
            <a:spLocks noGrp="1"/>
          </p:cNvSpPr>
          <p:nvPr>
            <p:ph idx="1"/>
          </p:nvPr>
        </p:nvSpPr>
        <p:spPr>
          <a:xfrm>
            <a:off x="805961" y="1213338"/>
            <a:ext cx="9513277" cy="5223431"/>
          </a:xfrm>
        </p:spPr>
        <p:txBody>
          <a:bodyPr>
            <a:normAutofit/>
          </a:bodyPr>
          <a:lstStyle/>
          <a:p>
            <a:pPr marL="0" indent="0">
              <a:buNone/>
            </a:pPr>
            <a:endParaRPr lang="en-US" sz="2400" b="1" u="sng" dirty="0"/>
          </a:p>
          <a:p>
            <a:r>
              <a:rPr lang="en-US" sz="2800" dirty="0"/>
              <a:t>Acute </a:t>
            </a:r>
            <a:r>
              <a:rPr lang="en-US" sz="2800" dirty="0">
                <a:sym typeface="Wingdings" pitchFamily="2" charset="2"/>
              </a:rPr>
              <a:t> </a:t>
            </a:r>
            <a:r>
              <a:rPr lang="en-US" sz="2800" dirty="0" err="1">
                <a:sym typeface="Wingdings" pitchFamily="2" charset="2"/>
              </a:rPr>
              <a:t>bronchodilation</a:t>
            </a:r>
            <a:r>
              <a:rPr lang="en-US" sz="2800" dirty="0">
                <a:sym typeface="Wingdings" pitchFamily="2" charset="2"/>
              </a:rPr>
              <a:t> (</a:t>
            </a:r>
            <a:r>
              <a:rPr lang="en-US" sz="2800" b="1" dirty="0">
                <a:sym typeface="Wingdings" pitchFamily="2" charset="2"/>
              </a:rPr>
              <a:t>FEV</a:t>
            </a:r>
            <a:r>
              <a:rPr lang="en-US" sz="2800" b="1" baseline="-25000" dirty="0">
                <a:sym typeface="Wingdings" pitchFamily="2" charset="2"/>
              </a:rPr>
              <a:t>1</a:t>
            </a:r>
            <a:r>
              <a:rPr lang="en-US" sz="2800" b="1" dirty="0">
                <a:sym typeface="Wingdings" pitchFamily="2" charset="2"/>
              </a:rPr>
              <a:t> increase </a:t>
            </a:r>
            <a:r>
              <a:rPr lang="en-US" sz="2800" dirty="0">
                <a:sym typeface="Wingdings" pitchFamily="2" charset="2"/>
              </a:rPr>
              <a:t>~ 0.15-0.25L)</a:t>
            </a:r>
          </a:p>
          <a:p>
            <a:endParaRPr lang="en-US" sz="1000" dirty="0">
              <a:sym typeface="Wingdings" pitchFamily="2" charset="2"/>
            </a:endParaRPr>
          </a:p>
          <a:p>
            <a:r>
              <a:rPr lang="en-US" sz="2800" dirty="0">
                <a:sym typeface="Wingdings" pitchFamily="2" charset="2"/>
              </a:rPr>
              <a:t>Long-term  cough (OR 2.0, 95% CI 1.32-3.01), phlegm, wheeze</a:t>
            </a:r>
            <a:endParaRPr lang="en-US" sz="1000" dirty="0">
              <a:sym typeface="Wingdings" pitchFamily="2" charset="2"/>
            </a:endParaRPr>
          </a:p>
          <a:p>
            <a:r>
              <a:rPr lang="en-US" sz="2800" dirty="0">
                <a:sym typeface="Wingdings" pitchFamily="2" charset="2"/>
              </a:rPr>
              <a:t>At low levels of exposure, FEV</a:t>
            </a:r>
            <a:r>
              <a:rPr lang="en-US" sz="2800" baseline="-25000" dirty="0">
                <a:sym typeface="Wingdings" pitchFamily="2" charset="2"/>
              </a:rPr>
              <a:t>1</a:t>
            </a:r>
            <a:r>
              <a:rPr lang="en-US" sz="2800" dirty="0">
                <a:sym typeface="Wingdings" pitchFamily="2" charset="2"/>
              </a:rPr>
              <a:t> increased by 13 mL/joint-year and FVC by 20 mL/joint-year, but at higher levels of exposure, airflow obstruction was observed</a:t>
            </a:r>
          </a:p>
          <a:p>
            <a:endParaRPr lang="en-US" dirty="0">
              <a:sym typeface="Wingdings" pitchFamily="2" charset="2"/>
            </a:endParaRPr>
          </a:p>
          <a:p>
            <a:endParaRPr lang="en-US" u="sng" dirty="0">
              <a:sym typeface="Wingdings" pitchFamily="2" charset="2"/>
            </a:endParaRPr>
          </a:p>
          <a:p>
            <a:endParaRPr lang="en-US" dirty="0">
              <a:sym typeface="Wingdings" pitchFamily="2" charset="2"/>
            </a:endParaRPr>
          </a:p>
          <a:p>
            <a:endParaRPr lang="en-US" sz="2400" dirty="0"/>
          </a:p>
        </p:txBody>
      </p:sp>
      <p:sp>
        <p:nvSpPr>
          <p:cNvPr id="4" name="TextBox 3"/>
          <p:cNvSpPr txBox="1"/>
          <p:nvPr/>
        </p:nvSpPr>
        <p:spPr>
          <a:xfrm>
            <a:off x="8563705" y="5791947"/>
            <a:ext cx="4953000" cy="307777"/>
          </a:xfrm>
          <a:prstGeom prst="rect">
            <a:avLst/>
          </a:prstGeom>
          <a:noFill/>
        </p:spPr>
        <p:txBody>
          <a:bodyPr wrap="square" rtlCol="0">
            <a:spAutoFit/>
          </a:bodyPr>
          <a:lstStyle/>
          <a:p>
            <a:r>
              <a:rPr lang="en-US" sz="1400" dirty="0"/>
              <a:t> Tetrault JM et al. Archives IM 2007</a:t>
            </a:r>
          </a:p>
        </p:txBody>
      </p:sp>
      <p:sp>
        <p:nvSpPr>
          <p:cNvPr id="5" name="TextBox 4"/>
          <p:cNvSpPr txBox="1"/>
          <p:nvPr/>
        </p:nvSpPr>
        <p:spPr>
          <a:xfrm>
            <a:off x="8528538" y="6029384"/>
            <a:ext cx="3505200" cy="369332"/>
          </a:xfrm>
          <a:prstGeom prst="rect">
            <a:avLst/>
          </a:prstGeom>
          <a:noFill/>
        </p:spPr>
        <p:txBody>
          <a:bodyPr wrap="square" rtlCol="0">
            <a:spAutoFit/>
          </a:bodyPr>
          <a:lstStyle/>
          <a:p>
            <a:r>
              <a:rPr lang="en-US" dirty="0"/>
              <a:t>  </a:t>
            </a:r>
            <a:r>
              <a:rPr lang="en-US" sz="1400" dirty="0" err="1"/>
              <a:t>Pletcher</a:t>
            </a:r>
            <a:r>
              <a:rPr lang="en-US" sz="1400" dirty="0"/>
              <a:t> MJ et al. JAMA 2012</a:t>
            </a:r>
          </a:p>
        </p:txBody>
      </p:sp>
    </p:spTree>
    <p:extLst>
      <p:ext uri="{BB962C8B-B14F-4D97-AF65-F5344CB8AC3E}">
        <p14:creationId xmlns:p14="http://schemas.microsoft.com/office/powerpoint/2010/main" val="70182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Health effects of cannabis and cannabinoids: Respiratory disease</a:t>
            </a:r>
          </a:p>
        </p:txBody>
      </p:sp>
      <p:sp>
        <p:nvSpPr>
          <p:cNvPr id="6" name="Content Placeholder 5"/>
          <p:cNvSpPr>
            <a:spLocks noGrp="1"/>
          </p:cNvSpPr>
          <p:nvPr>
            <p:ph idx="1"/>
          </p:nvPr>
        </p:nvSpPr>
        <p:spPr/>
        <p:txBody>
          <a:bodyPr/>
          <a:lstStyle/>
          <a:p>
            <a:pPr marL="0" indent="0">
              <a:buNone/>
            </a:pPr>
            <a:r>
              <a:rPr lang="en-US" b="1" dirty="0"/>
              <a:t>There is substantial evidence of a statistical association between cannabis smoking and:</a:t>
            </a:r>
            <a:endParaRPr lang="en-US" dirty="0"/>
          </a:p>
          <a:p>
            <a:r>
              <a:rPr lang="en-US" dirty="0"/>
              <a:t>Worse respiratory symptoms and more frequent chronic bronchitis episodes</a:t>
            </a:r>
          </a:p>
          <a:p>
            <a:endParaRPr lang="en-US" sz="800" b="1" dirty="0"/>
          </a:p>
          <a:p>
            <a:pPr marL="0" indent="0">
              <a:buNone/>
            </a:pPr>
            <a:r>
              <a:rPr lang="en-US" b="1" dirty="0"/>
              <a:t>There is moderate evidence of a statistical association between cannabis smoking and:</a:t>
            </a:r>
            <a:endParaRPr lang="en-US" dirty="0"/>
          </a:p>
          <a:p>
            <a:r>
              <a:rPr lang="en-US" dirty="0"/>
              <a:t>Improved airway dynamics with acute use, but not with chronic use </a:t>
            </a:r>
          </a:p>
          <a:p>
            <a:endParaRPr lang="en-US" sz="800" dirty="0"/>
          </a:p>
          <a:p>
            <a:r>
              <a:rPr lang="en-US" dirty="0"/>
              <a:t>Higher forced vital capacity (FVC) </a:t>
            </a:r>
          </a:p>
        </p:txBody>
      </p:sp>
      <p:sp>
        <p:nvSpPr>
          <p:cNvPr id="7" name="TextBox 6"/>
          <p:cNvSpPr txBox="1"/>
          <p:nvPr/>
        </p:nvSpPr>
        <p:spPr>
          <a:xfrm>
            <a:off x="5887523"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2096908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1" y="170688"/>
            <a:ext cx="10847916" cy="914400"/>
          </a:xfrm>
        </p:spPr>
        <p:txBody>
          <a:bodyPr/>
          <a:lstStyle/>
          <a:p>
            <a:r>
              <a:rPr lang="en-US" sz="2800" b="1" dirty="0">
                <a:latin typeface="+mn-lt"/>
              </a:rPr>
              <a:t>Trends in fatal motor vehicle crashes before and after cannabis commercialization in CO</a:t>
            </a:r>
            <a:br>
              <a:rPr lang="en-US" sz="2800" b="1" dirty="0">
                <a:latin typeface="Arial"/>
              </a:rPr>
            </a:br>
            <a:endParaRPr lang="en-US" sz="2800" b="1" dirty="0"/>
          </a:p>
        </p:txBody>
      </p:sp>
      <p:pic>
        <p:nvPicPr>
          <p:cNvPr id="7" name="Content Placeholder 6"/>
          <p:cNvPicPr>
            <a:picLocks noGrp="1" noChangeAspect="1"/>
          </p:cNvPicPr>
          <p:nvPr>
            <p:ph idx="1"/>
          </p:nvPr>
        </p:nvPicPr>
        <p:blipFill>
          <a:blip r:embed="rId3"/>
          <a:stretch>
            <a:fillRect/>
          </a:stretch>
        </p:blipFill>
        <p:spPr>
          <a:xfrm>
            <a:off x="3200400" y="1393582"/>
            <a:ext cx="6447006" cy="4661681"/>
          </a:xfrm>
          <a:prstGeom prst="rect">
            <a:avLst/>
          </a:prstGeom>
        </p:spPr>
      </p:pic>
      <p:sp>
        <p:nvSpPr>
          <p:cNvPr id="10" name="TextBox 9"/>
          <p:cNvSpPr txBox="1"/>
          <p:nvPr/>
        </p:nvSpPr>
        <p:spPr>
          <a:xfrm>
            <a:off x="7378118" y="5901204"/>
            <a:ext cx="4813882" cy="307777"/>
          </a:xfrm>
          <a:prstGeom prst="rect">
            <a:avLst/>
          </a:prstGeom>
          <a:noFill/>
        </p:spPr>
        <p:txBody>
          <a:bodyPr wrap="none" rtlCol="0">
            <a:spAutoFit/>
          </a:bodyPr>
          <a:lstStyle/>
          <a:p>
            <a:r>
              <a:rPr lang="en-US" sz="1400" dirty="0" err="1">
                <a:latin typeface="Arial"/>
              </a:rPr>
              <a:t>Salomonsen-Sautel</a:t>
            </a:r>
            <a:r>
              <a:rPr lang="en-US" sz="1400" dirty="0">
                <a:latin typeface="Arial"/>
              </a:rPr>
              <a:t>, S. </a:t>
            </a:r>
            <a:r>
              <a:rPr lang="en-US" sz="1400" i="1" dirty="0">
                <a:latin typeface="Arial"/>
              </a:rPr>
              <a:t>Drug &amp; Alcohol Dependence, </a:t>
            </a:r>
            <a:r>
              <a:rPr lang="en-US" sz="1400" dirty="0">
                <a:latin typeface="Arial"/>
              </a:rPr>
              <a:t>2014</a:t>
            </a:r>
            <a:endParaRPr lang="en-US" sz="1400" dirty="0"/>
          </a:p>
        </p:txBody>
      </p:sp>
    </p:spTree>
    <p:extLst>
      <p:ext uri="{BB962C8B-B14F-4D97-AF65-F5344CB8AC3E}">
        <p14:creationId xmlns:p14="http://schemas.microsoft.com/office/powerpoint/2010/main" val="958676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Injury and death</a:t>
            </a:r>
          </a:p>
        </p:txBody>
      </p:sp>
      <p:sp>
        <p:nvSpPr>
          <p:cNvPr id="5" name="Content Placeholder 4"/>
          <p:cNvSpPr>
            <a:spLocks noGrp="1"/>
          </p:cNvSpPr>
          <p:nvPr>
            <p:ph idx="1"/>
          </p:nvPr>
        </p:nvSpPr>
        <p:spPr/>
        <p:txBody>
          <a:bodyPr/>
          <a:lstStyle/>
          <a:p>
            <a:pPr marL="0" indent="0">
              <a:buNone/>
            </a:pPr>
            <a:r>
              <a:rPr lang="en-US" b="1" dirty="0"/>
              <a:t>There is substantial evidence of a statistical association between cannabis use and:</a:t>
            </a:r>
            <a:endParaRPr lang="en-US" dirty="0"/>
          </a:p>
          <a:p>
            <a:r>
              <a:rPr lang="en-US" dirty="0"/>
              <a:t>Increased risk of motor vehicle crashes </a:t>
            </a:r>
          </a:p>
          <a:p>
            <a:pPr marL="0" indent="0">
              <a:buNone/>
            </a:pPr>
            <a:endParaRPr lang="en-US" b="1" dirty="0"/>
          </a:p>
          <a:p>
            <a:pPr marL="0" indent="0">
              <a:buNone/>
            </a:pPr>
            <a:r>
              <a:rPr lang="en-US" b="1" dirty="0"/>
              <a:t>There is moderate evidence of a statistical association between cannabis use and:</a:t>
            </a:r>
            <a:endParaRPr lang="en-US" dirty="0"/>
          </a:p>
          <a:p>
            <a:r>
              <a:rPr lang="en-US" dirty="0"/>
              <a:t>Increased risk of overdose injuries, including respiratory distress, among pediatric populations in U.S. states where cannabis is legal</a:t>
            </a:r>
          </a:p>
          <a:p>
            <a:endParaRPr lang="en-US" dirty="0"/>
          </a:p>
        </p:txBody>
      </p:sp>
      <p:sp>
        <p:nvSpPr>
          <p:cNvPr id="6" name="TextBox 5"/>
          <p:cNvSpPr txBox="1"/>
          <p:nvPr/>
        </p:nvSpPr>
        <p:spPr>
          <a:xfrm>
            <a:off x="5710739" y="5687253"/>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374483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0B3AC4-0B31-40FF-A110-BE3914C7DD63}"/>
              </a:ext>
            </a:extLst>
          </p:cNvPr>
          <p:cNvSpPr>
            <a:spLocks noGrp="1"/>
          </p:cNvSpPr>
          <p:nvPr>
            <p:ph type="title"/>
          </p:nvPr>
        </p:nvSpPr>
        <p:spPr>
          <a:xfrm>
            <a:off x="672042" y="106680"/>
            <a:ext cx="10847916" cy="914400"/>
          </a:xfrm>
        </p:spPr>
        <p:txBody>
          <a:bodyPr/>
          <a:lstStyle/>
          <a:p>
            <a:r>
              <a:rPr lang="en-US" sz="4000" b="1" dirty="0"/>
              <a:t>Synthetic cannabis: K2, Spice, etc.</a:t>
            </a:r>
          </a:p>
        </p:txBody>
      </p:sp>
      <p:pic>
        <p:nvPicPr>
          <p:cNvPr id="7" name="Content Placeholder 4" descr="Image of K2, a popular brand of “Spice” mixture.">
            <a:extLst>
              <a:ext uri="{FF2B5EF4-FFF2-40B4-BE49-F238E27FC236}">
                <a16:creationId xmlns:a16="http://schemas.microsoft.com/office/drawing/2014/main" id="{4CD6D391-F47E-410E-BC4C-C74E849CD033}"/>
              </a:ext>
            </a:extLst>
          </p:cNvPr>
          <p:cNvPicPr>
            <a:picLocks noGrp="1"/>
          </p:cNvPicPr>
          <p:nvPr>
            <p:ph sz="half" idx="1"/>
          </p:nvPr>
        </p:nvPicPr>
        <p:blipFill>
          <a:blip r:embed="rId2" cstate="print"/>
          <a:srcRect/>
          <a:stretch>
            <a:fillRect/>
          </a:stretch>
        </p:blipFill>
        <p:spPr bwMode="auto">
          <a:xfrm>
            <a:off x="879231" y="1916723"/>
            <a:ext cx="3528177" cy="3350221"/>
          </a:xfrm>
          <a:prstGeom prst="rect">
            <a:avLst/>
          </a:prstGeom>
          <a:noFill/>
          <a:ln w="9525">
            <a:noFill/>
            <a:miter lim="800000"/>
            <a:headEnd/>
            <a:tailEnd/>
          </a:ln>
        </p:spPr>
      </p:pic>
      <p:sp>
        <p:nvSpPr>
          <p:cNvPr id="8" name="Content Placeholder 3">
            <a:extLst>
              <a:ext uri="{FF2B5EF4-FFF2-40B4-BE49-F238E27FC236}">
                <a16:creationId xmlns:a16="http://schemas.microsoft.com/office/drawing/2014/main" id="{8E148132-6CE9-4FBA-BD73-9A4024050477}"/>
              </a:ext>
            </a:extLst>
          </p:cNvPr>
          <p:cNvSpPr txBox="1">
            <a:spLocks/>
          </p:cNvSpPr>
          <p:nvPr/>
        </p:nvSpPr>
        <p:spPr>
          <a:xfrm>
            <a:off x="5029201" y="1371601"/>
            <a:ext cx="7162800" cy="4754564"/>
          </a:xfrm>
          <a:prstGeom prst="rect">
            <a:avLst/>
          </a:prstGeom>
        </p:spPr>
        <p:txBody>
          <a:bodyPr>
            <a:normAutofit/>
          </a:bodyPr>
          <a:lst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defTabSz="914400"/>
            <a:r>
              <a:rPr lang="en-US" kern="0"/>
              <a:t>General Information:</a:t>
            </a:r>
          </a:p>
          <a:p>
            <a:pPr lvl="1" defTabSz="914400">
              <a:lnSpc>
                <a:spcPct val="120000"/>
              </a:lnSpc>
            </a:pPr>
            <a:r>
              <a:rPr lang="en-US" kern="0"/>
              <a:t>Marketed as safe legal alternative to cannabis</a:t>
            </a:r>
          </a:p>
          <a:p>
            <a:pPr defTabSz="914400">
              <a:lnSpc>
                <a:spcPct val="120000"/>
              </a:lnSpc>
            </a:pPr>
            <a:r>
              <a:rPr lang="en-US" kern="0"/>
              <a:t>Effects:</a:t>
            </a:r>
          </a:p>
          <a:p>
            <a:pPr lvl="1" defTabSz="914400"/>
            <a:r>
              <a:rPr lang="en-US" kern="0"/>
              <a:t>Mild euphoria and relaxation</a:t>
            </a:r>
          </a:p>
          <a:p>
            <a:pPr lvl="1" defTabSz="914400"/>
            <a:r>
              <a:rPr lang="en-US" kern="0"/>
              <a:t>Increased sensitivity to external stimuli</a:t>
            </a:r>
          </a:p>
          <a:p>
            <a:pPr lvl="1" defTabSz="914400"/>
            <a:r>
              <a:rPr lang="en-US" kern="0"/>
              <a:t>Frank, vivid hallucinations</a:t>
            </a:r>
          </a:p>
          <a:p>
            <a:pPr defTabSz="914400"/>
            <a:r>
              <a:rPr lang="en-US" kern="0"/>
              <a:t>Adverse effects:</a:t>
            </a:r>
          </a:p>
          <a:p>
            <a:pPr lvl="1" defTabSz="914400"/>
            <a:r>
              <a:rPr lang="en-US" kern="0"/>
              <a:t>Dry mouth, palpitations, vomiting, agitation</a:t>
            </a:r>
          </a:p>
          <a:p>
            <a:pPr lvl="1" defTabSz="914400"/>
            <a:r>
              <a:rPr lang="en-US" b="1" kern="0">
                <a:solidFill>
                  <a:srgbClr val="0070C0"/>
                </a:solidFill>
              </a:rPr>
              <a:t>Not detected in urine</a:t>
            </a:r>
          </a:p>
          <a:p>
            <a:pPr lvl="1" defTabSz="914400"/>
            <a:r>
              <a:rPr lang="en-US" kern="0"/>
              <a:t>May be adulterated with heavy metal residues or other fillers including rat poison</a:t>
            </a:r>
          </a:p>
          <a:p>
            <a:pPr defTabSz="914400"/>
            <a:endParaRPr lang="en-US" kern="0" dirty="0"/>
          </a:p>
        </p:txBody>
      </p:sp>
    </p:spTree>
    <p:extLst>
      <p:ext uri="{BB962C8B-B14F-4D97-AF65-F5344CB8AC3E}">
        <p14:creationId xmlns:p14="http://schemas.microsoft.com/office/powerpoint/2010/main" val="76791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17D00529-9660-4A19-90E0-68D139B96147}"/>
              </a:ext>
            </a:extLst>
          </p:cNvPr>
          <p:cNvGraphicFramePr/>
          <p:nvPr>
            <p:extLst>
              <p:ext uri="{D42A27DB-BD31-4B8C-83A1-F6EECF244321}">
                <p14:modId xmlns:p14="http://schemas.microsoft.com/office/powerpoint/2010/main" val="2692043381"/>
              </p:ext>
            </p:extLst>
          </p:nvPr>
        </p:nvGraphicFramePr>
        <p:xfrm>
          <a:off x="1209675" y="1268730"/>
          <a:ext cx="9772650" cy="4960620"/>
        </p:xfrm>
        <a:graphic>
          <a:graphicData uri="http://schemas.openxmlformats.org/drawingml/2006/table">
            <a:tbl>
              <a:tblPr firstRow="1" bandRow="1">
                <a:tableStyleId>{3C2FFA5D-87B4-456A-9821-1D502468CF0F}</a:tableStyleId>
              </a:tblPr>
              <a:tblGrid>
                <a:gridCol w="4886325">
                  <a:extLst>
                    <a:ext uri="{9D8B030D-6E8A-4147-A177-3AD203B41FA5}">
                      <a16:colId xmlns:a16="http://schemas.microsoft.com/office/drawing/2014/main" val="20000"/>
                    </a:ext>
                  </a:extLst>
                </a:gridCol>
                <a:gridCol w="4886325">
                  <a:extLst>
                    <a:ext uri="{9D8B030D-6E8A-4147-A177-3AD203B41FA5}">
                      <a16:colId xmlns:a16="http://schemas.microsoft.com/office/drawing/2014/main" val="20001"/>
                    </a:ext>
                  </a:extLst>
                </a:gridCol>
              </a:tblGrid>
              <a:tr h="502254">
                <a:tc>
                  <a:txBody>
                    <a:bodyPr/>
                    <a:lstStyle/>
                    <a:p>
                      <a:pPr algn="l">
                        <a:defRPr sz="1800" b="0">
                          <a:solidFill>
                            <a:srgbClr val="000000"/>
                          </a:solidFill>
                        </a:defRPr>
                      </a:pPr>
                      <a:r>
                        <a:rPr sz="2000" dirty="0">
                          <a:solidFill>
                            <a:schemeClr val="bg1"/>
                          </a:solidFill>
                        </a:rPr>
                        <a:t>Cannabinoid (Brand Name)</a:t>
                      </a:r>
                      <a:endParaRPr sz="2000" b="1" dirty="0">
                        <a:solidFill>
                          <a:schemeClr val="bg1"/>
                        </a:solidFill>
                      </a:endParaRPr>
                    </a:p>
                  </a:txBody>
                  <a:tcPr marL="45720" marR="45720" horzOverflow="overflow"/>
                </a:tc>
                <a:tc>
                  <a:txBody>
                    <a:bodyPr/>
                    <a:lstStyle/>
                    <a:p>
                      <a:pPr algn="l">
                        <a:defRPr sz="1800" b="0">
                          <a:solidFill>
                            <a:srgbClr val="000000"/>
                          </a:solidFill>
                        </a:defRPr>
                      </a:pPr>
                      <a:r>
                        <a:rPr sz="2000" dirty="0">
                          <a:solidFill>
                            <a:schemeClr val="bg1"/>
                          </a:solidFill>
                        </a:rPr>
                        <a:t>Indication (Year Approved)</a:t>
                      </a:r>
                      <a:endParaRPr sz="2000" b="1" dirty="0">
                        <a:solidFill>
                          <a:schemeClr val="bg1"/>
                        </a:solidFill>
                      </a:endParaRPr>
                    </a:p>
                  </a:txBody>
                  <a:tcPr marL="45720" marR="45720" horzOverflow="overflow"/>
                </a:tc>
                <a:extLst>
                  <a:ext uri="{0D108BD9-81ED-4DB2-BD59-A6C34878D82A}">
                    <a16:rowId xmlns:a16="http://schemas.microsoft.com/office/drawing/2014/main" val="10000"/>
                  </a:ext>
                </a:extLst>
              </a:tr>
              <a:tr h="1609965">
                <a:tc>
                  <a:txBody>
                    <a:bodyPr/>
                    <a:lstStyle/>
                    <a:p>
                      <a:pPr algn="l">
                        <a:defRPr sz="1800"/>
                      </a:pPr>
                      <a:r>
                        <a:rPr sz="2000" dirty="0"/>
                        <a:t>Dronabinol (</a:t>
                      </a:r>
                      <a:r>
                        <a:rPr sz="2000" dirty="0" err="1"/>
                        <a:t>Marinol</a:t>
                      </a:r>
                      <a:r>
                        <a:rPr sz="2000" dirty="0"/>
                        <a:t>, </a:t>
                      </a:r>
                      <a:r>
                        <a:rPr sz="2000" dirty="0" err="1"/>
                        <a:t>Syndros</a:t>
                      </a:r>
                      <a:r>
                        <a:rPr sz="2000" dirty="0"/>
                        <a:t>)</a:t>
                      </a:r>
                    </a:p>
                  </a:txBody>
                  <a:tcPr marL="45720" marR="45720" horzOverflow="overflow"/>
                </a:tc>
                <a:tc>
                  <a:txBody>
                    <a:bodyPr/>
                    <a:lstStyle/>
                    <a:p>
                      <a:pPr algn="l">
                        <a:defRPr sz="1800"/>
                      </a:pPr>
                      <a:r>
                        <a:rPr sz="2000" dirty="0"/>
                        <a:t>Chemotherapy-induced nausea and vomiting (1985)</a:t>
                      </a:r>
                    </a:p>
                    <a:p>
                      <a:pPr algn="l">
                        <a:defRPr sz="1800"/>
                      </a:pPr>
                      <a:r>
                        <a:rPr sz="2000" dirty="0"/>
                        <a:t>Appetite stimulation in wasting conditions like HIV (1992)</a:t>
                      </a:r>
                    </a:p>
                  </a:txBody>
                  <a:tcPr marL="45720" marR="45720" horzOverflow="overflow"/>
                </a:tc>
                <a:extLst>
                  <a:ext uri="{0D108BD9-81ED-4DB2-BD59-A6C34878D82A}">
                    <a16:rowId xmlns:a16="http://schemas.microsoft.com/office/drawing/2014/main" val="10001"/>
                  </a:ext>
                </a:extLst>
              </a:tr>
              <a:tr h="866905">
                <a:tc>
                  <a:txBody>
                    <a:bodyPr/>
                    <a:lstStyle/>
                    <a:p>
                      <a:pPr algn="l">
                        <a:defRPr sz="1800"/>
                      </a:pPr>
                      <a:r>
                        <a:rPr sz="2000"/>
                        <a:t>Nabilone (Cesamet)</a:t>
                      </a:r>
                    </a:p>
                  </a:txBody>
                  <a:tcPr marL="45720" marR="45720" horzOverflow="overflow"/>
                </a:tc>
                <a:tc>
                  <a:txBody>
                    <a:bodyPr/>
                    <a:lstStyle/>
                    <a:p>
                      <a:pPr algn="l">
                        <a:defRPr sz="1800"/>
                      </a:pPr>
                      <a:r>
                        <a:rPr sz="2000"/>
                        <a:t>Chemotherapy-induced nausea and vomiting (1985)</a:t>
                      </a:r>
                    </a:p>
                  </a:txBody>
                  <a:tcPr marL="45720" marR="45720" horzOverflow="overflow"/>
                </a:tc>
                <a:extLst>
                  <a:ext uri="{0D108BD9-81ED-4DB2-BD59-A6C34878D82A}">
                    <a16:rowId xmlns:a16="http://schemas.microsoft.com/office/drawing/2014/main" val="10002"/>
                  </a:ext>
                </a:extLst>
              </a:tr>
              <a:tr h="1981496">
                <a:tc>
                  <a:txBody>
                    <a:bodyPr/>
                    <a:lstStyle/>
                    <a:p>
                      <a:pPr algn="l">
                        <a:defRPr sz="1800"/>
                      </a:pPr>
                      <a:r>
                        <a:rPr sz="2000"/>
                        <a:t>Cannabidiol (Epidiolex)</a:t>
                      </a:r>
                    </a:p>
                  </a:txBody>
                  <a:tcPr marL="45720" marR="45720" horzOverflow="overflow"/>
                </a:tc>
                <a:tc>
                  <a:txBody>
                    <a:bodyPr/>
                    <a:lstStyle/>
                    <a:p>
                      <a:pPr algn="l">
                        <a:defRPr sz="1800"/>
                      </a:pPr>
                      <a:r>
                        <a:rPr sz="2000" dirty="0"/>
                        <a:t>Seizures associated with </a:t>
                      </a:r>
                      <a:r>
                        <a:rPr sz="2000" dirty="0" err="1"/>
                        <a:t>Dravet</a:t>
                      </a:r>
                      <a:r>
                        <a:rPr sz="2000" dirty="0"/>
                        <a:t> syndrome and Lennox-</a:t>
                      </a:r>
                      <a:r>
                        <a:rPr sz="2000" dirty="0" err="1"/>
                        <a:t>Gastaut</a:t>
                      </a:r>
                      <a:r>
                        <a:rPr sz="2000" dirty="0"/>
                        <a:t> syndrome (2018)</a:t>
                      </a:r>
                    </a:p>
                    <a:p>
                      <a:pPr algn="l">
                        <a:defRPr sz="1800"/>
                      </a:pPr>
                      <a:r>
                        <a:rPr sz="2000" dirty="0"/>
                        <a:t>Seizures associated with Tuberous Sclerosis Complex (2020)</a:t>
                      </a:r>
                    </a:p>
                  </a:txBody>
                  <a:tcPr marL="45720" marR="45720" horzOverflow="overflow"/>
                </a:tc>
                <a:extLst>
                  <a:ext uri="{0D108BD9-81ED-4DB2-BD59-A6C34878D82A}">
                    <a16:rowId xmlns:a16="http://schemas.microsoft.com/office/drawing/2014/main" val="10003"/>
                  </a:ext>
                </a:extLst>
              </a:tr>
            </a:tbl>
          </a:graphicData>
        </a:graphic>
      </p:graphicFrame>
      <p:sp>
        <p:nvSpPr>
          <p:cNvPr id="5" name="Text Placeholder 2">
            <a:extLst>
              <a:ext uri="{FF2B5EF4-FFF2-40B4-BE49-F238E27FC236}">
                <a16:creationId xmlns:a16="http://schemas.microsoft.com/office/drawing/2014/main" id="{6BDE1B96-FF8E-4495-9A0A-FB75CDE59E58}"/>
              </a:ext>
            </a:extLst>
          </p:cNvPr>
          <p:cNvSpPr txBox="1">
            <a:spLocks/>
          </p:cNvSpPr>
          <p:nvPr/>
        </p:nvSpPr>
        <p:spPr bwMode="auto">
          <a:xfrm>
            <a:off x="304800" y="344240"/>
            <a:ext cx="9772650" cy="558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ct val="30000"/>
              </a:spcBef>
              <a:spcAft>
                <a:spcPct val="0"/>
              </a:spcAft>
              <a:buSzTx/>
              <a:buNone/>
              <a:defRPr sz="2000">
                <a:solidFill>
                  <a:srgbClr val="595959"/>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defTabSz="914400"/>
            <a:r>
              <a:rPr lang="en-US" sz="3600" b="1" kern="0" dirty="0">
                <a:solidFill>
                  <a:schemeClr val="bg1"/>
                </a:solidFill>
                <a:latin typeface="+mj-lt"/>
              </a:rPr>
              <a:t>FDA-Approved Cannabinoids</a:t>
            </a:r>
          </a:p>
        </p:txBody>
      </p:sp>
    </p:spTree>
    <p:extLst>
      <p:ext uri="{BB962C8B-B14F-4D97-AF65-F5344CB8AC3E}">
        <p14:creationId xmlns:p14="http://schemas.microsoft.com/office/powerpoint/2010/main" val="100355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1" y="70335"/>
            <a:ext cx="8229600" cy="1143000"/>
          </a:xfrm>
        </p:spPr>
        <p:txBody>
          <a:bodyPr/>
          <a:lstStyle/>
          <a:p>
            <a:r>
              <a:rPr lang="en-US" sz="3600" b="1" dirty="0"/>
              <a:t>What is cannabis?</a:t>
            </a:r>
          </a:p>
        </p:txBody>
      </p:sp>
      <p:sp>
        <p:nvSpPr>
          <p:cNvPr id="3" name="Content Placeholder 2"/>
          <p:cNvSpPr>
            <a:spLocks noGrp="1"/>
          </p:cNvSpPr>
          <p:nvPr>
            <p:ph idx="1"/>
          </p:nvPr>
        </p:nvSpPr>
        <p:spPr>
          <a:xfrm>
            <a:off x="492368" y="1301260"/>
            <a:ext cx="9840352" cy="4788644"/>
          </a:xfrm>
        </p:spPr>
        <p:txBody>
          <a:bodyPr>
            <a:noAutofit/>
          </a:bodyPr>
          <a:lstStyle/>
          <a:p>
            <a:r>
              <a:rPr lang="en-US" sz="2400" dirty="0"/>
              <a:t>Dried flowers, leaves, stems and seeds of </a:t>
            </a:r>
            <a:r>
              <a:rPr lang="en-US" sz="2400" i="1" dirty="0"/>
              <a:t>Cannabis sativa</a:t>
            </a:r>
          </a:p>
          <a:p>
            <a:endParaRPr lang="en-US" sz="800" i="1" dirty="0"/>
          </a:p>
          <a:p>
            <a:r>
              <a:rPr lang="en-US" sz="2400" dirty="0"/>
              <a:t>Different species:</a:t>
            </a:r>
          </a:p>
          <a:p>
            <a:pPr lvl="1"/>
            <a:r>
              <a:rPr lang="en-US" sz="2400" dirty="0"/>
              <a:t>Sativa</a:t>
            </a:r>
          </a:p>
          <a:p>
            <a:pPr lvl="1"/>
            <a:r>
              <a:rPr lang="en-US" sz="2400" dirty="0"/>
              <a:t>Indica</a:t>
            </a:r>
          </a:p>
          <a:p>
            <a:pPr lvl="1"/>
            <a:endParaRPr lang="en-US" sz="800" dirty="0"/>
          </a:p>
          <a:p>
            <a:r>
              <a:rPr lang="en-US" sz="2400" dirty="0"/>
              <a:t>Two main components:</a:t>
            </a:r>
          </a:p>
          <a:p>
            <a:pPr lvl="1"/>
            <a:r>
              <a:rPr lang="en-US" sz="2400" dirty="0"/>
              <a:t>Terpenes</a:t>
            </a:r>
          </a:p>
          <a:p>
            <a:pPr lvl="1"/>
            <a:r>
              <a:rPr lang="en-US" sz="2400" dirty="0"/>
              <a:t>Cannabinoids</a:t>
            </a:r>
          </a:p>
          <a:p>
            <a:pPr lvl="2"/>
            <a:r>
              <a:rPr lang="en-US" sz="2000" dirty="0" err="1"/>
              <a:t>Cannabidiol</a:t>
            </a:r>
            <a:r>
              <a:rPr lang="en-US" sz="2000" dirty="0"/>
              <a:t> (CBD)</a:t>
            </a:r>
          </a:p>
          <a:p>
            <a:pPr lvl="2"/>
            <a:r>
              <a:rPr lang="el-GR" sz="2000" dirty="0"/>
              <a:t>Δ9-</a:t>
            </a:r>
            <a:r>
              <a:rPr lang="en-US" sz="2000" dirty="0"/>
              <a:t>tetrahydrocannabinol (THC)</a:t>
            </a:r>
          </a:p>
          <a:p>
            <a:pPr lvl="2"/>
            <a:endParaRPr lang="en-US" sz="800" dirty="0"/>
          </a:p>
          <a:p>
            <a:r>
              <a:rPr lang="en-US" sz="2400" dirty="0"/>
              <a:t>Potency related to concentration of THC and route of administration</a:t>
            </a:r>
          </a:p>
          <a:p>
            <a:endParaRPr lang="en-US" sz="1800" dirty="0"/>
          </a:p>
          <a:p>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532" y="2054072"/>
            <a:ext cx="3724631" cy="27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6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Routes of administration</a:t>
            </a:r>
          </a:p>
        </p:txBody>
      </p:sp>
      <p:sp>
        <p:nvSpPr>
          <p:cNvPr id="5" name="Content Placeholder 4"/>
          <p:cNvSpPr>
            <a:spLocks noGrp="1"/>
          </p:cNvSpPr>
          <p:nvPr>
            <p:ph idx="1"/>
          </p:nvPr>
        </p:nvSpPr>
        <p:spPr>
          <a:xfrm>
            <a:off x="216790" y="1447800"/>
            <a:ext cx="4293361" cy="4660900"/>
          </a:xfrm>
        </p:spPr>
        <p:txBody>
          <a:bodyPr/>
          <a:lstStyle/>
          <a:p>
            <a:r>
              <a:rPr lang="en-US" sz="2400" b="1" dirty="0"/>
              <a:t>Smoking</a:t>
            </a:r>
          </a:p>
          <a:p>
            <a:endParaRPr lang="en-US" sz="800" b="1" dirty="0"/>
          </a:p>
          <a:p>
            <a:r>
              <a:rPr lang="en-US" sz="2400" b="1" dirty="0"/>
              <a:t>Edibles</a:t>
            </a:r>
          </a:p>
          <a:p>
            <a:endParaRPr lang="en-US" sz="800" b="1" dirty="0"/>
          </a:p>
          <a:p>
            <a:r>
              <a:rPr lang="en-US" sz="2400" b="1" dirty="0"/>
              <a:t>Tinctures</a:t>
            </a:r>
          </a:p>
          <a:p>
            <a:endParaRPr lang="en-US" sz="800" b="1" dirty="0"/>
          </a:p>
          <a:p>
            <a:r>
              <a:rPr lang="en-US" sz="2400" b="1" dirty="0"/>
              <a:t>Transdermal patch</a:t>
            </a:r>
          </a:p>
          <a:p>
            <a:endParaRPr lang="en-US" sz="800" b="1" dirty="0"/>
          </a:p>
          <a:p>
            <a:r>
              <a:rPr lang="en-US" sz="2400" b="1" dirty="0"/>
              <a:t>Suppository</a:t>
            </a:r>
          </a:p>
          <a:p>
            <a:endParaRPr lang="en-US" sz="800" b="1" dirty="0"/>
          </a:p>
          <a:p>
            <a:r>
              <a:rPr lang="en-US" sz="2400" b="1" dirty="0"/>
              <a:t>Topical cream</a:t>
            </a:r>
          </a:p>
          <a:p>
            <a:endParaRPr lang="en-US" sz="800" b="1" dirty="0"/>
          </a:p>
          <a:p>
            <a:r>
              <a:rPr lang="en-US" sz="2400" b="1" dirty="0"/>
              <a:t>Beverage</a:t>
            </a:r>
          </a:p>
          <a:p>
            <a:endParaRPr lang="en-US" sz="2400" b="1" dirty="0"/>
          </a:p>
          <a:p>
            <a:endParaRPr lang="en-US" sz="2400" dirty="0"/>
          </a:p>
          <a:p>
            <a:endParaRPr lang="en-US" dirty="0"/>
          </a:p>
        </p:txBody>
      </p:sp>
      <p:sp>
        <p:nvSpPr>
          <p:cNvPr id="10" name="Content Placeholder 4"/>
          <p:cNvSpPr txBox="1">
            <a:spLocks/>
          </p:cNvSpPr>
          <p:nvPr/>
        </p:nvSpPr>
        <p:spPr bwMode="auto">
          <a:xfrm>
            <a:off x="3905239" y="3778250"/>
            <a:ext cx="4597040" cy="23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r>
              <a:rPr lang="en-US" sz="2400" b="1" dirty="0"/>
              <a:t>Dabbing</a:t>
            </a:r>
            <a:r>
              <a:rPr lang="en-US" sz="2400" dirty="0"/>
              <a:t> – inhale cannabis vapor from concentrates, oils or extracts through a “dab rig”</a:t>
            </a:r>
          </a:p>
          <a:p>
            <a:pPr lvl="1"/>
            <a:r>
              <a:rPr lang="en-US" dirty="0"/>
              <a:t>Delivers a high dose of THC in a short period of time</a:t>
            </a:r>
          </a:p>
          <a:p>
            <a:pPr marL="457200" lvl="1" indent="0">
              <a:buNone/>
            </a:pPr>
            <a:endParaRPr lang="en-US" sz="800" dirty="0"/>
          </a:p>
          <a:p>
            <a:pPr defTabSz="914400"/>
            <a:endParaRPr lang="en-US" kern="0" dirty="0"/>
          </a:p>
        </p:txBody>
      </p:sp>
      <p:pic>
        <p:nvPicPr>
          <p:cNvPr id="2" name="Picture 1"/>
          <p:cNvPicPr>
            <a:picLocks noChangeAspect="1"/>
          </p:cNvPicPr>
          <p:nvPr/>
        </p:nvPicPr>
        <p:blipFill rotWithShape="1">
          <a:blip r:embed="rId2"/>
          <a:srcRect l="26220" t="14380" r="18794" b="6328"/>
          <a:stretch/>
        </p:blipFill>
        <p:spPr>
          <a:xfrm>
            <a:off x="9253726" y="3778250"/>
            <a:ext cx="2677499" cy="2398499"/>
          </a:xfrm>
          <a:prstGeom prst="rect">
            <a:avLst/>
          </a:prstGeom>
        </p:spPr>
      </p:pic>
      <p:pic>
        <p:nvPicPr>
          <p:cNvPr id="2052" name="Picture 4" descr="Image result for vaping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727" y="1447800"/>
            <a:ext cx="2677499" cy="155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7490" y="1440434"/>
            <a:ext cx="4472539"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1">
                    <a:lumMod val="65000"/>
                    <a:lumOff val="35000"/>
                  </a:schemeClr>
                </a:solidFill>
              </a:rPr>
              <a:t>Vaping</a:t>
            </a:r>
            <a:r>
              <a:rPr lang="en-US" sz="2400" dirty="0">
                <a:solidFill>
                  <a:schemeClr val="tx1">
                    <a:lumMod val="65000"/>
                    <a:lumOff val="35000"/>
                  </a:schemeClr>
                </a:solidFill>
              </a:rPr>
              <a:t> – activating raw plant matter without combustion</a:t>
            </a:r>
          </a:p>
          <a:p>
            <a:pPr lvl="1"/>
            <a:r>
              <a:rPr lang="en-US" dirty="0">
                <a:solidFill>
                  <a:schemeClr val="tx1">
                    <a:lumMod val="65000"/>
                    <a:lumOff val="35000"/>
                  </a:schemeClr>
                </a:solidFill>
              </a:rPr>
              <a:t>~40% of individuals with medical cannabis user vape as a route of administration</a:t>
            </a:r>
          </a:p>
          <a:p>
            <a:endParaRPr lang="en-US" dirty="0"/>
          </a:p>
        </p:txBody>
      </p:sp>
    </p:spTree>
    <p:extLst>
      <p:ext uri="{BB962C8B-B14F-4D97-AF65-F5344CB8AC3E}">
        <p14:creationId xmlns:p14="http://schemas.microsoft.com/office/powerpoint/2010/main" val="22772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81000" y="211015"/>
            <a:ext cx="11476892" cy="11840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b="1" kern="0" dirty="0">
                <a:solidFill>
                  <a:schemeClr val="bg1"/>
                </a:solidFill>
                <a:latin typeface="+mj-lt"/>
                <a:ea typeface="+mj-ea"/>
                <a:cs typeface="+mj-cs"/>
              </a:rPr>
              <a:t>Past-month cannabis use 2015-2017</a:t>
            </a:r>
            <a:br>
              <a:rPr lang="en-US" sz="3600" kern="0" dirty="0">
                <a:solidFill>
                  <a:schemeClr val="tx2"/>
                </a:solidFill>
                <a:latin typeface="+mj-lt"/>
                <a:ea typeface="+mj-ea"/>
                <a:cs typeface="+mj-cs"/>
              </a:rPr>
            </a:br>
            <a:endParaRPr lang="en-US" sz="3600" kern="0" dirty="0">
              <a:solidFill>
                <a:schemeClr val="tx2"/>
              </a:solidFill>
              <a:latin typeface="+mj-lt"/>
              <a:ea typeface="+mj-ea"/>
              <a:cs typeface="+mj-cs"/>
            </a:endParaRPr>
          </a:p>
        </p:txBody>
      </p:sp>
      <p:pic>
        <p:nvPicPr>
          <p:cNvPr id="2" name="Picture 1"/>
          <p:cNvPicPr>
            <a:picLocks noChangeAspect="1"/>
          </p:cNvPicPr>
          <p:nvPr/>
        </p:nvPicPr>
        <p:blipFill rotWithShape="1">
          <a:blip r:embed="rId3"/>
          <a:srcRect l="5400" t="20329" r="4750" b="6378"/>
          <a:stretch/>
        </p:blipFill>
        <p:spPr>
          <a:xfrm>
            <a:off x="20351" y="1261871"/>
            <a:ext cx="12031441" cy="5517877"/>
          </a:xfrm>
          <a:prstGeom prst="rect">
            <a:avLst/>
          </a:prstGeom>
        </p:spPr>
      </p:pic>
    </p:spTree>
    <p:extLst>
      <p:ext uri="{BB962C8B-B14F-4D97-AF65-F5344CB8AC3E}">
        <p14:creationId xmlns:p14="http://schemas.microsoft.com/office/powerpoint/2010/main" val="318891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Cannabis use among young adults</a:t>
            </a:r>
          </a:p>
        </p:txBody>
      </p:sp>
      <p:pic>
        <p:nvPicPr>
          <p:cNvPr id="6" name="Picture 5"/>
          <p:cNvPicPr>
            <a:picLocks noChangeAspect="1"/>
          </p:cNvPicPr>
          <p:nvPr/>
        </p:nvPicPr>
        <p:blipFill rotWithShape="1">
          <a:blip r:embed="rId3"/>
          <a:srcRect l="9600" t="18118" r="5139" b="8247"/>
          <a:stretch/>
        </p:blipFill>
        <p:spPr>
          <a:xfrm>
            <a:off x="416245" y="1298000"/>
            <a:ext cx="11450527" cy="5560000"/>
          </a:xfrm>
          <a:prstGeom prst="rect">
            <a:avLst/>
          </a:prstGeom>
        </p:spPr>
      </p:pic>
    </p:spTree>
    <p:extLst>
      <p:ext uri="{BB962C8B-B14F-4D97-AF65-F5344CB8AC3E}">
        <p14:creationId xmlns:p14="http://schemas.microsoft.com/office/powerpoint/2010/main" val="358157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Why the increase? </a:t>
            </a:r>
          </a:p>
        </p:txBody>
      </p:sp>
      <p:pic>
        <p:nvPicPr>
          <p:cNvPr id="6" name="Picture 2" descr="http://www.drugabuse.gov/sites/default/files/mtf_2013_daily_marijuana_use.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1024" r="2879"/>
          <a:stretch/>
        </p:blipFill>
        <p:spPr bwMode="auto">
          <a:xfrm>
            <a:off x="2655279" y="2267712"/>
            <a:ext cx="6763042" cy="412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1216" y="1481328"/>
            <a:ext cx="6272784" cy="646331"/>
          </a:xfrm>
          <a:prstGeom prst="rect">
            <a:avLst/>
          </a:prstGeom>
          <a:noFill/>
        </p:spPr>
        <p:txBody>
          <a:bodyPr wrap="square" rtlCol="0">
            <a:spAutoFit/>
          </a:bodyPr>
          <a:lstStyle/>
          <a:p>
            <a:pPr algn="ctr"/>
            <a:r>
              <a:rPr lang="en-US" b="1" dirty="0"/>
              <a:t>Daily Cannabis Use vs. Perceived Risk of Regular </a:t>
            </a:r>
          </a:p>
          <a:p>
            <a:pPr algn="ctr"/>
            <a:r>
              <a:rPr lang="en-US" b="1" dirty="0"/>
              <a:t>Cannabis Use among 12</a:t>
            </a:r>
            <a:r>
              <a:rPr lang="en-US" b="1" baseline="30000" dirty="0"/>
              <a:t>th</a:t>
            </a:r>
            <a:r>
              <a:rPr lang="en-US" b="1" dirty="0"/>
              <a:t> Graders, 1975-2013</a:t>
            </a:r>
          </a:p>
        </p:txBody>
      </p:sp>
    </p:spTree>
    <p:extLst>
      <p:ext uri="{BB962C8B-B14F-4D97-AF65-F5344CB8AC3E}">
        <p14:creationId xmlns:p14="http://schemas.microsoft.com/office/powerpoint/2010/main" val="3934008525"/>
      </p:ext>
    </p:extLst>
  </p:cSld>
  <p:clrMapOvr>
    <a:masterClrMapping/>
  </p:clrMapOvr>
</p:sld>
</file>

<file path=ppt/theme/theme1.xml><?xml version="1.0" encoding="utf-8"?>
<a:theme xmlns:a="http://schemas.openxmlformats.org/drawingml/2006/main" name="Shiel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hield" id="{015F98E9-C685-4332-9666-AD58A04D8D01}" vid="{C36394BD-A146-47CA-9E6F-F780BE58C589}"/>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IM">
  <a:themeElements>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M" id="{6C411978-3DDE-4B00-8C5A-9572836569AC}" vid="{4F56C440-458B-4400-BC5A-FDF16BEC03DA}"/>
    </a:ext>
  </a:extLst>
</a:theme>
</file>

<file path=ppt/theme/theme4.xml><?xml version="1.0" encoding="utf-8"?>
<a:theme xmlns:a="http://schemas.openxmlformats.org/drawingml/2006/main" name="1_Shiel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hield" id="{015F98E9-C685-4332-9666-AD58A04D8D01}" vid="{C36394BD-A146-47CA-9E6F-F780BE58C589}"/>
    </a:ext>
  </a:ext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IM">
  <a:themeElements>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M" id="{6C411978-3DDE-4B00-8C5A-9572836569AC}" vid="{4F56C440-458B-4400-BC5A-FDF16BEC03DA}"/>
    </a:ext>
  </a:extLst>
</a:theme>
</file>

<file path=ppt/theme/theme7.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Shield</Template>
  <TotalTime>22558</TotalTime>
  <Words>4147</Words>
  <Application>Microsoft Office PowerPoint</Application>
  <PresentationFormat>Widescreen</PresentationFormat>
  <Paragraphs>516</Paragraphs>
  <Slides>45</Slides>
  <Notes>27</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45</vt:i4>
      </vt:variant>
    </vt:vector>
  </HeadingPairs>
  <TitlesOfParts>
    <vt:vector size="63" baseType="lpstr">
      <vt:lpstr>Gulim</vt:lpstr>
      <vt:lpstr>MS PGothic</vt:lpstr>
      <vt:lpstr>MS PGothic</vt:lpstr>
      <vt:lpstr>Arial</vt:lpstr>
      <vt:lpstr>Arial Unicode MS</vt:lpstr>
      <vt:lpstr>Calibri</vt:lpstr>
      <vt:lpstr>Georgia</vt:lpstr>
      <vt:lpstr>Helvetica</vt:lpstr>
      <vt:lpstr>msgothic</vt:lpstr>
      <vt:lpstr>Wingdings</vt:lpstr>
      <vt:lpstr>Shield</vt:lpstr>
      <vt:lpstr>1_Default Design</vt:lpstr>
      <vt:lpstr>GIM</vt:lpstr>
      <vt:lpstr>1_Shield</vt:lpstr>
      <vt:lpstr>2_Default Design</vt:lpstr>
      <vt:lpstr>1_GIM</vt:lpstr>
      <vt:lpstr>Content Slides</vt:lpstr>
      <vt:lpstr>1_Content Slides</vt:lpstr>
      <vt:lpstr>Clearing the Smoke on Cannabis</vt:lpstr>
      <vt:lpstr>Clinical conundrum</vt:lpstr>
      <vt:lpstr>Learning objectives</vt:lpstr>
      <vt:lpstr>Learning objectives</vt:lpstr>
      <vt:lpstr>What is cannabis?</vt:lpstr>
      <vt:lpstr>Routes of administration</vt:lpstr>
      <vt:lpstr>PowerPoint Presentation</vt:lpstr>
      <vt:lpstr>Cannabis use among young adults</vt:lpstr>
      <vt:lpstr>Why the increase? </vt:lpstr>
      <vt:lpstr>Cannabis Use Disorder DSM 5</vt:lpstr>
      <vt:lpstr>Cannabis Use Disorder, Cont’d</vt:lpstr>
      <vt:lpstr>Cannabis withdrawal: New to DSM 5</vt:lpstr>
      <vt:lpstr>Learning objectives</vt:lpstr>
      <vt:lpstr>Policy timeline </vt:lpstr>
      <vt:lpstr>Racial disparities in enforcement of cannabis laws</vt:lpstr>
      <vt:lpstr>State-to-state variation</vt:lpstr>
      <vt:lpstr>Learning objectives</vt:lpstr>
      <vt:lpstr>Acute adverse effects</vt:lpstr>
      <vt:lpstr>Adverse effects of chronic cannabis use</vt:lpstr>
      <vt:lpstr>PowerPoint Presentation</vt:lpstr>
      <vt:lpstr>PowerPoint Presentation</vt:lpstr>
      <vt:lpstr>Health effects of cannabis and cannabinoids: SUD</vt:lpstr>
      <vt:lpstr>PowerPoint Presentation</vt:lpstr>
      <vt:lpstr>Health effects of cannabis and cannabinoids: Psychosocial domains</vt:lpstr>
      <vt:lpstr>Association between mental health conditions  and cannabis use</vt:lpstr>
      <vt:lpstr>Health effects of cannabis and cannabinoids: Mental Health</vt:lpstr>
      <vt:lpstr>Treatment Options for cannabis use disorder</vt:lpstr>
      <vt:lpstr>PowerPoint Presentation</vt:lpstr>
      <vt:lpstr>Health effects of cannabis and cannabinoids:  Therapeutic effects</vt:lpstr>
      <vt:lpstr>Learning objectives</vt:lpstr>
      <vt:lpstr>Cannbinoids for medical use: Pain </vt:lpstr>
      <vt:lpstr>Challenges in conducting research on adverse health effects or therapeutic effects of cannabis</vt:lpstr>
      <vt:lpstr>PowerPoint Presentation</vt:lpstr>
      <vt:lpstr>PowerPoint Presentation</vt:lpstr>
      <vt:lpstr>Reducing potential harm from cannabis use</vt:lpstr>
      <vt:lpstr>Back to the case…What would you do?</vt:lpstr>
      <vt:lpstr>Interactive teaching scenario: Morning report/role play</vt:lpstr>
      <vt:lpstr>PowerPoint Presentation</vt:lpstr>
      <vt:lpstr>PowerPoint Presentation</vt:lpstr>
      <vt:lpstr>Pulmonary effects of smoked cannabis</vt:lpstr>
      <vt:lpstr>Health effects of cannabis and cannabinoids: Respiratory disease</vt:lpstr>
      <vt:lpstr>Trends in fatal motor vehicle crashes before and after cannabis commercialization in CO </vt:lpstr>
      <vt:lpstr>Health effects of cannabis and cannabinoids: Injury and death</vt:lpstr>
      <vt:lpstr>Synthetic cannabis: K2, Spice, etc.</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Small Feedings of the Mind: Substance Use and Abuse</dc:title>
  <dc:creator>Tetrault, Jeanette</dc:creator>
  <cp:lastModifiedBy>Tetrault, Jeanette</cp:lastModifiedBy>
  <cp:revision>193</cp:revision>
  <dcterms:created xsi:type="dcterms:W3CDTF">2015-02-24T04:14:59Z</dcterms:created>
  <dcterms:modified xsi:type="dcterms:W3CDTF">2020-10-17T16:29:40Z</dcterms:modified>
</cp:coreProperties>
</file>