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39"/>
  </p:notesMasterIdLst>
  <p:handoutMasterIdLst>
    <p:handoutMasterId r:id="rId40"/>
  </p:handoutMasterIdLst>
  <p:sldIdLst>
    <p:sldId id="500" r:id="rId3"/>
    <p:sldId id="450" r:id="rId4"/>
    <p:sldId id="465" r:id="rId5"/>
    <p:sldId id="442" r:id="rId6"/>
    <p:sldId id="458" r:id="rId7"/>
    <p:sldId id="508" r:id="rId8"/>
    <p:sldId id="504" r:id="rId9"/>
    <p:sldId id="505" r:id="rId10"/>
    <p:sldId id="433" r:id="rId11"/>
    <p:sldId id="506" r:id="rId12"/>
    <p:sldId id="507" r:id="rId13"/>
    <p:sldId id="467" r:id="rId14"/>
    <p:sldId id="470" r:id="rId15"/>
    <p:sldId id="483" r:id="rId16"/>
    <p:sldId id="533" r:id="rId17"/>
    <p:sldId id="509" r:id="rId18"/>
    <p:sldId id="510" r:id="rId19"/>
    <p:sldId id="512" r:id="rId20"/>
    <p:sldId id="513" r:id="rId21"/>
    <p:sldId id="514" r:id="rId22"/>
    <p:sldId id="518" r:id="rId23"/>
    <p:sldId id="534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530" r:id="rId36"/>
    <p:sldId id="531" r:id="rId37"/>
    <p:sldId id="532" r:id="rId38"/>
  </p:sldIdLst>
  <p:sldSz cx="10287000" cy="6858000" type="35mm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59"/>
    <p:restoredTop sz="75853"/>
  </p:normalViewPr>
  <p:slideViewPr>
    <p:cSldViewPr>
      <p:cViewPr varScale="1">
        <p:scale>
          <a:sx n="49" d="100"/>
          <a:sy n="49" d="100"/>
        </p:scale>
        <p:origin x="192" y="728"/>
      </p:cViewPr>
      <p:guideLst>
        <p:guide orient="horz" pos="86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2"/>
    </p:cViewPr>
  </p:sorterViewPr>
  <p:notesViewPr>
    <p:cSldViewPr>
      <p:cViewPr varScale="1">
        <p:scale>
          <a:sx n="81" d="100"/>
          <a:sy n="81" d="100"/>
        </p:scale>
        <p:origin x="2022" y="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xmlns="" id="{51518169-2121-6346-93F5-4328C504D6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xmlns="" id="{25659344-D8BA-8043-B046-967C1A1ED3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xmlns="" id="{1E5713E0-C743-6E49-8E91-9E000C9AE4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6497639D-84C4-DB43-97B1-A08D4F47DF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05" name="Rectangle 6">
            <a:extLst>
              <a:ext uri="{FF2B5EF4-FFF2-40B4-BE49-F238E27FC236}">
                <a16:creationId xmlns:a16="http://schemas.microsoft.com/office/drawing/2014/main" xmlns="" id="{8956DE95-70CD-2E4C-9073-D6684A7E1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882015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04" tIns="47103" rIns="94204" bIns="47103" anchor="b"/>
          <a:lstStyle>
            <a:lvl1pPr defTabSz="941388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41388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41388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41388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41388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35D13F59-E955-0E4B-8FF2-E0520A6FC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E3FCC457-0FFE-8341-82EC-9D73809B10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xmlns="" id="{EE7E4C00-7CAB-354D-9947-75DE9A1A3B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696913"/>
            <a:ext cx="52292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2A9AB20-777B-114A-A5CD-C50C3C549E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3D16E002-78BA-6B4C-954D-91C5C148C2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xmlns="" id="{F34402F3-7BFE-1A43-AE7E-91A9ECAB4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BF3019AC-100B-C44A-9D8F-5B4133E5D2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xmlns="" id="{6C361F09-4216-2545-B980-263A9C5E6B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xmlns="" id="{1E76A9E3-7009-3F48-9B0F-AEA1EAD12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xmlns="" id="{EFE71E01-AE21-C045-9B6E-FBB82D909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A777F515-27D0-F04A-B5AF-0BC46BE7DADD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12F5AB81-63E0-BB49-B0EB-E4A54C9F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xmlns="" id="{C4219566-6EC9-8243-8B0F-73C48983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08" tIns="0" rIns="19408" bIns="0" anchor="b"/>
          <a:lstStyle>
            <a:lvl1pPr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4277" name="Rectangle 4">
            <a:extLst>
              <a:ext uri="{FF2B5EF4-FFF2-40B4-BE49-F238E27FC236}">
                <a16:creationId xmlns:a16="http://schemas.microsoft.com/office/drawing/2014/main" xmlns="" id="{CCB23795-21CB-974A-BF82-7A68453F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xmlns="" id="{23F7CE70-7023-4443-AA57-0C4C48CD3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54279" name="Rectangle 6">
            <a:extLst>
              <a:ext uri="{FF2B5EF4-FFF2-40B4-BE49-F238E27FC236}">
                <a16:creationId xmlns:a16="http://schemas.microsoft.com/office/drawing/2014/main" xmlns="" id="{657E754F-983D-D347-ADD5-B044AE062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03263"/>
            <a:ext cx="5210175" cy="3475037"/>
          </a:xfrm>
          <a:ln w="12700" cap="flat">
            <a:solidFill>
              <a:schemeClr val="tx1"/>
            </a:solidFill>
          </a:ln>
        </p:spPr>
      </p:sp>
      <p:sp>
        <p:nvSpPr>
          <p:cNvPr id="54280" name="Rectangle 7">
            <a:extLst>
              <a:ext uri="{FF2B5EF4-FFF2-40B4-BE49-F238E27FC236}">
                <a16:creationId xmlns:a16="http://schemas.microsoft.com/office/drawing/2014/main" xmlns="" id="{DFEB546E-69A9-654D-9275-A7AE8D695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Here are the CAGE questions, first published in 1974 by Mayfield.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I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</a:rPr>
              <a:t>d like to mention just 2 additional issues with the CAGE questionnaire.  First, the questions ask if the patient has ever cut down, been annoyed, felt guilty or had an eye-opener, allowing us to identify patients in remission as well as those with acute problems.  Second, we translated the CAGE into Spanish, </a:t>
            </a:r>
            <a:r>
              <a:rPr lang="en-US" altLang="ja-JP" dirty="0" err="1">
                <a:latin typeface="Times New Roman" panose="02020603050405020304" pitchFamily="18" charset="0"/>
              </a:rPr>
              <a:t>backtranslated</a:t>
            </a:r>
            <a:r>
              <a:rPr lang="en-US" altLang="ja-JP" dirty="0">
                <a:latin typeface="Times New Roman" panose="02020603050405020304" pitchFamily="18" charset="0"/>
              </a:rPr>
              <a:t> it, checked it for accuracy and validated it here in the primary care clinics and found that at least in </a:t>
            </a:r>
            <a:r>
              <a:rPr lang="en-US" altLang="ja-JP" dirty="0" err="1">
                <a:latin typeface="Times New Roman" panose="02020603050405020304" pitchFamily="18" charset="0"/>
              </a:rPr>
              <a:t>Carribean</a:t>
            </a:r>
            <a:r>
              <a:rPr lang="en-US" altLang="ja-JP" dirty="0">
                <a:latin typeface="Times New Roman" panose="02020603050405020304" pitchFamily="18" charset="0"/>
              </a:rPr>
              <a:t> Latinos, the test had sensitivity and specificity at least as good as that found for English speakers.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</a:rPr>
              <a:t>4 items, yes/no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</a:rPr>
              <a:t>brief, </a:t>
            </a:r>
            <a:r>
              <a:rPr lang="en-US" altLang="en-US" dirty="0" err="1">
                <a:latin typeface="Times New Roman" panose="02020603050405020304" pitchFamily="18" charset="0"/>
              </a:rPr>
              <a:t>memorizable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</a:rPr>
              <a:t>detects lifetime problems\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</a:rPr>
              <a:t>usual cutoff </a:t>
            </a:r>
            <a:r>
              <a:rPr lang="en-US" altLang="en-US" u="sng" dirty="0">
                <a:latin typeface="Times New Roman" panose="02020603050405020304" pitchFamily="18" charset="0"/>
              </a:rPr>
              <a:t>&gt;</a:t>
            </a:r>
            <a:r>
              <a:rPr lang="en-US" altLang="en-US" dirty="0">
                <a:latin typeface="Times New Roman" panose="02020603050405020304" pitchFamily="18" charset="0"/>
              </a:rPr>
              <a:t>1 or 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</a:rPr>
              <a:t>may miss some hazardous drinkers</a:t>
            </a:r>
          </a:p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</a:rPr>
              <a:t>Doesn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</a:rPr>
              <a:t>t ask quantity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CAGE AID validated in 63 elders. 63 elderly (</a:t>
            </a:r>
            <a:r>
              <a:rPr lang="en-US" altLang="en-US" u="sng" dirty="0">
                <a:latin typeface="Times New Roman" panose="02020603050405020304" pitchFamily="18" charset="0"/>
              </a:rPr>
              <a:t>&gt;</a:t>
            </a:r>
            <a:r>
              <a:rPr lang="en-US" altLang="en-US" dirty="0">
                <a:latin typeface="Times New Roman" panose="02020603050405020304" pitchFamily="18" charset="0"/>
              </a:rPr>
              <a:t>age 60) persons with drug abuse/dep, 838 controls</a:t>
            </a:r>
          </a:p>
          <a:p>
            <a:pPr eaLnBrk="1" hangingPunct="1"/>
            <a:r>
              <a:rPr lang="en-US" altLang="en-US" u="sng" dirty="0">
                <a:latin typeface="Times New Roman" panose="02020603050405020304" pitchFamily="18" charset="0"/>
              </a:rPr>
              <a:t>&gt;</a:t>
            </a:r>
            <a:r>
              <a:rPr lang="en-US" altLang="en-US" dirty="0">
                <a:latin typeface="Times New Roman" panose="02020603050405020304" pitchFamily="18" charset="0"/>
              </a:rPr>
              <a:t>1: 92% sensitive, 48% specific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</a:rPr>
              <a:t>AGE-AID: 82% sensitive, 69% specific</a:t>
            </a:r>
          </a:p>
          <a:p>
            <a:pPr eaLnBrk="1" hangingPunct="1"/>
            <a:r>
              <a:rPr lang="en-US" altLang="en-US" u="sng" dirty="0">
                <a:latin typeface="Times New Roman" panose="02020603050405020304" pitchFamily="18" charset="0"/>
              </a:rPr>
              <a:t>&gt;</a:t>
            </a:r>
            <a:r>
              <a:rPr lang="en-US" altLang="en-US" dirty="0">
                <a:latin typeface="Times New Roman" panose="02020603050405020304" pitchFamily="18" charset="0"/>
              </a:rPr>
              <a:t>2: 81% sensitive, 72% specific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</a:rPr>
              <a:t>AGE-AID: 77% sensitive, 89% specific</a:t>
            </a:r>
          </a:p>
          <a:p>
            <a:pPr lvl="1" eaLnBrk="1" hangingPunct="1"/>
            <a:r>
              <a:rPr lang="en-US" altLang="en-US" dirty="0" err="1">
                <a:latin typeface="Times New Roman" panose="02020603050405020304" pitchFamily="18" charset="0"/>
              </a:rPr>
              <a:t>Hinkin</a:t>
            </a:r>
            <a:r>
              <a:rPr lang="en-US" altLang="en-US" dirty="0">
                <a:latin typeface="Times New Roman" panose="02020603050405020304" pitchFamily="18" charset="0"/>
              </a:rPr>
              <a:t> 2001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560BDBBB-C442-DE47-8F11-7E6D32EAE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92B5E960-EF23-BC4D-8772-20974B3BD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79A7AE74-BECE-6046-A4E8-47360BE6C1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xmlns="" id="{392D0AB6-D441-E341-B7FF-A7C7B5F58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062014DD-DDE1-B14F-90AE-8AEB46E58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xmlns="" id="{2BD16F17-62B2-B84A-928B-B117B51C4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xmlns="" id="{9853FC07-BC86-3647-A668-2F1D911A2C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xmlns="" id="{7A1278F2-65F0-6344-AC7F-4B434141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29FA6"/>
              </a:buClr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Zahradnik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A, et al. </a:t>
            </a:r>
            <a:r>
              <a:rPr lang="fr-FR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Addiction. 2009;104(1):109–117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629FA6"/>
              </a:buClr>
            </a:pPr>
            <a:r>
              <a:rPr lang="fr-FR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Otto C, et al.  Drug </a:t>
            </a:r>
            <a:r>
              <a:rPr lang="fr-FR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Alcohol</a:t>
            </a:r>
            <a:r>
              <a:rPr lang="fr-FR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Depend</a:t>
            </a:r>
            <a:r>
              <a:rPr lang="fr-FR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2009;105:221-6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629FA6"/>
              </a:buClr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Bernstein et al. Drug Alcohol Depend 2005;77:49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629FA6"/>
              </a:buClr>
            </a:pPr>
            <a:r>
              <a:rPr lang="en-US" altLang="en-US" sz="800" dirty="0">
                <a:latin typeface="Times New Roman" panose="02020603050405020304" pitchFamily="18" charset="0"/>
              </a:rPr>
              <a:t>Woodruff SI et al. </a:t>
            </a:r>
            <a:r>
              <a:rPr lang="en-US" altLang="en-US" sz="800" i="1" dirty="0">
                <a:latin typeface="Times New Roman" panose="02020603050405020304" pitchFamily="18" charset="0"/>
              </a:rPr>
              <a:t>Addict Sci Clin </a:t>
            </a:r>
            <a:r>
              <a:rPr lang="en-US" altLang="en-US" sz="800" i="1" dirty="0" err="1">
                <a:latin typeface="Times New Roman" panose="02020603050405020304" pitchFamily="18" charset="0"/>
              </a:rPr>
              <a:t>Pract</a:t>
            </a:r>
            <a:r>
              <a:rPr lang="en-US" altLang="en-US" sz="800" i="1" dirty="0">
                <a:latin typeface="Times New Roman" panose="02020603050405020304" pitchFamily="18" charset="0"/>
              </a:rPr>
              <a:t> </a:t>
            </a:r>
            <a:r>
              <a:rPr lang="en-US" altLang="en-US" sz="800" dirty="0">
                <a:latin typeface="Times New Roman" panose="02020603050405020304" pitchFamily="18" charset="0"/>
              </a:rPr>
              <a:t>(2014) 9:8.doi:10.1186/1940-0640-9-8 </a:t>
            </a:r>
          </a:p>
          <a:p>
            <a:r>
              <a:rPr lang="en-US" altLang="en-US" sz="800" i="1" dirty="0">
                <a:latin typeface="Times New Roman" panose="02020603050405020304" pitchFamily="18" charset="0"/>
              </a:rPr>
              <a:t>Blow FC et al. Poster, and Abstract book p.14</a:t>
            </a:r>
          </a:p>
          <a:p>
            <a:r>
              <a:rPr lang="en-US" altLang="en-US" sz="800" i="1" dirty="0">
                <a:latin typeface="Times New Roman" panose="02020603050405020304" pitchFamily="18" charset="0"/>
              </a:rPr>
              <a:t>CPDD 77th Annual Meeting • Arizona Biltmore, Phoenix, Arizona</a:t>
            </a:r>
          </a:p>
          <a:p>
            <a:r>
              <a:rPr lang="en-US" altLang="en-US" sz="800" i="1" dirty="0">
                <a:latin typeface="Times New Roman" panose="02020603050405020304" pitchFamily="18" charset="0"/>
              </a:rPr>
              <a:t>Bogenschutz JAMA Internal Med 2014;174:1736-45</a:t>
            </a:r>
          </a:p>
          <a:p>
            <a:r>
              <a:rPr lang="en-US" altLang="en-US" sz="800" dirty="0" err="1">
                <a:latin typeface="Tahoma" panose="020B0604030504040204" pitchFamily="34" charset="0"/>
              </a:rPr>
              <a:t>Gelberg</a:t>
            </a:r>
            <a:r>
              <a:rPr lang="en-US" altLang="en-US" sz="800" dirty="0">
                <a:latin typeface="Tahoma" panose="020B0604030504040204" pitchFamily="34" charset="0"/>
              </a:rPr>
              <a:t> L</a:t>
            </a:r>
            <a:r>
              <a:rPr lang="en-US" altLang="ja-JP" sz="800" dirty="0">
                <a:latin typeface="Tahoma" panose="020B0604030504040204" pitchFamily="34" charset="0"/>
              </a:rPr>
              <a:t>, et al.</a:t>
            </a:r>
            <a:r>
              <a:rPr lang="en-US" altLang="en-US" sz="800" dirty="0">
                <a:latin typeface="Tahoma" panose="020B0604030504040204" pitchFamily="34" charset="0"/>
              </a:rPr>
              <a:t> </a:t>
            </a:r>
            <a:r>
              <a:rPr lang="en-US" altLang="en-US" sz="800" i="1" dirty="0">
                <a:latin typeface="Tahoma" panose="020B0604030504040204" pitchFamily="34" charset="0"/>
              </a:rPr>
              <a:t>Addiction</a:t>
            </a:r>
            <a:r>
              <a:rPr lang="en-US" altLang="en-US" sz="800" dirty="0">
                <a:latin typeface="Tahoma" panose="020B0604030504040204" pitchFamily="34" charset="0"/>
              </a:rPr>
              <a:t>. 2015;110:1777–1790</a:t>
            </a:r>
          </a:p>
          <a:p>
            <a:r>
              <a:rPr lang="en-US" altLang="en-US" sz="800" dirty="0">
                <a:latin typeface="Times New Roman" panose="02020603050405020304" pitchFamily="18" charset="0"/>
                <a:ea typeface="Osaka" charset="-128"/>
              </a:rPr>
              <a:t>JAMA. 2014;312(5):502-513. doi:10.1001/jama.2014.7862.</a:t>
            </a:r>
          </a:p>
          <a:p>
            <a:r>
              <a:rPr lang="en-US" altLang="en-US" sz="800" dirty="0">
                <a:latin typeface="Times New Roman" panose="02020603050405020304" pitchFamily="18" charset="0"/>
                <a:ea typeface="Osaka" charset="-128"/>
              </a:rPr>
              <a:t>JAMA. 2014;312(5):492-501. doi:10.1001/jama.2014.7860</a:t>
            </a:r>
          </a:p>
          <a:p>
            <a:endParaRPr lang="en-US" altLang="en-US" sz="800" dirty="0">
              <a:latin typeface="Times New Roman" panose="02020603050405020304" pitchFamily="18" charset="0"/>
              <a:ea typeface="Osaka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>
            <a:extLst>
              <a:ext uri="{FF2B5EF4-FFF2-40B4-BE49-F238E27FC236}">
                <a16:creationId xmlns:a16="http://schemas.microsoft.com/office/drawing/2014/main" xmlns="" id="{2795F6E6-AB92-5D4F-8C7B-C184423AC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5CEF2BAB-480C-9940-AC4D-F6ED931A7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xmlns="" id="{8613FDDF-3CB5-C141-9840-E68144052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>
            <a:extLst>
              <a:ext uri="{FF2B5EF4-FFF2-40B4-BE49-F238E27FC236}">
                <a16:creationId xmlns:a16="http://schemas.microsoft.com/office/drawing/2014/main" xmlns="" id="{2795F6E6-AB92-5D4F-8C7B-C184423AC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5CEF2BAB-480C-9940-AC4D-F6ED931A7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xmlns="" id="{8613FDDF-3CB5-C141-9840-E68144052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20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281F32F8-F8E9-4E4C-82DE-64CB2A5F0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AAC26E61-288C-D944-BBE6-F2E2D27E7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019AC-100B-C44A-9D8F-5B4133E5D2F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977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7C141779-25B6-4942-AEF6-5B6E374DD5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E3ADFFF2-CC75-0E42-A7BC-6BE556B5D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637A06A-0C80-7E4F-9D3D-2599CA4CF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A988B45C-54B8-A647-A7EC-EF533C112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EC002620-C15F-A443-9121-955D5D6DC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F79804EE-B012-3E47-935D-55920A48D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43B5DC63-AB10-4640-AF49-BE751F8C7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5B7714F1-EEBE-FC42-93A0-447DFBCC6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B45E6212-9F86-5B42-8C8C-E5BDA0780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E522AB3E-F03B-AD4F-BC4D-98350A91F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3E4432FE-A044-4C40-A6EF-675AF865E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xmlns="" id="{DA56B594-5376-7541-9C60-F5A15CDED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001D4EEE-FA31-2C41-A60C-101B26B34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4565AEA4-9644-2D48-8A49-D3217012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0E4D67A6-2AE5-E64E-8F55-2040FE8C3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xmlns="" id="{71677417-3DCA-5C45-95A7-A56431141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B18E9DB6-B7DA-2E44-9E40-B5D11C3C3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A096DC6C-C0C7-F24D-9DE9-731C913BFA7F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DC7D26D4-A37D-2B43-BAA5-7CFD04A85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8500"/>
            <a:ext cx="5229225" cy="3486150"/>
          </a:xfrm>
          <a:ln/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xmlns="" id="{8879C43B-16F5-764A-8EA5-5B7335B69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677D5D15-3712-0E4C-9E95-996C57D40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2" tIns="46586" rIns="93172" bIns="46586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D8F223F4-166A-AB4E-B055-13E58ED5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07" tIns="0" rIns="19407" bIns="0" anchor="b"/>
          <a:lstStyle>
            <a:lvl1pPr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xmlns="" id="{65DD3EBA-A4BD-F443-86B7-90EAC0BF5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2" tIns="46586" rIns="93172" bIns="46586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xmlns="" id="{612D6166-C7F0-C04A-9D54-541B114FF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2" tIns="46586" rIns="93172" bIns="46586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xmlns="" id="{6449CA4D-ECE1-8E45-B8E3-2D1EAFFD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2" tIns="46586" rIns="93172" bIns="46586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xmlns="" id="{9EACE2BE-61EC-C045-A7DE-C0A5BA96A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07" tIns="0" rIns="19407" bIns="0" anchor="b"/>
          <a:lstStyle>
            <a:lvl1pPr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xmlns="" id="{B2B29AEF-C368-774D-B4B6-097635A0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2" tIns="46586" rIns="93172" bIns="46586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xmlns="" id="{B8122A1A-12C9-DD4A-A1C5-E89752DE3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2" tIns="46586" rIns="93172" bIns="46586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00"/>
          </a:p>
        </p:txBody>
      </p:sp>
      <p:sp>
        <p:nvSpPr>
          <p:cNvPr id="352266" name="Rectangle 10">
            <a:extLst>
              <a:ext uri="{FF2B5EF4-FFF2-40B4-BE49-F238E27FC236}">
                <a16:creationId xmlns:a16="http://schemas.microsoft.com/office/drawing/2014/main" xmlns="" id="{D4F869B4-EE83-BF45-B3FC-BE5A2E82B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184" tIns="45282" rIns="92184" bIns="45282"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latin typeface="Calibri" charset="0"/>
                <a:ea typeface="ＭＳ Ｐゴシック" charset="0"/>
                <a:cs typeface="+mn-cs"/>
              </a:rPr>
              <a:t>Treatment Need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dirty="0">
                <a:latin typeface="Calibri" charset="0"/>
                <a:ea typeface="ＭＳ Ｐゴシック" charset="0"/>
                <a:cs typeface="+mn-cs"/>
              </a:rPr>
              <a:t>Injection, use of heroin once, marijuana daily, other drug weekly, or use with prior treatment history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xmlns="" id="{78171E10-630B-284F-9420-0BFDB59791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00088"/>
            <a:ext cx="5219700" cy="3481387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7A76950C-6304-4D47-952D-6342BEAEC7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xmlns="" id="{CA1683F6-45A2-414F-9384-784905FD4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8DB479D5-CC5A-B145-9E10-DCA03E0179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xmlns="" id="{E6849467-73FE-634B-B256-8CB10CBE4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6AA32136-70F6-A941-AE99-613710AEC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660FA1F0-59CA-724D-9EA1-DC004C911799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0320AA5E-148E-8E4D-B5FE-3CADA2EAF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xmlns="" id="{B10C4026-3338-5143-A5C1-41732C376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Mertens, ACER 2005, HMO, in a pop had 3.2% drug, 7.5% </a:t>
            </a:r>
            <a:r>
              <a:rPr lang="en-US" dirty="0" err="1">
                <a:ea typeface="ＭＳ Ｐゴシック" charset="0"/>
                <a:cs typeface="+mn-cs"/>
              </a:rPr>
              <a:t>alc</a:t>
            </a:r>
            <a:r>
              <a:rPr lang="en-US" dirty="0">
                <a:ea typeface="ＭＳ Ｐゴシック" charset="0"/>
                <a:cs typeface="+mn-cs"/>
              </a:rPr>
              <a:t>, 10% had at least one of the 2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C648C815-2B22-7B4E-AEDE-1B9D9EC363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2A1E1B43-8D8A-2943-8BA6-96460C029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xmlns="" id="{D31B3AF9-1556-5741-B7C3-0DCF253CD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6F01EB7C-EFD2-A746-A1E2-2C472B9D5D51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51F2D35A-8A08-8548-8CDA-76730BCAA2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06637CE-480A-D547-82A1-34B0C1046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3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E2A3B8-D702-C84B-BF4D-3268E9F8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065C5-69FC-3B49-BD43-043A56EB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4D2F2C-78D1-544B-A1D7-87EAB6D5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B4425-FDEF-AE4B-892B-5A597951D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AB992-C2E4-C247-B044-B2DAAC4F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83CEDB-4029-8447-903B-13A97D77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84B0D-26A5-CF46-81BD-1650709E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085BD-362E-8F45-98CB-6CF5E5AA9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26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304800"/>
            <a:ext cx="2314575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60" y="304800"/>
            <a:ext cx="6791325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77D82-A40E-E245-AA0E-30DF9927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ED2622-F71F-6045-94D7-5F1172D4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CC2815-4364-7C4C-B4EB-06E7039A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9C99-941B-7840-8DDC-D178E7AF1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67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1085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371600"/>
            <a:ext cx="92583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AAAEFD0-DECB-9D42-8A6F-E892804A7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58D2F8-9859-E84B-A649-4DDC29E7C243}"/>
              </a:ext>
            </a:extLst>
          </p:cNvPr>
          <p:cNvSpPr/>
          <p:nvPr userDrawn="1"/>
        </p:nvSpPr>
        <p:spPr>
          <a:xfrm>
            <a:off x="0" y="0"/>
            <a:ext cx="10287000" cy="6858000"/>
          </a:xfrm>
          <a:prstGeom prst="rect">
            <a:avLst/>
          </a:prstGeom>
          <a:gradFill flip="none" rotWithShape="1">
            <a:gsLst>
              <a:gs pos="0">
                <a:srgbClr val="59989F"/>
              </a:gs>
              <a:gs pos="100000">
                <a:srgbClr val="21545C"/>
              </a:gs>
            </a:gsLst>
            <a:path path="circle">
              <a:fillToRect l="50000" t="50000" r="50000" b="50000"/>
            </a:path>
            <a:tileRect/>
          </a:gradFill>
          <a:ln w="317500" cap="flat" cmpd="sng" algn="ctr">
            <a:solidFill>
              <a:srgbClr val="629F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52BD8B-1138-CF46-B5D3-9DF3A71CF0FB}"/>
              </a:ext>
            </a:extLst>
          </p:cNvPr>
          <p:cNvSpPr/>
          <p:nvPr userDrawn="1"/>
        </p:nvSpPr>
        <p:spPr>
          <a:xfrm>
            <a:off x="171450" y="152400"/>
            <a:ext cx="9944100" cy="6553200"/>
          </a:xfrm>
          <a:prstGeom prst="rect">
            <a:avLst/>
          </a:prstGeom>
          <a:noFill/>
          <a:ln>
            <a:solidFill>
              <a:srgbClr val="125E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9D628C-6DC7-1D47-800C-A0CE5312C92B}"/>
              </a:ext>
            </a:extLst>
          </p:cNvPr>
          <p:cNvSpPr/>
          <p:nvPr userDrawn="1"/>
        </p:nvSpPr>
        <p:spPr>
          <a:xfrm>
            <a:off x="2957513" y="5181600"/>
            <a:ext cx="4371975" cy="1066800"/>
          </a:xfrm>
          <a:prstGeom prst="rect">
            <a:avLst/>
          </a:prstGeom>
          <a:solidFill>
            <a:schemeClr val="bg1"/>
          </a:solidFill>
          <a:ln w="101600" cap="flat">
            <a:solidFill>
              <a:srgbClr val="125E7B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DC096C-CB05-5944-A0AC-CFAA67EBBA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26188"/>
            <a:ext cx="10287000" cy="3048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700">
                <a:solidFill>
                  <a:prstClr val="white"/>
                </a:solidFill>
                <a:cs typeface="Arial" charset="0"/>
              </a:rPr>
              <a:t>Boston Medical Center is the primary teaching affiliate </a:t>
            </a:r>
          </a:p>
          <a:p>
            <a:pPr algn="ctr" defTabSz="457200" eaLnBrk="1" hangingPunct="1">
              <a:defRPr/>
            </a:pPr>
            <a:r>
              <a:rPr lang="en-US" sz="700">
                <a:solidFill>
                  <a:prstClr val="white"/>
                </a:solidFill>
                <a:cs typeface="Arial" charset="0"/>
              </a:rPr>
              <a:t>of the Boston University School of Medicine. </a:t>
            </a:r>
          </a:p>
        </p:txBody>
      </p:sp>
      <p:pic>
        <p:nvPicPr>
          <p:cNvPr id="8" name="Picture 13" descr="BMC-202 LOGOS.pdf">
            <a:extLst>
              <a:ext uri="{FF2B5EF4-FFF2-40B4-BE49-F238E27FC236}">
                <a16:creationId xmlns:a16="http://schemas.microsoft.com/office/drawing/2014/main" xmlns="" id="{AED603C6-66E9-7C42-A99C-606B0AD66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181600"/>
            <a:ext cx="4229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5" y="2362200"/>
            <a:ext cx="8743950" cy="1143000"/>
          </a:xfrm>
        </p:spPr>
        <p:txBody>
          <a:bodyPr/>
          <a:lstStyle>
            <a:lvl1pPr algn="ctr">
              <a:defRPr cap="none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8" name="Text Placeholder 2"/>
          <p:cNvSpPr>
            <a:spLocks noGrp="1"/>
          </p:cNvSpPr>
          <p:nvPr>
            <p:ph type="subTitle" idx="1"/>
          </p:nvPr>
        </p:nvSpPr>
        <p:spPr>
          <a:xfrm>
            <a:off x="1543050" y="3429000"/>
            <a:ext cx="7200900" cy="609600"/>
          </a:xfrm>
        </p:spPr>
        <p:txBody>
          <a:bodyPr/>
          <a:lstStyle>
            <a:lvl1pPr marL="0" indent="0" algn="ctr">
              <a:buFont typeface="Arial" charset="0"/>
              <a:buNone/>
              <a:defRPr sz="1600" i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205016"/>
      </p:ext>
    </p:extLst>
  </p:cSld>
  <p:clrMapOvr>
    <a:masterClrMapping/>
  </p:clrMapOvr>
  <p:transition/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3DD73A-0AD8-6947-9CE2-832A8D1DCC4B}"/>
              </a:ext>
            </a:extLst>
          </p:cNvPr>
          <p:cNvSpPr/>
          <p:nvPr userDrawn="1"/>
        </p:nvSpPr>
        <p:spPr>
          <a:xfrm>
            <a:off x="0" y="0"/>
            <a:ext cx="10287000" cy="6858000"/>
          </a:xfrm>
          <a:prstGeom prst="rect">
            <a:avLst/>
          </a:prstGeom>
          <a:gradFill flip="none" rotWithShape="1">
            <a:gsLst>
              <a:gs pos="0">
                <a:srgbClr val="59989F"/>
              </a:gs>
              <a:gs pos="100000">
                <a:srgbClr val="21545C"/>
              </a:gs>
            </a:gsLst>
            <a:path path="circle">
              <a:fillToRect l="50000" t="50000" r="50000" b="50000"/>
            </a:path>
            <a:tileRect/>
          </a:gradFill>
          <a:ln w="317500" cap="flat" cmpd="sng" algn="ctr">
            <a:solidFill>
              <a:srgbClr val="629F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4630CB-A889-B341-8A40-EEA62A0A011E}"/>
              </a:ext>
            </a:extLst>
          </p:cNvPr>
          <p:cNvSpPr/>
          <p:nvPr userDrawn="1"/>
        </p:nvSpPr>
        <p:spPr>
          <a:xfrm>
            <a:off x="171450" y="152400"/>
            <a:ext cx="9944100" cy="6553200"/>
          </a:xfrm>
          <a:prstGeom prst="rect">
            <a:avLst/>
          </a:prstGeom>
          <a:noFill/>
          <a:ln>
            <a:solidFill>
              <a:srgbClr val="125E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EB9853-F409-4D42-A238-FA99F78725EA}"/>
              </a:ext>
            </a:extLst>
          </p:cNvPr>
          <p:cNvSpPr/>
          <p:nvPr userDrawn="1"/>
        </p:nvSpPr>
        <p:spPr>
          <a:xfrm>
            <a:off x="2957513" y="5181600"/>
            <a:ext cx="4371975" cy="1066800"/>
          </a:xfrm>
          <a:prstGeom prst="rect">
            <a:avLst/>
          </a:prstGeom>
          <a:solidFill>
            <a:schemeClr val="bg1"/>
          </a:solidFill>
          <a:ln w="101600" cap="flat">
            <a:solidFill>
              <a:srgbClr val="125E7B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244DA2-292E-DE48-BDE1-EA2BE84363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26188"/>
            <a:ext cx="10287000" cy="3048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700">
                <a:solidFill>
                  <a:prstClr val="white"/>
                </a:solidFill>
                <a:cs typeface="Arial" charset="0"/>
              </a:rPr>
              <a:t>Boston Medical Center is the primary teaching affiliate </a:t>
            </a:r>
          </a:p>
          <a:p>
            <a:pPr algn="ctr" defTabSz="457200" eaLnBrk="1" hangingPunct="1">
              <a:defRPr/>
            </a:pPr>
            <a:r>
              <a:rPr lang="en-US" sz="700">
                <a:solidFill>
                  <a:prstClr val="white"/>
                </a:solidFill>
                <a:cs typeface="Arial" charset="0"/>
              </a:rPr>
              <a:t>of the Boston University School of Medicine. </a:t>
            </a:r>
          </a:p>
        </p:txBody>
      </p:sp>
      <p:pic>
        <p:nvPicPr>
          <p:cNvPr id="8" name="Picture 13" descr="BMC-202 LOGOS.pdf">
            <a:extLst>
              <a:ext uri="{FF2B5EF4-FFF2-40B4-BE49-F238E27FC236}">
                <a16:creationId xmlns:a16="http://schemas.microsoft.com/office/drawing/2014/main" xmlns="" id="{4395F178-1162-D943-A6CC-FBB1CD832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181600"/>
            <a:ext cx="4229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905017"/>
            <a:ext cx="8743950" cy="1470025"/>
          </a:xfrm>
        </p:spPr>
        <p:txBody>
          <a:bodyPr/>
          <a:lstStyle>
            <a:lvl1pPr algn="ctr">
              <a:defRPr sz="3000" b="0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375025"/>
            <a:ext cx="7200900" cy="66675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6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49FBA3A-4D75-0943-898B-D5C2E7992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8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F0D40A7-D265-B040-923E-FAF550DFC5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0DCCC-4760-F043-8DE2-674030456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F82699C-7422-7D4B-B196-D805259FB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257D0D2-7D19-3D48-999E-303BFE0620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6BCD38-ACCA-4447-AC3E-F75DA3E2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B2AF4-6041-8F4A-B903-E6B7F2DC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8C535C-59E0-0440-8808-0C58D6F9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A114F-8FF3-C348-8051-E4DFEA997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313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3749AE6-6160-BC4A-A83C-A7F5A5926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3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6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3D8F91-4204-0B4E-A9AC-D80F8ED3D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947ECD-9057-904E-9F87-894E2603D5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55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470E97A-EA84-F246-B817-EF252A9E23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1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5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55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89046F0-17EF-D542-9544-4C5FC3662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1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1085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371600"/>
            <a:ext cx="9258300" cy="4648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C738C23-C39F-F44E-93C3-9CBC13B64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37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2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3091A5D-D813-4B44-B62E-9A11C730B9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3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1085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371600"/>
            <a:ext cx="9258300" cy="46482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DFB84FD-1324-F041-A76E-165820E507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07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1085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371600"/>
            <a:ext cx="454342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29225" y="1371600"/>
            <a:ext cx="4543425" cy="46482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9F29C0-664E-0046-A950-F2886FFA2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1085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371600"/>
            <a:ext cx="454342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29225" y="1371600"/>
            <a:ext cx="4543425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29225" y="3771900"/>
            <a:ext cx="4543425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77F21F3-7335-DA4E-85C0-30430456B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>
                <a:latin typeface="Garamond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5BBEB5-3826-1B44-ADCE-42F6CDB2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101E80-FFCD-1343-9E3E-CEE3BD2A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C21A7C-298D-0C45-A8F8-5E8BF0B7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39470-8996-2E4E-8933-6BF5F711F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371600"/>
            <a:ext cx="45529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371600"/>
            <a:ext cx="45529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1D0473E-86EE-3F46-835C-55C30AAD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FAB0725-F516-F143-91E3-89D59B0D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F47948D-D1A0-D84F-B213-82741CA6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1C97B-FCF4-FF45-AA29-262928B0D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03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9C15060-53A2-3547-AC0E-749D13DB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C304458-22B8-F34F-B207-167C1E2E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59FE9CB-24AC-464B-80B2-601A48D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77E6-02B9-6743-B4DE-FDFF4182E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24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A929EA2-8B12-6541-9D30-48C2B29B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711603-22DE-5B47-8997-00F7E602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90AB6F2-A7CD-F548-9350-B2E811F2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BE32-25C7-1640-815A-5577C72C9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5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E2E510D-0F43-6349-AC60-238068EF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D1E10AA-11A5-A24D-9F1A-20712371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AF993A9-4B85-1740-A17D-D1C83DE8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F826-6B07-784A-B6BD-7E08C3BEA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23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8B2AA57-CE6F-A243-A38C-42B60600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235A89B-920A-8547-ADA3-81235963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C25DB6-F47C-BD49-85A4-959970BA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BA63-EB8C-CA4D-BDB9-A00849D54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74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DABF897-2775-8248-8DC7-34EACB2F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912B91B-3708-434A-8F20-3F7A302E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A14E3CE-36AB-E74A-8034-99ECC1ED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0750E-5A16-DC41-8E21-A902A274A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9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C874344-B112-A944-8B22-5964EA86B8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304800"/>
            <a:ext cx="925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7E4D823-C30B-6847-947C-39FDCAD28E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371600"/>
            <a:ext cx="9258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B4507-612A-D740-8493-69636A7BD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44025" y="457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125E7B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432E55-F1B5-B749-894A-1EA7269FC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6019800"/>
            <a:ext cx="6257925" cy="579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A6A6A6"/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EDE8DF-E16A-054C-B2A5-4B0EE4990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01200" y="228600"/>
            <a:ext cx="428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125E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D96147-8F31-7B40-AD1C-44306EBBD6E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4" descr="BMC-202 LOGOS.pdf">
            <a:extLst>
              <a:ext uri="{FF2B5EF4-FFF2-40B4-BE49-F238E27FC236}">
                <a16:creationId xmlns:a16="http://schemas.microsoft.com/office/drawing/2014/main" xmlns="" id="{32DE1D4D-5C92-B24B-B77D-A5D964066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937250"/>
            <a:ext cx="2876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2D1FDB-45C8-1246-A228-2AF964241B94}"/>
              </a:ext>
            </a:extLst>
          </p:cNvPr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noFill/>
          <a:ln w="317500" cap="flat" cmpd="sng" algn="ctr">
            <a:solidFill>
              <a:srgbClr val="629F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E71D9DF-4613-6547-9BB4-CA4BDAEE7108}"/>
              </a:ext>
            </a:extLst>
          </p:cNvPr>
          <p:cNvSpPr/>
          <p:nvPr/>
        </p:nvSpPr>
        <p:spPr>
          <a:xfrm>
            <a:off x="171450" y="152400"/>
            <a:ext cx="9944100" cy="6553200"/>
          </a:xfrm>
          <a:prstGeom prst="rect">
            <a:avLst/>
          </a:prstGeom>
          <a:noFill/>
          <a:ln>
            <a:solidFill>
              <a:srgbClr val="125E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4" name="Picture 10" descr="CARE32lnsm">
            <a:extLst>
              <a:ext uri="{FF2B5EF4-FFF2-40B4-BE49-F238E27FC236}">
                <a16:creationId xmlns:a16="http://schemas.microsoft.com/office/drawing/2014/main" xmlns="" id="{AE1543B1-65D2-6B43-B6AA-95B0688E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019800"/>
            <a:ext cx="7715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8E4D152-0A5E-FB47-AE32-1FC591A301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4888" y="6399213"/>
            <a:ext cx="1473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900">
                <a:latin typeface="Century Gothic" charset="0"/>
              </a:rPr>
              <a:t>School of Public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8" r:id="rId1"/>
    <p:sldLayoutId id="2147485879" r:id="rId2"/>
    <p:sldLayoutId id="2147485880" r:id="rId3"/>
    <p:sldLayoutId id="2147485881" r:id="rId4"/>
    <p:sldLayoutId id="2147485882" r:id="rId5"/>
    <p:sldLayoutId id="2147485883" r:id="rId6"/>
    <p:sldLayoutId id="2147485884" r:id="rId7"/>
    <p:sldLayoutId id="2147485885" r:id="rId8"/>
    <p:sldLayoutId id="2147485886" r:id="rId9"/>
    <p:sldLayoutId id="2147485887" r:id="rId10"/>
    <p:sldLayoutId id="2147485888" r:id="rId11"/>
    <p:sldLayoutId id="2147485889" r:id="rId12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9FA6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9FA6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9FA6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9FA6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CD140-862B-7D49-B53C-DDE9927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1085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624FE8A9-2DAB-F740-B500-1CF498DD8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371600"/>
            <a:ext cx="9258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90EA34-EAC5-7342-89B3-00F84469D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6019800"/>
            <a:ext cx="6257925" cy="579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eaLnBrk="1" hangingPunct="1">
              <a:defRPr sz="800">
                <a:solidFill>
                  <a:srgbClr val="A6A6A6"/>
                </a:solidFill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3" name="Picture 14" descr="BMC-202 LOGOS.pdf">
            <a:extLst>
              <a:ext uri="{FF2B5EF4-FFF2-40B4-BE49-F238E27FC236}">
                <a16:creationId xmlns:a16="http://schemas.microsoft.com/office/drawing/2014/main" xmlns="" id="{6262536A-B185-F94A-950C-3E464EEFAA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937250"/>
            <a:ext cx="2876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22A3A6-A5C8-AF4D-8AAC-40CBBA1F7241}"/>
              </a:ext>
            </a:extLst>
          </p:cNvPr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noFill/>
          <a:ln w="317500" cap="flat" cmpd="sng" algn="ctr">
            <a:solidFill>
              <a:srgbClr val="629F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32122C4-A0C1-CD4C-A1E4-981171CCCF3B}"/>
              </a:ext>
            </a:extLst>
          </p:cNvPr>
          <p:cNvSpPr/>
          <p:nvPr/>
        </p:nvSpPr>
        <p:spPr>
          <a:xfrm>
            <a:off x="171450" y="152400"/>
            <a:ext cx="9944100" cy="6553200"/>
          </a:xfrm>
          <a:prstGeom prst="rect">
            <a:avLst/>
          </a:prstGeom>
          <a:noFill/>
          <a:ln>
            <a:solidFill>
              <a:srgbClr val="125E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2056" name="Picture 5">
            <a:extLst>
              <a:ext uri="{FF2B5EF4-FFF2-40B4-BE49-F238E27FC236}">
                <a16:creationId xmlns:a16="http://schemas.microsoft.com/office/drawing/2014/main" xmlns="" id="{E8CC8026-D427-9445-A4EB-D7B964A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6019800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AA793841-34A6-9D44-A519-4BCE9B0C58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4888" y="6399213"/>
            <a:ext cx="1473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629FA6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900">
                <a:latin typeface="Century Gothic" charset="0"/>
              </a:rPr>
              <a:t>School of Public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0" r:id="rId1"/>
    <p:sldLayoutId id="2147485891" r:id="rId2"/>
    <p:sldLayoutId id="2147485892" r:id="rId3"/>
    <p:sldLayoutId id="2147485893" r:id="rId4"/>
    <p:sldLayoutId id="2147485894" r:id="rId5"/>
    <p:sldLayoutId id="2147485895" r:id="rId6"/>
    <p:sldLayoutId id="2147485896" r:id="rId7"/>
    <p:sldLayoutId id="2147485897" r:id="rId8"/>
    <p:sldLayoutId id="2147485898" r:id="rId9"/>
    <p:sldLayoutId id="2147485899" r:id="rId10"/>
    <p:sldLayoutId id="2147485900" r:id="rId11"/>
    <p:sldLayoutId id="2147485901" r:id="rId12"/>
    <p:sldLayoutId id="2147485902" r:id="rId13"/>
    <p:sldLayoutId id="2147485903" r:id="rId14"/>
    <p:sldLayoutId id="2147485904" r:id="rId15"/>
    <p:sldLayoutId id="2147485905" r:id="rId16"/>
    <p:sldLayoutId id="2147485906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 cap="all">
          <a:solidFill>
            <a:srgbClr val="125E7B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125E7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hyperlink" Target="http://rethinkingdrinking.niaaa.nih.gov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bniart/files/2011/01/BNI.jpg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4E404-A69F-0F44-B42C-55AE332A6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5" y="990600"/>
            <a:ext cx="874395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Unhealthy alcohol and other drug use: </a:t>
            </a:r>
            <a:br>
              <a:rPr lang="en-US" dirty="0"/>
            </a:br>
            <a:r>
              <a:rPr lang="en-US" dirty="0"/>
              <a:t>screening, assessment, brief intervention</a:t>
            </a:r>
          </a:p>
        </p:txBody>
      </p:sp>
      <p:sp>
        <p:nvSpPr>
          <p:cNvPr id="41987" name="Subtitle 2">
            <a:extLst>
              <a:ext uri="{FF2B5EF4-FFF2-40B4-BE49-F238E27FC236}">
                <a16:creationId xmlns:a16="http://schemas.microsoft.com/office/drawing/2014/main" xmlns="" id="{25F1344F-6119-CE41-A7A4-360E2599B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050" y="3113717"/>
            <a:ext cx="7200900" cy="19034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Jeffrey H. </a:t>
            </a:r>
            <a:r>
              <a:rPr lang="en-US" alt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Samet</a:t>
            </a:r>
            <a:r>
              <a:rPr lang="en-US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, MD, MA, MPH</a:t>
            </a:r>
          </a:p>
          <a:p>
            <a:pPr>
              <a:defRPr/>
            </a:pPr>
            <a:r>
              <a:rPr lang="en-US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Chief, General Internal Medicine</a:t>
            </a:r>
          </a:p>
          <a:p>
            <a:pPr>
              <a:defRPr/>
            </a:pPr>
            <a:r>
              <a:rPr lang="en-US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John Noble Professor in General Internal Medicine &amp; Professor of Public Health</a:t>
            </a:r>
          </a:p>
          <a:p>
            <a:pPr>
              <a:defRPr/>
            </a:pPr>
            <a:r>
              <a:rPr lang="en-US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Boston University Schools of Medicine &amp; Public Health</a:t>
            </a:r>
          </a:p>
          <a:p>
            <a:pPr>
              <a:defRPr/>
            </a:pPr>
            <a:r>
              <a:rPr lang="en-US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Boston Medical Center</a:t>
            </a:r>
          </a:p>
          <a:p>
            <a:pPr>
              <a:defRPr/>
            </a:pPr>
            <a:endParaRPr lang="en-US" alt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								*Slides thanks to Richard </a:t>
            </a:r>
            <a:r>
              <a:rPr lang="en-US" alt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Saitz</a:t>
            </a:r>
            <a:endParaRPr lang="en-US" alt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xmlns="" id="{443BE2F1-3E1E-EC4C-A9DF-2C13ECE93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045075"/>
            <a:ext cx="1666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xmlns="" id="{4484FE6B-2F3A-B347-BB2C-B28F8CB2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5245100"/>
            <a:ext cx="16430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xmlns="" id="{8309CF9E-8549-E94E-BE91-29068072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5791200"/>
            <a:ext cx="1473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>
                <a:latin typeface="Century Gothic" panose="020B0502020202020204" pitchFamily="34" charset="0"/>
              </a:rPr>
              <a:t>School of Public Health</a:t>
            </a:r>
          </a:p>
        </p:txBody>
      </p:sp>
      <p:pic>
        <p:nvPicPr>
          <p:cNvPr id="23559" name="Picture 3">
            <a:extLst>
              <a:ext uri="{FF2B5EF4-FFF2-40B4-BE49-F238E27FC236}">
                <a16:creationId xmlns:a16="http://schemas.microsoft.com/office/drawing/2014/main" xmlns="" id="{A801AC29-4ABB-C545-A14C-181B85CB0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3754438"/>
            <a:ext cx="16478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FB394-5BA3-F641-92CA-F59FF768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Assessment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34970A0-EF7E-B24F-93FA-0A32E3675803}"/>
              </a:ext>
            </a:extLst>
          </p:cNvPr>
          <p:cNvSpPr txBox="1">
            <a:spLocks/>
          </p:cNvSpPr>
          <p:nvPr/>
        </p:nvSpPr>
        <p:spPr>
          <a:xfrm>
            <a:off x="1993107" y="679103"/>
            <a:ext cx="6236493" cy="101396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038" dirty="0">
                <a:effectLst/>
              </a:rPr>
              <a:t>Substance use disorder (DSM 5)</a:t>
            </a:r>
            <a:br>
              <a:rPr lang="en-US" altLang="en-US" sz="3038" dirty="0">
                <a:effectLst/>
              </a:rPr>
            </a:br>
            <a:r>
              <a:rPr lang="en-US" altLang="ja-JP" sz="2363" dirty="0">
                <a:effectLst/>
              </a:rPr>
              <a:t>2 or more in 12 </a:t>
            </a:r>
            <a:r>
              <a:rPr lang="en-US" altLang="ja-JP" sz="2363" dirty="0" err="1">
                <a:effectLst/>
              </a:rPr>
              <a:t>mo</a:t>
            </a:r>
            <a:endParaRPr lang="en-US" altLang="ja-JP" sz="2363" dirty="0">
              <a:effectLst/>
            </a:endParaRPr>
          </a:p>
          <a:p>
            <a:pPr algn="ctr">
              <a:defRPr/>
            </a:pPr>
            <a:r>
              <a:rPr lang="en-US" altLang="ja-JP" sz="2363" dirty="0">
                <a:effectLst/>
              </a:rPr>
              <a:t>2-3=mild, 4-5=moderate, 6 or more=severe</a:t>
            </a:r>
            <a:endParaRPr lang="en-US" altLang="en-US" sz="3038" dirty="0">
              <a:effectLst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1413A131-66D6-B445-B709-E696C5F441B0}"/>
              </a:ext>
            </a:extLst>
          </p:cNvPr>
          <p:cNvSpPr txBox="1">
            <a:spLocks/>
          </p:cNvSpPr>
          <p:nvPr/>
        </p:nvSpPr>
        <p:spPr>
          <a:xfrm>
            <a:off x="2057400" y="1803400"/>
            <a:ext cx="6191250" cy="3040063"/>
          </a:xfrm>
          <a:prstGeom prst="rect">
            <a:avLst/>
          </a:prstGeom>
        </p:spPr>
        <p:txBody>
          <a:bodyPr/>
          <a:lstStyle>
            <a:lvl1pPr marL="320032" indent="-32003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20" indent="-27431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21" indent="-27431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690" indent="-22859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indent="-22859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10" indent="-22859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48" indent="-228594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355" indent="-182875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18" indent="-182875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2"/>
              <a:buNone/>
              <a:defRPr/>
            </a:pPr>
            <a:endParaRPr lang="en-US" altLang="en-US" sz="1519" dirty="0"/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Recurrent use resulting in a failure to fulfill major role obligations at work, school, or home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Recurrent use in situations in which it is physically hazardous 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Continued use despite having persistent or recurrent social or interpersonal problems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Tolerance*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Withdrawal*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Use in larger amounts or over a longer period than intended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Persistent desire or unsuccessful efforts to cut down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A great deal of time is spent obtaining alcohol, using it, recovering from it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Important social, occupational, or recreational activities given up or reduced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Use despite knowledge of related physical or psychological problem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1519" dirty="0"/>
              <a:t>Craving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F2F9C86C-F2E1-5C47-A18C-AC244425B3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-381000"/>
            <a:ext cx="9258300" cy="108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cap="none"/>
              <a:t>Interview, checklist or self-assessment</a:t>
            </a: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xmlns="" id="{39CF88D9-DED2-654C-B4C2-8D95285B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43153"/>
            <a:ext cx="6810376" cy="560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>
            <a:extLst>
              <a:ext uri="{FF2B5EF4-FFF2-40B4-BE49-F238E27FC236}">
                <a16:creationId xmlns:a16="http://schemas.microsoft.com/office/drawing/2014/main" xmlns="" id="{73FDCF71-C2D6-C14B-BAE8-4AE73CFD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82" y="6214847"/>
            <a:ext cx="440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hlinkClick r:id="rId4"/>
              </a:rPr>
              <a:t>http://rethinkingdrinking.niaaa.nih.gov</a:t>
            </a:r>
            <a:endParaRPr lang="en-US" altLang="en-US" sz="1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50B45A4C-6407-734C-9CED-3B1D53A5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xmlns="" id="{B9EBE9CA-C0E7-5949-91E2-183B8A6436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5300" y="685800"/>
            <a:ext cx="8610600" cy="9144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dirty="0">
                <a:ea typeface="ＭＳ Ｐゴシック" pitchFamily="1" charset="-128"/>
                <a:cs typeface="ＭＳ Ｐゴシック" charset="0"/>
              </a:rPr>
              <a:t>CAGE									CAGE-AID</a:t>
            </a: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xmlns="" id="{23F4770E-BCBC-8043-AAA3-53DDCBDA97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" y="1524000"/>
            <a:ext cx="49720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/>
              <a:t>Have you ever felt you should </a:t>
            </a:r>
            <a:r>
              <a:rPr lang="en-US" altLang="en-US" sz="2400" i="1" u="sng"/>
              <a:t>C</a:t>
            </a:r>
            <a:r>
              <a:rPr lang="en-US" altLang="en-US" sz="2400" i="1"/>
              <a:t>ut down </a:t>
            </a:r>
            <a:r>
              <a:rPr lang="en-US" altLang="en-US" sz="2400"/>
              <a:t>on your drinking?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/>
              <a:t>Have people </a:t>
            </a:r>
            <a:r>
              <a:rPr lang="en-US" altLang="en-US" sz="2400" i="1" u="sng"/>
              <a:t>A</a:t>
            </a:r>
            <a:r>
              <a:rPr lang="en-US" altLang="en-US" sz="2400" i="1"/>
              <a:t>nnoyed </a:t>
            </a:r>
            <a:r>
              <a:rPr lang="en-US" altLang="en-US" sz="2400"/>
              <a:t>you by criticizing your drinking?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/>
              <a:t>Have you ever felt bad or </a:t>
            </a:r>
            <a:r>
              <a:rPr lang="en-US" altLang="en-US" sz="2400" i="1" u="sng"/>
              <a:t>G</a:t>
            </a:r>
            <a:r>
              <a:rPr lang="en-US" altLang="en-US" sz="2400" i="1"/>
              <a:t>uilty</a:t>
            </a:r>
            <a:r>
              <a:rPr lang="en-US" altLang="en-US" sz="2400"/>
              <a:t> about your drinking?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/>
              <a:t>Have you ever taken a drink first thing in the morning (</a:t>
            </a:r>
            <a:r>
              <a:rPr lang="en-US" altLang="en-US" sz="2400" i="1" u="sng"/>
              <a:t>E</a:t>
            </a:r>
            <a:r>
              <a:rPr lang="en-US" altLang="en-US" sz="2400" i="1"/>
              <a:t>ye-opener</a:t>
            </a:r>
            <a:r>
              <a:rPr lang="en-US" altLang="en-US" sz="2400"/>
              <a:t>) to steady your nerves or get rid of a hangover?</a:t>
            </a:r>
          </a:p>
        </p:txBody>
      </p:sp>
      <p:sp>
        <p:nvSpPr>
          <p:cNvPr id="211976" name="Text Box 8">
            <a:extLst>
              <a:ext uri="{FF2B5EF4-FFF2-40B4-BE49-F238E27FC236}">
                <a16:creationId xmlns:a16="http://schemas.microsoft.com/office/drawing/2014/main" xmlns="" id="{7F0E8AD7-3F44-BA4A-96E5-D60665B0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638800"/>
            <a:ext cx="10287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</a:rPr>
              <a:t>Mayfield D et al. Am J Psych 1974;131:1121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</a:rPr>
              <a:t>Brown RL &amp; Rounds LA.  Wisconsin Med J 1995;94:135-40.</a:t>
            </a:r>
          </a:p>
        </p:txBody>
      </p:sp>
      <p:sp>
        <p:nvSpPr>
          <p:cNvPr id="211980" name="Rectangle 12">
            <a:extLst>
              <a:ext uri="{FF2B5EF4-FFF2-40B4-BE49-F238E27FC236}">
                <a16:creationId xmlns:a16="http://schemas.microsoft.com/office/drawing/2014/main" xmlns="" id="{F5ECC608-B182-CA4C-AD8C-132251E8C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1524000"/>
            <a:ext cx="497205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</a:rPr>
              <a:t>Or drug use?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</a:rPr>
              <a:t>Or drug use?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</a:rPr>
              <a:t>Or drug use?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</a:rPr>
              <a:t>Or used drugs?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C4A001-6C6F-C640-AC6E-987088D2C327}"/>
              </a:ext>
            </a:extLst>
          </p:cNvPr>
          <p:cNvSpPr txBox="1"/>
          <p:nvPr/>
        </p:nvSpPr>
        <p:spPr>
          <a:xfrm>
            <a:off x="342900" y="304800"/>
            <a:ext cx="4213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FOR </a:t>
            </a:r>
            <a:r>
              <a:rPr lang="en-US" sz="3200" i="1" dirty="0">
                <a:latin typeface="+mn-lt"/>
                <a:ea typeface="ＭＳ Ｐゴシック" charset="0"/>
                <a:cs typeface="ＭＳ Ｐゴシック" charset="0"/>
              </a:rPr>
              <a:t>ASSESSEMENT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xmlns="" id="{E6DEACA7-3FC9-1843-A12F-81C369D504F2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en-US" cap="none"/>
              <a:t>Summary</a:t>
            </a:r>
          </a:p>
        </p:txBody>
      </p:sp>
      <p:sp>
        <p:nvSpPr>
          <p:cNvPr id="59395" name="Rectangle 5">
            <a:extLst>
              <a:ext uri="{FF2B5EF4-FFF2-40B4-BE49-F238E27FC236}">
                <a16:creationId xmlns:a16="http://schemas.microsoft.com/office/drawing/2014/main" xmlns="" id="{5E8B12E7-7AB4-4A44-A421-AD0AFEAD6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689100"/>
            <a:ext cx="807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Screen to identify the spectrum of unhealthy use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/>
              <a:t>Includes (risky) use, disorder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Validated questions best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Incorporate into health history, ask </a:t>
            </a:r>
            <a:r>
              <a:rPr lang="ja-JP" altLang="en-US" sz="2400"/>
              <a:t>“</a:t>
            </a:r>
            <a:r>
              <a:rPr lang="en-US" altLang="ja-JP" sz="2400"/>
              <a:t>matter of fact</a:t>
            </a:r>
            <a:r>
              <a:rPr lang="ja-JP" altLang="en-US" sz="2400"/>
              <a:t>”</a:t>
            </a:r>
            <a:endParaRPr lang="en-US" altLang="ja-JP" sz="2400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Assess after a positive screening test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/>
              <a:t>To confirm unhealthy use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/>
              <a:t>To identify disorder</a:t>
            </a:r>
          </a:p>
        </p:txBody>
      </p:sp>
      <p:sp>
        <p:nvSpPr>
          <p:cNvPr id="59396" name="TextBox 6">
            <a:extLst>
              <a:ext uri="{FF2B5EF4-FFF2-40B4-BE49-F238E27FC236}">
                <a16:creationId xmlns:a16="http://schemas.microsoft.com/office/drawing/2014/main" xmlns="" id="{F81C5C73-9846-6F43-9369-6A2BB99E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6900" y="25209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2ABED-C0E3-514E-A037-8B8345EE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Brief intervention</a:t>
            </a:r>
          </a:p>
        </p:txBody>
      </p:sp>
      <p:sp>
        <p:nvSpPr>
          <p:cNvPr id="61443" name="Footer Placeholder 2">
            <a:extLst>
              <a:ext uri="{FF2B5EF4-FFF2-40B4-BE49-F238E27FC236}">
                <a16:creationId xmlns:a16="http://schemas.microsoft.com/office/drawing/2014/main" xmlns="" id="{BEF9C34E-D5DD-8348-ACBE-A62C3A541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800">
              <a:solidFill>
                <a:srgbClr val="A6A6A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2">
            <a:extLst>
              <a:ext uri="{FF2B5EF4-FFF2-40B4-BE49-F238E27FC236}">
                <a16:creationId xmlns:a16="http://schemas.microsoft.com/office/drawing/2014/main" xmlns="" id="{2B1409DF-CC93-1B45-A66F-C3561802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524000"/>
            <a:ext cx="217646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EE564EB4-6F0F-074F-B0D2-0A6F66032E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cap="none"/>
              <a:t>What is Brief Intervention?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51E3BE82-1961-6441-B3FA-DD5A58E3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371600"/>
            <a:ext cx="3581400" cy="4648200"/>
          </a:xfrm>
        </p:spPr>
        <p:txBody>
          <a:bodyPr/>
          <a:lstStyle/>
          <a:p>
            <a:r>
              <a:rPr lang="en-US" altLang="en-US"/>
              <a:t>10-15</a:t>
            </a:r>
            <a:r>
              <a:rPr lang="ja-JP" altLang="en-US"/>
              <a:t>”</a:t>
            </a:r>
            <a:r>
              <a:rPr lang="en-US" altLang="ja-JP"/>
              <a:t>, empathic, non-confrontational, collaborative conversations</a:t>
            </a:r>
          </a:p>
          <a:p>
            <a:r>
              <a:rPr lang="en-US" altLang="en-US"/>
              <a:t>Feedback*</a:t>
            </a:r>
          </a:p>
          <a:p>
            <a:pPr lvl="1"/>
            <a:r>
              <a:rPr lang="en-US" altLang="en-US" sz="1600"/>
              <a:t>Ask permission</a:t>
            </a:r>
          </a:p>
          <a:p>
            <a:pPr lvl="1"/>
            <a:r>
              <a:rPr lang="en-US" altLang="en-US" sz="1600"/>
              <a:t>Ask what patient thinks of it</a:t>
            </a:r>
          </a:p>
          <a:p>
            <a:r>
              <a:rPr lang="en-US" altLang="en-US"/>
              <a:t>Advice (clear)</a:t>
            </a:r>
          </a:p>
          <a:p>
            <a:r>
              <a:rPr lang="en-US" altLang="en-US"/>
              <a:t>Goal setting</a:t>
            </a:r>
          </a:p>
          <a:p>
            <a:pPr lvl="1"/>
            <a:r>
              <a:rPr lang="en-US" altLang="en-US"/>
              <a:t>Menu of options</a:t>
            </a:r>
          </a:p>
          <a:p>
            <a:pPr lvl="1"/>
            <a:r>
              <a:rPr lang="en-US" altLang="en-US"/>
              <a:t>Support self-efficacy</a:t>
            </a:r>
          </a:p>
          <a:p>
            <a:r>
              <a:rPr lang="en-US" altLang="en-US"/>
              <a:t>Follow-up</a:t>
            </a:r>
          </a:p>
        </p:txBody>
      </p:sp>
      <p:sp>
        <p:nvSpPr>
          <p:cNvPr id="62469" name="AutoShape 7">
            <a:extLst>
              <a:ext uri="{FF2B5EF4-FFF2-40B4-BE49-F238E27FC236}">
                <a16:creationId xmlns:a16="http://schemas.microsoft.com/office/drawing/2014/main" xmlns="" id="{14714B27-0C45-6C4B-9024-73285CA0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2330450"/>
            <a:ext cx="2220912" cy="1077913"/>
          </a:xfrm>
          <a:prstGeom prst="wedgeRoundRectCallout">
            <a:avLst>
              <a:gd name="adj1" fmla="val -91315"/>
              <a:gd name="adj2" fmla="val -57366"/>
              <a:gd name="adj3" fmla="val 16667"/>
            </a:avLst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VE" altLang="en-US" sz="1400">
                <a:latin typeface="Times" pitchFamily="2" charset="0"/>
              </a:rPr>
              <a:t>“What do you think? Are you willing to consider making changes?”</a:t>
            </a:r>
          </a:p>
        </p:txBody>
      </p:sp>
      <p:sp>
        <p:nvSpPr>
          <p:cNvPr id="62470" name="AutoShape 8">
            <a:extLst>
              <a:ext uri="{FF2B5EF4-FFF2-40B4-BE49-F238E27FC236}">
                <a16:creationId xmlns:a16="http://schemas.microsoft.com/office/drawing/2014/main" xmlns="" id="{50C52FC9-6A3A-814F-8CBE-80B1FAABA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1481138"/>
            <a:ext cx="2133600" cy="760412"/>
          </a:xfrm>
          <a:prstGeom prst="wedgeRoundRectCallout">
            <a:avLst>
              <a:gd name="adj1" fmla="val -98852"/>
              <a:gd name="adj2" fmla="val 36764"/>
              <a:gd name="adj3" fmla="val 16667"/>
            </a:avLst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>
                <a:latin typeface="Times" pitchFamily="2" charset="0"/>
              </a:rPr>
              <a:t>My best medical advice is that you cut down or quit.</a:t>
            </a:r>
            <a:r>
              <a:rPr lang="ja-JP" altLang="en-US" sz="1400"/>
              <a:t>”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62471" name="AutoShape 9">
            <a:extLst>
              <a:ext uri="{FF2B5EF4-FFF2-40B4-BE49-F238E27FC236}">
                <a16:creationId xmlns:a16="http://schemas.microsoft.com/office/drawing/2014/main" xmlns="" id="{682520DC-EB51-2846-9B53-C7F0C01D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475" y="228600"/>
            <a:ext cx="1873250" cy="939800"/>
          </a:xfrm>
          <a:prstGeom prst="wedgeRoundRectCallout">
            <a:avLst>
              <a:gd name="adj1" fmla="val -117440"/>
              <a:gd name="adj2" fmla="val 120435"/>
              <a:gd name="adj3" fmla="val 16667"/>
            </a:avLst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>
                <a:latin typeface="Times" pitchFamily="2" charset="0"/>
              </a:rPr>
              <a:t>You are drinking more than is safe for your health.</a:t>
            </a:r>
            <a:r>
              <a:rPr lang="ja-JP" altLang="en-US" sz="1400"/>
              <a:t>”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62473" name="Text Box 12">
            <a:extLst>
              <a:ext uri="{FF2B5EF4-FFF2-40B4-BE49-F238E27FC236}">
                <a16:creationId xmlns:a16="http://schemas.microsoft.com/office/drawing/2014/main" xmlns="" id="{E39ECEAF-DE2D-7748-B5BD-5285AC72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6324600"/>
            <a:ext cx="41719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607" rIns="0" bIns="0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200" b="1"/>
              <a:t>Saitz R. N Engl J Med 2005;352:596-607.</a:t>
            </a:r>
          </a:p>
        </p:txBody>
      </p:sp>
      <p:pic>
        <p:nvPicPr>
          <p:cNvPr id="62474" name="Picture 21">
            <a:extLst>
              <a:ext uri="{FF2B5EF4-FFF2-40B4-BE49-F238E27FC236}">
                <a16:creationId xmlns:a16="http://schemas.microsoft.com/office/drawing/2014/main" xmlns="" id="{3E0404BE-7F8E-DF4A-B53D-B2B305BC7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505200"/>
            <a:ext cx="31242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5">
            <a:extLst>
              <a:ext uri="{FF2B5EF4-FFF2-40B4-BE49-F238E27FC236}">
                <a16:creationId xmlns:a16="http://schemas.microsoft.com/office/drawing/2014/main" xmlns="" id="{12C373FE-FB26-8846-A796-CD95D87F6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4267200"/>
            <a:ext cx="2187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Box 2">
            <a:extLst>
              <a:ext uri="{FF2B5EF4-FFF2-40B4-BE49-F238E27FC236}">
                <a16:creationId xmlns:a16="http://schemas.microsoft.com/office/drawing/2014/main" xmlns="" id="{3BCBE062-4B59-7246-97EC-C7D9BAAF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872163"/>
            <a:ext cx="348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venir" panose="02000503020000020003" pitchFamily="2" charset="0"/>
                <a:ea typeface="Osaka" charset="-128"/>
                <a:cs typeface="Avenir Book" panose="02000503020000020003" pitchFamily="2" charset="0"/>
              </a:rPr>
              <a:t>*drinking, screening results, GGT, risky behaviors, consequences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xmlns="" id="{BF5294E5-B3F1-AE47-8859-D15023ED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85800"/>
            <a:ext cx="8780463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>
            <a:extLst>
              <a:ext uri="{FF2B5EF4-FFF2-40B4-BE49-F238E27FC236}">
                <a16:creationId xmlns:a16="http://schemas.microsoft.com/office/drawing/2014/main" xmlns="" id="{D4EED7FD-F173-6A43-9161-47A43D19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95300"/>
            <a:ext cx="42672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127DC-B71D-AA40-BE3B-2EDC46D1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50 years of ALCOHOL brief intervention trials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xmlns="" id="{CC0178CA-A1B3-5E4D-BF61-C6009F757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Modest efficacy for reducing self-reported consumption</a:t>
            </a:r>
          </a:p>
          <a:p>
            <a:pPr lvl="1"/>
            <a:r>
              <a:rPr lang="en-US" altLang="en-US"/>
              <a:t>3-4 drinks per week, 10-12% less unhealthy use (e.g. 57% vs 69% at 1 year)</a:t>
            </a:r>
          </a:p>
          <a:p>
            <a:pPr lvl="1"/>
            <a:r>
              <a:rPr lang="en-US" altLang="en-US"/>
              <a:t>No consistent effects on anything else</a:t>
            </a:r>
          </a:p>
          <a:p>
            <a:r>
              <a:rPr lang="en-US" altLang="en-US" sz="2000"/>
              <a:t>No evidence it prevents disorder</a:t>
            </a:r>
          </a:p>
          <a:p>
            <a:r>
              <a:rPr lang="en-US" altLang="en-US" sz="2000"/>
              <a:t>No effect on ‘dependence,’ very heavy use, or getting people identified by screening to treatment</a:t>
            </a:r>
          </a:p>
          <a:p>
            <a:r>
              <a:rPr lang="en-US" altLang="en-US" sz="2000"/>
              <a:t>No effect on referral</a:t>
            </a:r>
          </a:p>
          <a:p>
            <a:r>
              <a:rPr lang="en-US" altLang="en-US" sz="2000"/>
              <a:t>BUT, repeat, and be available when patients are ready, connect and counsel long-term</a:t>
            </a:r>
          </a:p>
        </p:txBody>
      </p:sp>
      <p:sp>
        <p:nvSpPr>
          <p:cNvPr id="66564" name="TextBox 3">
            <a:extLst>
              <a:ext uri="{FF2B5EF4-FFF2-40B4-BE49-F238E27FC236}">
                <a16:creationId xmlns:a16="http://schemas.microsoft.com/office/drawing/2014/main" xmlns="" id="{AC8AC3C4-A7CE-DD4F-8A6D-CCFD302A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600700"/>
            <a:ext cx="420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Garamond" panose="02020404030301010803" pitchFamily="18" charset="0"/>
              </a:rPr>
              <a:t>References available on request…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xmlns="" id="{963A5889-04CB-C646-A4B3-7FF3E3367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505936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USPSTF. JAMA. 2018;320(18):1899-1909.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Jonas DE et al. Ann Intern Med 2012;157:645-54.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Kaner et al. Drug and Alcohol Review 2009;28:301–23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Beich et al.  BMJ 2003;327:536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Bertholet et al. Arch Intern Med. 2005;165:986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Kristenson H, et al. Alcohol Clin Exp Res 1983;7:203 (mortality, 3-16 yrs)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Fleming MF et al.  Alcohol Clin Exp Res. 2002;26(1):36-43 (cost)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solidFill>
                  <a:srgbClr val="777777"/>
                </a:solidFill>
                <a:latin typeface="Garamond" panose="02020404030301010803" pitchFamily="18" charset="0"/>
              </a:rPr>
              <a:t>Cuijpers et al. Addiction 2004;99: 839–845 (mortality)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E81083FA-C2D6-D641-A729-8604A6F956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8700" y="-228600"/>
            <a:ext cx="8229600" cy="108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cap="none"/>
              <a:t>SETTING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C1D15B01-30BC-F84B-8905-D9D7BC59A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762000"/>
            <a:ext cx="8229600" cy="4648200"/>
          </a:xfrm>
        </p:spPr>
        <p:txBody>
          <a:bodyPr/>
          <a:lstStyle/>
          <a:p>
            <a:r>
              <a:rPr lang="en-US" altLang="en-US" sz="2000" dirty="0"/>
              <a:t>Evidence is mixed for emergency and hospital</a:t>
            </a:r>
          </a:p>
          <a:p>
            <a:r>
              <a:rPr lang="en-US" altLang="en-US" sz="2000" dirty="0"/>
              <a:t>Most people identified by screening in hospitals have a mod/severe disorder</a:t>
            </a:r>
          </a:p>
          <a:p>
            <a:r>
              <a:rPr lang="en-US" altLang="en-US" sz="2000" dirty="0"/>
              <a:t>Different expectations and goals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7588" name="Picture 6" descr="Doctor talking with patient at hospital bedside.">
            <a:hlinkClick r:id="rId3"/>
            <a:extLst>
              <a:ext uri="{FF2B5EF4-FFF2-40B4-BE49-F238E27FC236}">
                <a16:creationId xmlns:a16="http://schemas.microsoft.com/office/drawing/2014/main" xmlns="" id="{BD34A231-245D-B64F-B5B6-83D280F3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162425"/>
            <a:ext cx="2162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8" descr="ANd9GcSXc7pbR3FTyvtJSGiy3x7OsAJpX8n08YOtRgJegeV8oQLV4Hv8Aw">
            <a:extLst>
              <a:ext uri="{FF2B5EF4-FFF2-40B4-BE49-F238E27FC236}">
                <a16:creationId xmlns:a16="http://schemas.microsoft.com/office/drawing/2014/main" xmlns="" id="{2B4BCE4B-5D65-4F48-801B-5F85CBCE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971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Ambulance back image">
            <a:extLst>
              <a:ext uri="{FF2B5EF4-FFF2-40B4-BE49-F238E27FC236}">
                <a16:creationId xmlns:a16="http://schemas.microsoft.com/office/drawing/2014/main" xmlns="" id="{F43332D8-552F-D241-A6BC-4FFF0855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936875"/>
            <a:ext cx="4191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Footer Placeholder 5">
            <a:extLst>
              <a:ext uri="{FF2B5EF4-FFF2-40B4-BE49-F238E27FC236}">
                <a16:creationId xmlns:a16="http://schemas.microsoft.com/office/drawing/2014/main" xmlns="" id="{32D08631-5BAE-E948-BD9A-D053806D5D83}"/>
              </a:ext>
            </a:extLst>
          </p:cNvPr>
          <p:cNvSpPr txBox="1">
            <a:spLocks noGrp="1"/>
          </p:cNvSpPr>
          <p:nvPr/>
        </p:nvSpPr>
        <p:spPr bwMode="auto">
          <a:xfrm>
            <a:off x="647700" y="2971800"/>
            <a:ext cx="4724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rgbClr val="777777"/>
                </a:solidFill>
              </a:rPr>
              <a:t>Belen Martinez et al INEBRIA 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err="1">
                <a:solidFill>
                  <a:srgbClr val="777777"/>
                </a:solidFill>
              </a:rPr>
              <a:t>Saitz</a:t>
            </a:r>
            <a:r>
              <a:rPr lang="en-US" altLang="en-US" sz="1000" dirty="0">
                <a:solidFill>
                  <a:srgbClr val="777777"/>
                </a:solidFill>
              </a:rPr>
              <a:t> et al.  Ann Intern Med 2007;146:167-76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err="1">
                <a:solidFill>
                  <a:srgbClr val="777777"/>
                </a:solidFill>
              </a:rPr>
              <a:t>Freyer</a:t>
            </a:r>
            <a:r>
              <a:rPr lang="en-US" altLang="en-US" sz="1000" dirty="0">
                <a:solidFill>
                  <a:srgbClr val="777777"/>
                </a:solidFill>
              </a:rPr>
              <a:t>-</a:t>
            </a:r>
            <a:r>
              <a:rPr lang="en-US" altLang="en-US" sz="800" dirty="0">
                <a:solidFill>
                  <a:srgbClr val="777777"/>
                </a:solidFill>
              </a:rPr>
              <a:t>Adam</a:t>
            </a:r>
            <a:r>
              <a:rPr lang="en-US" altLang="en-US" sz="1000" dirty="0">
                <a:solidFill>
                  <a:srgbClr val="777777"/>
                </a:solidFill>
              </a:rPr>
              <a:t> J et al. Drug Alcohol Depend 2008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rgbClr val="777777"/>
                </a:solidFill>
              </a:rPr>
              <a:t>Bischoff G et al. Drug Alcohol Depend 2008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err="1">
                <a:solidFill>
                  <a:srgbClr val="777777"/>
                </a:solidFill>
              </a:rPr>
              <a:t>Bischof</a:t>
            </a:r>
            <a:r>
              <a:rPr lang="en-US" altLang="en-US" sz="1000" dirty="0">
                <a:solidFill>
                  <a:srgbClr val="777777"/>
                </a:solidFill>
              </a:rPr>
              <a:t> et al.  </a:t>
            </a:r>
            <a:r>
              <a:rPr lang="en-US" altLang="en-US" sz="1000" dirty="0" err="1">
                <a:solidFill>
                  <a:srgbClr val="777777"/>
                </a:solidFill>
              </a:rPr>
              <a:t>Int</a:t>
            </a:r>
            <a:r>
              <a:rPr lang="en-US" altLang="en-US" sz="1000" dirty="0">
                <a:solidFill>
                  <a:srgbClr val="777777"/>
                </a:solidFill>
              </a:rPr>
              <a:t> J Pub Health 2010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err="1">
                <a:solidFill>
                  <a:srgbClr val="777777"/>
                </a:solidFill>
              </a:rPr>
              <a:t>Saitz</a:t>
            </a:r>
            <a:r>
              <a:rPr lang="en-US" altLang="en-US" sz="1000" dirty="0">
                <a:solidFill>
                  <a:srgbClr val="777777"/>
                </a:solidFill>
              </a:rPr>
              <a:t> et al. </a:t>
            </a:r>
            <a:r>
              <a:rPr lang="en-US" altLang="en-US" sz="1000" dirty="0" err="1">
                <a:solidFill>
                  <a:srgbClr val="777777"/>
                </a:solidFill>
              </a:rPr>
              <a:t>Int</a:t>
            </a:r>
            <a:r>
              <a:rPr lang="en-US" altLang="en-US" sz="1000" dirty="0">
                <a:solidFill>
                  <a:srgbClr val="777777"/>
                </a:solidFill>
              </a:rPr>
              <a:t> J Pub Health 2010</a:t>
            </a:r>
          </a:p>
        </p:txBody>
      </p:sp>
      <p:pic>
        <p:nvPicPr>
          <p:cNvPr id="67592" name="Picture 6" descr="Menino Pavilion at Boston Medical Center">
            <a:extLst>
              <a:ext uri="{FF2B5EF4-FFF2-40B4-BE49-F238E27FC236}">
                <a16:creationId xmlns:a16="http://schemas.microsoft.com/office/drawing/2014/main" xmlns="" id="{7B309C8C-C638-6F40-9CE8-7C80E4EE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78337"/>
            <a:ext cx="32639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FE93E86B-9D35-4F4D-8FB4-04063EFFF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2900" y="1511300"/>
            <a:ext cx="16002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7594" name="TextBox 1">
            <a:extLst>
              <a:ext uri="{FF2B5EF4-FFF2-40B4-BE49-F238E27FC236}">
                <a16:creationId xmlns:a16="http://schemas.microsoft.com/office/drawing/2014/main" xmlns="" id="{F01B4327-1D36-E54C-AE8F-3CAED4622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0292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Garamond" panose="02020404030301010803" pitchFamily="18" charset="0"/>
              </a:rPr>
              <a:t>McQueen J. </a:t>
            </a:r>
            <a:r>
              <a:rPr lang="en-US" altLang="en-US" sz="1200" dirty="0">
                <a:latin typeface="Garamond" panose="02020404030301010803" pitchFamily="18" charset="0"/>
              </a:rPr>
              <a:t>Cochrane review 2011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latin typeface="Garamond" panose="02020404030301010803" pitchFamily="18" charset="0"/>
              </a:rPr>
              <a:t>D’Onofrio</a:t>
            </a:r>
            <a:r>
              <a:rPr lang="en-US" altLang="en-US" sz="1200" dirty="0">
                <a:latin typeface="Garamond" panose="02020404030301010803" pitchFamily="18" charset="0"/>
              </a:rPr>
              <a:t> RCTs; Schmidt CS. Et al. Addiction, 2016;111: 783–794 Very small effect (meta-analysis).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latin typeface="Garamond" panose="02020404030301010803" pitchFamily="18" charset="0"/>
              </a:rPr>
              <a:t>Gentilello</a:t>
            </a:r>
            <a:r>
              <a:rPr lang="en-US" altLang="en-US" sz="1200" dirty="0">
                <a:latin typeface="Garamond" panose="02020404030301010803" pitchFamily="18" charset="0"/>
              </a:rPr>
              <a:t> et al 1999 and subsequent studies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C5F5AC97-53C4-A348-8527-3A22A4ED1FE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52400" y="-381000"/>
            <a:ext cx="9258300" cy="108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cap="none"/>
              <a:t>UNHEALTHY USE</a:t>
            </a:r>
          </a:p>
        </p:txBody>
      </p:sp>
      <p:sp>
        <p:nvSpPr>
          <p:cNvPr id="24579" name="Footer Placeholder 5">
            <a:extLst>
              <a:ext uri="{FF2B5EF4-FFF2-40B4-BE49-F238E27FC236}">
                <a16:creationId xmlns:a16="http://schemas.microsoft.com/office/drawing/2014/main" xmlns="" id="{81F660FB-E763-C24C-ADA7-6F3A599FECAF}"/>
              </a:ext>
            </a:extLst>
          </p:cNvPr>
          <p:cNvSpPr txBox="1">
            <a:spLocks noGrp="1"/>
          </p:cNvSpPr>
          <p:nvPr/>
        </p:nvSpPr>
        <p:spPr bwMode="auto">
          <a:xfrm>
            <a:off x="571500" y="5041900"/>
            <a:ext cx="625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1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with permission from </a:t>
            </a:r>
            <a:r>
              <a:rPr lang="en-US" altLang="en-US" sz="11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Saitz</a:t>
            </a:r>
            <a:r>
              <a:rPr lang="en-US" altLang="en-US" sz="11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R.  New </a:t>
            </a:r>
            <a:r>
              <a:rPr lang="en-US" altLang="en-US" sz="11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altLang="en-US" sz="11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 2005;352:596 for </a:t>
            </a:r>
            <a:r>
              <a:rPr lang="en-US" altLang="en-US" sz="11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Oot</a:t>
            </a:r>
            <a:r>
              <a:rPr lang="en-US" altLang="en-US" sz="11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en-US" altLang="en-US" sz="11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Saitz</a:t>
            </a:r>
            <a:r>
              <a:rPr lang="en-US" altLang="en-US" sz="11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R. Alcohol and health. In Boulton M, Wallace R (eds). </a:t>
            </a:r>
            <a:r>
              <a:rPr lang="en-US" altLang="en-US" sz="1100" i="1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Maxcy</a:t>
            </a:r>
            <a:r>
              <a:rPr lang="en-US" altLang="en-US" sz="1100" i="1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-Rosenau-Last Public Health and Preventive Medicine</a:t>
            </a:r>
            <a:r>
              <a:rPr lang="en-US" altLang="en-US" sz="11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16</a:t>
            </a:r>
            <a:r>
              <a:rPr lang="en-US" altLang="en-US" sz="1100" baseline="300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11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edition, in press 2020.</a:t>
            </a:r>
          </a:p>
        </p:txBody>
      </p:sp>
      <p:pic>
        <p:nvPicPr>
          <p:cNvPr id="24585" name="Picture 9">
            <a:extLst>
              <a:ext uri="{FF2B5EF4-FFF2-40B4-BE49-F238E27FC236}">
                <a16:creationId xmlns:a16="http://schemas.microsoft.com/office/drawing/2014/main" xmlns="" id="{979662FB-7433-F74B-A666-2E36A1CE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18" y="5410200"/>
            <a:ext cx="654518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10">
            <a:extLst>
              <a:ext uri="{FF2B5EF4-FFF2-40B4-BE49-F238E27FC236}">
                <a16:creationId xmlns:a16="http://schemas.microsoft.com/office/drawing/2014/main" xmlns="" id="{C9513EF1-BB20-0043-8365-82D3E7BC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6781800"/>
            <a:ext cx="434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200" i="1">
                <a:latin typeface="Garamond" panose="02020404030301010803" pitchFamily="18" charset="0"/>
              </a:rPr>
              <a:t>Grant BF et al. JAMA Psychiatry. Sep 1 2017;74(9):911-923</a:t>
            </a:r>
            <a:endParaRPr lang="en-US" altLang="en-US" sz="1200" i="1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A2F2E9-A547-5E4E-A4E3-62A2FE9EA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616728"/>
            <a:ext cx="7343521" cy="43362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66CD0-EBCF-314F-8EB0-7F63138E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236663"/>
            <a:ext cx="8607425" cy="1009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/>
              <a:t>SBI for drugs: adults (</a:t>
            </a:r>
            <a:r>
              <a:rPr lang="en-US" sz="2200" i="1" dirty="0"/>
              <a:t>Largely ineffective</a:t>
            </a:r>
            <a:r>
              <a:rPr lang="en-US" sz="2200" dirty="0"/>
              <a:t>)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xmlns="" id="{159714C0-2102-CF4E-9454-173FD75E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3427365"/>
            <a:ext cx="6667500" cy="21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10">
            <a:extLst>
              <a:ext uri="{FF2B5EF4-FFF2-40B4-BE49-F238E27FC236}">
                <a16:creationId xmlns:a16="http://schemas.microsoft.com/office/drawing/2014/main" xmlns="" id="{F93B4F5E-57E1-CE4E-8B48-274763A5C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933" y="5441998"/>
            <a:ext cx="3429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800" dirty="0" err="1">
                <a:solidFill>
                  <a:srgbClr val="000000"/>
                </a:solidFill>
                <a:latin typeface="Garamond" panose="02020404030301010803" pitchFamily="18" charset="0"/>
              </a:rPr>
              <a:t>DeMicheli</a:t>
            </a:r>
            <a:r>
              <a:rPr lang="en-US" altLang="en-US" sz="800" dirty="0">
                <a:solidFill>
                  <a:srgbClr val="000000"/>
                </a:solidFill>
                <a:latin typeface="Garamond" panose="02020404030301010803" pitchFamily="18" charset="0"/>
              </a:rPr>
              <a:t> D et al. Rev Assoc Med Bras 2004; 50(3): 305-13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800" dirty="0">
                <a:solidFill>
                  <a:srgbClr val="000000"/>
                </a:solidFill>
                <a:latin typeface="Garamond" panose="02020404030301010803" pitchFamily="18" charset="0"/>
              </a:rPr>
              <a:t>Bernstein E et al.  </a:t>
            </a:r>
            <a:r>
              <a:rPr lang="en-US" altLang="en-US" sz="800" dirty="0" err="1">
                <a:solidFill>
                  <a:srgbClr val="000000"/>
                </a:solidFill>
                <a:latin typeface="Garamond" panose="02020404030301010803" pitchFamily="18" charset="0"/>
              </a:rPr>
              <a:t>Acad</a:t>
            </a:r>
            <a:r>
              <a:rPr lang="en-US" altLang="en-US" sz="8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800" dirty="0" err="1">
                <a:solidFill>
                  <a:srgbClr val="000000"/>
                </a:solidFill>
                <a:latin typeface="Garamond" panose="02020404030301010803" pitchFamily="18" charset="0"/>
              </a:rPr>
              <a:t>Emerg</a:t>
            </a:r>
            <a:r>
              <a:rPr lang="en-US" altLang="en-US" sz="800" dirty="0">
                <a:solidFill>
                  <a:srgbClr val="000000"/>
                </a:solidFill>
                <a:latin typeface="Garamond" panose="02020404030301010803" pitchFamily="18" charset="0"/>
              </a:rPr>
              <a:t> Med 2009; 16: 1174-85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800" dirty="0">
                <a:solidFill>
                  <a:srgbClr val="000000"/>
                </a:solidFill>
                <a:latin typeface="Garamond" panose="02020404030301010803" pitchFamily="18" charset="0"/>
              </a:rPr>
              <a:t>Walton MA (Blow) et al. Drug Alcohol Dependence 2013;132;646-53.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800" dirty="0">
                <a:solidFill>
                  <a:srgbClr val="000000"/>
                </a:solidFill>
                <a:latin typeface="Garamond" panose="02020404030301010803" pitchFamily="18" charset="0"/>
              </a:rPr>
              <a:t>Walton MA (Blow) et al. Addiction 2013;109:786-97.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7BFDAC-FE3F-4C48-B3EA-2E951ABCEDEA}"/>
              </a:ext>
            </a:extLst>
          </p:cNvPr>
          <p:cNvSpPr txBox="1">
            <a:spLocks/>
          </p:cNvSpPr>
          <p:nvPr/>
        </p:nvSpPr>
        <p:spPr>
          <a:xfrm>
            <a:off x="5524500" y="4400550"/>
            <a:ext cx="4953000" cy="6286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>
                <a:solidFill>
                  <a:srgbClr val="125E7B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125E7B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sz="2800" i="1" dirty="0"/>
          </a:p>
        </p:txBody>
      </p:sp>
      <p:sp>
        <p:nvSpPr>
          <p:cNvPr id="69638" name="TextBox 4">
            <a:extLst>
              <a:ext uri="{FF2B5EF4-FFF2-40B4-BE49-F238E27FC236}">
                <a16:creationId xmlns:a16="http://schemas.microsoft.com/office/drawing/2014/main" xmlns="" id="{6C60C6F3-3CAC-9047-9028-E3B2F154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13" y="2863824"/>
            <a:ext cx="785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Garamond" panose="02020404030301010803" pitchFamily="18" charset="0"/>
              </a:rPr>
              <a:t>Harder to change (behavior despite negative sanctions) Severity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6C60C6F3-3CAC-9047-9028-E3B2F154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67" y="5759108"/>
            <a:ext cx="624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Garamond" panose="02020404030301010803" pitchFamily="18" charset="0"/>
              </a:rPr>
              <a:t>Screen and treat (</a:t>
            </a:r>
            <a:r>
              <a:rPr lang="en-US" altLang="en-US" sz="2000" dirty="0" err="1">
                <a:latin typeface="Garamond" panose="02020404030301010803" pitchFamily="18" charset="0"/>
              </a:rPr>
              <a:t>D’Onofrio</a:t>
            </a:r>
            <a:r>
              <a:rPr lang="en-US" altLang="en-US" sz="2000" dirty="0">
                <a:latin typeface="Garamond" panose="02020404030301010803" pitchFamily="18" charset="0"/>
              </a:rPr>
              <a:t> JAMA 2015)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Garamond" panose="02020404030301010803" pitchFamily="18" charset="0"/>
              </a:rPr>
              <a:t>-more engagement, less use (in ED)</a:t>
            </a:r>
            <a:r>
              <a:rPr lang="en-US" altLang="en-US" sz="2000" dirty="0" err="1">
                <a:latin typeface="Garamond" panose="02020404030301010803" pitchFamily="18" charset="0"/>
              </a:rPr>
              <a:t>å</a:t>
            </a:r>
            <a:endParaRPr lang="en-US" altLang="en-US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F86A06F7-63CC-5647-BE41-D114A3089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3" y="1389152"/>
            <a:ext cx="5704887" cy="1330358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0F1B132A-9BE3-8144-9775-7B49C4CA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7" y="957943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Garamond" panose="02020404030301010803" pitchFamily="18" charset="0"/>
              </a:rPr>
              <a:t>USPSTF recommended one practical approach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34015EDC-DECB-C646-AD45-56392337A0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8700" y="838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1" charset="-128"/>
                <a:cs typeface="ＭＳ Ｐゴシック" charset="0"/>
              </a:rPr>
              <a:t>Summary/Implications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88297F49-B097-984C-8B85-E98CA862A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20272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Feedback, advice and goal setting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Best evidence: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may reduce alcohol among at-risk,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largely ineffective for drug, disorders, referral (screen and treat), acute care settings, but can start the conversation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may be more effective in those seeking help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34015EDC-DECB-C646-AD45-56392337A0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8700" y="838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+mn-lt"/>
                <a:ea typeface="ＭＳ Ｐゴシック" pitchFamily="1" charset="-128"/>
                <a:cs typeface="ＭＳ Ｐゴシック" charset="0"/>
              </a:rPr>
              <a:t>“SBRIT” reframe for disorder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88297F49-B097-984C-8B85-E98CA862A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20272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Identify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Discuss the diagnosis and treatments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highlight>
                  <a:srgbClr val="FFFF00"/>
                </a:highlight>
              </a:rPr>
              <a:t>Treat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Refer (for specialized care and for services)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55BF8D-E991-E348-B33F-63A19F88B345}"/>
              </a:ext>
            </a:extLst>
          </p:cNvPr>
          <p:cNvSpPr txBox="1"/>
          <p:nvPr/>
        </p:nvSpPr>
        <p:spPr>
          <a:xfrm>
            <a:off x="5753100" y="5105400"/>
            <a:ext cx="298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 “SBIRT” re-frame.</a:t>
            </a:r>
          </a:p>
        </p:txBody>
      </p:sp>
    </p:spTree>
    <p:extLst>
      <p:ext uri="{BB962C8B-B14F-4D97-AF65-F5344CB8AC3E}">
        <p14:creationId xmlns:p14="http://schemas.microsoft.com/office/powerpoint/2010/main" val="53693495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E4AC1-E53A-8342-87EC-C0A89D6F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How?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xmlns="" id="{4BF62F7D-E86D-D648-B06E-A3F498793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What advice?</a:t>
            </a:r>
          </a:p>
          <a:p>
            <a:r>
              <a:rPr lang="en-US" altLang="en-US" sz="3600" dirty="0"/>
              <a:t>Elements of brief intervention</a:t>
            </a:r>
          </a:p>
          <a:p>
            <a:r>
              <a:rPr lang="en-US" altLang="en-US" sz="3600" dirty="0"/>
              <a:t>How to address different stages of change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A88390ED-C6C9-6548-9ABA-3EA5CFD1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-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Best Advice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20990E25-FE1B-E346-BA03-5CD07A495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838200"/>
            <a:ext cx="7924800" cy="4114800"/>
          </a:xfrm>
        </p:spPr>
        <p:txBody>
          <a:bodyPr/>
          <a:lstStyle/>
          <a:p>
            <a:r>
              <a:rPr lang="en-US" altLang="en-US" sz="2800" dirty="0"/>
              <a:t>Abstinence</a:t>
            </a:r>
          </a:p>
          <a:p>
            <a:pPr lvl="1"/>
            <a:r>
              <a:rPr lang="en-US" altLang="en-US" sz="2800" dirty="0"/>
              <a:t>Failed attempts at cutting down</a:t>
            </a:r>
          </a:p>
          <a:p>
            <a:pPr lvl="1"/>
            <a:r>
              <a:rPr lang="en-US" altLang="en-US" sz="2800" dirty="0"/>
              <a:t>Moderate/severe disorder</a:t>
            </a:r>
          </a:p>
          <a:p>
            <a:pPr lvl="1"/>
            <a:r>
              <a:rPr lang="en-US" altLang="en-US" sz="2800" dirty="0"/>
              <a:t>Pregnancy/preconception</a:t>
            </a:r>
          </a:p>
          <a:p>
            <a:pPr lvl="1"/>
            <a:r>
              <a:rPr lang="en-US" altLang="en-US" sz="2800" dirty="0"/>
              <a:t>Contraindicated medical condition or medication</a:t>
            </a:r>
          </a:p>
          <a:p>
            <a:r>
              <a:rPr lang="en-US" altLang="en-US" sz="2800" dirty="0"/>
              <a:t>Cutting down</a:t>
            </a:r>
          </a:p>
          <a:p>
            <a:pPr lvl="1"/>
            <a:r>
              <a:rPr lang="en-US" altLang="en-US" sz="2800" dirty="0"/>
              <a:t>Risky or problem use</a:t>
            </a:r>
          </a:p>
        </p:txBody>
      </p:sp>
      <p:sp>
        <p:nvSpPr>
          <p:cNvPr id="77828" name="Rectangle 1">
            <a:extLst>
              <a:ext uri="{FF2B5EF4-FFF2-40B4-BE49-F238E27FC236}">
                <a16:creationId xmlns:a16="http://schemas.microsoft.com/office/drawing/2014/main" xmlns="" id="{F280F5A7-05DF-FF42-B162-2172FB9E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6629400"/>
            <a:ext cx="496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Garamond" panose="02020404030301010803" pitchFamily="18" charset="0"/>
              </a:rPr>
              <a:t>https://alcoholtreatment.niaaa.nih.gov/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9AF589A9-CB7A-8E45-B822-586B60EE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BC42EF-DA95-154D-A408-AC1DE023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00200"/>
            <a:ext cx="7772400" cy="4114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/>
              <a:t>Provide personalized feedback and state your concern. </a:t>
            </a:r>
          </a:p>
          <a:p>
            <a:pPr lvl="1">
              <a:defRPr/>
            </a:pPr>
            <a:r>
              <a:rPr lang="en-US" altLang="en-US" sz="2400" dirty="0"/>
              <a:t>GGT</a:t>
            </a:r>
          </a:p>
          <a:p>
            <a:pPr lvl="1">
              <a:defRPr/>
            </a:pPr>
            <a:r>
              <a:rPr lang="en-US" altLang="en-US" sz="2400" dirty="0"/>
              <a:t>Drinking/drug use data</a:t>
            </a:r>
          </a:p>
          <a:p>
            <a:pPr lvl="1">
              <a:defRPr/>
            </a:pPr>
            <a:r>
              <a:rPr lang="en-US" altLang="en-US" sz="2400" dirty="0"/>
              <a:t>Risky behaviors</a:t>
            </a:r>
          </a:p>
          <a:p>
            <a:pPr lvl="1">
              <a:defRPr/>
            </a:pPr>
            <a:r>
              <a:rPr lang="en-US" altLang="en-US" sz="2400" dirty="0"/>
              <a:t>Consequences</a:t>
            </a:r>
          </a:p>
          <a:p>
            <a:pPr lvl="1">
              <a:defRPr/>
            </a:pPr>
            <a:r>
              <a:rPr lang="en-US" altLang="en-US" sz="2400" dirty="0"/>
              <a:t>Determine the patient’s perception of their use and feedback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E74F522E-B5DB-0646-8E46-106D4A82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03F8B-4B5B-3E4F-8C34-9DAA0B274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sz="2800" b="1" dirty="0"/>
              <a:t>Make explicit recommendation for change in behavior</a:t>
            </a:r>
          </a:p>
          <a:p>
            <a:pPr lvl="1">
              <a:defRPr/>
            </a:pPr>
            <a:r>
              <a:rPr lang="en-US" altLang="en-US" sz="2800" dirty="0"/>
              <a:t>Emphasis on personal RESPONSIBILITY for change</a:t>
            </a:r>
          </a:p>
          <a:p>
            <a:pPr lvl="2">
              <a:defRPr/>
            </a:pPr>
            <a:r>
              <a:rPr lang="en-US" altLang="en-US" sz="2400" dirty="0"/>
              <a:t>“…it’s up to you to decide…”</a:t>
            </a:r>
          </a:p>
          <a:p>
            <a:pPr lvl="1">
              <a:defRPr/>
            </a:pPr>
            <a:r>
              <a:rPr lang="en-US" altLang="en-US" sz="2800" dirty="0"/>
              <a:t>Give them a menu of options</a:t>
            </a:r>
          </a:p>
          <a:p>
            <a:pPr lvl="1">
              <a:defRPr/>
            </a:pPr>
            <a:r>
              <a:rPr lang="en-US" altLang="en-US" sz="2800" dirty="0"/>
              <a:t>Use an EMPATHIC counseling style</a:t>
            </a:r>
          </a:p>
          <a:p>
            <a:pPr marL="457200" lvl="1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11E452C9-314C-9643-A2EC-1EC9D44A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Goal Setting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xmlns="" id="{E719C4B6-C940-4F45-9923-5C277994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981200"/>
            <a:ext cx="8001000" cy="4114800"/>
          </a:xfrm>
        </p:spPr>
        <p:txBody>
          <a:bodyPr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2800" b="1" dirty="0"/>
              <a:t>Discuss patient’s reaction and negotiate plan.</a:t>
            </a:r>
          </a:p>
          <a:p>
            <a:pPr marL="742950" lvl="2" indent="-342900"/>
            <a:r>
              <a:rPr lang="en-US" altLang="en-US" sz="2800" dirty="0"/>
              <a:t>Enhancement of SELF-EFFICACY (confidence)</a:t>
            </a:r>
          </a:p>
          <a:p>
            <a:pPr marL="742950" lvl="2" indent="-342900"/>
            <a:r>
              <a:rPr lang="en-US" altLang="en-US" sz="2800" dirty="0"/>
              <a:t>Reinforce it, state your belief they can do it</a:t>
            </a:r>
          </a:p>
          <a:p>
            <a:pPr marL="742950" lvl="2" indent="-342900"/>
            <a:r>
              <a:rPr lang="en-US" altLang="en-US" sz="2800" dirty="0"/>
              <a:t>Give example of patient’s past success</a:t>
            </a:r>
          </a:p>
          <a:p>
            <a:pPr marL="742950" lvl="2" indent="-342900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3AE47-1CF7-7844-81CB-0765104E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Addressing different stages of change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3271EDC5-9114-BF4C-B331-64D563EA9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schemeClr val="tx2"/>
                </a:solidFill>
                <a:latin typeface="+mj-lt"/>
              </a:rPr>
              <a:t>Precontemplation</a:t>
            </a:r>
            <a:endParaRPr lang="en-US" alt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2D13BF7-FC58-5C4F-97BC-A6BE53A1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1441450"/>
            <a:ext cx="89439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sz="2800" dirty="0">
                <a:latin typeface="+mj-lt"/>
              </a:rPr>
              <a:t>Goal is to raise doubt, increase perception/ consciousness of problem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express concern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state the problem non-judgmentally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agree to disagree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advise a trial of abstinence or cutting down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importance of follow-up (even if using)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less intensity is better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0FBB3B6D-F305-834D-9434-73E3E78A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388100"/>
            <a:ext cx="47085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100" dirty="0">
                <a:solidFill>
                  <a:schemeClr val="tx2"/>
                </a:solidFill>
                <a:latin typeface="+mj-lt"/>
              </a:rPr>
              <a:t>Samet, JH, </a:t>
            </a:r>
            <a:r>
              <a:rPr lang="en-US" altLang="en-US" sz="1100" dirty="0" err="1">
                <a:solidFill>
                  <a:schemeClr val="tx2"/>
                </a:solidFill>
                <a:latin typeface="+mj-lt"/>
              </a:rPr>
              <a:t>Rollnick</a:t>
            </a:r>
            <a:r>
              <a:rPr lang="en-US" altLang="en-US" sz="1100" dirty="0">
                <a:solidFill>
                  <a:schemeClr val="tx2"/>
                </a:solidFill>
                <a:latin typeface="+mj-lt"/>
              </a:rPr>
              <a:t> S, Barnes H. </a:t>
            </a:r>
            <a:r>
              <a:rPr lang="en-US" altLang="en-US" sz="1100" i="1" dirty="0">
                <a:solidFill>
                  <a:schemeClr val="tx2"/>
                </a:solidFill>
                <a:latin typeface="+mj-lt"/>
              </a:rPr>
              <a:t>Arch Intern Med</a:t>
            </a:r>
            <a:r>
              <a:rPr lang="en-US" altLang="en-US" sz="1100" dirty="0">
                <a:solidFill>
                  <a:schemeClr val="tx2"/>
                </a:solidFill>
                <a:latin typeface="+mj-lt"/>
              </a:rPr>
              <a:t>. 1996;156:2287-2293.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8B2302DC-2B31-7B4A-901E-6A7F0EE513F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eaLnBrk="1" hangingPunct="1"/>
            <a:r>
              <a:rPr lang="en-US" altLang="en-US" sz="4800" cap="none" dirty="0"/>
              <a:t>Case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D865E315-249D-FB4E-AB01-0E63E90FE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000" dirty="0"/>
              <a:t>A 29 year old resident enjoys 2-3 beers 2-3 times a week after work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E454B5A6-BE4F-5344-B171-33AA24392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6A7A5A85-88CF-054C-BAFB-36E8063E1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B669E384-F9DA-C84A-BAF9-B31F2B37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Contemplation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09D01E33-0A88-A04E-BA9F-F2707E67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447800"/>
            <a:ext cx="89439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sz="2800" dirty="0">
                <a:latin typeface="+mj-lt"/>
              </a:rPr>
              <a:t>Goal is to tip the balance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elicit positive and negative aspects of drinking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elicit positive and negative aspects of not drinking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summarize (patient could write these down)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demonstrate discrepancies between values and actions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advise a trial of abstinence or cutting down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87AF9199-5C45-1A47-B388-1D9FAA222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2D52C7DB-8A36-404B-BB85-CD3DA886F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5C3C6697-922B-4F4D-A718-B6B44FF5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Determination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BCD097A8-8337-354C-A44C-95E3A68F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593850"/>
            <a:ext cx="88392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sz="2800" dirty="0">
                <a:latin typeface="+mj-lt"/>
              </a:rPr>
              <a:t>Goal is to help determine the best course of action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working on motivation is not helpful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supporting self-efficacy is (remind of strengths--i.e. period of sobriety, coming to doctor)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help decide on achievable goals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caution re: difficult road ahead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relapse won’t disrupt relationship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xmlns="" id="{7E509D88-366D-DB49-AB39-8EA95717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xmlns="" id="{486EFA22-F65F-C84A-9CE2-957E294F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D811C798-F0F8-0C45-BA17-DF3E244C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Action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3D9763D9-649C-2B40-81B0-1220721D0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1676400"/>
            <a:ext cx="89614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sz="2800" dirty="0">
                <a:latin typeface="+mj-lt"/>
              </a:rPr>
              <a:t>Goal is to help patient take steps to change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support and encouragement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acknowledge discomfort (losses, withdrawal)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reinforce importance of recovery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F7C7D359-7805-9649-ABCB-C7B0D527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19D26443-9AB3-3D46-BA3A-45B592A7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E1889357-6371-5742-8722-62CEE828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Maintenance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BFA7B04F-13B3-DB47-B11C-50D60D399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798638"/>
            <a:ext cx="896143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sz="2800" dirty="0">
                <a:latin typeface="+mj-lt"/>
              </a:rPr>
              <a:t>Goal is to help prevent relapse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anticipate difficult situations (triggers)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recognize the ongoing struggle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support the patient’s resolve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reiterate that relapse won’t disrupt your relationship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B7AFB2EB-4C16-A146-BDD0-9A9D076DB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xmlns="" id="{99870BF2-F7AB-0749-83E5-E3D75812A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8756815D-939D-F048-989F-442AD15A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“Relapse”/return to use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xmlns="" id="{E9D87057-A0B6-414D-9596-7107202F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593850"/>
            <a:ext cx="89614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sz="2800" dirty="0">
                <a:latin typeface="+mj-lt"/>
              </a:rPr>
              <a:t>Goal is to renew the process of contemplation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explore what can be learned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express concern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emphasize the positive aspects of prior abstinence and of current efforts to seek care</a:t>
            </a:r>
          </a:p>
          <a:p>
            <a:pPr lvl="1">
              <a:spcBef>
                <a:spcPct val="20000"/>
              </a:spcBef>
              <a:buFont typeface="Monotype Sorts" pitchFamily="2" charset="2"/>
              <a:buChar char="à"/>
              <a:defRPr/>
            </a:pPr>
            <a:r>
              <a:rPr lang="en-US" altLang="en-US" dirty="0">
                <a:latin typeface="+mj-lt"/>
              </a:rPr>
              <a:t>support self-efficacy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xmlns="" id="{A243D0D1-14D8-B746-9CF9-D05AA086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88925"/>
            <a:ext cx="8486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Summary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xmlns="" id="{6F4363B5-02B3-8047-B4B0-B46E7C56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057400"/>
            <a:ext cx="81057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Assess severity to determine best advice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Brief counseling intervention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dirty="0">
                <a:latin typeface="+mj-lt"/>
              </a:rPr>
              <a:t>Feedback, advice, goal setting</a:t>
            </a:r>
          </a:p>
          <a:p>
            <a:pPr lvl="2">
              <a:spcBef>
                <a:spcPct val="20000"/>
              </a:spcBef>
              <a:buFontTx/>
              <a:buChar char="–"/>
              <a:defRPr/>
            </a:pPr>
            <a:r>
              <a:rPr lang="en-US" altLang="en-US" dirty="0">
                <a:latin typeface="+mj-lt"/>
              </a:rPr>
              <a:t>Treat disorder or refer when needed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dirty="0">
                <a:latin typeface="+mj-lt"/>
              </a:rPr>
              <a:t>Assess and tailor to stage of change</a:t>
            </a:r>
          </a:p>
          <a:p>
            <a:pPr algn="ctr">
              <a:spcBef>
                <a:spcPct val="20000"/>
              </a:spcBef>
              <a:defRPr/>
            </a:pPr>
            <a:endParaRPr lang="en-US" altLang="en-US" sz="2800" dirty="0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CAC69-9606-8843-A29A-B8BFB2A1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3" y="-228600"/>
            <a:ext cx="7315200" cy="965200"/>
          </a:xfrm>
        </p:spPr>
        <p:txBody>
          <a:bodyPr/>
          <a:lstStyle/>
          <a:p>
            <a:pPr>
              <a:defRPr/>
            </a:pPr>
            <a:r>
              <a:rPr lang="en-US" dirty="0"/>
              <a:t>How do I teach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BB490-03E6-AA46-B321-C6DFB5933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397000"/>
            <a:ext cx="3589338" cy="4022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INTEGRATE</a:t>
            </a:r>
          </a:p>
          <a:p>
            <a:pPr>
              <a:defRPr/>
            </a:pPr>
            <a:r>
              <a:rPr lang="en-US" dirty="0"/>
              <a:t>Demo in clinic, hospital; screening forms/record review</a:t>
            </a:r>
          </a:p>
          <a:p>
            <a:pPr>
              <a:defRPr/>
            </a:pPr>
            <a:r>
              <a:rPr lang="en-US" dirty="0"/>
              <a:t>Journal club systematic reviews</a:t>
            </a:r>
          </a:p>
          <a:p>
            <a:pPr>
              <a:defRPr/>
            </a:pPr>
            <a:r>
              <a:rPr lang="en-US" dirty="0"/>
              <a:t>Teach validity of diagnostic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42D8C0-EB48-1947-B20F-52B117CC8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1763" y="914400"/>
            <a:ext cx="3741737" cy="4022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TEACHING POINTS</a:t>
            </a:r>
          </a:p>
          <a:p>
            <a:pPr>
              <a:defRPr/>
            </a:pPr>
            <a:r>
              <a:rPr lang="en-US" dirty="0"/>
              <a:t>Accurate terms</a:t>
            </a:r>
          </a:p>
          <a:p>
            <a:pPr>
              <a:defRPr/>
            </a:pPr>
            <a:r>
              <a:rPr lang="en-US" dirty="0"/>
              <a:t>Single-item screening, AUDIT-C</a:t>
            </a:r>
          </a:p>
          <a:p>
            <a:pPr>
              <a:defRPr/>
            </a:pPr>
            <a:r>
              <a:rPr lang="en-US" dirty="0"/>
              <a:t>Engage with </a:t>
            </a:r>
            <a:r>
              <a:rPr lang="en-US" dirty="0" err="1"/>
              <a:t>precontemplation</a:t>
            </a:r>
            <a:r>
              <a:rPr lang="en-US" dirty="0"/>
              <a:t> (express concern, agree to disagree) and contemplation (pros and cons)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xmlns="" id="{235A169C-9DFE-C844-8009-FF51C79E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143000"/>
            <a:ext cx="684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CDA71E18-9D52-2248-81C2-58B5FB00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E2FCD118-2CD9-2A48-89A0-C828B19E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E518E509-8DA0-EC45-8EDF-75584B84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199BBA80-49E4-474D-98FF-F1C5582E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351238" name="Rectangle 6">
            <a:extLst>
              <a:ext uri="{FF2B5EF4-FFF2-40B4-BE49-F238E27FC236}">
                <a16:creationId xmlns:a16="http://schemas.microsoft.com/office/drawing/2014/main" xmlns="" id="{FC6D8B6C-080D-BB4F-88AF-D16491B6FA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cap="none">
                <a:ea typeface="ＭＳ Ｐゴシック" charset="0"/>
                <a:cs typeface="ＭＳ Ｐゴシック" charset="0"/>
              </a:rPr>
              <a:t>Risky Amounts</a:t>
            </a:r>
          </a:p>
        </p:txBody>
      </p:sp>
      <p:sp>
        <p:nvSpPr>
          <p:cNvPr id="351239" name="Rectangle 7">
            <a:extLst>
              <a:ext uri="{FF2B5EF4-FFF2-40B4-BE49-F238E27FC236}">
                <a16:creationId xmlns:a16="http://schemas.microsoft.com/office/drawing/2014/main" xmlns="" id="{BAA2AD0D-E4DD-3143-BE37-BD22F3BE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74085"/>
            <a:ext cx="7847013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Men </a:t>
            </a:r>
            <a:r>
              <a:rPr lang="en-US" sz="2400" dirty="0"/>
              <a:t>≤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65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&gt;14 drinks per week, &gt;4 per occasion (5+)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Women (and men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&gt;65)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&gt;7 drinks per week, &gt;3 per occasion (4+)</a:t>
            </a:r>
          </a:p>
        </p:txBody>
      </p:sp>
      <p:sp>
        <p:nvSpPr>
          <p:cNvPr id="30728" name="Text Box 9">
            <a:extLst>
              <a:ext uri="{FF2B5EF4-FFF2-40B4-BE49-F238E27FC236}">
                <a16:creationId xmlns:a16="http://schemas.microsoft.com/office/drawing/2014/main" xmlns="" id="{6F9BCB80-CEB7-5846-BE5B-AEEFE015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66" y="5984185"/>
            <a:ext cx="59118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NIAAA, US Dietary Guidelines Advisory Committee Report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dirty="0"/>
              <a:t>≤ 1/d </a:t>
            </a:r>
            <a:r>
              <a:rPr lang="en-US" altLang="en-US" sz="1600" dirty="0"/>
              <a:t>(</a:t>
            </a:r>
            <a:r>
              <a:rPr lang="en-US" altLang="en-US" sz="1600" dirty="0" err="1"/>
              <a:t>Naimi</a:t>
            </a:r>
            <a:r>
              <a:rPr lang="en-US" altLang="en-US" sz="1600" dirty="0"/>
              <a:t> et al, 2020) </a:t>
            </a:r>
          </a:p>
        </p:txBody>
      </p:sp>
      <p:pic>
        <p:nvPicPr>
          <p:cNvPr id="30729" name="Picture 10" descr="Photo illustrating sizes of standard drinks: beer (12 ounces), malt liquor (8-9 ounces), table wine (5 ounces), liqueur (2-9 ounces), brandy (1.5 ounces), spirits (1.5 ounces). See page 13 of the Clinician's Guide.">
            <a:extLst>
              <a:ext uri="{FF2B5EF4-FFF2-40B4-BE49-F238E27FC236}">
                <a16:creationId xmlns:a16="http://schemas.microsoft.com/office/drawing/2014/main" xmlns="" id="{388E1B10-36BE-784F-840E-8A3E383E8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3"/>
          <a:stretch>
            <a:fillRect/>
          </a:stretch>
        </p:blipFill>
        <p:spPr bwMode="auto">
          <a:xfrm>
            <a:off x="4422817" y="3200400"/>
            <a:ext cx="5611771" cy="2667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6A22FC-CBAE-1347-A600-C30808007FC2}"/>
              </a:ext>
            </a:extLst>
          </p:cNvPr>
          <p:cNvSpPr txBox="1"/>
          <p:nvPr/>
        </p:nvSpPr>
        <p:spPr>
          <a:xfrm>
            <a:off x="8174038" y="2452688"/>
            <a:ext cx="186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</a:rPr>
              <a:t>Drugs: Any?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E99884-6819-4242-B8AE-49320A4686D6}"/>
              </a:ext>
            </a:extLst>
          </p:cNvPr>
          <p:cNvSpPr txBox="1"/>
          <p:nvPr/>
        </p:nvSpPr>
        <p:spPr>
          <a:xfrm>
            <a:off x="298492" y="4394418"/>
            <a:ext cx="4057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*&gt;1/day increase in mortality, stroke, heart failure and other CVD (except non-fatal MI (nadir for MI was about 5/</a:t>
            </a:r>
            <a:r>
              <a:rPr lang="en-US" sz="1400" dirty="0" err="1"/>
              <a:t>wk</a:t>
            </a:r>
            <a:r>
              <a:rPr lang="en-US" sz="1400" dirty="0"/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Carcinogen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Not causal</a:t>
            </a:r>
          </a:p>
          <a:p>
            <a:pPr>
              <a:defRPr/>
            </a:pPr>
            <a:r>
              <a:rPr lang="en-US" sz="1400" dirty="0"/>
              <a:t>Millwood et al. Lancet online April 2019</a:t>
            </a:r>
          </a:p>
          <a:p>
            <a:pPr>
              <a:defRPr/>
            </a:pPr>
            <a:r>
              <a:rPr lang="en-US" sz="1400" dirty="0"/>
              <a:t>Wood et al. Lancet 2018;391:1513-23.</a:t>
            </a:r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8B2B7-20F1-694B-A176-BE00CD89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screening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xmlns="" id="{DCAA107B-33BC-4745-84B4-0B8ABD95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To identify and initiate behavior change or treatment discussion</a:t>
            </a:r>
          </a:p>
          <a:p>
            <a:r>
              <a:rPr lang="en-US" altLang="en-US" sz="2800" dirty="0"/>
              <a:t>To assist with differential diagnosis</a:t>
            </a:r>
          </a:p>
          <a:p>
            <a:r>
              <a:rPr lang="en-US" altLang="en-US" sz="2800" dirty="0"/>
              <a:t>To let patients know this is part of healthcare</a:t>
            </a:r>
          </a:p>
          <a:p>
            <a:endParaRPr lang="en-US" altLang="en-US" dirty="0"/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xmlns="" id="{9515F0E6-A3F4-954F-9F1B-122362F167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A6A6A6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CC42C9FF-424C-A040-B1A9-95A3E2C48A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cap="none">
                <a:latin typeface="Garamond" panose="02020404030301010803" pitchFamily="18" charset="0"/>
              </a:rPr>
              <a:t>‘</a:t>
            </a:r>
            <a:r>
              <a:rPr lang="en-US" altLang="ja-JP" cap="none" dirty="0"/>
              <a:t>Single</a:t>
            </a:r>
            <a:r>
              <a:rPr lang="en-US" altLang="ja-JP" cap="none" dirty="0">
                <a:latin typeface="Garamond" panose="02020404030301010803" pitchFamily="18" charset="0"/>
              </a:rPr>
              <a:t>’</a:t>
            </a:r>
            <a:r>
              <a:rPr lang="en-US" altLang="ja-JP" cap="none" dirty="0"/>
              <a:t> Item</a:t>
            </a:r>
            <a:endParaRPr lang="en-US" altLang="en-US" cap="none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452E11A3-24A4-0347-9D0A-1275C14D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90651"/>
            <a:ext cx="8694738" cy="4224338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ja-JP" sz="2400" b="1" dirty="0">
                <a:cs typeface="Times New Roman" panose="02020603050405020304" pitchFamily="18" charset="0"/>
              </a:rPr>
              <a:t>Alcohol</a:t>
            </a:r>
          </a:p>
          <a:p>
            <a:pPr lvl="1" eaLnBrk="1" hangingPunct="1"/>
            <a:r>
              <a:rPr lang="ja-JP" altLang="en-US" b="1">
                <a:latin typeface="Garamond" panose="02020404030301010803" pitchFamily="18" charset="0"/>
              </a:rPr>
              <a:t>“</a:t>
            </a:r>
            <a:r>
              <a:rPr lang="en-US" altLang="ja-JP" b="1" dirty="0">
                <a:cs typeface="Times New Roman" panose="02020603050405020304" pitchFamily="18" charset="0"/>
              </a:rPr>
              <a:t>Do you sometimes drink beer wine or other alcoholic beverages?</a:t>
            </a:r>
            <a:r>
              <a:rPr lang="ja-JP" altLang="en-US" b="1">
                <a:latin typeface="Garamond" panose="02020404030301010803" pitchFamily="18" charset="0"/>
              </a:rPr>
              <a:t>”</a:t>
            </a:r>
            <a:r>
              <a:rPr lang="en-US" altLang="ja-JP" b="1" dirty="0"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ja-JP" altLang="en-US" b="1">
                <a:latin typeface="Garamond" panose="02020404030301010803" pitchFamily="18" charset="0"/>
              </a:rPr>
              <a:t>“</a:t>
            </a:r>
            <a:r>
              <a:rPr lang="en-US" altLang="ja-JP" b="1" dirty="0">
                <a:cs typeface="Times New Roman" panose="02020603050405020304" pitchFamily="18" charset="0"/>
              </a:rPr>
              <a:t>How many times in the past year have you had 5 (4 for women) or more drinks in a day?</a:t>
            </a:r>
            <a:r>
              <a:rPr lang="ja-JP" altLang="en-US" sz="2400" b="1">
                <a:latin typeface="Garamond" panose="02020404030301010803" pitchFamily="18" charset="0"/>
              </a:rPr>
              <a:t>”</a:t>
            </a:r>
            <a:endParaRPr lang="en-US" altLang="ja-JP" sz="2400" b="1" dirty="0"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b="1" dirty="0">
                <a:cs typeface="Times New Roman" panose="02020603050405020304" pitchFamily="18" charset="0"/>
              </a:rPr>
              <a:t>+answer:&gt;0</a:t>
            </a:r>
          </a:p>
          <a:p>
            <a:pPr lvl="2" eaLnBrk="1" hangingPunct="1"/>
            <a:r>
              <a:rPr lang="en-US" altLang="en-US" dirty="0">
                <a:cs typeface="Times New Roman" panose="02020603050405020304" pitchFamily="18" charset="0"/>
              </a:rPr>
              <a:t>82% sensitive, 79% specific for unhealthy use</a:t>
            </a:r>
          </a:p>
          <a:p>
            <a:pPr marL="514350" lvl="1" indent="0" eaLnBrk="1" hangingPunct="1"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Drug</a:t>
            </a:r>
          </a:p>
          <a:p>
            <a:pPr lvl="1" eaLnBrk="1" hangingPunct="1"/>
            <a:r>
              <a:rPr lang="en-US" altLang="ja-JP" b="1" dirty="0">
                <a:cs typeface="Times New Roman" panose="02020603050405020304" pitchFamily="18" charset="0"/>
              </a:rPr>
              <a:t>“How many times in the past year have you used an illegal drug or used a prescription medication for non-medical reasons?”</a:t>
            </a:r>
          </a:p>
          <a:p>
            <a:pPr lvl="2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a response of </a:t>
            </a:r>
            <a:r>
              <a:rPr lang="en-US" altLang="ja-JP" u="sng" dirty="0"/>
              <a:t>&gt;</a:t>
            </a:r>
            <a:r>
              <a:rPr lang="en-US" altLang="ja-JP" dirty="0"/>
              <a:t>1 is considered positive</a:t>
            </a:r>
          </a:p>
          <a:p>
            <a:pPr lvl="1" eaLnBrk="1" hangingPunct="1"/>
            <a:endParaRPr lang="en-US" altLang="ja-JP" b="1" dirty="0">
              <a:cs typeface="Times New Roman" panose="02020603050405020304" pitchFamily="18" charset="0"/>
            </a:endParaRPr>
          </a:p>
          <a:p>
            <a:pPr marL="514350" lvl="1" indent="0" eaLnBrk="1" hangingPunct="1">
              <a:buNone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 marL="514350" lvl="1" indent="0" eaLnBrk="1" hangingPunct="1">
              <a:buNone/>
            </a:pPr>
            <a:endParaRPr lang="en-US" altLang="en-US" sz="2200" dirty="0">
              <a:cs typeface="Times New Roman" panose="02020603050405020304" pitchFamily="18" charset="0"/>
            </a:endParaRPr>
          </a:p>
        </p:txBody>
      </p:sp>
      <p:sp>
        <p:nvSpPr>
          <p:cNvPr id="393220" name="Rectangle 4">
            <a:extLst>
              <a:ext uri="{FF2B5EF4-FFF2-40B4-BE49-F238E27FC236}">
                <a16:creationId xmlns:a16="http://schemas.microsoft.com/office/drawing/2014/main" xmlns="" id="{30A4E3AC-5116-1847-A24F-6569D1C22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5795963"/>
            <a:ext cx="5811837" cy="5603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13" dirty="0">
                <a:ea typeface="ＭＳ Ｐゴシック" charset="0"/>
              </a:rPr>
              <a:t>NIAAA.  Clinicians Guide to Helping Patients Who Drink Too Much, 2007. </a:t>
            </a:r>
          </a:p>
          <a:p>
            <a:pPr>
              <a:defRPr/>
            </a:pPr>
            <a:r>
              <a:rPr lang="en-US" sz="1013" dirty="0">
                <a:ea typeface="ＭＳ Ｐゴシック" charset="0"/>
              </a:rPr>
              <a:t>Smith PC, Saitz R. J Gen Intern Med 2009 </a:t>
            </a:r>
            <a:r>
              <a:rPr lang="da-DK" sz="1013" dirty="0">
                <a:ea typeface="ＭＳ Ｐゴシック" charset="0"/>
              </a:rPr>
              <a:t>24:783-8</a:t>
            </a:r>
            <a:r>
              <a:rPr lang="en-US" sz="1013" dirty="0">
                <a:ea typeface="ＭＳ Ｐゴシック" charset="0"/>
              </a:rPr>
              <a:t>. </a:t>
            </a:r>
            <a:r>
              <a:rPr lang="en-US" sz="1013" dirty="0">
                <a:ea typeface="ＭＳ Ｐゴシック" charset="0"/>
                <a:cs typeface="ＭＳ Ｐゴシック" charset="0"/>
              </a:rPr>
              <a:t>Saitz R et al. J Studies Alcohol Drugs. 2014;75(1):153-157. </a:t>
            </a:r>
            <a:endParaRPr lang="en-US" sz="1013" dirty="0">
              <a:ea typeface="ＭＳ Ｐゴシック" charset="0"/>
            </a:endParaRPr>
          </a:p>
          <a:p>
            <a:pPr>
              <a:defRPr/>
            </a:pPr>
            <a:r>
              <a:rPr lang="en-US" sz="1013" dirty="0">
                <a:ea typeface="ＭＳ Ｐゴシック" charset="0"/>
                <a:cs typeface="ＭＳ Ｐゴシック" charset="0"/>
              </a:rPr>
              <a:t>McNeely J et al. Validation for self-administration. J Gen Intern Med. 2015 Dec;30(12):1757-64 </a:t>
            </a:r>
            <a:endParaRPr lang="en-US" sz="1013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xmlns="" id="{DB24130F-75D7-5B4D-A46C-D66DFEAB12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38250" y="922338"/>
            <a:ext cx="7810500" cy="5143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700">
                <a:ea typeface="ＭＳ Ｐゴシック" charset="0"/>
                <a:cs typeface="ＭＳ Ｐゴシック" charset="0"/>
              </a:rPr>
              <a:t>Alcohol Use Disorders Identification Test</a:t>
            </a:r>
            <a:br>
              <a:rPr lang="en-US" sz="2700">
                <a:ea typeface="ＭＳ Ｐゴシック" charset="0"/>
                <a:cs typeface="ＭＳ Ｐゴシック" charset="0"/>
              </a:rPr>
            </a:br>
            <a:r>
              <a:rPr lang="en-US" sz="2700">
                <a:ea typeface="ＭＳ Ｐゴシック" charset="0"/>
                <a:cs typeface="ＭＳ Ｐゴシック" charset="0"/>
              </a:rPr>
              <a:t>Consumption items (AUDIT-C)</a:t>
            </a:r>
          </a:p>
        </p:txBody>
      </p:sp>
      <p:sp>
        <p:nvSpPr>
          <p:cNvPr id="53251" name="Rectangle 8">
            <a:extLst>
              <a:ext uri="{FF2B5EF4-FFF2-40B4-BE49-F238E27FC236}">
                <a16:creationId xmlns:a16="http://schemas.microsoft.com/office/drawing/2014/main" xmlns="" id="{160452E7-1204-694B-8243-070DD078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475" y="1885950"/>
            <a:ext cx="5087938" cy="2894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700" dirty="0"/>
              <a:t>Requires scoring</a:t>
            </a:r>
          </a:p>
          <a:p>
            <a:pPr eaLnBrk="1" hangingPunct="1">
              <a:defRPr/>
            </a:pPr>
            <a:r>
              <a:rPr lang="en-US" altLang="en-US" sz="2700" u="sng" dirty="0"/>
              <a:t>&gt;</a:t>
            </a:r>
            <a:r>
              <a:rPr lang="en-US" altLang="en-US" sz="2700" dirty="0"/>
              <a:t>3 women, </a:t>
            </a:r>
            <a:r>
              <a:rPr lang="en-US" altLang="en-US" sz="2700" u="sng" dirty="0"/>
              <a:t>&gt;</a:t>
            </a:r>
            <a:r>
              <a:rPr lang="en-US" altLang="en-US" sz="2700" dirty="0"/>
              <a:t>4 men</a:t>
            </a:r>
          </a:p>
          <a:p>
            <a:pPr lvl="1" eaLnBrk="1" hangingPunct="1">
              <a:defRPr/>
            </a:pPr>
            <a:r>
              <a:rPr lang="en-US" altLang="en-US" sz="2363" dirty="0"/>
              <a:t>73-86% sensitivity</a:t>
            </a:r>
          </a:p>
          <a:p>
            <a:pPr lvl="1" eaLnBrk="1" hangingPunct="1">
              <a:defRPr/>
            </a:pPr>
            <a:r>
              <a:rPr lang="en-US" altLang="en-US" sz="2363" dirty="0"/>
              <a:t>89-91% specificity </a:t>
            </a:r>
          </a:p>
          <a:p>
            <a:pPr eaLnBrk="1" hangingPunct="1">
              <a:defRPr/>
            </a:pPr>
            <a:r>
              <a:rPr lang="en-US" altLang="en-US" sz="2700" u="sng" dirty="0"/>
              <a:t>&gt;</a:t>
            </a:r>
            <a:r>
              <a:rPr lang="en-US" altLang="en-US" sz="2700" dirty="0"/>
              <a:t>7 to 10 suggests moderate to severe disorder</a:t>
            </a:r>
          </a:p>
        </p:txBody>
      </p:sp>
      <p:pic>
        <p:nvPicPr>
          <p:cNvPr id="35844" name="Picture 7">
            <a:extLst>
              <a:ext uri="{FF2B5EF4-FFF2-40B4-BE49-F238E27FC236}">
                <a16:creationId xmlns:a16="http://schemas.microsoft.com/office/drawing/2014/main" xmlns="" id="{E5F14006-8F1C-1748-B2B1-D492AAC1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406525"/>
            <a:ext cx="371157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9">
            <a:extLst>
              <a:ext uri="{FF2B5EF4-FFF2-40B4-BE49-F238E27FC236}">
                <a16:creationId xmlns:a16="http://schemas.microsoft.com/office/drawing/2014/main" xmlns="" id="{ABE0CF60-FE69-3E4E-A6C9-CC9D67A18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5608638"/>
            <a:ext cx="22034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44" dirty="0"/>
              <a:t>Replace six with four for women, in item 3</a:t>
            </a:r>
          </a:p>
        </p:txBody>
      </p:sp>
      <p:sp>
        <p:nvSpPr>
          <p:cNvPr id="53254" name="Text Box 10">
            <a:extLst>
              <a:ext uri="{FF2B5EF4-FFF2-40B4-BE49-F238E27FC236}">
                <a16:creationId xmlns:a16="http://schemas.microsoft.com/office/drawing/2014/main" xmlns="" id="{85B57D22-7C17-604F-B6BE-804104C35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5935663"/>
            <a:ext cx="45672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FA6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44" i="1" dirty="0"/>
              <a:t>Saitz R. Screening for unhealthy use of alcohol and other drugs. </a:t>
            </a:r>
            <a:r>
              <a:rPr lang="en-US" altLang="en-US" sz="844" i="1" dirty="0" err="1"/>
              <a:t>UpToDate</a:t>
            </a:r>
            <a:r>
              <a:rPr lang="en-US" altLang="en-US" sz="844" i="1" dirty="0"/>
              <a:t>  2019.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xmlns="" id="{762A2838-A10E-1D4B-B738-DB5679BA9D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1" charset="-128"/>
                <a:cs typeface="ＭＳ Ｐゴシック" charset="0"/>
              </a:rPr>
              <a:t>screen results in primary care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CDB72CA1-D272-D543-A791-3C3906F4AC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2057400"/>
            <a:ext cx="92583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10-20% unhealthy alcohol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Of those, 1/5 alcohol use disorder (AUD)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3% unhealthy drug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Of those, 1/3 substance use disorder (SUD)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itz screening and assessment 2012">
  <a:themeElements>
    <a:clrScheme name="Office Theme 1">
      <a:dk1>
        <a:srgbClr val="000000"/>
      </a:dk1>
      <a:lt1>
        <a:srgbClr val="FFFFFF"/>
      </a:lt1>
      <a:dk2>
        <a:srgbClr val="0A2554"/>
      </a:dk2>
      <a:lt2>
        <a:srgbClr val="EEECE1"/>
      </a:lt2>
      <a:accent1>
        <a:srgbClr val="125E7B"/>
      </a:accent1>
      <a:accent2>
        <a:srgbClr val="629FA6"/>
      </a:accent2>
      <a:accent3>
        <a:srgbClr val="FFFFFF"/>
      </a:accent3>
      <a:accent4>
        <a:srgbClr val="000000"/>
      </a:accent4>
      <a:accent5>
        <a:srgbClr val="AAB6BF"/>
      </a:accent5>
      <a:accent6>
        <a:srgbClr val="589096"/>
      </a:accent6>
      <a:hlink>
        <a:srgbClr val="629FA6"/>
      </a:hlink>
      <a:folHlink>
        <a:srgbClr val="125E7B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A2554"/>
        </a:dk2>
        <a:lt2>
          <a:srgbClr val="EEECE1"/>
        </a:lt2>
        <a:accent1>
          <a:srgbClr val="125E7B"/>
        </a:accent1>
        <a:accent2>
          <a:srgbClr val="629FA6"/>
        </a:accent2>
        <a:accent3>
          <a:srgbClr val="FFFFFF"/>
        </a:accent3>
        <a:accent4>
          <a:srgbClr val="000000"/>
        </a:accent4>
        <a:accent5>
          <a:srgbClr val="AAB6BF"/>
        </a:accent5>
        <a:accent6>
          <a:srgbClr val="589096"/>
        </a:accent6>
        <a:hlink>
          <a:srgbClr val="629FA6"/>
        </a:hlink>
        <a:folHlink>
          <a:srgbClr val="125E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MC-BUMS">
      <a:dk1>
        <a:sysClr val="windowText" lastClr="000000"/>
      </a:dk1>
      <a:lt1>
        <a:sysClr val="window" lastClr="FFFFFF"/>
      </a:lt1>
      <a:dk2>
        <a:srgbClr val="0A2554"/>
      </a:dk2>
      <a:lt2>
        <a:srgbClr val="EEECE1"/>
      </a:lt2>
      <a:accent1>
        <a:srgbClr val="125E7B"/>
      </a:accent1>
      <a:accent2>
        <a:srgbClr val="629FA6"/>
      </a:accent2>
      <a:accent3>
        <a:srgbClr val="99CC66"/>
      </a:accent3>
      <a:accent4>
        <a:srgbClr val="FF9933"/>
      </a:accent4>
      <a:accent5>
        <a:srgbClr val="CCCC33"/>
      </a:accent5>
      <a:accent6>
        <a:srgbClr val="996699"/>
      </a:accent6>
      <a:hlink>
        <a:srgbClr val="629FA6"/>
      </a:hlink>
      <a:folHlink>
        <a:srgbClr val="125E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Saitz screening and assessment 2012.thmx</Template>
  <TotalTime>2666</TotalTime>
  <Words>1970</Words>
  <Application>Microsoft Macintosh PowerPoint</Application>
  <PresentationFormat>35mm Slides</PresentationFormat>
  <Paragraphs>291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Avenir</vt:lpstr>
      <vt:lpstr>Avenir Book</vt:lpstr>
      <vt:lpstr>Calibri</vt:lpstr>
      <vt:lpstr>Century Gothic</vt:lpstr>
      <vt:lpstr>Garamond</vt:lpstr>
      <vt:lpstr>Monotype Sorts</vt:lpstr>
      <vt:lpstr>MS PGothic</vt:lpstr>
      <vt:lpstr>ＭＳ Ｐゴシック</vt:lpstr>
      <vt:lpstr>Osaka</vt:lpstr>
      <vt:lpstr>Tahoma</vt:lpstr>
      <vt:lpstr>Times</vt:lpstr>
      <vt:lpstr>Times New Roman</vt:lpstr>
      <vt:lpstr>Wingdings</vt:lpstr>
      <vt:lpstr>Wingdings 2</vt:lpstr>
      <vt:lpstr>Arial</vt:lpstr>
      <vt:lpstr>Saitz screening and assessment 2012</vt:lpstr>
      <vt:lpstr>1_Office Theme</vt:lpstr>
      <vt:lpstr>Unhealthy alcohol and other drug use:  screening, assessment, brief intervention</vt:lpstr>
      <vt:lpstr>UNHEALTHY USE</vt:lpstr>
      <vt:lpstr>Case</vt:lpstr>
      <vt:lpstr>PowerPoint Presentation</vt:lpstr>
      <vt:lpstr>Risky Amounts</vt:lpstr>
      <vt:lpstr>screening</vt:lpstr>
      <vt:lpstr>‘Single’ Item</vt:lpstr>
      <vt:lpstr>Alcohol Use Disorders Identification Test Consumption items (AUDIT-C)</vt:lpstr>
      <vt:lpstr>screen results in primary care</vt:lpstr>
      <vt:lpstr>Assessment</vt:lpstr>
      <vt:lpstr>PowerPoint Presentation</vt:lpstr>
      <vt:lpstr>Interview, checklist or self-assessment</vt:lpstr>
      <vt:lpstr>CAGE         CAGE-AID</vt:lpstr>
      <vt:lpstr>Summary</vt:lpstr>
      <vt:lpstr>Brief intervention</vt:lpstr>
      <vt:lpstr>What is Brief Intervention?</vt:lpstr>
      <vt:lpstr>PowerPoint Presentation</vt:lpstr>
      <vt:lpstr>50 years of ALCOHOL brief intervention trials</vt:lpstr>
      <vt:lpstr>SETTING</vt:lpstr>
      <vt:lpstr>SBI for drugs: adults (Largely ineffective)</vt:lpstr>
      <vt:lpstr>Summary/Implications</vt:lpstr>
      <vt:lpstr>“SBRIT” reframe for disorder</vt:lpstr>
      <vt:lpstr>How?</vt:lpstr>
      <vt:lpstr>Best Advice</vt:lpstr>
      <vt:lpstr>Feedback</vt:lpstr>
      <vt:lpstr>Advice</vt:lpstr>
      <vt:lpstr>Goal Setting</vt:lpstr>
      <vt:lpstr>Addressing different stages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teach this?</vt:lpstr>
    </vt:vector>
  </TitlesOfParts>
  <Company>Dell Computer Corporation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Internist’s Approach to Alcohol Problems</dc:title>
  <dc:creator>Richard Saitz</dc:creator>
  <cp:lastModifiedBy>Microsoft Office User</cp:lastModifiedBy>
  <cp:revision>207</cp:revision>
  <cp:lastPrinted>2014-04-05T21:14:35Z</cp:lastPrinted>
  <dcterms:created xsi:type="dcterms:W3CDTF">2000-01-02T16:14:03Z</dcterms:created>
  <dcterms:modified xsi:type="dcterms:W3CDTF">2020-10-16T13:29:20Z</dcterms:modified>
</cp:coreProperties>
</file>