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62" r:id="rId3"/>
    <p:sldId id="263" r:id="rId4"/>
    <p:sldId id="264" r:id="rId5"/>
    <p:sldId id="267" r:id="rId6"/>
    <p:sldId id="261" r:id="rId7"/>
    <p:sldId id="269" r:id="rId8"/>
    <p:sldId id="268" r:id="rId9"/>
    <p:sldId id="266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8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81B59-037E-C54B-AF7F-171A749ED7E0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B4D68-4410-D341-A2E1-060EB919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Those 10,000 patients you will care for better are NOT the reasons that NIDA is paying for you to be here.  That’s good, but not enough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B4D68-4410-D341-A2E1-060EB9195F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Those 10,000 patients you will care for better are NOT the reasons that NIDA is paying for you to be here.  That’s good, but not enough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B4D68-4410-D341-A2E1-060EB9195F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285F-A797-6A45-95A5-EC58F80B6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D8B9E-2D73-DD43-877B-16626EECE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5670-C3D8-6345-BF70-0D2EA6EB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937DC-080D-DB48-A69F-D8D89949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B5A83-B0F8-F94D-858A-393C2ABA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FB69-1E8A-2D49-8BC5-7B4640F1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81F1B-57A4-4948-AFB4-51AA2138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FA2B-5791-4745-83CC-4393844F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83587-9F89-1B4A-9E28-45D8CC0A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3745-F32C-5B43-A198-747614D2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E8DDF-A54D-A545-AB2D-05E2C000B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CEACC-0A65-2B49-9D21-74F601671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569C4-2F2C-0B43-A5B0-C7213140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71849-E25A-2943-97DE-C502716A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7D120-8269-434D-BD6C-3E224196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D4A7-5387-1946-8842-0F76D358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22FC-2BBE-7D4A-9E48-6EB314BB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ADB09-DB3F-834B-ADB4-F8B457B7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635D-4CE6-2E49-AFCA-6F81FA2D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550CC-2EEE-1645-886F-97247263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5D5A-F756-654C-A65F-C908379A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742E0-4614-A24A-8B2F-8CA0E7DE1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4A81-E42F-F744-B43A-23DFC19F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B69B2-AAF4-5844-97B6-ECEE91F3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3E48-1E77-C646-99C5-51901BD3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1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05DA-ABEA-DA49-A999-2DD3C2D5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D2B8-8754-874B-B211-927A6770D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6ED96-4731-A94A-8EE7-1769239EC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1C744-4AA8-6147-A430-220A9DDE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356ED-DF5C-8641-834E-39DF41E2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63C80-AB6D-924E-86F5-500E86B6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7C17-9D50-224F-9F28-9C26D4E5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D0A89-F956-F640-B7A7-ED2360E35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6D0D0-7871-6A4F-86B7-048DCC0EF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0DCCD-BAA4-A744-BD0B-76DA66839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DBE41-A7BC-3F46-B679-168CC20B6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EAC75-35AB-0242-B24F-941FE715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9AF94-AF96-8941-8F9A-8DE70422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07210-7E6C-324A-ABB0-3B77E0C1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A392-D811-864F-B9FB-329A8F57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7FC5C-B463-E74D-8BD0-4F00B7D6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899BB-6ADB-8648-A453-CDC303A2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87378-F37C-4247-ACE5-99896567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2E837-7810-D544-BF38-476F9A40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8D53B-A77E-8146-B81B-108356ED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1B6D8-F112-3B42-9BBE-D8C49648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1E21-A218-3648-8620-A8C796E0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3E6E-05C7-4D49-B021-B8B32E6B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A68D2-5FA6-E540-B190-8D5962213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0254B-5594-0740-A266-C5495E18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A1DE6-967D-0A46-90ED-80FA3F2C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DC4A2-4D15-1040-9C3E-024D0A91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2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4AE4-27DD-0946-AF8A-0F71C9DB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6CADD-FC69-8B44-A8A7-3A11DB4C2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1DE48-877A-BE4D-8473-FD65F1CB1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244CB-9E82-1247-AB9E-E6565875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D9EFE-6C18-A140-BA5E-4AD60A95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30D71-9651-C84D-B5FD-A53B3FCD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1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8F30F-4A52-6747-8B88-67D0132B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1C2A8-989A-4642-902C-30C08DB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A30FC-D2A8-FC41-AE85-9B0D5694A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C91E-AE65-184A-8467-FB0EECB21D62}" type="datetimeFigureOut">
              <a:rPr lang="en-US" smtClean="0"/>
              <a:t>10/14/20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793E-5144-524A-8BAB-50F6EC831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13494-0BC7-B644-8011-4AE9340F5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1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5d.com/10-mind-bending-implications-of-the-many-worlds-theor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095A-5007-BD46-B134-2FBF7ACEB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  <a:cs typeface="Arial" panose="020B0604020202020204" pitchFamily="34" charset="0"/>
              </a:rPr>
              <a:t>How to get the most out of the next few days: </a:t>
            </a:r>
            <a:r>
              <a:rPr lang="en-US" sz="5400" b="1" i="1" dirty="0">
                <a:latin typeface="+mn-lt"/>
                <a:cs typeface="Arial" panose="020B0604020202020204" pitchFamily="34" charset="0"/>
              </a:rPr>
              <a:t>Priming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4D784-F107-7C4A-A70F-E91F15043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Angela Jackson, MD</a:t>
            </a:r>
          </a:p>
          <a:p>
            <a:r>
              <a:rPr lang="en-US" sz="3200" dirty="0"/>
              <a:t>Associate Dean, Student Affairs</a:t>
            </a:r>
          </a:p>
          <a:p>
            <a:r>
              <a:rPr lang="en-US" sz="3200" dirty="0"/>
              <a:t>Boston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304925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C97F-A1F0-CB42-8860-E008C0E5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I – “Lifted” – 15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4F18-BC65-9C4A-ADC2-5F9EBD9E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video</a:t>
            </a:r>
          </a:p>
          <a:p>
            <a:r>
              <a:rPr lang="en-US" dirty="0"/>
              <a:t>Identify with one of the players- “little guy”, “big guy” </a:t>
            </a:r>
          </a:p>
          <a:p>
            <a:r>
              <a:rPr lang="en-US" dirty="0"/>
              <a:t>What was the little guy’s agenda?</a:t>
            </a:r>
          </a:p>
          <a:p>
            <a:r>
              <a:rPr lang="en-US" dirty="0"/>
              <a:t>Can you see the “impress” vs “inspire” playing out here? </a:t>
            </a:r>
          </a:p>
          <a:p>
            <a:r>
              <a:rPr lang="en-US" dirty="0"/>
              <a:t>What did the big guy do well?</a:t>
            </a:r>
          </a:p>
          <a:p>
            <a:endParaRPr lang="en-US" dirty="0"/>
          </a:p>
          <a:p>
            <a:r>
              <a:rPr lang="en-US" dirty="0"/>
              <a:t>What can YOU learn about YOUR teaching approach here?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C705-09F0-5E41-B78A-9A6BC8C5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A74E8-82EA-8447-B693-CB23ECB64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content will be gained here – important to have expertise to teach effectively</a:t>
            </a:r>
          </a:p>
          <a:p>
            <a:r>
              <a:rPr lang="en-US" b="1" dirty="0"/>
              <a:t>HOW</a:t>
            </a:r>
            <a:r>
              <a:rPr lang="en-US" dirty="0"/>
              <a:t> if the content being delivered?  Pay attention to HOW the material is presented and make note of what you might want to borrow. Take notes – about delivery style, examples, techniques</a:t>
            </a:r>
          </a:p>
          <a:p>
            <a:endParaRPr lang="en-US" dirty="0"/>
          </a:p>
          <a:p>
            <a:r>
              <a:rPr lang="en-US" dirty="0"/>
              <a:t>To be an effective teacher:</a:t>
            </a:r>
          </a:p>
          <a:p>
            <a:pPr lvl="1"/>
            <a:r>
              <a:rPr lang="en-US" dirty="0"/>
              <a:t>WHAT?  - content to teach</a:t>
            </a:r>
          </a:p>
          <a:p>
            <a:pPr lvl="1"/>
            <a:r>
              <a:rPr lang="en-US" dirty="0"/>
              <a:t>HOW?  - strategies to actually DELIVER the content </a:t>
            </a:r>
          </a:p>
          <a:p>
            <a:pPr lvl="1"/>
            <a:r>
              <a:rPr lang="en-US" dirty="0"/>
              <a:t>WHO?  - your learners are ADULT LEARNERS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83A1-2498-C848-BE10-0B443500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10F9-683A-1646-BA21-F4288C14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/>
              <a:t>Principles of Adult Learning:</a:t>
            </a:r>
          </a:p>
          <a:p>
            <a:pPr lvl="1"/>
            <a:r>
              <a:rPr lang="en-US" sz="3300" dirty="0"/>
              <a:t>You can read Knowles OR you can think about how you learn</a:t>
            </a:r>
          </a:p>
          <a:p>
            <a:pPr lvl="1"/>
            <a:r>
              <a:rPr lang="en-US" sz="3300" dirty="0"/>
              <a:t>Think about a memorable, POSITIVE learning experience that you have had as an adult</a:t>
            </a:r>
          </a:p>
          <a:p>
            <a:pPr marL="457200" lvl="1" indent="0">
              <a:buNone/>
            </a:pPr>
            <a:endParaRPr lang="en-US" sz="3300" dirty="0"/>
          </a:p>
          <a:p>
            <a:r>
              <a:rPr lang="en-US" sz="3300" dirty="0">
                <a:cs typeface="Arial" panose="020B0604020202020204" pitchFamily="34" charset="0"/>
              </a:rPr>
              <a:t>Adult learners want :</a:t>
            </a:r>
          </a:p>
          <a:p>
            <a:pPr lvl="1"/>
            <a:r>
              <a:rPr lang="en-US" sz="3300" dirty="0">
                <a:cs typeface="Arial" panose="020B0604020202020204" pitchFamily="34" charset="0"/>
              </a:rPr>
              <a:t> Useful information that can be used right away, that is practical. They want to be involved in the creation of the agenda, with information tailored to their needs.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6F21A-3113-2246-9084-212CB7B9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8F29-441F-0042-A955-112850CE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Impress vs Inspire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Impress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Does not promote action, it is about the teacher not the learner</a:t>
            </a:r>
          </a:p>
          <a:p>
            <a:pPr marL="457200" lvl="1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Inspire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Promotes learning=change in behavior or mindset, brings the topic into the realm of possibility, makes it seem possible, demystifies, breaks down into do-able steps, models the how, thinks out loud…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E927-8021-1847-8D13-C8DD6AD2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Patients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1EC06-83D7-A146-BFCF-0B647267B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008"/>
            <a:ext cx="10515600" cy="4625955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endParaRPr lang="en-US" sz="4800" dirty="0"/>
          </a:p>
          <a:p>
            <a:pPr lvl="1"/>
            <a:r>
              <a:rPr lang="en-US" sz="4800" dirty="0"/>
              <a:t>How many patients will you care for in your career?</a:t>
            </a:r>
          </a:p>
          <a:p>
            <a:pPr marL="457200" lvl="1" indent="0">
              <a:buNone/>
            </a:pPr>
            <a:r>
              <a:rPr lang="en-US" sz="4800" dirty="0"/>
              <a:t> </a:t>
            </a:r>
          </a:p>
          <a:p>
            <a:pPr lvl="1"/>
            <a:r>
              <a:rPr lang="en-US" sz="4800" dirty="0"/>
              <a:t>Do you do a good job?</a:t>
            </a:r>
          </a:p>
          <a:p>
            <a:pPr marL="457200" lvl="1" indent="0">
              <a:buNone/>
            </a:pPr>
            <a:r>
              <a:rPr lang="en-US" sz="4800" dirty="0"/>
              <a:t>  </a:t>
            </a:r>
          </a:p>
          <a:p>
            <a:pPr lvl="1"/>
            <a:r>
              <a:rPr lang="en-US" sz="4800" dirty="0"/>
              <a:t>You will learn skills here that will allow you to provide better care to your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7B61-2B23-EA45-BA79-376D2584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Learners</a:t>
            </a:r>
            <a:endParaRPr lang="en-US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0333-EEC6-2B49-B360-38C96C3C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825625"/>
            <a:ext cx="11087582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8400" dirty="0"/>
          </a:p>
          <a:p>
            <a:pPr marL="457200" lvl="1" indent="0" algn="ctr">
              <a:buNone/>
            </a:pPr>
            <a:r>
              <a:rPr lang="en-US" sz="4400" dirty="0"/>
              <a:t>“He who can, does; he who cannot, teaches.”</a:t>
            </a:r>
          </a:p>
          <a:p>
            <a:pPr marL="457200" lvl="1" indent="0" algn="ctr">
              <a:buNone/>
            </a:pPr>
            <a:r>
              <a:rPr lang="en-US" sz="3600" dirty="0"/>
              <a:t>George Bernard Shaw</a:t>
            </a:r>
          </a:p>
          <a:p>
            <a:pPr marL="457200" lvl="1" indent="0">
              <a:buNone/>
            </a:pPr>
            <a:endParaRPr lang="en-US" sz="4400" dirty="0"/>
          </a:p>
          <a:p>
            <a:pPr lvl="1"/>
            <a:endParaRPr lang="en-US" sz="8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5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7B61-2B23-EA45-BA79-376D2584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Learners</a:t>
            </a:r>
            <a:endParaRPr lang="en-US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0333-EEC6-2B49-B360-38C96C3C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825625"/>
            <a:ext cx="11087582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400" dirty="0"/>
          </a:p>
          <a:p>
            <a:pPr marL="457200" lvl="1" indent="0" algn="ctr">
              <a:buNone/>
            </a:pPr>
            <a:r>
              <a:rPr lang="en-US" sz="4400" dirty="0"/>
              <a:t>“</a:t>
            </a:r>
            <a:r>
              <a:rPr lang="en-US" sz="4400" strike="sngStrike" dirty="0"/>
              <a:t>He who can, does; he who cannot, teaches.”</a:t>
            </a:r>
          </a:p>
          <a:p>
            <a:pPr marL="457200" lvl="1" indent="0" algn="ctr">
              <a:buNone/>
            </a:pPr>
            <a:r>
              <a:rPr lang="en-US" sz="3600" dirty="0"/>
              <a:t>George Bernard Shaw</a:t>
            </a:r>
            <a:endParaRPr lang="en-US" sz="4400" dirty="0"/>
          </a:p>
          <a:p>
            <a:pPr marL="457200" lvl="1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WRONG!!</a:t>
            </a:r>
          </a:p>
          <a:p>
            <a:pPr marL="457200" lvl="1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sz="4400" b="1" dirty="0"/>
              <a:t>Those who can, do and TEACH BEST</a:t>
            </a:r>
          </a:p>
          <a:p>
            <a:pPr marL="457200" lvl="1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4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0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F29-4A2A-8A4C-958D-36AB9C9E5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are you here?		Learners!!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7E93A-663C-C141-B496-B0840B682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7000" dirty="0"/>
              <a:t>How many patients will the people you teach care for? </a:t>
            </a:r>
          </a:p>
          <a:p>
            <a:r>
              <a:rPr lang="en-US" sz="7000" dirty="0"/>
              <a:t>And the people you teach, also teach others…. </a:t>
            </a:r>
          </a:p>
          <a:p>
            <a:r>
              <a:rPr lang="en-US" sz="7000" dirty="0"/>
              <a:t>Pebble in a pond.</a:t>
            </a:r>
          </a:p>
          <a:p>
            <a:endParaRPr lang="en-US" sz="7000" dirty="0"/>
          </a:p>
          <a:p>
            <a:pPr lvl="1"/>
            <a:r>
              <a:rPr lang="en-US" sz="7000" dirty="0"/>
              <a:t>That’s why you are here  - its your role as teacher that allows you to make a marked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6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9860-4991-E345-9BEF-A7FE99A5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B6B7E-B094-6E4E-8DC2-77D09768E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So, in summary, you are here for your ability to INSPIRE your learners, and impact subsequent generations.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8CBFE3E-43B3-B842-8752-A75A3867D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43075" y="2800351"/>
            <a:ext cx="8686800" cy="36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556</Words>
  <Application>Microsoft Macintosh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to get the most out of the next few days: Priming</vt:lpstr>
      <vt:lpstr>Why are you here?</vt:lpstr>
      <vt:lpstr>Why are you here?</vt:lpstr>
      <vt:lpstr>Why are you here?</vt:lpstr>
      <vt:lpstr>Why are you here?  Patients</vt:lpstr>
      <vt:lpstr>Why are you here?  Learners</vt:lpstr>
      <vt:lpstr>Why are you here?  Learners</vt:lpstr>
      <vt:lpstr>Why are you here?  Learners!!</vt:lpstr>
      <vt:lpstr>Why are you here?</vt:lpstr>
      <vt:lpstr>Part I – “Lifted” – 15 min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Dynamics- Teaching Challenges and Opportunities</dc:title>
  <dc:creator>Jackson, Angela H</dc:creator>
  <cp:lastModifiedBy>Jackson, Angela H</cp:lastModifiedBy>
  <cp:revision>11</cp:revision>
  <dcterms:created xsi:type="dcterms:W3CDTF">2019-04-29T12:38:12Z</dcterms:created>
  <dcterms:modified xsi:type="dcterms:W3CDTF">2020-10-15T02:54:05Z</dcterms:modified>
</cp:coreProperties>
</file>