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390" r:id="rId4"/>
    <p:sldId id="262" r:id="rId5"/>
    <p:sldId id="314" r:id="rId6"/>
    <p:sldId id="365" r:id="rId7"/>
    <p:sldId id="295" r:id="rId8"/>
    <p:sldId id="259" r:id="rId9"/>
    <p:sldId id="296" r:id="rId10"/>
    <p:sldId id="312" r:id="rId11"/>
    <p:sldId id="368" r:id="rId12"/>
    <p:sldId id="379" r:id="rId13"/>
    <p:sldId id="384" r:id="rId14"/>
    <p:sldId id="315" r:id="rId15"/>
    <p:sldId id="364" r:id="rId16"/>
    <p:sldId id="270" r:id="rId17"/>
    <p:sldId id="319" r:id="rId18"/>
    <p:sldId id="380" r:id="rId19"/>
    <p:sldId id="392" r:id="rId20"/>
    <p:sldId id="396" r:id="rId21"/>
    <p:sldId id="393" r:id="rId22"/>
    <p:sldId id="388" r:id="rId23"/>
    <p:sldId id="397" r:id="rId24"/>
    <p:sldId id="394" r:id="rId25"/>
    <p:sldId id="372" r:id="rId26"/>
    <p:sldId id="373" r:id="rId27"/>
    <p:sldId id="375" r:id="rId28"/>
    <p:sldId id="371" r:id="rId29"/>
    <p:sldId id="383" r:id="rId30"/>
    <p:sldId id="258" r:id="rId31"/>
    <p:sldId id="374" r:id="rId32"/>
    <p:sldId id="285" r:id="rId33"/>
    <p:sldId id="358" r:id="rId34"/>
    <p:sldId id="386" r:id="rId35"/>
    <p:sldId id="3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agley" initials="SMB" lastIdx="9" clrIdx="0">
    <p:extLst>
      <p:ext uri="{19B8F6BF-5375-455C-9EA6-DF929625EA0E}">
        <p15:presenceInfo xmlns:p15="http://schemas.microsoft.com/office/powerpoint/2012/main" userId="Sarah Bagley" providerId="None"/>
      </p:ext>
    </p:extLst>
  </p:cmAuthor>
  <p:cmAuthor id="2" name="Sarah Bagley" initials="SB" lastIdx="4" clrIdx="1">
    <p:extLst>
      <p:ext uri="{19B8F6BF-5375-455C-9EA6-DF929625EA0E}">
        <p15:presenceInfo xmlns:p15="http://schemas.microsoft.com/office/powerpoint/2012/main" userId="bcc21c3900e30537" providerId="Windows Live"/>
      </p:ext>
    </p:extLst>
  </p:cmAuthor>
  <p:cmAuthor id="3" name="Microsoft Office User" initials="MOU" lastIdx="1"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ACBCD9"/>
    <a:srgbClr val="7266BA"/>
    <a:srgbClr val="948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11" autoAdjust="0"/>
    <p:restoredTop sz="94643"/>
  </p:normalViewPr>
  <p:slideViewPr>
    <p:cSldViewPr snapToGrid="0" snapToObjects="1">
      <p:cViewPr varScale="1">
        <p:scale>
          <a:sx n="109" d="100"/>
          <a:sy n="109" d="100"/>
        </p:scale>
        <p:origin x="192" y="328"/>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schoen\AppData\Roaming\Microsoft\Excel\overdose_data_1999-2017_0%20(version%202).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'Rate Drug OD, 15-24 Years'!$B$14</c:f>
              <c:strCache>
                <c:ptCount val="1"/>
                <c:pt idx="0">
                  <c:v>Prescription Opioids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'Rate Drug OD, 15-24 Years'!$C$7:$U$7</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'Rate Drug OD, 15-24 Years'!$C$14:$U$14</c:f>
              <c:numCache>
                <c:formatCode>0.0</c:formatCode>
                <c:ptCount val="19"/>
                <c:pt idx="0">
                  <c:v>0.6</c:v>
                </c:pt>
                <c:pt idx="1">
                  <c:v>0.7</c:v>
                </c:pt>
                <c:pt idx="2">
                  <c:v>1.2</c:v>
                </c:pt>
                <c:pt idx="3">
                  <c:v>1.6</c:v>
                </c:pt>
                <c:pt idx="4">
                  <c:v>2</c:v>
                </c:pt>
                <c:pt idx="5">
                  <c:v>2.5</c:v>
                </c:pt>
                <c:pt idx="6">
                  <c:v>2.5</c:v>
                </c:pt>
                <c:pt idx="7">
                  <c:v>3.2</c:v>
                </c:pt>
                <c:pt idx="8">
                  <c:v>3.6</c:v>
                </c:pt>
                <c:pt idx="9">
                  <c:v>3.3</c:v>
                </c:pt>
                <c:pt idx="10">
                  <c:v>3.2</c:v>
                </c:pt>
                <c:pt idx="11">
                  <c:v>3.5</c:v>
                </c:pt>
                <c:pt idx="12">
                  <c:v>3.3</c:v>
                </c:pt>
                <c:pt idx="13">
                  <c:v>2.5</c:v>
                </c:pt>
                <c:pt idx="14">
                  <c:v>2.2000000000000002</c:v>
                </c:pt>
                <c:pt idx="15">
                  <c:v>2.1</c:v>
                </c:pt>
                <c:pt idx="16">
                  <c:v>2</c:v>
                </c:pt>
                <c:pt idx="17">
                  <c:v>2.6</c:v>
                </c:pt>
                <c:pt idx="18">
                  <c:v>2.4</c:v>
                </c:pt>
              </c:numCache>
            </c:numRef>
          </c:val>
          <c:smooth val="0"/>
          <c:extLst>
            <c:ext xmlns:c16="http://schemas.microsoft.com/office/drawing/2014/chart" uri="{C3380CC4-5D6E-409C-BE32-E72D297353CC}">
              <c16:uniqueId val="{00000000-9A83-1A48-BBDB-13C8BB05568B}"/>
            </c:ext>
          </c:extLst>
        </c:ser>
        <c:ser>
          <c:idx val="1"/>
          <c:order val="1"/>
          <c:tx>
            <c:strRef>
              <c:f>'Rate Drug OD, 15-24 Years'!$B$20</c:f>
              <c:strCache>
                <c:ptCount val="1"/>
                <c:pt idx="0">
                  <c:v>Heroin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'Rate Drug OD, 15-24 Years'!$C$7:$U$7</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'Rate Drug OD, 15-24 Years'!$C$20:$U$20</c:f>
              <c:numCache>
                <c:formatCode>0.0</c:formatCode>
                <c:ptCount val="19"/>
                <c:pt idx="0">
                  <c:v>0.5</c:v>
                </c:pt>
                <c:pt idx="1">
                  <c:v>0.6</c:v>
                </c:pt>
                <c:pt idx="2">
                  <c:v>0.5</c:v>
                </c:pt>
                <c:pt idx="3">
                  <c:v>0.6</c:v>
                </c:pt>
                <c:pt idx="4">
                  <c:v>0.6</c:v>
                </c:pt>
                <c:pt idx="5">
                  <c:v>0.6</c:v>
                </c:pt>
                <c:pt idx="6">
                  <c:v>0.7</c:v>
                </c:pt>
                <c:pt idx="7">
                  <c:v>0.7</c:v>
                </c:pt>
                <c:pt idx="8">
                  <c:v>0.8</c:v>
                </c:pt>
                <c:pt idx="9">
                  <c:v>1.1000000000000001</c:v>
                </c:pt>
                <c:pt idx="10">
                  <c:v>1.2</c:v>
                </c:pt>
                <c:pt idx="11">
                  <c:v>1.2</c:v>
                </c:pt>
                <c:pt idx="12">
                  <c:v>1.8</c:v>
                </c:pt>
                <c:pt idx="13">
                  <c:v>2.2000000000000002</c:v>
                </c:pt>
                <c:pt idx="14">
                  <c:v>2.9</c:v>
                </c:pt>
                <c:pt idx="15">
                  <c:v>3.3</c:v>
                </c:pt>
                <c:pt idx="16">
                  <c:v>3.8</c:v>
                </c:pt>
                <c:pt idx="17">
                  <c:v>4</c:v>
                </c:pt>
                <c:pt idx="18">
                  <c:v>3.4</c:v>
                </c:pt>
              </c:numCache>
            </c:numRef>
          </c:val>
          <c:smooth val="0"/>
          <c:extLst>
            <c:ext xmlns:c16="http://schemas.microsoft.com/office/drawing/2014/chart" uri="{C3380CC4-5D6E-409C-BE32-E72D297353CC}">
              <c16:uniqueId val="{00000001-9A83-1A48-BBDB-13C8BB05568B}"/>
            </c:ext>
          </c:extLst>
        </c:ser>
        <c:ser>
          <c:idx val="3"/>
          <c:order val="3"/>
          <c:tx>
            <c:strRef>
              <c:f>'Rate Drug OD, 15-24 Years'!$B$23</c:f>
              <c:strCache>
                <c:ptCount val="1"/>
                <c:pt idx="0">
                  <c:v>Heroin AND Other Synthetic Narcotics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'Rate Drug OD, 15-24 Years'!$C$7:$U$7</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'Rate Drug OD, 15-24 Years'!$C$23:$U$23</c:f>
              <c:numCache>
                <c:formatCode>General</c:formatCode>
                <c:ptCount val="19"/>
                <c:pt idx="14" formatCode="0.0">
                  <c:v>0</c:v>
                </c:pt>
                <c:pt idx="15" formatCode="0.0">
                  <c:v>0.3</c:v>
                </c:pt>
                <c:pt idx="16" formatCode="0.0">
                  <c:v>0.7</c:v>
                </c:pt>
                <c:pt idx="17" formatCode="0.0">
                  <c:v>1.2</c:v>
                </c:pt>
                <c:pt idx="18" formatCode="0.0">
                  <c:v>1.6</c:v>
                </c:pt>
              </c:numCache>
            </c:numRef>
          </c:val>
          <c:smooth val="0"/>
          <c:extLst>
            <c:ext xmlns:c16="http://schemas.microsoft.com/office/drawing/2014/chart" uri="{C3380CC4-5D6E-409C-BE32-E72D297353CC}">
              <c16:uniqueId val="{00000002-9A83-1A48-BBDB-13C8BB05568B}"/>
            </c:ext>
          </c:extLst>
        </c:ser>
        <c:ser>
          <c:idx val="4"/>
          <c:order val="4"/>
          <c:tx>
            <c:strRef>
              <c:f>'Rate Drug OD, 15-24 Years'!$B$26</c:f>
              <c:strCache>
                <c:ptCount val="1"/>
                <c:pt idx="0">
                  <c:v>Other Synthetic Narcotics (fentanyl)</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numRef>
              <c:f>'Rate Drug OD, 15-24 Years'!$C$7:$U$7</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'Rate Drug OD, 15-24 Years'!$C$26:$U$26</c:f>
              <c:numCache>
                <c:formatCode>0.0</c:formatCode>
                <c:ptCount val="19"/>
                <c:pt idx="0">
                  <c:v>0.1</c:v>
                </c:pt>
                <c:pt idx="1">
                  <c:v>0.1</c:v>
                </c:pt>
                <c:pt idx="2">
                  <c:v>0.1</c:v>
                </c:pt>
                <c:pt idx="3">
                  <c:v>0.2</c:v>
                </c:pt>
                <c:pt idx="4">
                  <c:v>0.3</c:v>
                </c:pt>
                <c:pt idx="5">
                  <c:v>0.3</c:v>
                </c:pt>
                <c:pt idx="6">
                  <c:v>0.3</c:v>
                </c:pt>
                <c:pt idx="7">
                  <c:v>0.6</c:v>
                </c:pt>
                <c:pt idx="8">
                  <c:v>0.4</c:v>
                </c:pt>
                <c:pt idx="9">
                  <c:v>0.4</c:v>
                </c:pt>
                <c:pt idx="10">
                  <c:v>0.5</c:v>
                </c:pt>
                <c:pt idx="11">
                  <c:v>0.5</c:v>
                </c:pt>
                <c:pt idx="12">
                  <c:v>0.5</c:v>
                </c:pt>
                <c:pt idx="13">
                  <c:v>0.4</c:v>
                </c:pt>
                <c:pt idx="14">
                  <c:v>0.5</c:v>
                </c:pt>
                <c:pt idx="15">
                  <c:v>1.2</c:v>
                </c:pt>
                <c:pt idx="16">
                  <c:v>2.2999999999999998</c:v>
                </c:pt>
                <c:pt idx="17">
                  <c:v>4.5</c:v>
                </c:pt>
                <c:pt idx="18">
                  <c:v>6.1</c:v>
                </c:pt>
              </c:numCache>
            </c:numRef>
          </c:val>
          <c:smooth val="0"/>
          <c:extLst>
            <c:ext xmlns:c16="http://schemas.microsoft.com/office/drawing/2014/chart" uri="{C3380CC4-5D6E-409C-BE32-E72D297353CC}">
              <c16:uniqueId val="{00000003-9A83-1A48-BBDB-13C8BB05568B}"/>
            </c:ext>
          </c:extLst>
        </c:ser>
        <c:dLbls>
          <c:showLegendKey val="0"/>
          <c:showVal val="0"/>
          <c:showCatName val="0"/>
          <c:showSerName val="0"/>
          <c:showPercent val="0"/>
          <c:showBubbleSize val="0"/>
        </c:dLbls>
        <c:marker val="1"/>
        <c:smooth val="0"/>
        <c:axId val="415613856"/>
        <c:axId val="415614248"/>
        <c:extLst>
          <c:ext xmlns:c15="http://schemas.microsoft.com/office/drawing/2012/chart" uri="{02D57815-91ED-43cb-92C2-25804820EDAC}">
            <c15:filteredLineSeries>
              <c15:ser>
                <c:idx val="2"/>
                <c:order val="2"/>
                <c:tx>
                  <c:strRef>
                    <c:extLst>
                      <c:ext uri="{02D57815-91ED-43cb-92C2-25804820EDAC}">
                        <c15:formulaRef>
                          <c15:sqref>'Rate Drug OD, 15-24 Years'!$B$17</c15:sqref>
                        </c15:formulaRef>
                      </c:ext>
                    </c:extLst>
                    <c:strCache>
                      <c:ptCount val="1"/>
                      <c:pt idx="0">
                        <c:v>Prescription Opioids AND Other Synthetic Narcotics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'Rate Drug OD, 15-24 Years'!$C$7:$U$7</c15:sqref>
                        </c15:formulaRef>
                      </c:ext>
                    </c:extLst>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extLst>
                      <c:ext uri="{02D57815-91ED-43cb-92C2-25804820EDAC}">
                        <c15:formulaRef>
                          <c15:sqref>'Rate Drug OD, 15-24 Years'!$C$17:$U$17</c15:sqref>
                        </c15:formulaRef>
                      </c:ext>
                    </c:extLst>
                    <c:numCache>
                      <c:formatCode>General</c:formatCode>
                      <c:ptCount val="19"/>
                      <c:pt idx="10" formatCode="0.0">
                        <c:v>0.1</c:v>
                      </c:pt>
                      <c:pt idx="11" formatCode="0.0">
                        <c:v>0.1</c:v>
                      </c:pt>
                      <c:pt idx="12" formatCode="0.0">
                        <c:v>0.1</c:v>
                      </c:pt>
                      <c:pt idx="15" formatCode="0.0">
                        <c:v>0.1</c:v>
                      </c:pt>
                      <c:pt idx="16" formatCode="0.0">
                        <c:v>0.3</c:v>
                      </c:pt>
                      <c:pt idx="17" formatCode="0.0">
                        <c:v>0.4</c:v>
                      </c:pt>
                      <c:pt idx="18" formatCode="0.0">
                        <c:v>0.6</c:v>
                      </c:pt>
                    </c:numCache>
                  </c:numRef>
                </c:val>
                <c:smooth val="0"/>
                <c:extLst>
                  <c:ext xmlns:c16="http://schemas.microsoft.com/office/drawing/2014/chart" uri="{C3380CC4-5D6E-409C-BE32-E72D297353CC}">
                    <c16:uniqueId val="{00000004-9A83-1A48-BBDB-13C8BB05568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'Rate Drug OD, 15-24 Years'!$C$7</c15:sqref>
                        </c15:formulaRef>
                      </c:ext>
                    </c:extLst>
                    <c:strCache>
                      <c:ptCount val="1"/>
                      <c:pt idx="0">
                        <c:v>1999</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'Rate Drug OD, 15-24 Years'!$C$7:$U$7</c15:sqref>
                        </c15:formulaRef>
                      </c:ext>
                    </c:extLst>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extLst xmlns:c15="http://schemas.microsoft.com/office/drawing/2012/chart">
                      <c:ext xmlns:c15="http://schemas.microsoft.com/office/drawing/2012/chart" uri="{02D57815-91ED-43cb-92C2-25804820EDAC}">
                        <c15:formulaRef>
                          <c15:sqref>'Rate Drug OD, 15-24 Years'!$D$7:$U$7</c15:sqref>
                        </c15:formulaRef>
                      </c:ext>
                    </c:extLst>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val>
                <c:smooth val="0"/>
                <c:extLst xmlns:c15="http://schemas.microsoft.com/office/drawing/2012/chart">
                  <c:ext xmlns:c16="http://schemas.microsoft.com/office/drawing/2014/chart" uri="{C3380CC4-5D6E-409C-BE32-E72D297353CC}">
                    <c16:uniqueId val="{00000005-9A83-1A48-BBDB-13C8BB05568B}"/>
                  </c:ext>
                </c:extLst>
              </c15:ser>
            </c15:filteredLineSeries>
          </c:ext>
        </c:extLst>
      </c:lineChart>
      <c:catAx>
        <c:axId val="4156138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5614248"/>
        <c:crosses val="autoZero"/>
        <c:auto val="1"/>
        <c:lblAlgn val="ctr"/>
        <c:lblOffset val="100"/>
        <c:noMultiLvlLbl val="0"/>
      </c:catAx>
      <c:valAx>
        <c:axId val="415614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Rate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5613856"/>
        <c:crosses val="autoZero"/>
        <c:crossBetween val="between"/>
      </c:valAx>
      <c:spPr>
        <a:solidFill>
          <a:schemeClr val="bg1"/>
        </a:solidFill>
        <a:ln>
          <a:noFill/>
        </a:ln>
        <a:effectLst/>
      </c:spPr>
    </c:plotArea>
    <c:legend>
      <c:legendPos val="l"/>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4-13T09:44:56.377" idx="1">
    <p:pos x="727" y="459"/>
    <p:text>The take home here is that dupe actually seems best in terms of length of stay, but that we really need more trials to make a final call</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14986-CB1E-E147-AC6F-274EF68D9CDA}" type="datetimeFigureOut">
              <a:rPr lang="en-US" smtClean="0"/>
              <a:t>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AC1B9-CF8D-BC48-827D-5DB25F2FBA7D}" type="slidenum">
              <a:rPr lang="en-US" smtClean="0"/>
              <a:t>‹#›</a:t>
            </a:fld>
            <a:endParaRPr lang="en-US"/>
          </a:p>
        </p:txBody>
      </p:sp>
    </p:spTree>
    <p:extLst>
      <p:ext uri="{BB962C8B-B14F-4D97-AF65-F5344CB8AC3E}">
        <p14:creationId xmlns:p14="http://schemas.microsoft.com/office/powerpoint/2010/main" val="243022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F7ADE-A7CE-40C3-ABD3-DE2CCD2DE5DC}" type="slidenum">
              <a:rPr lang="en-US" smtClean="0"/>
              <a:t>6</a:t>
            </a:fld>
            <a:endParaRPr lang="en-US"/>
          </a:p>
        </p:txBody>
      </p:sp>
    </p:spTree>
    <p:extLst>
      <p:ext uri="{BB962C8B-B14F-4D97-AF65-F5344CB8AC3E}">
        <p14:creationId xmlns:p14="http://schemas.microsoft.com/office/powerpoint/2010/main" val="39382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have now told you that overall opioid use has been decreasing</a:t>
            </a:r>
            <a:r>
              <a:rPr lang="en-US" baseline="0" dirty="0"/>
              <a:t> but that hospitalization for opioid poisoning might be increasing- until really last week there was question about what was happening with overdose deaths in this age group- but then this data brief was released by the CDC and the NCHS- showing that there has been an increase in the last couple of years in overdose deaths (from any substance)</a:t>
            </a:r>
            <a:endParaRPr lang="en-US" dirty="0"/>
          </a:p>
        </p:txBody>
      </p:sp>
      <p:sp>
        <p:nvSpPr>
          <p:cNvPr id="4" name="Slide Number Placeholder 3"/>
          <p:cNvSpPr>
            <a:spLocks noGrp="1"/>
          </p:cNvSpPr>
          <p:nvPr>
            <p:ph type="sldNum" sz="quarter" idx="10"/>
          </p:nvPr>
        </p:nvSpPr>
        <p:spPr/>
        <p:txBody>
          <a:bodyPr/>
          <a:lstStyle/>
          <a:p>
            <a:fld id="{4AC03F29-C33C-744B-9C67-4A132DB3C060}" type="slidenum">
              <a:rPr lang="en-US" smtClean="0"/>
              <a:t>11</a:t>
            </a:fld>
            <a:endParaRPr lang="en-US"/>
          </a:p>
        </p:txBody>
      </p:sp>
    </p:spTree>
    <p:extLst>
      <p:ext uri="{BB962C8B-B14F-4D97-AF65-F5344CB8AC3E}">
        <p14:creationId xmlns:p14="http://schemas.microsoft.com/office/powerpoint/2010/main" val="291825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F588-F387-7543-BF5E-834CA01C29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F0EE8D-11FF-9042-81B5-293A04396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B6B40A-1C0F-094B-8FB6-863BB7A64356}"/>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5" name="Footer Placeholder 4">
            <a:extLst>
              <a:ext uri="{FF2B5EF4-FFF2-40B4-BE49-F238E27FC236}">
                <a16:creationId xmlns:a16="http://schemas.microsoft.com/office/drawing/2014/main" id="{3B9B22A1-6941-964E-89D9-3631131B7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79F96-6259-B244-8B8B-C3416B1B856F}"/>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249065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A6D1-6A09-B647-BF8E-D6E238E54E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7B49F8-7E1E-E342-8E97-500912185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258D6-9A22-994D-A665-1347A5E61A6C}"/>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5" name="Footer Placeholder 4">
            <a:extLst>
              <a:ext uri="{FF2B5EF4-FFF2-40B4-BE49-F238E27FC236}">
                <a16:creationId xmlns:a16="http://schemas.microsoft.com/office/drawing/2014/main" id="{1E583336-D491-5D4E-B9A7-4F9D1234A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B7CD8-794C-2D41-9DA8-7493666710D0}"/>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318637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D82E82-D04F-7D47-856B-5045C90024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CF7BF8-63DC-9D46-B066-9069E84044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854D7-08E1-6F48-901A-6546933A1B6D}"/>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5" name="Footer Placeholder 4">
            <a:extLst>
              <a:ext uri="{FF2B5EF4-FFF2-40B4-BE49-F238E27FC236}">
                <a16:creationId xmlns:a16="http://schemas.microsoft.com/office/drawing/2014/main" id="{B814778D-192B-CF41-A777-B37E2B1F4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EBA54-96B4-794F-B09A-00B83FC11A6B}"/>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364627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C086-902E-7A4C-BBB4-8AB76793DB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60258-FDAE-2642-966B-A87DC441BB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66364-7F3A-754A-9DE3-6A9BF6833689}"/>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5" name="Footer Placeholder 4">
            <a:extLst>
              <a:ext uri="{FF2B5EF4-FFF2-40B4-BE49-F238E27FC236}">
                <a16:creationId xmlns:a16="http://schemas.microsoft.com/office/drawing/2014/main" id="{C35CE219-3409-FB4F-B578-5E7A2EF2C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84EB9-F07C-FE4C-9550-BED12E68DB0B}"/>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42010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C9AA-33B8-1D47-8686-D3E54F5BB8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E1FD44-640E-F34C-B71A-214777B04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DF457E-446B-BD41-BC0A-04C3510C7BF0}"/>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5" name="Footer Placeholder 4">
            <a:extLst>
              <a:ext uri="{FF2B5EF4-FFF2-40B4-BE49-F238E27FC236}">
                <a16:creationId xmlns:a16="http://schemas.microsoft.com/office/drawing/2014/main" id="{5BA49B87-A287-AF42-B4B3-997751063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8C201-E749-A646-B4F2-47E8F85C573F}"/>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176962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AC76-35A1-234E-B447-332C7F937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B8DCA2-7DC0-FF46-AD47-BC8608087F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B9E96-D87F-F049-B9B9-80036EA9AA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DFF34B-EE86-BC42-87A9-C3756B2641E0}"/>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6" name="Footer Placeholder 5">
            <a:extLst>
              <a:ext uri="{FF2B5EF4-FFF2-40B4-BE49-F238E27FC236}">
                <a16:creationId xmlns:a16="http://schemas.microsoft.com/office/drawing/2014/main" id="{A5F27993-08F9-0342-90F9-6BE81361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FB582-EC19-A749-877E-3D71F546D64D}"/>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200136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E5D2-CBCD-354C-B8FC-A8A6AA4033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A09263-1598-BE47-9C70-EE4BB37DE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AC3F8A-9270-D74A-BA87-64DDED1993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C2C87E-7A6A-5544-A444-1928EDDE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1B28E1-5EBB-6042-9F92-FB5B371E16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376C5F-5FB5-EE4B-9A6C-FBD9CBA2747A}"/>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8" name="Footer Placeholder 7">
            <a:extLst>
              <a:ext uri="{FF2B5EF4-FFF2-40B4-BE49-F238E27FC236}">
                <a16:creationId xmlns:a16="http://schemas.microsoft.com/office/drawing/2014/main" id="{DA26AE6C-7244-A74F-8F68-CF17CB6DFD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92310-2637-FB43-985A-3AC7D164463B}"/>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46761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D8E7-ECC9-7549-A368-2A5CDE3DC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6AA4F9-8468-2F4A-9658-D6324C87B7BF}"/>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4" name="Footer Placeholder 3">
            <a:extLst>
              <a:ext uri="{FF2B5EF4-FFF2-40B4-BE49-F238E27FC236}">
                <a16:creationId xmlns:a16="http://schemas.microsoft.com/office/drawing/2014/main" id="{CEF199DD-61AC-5E41-B802-F6CDFADCB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41FFD8-686F-974D-BCB1-13AD7BD1E553}"/>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113874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9796FD-E180-FB4B-91F6-3E450845FBEA}"/>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3" name="Footer Placeholder 2">
            <a:extLst>
              <a:ext uri="{FF2B5EF4-FFF2-40B4-BE49-F238E27FC236}">
                <a16:creationId xmlns:a16="http://schemas.microsoft.com/office/drawing/2014/main" id="{23CF5C30-2193-A54A-BB05-F1BADF718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44647F-D416-8542-A37F-6FC7D75774D1}"/>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67593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CDDA-3CBC-A342-AAAF-CCA1C4069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AB4A21-F264-1D42-8515-DC751D3E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42FEF-D043-FA4B-988E-4B3EA002C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815FB7-4F4D-364E-A661-F20401196D91}"/>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6" name="Footer Placeholder 5">
            <a:extLst>
              <a:ext uri="{FF2B5EF4-FFF2-40B4-BE49-F238E27FC236}">
                <a16:creationId xmlns:a16="http://schemas.microsoft.com/office/drawing/2014/main" id="{E9586381-4297-E744-89EF-1F2B88DBB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5875B-A8CB-FB4F-BB4E-C0B52068BAB1}"/>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115691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CBA7-B731-4542-B64F-0FA30C3DB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B72475-7970-7E40-A31D-9A15775B56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E23496-080B-8445-9340-C8CF99D82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D7D56E-88AF-564B-8DC5-57385C61FC89}"/>
              </a:ext>
            </a:extLst>
          </p:cNvPr>
          <p:cNvSpPr>
            <a:spLocks noGrp="1"/>
          </p:cNvSpPr>
          <p:nvPr>
            <p:ph type="dt" sz="half" idx="10"/>
          </p:nvPr>
        </p:nvSpPr>
        <p:spPr/>
        <p:txBody>
          <a:bodyPr/>
          <a:lstStyle/>
          <a:p>
            <a:fld id="{6C605B97-D4B0-EA4A-B423-3B9BDEC7D661}" type="datetimeFigureOut">
              <a:rPr lang="en-US" smtClean="0"/>
              <a:t>10/20/20</a:t>
            </a:fld>
            <a:endParaRPr lang="en-US"/>
          </a:p>
        </p:txBody>
      </p:sp>
      <p:sp>
        <p:nvSpPr>
          <p:cNvPr id="6" name="Footer Placeholder 5">
            <a:extLst>
              <a:ext uri="{FF2B5EF4-FFF2-40B4-BE49-F238E27FC236}">
                <a16:creationId xmlns:a16="http://schemas.microsoft.com/office/drawing/2014/main" id="{92C08CC4-4D7F-D84E-8B91-B94BC5D96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19508-0A84-B348-B245-62AEB03AAF0E}"/>
              </a:ext>
            </a:extLst>
          </p:cNvPr>
          <p:cNvSpPr>
            <a:spLocks noGrp="1"/>
          </p:cNvSpPr>
          <p:nvPr>
            <p:ph type="sldNum" sz="quarter" idx="12"/>
          </p:nvPr>
        </p:nvSpPr>
        <p:spPr/>
        <p:txBody>
          <a:bodyPr/>
          <a:lstStyle/>
          <a:p>
            <a:fld id="{397FF6FD-3992-4343-AC5C-1BC333EB4D07}" type="slidenum">
              <a:rPr lang="en-US" smtClean="0"/>
              <a:t>‹#›</a:t>
            </a:fld>
            <a:endParaRPr lang="en-US"/>
          </a:p>
        </p:txBody>
      </p:sp>
    </p:spTree>
    <p:extLst>
      <p:ext uri="{BB962C8B-B14F-4D97-AF65-F5344CB8AC3E}">
        <p14:creationId xmlns:p14="http://schemas.microsoft.com/office/powerpoint/2010/main" val="319151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41C430-03EC-DB46-93EB-4EE7F2F45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85C40F-51DA-F244-9586-A5328E3AE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85529-80AC-8E4A-9159-CB969D076E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05B97-D4B0-EA4A-B423-3B9BDEC7D661}" type="datetimeFigureOut">
              <a:rPr lang="en-US" smtClean="0"/>
              <a:t>10/20/20</a:t>
            </a:fld>
            <a:endParaRPr lang="en-US"/>
          </a:p>
        </p:txBody>
      </p:sp>
      <p:sp>
        <p:nvSpPr>
          <p:cNvPr id="5" name="Footer Placeholder 4">
            <a:extLst>
              <a:ext uri="{FF2B5EF4-FFF2-40B4-BE49-F238E27FC236}">
                <a16:creationId xmlns:a16="http://schemas.microsoft.com/office/drawing/2014/main" id="{727ADD77-D671-5F42-945D-450B9E2A4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8C039A-FE7C-AC42-BE93-C92AFCA900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FF6FD-3992-4343-AC5C-1BC333EB4D07}" type="slidenum">
              <a:rPr lang="en-US" smtClean="0"/>
              <a:t>‹#›</a:t>
            </a:fld>
            <a:endParaRPr lang="en-US"/>
          </a:p>
        </p:txBody>
      </p:sp>
    </p:spTree>
    <p:extLst>
      <p:ext uri="{BB962C8B-B14F-4D97-AF65-F5344CB8AC3E}">
        <p14:creationId xmlns:p14="http://schemas.microsoft.com/office/powerpoint/2010/main" val="22663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hhs.gov/surgeongeneral/reports-and-publications/addiction-and-substance-misuse/advisory-on-marijuana-use-and-developing-brain/index.html"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1.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image" Target="../media/image24.tiff"/><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502A-AA97-DD41-B6C3-67E7267B8771}"/>
              </a:ext>
            </a:extLst>
          </p:cNvPr>
          <p:cNvSpPr>
            <a:spLocks noGrp="1"/>
          </p:cNvSpPr>
          <p:nvPr>
            <p:ph type="ctrTitle"/>
          </p:nvPr>
        </p:nvSpPr>
        <p:spPr>
          <a:xfrm>
            <a:off x="1524000" y="704610"/>
            <a:ext cx="9144000" cy="2387600"/>
          </a:xfrm>
        </p:spPr>
        <p:txBody>
          <a:bodyPr>
            <a:normAutofit/>
          </a:bodyPr>
          <a:lstStyle/>
          <a:p>
            <a:r>
              <a:rPr lang="en-US" b="1" dirty="0">
                <a:latin typeface="Franklin Gothic Medium" panose="020B0603020102020204" pitchFamily="34" charset="0"/>
                <a:cs typeface="Arial" panose="020B0604020202020204" pitchFamily="34" charset="0"/>
              </a:rPr>
              <a:t>Adolescents, Young Adults, and Pregnancy</a:t>
            </a:r>
            <a:endParaRPr lang="en-US" sz="4900" b="1" dirty="0">
              <a:latin typeface="Franklin Gothic Medium" panose="020B06030201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E98A51-DA10-AD48-800D-885F49460CBE}"/>
              </a:ext>
            </a:extLst>
          </p:cNvPr>
          <p:cNvSpPr>
            <a:spLocks noGrp="1"/>
          </p:cNvSpPr>
          <p:nvPr>
            <p:ph type="subTitle" idx="1"/>
          </p:nvPr>
        </p:nvSpPr>
        <p:spPr>
          <a:xfrm>
            <a:off x="1524000" y="3405927"/>
            <a:ext cx="9144000" cy="1655762"/>
          </a:xfrm>
        </p:spPr>
        <p:txBody>
          <a:bodyPr>
            <a:noAutofit/>
          </a:bodyPr>
          <a:lstStyle/>
          <a:p>
            <a:r>
              <a:rPr lang="en-US" sz="1600" dirty="0">
                <a:latin typeface="Franklin Gothic Medium" panose="020B0603020102020204" pitchFamily="34" charset="0"/>
                <a:cs typeface="Arial" panose="020B0604020202020204" pitchFamily="34" charset="0"/>
              </a:rPr>
              <a:t>Sarah M. Bagley, MD, MSc</a:t>
            </a:r>
          </a:p>
          <a:p>
            <a:r>
              <a:rPr lang="en-US" sz="1600" dirty="0">
                <a:latin typeface="Franklin Gothic Medium" panose="020B0603020102020204" pitchFamily="34" charset="0"/>
                <a:cs typeface="Arial" panose="020B0604020202020204" pitchFamily="34" charset="0"/>
              </a:rPr>
              <a:t>Assistant Professor of Medicine and Pediatrics</a:t>
            </a:r>
          </a:p>
          <a:p>
            <a:r>
              <a:rPr lang="en-US" sz="1600" dirty="0">
                <a:latin typeface="Franklin Gothic Medium" panose="020B0603020102020204" pitchFamily="34" charset="0"/>
                <a:cs typeface="Arial" panose="020B0604020202020204" pitchFamily="34" charset="0"/>
              </a:rPr>
              <a:t>Medical Director, CATALYST Program</a:t>
            </a:r>
          </a:p>
          <a:p>
            <a:r>
              <a:rPr lang="en-US" sz="1600" dirty="0" err="1">
                <a:latin typeface="Franklin Gothic Medium" panose="020B0603020102020204" pitchFamily="34" charset="0"/>
                <a:cs typeface="Arial" panose="020B0604020202020204" pitchFamily="34" charset="0"/>
              </a:rPr>
              <a:t>Grayken</a:t>
            </a:r>
            <a:r>
              <a:rPr lang="en-US" sz="1600" dirty="0">
                <a:latin typeface="Franklin Gothic Medium" panose="020B0603020102020204" pitchFamily="34" charset="0"/>
                <a:cs typeface="Arial" panose="020B0604020202020204" pitchFamily="34" charset="0"/>
              </a:rPr>
              <a:t> Center for Addiction</a:t>
            </a:r>
          </a:p>
          <a:p>
            <a:r>
              <a:rPr lang="en-US" sz="1600" dirty="0">
                <a:latin typeface="Franklin Gothic Medium" panose="020B0603020102020204" pitchFamily="34" charset="0"/>
                <a:cs typeface="Arial" panose="020B0604020202020204" pitchFamily="34" charset="0"/>
              </a:rPr>
              <a:t>Boston University School of Medicine/Boston Medical Center</a:t>
            </a:r>
          </a:p>
          <a:p>
            <a:r>
              <a:rPr lang="en-US" sz="1600" dirty="0">
                <a:latin typeface="Franklin Gothic Medium" panose="020B0603020102020204" pitchFamily="34" charset="0"/>
                <a:cs typeface="Arial" panose="020B0604020202020204" pitchFamily="34" charset="0"/>
              </a:rPr>
              <a:t>October 20, 2020</a:t>
            </a:r>
          </a:p>
        </p:txBody>
      </p:sp>
      <p:grpSp>
        <p:nvGrpSpPr>
          <p:cNvPr id="9" name="Group 8"/>
          <p:cNvGrpSpPr/>
          <p:nvPr/>
        </p:nvGrpSpPr>
        <p:grpSpPr>
          <a:xfrm>
            <a:off x="79258" y="5952355"/>
            <a:ext cx="12015782" cy="864701"/>
            <a:chOff x="79258" y="5952355"/>
            <a:chExt cx="12015782" cy="864701"/>
          </a:xfrm>
        </p:grpSpPr>
        <p:pic>
          <p:nvPicPr>
            <p:cNvPr id="4"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5"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70514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9258" y="5952355"/>
            <a:ext cx="12015782" cy="864701"/>
            <a:chOff x="79258" y="5952355"/>
            <a:chExt cx="12015782" cy="864701"/>
          </a:xfrm>
        </p:grpSpPr>
        <p:pic>
          <p:nvPicPr>
            <p:cNvPr id="27"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29" name="Picture 28"/>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30"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6" name="Picture 5" descr="Chart, bar chart&#10;&#10;Description automatically generated">
            <a:extLst>
              <a:ext uri="{FF2B5EF4-FFF2-40B4-BE49-F238E27FC236}">
                <a16:creationId xmlns:a16="http://schemas.microsoft.com/office/drawing/2014/main" id="{E0161A2C-E76C-F749-8034-BBBA1238E55D}"/>
              </a:ext>
            </a:extLst>
          </p:cNvPr>
          <p:cNvPicPr>
            <a:picLocks noChangeAspect="1"/>
          </p:cNvPicPr>
          <p:nvPr/>
        </p:nvPicPr>
        <p:blipFill rotWithShape="1">
          <a:blip r:embed="rId6">
            <a:extLst>
              <a:ext uri="{28A0092B-C50C-407E-A947-70E740481C1C}">
                <a14:useLocalDpi xmlns:a14="http://schemas.microsoft.com/office/drawing/2010/main" val="0"/>
              </a:ext>
            </a:extLst>
          </a:blip>
          <a:srcRect b="3009"/>
          <a:stretch/>
        </p:blipFill>
        <p:spPr>
          <a:xfrm>
            <a:off x="6096000" y="1538092"/>
            <a:ext cx="5928750" cy="3348233"/>
          </a:xfrm>
          <a:prstGeom prst="rect">
            <a:avLst/>
          </a:prstGeom>
        </p:spPr>
      </p:pic>
      <p:pic>
        <p:nvPicPr>
          <p:cNvPr id="12" name="Picture 11" descr="Chart, bar chart&#10;&#10;Description automatically generated">
            <a:extLst>
              <a:ext uri="{FF2B5EF4-FFF2-40B4-BE49-F238E27FC236}">
                <a16:creationId xmlns:a16="http://schemas.microsoft.com/office/drawing/2014/main" id="{6CF77769-5FD6-7D4C-A45A-3C23035B30C4}"/>
              </a:ext>
            </a:extLst>
          </p:cNvPr>
          <p:cNvPicPr>
            <a:picLocks noChangeAspect="1"/>
          </p:cNvPicPr>
          <p:nvPr/>
        </p:nvPicPr>
        <p:blipFill rotWithShape="1">
          <a:blip r:embed="rId7">
            <a:extLst>
              <a:ext uri="{28A0092B-C50C-407E-A947-70E740481C1C}">
                <a14:useLocalDpi xmlns:a14="http://schemas.microsoft.com/office/drawing/2010/main" val="0"/>
              </a:ext>
            </a:extLst>
          </a:blip>
          <a:srcRect t="-1" b="1066"/>
          <a:stretch/>
        </p:blipFill>
        <p:spPr>
          <a:xfrm>
            <a:off x="202961" y="1538092"/>
            <a:ext cx="5841631" cy="3323499"/>
          </a:xfrm>
          <a:prstGeom prst="rect">
            <a:avLst/>
          </a:prstGeom>
        </p:spPr>
      </p:pic>
      <p:sp>
        <p:nvSpPr>
          <p:cNvPr id="22" name="Title 1">
            <a:extLst>
              <a:ext uri="{FF2B5EF4-FFF2-40B4-BE49-F238E27FC236}">
                <a16:creationId xmlns:a16="http://schemas.microsoft.com/office/drawing/2014/main" id="{E446A78F-53CB-BD47-87AA-B52946B89B2F}"/>
              </a:ext>
            </a:extLst>
          </p:cNvPr>
          <p:cNvSpPr txBox="1">
            <a:spLocks/>
          </p:cNvSpPr>
          <p:nvPr/>
        </p:nvSpPr>
        <p:spPr>
          <a:xfrm>
            <a:off x="202961" y="421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Franklin Gothic Medium" panose="020B0603020102020204" pitchFamily="34" charset="0"/>
                <a:cs typeface="Arial" panose="020B0604020202020204" pitchFamily="34" charset="0"/>
              </a:rPr>
              <a:t>Opioid use – young adults</a:t>
            </a:r>
          </a:p>
        </p:txBody>
      </p:sp>
      <p:sp>
        <p:nvSpPr>
          <p:cNvPr id="23" name="TextBox 22">
            <a:extLst>
              <a:ext uri="{FF2B5EF4-FFF2-40B4-BE49-F238E27FC236}">
                <a16:creationId xmlns:a16="http://schemas.microsoft.com/office/drawing/2014/main" id="{2EC26C55-7C62-9E4B-AE2D-5E769F994F44}"/>
              </a:ext>
            </a:extLst>
          </p:cNvPr>
          <p:cNvSpPr txBox="1"/>
          <p:nvPr/>
        </p:nvSpPr>
        <p:spPr>
          <a:xfrm>
            <a:off x="7058795" y="6529449"/>
            <a:ext cx="4202351" cy="276999"/>
          </a:xfrm>
          <a:prstGeom prst="rect">
            <a:avLst/>
          </a:prstGeom>
          <a:noFill/>
        </p:spPr>
        <p:txBody>
          <a:bodyPr wrap="square" rtlCol="0">
            <a:spAutoFit/>
          </a:bodyPr>
          <a:lstStyle/>
          <a:p>
            <a:r>
              <a:rPr lang="en-US" sz="1200" dirty="0">
                <a:latin typeface="Franklin Gothic Medium" panose="020B0603020102020204" pitchFamily="34" charset="0"/>
                <a:cs typeface="Arial" panose="020B0604020202020204" pitchFamily="34" charset="0"/>
              </a:rPr>
              <a:t>Slide courtesy of SAMHSA presentation of 2019 NSDUH data</a:t>
            </a:r>
          </a:p>
        </p:txBody>
      </p:sp>
    </p:spTree>
    <p:extLst>
      <p:ext uri="{BB962C8B-B14F-4D97-AF65-F5344CB8AC3E}">
        <p14:creationId xmlns:p14="http://schemas.microsoft.com/office/powerpoint/2010/main" val="382704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336346" y="6509250"/>
            <a:ext cx="7924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Times" charset="0"/>
                <a:ea typeface="Osaka" charset="-128"/>
              </a:defRPr>
            </a:lvl1pPr>
            <a:lvl2pPr marL="742950" indent="-285750" eaLnBrk="0" hangingPunct="0">
              <a:defRPr sz="2400">
                <a:solidFill>
                  <a:schemeClr val="tx1"/>
                </a:solidFill>
                <a:latin typeface="Times" charset="0"/>
                <a:ea typeface="Osaka" charset="-128"/>
              </a:defRPr>
            </a:lvl2pPr>
            <a:lvl3pPr marL="1143000" indent="-228600" eaLnBrk="0" hangingPunct="0">
              <a:defRPr sz="2400">
                <a:solidFill>
                  <a:schemeClr val="tx1"/>
                </a:solidFill>
                <a:latin typeface="Times" charset="0"/>
                <a:ea typeface="Osaka" charset="-128"/>
              </a:defRPr>
            </a:lvl3pPr>
            <a:lvl4pPr marL="1600200" indent="-228600" eaLnBrk="0" hangingPunct="0">
              <a:defRPr sz="2400">
                <a:solidFill>
                  <a:schemeClr val="tx1"/>
                </a:solidFill>
                <a:latin typeface="Times" charset="0"/>
                <a:ea typeface="Osaka" charset="-128"/>
              </a:defRPr>
            </a:lvl4pPr>
            <a:lvl5pPr marL="2057400" indent="-228600" eaLnBrk="0" hangingPunct="0">
              <a:defRPr sz="2400">
                <a:solidFill>
                  <a:schemeClr val="tx1"/>
                </a:solidFill>
                <a:latin typeface="Times" charset="0"/>
                <a:ea typeface="Osaka" charset="-128"/>
              </a:defRPr>
            </a:lvl5pPr>
            <a:lvl6pPr marL="2514600" indent="-228600" eaLnBrk="0" fontAlgn="base" hangingPunct="0">
              <a:spcBef>
                <a:spcPct val="0"/>
              </a:spcBef>
              <a:spcAft>
                <a:spcPct val="0"/>
              </a:spcAft>
              <a:defRPr sz="2400">
                <a:solidFill>
                  <a:schemeClr val="tx1"/>
                </a:solidFill>
                <a:latin typeface="Times" charset="0"/>
                <a:ea typeface="Osaka" charset="-128"/>
              </a:defRPr>
            </a:lvl6pPr>
            <a:lvl7pPr marL="2971800" indent="-228600" eaLnBrk="0" fontAlgn="base" hangingPunct="0">
              <a:spcBef>
                <a:spcPct val="0"/>
              </a:spcBef>
              <a:spcAft>
                <a:spcPct val="0"/>
              </a:spcAft>
              <a:defRPr sz="2400">
                <a:solidFill>
                  <a:schemeClr val="tx1"/>
                </a:solidFill>
                <a:latin typeface="Times" charset="0"/>
                <a:ea typeface="Osaka" charset="-128"/>
              </a:defRPr>
            </a:lvl7pPr>
            <a:lvl8pPr marL="3429000" indent="-228600" eaLnBrk="0" fontAlgn="base" hangingPunct="0">
              <a:spcBef>
                <a:spcPct val="0"/>
              </a:spcBef>
              <a:spcAft>
                <a:spcPct val="0"/>
              </a:spcAft>
              <a:defRPr sz="2400">
                <a:solidFill>
                  <a:schemeClr val="tx1"/>
                </a:solidFill>
                <a:latin typeface="Times" charset="0"/>
                <a:ea typeface="Osaka" charset="-128"/>
              </a:defRPr>
            </a:lvl8pPr>
            <a:lvl9pPr marL="3886200" indent="-228600" eaLnBrk="0" fontAlgn="base" hangingPunct="0">
              <a:spcBef>
                <a:spcPct val="0"/>
              </a:spcBef>
              <a:spcAft>
                <a:spcPct val="0"/>
              </a:spcAft>
              <a:defRPr sz="2400">
                <a:solidFill>
                  <a:schemeClr val="tx1"/>
                </a:solidFill>
                <a:latin typeface="Times" charset="0"/>
                <a:ea typeface="Osaka" charset="-128"/>
              </a:defRPr>
            </a:lvl9pPr>
          </a:lstStyle>
          <a:p>
            <a:pPr algn="r">
              <a:spcBef>
                <a:spcPts val="400"/>
              </a:spcBef>
            </a:pPr>
            <a:r>
              <a:rPr lang="en-US" altLang="en-US" sz="1200" i="1" dirty="0">
                <a:latin typeface="Franklin Gothic Medium" panose="020B0603020102020204" pitchFamily="34" charset="0"/>
                <a:cs typeface="Arial" pitchFamily="34" charset="0"/>
              </a:rPr>
              <a:t> </a:t>
            </a:r>
            <a:r>
              <a:rPr lang="en-US" altLang="en-US" sz="1200" dirty="0">
                <a:latin typeface="Franklin Gothic Medium" panose="020B0603020102020204" pitchFamily="34" charset="0"/>
                <a:cs typeface="Arial" pitchFamily="34" charset="0"/>
              </a:rPr>
              <a:t>Gaither JR, et al. </a:t>
            </a:r>
            <a:r>
              <a:rPr lang="en-US" altLang="en-US" sz="1200" i="1" dirty="0">
                <a:latin typeface="Franklin Gothic Medium" panose="020B0603020102020204" pitchFamily="34" charset="0"/>
                <a:cs typeface="Arial" pitchFamily="34" charset="0"/>
              </a:rPr>
              <a:t>JAMA </a:t>
            </a:r>
            <a:r>
              <a:rPr lang="en-US" altLang="en-US" sz="1200" i="1" dirty="0" err="1">
                <a:latin typeface="Franklin Gothic Medium" panose="020B0603020102020204" pitchFamily="34" charset="0"/>
                <a:cs typeface="Arial" pitchFamily="34" charset="0"/>
              </a:rPr>
              <a:t>Netw</a:t>
            </a:r>
            <a:r>
              <a:rPr lang="en-US" altLang="en-US" sz="1200" i="1" dirty="0">
                <a:latin typeface="Franklin Gothic Medium" panose="020B0603020102020204" pitchFamily="34" charset="0"/>
                <a:cs typeface="Arial" pitchFamily="34" charset="0"/>
              </a:rPr>
              <a:t> Open</a:t>
            </a:r>
            <a:r>
              <a:rPr lang="en-US" altLang="en-US" sz="1200" dirty="0">
                <a:latin typeface="Franklin Gothic Medium" panose="020B0603020102020204" pitchFamily="34" charset="0"/>
                <a:cs typeface="Arial" pitchFamily="34" charset="0"/>
              </a:rPr>
              <a:t>. 2018;1(8):e186558.</a:t>
            </a:r>
          </a:p>
        </p:txBody>
      </p:sp>
      <p:sp>
        <p:nvSpPr>
          <p:cNvPr id="5" name="Content Placeholder 4">
            <a:extLst>
              <a:ext uri="{FF2B5EF4-FFF2-40B4-BE49-F238E27FC236}">
                <a16:creationId xmlns:a16="http://schemas.microsoft.com/office/drawing/2014/main" id="{06071330-B36A-D841-9616-2F62601E50C7}"/>
              </a:ext>
            </a:extLst>
          </p:cNvPr>
          <p:cNvSpPr>
            <a:spLocks noGrp="1"/>
          </p:cNvSpPr>
          <p:nvPr>
            <p:ph idx="1"/>
          </p:nvPr>
        </p:nvSpPr>
        <p:spPr>
          <a:xfrm>
            <a:off x="5928566" y="1778895"/>
            <a:ext cx="6053324" cy="3407109"/>
          </a:xfrm>
          <a:noFill/>
          <a:ln>
            <a:noFill/>
          </a:ln>
          <a:effectLst/>
        </p:spPr>
        <p:txBody>
          <a:bodyPr>
            <a:noAutofit/>
          </a:bodyPr>
          <a:lstStyle/>
          <a:p>
            <a:r>
              <a:rPr lang="en-US" dirty="0">
                <a:latin typeface="Franklin Gothic Medium" panose="020B0603020102020204" pitchFamily="34" charset="0"/>
                <a:cs typeface="Arial" panose="020B0604020202020204" pitchFamily="34" charset="0"/>
              </a:rPr>
              <a:t>Between 1999 and 2016, overdose deaths rose among 15- to 19-year-olds:</a:t>
            </a:r>
          </a:p>
          <a:p>
            <a:pPr lvl="1">
              <a:spcBef>
                <a:spcPts val="1600"/>
              </a:spcBef>
            </a:pPr>
            <a:r>
              <a:rPr lang="en-US" sz="2800" b="1" dirty="0">
                <a:solidFill>
                  <a:schemeClr val="accent1">
                    <a:lumMod val="75000"/>
                  </a:schemeClr>
                </a:solidFill>
                <a:latin typeface="Franklin Gothic Medium" panose="020B0603020102020204" pitchFamily="34" charset="0"/>
                <a:cs typeface="Arial" panose="020B0604020202020204" pitchFamily="34" charset="0"/>
              </a:rPr>
              <a:t>95% </a:t>
            </a:r>
            <a:r>
              <a:rPr lang="en-US" sz="2800" dirty="0">
                <a:latin typeface="Franklin Gothic Medium" panose="020B0603020102020204" pitchFamily="34" charset="0"/>
                <a:cs typeface="Arial" panose="020B0604020202020204" pitchFamily="34" charset="0"/>
              </a:rPr>
              <a:t>for prescription opioids</a:t>
            </a:r>
          </a:p>
          <a:p>
            <a:pPr lvl="1">
              <a:spcBef>
                <a:spcPts val="1600"/>
              </a:spcBef>
            </a:pPr>
            <a:r>
              <a:rPr lang="en-US" sz="2800" b="1" dirty="0">
                <a:solidFill>
                  <a:schemeClr val="accent1">
                    <a:lumMod val="75000"/>
                  </a:schemeClr>
                </a:solidFill>
                <a:latin typeface="Franklin Gothic Medium" panose="020B0603020102020204" pitchFamily="34" charset="0"/>
                <a:cs typeface="Arial" panose="020B0604020202020204" pitchFamily="34" charset="0"/>
              </a:rPr>
              <a:t>405% </a:t>
            </a:r>
            <a:r>
              <a:rPr lang="en-US" sz="2800" dirty="0">
                <a:latin typeface="Franklin Gothic Medium" panose="020B0603020102020204" pitchFamily="34" charset="0"/>
                <a:cs typeface="Arial" panose="020B0604020202020204" pitchFamily="34" charset="0"/>
              </a:rPr>
              <a:t>for heroin</a:t>
            </a:r>
          </a:p>
          <a:p>
            <a:pPr lvl="1">
              <a:spcBef>
                <a:spcPts val="1600"/>
              </a:spcBef>
            </a:pPr>
            <a:r>
              <a:rPr lang="en-US" sz="2800" b="1" dirty="0">
                <a:solidFill>
                  <a:schemeClr val="accent1">
                    <a:lumMod val="75000"/>
                  </a:schemeClr>
                </a:solidFill>
                <a:latin typeface="Franklin Gothic Medium" panose="020B0603020102020204" pitchFamily="34" charset="0"/>
                <a:cs typeface="Arial" panose="020B0604020202020204" pitchFamily="34" charset="0"/>
              </a:rPr>
              <a:t>2925% </a:t>
            </a:r>
            <a:r>
              <a:rPr lang="en-US" sz="2800" dirty="0">
                <a:latin typeface="Franklin Gothic Medium" panose="020B0603020102020204" pitchFamily="34" charset="0"/>
                <a:cs typeface="Arial" panose="020B0604020202020204" pitchFamily="34" charset="0"/>
              </a:rPr>
              <a:t>for synthetic opioids (i.e., fentanyl)</a:t>
            </a:r>
          </a:p>
        </p:txBody>
      </p:sp>
      <p:pic>
        <p:nvPicPr>
          <p:cNvPr id="8" name="Picture 7">
            <a:extLst>
              <a:ext uri="{FF2B5EF4-FFF2-40B4-BE49-F238E27FC236}">
                <a16:creationId xmlns:a16="http://schemas.microsoft.com/office/drawing/2014/main" id="{787950E4-F469-5A41-98BE-A213B8370A3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220254" y="1381243"/>
            <a:ext cx="4377841" cy="4917576"/>
          </a:xfrm>
          <a:prstGeom prst="rect">
            <a:avLst/>
          </a:prstGeom>
        </p:spPr>
      </p:pic>
      <p:sp>
        <p:nvSpPr>
          <p:cNvPr id="13" name="Text Placeholder 2">
            <a:extLst>
              <a:ext uri="{FF2B5EF4-FFF2-40B4-BE49-F238E27FC236}">
                <a16:creationId xmlns:a16="http://schemas.microsoft.com/office/drawing/2014/main" id="{1E97705A-5AC9-024F-AF1C-57AB4B030030}"/>
              </a:ext>
            </a:extLst>
          </p:cNvPr>
          <p:cNvSpPr txBox="1">
            <a:spLocks noChangeArrowheads="1"/>
          </p:cNvSpPr>
          <p:nvPr/>
        </p:nvSpPr>
        <p:spPr bwMode="auto">
          <a:xfrm>
            <a:off x="0" y="957629"/>
            <a:ext cx="11222464" cy="54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latin typeface="Franklin Gothic Medium" panose="020B0603020102020204" pitchFamily="34" charset="0"/>
                <a:cs typeface="Arial" panose="020B0604020202020204" pitchFamily="34" charset="0"/>
              </a:rPr>
              <a:t>US National Trends in Pediatric Deaths From Prescription and Illicit Opioids, 1999-2016</a:t>
            </a:r>
          </a:p>
        </p:txBody>
      </p:sp>
      <p:sp>
        <p:nvSpPr>
          <p:cNvPr id="20" name="Rectangle 19"/>
          <p:cNvSpPr/>
          <p:nvPr/>
        </p:nvSpPr>
        <p:spPr>
          <a:xfrm>
            <a:off x="168323" y="349061"/>
            <a:ext cx="12023677" cy="769441"/>
          </a:xfrm>
          <a:prstGeom prst="rect">
            <a:avLst/>
          </a:prstGeom>
        </p:spPr>
        <p:txBody>
          <a:bodyPr wrap="square">
            <a:spAutoFit/>
          </a:bodyPr>
          <a:lstStyle/>
          <a:p>
            <a:r>
              <a:rPr lang="en-US" sz="4400" b="1" dirty="0">
                <a:latin typeface="Franklin Gothic Medium" panose="020B0603020102020204" pitchFamily="34" charset="0"/>
                <a:cs typeface="Arial" panose="020B0604020202020204" pitchFamily="34" charset="0"/>
              </a:rPr>
              <a:t>Opioid deaths</a:t>
            </a:r>
            <a:endParaRPr lang="en-US" sz="4400" dirty="0">
              <a:latin typeface="Franklin Gothic Medium" panose="020B0603020102020204" pitchFamily="34" charset="0"/>
            </a:endParaRPr>
          </a:p>
        </p:txBody>
      </p:sp>
      <p:grpSp>
        <p:nvGrpSpPr>
          <p:cNvPr id="14" name="Group 13"/>
          <p:cNvGrpSpPr/>
          <p:nvPr/>
        </p:nvGrpSpPr>
        <p:grpSpPr>
          <a:xfrm>
            <a:off x="79258" y="5952355"/>
            <a:ext cx="12015782" cy="864701"/>
            <a:chOff x="79258" y="5952355"/>
            <a:chExt cx="12015782" cy="864701"/>
          </a:xfrm>
        </p:grpSpPr>
        <p:pic>
          <p:nvPicPr>
            <p:cNvPr id="1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7" name="Picture 16"/>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88669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4524454-41E3-814F-97EA-D8876808D965}"/>
              </a:ext>
            </a:extLst>
          </p:cNvPr>
          <p:cNvGraphicFramePr>
            <a:graphicFrameLocks noGrp="1"/>
          </p:cNvGraphicFramePr>
          <p:nvPr>
            <p:ph idx="1"/>
            <p:extLst>
              <p:ext uri="{D42A27DB-BD31-4B8C-83A1-F6EECF244321}">
                <p14:modId xmlns:p14="http://schemas.microsoft.com/office/powerpoint/2010/main" val="3106806369"/>
              </p:ext>
            </p:extLst>
          </p:nvPr>
        </p:nvGraphicFramePr>
        <p:xfrm>
          <a:off x="838200" y="1716443"/>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7106BFC-8B0B-4039-8B6D-9D26AF65F82E}"/>
              </a:ext>
            </a:extLst>
          </p:cNvPr>
          <p:cNvSpPr txBox="1"/>
          <p:nvPr/>
        </p:nvSpPr>
        <p:spPr>
          <a:xfrm>
            <a:off x="2710787" y="6067781"/>
            <a:ext cx="7275136" cy="461665"/>
          </a:xfrm>
          <a:prstGeom prst="rect">
            <a:avLst/>
          </a:prstGeom>
          <a:noFill/>
        </p:spPr>
        <p:txBody>
          <a:bodyPr wrap="square" rtlCol="0">
            <a:spAutoFit/>
          </a:bodyPr>
          <a:lstStyle/>
          <a:p>
            <a:pPr algn="ctr"/>
            <a:r>
              <a:rPr lang="en-US" sz="1200" dirty="0">
                <a:solidFill>
                  <a:schemeClr val="tx1">
                    <a:lumMod val="50000"/>
                    <a:lumOff val="50000"/>
                  </a:schemeClr>
                </a:solidFill>
                <a:latin typeface="Franklin Gothic Medium" panose="020B0603020102020204" pitchFamily="34" charset="0"/>
              </a:rPr>
              <a:t>Data Source: Centers for Disease Control and Prevention, National Center for Health Statistics. Multiple Cause of Death 1999-2017 on CDC WONDER Online Database, released December, 2018</a:t>
            </a:r>
          </a:p>
        </p:txBody>
      </p:sp>
      <p:sp>
        <p:nvSpPr>
          <p:cNvPr id="6" name="Rectangle 5"/>
          <p:cNvSpPr/>
          <p:nvPr/>
        </p:nvSpPr>
        <p:spPr>
          <a:xfrm>
            <a:off x="81888" y="416424"/>
            <a:ext cx="12023677" cy="769441"/>
          </a:xfrm>
          <a:prstGeom prst="rect">
            <a:avLst/>
          </a:prstGeom>
        </p:spPr>
        <p:txBody>
          <a:bodyPr wrap="square">
            <a:spAutoFit/>
          </a:bodyPr>
          <a:lstStyle/>
          <a:p>
            <a:r>
              <a:rPr lang="en-US" sz="4400" b="1" dirty="0">
                <a:latin typeface="Franklin Gothic Medium" panose="020B0603020102020204" pitchFamily="34" charset="0"/>
                <a:cs typeface="Arial" panose="020B0604020202020204" pitchFamily="34" charset="0"/>
              </a:rPr>
              <a:t>Overdose deaths involving opioids</a:t>
            </a:r>
            <a:endParaRPr lang="en-US" sz="4400" dirty="0">
              <a:latin typeface="Franklin Gothic Medium" panose="020B0603020102020204" pitchFamily="34" charset="0"/>
            </a:endParaRPr>
          </a:p>
        </p:txBody>
      </p:sp>
      <p:sp>
        <p:nvSpPr>
          <p:cNvPr id="7" name="Rectangle 6">
            <a:extLst>
              <a:ext uri="{FF2B5EF4-FFF2-40B4-BE49-F238E27FC236}">
                <a16:creationId xmlns:a16="http://schemas.microsoft.com/office/drawing/2014/main" id="{5296C6ED-1784-514A-80A9-62482E105BC8}"/>
              </a:ext>
            </a:extLst>
          </p:cNvPr>
          <p:cNvSpPr/>
          <p:nvPr/>
        </p:nvSpPr>
        <p:spPr>
          <a:xfrm>
            <a:off x="5108813" y="1313912"/>
            <a:ext cx="6095998" cy="523205"/>
          </a:xfrm>
          <a:prstGeom prst="rect">
            <a:avLst/>
          </a:prstGeom>
          <a:solidFill>
            <a:schemeClr val="bg1"/>
          </a:solid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400" b="0" i="0" u="none" strike="noStrike" kern="1200" spc="0" baseline="0">
                <a:solidFill>
                  <a:prstClr val="black">
                    <a:lumMod val="65000"/>
                    <a:lumOff val="35000"/>
                  </a:prstClr>
                </a:solidFill>
                <a:latin typeface="+mn-lt"/>
                <a:ea typeface="+mn-ea"/>
                <a:cs typeface="+mn-cs"/>
              </a:defRPr>
            </a:pPr>
            <a:r>
              <a:rPr lang="en-US" dirty="0">
                <a:latin typeface="Franklin Gothic Medium" panose="020B0603020102020204" pitchFamily="34" charset="0"/>
              </a:rPr>
              <a:t>Drug Overdose Death Rates for 15-24 year olds by type of opioid drug involved: United States, 1999-2017</a:t>
            </a:r>
          </a:p>
        </p:txBody>
      </p:sp>
      <p:grpSp>
        <p:nvGrpSpPr>
          <p:cNvPr id="12" name="Group 11"/>
          <p:cNvGrpSpPr/>
          <p:nvPr/>
        </p:nvGrpSpPr>
        <p:grpSpPr>
          <a:xfrm>
            <a:off x="79258" y="5952355"/>
            <a:ext cx="12015782" cy="864701"/>
            <a:chOff x="79258" y="5952355"/>
            <a:chExt cx="12015782" cy="864701"/>
          </a:xfrm>
        </p:grpSpPr>
        <p:pic>
          <p:nvPicPr>
            <p:cNvPr id="19"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21" name="Picture 20"/>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22"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83468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37" y="365125"/>
            <a:ext cx="10515600" cy="1325563"/>
          </a:xfrm>
        </p:spPr>
        <p:txBody>
          <a:bodyPr/>
          <a:lstStyle/>
          <a:p>
            <a:r>
              <a:rPr lang="en-US" b="1" dirty="0">
                <a:latin typeface="Franklin Gothic Medium" panose="020B0603020102020204" pitchFamily="34" charset="0"/>
              </a:rPr>
              <a:t>Take home points</a:t>
            </a:r>
          </a:p>
        </p:txBody>
      </p:sp>
      <p:sp>
        <p:nvSpPr>
          <p:cNvPr id="3" name="Content Placeholder 2"/>
          <p:cNvSpPr>
            <a:spLocks noGrp="1"/>
          </p:cNvSpPr>
          <p:nvPr>
            <p:ph idx="1"/>
          </p:nvPr>
        </p:nvSpPr>
        <p:spPr>
          <a:xfrm>
            <a:off x="483358" y="1690688"/>
            <a:ext cx="10515600" cy="4351338"/>
          </a:xfrm>
        </p:spPr>
        <p:txBody>
          <a:bodyPr/>
          <a:lstStyle/>
          <a:p>
            <a:r>
              <a:rPr lang="en-US" dirty="0">
                <a:latin typeface="Franklin Gothic Medium" panose="020B0603020102020204" pitchFamily="34" charset="0"/>
              </a:rPr>
              <a:t>Adolescence and young adulthood is a unique and exciting time for development</a:t>
            </a:r>
          </a:p>
          <a:p>
            <a:pPr marL="0" indent="0">
              <a:buNone/>
            </a:pPr>
            <a:endParaRPr lang="en-US" dirty="0">
              <a:latin typeface="Franklin Gothic Medium" panose="020B0603020102020204" pitchFamily="34" charset="0"/>
            </a:endParaRPr>
          </a:p>
          <a:p>
            <a:r>
              <a:rPr lang="en-US" dirty="0">
                <a:latin typeface="Franklin Gothic Medium" panose="020B0603020102020204" pitchFamily="34" charset="0"/>
              </a:rPr>
              <a:t>Counseling should focus on the short and long term consequences</a:t>
            </a:r>
          </a:p>
          <a:p>
            <a:pPr marL="0" indent="0">
              <a:buNone/>
            </a:pPr>
            <a:endParaRPr lang="en-US" dirty="0">
              <a:latin typeface="Franklin Gothic Medium" panose="020B0603020102020204" pitchFamily="34" charset="0"/>
            </a:endParaRPr>
          </a:p>
          <a:p>
            <a:r>
              <a:rPr lang="en-US" dirty="0">
                <a:latin typeface="Franklin Gothic Medium" panose="020B0603020102020204" pitchFamily="34" charset="0"/>
              </a:rPr>
              <a:t>Overall teen drug use trends are encouraging and young adults continue to have the highest prevalence of use</a:t>
            </a:r>
          </a:p>
          <a:p>
            <a:endParaRPr lang="en-US" dirty="0">
              <a:latin typeface="Franklin Gothic Medium" panose="020B0603020102020204" pitchFamily="34" charset="0"/>
            </a:endParaRPr>
          </a:p>
        </p:txBody>
      </p:sp>
      <p:grpSp>
        <p:nvGrpSpPr>
          <p:cNvPr id="4" name="Group 3"/>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9139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3515-ABD9-9E4D-BE59-8C1353E1116C}"/>
              </a:ext>
            </a:extLst>
          </p:cNvPr>
          <p:cNvSpPr>
            <a:spLocks noGrp="1"/>
          </p:cNvSpPr>
          <p:nvPr>
            <p:ph type="title"/>
          </p:nvPr>
        </p:nvSpPr>
        <p:spPr>
          <a:xfrm>
            <a:off x="219075" y="265603"/>
            <a:ext cx="10515600" cy="1325563"/>
          </a:xfrm>
        </p:spPr>
        <p:txBody>
          <a:bodyPr/>
          <a:lstStyle/>
          <a:p>
            <a:r>
              <a:rPr lang="en-US" b="1" dirty="0">
                <a:latin typeface="Franklin Gothic Medium" panose="020B0603020102020204" pitchFamily="34" charset="0"/>
              </a:rPr>
              <a:t>Case 2</a:t>
            </a:r>
          </a:p>
        </p:txBody>
      </p:sp>
      <p:sp>
        <p:nvSpPr>
          <p:cNvPr id="3" name="Content Placeholder 2">
            <a:extLst>
              <a:ext uri="{FF2B5EF4-FFF2-40B4-BE49-F238E27FC236}">
                <a16:creationId xmlns:a16="http://schemas.microsoft.com/office/drawing/2014/main" id="{9B1C7813-2A08-404D-A5C2-8E9133E928C8}"/>
              </a:ext>
            </a:extLst>
          </p:cNvPr>
          <p:cNvSpPr>
            <a:spLocks noGrp="1"/>
          </p:cNvSpPr>
          <p:nvPr>
            <p:ph idx="1"/>
          </p:nvPr>
        </p:nvSpPr>
        <p:spPr>
          <a:xfrm>
            <a:off x="838200" y="1591166"/>
            <a:ext cx="10515600" cy="4351338"/>
          </a:xfrm>
        </p:spPr>
        <p:txBody>
          <a:bodyPr>
            <a:normAutofit fontScale="92500" lnSpcReduction="10000"/>
          </a:bodyPr>
          <a:lstStyle/>
          <a:p>
            <a:r>
              <a:rPr lang="en-US" dirty="0">
                <a:latin typeface="Franklin Gothic Medium" panose="020B0603020102020204" pitchFamily="34" charset="0"/>
              </a:rPr>
              <a:t>20 year old female referred to us from the adolescent/emerging adult crisis stabilization program</a:t>
            </a:r>
          </a:p>
          <a:p>
            <a:endParaRPr lang="en-US" dirty="0">
              <a:latin typeface="Franklin Gothic Medium" panose="020B0603020102020204" pitchFamily="34" charset="0"/>
            </a:endParaRPr>
          </a:p>
          <a:p>
            <a:r>
              <a:rPr lang="en-US" dirty="0">
                <a:latin typeface="Franklin Gothic Medium" panose="020B0603020102020204" pitchFamily="34" charset="0"/>
              </a:rPr>
              <a:t>Has had multiple admissions related to opioid use and never offered medication treatment until this last admission </a:t>
            </a:r>
          </a:p>
          <a:p>
            <a:endParaRPr lang="en-US" dirty="0">
              <a:latin typeface="Franklin Gothic Medium" panose="020B0603020102020204" pitchFamily="34" charset="0"/>
            </a:endParaRPr>
          </a:p>
          <a:p>
            <a:r>
              <a:rPr lang="en-US" dirty="0">
                <a:latin typeface="Franklin Gothic Medium" panose="020B0603020102020204" pitchFamily="34" charset="0"/>
              </a:rPr>
              <a:t>Started on buprenorphine at program and we then see her for regular follow-up</a:t>
            </a:r>
          </a:p>
          <a:p>
            <a:endParaRPr lang="en-US" dirty="0">
              <a:latin typeface="Franklin Gothic Medium" panose="020B0603020102020204" pitchFamily="34" charset="0"/>
            </a:endParaRPr>
          </a:p>
          <a:p>
            <a:r>
              <a:rPr lang="en-US" dirty="0">
                <a:latin typeface="Franklin Gothic Medium" panose="020B0603020102020204" pitchFamily="34" charset="0"/>
              </a:rPr>
              <a:t>Despite relapse, she explicitly says that medication treatment has made a huge impact on recovery and wants to continue  </a:t>
            </a:r>
          </a:p>
        </p:txBody>
      </p:sp>
      <p:grpSp>
        <p:nvGrpSpPr>
          <p:cNvPr id="4" name="Group 3"/>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0071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6BC2-654D-6645-A740-A3C409144377}"/>
              </a:ext>
            </a:extLst>
          </p:cNvPr>
          <p:cNvSpPr>
            <a:spLocks noGrp="1"/>
          </p:cNvSpPr>
          <p:nvPr>
            <p:ph type="title"/>
          </p:nvPr>
        </p:nvSpPr>
        <p:spPr>
          <a:xfrm>
            <a:off x="211665" y="365125"/>
            <a:ext cx="11685059" cy="1325563"/>
          </a:xfrm>
        </p:spPr>
        <p:txBody>
          <a:bodyPr/>
          <a:lstStyle/>
          <a:p>
            <a:r>
              <a:rPr lang="en-US" b="1" dirty="0">
                <a:latin typeface="Franklin Gothic Medium" panose="020B0603020102020204" pitchFamily="34" charset="0"/>
              </a:rPr>
              <a:t>Adolescents and young adults have poor access to addiction care </a:t>
            </a:r>
          </a:p>
        </p:txBody>
      </p:sp>
      <p:sp>
        <p:nvSpPr>
          <p:cNvPr id="6" name="TextBox 5">
            <a:extLst>
              <a:ext uri="{FF2B5EF4-FFF2-40B4-BE49-F238E27FC236}">
                <a16:creationId xmlns:a16="http://schemas.microsoft.com/office/drawing/2014/main" id="{8A4CAF6A-07A0-1247-9CC0-65B353811298}"/>
              </a:ext>
            </a:extLst>
          </p:cNvPr>
          <p:cNvSpPr txBox="1"/>
          <p:nvPr/>
        </p:nvSpPr>
        <p:spPr>
          <a:xfrm>
            <a:off x="8331679" y="6474582"/>
            <a:ext cx="2929467" cy="276999"/>
          </a:xfrm>
          <a:prstGeom prst="rect">
            <a:avLst/>
          </a:prstGeom>
          <a:noFill/>
        </p:spPr>
        <p:txBody>
          <a:bodyPr wrap="square" rtlCol="0">
            <a:spAutoFit/>
          </a:bodyPr>
          <a:lstStyle/>
          <a:p>
            <a:pPr algn="r"/>
            <a:r>
              <a:rPr lang="en-US" sz="1200" dirty="0">
                <a:latin typeface="Franklin Gothic Medium" panose="020B0603020102020204" pitchFamily="34" charset="0"/>
              </a:rPr>
              <a:t>NSDUH, 2019</a:t>
            </a:r>
          </a:p>
        </p:txBody>
      </p:sp>
      <p:grpSp>
        <p:nvGrpSpPr>
          <p:cNvPr id="8" name="Group 7"/>
          <p:cNvGrpSpPr/>
          <p:nvPr/>
        </p:nvGrpSpPr>
        <p:grpSpPr>
          <a:xfrm>
            <a:off x="79258" y="5952355"/>
            <a:ext cx="12015782" cy="864701"/>
            <a:chOff x="79258" y="5952355"/>
            <a:chExt cx="12015782" cy="864701"/>
          </a:xfrm>
        </p:grpSpPr>
        <p:pic>
          <p:nvPicPr>
            <p:cNvPr id="9"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1" name="Picture 10"/>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2"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descr="Chart, line chart&#10;&#10;Description automatically generated">
            <a:extLst>
              <a:ext uri="{FF2B5EF4-FFF2-40B4-BE49-F238E27FC236}">
                <a16:creationId xmlns:a16="http://schemas.microsoft.com/office/drawing/2014/main" id="{0890216D-934F-2248-A35D-CF4611EF65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600" y="1793829"/>
            <a:ext cx="5290800" cy="4055385"/>
          </a:xfrm>
          <a:prstGeom prst="rect">
            <a:avLst/>
          </a:prstGeom>
        </p:spPr>
      </p:pic>
    </p:spTree>
    <p:extLst>
      <p:ext uri="{BB962C8B-B14F-4D97-AF65-F5344CB8AC3E}">
        <p14:creationId xmlns:p14="http://schemas.microsoft.com/office/powerpoint/2010/main" val="149746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428C58-20E3-A347-808A-5F396FCE2AF7}"/>
              </a:ext>
            </a:extLst>
          </p:cNvPr>
          <p:cNvSpPr txBox="1">
            <a:spLocks/>
          </p:cNvSpPr>
          <p:nvPr/>
        </p:nvSpPr>
        <p:spPr>
          <a:xfrm>
            <a:off x="213229" y="71751"/>
            <a:ext cx="10886837" cy="1355224"/>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Franklin Gothic Medium" panose="020B0603020102020204" pitchFamily="34" charset="0"/>
              </a:rPr>
              <a:t>Youth have poor access to care</a:t>
            </a:r>
            <a:endParaRPr lang="en-US" sz="2400" b="1" dirty="0">
              <a:latin typeface="Franklin Gothic Medium" panose="020B0603020102020204" pitchFamily="34" charset="0"/>
            </a:endParaRPr>
          </a:p>
        </p:txBody>
      </p:sp>
      <p:sp>
        <p:nvSpPr>
          <p:cNvPr id="13" name="Rectangle 12">
            <a:extLst>
              <a:ext uri="{FF2B5EF4-FFF2-40B4-BE49-F238E27FC236}">
                <a16:creationId xmlns:a16="http://schemas.microsoft.com/office/drawing/2014/main" id="{C2102A28-24DD-A748-A683-33C485E33B87}"/>
              </a:ext>
            </a:extLst>
          </p:cNvPr>
          <p:cNvSpPr/>
          <p:nvPr/>
        </p:nvSpPr>
        <p:spPr>
          <a:xfrm>
            <a:off x="363231" y="1125304"/>
            <a:ext cx="11731809" cy="4893647"/>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00" b="1" dirty="0">
                <a:solidFill>
                  <a:schemeClr val="accent1">
                    <a:lumMod val="75000"/>
                  </a:schemeClr>
                </a:solidFill>
                <a:latin typeface="Franklin Gothic Medium" panose="020B0603020102020204" pitchFamily="34" charset="0"/>
                <a:cs typeface="Arial" panose="020B0604020202020204" pitchFamily="34" charset="0"/>
              </a:rPr>
              <a:t>Fewer than 1 in 3 </a:t>
            </a:r>
            <a:r>
              <a:rPr lang="en-US" sz="2600" dirty="0">
                <a:latin typeface="Franklin Gothic Medium" panose="020B0603020102020204" pitchFamily="34" charset="0"/>
                <a:cs typeface="Arial" panose="020B0604020202020204" pitchFamily="34" charset="0"/>
              </a:rPr>
              <a:t>specialty drug treatment programs in the United States offer care to adolescents</a:t>
            </a:r>
          </a:p>
          <a:p>
            <a:endParaRPr lang="en-US" sz="2600" dirty="0">
              <a:latin typeface="Franklin Gothic Medium" panose="020B0603020102020204" pitchFamily="34" charset="0"/>
              <a:cs typeface="Arial" panose="020B0604020202020204" pitchFamily="34" charset="0"/>
            </a:endParaRPr>
          </a:p>
          <a:p>
            <a:r>
              <a:rPr lang="en-US" sz="2600" dirty="0">
                <a:latin typeface="Franklin Gothic Medium" panose="020B0603020102020204" pitchFamily="34" charset="0"/>
              </a:rPr>
              <a:t>Youths who experienced a heroin overdose were </a:t>
            </a:r>
            <a:r>
              <a:rPr lang="en-US" sz="2600" b="1" dirty="0">
                <a:solidFill>
                  <a:schemeClr val="accent1">
                    <a:lumMod val="75000"/>
                  </a:schemeClr>
                </a:solidFill>
                <a:latin typeface="Franklin Gothic Medium" panose="020B0603020102020204" pitchFamily="34" charset="0"/>
              </a:rPr>
              <a:t>significantly less likely </a:t>
            </a:r>
            <a:r>
              <a:rPr lang="en-US" sz="2600" dirty="0">
                <a:latin typeface="Franklin Gothic Medium" panose="020B0603020102020204" pitchFamily="34" charset="0"/>
              </a:rPr>
              <a:t>than those who overdosed on other opioids to receive any treatment</a:t>
            </a:r>
          </a:p>
          <a:p>
            <a:endParaRPr lang="en-US" sz="2600" dirty="0">
              <a:latin typeface="Franklin Gothic Medium" panose="020B0603020102020204" pitchFamily="34" charset="0"/>
              <a:cs typeface="Arial" panose="020B0604020202020204" pitchFamily="34" charset="0"/>
            </a:endParaRPr>
          </a:p>
          <a:p>
            <a:r>
              <a:rPr lang="en-US" sz="2600" dirty="0">
                <a:latin typeface="Franklin Gothic Medium" panose="020B0603020102020204" pitchFamily="34" charset="0"/>
                <a:cs typeface="Arial" panose="020B0604020202020204" pitchFamily="34" charset="0"/>
              </a:rPr>
              <a:t>Only </a:t>
            </a:r>
            <a:r>
              <a:rPr lang="en-US" sz="2600" b="1" dirty="0">
                <a:solidFill>
                  <a:schemeClr val="accent1">
                    <a:lumMod val="75000"/>
                  </a:schemeClr>
                </a:solidFill>
                <a:latin typeface="Franklin Gothic Medium" panose="020B0603020102020204" pitchFamily="34" charset="0"/>
                <a:cs typeface="Arial" panose="020B0604020202020204" pitchFamily="34" charset="0"/>
              </a:rPr>
              <a:t>1</a:t>
            </a:r>
            <a:r>
              <a:rPr lang="en-US" sz="2600" dirty="0">
                <a:solidFill>
                  <a:schemeClr val="accent1">
                    <a:lumMod val="75000"/>
                  </a:schemeClr>
                </a:solidFill>
                <a:latin typeface="Franklin Gothic Medium" panose="020B0603020102020204" pitchFamily="34" charset="0"/>
                <a:cs typeface="Arial" panose="020B0604020202020204" pitchFamily="34" charset="0"/>
              </a:rPr>
              <a:t> in </a:t>
            </a:r>
            <a:r>
              <a:rPr lang="en-US" sz="2600" b="1" dirty="0">
                <a:solidFill>
                  <a:schemeClr val="accent1">
                    <a:lumMod val="75000"/>
                  </a:schemeClr>
                </a:solidFill>
                <a:latin typeface="Franklin Gothic Medium" panose="020B0603020102020204" pitchFamily="34" charset="0"/>
                <a:cs typeface="Arial" panose="020B0604020202020204" pitchFamily="34" charset="0"/>
              </a:rPr>
              <a:t>4</a:t>
            </a:r>
            <a:r>
              <a:rPr lang="en-US" sz="2600" dirty="0">
                <a:solidFill>
                  <a:schemeClr val="accent1">
                    <a:lumMod val="75000"/>
                  </a:schemeClr>
                </a:solidFill>
                <a:latin typeface="Franklin Gothic Medium" panose="020B0603020102020204" pitchFamily="34" charset="0"/>
                <a:cs typeface="Arial" panose="020B0604020202020204" pitchFamily="34" charset="0"/>
              </a:rPr>
              <a:t> youths </a:t>
            </a:r>
            <a:r>
              <a:rPr lang="en-US" sz="2600" dirty="0">
                <a:latin typeface="Franklin Gothic Medium" panose="020B0603020102020204" pitchFamily="34" charset="0"/>
                <a:cs typeface="Arial" panose="020B0604020202020204" pitchFamily="34" charset="0"/>
              </a:rPr>
              <a:t>received treatment within 3 months of OUD diagnosis </a:t>
            </a:r>
          </a:p>
          <a:p>
            <a:endParaRPr lang="en-US" sz="2600" dirty="0">
              <a:latin typeface="Franklin Gothic Medium" panose="020B0603020102020204" pitchFamily="34" charset="0"/>
              <a:cs typeface="Arial" panose="020B0604020202020204" pitchFamily="34" charset="0"/>
            </a:endParaRPr>
          </a:p>
          <a:p>
            <a:r>
              <a:rPr lang="en-US" sz="2600" b="1" dirty="0">
                <a:solidFill>
                  <a:schemeClr val="accent1">
                    <a:lumMod val="75000"/>
                  </a:schemeClr>
                </a:solidFill>
                <a:latin typeface="Franklin Gothic Medium" panose="020B0603020102020204" pitchFamily="34" charset="0"/>
              </a:rPr>
              <a:t>&lt;1/3 </a:t>
            </a:r>
            <a:r>
              <a:rPr lang="en-US" sz="2600" dirty="0">
                <a:latin typeface="Franklin Gothic Medium" panose="020B0603020102020204" pitchFamily="34" charset="0"/>
              </a:rPr>
              <a:t>received timely addiction treatment after overdose</a:t>
            </a:r>
          </a:p>
          <a:p>
            <a:endParaRPr lang="en-US" sz="2600" dirty="0">
              <a:latin typeface="Franklin Gothic Medium" panose="020B0603020102020204" pitchFamily="34" charset="0"/>
            </a:endParaRPr>
          </a:p>
          <a:p>
            <a:r>
              <a:rPr lang="en-US" sz="2600" b="1" dirty="0">
                <a:solidFill>
                  <a:schemeClr val="accent1">
                    <a:lumMod val="75000"/>
                  </a:schemeClr>
                </a:solidFill>
                <a:latin typeface="Franklin Gothic Medium" panose="020B0603020102020204" pitchFamily="34" charset="0"/>
                <a:cs typeface="Arial" panose="020B0604020202020204" pitchFamily="34" charset="0"/>
              </a:rPr>
              <a:t>1 in 3 </a:t>
            </a:r>
            <a:r>
              <a:rPr lang="en-US" sz="2600" dirty="0">
                <a:solidFill>
                  <a:schemeClr val="accent1">
                    <a:lumMod val="75000"/>
                  </a:schemeClr>
                </a:solidFill>
                <a:latin typeface="Franklin Gothic Medium" panose="020B0603020102020204" pitchFamily="34" charset="0"/>
                <a:cs typeface="Arial" panose="020B0604020202020204" pitchFamily="34" charset="0"/>
              </a:rPr>
              <a:t>young adults </a:t>
            </a:r>
            <a:r>
              <a:rPr lang="en-US" sz="2600" dirty="0">
                <a:latin typeface="Franklin Gothic Medium" panose="020B0603020102020204" pitchFamily="34" charset="0"/>
                <a:cs typeface="Arial" panose="020B0604020202020204" pitchFamily="34" charset="0"/>
              </a:rPr>
              <a:t>received medication for opioid use disorder in the 12 months after surviving an overdose</a:t>
            </a:r>
          </a:p>
        </p:txBody>
      </p:sp>
      <p:sp>
        <p:nvSpPr>
          <p:cNvPr id="20" name="TextBox 19">
            <a:extLst>
              <a:ext uri="{FF2B5EF4-FFF2-40B4-BE49-F238E27FC236}">
                <a16:creationId xmlns:a16="http://schemas.microsoft.com/office/drawing/2014/main" id="{13D38F7D-3F4D-1F4F-A2C4-374FE655449B}"/>
              </a:ext>
            </a:extLst>
          </p:cNvPr>
          <p:cNvSpPr txBox="1"/>
          <p:nvPr/>
        </p:nvSpPr>
        <p:spPr>
          <a:xfrm>
            <a:off x="8233001" y="5880452"/>
            <a:ext cx="2995332" cy="1338828"/>
          </a:xfrm>
          <a:prstGeom prst="rect">
            <a:avLst/>
          </a:prstGeom>
          <a:noFill/>
        </p:spPr>
        <p:txBody>
          <a:bodyPr wrap="square" rtlCol="0">
            <a:spAutoFit/>
          </a:bodyPr>
          <a:lstStyle/>
          <a:p>
            <a:pPr algn="r"/>
            <a:r>
              <a:rPr lang="en-US" sz="900" dirty="0" err="1">
                <a:latin typeface="Franklin Gothic Medium" panose="020B0603020102020204" pitchFamily="34" charset="0"/>
              </a:rPr>
              <a:t>Alinsky</a:t>
            </a:r>
            <a:r>
              <a:rPr lang="en-US" sz="900" dirty="0">
                <a:latin typeface="Franklin Gothic Medium" panose="020B0603020102020204" pitchFamily="34" charset="0"/>
              </a:rPr>
              <a:t> et al. (2020) </a:t>
            </a:r>
            <a:r>
              <a:rPr lang="en-US" sz="900" i="1" dirty="0">
                <a:latin typeface="Franklin Gothic Medium" panose="020B0603020102020204" pitchFamily="34" charset="0"/>
              </a:rPr>
              <a:t>JAMA Pediatrics</a:t>
            </a:r>
          </a:p>
          <a:p>
            <a:pPr algn="r"/>
            <a:r>
              <a:rPr lang="en-US" altLang="en-US" sz="900" dirty="0" err="1">
                <a:latin typeface="Franklin Gothic Medium" panose="020B0603020102020204" pitchFamily="34" charset="0"/>
                <a:cs typeface="Arial" panose="020B0604020202020204" pitchFamily="34" charset="0"/>
              </a:rPr>
              <a:t>Hadland</a:t>
            </a:r>
            <a:r>
              <a:rPr lang="en-US" altLang="en-US" sz="900" dirty="0">
                <a:latin typeface="Franklin Gothic Medium" panose="020B0603020102020204" pitchFamily="34" charset="0"/>
                <a:cs typeface="Arial" panose="020B0604020202020204" pitchFamily="34" charset="0"/>
              </a:rPr>
              <a:t> et al. (2018) </a:t>
            </a:r>
            <a:r>
              <a:rPr lang="en-US" altLang="en-US" sz="900" i="1" dirty="0">
                <a:latin typeface="Franklin Gothic Medium" panose="020B0603020102020204" pitchFamily="34" charset="0"/>
                <a:cs typeface="Arial" panose="020B0604020202020204" pitchFamily="34" charset="0"/>
              </a:rPr>
              <a:t>JAMA Pediatrics</a:t>
            </a:r>
            <a:endParaRPr lang="en-US" altLang="en-US" sz="900" dirty="0">
              <a:latin typeface="Franklin Gothic Medium" panose="020B0603020102020204" pitchFamily="34" charset="0"/>
              <a:cs typeface="Arial" panose="020B0604020202020204" pitchFamily="34" charset="0"/>
            </a:endParaRPr>
          </a:p>
          <a:p>
            <a:pPr algn="r"/>
            <a:r>
              <a:rPr lang="en-US" altLang="en-US" sz="900" dirty="0">
                <a:latin typeface="Franklin Gothic Medium" panose="020B0603020102020204" pitchFamily="34" charset="0"/>
                <a:cs typeface="Arial" panose="020B0604020202020204" pitchFamily="34" charset="0"/>
              </a:rPr>
              <a:t>Bagley et al. (2019) </a:t>
            </a:r>
            <a:r>
              <a:rPr lang="en-US" altLang="en-US" sz="900" i="1" dirty="0">
                <a:latin typeface="Franklin Gothic Medium" panose="020B0603020102020204" pitchFamily="34" charset="0"/>
                <a:cs typeface="Arial" panose="020B0604020202020204" pitchFamily="34" charset="0"/>
              </a:rPr>
              <a:t>Annals of Emergency Medicine</a:t>
            </a:r>
          </a:p>
          <a:p>
            <a:pPr algn="r"/>
            <a:r>
              <a:rPr lang="en-US" sz="900" dirty="0" err="1">
                <a:latin typeface="Franklin Gothic Medium" panose="020B0603020102020204" pitchFamily="34" charset="0"/>
              </a:rPr>
              <a:t>Mericle</a:t>
            </a:r>
            <a:r>
              <a:rPr lang="en-US" sz="900" dirty="0">
                <a:latin typeface="Franklin Gothic Medium" panose="020B0603020102020204" pitchFamily="34" charset="0"/>
              </a:rPr>
              <a:t> et al. (2015) </a:t>
            </a:r>
            <a:r>
              <a:rPr lang="en-US" sz="900" i="1" dirty="0">
                <a:latin typeface="Franklin Gothic Medium" panose="020B0603020102020204" pitchFamily="34" charset="0"/>
              </a:rPr>
              <a:t>J Child </a:t>
            </a:r>
            <a:r>
              <a:rPr lang="en-US" sz="900" i="1" dirty="0" err="1">
                <a:latin typeface="Franklin Gothic Medium" panose="020B0603020102020204" pitchFamily="34" charset="0"/>
              </a:rPr>
              <a:t>Adolesc</a:t>
            </a:r>
            <a:r>
              <a:rPr lang="en-US" sz="900" i="1" dirty="0">
                <a:latin typeface="Franklin Gothic Medium" panose="020B0603020102020204" pitchFamily="34" charset="0"/>
              </a:rPr>
              <a:t> </a:t>
            </a:r>
            <a:r>
              <a:rPr lang="en-US" sz="900" i="1" dirty="0" err="1">
                <a:latin typeface="Franklin Gothic Medium" panose="020B0603020102020204" pitchFamily="34" charset="0"/>
              </a:rPr>
              <a:t>Subst</a:t>
            </a:r>
            <a:r>
              <a:rPr lang="en-US" sz="900" i="1" dirty="0">
                <a:latin typeface="Franklin Gothic Medium" panose="020B0603020102020204" pitchFamily="34" charset="0"/>
              </a:rPr>
              <a:t> Abuse</a:t>
            </a:r>
            <a:endParaRPr lang="en-US" sz="900" dirty="0">
              <a:latin typeface="Franklin Gothic Medium" panose="020B0603020102020204" pitchFamily="34" charset="0"/>
            </a:endParaRPr>
          </a:p>
          <a:p>
            <a:pPr algn="r"/>
            <a:r>
              <a:rPr lang="en-US" sz="900" dirty="0" err="1">
                <a:latin typeface="Franklin Gothic Medium" panose="020B0603020102020204" pitchFamily="34" charset="0"/>
              </a:rPr>
              <a:t>Olfson</a:t>
            </a:r>
            <a:r>
              <a:rPr lang="en-US" sz="900" dirty="0">
                <a:latin typeface="Franklin Gothic Medium" panose="020B0603020102020204" pitchFamily="34" charset="0"/>
              </a:rPr>
              <a:t> et al. (2020) </a:t>
            </a:r>
            <a:r>
              <a:rPr lang="en-US" sz="900" i="1" dirty="0">
                <a:latin typeface="Franklin Gothic Medium" panose="020B0603020102020204" pitchFamily="34" charset="0"/>
              </a:rPr>
              <a:t>JAMA</a:t>
            </a:r>
            <a:endParaRPr lang="en-US" sz="900" dirty="0">
              <a:latin typeface="Franklin Gothic Medium" panose="020B0603020102020204" pitchFamily="34" charset="0"/>
            </a:endParaRPr>
          </a:p>
          <a:p>
            <a:endParaRPr lang="en-US" sz="900" dirty="0">
              <a:latin typeface="Franklin Gothic Medium" panose="020B0603020102020204" pitchFamily="34" charset="0"/>
            </a:endParaRPr>
          </a:p>
          <a:p>
            <a:r>
              <a:rPr lang="en-US" altLang="en-US" sz="900" i="1" dirty="0">
                <a:latin typeface="Franklin Gothic Medium" panose="020B0603020102020204" pitchFamily="34" charset="0"/>
                <a:cs typeface="Arial" panose="020B0604020202020204" pitchFamily="34" charset="0"/>
              </a:rPr>
              <a:t> </a:t>
            </a:r>
            <a:endParaRPr lang="en-US" sz="900" i="1" dirty="0">
              <a:latin typeface="Franklin Gothic Medium" panose="020B0603020102020204" pitchFamily="34" charset="0"/>
              <a:cs typeface="Arial" panose="020B0604020202020204" pitchFamily="34" charset="0"/>
            </a:endParaRPr>
          </a:p>
          <a:p>
            <a:endParaRPr lang="en-US" altLang="en-US" sz="900" dirty="0">
              <a:latin typeface="Franklin Gothic Medium" panose="020B0603020102020204" pitchFamily="34" charset="0"/>
              <a:cs typeface="Arial" panose="020B0604020202020204" pitchFamily="34" charset="0"/>
            </a:endParaRPr>
          </a:p>
          <a:p>
            <a:endParaRPr lang="en-US" sz="900" dirty="0">
              <a:latin typeface="Franklin Gothic Medium" panose="020B0603020102020204" pitchFamily="34" charset="0"/>
            </a:endParaRPr>
          </a:p>
        </p:txBody>
      </p:sp>
      <p:grpSp>
        <p:nvGrpSpPr>
          <p:cNvPr id="28" name="Group 27">
            <a:extLst>
              <a:ext uri="{FF2B5EF4-FFF2-40B4-BE49-F238E27FC236}">
                <a16:creationId xmlns:a16="http://schemas.microsoft.com/office/drawing/2014/main" id="{4704398E-ABB1-9C4C-93D9-A90A8511413C}"/>
              </a:ext>
            </a:extLst>
          </p:cNvPr>
          <p:cNvGrpSpPr/>
          <p:nvPr/>
        </p:nvGrpSpPr>
        <p:grpSpPr>
          <a:xfrm>
            <a:off x="79258" y="5952355"/>
            <a:ext cx="12015782" cy="864701"/>
            <a:chOff x="79258" y="5952355"/>
            <a:chExt cx="12015782" cy="864701"/>
          </a:xfrm>
        </p:grpSpPr>
        <p:pic>
          <p:nvPicPr>
            <p:cNvPr id="29" name="Picture 28">
              <a:extLst>
                <a:ext uri="{FF2B5EF4-FFF2-40B4-BE49-F238E27FC236}">
                  <a16:creationId xmlns:a16="http://schemas.microsoft.com/office/drawing/2014/main" id="{8364DD1E-0263-DE45-9CEF-08CF0D044BE4}"/>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6F9C7E20-ED7F-9D49-9E4D-09EC74DF1CA3}"/>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31" name="Picture 30">
              <a:extLst>
                <a:ext uri="{FF2B5EF4-FFF2-40B4-BE49-F238E27FC236}">
                  <a16:creationId xmlns:a16="http://schemas.microsoft.com/office/drawing/2014/main" id="{8D94F3EF-41B6-1547-94CC-ABA97C98857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32" name="Picture 5">
              <a:extLst>
                <a:ext uri="{FF2B5EF4-FFF2-40B4-BE49-F238E27FC236}">
                  <a16:creationId xmlns:a16="http://schemas.microsoft.com/office/drawing/2014/main" id="{29F1EEC4-1CAF-7E48-8435-597813DBB867}"/>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07648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8317" t="19773" r="36625" b="49032"/>
          <a:stretch/>
        </p:blipFill>
        <p:spPr>
          <a:xfrm>
            <a:off x="5109498" y="3997220"/>
            <a:ext cx="5957626" cy="2320166"/>
          </a:xfrm>
          <a:prstGeom prst="rect">
            <a:avLst/>
          </a:prstGeom>
        </p:spPr>
      </p:pic>
      <p:sp>
        <p:nvSpPr>
          <p:cNvPr id="2" name="Title 1">
            <a:extLst>
              <a:ext uri="{FF2B5EF4-FFF2-40B4-BE49-F238E27FC236}">
                <a16:creationId xmlns:a16="http://schemas.microsoft.com/office/drawing/2014/main" id="{B3A50DE5-A78E-A449-BBA5-EA48CEDB6B7E}"/>
              </a:ext>
            </a:extLst>
          </p:cNvPr>
          <p:cNvSpPr>
            <a:spLocks noGrp="1"/>
          </p:cNvSpPr>
          <p:nvPr>
            <p:ph type="title"/>
          </p:nvPr>
        </p:nvSpPr>
        <p:spPr>
          <a:xfrm>
            <a:off x="248653" y="365125"/>
            <a:ext cx="10515600" cy="1325563"/>
          </a:xfrm>
        </p:spPr>
        <p:txBody>
          <a:bodyPr/>
          <a:lstStyle/>
          <a:p>
            <a:r>
              <a:rPr lang="en-US" b="1" dirty="0">
                <a:latin typeface="Franklin Gothic Medium" panose="020B0603020102020204" pitchFamily="34" charset="0"/>
              </a:rPr>
              <a:t>Barriers and opportunities for care</a:t>
            </a:r>
          </a:p>
        </p:txBody>
      </p:sp>
      <p:sp>
        <p:nvSpPr>
          <p:cNvPr id="3" name="Content Placeholder 2">
            <a:extLst>
              <a:ext uri="{FF2B5EF4-FFF2-40B4-BE49-F238E27FC236}">
                <a16:creationId xmlns:a16="http://schemas.microsoft.com/office/drawing/2014/main" id="{5242733D-BFDA-5B47-9A89-CD01AA36F6EF}"/>
              </a:ext>
            </a:extLst>
          </p:cNvPr>
          <p:cNvSpPr>
            <a:spLocks noGrp="1"/>
          </p:cNvSpPr>
          <p:nvPr>
            <p:ph idx="1"/>
          </p:nvPr>
        </p:nvSpPr>
        <p:spPr>
          <a:xfrm>
            <a:off x="383432" y="1477107"/>
            <a:ext cx="11503768" cy="2940147"/>
          </a:xfrm>
        </p:spPr>
        <p:txBody>
          <a:bodyPr>
            <a:normAutofit/>
          </a:bodyPr>
          <a:lstStyle/>
          <a:p>
            <a:pPr>
              <a:buClr>
                <a:schemeClr val="tx1"/>
              </a:buClr>
            </a:pPr>
            <a:r>
              <a:rPr lang="en-US" dirty="0">
                <a:solidFill>
                  <a:schemeClr val="accent1">
                    <a:lumMod val="75000"/>
                  </a:schemeClr>
                </a:solidFill>
                <a:latin typeface="Franklin Gothic Medium" panose="020B0603020102020204" pitchFamily="34" charset="0"/>
              </a:rPr>
              <a:t>Stigma: </a:t>
            </a:r>
            <a:r>
              <a:rPr lang="en-US" dirty="0">
                <a:latin typeface="Franklin Gothic Medium" panose="020B0603020102020204" pitchFamily="34" charset="0"/>
              </a:rPr>
              <a:t>significant misinformation about what medication treatment is and it’s benefits </a:t>
            </a:r>
          </a:p>
          <a:p>
            <a:pPr>
              <a:buClr>
                <a:schemeClr val="tx1"/>
              </a:buClr>
            </a:pPr>
            <a:r>
              <a:rPr lang="en-US" dirty="0">
                <a:solidFill>
                  <a:schemeClr val="accent1">
                    <a:lumMod val="75000"/>
                  </a:schemeClr>
                </a:solidFill>
                <a:latin typeface="Franklin Gothic Medium" panose="020B0603020102020204" pitchFamily="34" charset="0"/>
              </a:rPr>
              <a:t>Lack of training: </a:t>
            </a:r>
            <a:r>
              <a:rPr lang="en-US" dirty="0">
                <a:latin typeface="Franklin Gothic Medium" panose="020B0603020102020204" pitchFamily="34" charset="0"/>
              </a:rPr>
              <a:t>only 1% of waivered providers identify as pediatricians</a:t>
            </a:r>
          </a:p>
          <a:p>
            <a:pPr>
              <a:buClr>
                <a:schemeClr val="tx1"/>
              </a:buClr>
            </a:pPr>
            <a:r>
              <a:rPr lang="en-US" dirty="0">
                <a:solidFill>
                  <a:schemeClr val="accent1">
                    <a:lumMod val="75000"/>
                  </a:schemeClr>
                </a:solidFill>
                <a:latin typeface="Franklin Gothic Medium" panose="020B0603020102020204" pitchFamily="34" charset="0"/>
              </a:rPr>
              <a:t>Coordination of care: </a:t>
            </a:r>
            <a:r>
              <a:rPr lang="en-US" dirty="0">
                <a:latin typeface="Franklin Gothic Medium" panose="020B0603020102020204" pitchFamily="34" charset="0"/>
              </a:rPr>
              <a:t>these cases are complicated - involve state agencies, families, children</a:t>
            </a:r>
            <a:r>
              <a:rPr lang="en-US" dirty="0">
                <a:latin typeface="Franklin Gothic Medium" panose="020B0603020102020204" pitchFamily="34" charset="0"/>
                <a:sym typeface="Wingdings" pitchFamily="2" charset="2"/>
              </a:rPr>
              <a:t> can be hard to ensure that a consistent plan is being offered and implemented </a:t>
            </a:r>
            <a:endParaRPr lang="en-US" dirty="0">
              <a:latin typeface="Franklin Gothic Medium" panose="020B0603020102020204" pitchFamily="34" charset="0"/>
            </a:endParaRPr>
          </a:p>
        </p:txBody>
      </p:sp>
      <p:grpSp>
        <p:nvGrpSpPr>
          <p:cNvPr id="4" name="Group 3"/>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01495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37" y="365125"/>
            <a:ext cx="10515600" cy="1325563"/>
          </a:xfrm>
        </p:spPr>
        <p:txBody>
          <a:bodyPr/>
          <a:lstStyle/>
          <a:p>
            <a:r>
              <a:rPr lang="en-US" b="1" dirty="0">
                <a:latin typeface="Franklin Gothic Medium" panose="020B0603020102020204" pitchFamily="34" charset="0"/>
              </a:rPr>
              <a:t>Take home points</a:t>
            </a:r>
          </a:p>
        </p:txBody>
      </p:sp>
      <p:sp>
        <p:nvSpPr>
          <p:cNvPr id="3" name="Content Placeholder 2"/>
          <p:cNvSpPr>
            <a:spLocks noGrp="1"/>
          </p:cNvSpPr>
          <p:nvPr>
            <p:ph idx="1"/>
          </p:nvPr>
        </p:nvSpPr>
        <p:spPr>
          <a:xfrm>
            <a:off x="420465" y="1808358"/>
            <a:ext cx="10515600" cy="4351338"/>
          </a:xfrm>
        </p:spPr>
        <p:txBody>
          <a:bodyPr/>
          <a:lstStyle/>
          <a:p>
            <a:r>
              <a:rPr lang="en-US" dirty="0">
                <a:latin typeface="Franklin Gothic Medium" panose="020B0603020102020204" pitchFamily="34" charset="0"/>
              </a:rPr>
              <a:t>Barriers to treatment are significant for youth</a:t>
            </a:r>
          </a:p>
          <a:p>
            <a:endParaRPr lang="en-US" dirty="0">
              <a:latin typeface="Franklin Gothic Medium" panose="020B0603020102020204" pitchFamily="34" charset="0"/>
            </a:endParaRPr>
          </a:p>
          <a:p>
            <a:pPr marL="0" indent="0">
              <a:buNone/>
            </a:pPr>
            <a:endParaRPr lang="en-US" dirty="0">
              <a:latin typeface="Franklin Gothic Medium" panose="020B0603020102020204" pitchFamily="34" charset="0"/>
            </a:endParaRPr>
          </a:p>
          <a:p>
            <a:r>
              <a:rPr lang="en-US" dirty="0">
                <a:latin typeface="Franklin Gothic Medium" panose="020B0603020102020204" pitchFamily="34" charset="0"/>
              </a:rPr>
              <a:t>By adapting our models of care, we will be able to better suit needs of youth</a:t>
            </a:r>
          </a:p>
        </p:txBody>
      </p:sp>
      <p:grpSp>
        <p:nvGrpSpPr>
          <p:cNvPr id="4" name="Group 3"/>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38055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3D3B-68FB-5A4D-AA96-4856489781DC}"/>
              </a:ext>
            </a:extLst>
          </p:cNvPr>
          <p:cNvSpPr>
            <a:spLocks noGrp="1"/>
          </p:cNvSpPr>
          <p:nvPr>
            <p:ph type="title"/>
          </p:nvPr>
        </p:nvSpPr>
        <p:spPr>
          <a:xfrm>
            <a:off x="420465" y="326294"/>
            <a:ext cx="10515600" cy="1325563"/>
          </a:xfrm>
        </p:spPr>
        <p:txBody>
          <a:bodyPr/>
          <a:lstStyle/>
          <a:p>
            <a:r>
              <a:rPr lang="en-US" dirty="0">
                <a:latin typeface="Franklin Gothic Medium" panose="020B0603020102020204" pitchFamily="34" charset="0"/>
              </a:rPr>
              <a:t>Alcohol </a:t>
            </a:r>
          </a:p>
        </p:txBody>
      </p:sp>
      <p:sp>
        <p:nvSpPr>
          <p:cNvPr id="3" name="Content Placeholder 2">
            <a:extLst>
              <a:ext uri="{FF2B5EF4-FFF2-40B4-BE49-F238E27FC236}">
                <a16:creationId xmlns:a16="http://schemas.microsoft.com/office/drawing/2014/main" id="{1E559B37-02EF-204F-A74E-6CCE03A62287}"/>
              </a:ext>
            </a:extLst>
          </p:cNvPr>
          <p:cNvSpPr>
            <a:spLocks noGrp="1"/>
          </p:cNvSpPr>
          <p:nvPr>
            <p:ph idx="1"/>
          </p:nvPr>
        </p:nvSpPr>
        <p:spPr>
          <a:xfrm>
            <a:off x="420465" y="1454150"/>
            <a:ext cx="10515600" cy="4351338"/>
          </a:xfrm>
        </p:spPr>
        <p:txBody>
          <a:bodyPr>
            <a:normAutofit fontScale="92500" lnSpcReduction="20000"/>
          </a:bodyPr>
          <a:lstStyle/>
          <a:p>
            <a:r>
              <a:rPr lang="en-US" dirty="0">
                <a:latin typeface="Franklin Gothic Medium" panose="020B0603020102020204" pitchFamily="34" charset="0"/>
              </a:rPr>
              <a:t>Epidemiology: No known safe amount of alcohol to drink while pregnant</a:t>
            </a:r>
          </a:p>
          <a:p>
            <a:pPr marL="0" indent="0">
              <a:buNone/>
            </a:pPr>
            <a:r>
              <a:rPr lang="en-US" dirty="0"/>
              <a:t>	-11.5% of pregnant women reported current drinking</a:t>
            </a:r>
          </a:p>
          <a:p>
            <a:pPr marL="0" indent="0">
              <a:buNone/>
            </a:pPr>
            <a:r>
              <a:rPr lang="en-US" dirty="0"/>
              <a:t>	-3.9% reported binge drinking during the past 30 days</a:t>
            </a:r>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dirty="0">
                <a:latin typeface="Franklin Gothic Medium" panose="020B0603020102020204" pitchFamily="34" charset="0"/>
              </a:rPr>
              <a:t>Risks: fetal alcohol spectrum disorders: abnormal facial features, attention difficulties, poor memory, learning disabilities, speech and language delays</a:t>
            </a:r>
          </a:p>
          <a:p>
            <a:pPr marL="0" indent="0">
              <a:buNone/>
            </a:pPr>
            <a:r>
              <a:rPr lang="en-US" dirty="0"/>
              <a:t>	-1.1%–5.0% prevalence of FASDs among first-grade students</a:t>
            </a:r>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dirty="0">
                <a:latin typeface="Franklin Gothic Medium" panose="020B0603020102020204" pitchFamily="34" charset="0"/>
              </a:rPr>
              <a:t>Advice: provide alcohol screening and brief counseling, advise women on risks, refer to additional services if needed</a:t>
            </a:r>
          </a:p>
        </p:txBody>
      </p:sp>
      <p:grpSp>
        <p:nvGrpSpPr>
          <p:cNvPr id="4" name="Group 3">
            <a:extLst>
              <a:ext uri="{FF2B5EF4-FFF2-40B4-BE49-F238E27FC236}">
                <a16:creationId xmlns:a16="http://schemas.microsoft.com/office/drawing/2014/main" id="{BF27300C-4FE4-DE48-B632-69BAD9964805}"/>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038B6DAE-8063-924E-AD2E-6116ADB47E7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F1B936DF-CCD3-3742-B089-E91689918D22}"/>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18C75947-198D-D443-86F6-5F1C46690DC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98163E10-37A0-EC4E-8AD1-44625573018A}"/>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7D689301-FC86-7142-82F5-3BC2EB9D2427}"/>
              </a:ext>
            </a:extLst>
          </p:cNvPr>
          <p:cNvSpPr txBox="1"/>
          <p:nvPr/>
        </p:nvSpPr>
        <p:spPr>
          <a:xfrm>
            <a:off x="8233001" y="5880452"/>
            <a:ext cx="2995332" cy="230832"/>
          </a:xfrm>
          <a:prstGeom prst="rect">
            <a:avLst/>
          </a:prstGeom>
          <a:noFill/>
        </p:spPr>
        <p:txBody>
          <a:bodyPr wrap="square" rtlCol="0">
            <a:spAutoFit/>
          </a:bodyPr>
          <a:lstStyle/>
          <a:p>
            <a:pPr algn="r"/>
            <a:r>
              <a:rPr lang="en-US" sz="900" dirty="0">
                <a:latin typeface="Franklin Gothic Medium" panose="020B0603020102020204" pitchFamily="34" charset="0"/>
              </a:rPr>
              <a:t>Denny et al. </a:t>
            </a:r>
            <a:r>
              <a:rPr lang="en-US" sz="900" i="1" dirty="0">
                <a:latin typeface="Franklin Gothic Medium" panose="020B0603020102020204" pitchFamily="34" charset="0"/>
              </a:rPr>
              <a:t>MMWR </a:t>
            </a:r>
            <a:r>
              <a:rPr lang="en-US" sz="900" i="1" dirty="0" err="1">
                <a:latin typeface="Franklin Gothic Medium" panose="020B0603020102020204" pitchFamily="34" charset="0"/>
              </a:rPr>
              <a:t>Morb</a:t>
            </a:r>
            <a:r>
              <a:rPr lang="en-US" sz="900" i="1" dirty="0">
                <a:latin typeface="Franklin Gothic Medium" panose="020B0603020102020204" pitchFamily="34" charset="0"/>
              </a:rPr>
              <a:t> Mortal </a:t>
            </a:r>
            <a:r>
              <a:rPr lang="en-US" sz="900" i="1" dirty="0" err="1">
                <a:latin typeface="Franklin Gothic Medium" panose="020B0603020102020204" pitchFamily="34" charset="0"/>
              </a:rPr>
              <a:t>Wkly</a:t>
            </a:r>
            <a:r>
              <a:rPr lang="en-US" sz="900" i="1" dirty="0">
                <a:latin typeface="Franklin Gothic Medium" panose="020B0603020102020204" pitchFamily="34" charset="0"/>
              </a:rPr>
              <a:t> Rep</a:t>
            </a:r>
            <a:r>
              <a:rPr lang="en-US" sz="900" dirty="0">
                <a:latin typeface="Franklin Gothic Medium" panose="020B0603020102020204" pitchFamily="34" charset="0"/>
              </a:rPr>
              <a:t>, 2019</a:t>
            </a:r>
          </a:p>
        </p:txBody>
      </p:sp>
    </p:spTree>
    <p:extLst>
      <p:ext uri="{BB962C8B-B14F-4D97-AF65-F5344CB8AC3E}">
        <p14:creationId xmlns:p14="http://schemas.microsoft.com/office/powerpoint/2010/main" val="178325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A2AD-C836-0B48-A262-C0DE50ACB27E}"/>
              </a:ext>
            </a:extLst>
          </p:cNvPr>
          <p:cNvSpPr>
            <a:spLocks noGrp="1"/>
          </p:cNvSpPr>
          <p:nvPr>
            <p:ph type="title"/>
          </p:nvPr>
        </p:nvSpPr>
        <p:spPr>
          <a:xfrm>
            <a:off x="266700" y="365125"/>
            <a:ext cx="10515600" cy="1325563"/>
          </a:xfrm>
        </p:spPr>
        <p:txBody>
          <a:bodyPr/>
          <a:lstStyle/>
          <a:p>
            <a:r>
              <a:rPr lang="en-US" b="1" dirty="0">
                <a:latin typeface="Franklin Gothic Medium" panose="020B0603020102020204" pitchFamily="34" charset="0"/>
              </a:rPr>
              <a:t>Disclosure Information </a:t>
            </a:r>
          </a:p>
        </p:txBody>
      </p:sp>
      <p:sp>
        <p:nvSpPr>
          <p:cNvPr id="3" name="Content Placeholder 2">
            <a:extLst>
              <a:ext uri="{FF2B5EF4-FFF2-40B4-BE49-F238E27FC236}">
                <a16:creationId xmlns:a16="http://schemas.microsoft.com/office/drawing/2014/main" id="{A908A686-2BEB-5F4D-8511-2C9569D4ED8F}"/>
              </a:ext>
            </a:extLst>
          </p:cNvPr>
          <p:cNvSpPr>
            <a:spLocks noGrp="1"/>
          </p:cNvSpPr>
          <p:nvPr>
            <p:ph idx="1"/>
          </p:nvPr>
        </p:nvSpPr>
        <p:spPr>
          <a:xfrm>
            <a:off x="745546" y="1645340"/>
            <a:ext cx="10515600" cy="4351338"/>
          </a:xfrm>
        </p:spPr>
        <p:txBody>
          <a:bodyPr/>
          <a:lstStyle/>
          <a:p>
            <a:pPr marL="0" indent="0">
              <a:buNone/>
            </a:pPr>
            <a:r>
              <a:rPr lang="en-US" dirty="0">
                <a:latin typeface="Franklin Gothic Medium" panose="020B0603020102020204" pitchFamily="34" charset="0"/>
              </a:rPr>
              <a:t>Nothing to disclose </a:t>
            </a:r>
          </a:p>
          <a:p>
            <a:endParaRPr lang="en-US" dirty="0">
              <a:latin typeface="Franklin Gothic Medium" panose="020B0603020102020204" pitchFamily="34" charset="0"/>
            </a:endParaRPr>
          </a:p>
          <a:p>
            <a:pPr marL="0" indent="0">
              <a:buNone/>
            </a:pPr>
            <a:endParaRPr lang="en-US" dirty="0">
              <a:latin typeface="Franklin Gothic Medium" panose="020B0603020102020204" pitchFamily="34" charset="0"/>
            </a:endParaRPr>
          </a:p>
          <a:p>
            <a:endParaRPr lang="en-US" dirty="0">
              <a:latin typeface="Franklin Gothic Medium" panose="020B0603020102020204" pitchFamily="34" charset="0"/>
            </a:endParaRPr>
          </a:p>
          <a:p>
            <a:endParaRPr lang="en-US" dirty="0">
              <a:latin typeface="Franklin Gothic Medium" panose="020B0603020102020204" pitchFamily="34" charset="0"/>
            </a:endParaRPr>
          </a:p>
        </p:txBody>
      </p:sp>
      <p:grpSp>
        <p:nvGrpSpPr>
          <p:cNvPr id="16" name="Group 15"/>
          <p:cNvGrpSpPr/>
          <p:nvPr/>
        </p:nvGrpSpPr>
        <p:grpSpPr>
          <a:xfrm>
            <a:off x="79258" y="5952355"/>
            <a:ext cx="12015782" cy="864701"/>
            <a:chOff x="79258" y="5952355"/>
            <a:chExt cx="12015782" cy="864701"/>
          </a:xfrm>
        </p:grpSpPr>
        <p:pic>
          <p:nvPicPr>
            <p:cNvPr id="17"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9" name="Picture 18"/>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20"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73619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F391C8-B273-B54D-8C2D-72D132545124}"/>
              </a:ext>
            </a:extLst>
          </p:cNvPr>
          <p:cNvPicPr>
            <a:picLocks noChangeAspect="1"/>
          </p:cNvPicPr>
          <p:nvPr/>
        </p:nvPicPr>
        <p:blipFill>
          <a:blip r:embed="rId2"/>
          <a:stretch>
            <a:fillRect/>
          </a:stretch>
        </p:blipFill>
        <p:spPr>
          <a:xfrm>
            <a:off x="1207770" y="225040"/>
            <a:ext cx="9555387" cy="6407920"/>
          </a:xfrm>
          <a:prstGeom prst="rect">
            <a:avLst/>
          </a:prstGeom>
        </p:spPr>
      </p:pic>
      <p:grpSp>
        <p:nvGrpSpPr>
          <p:cNvPr id="4" name="Group 3">
            <a:extLst>
              <a:ext uri="{FF2B5EF4-FFF2-40B4-BE49-F238E27FC236}">
                <a16:creationId xmlns:a16="http://schemas.microsoft.com/office/drawing/2014/main" id="{B856D799-ACDD-F24B-9477-C5A79079973E}"/>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51007AEB-99A1-134E-A88F-452A47660B69}"/>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3B42B1A9-8103-564A-9FFB-3CDE551D2EDB}"/>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191F7589-5E72-8D45-9150-399703DEB589}"/>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B00DCD0D-DC6C-3543-B272-7A660AB5F0B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Rectangle 9">
            <a:extLst>
              <a:ext uri="{FF2B5EF4-FFF2-40B4-BE49-F238E27FC236}">
                <a16:creationId xmlns:a16="http://schemas.microsoft.com/office/drawing/2014/main" id="{FB1DACDF-88AD-BB41-A51D-8F1684735257}"/>
              </a:ext>
            </a:extLst>
          </p:cNvPr>
          <p:cNvSpPr/>
          <p:nvPr/>
        </p:nvSpPr>
        <p:spPr>
          <a:xfrm>
            <a:off x="7394478" y="6405309"/>
            <a:ext cx="3368679" cy="276999"/>
          </a:xfrm>
          <a:prstGeom prst="rect">
            <a:avLst/>
          </a:prstGeom>
        </p:spPr>
        <p:txBody>
          <a:bodyPr wrap="none">
            <a:spAutoFit/>
          </a:bodyPr>
          <a:lstStyle/>
          <a:p>
            <a:r>
              <a:rPr lang="en-US" sz="1200" dirty="0">
                <a:latin typeface="Franklin Gothic Medium" panose="020B0603020102020204" pitchFamily="34" charset="0"/>
              </a:rPr>
              <a:t>https://</a:t>
            </a:r>
            <a:r>
              <a:rPr lang="en-US" sz="1200" dirty="0" err="1">
                <a:latin typeface="Franklin Gothic Medium" panose="020B0603020102020204" pitchFamily="34" charset="0"/>
              </a:rPr>
              <a:t>www.cdc.gov</a:t>
            </a:r>
            <a:r>
              <a:rPr lang="en-US" sz="1200" dirty="0">
                <a:latin typeface="Franklin Gothic Medium" panose="020B0603020102020204" pitchFamily="34" charset="0"/>
              </a:rPr>
              <a:t>/</a:t>
            </a:r>
            <a:r>
              <a:rPr lang="en-US" sz="1200" dirty="0" err="1">
                <a:latin typeface="Franklin Gothic Medium" panose="020B0603020102020204" pitchFamily="34" charset="0"/>
              </a:rPr>
              <a:t>vitalsigns</a:t>
            </a:r>
            <a:r>
              <a:rPr lang="en-US" sz="1200" dirty="0">
                <a:latin typeface="Franklin Gothic Medium" panose="020B0603020102020204" pitchFamily="34" charset="0"/>
              </a:rPr>
              <a:t>/</a:t>
            </a:r>
            <a:r>
              <a:rPr lang="en-US" sz="1200" dirty="0" err="1">
                <a:latin typeface="Franklin Gothic Medium" panose="020B0603020102020204" pitchFamily="34" charset="0"/>
              </a:rPr>
              <a:t>fasd</a:t>
            </a:r>
            <a:r>
              <a:rPr lang="en-US" sz="1200" dirty="0">
                <a:latin typeface="Franklin Gothic Medium" panose="020B0603020102020204" pitchFamily="34" charset="0"/>
              </a:rPr>
              <a:t>/</a:t>
            </a:r>
            <a:r>
              <a:rPr lang="en-US" sz="1200" dirty="0" err="1">
                <a:latin typeface="Franklin Gothic Medium" panose="020B0603020102020204" pitchFamily="34" charset="0"/>
              </a:rPr>
              <a:t>index.html</a:t>
            </a:r>
            <a:endParaRPr lang="en-US" sz="1200" dirty="0">
              <a:latin typeface="Franklin Gothic Medium" panose="020B0603020102020204" pitchFamily="34" charset="0"/>
            </a:endParaRPr>
          </a:p>
        </p:txBody>
      </p:sp>
    </p:spTree>
    <p:extLst>
      <p:ext uri="{BB962C8B-B14F-4D97-AF65-F5344CB8AC3E}">
        <p14:creationId xmlns:p14="http://schemas.microsoft.com/office/powerpoint/2010/main" val="155374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98EA-226C-6F42-8ACA-83A773FBCAFC}"/>
              </a:ext>
            </a:extLst>
          </p:cNvPr>
          <p:cNvSpPr>
            <a:spLocks noGrp="1"/>
          </p:cNvSpPr>
          <p:nvPr>
            <p:ph type="title"/>
          </p:nvPr>
        </p:nvSpPr>
        <p:spPr>
          <a:xfrm>
            <a:off x="420465" y="320290"/>
            <a:ext cx="10515600" cy="1325563"/>
          </a:xfrm>
        </p:spPr>
        <p:txBody>
          <a:bodyPr/>
          <a:lstStyle/>
          <a:p>
            <a:r>
              <a:rPr lang="en-US" dirty="0">
                <a:latin typeface="Franklin Gothic Medium" panose="020B0603020102020204" pitchFamily="34" charset="0"/>
              </a:rPr>
              <a:t>Marijuana</a:t>
            </a:r>
          </a:p>
        </p:txBody>
      </p:sp>
      <p:sp>
        <p:nvSpPr>
          <p:cNvPr id="3" name="Content Placeholder 2">
            <a:extLst>
              <a:ext uri="{FF2B5EF4-FFF2-40B4-BE49-F238E27FC236}">
                <a16:creationId xmlns:a16="http://schemas.microsoft.com/office/drawing/2014/main" id="{3278E5C4-D959-0B4A-ADA6-5EECC252292C}"/>
              </a:ext>
            </a:extLst>
          </p:cNvPr>
          <p:cNvSpPr>
            <a:spLocks noGrp="1"/>
          </p:cNvSpPr>
          <p:nvPr>
            <p:ph idx="1"/>
          </p:nvPr>
        </p:nvSpPr>
        <p:spPr>
          <a:xfrm>
            <a:off x="420464" y="1464331"/>
            <a:ext cx="11771536" cy="5321917"/>
          </a:xfrm>
        </p:spPr>
        <p:txBody>
          <a:bodyPr>
            <a:noAutofit/>
          </a:bodyPr>
          <a:lstStyle/>
          <a:p>
            <a:r>
              <a:rPr lang="en-US" sz="2000" dirty="0">
                <a:latin typeface="Franklin Gothic Medium" panose="020B0603020102020204" pitchFamily="34" charset="0"/>
              </a:rPr>
              <a:t>Epidemiology: No known safe amount during pregnancy </a:t>
            </a:r>
          </a:p>
          <a:p>
            <a:pPr marL="0" indent="0">
              <a:buNone/>
            </a:pPr>
            <a:r>
              <a:rPr lang="en-US" sz="2000" dirty="0"/>
              <a:t>	-5.4% of women report past month marijuana use, 1.7% report daily use 	</a:t>
            </a:r>
          </a:p>
          <a:p>
            <a:pPr marL="0" indent="0">
              <a:buNone/>
            </a:pPr>
            <a:r>
              <a:rPr lang="en-US" sz="2000" dirty="0"/>
              <a:t>	-Nearly 70% of Colorado cannabis dispensaries contacted recommended cannabis products to treat 	nausea in the first trimester</a:t>
            </a:r>
          </a:p>
          <a:p>
            <a:pPr marL="0" indent="0">
              <a:buNone/>
            </a:pPr>
            <a:endParaRPr lang="en-US" sz="2000" dirty="0">
              <a:latin typeface="Franklin Gothic Medium" panose="020B0603020102020204" pitchFamily="34" charset="0"/>
            </a:endParaRPr>
          </a:p>
          <a:p>
            <a:r>
              <a:rPr lang="en-US" sz="2000" dirty="0">
                <a:latin typeface="Franklin Gothic Medium" panose="020B0603020102020204" pitchFamily="34" charset="0"/>
              </a:rPr>
              <a:t>Risks: THC can enter the fetal brain from mother’s bloodstream, disrupts the endocannabinoid system, lower birth weight, interferes with brain development, hyperactivity, THC found in breast milk up to six days after last recorded use</a:t>
            </a:r>
          </a:p>
          <a:p>
            <a:endParaRPr lang="en-US" sz="2000" dirty="0">
              <a:latin typeface="Franklin Gothic Medium" panose="020B0603020102020204" pitchFamily="34" charset="0"/>
            </a:endParaRPr>
          </a:p>
          <a:p>
            <a:r>
              <a:rPr lang="en-US" sz="2000" dirty="0">
                <a:latin typeface="Franklin Gothic Medium" panose="020B0603020102020204" pitchFamily="34" charset="0"/>
              </a:rPr>
              <a:t>Advice: brief screening, counseled about risks and consequences, encouraged to discontinue use, absence of data should encourage discontinuation</a:t>
            </a:r>
          </a:p>
        </p:txBody>
      </p:sp>
      <p:grpSp>
        <p:nvGrpSpPr>
          <p:cNvPr id="4" name="Group 3">
            <a:extLst>
              <a:ext uri="{FF2B5EF4-FFF2-40B4-BE49-F238E27FC236}">
                <a16:creationId xmlns:a16="http://schemas.microsoft.com/office/drawing/2014/main" id="{A2A32BF2-D378-EE49-9BE5-C50108642F70}"/>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C56423DC-D36F-924D-A831-FCA99D353F95}"/>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E5F0E6B2-C830-F44C-A8AA-F2B116ACF37E}"/>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A1AC7270-E3E6-7B4C-A982-468202AA5FA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3EECA0AD-55D2-FB4C-86C7-7A93B7A2F2F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E5138559-4CCD-6944-A457-DD9763670F76}"/>
              </a:ext>
            </a:extLst>
          </p:cNvPr>
          <p:cNvSpPr/>
          <p:nvPr/>
        </p:nvSpPr>
        <p:spPr>
          <a:xfrm>
            <a:off x="6224524" y="5785989"/>
            <a:ext cx="5036191" cy="1015663"/>
          </a:xfrm>
          <a:prstGeom prst="rect">
            <a:avLst/>
          </a:prstGeom>
        </p:spPr>
        <p:txBody>
          <a:bodyPr wrap="square">
            <a:spAutoFit/>
          </a:bodyPr>
          <a:lstStyle/>
          <a:p>
            <a:r>
              <a:rPr lang="en-US" sz="1200" dirty="0">
                <a:latin typeface="Franklin Gothic Medium" panose="020B0603020102020204" pitchFamily="34" charset="0"/>
                <a:hlinkClick r:id="rId6"/>
              </a:rPr>
              <a:t>https://www.hhs.gov/surgeongeneral/reports-and-publications/addiction-and-substance-misuse/advisory-on-marijuana-use-and-developing-brain/index.html</a:t>
            </a:r>
            <a:endParaRPr lang="en-US" sz="1200" dirty="0">
              <a:latin typeface="Franklin Gothic Medium" panose="020B0603020102020204" pitchFamily="34" charset="0"/>
            </a:endParaRPr>
          </a:p>
          <a:p>
            <a:r>
              <a:rPr lang="en-US" sz="1200" dirty="0">
                <a:latin typeface="Franklin Gothic Medium" panose="020B0603020102020204" pitchFamily="34" charset="0"/>
              </a:rPr>
              <a:t>ACOG: https://</a:t>
            </a:r>
            <a:r>
              <a:rPr lang="en-US" sz="1200" dirty="0" err="1">
                <a:latin typeface="Franklin Gothic Medium" panose="020B0603020102020204" pitchFamily="34" charset="0"/>
              </a:rPr>
              <a:t>www.acog.org</a:t>
            </a:r>
            <a:r>
              <a:rPr lang="en-US" sz="1200" dirty="0">
                <a:latin typeface="Franklin Gothic Medium" panose="020B0603020102020204" pitchFamily="34" charset="0"/>
              </a:rPr>
              <a:t>/clinical/clinical-guidance/committee-opinion/articles/2017/10/marijuana-use-during-pregnancy-and-lactation</a:t>
            </a:r>
          </a:p>
        </p:txBody>
      </p:sp>
    </p:spTree>
    <p:extLst>
      <p:ext uri="{BB962C8B-B14F-4D97-AF65-F5344CB8AC3E}">
        <p14:creationId xmlns:p14="http://schemas.microsoft.com/office/powerpoint/2010/main" val="27221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2BCE0E1-7C7E-A14A-A5E9-DE58C83B01B7}"/>
              </a:ext>
            </a:extLst>
          </p:cNvPr>
          <p:cNvSpPr txBox="1"/>
          <p:nvPr/>
        </p:nvSpPr>
        <p:spPr>
          <a:xfrm>
            <a:off x="7058795" y="6529449"/>
            <a:ext cx="4202351" cy="276999"/>
          </a:xfrm>
          <a:prstGeom prst="rect">
            <a:avLst/>
          </a:prstGeom>
          <a:noFill/>
        </p:spPr>
        <p:txBody>
          <a:bodyPr wrap="square" rtlCol="0">
            <a:spAutoFit/>
          </a:bodyPr>
          <a:lstStyle/>
          <a:p>
            <a:r>
              <a:rPr lang="en-US" sz="1200" dirty="0">
                <a:latin typeface="Franklin Gothic Medium" panose="020B0603020102020204" pitchFamily="34" charset="0"/>
                <a:cs typeface="Arial" panose="020B0604020202020204" pitchFamily="34" charset="0"/>
              </a:rPr>
              <a:t>Slide courtesy of SAMHSA presentation of 2019 NSDUH data</a:t>
            </a:r>
          </a:p>
        </p:txBody>
      </p:sp>
      <p:grpSp>
        <p:nvGrpSpPr>
          <p:cNvPr id="4" name="Group 3"/>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 name="Picture 12" descr="Chart, bar chart&#10;&#10;Description automatically generated">
            <a:extLst>
              <a:ext uri="{FF2B5EF4-FFF2-40B4-BE49-F238E27FC236}">
                <a16:creationId xmlns:a16="http://schemas.microsoft.com/office/drawing/2014/main" id="{E8D496A8-9006-BA41-8F9B-3EF0D17287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6303" y="1365986"/>
            <a:ext cx="5451790" cy="3168122"/>
          </a:xfrm>
          <a:prstGeom prst="rect">
            <a:avLst/>
          </a:prstGeom>
        </p:spPr>
      </p:pic>
      <p:pic>
        <p:nvPicPr>
          <p:cNvPr id="14" name="Picture 13" descr="Chart, bar chart&#10;&#10;Description automatically generated">
            <a:extLst>
              <a:ext uri="{FF2B5EF4-FFF2-40B4-BE49-F238E27FC236}">
                <a16:creationId xmlns:a16="http://schemas.microsoft.com/office/drawing/2014/main" id="{B66A5C0F-337F-784E-B5C7-3B22E7201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270" y="1365986"/>
            <a:ext cx="5429730" cy="3168122"/>
          </a:xfrm>
          <a:prstGeom prst="rect">
            <a:avLst/>
          </a:prstGeom>
        </p:spPr>
      </p:pic>
    </p:spTree>
    <p:extLst>
      <p:ext uri="{BB962C8B-B14F-4D97-AF65-F5344CB8AC3E}">
        <p14:creationId xmlns:p14="http://schemas.microsoft.com/office/powerpoint/2010/main" val="339316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D579122E-3BBB-8041-98CC-19418B4D4E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20"/>
          <a:stretch/>
        </p:blipFill>
        <p:spPr bwMode="auto">
          <a:xfrm>
            <a:off x="285179" y="890593"/>
            <a:ext cx="5948363" cy="4562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a:extLst>
              <a:ext uri="{FF2B5EF4-FFF2-40B4-BE49-F238E27FC236}">
                <a16:creationId xmlns:a16="http://schemas.microsoft.com/office/drawing/2014/main" id="{519C542B-50D0-1E40-ADF7-6150CE099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081"/>
          <a:stretch/>
        </p:blipFill>
        <p:spPr bwMode="auto">
          <a:xfrm>
            <a:off x="5764626" y="890592"/>
            <a:ext cx="6211140" cy="45624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4C7403F-8826-EA48-BD65-7250868EC782}"/>
              </a:ext>
            </a:extLst>
          </p:cNvPr>
          <p:cNvGrpSpPr/>
          <p:nvPr/>
        </p:nvGrpSpPr>
        <p:grpSpPr>
          <a:xfrm>
            <a:off x="79258" y="5952355"/>
            <a:ext cx="12015782" cy="864701"/>
            <a:chOff x="79258" y="5952355"/>
            <a:chExt cx="12015782" cy="864701"/>
          </a:xfrm>
        </p:grpSpPr>
        <p:pic>
          <p:nvPicPr>
            <p:cNvPr id="7" name="Picture 6">
              <a:extLst>
                <a:ext uri="{FF2B5EF4-FFF2-40B4-BE49-F238E27FC236}">
                  <a16:creationId xmlns:a16="http://schemas.microsoft.com/office/drawing/2014/main" id="{D27F02D9-5D83-6C49-96A3-4759FC070980}"/>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D36539AB-9DDB-374C-B1D2-419D495E8BAE}"/>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9" name="Picture 8">
              <a:extLst>
                <a:ext uri="{FF2B5EF4-FFF2-40B4-BE49-F238E27FC236}">
                  <a16:creationId xmlns:a16="http://schemas.microsoft.com/office/drawing/2014/main" id="{B9A66B25-5CC7-F049-BC45-0831EBD64B0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0" name="Picture 5">
              <a:extLst>
                <a:ext uri="{FF2B5EF4-FFF2-40B4-BE49-F238E27FC236}">
                  <a16:creationId xmlns:a16="http://schemas.microsoft.com/office/drawing/2014/main" id="{AC3F97A5-B92A-D348-8039-4E139E2E0C5D}"/>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A8431BE5-FA24-874F-A757-C6CA1A50987B}"/>
              </a:ext>
            </a:extLst>
          </p:cNvPr>
          <p:cNvSpPr/>
          <p:nvPr/>
        </p:nvSpPr>
        <p:spPr>
          <a:xfrm>
            <a:off x="6096000" y="5907591"/>
            <a:ext cx="6096000" cy="461665"/>
          </a:xfrm>
          <a:prstGeom prst="rect">
            <a:avLst/>
          </a:prstGeom>
        </p:spPr>
        <p:txBody>
          <a:bodyPr>
            <a:spAutoFit/>
          </a:bodyPr>
          <a:lstStyle/>
          <a:p>
            <a:r>
              <a:rPr lang="en-US" sz="1200" dirty="0">
                <a:latin typeface="Franklin Gothic Medium" panose="020B0603020102020204" pitchFamily="34" charset="0"/>
              </a:rPr>
              <a:t>ACOG: https://</a:t>
            </a:r>
            <a:r>
              <a:rPr lang="en-US" sz="1200" dirty="0" err="1">
                <a:latin typeface="Franklin Gothic Medium" panose="020B0603020102020204" pitchFamily="34" charset="0"/>
              </a:rPr>
              <a:t>www.acog.org</a:t>
            </a:r>
            <a:r>
              <a:rPr lang="en-US" sz="1200" dirty="0">
                <a:latin typeface="Franklin Gothic Medium" panose="020B0603020102020204" pitchFamily="34" charset="0"/>
              </a:rPr>
              <a:t>/clinical/clinical-guidance/committee-opinion/articles/2017/10/marijuana-use-during-pregnancy-and-lactation</a:t>
            </a:r>
          </a:p>
        </p:txBody>
      </p:sp>
    </p:spTree>
    <p:extLst>
      <p:ext uri="{BB962C8B-B14F-4D97-AF65-F5344CB8AC3E}">
        <p14:creationId xmlns:p14="http://schemas.microsoft.com/office/powerpoint/2010/main" val="304670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88A3-7559-854A-8C5A-C9E58F991960}"/>
              </a:ext>
            </a:extLst>
          </p:cNvPr>
          <p:cNvSpPr>
            <a:spLocks noGrp="1"/>
          </p:cNvSpPr>
          <p:nvPr>
            <p:ph type="title"/>
          </p:nvPr>
        </p:nvSpPr>
        <p:spPr>
          <a:xfrm>
            <a:off x="703778" y="468038"/>
            <a:ext cx="10515600" cy="1325563"/>
          </a:xfrm>
        </p:spPr>
        <p:txBody>
          <a:bodyPr/>
          <a:lstStyle/>
          <a:p>
            <a:r>
              <a:rPr lang="en-US" dirty="0">
                <a:latin typeface="Franklin Gothic Medium" panose="020B0603020102020204" pitchFamily="34" charset="0"/>
              </a:rPr>
              <a:t>Opioids</a:t>
            </a:r>
          </a:p>
        </p:txBody>
      </p:sp>
      <p:sp>
        <p:nvSpPr>
          <p:cNvPr id="3" name="Content Placeholder 2">
            <a:extLst>
              <a:ext uri="{FF2B5EF4-FFF2-40B4-BE49-F238E27FC236}">
                <a16:creationId xmlns:a16="http://schemas.microsoft.com/office/drawing/2014/main" id="{65972370-8F51-2A40-A59B-C8C36BBEF427}"/>
              </a:ext>
            </a:extLst>
          </p:cNvPr>
          <p:cNvSpPr>
            <a:spLocks noGrp="1"/>
          </p:cNvSpPr>
          <p:nvPr>
            <p:ph idx="1"/>
          </p:nvPr>
        </p:nvSpPr>
        <p:spPr>
          <a:xfrm>
            <a:off x="761673" y="1525022"/>
            <a:ext cx="10515600" cy="4351338"/>
          </a:xfrm>
        </p:spPr>
        <p:txBody>
          <a:bodyPr>
            <a:normAutofit fontScale="92500" lnSpcReduction="20000"/>
          </a:bodyPr>
          <a:lstStyle/>
          <a:p>
            <a:r>
              <a:rPr lang="en-US" dirty="0">
                <a:latin typeface="Franklin Gothic Medium" panose="020B0603020102020204" pitchFamily="34" charset="0"/>
              </a:rPr>
              <a:t>Epidemiology: rate of infants experiencing opioid withdrawal after birth grew five-fold over past decade</a:t>
            </a:r>
          </a:p>
          <a:p>
            <a:endParaRPr lang="en-US" dirty="0">
              <a:latin typeface="Franklin Gothic Medium" panose="020B0603020102020204" pitchFamily="34" charset="0"/>
            </a:endParaRPr>
          </a:p>
          <a:p>
            <a:r>
              <a:rPr lang="en-US" dirty="0">
                <a:latin typeface="Franklin Gothic Medium" panose="020B0603020102020204" pitchFamily="34" charset="0"/>
              </a:rPr>
              <a:t>Risks: neonatal abstinence syndrome (NAS): physiologic and neurobehavioral signs of withdrawal that may occur in a newborn exposed in utero, increase in birth defects, fetal death, preterm labor, </a:t>
            </a:r>
          </a:p>
          <a:p>
            <a:pPr marL="0" indent="0">
              <a:buNone/>
            </a:pPr>
            <a:r>
              <a:rPr lang="en-US" dirty="0"/>
              <a:t>	50-80% of opioid-exposed infants developed NAS</a:t>
            </a:r>
          </a:p>
          <a:p>
            <a:endParaRPr lang="en-US" dirty="0">
              <a:latin typeface="Franklin Gothic Medium" panose="020B0603020102020204" pitchFamily="34" charset="0"/>
            </a:endParaRPr>
          </a:p>
          <a:p>
            <a:r>
              <a:rPr lang="en-US" dirty="0">
                <a:latin typeface="Franklin Gothic Medium" panose="020B0603020102020204" pitchFamily="34" charset="0"/>
              </a:rPr>
              <a:t>Advice: Early universal screening, brief intervention, referral to treatment, routine screening part of comprehensive obstetric care, alternative pain therapies for chronic pain, MOUDs recommended, monitoring post-birth</a:t>
            </a:r>
          </a:p>
        </p:txBody>
      </p:sp>
      <p:grpSp>
        <p:nvGrpSpPr>
          <p:cNvPr id="4" name="Group 3">
            <a:extLst>
              <a:ext uri="{FF2B5EF4-FFF2-40B4-BE49-F238E27FC236}">
                <a16:creationId xmlns:a16="http://schemas.microsoft.com/office/drawing/2014/main" id="{8459DEE6-117D-034E-A58C-9EAE4EB8EDA0}"/>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D2236382-BE0B-9B4D-89AF-DA7B1AEC7F7C}"/>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6D48B89D-135E-EB42-AEBA-D6A2E82605D8}"/>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3BD5CDD8-AD6C-424A-AB53-99846F3DDD5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4E042180-72ED-4D43-BC66-4B6B657746D4}"/>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9EB86F85-968C-D64B-8A8C-BA8DC8B96C9E}"/>
              </a:ext>
            </a:extLst>
          </p:cNvPr>
          <p:cNvSpPr txBox="1"/>
          <p:nvPr/>
        </p:nvSpPr>
        <p:spPr>
          <a:xfrm>
            <a:off x="4261104" y="5932883"/>
            <a:ext cx="7000042" cy="646331"/>
          </a:xfrm>
          <a:prstGeom prst="rect">
            <a:avLst/>
          </a:prstGeom>
          <a:noFill/>
        </p:spPr>
        <p:txBody>
          <a:bodyPr wrap="square" rtlCol="0">
            <a:spAutoFit/>
          </a:bodyPr>
          <a:lstStyle/>
          <a:p>
            <a:pPr algn="r"/>
            <a:r>
              <a:rPr lang="en-US" sz="1200" dirty="0">
                <a:latin typeface="Franklin Gothic Medium" panose="020B0603020102020204" pitchFamily="34" charset="0"/>
                <a:cs typeface="Arial" panose="020B0604020202020204" pitchFamily="34" charset="0"/>
              </a:rPr>
              <a:t>https://</a:t>
            </a:r>
            <a:r>
              <a:rPr lang="en-US" sz="1200" dirty="0" err="1">
                <a:latin typeface="Franklin Gothic Medium" panose="020B0603020102020204" pitchFamily="34" charset="0"/>
                <a:cs typeface="Arial" panose="020B0604020202020204" pitchFamily="34" charset="0"/>
              </a:rPr>
              <a:t>www.acog.org</a:t>
            </a:r>
            <a:r>
              <a:rPr lang="en-US" sz="1200" dirty="0">
                <a:latin typeface="Franklin Gothic Medium" panose="020B0603020102020204" pitchFamily="34" charset="0"/>
                <a:cs typeface="Arial" panose="020B0604020202020204" pitchFamily="34" charset="0"/>
              </a:rPr>
              <a:t>/clinical/clinical-guidance/committee-opinion/articles/2017/08/opioid-use-and-opioid-use-disorder-in-pregnancy</a:t>
            </a:r>
          </a:p>
          <a:p>
            <a:pPr algn="r"/>
            <a:r>
              <a:rPr lang="en-US" sz="1200" dirty="0">
                <a:latin typeface="Franklin Gothic Medium" panose="020B0603020102020204" pitchFamily="34" charset="0"/>
                <a:cs typeface="Arial" panose="020B0604020202020204" pitchFamily="34" charset="0"/>
              </a:rPr>
              <a:t>Patrick, Schiff, Committee on Substance Use and Prevention </a:t>
            </a:r>
            <a:r>
              <a:rPr lang="en-US" sz="1200" i="1" dirty="0">
                <a:latin typeface="Franklin Gothic Medium" panose="020B0603020102020204" pitchFamily="34" charset="0"/>
                <a:cs typeface="Arial" panose="020B0604020202020204" pitchFamily="34" charset="0"/>
              </a:rPr>
              <a:t>AAP</a:t>
            </a:r>
            <a:r>
              <a:rPr lang="en-US" sz="1200" dirty="0">
                <a:latin typeface="Franklin Gothic Medium" panose="020B0603020102020204" pitchFamily="34" charset="0"/>
                <a:cs typeface="Arial" panose="020B0604020202020204" pitchFamily="34" charset="0"/>
              </a:rPr>
              <a:t>, 2017</a:t>
            </a:r>
          </a:p>
        </p:txBody>
      </p:sp>
    </p:spTree>
    <p:extLst>
      <p:ext uri="{BB962C8B-B14F-4D97-AF65-F5344CB8AC3E}">
        <p14:creationId xmlns:p14="http://schemas.microsoft.com/office/powerpoint/2010/main" val="166244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2C05-FBBB-7146-AF33-5F11E8AFD25E}"/>
              </a:ext>
            </a:extLst>
          </p:cNvPr>
          <p:cNvSpPr>
            <a:spLocks noGrp="1"/>
          </p:cNvSpPr>
          <p:nvPr>
            <p:ph type="title"/>
          </p:nvPr>
        </p:nvSpPr>
        <p:spPr>
          <a:xfrm>
            <a:off x="230973" y="365125"/>
            <a:ext cx="10515600" cy="1325563"/>
          </a:xfrm>
        </p:spPr>
        <p:txBody>
          <a:bodyPr/>
          <a:lstStyle/>
          <a:p>
            <a:r>
              <a:rPr lang="en-US" b="1" dirty="0">
                <a:latin typeface="Franklin Gothic Medium" panose="020B0603020102020204" pitchFamily="34" charset="0"/>
                <a:cs typeface="Arial" panose="020B0604020202020204" pitchFamily="34" charset="0"/>
              </a:rPr>
              <a:t>OUD during pregnancy has quadrupled</a:t>
            </a:r>
          </a:p>
        </p:txBody>
      </p:sp>
      <p:pic>
        <p:nvPicPr>
          <p:cNvPr id="5" name="Content Placeholder 4">
            <a:extLst>
              <a:ext uri="{FF2B5EF4-FFF2-40B4-BE49-F238E27FC236}">
                <a16:creationId xmlns:a16="http://schemas.microsoft.com/office/drawing/2014/main" id="{62E5CD72-E031-0340-8721-A0B04D3362A2}"/>
              </a:ext>
            </a:extLst>
          </p:cNvPr>
          <p:cNvPicPr>
            <a:picLocks noGrp="1" noChangeAspect="1"/>
          </p:cNvPicPr>
          <p:nvPr>
            <p:ph idx="1"/>
          </p:nvPr>
        </p:nvPicPr>
        <p:blipFill>
          <a:blip r:embed="rId2"/>
          <a:stretch>
            <a:fillRect/>
          </a:stretch>
        </p:blipFill>
        <p:spPr>
          <a:xfrm>
            <a:off x="1207770" y="1657535"/>
            <a:ext cx="10330880" cy="4047546"/>
          </a:xfrm>
        </p:spPr>
      </p:pic>
      <p:sp>
        <p:nvSpPr>
          <p:cNvPr id="6" name="TextBox 5">
            <a:extLst>
              <a:ext uri="{FF2B5EF4-FFF2-40B4-BE49-F238E27FC236}">
                <a16:creationId xmlns:a16="http://schemas.microsoft.com/office/drawing/2014/main" id="{DA12A32C-B631-8A40-A964-61DB10788E6B}"/>
              </a:ext>
            </a:extLst>
          </p:cNvPr>
          <p:cNvSpPr txBox="1"/>
          <p:nvPr/>
        </p:nvSpPr>
        <p:spPr>
          <a:xfrm>
            <a:off x="7440260" y="6446904"/>
            <a:ext cx="3820886" cy="276999"/>
          </a:xfrm>
          <a:prstGeom prst="rect">
            <a:avLst/>
          </a:prstGeom>
          <a:noFill/>
        </p:spPr>
        <p:txBody>
          <a:bodyPr wrap="square" rtlCol="0">
            <a:spAutoFit/>
          </a:bodyPr>
          <a:lstStyle/>
          <a:p>
            <a:pPr algn="r"/>
            <a:r>
              <a:rPr lang="en-US" sz="1200" dirty="0">
                <a:latin typeface="Franklin Gothic Medium" panose="020B0603020102020204" pitchFamily="34" charset="0"/>
                <a:cs typeface="Arial" panose="020B0604020202020204" pitchFamily="34" charset="0"/>
              </a:rPr>
              <a:t>Haight SC, </a:t>
            </a:r>
            <a:r>
              <a:rPr lang="en-US" sz="1200" i="1" dirty="0">
                <a:latin typeface="Franklin Gothic Medium" panose="020B0603020102020204" pitchFamily="34" charset="0"/>
                <a:cs typeface="Arial" panose="020B0604020202020204" pitchFamily="34" charset="0"/>
              </a:rPr>
              <a:t>MMWR,</a:t>
            </a:r>
            <a:r>
              <a:rPr lang="en-US" sz="1200" dirty="0">
                <a:latin typeface="Franklin Gothic Medium" panose="020B0603020102020204" pitchFamily="34" charset="0"/>
                <a:cs typeface="Arial" panose="020B0604020202020204" pitchFamily="34" charset="0"/>
              </a:rPr>
              <a:t> 2018</a:t>
            </a:r>
          </a:p>
        </p:txBody>
      </p:sp>
      <p:grpSp>
        <p:nvGrpSpPr>
          <p:cNvPr id="7" name="Group 6"/>
          <p:cNvGrpSpPr/>
          <p:nvPr/>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0" name="Picture 9"/>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1"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10122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2C79-0AA6-D741-A1B0-E00CB36EA0E7}"/>
              </a:ext>
            </a:extLst>
          </p:cNvPr>
          <p:cNvSpPr>
            <a:spLocks noGrp="1"/>
          </p:cNvSpPr>
          <p:nvPr>
            <p:ph type="title"/>
          </p:nvPr>
        </p:nvSpPr>
        <p:spPr>
          <a:xfrm>
            <a:off x="186194" y="378773"/>
            <a:ext cx="11886063" cy="1325563"/>
          </a:xfrm>
        </p:spPr>
        <p:txBody>
          <a:bodyPr/>
          <a:lstStyle/>
          <a:p>
            <a:r>
              <a:rPr lang="en-US" b="1" dirty="0">
                <a:latin typeface="Franklin Gothic Medium" panose="020B0603020102020204" pitchFamily="34" charset="0"/>
                <a:cs typeface="Arial" panose="020B0604020202020204" pitchFamily="34" charset="0"/>
              </a:rPr>
              <a:t>Overdose risk dependent on treatment status</a:t>
            </a:r>
          </a:p>
        </p:txBody>
      </p:sp>
      <p:sp>
        <p:nvSpPr>
          <p:cNvPr id="6" name="TextBox 5">
            <a:extLst>
              <a:ext uri="{FF2B5EF4-FFF2-40B4-BE49-F238E27FC236}">
                <a16:creationId xmlns:a16="http://schemas.microsoft.com/office/drawing/2014/main" id="{42BCE0E1-7C7E-A14A-A5E9-DE58C83B01B7}"/>
              </a:ext>
            </a:extLst>
          </p:cNvPr>
          <p:cNvSpPr txBox="1"/>
          <p:nvPr/>
        </p:nvSpPr>
        <p:spPr>
          <a:xfrm>
            <a:off x="8686314" y="6509250"/>
            <a:ext cx="3222170" cy="276999"/>
          </a:xfrm>
          <a:prstGeom prst="rect">
            <a:avLst/>
          </a:prstGeom>
          <a:noFill/>
        </p:spPr>
        <p:txBody>
          <a:bodyPr wrap="square" rtlCol="0">
            <a:spAutoFit/>
          </a:bodyPr>
          <a:lstStyle/>
          <a:p>
            <a:r>
              <a:rPr lang="en-US" sz="1200" dirty="0">
                <a:latin typeface="Franklin Gothic Medium" panose="020B0603020102020204" pitchFamily="34" charset="0"/>
                <a:cs typeface="Arial" panose="020B0604020202020204" pitchFamily="34" charset="0"/>
              </a:rPr>
              <a:t>Schiff DA et al, </a:t>
            </a:r>
            <a:r>
              <a:rPr lang="en-US" sz="1200" i="1" dirty="0" err="1">
                <a:latin typeface="Franklin Gothic Medium" panose="020B0603020102020204" pitchFamily="34" charset="0"/>
                <a:cs typeface="Arial" panose="020B0604020202020204" pitchFamily="34" charset="0"/>
              </a:rPr>
              <a:t>Obstet</a:t>
            </a:r>
            <a:r>
              <a:rPr lang="en-US" sz="1200" i="1" dirty="0">
                <a:latin typeface="Franklin Gothic Medium" panose="020B0603020102020204" pitchFamily="34" charset="0"/>
                <a:cs typeface="Arial" panose="020B0604020202020204" pitchFamily="34" charset="0"/>
              </a:rPr>
              <a:t> </a:t>
            </a:r>
            <a:r>
              <a:rPr lang="en-US" sz="1200" i="1" dirty="0" err="1">
                <a:latin typeface="Franklin Gothic Medium" panose="020B0603020102020204" pitchFamily="34" charset="0"/>
                <a:cs typeface="Arial" panose="020B0604020202020204" pitchFamily="34" charset="0"/>
              </a:rPr>
              <a:t>Gynecol</a:t>
            </a:r>
            <a:r>
              <a:rPr lang="en-US" sz="1200" dirty="0">
                <a:latin typeface="Franklin Gothic Medium" panose="020B0603020102020204" pitchFamily="34" charset="0"/>
                <a:cs typeface="Arial" panose="020B0604020202020204" pitchFamily="34" charset="0"/>
              </a:rPr>
              <a:t>, 2018</a:t>
            </a:r>
          </a:p>
        </p:txBody>
      </p:sp>
      <p:grpSp>
        <p:nvGrpSpPr>
          <p:cNvPr id="7" name="Group 6"/>
          <p:cNvGrpSpPr/>
          <p:nvPr/>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0" name="Picture 9"/>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1"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 name="Picture 3"/>
          <p:cNvPicPr>
            <a:picLocks noChangeAspect="1"/>
          </p:cNvPicPr>
          <p:nvPr/>
        </p:nvPicPr>
        <p:blipFill rotWithShape="1">
          <a:blip r:embed="rId6"/>
          <a:srcRect l="7593" t="19999" r="22256" b="19188"/>
          <a:stretch/>
        </p:blipFill>
        <p:spPr>
          <a:xfrm>
            <a:off x="0" y="2021231"/>
            <a:ext cx="6255865" cy="3050447"/>
          </a:xfrm>
          <a:prstGeom prst="rect">
            <a:avLst/>
          </a:prstGeom>
        </p:spPr>
      </p:pic>
      <p:pic>
        <p:nvPicPr>
          <p:cNvPr id="13" name="Picture 12"/>
          <p:cNvPicPr>
            <a:picLocks noChangeAspect="1"/>
          </p:cNvPicPr>
          <p:nvPr/>
        </p:nvPicPr>
        <p:blipFill rotWithShape="1">
          <a:blip r:embed="rId7"/>
          <a:srcRect l="9055" t="27805" r="21982" b="14797"/>
          <a:stretch/>
        </p:blipFill>
        <p:spPr>
          <a:xfrm>
            <a:off x="6255865" y="2261231"/>
            <a:ext cx="5936136" cy="2779120"/>
          </a:xfrm>
          <a:prstGeom prst="rect">
            <a:avLst/>
          </a:prstGeom>
        </p:spPr>
      </p:pic>
    </p:spTree>
    <p:extLst>
      <p:ext uri="{BB962C8B-B14F-4D97-AF65-F5344CB8AC3E}">
        <p14:creationId xmlns:p14="http://schemas.microsoft.com/office/powerpoint/2010/main" val="19838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000" t="12923" r="1923" b="6462"/>
          <a:stretch/>
        </p:blipFill>
        <p:spPr>
          <a:xfrm>
            <a:off x="1205792" y="1323768"/>
            <a:ext cx="7825666" cy="5212690"/>
          </a:xfrm>
          <a:prstGeom prst="rect">
            <a:avLst/>
          </a:prstGeom>
        </p:spPr>
      </p:pic>
      <p:sp>
        <p:nvSpPr>
          <p:cNvPr id="5" name="TextBox 4">
            <a:extLst>
              <a:ext uri="{FF2B5EF4-FFF2-40B4-BE49-F238E27FC236}">
                <a16:creationId xmlns:a16="http://schemas.microsoft.com/office/drawing/2014/main" id="{0D1E9F88-404D-CE45-A5CC-61309A08447B}"/>
              </a:ext>
            </a:extLst>
          </p:cNvPr>
          <p:cNvSpPr txBox="1"/>
          <p:nvPr/>
        </p:nvSpPr>
        <p:spPr>
          <a:xfrm>
            <a:off x="6875413" y="6503777"/>
            <a:ext cx="4385733" cy="276999"/>
          </a:xfrm>
          <a:prstGeom prst="rect">
            <a:avLst/>
          </a:prstGeom>
          <a:noFill/>
        </p:spPr>
        <p:txBody>
          <a:bodyPr wrap="square" rtlCol="0">
            <a:spAutoFit/>
          </a:bodyPr>
          <a:lstStyle/>
          <a:p>
            <a:pPr algn="r"/>
            <a:r>
              <a:rPr lang="en-US" sz="1200" dirty="0">
                <a:latin typeface="Franklin Gothic Medium" panose="020B0603020102020204" pitchFamily="34" charset="0"/>
              </a:rPr>
              <a:t>Projects.propublica.org</a:t>
            </a:r>
          </a:p>
        </p:txBody>
      </p:sp>
      <p:sp>
        <p:nvSpPr>
          <p:cNvPr id="15" name="Rectangle 14"/>
          <p:cNvSpPr/>
          <p:nvPr/>
        </p:nvSpPr>
        <p:spPr>
          <a:xfrm>
            <a:off x="209913" y="1027906"/>
            <a:ext cx="4120308" cy="587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 name="Title 1">
            <a:extLst>
              <a:ext uri="{FF2B5EF4-FFF2-40B4-BE49-F238E27FC236}">
                <a16:creationId xmlns:a16="http://schemas.microsoft.com/office/drawing/2014/main" id="{32559D15-F847-9C4C-BA89-4F2830402BAD}"/>
              </a:ext>
            </a:extLst>
          </p:cNvPr>
          <p:cNvSpPr>
            <a:spLocks noGrp="1"/>
          </p:cNvSpPr>
          <p:nvPr>
            <p:ph type="title"/>
          </p:nvPr>
        </p:nvSpPr>
        <p:spPr>
          <a:xfrm>
            <a:off x="160111" y="365125"/>
            <a:ext cx="10515600" cy="1325563"/>
          </a:xfrm>
        </p:spPr>
        <p:txBody>
          <a:bodyPr/>
          <a:lstStyle/>
          <a:p>
            <a:r>
              <a:rPr lang="en-US" b="1" dirty="0">
                <a:latin typeface="Franklin Gothic Medium" panose="020B0603020102020204" pitchFamily="34" charset="0"/>
              </a:rPr>
              <a:t>Criminalization of pregnancy and drug use </a:t>
            </a:r>
          </a:p>
        </p:txBody>
      </p:sp>
      <p:grpSp>
        <p:nvGrpSpPr>
          <p:cNvPr id="8" name="Group 7"/>
          <p:cNvGrpSpPr/>
          <p:nvPr/>
        </p:nvGrpSpPr>
        <p:grpSpPr>
          <a:xfrm>
            <a:off x="79258" y="5952355"/>
            <a:ext cx="12015782" cy="864701"/>
            <a:chOff x="79258" y="5952355"/>
            <a:chExt cx="12015782" cy="864701"/>
          </a:xfrm>
        </p:grpSpPr>
        <p:pic>
          <p:nvPicPr>
            <p:cNvPr id="9"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1" name="Picture 10"/>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2"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 name="Rectangle 16"/>
          <p:cNvSpPr/>
          <p:nvPr/>
        </p:nvSpPr>
        <p:spPr>
          <a:xfrm>
            <a:off x="8255203" y="4052379"/>
            <a:ext cx="3544267" cy="1050926"/>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Franklin Gothic Medium" panose="020B0603020102020204" pitchFamily="34" charset="0"/>
              </a:rPr>
              <a:t>States where women have been prosecuted for drug use during pregnancy</a:t>
            </a:r>
          </a:p>
        </p:txBody>
      </p:sp>
    </p:spTree>
    <p:extLst>
      <p:ext uri="{BB962C8B-B14F-4D97-AF65-F5344CB8AC3E}">
        <p14:creationId xmlns:p14="http://schemas.microsoft.com/office/powerpoint/2010/main" val="2602193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8"/>
          <p:cNvPicPr>
            <a:picLocks noChangeAspect="1"/>
          </p:cNvPicPr>
          <p:nvPr/>
        </p:nvPicPr>
        <p:blipFill rotWithShape="1">
          <a:blip r:embed="rId6"/>
          <a:srcRect l="9506" t="52935" r="60369" b="11628"/>
          <a:stretch/>
        </p:blipFill>
        <p:spPr>
          <a:xfrm>
            <a:off x="6342432" y="1259428"/>
            <a:ext cx="4262119" cy="2820112"/>
          </a:xfrm>
          <a:prstGeom prst="rect">
            <a:avLst/>
          </a:prstGeom>
          <a:ln>
            <a:solidFill>
              <a:srgbClr val="002060"/>
            </a:solidFill>
          </a:ln>
        </p:spPr>
      </p:pic>
      <p:sp>
        <p:nvSpPr>
          <p:cNvPr id="10" name="Rectangle 9"/>
          <p:cNvSpPr/>
          <p:nvPr/>
        </p:nvSpPr>
        <p:spPr>
          <a:xfrm rot="16200000">
            <a:off x="9566014" y="2530984"/>
            <a:ext cx="3587809" cy="276999"/>
          </a:xfrm>
          <a:prstGeom prst="rect">
            <a:avLst/>
          </a:prstGeom>
        </p:spPr>
        <p:txBody>
          <a:bodyPr wrap="square">
            <a:spAutoFit/>
          </a:bodyPr>
          <a:lstStyle/>
          <a:p>
            <a:pPr algn="r"/>
            <a:r>
              <a:rPr lang="en-US" sz="1200" dirty="0">
                <a:latin typeface="Franklin Gothic Medium" panose="020B0603020102020204" pitchFamily="34" charset="0"/>
              </a:rPr>
              <a:t>https://safehealthcareforeverywoman.org/</a:t>
            </a:r>
          </a:p>
        </p:txBody>
      </p:sp>
      <p:sp>
        <p:nvSpPr>
          <p:cNvPr id="2" name="Title 1">
            <a:extLst>
              <a:ext uri="{FF2B5EF4-FFF2-40B4-BE49-F238E27FC236}">
                <a16:creationId xmlns:a16="http://schemas.microsoft.com/office/drawing/2014/main" id="{D405C6BC-7CAE-8648-994F-A532EE3B3B36}"/>
              </a:ext>
            </a:extLst>
          </p:cNvPr>
          <p:cNvSpPr>
            <a:spLocks noGrp="1"/>
          </p:cNvSpPr>
          <p:nvPr>
            <p:ph type="title"/>
          </p:nvPr>
        </p:nvSpPr>
        <p:spPr>
          <a:xfrm>
            <a:off x="210403" y="282735"/>
            <a:ext cx="10515600" cy="1325563"/>
          </a:xfrm>
        </p:spPr>
        <p:txBody>
          <a:bodyPr/>
          <a:lstStyle/>
          <a:p>
            <a:r>
              <a:rPr lang="en-US" b="1" dirty="0">
                <a:latin typeface="Franklin Gothic Medium" panose="020B0603020102020204" pitchFamily="34" charset="0"/>
              </a:rPr>
              <a:t>Models of care for pregnant women </a:t>
            </a:r>
          </a:p>
        </p:txBody>
      </p:sp>
      <p:pic>
        <p:nvPicPr>
          <p:cNvPr id="12" name="Picture 11"/>
          <p:cNvPicPr>
            <a:picLocks noChangeAspect="1"/>
          </p:cNvPicPr>
          <p:nvPr/>
        </p:nvPicPr>
        <p:blipFill rotWithShape="1">
          <a:blip r:embed="rId7"/>
          <a:srcRect l="14329" t="14727" r="50522" b="5671"/>
          <a:stretch/>
        </p:blipFill>
        <p:spPr>
          <a:xfrm>
            <a:off x="470526" y="1320107"/>
            <a:ext cx="3538377" cy="4507488"/>
          </a:xfrm>
          <a:prstGeom prst="rect">
            <a:avLst/>
          </a:prstGeom>
        </p:spPr>
      </p:pic>
      <p:sp>
        <p:nvSpPr>
          <p:cNvPr id="13" name="Rectangle 12"/>
          <p:cNvSpPr/>
          <p:nvPr/>
        </p:nvSpPr>
        <p:spPr>
          <a:xfrm rot="16200000">
            <a:off x="2143120" y="3808294"/>
            <a:ext cx="3936590" cy="276999"/>
          </a:xfrm>
          <a:prstGeom prst="rect">
            <a:avLst/>
          </a:prstGeom>
        </p:spPr>
        <p:txBody>
          <a:bodyPr wrap="none">
            <a:spAutoFit/>
          </a:bodyPr>
          <a:lstStyle/>
          <a:p>
            <a:r>
              <a:rPr lang="en-US" sz="1200" dirty="0">
                <a:latin typeface="Franklin Gothic Medium" panose="020B0603020102020204" pitchFamily="34" charset="0"/>
              </a:rPr>
              <a:t>https://store.samhsa.gov/system/files/sma16-4978.pdf</a:t>
            </a:r>
          </a:p>
        </p:txBody>
      </p:sp>
      <p:pic>
        <p:nvPicPr>
          <p:cNvPr id="14" name="Picture 13"/>
          <p:cNvPicPr>
            <a:picLocks noChangeAspect="1"/>
          </p:cNvPicPr>
          <p:nvPr/>
        </p:nvPicPr>
        <p:blipFill rotWithShape="1">
          <a:blip r:embed="rId6"/>
          <a:srcRect l="40484" t="15503" r="51163" b="11628"/>
          <a:stretch/>
        </p:blipFill>
        <p:spPr>
          <a:xfrm>
            <a:off x="10604551" y="637544"/>
            <a:ext cx="704309" cy="3455644"/>
          </a:xfrm>
          <a:prstGeom prst="rect">
            <a:avLst/>
          </a:prstGeom>
        </p:spPr>
      </p:pic>
      <p:pic>
        <p:nvPicPr>
          <p:cNvPr id="15" name="Picture 14"/>
          <p:cNvPicPr>
            <a:picLocks noChangeAspect="1"/>
          </p:cNvPicPr>
          <p:nvPr/>
        </p:nvPicPr>
        <p:blipFill rotWithShape="1">
          <a:blip r:embed="rId8"/>
          <a:srcRect l="2015" t="14154" r="37090" b="40298"/>
          <a:stretch/>
        </p:blipFill>
        <p:spPr>
          <a:xfrm>
            <a:off x="4688858" y="4253437"/>
            <a:ext cx="5614186" cy="2362088"/>
          </a:xfrm>
          <a:prstGeom prst="rect">
            <a:avLst/>
          </a:prstGeom>
        </p:spPr>
      </p:pic>
      <p:sp>
        <p:nvSpPr>
          <p:cNvPr id="16" name="Rectangle 15"/>
          <p:cNvSpPr/>
          <p:nvPr/>
        </p:nvSpPr>
        <p:spPr>
          <a:xfrm>
            <a:off x="4449170" y="6586804"/>
            <a:ext cx="6670343" cy="276999"/>
          </a:xfrm>
          <a:prstGeom prst="rect">
            <a:avLst/>
          </a:prstGeom>
        </p:spPr>
        <p:txBody>
          <a:bodyPr wrap="square">
            <a:spAutoFit/>
          </a:bodyPr>
          <a:lstStyle/>
          <a:p>
            <a:r>
              <a:rPr lang="en-US" sz="1200" dirty="0">
                <a:latin typeface="Franklin Gothic Medium" panose="020B0603020102020204" pitchFamily="34" charset="0"/>
              </a:rPr>
              <a:t>https://www.addictionpolicy.org/blog/coordinating-care-for-pregnant-and-postpartum-oud-patients</a:t>
            </a:r>
          </a:p>
        </p:txBody>
      </p:sp>
    </p:spTree>
    <p:extLst>
      <p:ext uri="{BB962C8B-B14F-4D97-AF65-F5344CB8AC3E}">
        <p14:creationId xmlns:p14="http://schemas.microsoft.com/office/powerpoint/2010/main" val="3074898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307A-0501-4744-BD5D-D6E95D093309}"/>
              </a:ext>
            </a:extLst>
          </p:cNvPr>
          <p:cNvSpPr>
            <a:spLocks noGrp="1"/>
          </p:cNvSpPr>
          <p:nvPr>
            <p:ph type="title"/>
          </p:nvPr>
        </p:nvSpPr>
        <p:spPr>
          <a:xfrm>
            <a:off x="420465" y="416314"/>
            <a:ext cx="10515600" cy="1325563"/>
          </a:xfrm>
        </p:spPr>
        <p:txBody>
          <a:bodyPr/>
          <a:lstStyle/>
          <a:p>
            <a:r>
              <a:rPr lang="en-US" b="1" dirty="0">
                <a:latin typeface="Franklin Gothic Medium" panose="020B0603020102020204" pitchFamily="34" charset="0"/>
              </a:rPr>
              <a:t>Acknowledgments</a:t>
            </a:r>
          </a:p>
        </p:txBody>
      </p:sp>
      <p:grpSp>
        <p:nvGrpSpPr>
          <p:cNvPr id="4" name="Group 3"/>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Content Placeholder 8"/>
          <p:cNvSpPr>
            <a:spLocks noGrp="1"/>
          </p:cNvSpPr>
          <p:nvPr>
            <p:ph idx="1"/>
          </p:nvPr>
        </p:nvSpPr>
        <p:spPr/>
        <p:txBody>
          <a:bodyPr/>
          <a:lstStyle/>
          <a:p>
            <a:r>
              <a:rPr lang="en-US" dirty="0" err="1"/>
              <a:t>Samanthan</a:t>
            </a:r>
            <a:r>
              <a:rPr lang="en-US" dirty="0"/>
              <a:t> </a:t>
            </a:r>
            <a:r>
              <a:rPr lang="en-US" dirty="0" err="1"/>
              <a:t>Schoenberger</a:t>
            </a:r>
            <a:r>
              <a:rPr lang="en-US" dirty="0"/>
              <a:t>- my stellar RA </a:t>
            </a:r>
          </a:p>
          <a:p>
            <a:endParaRPr lang="en-US" dirty="0"/>
          </a:p>
          <a:p>
            <a:r>
              <a:rPr lang="en-US" dirty="0"/>
              <a:t>Scott </a:t>
            </a:r>
            <a:r>
              <a:rPr lang="en-US" dirty="0" err="1"/>
              <a:t>Hadland</a:t>
            </a:r>
            <a:endParaRPr lang="en-US" dirty="0"/>
          </a:p>
          <a:p>
            <a:endParaRPr lang="en-US" dirty="0"/>
          </a:p>
          <a:p>
            <a:endParaRPr lang="en-US" dirty="0"/>
          </a:p>
        </p:txBody>
      </p:sp>
    </p:spTree>
    <p:extLst>
      <p:ext uri="{BB962C8B-B14F-4D97-AF65-F5344CB8AC3E}">
        <p14:creationId xmlns:p14="http://schemas.microsoft.com/office/powerpoint/2010/main" val="246703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5FC8-4A2F-9C46-9F0C-4CCD0415EF92}"/>
              </a:ext>
            </a:extLst>
          </p:cNvPr>
          <p:cNvSpPr>
            <a:spLocks noGrp="1"/>
          </p:cNvSpPr>
          <p:nvPr>
            <p:ph type="title"/>
          </p:nvPr>
        </p:nvSpPr>
        <p:spPr>
          <a:xfrm>
            <a:off x="323850" y="365125"/>
            <a:ext cx="10515600" cy="1325563"/>
          </a:xfrm>
        </p:spPr>
        <p:txBody>
          <a:bodyPr/>
          <a:lstStyle/>
          <a:p>
            <a:r>
              <a:rPr lang="en-US" b="1" dirty="0">
                <a:latin typeface="Franklin Gothic Medium" panose="020B0603020102020204" pitchFamily="34" charset="0"/>
              </a:rPr>
              <a:t>Why are we talking about this? </a:t>
            </a:r>
          </a:p>
        </p:txBody>
      </p:sp>
      <p:sp>
        <p:nvSpPr>
          <p:cNvPr id="3" name="Content Placeholder 2">
            <a:extLst>
              <a:ext uri="{FF2B5EF4-FFF2-40B4-BE49-F238E27FC236}">
                <a16:creationId xmlns:a16="http://schemas.microsoft.com/office/drawing/2014/main" id="{5807EF06-F050-F44D-9E3D-3580388FAD66}"/>
              </a:ext>
            </a:extLst>
          </p:cNvPr>
          <p:cNvSpPr>
            <a:spLocks noGrp="1"/>
          </p:cNvSpPr>
          <p:nvPr>
            <p:ph idx="1"/>
          </p:nvPr>
        </p:nvSpPr>
        <p:spPr/>
        <p:txBody>
          <a:bodyPr/>
          <a:lstStyle/>
          <a:p>
            <a:pPr marL="514350" indent="-514350">
              <a:buAutoNum type="arabicPeriod"/>
            </a:pPr>
            <a:r>
              <a:rPr lang="en-US" dirty="0">
                <a:latin typeface="Franklin Gothic Medium" panose="020B0603020102020204" pitchFamily="34" charset="0"/>
              </a:rPr>
              <a:t>Addiction is a disease of pediatric onset</a:t>
            </a:r>
          </a:p>
          <a:p>
            <a:pPr marL="514350" indent="-514350">
              <a:buAutoNum type="arabicPeriod"/>
            </a:pPr>
            <a:endParaRPr lang="en-US" dirty="0">
              <a:latin typeface="Franklin Gothic Medium" panose="020B0603020102020204" pitchFamily="34" charset="0"/>
            </a:endParaRPr>
          </a:p>
          <a:p>
            <a:pPr marL="514350" indent="-514350">
              <a:buAutoNum type="arabicPeriod"/>
            </a:pPr>
            <a:r>
              <a:rPr lang="en-US" dirty="0">
                <a:latin typeface="Franklin Gothic Medium" panose="020B0603020102020204" pitchFamily="34" charset="0"/>
              </a:rPr>
              <a:t>What happens in childhood/adolescence affects how our adult patients present in adult care</a:t>
            </a:r>
          </a:p>
          <a:p>
            <a:pPr marL="514350" indent="-514350">
              <a:buAutoNum type="arabicPeriod"/>
            </a:pPr>
            <a:endParaRPr lang="en-US" dirty="0">
              <a:latin typeface="Franklin Gothic Medium" panose="020B0603020102020204" pitchFamily="34" charset="0"/>
            </a:endParaRPr>
          </a:p>
          <a:p>
            <a:pPr marL="514350" indent="-514350">
              <a:buAutoNum type="arabicPeriod"/>
            </a:pPr>
            <a:r>
              <a:rPr lang="en-US" dirty="0">
                <a:latin typeface="Franklin Gothic Medium" panose="020B0603020102020204" pitchFamily="34" charset="0"/>
              </a:rPr>
              <a:t>I have been effective in lobbying these 2 points </a:t>
            </a:r>
          </a:p>
        </p:txBody>
      </p:sp>
      <p:grpSp>
        <p:nvGrpSpPr>
          <p:cNvPr id="11" name="Group 10"/>
          <p:cNvGrpSpPr/>
          <p:nvPr/>
        </p:nvGrpSpPr>
        <p:grpSpPr>
          <a:xfrm>
            <a:off x="79258" y="5952355"/>
            <a:ext cx="12015782" cy="864701"/>
            <a:chOff x="79258" y="5952355"/>
            <a:chExt cx="12015782" cy="864701"/>
          </a:xfrm>
        </p:grpSpPr>
        <p:pic>
          <p:nvPicPr>
            <p:cNvPr id="12"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4" name="Picture 13"/>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5"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0198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A608-6AAF-4B43-A212-53FC619B2B4E}"/>
              </a:ext>
            </a:extLst>
          </p:cNvPr>
          <p:cNvSpPr>
            <a:spLocks noGrp="1"/>
          </p:cNvSpPr>
          <p:nvPr>
            <p:ph type="title"/>
          </p:nvPr>
        </p:nvSpPr>
        <p:spPr>
          <a:xfrm>
            <a:off x="264994" y="365125"/>
            <a:ext cx="10515600" cy="1325563"/>
          </a:xfrm>
        </p:spPr>
        <p:txBody>
          <a:bodyPr/>
          <a:lstStyle/>
          <a:p>
            <a:r>
              <a:rPr lang="en-US" b="1" dirty="0">
                <a:latin typeface="Franklin Gothic Medium" panose="020B0603020102020204" pitchFamily="34" charset="0"/>
                <a:cs typeface="Arial" panose="020B0604020202020204" pitchFamily="34" charset="0"/>
              </a:rPr>
              <a:t>NAS incidence by payer</a:t>
            </a:r>
          </a:p>
        </p:txBody>
      </p:sp>
      <p:pic>
        <p:nvPicPr>
          <p:cNvPr id="4" name="Content Placeholder 3">
            <a:extLst>
              <a:ext uri="{FF2B5EF4-FFF2-40B4-BE49-F238E27FC236}">
                <a16:creationId xmlns:a16="http://schemas.microsoft.com/office/drawing/2014/main" id="{38EAB639-366D-A64B-81D3-F7DF957117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199" y="1894359"/>
            <a:ext cx="6935107" cy="402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a:extLst>
              <a:ext uri="{FF2B5EF4-FFF2-40B4-BE49-F238E27FC236}">
                <a16:creationId xmlns:a16="http://schemas.microsoft.com/office/drawing/2014/main" id="{50F1C195-6F54-964A-855A-2099E22D9415}"/>
              </a:ext>
            </a:extLst>
          </p:cNvPr>
          <p:cNvSpPr txBox="1">
            <a:spLocks noChangeArrowheads="1"/>
          </p:cNvSpPr>
          <p:nvPr/>
        </p:nvSpPr>
        <p:spPr bwMode="auto">
          <a:xfrm>
            <a:off x="8279676" y="6536401"/>
            <a:ext cx="3592739" cy="224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200" dirty="0">
                <a:latin typeface="Arial" panose="020B0604020202020204" pitchFamily="34" charset="0"/>
              </a:rPr>
              <a:t>Tyler N.A. Winkelman et al. </a:t>
            </a:r>
            <a:r>
              <a:rPr lang="en-GB" altLang="en-US" sz="1200" dirty="0" err="1">
                <a:latin typeface="Arial" panose="020B0604020202020204" pitchFamily="34" charset="0"/>
              </a:rPr>
              <a:t>Pediatrics</a:t>
            </a:r>
            <a:r>
              <a:rPr lang="en-GB" altLang="en-US" sz="1200" dirty="0">
                <a:latin typeface="Arial" panose="020B0604020202020204" pitchFamily="34" charset="0"/>
              </a:rPr>
              <a:t> 2018</a:t>
            </a:r>
          </a:p>
        </p:txBody>
      </p:sp>
      <p:grpSp>
        <p:nvGrpSpPr>
          <p:cNvPr id="6" name="Group 5"/>
          <p:cNvGrpSpPr/>
          <p:nvPr/>
        </p:nvGrpSpPr>
        <p:grpSpPr>
          <a:xfrm>
            <a:off x="79258" y="5952355"/>
            <a:ext cx="12015782" cy="864701"/>
            <a:chOff x="79258" y="5952355"/>
            <a:chExt cx="12015782" cy="864701"/>
          </a:xfrm>
        </p:grpSpPr>
        <p:pic>
          <p:nvPicPr>
            <p:cNvPr id="7"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9" name="Picture 8"/>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0"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456277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E275-BDB8-8E45-907F-F5461750570F}"/>
              </a:ext>
            </a:extLst>
          </p:cNvPr>
          <p:cNvSpPr>
            <a:spLocks noGrp="1"/>
          </p:cNvSpPr>
          <p:nvPr>
            <p:ph type="title"/>
          </p:nvPr>
        </p:nvSpPr>
        <p:spPr>
          <a:xfrm>
            <a:off x="183107" y="425682"/>
            <a:ext cx="10515600" cy="1325563"/>
          </a:xfrm>
        </p:spPr>
        <p:txBody>
          <a:bodyPr/>
          <a:lstStyle/>
          <a:p>
            <a:r>
              <a:rPr lang="en-US" b="1" dirty="0">
                <a:latin typeface="Franklin Gothic Medium" panose="020B0603020102020204" pitchFamily="34" charset="0"/>
                <a:cs typeface="Arial" panose="020B0604020202020204" pitchFamily="34" charset="0"/>
              </a:rPr>
              <a:t>Treatment options for NAS</a:t>
            </a:r>
          </a:p>
        </p:txBody>
      </p:sp>
      <p:pic>
        <p:nvPicPr>
          <p:cNvPr id="5" name="Content Placeholder 4">
            <a:extLst>
              <a:ext uri="{FF2B5EF4-FFF2-40B4-BE49-F238E27FC236}">
                <a16:creationId xmlns:a16="http://schemas.microsoft.com/office/drawing/2014/main" id="{601383DA-7DFC-A049-A5FA-70CBE0B29FD9}"/>
              </a:ext>
            </a:extLst>
          </p:cNvPr>
          <p:cNvPicPr>
            <a:picLocks noGrp="1" noChangeAspect="1"/>
          </p:cNvPicPr>
          <p:nvPr>
            <p:ph idx="1"/>
          </p:nvPr>
        </p:nvPicPr>
        <p:blipFill>
          <a:blip r:embed="rId2"/>
          <a:stretch>
            <a:fillRect/>
          </a:stretch>
        </p:blipFill>
        <p:spPr>
          <a:xfrm>
            <a:off x="2032792" y="1402970"/>
            <a:ext cx="7089322" cy="5215868"/>
          </a:xfrm>
        </p:spPr>
      </p:pic>
      <p:sp>
        <p:nvSpPr>
          <p:cNvPr id="6" name="TextBox 5">
            <a:extLst>
              <a:ext uri="{FF2B5EF4-FFF2-40B4-BE49-F238E27FC236}">
                <a16:creationId xmlns:a16="http://schemas.microsoft.com/office/drawing/2014/main" id="{0DB71ED7-3989-CA4C-839B-B90EB3BA2C15}"/>
              </a:ext>
            </a:extLst>
          </p:cNvPr>
          <p:cNvSpPr txBox="1"/>
          <p:nvPr/>
        </p:nvSpPr>
        <p:spPr>
          <a:xfrm>
            <a:off x="8478611" y="6391402"/>
            <a:ext cx="3189514" cy="307777"/>
          </a:xfrm>
          <a:prstGeom prst="rect">
            <a:avLst/>
          </a:prstGeom>
          <a:noFill/>
        </p:spPr>
        <p:txBody>
          <a:bodyPr wrap="square" rtlCol="0">
            <a:spAutoFit/>
          </a:bodyPr>
          <a:lstStyle/>
          <a:p>
            <a:r>
              <a:rPr lang="en-US" sz="1400" dirty="0" err="1">
                <a:latin typeface="Franklin Gothic Medium" panose="020B0603020102020204" pitchFamily="34" charset="0"/>
                <a:cs typeface="Arial" panose="020B0604020202020204" pitchFamily="34" charset="0"/>
              </a:rPr>
              <a:t>Disher</a:t>
            </a:r>
            <a:r>
              <a:rPr lang="en-US" sz="1400" dirty="0">
                <a:latin typeface="Franklin Gothic Medium" panose="020B0603020102020204" pitchFamily="34" charset="0"/>
                <a:cs typeface="Arial" panose="020B0604020202020204" pitchFamily="34" charset="0"/>
              </a:rPr>
              <a:t> T et al. </a:t>
            </a:r>
            <a:r>
              <a:rPr lang="en-US" sz="1400" i="1" dirty="0">
                <a:latin typeface="Franklin Gothic Medium" panose="020B0603020102020204" pitchFamily="34" charset="0"/>
                <a:cs typeface="Arial" panose="020B0604020202020204" pitchFamily="34" charset="0"/>
              </a:rPr>
              <a:t>JAMA </a:t>
            </a:r>
            <a:r>
              <a:rPr lang="en-US" sz="1400" i="1" dirty="0" err="1">
                <a:latin typeface="Franklin Gothic Medium" panose="020B0603020102020204" pitchFamily="34" charset="0"/>
                <a:cs typeface="Arial" panose="020B0604020202020204" pitchFamily="34" charset="0"/>
              </a:rPr>
              <a:t>Peds</a:t>
            </a:r>
            <a:r>
              <a:rPr lang="en-US" sz="1400" dirty="0">
                <a:latin typeface="Franklin Gothic Medium" panose="020B0603020102020204" pitchFamily="34" charset="0"/>
                <a:cs typeface="Arial" panose="020B0604020202020204" pitchFamily="34" charset="0"/>
              </a:rPr>
              <a:t>, 2019</a:t>
            </a:r>
          </a:p>
        </p:txBody>
      </p:sp>
      <p:grpSp>
        <p:nvGrpSpPr>
          <p:cNvPr id="7" name="Group 6"/>
          <p:cNvGrpSpPr/>
          <p:nvPr/>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0" name="Picture 9"/>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1"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197394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53" y="317189"/>
            <a:ext cx="10515600" cy="1325563"/>
          </a:xfrm>
        </p:spPr>
        <p:txBody>
          <a:bodyPr/>
          <a:lstStyle/>
          <a:p>
            <a:r>
              <a:rPr lang="en-US" b="1" dirty="0">
                <a:latin typeface="Franklin Gothic Medium" panose="020B0603020102020204" pitchFamily="34" charset="0"/>
              </a:rPr>
              <a:t>What is toxic stress? </a:t>
            </a:r>
          </a:p>
        </p:txBody>
      </p:sp>
      <p:sp>
        <p:nvSpPr>
          <p:cNvPr id="3" name="Content Placeholder 2"/>
          <p:cNvSpPr>
            <a:spLocks noGrp="1"/>
          </p:cNvSpPr>
          <p:nvPr>
            <p:ph idx="1"/>
          </p:nvPr>
        </p:nvSpPr>
        <p:spPr>
          <a:xfrm>
            <a:off x="597568" y="1631750"/>
            <a:ext cx="10515600" cy="4351338"/>
          </a:xfrm>
        </p:spPr>
        <p:txBody>
          <a:bodyPr/>
          <a:lstStyle/>
          <a:p>
            <a:r>
              <a:rPr lang="en-US" dirty="0">
                <a:latin typeface="Franklin Gothic Medium" panose="020B0603020102020204" pitchFamily="34" charset="0"/>
              </a:rPr>
              <a:t>We often talk about how our patients development seems as though it was arrested </a:t>
            </a:r>
          </a:p>
          <a:p>
            <a:endParaRPr lang="en-US" dirty="0">
              <a:latin typeface="Franklin Gothic Medium" panose="020B0603020102020204" pitchFamily="34" charset="0"/>
            </a:endParaRPr>
          </a:p>
          <a:p>
            <a:r>
              <a:rPr lang="en-US" dirty="0">
                <a:latin typeface="Franklin Gothic Medium" panose="020B0603020102020204" pitchFamily="34" charset="0"/>
              </a:rPr>
              <a:t>Can be two reasons for this- (1) substance use (2) effects of toxic stress that many of our patients have experienced</a:t>
            </a:r>
          </a:p>
          <a:p>
            <a:endParaRPr lang="en-US" dirty="0">
              <a:latin typeface="Franklin Gothic Medium" panose="020B0603020102020204" pitchFamily="34" charset="0"/>
            </a:endParaRPr>
          </a:p>
          <a:p>
            <a:r>
              <a:rPr lang="en-US" dirty="0">
                <a:latin typeface="Franklin Gothic Medium" panose="020B0603020102020204" pitchFamily="34" charset="0"/>
              </a:rPr>
              <a:t>This has a direct impact on our interactions with our patients- even when caring for adults </a:t>
            </a:r>
          </a:p>
        </p:txBody>
      </p:sp>
      <p:grpSp>
        <p:nvGrpSpPr>
          <p:cNvPr id="4" name="Group 3"/>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832483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hart, line chart&#10;&#10;Description automatically generated">
            <a:extLst>
              <a:ext uri="{FF2B5EF4-FFF2-40B4-BE49-F238E27FC236}">
                <a16:creationId xmlns:a16="http://schemas.microsoft.com/office/drawing/2014/main" id="{D3148408-F688-044B-811A-DC8994FC43AC}"/>
              </a:ext>
            </a:extLst>
          </p:cNvPr>
          <p:cNvPicPr>
            <a:picLocks noChangeAspect="1"/>
          </p:cNvPicPr>
          <p:nvPr/>
        </p:nvPicPr>
        <p:blipFill rotWithShape="1">
          <a:blip r:embed="rId2">
            <a:extLst>
              <a:ext uri="{28A0092B-C50C-407E-A947-70E740481C1C}">
                <a14:useLocalDpi xmlns:a14="http://schemas.microsoft.com/office/drawing/2010/main" val="0"/>
              </a:ext>
            </a:extLst>
          </a:blip>
          <a:srcRect b="24517"/>
          <a:stretch/>
        </p:blipFill>
        <p:spPr>
          <a:xfrm>
            <a:off x="1289403" y="1501883"/>
            <a:ext cx="10165765" cy="4695421"/>
          </a:xfrm>
          <a:prstGeom prst="rect">
            <a:avLst/>
          </a:prstGeom>
        </p:spPr>
      </p:pic>
      <p:sp>
        <p:nvSpPr>
          <p:cNvPr id="5" name="TextBox 4">
            <a:extLst>
              <a:ext uri="{FF2B5EF4-FFF2-40B4-BE49-F238E27FC236}">
                <a16:creationId xmlns:a16="http://schemas.microsoft.com/office/drawing/2014/main" id="{21100200-BA02-0A46-A985-BDECF7CAE5D3}"/>
              </a:ext>
            </a:extLst>
          </p:cNvPr>
          <p:cNvSpPr txBox="1"/>
          <p:nvPr/>
        </p:nvSpPr>
        <p:spPr>
          <a:xfrm>
            <a:off x="10870804" y="9703433"/>
            <a:ext cx="132119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NSDUH, 2017</a:t>
            </a:r>
          </a:p>
        </p:txBody>
      </p:sp>
      <p:grpSp>
        <p:nvGrpSpPr>
          <p:cNvPr id="24" name="Group 23"/>
          <p:cNvGrpSpPr/>
          <p:nvPr/>
        </p:nvGrpSpPr>
        <p:grpSpPr>
          <a:xfrm>
            <a:off x="79258" y="5952355"/>
            <a:ext cx="12015782" cy="864701"/>
            <a:chOff x="79258" y="5952355"/>
            <a:chExt cx="12015782" cy="864701"/>
          </a:xfrm>
        </p:grpSpPr>
        <p:pic>
          <p:nvPicPr>
            <p:cNvPr id="27"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30" name="Picture 29"/>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31"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itle 1">
            <a:extLst>
              <a:ext uri="{FF2B5EF4-FFF2-40B4-BE49-F238E27FC236}">
                <a16:creationId xmlns:a16="http://schemas.microsoft.com/office/drawing/2014/main" id="{271BAC88-B545-A54E-B9A4-41F1C21CC5E1}"/>
              </a:ext>
            </a:extLst>
          </p:cNvPr>
          <p:cNvSpPr txBox="1">
            <a:spLocks/>
          </p:cNvSpPr>
          <p:nvPr/>
        </p:nvSpPr>
        <p:spPr>
          <a:xfrm>
            <a:off x="202961" y="421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Franklin Gothic Medium" panose="020B0603020102020204" pitchFamily="34" charset="0"/>
                <a:cs typeface="Arial" panose="020B0604020202020204" pitchFamily="34" charset="0"/>
              </a:rPr>
              <a:t>Drug use – young adults</a:t>
            </a:r>
          </a:p>
        </p:txBody>
      </p:sp>
      <p:sp>
        <p:nvSpPr>
          <p:cNvPr id="17" name="TextBox 16">
            <a:extLst>
              <a:ext uri="{FF2B5EF4-FFF2-40B4-BE49-F238E27FC236}">
                <a16:creationId xmlns:a16="http://schemas.microsoft.com/office/drawing/2014/main" id="{F4E47E15-9001-CE48-8BC1-589A61946DF3}"/>
              </a:ext>
            </a:extLst>
          </p:cNvPr>
          <p:cNvSpPr txBox="1"/>
          <p:nvPr/>
        </p:nvSpPr>
        <p:spPr>
          <a:xfrm>
            <a:off x="7058795" y="6529449"/>
            <a:ext cx="4202351" cy="276999"/>
          </a:xfrm>
          <a:prstGeom prst="rect">
            <a:avLst/>
          </a:prstGeom>
          <a:noFill/>
        </p:spPr>
        <p:txBody>
          <a:bodyPr wrap="square" rtlCol="0">
            <a:spAutoFit/>
          </a:bodyPr>
          <a:lstStyle/>
          <a:p>
            <a:r>
              <a:rPr lang="en-US" sz="1200" dirty="0">
                <a:latin typeface="Franklin Gothic Medium" panose="020B0603020102020204" pitchFamily="34" charset="0"/>
                <a:cs typeface="Arial" panose="020B0604020202020204" pitchFamily="34" charset="0"/>
              </a:rPr>
              <a:t>Slide courtesy of SAMHSA presentation of 2019 NSDUH data</a:t>
            </a:r>
          </a:p>
        </p:txBody>
      </p:sp>
    </p:spTree>
    <p:extLst>
      <p:ext uri="{BB962C8B-B14F-4D97-AF65-F5344CB8AC3E}">
        <p14:creationId xmlns:p14="http://schemas.microsoft.com/office/powerpoint/2010/main" val="363531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3">
            <a:extLst>
              <a:ext uri="{FF2B5EF4-FFF2-40B4-BE49-F238E27FC236}">
                <a16:creationId xmlns:a16="http://schemas.microsoft.com/office/drawing/2014/main" id="{D7BFFBAF-825A-714B-B0C2-47FB1FA681A6}"/>
              </a:ext>
            </a:extLst>
          </p:cNvPr>
          <p:cNvPicPr>
            <a:picLocks noChangeAspect="1"/>
          </p:cNvPicPr>
          <p:nvPr/>
        </p:nvPicPr>
        <p:blipFill>
          <a:blip r:embed="rId2"/>
          <a:stretch>
            <a:fillRect/>
          </a:stretch>
        </p:blipFill>
        <p:spPr>
          <a:xfrm>
            <a:off x="5720738" y="1151796"/>
            <a:ext cx="6374302" cy="4485117"/>
          </a:xfrm>
          <a:prstGeom prst="rect">
            <a:avLst/>
          </a:prstGeom>
        </p:spPr>
      </p:pic>
      <p:pic>
        <p:nvPicPr>
          <p:cNvPr id="14" name="Content Placeholder 7" descr="A screenshot of a social media post&#10;&#10;Description automatically generated">
            <a:extLst>
              <a:ext uri="{FF2B5EF4-FFF2-40B4-BE49-F238E27FC236}">
                <a16:creationId xmlns:a16="http://schemas.microsoft.com/office/drawing/2014/main" id="{47F0B441-4ECA-8343-AF6B-EC5B66DC2777}"/>
              </a:ext>
            </a:extLst>
          </p:cNvPr>
          <p:cNvPicPr>
            <a:picLocks noGrp="1" noChangeAspect="1"/>
          </p:cNvPicPr>
          <p:nvPr>
            <p:ph idx="1"/>
          </p:nvPr>
        </p:nvPicPr>
        <p:blipFill rotWithShape="1">
          <a:blip r:embed="rId3"/>
          <a:srcRect l="4045" t="6620" b="1417"/>
          <a:stretch/>
        </p:blipFill>
        <p:spPr>
          <a:xfrm>
            <a:off x="785954" y="1388135"/>
            <a:ext cx="4693058" cy="4922917"/>
          </a:xfrm>
        </p:spPr>
      </p:pic>
      <p:pic>
        <p:nvPicPr>
          <p:cNvPr id="15" name="Picture 14" descr="A close up of a sign&#10;&#10;Description automatically generated">
            <a:extLst>
              <a:ext uri="{FF2B5EF4-FFF2-40B4-BE49-F238E27FC236}">
                <a16:creationId xmlns:a16="http://schemas.microsoft.com/office/drawing/2014/main" id="{F396C01D-7118-8B44-B440-F3FA99FFB75F}"/>
              </a:ext>
            </a:extLst>
          </p:cNvPr>
          <p:cNvPicPr>
            <a:picLocks noChangeAspect="1"/>
          </p:cNvPicPr>
          <p:nvPr/>
        </p:nvPicPr>
        <p:blipFill>
          <a:blip r:embed="rId4"/>
          <a:stretch>
            <a:fillRect/>
          </a:stretch>
        </p:blipFill>
        <p:spPr>
          <a:xfrm>
            <a:off x="1782618" y="2209777"/>
            <a:ext cx="1647349" cy="969810"/>
          </a:xfrm>
          <a:prstGeom prst="rect">
            <a:avLst/>
          </a:prstGeom>
        </p:spPr>
      </p:pic>
      <p:sp>
        <p:nvSpPr>
          <p:cNvPr id="2" name="Title 1">
            <a:extLst>
              <a:ext uri="{FF2B5EF4-FFF2-40B4-BE49-F238E27FC236}">
                <a16:creationId xmlns:a16="http://schemas.microsoft.com/office/drawing/2014/main" id="{2CDF1784-4042-7346-BBD6-BF26C1786C50}"/>
              </a:ext>
            </a:extLst>
          </p:cNvPr>
          <p:cNvSpPr>
            <a:spLocks noGrp="1"/>
          </p:cNvSpPr>
          <p:nvPr>
            <p:ph type="title"/>
          </p:nvPr>
        </p:nvSpPr>
        <p:spPr>
          <a:xfrm>
            <a:off x="96960" y="130190"/>
            <a:ext cx="10515600" cy="1325563"/>
          </a:xfrm>
        </p:spPr>
        <p:txBody>
          <a:bodyPr/>
          <a:lstStyle/>
          <a:p>
            <a:r>
              <a:rPr lang="en-US" b="1" dirty="0">
                <a:latin typeface="Franklin Gothic Medium" panose="020B0603020102020204" pitchFamily="34" charset="0"/>
                <a:cs typeface="Arial" panose="020B0604020202020204" pitchFamily="34" charset="0"/>
              </a:rPr>
              <a:t>Drug use – adolescents</a:t>
            </a:r>
          </a:p>
        </p:txBody>
      </p:sp>
      <p:grpSp>
        <p:nvGrpSpPr>
          <p:cNvPr id="7" name="Group 6"/>
          <p:cNvGrpSpPr/>
          <p:nvPr/>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rotWithShape="1">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0" name="Picture 9"/>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1"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 name="Rectangle 15">
            <a:extLst>
              <a:ext uri="{FF2B5EF4-FFF2-40B4-BE49-F238E27FC236}">
                <a16:creationId xmlns:a16="http://schemas.microsoft.com/office/drawing/2014/main" id="{62D83823-62BC-9D4B-8D45-F3049C012172}"/>
              </a:ext>
            </a:extLst>
          </p:cNvPr>
          <p:cNvSpPr/>
          <p:nvPr/>
        </p:nvSpPr>
        <p:spPr>
          <a:xfrm>
            <a:off x="4646034" y="6543809"/>
            <a:ext cx="6615112" cy="230832"/>
          </a:xfrm>
          <a:prstGeom prst="rect">
            <a:avLst/>
          </a:prstGeom>
        </p:spPr>
        <p:txBody>
          <a:bodyPr wrap="square">
            <a:spAutoFit/>
          </a:bodyPr>
          <a:lstStyle/>
          <a:p>
            <a:pPr algn="r"/>
            <a:r>
              <a:rPr lang="en-US" sz="900" dirty="0">
                <a:latin typeface="Franklin Gothic Medium" panose="020B0603020102020204" pitchFamily="34" charset="0"/>
                <a:cs typeface="Arial" panose="020B0604020202020204" pitchFamily="34" charset="0"/>
              </a:rPr>
              <a:t>MTF, 2019</a:t>
            </a:r>
          </a:p>
        </p:txBody>
      </p:sp>
    </p:spTree>
    <p:extLst>
      <p:ext uri="{BB962C8B-B14F-4D97-AF65-F5344CB8AC3E}">
        <p14:creationId xmlns:p14="http://schemas.microsoft.com/office/powerpoint/2010/main" val="3722476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521A44-5983-514C-8420-39A0AE19ED2C}"/>
              </a:ext>
            </a:extLst>
          </p:cNvPr>
          <p:cNvPicPr>
            <a:picLocks noChangeAspect="1"/>
          </p:cNvPicPr>
          <p:nvPr/>
        </p:nvPicPr>
        <p:blipFill>
          <a:blip r:embed="rId2"/>
          <a:stretch>
            <a:fillRect/>
          </a:stretch>
        </p:blipFill>
        <p:spPr>
          <a:xfrm>
            <a:off x="1473439" y="1681138"/>
            <a:ext cx="4055001" cy="4577816"/>
          </a:xfrm>
          <a:prstGeom prst="rect">
            <a:avLst/>
          </a:prstGeom>
        </p:spPr>
      </p:pic>
      <p:sp>
        <p:nvSpPr>
          <p:cNvPr id="5" name="TextBox 4">
            <a:extLst>
              <a:ext uri="{FF2B5EF4-FFF2-40B4-BE49-F238E27FC236}">
                <a16:creationId xmlns:a16="http://schemas.microsoft.com/office/drawing/2014/main" id="{125019B4-DCFE-6848-A819-DE39EEEC596A}"/>
              </a:ext>
            </a:extLst>
          </p:cNvPr>
          <p:cNvSpPr txBox="1"/>
          <p:nvPr/>
        </p:nvSpPr>
        <p:spPr>
          <a:xfrm>
            <a:off x="2738179" y="1475949"/>
            <a:ext cx="1955789" cy="492023"/>
          </a:xfrm>
          <a:prstGeom prst="rect">
            <a:avLst/>
          </a:prstGeom>
          <a:solidFill>
            <a:schemeClr val="bg1"/>
          </a:solidFill>
        </p:spPr>
        <p:txBody>
          <a:bodyPr vert="horz" rtlCol="0" anchor="ctr">
            <a:noAutofit/>
          </a:bodyPr>
          <a:lstStyle/>
          <a:p>
            <a:r>
              <a:rPr lang="en-US" sz="2800" dirty="0">
                <a:latin typeface="Franklin Gothic Medium" panose="020B0603020102020204" pitchFamily="34" charset="0"/>
              </a:rPr>
              <a:t>Heroin Use</a:t>
            </a:r>
          </a:p>
        </p:txBody>
      </p:sp>
      <p:sp>
        <p:nvSpPr>
          <p:cNvPr id="6" name="Rectangle 5">
            <a:extLst>
              <a:ext uri="{FF2B5EF4-FFF2-40B4-BE49-F238E27FC236}">
                <a16:creationId xmlns:a16="http://schemas.microsoft.com/office/drawing/2014/main" id="{21972ACA-D602-EF4E-BADD-EB77036E5F6C}"/>
              </a:ext>
            </a:extLst>
          </p:cNvPr>
          <p:cNvSpPr/>
          <p:nvPr/>
        </p:nvSpPr>
        <p:spPr>
          <a:xfrm>
            <a:off x="4646034" y="6543809"/>
            <a:ext cx="6615112" cy="230832"/>
          </a:xfrm>
          <a:prstGeom prst="rect">
            <a:avLst/>
          </a:prstGeom>
        </p:spPr>
        <p:txBody>
          <a:bodyPr wrap="square">
            <a:spAutoFit/>
          </a:bodyPr>
          <a:lstStyle/>
          <a:p>
            <a:pPr algn="r"/>
            <a:r>
              <a:rPr lang="en-US" sz="900" dirty="0">
                <a:latin typeface="Franklin Gothic Medium" panose="020B0603020102020204" pitchFamily="34" charset="0"/>
                <a:cs typeface="Arial" panose="020B0604020202020204" pitchFamily="34" charset="0"/>
              </a:rPr>
              <a:t>MTF, 2019</a:t>
            </a:r>
          </a:p>
        </p:txBody>
      </p:sp>
      <p:grpSp>
        <p:nvGrpSpPr>
          <p:cNvPr id="7" name="Group 6">
            <a:extLst>
              <a:ext uri="{FF2B5EF4-FFF2-40B4-BE49-F238E27FC236}">
                <a16:creationId xmlns:a16="http://schemas.microsoft.com/office/drawing/2014/main" id="{3FA43D54-9A59-9A49-99F7-F27CA00CAAEC}"/>
              </a:ext>
            </a:extLst>
          </p:cNvPr>
          <p:cNvGrpSpPr/>
          <p:nvPr/>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A8C65E06-C100-8247-9FD4-1CD3F0F8A803}"/>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id="{B00258CA-62E9-D246-BF7F-F6F1242794BC}"/>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0" name="Picture 9">
              <a:extLst>
                <a:ext uri="{FF2B5EF4-FFF2-40B4-BE49-F238E27FC236}">
                  <a16:creationId xmlns:a16="http://schemas.microsoft.com/office/drawing/2014/main" id="{059E8ECB-0313-C644-A3FC-F4B2E63BC84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1" name="Picture 5">
              <a:extLst>
                <a:ext uri="{FF2B5EF4-FFF2-40B4-BE49-F238E27FC236}">
                  <a16:creationId xmlns:a16="http://schemas.microsoft.com/office/drawing/2014/main" id="{E5222670-C184-6E4A-9B46-6070D1151D3D}"/>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Title 1">
            <a:extLst>
              <a:ext uri="{FF2B5EF4-FFF2-40B4-BE49-F238E27FC236}">
                <a16:creationId xmlns:a16="http://schemas.microsoft.com/office/drawing/2014/main" id="{7DAE5D8D-7BD7-E542-9139-DCAA36F7D157}"/>
              </a:ext>
            </a:extLst>
          </p:cNvPr>
          <p:cNvSpPr txBox="1">
            <a:spLocks/>
          </p:cNvSpPr>
          <p:nvPr/>
        </p:nvSpPr>
        <p:spPr>
          <a:xfrm>
            <a:off x="79258" y="2131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Franklin Gothic Medium" panose="020B0603020102020204" pitchFamily="34" charset="0"/>
                <a:cs typeface="Arial" panose="020B0604020202020204" pitchFamily="34" charset="0"/>
              </a:rPr>
              <a:t>Opioid use– adolescents</a:t>
            </a:r>
          </a:p>
        </p:txBody>
      </p:sp>
      <p:pic>
        <p:nvPicPr>
          <p:cNvPr id="13" name="Picture 12">
            <a:extLst>
              <a:ext uri="{FF2B5EF4-FFF2-40B4-BE49-F238E27FC236}">
                <a16:creationId xmlns:a16="http://schemas.microsoft.com/office/drawing/2014/main" id="{94549FAC-B516-5B49-963E-AB7486852918}"/>
              </a:ext>
            </a:extLst>
          </p:cNvPr>
          <p:cNvPicPr>
            <a:picLocks noChangeAspect="1"/>
          </p:cNvPicPr>
          <p:nvPr/>
        </p:nvPicPr>
        <p:blipFill>
          <a:blip r:embed="rId7"/>
          <a:stretch>
            <a:fillRect/>
          </a:stretch>
        </p:blipFill>
        <p:spPr>
          <a:xfrm>
            <a:off x="6235577" y="1292931"/>
            <a:ext cx="4318431" cy="4977631"/>
          </a:xfrm>
          <a:prstGeom prst="rect">
            <a:avLst/>
          </a:prstGeom>
        </p:spPr>
      </p:pic>
    </p:spTree>
    <p:extLst>
      <p:ext uri="{BB962C8B-B14F-4D97-AF65-F5344CB8AC3E}">
        <p14:creationId xmlns:p14="http://schemas.microsoft.com/office/powerpoint/2010/main" val="28648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5FC8-4A2F-9C46-9F0C-4CCD0415EF92}"/>
              </a:ext>
            </a:extLst>
          </p:cNvPr>
          <p:cNvSpPr>
            <a:spLocks noGrp="1"/>
          </p:cNvSpPr>
          <p:nvPr>
            <p:ph type="title"/>
          </p:nvPr>
        </p:nvSpPr>
        <p:spPr>
          <a:xfrm>
            <a:off x="323850" y="365125"/>
            <a:ext cx="10515600" cy="1325563"/>
          </a:xfrm>
        </p:spPr>
        <p:txBody>
          <a:bodyPr/>
          <a:lstStyle/>
          <a:p>
            <a:r>
              <a:rPr lang="en-US" b="1" dirty="0">
                <a:latin typeface="Franklin Gothic Medium" panose="020B0603020102020204" pitchFamily="34" charset="0"/>
              </a:rPr>
              <a:t>Learning Objectives</a:t>
            </a:r>
          </a:p>
        </p:txBody>
      </p:sp>
      <p:sp>
        <p:nvSpPr>
          <p:cNvPr id="3" name="Content Placeholder 2">
            <a:extLst>
              <a:ext uri="{FF2B5EF4-FFF2-40B4-BE49-F238E27FC236}">
                <a16:creationId xmlns:a16="http://schemas.microsoft.com/office/drawing/2014/main" id="{5807EF06-F050-F44D-9E3D-3580388FAD66}"/>
              </a:ext>
            </a:extLst>
          </p:cNvPr>
          <p:cNvSpPr>
            <a:spLocks noGrp="1"/>
          </p:cNvSpPr>
          <p:nvPr>
            <p:ph idx="1"/>
          </p:nvPr>
        </p:nvSpPr>
        <p:spPr/>
        <p:txBody>
          <a:bodyPr/>
          <a:lstStyle/>
          <a:p>
            <a:pPr marL="514350" indent="-514350">
              <a:buFont typeface="+mj-lt"/>
              <a:buAutoNum type="arabicPeriod"/>
            </a:pPr>
            <a:r>
              <a:rPr lang="en-US" dirty="0">
                <a:latin typeface="Franklin Gothic Medium" panose="020B0603020102020204" pitchFamily="34" charset="0"/>
              </a:rPr>
              <a:t>Describe the current trends in adolescent and young adult substance use and treatment </a:t>
            </a:r>
          </a:p>
          <a:p>
            <a:pPr marL="514350" indent="-514350">
              <a:buFont typeface="+mj-lt"/>
              <a:buAutoNum type="arabicPeriod"/>
            </a:pPr>
            <a:endParaRPr lang="en-US" dirty="0">
              <a:latin typeface="Franklin Gothic Medium" panose="020B0603020102020204" pitchFamily="34" charset="0"/>
            </a:endParaRPr>
          </a:p>
          <a:p>
            <a:pPr marL="514350" indent="-514350">
              <a:buFont typeface="+mj-lt"/>
              <a:buAutoNum type="arabicPeriod"/>
            </a:pPr>
            <a:r>
              <a:rPr lang="en-US" dirty="0">
                <a:latin typeface="Franklin Gothic Medium" panose="020B0603020102020204" pitchFamily="34" charset="0"/>
              </a:rPr>
              <a:t>Identify 2 barriers to evidence-based addiction care for adolescents and young adults</a:t>
            </a:r>
          </a:p>
          <a:p>
            <a:pPr marL="514350" indent="-514350">
              <a:buFont typeface="+mj-lt"/>
              <a:buAutoNum type="arabicPeriod"/>
            </a:pPr>
            <a:endParaRPr lang="en-US" dirty="0">
              <a:latin typeface="Franklin Gothic Medium" panose="020B0603020102020204" pitchFamily="34" charset="0"/>
            </a:endParaRPr>
          </a:p>
          <a:p>
            <a:pPr marL="514350" indent="-514350">
              <a:buFont typeface="+mj-lt"/>
              <a:buAutoNum type="arabicPeriod"/>
            </a:pPr>
            <a:r>
              <a:rPr lang="en-US" dirty="0">
                <a:latin typeface="Franklin Gothic Medium" panose="020B0603020102020204" pitchFamily="34" charset="0"/>
              </a:rPr>
              <a:t>Discuss the epidemiology of alcohol and other drug use in pregnancy </a:t>
            </a:r>
          </a:p>
          <a:p>
            <a:pPr marL="514350" indent="-514350">
              <a:buFont typeface="+mj-lt"/>
              <a:buAutoNum type="arabicPeriod"/>
            </a:pPr>
            <a:endParaRPr lang="en-US" dirty="0">
              <a:latin typeface="Franklin Gothic Medium" panose="020B0603020102020204" pitchFamily="34" charset="0"/>
            </a:endParaRPr>
          </a:p>
        </p:txBody>
      </p:sp>
      <p:grpSp>
        <p:nvGrpSpPr>
          <p:cNvPr id="11" name="Group 10"/>
          <p:cNvGrpSpPr/>
          <p:nvPr/>
        </p:nvGrpSpPr>
        <p:grpSpPr>
          <a:xfrm>
            <a:off x="79258" y="5952355"/>
            <a:ext cx="12015782" cy="864701"/>
            <a:chOff x="79258" y="5952355"/>
            <a:chExt cx="12015782" cy="864701"/>
          </a:xfrm>
        </p:grpSpPr>
        <p:pic>
          <p:nvPicPr>
            <p:cNvPr id="12"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4" name="Picture 13"/>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5"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3910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F951-A309-E44C-9208-40992C9FF088}"/>
              </a:ext>
            </a:extLst>
          </p:cNvPr>
          <p:cNvSpPr>
            <a:spLocks noGrp="1"/>
          </p:cNvSpPr>
          <p:nvPr>
            <p:ph type="title"/>
          </p:nvPr>
        </p:nvSpPr>
        <p:spPr>
          <a:xfrm>
            <a:off x="420465" y="365125"/>
            <a:ext cx="10515600" cy="1325563"/>
          </a:xfrm>
        </p:spPr>
        <p:txBody>
          <a:bodyPr/>
          <a:lstStyle/>
          <a:p>
            <a:r>
              <a:rPr lang="en-US" b="1" dirty="0">
                <a:latin typeface="Franklin Gothic Medium" panose="020B0603020102020204" pitchFamily="34" charset="0"/>
              </a:rPr>
              <a:t>Case 1</a:t>
            </a:r>
          </a:p>
        </p:txBody>
      </p:sp>
      <p:sp>
        <p:nvSpPr>
          <p:cNvPr id="3" name="Content Placeholder 2">
            <a:extLst>
              <a:ext uri="{FF2B5EF4-FFF2-40B4-BE49-F238E27FC236}">
                <a16:creationId xmlns:a16="http://schemas.microsoft.com/office/drawing/2014/main" id="{3C6AD52B-E67E-7A45-A58E-A6425D0C21B8}"/>
              </a:ext>
            </a:extLst>
          </p:cNvPr>
          <p:cNvSpPr>
            <a:spLocks noGrp="1"/>
          </p:cNvSpPr>
          <p:nvPr>
            <p:ph idx="1"/>
          </p:nvPr>
        </p:nvSpPr>
        <p:spPr/>
        <p:txBody>
          <a:bodyPr/>
          <a:lstStyle/>
          <a:p>
            <a:r>
              <a:rPr lang="en-US" dirty="0">
                <a:latin typeface="Franklin Gothic Medium" panose="020B0603020102020204" pitchFamily="34" charset="0"/>
              </a:rPr>
              <a:t>17 </a:t>
            </a:r>
            <a:r>
              <a:rPr lang="en-US" dirty="0" err="1">
                <a:latin typeface="Franklin Gothic Medium" panose="020B0603020102020204" pitchFamily="34" charset="0"/>
              </a:rPr>
              <a:t>yo</a:t>
            </a:r>
            <a:r>
              <a:rPr lang="en-US" dirty="0">
                <a:latin typeface="Franklin Gothic Medium" panose="020B0603020102020204" pitchFamily="34" charset="0"/>
              </a:rPr>
              <a:t> male with mother with history of HIV and substance use, referred from mother’s primary care provider </a:t>
            </a:r>
          </a:p>
          <a:p>
            <a:endParaRPr lang="en-US" dirty="0">
              <a:latin typeface="Franklin Gothic Medium" panose="020B0603020102020204" pitchFamily="34" charset="0"/>
            </a:endParaRPr>
          </a:p>
          <a:p>
            <a:r>
              <a:rPr lang="en-US" dirty="0">
                <a:latin typeface="Franklin Gothic Medium" panose="020B0603020102020204" pitchFamily="34" charset="0"/>
              </a:rPr>
              <a:t>Referred to CATALYST program to prevent development of problematic substance use</a:t>
            </a:r>
          </a:p>
          <a:p>
            <a:endParaRPr lang="en-US" dirty="0">
              <a:latin typeface="Franklin Gothic Medium" panose="020B0603020102020204" pitchFamily="34" charset="0"/>
            </a:endParaRPr>
          </a:p>
          <a:p>
            <a:r>
              <a:rPr lang="en-US" dirty="0">
                <a:latin typeface="Franklin Gothic Medium" panose="020B0603020102020204" pitchFamily="34" charset="0"/>
              </a:rPr>
              <a:t>Meets with social worker for therapy and adolescent provider primary care and prevention</a:t>
            </a:r>
          </a:p>
        </p:txBody>
      </p:sp>
      <p:grpSp>
        <p:nvGrpSpPr>
          <p:cNvPr id="4" name="Group 3"/>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06126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BD3C-5BAE-0E47-8D51-04E6B62BBC41}"/>
              </a:ext>
            </a:extLst>
          </p:cNvPr>
          <p:cNvSpPr>
            <a:spLocks noGrp="1"/>
          </p:cNvSpPr>
          <p:nvPr>
            <p:ph type="title"/>
          </p:nvPr>
        </p:nvSpPr>
        <p:spPr>
          <a:xfrm>
            <a:off x="212092" y="350048"/>
            <a:ext cx="10515600" cy="1325563"/>
          </a:xfrm>
        </p:spPr>
        <p:txBody>
          <a:bodyPr/>
          <a:lstStyle/>
          <a:p>
            <a:r>
              <a:rPr lang="en-US" b="1" dirty="0">
                <a:latin typeface="Franklin Gothic Medium" panose="020B0603020102020204" pitchFamily="34" charset="0"/>
                <a:cs typeface="Arial" panose="020B0604020202020204" pitchFamily="34" charset="0"/>
              </a:rPr>
              <a:t>Adolescence and young adulthood is a key developmental period</a:t>
            </a:r>
          </a:p>
        </p:txBody>
      </p:sp>
      <p:sp>
        <p:nvSpPr>
          <p:cNvPr id="3" name="Content Placeholder 2">
            <a:extLst>
              <a:ext uri="{FF2B5EF4-FFF2-40B4-BE49-F238E27FC236}">
                <a16:creationId xmlns:a16="http://schemas.microsoft.com/office/drawing/2014/main" id="{CC6B7451-B02F-DB4A-9C43-667156C4B834}"/>
              </a:ext>
            </a:extLst>
          </p:cNvPr>
          <p:cNvSpPr>
            <a:spLocks noGrp="1"/>
          </p:cNvSpPr>
          <p:nvPr>
            <p:ph idx="1"/>
          </p:nvPr>
        </p:nvSpPr>
        <p:spPr>
          <a:xfrm>
            <a:off x="1094356" y="2245448"/>
            <a:ext cx="9972768" cy="4416568"/>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n-US" sz="4400" dirty="0">
                <a:solidFill>
                  <a:schemeClr val="accent1">
                    <a:lumMod val="75000"/>
                  </a:schemeClr>
                </a:solidFill>
                <a:latin typeface="Franklin Gothic Medium" panose="020B0603020102020204" pitchFamily="34" charset="0"/>
                <a:cs typeface="Arial" panose="020B0604020202020204" pitchFamily="34" charset="0"/>
              </a:rPr>
              <a:t>Ongoing brain development</a:t>
            </a:r>
          </a:p>
          <a:p>
            <a:pPr marL="0" indent="0" algn="ctr">
              <a:buNone/>
            </a:pPr>
            <a:r>
              <a:rPr lang="en-US" sz="4400" dirty="0">
                <a:solidFill>
                  <a:schemeClr val="accent1">
                    <a:lumMod val="75000"/>
                  </a:schemeClr>
                </a:solidFill>
                <a:effectLst/>
                <a:latin typeface="Franklin Gothic Medium" panose="020B0603020102020204" pitchFamily="34" charset="0"/>
                <a:cs typeface="Arial" panose="020B0604020202020204" pitchFamily="34" charset="0"/>
              </a:rPr>
              <a:t>Increasing autonomy</a:t>
            </a:r>
          </a:p>
          <a:p>
            <a:pPr marL="0" indent="0" algn="ctr">
              <a:buNone/>
            </a:pPr>
            <a:r>
              <a:rPr lang="en-US" sz="4400" dirty="0">
                <a:solidFill>
                  <a:schemeClr val="accent1">
                    <a:lumMod val="75000"/>
                  </a:schemeClr>
                </a:solidFill>
                <a:effectLst/>
                <a:latin typeface="Franklin Gothic Medium" panose="020B0603020102020204" pitchFamily="34" charset="0"/>
                <a:cs typeface="Arial" panose="020B0604020202020204" pitchFamily="34" charset="0"/>
              </a:rPr>
              <a:t>Identity exploration</a:t>
            </a:r>
          </a:p>
          <a:p>
            <a:pPr marL="0" indent="0" algn="ctr">
              <a:buNone/>
            </a:pPr>
            <a:r>
              <a:rPr lang="en-US" sz="4400" dirty="0">
                <a:solidFill>
                  <a:schemeClr val="accent1">
                    <a:lumMod val="75000"/>
                  </a:schemeClr>
                </a:solidFill>
                <a:effectLst/>
                <a:latin typeface="Franklin Gothic Medium" panose="020B0603020102020204" pitchFamily="34" charset="0"/>
                <a:cs typeface="Arial" panose="020B0604020202020204" pitchFamily="34" charset="0"/>
              </a:rPr>
              <a:t>Primed for new experiences</a:t>
            </a:r>
          </a:p>
          <a:p>
            <a:endParaRPr lang="en-US" sz="1400" dirty="0">
              <a:effectLst/>
              <a:latin typeface="Franklin Gothic Medium" panose="020B0603020102020204" pitchFamily="34" charset="0"/>
              <a:cs typeface="Arial" panose="020B0604020202020204" pitchFamily="34" charset="0"/>
            </a:endParaRPr>
          </a:p>
          <a:p>
            <a:pPr marL="0" indent="0">
              <a:buNone/>
            </a:pPr>
            <a:endParaRPr lang="en-US" dirty="0">
              <a:effectLst>
                <a:outerShdw blurRad="50800" dist="50800" dir="5400000" algn="ctr" rotWithShape="0">
                  <a:schemeClr val="bg1"/>
                </a:outerShdw>
              </a:effectLst>
              <a:latin typeface="Franklin Gothic Medium" panose="020B0603020102020204" pitchFamily="34" charset="0"/>
              <a:cs typeface="Arial" panose="020B0604020202020204" pitchFamily="34" charset="0"/>
            </a:endParaRPr>
          </a:p>
        </p:txBody>
      </p:sp>
      <p:grpSp>
        <p:nvGrpSpPr>
          <p:cNvPr id="13" name="Group 12"/>
          <p:cNvGrpSpPr/>
          <p:nvPr/>
        </p:nvGrpSpPr>
        <p:grpSpPr>
          <a:xfrm>
            <a:off x="79258" y="5952355"/>
            <a:ext cx="12015782" cy="864701"/>
            <a:chOff x="79258" y="5952355"/>
            <a:chExt cx="12015782" cy="864701"/>
          </a:xfrm>
        </p:grpSpPr>
        <p:pic>
          <p:nvPicPr>
            <p:cNvPr id="14"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6" name="Picture 15"/>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7"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70964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0146-353D-E047-ABDB-6B3B62710B2D}"/>
              </a:ext>
            </a:extLst>
          </p:cNvPr>
          <p:cNvSpPr>
            <a:spLocks noGrp="1"/>
          </p:cNvSpPr>
          <p:nvPr>
            <p:ph type="title"/>
          </p:nvPr>
        </p:nvSpPr>
        <p:spPr>
          <a:xfrm>
            <a:off x="199161" y="419852"/>
            <a:ext cx="10515600" cy="1325563"/>
          </a:xfrm>
        </p:spPr>
        <p:txBody>
          <a:bodyPr/>
          <a:lstStyle/>
          <a:p>
            <a:r>
              <a:rPr lang="en-US" b="1" dirty="0">
                <a:latin typeface="Franklin Gothic Medium" panose="020B0603020102020204" pitchFamily="34" charset="0"/>
                <a:cs typeface="Arial" panose="020B0604020202020204" pitchFamily="34" charset="0"/>
              </a:rPr>
              <a:t>Early Onset Matters!</a:t>
            </a:r>
          </a:p>
        </p:txBody>
      </p:sp>
      <p:sp>
        <p:nvSpPr>
          <p:cNvPr id="3" name="Content Placeholder 2">
            <a:extLst>
              <a:ext uri="{FF2B5EF4-FFF2-40B4-BE49-F238E27FC236}">
                <a16:creationId xmlns:a16="http://schemas.microsoft.com/office/drawing/2014/main" id="{8E698F02-A639-0140-934E-5A59FCD392B3}"/>
              </a:ext>
            </a:extLst>
          </p:cNvPr>
          <p:cNvSpPr>
            <a:spLocks noGrp="1"/>
          </p:cNvSpPr>
          <p:nvPr>
            <p:ph idx="1"/>
          </p:nvPr>
        </p:nvSpPr>
        <p:spPr>
          <a:xfrm>
            <a:off x="828339" y="1909373"/>
            <a:ext cx="10515600" cy="4351338"/>
          </a:xfrm>
        </p:spPr>
        <p:txBody>
          <a:bodyPr>
            <a:normAutofit/>
          </a:bodyPr>
          <a:lstStyle/>
          <a:p>
            <a:pPr marL="0" indent="0" algn="ctr">
              <a:buNone/>
            </a:pPr>
            <a:r>
              <a:rPr lang="en-US" sz="3500" dirty="0">
                <a:solidFill>
                  <a:schemeClr val="accent1">
                    <a:lumMod val="75000"/>
                  </a:schemeClr>
                </a:solidFill>
                <a:latin typeface="Franklin Gothic Medium" panose="020B0603020102020204" pitchFamily="34" charset="0"/>
                <a:cs typeface="Arial" panose="020B0604020202020204" pitchFamily="34" charset="0"/>
              </a:rPr>
              <a:t>Long term risk</a:t>
            </a:r>
            <a:r>
              <a:rPr lang="en-US" sz="3500" dirty="0">
                <a:latin typeface="Franklin Gothic Medium" panose="020B0603020102020204" pitchFamily="34" charset="0"/>
                <a:cs typeface="Arial" panose="020B0604020202020204" pitchFamily="34" charset="0"/>
              </a:rPr>
              <a:t>: development of substance use disorders </a:t>
            </a:r>
          </a:p>
          <a:p>
            <a:pPr marL="0" indent="0" algn="ctr">
              <a:buNone/>
            </a:pPr>
            <a:endParaRPr lang="en-US" sz="2800" dirty="0">
              <a:latin typeface="Franklin Gothic Medium" panose="020B0603020102020204" pitchFamily="34" charset="0"/>
              <a:cs typeface="Arial" panose="020B0604020202020204" pitchFamily="34" charset="0"/>
            </a:endParaRPr>
          </a:p>
          <a:p>
            <a:pPr marL="0" indent="0" algn="ctr">
              <a:buNone/>
            </a:pPr>
            <a:r>
              <a:rPr lang="en-US" sz="2800" dirty="0">
                <a:latin typeface="Franklin Gothic Medium" panose="020B0603020102020204" pitchFamily="34" charset="0"/>
                <a:cs typeface="Arial" panose="020B0604020202020204" pitchFamily="34" charset="0"/>
              </a:rPr>
              <a:t>AND</a:t>
            </a:r>
          </a:p>
          <a:p>
            <a:pPr algn="ctr"/>
            <a:endParaRPr lang="en-US" dirty="0">
              <a:latin typeface="Franklin Gothic Medium" panose="020B0603020102020204" pitchFamily="34" charset="0"/>
              <a:cs typeface="Arial" panose="020B0604020202020204" pitchFamily="34" charset="0"/>
            </a:endParaRPr>
          </a:p>
          <a:p>
            <a:pPr marL="0" indent="0" algn="ctr">
              <a:buNone/>
            </a:pPr>
            <a:r>
              <a:rPr lang="en-US" sz="3500" dirty="0">
                <a:latin typeface="Franklin Gothic Medium" panose="020B0603020102020204" pitchFamily="34" charset="0"/>
                <a:cs typeface="Arial" panose="020B0604020202020204" pitchFamily="34" charset="0"/>
              </a:rPr>
              <a:t>Youth who use alcohol and other drugs engage in </a:t>
            </a:r>
            <a:r>
              <a:rPr lang="en-US" sz="3500" dirty="0">
                <a:solidFill>
                  <a:schemeClr val="accent1">
                    <a:lumMod val="75000"/>
                  </a:schemeClr>
                </a:solidFill>
                <a:latin typeface="Franklin Gothic Medium" panose="020B0603020102020204" pitchFamily="34" charset="0"/>
                <a:cs typeface="Arial" panose="020B0604020202020204" pitchFamily="34" charset="0"/>
              </a:rPr>
              <a:t>other risky behaviors </a:t>
            </a:r>
          </a:p>
        </p:txBody>
      </p:sp>
      <p:grpSp>
        <p:nvGrpSpPr>
          <p:cNvPr id="10" name="Group 9"/>
          <p:cNvGrpSpPr/>
          <p:nvPr/>
        </p:nvGrpSpPr>
        <p:grpSpPr>
          <a:xfrm>
            <a:off x="79258" y="5952355"/>
            <a:ext cx="12015782" cy="864701"/>
            <a:chOff x="79258" y="5952355"/>
            <a:chExt cx="12015782" cy="864701"/>
          </a:xfrm>
        </p:grpSpPr>
        <p:pic>
          <p:nvPicPr>
            <p:cNvPr id="11"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3" name="Picture 12"/>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4"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0930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387415" y="5887034"/>
            <a:ext cx="3873731" cy="830997"/>
          </a:xfrm>
          <a:prstGeom prst="rect">
            <a:avLst/>
          </a:prstGeom>
          <a:noFill/>
        </p:spPr>
        <p:txBody>
          <a:bodyPr wrap="square" rtlCol="0">
            <a:spAutoFit/>
          </a:bodyPr>
          <a:lstStyle/>
          <a:p>
            <a:pPr algn="r"/>
            <a:r>
              <a:rPr lang="en-US" sz="1200" dirty="0">
                <a:latin typeface="Franklin Gothic Medium" panose="020B0603020102020204" pitchFamily="34" charset="0"/>
                <a:cs typeface="Arial" panose="020B0604020202020204" pitchFamily="34" charset="0"/>
              </a:rPr>
              <a:t>Grant, Dawson </a:t>
            </a:r>
            <a:r>
              <a:rPr lang="en-US" sz="1200" i="1" dirty="0">
                <a:latin typeface="Franklin Gothic Medium" panose="020B0603020102020204" pitchFamily="34" charset="0"/>
                <a:cs typeface="Arial" panose="020B0604020202020204" pitchFamily="34" charset="0"/>
              </a:rPr>
              <a:t>J </a:t>
            </a:r>
            <a:r>
              <a:rPr lang="en-US" sz="1200" i="1" dirty="0" err="1">
                <a:latin typeface="Franklin Gothic Medium" panose="020B0603020102020204" pitchFamily="34" charset="0"/>
                <a:cs typeface="Arial" panose="020B0604020202020204" pitchFamily="34" charset="0"/>
              </a:rPr>
              <a:t>Subst</a:t>
            </a:r>
            <a:r>
              <a:rPr lang="en-US" sz="1200" i="1" dirty="0">
                <a:latin typeface="Franklin Gothic Medium" panose="020B0603020102020204" pitchFamily="34" charset="0"/>
                <a:cs typeface="Arial" panose="020B0604020202020204" pitchFamily="34" charset="0"/>
              </a:rPr>
              <a:t> Abuse, </a:t>
            </a:r>
            <a:r>
              <a:rPr lang="en-US" sz="1200" dirty="0">
                <a:latin typeface="Franklin Gothic Medium" panose="020B0603020102020204" pitchFamily="34" charset="0"/>
                <a:cs typeface="Arial" panose="020B0604020202020204" pitchFamily="34" charset="0"/>
              </a:rPr>
              <a:t>1998</a:t>
            </a:r>
          </a:p>
          <a:p>
            <a:pPr algn="r"/>
            <a:r>
              <a:rPr lang="en-US" sz="1200" dirty="0" err="1">
                <a:latin typeface="Franklin Gothic Medium" panose="020B0603020102020204" pitchFamily="34" charset="0"/>
                <a:cs typeface="Arial" panose="020B0604020202020204" pitchFamily="34" charset="0"/>
              </a:rPr>
              <a:t>Hingson</a:t>
            </a:r>
            <a:r>
              <a:rPr lang="en-US" sz="1200" dirty="0">
                <a:latin typeface="Franklin Gothic Medium" panose="020B0603020102020204" pitchFamily="34" charset="0"/>
                <a:cs typeface="Arial" panose="020B0604020202020204" pitchFamily="34" charset="0"/>
              </a:rPr>
              <a:t>, </a:t>
            </a:r>
            <a:r>
              <a:rPr lang="en-US" sz="1200" dirty="0" err="1">
                <a:latin typeface="Franklin Gothic Medium" panose="020B0603020102020204" pitchFamily="34" charset="0"/>
                <a:cs typeface="Arial" panose="020B0604020202020204" pitchFamily="34" charset="0"/>
              </a:rPr>
              <a:t>Heeren</a:t>
            </a:r>
            <a:r>
              <a:rPr lang="en-US" sz="1200" dirty="0">
                <a:latin typeface="Franklin Gothic Medium" panose="020B0603020102020204" pitchFamily="34" charset="0"/>
                <a:cs typeface="Arial" panose="020B0604020202020204" pitchFamily="34" charset="0"/>
              </a:rPr>
              <a:t>, Winter, 2006</a:t>
            </a:r>
          </a:p>
          <a:p>
            <a:pPr algn="r"/>
            <a:r>
              <a:rPr lang="en-US" sz="1200" dirty="0">
                <a:latin typeface="Franklin Gothic Medium" panose="020B0603020102020204" pitchFamily="34" charset="0"/>
                <a:cs typeface="Arial" panose="020B0604020202020204" pitchFamily="34" charset="0"/>
              </a:rPr>
              <a:t>Cerda, 2015</a:t>
            </a:r>
          </a:p>
          <a:p>
            <a:pPr algn="r"/>
            <a:endParaRPr lang="en-US" sz="1200" dirty="0">
              <a:latin typeface="Franklin Gothic Medium" panose="020B0603020102020204" pitchFamily="34" charset="0"/>
              <a:cs typeface="Arial" panose="020B0604020202020204" pitchFamily="34" charset="0"/>
            </a:endParaRPr>
          </a:p>
        </p:txBody>
      </p:sp>
      <p:sp>
        <p:nvSpPr>
          <p:cNvPr id="15" name="Rectangle 14"/>
          <p:cNvSpPr/>
          <p:nvPr/>
        </p:nvSpPr>
        <p:spPr>
          <a:xfrm>
            <a:off x="284660" y="1687264"/>
            <a:ext cx="11907340" cy="4401205"/>
          </a:xfrm>
          <a:prstGeom prst="rect">
            <a:avLst/>
          </a:prstGeom>
          <a:noFill/>
          <a:ln>
            <a:noFill/>
          </a:ln>
          <a:effectLst/>
        </p:spPr>
        <p:txBody>
          <a:bodyPr wrap="square">
            <a:spAutoFit/>
          </a:bodyPr>
          <a:lstStyle/>
          <a:p>
            <a:r>
              <a:rPr lang="en-US" sz="2800" dirty="0">
                <a:latin typeface="Franklin Gothic Medium" panose="020B0603020102020204" pitchFamily="34" charset="0"/>
              </a:rPr>
              <a:t>Likelihood of lifetime substance use disorder was </a:t>
            </a:r>
            <a:r>
              <a:rPr lang="en-US" sz="2800" dirty="0">
                <a:solidFill>
                  <a:schemeClr val="accent1">
                    <a:lumMod val="75000"/>
                  </a:schemeClr>
                </a:solidFill>
                <a:latin typeface="Franklin Gothic Medium" panose="020B0603020102020204" pitchFamily="34" charset="0"/>
              </a:rPr>
              <a:t>reduced by </a:t>
            </a:r>
            <a:r>
              <a:rPr lang="en-US" sz="2800" b="1" dirty="0">
                <a:solidFill>
                  <a:schemeClr val="accent1">
                    <a:lumMod val="75000"/>
                  </a:schemeClr>
                </a:solidFill>
                <a:latin typeface="Franklin Gothic Medium" panose="020B0603020102020204" pitchFamily="34" charset="0"/>
              </a:rPr>
              <a:t>4% </a:t>
            </a:r>
            <a:r>
              <a:rPr lang="en-US" sz="2800" dirty="0">
                <a:solidFill>
                  <a:schemeClr val="accent1">
                    <a:lumMod val="75000"/>
                  </a:schemeClr>
                </a:solidFill>
                <a:latin typeface="Franklin Gothic Medium" panose="020B0603020102020204" pitchFamily="34" charset="0"/>
              </a:rPr>
              <a:t>and</a:t>
            </a:r>
            <a:r>
              <a:rPr lang="en-US" sz="2800" b="1" dirty="0">
                <a:solidFill>
                  <a:schemeClr val="accent1">
                    <a:lumMod val="75000"/>
                  </a:schemeClr>
                </a:solidFill>
                <a:latin typeface="Franklin Gothic Medium" panose="020B0603020102020204" pitchFamily="34" charset="0"/>
              </a:rPr>
              <a:t> 5% </a:t>
            </a:r>
            <a:r>
              <a:rPr lang="en-US" sz="2800" dirty="0">
                <a:latin typeface="Franklin Gothic Medium" panose="020B0603020102020204" pitchFamily="34" charset="0"/>
              </a:rPr>
              <a:t>with each year drug use onset was delayed</a:t>
            </a:r>
          </a:p>
          <a:p>
            <a:endParaRPr lang="en-US" sz="2800" dirty="0">
              <a:latin typeface="Franklin Gothic Medium" panose="020B0603020102020204" pitchFamily="34" charset="0"/>
            </a:endParaRPr>
          </a:p>
          <a:p>
            <a:r>
              <a:rPr lang="en-US" sz="2800" dirty="0">
                <a:latin typeface="Franklin Gothic Medium" panose="020B0603020102020204" pitchFamily="34" charset="0"/>
                <a:cs typeface="Arial" panose="020B0604020202020204" pitchFamily="34" charset="0"/>
              </a:rPr>
              <a:t>Young adults who began drinking before age 14 exhibited a </a:t>
            </a:r>
            <a:r>
              <a:rPr lang="en-US" sz="2800" dirty="0">
                <a:solidFill>
                  <a:schemeClr val="accent1">
                    <a:lumMod val="75000"/>
                  </a:schemeClr>
                </a:solidFill>
                <a:latin typeface="Franklin Gothic Medium" panose="020B0603020102020204" pitchFamily="34" charset="0"/>
                <a:cs typeface="Arial" panose="020B0604020202020204" pitchFamily="34" charset="0"/>
              </a:rPr>
              <a:t>lifetime dependence prevalence</a:t>
            </a:r>
            <a:r>
              <a:rPr lang="en-US" sz="2800" dirty="0">
                <a:solidFill>
                  <a:srgbClr val="FF0000"/>
                </a:solidFill>
                <a:latin typeface="Franklin Gothic Medium" panose="020B0603020102020204" pitchFamily="34" charset="0"/>
                <a:cs typeface="Arial" panose="020B0604020202020204" pitchFamily="34" charset="0"/>
              </a:rPr>
              <a:t> </a:t>
            </a:r>
            <a:r>
              <a:rPr lang="en-US" sz="2800" dirty="0">
                <a:latin typeface="Franklin Gothic Medium" panose="020B0603020102020204" pitchFamily="34" charset="0"/>
                <a:cs typeface="Arial" panose="020B0604020202020204" pitchFamily="34" charset="0"/>
              </a:rPr>
              <a:t>of </a:t>
            </a:r>
            <a:r>
              <a:rPr lang="en-US" sz="2800" b="1" dirty="0">
                <a:solidFill>
                  <a:schemeClr val="accent1">
                    <a:lumMod val="75000"/>
                  </a:schemeClr>
                </a:solidFill>
                <a:latin typeface="Franklin Gothic Medium" panose="020B0603020102020204" pitchFamily="34" charset="0"/>
                <a:cs typeface="Arial" panose="020B0604020202020204" pitchFamily="34" charset="0"/>
              </a:rPr>
              <a:t>47% </a:t>
            </a:r>
            <a:r>
              <a:rPr lang="en-US" sz="2800" dirty="0">
                <a:latin typeface="Franklin Gothic Medium" panose="020B0603020102020204" pitchFamily="34" charset="0"/>
                <a:cs typeface="Arial" panose="020B0604020202020204" pitchFamily="34" charset="0"/>
              </a:rPr>
              <a:t>compared to </a:t>
            </a:r>
            <a:r>
              <a:rPr lang="en-US" sz="2800" b="1" dirty="0">
                <a:solidFill>
                  <a:schemeClr val="accent1">
                    <a:lumMod val="75000"/>
                  </a:schemeClr>
                </a:solidFill>
                <a:latin typeface="Franklin Gothic Medium" panose="020B0603020102020204" pitchFamily="34" charset="0"/>
                <a:cs typeface="Arial" panose="020B0604020202020204" pitchFamily="34" charset="0"/>
              </a:rPr>
              <a:t>9% </a:t>
            </a:r>
            <a:r>
              <a:rPr lang="en-US" sz="2800" dirty="0">
                <a:latin typeface="Franklin Gothic Medium" panose="020B0603020102020204" pitchFamily="34" charset="0"/>
                <a:cs typeface="Arial" panose="020B0604020202020204" pitchFamily="34" charset="0"/>
              </a:rPr>
              <a:t>of youth who began drinking at/after 21</a:t>
            </a:r>
          </a:p>
          <a:p>
            <a:endParaRPr lang="en-US" sz="2800" dirty="0">
              <a:latin typeface="Franklin Gothic Medium" panose="020B0603020102020204" pitchFamily="34" charset="0"/>
              <a:cs typeface="Arial" panose="020B0604020202020204" pitchFamily="34" charset="0"/>
            </a:endParaRPr>
          </a:p>
          <a:p>
            <a:r>
              <a:rPr lang="en-US" sz="2800" dirty="0">
                <a:latin typeface="Franklin Gothic Medium" panose="020B0603020102020204" pitchFamily="34" charset="0"/>
                <a:cs typeface="Arial" panose="020B0604020202020204" pitchFamily="34" charset="0"/>
              </a:rPr>
              <a:t>Prior history of nonmedical use of prescription opioids strongly associated with </a:t>
            </a:r>
            <a:r>
              <a:rPr lang="en-US" sz="2800" dirty="0">
                <a:solidFill>
                  <a:schemeClr val="accent1">
                    <a:lumMod val="75000"/>
                  </a:schemeClr>
                </a:solidFill>
                <a:latin typeface="Franklin Gothic Medium" panose="020B0603020102020204" pitchFamily="34" charset="0"/>
                <a:cs typeface="Arial" panose="020B0604020202020204" pitchFamily="34" charset="0"/>
              </a:rPr>
              <a:t>heroin initiation</a:t>
            </a:r>
          </a:p>
          <a:p>
            <a:endParaRPr lang="en-US" sz="2800" dirty="0">
              <a:latin typeface="Franklin Gothic Medium" panose="020B0603020102020204" pitchFamily="34" charset="0"/>
            </a:endParaRPr>
          </a:p>
        </p:txBody>
      </p:sp>
      <p:sp>
        <p:nvSpPr>
          <p:cNvPr id="16" name="Title 1">
            <a:extLst>
              <a:ext uri="{FF2B5EF4-FFF2-40B4-BE49-F238E27FC236}">
                <a16:creationId xmlns:a16="http://schemas.microsoft.com/office/drawing/2014/main" id="{9F2FCD5D-10AE-0B4B-9890-C82301FB0EB1}"/>
              </a:ext>
            </a:extLst>
          </p:cNvPr>
          <p:cNvSpPr>
            <a:spLocks noGrp="1"/>
          </p:cNvSpPr>
          <p:nvPr>
            <p:ph type="title"/>
          </p:nvPr>
        </p:nvSpPr>
        <p:spPr>
          <a:xfrm>
            <a:off x="196428" y="373690"/>
            <a:ext cx="11907340" cy="1325563"/>
          </a:xfrm>
        </p:spPr>
        <p:txBody>
          <a:bodyPr/>
          <a:lstStyle/>
          <a:p>
            <a:r>
              <a:rPr lang="en-US" b="1" dirty="0">
                <a:latin typeface="Franklin Gothic Medium" panose="020B0603020102020204" pitchFamily="34" charset="0"/>
                <a:cs typeface="Arial" panose="020B0604020202020204" pitchFamily="34" charset="0"/>
              </a:rPr>
              <a:t>Long term consequences</a:t>
            </a:r>
          </a:p>
        </p:txBody>
      </p:sp>
      <p:sp>
        <p:nvSpPr>
          <p:cNvPr id="17" name="Rectangle 16"/>
          <p:cNvSpPr/>
          <p:nvPr/>
        </p:nvSpPr>
        <p:spPr>
          <a:xfrm>
            <a:off x="208954" y="373712"/>
            <a:ext cx="2900987" cy="461665"/>
          </a:xfrm>
          <a:prstGeom prst="rect">
            <a:avLst/>
          </a:prstGeom>
        </p:spPr>
        <p:txBody>
          <a:bodyPr wrap="none">
            <a:spAutoFit/>
          </a:bodyPr>
          <a:lstStyle/>
          <a:p>
            <a:r>
              <a:rPr lang="en-US" sz="2400" b="1" dirty="0">
                <a:latin typeface="Franklin Gothic Medium" panose="020B0603020102020204" pitchFamily="34" charset="0"/>
                <a:cs typeface="Arial" panose="020B0604020202020204" pitchFamily="34" charset="0"/>
              </a:rPr>
              <a:t>Early onset matters: </a:t>
            </a:r>
            <a:endParaRPr lang="en-US" sz="2400" b="1" dirty="0">
              <a:latin typeface="Franklin Gothic Medium" panose="020B0603020102020204" pitchFamily="34" charset="0"/>
            </a:endParaRPr>
          </a:p>
        </p:txBody>
      </p:sp>
      <p:grpSp>
        <p:nvGrpSpPr>
          <p:cNvPr id="13" name="Group 12"/>
          <p:cNvGrpSpPr/>
          <p:nvPr/>
        </p:nvGrpSpPr>
        <p:grpSpPr>
          <a:xfrm>
            <a:off x="79258" y="5952355"/>
            <a:ext cx="12015782" cy="864701"/>
            <a:chOff x="79258" y="5952355"/>
            <a:chExt cx="12015782" cy="864701"/>
          </a:xfrm>
        </p:grpSpPr>
        <p:pic>
          <p:nvPicPr>
            <p:cNvPr id="18"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20" name="Picture 19"/>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21"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8704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EA1AA50-4D46-1445-A5F5-AE6EBAD79FFA}"/>
              </a:ext>
            </a:extLst>
          </p:cNvPr>
          <p:cNvSpPr txBox="1">
            <a:spLocks/>
          </p:cNvSpPr>
          <p:nvPr/>
        </p:nvSpPr>
        <p:spPr>
          <a:xfrm>
            <a:off x="196428" y="373690"/>
            <a:ext cx="119073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Franklin Gothic Medium" panose="020B0603020102020204" pitchFamily="34" charset="0"/>
                <a:cs typeface="Arial" panose="020B0604020202020204" pitchFamily="34" charset="0"/>
              </a:rPr>
              <a:t>Short term consequences</a:t>
            </a:r>
          </a:p>
        </p:txBody>
      </p:sp>
      <p:sp>
        <p:nvSpPr>
          <p:cNvPr id="11" name="Rectangle 10">
            <a:extLst>
              <a:ext uri="{FF2B5EF4-FFF2-40B4-BE49-F238E27FC236}">
                <a16:creationId xmlns:a16="http://schemas.microsoft.com/office/drawing/2014/main" id="{47B708B2-635D-F14B-9D5E-FC18E20A3BC6}"/>
              </a:ext>
            </a:extLst>
          </p:cNvPr>
          <p:cNvSpPr/>
          <p:nvPr/>
        </p:nvSpPr>
        <p:spPr>
          <a:xfrm>
            <a:off x="208954" y="373712"/>
            <a:ext cx="2900987" cy="461665"/>
          </a:xfrm>
          <a:prstGeom prst="rect">
            <a:avLst/>
          </a:prstGeom>
        </p:spPr>
        <p:txBody>
          <a:bodyPr wrap="none">
            <a:spAutoFit/>
          </a:bodyPr>
          <a:lstStyle/>
          <a:p>
            <a:r>
              <a:rPr lang="en-US" sz="2400" b="1" dirty="0">
                <a:latin typeface="Franklin Gothic Medium" panose="020B0603020102020204" pitchFamily="34" charset="0"/>
                <a:cs typeface="Arial" panose="020B0604020202020204" pitchFamily="34" charset="0"/>
              </a:rPr>
              <a:t>Early onset matters: </a:t>
            </a:r>
            <a:endParaRPr lang="en-US" sz="2400" b="1" dirty="0">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42A31D9F-263C-1E47-95B7-C5E8859AE65A}"/>
              </a:ext>
            </a:extLst>
          </p:cNvPr>
          <p:cNvSpPr>
            <a:spLocks noGrp="1"/>
          </p:cNvSpPr>
          <p:nvPr>
            <p:ph idx="1"/>
          </p:nvPr>
        </p:nvSpPr>
        <p:spPr>
          <a:xfrm>
            <a:off x="208954" y="1524035"/>
            <a:ext cx="11786618" cy="4428320"/>
          </a:xfrm>
          <a:noFill/>
          <a:ln>
            <a:noFill/>
          </a:ln>
          <a:effectLst/>
        </p:spPr>
        <p:txBody>
          <a:bodyPr>
            <a:noAutofit/>
          </a:bodyPr>
          <a:lstStyle/>
          <a:p>
            <a:pPr marL="0" indent="0">
              <a:buNone/>
            </a:pPr>
            <a:r>
              <a:rPr lang="en-US" dirty="0">
                <a:latin typeface="Franklin Gothic Medium" panose="020B0603020102020204" pitchFamily="34" charset="0"/>
                <a:cs typeface="Arial" panose="020B0604020202020204" pitchFamily="34" charset="0"/>
              </a:rPr>
              <a:t>Marijuana use associated with </a:t>
            </a:r>
            <a:r>
              <a:rPr lang="en-US" dirty="0">
                <a:solidFill>
                  <a:schemeClr val="accent1">
                    <a:lumMod val="75000"/>
                  </a:schemeClr>
                </a:solidFill>
                <a:latin typeface="Franklin Gothic Medium" panose="020B0603020102020204" pitchFamily="34" charset="0"/>
                <a:cs typeface="Arial" panose="020B0604020202020204" pitchFamily="34" charset="0"/>
              </a:rPr>
              <a:t>significantly increased crash risk </a:t>
            </a:r>
            <a:r>
              <a:rPr lang="en-US" dirty="0">
                <a:latin typeface="Franklin Gothic Medium" panose="020B0603020102020204" pitchFamily="34" charset="0"/>
                <a:cs typeface="Arial" panose="020B0604020202020204" pitchFamily="34" charset="0"/>
              </a:rPr>
              <a:t>in a dose and frequency dependent relationship</a:t>
            </a:r>
          </a:p>
          <a:p>
            <a:pPr marL="0" indent="0">
              <a:buNone/>
            </a:pPr>
            <a:endParaRPr lang="en-US" dirty="0">
              <a:latin typeface="Franklin Gothic Medium" panose="020B0603020102020204" pitchFamily="34" charset="0"/>
              <a:cs typeface="Arial" panose="020B0604020202020204" pitchFamily="34" charset="0"/>
            </a:endParaRPr>
          </a:p>
          <a:p>
            <a:pPr marL="0" indent="0">
              <a:buNone/>
            </a:pPr>
            <a:r>
              <a:rPr lang="en-US" dirty="0">
                <a:solidFill>
                  <a:schemeClr val="accent1">
                    <a:lumMod val="75000"/>
                  </a:schemeClr>
                </a:solidFill>
                <a:latin typeface="Franklin Gothic Medium" panose="020B0603020102020204" pitchFamily="34" charset="0"/>
                <a:cs typeface="Arial" panose="020B0604020202020204" pitchFamily="34" charset="0"/>
              </a:rPr>
              <a:t>28% </a:t>
            </a:r>
            <a:r>
              <a:rPr lang="en-US" dirty="0">
                <a:latin typeface="Franklin Gothic Medium" panose="020B0603020102020204" pitchFamily="34" charset="0"/>
                <a:cs typeface="Arial" panose="020B0604020202020204" pitchFamily="34" charset="0"/>
              </a:rPr>
              <a:t>of MVC fatalities with individuals ≤20 years old involved alcohol</a:t>
            </a:r>
          </a:p>
          <a:p>
            <a:pPr marL="0" indent="0">
              <a:buNone/>
            </a:pPr>
            <a:endParaRPr lang="en-US" dirty="0">
              <a:latin typeface="Franklin Gothic Medium" panose="020B0603020102020204" pitchFamily="34" charset="0"/>
              <a:cs typeface="Arial" panose="020B0604020202020204" pitchFamily="34" charset="0"/>
            </a:endParaRPr>
          </a:p>
          <a:p>
            <a:pPr marL="0" indent="0">
              <a:buNone/>
            </a:pPr>
            <a:r>
              <a:rPr lang="en-US" dirty="0">
                <a:latin typeface="Franklin Gothic Medium" panose="020B0603020102020204" pitchFamily="34" charset="0"/>
              </a:rPr>
              <a:t>From 2008 to 2013 there was an increase in IE related to injection drug use from </a:t>
            </a:r>
            <a:r>
              <a:rPr lang="en-US" dirty="0">
                <a:solidFill>
                  <a:schemeClr val="accent1">
                    <a:lumMod val="75000"/>
                  </a:schemeClr>
                </a:solidFill>
                <a:latin typeface="Franklin Gothic Medium" panose="020B0603020102020204" pitchFamily="34" charset="0"/>
              </a:rPr>
              <a:t>28% to 42% </a:t>
            </a:r>
            <a:r>
              <a:rPr lang="en-US" dirty="0">
                <a:latin typeface="Franklin Gothic Medium" panose="020B0603020102020204" pitchFamily="34" charset="0"/>
              </a:rPr>
              <a:t>(P &lt;0.001) </a:t>
            </a:r>
          </a:p>
          <a:p>
            <a:pPr marL="0" indent="0">
              <a:buNone/>
            </a:pPr>
            <a:endParaRPr lang="en-US" dirty="0">
              <a:latin typeface="Franklin Gothic Medium" panose="020B0603020102020204" pitchFamily="34" charset="0"/>
            </a:endParaRPr>
          </a:p>
          <a:p>
            <a:pPr marL="0" indent="0">
              <a:buNone/>
            </a:pPr>
            <a:r>
              <a:rPr lang="en-US" dirty="0">
                <a:latin typeface="Franklin Gothic Medium" panose="020B0603020102020204" pitchFamily="34" charset="0"/>
              </a:rPr>
              <a:t>Among 18-29 year </a:t>
            </a:r>
            <a:r>
              <a:rPr lang="en-US" dirty="0" err="1">
                <a:latin typeface="Franklin Gothic Medium" panose="020B0603020102020204" pitchFamily="34" charset="0"/>
              </a:rPr>
              <a:t>olds</a:t>
            </a:r>
            <a:r>
              <a:rPr lang="en-US" dirty="0">
                <a:latin typeface="Franklin Gothic Medium" panose="020B0603020102020204" pitchFamily="34" charset="0"/>
              </a:rPr>
              <a:t>, HCV increased by </a:t>
            </a:r>
            <a:r>
              <a:rPr lang="en-US" b="1" dirty="0">
                <a:solidFill>
                  <a:schemeClr val="accent1">
                    <a:lumMod val="75000"/>
                  </a:schemeClr>
                </a:solidFill>
                <a:latin typeface="Franklin Gothic Medium" panose="020B0603020102020204" pitchFamily="34" charset="0"/>
              </a:rPr>
              <a:t>400%</a:t>
            </a:r>
            <a:r>
              <a:rPr lang="en-US" dirty="0">
                <a:solidFill>
                  <a:schemeClr val="accent1">
                    <a:lumMod val="75000"/>
                  </a:schemeClr>
                </a:solidFill>
                <a:latin typeface="Franklin Gothic Medium" panose="020B0603020102020204" pitchFamily="34" charset="0"/>
              </a:rPr>
              <a:t> </a:t>
            </a:r>
            <a:r>
              <a:rPr lang="en-US" dirty="0">
                <a:latin typeface="Franklin Gothic Medium" panose="020B0603020102020204" pitchFamily="34" charset="0"/>
              </a:rPr>
              <a:t>from 2004-2014</a:t>
            </a:r>
          </a:p>
          <a:p>
            <a:pPr marL="0" indent="0" algn="ctr">
              <a:buNone/>
            </a:pPr>
            <a:r>
              <a:rPr lang="en-US" dirty="0">
                <a:latin typeface="Franklin Gothic Medium" panose="020B0603020102020204" pitchFamily="34" charset="0"/>
                <a:cs typeface="Arial" panose="020B0604020202020204" pitchFamily="34" charset="0"/>
              </a:rPr>
              <a:t> </a:t>
            </a:r>
          </a:p>
          <a:p>
            <a:pPr marL="0" indent="0" algn="ctr">
              <a:buNone/>
            </a:pPr>
            <a:endParaRPr lang="en-US" dirty="0">
              <a:latin typeface="Franklin Gothic Medium" panose="020B0603020102020204" pitchFamily="34" charset="0"/>
              <a:cs typeface="Arial" panose="020B0604020202020204" pitchFamily="34" charset="0"/>
            </a:endParaRPr>
          </a:p>
        </p:txBody>
      </p:sp>
      <p:grpSp>
        <p:nvGrpSpPr>
          <p:cNvPr id="16" name="Group 15"/>
          <p:cNvGrpSpPr/>
          <p:nvPr/>
        </p:nvGrpSpPr>
        <p:grpSpPr>
          <a:xfrm>
            <a:off x="79258" y="5952355"/>
            <a:ext cx="12015782" cy="864701"/>
            <a:chOff x="79258" y="5952355"/>
            <a:chExt cx="12015782" cy="864701"/>
          </a:xfrm>
        </p:grpSpPr>
        <p:pic>
          <p:nvPicPr>
            <p:cNvPr id="18"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20" name="Picture 19"/>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21"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 name="TextBox 24">
            <a:extLst>
              <a:ext uri="{FF2B5EF4-FFF2-40B4-BE49-F238E27FC236}">
                <a16:creationId xmlns:a16="http://schemas.microsoft.com/office/drawing/2014/main" id="{BC0BA2FF-8451-A040-B6C1-E13F076F05E8}"/>
              </a:ext>
            </a:extLst>
          </p:cNvPr>
          <p:cNvSpPr txBox="1"/>
          <p:nvPr/>
        </p:nvSpPr>
        <p:spPr>
          <a:xfrm>
            <a:off x="8213146" y="5910795"/>
            <a:ext cx="3048000" cy="1015663"/>
          </a:xfrm>
          <a:prstGeom prst="rect">
            <a:avLst/>
          </a:prstGeom>
          <a:noFill/>
        </p:spPr>
        <p:txBody>
          <a:bodyPr wrap="square" rtlCol="0">
            <a:spAutoFit/>
          </a:bodyPr>
          <a:lstStyle/>
          <a:p>
            <a:pPr algn="r"/>
            <a:r>
              <a:rPr lang="en-US" sz="1200" dirty="0" err="1">
                <a:latin typeface="Franklin Gothic Medium" panose="020B0603020102020204" pitchFamily="34" charset="0"/>
              </a:rPr>
              <a:t>Wurcel</a:t>
            </a:r>
            <a:r>
              <a:rPr lang="en-US" sz="1200" dirty="0">
                <a:latin typeface="Franklin Gothic Medium" panose="020B0603020102020204" pitchFamily="34" charset="0"/>
              </a:rPr>
              <a:t> AG et al., 2016</a:t>
            </a:r>
          </a:p>
          <a:p>
            <a:pPr algn="r"/>
            <a:r>
              <a:rPr lang="en-US" sz="1200" dirty="0" err="1">
                <a:latin typeface="Franklin Gothic Medium" panose="020B0603020102020204" pitchFamily="34" charset="0"/>
                <a:cs typeface="Arial" panose="020B0604020202020204" pitchFamily="34" charset="0"/>
              </a:rPr>
              <a:t>Hadland</a:t>
            </a:r>
            <a:r>
              <a:rPr lang="en-US" sz="1200" dirty="0">
                <a:latin typeface="Franklin Gothic Medium" panose="020B0603020102020204" pitchFamily="34" charset="0"/>
                <a:cs typeface="Arial" panose="020B0604020202020204" pitchFamily="34" charset="0"/>
              </a:rPr>
              <a:t> et al. </a:t>
            </a:r>
            <a:r>
              <a:rPr lang="en-US" sz="1200" i="1" dirty="0">
                <a:latin typeface="Franklin Gothic Medium" panose="020B0603020102020204" pitchFamily="34" charset="0"/>
                <a:cs typeface="Arial" panose="020B0604020202020204" pitchFamily="34" charset="0"/>
              </a:rPr>
              <a:t>Pediatrics, </a:t>
            </a:r>
            <a:r>
              <a:rPr lang="en-US" sz="1200" dirty="0">
                <a:latin typeface="Franklin Gothic Medium" panose="020B0603020102020204" pitchFamily="34" charset="0"/>
                <a:cs typeface="Arial" panose="020B0604020202020204" pitchFamily="34" charset="0"/>
              </a:rPr>
              <a:t>2017</a:t>
            </a:r>
          </a:p>
          <a:p>
            <a:pPr algn="r"/>
            <a:r>
              <a:rPr lang="en-US" sz="1200" dirty="0">
                <a:latin typeface="Franklin Gothic Medium" panose="020B0603020102020204" pitchFamily="34" charset="0"/>
                <a:cs typeface="Arial" panose="020B0604020202020204" pitchFamily="34" charset="0"/>
              </a:rPr>
              <a:t>Li et al. </a:t>
            </a:r>
            <a:r>
              <a:rPr lang="en-US" sz="1200" i="1" dirty="0">
                <a:latin typeface="Franklin Gothic Medium" panose="020B0603020102020204" pitchFamily="34" charset="0"/>
                <a:cs typeface="Arial" panose="020B0604020202020204" pitchFamily="34" charset="0"/>
              </a:rPr>
              <a:t>Epidemiol Rev, </a:t>
            </a:r>
            <a:r>
              <a:rPr lang="en-US" sz="1200" dirty="0">
                <a:latin typeface="Franklin Gothic Medium" panose="020B0603020102020204" pitchFamily="34" charset="0"/>
                <a:cs typeface="Arial" panose="020B0604020202020204" pitchFamily="34" charset="0"/>
              </a:rPr>
              <a:t>2012</a:t>
            </a:r>
          </a:p>
          <a:p>
            <a:pPr algn="r"/>
            <a:endParaRPr lang="en-US" sz="1200" dirty="0">
              <a:latin typeface="Franklin Gothic Medium" panose="020B0603020102020204" pitchFamily="34" charset="0"/>
              <a:cs typeface="Arial" panose="020B0604020202020204" pitchFamily="34" charset="0"/>
            </a:endParaRPr>
          </a:p>
          <a:p>
            <a:pPr algn="r"/>
            <a:endParaRPr lang="en-US" sz="1200" dirty="0">
              <a:latin typeface="Franklin Gothic Medium" panose="020B0603020102020204" pitchFamily="34" charset="0"/>
            </a:endParaRPr>
          </a:p>
        </p:txBody>
      </p:sp>
    </p:spTree>
    <p:extLst>
      <p:ext uri="{BB962C8B-B14F-4D97-AF65-F5344CB8AC3E}">
        <p14:creationId xmlns:p14="http://schemas.microsoft.com/office/powerpoint/2010/main" val="39299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19825</TotalTime>
  <Words>1592</Words>
  <Application>Microsoft Macintosh PowerPoint</Application>
  <PresentationFormat>Widescreen</PresentationFormat>
  <Paragraphs>187</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Franklin Gothic Medium</vt:lpstr>
      <vt:lpstr>Office Theme</vt:lpstr>
      <vt:lpstr>Adolescents, Young Adults, and Pregnancy</vt:lpstr>
      <vt:lpstr>Disclosure Information </vt:lpstr>
      <vt:lpstr>Why are we talking about this? </vt:lpstr>
      <vt:lpstr>Learning Objectives</vt:lpstr>
      <vt:lpstr>Case 1</vt:lpstr>
      <vt:lpstr>Adolescence and young adulthood is a key developmental period</vt:lpstr>
      <vt:lpstr>Early Onset Matters!</vt:lpstr>
      <vt:lpstr>Long term consequences</vt:lpstr>
      <vt:lpstr>PowerPoint Presentation</vt:lpstr>
      <vt:lpstr>PowerPoint Presentation</vt:lpstr>
      <vt:lpstr>PowerPoint Presentation</vt:lpstr>
      <vt:lpstr>PowerPoint Presentation</vt:lpstr>
      <vt:lpstr>Take home points</vt:lpstr>
      <vt:lpstr>Case 2</vt:lpstr>
      <vt:lpstr>Adolescents and young adults have poor access to addiction care </vt:lpstr>
      <vt:lpstr>PowerPoint Presentation</vt:lpstr>
      <vt:lpstr>Barriers and opportunities for care</vt:lpstr>
      <vt:lpstr>Take home points</vt:lpstr>
      <vt:lpstr>Alcohol </vt:lpstr>
      <vt:lpstr>PowerPoint Presentation</vt:lpstr>
      <vt:lpstr>Marijuana</vt:lpstr>
      <vt:lpstr>PowerPoint Presentation</vt:lpstr>
      <vt:lpstr>PowerPoint Presentation</vt:lpstr>
      <vt:lpstr>Opioids</vt:lpstr>
      <vt:lpstr>OUD during pregnancy has quadrupled</vt:lpstr>
      <vt:lpstr>Overdose risk dependent on treatment status</vt:lpstr>
      <vt:lpstr>Criminalization of pregnancy and drug use </vt:lpstr>
      <vt:lpstr>Models of care for pregnant women </vt:lpstr>
      <vt:lpstr>Acknowledgments</vt:lpstr>
      <vt:lpstr>NAS incidence by payer</vt:lpstr>
      <vt:lpstr>Treatment options for NAS</vt:lpstr>
      <vt:lpstr>What is toxic stress? </vt:lpstr>
      <vt:lpstr>PowerPoint Presentation</vt:lpstr>
      <vt:lpstr>Drug use – adolescents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need to know about adolescent and emerging adult substance use</dc:title>
  <dc:creator>Sarah Bagley</dc:creator>
  <cp:lastModifiedBy>Bagley, Sarah M</cp:lastModifiedBy>
  <cp:revision>141</cp:revision>
  <dcterms:created xsi:type="dcterms:W3CDTF">2018-03-12T11:15:00Z</dcterms:created>
  <dcterms:modified xsi:type="dcterms:W3CDTF">2020-10-20T13:47:18Z</dcterms:modified>
</cp:coreProperties>
</file>