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 id="2147483826" r:id="rId2"/>
  </p:sldMasterIdLst>
  <p:notesMasterIdLst>
    <p:notesMasterId r:id="rId39"/>
  </p:notesMasterIdLst>
  <p:handoutMasterIdLst>
    <p:handoutMasterId r:id="rId40"/>
  </p:handoutMasterIdLst>
  <p:sldIdLst>
    <p:sldId id="440" r:id="rId3"/>
    <p:sldId id="442" r:id="rId4"/>
    <p:sldId id="443" r:id="rId5"/>
    <p:sldId id="444" r:id="rId6"/>
    <p:sldId id="445" r:id="rId7"/>
    <p:sldId id="446" r:id="rId8"/>
    <p:sldId id="447" r:id="rId9"/>
    <p:sldId id="496" r:id="rId10"/>
    <p:sldId id="495" r:id="rId11"/>
    <p:sldId id="450" r:id="rId12"/>
    <p:sldId id="455" r:id="rId13"/>
    <p:sldId id="456" r:id="rId14"/>
    <p:sldId id="457" r:id="rId15"/>
    <p:sldId id="460" r:id="rId16"/>
    <p:sldId id="461" r:id="rId17"/>
    <p:sldId id="462" r:id="rId18"/>
    <p:sldId id="464" r:id="rId19"/>
    <p:sldId id="476" r:id="rId20"/>
    <p:sldId id="466" r:id="rId21"/>
    <p:sldId id="467" r:id="rId22"/>
    <p:sldId id="468" r:id="rId23"/>
    <p:sldId id="470" r:id="rId24"/>
    <p:sldId id="472" r:id="rId25"/>
    <p:sldId id="473" r:id="rId26"/>
    <p:sldId id="474" r:id="rId27"/>
    <p:sldId id="475" r:id="rId28"/>
    <p:sldId id="477" r:id="rId29"/>
    <p:sldId id="478" r:id="rId30"/>
    <p:sldId id="480" r:id="rId31"/>
    <p:sldId id="481" r:id="rId32"/>
    <p:sldId id="482" r:id="rId33"/>
    <p:sldId id="487" r:id="rId34"/>
    <p:sldId id="489" r:id="rId35"/>
    <p:sldId id="490" r:id="rId36"/>
    <p:sldId id="491" r:id="rId37"/>
    <p:sldId id="494" r:id="rId38"/>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7E0000"/>
    <a:srgbClr val="922300"/>
    <a:srgbClr val="000000"/>
    <a:srgbClr val="214A5B"/>
    <a:srgbClr val="FFFF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2046" autoAdjust="0"/>
  </p:normalViewPr>
  <p:slideViewPr>
    <p:cSldViewPr snapToGrid="0">
      <p:cViewPr>
        <p:scale>
          <a:sx n="80" d="100"/>
          <a:sy n="80" d="100"/>
        </p:scale>
        <p:origin x="-804" y="-264"/>
      </p:cViewPr>
      <p:guideLst>
        <p:guide orient="horz" pos="2160"/>
        <p:guide pos="3840"/>
      </p:guideLst>
    </p:cSldViewPr>
  </p:slideViewPr>
  <p:notesTextViewPr>
    <p:cViewPr>
      <p:scale>
        <a:sx n="1" d="1"/>
        <a:sy n="1" d="1"/>
      </p:scale>
      <p:origin x="0" y="0"/>
    </p:cViewPr>
  </p:notesTextViewPr>
  <p:sorterViewPr>
    <p:cViewPr>
      <p:scale>
        <a:sx n="140" d="100"/>
        <a:sy n="140" d="100"/>
      </p:scale>
      <p:origin x="0" y="24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2142E956-1CB9-4B22-B916-3B84FED6D7AE}" type="datetimeFigureOut">
              <a:rPr lang="en-US" smtClean="0"/>
              <a:t>10/19/2020</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3CBBC48B-A272-4167-B48D-C3E1461F8BE7}" type="slidenum">
              <a:rPr lang="en-US" smtClean="0"/>
              <a:t>‹#›</a:t>
            </a:fld>
            <a:endParaRPr lang="en-US"/>
          </a:p>
        </p:txBody>
      </p:sp>
    </p:spTree>
    <p:extLst>
      <p:ext uri="{BB962C8B-B14F-4D97-AF65-F5344CB8AC3E}">
        <p14:creationId xmlns:p14="http://schemas.microsoft.com/office/powerpoint/2010/main" val="394589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882783F7-F770-4A33-AFE8-F5A993615EA1}" type="datetimeFigureOut">
              <a:rPr lang="en-US" smtClean="0"/>
              <a:t>10/19/2020</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5C2D947C-4DFC-4513-82FE-0310479CB859}" type="slidenum">
              <a:rPr lang="en-US" smtClean="0"/>
              <a:t>‹#›</a:t>
            </a:fld>
            <a:endParaRPr lang="en-US"/>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ED59776E-E038-4C07-AC94-9817A88F2CD4}" type="slidenum">
              <a:rPr lang="en-US" altLang="en-US" sz="1300">
                <a:solidFill>
                  <a:prstClr val="black"/>
                </a:solidFill>
              </a:rPr>
              <a:pPr/>
              <a:t>11</a:t>
            </a:fld>
            <a:endParaRPr lang="en-US" altLang="en-US" sz="1300">
              <a:solidFill>
                <a:prstClr val="black"/>
              </a:solidFill>
            </a:endParaRPr>
          </a:p>
        </p:txBody>
      </p:sp>
      <p:sp>
        <p:nvSpPr>
          <p:cNvPr id="133123" name="Rectangle 2"/>
          <p:cNvSpPr>
            <a:spLocks noGrp="1" noRot="1" noChangeAspect="1" noChangeArrowheads="1" noTextEdit="1"/>
          </p:cNvSpPr>
          <p:nvPr>
            <p:ph type="sldImg"/>
          </p:nvPr>
        </p:nvSpPr>
        <p:spPr>
          <a:xfrm>
            <a:off x="425450" y="698500"/>
            <a:ext cx="6205538" cy="34909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7" tIns="46724" rIns="93447" bIns="46724"/>
          <a:lstStyle/>
          <a:p>
            <a:r>
              <a:rPr lang="en-US" sz="1200" b="0" i="0" u="none" strike="noStrike" kern="1200" dirty="0" smtClean="0">
                <a:solidFill>
                  <a:schemeClr val="tx1"/>
                </a:solidFill>
                <a:effectLst/>
                <a:latin typeface="+mn-lt"/>
                <a:ea typeface="+mn-ea"/>
                <a:cs typeface="+mn-cs"/>
              </a:rPr>
              <a:t>designed to assess the prevalence of alcohol use disorders (AUD) and their associated disabilities in the general population. The survey is the largest ever comorbidity study of multiple mental health disorders among U.S. adults, including alcohol and other substance use disorders, personality disorders, and anxiety and mood disorders. NESARC is designed to be a longitudinal survey with the first wave fielded in 2001–2002. The second wave of interviews was completed in 2004–2005 and used the same sample of respondents.</a:t>
            </a:r>
          </a:p>
          <a:p>
            <a:r>
              <a:rPr lang="en-US" sz="1200" b="0" i="0" u="none" strike="noStrike" kern="1200" dirty="0" smtClean="0">
                <a:solidFill>
                  <a:schemeClr val="tx1"/>
                </a:solidFill>
                <a:effectLst/>
                <a:latin typeface="+mn-lt"/>
                <a:ea typeface="+mn-ea"/>
                <a:cs typeface="+mn-cs"/>
              </a:rPr>
              <a:t>NESARC is a nationwide household survey with a probability sample representative of US adults. The final sample for Wave 1 was 43,093 respondents; Wave 2 was 34,653 of the Wave 1 respondents.</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16% of alcoholics began drinking prior to turning 12 years old, while only 9% first touched alcohol between 15 and 17. This percentage is even lower, at 2.6%, for those who first started the habit after they were 21. These statistics clearly show that introducing a person to alcohol at a very young age can put them at severe risk of dependence or abuse later on in life. Like with alcohol, the earlier someone starts to use drugs, the higher the chance that they will grow to abuse or become dependent on them later on in life. </a:t>
            </a:r>
          </a:p>
          <a:p>
            <a:endParaRPr lang="en-US" sz="1200" b="0" i="0" u="none" strike="noStrike" kern="1200" dirty="0" smtClean="0">
              <a:solidFill>
                <a:schemeClr val="tx1"/>
              </a:solidFill>
              <a:effectLst/>
              <a:latin typeface="+mn-lt"/>
              <a:ea typeface="+mn-ea"/>
              <a:cs typeface="+mn-cs"/>
            </a:endParaRPr>
          </a:p>
          <a:p>
            <a:r>
              <a:rPr lang="en-US" altLang="en-US" dirty="0" smtClean="0">
                <a:latin typeface="Calibri" pitchFamily="34" charset="0"/>
              </a:rPr>
              <a:t>Most new cases of drug use disorders develop during adolescence.  Perhaps there is something special (“sensitive”) about adolescence for developing addiction.</a:t>
            </a:r>
          </a:p>
          <a:p>
            <a:r>
              <a:rPr lang="en-US" altLang="en-US" dirty="0" smtClean="0">
                <a:latin typeface="Calibri" pitchFamily="34" charset="0"/>
              </a:rPr>
              <a:t>Addiction is also characterized as a developmental disorder characterized by increased risk for substance use disorder  for tobacco MJ and alcohol </a:t>
            </a:r>
          </a:p>
          <a:p>
            <a:endParaRPr lang="en-US" altLang="en-US" dirty="0" smtClean="0">
              <a:latin typeface="Calibri" pitchFamily="34" charset="0"/>
            </a:endParaRPr>
          </a:p>
          <a:p>
            <a:r>
              <a:rPr lang="en-US" altLang="en-US" dirty="0" smtClean="0">
                <a:latin typeface="Calibri" pitchFamily="34" charset="0"/>
              </a:rPr>
              <a:t>There are many factor that contribute to the increase in incidence including</a:t>
            </a:r>
          </a:p>
          <a:p>
            <a:r>
              <a:rPr lang="en-US" altLang="en-US" dirty="0" smtClean="0">
                <a:latin typeface="Calibri" pitchFamily="34" charset="0"/>
              </a:rPr>
              <a:t>-Social/ environmental  factors</a:t>
            </a:r>
          </a:p>
          <a:p>
            <a:r>
              <a:rPr lang="en-US" altLang="en-US" dirty="0" smtClean="0">
                <a:latin typeface="Calibri" pitchFamily="34" charset="0"/>
              </a:rPr>
              <a:t>- Genetic and </a:t>
            </a:r>
          </a:p>
          <a:p>
            <a:pPr>
              <a:buFontTx/>
              <a:buChar char="-"/>
            </a:pPr>
            <a:r>
              <a:rPr lang="en-US" altLang="en-US" dirty="0" smtClean="0">
                <a:latin typeface="Calibri" pitchFamily="34" charset="0"/>
              </a:rPr>
              <a:t>Neurobiological  factors (Sowell brain volume subtraction method between  normal 12-16 year old adolescents and  23-30 year old young adults revealed parietal, temporal and occipital lobes showed little maturational change but, importantly, dorsal, medial and lateral regions of the frontal lobes (purple) those regions involved in executive function and inhibitory control were less developed.</a:t>
            </a:r>
          </a:p>
          <a:p>
            <a:pPr>
              <a:buFontTx/>
              <a:buChar char="-"/>
            </a:pPr>
            <a:endParaRPr lang="en-US" altLang="en-US" dirty="0" smtClean="0">
              <a:latin typeface="Calibri" pitchFamily="34" charset="0"/>
            </a:endParaRPr>
          </a:p>
          <a:p>
            <a:pPr>
              <a:buFontTx/>
              <a:buChar char="-"/>
            </a:pPr>
            <a:r>
              <a:rPr lang="en-US" altLang="en-US" dirty="0" smtClean="0">
                <a:latin typeface="Calibri" pitchFamily="34" charset="0"/>
              </a:rPr>
              <a:t>Adolescents with risk haplotype on Chromosome 15 that start smoking before age 15 go on to become more dependent to tobacco as adults than those with other haplotypes</a:t>
            </a:r>
          </a:p>
          <a:p>
            <a:pPr>
              <a:buFontTx/>
              <a:buChar char="-"/>
            </a:pPr>
            <a:endParaRPr lang="en-US" altLang="en-US" dirty="0" smtClean="0">
              <a:latin typeface="Calibri" pitchFamily="34" charset="0"/>
            </a:endParaRPr>
          </a:p>
          <a:p>
            <a:pPr>
              <a:buFontTx/>
              <a:buChar char="-"/>
            </a:pPr>
            <a:r>
              <a:rPr lang="en-US" altLang="en-US" dirty="0" smtClean="0">
                <a:latin typeface="Calibri" pitchFamily="34" charset="0"/>
              </a:rPr>
              <a:t>Universal Prevention intervention research is aimed at developing and testing programs that can reduce drug initiation and use during this vulnerable developmental period.</a:t>
            </a:r>
          </a:p>
          <a:p>
            <a:endParaRPr lang="en-US" altLang="en-US" dirty="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910316" y="8843328"/>
            <a:ext cx="2989473"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5" tIns="47167" rIns="94335" bIns="47167" anchor="b"/>
          <a:lstStyle>
            <a:lvl1pPr defTabSz="922338">
              <a:defRPr sz="2400">
                <a:solidFill>
                  <a:schemeClr val="tx1"/>
                </a:solidFill>
                <a:latin typeface="Calibri" pitchFamily="34" charset="0"/>
                <a:ea typeface="MS PGothic" pitchFamily="34" charset="-128"/>
              </a:defRPr>
            </a:lvl1pPr>
            <a:lvl2pPr marL="742950" indent="-285750" defTabSz="922338">
              <a:defRPr sz="2400">
                <a:solidFill>
                  <a:schemeClr val="tx1"/>
                </a:solidFill>
                <a:latin typeface="Calibri" pitchFamily="34" charset="0"/>
                <a:ea typeface="MS PGothic" pitchFamily="34" charset="-128"/>
              </a:defRPr>
            </a:lvl2pPr>
            <a:lvl3pPr marL="1143000" indent="-228600" defTabSz="922338">
              <a:defRPr sz="2400">
                <a:solidFill>
                  <a:schemeClr val="tx1"/>
                </a:solidFill>
                <a:latin typeface="Calibri" pitchFamily="34" charset="0"/>
                <a:ea typeface="MS PGothic" pitchFamily="34" charset="-128"/>
              </a:defRPr>
            </a:lvl3pPr>
            <a:lvl4pPr marL="1600200" indent="-228600" defTabSz="922338">
              <a:defRPr sz="2400">
                <a:solidFill>
                  <a:schemeClr val="tx1"/>
                </a:solidFill>
                <a:latin typeface="Calibri" pitchFamily="34" charset="0"/>
                <a:ea typeface="MS PGothic" pitchFamily="34" charset="-128"/>
              </a:defRPr>
            </a:lvl4pPr>
            <a:lvl5pPr marL="2057400" indent="-228600" defTabSz="922338">
              <a:defRPr sz="2400">
                <a:solidFill>
                  <a:schemeClr val="tx1"/>
                </a:solidFill>
                <a:latin typeface="Calibri" pitchFamily="34" charset="0"/>
                <a:ea typeface="MS PGothic" pitchFamily="34" charset="-128"/>
              </a:defRPr>
            </a:lvl5pPr>
            <a:lvl6pPr marL="25146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0" fontAlgn="base" hangingPunct="0">
              <a:spcBef>
                <a:spcPct val="0"/>
              </a:spcBef>
              <a:spcAft>
                <a:spcPct val="0"/>
              </a:spcAft>
            </a:pPr>
            <a:fld id="{42E6D581-ED7E-441D-AE2B-12EEBF8582A7}" type="slidenum">
              <a:rPr lang="en-US" altLang="en-US" sz="1200">
                <a:solidFill>
                  <a:srgbClr val="EEECE1"/>
                </a:solidFill>
              </a:rPr>
              <a:pPr algn="r" eaLnBrk="0" fontAlgn="base" hangingPunct="0">
                <a:spcBef>
                  <a:spcPct val="0"/>
                </a:spcBef>
                <a:spcAft>
                  <a:spcPct val="0"/>
                </a:spcAft>
              </a:pPr>
              <a:t>25</a:t>
            </a:fld>
            <a:endParaRPr lang="en-US" altLang="en-US" sz="1200">
              <a:solidFill>
                <a:srgbClr val="EEECE1"/>
              </a:solidFill>
            </a:endParaRPr>
          </a:p>
        </p:txBody>
      </p:sp>
      <p:sp>
        <p:nvSpPr>
          <p:cNvPr id="145411" name="Rectangle 2"/>
          <p:cNvSpPr>
            <a:spLocks noGrp="1" noRot="1" noChangeAspect="1" noChangeArrowheads="1" noTextEdit="1"/>
          </p:cNvSpPr>
          <p:nvPr>
            <p:ph type="sldImg"/>
          </p:nvPr>
        </p:nvSpPr>
        <p:spPr>
          <a:xfrm>
            <a:off x="346075" y="698500"/>
            <a:ext cx="6207125" cy="3490913"/>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2" tIns="46427" rIns="92852" bIns="46427"/>
          <a:lstStyle/>
          <a:p>
            <a:pPr eaLnBrk="1" hangingPunct="1">
              <a:spcBef>
                <a:spcPct val="0"/>
              </a:spcBef>
            </a:pPr>
            <a:r>
              <a:rPr lang="en-US" altLang="en-US" b="1" smtClean="0">
                <a:latin typeface="Calibri" pitchFamily="34" charset="0"/>
              </a:rPr>
              <a:t>Natural rewards stimulate dopamine neurotransmission.  </a:t>
            </a:r>
            <a:r>
              <a:rPr lang="en-US" altLang="en-US" smtClean="0">
                <a:latin typeface="Calibri" pitchFamily="34" charset="0"/>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7347D9E-CC95-4B30-BD60-5E9869105CF6}" type="slidenum">
              <a:rPr lang="en-US" altLang="en-US" sz="1300">
                <a:solidFill>
                  <a:srgbClr val="000000"/>
                </a:solidFill>
              </a:rPr>
              <a:pPr/>
              <a:t>27</a:t>
            </a:fld>
            <a:endParaRPr lang="en-US" altLang="en-US" sz="1300">
              <a:solidFill>
                <a:srgbClr val="000000"/>
              </a:solidFill>
            </a:endParaRPr>
          </a:p>
        </p:txBody>
      </p:sp>
      <p:sp>
        <p:nvSpPr>
          <p:cNvPr id="146435" name="Rectangle 2"/>
          <p:cNvSpPr>
            <a:spLocks noGrp="1" noRot="1" noChangeAspect="1" noChangeArrowheads="1" noTextEdit="1"/>
          </p:cNvSpPr>
          <p:nvPr>
            <p:ph type="sldImg"/>
          </p:nvPr>
        </p:nvSpPr>
        <p:spPr>
          <a:xfrm>
            <a:off x="346075" y="698500"/>
            <a:ext cx="6207125" cy="3490913"/>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2" tIns="46567" rIns="93132" bIns="46567"/>
          <a:lstStyle/>
          <a:p>
            <a:endParaRPr lang="en-US" alt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58">
              <a:defRPr sz="2500">
                <a:solidFill>
                  <a:schemeClr val="tx1"/>
                </a:solidFill>
                <a:latin typeface="Calibri" pitchFamily="34" charset="0"/>
                <a:ea typeface="MS PGothic" pitchFamily="34" charset="-128"/>
              </a:defRPr>
            </a:lvl1pPr>
            <a:lvl2pPr marL="759666" indent="-292179" defTabSz="926858">
              <a:defRPr sz="2500">
                <a:solidFill>
                  <a:schemeClr val="tx1"/>
                </a:solidFill>
                <a:latin typeface="Calibri" pitchFamily="34" charset="0"/>
                <a:ea typeface="MS PGothic" pitchFamily="34" charset="-128"/>
              </a:defRPr>
            </a:lvl2pPr>
            <a:lvl3pPr marL="1168718" indent="-233744" defTabSz="926858">
              <a:defRPr sz="2500">
                <a:solidFill>
                  <a:schemeClr val="tx1"/>
                </a:solidFill>
                <a:latin typeface="Calibri" pitchFamily="34" charset="0"/>
                <a:ea typeface="MS PGothic" pitchFamily="34" charset="-128"/>
              </a:defRPr>
            </a:lvl3pPr>
            <a:lvl4pPr marL="1636205" indent="-233744" defTabSz="926858">
              <a:defRPr sz="2500">
                <a:solidFill>
                  <a:schemeClr val="tx1"/>
                </a:solidFill>
                <a:latin typeface="Calibri" pitchFamily="34" charset="0"/>
                <a:ea typeface="MS PGothic" pitchFamily="34" charset="-128"/>
              </a:defRPr>
            </a:lvl4pPr>
            <a:lvl5pPr marL="2103692" indent="-233744" defTabSz="926858">
              <a:defRPr sz="2500">
                <a:solidFill>
                  <a:schemeClr val="tx1"/>
                </a:solidFill>
                <a:latin typeface="Calibri" pitchFamily="34" charset="0"/>
                <a:ea typeface="MS PGothic" pitchFamily="34" charset="-128"/>
              </a:defRPr>
            </a:lvl5pPr>
            <a:lvl6pPr marL="2571179"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4CDF7F-7406-450B-8451-2498B136C354}" type="slidenum">
              <a:rPr lang="en-US" altLang="en-US" sz="1100">
                <a:solidFill>
                  <a:srgbClr val="000000"/>
                </a:solidFill>
              </a:rPr>
              <a:pPr/>
              <a:t>28</a:t>
            </a:fld>
            <a:endParaRPr lang="en-US" altLang="en-US" sz="1100">
              <a:solidFill>
                <a:srgbClr val="000000"/>
              </a:solidFill>
            </a:endParaRPr>
          </a:p>
        </p:txBody>
      </p:sp>
      <p:sp>
        <p:nvSpPr>
          <p:cNvPr id="147459" name="Rectangle 2"/>
          <p:cNvSpPr>
            <a:spLocks noGrp="1" noRot="1" noChangeAspect="1" noChangeArrowheads="1" noTextEdit="1"/>
          </p:cNvSpPr>
          <p:nvPr>
            <p:ph type="sldImg"/>
          </p:nvPr>
        </p:nvSpPr>
        <p:spPr>
          <a:xfrm>
            <a:off x="346075" y="698500"/>
            <a:ext cx="6207125" cy="3490913"/>
          </a:xfrm>
          <a:ln/>
        </p:spPr>
      </p:sp>
      <p:sp>
        <p:nvSpPr>
          <p:cNvPr id="147460" name="Rectangle 3"/>
          <p:cNvSpPr>
            <a:spLocks noGrp="1" noChangeArrowheads="1"/>
          </p:cNvSpPr>
          <p:nvPr>
            <p:ph type="body" idx="1"/>
          </p:nvPr>
        </p:nvSpPr>
        <p:spPr>
          <a:xfrm>
            <a:off x="919212" y="4422459"/>
            <a:ext cx="2496397" cy="11556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91" tIns="46846" rIns="93691" bIns="46846"/>
          <a:lstStyle/>
          <a:p>
            <a:pPr eaLnBrk="1" hangingPunct="1"/>
            <a:endParaRPr lang="en-US" alt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58">
              <a:defRPr sz="2500">
                <a:solidFill>
                  <a:schemeClr val="tx1"/>
                </a:solidFill>
                <a:latin typeface="Calibri" pitchFamily="34" charset="0"/>
                <a:ea typeface="MS PGothic" pitchFamily="34" charset="-128"/>
              </a:defRPr>
            </a:lvl1pPr>
            <a:lvl2pPr marL="759666" indent="-292179" defTabSz="926858">
              <a:defRPr sz="2500">
                <a:solidFill>
                  <a:schemeClr val="tx1"/>
                </a:solidFill>
                <a:latin typeface="Calibri" pitchFamily="34" charset="0"/>
                <a:ea typeface="MS PGothic" pitchFamily="34" charset="-128"/>
              </a:defRPr>
            </a:lvl2pPr>
            <a:lvl3pPr marL="1168718" indent="-233744" defTabSz="926858">
              <a:defRPr sz="2500">
                <a:solidFill>
                  <a:schemeClr val="tx1"/>
                </a:solidFill>
                <a:latin typeface="Calibri" pitchFamily="34" charset="0"/>
                <a:ea typeface="MS PGothic" pitchFamily="34" charset="-128"/>
              </a:defRPr>
            </a:lvl3pPr>
            <a:lvl4pPr marL="1636205" indent="-233744" defTabSz="926858">
              <a:defRPr sz="2500">
                <a:solidFill>
                  <a:schemeClr val="tx1"/>
                </a:solidFill>
                <a:latin typeface="Calibri" pitchFamily="34" charset="0"/>
                <a:ea typeface="MS PGothic" pitchFamily="34" charset="-128"/>
              </a:defRPr>
            </a:lvl4pPr>
            <a:lvl5pPr marL="2103692" indent="-233744" defTabSz="926858">
              <a:defRPr sz="2500">
                <a:solidFill>
                  <a:schemeClr val="tx1"/>
                </a:solidFill>
                <a:latin typeface="Calibri" pitchFamily="34" charset="0"/>
                <a:ea typeface="MS PGothic" pitchFamily="34" charset="-128"/>
              </a:defRPr>
            </a:lvl5pPr>
            <a:lvl6pPr marL="2571179"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D2046B0A-18A2-4730-8CC8-C9131A66C6BC}" type="slidenum">
              <a:rPr lang="en-US" altLang="en-US" sz="1100">
                <a:solidFill>
                  <a:srgbClr val="000000"/>
                </a:solidFill>
              </a:rPr>
              <a:pPr/>
              <a:t>29</a:t>
            </a:fld>
            <a:endParaRPr lang="en-US" altLang="en-US" sz="1100">
              <a:solidFill>
                <a:srgbClr val="000000"/>
              </a:solidFill>
            </a:endParaRPr>
          </a:p>
        </p:txBody>
      </p:sp>
      <p:sp>
        <p:nvSpPr>
          <p:cNvPr id="149507" name="Rectangle 1026"/>
          <p:cNvSpPr>
            <a:spLocks noGrp="1" noRot="1" noChangeAspect="1" noChangeArrowheads="1" noTextEdit="1"/>
          </p:cNvSpPr>
          <p:nvPr>
            <p:ph type="sldImg"/>
          </p:nvPr>
        </p:nvSpPr>
        <p:spPr>
          <a:xfrm>
            <a:off x="346075" y="698500"/>
            <a:ext cx="6207125" cy="3490913"/>
          </a:xfrm>
          <a:ln/>
        </p:spPr>
      </p:sp>
      <p:sp>
        <p:nvSpPr>
          <p:cNvPr id="149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58">
              <a:defRPr sz="2500">
                <a:solidFill>
                  <a:schemeClr val="tx1"/>
                </a:solidFill>
                <a:latin typeface="Calibri" pitchFamily="34" charset="0"/>
                <a:ea typeface="MS PGothic" pitchFamily="34" charset="-128"/>
              </a:defRPr>
            </a:lvl1pPr>
            <a:lvl2pPr marL="759666" indent="-292179" defTabSz="926858">
              <a:defRPr sz="2500">
                <a:solidFill>
                  <a:schemeClr val="tx1"/>
                </a:solidFill>
                <a:latin typeface="Calibri" pitchFamily="34" charset="0"/>
                <a:ea typeface="MS PGothic" pitchFamily="34" charset="-128"/>
              </a:defRPr>
            </a:lvl2pPr>
            <a:lvl3pPr marL="1168718" indent="-233744" defTabSz="926858">
              <a:defRPr sz="2500">
                <a:solidFill>
                  <a:schemeClr val="tx1"/>
                </a:solidFill>
                <a:latin typeface="Calibri" pitchFamily="34" charset="0"/>
                <a:ea typeface="MS PGothic" pitchFamily="34" charset="-128"/>
              </a:defRPr>
            </a:lvl3pPr>
            <a:lvl4pPr marL="1636205" indent="-233744" defTabSz="926858">
              <a:defRPr sz="2500">
                <a:solidFill>
                  <a:schemeClr val="tx1"/>
                </a:solidFill>
                <a:latin typeface="Calibri" pitchFamily="34" charset="0"/>
                <a:ea typeface="MS PGothic" pitchFamily="34" charset="-128"/>
              </a:defRPr>
            </a:lvl4pPr>
            <a:lvl5pPr marL="2103692" indent="-233744" defTabSz="926858">
              <a:defRPr sz="2500">
                <a:solidFill>
                  <a:schemeClr val="tx1"/>
                </a:solidFill>
                <a:latin typeface="Calibri" pitchFamily="34" charset="0"/>
                <a:ea typeface="MS PGothic" pitchFamily="34" charset="-128"/>
              </a:defRPr>
            </a:lvl5pPr>
            <a:lvl6pPr marL="2571179"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91082D0-8977-4DD4-8D24-F1883C9CCCDA}" type="slidenum">
              <a:rPr lang="en-US" altLang="en-US" sz="1100">
                <a:solidFill>
                  <a:srgbClr val="000000"/>
                </a:solidFill>
              </a:rPr>
              <a:pPr/>
              <a:t>30</a:t>
            </a:fld>
            <a:endParaRPr lang="en-US" altLang="en-US" sz="1100">
              <a:solidFill>
                <a:srgbClr val="000000"/>
              </a:solidFill>
            </a:endParaRPr>
          </a:p>
        </p:txBody>
      </p:sp>
      <p:sp>
        <p:nvSpPr>
          <p:cNvPr id="150531" name="Rectangle 2"/>
          <p:cNvSpPr>
            <a:spLocks noGrp="1" noRot="1" noChangeAspect="1" noChangeArrowheads="1" noTextEdit="1"/>
          </p:cNvSpPr>
          <p:nvPr>
            <p:ph type="sldImg"/>
          </p:nvPr>
        </p:nvSpPr>
        <p:spPr>
          <a:xfrm>
            <a:off x="346075" y="698500"/>
            <a:ext cx="6207125" cy="3490913"/>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51">
              <a:spcBef>
                <a:spcPct val="30000"/>
              </a:spcBef>
              <a:defRPr sz="1200">
                <a:solidFill>
                  <a:schemeClr val="tx1"/>
                </a:solidFill>
                <a:latin typeface="Calibri" pitchFamily="34" charset="0"/>
                <a:ea typeface="MS PGothic" pitchFamily="34" charset="-128"/>
              </a:defRPr>
            </a:lvl1pPr>
            <a:lvl2pPr marL="759666" indent="-292179" defTabSz="933351">
              <a:spcBef>
                <a:spcPct val="30000"/>
              </a:spcBef>
              <a:defRPr sz="1200">
                <a:solidFill>
                  <a:schemeClr val="tx1"/>
                </a:solidFill>
                <a:latin typeface="Calibri" pitchFamily="34" charset="0"/>
                <a:ea typeface="MS PGothic" pitchFamily="34" charset="-128"/>
              </a:defRPr>
            </a:lvl2pPr>
            <a:lvl3pPr marL="1168718" indent="-233744" defTabSz="933351">
              <a:spcBef>
                <a:spcPct val="30000"/>
              </a:spcBef>
              <a:defRPr sz="1200">
                <a:solidFill>
                  <a:schemeClr val="tx1"/>
                </a:solidFill>
                <a:latin typeface="Calibri" pitchFamily="34" charset="0"/>
                <a:ea typeface="MS PGothic" pitchFamily="34" charset="-128"/>
              </a:defRPr>
            </a:lvl3pPr>
            <a:lvl4pPr marL="1636205" indent="-233744" defTabSz="933351">
              <a:spcBef>
                <a:spcPct val="30000"/>
              </a:spcBef>
              <a:defRPr sz="1200">
                <a:solidFill>
                  <a:schemeClr val="tx1"/>
                </a:solidFill>
                <a:latin typeface="Calibri" pitchFamily="34" charset="0"/>
                <a:ea typeface="MS PGothic" pitchFamily="34" charset="-128"/>
              </a:defRPr>
            </a:lvl4pPr>
            <a:lvl5pPr marL="2103692" indent="-233744" defTabSz="933351">
              <a:spcBef>
                <a:spcPct val="30000"/>
              </a:spcBef>
              <a:defRPr sz="1200">
                <a:solidFill>
                  <a:schemeClr val="tx1"/>
                </a:solidFill>
                <a:latin typeface="Calibri" pitchFamily="34" charset="0"/>
                <a:ea typeface="MS PGothic" pitchFamily="34" charset="-128"/>
              </a:defRPr>
            </a:lvl5pPr>
            <a:lvl6pPr marL="2571179" indent="-233744" defTabSz="933351"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38666" indent="-233744" defTabSz="93335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06153" indent="-233744" defTabSz="93335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73640" indent="-233744" defTabSz="93335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A0E5172-8D3C-4974-91E0-C6A20F069BFB}" type="slidenum">
              <a:rPr lang="en-US" altLang="en-US" sz="1100">
                <a:solidFill>
                  <a:srgbClr val="000000"/>
                </a:solidFill>
              </a:rPr>
              <a:pPr eaLnBrk="1" hangingPunct="1">
                <a:spcBef>
                  <a:spcPct val="0"/>
                </a:spcBef>
              </a:pPr>
              <a:t>31</a:t>
            </a:fld>
            <a:endParaRPr lang="en-US" altLang="en-US" sz="1100">
              <a:solidFill>
                <a:srgbClr val="000000"/>
              </a:solidFill>
            </a:endParaRPr>
          </a:p>
        </p:txBody>
      </p:sp>
      <p:sp>
        <p:nvSpPr>
          <p:cNvPr id="151555" name="Rectangle 2"/>
          <p:cNvSpPr>
            <a:spLocks noGrp="1" noRot="1" noChangeAspect="1" noChangeArrowheads="1" noTextEdit="1"/>
          </p:cNvSpPr>
          <p:nvPr>
            <p:ph type="sldImg"/>
          </p:nvPr>
        </p:nvSpPr>
        <p:spPr>
          <a:xfrm>
            <a:off x="346075" y="698500"/>
            <a:ext cx="6207125" cy="3490913"/>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02B5185C-D13F-4297-A59D-7322F11E221A}" type="slidenum">
              <a:rPr lang="en-US" altLang="en-US" sz="1300">
                <a:solidFill>
                  <a:srgbClr val="000000"/>
                </a:solidFill>
              </a:rPr>
              <a:pPr/>
              <a:t>35</a:t>
            </a:fld>
            <a:endParaRPr lang="en-US" altLang="en-US" sz="1300">
              <a:solidFill>
                <a:srgbClr val="000000"/>
              </a:solidFill>
            </a:endParaRPr>
          </a:p>
        </p:txBody>
      </p:sp>
      <p:sp>
        <p:nvSpPr>
          <p:cNvPr id="155651" name="Rectangle 2"/>
          <p:cNvSpPr>
            <a:spLocks noGrp="1" noRot="1" noChangeAspect="1" noChangeArrowheads="1" noTextEdit="1"/>
          </p:cNvSpPr>
          <p:nvPr>
            <p:ph type="sldImg"/>
          </p:nvPr>
        </p:nvSpPr>
        <p:spPr>
          <a:xfrm>
            <a:off x="425450" y="700088"/>
            <a:ext cx="6205538" cy="3490912"/>
          </a:xfrm>
          <a:ln/>
        </p:spPr>
      </p:sp>
      <p:sp>
        <p:nvSpPr>
          <p:cNvPr id="155652" name="Rectangle 3"/>
          <p:cNvSpPr>
            <a:spLocks noGrp="1" noChangeArrowheads="1"/>
          </p:cNvSpPr>
          <p:nvPr>
            <p:ph type="body" idx="1"/>
          </p:nvPr>
        </p:nvSpPr>
        <p:spPr>
          <a:xfrm>
            <a:off x="235109" y="4422459"/>
            <a:ext cx="6267935" cy="473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itchFamily="34" charset="0"/>
              </a:rPr>
              <a:t>examines how the duration of abstinence at a given point is related to the odds of sustaining abstinence in the subsequent year. </a:t>
            </a:r>
            <a:r>
              <a:rPr lang="en-US" altLang="en-US" dirty="0" smtClean="0">
                <a:latin typeface="Calibri" pitchFamily="34" charset="0"/>
                <a:ea typeface="Osaka"/>
                <a:cs typeface="Osaka"/>
              </a:rPr>
              <a:t>  </a:t>
            </a:r>
            <a:endParaRPr lang="en-US" altLang="en-US" dirty="0" smtClean="0">
              <a:latin typeface="Calibri" pitchFamily="34" charset="0"/>
              <a:ea typeface="Osaka"/>
              <a:cs typeface="Osaka"/>
            </a:endParaRPr>
          </a:p>
          <a:p>
            <a:r>
              <a:rPr lang="en-US" altLang="en-US" dirty="0" smtClean="0">
                <a:latin typeface="Calibri" pitchFamily="34" charset="0"/>
                <a:ea typeface="Osaka"/>
                <a:cs typeface="Osaka"/>
              </a:rPr>
              <a:t>This figure shows the odds of sustaining recovery to year 8 based on the duration of abstinence as of year 7. </a:t>
            </a:r>
          </a:p>
          <a:p>
            <a:r>
              <a:rPr lang="en-US" altLang="en-US" dirty="0" smtClean="0">
                <a:latin typeface="Calibri" pitchFamily="34" charset="0"/>
                <a:ea typeface="Osaka"/>
                <a:cs typeface="Osaka"/>
              </a:rPr>
              <a:t>Data are from the Pathways to Recovery sample of 1326 patients</a:t>
            </a:r>
          </a:p>
          <a:p>
            <a:pPr>
              <a:lnSpc>
                <a:spcPct val="80000"/>
              </a:lnSpc>
            </a:pPr>
            <a:r>
              <a:rPr lang="en-US" altLang="en-US" dirty="0" smtClean="0">
                <a:latin typeface="Calibri" pitchFamily="34" charset="0"/>
                <a:ea typeface="Osaka"/>
                <a:cs typeface="Osaka"/>
              </a:rPr>
              <a:t>Results show that extended abstinence is predictive of sustained recovery.   </a:t>
            </a:r>
          </a:p>
          <a:p>
            <a:pPr marL="350615" lvl="1" indent="-175308">
              <a:lnSpc>
                <a:spcPct val="80000"/>
              </a:lnSpc>
              <a:buFontTx/>
              <a:buChar char="•"/>
            </a:pPr>
            <a:r>
              <a:rPr lang="en-US" altLang="en-US" dirty="0" smtClean="0">
                <a:latin typeface="Calibri" pitchFamily="34" charset="0"/>
                <a:ea typeface="Osaka"/>
                <a:cs typeface="Osaka"/>
              </a:rPr>
              <a:t>If abstinent for a year or less, only 36% were likely to still be abstinent the following year.</a:t>
            </a:r>
            <a:endParaRPr lang="en-US" altLang="en-US" sz="500" dirty="0">
              <a:latin typeface="Calibri" pitchFamily="34" charset="0"/>
              <a:ea typeface="Osaka"/>
              <a:cs typeface="Osaka"/>
            </a:endParaRPr>
          </a:p>
          <a:p>
            <a:pPr marL="350615" lvl="1" indent="-175308">
              <a:lnSpc>
                <a:spcPct val="80000"/>
              </a:lnSpc>
              <a:buFontTx/>
              <a:buChar char="•"/>
            </a:pPr>
            <a:r>
              <a:rPr lang="en-US" altLang="en-US" dirty="0" smtClean="0">
                <a:latin typeface="Calibri" pitchFamily="34" charset="0"/>
                <a:ea typeface="Osaka"/>
                <a:cs typeface="Osaka"/>
              </a:rPr>
              <a:t>The odds of remaining abstinent rise above chance if patients had been abstinent 1 to 3 years.   66% percent were still abstinent the following year. </a:t>
            </a:r>
            <a:endParaRPr lang="en-US" altLang="en-US" sz="400" dirty="0">
              <a:latin typeface="Calibri" pitchFamily="34" charset="0"/>
              <a:ea typeface="Osaka"/>
              <a:cs typeface="Osaka"/>
            </a:endParaRPr>
          </a:p>
          <a:p>
            <a:pPr marL="350615" lvl="1" indent="-175308">
              <a:lnSpc>
                <a:spcPct val="80000"/>
              </a:lnSpc>
              <a:buFontTx/>
              <a:buChar char="•"/>
            </a:pPr>
            <a:r>
              <a:rPr lang="en-US" altLang="en-US" dirty="0" smtClean="0">
                <a:latin typeface="Calibri" pitchFamily="34" charset="0"/>
                <a:ea typeface="Osaka"/>
                <a:cs typeface="Osaka"/>
              </a:rPr>
              <a:t>The most telling result is that beyond 3 years of abstinence recovery odds remain high and stable, as indicated by the results for both the 3-5 year group and the greater than 5-year group. </a:t>
            </a:r>
            <a:endParaRPr lang="en-US" altLang="en-US" b="1" dirty="0" smtClean="0">
              <a:latin typeface="Calibri" pitchFamily="34" charset="0"/>
              <a:ea typeface="Osaka"/>
              <a:cs typeface="Osaka"/>
            </a:endParaRPr>
          </a:p>
          <a:p>
            <a:pPr marL="350615" lvl="1" indent="-175308">
              <a:lnSpc>
                <a:spcPct val="80000"/>
              </a:lnSpc>
              <a:buFontTx/>
              <a:buChar char="•"/>
            </a:pPr>
            <a:r>
              <a:rPr lang="en-US" altLang="en-US" b="1" dirty="0" smtClean="0">
                <a:latin typeface="Calibri" pitchFamily="34" charset="0"/>
                <a:ea typeface="Osaka"/>
                <a:cs typeface="Osaka"/>
              </a:rPr>
              <a:t>After 5 years of sobriety, their a appears to be a plateau of sustained recovery.</a:t>
            </a:r>
            <a:endParaRPr lang="en-US" altLang="en-US" dirty="0" smtClean="0">
              <a:latin typeface="Calibri" pitchFamily="34" charset="0"/>
              <a:ea typeface="Osaka"/>
              <a:cs typeface="Osaka"/>
            </a:endParaRPr>
          </a:p>
          <a:p>
            <a:endParaRPr lang="en-US" altLang="en-US" dirty="0" smtClean="0">
              <a:latin typeface="Calibri" pitchFamily="34" charset="0"/>
              <a:ea typeface="Osaka"/>
              <a:cs typeface="Osaka"/>
            </a:endParaRPr>
          </a:p>
        </p:txBody>
      </p:sp>
      <p:sp>
        <p:nvSpPr>
          <p:cNvPr id="155653" name="Line 4"/>
          <p:cNvSpPr>
            <a:spLocks noChangeShapeType="1"/>
          </p:cNvSpPr>
          <p:nvPr/>
        </p:nvSpPr>
        <p:spPr bwMode="auto">
          <a:xfrm flipV="1">
            <a:off x="2586197" y="3128468"/>
            <a:ext cx="313478" cy="373890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3497" tIns="46749" rIns="93497" bIns="46749" anchor="ctr"/>
          <a:lstStyle/>
          <a:p>
            <a:pPr eaLnBrk="0" fontAlgn="base" hangingPunct="0">
              <a:spcBef>
                <a:spcPct val="0"/>
              </a:spcBef>
              <a:spcAft>
                <a:spcPct val="0"/>
              </a:spcAft>
            </a:pPr>
            <a:endParaRPr lang="en-US" sz="2500">
              <a:solidFill>
                <a:prstClr val="black"/>
              </a:solidFill>
              <a:ea typeface="MS PGothic" pitchFamily="34" charset="-128"/>
            </a:endParaRPr>
          </a:p>
        </p:txBody>
      </p:sp>
      <p:sp>
        <p:nvSpPr>
          <p:cNvPr id="155654" name="Line 5"/>
          <p:cNvSpPr>
            <a:spLocks noChangeShapeType="1"/>
          </p:cNvSpPr>
          <p:nvPr/>
        </p:nvSpPr>
        <p:spPr bwMode="auto">
          <a:xfrm flipV="1">
            <a:off x="1175544" y="2899556"/>
            <a:ext cx="2507827" cy="450194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3497" tIns="46749" rIns="93497" bIns="46749" anchor="ctr"/>
          <a:lstStyle/>
          <a:p>
            <a:pPr eaLnBrk="0" fontAlgn="base" hangingPunct="0">
              <a:spcBef>
                <a:spcPct val="0"/>
              </a:spcBef>
              <a:spcAft>
                <a:spcPct val="0"/>
              </a:spcAft>
            </a:pPr>
            <a:endParaRPr lang="en-US" sz="2500">
              <a:solidFill>
                <a:prstClr val="black"/>
              </a:solidFill>
              <a:ea typeface="MS PGothic" pitchFamily="34" charset="-128"/>
            </a:endParaRPr>
          </a:p>
        </p:txBody>
      </p:sp>
      <p:pic>
        <p:nvPicPr>
          <p:cNvPr id="155655" name="Picture 6"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557" y="7398318"/>
            <a:ext cx="287355" cy="27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7"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358" y="7989675"/>
            <a:ext cx="287355" cy="27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320E47B-A19D-466C-8AD7-29A073B974C4}" type="slidenum">
              <a:rPr lang="en-US" altLang="en-US" sz="1300">
                <a:solidFill>
                  <a:prstClr val="black"/>
                </a:solidFill>
              </a:rPr>
              <a:pPr/>
              <a:t>14</a:t>
            </a:fld>
            <a:endParaRPr lang="en-US" altLang="en-US" sz="1300">
              <a:solidFill>
                <a:prstClr val="black"/>
              </a:solidFill>
            </a:endParaRPr>
          </a:p>
        </p:txBody>
      </p:sp>
      <p:sp>
        <p:nvSpPr>
          <p:cNvPr id="135171" name="Rectangle 2"/>
          <p:cNvSpPr>
            <a:spLocks noGrp="1" noRot="1" noChangeAspect="1" noChangeArrowheads="1" noTextEdit="1"/>
          </p:cNvSpPr>
          <p:nvPr>
            <p:ph type="sldImg"/>
          </p:nvPr>
        </p:nvSpPr>
        <p:spPr>
          <a:xfrm>
            <a:off x="423863" y="698500"/>
            <a:ext cx="6205537" cy="3490913"/>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346075" y="698500"/>
            <a:ext cx="6207125" cy="3490913"/>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rPr>
              <a:t>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44">
              <a:defRPr sz="2500">
                <a:solidFill>
                  <a:schemeClr val="tx1"/>
                </a:solidFill>
                <a:latin typeface="Calibri" pitchFamily="34" charset="0"/>
                <a:ea typeface="MS PGothic" pitchFamily="34" charset="-128"/>
              </a:defRPr>
            </a:lvl1pPr>
            <a:lvl2pPr marL="759666" indent="-292179" defTabSz="939844">
              <a:defRPr sz="2500">
                <a:solidFill>
                  <a:schemeClr val="tx1"/>
                </a:solidFill>
                <a:latin typeface="Calibri" pitchFamily="34" charset="0"/>
                <a:ea typeface="MS PGothic" pitchFamily="34" charset="-128"/>
              </a:defRPr>
            </a:lvl2pPr>
            <a:lvl3pPr marL="1168718" indent="-233744" defTabSz="939844">
              <a:defRPr sz="2500">
                <a:solidFill>
                  <a:schemeClr val="tx1"/>
                </a:solidFill>
                <a:latin typeface="Calibri" pitchFamily="34" charset="0"/>
                <a:ea typeface="MS PGothic" pitchFamily="34" charset="-128"/>
              </a:defRPr>
            </a:lvl3pPr>
            <a:lvl4pPr marL="1636205" indent="-233744" defTabSz="939844">
              <a:defRPr sz="2500">
                <a:solidFill>
                  <a:schemeClr val="tx1"/>
                </a:solidFill>
                <a:latin typeface="Calibri" pitchFamily="34" charset="0"/>
                <a:ea typeface="MS PGothic" pitchFamily="34" charset="-128"/>
              </a:defRPr>
            </a:lvl4pPr>
            <a:lvl5pPr marL="2103692" indent="-233744" defTabSz="939844">
              <a:defRPr sz="2500">
                <a:solidFill>
                  <a:schemeClr val="tx1"/>
                </a:solidFill>
                <a:latin typeface="Calibri" pitchFamily="34" charset="0"/>
                <a:ea typeface="MS PGothic" pitchFamily="34" charset="-128"/>
              </a:defRPr>
            </a:lvl5pPr>
            <a:lvl6pPr marL="2571179" indent="-233744" defTabSz="939844"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39844"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39844"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39844"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98E7B83B-F354-4680-B1CB-763C5048D7A7}" type="slidenum">
              <a:rPr lang="en-US" altLang="en-US" sz="1300">
                <a:solidFill>
                  <a:srgbClr val="000000"/>
                </a:solidFill>
              </a:rPr>
              <a:pPr/>
              <a:t>16</a:t>
            </a:fld>
            <a:endParaRPr lang="en-US" altLang="en-US"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5360B2B-5C8D-4E4F-BEBB-D6D991B353B8}" type="slidenum">
              <a:rPr lang="en-US" altLang="en-US" sz="1300">
                <a:solidFill>
                  <a:prstClr val="black"/>
                </a:solidFill>
                <a:ea typeface="Osaka"/>
                <a:cs typeface="Osaka"/>
              </a:rPr>
              <a:pPr/>
              <a:t>17</a:t>
            </a:fld>
            <a:endParaRPr lang="en-US" altLang="en-US" sz="1300">
              <a:solidFill>
                <a:prstClr val="black"/>
              </a:solidFill>
              <a:ea typeface="Osaka"/>
              <a:cs typeface="Osaka"/>
            </a:endParaRPr>
          </a:p>
        </p:txBody>
      </p:sp>
      <p:sp>
        <p:nvSpPr>
          <p:cNvPr id="138243" name="Rectangle 2"/>
          <p:cNvSpPr>
            <a:spLocks noGrp="1" noRot="1" noChangeAspect="1" noChangeArrowheads="1" noTextEdit="1"/>
          </p:cNvSpPr>
          <p:nvPr>
            <p:ph type="sldImg"/>
          </p:nvPr>
        </p:nvSpPr>
        <p:spPr>
          <a:xfrm>
            <a:off x="434975" y="700088"/>
            <a:ext cx="6203950" cy="3489325"/>
          </a:xfrm>
          <a:ln/>
        </p:spPr>
      </p:sp>
      <p:sp>
        <p:nvSpPr>
          <p:cNvPr id="138244" name="Rectangle 3"/>
          <p:cNvSpPr>
            <a:spLocks noGrp="1" noChangeArrowheads="1"/>
          </p:cNvSpPr>
          <p:nvPr>
            <p:ph type="body" idx="1"/>
          </p:nvPr>
        </p:nvSpPr>
        <p:spPr>
          <a:xfrm>
            <a:off x="940435" y="4424049"/>
            <a:ext cx="5172393" cy="41855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14" tIns="47161" rIns="94314" bIns="47161"/>
          <a:lstStyle/>
          <a:p>
            <a:r>
              <a:rPr lang="en-US" sz="1200" b="0" i="0" kern="1200" dirty="0" smtClean="0">
                <a:solidFill>
                  <a:schemeClr val="tx1"/>
                </a:solidFill>
                <a:effectLst/>
                <a:latin typeface="+mn-lt"/>
                <a:ea typeface="+mn-ea"/>
                <a:cs typeface="+mn-cs"/>
              </a:rPr>
              <a:t>We had shown that striatal DA D2 receptors levels predicted the reinforcing responses to the psychostimulant drug methylphenidate in nondrug‐abusing subjects. Here, we assessed the replicability of this finding. We measured D2 receptors with PET and [</a:t>
            </a:r>
            <a:r>
              <a:rPr lang="en-US" sz="1200" b="0" i="0" kern="1200" baseline="30000" dirty="0" smtClean="0">
                <a:solidFill>
                  <a:schemeClr val="tx1"/>
                </a:solidFill>
                <a:effectLst/>
                <a:latin typeface="+mn-lt"/>
                <a:ea typeface="+mn-ea"/>
                <a:cs typeface="+mn-cs"/>
              </a:rPr>
              <a:t>11</a:t>
            </a:r>
            <a:r>
              <a:rPr lang="en-US" sz="1200" b="0" i="0" kern="1200" dirty="0" smtClean="0">
                <a:solidFill>
                  <a:schemeClr val="tx1"/>
                </a:solidFill>
                <a:effectLst/>
                <a:latin typeface="+mn-lt"/>
                <a:ea typeface="+mn-ea"/>
                <a:cs typeface="+mn-cs"/>
              </a:rPr>
              <a:t>C]</a:t>
            </a:r>
            <a:r>
              <a:rPr lang="en-US" sz="1200" b="0" i="0" kern="1200" dirty="0" err="1" smtClean="0">
                <a:solidFill>
                  <a:schemeClr val="tx1"/>
                </a:solidFill>
                <a:effectLst/>
                <a:latin typeface="+mn-lt"/>
                <a:ea typeface="+mn-ea"/>
                <a:cs typeface="+mn-cs"/>
              </a:rPr>
              <a:t>raclopride</a:t>
            </a:r>
            <a:r>
              <a:rPr lang="en-US" sz="1200" b="0" i="0" kern="1200" dirty="0" smtClean="0">
                <a:solidFill>
                  <a:schemeClr val="tx1"/>
                </a:solidFill>
                <a:effectLst/>
                <a:latin typeface="+mn-lt"/>
                <a:ea typeface="+mn-ea"/>
                <a:cs typeface="+mn-cs"/>
              </a:rPr>
              <a:t> (twice to determine stability) in seven nondrug‐abusing subjects to assess if they predicted the self‐reports of “drug‐liking” to intravenous methylphenidate (0.5 mg/kg). DA D2 measures were significantly correlated with “drug‐liking” in both evaluations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0.82 and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0.78); subjects with the lowest levels reported the higher ratings of “drug‐liking” and vice versa. These results replicate our previous findings and provide further evidence that striatal DA D2 receptors modulate reinforcing responses to stimulants in humans and may underlie predisposition for drug self‐administration.</a:t>
            </a:r>
            <a:endParaRPr lang="en-US" altLang="en-US" dirty="0" smtClean="0">
              <a:latin typeface="Calibri" pitchFamily="34" charset="0"/>
              <a:ea typeface="Osaka"/>
              <a:cs typeface="Osak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 studies measuring DA D2 receptors have consistently shown long-lasting decreases in DA D2 receptors in drug abusers when compared with controls (reviewed </a:t>
            </a:r>
            <a:r>
              <a:rPr lang="en-US" dirty="0" err="1" smtClean="0"/>
              <a:t>Volkow</a:t>
            </a:r>
            <a:r>
              <a:rPr lang="en-US" dirty="0" smtClean="0"/>
              <a:t> &amp; Fowler, 2000) (Table 1) (Fig. 2). We have postulated that the decreases in DA D2 receptors coupled with the decreases in DA brain function in the drug abusers would result in a decreased sensitivity of reward circuits to stimulation by natural </a:t>
            </a:r>
            <a:r>
              <a:rPr lang="en-US" dirty="0" err="1" smtClean="0"/>
              <a:t>reinforcers</a:t>
            </a:r>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t>18</a:t>
            </a:fld>
            <a:endParaRPr lang="en-US"/>
          </a:p>
        </p:txBody>
      </p:sp>
    </p:spTree>
    <p:extLst>
      <p:ext uri="{BB962C8B-B14F-4D97-AF65-F5344CB8AC3E}">
        <p14:creationId xmlns:p14="http://schemas.microsoft.com/office/powerpoint/2010/main" val="199581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64E77CA2-7FCC-4B87-B3CF-25435E04BC18}" type="slidenum">
              <a:rPr lang="en-US" altLang="en-US" sz="1300">
                <a:solidFill>
                  <a:prstClr val="black"/>
                </a:solidFill>
              </a:rPr>
              <a:pPr/>
              <a:t>19</a:t>
            </a:fld>
            <a:endParaRPr lang="en-US" altLang="en-US" sz="1300">
              <a:solidFill>
                <a:prstClr val="black"/>
              </a:solidFill>
            </a:endParaRPr>
          </a:p>
        </p:txBody>
      </p:sp>
      <p:sp>
        <p:nvSpPr>
          <p:cNvPr id="139267" name="Rectangle 2"/>
          <p:cNvSpPr>
            <a:spLocks noGrp="1" noRot="1" noChangeAspect="1" noChangeArrowheads="1" noTextEdit="1"/>
          </p:cNvSpPr>
          <p:nvPr>
            <p:ph type="sldImg"/>
          </p:nvPr>
        </p:nvSpPr>
        <p:spPr>
          <a:xfrm>
            <a:off x="423863" y="696913"/>
            <a:ext cx="6208712" cy="3492500"/>
          </a:xfrm>
          <a:ln/>
        </p:spPr>
      </p:sp>
      <p:sp>
        <p:nvSpPr>
          <p:cNvPr id="139268" name="Rectangle 3"/>
          <p:cNvSpPr>
            <a:spLocks noGrp="1" noChangeArrowheads="1"/>
          </p:cNvSpPr>
          <p:nvPr>
            <p:ph type="body" idx="1"/>
          </p:nvPr>
        </p:nvSpPr>
        <p:spPr>
          <a:xfrm>
            <a:off x="940435" y="4422459"/>
            <a:ext cx="5172393"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28" tIns="46767" rIns="93528" bIns="46767"/>
          <a:lstStyle/>
          <a:p>
            <a:r>
              <a:rPr lang="en-US" altLang="en-US" smtClean="0">
                <a:latin typeface="Calibri" pitchFamily="34" charset="0"/>
              </a:rPr>
              <a:t>From Linda 10/26/00 for New Orleans Neuroscience presentation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6656">
              <a:defRPr sz="2500">
                <a:solidFill>
                  <a:schemeClr val="tx1"/>
                </a:solidFill>
                <a:latin typeface="Calibri" pitchFamily="34" charset="0"/>
                <a:ea typeface="MS PGothic" pitchFamily="34" charset="-128"/>
              </a:defRPr>
            </a:lvl1pPr>
            <a:lvl2pPr marL="795377" indent="-305165" defTabSz="996656">
              <a:defRPr sz="2500">
                <a:solidFill>
                  <a:schemeClr val="tx1"/>
                </a:solidFill>
                <a:latin typeface="Calibri" pitchFamily="34" charset="0"/>
                <a:ea typeface="MS PGothic" pitchFamily="34" charset="-128"/>
              </a:defRPr>
            </a:lvl2pPr>
            <a:lvl3pPr marL="1222284" indent="-243483" defTabSz="996656">
              <a:defRPr sz="2500">
                <a:solidFill>
                  <a:schemeClr val="tx1"/>
                </a:solidFill>
                <a:latin typeface="Calibri" pitchFamily="34" charset="0"/>
                <a:ea typeface="MS PGothic" pitchFamily="34" charset="-128"/>
              </a:defRPr>
            </a:lvl3pPr>
            <a:lvl4pPr marL="1712496" indent="-243483" defTabSz="996656">
              <a:defRPr sz="2500">
                <a:solidFill>
                  <a:schemeClr val="tx1"/>
                </a:solidFill>
                <a:latin typeface="Calibri" pitchFamily="34" charset="0"/>
                <a:ea typeface="MS PGothic" pitchFamily="34" charset="-128"/>
              </a:defRPr>
            </a:lvl4pPr>
            <a:lvl5pPr marL="2202708" indent="-243483" defTabSz="996656">
              <a:defRPr sz="2500">
                <a:solidFill>
                  <a:schemeClr val="tx1"/>
                </a:solidFill>
                <a:latin typeface="Calibri" pitchFamily="34" charset="0"/>
                <a:ea typeface="MS PGothic" pitchFamily="34" charset="-128"/>
              </a:defRPr>
            </a:lvl5pPr>
            <a:lvl6pPr marL="2670195" indent="-243483" defTabSz="996656" eaLnBrk="0" fontAlgn="base" hangingPunct="0">
              <a:spcBef>
                <a:spcPct val="0"/>
              </a:spcBef>
              <a:spcAft>
                <a:spcPct val="0"/>
              </a:spcAft>
              <a:defRPr sz="2500">
                <a:solidFill>
                  <a:schemeClr val="tx1"/>
                </a:solidFill>
                <a:latin typeface="Calibri" pitchFamily="34" charset="0"/>
                <a:ea typeface="MS PGothic" pitchFamily="34" charset="-128"/>
              </a:defRPr>
            </a:lvl6pPr>
            <a:lvl7pPr marL="3137682" indent="-243483" defTabSz="996656" eaLnBrk="0" fontAlgn="base" hangingPunct="0">
              <a:spcBef>
                <a:spcPct val="0"/>
              </a:spcBef>
              <a:spcAft>
                <a:spcPct val="0"/>
              </a:spcAft>
              <a:defRPr sz="2500">
                <a:solidFill>
                  <a:schemeClr val="tx1"/>
                </a:solidFill>
                <a:latin typeface="Calibri" pitchFamily="34" charset="0"/>
                <a:ea typeface="MS PGothic" pitchFamily="34" charset="-128"/>
              </a:defRPr>
            </a:lvl7pPr>
            <a:lvl8pPr marL="3605169" indent="-243483" defTabSz="996656" eaLnBrk="0" fontAlgn="base" hangingPunct="0">
              <a:spcBef>
                <a:spcPct val="0"/>
              </a:spcBef>
              <a:spcAft>
                <a:spcPct val="0"/>
              </a:spcAft>
              <a:defRPr sz="2500">
                <a:solidFill>
                  <a:schemeClr val="tx1"/>
                </a:solidFill>
                <a:latin typeface="Calibri" pitchFamily="34" charset="0"/>
                <a:ea typeface="MS PGothic" pitchFamily="34" charset="-128"/>
              </a:defRPr>
            </a:lvl8pPr>
            <a:lvl9pPr marL="4072656" indent="-243483" defTabSz="996656"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B218A3E1-02F4-43BA-B069-FB3AB26334E9}" type="slidenum">
              <a:rPr lang="en-US" altLang="en-US" sz="1400">
                <a:solidFill>
                  <a:srgbClr val="EEECE1"/>
                </a:solidFill>
              </a:rPr>
              <a:pPr/>
              <a:t>20</a:t>
            </a:fld>
            <a:endParaRPr lang="en-US" altLang="en-US" sz="1400">
              <a:solidFill>
                <a:srgbClr val="EEECE1"/>
              </a:solidFill>
            </a:endParaRPr>
          </a:p>
        </p:txBody>
      </p:sp>
      <p:sp>
        <p:nvSpPr>
          <p:cNvPr id="140291" name="Rectangle 2"/>
          <p:cNvSpPr>
            <a:spLocks noGrp="1" noRot="1" noChangeAspect="1" noChangeArrowheads="1" noTextEdit="1"/>
          </p:cNvSpPr>
          <p:nvPr>
            <p:ph type="sldImg"/>
          </p:nvPr>
        </p:nvSpPr>
        <p:spPr>
          <a:xfrm>
            <a:off x="422275" y="731838"/>
            <a:ext cx="6515100" cy="3665537"/>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Calibri" pitchFamily="34" charset="0"/>
              </a:rPr>
              <a:t>Many environmental factors also contribute to a person’s propensity to take drugs of abuse.  </a:t>
            </a:r>
            <a:r>
              <a:rPr lang="en-US" altLang="en-US" smtClean="0">
                <a:latin typeface="Calibri" pitchFamily="34" charset="0"/>
              </a:rPr>
              <a:t>These include having a history of physical or sexual abuse, witnessing violence, or experiencing other kinds of stressors.  Drug availability is, of course, a primary environmental factor in contributing to drug abuse and addiction. </a:t>
            </a:r>
            <a:endParaRPr lang="en-US" altLang="en-US" b="1"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830">
              <a:defRPr sz="2500">
                <a:solidFill>
                  <a:schemeClr val="tx1"/>
                </a:solidFill>
                <a:latin typeface="Calibri" pitchFamily="34" charset="0"/>
                <a:ea typeface="MS PGothic" pitchFamily="34" charset="-128"/>
              </a:defRPr>
            </a:lvl1pPr>
            <a:lvl2pPr marL="759666" indent="-292179" defTabSz="952830">
              <a:defRPr sz="2500">
                <a:solidFill>
                  <a:schemeClr val="tx1"/>
                </a:solidFill>
                <a:latin typeface="Calibri" pitchFamily="34" charset="0"/>
                <a:ea typeface="MS PGothic" pitchFamily="34" charset="-128"/>
              </a:defRPr>
            </a:lvl2pPr>
            <a:lvl3pPr marL="1168718" indent="-233744" defTabSz="952830">
              <a:defRPr sz="2500">
                <a:solidFill>
                  <a:schemeClr val="tx1"/>
                </a:solidFill>
                <a:latin typeface="Calibri" pitchFamily="34" charset="0"/>
                <a:ea typeface="MS PGothic" pitchFamily="34" charset="-128"/>
              </a:defRPr>
            </a:lvl3pPr>
            <a:lvl4pPr marL="1636205" indent="-233744" defTabSz="952830">
              <a:defRPr sz="2500">
                <a:solidFill>
                  <a:schemeClr val="tx1"/>
                </a:solidFill>
                <a:latin typeface="Calibri" pitchFamily="34" charset="0"/>
                <a:ea typeface="MS PGothic" pitchFamily="34" charset="-128"/>
              </a:defRPr>
            </a:lvl4pPr>
            <a:lvl5pPr marL="2103692" indent="-233744" defTabSz="952830">
              <a:defRPr sz="2500">
                <a:solidFill>
                  <a:schemeClr val="tx1"/>
                </a:solidFill>
                <a:latin typeface="Calibri" pitchFamily="34" charset="0"/>
                <a:ea typeface="MS PGothic" pitchFamily="34" charset="-128"/>
              </a:defRPr>
            </a:lvl5pPr>
            <a:lvl6pPr marL="2571179"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528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2A7C02-6CDF-441E-89A9-C7F99A5B01B8}" type="slidenum">
              <a:rPr lang="en-US" altLang="en-US" sz="1300">
                <a:solidFill>
                  <a:srgbClr val="000000"/>
                </a:solidFill>
              </a:rPr>
              <a:pPr/>
              <a:t>21</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a:xfrm>
            <a:off x="344488" y="696913"/>
            <a:ext cx="6210300" cy="3492500"/>
          </a:xfrm>
          <a:ln/>
        </p:spPr>
      </p:sp>
      <p:sp>
        <p:nvSpPr>
          <p:cNvPr id="141316" name="Rectangle 3"/>
          <p:cNvSpPr>
            <a:spLocks noGrp="1" noChangeArrowheads="1"/>
          </p:cNvSpPr>
          <p:nvPr>
            <p:ph type="body" idx="1"/>
          </p:nvPr>
        </p:nvSpPr>
        <p:spPr>
          <a:xfrm>
            <a:off x="919211" y="4422459"/>
            <a:ext cx="5061369" cy="4190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smtClean="0">
                <a:solidFill>
                  <a:schemeClr val="tx1"/>
                </a:solidFill>
                <a:effectLst/>
                <a:latin typeface="+mn-lt"/>
                <a:ea typeface="+mn-ea"/>
                <a:cs typeface="+mn-cs"/>
              </a:rPr>
              <a:t>Here we used positron emission tomography (PET) imaging to study brain dopaminergic function in individually housed and in socially housed </a:t>
            </a:r>
            <a:r>
              <a:rPr lang="en-US" sz="1200" b="0" i="0" kern="1200" dirty="0" err="1" smtClean="0">
                <a:solidFill>
                  <a:schemeClr val="tx1"/>
                </a:solidFill>
                <a:effectLst/>
                <a:latin typeface="+mn-lt"/>
                <a:ea typeface="+mn-ea"/>
                <a:cs typeface="+mn-cs"/>
              </a:rPr>
              <a:t>cynomolgus</a:t>
            </a:r>
            <a:r>
              <a:rPr lang="en-US" sz="1200" b="0" i="0" kern="1200" dirty="0" smtClean="0">
                <a:solidFill>
                  <a:schemeClr val="tx1"/>
                </a:solidFill>
                <a:effectLst/>
                <a:latin typeface="+mn-lt"/>
                <a:ea typeface="+mn-ea"/>
                <a:cs typeface="+mn-cs"/>
              </a:rPr>
              <a:t> macaques (</a:t>
            </a:r>
            <a:r>
              <a:rPr lang="en-US" sz="1200" b="0" i="1" kern="12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 20). Whereas the monkeys did not differ during individual housing, social housing increased the amount or availability of dopamine D</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receptors in dominant monkeys and produced no change in subordinate monkeys. These neurobiological changes had an important behavioral influence as demonstrated by the finding that cocaine functioned as a </a:t>
            </a:r>
            <a:r>
              <a:rPr lang="en-US" sz="1200" b="0" i="0" kern="1200" dirty="0" err="1" smtClean="0">
                <a:solidFill>
                  <a:schemeClr val="tx1"/>
                </a:solidFill>
                <a:effectLst/>
                <a:latin typeface="+mn-lt"/>
                <a:ea typeface="+mn-ea"/>
                <a:cs typeface="+mn-cs"/>
              </a:rPr>
              <a:t>reinforcer</a:t>
            </a:r>
            <a:r>
              <a:rPr lang="en-US" sz="1200" b="0" i="0" kern="1200" dirty="0" smtClean="0">
                <a:solidFill>
                  <a:schemeClr val="tx1"/>
                </a:solidFill>
                <a:effectLst/>
                <a:latin typeface="+mn-lt"/>
                <a:ea typeface="+mn-ea"/>
                <a:cs typeface="+mn-cs"/>
              </a:rPr>
              <a:t> in subordinate but not dominant monkeys. These data demonstrate that alterations in an organism's environment can produce profound biological changes that have important behavioral associations, including vulnerability to cocaine addiction.</a:t>
            </a:r>
            <a:endParaRPr lang="en-US" altLang="en-US" dirty="0"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58">
              <a:defRPr sz="2500">
                <a:solidFill>
                  <a:schemeClr val="tx1"/>
                </a:solidFill>
                <a:latin typeface="Calibri" pitchFamily="34" charset="0"/>
                <a:ea typeface="MS PGothic" pitchFamily="34" charset="-128"/>
              </a:defRPr>
            </a:lvl1pPr>
            <a:lvl2pPr marL="759666" indent="-292179" defTabSz="926858">
              <a:defRPr sz="2500">
                <a:solidFill>
                  <a:schemeClr val="tx1"/>
                </a:solidFill>
                <a:latin typeface="Calibri" pitchFamily="34" charset="0"/>
                <a:ea typeface="MS PGothic" pitchFamily="34" charset="-128"/>
              </a:defRPr>
            </a:lvl2pPr>
            <a:lvl3pPr marL="1168718" indent="-233744" defTabSz="926858">
              <a:defRPr sz="2500">
                <a:solidFill>
                  <a:schemeClr val="tx1"/>
                </a:solidFill>
                <a:latin typeface="Calibri" pitchFamily="34" charset="0"/>
                <a:ea typeface="MS PGothic" pitchFamily="34" charset="-128"/>
              </a:defRPr>
            </a:lvl3pPr>
            <a:lvl4pPr marL="1636205" indent="-233744" defTabSz="926858">
              <a:defRPr sz="2500">
                <a:solidFill>
                  <a:schemeClr val="tx1"/>
                </a:solidFill>
                <a:latin typeface="Calibri" pitchFamily="34" charset="0"/>
                <a:ea typeface="MS PGothic" pitchFamily="34" charset="-128"/>
              </a:defRPr>
            </a:lvl4pPr>
            <a:lvl5pPr marL="2103692" indent="-233744" defTabSz="926858">
              <a:defRPr sz="2500">
                <a:solidFill>
                  <a:schemeClr val="tx1"/>
                </a:solidFill>
                <a:latin typeface="Calibri" pitchFamily="34" charset="0"/>
                <a:ea typeface="MS PGothic" pitchFamily="34" charset="-128"/>
              </a:defRPr>
            </a:lvl5pPr>
            <a:lvl6pPr marL="2571179"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6pPr>
            <a:lvl7pPr marL="3038666"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7pPr>
            <a:lvl8pPr marL="3506153"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8pPr>
            <a:lvl9pPr marL="3973640" indent="-233744" defTabSz="926858"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3101146B-94A3-4817-A2A2-27F3F7D31F75}" type="slidenum">
              <a:rPr lang="en-US" altLang="en-US" sz="1100">
                <a:solidFill>
                  <a:srgbClr val="000000"/>
                </a:solidFill>
              </a:rPr>
              <a:pPr/>
              <a:t>22</a:t>
            </a:fld>
            <a:endParaRPr lang="en-US" altLang="en-US" sz="1100">
              <a:solidFill>
                <a:srgbClr val="000000"/>
              </a:solidFill>
            </a:endParaRPr>
          </a:p>
        </p:txBody>
      </p:sp>
      <p:sp>
        <p:nvSpPr>
          <p:cNvPr id="143363" name="Rectangle 1026"/>
          <p:cNvSpPr>
            <a:spLocks noGrp="1" noRot="1" noChangeAspect="1" noChangeArrowheads="1" noTextEdit="1"/>
          </p:cNvSpPr>
          <p:nvPr>
            <p:ph type="sldImg"/>
          </p:nvPr>
        </p:nvSpPr>
        <p:spPr>
          <a:xfrm>
            <a:off x="346075" y="698500"/>
            <a:ext cx="6207125" cy="3490913"/>
          </a:xfrm>
          <a:ln/>
        </p:spPr>
      </p:sp>
      <p:sp>
        <p:nvSpPr>
          <p:cNvPr id="261124" name="Rectangle 1027"/>
          <p:cNvSpPr>
            <a:spLocks noGrp="1" noChangeArrowheads="1"/>
          </p:cNvSpPr>
          <p:nvPr>
            <p:ph type="body" idx="1"/>
          </p:nvPr>
        </p:nvSpPr>
        <p:spPr>
          <a:ln/>
        </p:spPr>
        <p:txBody>
          <a:bodyPr/>
          <a:lstStyle/>
          <a:p>
            <a:pPr eaLnBrk="1" hangingPunct="1">
              <a:defRPr/>
            </a:pPr>
            <a:r>
              <a:rPr lang="en-US" dirty="0" smtClean="0">
                <a:latin typeface="Calibri" panose="020F0502020204030204" pitchFamily="34" charset="0"/>
                <a:ea typeface="+mn-ea"/>
              </a:rPr>
              <a:t>FC – prefrontal </a:t>
            </a:r>
            <a:r>
              <a:rPr lang="en-US" dirty="0" err="1" smtClean="0">
                <a:latin typeface="Calibri" panose="020F0502020204030204" pitchFamily="34" charset="0"/>
                <a:ea typeface="+mn-ea"/>
              </a:rPr>
              <a:t>cortex; ACG</a:t>
            </a:r>
            <a:r>
              <a:rPr lang="en-US" dirty="0" smtClean="0">
                <a:latin typeface="Calibri" panose="020F0502020204030204" pitchFamily="34" charset="0"/>
                <a:ea typeface="+mn-ea"/>
              </a:rPr>
              <a:t> – anterior </a:t>
            </a:r>
            <a:r>
              <a:rPr lang="en-US" dirty="0" err="1" smtClean="0">
                <a:latin typeface="Calibri" panose="020F0502020204030204" pitchFamily="34" charset="0"/>
                <a:ea typeface="+mn-ea"/>
              </a:rPr>
              <a:t>cingulate</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gyrus; OFC</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orbitofrontal</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cortex; SCC</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subcallosal</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cortex; NAc</a:t>
            </a:r>
            <a:r>
              <a:rPr lang="en-US" dirty="0" smtClean="0">
                <a:latin typeface="Calibri" panose="020F0502020204030204" pitchFamily="34" charset="0"/>
                <a:ea typeface="+mn-ea"/>
              </a:rPr>
              <a:t> – nucleus </a:t>
            </a:r>
            <a:r>
              <a:rPr lang="en-US" dirty="0" err="1" smtClean="0">
                <a:latin typeface="Calibri" panose="020F0502020204030204" pitchFamily="34" charset="0"/>
                <a:ea typeface="+mn-ea"/>
              </a:rPr>
              <a:t>accumbens; VP</a:t>
            </a:r>
            <a:r>
              <a:rPr lang="en-US" dirty="0" smtClean="0">
                <a:latin typeface="Calibri" panose="020F0502020204030204" pitchFamily="34" charset="0"/>
                <a:ea typeface="+mn-ea"/>
              </a:rPr>
              <a:t> – ventral </a:t>
            </a:r>
            <a:r>
              <a:rPr lang="en-US" dirty="0" err="1" smtClean="0">
                <a:latin typeface="Calibri" panose="020F0502020204030204" pitchFamily="34" charset="0"/>
                <a:ea typeface="+mn-ea"/>
              </a:rPr>
              <a:t>pallidum; Hipp</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hippocampus; Amyg</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amygdala</a:t>
            </a:r>
            <a:r>
              <a:rPr lang="en-US" dirty="0" smtClean="0">
                <a:latin typeface="Calibri" panose="020F0502020204030204" pitchFamily="34" charset="0"/>
                <a:ea typeface="+mn-ea"/>
              </a:rPr>
              <a:t>.</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F57F91C0-8B2D-401B-839D-9338727644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43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FC5E3-04ED-4FEC-8CAB-3A7AF81636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406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13A202-AFB2-4013-BB4A-0F3A2D5604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503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41F60-F466-48F1-B1EC-A98ECB8A29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3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819CDA-AD3C-4B02-A979-F23EC5AFAC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383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2688" y="609600"/>
            <a:ext cx="9546637" cy="14620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22688" y="2298700"/>
            <a:ext cx="9546637" cy="3798888"/>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3BCA33CE-D7E5-4627-B2F9-9EF16509884B}" type="slidenum">
              <a:rPr lang="en-US" altLang="en-US"/>
              <a:pPr>
                <a:defRPr/>
              </a:pPr>
              <a:t>‹#›</a:t>
            </a:fld>
            <a:endParaRPr lang="en-US" altLang="en-US"/>
          </a:p>
        </p:txBody>
      </p:sp>
    </p:spTree>
    <p:extLst>
      <p:ext uri="{BB962C8B-B14F-4D97-AF65-F5344CB8AC3E}">
        <p14:creationId xmlns:p14="http://schemas.microsoft.com/office/powerpoint/2010/main" val="688661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80280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riteria&amp;Software">
    <p:spTree>
      <p:nvGrpSpPr>
        <p:cNvPr id="1" name=""/>
        <p:cNvGrpSpPr/>
        <p:nvPr/>
      </p:nvGrpSpPr>
      <p:grpSpPr>
        <a:xfrm>
          <a:off x="0" y="0"/>
          <a:ext cx="0" cy="0"/>
          <a:chOff x="0" y="0"/>
          <a:chExt cx="0" cy="0"/>
        </a:xfrm>
      </p:grpSpPr>
      <p:sp>
        <p:nvSpPr>
          <p:cNvPr id="2" name="Rectangle 1"/>
          <p:cNvSpPr/>
          <p:nvPr userDrawn="1"/>
        </p:nvSpPr>
        <p:spPr>
          <a:xfrm>
            <a:off x="0" y="6273800"/>
            <a:ext cx="12192000" cy="59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9310" y="6316678"/>
            <a:ext cx="2774951"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4728" y="6269038"/>
            <a:ext cx="31030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7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F88A8C5-4DAD-48EC-9843-2B3BE31D330E}" type="slidenum">
              <a:rPr lang="en-US" altLang="en-US"/>
              <a:pPr>
                <a:defRPr/>
              </a:pPr>
              <a:t>‹#›</a:t>
            </a:fld>
            <a:endParaRPr lang="en-US" altLang="en-US"/>
          </a:p>
        </p:txBody>
      </p:sp>
    </p:spTree>
    <p:extLst>
      <p:ext uri="{BB962C8B-B14F-4D97-AF65-F5344CB8AC3E}">
        <p14:creationId xmlns:p14="http://schemas.microsoft.com/office/powerpoint/2010/main" val="361771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4A8199-B5A6-44DE-92D0-E10E3192B08D}" type="slidenum">
              <a:rPr lang="en-US" altLang="en-US"/>
              <a:pPr>
                <a:defRPr/>
              </a:pPr>
              <a:t>‹#›</a:t>
            </a:fld>
            <a:endParaRPr lang="en-US" altLang="en-US"/>
          </a:p>
        </p:txBody>
      </p:sp>
    </p:spTree>
    <p:extLst>
      <p:ext uri="{BB962C8B-B14F-4D97-AF65-F5344CB8AC3E}">
        <p14:creationId xmlns:p14="http://schemas.microsoft.com/office/powerpoint/2010/main" val="4007199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94A1B-35A2-441B-85D4-9E3F5540CC70}" type="slidenum">
              <a:rPr lang="en-US" altLang="en-US"/>
              <a:pPr>
                <a:defRPr/>
              </a:pPr>
              <a:t>‹#›</a:t>
            </a:fld>
            <a:endParaRPr lang="en-US" altLang="en-US"/>
          </a:p>
        </p:txBody>
      </p:sp>
    </p:spTree>
    <p:extLst>
      <p:ext uri="{BB962C8B-B14F-4D97-AF65-F5344CB8AC3E}">
        <p14:creationId xmlns:p14="http://schemas.microsoft.com/office/powerpoint/2010/main" val="59584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6AA70-8502-4719-828B-FB712A84C1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8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4557FF-BFD9-4C6C-AFFD-02FCF1E7F4A4}" type="slidenum">
              <a:rPr lang="en-US" altLang="en-US"/>
              <a:pPr>
                <a:defRPr/>
              </a:pPr>
              <a:t>‹#›</a:t>
            </a:fld>
            <a:endParaRPr lang="en-US" altLang="en-US"/>
          </a:p>
        </p:txBody>
      </p:sp>
    </p:spTree>
    <p:extLst>
      <p:ext uri="{BB962C8B-B14F-4D97-AF65-F5344CB8AC3E}">
        <p14:creationId xmlns:p14="http://schemas.microsoft.com/office/powerpoint/2010/main" val="500780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E5A258D-04E7-4BE1-9993-CB051CFE6E10}" type="slidenum">
              <a:rPr lang="en-US" altLang="en-US"/>
              <a:pPr>
                <a:defRPr/>
              </a:pPr>
              <a:t>‹#›</a:t>
            </a:fld>
            <a:endParaRPr lang="en-US" altLang="en-US"/>
          </a:p>
        </p:txBody>
      </p:sp>
    </p:spTree>
    <p:extLst>
      <p:ext uri="{BB962C8B-B14F-4D97-AF65-F5344CB8AC3E}">
        <p14:creationId xmlns:p14="http://schemas.microsoft.com/office/powerpoint/2010/main" val="3048944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C11AA91-B489-403D-A5B1-1D7999B67FAA}" type="slidenum">
              <a:rPr lang="en-US" altLang="en-US"/>
              <a:pPr>
                <a:defRPr/>
              </a:pPr>
              <a:t>‹#›</a:t>
            </a:fld>
            <a:endParaRPr lang="en-US" altLang="en-US"/>
          </a:p>
        </p:txBody>
      </p:sp>
    </p:spTree>
    <p:extLst>
      <p:ext uri="{BB962C8B-B14F-4D97-AF65-F5344CB8AC3E}">
        <p14:creationId xmlns:p14="http://schemas.microsoft.com/office/powerpoint/2010/main" val="315411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0C0435-9EA7-4891-A34B-FDD59F6FB5D9}" type="slidenum">
              <a:rPr lang="en-US" altLang="en-US"/>
              <a:pPr>
                <a:defRPr/>
              </a:pPr>
              <a:t>‹#›</a:t>
            </a:fld>
            <a:endParaRPr lang="en-US" altLang="en-US"/>
          </a:p>
        </p:txBody>
      </p:sp>
    </p:spTree>
    <p:extLst>
      <p:ext uri="{BB962C8B-B14F-4D97-AF65-F5344CB8AC3E}">
        <p14:creationId xmlns:p14="http://schemas.microsoft.com/office/powerpoint/2010/main" val="2661608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DAB3EAA-2713-416D-88CB-CD271DC521DD}" type="slidenum">
              <a:rPr lang="en-US" altLang="en-US"/>
              <a:pPr>
                <a:defRPr/>
              </a:pPr>
              <a:t>‹#›</a:t>
            </a:fld>
            <a:endParaRPr lang="en-US" altLang="en-US"/>
          </a:p>
        </p:txBody>
      </p:sp>
    </p:spTree>
    <p:extLst>
      <p:ext uri="{BB962C8B-B14F-4D97-AF65-F5344CB8AC3E}">
        <p14:creationId xmlns:p14="http://schemas.microsoft.com/office/powerpoint/2010/main" val="737773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CFE7E2A-27BB-496F-91C1-14AA52B28AD0}" type="slidenum">
              <a:rPr lang="en-US" altLang="en-US"/>
              <a:pPr>
                <a:defRPr/>
              </a:pPr>
              <a:t>‹#›</a:t>
            </a:fld>
            <a:endParaRPr lang="en-US" altLang="en-US"/>
          </a:p>
        </p:txBody>
      </p:sp>
    </p:spTree>
    <p:extLst>
      <p:ext uri="{BB962C8B-B14F-4D97-AF65-F5344CB8AC3E}">
        <p14:creationId xmlns:p14="http://schemas.microsoft.com/office/powerpoint/2010/main" val="1345441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5B7B31-07BF-4C5B-BDD8-FC6BFA0D36F0}" type="slidenum">
              <a:rPr lang="en-US" altLang="en-US"/>
              <a:pPr>
                <a:defRPr/>
              </a:pPr>
              <a:t>‹#›</a:t>
            </a:fld>
            <a:endParaRPr lang="en-US" altLang="en-US"/>
          </a:p>
        </p:txBody>
      </p:sp>
    </p:spTree>
    <p:extLst>
      <p:ext uri="{BB962C8B-B14F-4D97-AF65-F5344CB8AC3E}">
        <p14:creationId xmlns:p14="http://schemas.microsoft.com/office/powerpoint/2010/main" val="1744660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002E4-0926-4169-B4DC-6C9248EDB60A}" type="slidenum">
              <a:rPr lang="en-US" altLang="en-US"/>
              <a:pPr>
                <a:defRPr/>
              </a:pPr>
              <a:t>‹#›</a:t>
            </a:fld>
            <a:endParaRPr lang="en-US" altLang="en-US"/>
          </a:p>
        </p:txBody>
      </p:sp>
    </p:spTree>
    <p:extLst>
      <p:ext uri="{BB962C8B-B14F-4D97-AF65-F5344CB8AC3E}">
        <p14:creationId xmlns:p14="http://schemas.microsoft.com/office/powerpoint/2010/main" val="258450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70A3A-8C02-48A1-9783-AB397473B58F}" type="slidenum">
              <a:rPr lang="en-US" altLang="en-US"/>
              <a:pPr>
                <a:defRPr/>
              </a:pPr>
              <a:t>‹#›</a:t>
            </a:fld>
            <a:endParaRPr lang="en-US" altLang="en-US"/>
          </a:p>
        </p:txBody>
      </p:sp>
    </p:spTree>
    <p:extLst>
      <p:ext uri="{BB962C8B-B14F-4D97-AF65-F5344CB8AC3E}">
        <p14:creationId xmlns:p14="http://schemas.microsoft.com/office/powerpoint/2010/main" val="3145183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FC3864-B0EB-48DF-9F99-73F1F0CA620A}" type="slidenum">
              <a:rPr lang="en-US" altLang="en-US"/>
              <a:pPr>
                <a:defRPr/>
              </a:pPr>
              <a:t>‹#›</a:t>
            </a:fld>
            <a:endParaRPr lang="en-US" altLang="en-US"/>
          </a:p>
        </p:txBody>
      </p:sp>
    </p:spTree>
    <p:extLst>
      <p:ext uri="{BB962C8B-B14F-4D97-AF65-F5344CB8AC3E}">
        <p14:creationId xmlns:p14="http://schemas.microsoft.com/office/powerpoint/2010/main" val="25722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3046D-15C6-4A80-B6B1-793F8533B0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64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70BB4A-653A-40D1-9677-DB1ABE1D6C2B}" type="slidenum">
              <a:rPr lang="en-US" altLang="en-US"/>
              <a:pPr>
                <a:defRPr/>
              </a:pPr>
              <a:t>‹#›</a:t>
            </a:fld>
            <a:endParaRPr lang="en-US" altLang="en-US"/>
          </a:p>
        </p:txBody>
      </p:sp>
    </p:spTree>
    <p:extLst>
      <p:ext uri="{BB962C8B-B14F-4D97-AF65-F5344CB8AC3E}">
        <p14:creationId xmlns:p14="http://schemas.microsoft.com/office/powerpoint/2010/main" val="189084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0CD4AE-98B8-40FE-871D-216240E94F42}" type="slidenum">
              <a:rPr lang="en-US" altLang="en-US"/>
              <a:pPr>
                <a:defRPr/>
              </a:pPr>
              <a:t>‹#›</a:t>
            </a:fld>
            <a:endParaRPr lang="en-US" altLang="en-US"/>
          </a:p>
        </p:txBody>
      </p:sp>
    </p:spTree>
    <p:extLst>
      <p:ext uri="{BB962C8B-B14F-4D97-AF65-F5344CB8AC3E}">
        <p14:creationId xmlns:p14="http://schemas.microsoft.com/office/powerpoint/2010/main" val="271145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2FC9E9C-C8EA-472D-9C18-01E5AE80964A}" type="slidenum">
              <a:rPr lang="en-US" altLang="en-US"/>
              <a:pPr>
                <a:defRPr/>
              </a:pPr>
              <a:t>‹#›</a:t>
            </a:fld>
            <a:endParaRPr lang="en-US" altLang="en-US"/>
          </a:p>
        </p:txBody>
      </p:sp>
    </p:spTree>
    <p:extLst>
      <p:ext uri="{BB962C8B-B14F-4D97-AF65-F5344CB8AC3E}">
        <p14:creationId xmlns:p14="http://schemas.microsoft.com/office/powerpoint/2010/main" val="136070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99ACC9-B5F4-41D6-A1D0-3808C6E7CD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97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BAC14F-DD31-4903-B098-12308D41F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44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139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0CFD01-1DFD-4FE7-86E6-A720E21D68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395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85CF9C-0A1D-455D-AB05-60023DE324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110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AAA5F-6296-4BA6-8D69-9344AFEC9B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634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786BACA2-8304-4DC5-B3B5-11F59C482B33}" type="slidenum">
              <a:rPr lang="en-US" altLang="en-US">
                <a:solidFill>
                  <a:srgbClr val="000000"/>
                </a:solidFill>
                <a:ea typeface="MS PGothic" pitchFamily="34" charset="-128"/>
              </a:rPr>
              <a:pPr eaLnBrk="0" fontAlgn="base" hangingPunct="0">
                <a:spcBef>
                  <a:spcPct val="0"/>
                </a:spcBef>
                <a:spcAft>
                  <a:spcPct val="0"/>
                </a:spcAft>
                <a:def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8297849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Calibri" charset="0"/>
        </a:defRPr>
      </a:lvl6pPr>
      <a:lvl7pPr marL="914400" algn="ctr" rtl="0" eaLnBrk="0" fontAlgn="base" hangingPunct="0">
        <a:spcBef>
          <a:spcPct val="0"/>
        </a:spcBef>
        <a:spcAft>
          <a:spcPct val="0"/>
        </a:spcAft>
        <a:defRPr sz="4400">
          <a:solidFill>
            <a:schemeClr val="tx2"/>
          </a:solidFill>
          <a:latin typeface="Calibri" charset="0"/>
        </a:defRPr>
      </a:lvl7pPr>
      <a:lvl8pPr marL="1371600" algn="ctr" rtl="0" eaLnBrk="0" fontAlgn="base" hangingPunct="0">
        <a:spcBef>
          <a:spcPct val="0"/>
        </a:spcBef>
        <a:spcAft>
          <a:spcPct val="0"/>
        </a:spcAft>
        <a:defRPr sz="4400">
          <a:solidFill>
            <a:schemeClr val="tx2"/>
          </a:solidFill>
          <a:latin typeface="Calibri" charset="0"/>
        </a:defRPr>
      </a:lvl8pPr>
      <a:lvl9pPr marL="1828800" algn="ctr" rtl="0" eaLnBrk="0" fontAlgn="base" hangingPunct="0">
        <a:spcBef>
          <a:spcPct val="0"/>
        </a:spcBef>
        <a:spcAft>
          <a:spcPct val="0"/>
        </a:spcAft>
        <a:defRPr sz="4400">
          <a:solidFill>
            <a:schemeClr val="tx2"/>
          </a:solidFill>
          <a:latin typeface="Calibri"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91051047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wmf"/><Relationship Id="rId11" Type="http://schemas.openxmlformats.org/officeDocument/2006/relationships/image" Target="../media/image33.png"/><Relationship Id="rId5" Type="http://schemas.openxmlformats.org/officeDocument/2006/relationships/image" Target="../media/image27.wmf"/><Relationship Id="rId10" Type="http://schemas.openxmlformats.org/officeDocument/2006/relationships/image" Target="../media/image32.wmf"/><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4.xml"/><Relationship Id="rId7" Type="http://schemas.openxmlformats.org/officeDocument/2006/relationships/oleObject" Target="../embeddings/Microsoft_Excel_97-2003_Worksheet3.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png"/><Relationship Id="rId11" Type="http://schemas.openxmlformats.org/officeDocument/2006/relationships/image" Target="../media/image45.png"/><Relationship Id="rId5" Type="http://schemas.openxmlformats.org/officeDocument/2006/relationships/oleObject" Target="../embeddings/Microsoft_Excel_97-2003_Worksheet2.xls"/><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oleObject" Target="../embeddings/Microsoft_Excel_97-2003_Worksheet4.xls"/></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Microsoft_Excel_97-2003_Worksheet6.xls"/><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m/url?sa=i&amp;rct=j&amp;q=&amp;esrc=s&amp;source=images&amp;cd=&amp;cad=rja&amp;uact=8&amp;ved=2ahUKEwiH-Mbp2svaAhUPMt8KHUJGDLcQjRx6BAgAEAU&amp;url=https://www.drugabuse.gov/related-topics/trends-statistics/monitoring-future&amp;psig=AOvVaw1tCg9ygCAMXjrnzUfqrj3G&amp;ust=1524411852471250"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google.com/url?sa=i&amp;rct=j&amp;q=&amp;esrc=s&amp;source=images&amp;cd=&amp;ved=2ahUKEwiEh7SS28vaAhVjUt8KHUsMAx8QjRx6BAgAEAU&amp;url=http://www.thefamilyrecoveryproject.com/2017/07/25/addiction-by-the-numbers-in-2015/&amp;psig=AOvVaw30yh-_mHTlWOP6Xd1S2LZU&amp;ust=152441191158570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0" y="0"/>
            <a:ext cx="12192000" cy="1981200"/>
          </a:xfrm>
          <a:solidFill>
            <a:srgbClr val="7E0000"/>
          </a:solidFill>
        </p:spPr>
        <p:txBody>
          <a:bodyPr/>
          <a:lstStyle/>
          <a:p>
            <a:pPr>
              <a:defRPr/>
            </a:pPr>
            <a:r>
              <a:rPr lang="en-US" altLang="en-US" sz="1050" b="1" dirty="0" smtClean="0">
                <a:solidFill>
                  <a:schemeClr val="bg1"/>
                </a:solidFill>
              </a:rPr>
              <a:t> </a:t>
            </a:r>
            <a:r>
              <a:rPr lang="en-US" altLang="en-US" sz="6000" b="1" dirty="0" smtClean="0">
                <a:solidFill>
                  <a:schemeClr val="bg1"/>
                </a:solidFill>
              </a:rPr>
              <a:t/>
            </a:r>
            <a:br>
              <a:rPr lang="en-US" altLang="en-US" sz="6000" b="1" dirty="0" smtClean="0">
                <a:solidFill>
                  <a:schemeClr val="bg1"/>
                </a:solidFill>
              </a:rPr>
            </a:br>
            <a:r>
              <a:rPr lang="en-US" altLang="en-US" sz="6600" b="1" dirty="0" smtClean="0">
                <a:solidFill>
                  <a:schemeClr val="bg1"/>
                </a:solidFill>
                <a:effectLst>
                  <a:outerShdw blurRad="38100" dist="38100" dir="2700000" algn="tl">
                    <a:srgbClr val="000000">
                      <a:alpha val="43137"/>
                    </a:srgbClr>
                  </a:outerShdw>
                </a:effectLst>
              </a:rPr>
              <a:t>The Science of Addiction</a:t>
            </a:r>
            <a:endParaRPr lang="en-US" altLang="en-US" b="1" dirty="0" smtClean="0">
              <a:solidFill>
                <a:schemeClr val="bg1"/>
              </a:solidFill>
              <a:effectLst>
                <a:outerShdw blurRad="38100" dist="38100" dir="2700000" algn="tl">
                  <a:srgbClr val="000000">
                    <a:alpha val="43137"/>
                  </a:srgbClr>
                </a:outerShdw>
              </a:effectLst>
            </a:endParaRPr>
          </a:p>
        </p:txBody>
      </p:sp>
      <p:sp>
        <p:nvSpPr>
          <p:cNvPr id="75779" name="Rectangle 3"/>
          <p:cNvSpPr>
            <a:spLocks noGrp="1" noChangeArrowheads="1"/>
          </p:cNvSpPr>
          <p:nvPr>
            <p:ph type="subTitle" idx="1"/>
          </p:nvPr>
        </p:nvSpPr>
        <p:spPr>
          <a:xfrm>
            <a:off x="203200" y="2133600"/>
            <a:ext cx="11785600" cy="3581400"/>
          </a:xfrm>
        </p:spPr>
        <p:txBody>
          <a:bodyPr/>
          <a:lstStyle/>
          <a:p>
            <a:pPr>
              <a:lnSpc>
                <a:spcPct val="80000"/>
              </a:lnSpc>
            </a:pPr>
            <a:endParaRPr lang="en-US" altLang="en-US" sz="2000" dirty="0" smtClean="0"/>
          </a:p>
          <a:p>
            <a:pPr>
              <a:lnSpc>
                <a:spcPct val="80000"/>
              </a:lnSpc>
            </a:pPr>
            <a:r>
              <a:rPr lang="en-US" altLang="en-US" sz="2800" dirty="0" smtClean="0">
                <a:solidFill>
                  <a:srgbClr val="000000"/>
                </a:solidFill>
              </a:rPr>
              <a:t>Immersion Training in Addiction Medicine Program 2020</a:t>
            </a:r>
          </a:p>
          <a:p>
            <a:pPr>
              <a:lnSpc>
                <a:spcPct val="80000"/>
              </a:lnSpc>
            </a:pPr>
            <a:endParaRPr lang="en-US" altLang="en-US" sz="2800" dirty="0" smtClean="0"/>
          </a:p>
          <a:p>
            <a:pPr>
              <a:lnSpc>
                <a:spcPct val="80000"/>
              </a:lnSpc>
            </a:pPr>
            <a:r>
              <a:rPr lang="en-US" altLang="en-US" b="1" dirty="0" smtClean="0"/>
              <a:t>October 2020</a:t>
            </a:r>
          </a:p>
          <a:p>
            <a:pPr>
              <a:lnSpc>
                <a:spcPct val="80000"/>
              </a:lnSpc>
            </a:pPr>
            <a:endParaRPr lang="en-US" altLang="en-US" sz="1600" dirty="0" smtClean="0"/>
          </a:p>
          <a:p>
            <a:pPr>
              <a:lnSpc>
                <a:spcPct val="80000"/>
              </a:lnSpc>
            </a:pPr>
            <a:r>
              <a:rPr lang="en-US" altLang="en-US" sz="2800" dirty="0" smtClean="0"/>
              <a:t>Daniel P. Alford, MD, MPH</a:t>
            </a:r>
          </a:p>
          <a:p>
            <a:pPr>
              <a:lnSpc>
                <a:spcPct val="80000"/>
              </a:lnSpc>
            </a:pPr>
            <a:r>
              <a:rPr lang="en-US" altLang="en-US" sz="2400" dirty="0" smtClean="0"/>
              <a:t>Professor of Medicine</a:t>
            </a:r>
          </a:p>
          <a:p>
            <a:pPr>
              <a:lnSpc>
                <a:spcPct val="80000"/>
              </a:lnSpc>
            </a:pPr>
            <a:r>
              <a:rPr lang="en-US" altLang="en-US" sz="2400" dirty="0" smtClean="0"/>
              <a:t>Associate Dean, Continuing Medical Education</a:t>
            </a:r>
          </a:p>
          <a:p>
            <a:pPr>
              <a:lnSpc>
                <a:spcPct val="80000"/>
              </a:lnSpc>
            </a:pPr>
            <a:r>
              <a:rPr lang="en-US" altLang="en-US" sz="2400" dirty="0" smtClean="0"/>
              <a:t>Director, Clinical Addiction Research and Education (CARE) Unit</a:t>
            </a:r>
          </a:p>
        </p:txBody>
      </p:sp>
      <p:grpSp>
        <p:nvGrpSpPr>
          <p:cNvPr id="75780" name="Group 6"/>
          <p:cNvGrpSpPr>
            <a:grpSpLocks/>
          </p:cNvGrpSpPr>
          <p:nvPr/>
        </p:nvGrpSpPr>
        <p:grpSpPr bwMode="auto">
          <a:xfrm>
            <a:off x="3245502" y="5943617"/>
            <a:ext cx="6385386" cy="885825"/>
            <a:chOff x="1731517" y="5943599"/>
            <a:chExt cx="5888483" cy="885827"/>
          </a:xfrm>
        </p:grpSpPr>
        <p:pic>
          <p:nvPicPr>
            <p:cNvPr id="75781" name="Picture 4956" descr="CARE_logo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17" y="6044972"/>
              <a:ext cx="702215" cy="7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oup 9"/>
            <p:cNvGrpSpPr>
              <a:grpSpLocks/>
            </p:cNvGrpSpPr>
            <p:nvPr/>
          </p:nvGrpSpPr>
          <p:grpSpPr bwMode="auto">
            <a:xfrm>
              <a:off x="2819400" y="5943599"/>
              <a:ext cx="4800600" cy="885827"/>
              <a:chOff x="0" y="0"/>
              <a:chExt cx="6440234" cy="1100317"/>
            </a:xfrm>
          </p:grpSpPr>
          <p:pic>
            <p:nvPicPr>
              <p:cNvPr id="757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04" y="0"/>
                <a:ext cx="2335530" cy="10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1"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r="51843"/>
              <a:stretch>
                <a:fillRect/>
              </a:stretch>
            </p:blipFill>
            <p:spPr bwMode="auto">
              <a:xfrm>
                <a:off x="2212423" y="49529"/>
                <a:ext cx="1934192"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2"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l="53120"/>
              <a:stretch>
                <a:fillRect/>
              </a:stretch>
            </p:blipFill>
            <p:spPr bwMode="auto">
              <a:xfrm>
                <a:off x="0" y="23770"/>
                <a:ext cx="2119694" cy="107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4437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03" t="21719" r="30911" b="45671"/>
          <a:stretch/>
        </p:blipFill>
        <p:spPr bwMode="auto">
          <a:xfrm>
            <a:off x="435676" y="1852551"/>
            <a:ext cx="4437672" cy="445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03" t="61144" r="30519" b="7085"/>
          <a:stretch/>
        </p:blipFill>
        <p:spPr bwMode="auto">
          <a:xfrm>
            <a:off x="4857007" y="1852551"/>
            <a:ext cx="4488873" cy="429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Title 1"/>
          <p:cNvSpPr>
            <a:spLocks noGrp="1"/>
          </p:cNvSpPr>
          <p:nvPr>
            <p:ph type="title"/>
          </p:nvPr>
        </p:nvSpPr>
        <p:spPr>
          <a:xfrm>
            <a:off x="0" y="0"/>
            <a:ext cx="12192000" cy="1005118"/>
          </a:xfrm>
          <a:solidFill>
            <a:srgbClr val="7E0000"/>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Illicit Drug Use by Teens</a:t>
            </a:r>
          </a:p>
        </p:txBody>
      </p:sp>
      <p:pic>
        <p:nvPicPr>
          <p:cNvPr id="84997" name="Picture 1"/>
          <p:cNvPicPr>
            <a:picLocks noChangeAspect="1"/>
          </p:cNvPicPr>
          <p:nvPr/>
        </p:nvPicPr>
        <p:blipFill>
          <a:blip r:embed="rId3">
            <a:extLst>
              <a:ext uri="{28A0092B-C50C-407E-A947-70E740481C1C}">
                <a14:useLocalDpi xmlns:a14="http://schemas.microsoft.com/office/drawing/2010/main" val="0"/>
              </a:ext>
            </a:extLst>
          </a:blip>
          <a:srcRect l="39482" t="22076" r="55365" b="71742"/>
          <a:stretch>
            <a:fillRect/>
          </a:stretch>
        </p:blipFill>
        <p:spPr bwMode="auto">
          <a:xfrm>
            <a:off x="7101444" y="2157298"/>
            <a:ext cx="1260104"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3"/>
          <p:cNvSpPr txBox="1">
            <a:spLocks noChangeArrowheads="1"/>
          </p:cNvSpPr>
          <p:nvPr/>
        </p:nvSpPr>
        <p:spPr bwMode="auto">
          <a:xfrm>
            <a:off x="1422412" y="1165226"/>
            <a:ext cx="23471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smtClean="0">
                <a:solidFill>
                  <a:srgbClr val="000000"/>
                </a:solidFill>
              </a:rPr>
              <a:t>Illicit Drug Use</a:t>
            </a:r>
          </a:p>
        </p:txBody>
      </p:sp>
      <p:sp>
        <p:nvSpPr>
          <p:cNvPr id="84999" name="TextBox 4"/>
          <p:cNvSpPr txBox="1">
            <a:spLocks noChangeArrowheads="1"/>
          </p:cNvSpPr>
          <p:nvPr/>
        </p:nvSpPr>
        <p:spPr bwMode="auto">
          <a:xfrm>
            <a:off x="5610299" y="1005118"/>
            <a:ext cx="29822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800" b="1" dirty="0" smtClean="0">
                <a:solidFill>
                  <a:srgbClr val="000000"/>
                </a:solidFill>
              </a:rPr>
              <a:t>Illicit Drug Use </a:t>
            </a:r>
          </a:p>
          <a:p>
            <a:pPr algn="ctr" eaLnBrk="0" fontAlgn="base" hangingPunct="0">
              <a:spcBef>
                <a:spcPct val="0"/>
              </a:spcBef>
              <a:spcAft>
                <a:spcPct val="0"/>
              </a:spcAft>
              <a:buFontTx/>
              <a:buNone/>
            </a:pPr>
            <a:r>
              <a:rPr lang="en-US" altLang="en-US" sz="2800" i="1" dirty="0" smtClean="0">
                <a:solidFill>
                  <a:srgbClr val="000000"/>
                </a:solidFill>
              </a:rPr>
              <a:t>excluding</a:t>
            </a:r>
            <a:r>
              <a:rPr lang="en-US" altLang="en-US" sz="2800" b="1" dirty="0" smtClean="0">
                <a:solidFill>
                  <a:srgbClr val="000000"/>
                </a:solidFill>
              </a:rPr>
              <a:t> Cannabis</a:t>
            </a:r>
          </a:p>
        </p:txBody>
      </p:sp>
      <p:sp>
        <p:nvSpPr>
          <p:cNvPr id="86024" name="Rectangle 4"/>
          <p:cNvSpPr>
            <a:spLocks noChangeArrowheads="1"/>
          </p:cNvSpPr>
          <p:nvPr/>
        </p:nvSpPr>
        <p:spPr bwMode="auto">
          <a:xfrm>
            <a:off x="258236" y="6430980"/>
            <a:ext cx="624416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Johnston LD et al. (</a:t>
            </a:r>
            <a:r>
              <a:rPr lang="en-US" altLang="en-US" sz="1600" dirty="0" smtClean="0">
                <a:solidFill>
                  <a:srgbClr val="000000"/>
                </a:solidFill>
              </a:rPr>
              <a:t>2020). 2019 Monitoring </a:t>
            </a:r>
            <a:r>
              <a:rPr lang="en-US" altLang="en-US" sz="1600" dirty="0" smtClean="0">
                <a:solidFill>
                  <a:srgbClr val="000000"/>
                </a:solidFill>
              </a:rPr>
              <a:t>the Future Study</a:t>
            </a:r>
          </a:p>
        </p:txBody>
      </p:sp>
      <p:pic>
        <p:nvPicPr>
          <p:cNvPr id="86025" name="Picture 1"/>
          <p:cNvPicPr>
            <a:picLocks noChangeAspect="1"/>
          </p:cNvPicPr>
          <p:nvPr/>
        </p:nvPicPr>
        <p:blipFill>
          <a:blip r:embed="rId3">
            <a:extLst>
              <a:ext uri="{28A0092B-C50C-407E-A947-70E740481C1C}">
                <a14:useLocalDpi xmlns:a14="http://schemas.microsoft.com/office/drawing/2010/main" val="0"/>
              </a:ext>
            </a:extLst>
          </a:blip>
          <a:srcRect l="39482" t="22076" r="55365" b="71742"/>
          <a:stretch>
            <a:fillRect/>
          </a:stretch>
        </p:blipFill>
        <p:spPr bwMode="auto">
          <a:xfrm>
            <a:off x="1182253" y="2005048"/>
            <a:ext cx="12521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98385" y="1848540"/>
            <a:ext cx="3020481" cy="2677656"/>
          </a:xfrm>
          <a:prstGeom prst="rect">
            <a:avLst/>
          </a:prstGeom>
          <a:solidFill>
            <a:srgbClr val="7E0000"/>
          </a:solidFill>
          <a:ln>
            <a:solidFill>
              <a:srgbClr val="7E0000"/>
            </a:solidFill>
          </a:ln>
        </p:spPr>
        <p:txBody>
          <a:bodyPr wrap="square" rtlCol="0">
            <a:spAutoFit/>
          </a:bodyPr>
          <a:lstStyle/>
          <a:p>
            <a:pPr algn="ctr"/>
            <a:r>
              <a:rPr lang="en-US" sz="2400" dirty="0">
                <a:solidFill>
                  <a:schemeClr val="bg1"/>
                </a:solidFill>
              </a:rPr>
              <a:t>In the last </a:t>
            </a:r>
            <a:r>
              <a:rPr lang="en-US" sz="2400" dirty="0" smtClean="0">
                <a:solidFill>
                  <a:schemeClr val="bg1"/>
                </a:solidFill>
              </a:rPr>
              <a:t>5 years any </a:t>
            </a:r>
            <a:r>
              <a:rPr lang="en-US" sz="2400" dirty="0">
                <a:solidFill>
                  <a:schemeClr val="bg1"/>
                </a:solidFill>
              </a:rPr>
              <a:t>illicit drug other than </a:t>
            </a:r>
            <a:r>
              <a:rPr lang="en-US" sz="2400" dirty="0" smtClean="0">
                <a:solidFill>
                  <a:schemeClr val="bg1"/>
                </a:solidFill>
              </a:rPr>
              <a:t>cannabis declined </a:t>
            </a:r>
            <a:r>
              <a:rPr lang="en-US" sz="2400" dirty="0">
                <a:solidFill>
                  <a:schemeClr val="bg1"/>
                </a:solidFill>
              </a:rPr>
              <a:t>significantly for 10th and 12th grades, with no significant change for 8th </a:t>
            </a:r>
            <a:r>
              <a:rPr lang="en-US" sz="2400" dirty="0" smtClean="0">
                <a:solidFill>
                  <a:schemeClr val="bg1"/>
                </a:solidFill>
              </a:rPr>
              <a:t>grade </a:t>
            </a:r>
            <a:endParaRPr lang="en-US" sz="2400" dirty="0">
              <a:solidFill>
                <a:schemeClr val="bg1"/>
              </a:solidFill>
            </a:endParaRPr>
          </a:p>
        </p:txBody>
      </p:sp>
    </p:spTree>
    <p:extLst>
      <p:ext uri="{BB962C8B-B14F-4D97-AF65-F5344CB8AC3E}">
        <p14:creationId xmlns:p14="http://schemas.microsoft.com/office/powerpoint/2010/main" val="47546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500"/>
                                        <p:tgtEl>
                                          <p:spTgt spid="849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9"/>
                                        </p:tgtEl>
                                        <p:attrNameLst>
                                          <p:attrName>style.visibility</p:attrName>
                                        </p:attrNameLst>
                                      </p:cBhvr>
                                      <p:to>
                                        <p:strVal val="visible"/>
                                      </p:to>
                                    </p:set>
                                    <p:animEffect transition="in" filter="fade">
                                      <p:cBhvr>
                                        <p:cTn id="10" dur="500"/>
                                        <p:tgtEl>
                                          <p:spTgt spid="84999"/>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148424" y="6496050"/>
            <a:ext cx="9038167"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1600" dirty="0" smtClean="0">
                <a:solidFill>
                  <a:srgbClr val="000066"/>
                </a:solidFill>
              </a:rPr>
              <a:t>National Epidemiologic Survey on Alcohol and Related Conditions (NESARC), 2003</a:t>
            </a:r>
          </a:p>
        </p:txBody>
      </p:sp>
      <p:sp>
        <p:nvSpPr>
          <p:cNvPr id="91139" name="Rectangle 5"/>
          <p:cNvSpPr>
            <a:spLocks noChangeArrowheads="1"/>
          </p:cNvSpPr>
          <p:nvPr/>
        </p:nvSpPr>
        <p:spPr bwMode="auto">
          <a:xfrm>
            <a:off x="5414445" y="5695967"/>
            <a:ext cx="355547" cy="2769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Age</a:t>
            </a:r>
          </a:p>
        </p:txBody>
      </p:sp>
      <p:sp>
        <p:nvSpPr>
          <p:cNvPr id="91140" name="Text Box 6"/>
          <p:cNvSpPr txBox="1">
            <a:spLocks noChangeArrowheads="1"/>
          </p:cNvSpPr>
          <p:nvPr/>
        </p:nvSpPr>
        <p:spPr bwMode="auto">
          <a:xfrm>
            <a:off x="6985000" y="1851029"/>
            <a:ext cx="4771571" cy="830997"/>
          </a:xfrm>
          <a:prstGeom prst="rect">
            <a:avLst/>
          </a:prstGeom>
          <a:noFill/>
          <a:ln w="6350">
            <a:solidFill>
              <a:srgbClr val="7E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smtClean="0">
                <a:solidFill>
                  <a:srgbClr val="000000"/>
                </a:solidFill>
              </a:rPr>
              <a:t>Age at tobacco, alcohol and cannabis dependence, as per DSM IV</a:t>
            </a:r>
          </a:p>
        </p:txBody>
      </p:sp>
      <p:sp>
        <p:nvSpPr>
          <p:cNvPr id="91141" name="Line 7"/>
          <p:cNvSpPr>
            <a:spLocks noChangeShapeType="1"/>
          </p:cNvSpPr>
          <p:nvPr/>
        </p:nvSpPr>
        <p:spPr bwMode="auto">
          <a:xfrm>
            <a:off x="1737787" y="1622425"/>
            <a:ext cx="2116" cy="367823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2" name="Line 8"/>
          <p:cNvSpPr>
            <a:spLocks noChangeShapeType="1"/>
          </p:cNvSpPr>
          <p:nvPr/>
        </p:nvSpPr>
        <p:spPr bwMode="auto">
          <a:xfrm>
            <a:off x="1684868" y="52117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3" name="Line 9"/>
          <p:cNvSpPr>
            <a:spLocks noChangeShapeType="1"/>
          </p:cNvSpPr>
          <p:nvPr/>
        </p:nvSpPr>
        <p:spPr bwMode="auto">
          <a:xfrm>
            <a:off x="1684868" y="4895850"/>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4" name="Line 10"/>
          <p:cNvSpPr>
            <a:spLocks noChangeShapeType="1"/>
          </p:cNvSpPr>
          <p:nvPr/>
        </p:nvSpPr>
        <p:spPr bwMode="auto">
          <a:xfrm>
            <a:off x="1684868" y="447835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5" name="Line 11"/>
          <p:cNvSpPr>
            <a:spLocks noChangeShapeType="1"/>
          </p:cNvSpPr>
          <p:nvPr/>
        </p:nvSpPr>
        <p:spPr bwMode="auto">
          <a:xfrm>
            <a:off x="1684868" y="4075113"/>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6" name="Line 12"/>
          <p:cNvSpPr>
            <a:spLocks noChangeShapeType="1"/>
          </p:cNvSpPr>
          <p:nvPr/>
        </p:nvSpPr>
        <p:spPr bwMode="auto">
          <a:xfrm>
            <a:off x="1684868" y="366871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7" name="Line 13"/>
          <p:cNvSpPr>
            <a:spLocks noChangeShapeType="1"/>
          </p:cNvSpPr>
          <p:nvPr/>
        </p:nvSpPr>
        <p:spPr bwMode="auto">
          <a:xfrm>
            <a:off x="1684868" y="325280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8" name="Line 14"/>
          <p:cNvSpPr>
            <a:spLocks noChangeShapeType="1"/>
          </p:cNvSpPr>
          <p:nvPr/>
        </p:nvSpPr>
        <p:spPr bwMode="auto">
          <a:xfrm>
            <a:off x="1684868" y="284797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9" name="Line 15"/>
          <p:cNvSpPr>
            <a:spLocks noChangeShapeType="1"/>
          </p:cNvSpPr>
          <p:nvPr/>
        </p:nvSpPr>
        <p:spPr bwMode="auto">
          <a:xfrm>
            <a:off x="1684868" y="24431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0" name="Line 16"/>
          <p:cNvSpPr>
            <a:spLocks noChangeShapeType="1"/>
          </p:cNvSpPr>
          <p:nvPr/>
        </p:nvSpPr>
        <p:spPr bwMode="auto">
          <a:xfrm>
            <a:off x="1684868" y="2027238"/>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1" name="Line 17"/>
          <p:cNvSpPr>
            <a:spLocks noChangeShapeType="1"/>
          </p:cNvSpPr>
          <p:nvPr/>
        </p:nvSpPr>
        <p:spPr bwMode="auto">
          <a:xfrm>
            <a:off x="1684868" y="162242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2" name="Line 18"/>
          <p:cNvSpPr>
            <a:spLocks noChangeShapeType="1"/>
          </p:cNvSpPr>
          <p:nvPr/>
        </p:nvSpPr>
        <p:spPr bwMode="auto">
          <a:xfrm>
            <a:off x="1737787" y="5300680"/>
            <a:ext cx="7418916" cy="1587"/>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3" name="Freeform 19"/>
          <p:cNvSpPr>
            <a:spLocks/>
          </p:cNvSpPr>
          <p:nvPr/>
        </p:nvSpPr>
        <p:spPr bwMode="auto">
          <a:xfrm>
            <a:off x="1794935" y="1895475"/>
            <a:ext cx="7306733" cy="3405188"/>
          </a:xfrm>
          <a:custGeom>
            <a:avLst/>
            <a:gdLst>
              <a:gd name="T0" fmla="*/ 2147483647 w 3884"/>
              <a:gd name="T1" fmla="*/ 2147483647 h 2145"/>
              <a:gd name="T2" fmla="*/ 2147483647 w 3884"/>
              <a:gd name="T3" fmla="*/ 2147483647 h 2145"/>
              <a:gd name="T4" fmla="*/ 2147483647 w 3884"/>
              <a:gd name="T5" fmla="*/ 2147483647 h 2145"/>
              <a:gd name="T6" fmla="*/ 2147483647 w 3884"/>
              <a:gd name="T7" fmla="*/ 2147483647 h 2145"/>
              <a:gd name="T8" fmla="*/ 2147483647 w 3884"/>
              <a:gd name="T9" fmla="*/ 2147483647 h 2145"/>
              <a:gd name="T10" fmla="*/ 2147483647 w 3884"/>
              <a:gd name="T11" fmla="*/ 2147483647 h 2145"/>
              <a:gd name="T12" fmla="*/ 2147483647 w 3884"/>
              <a:gd name="T13" fmla="*/ 0 h 2145"/>
              <a:gd name="T14" fmla="*/ 2147483647 w 3884"/>
              <a:gd name="T15" fmla="*/ 2147483647 h 2145"/>
              <a:gd name="T16" fmla="*/ 2147483647 w 3884"/>
              <a:gd name="T17" fmla="*/ 2147483647 h 2145"/>
              <a:gd name="T18" fmla="*/ 2147483647 w 3884"/>
              <a:gd name="T19" fmla="*/ 2147483647 h 2145"/>
              <a:gd name="T20" fmla="*/ 2147483647 w 3884"/>
              <a:gd name="T21" fmla="*/ 2147483647 h 2145"/>
              <a:gd name="T22" fmla="*/ 2147483647 w 3884"/>
              <a:gd name="T23" fmla="*/ 2147483647 h 2145"/>
              <a:gd name="T24" fmla="*/ 2147483647 w 3884"/>
              <a:gd name="T25" fmla="*/ 2147483647 h 2145"/>
              <a:gd name="T26" fmla="*/ 2147483647 w 3884"/>
              <a:gd name="T27" fmla="*/ 2147483647 h 2145"/>
              <a:gd name="T28" fmla="*/ 2147483647 w 3884"/>
              <a:gd name="T29" fmla="*/ 2147483647 h 2145"/>
              <a:gd name="T30" fmla="*/ 2147483647 w 3884"/>
              <a:gd name="T31" fmla="*/ 2147483647 h 2145"/>
              <a:gd name="T32" fmla="*/ 2147483647 w 3884"/>
              <a:gd name="T33" fmla="*/ 2147483647 h 2145"/>
              <a:gd name="T34" fmla="*/ 2147483647 w 3884"/>
              <a:gd name="T35" fmla="*/ 2147483647 h 2145"/>
              <a:gd name="T36" fmla="*/ 2147483647 w 3884"/>
              <a:gd name="T37" fmla="*/ 2147483647 h 2145"/>
              <a:gd name="T38" fmla="*/ 2147483647 w 3884"/>
              <a:gd name="T39" fmla="*/ 2147483647 h 2145"/>
              <a:gd name="T40" fmla="*/ 2147483647 w 3884"/>
              <a:gd name="T41" fmla="*/ 2147483647 h 2145"/>
              <a:gd name="T42" fmla="*/ 2147483647 w 3884"/>
              <a:gd name="T43" fmla="*/ 2147483647 h 2145"/>
              <a:gd name="T44" fmla="*/ 2147483647 w 3884"/>
              <a:gd name="T45" fmla="*/ 2147483647 h 2145"/>
              <a:gd name="T46" fmla="*/ 2147483647 w 3884"/>
              <a:gd name="T47" fmla="*/ 2147483647 h 2145"/>
              <a:gd name="T48" fmla="*/ 2147483647 w 3884"/>
              <a:gd name="T49" fmla="*/ 2147483647 h 2145"/>
              <a:gd name="T50" fmla="*/ 2147483647 w 3884"/>
              <a:gd name="T51" fmla="*/ 2147483647 h 2145"/>
              <a:gd name="T52" fmla="*/ 2147483647 w 3884"/>
              <a:gd name="T53" fmla="*/ 2147483647 h 2145"/>
              <a:gd name="T54" fmla="*/ 2147483647 w 3884"/>
              <a:gd name="T55" fmla="*/ 2147483647 h 2145"/>
              <a:gd name="T56" fmla="*/ 2147483647 w 3884"/>
              <a:gd name="T57" fmla="*/ 2147483647 h 2145"/>
              <a:gd name="T58" fmla="*/ 2147483647 w 3884"/>
              <a:gd name="T59" fmla="*/ 2147483647 h 2145"/>
              <a:gd name="T60" fmla="*/ 2147483647 w 3884"/>
              <a:gd name="T61" fmla="*/ 2147483647 h 2145"/>
              <a:gd name="T62" fmla="*/ 2147483647 w 3884"/>
              <a:gd name="T63" fmla="*/ 2147483647 h 2145"/>
              <a:gd name="T64" fmla="*/ 2147483647 w 3884"/>
              <a:gd name="T65" fmla="*/ 2147483647 h 2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84" h="2145">
                <a:moveTo>
                  <a:pt x="0" y="2145"/>
                </a:moveTo>
                <a:lnTo>
                  <a:pt x="53" y="2145"/>
                </a:lnTo>
                <a:lnTo>
                  <a:pt x="106" y="2145"/>
                </a:lnTo>
                <a:lnTo>
                  <a:pt x="166" y="2137"/>
                </a:lnTo>
                <a:lnTo>
                  <a:pt x="219" y="2145"/>
                </a:lnTo>
                <a:lnTo>
                  <a:pt x="278" y="2145"/>
                </a:lnTo>
                <a:lnTo>
                  <a:pt x="331" y="2137"/>
                </a:lnTo>
                <a:lnTo>
                  <a:pt x="384" y="2085"/>
                </a:lnTo>
                <a:lnTo>
                  <a:pt x="445" y="2077"/>
                </a:lnTo>
                <a:lnTo>
                  <a:pt x="497" y="1950"/>
                </a:lnTo>
                <a:lnTo>
                  <a:pt x="550" y="1800"/>
                </a:lnTo>
                <a:lnTo>
                  <a:pt x="610" y="1448"/>
                </a:lnTo>
                <a:lnTo>
                  <a:pt x="663" y="1193"/>
                </a:lnTo>
                <a:lnTo>
                  <a:pt x="723" y="0"/>
                </a:lnTo>
                <a:lnTo>
                  <a:pt x="776" y="398"/>
                </a:lnTo>
                <a:lnTo>
                  <a:pt x="829" y="675"/>
                </a:lnTo>
                <a:lnTo>
                  <a:pt x="888" y="466"/>
                </a:lnTo>
                <a:lnTo>
                  <a:pt x="941" y="1080"/>
                </a:lnTo>
                <a:lnTo>
                  <a:pt x="1001" y="1470"/>
                </a:lnTo>
                <a:lnTo>
                  <a:pt x="1054" y="1552"/>
                </a:lnTo>
                <a:lnTo>
                  <a:pt x="1167" y="1830"/>
                </a:lnTo>
                <a:lnTo>
                  <a:pt x="1219" y="1800"/>
                </a:lnTo>
                <a:lnTo>
                  <a:pt x="1272" y="1695"/>
                </a:lnTo>
                <a:lnTo>
                  <a:pt x="1333" y="1837"/>
                </a:lnTo>
                <a:lnTo>
                  <a:pt x="1445" y="1950"/>
                </a:lnTo>
                <a:lnTo>
                  <a:pt x="1498" y="1867"/>
                </a:lnTo>
                <a:lnTo>
                  <a:pt x="1551" y="1965"/>
                </a:lnTo>
                <a:lnTo>
                  <a:pt x="1611" y="1875"/>
                </a:lnTo>
                <a:lnTo>
                  <a:pt x="1716" y="1950"/>
                </a:lnTo>
                <a:lnTo>
                  <a:pt x="1776" y="1912"/>
                </a:lnTo>
                <a:lnTo>
                  <a:pt x="1829" y="1822"/>
                </a:lnTo>
                <a:lnTo>
                  <a:pt x="1890" y="1897"/>
                </a:lnTo>
                <a:lnTo>
                  <a:pt x="1995" y="1973"/>
                </a:lnTo>
                <a:lnTo>
                  <a:pt x="2055" y="1965"/>
                </a:lnTo>
                <a:lnTo>
                  <a:pt x="2108" y="2024"/>
                </a:lnTo>
                <a:lnTo>
                  <a:pt x="2168" y="1957"/>
                </a:lnTo>
                <a:lnTo>
                  <a:pt x="2274" y="1973"/>
                </a:lnTo>
                <a:lnTo>
                  <a:pt x="2333" y="2024"/>
                </a:lnTo>
                <a:lnTo>
                  <a:pt x="2386" y="2018"/>
                </a:lnTo>
                <a:lnTo>
                  <a:pt x="2439" y="2024"/>
                </a:lnTo>
                <a:lnTo>
                  <a:pt x="2499" y="2002"/>
                </a:lnTo>
                <a:lnTo>
                  <a:pt x="2552" y="2100"/>
                </a:lnTo>
                <a:lnTo>
                  <a:pt x="2612" y="2032"/>
                </a:lnTo>
                <a:lnTo>
                  <a:pt x="2665" y="2047"/>
                </a:lnTo>
                <a:lnTo>
                  <a:pt x="2717" y="2107"/>
                </a:lnTo>
                <a:lnTo>
                  <a:pt x="2778" y="2055"/>
                </a:lnTo>
                <a:lnTo>
                  <a:pt x="2831" y="2069"/>
                </a:lnTo>
                <a:lnTo>
                  <a:pt x="2883" y="2092"/>
                </a:lnTo>
                <a:lnTo>
                  <a:pt x="2943" y="2107"/>
                </a:lnTo>
                <a:lnTo>
                  <a:pt x="2996" y="2055"/>
                </a:lnTo>
                <a:lnTo>
                  <a:pt x="3056" y="2069"/>
                </a:lnTo>
                <a:lnTo>
                  <a:pt x="3109" y="2122"/>
                </a:lnTo>
                <a:lnTo>
                  <a:pt x="3161" y="2047"/>
                </a:lnTo>
                <a:lnTo>
                  <a:pt x="3221" y="2122"/>
                </a:lnTo>
                <a:lnTo>
                  <a:pt x="3274" y="2107"/>
                </a:lnTo>
                <a:lnTo>
                  <a:pt x="3335" y="2077"/>
                </a:lnTo>
                <a:lnTo>
                  <a:pt x="3388" y="2100"/>
                </a:lnTo>
                <a:lnTo>
                  <a:pt x="3440" y="2130"/>
                </a:lnTo>
                <a:lnTo>
                  <a:pt x="3500" y="2145"/>
                </a:lnTo>
                <a:lnTo>
                  <a:pt x="3553" y="2114"/>
                </a:lnTo>
                <a:lnTo>
                  <a:pt x="3606" y="2107"/>
                </a:lnTo>
                <a:lnTo>
                  <a:pt x="3666" y="2145"/>
                </a:lnTo>
                <a:lnTo>
                  <a:pt x="3719" y="2077"/>
                </a:lnTo>
                <a:lnTo>
                  <a:pt x="3778" y="2145"/>
                </a:lnTo>
                <a:lnTo>
                  <a:pt x="3831" y="2145"/>
                </a:lnTo>
                <a:lnTo>
                  <a:pt x="3884" y="2145"/>
                </a:lnTo>
              </a:path>
            </a:pathLst>
          </a:custGeom>
          <a:noFill/>
          <a:ln w="63500" cmpd="sng">
            <a:solidFill>
              <a:srgbClr val="FF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4" name="Rectangle 20"/>
          <p:cNvSpPr>
            <a:spLocks noChangeArrowheads="1"/>
          </p:cNvSpPr>
          <p:nvPr/>
        </p:nvSpPr>
        <p:spPr bwMode="auto">
          <a:xfrm>
            <a:off x="1132427" y="51927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0.0</a:t>
            </a:r>
          </a:p>
        </p:txBody>
      </p:sp>
      <p:sp>
        <p:nvSpPr>
          <p:cNvPr id="91155" name="Rectangle 21"/>
          <p:cNvSpPr>
            <a:spLocks noChangeArrowheads="1"/>
          </p:cNvSpPr>
          <p:nvPr/>
        </p:nvSpPr>
        <p:spPr bwMode="auto">
          <a:xfrm>
            <a:off x="1132429" y="47879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0.2</a:t>
            </a:r>
          </a:p>
        </p:txBody>
      </p:sp>
      <p:sp>
        <p:nvSpPr>
          <p:cNvPr id="91156" name="Rectangle 22"/>
          <p:cNvSpPr>
            <a:spLocks noChangeArrowheads="1"/>
          </p:cNvSpPr>
          <p:nvPr/>
        </p:nvSpPr>
        <p:spPr bwMode="auto">
          <a:xfrm>
            <a:off x="1132427" y="43735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0.4</a:t>
            </a:r>
          </a:p>
        </p:txBody>
      </p:sp>
      <p:sp>
        <p:nvSpPr>
          <p:cNvPr id="91157" name="Rectangle 23"/>
          <p:cNvSpPr>
            <a:spLocks noChangeArrowheads="1"/>
          </p:cNvSpPr>
          <p:nvPr/>
        </p:nvSpPr>
        <p:spPr bwMode="auto">
          <a:xfrm>
            <a:off x="1132429" y="39671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0.6</a:t>
            </a:r>
          </a:p>
        </p:txBody>
      </p:sp>
      <p:sp>
        <p:nvSpPr>
          <p:cNvPr id="91158" name="Rectangle 24"/>
          <p:cNvSpPr>
            <a:spLocks noChangeArrowheads="1"/>
          </p:cNvSpPr>
          <p:nvPr/>
        </p:nvSpPr>
        <p:spPr bwMode="auto">
          <a:xfrm>
            <a:off x="1132427" y="3563939"/>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0.8</a:t>
            </a:r>
          </a:p>
        </p:txBody>
      </p:sp>
      <p:sp>
        <p:nvSpPr>
          <p:cNvPr id="91159" name="Rectangle 25"/>
          <p:cNvSpPr>
            <a:spLocks noChangeArrowheads="1"/>
          </p:cNvSpPr>
          <p:nvPr/>
        </p:nvSpPr>
        <p:spPr bwMode="auto">
          <a:xfrm>
            <a:off x="1132427" y="31464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1.0</a:t>
            </a:r>
          </a:p>
        </p:txBody>
      </p:sp>
      <p:sp>
        <p:nvSpPr>
          <p:cNvPr id="91160" name="Rectangle 26"/>
          <p:cNvSpPr>
            <a:spLocks noChangeArrowheads="1"/>
          </p:cNvSpPr>
          <p:nvPr/>
        </p:nvSpPr>
        <p:spPr bwMode="auto">
          <a:xfrm>
            <a:off x="1132427" y="27416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1.2</a:t>
            </a:r>
          </a:p>
        </p:txBody>
      </p:sp>
      <p:sp>
        <p:nvSpPr>
          <p:cNvPr id="91161" name="Rectangle 27"/>
          <p:cNvSpPr>
            <a:spLocks noChangeArrowheads="1"/>
          </p:cNvSpPr>
          <p:nvPr/>
        </p:nvSpPr>
        <p:spPr bwMode="auto">
          <a:xfrm>
            <a:off x="1132427" y="23336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1.4</a:t>
            </a:r>
          </a:p>
        </p:txBody>
      </p:sp>
      <p:sp>
        <p:nvSpPr>
          <p:cNvPr id="91162" name="Rectangle 28"/>
          <p:cNvSpPr>
            <a:spLocks noChangeArrowheads="1"/>
          </p:cNvSpPr>
          <p:nvPr/>
        </p:nvSpPr>
        <p:spPr bwMode="auto">
          <a:xfrm>
            <a:off x="1132427" y="19177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1.6</a:t>
            </a:r>
          </a:p>
        </p:txBody>
      </p:sp>
      <p:sp>
        <p:nvSpPr>
          <p:cNvPr id="91163" name="Rectangle 29"/>
          <p:cNvSpPr>
            <a:spLocks noChangeArrowheads="1"/>
          </p:cNvSpPr>
          <p:nvPr/>
        </p:nvSpPr>
        <p:spPr bwMode="auto">
          <a:xfrm>
            <a:off x="1132427" y="151447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1.8</a:t>
            </a:r>
          </a:p>
        </p:txBody>
      </p:sp>
      <p:sp>
        <p:nvSpPr>
          <p:cNvPr id="91164" name="Rectangle 30"/>
          <p:cNvSpPr>
            <a:spLocks noChangeArrowheads="1"/>
          </p:cNvSpPr>
          <p:nvPr/>
        </p:nvSpPr>
        <p:spPr bwMode="auto">
          <a:xfrm>
            <a:off x="1742019" y="5418139"/>
            <a:ext cx="155492"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a:t>
            </a:r>
          </a:p>
        </p:txBody>
      </p:sp>
      <p:sp>
        <p:nvSpPr>
          <p:cNvPr id="91165" name="Rectangle 31"/>
          <p:cNvSpPr>
            <a:spLocks noChangeArrowheads="1"/>
          </p:cNvSpPr>
          <p:nvPr/>
        </p:nvSpPr>
        <p:spPr bwMode="auto">
          <a:xfrm>
            <a:off x="2148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10</a:t>
            </a:r>
          </a:p>
        </p:txBody>
      </p:sp>
      <p:sp>
        <p:nvSpPr>
          <p:cNvPr id="91166" name="Rectangle 32"/>
          <p:cNvSpPr>
            <a:spLocks noChangeArrowheads="1"/>
          </p:cNvSpPr>
          <p:nvPr/>
        </p:nvSpPr>
        <p:spPr bwMode="auto">
          <a:xfrm>
            <a:off x="2656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15</a:t>
            </a:r>
          </a:p>
        </p:txBody>
      </p:sp>
      <p:sp>
        <p:nvSpPr>
          <p:cNvPr id="91167" name="Rectangle 33"/>
          <p:cNvSpPr>
            <a:spLocks noChangeArrowheads="1"/>
          </p:cNvSpPr>
          <p:nvPr/>
        </p:nvSpPr>
        <p:spPr bwMode="auto">
          <a:xfrm>
            <a:off x="3026843" y="53911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smtClean="0">
              <a:solidFill>
                <a:srgbClr val="FFFFFF"/>
              </a:solidFill>
            </a:endParaRPr>
          </a:p>
        </p:txBody>
      </p:sp>
      <p:sp>
        <p:nvSpPr>
          <p:cNvPr id="91168" name="Rectangle 34"/>
          <p:cNvSpPr>
            <a:spLocks noChangeArrowheads="1"/>
          </p:cNvSpPr>
          <p:nvPr/>
        </p:nvSpPr>
        <p:spPr bwMode="auto">
          <a:xfrm>
            <a:off x="3191945"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20</a:t>
            </a:r>
          </a:p>
        </p:txBody>
      </p:sp>
      <p:sp>
        <p:nvSpPr>
          <p:cNvPr id="91169" name="Rectangle 35"/>
          <p:cNvSpPr>
            <a:spLocks noChangeArrowheads="1"/>
          </p:cNvSpPr>
          <p:nvPr/>
        </p:nvSpPr>
        <p:spPr bwMode="auto">
          <a:xfrm>
            <a:off x="37211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25</a:t>
            </a:r>
          </a:p>
        </p:txBody>
      </p:sp>
      <p:sp>
        <p:nvSpPr>
          <p:cNvPr id="91170" name="Rectangle 36"/>
          <p:cNvSpPr>
            <a:spLocks noChangeArrowheads="1"/>
          </p:cNvSpPr>
          <p:nvPr/>
        </p:nvSpPr>
        <p:spPr bwMode="auto">
          <a:xfrm>
            <a:off x="42418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30</a:t>
            </a:r>
          </a:p>
        </p:txBody>
      </p:sp>
      <p:sp>
        <p:nvSpPr>
          <p:cNvPr id="91171" name="Rectangle 37"/>
          <p:cNvSpPr>
            <a:spLocks noChangeArrowheads="1"/>
          </p:cNvSpPr>
          <p:nvPr/>
        </p:nvSpPr>
        <p:spPr bwMode="auto">
          <a:xfrm>
            <a:off x="47667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35</a:t>
            </a:r>
          </a:p>
        </p:txBody>
      </p:sp>
      <p:sp>
        <p:nvSpPr>
          <p:cNvPr id="91172" name="Rectangle 38"/>
          <p:cNvSpPr>
            <a:spLocks noChangeArrowheads="1"/>
          </p:cNvSpPr>
          <p:nvPr/>
        </p:nvSpPr>
        <p:spPr bwMode="auto">
          <a:xfrm>
            <a:off x="52916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40</a:t>
            </a:r>
          </a:p>
        </p:txBody>
      </p:sp>
      <p:sp>
        <p:nvSpPr>
          <p:cNvPr id="91173" name="Rectangle 39"/>
          <p:cNvSpPr>
            <a:spLocks noChangeArrowheads="1"/>
          </p:cNvSpPr>
          <p:nvPr/>
        </p:nvSpPr>
        <p:spPr bwMode="auto">
          <a:xfrm>
            <a:off x="58166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45</a:t>
            </a:r>
          </a:p>
        </p:txBody>
      </p:sp>
      <p:sp>
        <p:nvSpPr>
          <p:cNvPr id="91174" name="Rectangle 40"/>
          <p:cNvSpPr>
            <a:spLocks noChangeArrowheads="1"/>
          </p:cNvSpPr>
          <p:nvPr/>
        </p:nvSpPr>
        <p:spPr bwMode="auto">
          <a:xfrm>
            <a:off x="6339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50</a:t>
            </a:r>
          </a:p>
        </p:txBody>
      </p:sp>
      <p:sp>
        <p:nvSpPr>
          <p:cNvPr id="91175" name="Rectangle 41"/>
          <p:cNvSpPr>
            <a:spLocks noChangeArrowheads="1"/>
          </p:cNvSpPr>
          <p:nvPr/>
        </p:nvSpPr>
        <p:spPr bwMode="auto">
          <a:xfrm>
            <a:off x="68622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55</a:t>
            </a:r>
          </a:p>
        </p:txBody>
      </p:sp>
      <p:sp>
        <p:nvSpPr>
          <p:cNvPr id="91176" name="Rectangle 42"/>
          <p:cNvSpPr>
            <a:spLocks noChangeArrowheads="1"/>
          </p:cNvSpPr>
          <p:nvPr/>
        </p:nvSpPr>
        <p:spPr bwMode="auto">
          <a:xfrm>
            <a:off x="73871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60</a:t>
            </a:r>
          </a:p>
        </p:txBody>
      </p:sp>
      <p:sp>
        <p:nvSpPr>
          <p:cNvPr id="91177" name="Rectangle 43"/>
          <p:cNvSpPr>
            <a:spLocks noChangeArrowheads="1"/>
          </p:cNvSpPr>
          <p:nvPr/>
        </p:nvSpPr>
        <p:spPr bwMode="auto">
          <a:xfrm>
            <a:off x="7909994"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65</a:t>
            </a:r>
          </a:p>
        </p:txBody>
      </p:sp>
      <p:sp>
        <p:nvSpPr>
          <p:cNvPr id="91178" name="Rectangle 44"/>
          <p:cNvSpPr>
            <a:spLocks noChangeArrowheads="1"/>
          </p:cNvSpPr>
          <p:nvPr/>
        </p:nvSpPr>
        <p:spPr bwMode="auto">
          <a:xfrm rot="-5400000">
            <a:off x="-811879" y="3330510"/>
            <a:ext cx="264610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 in each age group to develop </a:t>
            </a:r>
          </a:p>
        </p:txBody>
      </p:sp>
      <p:sp>
        <p:nvSpPr>
          <p:cNvPr id="91179" name="Rectangle 45"/>
          <p:cNvSpPr>
            <a:spLocks noChangeArrowheads="1"/>
          </p:cNvSpPr>
          <p:nvPr/>
        </p:nvSpPr>
        <p:spPr bwMode="auto">
          <a:xfrm rot="-5400000">
            <a:off x="-63992" y="3370196"/>
            <a:ext cx="184883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first-time dependence</a:t>
            </a:r>
          </a:p>
        </p:txBody>
      </p:sp>
      <p:sp>
        <p:nvSpPr>
          <p:cNvPr id="91180" name="Line 46"/>
          <p:cNvSpPr>
            <a:spLocks noChangeShapeType="1"/>
          </p:cNvSpPr>
          <p:nvPr/>
        </p:nvSpPr>
        <p:spPr bwMode="auto">
          <a:xfrm flipV="1">
            <a:off x="1722978" y="5283200"/>
            <a:ext cx="8030633" cy="158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1" name="Line 47"/>
          <p:cNvSpPr>
            <a:spLocks noChangeShapeType="1"/>
          </p:cNvSpPr>
          <p:nvPr/>
        </p:nvSpPr>
        <p:spPr bwMode="auto">
          <a:xfrm flipV="1">
            <a:off x="22521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2" name="Line 48"/>
          <p:cNvSpPr>
            <a:spLocks noChangeShapeType="1"/>
          </p:cNvSpPr>
          <p:nvPr/>
        </p:nvSpPr>
        <p:spPr bwMode="auto">
          <a:xfrm flipV="1">
            <a:off x="2781312" y="5284788"/>
            <a:ext cx="4233"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3" name="Line 49"/>
          <p:cNvSpPr>
            <a:spLocks noChangeShapeType="1"/>
          </p:cNvSpPr>
          <p:nvPr/>
        </p:nvSpPr>
        <p:spPr bwMode="auto">
          <a:xfrm flipV="1">
            <a:off x="32935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4" name="Line 50"/>
          <p:cNvSpPr>
            <a:spLocks noChangeShapeType="1"/>
          </p:cNvSpPr>
          <p:nvPr/>
        </p:nvSpPr>
        <p:spPr bwMode="auto">
          <a:xfrm flipV="1">
            <a:off x="38227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5" name="Line 51"/>
          <p:cNvSpPr>
            <a:spLocks noChangeShapeType="1"/>
          </p:cNvSpPr>
          <p:nvPr/>
        </p:nvSpPr>
        <p:spPr bwMode="auto">
          <a:xfrm flipV="1">
            <a:off x="4351867"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6" name="Line 52"/>
          <p:cNvSpPr>
            <a:spLocks noChangeShapeType="1"/>
          </p:cNvSpPr>
          <p:nvPr/>
        </p:nvSpPr>
        <p:spPr bwMode="auto">
          <a:xfrm flipV="1">
            <a:off x="4883151" y="5284788"/>
            <a:ext cx="2116"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7" name="Line 53"/>
          <p:cNvSpPr>
            <a:spLocks noChangeShapeType="1"/>
          </p:cNvSpPr>
          <p:nvPr/>
        </p:nvSpPr>
        <p:spPr bwMode="auto">
          <a:xfrm flipV="1">
            <a:off x="54102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8" name="Line 54"/>
          <p:cNvSpPr>
            <a:spLocks noChangeShapeType="1"/>
          </p:cNvSpPr>
          <p:nvPr/>
        </p:nvSpPr>
        <p:spPr bwMode="auto">
          <a:xfrm flipV="1">
            <a:off x="59224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9" name="Line 55"/>
          <p:cNvSpPr>
            <a:spLocks noChangeShapeType="1"/>
          </p:cNvSpPr>
          <p:nvPr/>
        </p:nvSpPr>
        <p:spPr bwMode="auto">
          <a:xfrm flipV="1">
            <a:off x="6453717"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0" name="Line 56"/>
          <p:cNvSpPr>
            <a:spLocks noChangeShapeType="1"/>
          </p:cNvSpPr>
          <p:nvPr/>
        </p:nvSpPr>
        <p:spPr bwMode="auto">
          <a:xfrm flipV="1">
            <a:off x="6985000"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1" name="Line 57"/>
          <p:cNvSpPr>
            <a:spLocks noChangeShapeType="1"/>
          </p:cNvSpPr>
          <p:nvPr/>
        </p:nvSpPr>
        <p:spPr bwMode="auto">
          <a:xfrm flipV="1">
            <a:off x="75099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2" name="Line 58"/>
          <p:cNvSpPr>
            <a:spLocks noChangeShapeType="1"/>
          </p:cNvSpPr>
          <p:nvPr/>
        </p:nvSpPr>
        <p:spPr bwMode="auto">
          <a:xfrm flipV="1">
            <a:off x="8020051"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3" name="Freeform 59"/>
          <p:cNvSpPr>
            <a:spLocks/>
          </p:cNvSpPr>
          <p:nvPr/>
        </p:nvSpPr>
        <p:spPr bwMode="auto">
          <a:xfrm>
            <a:off x="1761068" y="2339983"/>
            <a:ext cx="6824133" cy="2932113"/>
          </a:xfrm>
          <a:custGeom>
            <a:avLst/>
            <a:gdLst>
              <a:gd name="T0" fmla="*/ 2147483647 w 3627"/>
              <a:gd name="T1" fmla="*/ 2147483647 h 1847"/>
              <a:gd name="T2" fmla="*/ 2147483647 w 3627"/>
              <a:gd name="T3" fmla="*/ 2147483647 h 1847"/>
              <a:gd name="T4" fmla="*/ 2147483647 w 3627"/>
              <a:gd name="T5" fmla="*/ 2147483647 h 1847"/>
              <a:gd name="T6" fmla="*/ 2147483647 w 3627"/>
              <a:gd name="T7" fmla="*/ 2147483647 h 1847"/>
              <a:gd name="T8" fmla="*/ 2147483647 w 3627"/>
              <a:gd name="T9" fmla="*/ 2147483647 h 1847"/>
              <a:gd name="T10" fmla="*/ 2147483647 w 3627"/>
              <a:gd name="T11" fmla="*/ 2147483647 h 1847"/>
              <a:gd name="T12" fmla="*/ 2147483647 w 3627"/>
              <a:gd name="T13" fmla="*/ 0 h 1847"/>
              <a:gd name="T14" fmla="*/ 2147483647 w 3627"/>
              <a:gd name="T15" fmla="*/ 2147483647 h 1847"/>
              <a:gd name="T16" fmla="*/ 2147483647 w 3627"/>
              <a:gd name="T17" fmla="*/ 2147483647 h 1847"/>
              <a:gd name="T18" fmla="*/ 2147483647 w 3627"/>
              <a:gd name="T19" fmla="*/ 2147483647 h 1847"/>
              <a:gd name="T20" fmla="*/ 2147483647 w 3627"/>
              <a:gd name="T21" fmla="*/ 2147483647 h 1847"/>
              <a:gd name="T22" fmla="*/ 2147483647 w 3627"/>
              <a:gd name="T23" fmla="*/ 2147483647 h 1847"/>
              <a:gd name="T24" fmla="*/ 2147483647 w 3627"/>
              <a:gd name="T25" fmla="*/ 2147483647 h 1847"/>
              <a:gd name="T26" fmla="*/ 2147483647 w 3627"/>
              <a:gd name="T27" fmla="*/ 2147483647 h 1847"/>
              <a:gd name="T28" fmla="*/ 2147483647 w 3627"/>
              <a:gd name="T29" fmla="*/ 2147483647 h 1847"/>
              <a:gd name="T30" fmla="*/ 2147483647 w 3627"/>
              <a:gd name="T31" fmla="*/ 2147483647 h 1847"/>
              <a:gd name="T32" fmla="*/ 2147483647 w 3627"/>
              <a:gd name="T33" fmla="*/ 2147483647 h 1847"/>
              <a:gd name="T34" fmla="*/ 2147483647 w 3627"/>
              <a:gd name="T35" fmla="*/ 2147483647 h 1847"/>
              <a:gd name="T36" fmla="*/ 2147483647 w 3627"/>
              <a:gd name="T37" fmla="*/ 2147483647 h 1847"/>
              <a:gd name="T38" fmla="*/ 2147483647 w 3627"/>
              <a:gd name="T39" fmla="*/ 2147483647 h 1847"/>
              <a:gd name="T40" fmla="*/ 2147483647 w 3627"/>
              <a:gd name="T41" fmla="*/ 2147483647 h 1847"/>
              <a:gd name="T42" fmla="*/ 2147483647 w 3627"/>
              <a:gd name="T43" fmla="*/ 2147483647 h 1847"/>
              <a:gd name="T44" fmla="*/ 2147483647 w 3627"/>
              <a:gd name="T45" fmla="*/ 2147483647 h 1847"/>
              <a:gd name="T46" fmla="*/ 2147483647 w 3627"/>
              <a:gd name="T47" fmla="*/ 2147483647 h 1847"/>
              <a:gd name="T48" fmla="*/ 2147483647 w 3627"/>
              <a:gd name="T49" fmla="*/ 2147483647 h 1847"/>
              <a:gd name="T50" fmla="*/ 2147483647 w 3627"/>
              <a:gd name="T51" fmla="*/ 2147483647 h 1847"/>
              <a:gd name="T52" fmla="*/ 2147483647 w 3627"/>
              <a:gd name="T53" fmla="*/ 2147483647 h 1847"/>
              <a:gd name="T54" fmla="*/ 2147483647 w 3627"/>
              <a:gd name="T55" fmla="*/ 2147483647 h 1847"/>
              <a:gd name="T56" fmla="*/ 2147483647 w 3627"/>
              <a:gd name="T57" fmla="*/ 2147483647 h 1847"/>
              <a:gd name="T58" fmla="*/ 2147483647 w 3627"/>
              <a:gd name="T59" fmla="*/ 2147483647 h 1847"/>
              <a:gd name="T60" fmla="*/ 2147483647 w 3627"/>
              <a:gd name="T61" fmla="*/ 2147483647 h 1847"/>
              <a:gd name="T62" fmla="*/ 2147483647 w 3627"/>
              <a:gd name="T63" fmla="*/ 2147483647 h 18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27" h="1847">
                <a:moveTo>
                  <a:pt x="0" y="1793"/>
                </a:moveTo>
                <a:lnTo>
                  <a:pt x="58" y="1838"/>
                </a:lnTo>
                <a:lnTo>
                  <a:pt x="106" y="1838"/>
                </a:lnTo>
                <a:lnTo>
                  <a:pt x="165" y="1847"/>
                </a:lnTo>
                <a:lnTo>
                  <a:pt x="223" y="1820"/>
                </a:lnTo>
                <a:lnTo>
                  <a:pt x="281" y="1820"/>
                </a:lnTo>
                <a:lnTo>
                  <a:pt x="329" y="1820"/>
                </a:lnTo>
                <a:lnTo>
                  <a:pt x="388" y="1758"/>
                </a:lnTo>
                <a:lnTo>
                  <a:pt x="446" y="1608"/>
                </a:lnTo>
                <a:lnTo>
                  <a:pt x="504" y="1378"/>
                </a:lnTo>
                <a:lnTo>
                  <a:pt x="552" y="1167"/>
                </a:lnTo>
                <a:lnTo>
                  <a:pt x="611" y="283"/>
                </a:lnTo>
                <a:lnTo>
                  <a:pt x="669" y="229"/>
                </a:lnTo>
                <a:lnTo>
                  <a:pt x="727" y="0"/>
                </a:lnTo>
                <a:lnTo>
                  <a:pt x="776" y="866"/>
                </a:lnTo>
                <a:lnTo>
                  <a:pt x="834" y="1104"/>
                </a:lnTo>
                <a:lnTo>
                  <a:pt x="892" y="1264"/>
                </a:lnTo>
                <a:lnTo>
                  <a:pt x="950" y="1440"/>
                </a:lnTo>
                <a:lnTo>
                  <a:pt x="1009" y="1555"/>
                </a:lnTo>
                <a:lnTo>
                  <a:pt x="1057" y="1582"/>
                </a:lnTo>
                <a:lnTo>
                  <a:pt x="1173" y="1670"/>
                </a:lnTo>
                <a:lnTo>
                  <a:pt x="1232" y="1740"/>
                </a:lnTo>
                <a:lnTo>
                  <a:pt x="1280" y="1670"/>
                </a:lnTo>
                <a:lnTo>
                  <a:pt x="1338" y="1811"/>
                </a:lnTo>
                <a:lnTo>
                  <a:pt x="1455" y="1793"/>
                </a:lnTo>
                <a:lnTo>
                  <a:pt x="1503" y="1776"/>
                </a:lnTo>
                <a:lnTo>
                  <a:pt x="1562" y="1803"/>
                </a:lnTo>
                <a:lnTo>
                  <a:pt x="1619" y="1793"/>
                </a:lnTo>
                <a:lnTo>
                  <a:pt x="1678" y="1758"/>
                </a:lnTo>
                <a:lnTo>
                  <a:pt x="1726" y="1820"/>
                </a:lnTo>
                <a:lnTo>
                  <a:pt x="1785" y="1803"/>
                </a:lnTo>
                <a:lnTo>
                  <a:pt x="1843" y="1811"/>
                </a:lnTo>
                <a:lnTo>
                  <a:pt x="1901" y="1820"/>
                </a:lnTo>
                <a:lnTo>
                  <a:pt x="1949" y="1793"/>
                </a:lnTo>
                <a:lnTo>
                  <a:pt x="2008" y="1829"/>
                </a:lnTo>
                <a:lnTo>
                  <a:pt x="2066" y="1829"/>
                </a:lnTo>
                <a:lnTo>
                  <a:pt x="2124" y="1847"/>
                </a:lnTo>
                <a:lnTo>
                  <a:pt x="2172" y="1820"/>
                </a:lnTo>
                <a:lnTo>
                  <a:pt x="2231" y="1803"/>
                </a:lnTo>
                <a:lnTo>
                  <a:pt x="2289" y="1838"/>
                </a:lnTo>
                <a:lnTo>
                  <a:pt x="2347" y="1847"/>
                </a:lnTo>
                <a:lnTo>
                  <a:pt x="2395" y="1829"/>
                </a:lnTo>
                <a:lnTo>
                  <a:pt x="2454" y="1847"/>
                </a:lnTo>
                <a:lnTo>
                  <a:pt x="2512" y="1847"/>
                </a:lnTo>
                <a:lnTo>
                  <a:pt x="2570" y="1838"/>
                </a:lnTo>
                <a:lnTo>
                  <a:pt x="2618" y="1847"/>
                </a:lnTo>
                <a:lnTo>
                  <a:pt x="2677" y="1847"/>
                </a:lnTo>
                <a:lnTo>
                  <a:pt x="2735" y="1829"/>
                </a:lnTo>
                <a:lnTo>
                  <a:pt x="2793" y="1820"/>
                </a:lnTo>
                <a:lnTo>
                  <a:pt x="2852" y="1838"/>
                </a:lnTo>
                <a:lnTo>
                  <a:pt x="2900" y="1847"/>
                </a:lnTo>
                <a:lnTo>
                  <a:pt x="2958" y="1847"/>
                </a:lnTo>
                <a:lnTo>
                  <a:pt x="3016" y="1838"/>
                </a:lnTo>
                <a:lnTo>
                  <a:pt x="3075" y="1838"/>
                </a:lnTo>
                <a:lnTo>
                  <a:pt x="3123" y="1847"/>
                </a:lnTo>
                <a:lnTo>
                  <a:pt x="3181" y="1847"/>
                </a:lnTo>
                <a:lnTo>
                  <a:pt x="3239" y="1838"/>
                </a:lnTo>
                <a:lnTo>
                  <a:pt x="3298" y="1838"/>
                </a:lnTo>
                <a:lnTo>
                  <a:pt x="3346" y="1847"/>
                </a:lnTo>
                <a:lnTo>
                  <a:pt x="3404" y="1847"/>
                </a:lnTo>
                <a:lnTo>
                  <a:pt x="3462" y="1847"/>
                </a:lnTo>
                <a:lnTo>
                  <a:pt x="3521" y="1847"/>
                </a:lnTo>
                <a:lnTo>
                  <a:pt x="3570" y="1847"/>
                </a:lnTo>
                <a:lnTo>
                  <a:pt x="3627" y="1847"/>
                </a:lnTo>
              </a:path>
            </a:pathLst>
          </a:custGeom>
          <a:noFill/>
          <a:ln w="65151">
            <a:solidFill>
              <a:srgbClr val="0033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4" name="Text Box 60"/>
          <p:cNvSpPr txBox="1">
            <a:spLocks noChangeArrowheads="1"/>
          </p:cNvSpPr>
          <p:nvPr/>
        </p:nvSpPr>
        <p:spPr bwMode="auto">
          <a:xfrm>
            <a:off x="3795184" y="1755778"/>
            <a:ext cx="1346844"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003300"/>
                </a:solidFill>
              </a:rPr>
              <a:t>Cannabis</a:t>
            </a:r>
          </a:p>
        </p:txBody>
      </p:sp>
      <p:sp>
        <p:nvSpPr>
          <p:cNvPr id="91195" name="Text Box 61"/>
          <p:cNvSpPr txBox="1">
            <a:spLocks noChangeArrowheads="1"/>
          </p:cNvSpPr>
          <p:nvPr/>
        </p:nvSpPr>
        <p:spPr bwMode="auto">
          <a:xfrm>
            <a:off x="4438651" y="2055817"/>
            <a:ext cx="1143390"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FF0000"/>
                </a:solidFill>
              </a:rPr>
              <a:t>Alcohol</a:t>
            </a:r>
          </a:p>
        </p:txBody>
      </p:sp>
      <p:sp>
        <p:nvSpPr>
          <p:cNvPr id="91196" name="Line 62"/>
          <p:cNvSpPr>
            <a:spLocks noChangeShapeType="1"/>
          </p:cNvSpPr>
          <p:nvPr/>
        </p:nvSpPr>
        <p:spPr bwMode="auto">
          <a:xfrm flipH="1">
            <a:off x="3613151" y="2438400"/>
            <a:ext cx="901700" cy="533400"/>
          </a:xfrm>
          <a:prstGeom prst="line">
            <a:avLst/>
          </a:prstGeom>
          <a:noFill/>
          <a:ln w="381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7" name="Line 63"/>
          <p:cNvSpPr>
            <a:spLocks noChangeShapeType="1"/>
          </p:cNvSpPr>
          <p:nvPr/>
        </p:nvSpPr>
        <p:spPr bwMode="auto">
          <a:xfrm flipH="1">
            <a:off x="3225812" y="2133600"/>
            <a:ext cx="700617" cy="457200"/>
          </a:xfrm>
          <a:prstGeom prst="line">
            <a:avLst/>
          </a:prstGeom>
          <a:noFill/>
          <a:ln w="38100">
            <a:solidFill>
              <a:srgbClr val="00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3716160" name="Freeform 64"/>
          <p:cNvSpPr>
            <a:spLocks/>
          </p:cNvSpPr>
          <p:nvPr/>
        </p:nvSpPr>
        <p:spPr bwMode="auto">
          <a:xfrm>
            <a:off x="1771662" y="2819400"/>
            <a:ext cx="7285567" cy="2425700"/>
          </a:xfrm>
          <a:custGeom>
            <a:avLst/>
            <a:gdLst/>
            <a:ahLst/>
            <a:cxnLst>
              <a:cxn ang="0">
                <a:pos x="0" y="1528"/>
              </a:cxn>
              <a:cxn ang="0">
                <a:pos x="54" y="1528"/>
              </a:cxn>
              <a:cxn ang="0">
                <a:pos x="108" y="1522"/>
              </a:cxn>
              <a:cxn ang="0">
                <a:pos x="162" y="1522"/>
              </a:cxn>
              <a:cxn ang="0">
                <a:pos x="216" y="1505"/>
              </a:cxn>
              <a:cxn ang="0">
                <a:pos x="271" y="1500"/>
              </a:cxn>
              <a:cxn ang="0">
                <a:pos x="333" y="1488"/>
              </a:cxn>
              <a:cxn ang="0">
                <a:pos x="387" y="1420"/>
              </a:cxn>
              <a:cxn ang="0">
                <a:pos x="442" y="1420"/>
              </a:cxn>
              <a:cxn ang="0">
                <a:pos x="495" y="1375"/>
              </a:cxn>
              <a:cxn ang="0">
                <a:pos x="549" y="1187"/>
              </a:cxn>
              <a:cxn ang="0">
                <a:pos x="604" y="880"/>
              </a:cxn>
              <a:cxn ang="0">
                <a:pos x="658" y="562"/>
              </a:cxn>
              <a:cxn ang="0">
                <a:pos x="720" y="0"/>
              </a:cxn>
              <a:cxn ang="0">
                <a:pos x="775" y="517"/>
              </a:cxn>
              <a:cxn ang="0">
                <a:pos x="882" y="551"/>
              </a:cxn>
              <a:cxn ang="0">
                <a:pos x="937" y="619"/>
              </a:cxn>
              <a:cxn ang="0">
                <a:pos x="991" y="756"/>
              </a:cxn>
              <a:cxn ang="0">
                <a:pos x="1053" y="789"/>
              </a:cxn>
              <a:cxn ang="0">
                <a:pos x="1082" y="776"/>
              </a:cxn>
              <a:cxn ang="0">
                <a:pos x="1106" y="800"/>
              </a:cxn>
              <a:cxn ang="0">
                <a:pos x="1161" y="1000"/>
              </a:cxn>
              <a:cxn ang="0">
                <a:pos x="1215" y="949"/>
              </a:cxn>
              <a:cxn ang="0">
                <a:pos x="1270" y="886"/>
              </a:cxn>
              <a:cxn ang="0">
                <a:pos x="1324" y="1062"/>
              </a:cxn>
              <a:cxn ang="0">
                <a:pos x="1440" y="1017"/>
              </a:cxn>
              <a:cxn ang="0">
                <a:pos x="1495" y="1102"/>
              </a:cxn>
              <a:cxn ang="0">
                <a:pos x="1548" y="1068"/>
              </a:cxn>
              <a:cxn ang="0">
                <a:pos x="1603" y="1096"/>
              </a:cxn>
              <a:cxn ang="0">
                <a:pos x="1711" y="897"/>
              </a:cxn>
              <a:cxn ang="0">
                <a:pos x="1773" y="965"/>
              </a:cxn>
              <a:cxn ang="0">
                <a:pos x="1828" y="954"/>
              </a:cxn>
              <a:cxn ang="0">
                <a:pos x="1881" y="977"/>
              </a:cxn>
              <a:cxn ang="0">
                <a:pos x="1990" y="943"/>
              </a:cxn>
              <a:cxn ang="0">
                <a:pos x="2044" y="829"/>
              </a:cxn>
              <a:cxn ang="0">
                <a:pos x="2099" y="965"/>
              </a:cxn>
              <a:cxn ang="0">
                <a:pos x="2161" y="949"/>
              </a:cxn>
              <a:cxn ang="0">
                <a:pos x="2269" y="823"/>
              </a:cxn>
              <a:cxn ang="0">
                <a:pos x="2323" y="1028"/>
              </a:cxn>
              <a:cxn ang="0">
                <a:pos x="2377" y="983"/>
              </a:cxn>
              <a:cxn ang="0">
                <a:pos x="2432" y="920"/>
              </a:cxn>
              <a:cxn ang="0">
                <a:pos x="2601" y="869"/>
              </a:cxn>
              <a:cxn ang="0">
                <a:pos x="2710" y="1000"/>
              </a:cxn>
              <a:cxn ang="0">
                <a:pos x="2764" y="841"/>
              </a:cxn>
              <a:cxn ang="0">
                <a:pos x="2881" y="1017"/>
              </a:cxn>
              <a:cxn ang="0">
                <a:pos x="2989" y="931"/>
              </a:cxn>
              <a:cxn ang="0">
                <a:pos x="3097" y="977"/>
              </a:cxn>
              <a:cxn ang="0">
                <a:pos x="3152" y="988"/>
              </a:cxn>
              <a:cxn ang="0">
                <a:pos x="3214" y="891"/>
              </a:cxn>
              <a:cxn ang="0">
                <a:pos x="3268" y="1113"/>
              </a:cxn>
              <a:cxn ang="0">
                <a:pos x="3322" y="937"/>
              </a:cxn>
              <a:cxn ang="0">
                <a:pos x="3376" y="1182"/>
              </a:cxn>
              <a:cxn ang="0">
                <a:pos x="3430" y="1318"/>
              </a:cxn>
              <a:cxn ang="0">
                <a:pos x="3485" y="1193"/>
              </a:cxn>
              <a:cxn ang="0">
                <a:pos x="3539" y="1238"/>
              </a:cxn>
              <a:cxn ang="0">
                <a:pos x="3601" y="1182"/>
              </a:cxn>
              <a:cxn ang="0">
                <a:pos x="3655" y="1182"/>
              </a:cxn>
              <a:cxn ang="0">
                <a:pos x="3709" y="1136"/>
              </a:cxn>
              <a:cxn ang="0">
                <a:pos x="3763" y="1221"/>
              </a:cxn>
              <a:cxn ang="0">
                <a:pos x="3818" y="1289"/>
              </a:cxn>
              <a:cxn ang="0">
                <a:pos x="3872" y="1346"/>
              </a:cxn>
            </a:cxnLst>
            <a:rect l="0" t="0" r="r" b="b"/>
            <a:pathLst>
              <a:path w="3872" h="1528">
                <a:moveTo>
                  <a:pt x="0" y="1528"/>
                </a:moveTo>
                <a:lnTo>
                  <a:pt x="54" y="1528"/>
                </a:lnTo>
                <a:lnTo>
                  <a:pt x="108" y="1522"/>
                </a:lnTo>
                <a:lnTo>
                  <a:pt x="162" y="1522"/>
                </a:lnTo>
                <a:lnTo>
                  <a:pt x="216" y="1505"/>
                </a:lnTo>
                <a:lnTo>
                  <a:pt x="271" y="1500"/>
                </a:lnTo>
                <a:lnTo>
                  <a:pt x="333" y="1488"/>
                </a:lnTo>
                <a:lnTo>
                  <a:pt x="387" y="1420"/>
                </a:lnTo>
                <a:lnTo>
                  <a:pt x="442" y="1420"/>
                </a:lnTo>
                <a:lnTo>
                  <a:pt x="495" y="1375"/>
                </a:lnTo>
                <a:lnTo>
                  <a:pt x="549" y="1187"/>
                </a:lnTo>
                <a:lnTo>
                  <a:pt x="604" y="880"/>
                </a:lnTo>
                <a:lnTo>
                  <a:pt x="658" y="562"/>
                </a:lnTo>
                <a:lnTo>
                  <a:pt x="720" y="0"/>
                </a:lnTo>
                <a:lnTo>
                  <a:pt x="775" y="517"/>
                </a:lnTo>
                <a:lnTo>
                  <a:pt x="882" y="551"/>
                </a:lnTo>
                <a:lnTo>
                  <a:pt x="937" y="619"/>
                </a:lnTo>
                <a:lnTo>
                  <a:pt x="991" y="756"/>
                </a:lnTo>
                <a:lnTo>
                  <a:pt x="1053" y="789"/>
                </a:lnTo>
                <a:lnTo>
                  <a:pt x="1082" y="776"/>
                </a:lnTo>
                <a:lnTo>
                  <a:pt x="1106" y="800"/>
                </a:lnTo>
                <a:lnTo>
                  <a:pt x="1161" y="1000"/>
                </a:lnTo>
                <a:lnTo>
                  <a:pt x="1215" y="949"/>
                </a:lnTo>
                <a:lnTo>
                  <a:pt x="1270" y="886"/>
                </a:lnTo>
                <a:lnTo>
                  <a:pt x="1324" y="1062"/>
                </a:lnTo>
                <a:lnTo>
                  <a:pt x="1440" y="1017"/>
                </a:lnTo>
                <a:lnTo>
                  <a:pt x="1495" y="1102"/>
                </a:lnTo>
                <a:lnTo>
                  <a:pt x="1548" y="1068"/>
                </a:lnTo>
                <a:lnTo>
                  <a:pt x="1603" y="1096"/>
                </a:lnTo>
                <a:lnTo>
                  <a:pt x="1711" y="897"/>
                </a:lnTo>
                <a:lnTo>
                  <a:pt x="1773" y="965"/>
                </a:lnTo>
                <a:lnTo>
                  <a:pt x="1828" y="954"/>
                </a:lnTo>
                <a:lnTo>
                  <a:pt x="1881" y="977"/>
                </a:lnTo>
                <a:lnTo>
                  <a:pt x="1990" y="943"/>
                </a:lnTo>
                <a:lnTo>
                  <a:pt x="2044" y="829"/>
                </a:lnTo>
                <a:lnTo>
                  <a:pt x="2099" y="965"/>
                </a:lnTo>
                <a:lnTo>
                  <a:pt x="2161" y="949"/>
                </a:lnTo>
                <a:lnTo>
                  <a:pt x="2269" y="823"/>
                </a:lnTo>
                <a:lnTo>
                  <a:pt x="2323" y="1028"/>
                </a:lnTo>
                <a:lnTo>
                  <a:pt x="2377" y="983"/>
                </a:lnTo>
                <a:lnTo>
                  <a:pt x="2432" y="920"/>
                </a:lnTo>
                <a:lnTo>
                  <a:pt x="2601" y="869"/>
                </a:lnTo>
                <a:lnTo>
                  <a:pt x="2710" y="1000"/>
                </a:lnTo>
                <a:lnTo>
                  <a:pt x="2764" y="841"/>
                </a:lnTo>
                <a:lnTo>
                  <a:pt x="2881" y="1017"/>
                </a:lnTo>
                <a:lnTo>
                  <a:pt x="2989" y="931"/>
                </a:lnTo>
                <a:lnTo>
                  <a:pt x="3097" y="977"/>
                </a:lnTo>
                <a:lnTo>
                  <a:pt x="3152" y="988"/>
                </a:lnTo>
                <a:lnTo>
                  <a:pt x="3214" y="891"/>
                </a:lnTo>
                <a:lnTo>
                  <a:pt x="3268" y="1113"/>
                </a:lnTo>
                <a:lnTo>
                  <a:pt x="3322" y="937"/>
                </a:lnTo>
                <a:lnTo>
                  <a:pt x="3376" y="1182"/>
                </a:lnTo>
                <a:lnTo>
                  <a:pt x="3430" y="1318"/>
                </a:lnTo>
                <a:lnTo>
                  <a:pt x="3485" y="1193"/>
                </a:lnTo>
                <a:lnTo>
                  <a:pt x="3539" y="1238"/>
                </a:lnTo>
                <a:lnTo>
                  <a:pt x="3601" y="1182"/>
                </a:lnTo>
                <a:lnTo>
                  <a:pt x="3655" y="1182"/>
                </a:lnTo>
                <a:lnTo>
                  <a:pt x="3709" y="1136"/>
                </a:lnTo>
                <a:lnTo>
                  <a:pt x="3763" y="1221"/>
                </a:lnTo>
                <a:lnTo>
                  <a:pt x="3818" y="1289"/>
                </a:lnTo>
                <a:lnTo>
                  <a:pt x="3872" y="1346"/>
                </a:lnTo>
              </a:path>
            </a:pathLst>
          </a:custGeom>
          <a:noFill/>
          <a:ln w="63500" cmpd="sng">
            <a:solidFill>
              <a:schemeClr val="tx2">
                <a:lumMod val="60000"/>
                <a:lumOff val="40000"/>
              </a:schemeClr>
            </a:solidFill>
            <a:prstDash val="solid"/>
            <a:round/>
            <a:headEnd/>
            <a:tailEnd/>
          </a:ln>
          <a:effectLst>
            <a:outerShdw dist="35921" dir="2700000" algn="ctr" rotWithShape="0">
              <a:schemeClr val="bg2"/>
            </a:outerShdw>
          </a:effectLst>
        </p:spPr>
        <p:txBody>
          <a:bodyP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3716161" name="Text Box 65"/>
          <p:cNvSpPr txBox="1">
            <a:spLocks noChangeArrowheads="1"/>
          </p:cNvSpPr>
          <p:nvPr/>
        </p:nvSpPr>
        <p:spPr bwMode="auto">
          <a:xfrm>
            <a:off x="1748378" y="1524001"/>
            <a:ext cx="1212961" cy="46166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defRPr/>
            </a:pPr>
            <a:r>
              <a:rPr lang="en-US" sz="2400" b="1" dirty="0">
                <a:solidFill>
                  <a:srgbClr val="000066">
                    <a:lumMod val="60000"/>
                    <a:lumOff val="40000"/>
                  </a:srgbClr>
                </a:solidFill>
                <a:ea typeface="MS PGothic" pitchFamily="34" charset="-128"/>
              </a:rPr>
              <a:t>Tobacco</a:t>
            </a:r>
          </a:p>
        </p:txBody>
      </p:sp>
      <p:sp>
        <p:nvSpPr>
          <p:cNvPr id="3716162" name="Line 66"/>
          <p:cNvSpPr>
            <a:spLocks noChangeShapeType="1"/>
          </p:cNvSpPr>
          <p:nvPr/>
        </p:nvSpPr>
        <p:spPr bwMode="auto">
          <a:xfrm>
            <a:off x="2258495" y="1905000"/>
            <a:ext cx="721783" cy="1143000"/>
          </a:xfrm>
          <a:prstGeom prst="line">
            <a:avLst/>
          </a:prstGeom>
          <a:noFill/>
          <a:ln w="38100">
            <a:solidFill>
              <a:schemeClr val="tx2">
                <a:lumMod val="60000"/>
                <a:lumOff val="40000"/>
              </a:schemeClr>
            </a:solidFill>
            <a:round/>
            <a:headEnd/>
            <a:tailEnd type="triangl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91202" name="Line 68"/>
          <p:cNvSpPr>
            <a:spLocks noChangeShapeType="1"/>
          </p:cNvSpPr>
          <p:nvPr/>
        </p:nvSpPr>
        <p:spPr bwMode="auto">
          <a:xfrm flipV="1">
            <a:off x="8504768" y="52974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3" name="Line 69"/>
          <p:cNvSpPr>
            <a:spLocks noChangeShapeType="1"/>
          </p:cNvSpPr>
          <p:nvPr/>
        </p:nvSpPr>
        <p:spPr bwMode="auto">
          <a:xfrm flipV="1">
            <a:off x="9033933" y="5297488"/>
            <a:ext cx="0"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4" name="Line 70"/>
          <p:cNvSpPr>
            <a:spLocks noChangeShapeType="1"/>
          </p:cNvSpPr>
          <p:nvPr/>
        </p:nvSpPr>
        <p:spPr bwMode="auto">
          <a:xfrm flipV="1">
            <a:off x="9527119" y="5297488"/>
            <a:ext cx="2116"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5" name="Rectangle 73"/>
          <p:cNvSpPr>
            <a:spLocks noChangeArrowheads="1"/>
          </p:cNvSpPr>
          <p:nvPr/>
        </p:nvSpPr>
        <p:spPr bwMode="auto">
          <a:xfrm>
            <a:off x="82782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70</a:t>
            </a:r>
          </a:p>
        </p:txBody>
      </p:sp>
      <p:sp>
        <p:nvSpPr>
          <p:cNvPr id="91206" name="Rectangle 74"/>
          <p:cNvSpPr>
            <a:spLocks noChangeArrowheads="1"/>
          </p:cNvSpPr>
          <p:nvPr/>
        </p:nvSpPr>
        <p:spPr bwMode="auto">
          <a:xfrm>
            <a:off x="87608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75</a:t>
            </a:r>
          </a:p>
        </p:txBody>
      </p:sp>
      <p:sp>
        <p:nvSpPr>
          <p:cNvPr id="2" name="Title 1"/>
          <p:cNvSpPr>
            <a:spLocks noGrp="1"/>
          </p:cNvSpPr>
          <p:nvPr>
            <p:ph type="title"/>
          </p:nvPr>
        </p:nvSpPr>
        <p:spPr>
          <a:xfrm>
            <a:off x="0" y="0"/>
            <a:ext cx="12192000" cy="1056904"/>
          </a:xfrm>
          <a:solidFill>
            <a:srgbClr val="7E0000"/>
          </a:solidFill>
        </p:spPr>
        <p:txBody>
          <a:bodyPr/>
          <a:lstStyle/>
          <a:p>
            <a:r>
              <a:rPr lang="en-US" altLang="en-US" b="1" dirty="0">
                <a:solidFill>
                  <a:schemeClr val="bg1"/>
                </a:solidFill>
                <a:effectLst>
                  <a:outerShdw blurRad="38100" dist="38100" dir="2700000" algn="tl">
                    <a:srgbClr val="000000">
                      <a:alpha val="43137"/>
                    </a:srgbClr>
                  </a:outerShdw>
                </a:effectLst>
              </a:rPr>
              <a:t>Addiction Is a Developmental Disease </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6725922"/>
      </p:ext>
    </p:extLst>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9714" name="Rectangle 2"/>
          <p:cNvSpPr>
            <a:spLocks noGrp="1" noChangeArrowheads="1"/>
          </p:cNvSpPr>
          <p:nvPr>
            <p:ph type="ctrTitle"/>
          </p:nvPr>
        </p:nvSpPr>
        <p:spPr>
          <a:xfrm>
            <a:off x="0" y="0"/>
            <a:ext cx="12192000" cy="997528"/>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Why do people use substances?</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33" y="342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9716" name="Group 4"/>
          <p:cNvGrpSpPr>
            <a:grpSpLocks/>
          </p:cNvGrpSpPr>
          <p:nvPr/>
        </p:nvGrpSpPr>
        <p:grpSpPr bwMode="auto">
          <a:xfrm>
            <a:off x="702089" y="1676400"/>
            <a:ext cx="5290195" cy="3810000"/>
            <a:chOff x="228" y="1056"/>
            <a:chExt cx="2957" cy="2496"/>
          </a:xfrm>
        </p:grpSpPr>
        <p:graphicFrame>
          <p:nvGraphicFramePr>
            <p:cNvPr id="92169" name="Object 5"/>
            <p:cNvGraphicFramePr>
              <a:graphicFrameLocks noChangeAspect="1"/>
            </p:cNvGraphicFramePr>
            <p:nvPr/>
          </p:nvGraphicFramePr>
          <p:xfrm>
            <a:off x="1200" y="1056"/>
            <a:ext cx="1985" cy="2496"/>
          </p:xfrm>
          <a:graphic>
            <a:graphicData uri="http://schemas.openxmlformats.org/presentationml/2006/ole">
              <mc:AlternateContent xmlns:mc="http://schemas.openxmlformats.org/markup-compatibility/2006">
                <mc:Choice xmlns:v="urn:schemas-microsoft-com:vml" Requires="v">
                  <p:oleObj spid="_x0000_s1074" name="Bitmap Image" r:id="rId4" imgW="6609524" imgH="8190476" progId="PBrush">
                    <p:embed/>
                  </p:oleObj>
                </mc:Choice>
                <mc:Fallback>
                  <p:oleObj name="Bitmap Image" r:id="rId4" imgW="6609524" imgH="81904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1056"/>
                          <a:ext cx="198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0" name="Text Box 6"/>
            <p:cNvSpPr txBox="1">
              <a:spLocks noChangeArrowheads="1"/>
            </p:cNvSpPr>
            <p:nvPr/>
          </p:nvSpPr>
          <p:spPr bwMode="auto">
            <a:xfrm>
              <a:off x="228" y="1354"/>
              <a:ext cx="974"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2400" b="1" smtClean="0">
                  <a:solidFill>
                    <a:srgbClr val="000066"/>
                  </a:solidFill>
                </a:rPr>
                <a:t>To</a:t>
              </a:r>
              <a:r>
                <a:rPr lang="en-US" altLang="en-US" sz="2600" b="1" smtClean="0">
                  <a:solidFill>
                    <a:srgbClr val="000066"/>
                  </a:solidFill>
                </a:rPr>
                <a:t> </a:t>
              </a:r>
              <a:r>
                <a:rPr lang="en-US" altLang="en-US" sz="2400" b="1" smtClean="0">
                  <a:solidFill>
                    <a:srgbClr val="000066"/>
                  </a:solidFill>
                </a:rPr>
                <a:t>feel</a:t>
              </a:r>
              <a:r>
                <a:rPr lang="en-US" altLang="en-US" sz="2600" b="1" smtClean="0">
                  <a:solidFill>
                    <a:srgbClr val="000066"/>
                  </a:solidFill>
                </a:rPr>
                <a:t> </a:t>
              </a:r>
              <a:r>
                <a:rPr lang="en-US" altLang="en-US" sz="2400" b="1" smtClean="0">
                  <a:solidFill>
                    <a:srgbClr val="000066"/>
                  </a:solidFill>
                </a:rPr>
                <a:t>good</a:t>
              </a:r>
            </a:p>
            <a:p>
              <a:pPr algn="r" eaLnBrk="0" fontAlgn="base" hangingPunct="0">
                <a:spcBef>
                  <a:spcPct val="0"/>
                </a:spcBef>
                <a:spcAft>
                  <a:spcPct val="0"/>
                </a:spcAft>
                <a:buFontTx/>
                <a:buNone/>
              </a:pPr>
              <a:endParaRPr lang="en-US" altLang="en-US" sz="2400" smtClean="0">
                <a:solidFill>
                  <a:srgbClr val="000066"/>
                </a:solidFill>
              </a:endParaRPr>
            </a:p>
            <a:p>
              <a:pPr algn="r" eaLnBrk="0" fontAlgn="base" hangingPunct="0">
                <a:spcBef>
                  <a:spcPct val="0"/>
                </a:spcBef>
                <a:spcAft>
                  <a:spcPct val="0"/>
                </a:spcAft>
                <a:buFontTx/>
                <a:buNone/>
              </a:pPr>
              <a:r>
                <a:rPr lang="en-US" altLang="en-US" sz="2000" smtClean="0">
                  <a:solidFill>
                    <a:srgbClr val="000000"/>
                  </a:solidFill>
                </a:rPr>
                <a:t>To have novel:</a:t>
              </a:r>
            </a:p>
            <a:p>
              <a:pPr algn="r" eaLnBrk="0" fontAlgn="base" hangingPunct="0">
                <a:spcBef>
                  <a:spcPct val="0"/>
                </a:spcBef>
                <a:spcAft>
                  <a:spcPct val="0"/>
                </a:spcAft>
                <a:buFontTx/>
                <a:buNone/>
              </a:pPr>
              <a:r>
                <a:rPr lang="en-US" altLang="en-US" sz="2000" smtClean="0">
                  <a:solidFill>
                    <a:srgbClr val="000000"/>
                  </a:solidFill>
                </a:rPr>
                <a:t>Feelings</a:t>
              </a:r>
            </a:p>
            <a:p>
              <a:pPr algn="r" eaLnBrk="0" fontAlgn="base" hangingPunct="0">
                <a:spcBef>
                  <a:spcPct val="0"/>
                </a:spcBef>
                <a:spcAft>
                  <a:spcPct val="0"/>
                </a:spcAft>
                <a:buFontTx/>
                <a:buNone/>
              </a:pPr>
              <a:r>
                <a:rPr lang="en-US" altLang="en-US" sz="2000" smtClean="0">
                  <a:solidFill>
                    <a:srgbClr val="000000"/>
                  </a:solidFill>
                </a:rPr>
                <a:t>Sensations</a:t>
              </a:r>
            </a:p>
            <a:p>
              <a:pPr algn="r" eaLnBrk="0" fontAlgn="base" hangingPunct="0">
                <a:spcBef>
                  <a:spcPct val="0"/>
                </a:spcBef>
                <a:spcAft>
                  <a:spcPct val="0"/>
                </a:spcAft>
                <a:buFontTx/>
                <a:buNone/>
              </a:pPr>
              <a:r>
                <a:rPr lang="en-US" altLang="en-US" sz="2000" smtClean="0">
                  <a:solidFill>
                    <a:srgbClr val="000000"/>
                  </a:solidFill>
                </a:rPr>
                <a:t>Experiences</a:t>
              </a:r>
            </a:p>
            <a:p>
              <a:pPr algn="r" eaLnBrk="0" fontAlgn="base" hangingPunct="0">
                <a:spcBef>
                  <a:spcPct val="0"/>
                </a:spcBef>
                <a:spcAft>
                  <a:spcPct val="0"/>
                </a:spcAft>
                <a:buFontTx/>
                <a:buNone/>
              </a:pPr>
              <a:r>
                <a:rPr lang="en-US" altLang="en-US" sz="2000" smtClean="0">
                  <a:solidFill>
                    <a:srgbClr val="000000"/>
                  </a:solidFill>
                </a:rPr>
                <a:t>AND </a:t>
              </a:r>
            </a:p>
            <a:p>
              <a:pPr algn="r" eaLnBrk="0" fontAlgn="base" hangingPunct="0">
                <a:spcBef>
                  <a:spcPct val="0"/>
                </a:spcBef>
                <a:spcAft>
                  <a:spcPct val="0"/>
                </a:spcAft>
                <a:buFontTx/>
                <a:buNone/>
              </a:pPr>
              <a:r>
                <a:rPr lang="en-US" altLang="en-US" sz="2000" smtClean="0">
                  <a:solidFill>
                    <a:srgbClr val="000000"/>
                  </a:solidFill>
                </a:rPr>
                <a:t>To share them</a:t>
              </a:r>
            </a:p>
          </p:txBody>
        </p:sp>
      </p:grpSp>
      <p:grpSp>
        <p:nvGrpSpPr>
          <p:cNvPr id="3699719" name="Group 7"/>
          <p:cNvGrpSpPr>
            <a:grpSpLocks/>
          </p:cNvGrpSpPr>
          <p:nvPr/>
        </p:nvGrpSpPr>
        <p:grpSpPr bwMode="auto">
          <a:xfrm>
            <a:off x="6000762" y="1676400"/>
            <a:ext cx="5988049" cy="3810000"/>
            <a:chOff x="3189" y="1056"/>
            <a:chExt cx="3483" cy="2496"/>
          </a:xfrm>
        </p:grpSpPr>
        <p:graphicFrame>
          <p:nvGraphicFramePr>
            <p:cNvPr id="92167" name="Object 8"/>
            <p:cNvGraphicFramePr>
              <a:graphicFrameLocks noChangeAspect="1"/>
            </p:cNvGraphicFramePr>
            <p:nvPr/>
          </p:nvGraphicFramePr>
          <p:xfrm>
            <a:off x="3189" y="1056"/>
            <a:ext cx="1975" cy="2496"/>
          </p:xfrm>
          <a:graphic>
            <a:graphicData uri="http://schemas.openxmlformats.org/presentationml/2006/ole">
              <mc:AlternateContent xmlns:mc="http://schemas.openxmlformats.org/markup-compatibility/2006">
                <mc:Choice xmlns:v="urn:schemas-microsoft-com:vml" Requires="v">
                  <p:oleObj spid="_x0000_s1075" name="Bitmap Image" r:id="rId6" imgW="6638095" imgH="8266667" progId="PBrush">
                    <p:embed/>
                  </p:oleObj>
                </mc:Choice>
                <mc:Fallback>
                  <p:oleObj name="Bitmap Image" r:id="rId6" imgW="6638095" imgH="8266667"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 y="1056"/>
                          <a:ext cx="197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8" name="Text Box 9"/>
            <p:cNvSpPr txBox="1">
              <a:spLocks noChangeArrowheads="1"/>
            </p:cNvSpPr>
            <p:nvPr/>
          </p:nvSpPr>
          <p:spPr bwMode="auto">
            <a:xfrm>
              <a:off x="5158" y="1354"/>
              <a:ext cx="1514"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000066"/>
                  </a:solidFill>
                </a:rPr>
                <a:t>To feel better</a:t>
              </a:r>
            </a:p>
            <a:p>
              <a:pPr eaLnBrk="0" fontAlgn="base" hangingPunct="0">
                <a:spcBef>
                  <a:spcPct val="0"/>
                </a:spcBef>
                <a:spcAft>
                  <a:spcPct val="0"/>
                </a:spcAft>
                <a:buFontTx/>
                <a:buNone/>
              </a:pPr>
              <a:endParaRPr lang="en-US" altLang="en-US" sz="2400" smtClean="0">
                <a:solidFill>
                  <a:srgbClr val="000066"/>
                </a:solidFill>
              </a:endParaRPr>
            </a:p>
            <a:p>
              <a:pPr eaLnBrk="0" fontAlgn="base" hangingPunct="0">
                <a:spcBef>
                  <a:spcPct val="0"/>
                </a:spcBef>
                <a:spcAft>
                  <a:spcPct val="0"/>
                </a:spcAft>
                <a:buFontTx/>
                <a:buNone/>
              </a:pPr>
              <a:r>
                <a:rPr lang="en-US" altLang="en-US" sz="2000" smtClean="0">
                  <a:solidFill>
                    <a:srgbClr val="000000"/>
                  </a:solidFill>
                </a:rPr>
                <a:t>To lessen:</a:t>
              </a:r>
            </a:p>
            <a:p>
              <a:pPr eaLnBrk="0" fontAlgn="base" hangingPunct="0">
                <a:spcBef>
                  <a:spcPct val="0"/>
                </a:spcBef>
                <a:spcAft>
                  <a:spcPct val="0"/>
                </a:spcAft>
                <a:buFontTx/>
                <a:buNone/>
              </a:pPr>
              <a:r>
                <a:rPr lang="en-US" altLang="en-US" sz="2000" smtClean="0">
                  <a:solidFill>
                    <a:srgbClr val="000000"/>
                  </a:solidFill>
                </a:rPr>
                <a:t>Anxiety </a:t>
              </a:r>
            </a:p>
            <a:p>
              <a:pPr eaLnBrk="0" fontAlgn="base" hangingPunct="0">
                <a:spcBef>
                  <a:spcPct val="0"/>
                </a:spcBef>
                <a:spcAft>
                  <a:spcPct val="0"/>
                </a:spcAft>
                <a:buFontTx/>
                <a:buNone/>
              </a:pPr>
              <a:r>
                <a:rPr lang="en-US" altLang="en-US" sz="2000" smtClean="0">
                  <a:solidFill>
                    <a:srgbClr val="000000"/>
                  </a:solidFill>
                </a:rPr>
                <a:t>Worries</a:t>
              </a:r>
            </a:p>
            <a:p>
              <a:pPr eaLnBrk="0" fontAlgn="base" hangingPunct="0">
                <a:spcBef>
                  <a:spcPct val="0"/>
                </a:spcBef>
                <a:spcAft>
                  <a:spcPct val="0"/>
                </a:spcAft>
                <a:buFontTx/>
                <a:buNone/>
              </a:pPr>
              <a:r>
                <a:rPr lang="en-US" altLang="en-US" sz="2000" smtClean="0">
                  <a:solidFill>
                    <a:srgbClr val="000000"/>
                  </a:solidFill>
                </a:rPr>
                <a:t>Fears</a:t>
              </a:r>
            </a:p>
            <a:p>
              <a:pPr eaLnBrk="0" fontAlgn="base" hangingPunct="0">
                <a:spcBef>
                  <a:spcPct val="0"/>
                </a:spcBef>
                <a:spcAft>
                  <a:spcPct val="0"/>
                </a:spcAft>
                <a:buFontTx/>
                <a:buNone/>
              </a:pPr>
              <a:r>
                <a:rPr lang="en-US" altLang="en-US" sz="2000" smtClean="0">
                  <a:solidFill>
                    <a:srgbClr val="000000"/>
                  </a:solidFill>
                </a:rPr>
                <a:t>Depression </a:t>
              </a:r>
            </a:p>
            <a:p>
              <a:pPr eaLnBrk="0" fontAlgn="base" hangingPunct="0">
                <a:spcBef>
                  <a:spcPct val="0"/>
                </a:spcBef>
                <a:spcAft>
                  <a:spcPct val="0"/>
                </a:spcAft>
                <a:buFontTx/>
                <a:buNone/>
              </a:pPr>
              <a:r>
                <a:rPr lang="en-US" altLang="en-US" sz="2000" smtClean="0">
                  <a:solidFill>
                    <a:srgbClr val="000000"/>
                  </a:solidFill>
                </a:rPr>
                <a:t>Hopelessness</a:t>
              </a:r>
            </a:p>
            <a:p>
              <a:pPr eaLnBrk="0" fontAlgn="base" hangingPunct="0">
                <a:spcBef>
                  <a:spcPct val="0"/>
                </a:spcBef>
                <a:spcAft>
                  <a:spcPct val="0"/>
                </a:spcAft>
                <a:buFontTx/>
                <a:buNone/>
              </a:pPr>
              <a:r>
                <a:rPr lang="en-US" altLang="en-US" sz="2000" smtClean="0">
                  <a:solidFill>
                    <a:srgbClr val="000000"/>
                  </a:solidFill>
                </a:rPr>
                <a:t>Withdrawal</a:t>
              </a:r>
            </a:p>
          </p:txBody>
        </p:sp>
      </p:grpSp>
      <p:sp>
        <p:nvSpPr>
          <p:cNvPr id="3699722" name="Text Box 10"/>
          <p:cNvSpPr txBox="1">
            <a:spLocks noChangeArrowheads="1"/>
          </p:cNvSpPr>
          <p:nvPr/>
        </p:nvSpPr>
        <p:spPr bwMode="auto">
          <a:xfrm>
            <a:off x="3689353" y="5649930"/>
            <a:ext cx="477308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50000"/>
              </a:spcBef>
              <a:spcAft>
                <a:spcPct val="0"/>
              </a:spcAft>
              <a:buFontTx/>
              <a:buNone/>
            </a:pPr>
            <a:r>
              <a:rPr lang="en-US" altLang="en-US" sz="1400" smtClean="0">
                <a:solidFill>
                  <a:srgbClr val="000000"/>
                </a:solidFill>
              </a:rPr>
              <a:t>      Drawings courtesy of Vivian Felsen</a:t>
            </a:r>
          </a:p>
        </p:txBody>
      </p:sp>
    </p:spTree>
    <p:extLst>
      <p:ext uri="{BB962C8B-B14F-4D97-AF65-F5344CB8AC3E}">
        <p14:creationId xmlns:p14="http://schemas.microsoft.com/office/powerpoint/2010/main" val="27154106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99714"/>
                                        </p:tgtEl>
                                        <p:attrNameLst>
                                          <p:attrName>style.visibility</p:attrName>
                                        </p:attrNameLst>
                                      </p:cBhvr>
                                      <p:to>
                                        <p:strVal val="visible"/>
                                      </p:to>
                                    </p:set>
                                    <p:animEffect transition="in" filter="dissolve">
                                      <p:cBhvr>
                                        <p:cTn id="7" dur="500"/>
                                        <p:tgtEl>
                                          <p:spTgt spid="3699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99716"/>
                                        </p:tgtEl>
                                        <p:attrNameLst>
                                          <p:attrName>style.visibility</p:attrName>
                                        </p:attrNameLst>
                                      </p:cBhvr>
                                      <p:to>
                                        <p:strVal val="visible"/>
                                      </p:to>
                                    </p:set>
                                    <p:animEffect transition="in" filter="dissolve">
                                      <p:cBhvr>
                                        <p:cTn id="12" dur="500"/>
                                        <p:tgtEl>
                                          <p:spTgt spid="3699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99719"/>
                                        </p:tgtEl>
                                        <p:attrNameLst>
                                          <p:attrName>style.visibility</p:attrName>
                                        </p:attrNameLst>
                                      </p:cBhvr>
                                      <p:to>
                                        <p:strVal val="visible"/>
                                      </p:to>
                                    </p:set>
                                    <p:animEffect transition="in" filter="dissolve">
                                      <p:cBhvr>
                                        <p:cTn id="17" dur="500"/>
                                        <p:tgtEl>
                                          <p:spTgt spid="3699719"/>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699722"/>
                                        </p:tgtEl>
                                        <p:attrNameLst>
                                          <p:attrName>style.visibility</p:attrName>
                                        </p:attrNameLst>
                                      </p:cBhvr>
                                      <p:to>
                                        <p:strVal val="visible"/>
                                      </p:to>
                                    </p:set>
                                    <p:animEffect transition="in" filter="dissolve">
                                      <p:cBhvr>
                                        <p:cTn id="21" dur="100"/>
                                        <p:tgtEl>
                                          <p:spTgt spid="3699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9714" grpId="0" animBg="1"/>
      <p:bldP spid="36997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1"/>
            <a:ext cx="12192000" cy="1045030"/>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Reasons for Prescription Opioid Misuse</a:t>
            </a:r>
          </a:p>
        </p:txBody>
      </p:sp>
      <p:sp>
        <p:nvSpPr>
          <p:cNvPr id="93187" name="TextBox 2"/>
          <p:cNvSpPr txBox="1">
            <a:spLocks noChangeArrowheads="1"/>
          </p:cNvSpPr>
          <p:nvPr/>
        </p:nvSpPr>
        <p:spPr bwMode="auto">
          <a:xfrm>
            <a:off x="201881" y="6418614"/>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SAMHSA. (2017). </a:t>
            </a:r>
            <a:r>
              <a:rPr lang="en-US" altLang="en-US" sz="1600" dirty="0" smtClean="0">
                <a:solidFill>
                  <a:srgbClr val="000000"/>
                </a:solidFill>
              </a:rPr>
              <a:t>2018 NSDUH</a:t>
            </a:r>
            <a:endParaRPr lang="en-US" altLang="en-US" sz="1600" dirty="0" smtClean="0">
              <a:solidFill>
                <a:srgbClr val="000000"/>
              </a:solidFill>
            </a:endParaRPr>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l="21535" t="34843" r="21919" b="18359"/>
          <a:stretch>
            <a:fillRect/>
          </a:stretch>
        </p:blipFill>
        <p:spPr bwMode="auto">
          <a:xfrm>
            <a:off x="1116280" y="1207533"/>
            <a:ext cx="10664041" cy="506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7291449" y="3182587"/>
            <a:ext cx="4488872" cy="3087583"/>
          </a:xfrm>
          <a:prstGeom prst="rect">
            <a:avLst/>
          </a:prstGeom>
          <a:solidFill>
            <a:srgbClr val="FFFF99">
              <a:alpha val="18824"/>
            </a:srgbClr>
          </a:solidFill>
          <a:ln w="28575" cap="flat" cmpd="sng" algn="ctr">
            <a:solidFill>
              <a:srgbClr val="7E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3" name="TextBox 2"/>
          <p:cNvSpPr txBox="1"/>
          <p:nvPr/>
        </p:nvSpPr>
        <p:spPr>
          <a:xfrm>
            <a:off x="11024986" y="3178936"/>
            <a:ext cx="755335" cy="400110"/>
          </a:xfrm>
          <a:prstGeom prst="rect">
            <a:avLst/>
          </a:prstGeom>
          <a:solidFill>
            <a:srgbClr val="7E0000"/>
          </a:solidFill>
          <a:ln>
            <a:solidFill>
              <a:srgbClr val="7E0000"/>
            </a:solidFill>
          </a:ln>
        </p:spPr>
        <p:txBody>
          <a:bodyPr wrap="none" rtlCol="0">
            <a:spAutoFit/>
          </a:bodyPr>
          <a:lstStyle/>
          <a:p>
            <a:r>
              <a:rPr lang="en-US" sz="2000" b="1" dirty="0" smtClean="0">
                <a:solidFill>
                  <a:schemeClr val="bg1"/>
                </a:solidFill>
              </a:rPr>
              <a:t>~20%</a:t>
            </a:r>
            <a:endParaRPr lang="en-US" sz="2000" b="1" dirty="0">
              <a:solidFill>
                <a:schemeClr val="bg1"/>
              </a:solidFill>
            </a:endParaRPr>
          </a:p>
        </p:txBody>
      </p:sp>
    </p:spTree>
    <p:extLst>
      <p:ext uri="{BB962C8B-B14F-4D97-AF65-F5344CB8AC3E}">
        <p14:creationId xmlns:p14="http://schemas.microsoft.com/office/powerpoint/2010/main" val="28718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04834" name="Picture 2" descr="bs0189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578" y="1200150"/>
            <a:ext cx="4197351" cy="4457700"/>
          </a:xfrm>
          <a:prstGeom prst="rect">
            <a:avLst/>
          </a:prstGeom>
          <a:noFill/>
          <a:ln w="9525">
            <a:solidFill>
              <a:srgbClr val="7E0000"/>
            </a:solidFill>
            <a:miter lim="800000"/>
            <a:headEnd/>
            <a:tailEnd/>
          </a:ln>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719667" y="3200400"/>
            <a:ext cx="61573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4800" smtClean="0">
                <a:solidFill>
                  <a:srgbClr val="000000"/>
                </a:solidFill>
              </a:rPr>
              <a:t>Why do some people become addicted while others do not?</a:t>
            </a:r>
          </a:p>
        </p:txBody>
      </p:sp>
      <p:sp>
        <p:nvSpPr>
          <p:cNvPr id="96260" name="Text Box 4"/>
          <p:cNvSpPr txBox="1">
            <a:spLocks noChangeArrowheads="1"/>
          </p:cNvSpPr>
          <p:nvPr/>
        </p:nvSpPr>
        <p:spPr bwMode="auto">
          <a:xfrm>
            <a:off x="586317" y="304800"/>
            <a:ext cx="642408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5400" smtClean="0">
                <a:solidFill>
                  <a:srgbClr val="000000"/>
                </a:solidFill>
              </a:rPr>
              <a:t>What have we learned about vulnerability?</a:t>
            </a:r>
          </a:p>
        </p:txBody>
      </p:sp>
    </p:spTree>
    <p:extLst>
      <p:ext uri="{BB962C8B-B14F-4D97-AF65-F5344CB8AC3E}">
        <p14:creationId xmlns:p14="http://schemas.microsoft.com/office/powerpoint/2010/main" val="13367165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704834"/>
                                        </p:tgtEl>
                                        <p:attrNameLst>
                                          <p:attrName>style.visibility</p:attrName>
                                        </p:attrNameLst>
                                      </p:cBhvr>
                                      <p:to>
                                        <p:strVal val="visible"/>
                                      </p:to>
                                    </p:set>
                                    <p:animEffect transition="in" filter="wipe(up)">
                                      <p:cBhvr>
                                        <p:cTn id="7" dur="500"/>
                                        <p:tgtEl>
                                          <p:spTgt spid="3704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Chart Placeholder 3"/>
          <p:cNvGraphicFramePr>
            <a:graphicFrameLocks noGrp="1"/>
          </p:cNvGraphicFramePr>
          <p:nvPr>
            <p:ph idx="4294967295"/>
            <p:extLst>
              <p:ext uri="{D42A27DB-BD31-4B8C-83A1-F6EECF244321}">
                <p14:modId xmlns:p14="http://schemas.microsoft.com/office/powerpoint/2010/main" val="2461862068"/>
              </p:ext>
            </p:extLst>
          </p:nvPr>
        </p:nvGraphicFramePr>
        <p:xfrm>
          <a:off x="1626919" y="1484416"/>
          <a:ext cx="8858993" cy="5085453"/>
        </p:xfrm>
        <a:graphic>
          <a:graphicData uri="http://schemas.openxmlformats.org/presentationml/2006/ole">
            <mc:AlternateContent xmlns:mc="http://schemas.openxmlformats.org/markup-compatibility/2006">
              <mc:Choice xmlns:v="urn:schemas-microsoft-com:vml" Requires="v">
                <p:oleObj spid="_x0000_s3097" r:id="rId3" imgW="8967993" imgH="5188146" progId="Excel.Chart.8">
                  <p:embed/>
                </p:oleObj>
              </mc:Choice>
              <mc:Fallback>
                <p:oleObj r:id="rId3" imgW="8967993" imgH="5188146"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919" y="1484416"/>
                        <a:ext cx="8858993" cy="5085453"/>
                      </a:xfrm>
                      <a:prstGeom prst="rect">
                        <a:avLst/>
                      </a:prstGeom>
                      <a:noFill/>
                      <a:ln>
                        <a:noFill/>
                      </a:ln>
                      <a:extLst/>
                    </p:spPr>
                  </p:pic>
                </p:oleObj>
              </mc:Fallback>
            </mc:AlternateContent>
          </a:graphicData>
        </a:graphic>
      </p:graphicFrame>
      <p:sp>
        <p:nvSpPr>
          <p:cNvPr id="97283" name="Title 1"/>
          <p:cNvSpPr>
            <a:spLocks noGrp="1"/>
          </p:cNvSpPr>
          <p:nvPr>
            <p:ph type="title" idx="4294967295"/>
          </p:nvPr>
        </p:nvSpPr>
        <p:spPr>
          <a:xfrm>
            <a:off x="0" y="0"/>
            <a:ext cx="12192000" cy="762000"/>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Addiction Prevalence Varies by Substance</a:t>
            </a:r>
            <a:endParaRPr lang="en-US" altLang="en-US" sz="2800" b="1" dirty="0" smtClean="0">
              <a:solidFill>
                <a:schemeClr val="bg1"/>
              </a:solidFill>
              <a:effectLst>
                <a:outerShdw blurRad="38100" dist="38100" dir="2700000" algn="tl">
                  <a:srgbClr val="000000">
                    <a:alpha val="43137"/>
                  </a:srgbClr>
                </a:outerShdw>
              </a:effectLst>
            </a:endParaRPr>
          </a:p>
        </p:txBody>
      </p:sp>
      <p:sp>
        <p:nvSpPr>
          <p:cNvPr id="97284" name="Rectangle 5"/>
          <p:cNvSpPr>
            <a:spLocks noChangeArrowheads="1"/>
          </p:cNvSpPr>
          <p:nvPr/>
        </p:nvSpPr>
        <p:spPr bwMode="auto">
          <a:xfrm>
            <a:off x="203200" y="6400800"/>
            <a:ext cx="558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Anthony JC et al</a:t>
            </a:r>
            <a:r>
              <a:rPr lang="en-US" altLang="en-US" sz="1600" i="1" smtClean="0">
                <a:solidFill>
                  <a:srgbClr val="000000"/>
                </a:solidFill>
              </a:rPr>
              <a:t>., Exp Clin Psychopharm </a:t>
            </a:r>
            <a:r>
              <a:rPr lang="en-US" altLang="en-US" sz="1600" smtClean="0">
                <a:solidFill>
                  <a:srgbClr val="000000"/>
                </a:solidFill>
              </a:rPr>
              <a:t>1994</a:t>
            </a:r>
          </a:p>
        </p:txBody>
      </p:sp>
      <p:sp>
        <p:nvSpPr>
          <p:cNvPr id="97285" name="Rectangle 6"/>
          <p:cNvSpPr>
            <a:spLocks noChangeArrowheads="1"/>
          </p:cNvSpPr>
          <p:nvPr/>
        </p:nvSpPr>
        <p:spPr bwMode="auto">
          <a:xfrm>
            <a:off x="711200" y="5823466"/>
            <a:ext cx="1148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000" b="1" dirty="0" smtClean="0">
                <a:solidFill>
                  <a:srgbClr val="000000"/>
                </a:solidFill>
              </a:rPr>
              <a:t>Estimated Prevalence of Dependence </a:t>
            </a:r>
            <a:r>
              <a:rPr lang="en-US" altLang="en-US" sz="2000" dirty="0" smtClean="0">
                <a:solidFill>
                  <a:srgbClr val="000000"/>
                </a:solidFill>
              </a:rPr>
              <a:t>(Use Disorder) </a:t>
            </a:r>
            <a:r>
              <a:rPr lang="en-US" altLang="en-US" sz="2000" b="1" dirty="0" smtClean="0">
                <a:solidFill>
                  <a:srgbClr val="000000"/>
                </a:solidFill>
              </a:rPr>
              <a:t>among Users </a:t>
            </a:r>
          </a:p>
        </p:txBody>
      </p:sp>
      <p:sp>
        <p:nvSpPr>
          <p:cNvPr id="97286" name="TextBox 2"/>
          <p:cNvSpPr txBox="1">
            <a:spLocks noChangeArrowheads="1"/>
          </p:cNvSpPr>
          <p:nvPr/>
        </p:nvSpPr>
        <p:spPr bwMode="auto">
          <a:xfrm>
            <a:off x="0" y="722149"/>
            <a:ext cx="12192000" cy="461665"/>
          </a:xfrm>
          <a:prstGeom prst="rect">
            <a:avLst/>
          </a:prstGeom>
          <a:noFill/>
          <a:ln w="28575">
            <a:solidFill>
              <a:srgbClr val="7E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smtClean="0">
                <a:solidFill>
                  <a:srgbClr val="000000"/>
                </a:solidFill>
              </a:rPr>
              <a:t>National </a:t>
            </a:r>
            <a:r>
              <a:rPr lang="en-US" altLang="en-US" sz="2400" dirty="0" smtClean="0">
                <a:solidFill>
                  <a:srgbClr val="000000"/>
                </a:solidFill>
              </a:rPr>
              <a:t>Comorbidity Survey </a:t>
            </a:r>
            <a:r>
              <a:rPr lang="en-US" altLang="en-US" sz="2400" dirty="0">
                <a:solidFill>
                  <a:srgbClr val="000000"/>
                </a:solidFill>
              </a:rPr>
              <a:t>(</a:t>
            </a:r>
            <a:r>
              <a:rPr lang="en-US" altLang="en-US" sz="2400" dirty="0" smtClean="0">
                <a:solidFill>
                  <a:srgbClr val="000000"/>
                </a:solidFill>
              </a:rPr>
              <a:t>1990-1992) noninstitutionalized population </a:t>
            </a:r>
            <a:r>
              <a:rPr lang="en-US" altLang="en-US" sz="2400" dirty="0" smtClean="0">
                <a:solidFill>
                  <a:srgbClr val="000000"/>
                </a:solidFill>
              </a:rPr>
              <a:t>aged 15-54 years </a:t>
            </a:r>
            <a:r>
              <a:rPr lang="en-US" altLang="en-US" sz="2400" dirty="0" smtClean="0">
                <a:solidFill>
                  <a:srgbClr val="000000"/>
                </a:solidFill>
              </a:rPr>
              <a:t>old</a:t>
            </a:r>
            <a:endParaRPr lang="en-US" altLang="en-US" sz="2400" dirty="0" smtClean="0">
              <a:solidFill>
                <a:srgbClr val="000000"/>
              </a:solidFill>
            </a:endParaRPr>
          </a:p>
        </p:txBody>
      </p:sp>
      <p:sp>
        <p:nvSpPr>
          <p:cNvPr id="2" name="TextBox 1"/>
          <p:cNvSpPr txBox="1"/>
          <p:nvPr/>
        </p:nvSpPr>
        <p:spPr>
          <a:xfrm>
            <a:off x="10675165" y="6038850"/>
            <a:ext cx="1088760" cy="369332"/>
          </a:xfrm>
          <a:prstGeom prst="rect">
            <a:avLst/>
          </a:prstGeom>
          <a:noFill/>
        </p:spPr>
        <p:txBody>
          <a:bodyPr wrap="none" rtlCol="0">
            <a:spAutoFit/>
          </a:bodyPr>
          <a:lstStyle/>
          <a:p>
            <a:pPr algn="ctr" eaLnBrk="0" fontAlgn="base" hangingPunct="0">
              <a:spcBef>
                <a:spcPct val="0"/>
              </a:spcBef>
              <a:spcAft>
                <a:spcPct val="0"/>
              </a:spcAft>
              <a:buFontTx/>
              <a:buNone/>
            </a:pPr>
            <a:r>
              <a:rPr lang="en-US" altLang="en-US" dirty="0">
                <a:solidFill>
                  <a:srgbClr val="000000"/>
                </a:solidFill>
              </a:rPr>
              <a:t>(n=8,098)</a:t>
            </a:r>
          </a:p>
        </p:txBody>
      </p:sp>
    </p:spTree>
    <p:extLst>
      <p:ext uri="{BB962C8B-B14F-4D97-AF65-F5344CB8AC3E}">
        <p14:creationId xmlns:p14="http://schemas.microsoft.com/office/powerpoint/2010/main" val="49398587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0" y="0"/>
            <a:ext cx="12192000" cy="1323439"/>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rPr>
              <a:t>Development of Substance Use Disorders</a:t>
            </a:r>
          </a:p>
          <a:p>
            <a:pPr algn="ctr" eaLnBrk="0" fontAlgn="base" hangingPunct="0">
              <a:spcBef>
                <a:spcPct val="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rPr>
              <a:t> Involves Multiple Factors</a:t>
            </a:r>
          </a:p>
        </p:txBody>
      </p:sp>
      <p:sp>
        <p:nvSpPr>
          <p:cNvPr id="98307" name="Rectangle 4"/>
          <p:cNvSpPr>
            <a:spLocks noChangeArrowheads="1"/>
          </p:cNvSpPr>
          <p:nvPr/>
        </p:nvSpPr>
        <p:spPr bwMode="auto">
          <a:xfrm>
            <a:off x="2641600" y="5638817"/>
            <a:ext cx="7224184" cy="981075"/>
          </a:xfrm>
          <a:prstGeom prst="rect">
            <a:avLst/>
          </a:prstGeom>
          <a:solidFill>
            <a:srgbClr val="FF00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08" name="Rectangle 5"/>
          <p:cNvSpPr>
            <a:spLocks noChangeArrowheads="1"/>
          </p:cNvSpPr>
          <p:nvPr/>
        </p:nvSpPr>
        <p:spPr bwMode="auto">
          <a:xfrm>
            <a:off x="2935817" y="5799155"/>
            <a:ext cx="6231467" cy="554037"/>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smtClean="0">
                <a:solidFill>
                  <a:srgbClr val="FFFFFF"/>
                </a:solidFill>
                <a:ea typeface="Osaka"/>
                <a:cs typeface="Osaka"/>
              </a:rPr>
              <a:t>Substance Use Disorder</a:t>
            </a:r>
            <a:endParaRPr lang="en-US" altLang="en-US" sz="3600" smtClean="0">
              <a:solidFill>
                <a:srgbClr val="FFFFFF"/>
              </a:solidFill>
              <a:ea typeface="Osaka"/>
              <a:cs typeface="Osaka"/>
            </a:endParaRPr>
          </a:p>
        </p:txBody>
      </p:sp>
      <p:grpSp>
        <p:nvGrpSpPr>
          <p:cNvPr id="3" name="Group 6"/>
          <p:cNvGrpSpPr>
            <a:grpSpLocks/>
          </p:cNvGrpSpPr>
          <p:nvPr/>
        </p:nvGrpSpPr>
        <p:grpSpPr bwMode="auto">
          <a:xfrm flipH="1">
            <a:off x="6276628" y="2210106"/>
            <a:ext cx="2628429" cy="3660775"/>
            <a:chOff x="1782" y="1400"/>
            <a:chExt cx="1397" cy="2306"/>
          </a:xfrm>
          <a:solidFill>
            <a:schemeClr val="bg2">
              <a:lumMod val="50000"/>
            </a:schemeClr>
          </a:solidFill>
        </p:grpSpPr>
        <p:sp>
          <p:nvSpPr>
            <p:cNvPr id="137237" name="AutoShape 7"/>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8" name="AutoShape 8"/>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9" name="AutoShape 9"/>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0" name="AutoShape 10"/>
          <p:cNvSpPr>
            <a:spLocks noChangeArrowheads="1"/>
          </p:cNvSpPr>
          <p:nvPr/>
        </p:nvSpPr>
        <p:spPr bwMode="auto">
          <a:xfrm>
            <a:off x="5657852" y="4149726"/>
            <a:ext cx="920749" cy="1793875"/>
          </a:xfrm>
          <a:prstGeom prst="downArrow">
            <a:avLst>
              <a:gd name="adj1" fmla="val 50000"/>
              <a:gd name="adj2" fmla="val 57727"/>
            </a:avLst>
          </a:prstGeom>
          <a:solidFill>
            <a:srgbClr val="00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grpSp>
        <p:nvGrpSpPr>
          <p:cNvPr id="4" name="Group 11"/>
          <p:cNvGrpSpPr>
            <a:grpSpLocks/>
          </p:cNvGrpSpPr>
          <p:nvPr/>
        </p:nvGrpSpPr>
        <p:grpSpPr bwMode="auto">
          <a:xfrm>
            <a:off x="3352812" y="2222809"/>
            <a:ext cx="2628429" cy="3660775"/>
            <a:chOff x="1782" y="1400"/>
            <a:chExt cx="1397" cy="2306"/>
          </a:xfrm>
          <a:solidFill>
            <a:schemeClr val="bg2">
              <a:lumMod val="50000"/>
            </a:schemeClr>
          </a:solidFill>
        </p:grpSpPr>
        <p:sp>
          <p:nvSpPr>
            <p:cNvPr id="137234" name="AutoShape 12"/>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5" name="AutoShape 13"/>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6" name="AutoShape 14"/>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2" name="Rectangle 15"/>
          <p:cNvSpPr>
            <a:spLocks noChangeArrowheads="1"/>
          </p:cNvSpPr>
          <p:nvPr/>
        </p:nvSpPr>
        <p:spPr bwMode="auto">
          <a:xfrm>
            <a:off x="3454400" y="3276608"/>
            <a:ext cx="5283200" cy="784225"/>
          </a:xfrm>
          <a:prstGeom prst="rect">
            <a:avLst/>
          </a:prstGeom>
          <a:solidFill>
            <a:srgbClr val="00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3" name="Rectangle 16"/>
          <p:cNvSpPr>
            <a:spLocks noChangeArrowheads="1"/>
          </p:cNvSpPr>
          <p:nvPr/>
        </p:nvSpPr>
        <p:spPr bwMode="auto">
          <a:xfrm>
            <a:off x="4478558" y="3376919"/>
            <a:ext cx="3550267" cy="492443"/>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smtClean="0">
                <a:solidFill>
                  <a:srgbClr val="FFFF00"/>
                </a:solidFill>
                <a:ea typeface="Osaka"/>
                <a:cs typeface="Osaka"/>
              </a:rPr>
              <a:t>DRUG/ALCOHOL USE</a:t>
            </a:r>
          </a:p>
        </p:txBody>
      </p:sp>
      <p:sp>
        <p:nvSpPr>
          <p:cNvPr id="98314" name="Rectangle 17"/>
          <p:cNvSpPr>
            <a:spLocks noChangeArrowheads="1"/>
          </p:cNvSpPr>
          <p:nvPr/>
        </p:nvSpPr>
        <p:spPr bwMode="auto">
          <a:xfrm>
            <a:off x="3149600" y="4419600"/>
            <a:ext cx="6117167" cy="723900"/>
          </a:xfrm>
          <a:prstGeom prst="rect">
            <a:avLst/>
          </a:prstGeom>
          <a:solidFill>
            <a:srgbClr val="00FF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4800" b="1" smtClean="0">
              <a:solidFill>
                <a:srgbClr val="FFFFFF"/>
              </a:solidFill>
              <a:ea typeface="Osaka"/>
              <a:cs typeface="Osaka"/>
            </a:endParaRPr>
          </a:p>
        </p:txBody>
      </p:sp>
      <p:sp>
        <p:nvSpPr>
          <p:cNvPr id="98315" name="Text Box 18"/>
          <p:cNvSpPr txBox="1">
            <a:spLocks noChangeArrowheads="1"/>
          </p:cNvSpPr>
          <p:nvPr/>
        </p:nvSpPr>
        <p:spPr bwMode="auto">
          <a:xfrm>
            <a:off x="4720933" y="4419616"/>
            <a:ext cx="3307892"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b="1" dirty="0" smtClean="0">
                <a:solidFill>
                  <a:srgbClr val="FFFFFF"/>
                </a:solidFill>
                <a:cs typeface="Times New Roman" pitchFamily="18" charset="0"/>
              </a:rPr>
              <a:t>Brain Mechanisms</a:t>
            </a:r>
          </a:p>
        </p:txBody>
      </p:sp>
      <p:sp>
        <p:nvSpPr>
          <p:cNvPr id="98316" name="Rectangle 22"/>
          <p:cNvSpPr>
            <a:spLocks noChangeArrowheads="1"/>
          </p:cNvSpPr>
          <p:nvPr/>
        </p:nvSpPr>
        <p:spPr bwMode="auto">
          <a:xfrm>
            <a:off x="406403" y="1752600"/>
            <a:ext cx="4790017" cy="1085850"/>
          </a:xfrm>
          <a:prstGeom prst="rect">
            <a:avLst/>
          </a:prstGeom>
          <a:solidFill>
            <a:srgbClr val="00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7" name="Text Box 23"/>
          <p:cNvSpPr txBox="1">
            <a:spLocks noChangeArrowheads="1"/>
          </p:cNvSpPr>
          <p:nvPr/>
        </p:nvSpPr>
        <p:spPr bwMode="auto">
          <a:xfrm>
            <a:off x="533403" y="1787525"/>
            <a:ext cx="4536017" cy="1016000"/>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mtClean="0">
                <a:solidFill>
                  <a:srgbClr val="FFFFFF"/>
                </a:solidFill>
                <a:ea typeface="Osaka"/>
                <a:cs typeface="Osaka"/>
              </a:rPr>
              <a:t>Biology</a:t>
            </a:r>
          </a:p>
          <a:p>
            <a:pPr algn="ctr" eaLnBrk="0" fontAlgn="base" hangingPunct="0">
              <a:spcBef>
                <a:spcPct val="0"/>
              </a:spcBef>
              <a:spcAft>
                <a:spcPct val="0"/>
              </a:spcAft>
              <a:buFontTx/>
              <a:buNone/>
            </a:pPr>
            <a:r>
              <a:rPr lang="en-US" altLang="en-US" sz="2800" smtClean="0">
                <a:solidFill>
                  <a:srgbClr val="FFFFFF"/>
                </a:solidFill>
                <a:ea typeface="Osaka"/>
                <a:cs typeface="Osaka"/>
              </a:rPr>
              <a:t>Genes/Development</a:t>
            </a:r>
          </a:p>
        </p:txBody>
      </p:sp>
      <p:sp>
        <p:nvSpPr>
          <p:cNvPr id="98318" name="Rectangle 220"/>
          <p:cNvSpPr>
            <a:spLocks noChangeArrowheads="1"/>
          </p:cNvSpPr>
          <p:nvPr/>
        </p:nvSpPr>
        <p:spPr bwMode="auto">
          <a:xfrm>
            <a:off x="7258052" y="1689100"/>
            <a:ext cx="4527549" cy="1085850"/>
          </a:xfrm>
          <a:prstGeom prst="rect">
            <a:avLst/>
          </a:prstGeom>
          <a:solidFill>
            <a:srgbClr val="99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9" name="Text Box 221"/>
          <p:cNvSpPr txBox="1">
            <a:spLocks noChangeArrowheads="1"/>
          </p:cNvSpPr>
          <p:nvPr/>
        </p:nvSpPr>
        <p:spPr bwMode="auto">
          <a:xfrm>
            <a:off x="7812619" y="1905003"/>
            <a:ext cx="2374176"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smtClean="0">
                <a:solidFill>
                  <a:srgbClr val="FFFFFF"/>
                </a:solidFill>
                <a:ea typeface="Osaka"/>
                <a:cs typeface="Osaka"/>
              </a:rPr>
              <a:t>Environment</a:t>
            </a:r>
          </a:p>
        </p:txBody>
      </p:sp>
      <p:sp>
        <p:nvSpPr>
          <p:cNvPr id="98320" name="AutoShape 225"/>
          <p:cNvSpPr>
            <a:spLocks noChangeArrowheads="1"/>
          </p:cNvSpPr>
          <p:nvPr/>
        </p:nvSpPr>
        <p:spPr bwMode="auto">
          <a:xfrm>
            <a:off x="4891617" y="1960563"/>
            <a:ext cx="2590800" cy="482600"/>
          </a:xfrm>
          <a:prstGeom prst="leftRightArrow">
            <a:avLst>
              <a:gd name="adj1" fmla="val 50000"/>
              <a:gd name="adj2" fmla="val 90592"/>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Tree>
    <p:extLst>
      <p:ext uri="{BB962C8B-B14F-4D97-AF65-F5344CB8AC3E}">
        <p14:creationId xmlns:p14="http://schemas.microsoft.com/office/powerpoint/2010/main" val="96510921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48945" y="727477"/>
            <a:ext cx="4859433" cy="5149731"/>
            <a:chOff x="2919025" y="762000"/>
            <a:chExt cx="4167575" cy="5664200"/>
          </a:xfrm>
          <a:solidFill>
            <a:schemeClr val="tx1">
              <a:lumMod val="75000"/>
              <a:lumOff val="25000"/>
            </a:schemeClr>
          </a:solidFill>
        </p:grpSpPr>
        <p:sp>
          <p:nvSpPr>
            <p:cNvPr id="669697" name="Rectangle 2"/>
            <p:cNvSpPr>
              <a:spLocks noChangeArrowheads="1"/>
            </p:cNvSpPr>
            <p:nvPr/>
          </p:nvSpPr>
          <p:spPr bwMode="auto">
            <a:xfrm>
              <a:off x="2919025" y="762000"/>
              <a:ext cx="4167575" cy="5664200"/>
            </a:xfrm>
            <a:prstGeom prst="rect">
              <a:avLst/>
            </a:prstGeom>
            <a:grpFill/>
            <a:ln w="9525">
              <a:noFill/>
              <a:miter lim="800000"/>
              <a:headEnd/>
              <a:tailEnd/>
            </a:ln>
          </p:spPr>
          <p:txBody>
            <a:bodyPr wrap="none" anchor="ctr"/>
            <a:lstStyle/>
            <a:p>
              <a:pPr algn="ctr" eaLnBrk="0" fontAlgn="base" hangingPunct="0">
                <a:lnSpc>
                  <a:spcPct val="85000"/>
                </a:lnSpc>
                <a:spcBef>
                  <a:spcPct val="0"/>
                </a:spcBef>
                <a:spcAft>
                  <a:spcPct val="0"/>
                </a:spcAft>
                <a:defRPr/>
              </a:pPr>
              <a:endParaRPr lang="en-US" sz="2800" b="1" dirty="0">
                <a:solidFill>
                  <a:srgbClr val="FFFFFF"/>
                </a:solidFill>
                <a:ea typeface="MS PGothic" pitchFamily="34" charset="-128"/>
              </a:endParaRPr>
            </a:p>
          </p:txBody>
        </p:sp>
        <p:pic>
          <p:nvPicPr>
            <p:cNvPr id="669698" name="Picture 3"/>
            <p:cNvPicPr>
              <a:picLocks noChangeAspect="1" noChangeArrowheads="1"/>
            </p:cNvPicPr>
            <p:nvPr/>
          </p:nvPicPr>
          <p:blipFill>
            <a:blip r:embed="rId3" cstate="print"/>
            <a:srcRect/>
            <a:stretch>
              <a:fillRect/>
            </a:stretch>
          </p:blipFill>
          <p:spPr bwMode="auto">
            <a:xfrm>
              <a:off x="3521739" y="3543630"/>
              <a:ext cx="2057400" cy="2336800"/>
            </a:xfrm>
            <a:prstGeom prst="rect">
              <a:avLst/>
            </a:prstGeom>
            <a:grpFill/>
            <a:ln w="12700">
              <a:noFill/>
              <a:miter lim="800000"/>
              <a:headEnd/>
              <a:tailEnd/>
            </a:ln>
          </p:spPr>
        </p:pic>
        <p:pic>
          <p:nvPicPr>
            <p:cNvPr id="669699" name="Picture 4"/>
            <p:cNvPicPr>
              <a:picLocks noChangeAspect="1" noChangeArrowheads="1"/>
            </p:cNvPicPr>
            <p:nvPr/>
          </p:nvPicPr>
          <p:blipFill>
            <a:blip r:embed="rId4" cstate="print"/>
            <a:srcRect/>
            <a:stretch>
              <a:fillRect/>
            </a:stretch>
          </p:blipFill>
          <p:spPr bwMode="auto">
            <a:xfrm>
              <a:off x="3581400" y="838200"/>
              <a:ext cx="1905000" cy="2257425"/>
            </a:xfrm>
            <a:prstGeom prst="rect">
              <a:avLst/>
            </a:prstGeom>
            <a:grpFill/>
            <a:ln w="12700">
              <a:noFill/>
              <a:miter lim="800000"/>
              <a:headEnd/>
              <a:tailEnd/>
            </a:ln>
          </p:spPr>
        </p:pic>
        <p:pic>
          <p:nvPicPr>
            <p:cNvPr id="669700" name="Picture 5"/>
            <p:cNvPicPr>
              <a:picLocks noChangeAspect="1" noChangeArrowheads="1"/>
            </p:cNvPicPr>
            <p:nvPr/>
          </p:nvPicPr>
          <p:blipFill>
            <a:blip r:embed="rId5" cstate="print"/>
            <a:srcRect/>
            <a:stretch>
              <a:fillRect/>
            </a:stretch>
          </p:blipFill>
          <p:spPr bwMode="auto">
            <a:xfrm>
              <a:off x="6502400" y="2844801"/>
              <a:ext cx="227189" cy="1719263"/>
            </a:xfrm>
            <a:prstGeom prst="rect">
              <a:avLst/>
            </a:prstGeom>
            <a:grpFill/>
            <a:ln w="12700">
              <a:noFill/>
              <a:miter lim="800000"/>
              <a:headEnd/>
              <a:tailEnd/>
            </a:ln>
          </p:spPr>
        </p:pic>
        <p:sp>
          <p:nvSpPr>
            <p:cNvPr id="669701" name="Text Box 6"/>
            <p:cNvSpPr txBox="1">
              <a:spLocks noChangeArrowheads="1"/>
            </p:cNvSpPr>
            <p:nvPr/>
          </p:nvSpPr>
          <p:spPr bwMode="auto">
            <a:xfrm>
              <a:off x="6434667" y="2540001"/>
              <a:ext cx="453794"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2.5</a:t>
              </a:r>
            </a:p>
          </p:txBody>
        </p:sp>
        <p:sp>
          <p:nvSpPr>
            <p:cNvPr id="669702" name="Text Box 7"/>
            <p:cNvSpPr txBox="1">
              <a:spLocks noChangeArrowheads="1"/>
            </p:cNvSpPr>
            <p:nvPr/>
          </p:nvSpPr>
          <p:spPr bwMode="auto">
            <a:xfrm>
              <a:off x="6502400" y="4368801"/>
              <a:ext cx="267339"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0</a:t>
              </a:r>
            </a:p>
          </p:txBody>
        </p:sp>
        <p:sp>
          <p:nvSpPr>
            <p:cNvPr id="669703" name="Text Box 8"/>
            <p:cNvSpPr txBox="1">
              <a:spLocks noChangeArrowheads="1"/>
            </p:cNvSpPr>
            <p:nvPr/>
          </p:nvSpPr>
          <p:spPr bwMode="auto">
            <a:xfrm>
              <a:off x="3386667" y="2997201"/>
              <a:ext cx="2228958"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unpleasant response</a:t>
              </a:r>
              <a:endParaRPr lang="en-US" altLang="en-US" sz="2800" b="1" dirty="0">
                <a:solidFill>
                  <a:srgbClr val="FFFFFF"/>
                </a:solidFill>
                <a:ea typeface="MS PGothic" pitchFamily="34" charset="-128"/>
              </a:endParaRPr>
            </a:p>
          </p:txBody>
        </p:sp>
        <p:sp>
          <p:nvSpPr>
            <p:cNvPr id="669704" name="Text Box 9"/>
            <p:cNvSpPr txBox="1">
              <a:spLocks noChangeArrowheads="1"/>
            </p:cNvSpPr>
            <p:nvPr/>
          </p:nvSpPr>
          <p:spPr bwMode="auto">
            <a:xfrm>
              <a:off x="3458634" y="5817828"/>
              <a:ext cx="1969432"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pleasant response</a:t>
              </a:r>
              <a:endParaRPr lang="en-US" altLang="en-US" sz="2800" b="1" dirty="0">
                <a:solidFill>
                  <a:srgbClr val="FFFFFF"/>
                </a:solidFill>
                <a:ea typeface="MS PGothic" pitchFamily="34" charset="-128"/>
              </a:endParaRPr>
            </a:p>
          </p:txBody>
        </p:sp>
      </p:grpSp>
      <p:sp>
        <p:nvSpPr>
          <p:cNvPr id="99331" name="Text Box 10"/>
          <p:cNvSpPr txBox="1">
            <a:spLocks noChangeArrowheads="1"/>
          </p:cNvSpPr>
          <p:nvPr/>
        </p:nvSpPr>
        <p:spPr bwMode="auto">
          <a:xfrm>
            <a:off x="0" y="1"/>
            <a:ext cx="12192000" cy="707886"/>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defRPr/>
            </a:pPr>
            <a:r>
              <a:rPr lang="en-US" altLang="en-US" sz="4000" b="1" dirty="0" smtClean="0">
                <a:solidFill>
                  <a:srgbClr val="FFFFFF"/>
                </a:solidFill>
                <a:effectLst>
                  <a:outerShdw blurRad="38100" dist="38100" dir="2700000" algn="tl">
                    <a:srgbClr val="000000">
                      <a:alpha val="43137"/>
                    </a:srgbClr>
                  </a:outerShdw>
                </a:effectLst>
              </a:rPr>
              <a:t>DA Receptor Levels and Response to MP </a:t>
            </a:r>
          </a:p>
        </p:txBody>
      </p:sp>
      <p:sp>
        <p:nvSpPr>
          <p:cNvPr id="100356" name="Text Box 11"/>
          <p:cNvSpPr txBox="1">
            <a:spLocks noChangeArrowheads="1"/>
          </p:cNvSpPr>
          <p:nvPr/>
        </p:nvSpPr>
        <p:spPr bwMode="auto">
          <a:xfrm>
            <a:off x="188384" y="963968"/>
            <a:ext cx="685368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6688" indent="-166688">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ts val="1800"/>
              </a:spcBef>
              <a:spcAft>
                <a:spcPct val="0"/>
              </a:spcAft>
            </a:pPr>
            <a:r>
              <a:rPr lang="en-US" altLang="en-US" sz="2400" dirty="0" smtClean="0">
                <a:solidFill>
                  <a:srgbClr val="000000"/>
                </a:solidFill>
              </a:rPr>
              <a:t>Striatal </a:t>
            </a:r>
            <a:r>
              <a:rPr lang="en-US" altLang="en-US" sz="2400" b="1" dirty="0" smtClean="0">
                <a:solidFill>
                  <a:srgbClr val="000000"/>
                </a:solidFill>
              </a:rPr>
              <a:t>Dopamine </a:t>
            </a:r>
            <a:r>
              <a:rPr lang="en-US" altLang="en-US" sz="2400" b="1" dirty="0" smtClean="0">
                <a:solidFill>
                  <a:srgbClr val="000000"/>
                </a:solidFill>
              </a:rPr>
              <a:t>D2 </a:t>
            </a:r>
            <a:r>
              <a:rPr lang="en-US" altLang="en-US" sz="2400" b="1" dirty="0" smtClean="0">
                <a:solidFill>
                  <a:srgbClr val="000000"/>
                </a:solidFill>
              </a:rPr>
              <a:t>receptors (D2R) </a:t>
            </a:r>
            <a:r>
              <a:rPr lang="en-US" altLang="en-US" sz="2400" dirty="0" smtClean="0">
                <a:solidFill>
                  <a:srgbClr val="000000"/>
                </a:solidFill>
              </a:rPr>
              <a:t>levels and reinforcing responses to the psychostimulant methylphenidate (MP) in nondrug-using subjects (n=7)</a:t>
            </a:r>
          </a:p>
          <a:p>
            <a:pPr eaLnBrk="0" fontAlgn="base" hangingPunct="0">
              <a:spcBef>
                <a:spcPts val="1800"/>
              </a:spcBef>
              <a:spcAft>
                <a:spcPct val="0"/>
              </a:spcAft>
            </a:pPr>
            <a:r>
              <a:rPr lang="en-US" altLang="en-US" sz="2400" dirty="0" smtClean="0">
                <a:solidFill>
                  <a:srgbClr val="000000"/>
                </a:solidFill>
              </a:rPr>
              <a:t>Subjects with </a:t>
            </a:r>
            <a:r>
              <a:rPr lang="en-US" altLang="en-US" sz="2400" b="1" dirty="0" smtClean="0">
                <a:solidFill>
                  <a:srgbClr val="000000"/>
                </a:solidFill>
              </a:rPr>
              <a:t>low D2R </a:t>
            </a:r>
            <a:r>
              <a:rPr lang="en-US" altLang="en-US" sz="2400" dirty="0" smtClean="0">
                <a:solidFill>
                  <a:srgbClr val="000000"/>
                </a:solidFill>
              </a:rPr>
              <a:t>levels in the striatum found </a:t>
            </a:r>
            <a:r>
              <a:rPr lang="en-US" altLang="en-US" sz="2400" b="1" dirty="0" smtClean="0">
                <a:solidFill>
                  <a:srgbClr val="000000"/>
                </a:solidFill>
              </a:rPr>
              <a:t>MP pleasant </a:t>
            </a:r>
            <a:r>
              <a:rPr lang="en-US" altLang="en-US" sz="2400" dirty="0" smtClean="0">
                <a:solidFill>
                  <a:srgbClr val="000000"/>
                </a:solidFill>
              </a:rPr>
              <a:t>while those with </a:t>
            </a:r>
            <a:r>
              <a:rPr lang="en-US" altLang="en-US" sz="2400" b="1" dirty="0" smtClean="0">
                <a:solidFill>
                  <a:srgbClr val="000000"/>
                </a:solidFill>
              </a:rPr>
              <a:t>high D2R</a:t>
            </a:r>
            <a:r>
              <a:rPr lang="en-US" altLang="en-US" sz="2400" dirty="0" smtClean="0">
                <a:solidFill>
                  <a:srgbClr val="000000"/>
                </a:solidFill>
              </a:rPr>
              <a:t> found </a:t>
            </a:r>
            <a:r>
              <a:rPr lang="en-US" altLang="en-US" sz="2400" b="1" dirty="0" smtClean="0">
                <a:solidFill>
                  <a:srgbClr val="000000"/>
                </a:solidFill>
              </a:rPr>
              <a:t>MP unpleasant</a:t>
            </a:r>
          </a:p>
          <a:p>
            <a:pPr eaLnBrk="0" fontAlgn="base" hangingPunct="0">
              <a:spcBef>
                <a:spcPts val="1800"/>
              </a:spcBef>
              <a:spcAft>
                <a:spcPct val="0"/>
              </a:spcAft>
            </a:pPr>
            <a:r>
              <a:rPr lang="en-US" altLang="en-US" sz="2400" dirty="0" smtClean="0">
                <a:solidFill>
                  <a:srgbClr val="000000"/>
                </a:solidFill>
              </a:rPr>
              <a:t>Low D2R = </a:t>
            </a:r>
            <a:r>
              <a:rPr lang="en-US" altLang="en-US" sz="2400" b="1" dirty="0" smtClean="0">
                <a:solidFill>
                  <a:srgbClr val="000000"/>
                </a:solidFill>
              </a:rPr>
              <a:t>“reward deficiency syndrome”</a:t>
            </a:r>
          </a:p>
        </p:txBody>
      </p:sp>
      <p:sp>
        <p:nvSpPr>
          <p:cNvPr id="100357" name="TextBox 2"/>
          <p:cNvSpPr txBox="1">
            <a:spLocks noChangeArrowheads="1"/>
          </p:cNvSpPr>
          <p:nvPr/>
        </p:nvSpPr>
        <p:spPr bwMode="auto">
          <a:xfrm>
            <a:off x="406400" y="6323014"/>
            <a:ext cx="3117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Volkow ND et al. </a:t>
            </a:r>
            <a:r>
              <a:rPr lang="en-US" altLang="en-US" sz="1800" i="1" smtClean="0">
                <a:solidFill>
                  <a:srgbClr val="000000"/>
                </a:solidFill>
              </a:rPr>
              <a:t>Synapse</a:t>
            </a:r>
            <a:r>
              <a:rPr lang="en-US" altLang="en-US" sz="1800" smtClean="0">
                <a:solidFill>
                  <a:srgbClr val="000000"/>
                </a:solidFill>
              </a:rPr>
              <a:t>. 2002</a:t>
            </a:r>
          </a:p>
        </p:txBody>
      </p:sp>
      <p:sp>
        <p:nvSpPr>
          <p:cNvPr id="3" name="TextBox 2"/>
          <p:cNvSpPr txBox="1"/>
          <p:nvPr/>
        </p:nvSpPr>
        <p:spPr>
          <a:xfrm>
            <a:off x="7148945" y="5951538"/>
            <a:ext cx="4858907" cy="368300"/>
          </a:xfrm>
          <a:prstGeom prst="rect">
            <a:avLst/>
          </a:prstGeom>
          <a:solidFill>
            <a:schemeClr val="tx1">
              <a:lumMod val="75000"/>
              <a:lumOff val="25000"/>
            </a:schemeClr>
          </a:solidFill>
        </p:spPr>
        <p:txBody>
          <a:bodyPr wrap="square">
            <a:spAutoFit/>
          </a:bodyPr>
          <a:lstStyle/>
          <a:p>
            <a:pPr algn="ctr" eaLnBrk="0" fontAlgn="base" hangingPunct="0">
              <a:spcBef>
                <a:spcPct val="0"/>
              </a:spcBef>
              <a:spcAft>
                <a:spcPct val="0"/>
              </a:spcAft>
              <a:defRPr/>
            </a:pPr>
            <a:r>
              <a:rPr lang="en-US" b="1" dirty="0">
                <a:solidFill>
                  <a:srgbClr val="FFFFFF"/>
                </a:solidFill>
                <a:ea typeface="MS PGothic" pitchFamily="34" charset="-128"/>
              </a:rPr>
              <a:t>D2R </a:t>
            </a:r>
            <a:r>
              <a:rPr lang="en-US" b="1" dirty="0" err="1">
                <a:solidFill>
                  <a:srgbClr val="FFFFFF"/>
                </a:solidFill>
                <a:ea typeface="MS PGothic" pitchFamily="34" charset="-128"/>
              </a:rPr>
              <a:t>radioligand</a:t>
            </a:r>
            <a:r>
              <a:rPr lang="en-US" b="1" dirty="0">
                <a:solidFill>
                  <a:srgbClr val="FFFFFF"/>
                </a:solidFill>
                <a:ea typeface="MS PGothic" pitchFamily="34" charset="-128"/>
              </a:rPr>
              <a:t> and PET imaging</a:t>
            </a:r>
          </a:p>
        </p:txBody>
      </p:sp>
      <p:sp>
        <p:nvSpPr>
          <p:cNvPr id="4" name="TextBox 3"/>
          <p:cNvSpPr txBox="1">
            <a:spLocks noChangeArrowheads="1"/>
          </p:cNvSpPr>
          <p:nvPr/>
        </p:nvSpPr>
        <p:spPr bwMode="auto">
          <a:xfrm>
            <a:off x="188384" y="4933950"/>
            <a:ext cx="6212416" cy="1200150"/>
          </a:xfrm>
          <a:prstGeom prst="rect">
            <a:avLst/>
          </a:prstGeom>
          <a:solidFill>
            <a:srgbClr val="7E0000"/>
          </a:solidFill>
          <a:ln w="9525">
            <a:solidFill>
              <a:schemeClr val="tx1"/>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ts val="1200"/>
              </a:spcBef>
              <a:spcAft>
                <a:spcPct val="0"/>
              </a:spcAft>
            </a:pPr>
            <a:r>
              <a:rPr lang="en-US" altLang="en-US" smtClean="0">
                <a:solidFill>
                  <a:srgbClr val="FFFFFF"/>
                </a:solidFill>
              </a:rPr>
              <a:t>Striatal D2R modulate reinforcing responses to stimulants and may underlie predisposition for drug use</a:t>
            </a:r>
          </a:p>
        </p:txBody>
      </p:sp>
    </p:spTree>
    <p:extLst>
      <p:ext uri="{BB962C8B-B14F-4D97-AF65-F5344CB8AC3E}">
        <p14:creationId xmlns:p14="http://schemas.microsoft.com/office/powerpoint/2010/main" val="25213067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xEl>
                                              <p:pRg st="1" end="1"/>
                                            </p:txEl>
                                          </p:spTgt>
                                        </p:tgtEl>
                                        <p:attrNameLst>
                                          <p:attrName>style.visibility</p:attrName>
                                        </p:attrNameLst>
                                      </p:cBhvr>
                                      <p:to>
                                        <p:strVal val="visible"/>
                                      </p:to>
                                    </p:set>
                                    <p:animEffect transition="in" filter="fade">
                                      <p:cBhvr>
                                        <p:cTn id="7" dur="500"/>
                                        <p:tgtEl>
                                          <p:spTgt spid="10035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0356">
                                            <p:txEl>
                                              <p:pRg st="2" end="2"/>
                                            </p:txEl>
                                          </p:spTgt>
                                        </p:tgtEl>
                                        <p:attrNameLst>
                                          <p:attrName>style.visibility</p:attrName>
                                        </p:attrNameLst>
                                      </p:cBhvr>
                                      <p:to>
                                        <p:strVal val="visible"/>
                                      </p:to>
                                    </p:set>
                                    <p:animEffect transition="in" filter="fade">
                                      <p:cBhvr>
                                        <p:cTn id="18" dur="500"/>
                                        <p:tgtEl>
                                          <p:spTgt spid="100356">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0" y="838200"/>
            <a:ext cx="12293600" cy="61468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smtClean="0">
                <a:solidFill>
                  <a:srgbClr val="FFFFFF"/>
                </a:solidFill>
                <a:ea typeface="Osaka"/>
                <a:cs typeface="Osaka"/>
              </a:rPr>
              <a:t>Volkow</a:t>
            </a:r>
            <a:r>
              <a:rPr lang="en-US" altLang="en-US" sz="1600" dirty="0" smtClean="0">
                <a:solidFill>
                  <a:srgbClr val="FFFFFF"/>
                </a:solidFill>
                <a:ea typeface="Osaka"/>
                <a:cs typeface="Osaka"/>
              </a:rPr>
              <a:t> et al., </a:t>
            </a:r>
            <a:r>
              <a:rPr lang="en-US" altLang="en-US" sz="1600" i="1" dirty="0" smtClean="0">
                <a:solidFill>
                  <a:srgbClr val="FFFFFF"/>
                </a:solidFill>
                <a:ea typeface="Osaka"/>
                <a:cs typeface="Osaka"/>
              </a:rPr>
              <a:t>Neuro Learn Mem </a:t>
            </a:r>
            <a:r>
              <a:rPr lang="en-US" altLang="en-US" sz="1600" dirty="0" smtClean="0">
                <a:solidFill>
                  <a:srgbClr val="FFFFFF"/>
                </a:solidFill>
                <a:ea typeface="Osaka"/>
                <a:cs typeface="Osaka"/>
              </a:rPr>
              <a:t>2002</a:t>
            </a:r>
            <a:endParaRPr lang="en-US" altLang="en-US" sz="1600" dirty="0" smtClean="0">
              <a:solidFill>
                <a:srgbClr val="FFFFFF"/>
              </a:solidFill>
            </a:endParaRPr>
          </a:p>
        </p:txBody>
      </p:sp>
      <p:sp>
        <p:nvSpPr>
          <p:cNvPr id="112643" name="Text Box 2"/>
          <p:cNvSpPr txBox="1">
            <a:spLocks noChangeArrowheads="1"/>
          </p:cNvSpPr>
          <p:nvPr/>
        </p:nvSpPr>
        <p:spPr bwMode="auto">
          <a:xfrm>
            <a:off x="-419097" y="-109538"/>
            <a:ext cx="1311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b="1" dirty="0" smtClean="0">
                <a:solidFill>
                  <a:srgbClr val="000000"/>
                </a:solidFill>
                <a:ea typeface="Osaka"/>
                <a:cs typeface="Osaka"/>
              </a:rPr>
              <a:t>D2R Lower in Individuals with Addiction</a:t>
            </a:r>
          </a:p>
          <a:p>
            <a:pPr algn="ctr" eaLnBrk="0" fontAlgn="base" hangingPunct="0">
              <a:spcBef>
                <a:spcPct val="0"/>
              </a:spcBef>
              <a:spcAft>
                <a:spcPct val="0"/>
              </a:spcAft>
              <a:buFontTx/>
              <a:buNone/>
            </a:pPr>
            <a:r>
              <a:rPr lang="en-US" altLang="en-US" sz="2400" dirty="0" smtClean="0">
                <a:solidFill>
                  <a:srgbClr val="000000"/>
                </a:solidFill>
                <a:ea typeface="Osaka"/>
                <a:cs typeface="Osaka"/>
              </a:rPr>
              <a:t>“hypo-dopaminergic state”</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9990678" y="1143000"/>
            <a:ext cx="77681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5" name="Text Box 5"/>
          <p:cNvSpPr txBox="1">
            <a:spLocks noChangeArrowheads="1"/>
          </p:cNvSpPr>
          <p:nvPr/>
        </p:nvSpPr>
        <p:spPr bwMode="auto">
          <a:xfrm rot="-5410123">
            <a:off x="8620126" y="3800452"/>
            <a:ext cx="3879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smtClean="0">
                <a:solidFill>
                  <a:srgbClr val="FFFFFF"/>
                </a:solidFill>
                <a:ea typeface="Osaka"/>
                <a:cs typeface="Osaka"/>
              </a:rPr>
              <a:t>DA D2 Receptor Availability</a:t>
            </a:r>
          </a:p>
        </p:txBody>
      </p:sp>
      <p:pic>
        <p:nvPicPr>
          <p:cNvPr id="112646" name="Picture 6"/>
          <p:cNvPicPr>
            <a:picLocks noChangeAspect="1" noChangeArrowheads="1"/>
          </p:cNvPicPr>
          <p:nvPr/>
        </p:nvPicPr>
        <p:blipFill>
          <a:blip r:embed="rId4">
            <a:extLst>
              <a:ext uri="{28A0092B-C50C-407E-A947-70E740481C1C}">
                <a14:useLocalDpi xmlns:a14="http://schemas.microsoft.com/office/drawing/2010/main" val="0"/>
              </a:ext>
            </a:extLst>
          </a:blip>
          <a:srcRect l="30832" r="47499" b="58324"/>
          <a:stretch>
            <a:fillRect/>
          </a:stretch>
        </p:blipFill>
        <p:spPr bwMode="auto">
          <a:xfrm>
            <a:off x="7755468" y="2819400"/>
            <a:ext cx="17102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p:cNvPicPr>
            <a:picLocks noChangeAspect="1" noChangeArrowheads="1"/>
          </p:cNvPicPr>
          <p:nvPr/>
        </p:nvPicPr>
        <p:blipFill>
          <a:blip r:embed="rId4">
            <a:extLst>
              <a:ext uri="{28A0092B-C50C-407E-A947-70E740481C1C}">
                <a14:useLocalDpi xmlns:a14="http://schemas.microsoft.com/office/drawing/2010/main" val="0"/>
              </a:ext>
            </a:extLst>
          </a:blip>
          <a:srcRect l="2499" r="75833" b="58324"/>
          <a:stretch>
            <a:fillRect/>
          </a:stretch>
        </p:blipFill>
        <p:spPr bwMode="auto">
          <a:xfrm>
            <a:off x="5418669" y="2743200"/>
            <a:ext cx="178646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0078" y="1066800"/>
            <a:ext cx="170815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187" y="990600"/>
            <a:ext cx="1663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0" name="Text Box 10"/>
          <p:cNvSpPr txBox="1">
            <a:spLocks noChangeArrowheads="1"/>
          </p:cNvSpPr>
          <p:nvPr/>
        </p:nvSpPr>
        <p:spPr bwMode="auto">
          <a:xfrm>
            <a:off x="5738295" y="6386529"/>
            <a:ext cx="1128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FFFF00"/>
                </a:solidFill>
                <a:ea typeface="Osaka"/>
                <a:cs typeface="Osaka"/>
              </a:rPr>
              <a:t>Control</a:t>
            </a:r>
          </a:p>
        </p:txBody>
      </p:sp>
      <p:sp>
        <p:nvSpPr>
          <p:cNvPr id="112651" name="Text Box 11"/>
          <p:cNvSpPr txBox="1">
            <a:spLocks noChangeArrowheads="1"/>
          </p:cNvSpPr>
          <p:nvPr/>
        </p:nvSpPr>
        <p:spPr bwMode="auto">
          <a:xfrm>
            <a:off x="7812617" y="6402404"/>
            <a:ext cx="139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FFFF00"/>
                </a:solidFill>
                <a:ea typeface="Osaka"/>
                <a:cs typeface="Osaka"/>
              </a:rPr>
              <a:t>Addicted </a:t>
            </a:r>
          </a:p>
        </p:txBody>
      </p:sp>
      <p:sp>
        <p:nvSpPr>
          <p:cNvPr id="112652" name="Line 12"/>
          <p:cNvSpPr>
            <a:spLocks noChangeShapeType="1"/>
          </p:cNvSpPr>
          <p:nvPr/>
        </p:nvSpPr>
        <p:spPr bwMode="auto">
          <a:xfrm flipV="1">
            <a:off x="10583333" y="18288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26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7078" y="4648200"/>
            <a:ext cx="159596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9385" y="4648200"/>
            <a:ext cx="162348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5"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8606" y="1134094"/>
            <a:ext cx="2336800" cy="1260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656" name="Text Box 17"/>
          <p:cNvSpPr txBox="1">
            <a:spLocks noChangeArrowheads="1"/>
          </p:cNvSpPr>
          <p:nvPr/>
        </p:nvSpPr>
        <p:spPr bwMode="auto">
          <a:xfrm>
            <a:off x="1765301" y="2313004"/>
            <a:ext cx="15021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mtClean="0">
                <a:solidFill>
                  <a:srgbClr val="FFFF00"/>
                </a:solidFill>
                <a:ea typeface="Osaka"/>
                <a:cs typeface="Osaka"/>
              </a:rPr>
              <a:t>Cocaine</a:t>
            </a:r>
          </a:p>
        </p:txBody>
      </p:sp>
      <p:sp>
        <p:nvSpPr>
          <p:cNvPr id="112657" name="Text Box 18"/>
          <p:cNvSpPr txBox="1">
            <a:spLocks noChangeArrowheads="1"/>
          </p:cNvSpPr>
          <p:nvPr/>
        </p:nvSpPr>
        <p:spPr bwMode="auto">
          <a:xfrm>
            <a:off x="1896545" y="6275404"/>
            <a:ext cx="1308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mtClean="0">
                <a:solidFill>
                  <a:srgbClr val="FFFF00"/>
                </a:solidFill>
                <a:ea typeface="Osaka"/>
                <a:cs typeface="Osaka"/>
              </a:rPr>
              <a:t>Heroin</a:t>
            </a:r>
          </a:p>
        </p:txBody>
      </p:sp>
      <p:pic>
        <p:nvPicPr>
          <p:cNvPr id="112658" name="Picture 19"/>
          <p:cNvPicPr>
            <a:picLocks noChangeAspect="1" noChangeArrowheads="1"/>
          </p:cNvPicPr>
          <p:nvPr/>
        </p:nvPicPr>
        <p:blipFill>
          <a:blip r:embed="rId10">
            <a:extLst>
              <a:ext uri="{28A0092B-C50C-407E-A947-70E740481C1C}">
                <a14:useLocalDpi xmlns:a14="http://schemas.microsoft.com/office/drawing/2010/main" val="0"/>
              </a:ext>
            </a:extLst>
          </a:blip>
          <a:srcRect t="30627" b="7433"/>
          <a:stretch>
            <a:fillRect/>
          </a:stretch>
        </p:blipFill>
        <p:spPr bwMode="auto">
          <a:xfrm>
            <a:off x="1591733" y="2930533"/>
            <a:ext cx="2336800" cy="13366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659" name="Text Box 20"/>
          <p:cNvSpPr txBox="1">
            <a:spLocks noChangeArrowheads="1"/>
          </p:cNvSpPr>
          <p:nvPr/>
        </p:nvSpPr>
        <p:spPr bwMode="auto">
          <a:xfrm>
            <a:off x="1860562" y="4218004"/>
            <a:ext cx="1430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mtClean="0">
                <a:solidFill>
                  <a:srgbClr val="FFFF00"/>
                </a:solidFill>
                <a:ea typeface="Osaka"/>
                <a:cs typeface="Osaka"/>
              </a:rPr>
              <a:t>Alcohol</a:t>
            </a:r>
          </a:p>
        </p:txBody>
      </p:sp>
      <p:pic>
        <p:nvPicPr>
          <p:cNvPr id="11266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733" y="4859338"/>
            <a:ext cx="2336800" cy="1389062"/>
          </a:xfrm>
          <a:prstGeom prst="rect">
            <a:avLst/>
          </a:prstGeom>
          <a:noFill/>
          <a:ln w="38100">
            <a:solidFill>
              <a:srgbClr val="FF191D"/>
            </a:solidFill>
            <a:miter lim="800000"/>
            <a:headEnd/>
            <a:tailEnd/>
          </a:ln>
          <a:extLst>
            <a:ext uri="{909E8E84-426E-40DD-AFC4-6F175D3DCCD1}">
              <a14:hiddenFill xmlns:a14="http://schemas.microsoft.com/office/drawing/2010/main">
                <a:solidFill>
                  <a:srgbClr val="FFFFFF"/>
                </a:solidFill>
              </a14:hiddenFill>
            </a:ext>
          </a:extLst>
        </p:spPr>
      </p:pic>
      <p:sp>
        <p:nvSpPr>
          <p:cNvPr id="112661" name="Line 22"/>
          <p:cNvSpPr>
            <a:spLocks noChangeShapeType="1"/>
          </p:cNvSpPr>
          <p:nvPr/>
        </p:nvSpPr>
        <p:spPr bwMode="auto">
          <a:xfrm>
            <a:off x="10839451" y="3587750"/>
            <a:ext cx="2116"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Tree>
    <p:extLst>
      <p:ext uri="{BB962C8B-B14F-4D97-AF65-F5344CB8AC3E}">
        <p14:creationId xmlns:p14="http://schemas.microsoft.com/office/powerpoint/2010/main" val="387032176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flipV="1">
            <a:off x="3606812" y="2198694"/>
            <a:ext cx="6898217" cy="3328987"/>
          </a:xfrm>
          <a:prstGeom prst="rect">
            <a:avLst/>
          </a:prstGeom>
          <a:solidFill>
            <a:srgbClr val="FF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3" name="Rectangle 3"/>
          <p:cNvSpPr>
            <a:spLocks noChangeArrowheads="1"/>
          </p:cNvSpPr>
          <p:nvPr/>
        </p:nvSpPr>
        <p:spPr bwMode="auto">
          <a:xfrm flipV="1">
            <a:off x="1566345" y="1130300"/>
            <a:ext cx="6898217" cy="3328988"/>
          </a:xfrm>
          <a:prstGeom prst="rect">
            <a:avLst/>
          </a:prstGeom>
          <a:solidFill>
            <a:srgbClr val="80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80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4" name="Rectangle 4"/>
          <p:cNvSpPr>
            <a:spLocks noChangeArrowheads="1"/>
          </p:cNvSpPr>
          <p:nvPr/>
        </p:nvSpPr>
        <p:spPr bwMode="auto">
          <a:xfrm flipV="1">
            <a:off x="3606800" y="2216150"/>
            <a:ext cx="4851400" cy="2236788"/>
          </a:xfrm>
          <a:prstGeom prst="rect">
            <a:avLst/>
          </a:prstGeom>
          <a:gradFill rotWithShape="0">
            <a:gsLst>
              <a:gs pos="0">
                <a:srgbClr val="8000FF"/>
              </a:gs>
              <a:gs pos="100000">
                <a:srgbClr val="FF00FF"/>
              </a:gs>
            </a:gsLst>
            <a:lin ang="5400000" scaled="1"/>
          </a:gradFill>
          <a:ln w="67944">
            <a:solidFill>
              <a:srgbClr val="FFFFFF"/>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5" name="Text Box 5"/>
          <p:cNvSpPr txBox="1">
            <a:spLocks noChangeArrowheads="1"/>
          </p:cNvSpPr>
          <p:nvPr/>
        </p:nvSpPr>
        <p:spPr bwMode="auto">
          <a:xfrm>
            <a:off x="2245788" y="1450790"/>
            <a:ext cx="1990097" cy="597087"/>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4000" smtClean="0">
                <a:solidFill>
                  <a:srgbClr val="FFFFFF"/>
                </a:solidFill>
              </a:rPr>
              <a:t>Genetics</a:t>
            </a:r>
            <a:endParaRPr lang="en-US" altLang="en-US" sz="2400" smtClean="0">
              <a:solidFill>
                <a:srgbClr val="000000"/>
              </a:solidFill>
            </a:endParaRPr>
          </a:p>
        </p:txBody>
      </p:sp>
      <p:sp>
        <p:nvSpPr>
          <p:cNvPr id="102406" name="Text Box 6"/>
          <p:cNvSpPr txBox="1">
            <a:spLocks noChangeArrowheads="1"/>
          </p:cNvSpPr>
          <p:nvPr/>
        </p:nvSpPr>
        <p:spPr bwMode="auto">
          <a:xfrm>
            <a:off x="6250517" y="4662318"/>
            <a:ext cx="2857770" cy="597087"/>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4000" smtClean="0">
                <a:solidFill>
                  <a:srgbClr val="FFFFFF"/>
                </a:solidFill>
              </a:rPr>
              <a:t>Environment</a:t>
            </a:r>
            <a:endParaRPr lang="en-US" altLang="en-US" sz="2400" smtClean="0">
              <a:solidFill>
                <a:srgbClr val="000000"/>
              </a:solidFill>
            </a:endParaRPr>
          </a:p>
        </p:txBody>
      </p:sp>
      <p:sp>
        <p:nvSpPr>
          <p:cNvPr id="102407" name="Freeform 7"/>
          <p:cNvSpPr>
            <a:spLocks/>
          </p:cNvSpPr>
          <p:nvPr/>
        </p:nvSpPr>
        <p:spPr bwMode="auto">
          <a:xfrm>
            <a:off x="4762500" y="1592263"/>
            <a:ext cx="772584" cy="1192212"/>
          </a:xfrm>
          <a:custGeom>
            <a:avLst/>
            <a:gdLst>
              <a:gd name="T0" fmla="*/ 0 w 365"/>
              <a:gd name="T1" fmla="*/ 2147483647 h 751"/>
              <a:gd name="T2" fmla="*/ 2147483647 w 365"/>
              <a:gd name="T3" fmla="*/ 2147483647 h 751"/>
              <a:gd name="T4" fmla="*/ 2147483647 w 365"/>
              <a:gd name="T5" fmla="*/ 2147483647 h 751"/>
              <a:gd name="T6" fmla="*/ 2147483647 w 365"/>
              <a:gd name="T7" fmla="*/ 2147483647 h 751"/>
              <a:gd name="T8" fmla="*/ 2147483647 w 365"/>
              <a:gd name="T9" fmla="*/ 2147483647 h 751"/>
              <a:gd name="T10" fmla="*/ 2147483647 w 365"/>
              <a:gd name="T11" fmla="*/ 2147483647 h 751"/>
              <a:gd name="T12" fmla="*/ 2147483647 w 365"/>
              <a:gd name="T13" fmla="*/ 2147483647 h 751"/>
              <a:gd name="T14" fmla="*/ 2147483647 w 365"/>
              <a:gd name="T15" fmla="*/ 2147483647 h 751"/>
              <a:gd name="T16" fmla="*/ 2147483647 w 365"/>
              <a:gd name="T17" fmla="*/ 2147483647 h 751"/>
              <a:gd name="T18" fmla="*/ 2147483647 w 365"/>
              <a:gd name="T19" fmla="*/ 2147483647 h 751"/>
              <a:gd name="T20" fmla="*/ 2147483647 w 365"/>
              <a:gd name="T21" fmla="*/ 2147483647 h 751"/>
              <a:gd name="T22" fmla="*/ 2147483647 w 365"/>
              <a:gd name="T23" fmla="*/ 2147483647 h 751"/>
              <a:gd name="T24" fmla="*/ 2147483647 w 365"/>
              <a:gd name="T25" fmla="*/ 2147483647 h 751"/>
              <a:gd name="T26" fmla="*/ 2147483647 w 365"/>
              <a:gd name="T27" fmla="*/ 2147483647 h 751"/>
              <a:gd name="T28" fmla="*/ 2147483647 w 365"/>
              <a:gd name="T29" fmla="*/ 2147483647 h 751"/>
              <a:gd name="T30" fmla="*/ 2147483647 w 365"/>
              <a:gd name="T31" fmla="*/ 2147483647 h 751"/>
              <a:gd name="T32" fmla="*/ 2147483647 w 365"/>
              <a:gd name="T33" fmla="*/ 2147483647 h 751"/>
              <a:gd name="T34" fmla="*/ 2147483647 w 365"/>
              <a:gd name="T35" fmla="*/ 2147483647 h 751"/>
              <a:gd name="T36" fmla="*/ 2147483647 w 365"/>
              <a:gd name="T37" fmla="*/ 2147483647 h 751"/>
              <a:gd name="T38" fmla="*/ 2147483647 w 365"/>
              <a:gd name="T39" fmla="*/ 2147483647 h 751"/>
              <a:gd name="T40" fmla="*/ 2147483647 w 365"/>
              <a:gd name="T41" fmla="*/ 2147483647 h 751"/>
              <a:gd name="T42" fmla="*/ 2147483647 w 365"/>
              <a:gd name="T43" fmla="*/ 2147483647 h 751"/>
              <a:gd name="T44" fmla="*/ 2147483647 w 365"/>
              <a:gd name="T45" fmla="*/ 0 h 751"/>
              <a:gd name="T46" fmla="*/ 2147483647 w 365"/>
              <a:gd name="T47" fmla="*/ 2147483647 h 751"/>
              <a:gd name="T48" fmla="*/ 2147483647 w 365"/>
              <a:gd name="T49" fmla="*/ 2147483647 h 751"/>
              <a:gd name="T50" fmla="*/ 2147483647 w 365"/>
              <a:gd name="T51" fmla="*/ 2147483647 h 751"/>
              <a:gd name="T52" fmla="*/ 2147483647 w 365"/>
              <a:gd name="T53" fmla="*/ 2147483647 h 751"/>
              <a:gd name="T54" fmla="*/ 2147483647 w 365"/>
              <a:gd name="T55" fmla="*/ 2147483647 h 751"/>
              <a:gd name="T56" fmla="*/ 2147483647 w 365"/>
              <a:gd name="T57" fmla="*/ 2147483647 h 751"/>
              <a:gd name="T58" fmla="*/ 2147483647 w 365"/>
              <a:gd name="T59" fmla="*/ 2147483647 h 751"/>
              <a:gd name="T60" fmla="*/ 2147483647 w 365"/>
              <a:gd name="T61" fmla="*/ 2147483647 h 751"/>
              <a:gd name="T62" fmla="*/ 2147483647 w 365"/>
              <a:gd name="T63" fmla="*/ 2147483647 h 751"/>
              <a:gd name="T64" fmla="*/ 2147483647 w 365"/>
              <a:gd name="T65" fmla="*/ 2147483647 h 751"/>
              <a:gd name="T66" fmla="*/ 2147483647 w 365"/>
              <a:gd name="T67" fmla="*/ 2147483647 h 751"/>
              <a:gd name="T68" fmla="*/ 2147483647 w 365"/>
              <a:gd name="T69" fmla="*/ 2147483647 h 751"/>
              <a:gd name="T70" fmla="*/ 2147483647 w 365"/>
              <a:gd name="T71" fmla="*/ 2147483647 h 751"/>
              <a:gd name="T72" fmla="*/ 2147483647 w 365"/>
              <a:gd name="T73" fmla="*/ 2147483647 h 751"/>
              <a:gd name="T74" fmla="*/ 2147483647 w 365"/>
              <a:gd name="T75" fmla="*/ 2147483647 h 751"/>
              <a:gd name="T76" fmla="*/ 0 w 365"/>
              <a:gd name="T77" fmla="*/ 2147483647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2408" name="Freeform 8"/>
          <p:cNvSpPr>
            <a:spLocks/>
          </p:cNvSpPr>
          <p:nvPr/>
        </p:nvSpPr>
        <p:spPr bwMode="auto">
          <a:xfrm>
            <a:off x="2620435" y="3592516"/>
            <a:ext cx="1826684" cy="631825"/>
          </a:xfrm>
          <a:custGeom>
            <a:avLst/>
            <a:gdLst>
              <a:gd name="T0" fmla="*/ 2147483647 w 863"/>
              <a:gd name="T1" fmla="*/ 2147483647 h 398"/>
              <a:gd name="T2" fmla="*/ 2147483647 w 863"/>
              <a:gd name="T3" fmla="*/ 2147483647 h 398"/>
              <a:gd name="T4" fmla="*/ 2147483647 w 863"/>
              <a:gd name="T5" fmla="*/ 2147483647 h 398"/>
              <a:gd name="T6" fmla="*/ 2147483647 w 863"/>
              <a:gd name="T7" fmla="*/ 2147483647 h 398"/>
              <a:gd name="T8" fmla="*/ 2147483647 w 863"/>
              <a:gd name="T9" fmla="*/ 2147483647 h 398"/>
              <a:gd name="T10" fmla="*/ 2147483647 w 863"/>
              <a:gd name="T11" fmla="*/ 2147483647 h 398"/>
              <a:gd name="T12" fmla="*/ 2147483647 w 863"/>
              <a:gd name="T13" fmla="*/ 2147483647 h 398"/>
              <a:gd name="T14" fmla="*/ 2147483647 w 863"/>
              <a:gd name="T15" fmla="*/ 2147483647 h 398"/>
              <a:gd name="T16" fmla="*/ 2147483647 w 863"/>
              <a:gd name="T17" fmla="*/ 2147483647 h 398"/>
              <a:gd name="T18" fmla="*/ 2147483647 w 863"/>
              <a:gd name="T19" fmla="*/ 2147483647 h 398"/>
              <a:gd name="T20" fmla="*/ 2147483647 w 863"/>
              <a:gd name="T21" fmla="*/ 2147483647 h 398"/>
              <a:gd name="T22" fmla="*/ 2147483647 w 863"/>
              <a:gd name="T23" fmla="*/ 2147483647 h 398"/>
              <a:gd name="T24" fmla="*/ 2147483647 w 863"/>
              <a:gd name="T25" fmla="*/ 2147483647 h 398"/>
              <a:gd name="T26" fmla="*/ 2147483647 w 863"/>
              <a:gd name="T27" fmla="*/ 2147483647 h 398"/>
              <a:gd name="T28" fmla="*/ 2147483647 w 863"/>
              <a:gd name="T29" fmla="*/ 2147483647 h 398"/>
              <a:gd name="T30" fmla="*/ 2147483647 w 863"/>
              <a:gd name="T31" fmla="*/ 2147483647 h 398"/>
              <a:gd name="T32" fmla="*/ 2147483647 w 863"/>
              <a:gd name="T33" fmla="*/ 2147483647 h 398"/>
              <a:gd name="T34" fmla="*/ 2147483647 w 863"/>
              <a:gd name="T35" fmla="*/ 2147483647 h 398"/>
              <a:gd name="T36" fmla="*/ 2147483647 w 863"/>
              <a:gd name="T37" fmla="*/ 2147483647 h 398"/>
              <a:gd name="T38" fmla="*/ 2147483647 w 863"/>
              <a:gd name="T39" fmla="*/ 2147483647 h 398"/>
              <a:gd name="T40" fmla="*/ 2147483647 w 863"/>
              <a:gd name="T41" fmla="*/ 2147483647 h 398"/>
              <a:gd name="T42" fmla="*/ 0 w 863"/>
              <a:gd name="T43" fmla="*/ 2147483647 h 398"/>
              <a:gd name="T44" fmla="*/ 0 w 863"/>
              <a:gd name="T45" fmla="*/ 0 h 398"/>
              <a:gd name="T46" fmla="*/ 2147483647 w 863"/>
              <a:gd name="T47" fmla="*/ 2147483647 h 398"/>
              <a:gd name="T48" fmla="*/ 2147483647 w 863"/>
              <a:gd name="T49" fmla="*/ 2147483647 h 398"/>
              <a:gd name="T50" fmla="*/ 2147483647 w 863"/>
              <a:gd name="T51" fmla="*/ 2147483647 h 398"/>
              <a:gd name="T52" fmla="*/ 2147483647 w 863"/>
              <a:gd name="T53" fmla="*/ 2147483647 h 398"/>
              <a:gd name="T54" fmla="*/ 2147483647 w 863"/>
              <a:gd name="T55" fmla="*/ 2147483647 h 398"/>
              <a:gd name="T56" fmla="*/ 2147483647 w 863"/>
              <a:gd name="T57" fmla="*/ 2147483647 h 398"/>
              <a:gd name="T58" fmla="*/ 2147483647 w 863"/>
              <a:gd name="T59" fmla="*/ 2147483647 h 398"/>
              <a:gd name="T60" fmla="*/ 2147483647 w 863"/>
              <a:gd name="T61" fmla="*/ 2147483647 h 398"/>
              <a:gd name="T62" fmla="*/ 2147483647 w 863"/>
              <a:gd name="T63" fmla="*/ 2147483647 h 398"/>
              <a:gd name="T64" fmla="*/ 2147483647 w 863"/>
              <a:gd name="T65" fmla="*/ 2147483647 h 398"/>
              <a:gd name="T66" fmla="*/ 2147483647 w 863"/>
              <a:gd name="T67" fmla="*/ 2147483647 h 398"/>
              <a:gd name="T68" fmla="*/ 2147483647 w 863"/>
              <a:gd name="T69" fmla="*/ 2147483647 h 398"/>
              <a:gd name="T70" fmla="*/ 2147483647 w 863"/>
              <a:gd name="T71" fmla="*/ 2147483647 h 398"/>
              <a:gd name="T72" fmla="*/ 2147483647 w 863"/>
              <a:gd name="T73" fmla="*/ 2147483647 h 398"/>
              <a:gd name="T74" fmla="*/ 2147483647 w 863"/>
              <a:gd name="T75" fmla="*/ 2147483647 h 398"/>
              <a:gd name="T76" fmla="*/ 2147483647 w 863"/>
              <a:gd name="T77" fmla="*/ 2147483647 h 3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3" h="398">
                <a:moveTo>
                  <a:pt x="582" y="94"/>
                </a:moveTo>
                <a:lnTo>
                  <a:pt x="862" y="240"/>
                </a:lnTo>
                <a:lnTo>
                  <a:pt x="601" y="397"/>
                </a:lnTo>
                <a:lnTo>
                  <a:pt x="599" y="331"/>
                </a:lnTo>
                <a:lnTo>
                  <a:pt x="545" y="331"/>
                </a:lnTo>
                <a:lnTo>
                  <a:pt x="495" y="328"/>
                </a:lnTo>
                <a:lnTo>
                  <a:pt x="446" y="323"/>
                </a:lnTo>
                <a:lnTo>
                  <a:pt x="398" y="315"/>
                </a:lnTo>
                <a:lnTo>
                  <a:pt x="350" y="305"/>
                </a:lnTo>
                <a:lnTo>
                  <a:pt x="305" y="292"/>
                </a:lnTo>
                <a:lnTo>
                  <a:pt x="262" y="277"/>
                </a:lnTo>
                <a:lnTo>
                  <a:pt x="221" y="259"/>
                </a:lnTo>
                <a:lnTo>
                  <a:pt x="183" y="240"/>
                </a:lnTo>
                <a:lnTo>
                  <a:pt x="148" y="219"/>
                </a:lnTo>
                <a:lnTo>
                  <a:pt x="116" y="196"/>
                </a:lnTo>
                <a:lnTo>
                  <a:pt x="87" y="172"/>
                </a:lnTo>
                <a:lnTo>
                  <a:pt x="63" y="146"/>
                </a:lnTo>
                <a:lnTo>
                  <a:pt x="42" y="119"/>
                </a:lnTo>
                <a:lnTo>
                  <a:pt x="25" y="91"/>
                </a:lnTo>
                <a:lnTo>
                  <a:pt x="12" y="62"/>
                </a:lnTo>
                <a:lnTo>
                  <a:pt x="4" y="33"/>
                </a:lnTo>
                <a:lnTo>
                  <a:pt x="0" y="3"/>
                </a:lnTo>
                <a:lnTo>
                  <a:pt x="0" y="0"/>
                </a:lnTo>
                <a:lnTo>
                  <a:pt x="12" y="13"/>
                </a:lnTo>
                <a:lnTo>
                  <a:pt x="35" y="34"/>
                </a:lnTo>
                <a:lnTo>
                  <a:pt x="62" y="54"/>
                </a:lnTo>
                <a:lnTo>
                  <a:pt x="92" y="73"/>
                </a:lnTo>
                <a:lnTo>
                  <a:pt x="125" y="90"/>
                </a:lnTo>
                <a:lnTo>
                  <a:pt x="160" y="105"/>
                </a:lnTo>
                <a:lnTo>
                  <a:pt x="199" y="119"/>
                </a:lnTo>
                <a:lnTo>
                  <a:pt x="239" y="131"/>
                </a:lnTo>
                <a:lnTo>
                  <a:pt x="282" y="141"/>
                </a:lnTo>
                <a:lnTo>
                  <a:pt x="326" y="150"/>
                </a:lnTo>
                <a:lnTo>
                  <a:pt x="372" y="156"/>
                </a:lnTo>
                <a:lnTo>
                  <a:pt x="418" y="161"/>
                </a:lnTo>
                <a:lnTo>
                  <a:pt x="465" y="163"/>
                </a:lnTo>
                <a:lnTo>
                  <a:pt x="512" y="163"/>
                </a:lnTo>
                <a:lnTo>
                  <a:pt x="587" y="161"/>
                </a:lnTo>
                <a:lnTo>
                  <a:pt x="582" y="94"/>
                </a:lnTo>
              </a:path>
            </a:pathLst>
          </a:custGeom>
          <a:solidFill>
            <a:srgbClr val="FFFFFF"/>
          </a:solidFill>
          <a:ln w="9525">
            <a:round/>
            <a:headEnd/>
            <a:tailEnd/>
          </a:ln>
          <a:scene3d>
            <a:camera prst="legacyPerspectiveFront">
              <a:rot lat="1500000" lon="1500000" rev="0"/>
            </a:camera>
            <a:lightRig rig="legacyFlat2" dir="t"/>
          </a:scene3d>
          <a:sp3d extrusionH="8874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2409" name="Freeform 9"/>
          <p:cNvSpPr>
            <a:spLocks/>
          </p:cNvSpPr>
          <p:nvPr/>
        </p:nvSpPr>
        <p:spPr bwMode="auto">
          <a:xfrm>
            <a:off x="7399878" y="2590800"/>
            <a:ext cx="1748367" cy="668338"/>
          </a:xfrm>
          <a:custGeom>
            <a:avLst/>
            <a:gdLst>
              <a:gd name="T0" fmla="*/ 2147483647 w 826"/>
              <a:gd name="T1" fmla="*/ 2147483647 h 421"/>
              <a:gd name="T2" fmla="*/ 0 w 826"/>
              <a:gd name="T3" fmla="*/ 2147483647 h 421"/>
              <a:gd name="T4" fmla="*/ 2147483647 w 826"/>
              <a:gd name="T5" fmla="*/ 0 h 421"/>
              <a:gd name="T6" fmla="*/ 2147483647 w 826"/>
              <a:gd name="T7" fmla="*/ 2147483647 h 421"/>
              <a:gd name="T8" fmla="*/ 2147483647 w 826"/>
              <a:gd name="T9" fmla="*/ 2147483647 h 421"/>
              <a:gd name="T10" fmla="*/ 2147483647 w 826"/>
              <a:gd name="T11" fmla="*/ 2147483647 h 421"/>
              <a:gd name="T12" fmla="*/ 2147483647 w 826"/>
              <a:gd name="T13" fmla="*/ 2147483647 h 421"/>
              <a:gd name="T14" fmla="*/ 2147483647 w 826"/>
              <a:gd name="T15" fmla="*/ 2147483647 h 421"/>
              <a:gd name="T16" fmla="*/ 2147483647 w 826"/>
              <a:gd name="T17" fmla="*/ 2147483647 h 421"/>
              <a:gd name="T18" fmla="*/ 2147483647 w 826"/>
              <a:gd name="T19" fmla="*/ 2147483647 h 421"/>
              <a:gd name="T20" fmla="*/ 2147483647 w 826"/>
              <a:gd name="T21" fmla="*/ 2147483647 h 421"/>
              <a:gd name="T22" fmla="*/ 2147483647 w 826"/>
              <a:gd name="T23" fmla="*/ 2147483647 h 421"/>
              <a:gd name="T24" fmla="*/ 2147483647 w 826"/>
              <a:gd name="T25" fmla="*/ 2147483647 h 421"/>
              <a:gd name="T26" fmla="*/ 2147483647 w 826"/>
              <a:gd name="T27" fmla="*/ 2147483647 h 421"/>
              <a:gd name="T28" fmla="*/ 2147483647 w 826"/>
              <a:gd name="T29" fmla="*/ 2147483647 h 421"/>
              <a:gd name="T30" fmla="*/ 2147483647 w 826"/>
              <a:gd name="T31" fmla="*/ 2147483647 h 421"/>
              <a:gd name="T32" fmla="*/ 2147483647 w 826"/>
              <a:gd name="T33" fmla="*/ 2147483647 h 421"/>
              <a:gd name="T34" fmla="*/ 2147483647 w 826"/>
              <a:gd name="T35" fmla="*/ 2147483647 h 421"/>
              <a:gd name="T36" fmla="*/ 2147483647 w 826"/>
              <a:gd name="T37" fmla="*/ 2147483647 h 421"/>
              <a:gd name="T38" fmla="*/ 2147483647 w 826"/>
              <a:gd name="T39" fmla="*/ 2147483647 h 421"/>
              <a:gd name="T40" fmla="*/ 2147483647 w 826"/>
              <a:gd name="T41" fmla="*/ 2147483647 h 421"/>
              <a:gd name="T42" fmla="*/ 2147483647 w 826"/>
              <a:gd name="T43" fmla="*/ 2147483647 h 421"/>
              <a:gd name="T44" fmla="*/ 2147483647 w 826"/>
              <a:gd name="T45" fmla="*/ 2147483647 h 421"/>
              <a:gd name="T46" fmla="*/ 2147483647 w 826"/>
              <a:gd name="T47" fmla="*/ 2147483647 h 421"/>
              <a:gd name="T48" fmla="*/ 2147483647 w 826"/>
              <a:gd name="T49" fmla="*/ 2147483647 h 421"/>
              <a:gd name="T50" fmla="*/ 2147483647 w 826"/>
              <a:gd name="T51" fmla="*/ 2147483647 h 421"/>
              <a:gd name="T52" fmla="*/ 2147483647 w 826"/>
              <a:gd name="T53" fmla="*/ 2147483647 h 421"/>
              <a:gd name="T54" fmla="*/ 2147483647 w 826"/>
              <a:gd name="T55" fmla="*/ 2147483647 h 421"/>
              <a:gd name="T56" fmla="*/ 2147483647 w 826"/>
              <a:gd name="T57" fmla="*/ 2147483647 h 421"/>
              <a:gd name="T58" fmla="*/ 2147483647 w 826"/>
              <a:gd name="T59" fmla="*/ 2147483647 h 421"/>
              <a:gd name="T60" fmla="*/ 2147483647 w 826"/>
              <a:gd name="T61" fmla="*/ 2147483647 h 421"/>
              <a:gd name="T62" fmla="*/ 2147483647 w 826"/>
              <a:gd name="T63" fmla="*/ 2147483647 h 421"/>
              <a:gd name="T64" fmla="*/ 2147483647 w 826"/>
              <a:gd name="T65" fmla="*/ 2147483647 h 421"/>
              <a:gd name="T66" fmla="*/ 2147483647 w 826"/>
              <a:gd name="T67" fmla="*/ 2147483647 h 421"/>
              <a:gd name="T68" fmla="*/ 2147483647 w 826"/>
              <a:gd name="T69" fmla="*/ 2147483647 h 421"/>
              <a:gd name="T70" fmla="*/ 2147483647 w 826"/>
              <a:gd name="T71" fmla="*/ 2147483647 h 421"/>
              <a:gd name="T72" fmla="*/ 2147483647 w 826"/>
              <a:gd name="T73" fmla="*/ 2147483647 h 421"/>
              <a:gd name="T74" fmla="*/ 2147483647 w 826"/>
              <a:gd name="T75" fmla="*/ 2147483647 h 421"/>
              <a:gd name="T76" fmla="*/ 2147483647 w 826"/>
              <a:gd name="T77" fmla="*/ 2147483647 h 4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6" h="421">
                <a:moveTo>
                  <a:pt x="263" y="327"/>
                </a:moveTo>
                <a:lnTo>
                  <a:pt x="0" y="174"/>
                </a:lnTo>
                <a:lnTo>
                  <a:pt x="264" y="0"/>
                </a:lnTo>
                <a:lnTo>
                  <a:pt x="262" y="72"/>
                </a:lnTo>
                <a:lnTo>
                  <a:pt x="314" y="70"/>
                </a:lnTo>
                <a:lnTo>
                  <a:pt x="363" y="73"/>
                </a:lnTo>
                <a:lnTo>
                  <a:pt x="411" y="78"/>
                </a:lnTo>
                <a:lnTo>
                  <a:pt x="457" y="86"/>
                </a:lnTo>
                <a:lnTo>
                  <a:pt x="503" y="96"/>
                </a:lnTo>
                <a:lnTo>
                  <a:pt x="546" y="109"/>
                </a:lnTo>
                <a:lnTo>
                  <a:pt x="587" y="125"/>
                </a:lnTo>
                <a:lnTo>
                  <a:pt x="626" y="143"/>
                </a:lnTo>
                <a:lnTo>
                  <a:pt x="662" y="163"/>
                </a:lnTo>
                <a:lnTo>
                  <a:pt x="694" y="185"/>
                </a:lnTo>
                <a:lnTo>
                  <a:pt x="724" y="210"/>
                </a:lnTo>
                <a:lnTo>
                  <a:pt x="750" y="236"/>
                </a:lnTo>
                <a:lnTo>
                  <a:pt x="773" y="263"/>
                </a:lnTo>
                <a:lnTo>
                  <a:pt x="792" y="292"/>
                </a:lnTo>
                <a:lnTo>
                  <a:pt x="806" y="322"/>
                </a:lnTo>
                <a:lnTo>
                  <a:pt x="817" y="353"/>
                </a:lnTo>
                <a:lnTo>
                  <a:pt x="823" y="385"/>
                </a:lnTo>
                <a:lnTo>
                  <a:pt x="825" y="417"/>
                </a:lnTo>
                <a:lnTo>
                  <a:pt x="824" y="420"/>
                </a:lnTo>
                <a:lnTo>
                  <a:pt x="814" y="406"/>
                </a:lnTo>
                <a:lnTo>
                  <a:pt x="792" y="384"/>
                </a:lnTo>
                <a:lnTo>
                  <a:pt x="768" y="362"/>
                </a:lnTo>
                <a:lnTo>
                  <a:pt x="740" y="343"/>
                </a:lnTo>
                <a:lnTo>
                  <a:pt x="709" y="325"/>
                </a:lnTo>
                <a:lnTo>
                  <a:pt x="675" y="309"/>
                </a:lnTo>
                <a:lnTo>
                  <a:pt x="639" y="294"/>
                </a:lnTo>
                <a:lnTo>
                  <a:pt x="600" y="282"/>
                </a:lnTo>
                <a:lnTo>
                  <a:pt x="559" y="272"/>
                </a:lnTo>
                <a:lnTo>
                  <a:pt x="516" y="263"/>
                </a:lnTo>
                <a:lnTo>
                  <a:pt x="472" y="257"/>
                </a:lnTo>
                <a:lnTo>
                  <a:pt x="428" y="253"/>
                </a:lnTo>
                <a:lnTo>
                  <a:pt x="382" y="252"/>
                </a:lnTo>
                <a:lnTo>
                  <a:pt x="336" y="252"/>
                </a:lnTo>
                <a:lnTo>
                  <a:pt x="263" y="255"/>
                </a:lnTo>
                <a:lnTo>
                  <a:pt x="263" y="327"/>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66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2410" name="Freeform 10"/>
          <p:cNvSpPr>
            <a:spLocks/>
          </p:cNvSpPr>
          <p:nvPr/>
        </p:nvSpPr>
        <p:spPr bwMode="auto">
          <a:xfrm>
            <a:off x="5458895" y="4098929"/>
            <a:ext cx="732367" cy="1160463"/>
          </a:xfrm>
          <a:custGeom>
            <a:avLst/>
            <a:gdLst>
              <a:gd name="T0" fmla="*/ 2147483647 w 346"/>
              <a:gd name="T1" fmla="*/ 2147483647 h 731"/>
              <a:gd name="T2" fmla="*/ 2147483647 w 346"/>
              <a:gd name="T3" fmla="*/ 0 h 731"/>
              <a:gd name="T4" fmla="*/ 2147483647 w 346"/>
              <a:gd name="T5" fmla="*/ 2147483647 h 731"/>
              <a:gd name="T6" fmla="*/ 2147483647 w 346"/>
              <a:gd name="T7" fmla="*/ 2147483647 h 731"/>
              <a:gd name="T8" fmla="*/ 2147483647 w 346"/>
              <a:gd name="T9" fmla="*/ 2147483647 h 731"/>
              <a:gd name="T10" fmla="*/ 2147483647 w 346"/>
              <a:gd name="T11" fmla="*/ 2147483647 h 731"/>
              <a:gd name="T12" fmla="*/ 2147483647 w 346"/>
              <a:gd name="T13" fmla="*/ 2147483647 h 731"/>
              <a:gd name="T14" fmla="*/ 2147483647 w 346"/>
              <a:gd name="T15" fmla="*/ 2147483647 h 731"/>
              <a:gd name="T16" fmla="*/ 2147483647 w 346"/>
              <a:gd name="T17" fmla="*/ 2147483647 h 731"/>
              <a:gd name="T18" fmla="*/ 2147483647 w 346"/>
              <a:gd name="T19" fmla="*/ 2147483647 h 731"/>
              <a:gd name="T20" fmla="*/ 2147483647 w 346"/>
              <a:gd name="T21" fmla="*/ 2147483647 h 731"/>
              <a:gd name="T22" fmla="*/ 0 w 346"/>
              <a:gd name="T23" fmla="*/ 2147483647 h 731"/>
              <a:gd name="T24" fmla="*/ 0 w 346"/>
              <a:gd name="T25" fmla="*/ 2147483647 h 731"/>
              <a:gd name="T26" fmla="*/ 2147483647 w 346"/>
              <a:gd name="T27" fmla="*/ 2147483647 h 731"/>
              <a:gd name="T28" fmla="*/ 2147483647 w 346"/>
              <a:gd name="T29" fmla="*/ 2147483647 h 731"/>
              <a:gd name="T30" fmla="*/ 2147483647 w 346"/>
              <a:gd name="T31" fmla="*/ 2147483647 h 731"/>
              <a:gd name="T32" fmla="*/ 2147483647 w 346"/>
              <a:gd name="T33" fmla="*/ 2147483647 h 731"/>
              <a:gd name="T34" fmla="*/ 2147483647 w 346"/>
              <a:gd name="T35" fmla="*/ 2147483647 h 731"/>
              <a:gd name="T36" fmla="*/ 2147483647 w 346"/>
              <a:gd name="T37" fmla="*/ 2147483647 h 731"/>
              <a:gd name="T38" fmla="*/ 2147483647 w 346"/>
              <a:gd name="T39" fmla="*/ 2147483647 h 731"/>
              <a:gd name="T40" fmla="*/ 2147483647 w 346"/>
              <a:gd name="T41" fmla="*/ 2147483647 h 731"/>
              <a:gd name="T42" fmla="*/ 2147483647 w 346"/>
              <a:gd name="T43" fmla="*/ 2147483647 h 731"/>
              <a:gd name="T44" fmla="*/ 2147483647 w 346"/>
              <a:gd name="T45" fmla="*/ 2147483647 h 731"/>
              <a:gd name="T46" fmla="*/ 2147483647 w 346"/>
              <a:gd name="T47" fmla="*/ 2147483647 h 731"/>
              <a:gd name="T48" fmla="*/ 2147483647 w 346"/>
              <a:gd name="T49" fmla="*/ 2147483647 h 731"/>
              <a:gd name="T50" fmla="*/ 2147483647 w 346"/>
              <a:gd name="T51" fmla="*/ 2147483647 h 731"/>
              <a:gd name="T52" fmla="*/ 2147483647 w 346"/>
              <a:gd name="T53" fmla="*/ 2147483647 h 731"/>
              <a:gd name="T54" fmla="*/ 2147483647 w 346"/>
              <a:gd name="T55" fmla="*/ 2147483647 h 731"/>
              <a:gd name="T56" fmla="*/ 2147483647 w 346"/>
              <a:gd name="T57" fmla="*/ 2147483647 h 731"/>
              <a:gd name="T58" fmla="*/ 2147483647 w 346"/>
              <a:gd name="T59" fmla="*/ 2147483647 h 731"/>
              <a:gd name="T60" fmla="*/ 2147483647 w 346"/>
              <a:gd name="T61" fmla="*/ 2147483647 h 731"/>
              <a:gd name="T62" fmla="*/ 2147483647 w 346"/>
              <a:gd name="T63" fmla="*/ 2147483647 h 731"/>
              <a:gd name="T64" fmla="*/ 2147483647 w 346"/>
              <a:gd name="T65" fmla="*/ 2147483647 h 731"/>
              <a:gd name="T66" fmla="*/ 2147483647 w 346"/>
              <a:gd name="T67" fmla="*/ 2147483647 h 731"/>
              <a:gd name="T68" fmla="*/ 2147483647 w 346"/>
              <a:gd name="T69" fmla="*/ 2147483647 h 731"/>
              <a:gd name="T70" fmla="*/ 2147483647 w 346"/>
              <a:gd name="T71" fmla="*/ 2147483647 h 731"/>
              <a:gd name="T72" fmla="*/ 2147483647 w 346"/>
              <a:gd name="T73" fmla="*/ 2147483647 h 731"/>
              <a:gd name="T74" fmla="*/ 2147483647 w 346"/>
              <a:gd name="T75" fmla="*/ 2147483647 h 731"/>
              <a:gd name="T76" fmla="*/ 2147483647 w 346"/>
              <a:gd name="T77" fmla="*/ 2147483647 h 7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731">
                <a:moveTo>
                  <a:pt x="345" y="292"/>
                </a:moveTo>
                <a:lnTo>
                  <a:pt x="341" y="0"/>
                </a:lnTo>
                <a:lnTo>
                  <a:pt x="55" y="35"/>
                </a:lnTo>
                <a:lnTo>
                  <a:pt x="119" y="90"/>
                </a:lnTo>
                <a:lnTo>
                  <a:pt x="92" y="123"/>
                </a:lnTo>
                <a:lnTo>
                  <a:pt x="69" y="156"/>
                </a:lnTo>
                <a:lnTo>
                  <a:pt x="50" y="191"/>
                </a:lnTo>
                <a:lnTo>
                  <a:pt x="34" y="227"/>
                </a:lnTo>
                <a:lnTo>
                  <a:pt x="21" y="265"/>
                </a:lnTo>
                <a:lnTo>
                  <a:pt x="10" y="304"/>
                </a:lnTo>
                <a:lnTo>
                  <a:pt x="3" y="343"/>
                </a:lnTo>
                <a:lnTo>
                  <a:pt x="0" y="382"/>
                </a:lnTo>
                <a:lnTo>
                  <a:pt x="0" y="421"/>
                </a:lnTo>
                <a:lnTo>
                  <a:pt x="3" y="460"/>
                </a:lnTo>
                <a:lnTo>
                  <a:pt x="9" y="499"/>
                </a:lnTo>
                <a:lnTo>
                  <a:pt x="19" y="536"/>
                </a:lnTo>
                <a:lnTo>
                  <a:pt x="32" y="572"/>
                </a:lnTo>
                <a:lnTo>
                  <a:pt x="49" y="608"/>
                </a:lnTo>
                <a:lnTo>
                  <a:pt x="68" y="641"/>
                </a:lnTo>
                <a:lnTo>
                  <a:pt x="90" y="672"/>
                </a:lnTo>
                <a:lnTo>
                  <a:pt x="115" y="701"/>
                </a:lnTo>
                <a:lnTo>
                  <a:pt x="142" y="728"/>
                </a:lnTo>
                <a:lnTo>
                  <a:pt x="145" y="730"/>
                </a:lnTo>
                <a:lnTo>
                  <a:pt x="138" y="712"/>
                </a:lnTo>
                <a:lnTo>
                  <a:pt x="129" y="680"/>
                </a:lnTo>
                <a:lnTo>
                  <a:pt x="123" y="648"/>
                </a:lnTo>
                <a:lnTo>
                  <a:pt x="119" y="614"/>
                </a:lnTo>
                <a:lnTo>
                  <a:pt x="119" y="580"/>
                </a:lnTo>
                <a:lnTo>
                  <a:pt x="122" y="545"/>
                </a:lnTo>
                <a:lnTo>
                  <a:pt x="127" y="510"/>
                </a:lnTo>
                <a:lnTo>
                  <a:pt x="136" y="474"/>
                </a:lnTo>
                <a:lnTo>
                  <a:pt x="147" y="440"/>
                </a:lnTo>
                <a:lnTo>
                  <a:pt x="161" y="406"/>
                </a:lnTo>
                <a:lnTo>
                  <a:pt x="178" y="372"/>
                </a:lnTo>
                <a:lnTo>
                  <a:pt x="197" y="340"/>
                </a:lnTo>
                <a:lnTo>
                  <a:pt x="218" y="310"/>
                </a:lnTo>
                <a:lnTo>
                  <a:pt x="242" y="280"/>
                </a:lnTo>
                <a:lnTo>
                  <a:pt x="281" y="235"/>
                </a:lnTo>
                <a:lnTo>
                  <a:pt x="345" y="292"/>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2" name="TextBox 1"/>
          <p:cNvSpPr txBox="1"/>
          <p:nvPr/>
        </p:nvSpPr>
        <p:spPr>
          <a:xfrm>
            <a:off x="4945956" y="2549525"/>
            <a:ext cx="2374175" cy="1569660"/>
          </a:xfrm>
          <a:prstGeom prst="rect">
            <a:avLst/>
          </a:prstGeom>
          <a:noFill/>
        </p:spPr>
        <p:txBody>
          <a:bodyPr wrap="non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ea typeface="MS PGothic" pitchFamily="34" charset="-128"/>
              </a:rPr>
              <a:t>Gene </a:t>
            </a:r>
          </a:p>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ea typeface="MS PGothic" pitchFamily="34" charset="-128"/>
              </a:rPr>
              <a:t>Environment</a:t>
            </a:r>
          </a:p>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ea typeface="MS PGothic" pitchFamily="34" charset="-128"/>
              </a:rPr>
              <a:t>Interaction</a:t>
            </a:r>
          </a:p>
        </p:txBody>
      </p:sp>
    </p:spTree>
    <p:extLst>
      <p:ext uri="{BB962C8B-B14F-4D97-AF65-F5344CB8AC3E}">
        <p14:creationId xmlns:p14="http://schemas.microsoft.com/office/powerpoint/2010/main" val="1767403880"/>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6348" y="-1"/>
            <a:ext cx="12198351" cy="1033154"/>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Substance Use Disorder</a:t>
            </a:r>
          </a:p>
        </p:txBody>
      </p:sp>
      <p:sp>
        <p:nvSpPr>
          <p:cNvPr id="77827" name="Rectangle 2"/>
          <p:cNvSpPr>
            <a:spLocks noChangeArrowheads="1"/>
          </p:cNvSpPr>
          <p:nvPr/>
        </p:nvSpPr>
        <p:spPr bwMode="auto">
          <a:xfrm>
            <a:off x="245314" y="1434935"/>
            <a:ext cx="1162473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smtClean="0">
                <a:solidFill>
                  <a:srgbClr val="000000"/>
                </a:solidFill>
              </a:rPr>
              <a:t>Substance Use Disorder </a:t>
            </a:r>
            <a:r>
              <a:rPr lang="en-US" altLang="en-US" sz="2800" dirty="0" smtClean="0">
                <a:solidFill>
                  <a:srgbClr val="000000"/>
                </a:solidFill>
              </a:rPr>
              <a:t>a diagnostic term in DSM-5 recurrent use of alcohol or other drugs causing significant impairment, such as health problems, disability and failure to meet major responsibilities </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It combines the DSM-IV categories of </a:t>
            </a:r>
            <a:r>
              <a:rPr lang="en-US" altLang="en-US" sz="2800" b="1" dirty="0" smtClean="0">
                <a:solidFill>
                  <a:srgbClr val="000000"/>
                </a:solidFill>
              </a:rPr>
              <a:t>substance abuse </a:t>
            </a:r>
            <a:r>
              <a:rPr lang="en-US" altLang="en-US" sz="2800" dirty="0" smtClean="0">
                <a:solidFill>
                  <a:srgbClr val="000000"/>
                </a:solidFill>
              </a:rPr>
              <a:t>and </a:t>
            </a:r>
            <a:r>
              <a:rPr lang="en-US" altLang="en-US" sz="2800" b="1" dirty="0" smtClean="0">
                <a:solidFill>
                  <a:srgbClr val="000000"/>
                </a:solidFill>
              </a:rPr>
              <a:t>dependence</a:t>
            </a:r>
            <a:r>
              <a:rPr lang="en-US" altLang="en-US" sz="2800" dirty="0" smtClean="0">
                <a:solidFill>
                  <a:srgbClr val="000000"/>
                </a:solidFill>
              </a:rPr>
              <a:t> into a single disorder measured on a continuum from </a:t>
            </a:r>
            <a:r>
              <a:rPr lang="en-US" altLang="en-US" sz="2800" b="1" dirty="0" smtClean="0">
                <a:solidFill>
                  <a:srgbClr val="000000"/>
                </a:solidFill>
              </a:rPr>
              <a:t>mild, moderate, </a:t>
            </a:r>
            <a:r>
              <a:rPr lang="en-US" altLang="en-US" sz="2800" dirty="0" smtClean="0">
                <a:solidFill>
                  <a:srgbClr val="000000"/>
                </a:solidFill>
              </a:rPr>
              <a:t>or</a:t>
            </a:r>
            <a:r>
              <a:rPr lang="en-US" altLang="en-US" sz="2800" b="1" dirty="0" smtClean="0">
                <a:solidFill>
                  <a:srgbClr val="000000"/>
                </a:solidFill>
              </a:rPr>
              <a:t> severe</a:t>
            </a:r>
            <a:r>
              <a:rPr lang="en-US" altLang="en-US" sz="2800" dirty="0" smtClean="0">
                <a:solidFill>
                  <a:srgbClr val="000000"/>
                </a:solidFill>
              </a:rPr>
              <a:t> </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Each specific substance is addressed as a separate use disorder</a:t>
            </a:r>
          </a:p>
        </p:txBody>
      </p:sp>
      <p:sp>
        <p:nvSpPr>
          <p:cNvPr id="77828" name="TextBox 3"/>
          <p:cNvSpPr txBox="1">
            <a:spLocks noChangeArrowheads="1"/>
          </p:cNvSpPr>
          <p:nvPr/>
        </p:nvSpPr>
        <p:spPr bwMode="auto">
          <a:xfrm>
            <a:off x="16946" y="6329364"/>
            <a:ext cx="4590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American Psychiatric Association DSM-5 (2013)</a:t>
            </a:r>
          </a:p>
        </p:txBody>
      </p:sp>
    </p:spTree>
    <p:extLst>
      <p:ext uri="{BB962C8B-B14F-4D97-AF65-F5344CB8AC3E}">
        <p14:creationId xmlns:p14="http://schemas.microsoft.com/office/powerpoint/2010/main" val="276671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animEffect transition="in" filter="fade">
                                      <p:cBhvr>
                                        <p:cTn id="7" dur="500"/>
                                        <p:tgtEl>
                                          <p:spTgt spid="778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4" end="4"/>
                                            </p:txEl>
                                          </p:spTgt>
                                        </p:tgtEl>
                                        <p:attrNameLst>
                                          <p:attrName>style.visibility</p:attrName>
                                        </p:attrNameLst>
                                      </p:cBhvr>
                                      <p:to>
                                        <p:strVal val="visible"/>
                                      </p:to>
                                    </p:set>
                                    <p:animEffect transition="in" filter="fade">
                                      <p:cBhvr>
                                        <p:cTn id="12" dur="5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0"/>
            <a:ext cx="12192000" cy="1066800"/>
          </a:xfrm>
          <a:solidFill>
            <a:srgbClr val="7E0000"/>
          </a:solidFill>
        </p:spPr>
        <p:txBody>
          <a:bodyPr/>
          <a:lstStyle/>
          <a:p>
            <a:pPr eaLnBrk="1" hangingPunct="1"/>
            <a:r>
              <a:rPr lang="en-US" altLang="en-US" b="1" dirty="0" smtClean="0">
                <a:solidFill>
                  <a:schemeClr val="bg1"/>
                </a:solidFill>
                <a:effectLst>
                  <a:outerShdw blurRad="38100" dist="38100" dir="2700000" algn="tl">
                    <a:srgbClr val="000000">
                      <a:alpha val="43137"/>
                    </a:srgbClr>
                  </a:outerShdw>
                </a:effectLst>
              </a:rPr>
              <a:t>Environmental Factors</a:t>
            </a:r>
            <a:endParaRPr lang="en-US" altLang="en-US" sz="3200" b="1" dirty="0" smtClean="0">
              <a:solidFill>
                <a:schemeClr val="bg1"/>
              </a:solidFill>
              <a:effectLst>
                <a:outerShdw blurRad="38100" dist="38100" dir="2700000" algn="tl">
                  <a:srgbClr val="000000">
                    <a:alpha val="43137"/>
                  </a:srgbClr>
                </a:outerShdw>
              </a:effectLst>
            </a:endParaRPr>
          </a:p>
        </p:txBody>
      </p:sp>
      <p:sp>
        <p:nvSpPr>
          <p:cNvPr id="103427" name="Rectangle 4"/>
          <p:cNvSpPr>
            <a:spLocks noGrp="1" noChangeArrowheads="1"/>
          </p:cNvSpPr>
          <p:nvPr>
            <p:ph type="subTitle" idx="1"/>
          </p:nvPr>
        </p:nvSpPr>
        <p:spPr>
          <a:xfrm>
            <a:off x="1320800" y="1828800"/>
            <a:ext cx="9144000" cy="3733800"/>
          </a:xfrm>
        </p:spPr>
        <p:txBody>
          <a:bodyPr/>
          <a:lstStyle/>
          <a:p>
            <a:pPr marL="571500" indent="-571500" algn="l">
              <a:spcBef>
                <a:spcPts val="1200"/>
              </a:spcBef>
              <a:buFontTx/>
              <a:buChar char="•"/>
            </a:pPr>
            <a:r>
              <a:rPr lang="en-US" altLang="en-US" dirty="0" smtClean="0"/>
              <a:t>Drug availability</a:t>
            </a:r>
          </a:p>
          <a:p>
            <a:pPr marL="571500" indent="-571500" algn="l">
              <a:spcBef>
                <a:spcPts val="1200"/>
              </a:spcBef>
              <a:buFontTx/>
              <a:buChar char="•"/>
            </a:pPr>
            <a:r>
              <a:rPr lang="en-US" altLang="en-US" dirty="0" smtClean="0"/>
              <a:t>Peers who use drugs</a:t>
            </a:r>
          </a:p>
          <a:p>
            <a:pPr marL="571500" indent="-571500" algn="l">
              <a:spcBef>
                <a:spcPts val="1200"/>
              </a:spcBef>
              <a:buFontTx/>
              <a:buChar char="•"/>
            </a:pPr>
            <a:r>
              <a:rPr lang="en-US" altLang="en-US" dirty="0" smtClean="0"/>
              <a:t>Family problems</a:t>
            </a:r>
          </a:p>
          <a:p>
            <a:pPr marL="571500" indent="-571500" algn="l">
              <a:spcBef>
                <a:spcPts val="1200"/>
              </a:spcBef>
              <a:buFontTx/>
              <a:buChar char="•"/>
            </a:pPr>
            <a:r>
              <a:rPr lang="en-US" altLang="en-US" dirty="0" smtClean="0"/>
              <a:t>Early physical or sexual </a:t>
            </a:r>
            <a:r>
              <a:rPr lang="en-US" altLang="en-US" dirty="0" smtClean="0"/>
              <a:t>trauma</a:t>
            </a:r>
            <a:endParaRPr lang="en-US" altLang="en-US" dirty="0" smtClean="0"/>
          </a:p>
          <a:p>
            <a:pPr marL="571500" indent="-571500" algn="l">
              <a:spcBef>
                <a:spcPts val="1200"/>
              </a:spcBef>
              <a:buFontTx/>
              <a:buChar char="•"/>
            </a:pPr>
            <a:r>
              <a:rPr lang="en-US" altLang="en-US" dirty="0" smtClean="0"/>
              <a:t>Stress</a:t>
            </a:r>
          </a:p>
        </p:txBody>
      </p:sp>
    </p:spTree>
    <p:extLst>
      <p:ext uri="{BB962C8B-B14F-4D97-AF65-F5344CB8AC3E}">
        <p14:creationId xmlns:p14="http://schemas.microsoft.com/office/powerpoint/2010/main" val="310649745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0" y="1179513"/>
            <a:ext cx="12285133" cy="567848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N</a:t>
            </a:r>
          </a:p>
        </p:txBody>
      </p:sp>
      <p:pic>
        <p:nvPicPr>
          <p:cNvPr id="104451" name="Picture 3"/>
          <p:cNvPicPr>
            <a:picLocks noChangeArrowheads="1"/>
          </p:cNvPicPr>
          <p:nvPr/>
        </p:nvPicPr>
        <p:blipFill>
          <a:blip r:embed="rId3">
            <a:lum contrast="30000"/>
            <a:extLst>
              <a:ext uri="{28A0092B-C50C-407E-A947-70E740481C1C}">
                <a14:useLocalDpi xmlns:a14="http://schemas.microsoft.com/office/drawing/2010/main" val="0"/>
              </a:ext>
            </a:extLst>
          </a:blip>
          <a:srcRect l="22151" t="10455" r="26778" b="16685"/>
          <a:stretch>
            <a:fillRect/>
          </a:stretch>
        </p:blipFill>
        <p:spPr bwMode="auto">
          <a:xfrm>
            <a:off x="410636" y="4524392"/>
            <a:ext cx="192616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p:cNvPicPr>
            <a:picLocks noChangeArrowheads="1"/>
          </p:cNvPicPr>
          <p:nvPr/>
        </p:nvPicPr>
        <p:blipFill>
          <a:blip r:embed="rId4">
            <a:extLst>
              <a:ext uri="{28A0092B-C50C-407E-A947-70E740481C1C}">
                <a14:useLocalDpi xmlns:a14="http://schemas.microsoft.com/office/drawing/2010/main" val="0"/>
              </a:ext>
            </a:extLst>
          </a:blip>
          <a:srcRect l="18059" t="12921" r="23782" b="9439"/>
          <a:stretch>
            <a:fillRect/>
          </a:stretch>
        </p:blipFill>
        <p:spPr bwMode="auto">
          <a:xfrm>
            <a:off x="410636" y="1778002"/>
            <a:ext cx="202776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3" name="Rectangle 6"/>
          <p:cNvSpPr>
            <a:spLocks noChangeArrowheads="1"/>
          </p:cNvSpPr>
          <p:nvPr/>
        </p:nvSpPr>
        <p:spPr bwMode="auto">
          <a:xfrm>
            <a:off x="748767" y="1295417"/>
            <a:ext cx="14234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smtClean="0">
                <a:solidFill>
                  <a:srgbClr val="FFFFFF"/>
                </a:solidFill>
              </a:rPr>
              <a:t>Individually</a:t>
            </a:r>
          </a:p>
          <a:p>
            <a:pPr algn="ctr" eaLnBrk="0" fontAlgn="base" hangingPunct="0">
              <a:lnSpc>
                <a:spcPct val="75000"/>
              </a:lnSpc>
              <a:spcBef>
                <a:spcPct val="0"/>
              </a:spcBef>
              <a:spcAft>
                <a:spcPct val="0"/>
              </a:spcAft>
              <a:buFontTx/>
              <a:buNone/>
            </a:pPr>
            <a:r>
              <a:rPr lang="en-US" altLang="en-US" sz="2000" b="1" smtClean="0">
                <a:solidFill>
                  <a:srgbClr val="FFFFFF"/>
                </a:solidFill>
              </a:rPr>
              <a:t>Housed</a:t>
            </a:r>
          </a:p>
        </p:txBody>
      </p:sp>
      <p:sp>
        <p:nvSpPr>
          <p:cNvPr id="104454" name="Text Box 8"/>
          <p:cNvSpPr txBox="1">
            <a:spLocks noChangeArrowheads="1"/>
          </p:cNvSpPr>
          <p:nvPr/>
        </p:nvSpPr>
        <p:spPr bwMode="auto">
          <a:xfrm>
            <a:off x="6896101" y="6394467"/>
            <a:ext cx="5073651"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Morgan, D. et al. </a:t>
            </a:r>
            <a:r>
              <a:rPr lang="en-US" altLang="en-US" sz="1400" b="1" i="1" smtClean="0">
                <a:solidFill>
                  <a:srgbClr val="FFFF00"/>
                </a:solidFill>
              </a:rPr>
              <a:t>Nature Neuroscience</a:t>
            </a:r>
            <a:r>
              <a:rPr lang="en-US" altLang="en-US" sz="1400" b="1" smtClean="0">
                <a:solidFill>
                  <a:srgbClr val="FFFF00"/>
                </a:solidFill>
              </a:rPr>
              <a:t>, 2002</a:t>
            </a:r>
          </a:p>
        </p:txBody>
      </p:sp>
      <p:grpSp>
        <p:nvGrpSpPr>
          <p:cNvPr id="2" name="Group 10"/>
          <p:cNvGrpSpPr>
            <a:grpSpLocks/>
          </p:cNvGrpSpPr>
          <p:nvPr/>
        </p:nvGrpSpPr>
        <p:grpSpPr bwMode="auto">
          <a:xfrm>
            <a:off x="8121717" y="1179515"/>
            <a:ext cx="3747938" cy="4446587"/>
            <a:chOff x="4316" y="743"/>
            <a:chExt cx="1990" cy="3337"/>
          </a:xfrm>
        </p:grpSpPr>
        <p:sp>
          <p:nvSpPr>
            <p:cNvPr id="104468" name="Line 11"/>
            <p:cNvSpPr>
              <a:spLocks noChangeShapeType="1"/>
            </p:cNvSpPr>
            <p:nvPr/>
          </p:nvSpPr>
          <p:spPr bwMode="auto">
            <a:xfrm>
              <a:off x="4862" y="3509"/>
              <a:ext cx="150"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69" name="Rectangle 12"/>
            <p:cNvSpPr>
              <a:spLocks noChangeArrowheads="1"/>
            </p:cNvSpPr>
            <p:nvPr/>
          </p:nvSpPr>
          <p:spPr bwMode="auto">
            <a:xfrm>
              <a:off x="5814" y="2203"/>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smtClean="0">
                  <a:solidFill>
                    <a:srgbClr val="FFFFFF"/>
                  </a:solidFill>
                </a:rPr>
                <a:t>*</a:t>
              </a:r>
            </a:p>
          </p:txBody>
        </p:sp>
        <p:sp>
          <p:nvSpPr>
            <p:cNvPr id="104470" name="Rectangle 13"/>
            <p:cNvSpPr>
              <a:spLocks noChangeArrowheads="1"/>
            </p:cNvSpPr>
            <p:nvPr/>
          </p:nvSpPr>
          <p:spPr bwMode="auto">
            <a:xfrm>
              <a:off x="5482" y="2082"/>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smtClean="0">
                  <a:solidFill>
                    <a:srgbClr val="FFFFFF"/>
                  </a:solidFill>
                </a:rPr>
                <a:t>*</a:t>
              </a:r>
            </a:p>
          </p:txBody>
        </p:sp>
        <p:sp>
          <p:nvSpPr>
            <p:cNvPr id="104471" name="Line 14"/>
            <p:cNvSpPr>
              <a:spLocks noChangeShapeType="1"/>
            </p:cNvSpPr>
            <p:nvPr/>
          </p:nvSpPr>
          <p:spPr bwMode="auto">
            <a:xfrm>
              <a:off x="4945"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2" name="Rectangle 15"/>
            <p:cNvSpPr>
              <a:spLocks noChangeArrowheads="1"/>
            </p:cNvSpPr>
            <p:nvPr/>
          </p:nvSpPr>
          <p:spPr bwMode="auto">
            <a:xfrm>
              <a:off x="4913" y="3630"/>
              <a:ext cx="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S</a:t>
              </a:r>
              <a:endParaRPr lang="en-US" altLang="en-US" b="1" smtClean="0">
                <a:solidFill>
                  <a:srgbClr val="FFFFFF"/>
                </a:solidFill>
              </a:endParaRPr>
            </a:p>
          </p:txBody>
        </p:sp>
        <p:sp>
          <p:nvSpPr>
            <p:cNvPr id="104473" name="Line 16"/>
            <p:cNvSpPr>
              <a:spLocks noChangeShapeType="1"/>
            </p:cNvSpPr>
            <p:nvPr/>
          </p:nvSpPr>
          <p:spPr bwMode="auto">
            <a:xfrm>
              <a:off x="5108"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4" name="Line 17"/>
            <p:cNvSpPr>
              <a:spLocks noChangeShapeType="1"/>
            </p:cNvSpPr>
            <p:nvPr/>
          </p:nvSpPr>
          <p:spPr bwMode="auto">
            <a:xfrm>
              <a:off x="550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5" name="Line 18"/>
            <p:cNvSpPr>
              <a:spLocks noChangeShapeType="1"/>
            </p:cNvSpPr>
            <p:nvPr/>
          </p:nvSpPr>
          <p:spPr bwMode="auto">
            <a:xfrm>
              <a:off x="5859" y="3515"/>
              <a:ext cx="2"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6" name="Line 19"/>
            <p:cNvSpPr>
              <a:spLocks noChangeShapeType="1"/>
            </p:cNvSpPr>
            <p:nvPr/>
          </p:nvSpPr>
          <p:spPr bwMode="auto">
            <a:xfrm>
              <a:off x="625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7" name="Rectangle 20"/>
            <p:cNvSpPr>
              <a:spLocks noChangeArrowheads="1"/>
            </p:cNvSpPr>
            <p:nvPr/>
          </p:nvSpPr>
          <p:spPr bwMode="auto">
            <a:xfrm>
              <a:off x="5002" y="3630"/>
              <a:ext cx="2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.003</a:t>
              </a:r>
              <a:endParaRPr lang="en-US" altLang="en-US" b="1" smtClean="0">
                <a:solidFill>
                  <a:srgbClr val="FFFFFF"/>
                </a:solidFill>
              </a:endParaRPr>
            </a:p>
          </p:txBody>
        </p:sp>
        <p:sp>
          <p:nvSpPr>
            <p:cNvPr id="104478" name="Rectangle 21"/>
            <p:cNvSpPr>
              <a:spLocks noChangeArrowheads="1"/>
            </p:cNvSpPr>
            <p:nvPr/>
          </p:nvSpPr>
          <p:spPr bwMode="auto">
            <a:xfrm>
              <a:off x="5416"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.01</a:t>
              </a:r>
              <a:endParaRPr lang="en-US" altLang="en-US" b="1" smtClean="0">
                <a:solidFill>
                  <a:srgbClr val="FFFFFF"/>
                </a:solidFill>
              </a:endParaRPr>
            </a:p>
          </p:txBody>
        </p:sp>
        <p:sp>
          <p:nvSpPr>
            <p:cNvPr id="104479" name="Rectangle 22"/>
            <p:cNvSpPr>
              <a:spLocks noChangeArrowheads="1"/>
            </p:cNvSpPr>
            <p:nvPr/>
          </p:nvSpPr>
          <p:spPr bwMode="auto">
            <a:xfrm>
              <a:off x="5773"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.03</a:t>
              </a:r>
              <a:endParaRPr lang="en-US" altLang="en-US" b="1" smtClean="0">
                <a:solidFill>
                  <a:srgbClr val="FFFFFF"/>
                </a:solidFill>
              </a:endParaRPr>
            </a:p>
          </p:txBody>
        </p:sp>
        <p:sp>
          <p:nvSpPr>
            <p:cNvPr id="104480" name="Rectangle 23"/>
            <p:cNvSpPr>
              <a:spLocks noChangeArrowheads="1"/>
            </p:cNvSpPr>
            <p:nvPr/>
          </p:nvSpPr>
          <p:spPr bwMode="auto">
            <a:xfrm>
              <a:off x="6200" y="3630"/>
              <a:ext cx="1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.1</a:t>
              </a:r>
              <a:endParaRPr lang="en-US" altLang="en-US" b="1" smtClean="0">
                <a:solidFill>
                  <a:srgbClr val="FFFFFF"/>
                </a:solidFill>
              </a:endParaRPr>
            </a:p>
          </p:txBody>
        </p:sp>
        <p:sp>
          <p:nvSpPr>
            <p:cNvPr id="104481" name="Line 24"/>
            <p:cNvSpPr>
              <a:spLocks noChangeShapeType="1"/>
            </p:cNvSpPr>
            <p:nvPr/>
          </p:nvSpPr>
          <p:spPr bwMode="auto">
            <a:xfrm flipV="1">
              <a:off x="4791" y="1247"/>
              <a:ext cx="0" cy="215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2" name="Line 25"/>
            <p:cNvSpPr>
              <a:spLocks noChangeShapeType="1"/>
            </p:cNvSpPr>
            <p:nvPr/>
          </p:nvSpPr>
          <p:spPr bwMode="auto">
            <a:xfrm flipH="1">
              <a:off x="4745" y="3402"/>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3" name="Line 26"/>
            <p:cNvSpPr>
              <a:spLocks noChangeShapeType="1"/>
            </p:cNvSpPr>
            <p:nvPr/>
          </p:nvSpPr>
          <p:spPr bwMode="auto">
            <a:xfrm flipH="1">
              <a:off x="4745" y="2970"/>
              <a:ext cx="46" cy="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4" name="Line 27"/>
            <p:cNvSpPr>
              <a:spLocks noChangeShapeType="1"/>
            </p:cNvSpPr>
            <p:nvPr/>
          </p:nvSpPr>
          <p:spPr bwMode="auto">
            <a:xfrm flipH="1">
              <a:off x="4745" y="2541"/>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5" name="Line 28"/>
            <p:cNvSpPr>
              <a:spLocks noChangeShapeType="1"/>
            </p:cNvSpPr>
            <p:nvPr/>
          </p:nvSpPr>
          <p:spPr bwMode="auto">
            <a:xfrm flipH="1">
              <a:off x="4745" y="2108"/>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6" name="Line 29"/>
            <p:cNvSpPr>
              <a:spLocks noChangeShapeType="1"/>
            </p:cNvSpPr>
            <p:nvPr/>
          </p:nvSpPr>
          <p:spPr bwMode="auto">
            <a:xfrm flipH="1">
              <a:off x="4745" y="1676"/>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7" name="Line 30"/>
            <p:cNvSpPr>
              <a:spLocks noChangeShapeType="1"/>
            </p:cNvSpPr>
            <p:nvPr/>
          </p:nvSpPr>
          <p:spPr bwMode="auto">
            <a:xfrm flipH="1">
              <a:off x="4745" y="1247"/>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8" name="Rectangle 31"/>
            <p:cNvSpPr>
              <a:spLocks noChangeArrowheads="1"/>
            </p:cNvSpPr>
            <p:nvPr/>
          </p:nvSpPr>
          <p:spPr bwMode="auto">
            <a:xfrm>
              <a:off x="4626" y="3345"/>
              <a:ext cx="6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a:t>
              </a:r>
              <a:endParaRPr lang="en-US" altLang="en-US" b="1" smtClean="0">
                <a:solidFill>
                  <a:srgbClr val="FFFFFF"/>
                </a:solidFill>
              </a:endParaRPr>
            </a:p>
          </p:txBody>
        </p:sp>
        <p:sp>
          <p:nvSpPr>
            <p:cNvPr id="104489" name="Rectangle 32"/>
            <p:cNvSpPr>
              <a:spLocks noChangeArrowheads="1"/>
            </p:cNvSpPr>
            <p:nvPr/>
          </p:nvSpPr>
          <p:spPr bwMode="auto">
            <a:xfrm>
              <a:off x="4557" y="2907"/>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10</a:t>
              </a:r>
              <a:endParaRPr lang="en-US" altLang="en-US" b="1" smtClean="0">
                <a:solidFill>
                  <a:srgbClr val="FFFFFF"/>
                </a:solidFill>
              </a:endParaRPr>
            </a:p>
          </p:txBody>
        </p:sp>
        <p:sp>
          <p:nvSpPr>
            <p:cNvPr id="104490" name="Rectangle 33"/>
            <p:cNvSpPr>
              <a:spLocks noChangeArrowheads="1"/>
            </p:cNvSpPr>
            <p:nvPr/>
          </p:nvSpPr>
          <p:spPr bwMode="auto">
            <a:xfrm>
              <a:off x="4557" y="2480"/>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20</a:t>
              </a:r>
              <a:endParaRPr lang="en-US" altLang="en-US" b="1" smtClean="0">
                <a:solidFill>
                  <a:srgbClr val="FFFFFF"/>
                </a:solidFill>
              </a:endParaRPr>
            </a:p>
          </p:txBody>
        </p:sp>
        <p:sp>
          <p:nvSpPr>
            <p:cNvPr id="104491" name="Rectangle 34"/>
            <p:cNvSpPr>
              <a:spLocks noChangeArrowheads="1"/>
            </p:cNvSpPr>
            <p:nvPr/>
          </p:nvSpPr>
          <p:spPr bwMode="auto">
            <a:xfrm>
              <a:off x="4557" y="204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30</a:t>
              </a:r>
              <a:endParaRPr lang="en-US" altLang="en-US" b="1" smtClean="0">
                <a:solidFill>
                  <a:srgbClr val="FFFFFF"/>
                </a:solidFill>
              </a:endParaRPr>
            </a:p>
          </p:txBody>
        </p:sp>
        <p:sp>
          <p:nvSpPr>
            <p:cNvPr id="104492" name="Rectangle 35"/>
            <p:cNvSpPr>
              <a:spLocks noChangeArrowheads="1"/>
            </p:cNvSpPr>
            <p:nvPr/>
          </p:nvSpPr>
          <p:spPr bwMode="auto">
            <a:xfrm>
              <a:off x="4557" y="161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40</a:t>
              </a:r>
              <a:endParaRPr lang="en-US" altLang="en-US" b="1" smtClean="0">
                <a:solidFill>
                  <a:srgbClr val="FFFFFF"/>
                </a:solidFill>
              </a:endParaRPr>
            </a:p>
          </p:txBody>
        </p:sp>
        <p:sp>
          <p:nvSpPr>
            <p:cNvPr id="104493" name="Rectangle 36"/>
            <p:cNvSpPr>
              <a:spLocks noChangeArrowheads="1"/>
            </p:cNvSpPr>
            <p:nvPr/>
          </p:nvSpPr>
          <p:spPr bwMode="auto">
            <a:xfrm>
              <a:off x="4557" y="1192"/>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50</a:t>
              </a:r>
              <a:endParaRPr lang="en-US" altLang="en-US" b="1" smtClean="0">
                <a:solidFill>
                  <a:srgbClr val="FFFFFF"/>
                </a:solidFill>
              </a:endParaRPr>
            </a:p>
          </p:txBody>
        </p:sp>
        <p:sp>
          <p:nvSpPr>
            <p:cNvPr id="104494" name="Oval 37"/>
            <p:cNvSpPr>
              <a:spLocks noChangeArrowheads="1"/>
            </p:cNvSpPr>
            <p:nvPr/>
          </p:nvSpPr>
          <p:spPr bwMode="auto">
            <a:xfrm>
              <a:off x="5061" y="2420"/>
              <a:ext cx="92"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95" name="Line 38"/>
            <p:cNvSpPr>
              <a:spLocks noChangeShapeType="1"/>
            </p:cNvSpPr>
            <p:nvPr/>
          </p:nvSpPr>
          <p:spPr bwMode="auto">
            <a:xfrm>
              <a:off x="5108" y="2515"/>
              <a:ext cx="0" cy="30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6" name="Line 39"/>
            <p:cNvSpPr>
              <a:spLocks noChangeShapeType="1"/>
            </p:cNvSpPr>
            <p:nvPr/>
          </p:nvSpPr>
          <p:spPr bwMode="auto">
            <a:xfrm flipH="1">
              <a:off x="5091" y="2820"/>
              <a:ext cx="41"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7" name="Line 40"/>
            <p:cNvSpPr>
              <a:spLocks noChangeShapeType="1"/>
            </p:cNvSpPr>
            <p:nvPr/>
          </p:nvSpPr>
          <p:spPr bwMode="auto">
            <a:xfrm>
              <a:off x="5108" y="2469"/>
              <a:ext cx="394" cy="207"/>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8" name="Oval 41"/>
            <p:cNvSpPr>
              <a:spLocks noChangeArrowheads="1"/>
            </p:cNvSpPr>
            <p:nvPr/>
          </p:nvSpPr>
          <p:spPr bwMode="auto">
            <a:xfrm>
              <a:off x="5456" y="2627"/>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99" name="Line 42"/>
            <p:cNvSpPr>
              <a:spLocks noChangeShapeType="1"/>
            </p:cNvSpPr>
            <p:nvPr/>
          </p:nvSpPr>
          <p:spPr bwMode="auto">
            <a:xfrm>
              <a:off x="5502" y="2725"/>
              <a:ext cx="0" cy="37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0" name="Line 43"/>
            <p:cNvSpPr>
              <a:spLocks noChangeShapeType="1"/>
            </p:cNvSpPr>
            <p:nvPr/>
          </p:nvSpPr>
          <p:spPr bwMode="auto">
            <a:xfrm flipH="1">
              <a:off x="5481" y="3100"/>
              <a:ext cx="44"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1" name="Line 44"/>
            <p:cNvSpPr>
              <a:spLocks noChangeShapeType="1"/>
            </p:cNvSpPr>
            <p:nvPr/>
          </p:nvSpPr>
          <p:spPr bwMode="auto">
            <a:xfrm>
              <a:off x="5502" y="2676"/>
              <a:ext cx="357" cy="49"/>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2" name="Oval 45"/>
            <p:cNvSpPr>
              <a:spLocks noChangeArrowheads="1"/>
            </p:cNvSpPr>
            <p:nvPr/>
          </p:nvSpPr>
          <p:spPr bwMode="auto">
            <a:xfrm>
              <a:off x="5811" y="2676"/>
              <a:ext cx="94"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03" name="Line 46"/>
            <p:cNvSpPr>
              <a:spLocks noChangeShapeType="1"/>
            </p:cNvSpPr>
            <p:nvPr/>
          </p:nvSpPr>
          <p:spPr bwMode="auto">
            <a:xfrm>
              <a:off x="5859" y="2771"/>
              <a:ext cx="2" cy="9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4" name="Line 47"/>
            <p:cNvSpPr>
              <a:spLocks noChangeShapeType="1"/>
            </p:cNvSpPr>
            <p:nvPr/>
          </p:nvSpPr>
          <p:spPr bwMode="auto">
            <a:xfrm flipH="1">
              <a:off x="5836" y="2866"/>
              <a:ext cx="44"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5" name="Line 48"/>
            <p:cNvSpPr>
              <a:spLocks noChangeShapeType="1"/>
            </p:cNvSpPr>
            <p:nvPr/>
          </p:nvSpPr>
          <p:spPr bwMode="auto">
            <a:xfrm>
              <a:off x="5859" y="2725"/>
              <a:ext cx="393" cy="24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6" name="Oval 49"/>
            <p:cNvSpPr>
              <a:spLocks noChangeArrowheads="1"/>
            </p:cNvSpPr>
            <p:nvPr/>
          </p:nvSpPr>
          <p:spPr bwMode="auto">
            <a:xfrm>
              <a:off x="6208" y="2921"/>
              <a:ext cx="91"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07" name="Line 50"/>
            <p:cNvSpPr>
              <a:spLocks noChangeShapeType="1"/>
            </p:cNvSpPr>
            <p:nvPr/>
          </p:nvSpPr>
          <p:spPr bwMode="auto">
            <a:xfrm>
              <a:off x="6252" y="3010"/>
              <a:ext cx="0" cy="72"/>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8" name="Line 51"/>
            <p:cNvSpPr>
              <a:spLocks noChangeShapeType="1"/>
            </p:cNvSpPr>
            <p:nvPr/>
          </p:nvSpPr>
          <p:spPr bwMode="auto">
            <a:xfrm flipH="1">
              <a:off x="6231" y="3082"/>
              <a:ext cx="43"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9" name="Oval 52"/>
            <p:cNvSpPr>
              <a:spLocks noChangeArrowheads="1"/>
            </p:cNvSpPr>
            <p:nvPr/>
          </p:nvSpPr>
          <p:spPr bwMode="auto">
            <a:xfrm>
              <a:off x="5061" y="2293"/>
              <a:ext cx="92"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b="1" smtClean="0">
                <a:solidFill>
                  <a:srgbClr val="FF0000"/>
                </a:solidFill>
              </a:endParaRPr>
            </a:p>
          </p:txBody>
        </p:sp>
        <p:sp>
          <p:nvSpPr>
            <p:cNvPr id="104510" name="Line 53"/>
            <p:cNvSpPr>
              <a:spLocks noChangeShapeType="1"/>
            </p:cNvSpPr>
            <p:nvPr/>
          </p:nvSpPr>
          <p:spPr bwMode="auto">
            <a:xfrm flipV="1">
              <a:off x="5108" y="2140"/>
              <a:ext cx="0" cy="15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1" name="Line 54"/>
            <p:cNvSpPr>
              <a:spLocks noChangeShapeType="1"/>
            </p:cNvSpPr>
            <p:nvPr/>
          </p:nvSpPr>
          <p:spPr bwMode="auto">
            <a:xfrm flipH="1">
              <a:off x="5091" y="2140"/>
              <a:ext cx="41"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2" name="Line 55"/>
            <p:cNvSpPr>
              <a:spLocks noChangeShapeType="1"/>
            </p:cNvSpPr>
            <p:nvPr/>
          </p:nvSpPr>
          <p:spPr bwMode="auto">
            <a:xfrm flipV="1">
              <a:off x="5122" y="1933"/>
              <a:ext cx="380" cy="3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3" name="Oval 56"/>
            <p:cNvSpPr>
              <a:spLocks noChangeArrowheads="1"/>
            </p:cNvSpPr>
            <p:nvPr/>
          </p:nvSpPr>
          <p:spPr bwMode="auto">
            <a:xfrm>
              <a:off x="5456" y="1886"/>
              <a:ext cx="93" cy="96"/>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14" name="Line 57"/>
            <p:cNvSpPr>
              <a:spLocks noChangeShapeType="1"/>
            </p:cNvSpPr>
            <p:nvPr/>
          </p:nvSpPr>
          <p:spPr bwMode="auto">
            <a:xfrm flipV="1">
              <a:off x="5502" y="1572"/>
              <a:ext cx="0" cy="3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5" name="Line 58"/>
            <p:cNvSpPr>
              <a:spLocks noChangeShapeType="1"/>
            </p:cNvSpPr>
            <p:nvPr/>
          </p:nvSpPr>
          <p:spPr bwMode="auto">
            <a:xfrm flipH="1">
              <a:off x="5481" y="1572"/>
              <a:ext cx="4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6" name="Line 59"/>
            <p:cNvSpPr>
              <a:spLocks noChangeShapeType="1"/>
            </p:cNvSpPr>
            <p:nvPr/>
          </p:nvSpPr>
          <p:spPr bwMode="auto">
            <a:xfrm>
              <a:off x="5502" y="1933"/>
              <a:ext cx="357"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7" name="Oval 60"/>
            <p:cNvSpPr>
              <a:spLocks noChangeArrowheads="1"/>
            </p:cNvSpPr>
            <p:nvPr/>
          </p:nvSpPr>
          <p:spPr bwMode="auto">
            <a:xfrm>
              <a:off x="5811" y="2028"/>
              <a:ext cx="94" cy="98"/>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18" name="Line 61"/>
            <p:cNvSpPr>
              <a:spLocks noChangeShapeType="1"/>
            </p:cNvSpPr>
            <p:nvPr/>
          </p:nvSpPr>
          <p:spPr bwMode="auto">
            <a:xfrm flipV="1">
              <a:off x="5859" y="1699"/>
              <a:ext cx="2" cy="32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9" name="Line 62"/>
            <p:cNvSpPr>
              <a:spLocks noChangeShapeType="1"/>
            </p:cNvSpPr>
            <p:nvPr/>
          </p:nvSpPr>
          <p:spPr bwMode="auto">
            <a:xfrm flipH="1">
              <a:off x="5836" y="1699"/>
              <a:ext cx="44"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0" name="Line 63"/>
            <p:cNvSpPr>
              <a:spLocks noChangeShapeType="1"/>
            </p:cNvSpPr>
            <p:nvPr/>
          </p:nvSpPr>
          <p:spPr bwMode="auto">
            <a:xfrm>
              <a:off x="5859" y="2077"/>
              <a:ext cx="393" cy="6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1" name="Oval 64"/>
            <p:cNvSpPr>
              <a:spLocks noChangeArrowheads="1"/>
            </p:cNvSpPr>
            <p:nvPr/>
          </p:nvSpPr>
          <p:spPr bwMode="auto">
            <a:xfrm>
              <a:off x="6208" y="2676"/>
              <a:ext cx="91"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2" name="Line 65"/>
            <p:cNvSpPr>
              <a:spLocks noChangeShapeType="1"/>
            </p:cNvSpPr>
            <p:nvPr/>
          </p:nvSpPr>
          <p:spPr bwMode="auto">
            <a:xfrm flipV="1">
              <a:off x="6252" y="2659"/>
              <a:ext cx="0" cy="1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3" name="Line 66"/>
            <p:cNvSpPr>
              <a:spLocks noChangeShapeType="1"/>
            </p:cNvSpPr>
            <p:nvPr/>
          </p:nvSpPr>
          <p:spPr bwMode="auto">
            <a:xfrm flipH="1">
              <a:off x="6231" y="2659"/>
              <a:ext cx="4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4" name="Oval 67"/>
            <p:cNvSpPr>
              <a:spLocks noChangeArrowheads="1"/>
            </p:cNvSpPr>
            <p:nvPr/>
          </p:nvSpPr>
          <p:spPr bwMode="auto">
            <a:xfrm>
              <a:off x="4900" y="2858"/>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5" name="Line 68"/>
            <p:cNvSpPr>
              <a:spLocks noChangeShapeType="1"/>
            </p:cNvSpPr>
            <p:nvPr/>
          </p:nvSpPr>
          <p:spPr bwMode="auto">
            <a:xfrm>
              <a:off x="4945" y="2956"/>
              <a:ext cx="0" cy="4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6" name="Line 69"/>
            <p:cNvSpPr>
              <a:spLocks noChangeShapeType="1"/>
            </p:cNvSpPr>
            <p:nvPr/>
          </p:nvSpPr>
          <p:spPr bwMode="auto">
            <a:xfrm flipH="1">
              <a:off x="4923" y="3004"/>
              <a:ext cx="39"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7" name="Oval 70"/>
            <p:cNvSpPr>
              <a:spLocks noChangeArrowheads="1"/>
            </p:cNvSpPr>
            <p:nvPr/>
          </p:nvSpPr>
          <p:spPr bwMode="auto">
            <a:xfrm>
              <a:off x="4900" y="2699"/>
              <a:ext cx="93"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8" name="Line 71"/>
            <p:cNvSpPr>
              <a:spLocks noChangeShapeType="1"/>
            </p:cNvSpPr>
            <p:nvPr/>
          </p:nvSpPr>
          <p:spPr bwMode="auto">
            <a:xfrm flipH="1" flipV="1">
              <a:off x="4935" y="2595"/>
              <a:ext cx="10" cy="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9" name="Line 72"/>
            <p:cNvSpPr>
              <a:spLocks noChangeShapeType="1"/>
            </p:cNvSpPr>
            <p:nvPr/>
          </p:nvSpPr>
          <p:spPr bwMode="auto">
            <a:xfrm flipH="1">
              <a:off x="4923" y="2564"/>
              <a:ext cx="39"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30" name="Text Box 73"/>
            <p:cNvSpPr txBox="1">
              <a:spLocks noChangeArrowheads="1"/>
            </p:cNvSpPr>
            <p:nvPr/>
          </p:nvSpPr>
          <p:spPr bwMode="auto">
            <a:xfrm rot="16182208">
              <a:off x="3041" y="2252"/>
              <a:ext cx="2766" cy="216"/>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400" b="1" smtClean="0">
                  <a:solidFill>
                    <a:srgbClr val="FFFF00"/>
                  </a:solidFill>
                </a:rPr>
                <a:t> </a:t>
              </a:r>
              <a:r>
                <a:rPr lang="en-US" altLang="en-US" sz="2000" b="1" smtClean="0">
                  <a:solidFill>
                    <a:srgbClr val="FFFFFF"/>
                  </a:solidFill>
                </a:rPr>
                <a:t>Reinforcers (per session)</a:t>
              </a:r>
            </a:p>
          </p:txBody>
        </p:sp>
        <p:sp>
          <p:nvSpPr>
            <p:cNvPr id="104531" name="Text Box 74"/>
            <p:cNvSpPr txBox="1">
              <a:spLocks noChangeArrowheads="1"/>
            </p:cNvSpPr>
            <p:nvPr/>
          </p:nvSpPr>
          <p:spPr bwMode="auto">
            <a:xfrm>
              <a:off x="4373" y="3780"/>
              <a:ext cx="158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Cocaine (mg/kg/injection)</a:t>
              </a:r>
            </a:p>
          </p:txBody>
        </p:sp>
        <p:sp>
          <p:nvSpPr>
            <p:cNvPr id="104532" name="Oval 75"/>
            <p:cNvSpPr>
              <a:spLocks noChangeArrowheads="1"/>
            </p:cNvSpPr>
            <p:nvPr/>
          </p:nvSpPr>
          <p:spPr bwMode="auto">
            <a:xfrm>
              <a:off x="5465" y="918"/>
              <a:ext cx="96" cy="123"/>
            </a:xfrm>
            <a:prstGeom prst="ellipse">
              <a:avLst/>
            </a:prstGeom>
            <a:solidFill>
              <a:srgbClr val="03FB1B"/>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3" name="Rectangle 76"/>
            <p:cNvSpPr>
              <a:spLocks noChangeArrowheads="1"/>
            </p:cNvSpPr>
            <p:nvPr/>
          </p:nvSpPr>
          <p:spPr bwMode="auto">
            <a:xfrm>
              <a:off x="5607" y="915"/>
              <a:ext cx="50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smtClean="0">
                  <a:solidFill>
                    <a:srgbClr val="03FB1B"/>
                  </a:solidFill>
                </a:rPr>
                <a:t>Dominant</a:t>
              </a:r>
            </a:p>
          </p:txBody>
        </p:sp>
        <p:sp>
          <p:nvSpPr>
            <p:cNvPr id="104534" name="Oval 77"/>
            <p:cNvSpPr>
              <a:spLocks noChangeArrowheads="1"/>
            </p:cNvSpPr>
            <p:nvPr/>
          </p:nvSpPr>
          <p:spPr bwMode="auto">
            <a:xfrm>
              <a:off x="5465" y="1164"/>
              <a:ext cx="96" cy="123"/>
            </a:xfrm>
            <a:prstGeom prst="ellipse">
              <a:avLst/>
            </a:prstGeom>
            <a:solidFill>
              <a:srgbClr val="FF0000"/>
            </a:solidFill>
            <a:ln w="1270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5" name="Rectangle 78"/>
            <p:cNvSpPr>
              <a:spLocks noChangeArrowheads="1"/>
            </p:cNvSpPr>
            <p:nvPr/>
          </p:nvSpPr>
          <p:spPr bwMode="auto">
            <a:xfrm>
              <a:off x="5607" y="1155"/>
              <a:ext cx="61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smtClean="0">
                  <a:solidFill>
                    <a:srgbClr val="FF0000"/>
                  </a:solidFill>
                </a:rPr>
                <a:t>Subordinate</a:t>
              </a:r>
              <a:endParaRPr lang="en-US" altLang="en-US" sz="2400" b="1" smtClean="0">
                <a:solidFill>
                  <a:srgbClr val="FFFF00"/>
                </a:solidFill>
              </a:endParaRPr>
            </a:p>
          </p:txBody>
        </p:sp>
        <p:sp>
          <p:nvSpPr>
            <p:cNvPr id="104536" name="Rectangle 79"/>
            <p:cNvSpPr>
              <a:spLocks noChangeArrowheads="1"/>
            </p:cNvSpPr>
            <p:nvPr/>
          </p:nvSpPr>
          <p:spPr bwMode="auto">
            <a:xfrm>
              <a:off x="5178" y="743"/>
              <a:ext cx="111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7" name="Line 80"/>
            <p:cNvSpPr>
              <a:spLocks noChangeShapeType="1"/>
            </p:cNvSpPr>
            <p:nvPr/>
          </p:nvSpPr>
          <p:spPr bwMode="auto">
            <a:xfrm>
              <a:off x="5108" y="3509"/>
              <a:ext cx="114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3" name="Group 81"/>
          <p:cNvGrpSpPr>
            <a:grpSpLocks/>
          </p:cNvGrpSpPr>
          <p:nvPr/>
        </p:nvGrpSpPr>
        <p:grpSpPr bwMode="auto">
          <a:xfrm>
            <a:off x="2336800" y="1295400"/>
            <a:ext cx="5486400" cy="5029200"/>
            <a:chOff x="1198" y="816"/>
            <a:chExt cx="2916" cy="3168"/>
          </a:xfrm>
        </p:grpSpPr>
        <p:pic>
          <p:nvPicPr>
            <p:cNvPr id="104461" name="Picture 82"/>
            <p:cNvPicPr>
              <a:picLocks noChangeArrowheads="1"/>
            </p:cNvPicPr>
            <p:nvPr/>
          </p:nvPicPr>
          <p:blipFill>
            <a:blip r:embed="rId5">
              <a:lum contrast="30000"/>
              <a:extLst>
                <a:ext uri="{28A0092B-C50C-407E-A947-70E740481C1C}">
                  <a14:useLocalDpi xmlns:a14="http://schemas.microsoft.com/office/drawing/2010/main" val="0"/>
                </a:ext>
              </a:extLst>
            </a:blip>
            <a:srcRect l="23331" t="15344" r="10284" b="9070"/>
            <a:stretch>
              <a:fillRect/>
            </a:stretch>
          </p:blipFill>
          <p:spPr bwMode="auto">
            <a:xfrm>
              <a:off x="2865" y="2773"/>
              <a:ext cx="1249" cy="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2" name="Rectangle 83"/>
            <p:cNvSpPr>
              <a:spLocks noChangeArrowheads="1"/>
            </p:cNvSpPr>
            <p:nvPr/>
          </p:nvSpPr>
          <p:spPr bwMode="auto">
            <a:xfrm>
              <a:off x="1198" y="3090"/>
              <a:ext cx="131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smtClean="0">
                  <a:solidFill>
                    <a:srgbClr val="EFFF0A"/>
                  </a:solidFill>
                </a:rPr>
                <a:t>Becomes Subordinate</a:t>
              </a:r>
            </a:p>
            <a:p>
              <a:pPr eaLnBrk="0" fontAlgn="base" hangingPunct="0">
                <a:spcBef>
                  <a:spcPct val="0"/>
                </a:spcBef>
                <a:spcAft>
                  <a:spcPct val="0"/>
                </a:spcAft>
                <a:buFontTx/>
                <a:buNone/>
              </a:pPr>
              <a:r>
                <a:rPr lang="en-US" altLang="en-US" sz="2000" b="1" i="1" smtClean="0">
                  <a:solidFill>
                    <a:srgbClr val="EFFF0A"/>
                  </a:solidFill>
                </a:rPr>
                <a:t>Stress remains</a:t>
              </a:r>
              <a:endParaRPr lang="en-US" altLang="en-US" sz="2400" b="1" i="1" smtClean="0">
                <a:solidFill>
                  <a:srgbClr val="EFFF0A"/>
                </a:solidFill>
              </a:endParaRPr>
            </a:p>
          </p:txBody>
        </p:sp>
        <p:pic>
          <p:nvPicPr>
            <p:cNvPr id="104463" name="Picture 84"/>
            <p:cNvPicPr>
              <a:picLocks noChangeArrowheads="1"/>
            </p:cNvPicPr>
            <p:nvPr/>
          </p:nvPicPr>
          <p:blipFill>
            <a:blip r:embed="rId6">
              <a:lum contrast="30000"/>
              <a:extLst>
                <a:ext uri="{28A0092B-C50C-407E-A947-70E740481C1C}">
                  <a14:useLocalDpi xmlns:a14="http://schemas.microsoft.com/office/drawing/2010/main" val="0"/>
                </a:ext>
              </a:extLst>
            </a:blip>
            <a:srcRect l="16473" t="17574" r="22025" b="12012"/>
            <a:stretch>
              <a:fillRect/>
            </a:stretch>
          </p:blipFill>
          <p:spPr bwMode="auto">
            <a:xfrm>
              <a:off x="2865" y="1166"/>
              <a:ext cx="1141"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4" name="Rectangle 85"/>
            <p:cNvSpPr>
              <a:spLocks noChangeArrowheads="1"/>
            </p:cNvSpPr>
            <p:nvPr/>
          </p:nvSpPr>
          <p:spPr bwMode="auto">
            <a:xfrm>
              <a:off x="3134" y="816"/>
              <a:ext cx="52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smtClean="0">
                  <a:solidFill>
                    <a:srgbClr val="FFFFFF"/>
                  </a:solidFill>
                </a:rPr>
                <a:t>Group</a:t>
              </a:r>
            </a:p>
            <a:p>
              <a:pPr algn="ctr" eaLnBrk="0" fontAlgn="base" hangingPunct="0">
                <a:lnSpc>
                  <a:spcPct val="75000"/>
                </a:lnSpc>
                <a:spcBef>
                  <a:spcPct val="0"/>
                </a:spcBef>
                <a:spcAft>
                  <a:spcPct val="0"/>
                </a:spcAft>
                <a:buFontTx/>
                <a:buNone/>
              </a:pPr>
              <a:r>
                <a:rPr lang="en-US" altLang="en-US" sz="2000" b="1" smtClean="0">
                  <a:solidFill>
                    <a:srgbClr val="FFFFFF"/>
                  </a:solidFill>
                </a:rPr>
                <a:t>Housed</a:t>
              </a:r>
            </a:p>
          </p:txBody>
        </p:sp>
        <p:sp>
          <p:nvSpPr>
            <p:cNvPr id="104465" name="AutoShape 87"/>
            <p:cNvSpPr>
              <a:spLocks noChangeArrowheads="1"/>
            </p:cNvSpPr>
            <p:nvPr/>
          </p:nvSpPr>
          <p:spPr bwMode="auto">
            <a:xfrm>
              <a:off x="1536" y="1902"/>
              <a:ext cx="858" cy="240"/>
            </a:xfrm>
            <a:prstGeom prst="rightArrow">
              <a:avLst>
                <a:gd name="adj1" fmla="val 50000"/>
                <a:gd name="adj2" fmla="val 89375"/>
              </a:avLst>
            </a:prstGeom>
            <a:gradFill rotWithShape="0">
              <a:gsLst>
                <a:gs pos="0">
                  <a:srgbClr val="FF230E"/>
                </a:gs>
                <a:gs pos="100000">
                  <a:srgbClr val="2DFF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66" name="AutoShape 88"/>
            <p:cNvSpPr>
              <a:spLocks noChangeArrowheads="1"/>
            </p:cNvSpPr>
            <p:nvPr/>
          </p:nvSpPr>
          <p:spPr bwMode="auto">
            <a:xfrm>
              <a:off x="1584" y="3570"/>
              <a:ext cx="864" cy="240"/>
            </a:xfrm>
            <a:prstGeom prst="rightArrow">
              <a:avLst>
                <a:gd name="adj1" fmla="val 50000"/>
                <a:gd name="adj2" fmla="val 9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67" name="Rectangle 89"/>
            <p:cNvSpPr>
              <a:spLocks noChangeArrowheads="1"/>
            </p:cNvSpPr>
            <p:nvPr/>
          </p:nvSpPr>
          <p:spPr bwMode="auto">
            <a:xfrm>
              <a:off x="1252" y="1392"/>
              <a:ext cx="11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smtClean="0">
                  <a:solidFill>
                    <a:srgbClr val="FFFE06"/>
                  </a:solidFill>
                </a:rPr>
                <a:t>Becomes Dominant</a:t>
              </a:r>
            </a:p>
            <a:p>
              <a:pPr eaLnBrk="0" fontAlgn="base" hangingPunct="0">
                <a:spcBef>
                  <a:spcPct val="0"/>
                </a:spcBef>
                <a:spcAft>
                  <a:spcPct val="0"/>
                </a:spcAft>
                <a:buFontTx/>
                <a:buNone/>
              </a:pPr>
              <a:r>
                <a:rPr lang="en-US" altLang="en-US" sz="2000" b="1" i="1" smtClean="0">
                  <a:solidFill>
                    <a:srgbClr val="FFFE06"/>
                  </a:solidFill>
                </a:rPr>
                <a:t>No longer stressed</a:t>
              </a:r>
              <a:endParaRPr lang="en-US" altLang="en-US" sz="2000" b="1" smtClean="0">
                <a:solidFill>
                  <a:srgbClr val="FFFE06"/>
                </a:solidFill>
              </a:endParaRPr>
            </a:p>
          </p:txBody>
        </p:sp>
      </p:grpSp>
      <p:sp>
        <p:nvSpPr>
          <p:cNvPr id="104457" name="Text Box 93"/>
          <p:cNvSpPr txBox="1">
            <a:spLocks noChangeArrowheads="1"/>
          </p:cNvSpPr>
          <p:nvPr/>
        </p:nvSpPr>
        <p:spPr bwMode="auto">
          <a:xfrm>
            <a:off x="52918" y="152400"/>
            <a:ext cx="12179300" cy="939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3400" b="1" smtClean="0">
                <a:solidFill>
                  <a:srgbClr val="000000"/>
                </a:solidFill>
              </a:rPr>
              <a:t>Social Stressors Change D2R Amount and Availability and Propensity to Administer Cocaine</a:t>
            </a:r>
          </a:p>
        </p:txBody>
      </p:sp>
      <p:sp>
        <p:nvSpPr>
          <p:cNvPr id="104458" name="Rectangle 89"/>
          <p:cNvSpPr>
            <a:spLocks noChangeArrowheads="1"/>
          </p:cNvSpPr>
          <p:nvPr/>
        </p:nvSpPr>
        <p:spPr bwMode="auto">
          <a:xfrm>
            <a:off x="410640" y="3943350"/>
            <a:ext cx="741256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i="1" smtClean="0">
                <a:solidFill>
                  <a:srgbClr val="FFFFFF"/>
                </a:solidFill>
              </a:rPr>
              <a:t>Social Setting Can Change Neurobiology</a:t>
            </a:r>
            <a:endParaRPr lang="en-US" altLang="en-US" sz="2400" b="1" smtClean="0">
              <a:solidFill>
                <a:srgbClr val="FFFFFF"/>
              </a:solidFill>
            </a:endParaRPr>
          </a:p>
        </p:txBody>
      </p:sp>
      <p:sp>
        <p:nvSpPr>
          <p:cNvPr id="104459" name="TextBox 3"/>
          <p:cNvSpPr txBox="1">
            <a:spLocks noChangeArrowheads="1"/>
          </p:cNvSpPr>
          <p:nvPr/>
        </p:nvSpPr>
        <p:spPr bwMode="auto">
          <a:xfrm>
            <a:off x="0" y="6492875"/>
            <a:ext cx="1413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rPr>
              <a:t>N=20 monkeys</a:t>
            </a:r>
          </a:p>
        </p:txBody>
      </p:sp>
      <p:sp>
        <p:nvSpPr>
          <p:cNvPr id="4" name="TextBox 3"/>
          <p:cNvSpPr txBox="1">
            <a:spLocks noChangeArrowheads="1"/>
          </p:cNvSpPr>
          <p:nvPr/>
        </p:nvSpPr>
        <p:spPr bwMode="auto">
          <a:xfrm>
            <a:off x="6007100" y="3014670"/>
            <a:ext cx="1077384"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ct val="0"/>
              </a:spcBef>
              <a:spcAft>
                <a:spcPct val="0"/>
              </a:spcAft>
            </a:pPr>
            <a:r>
              <a:rPr lang="en-US" altLang="en-US" sz="1800" smtClean="0">
                <a:solidFill>
                  <a:srgbClr val="FFFFFF"/>
                </a:solidFill>
              </a:rPr>
              <a:t>&gt;20% higher D2R</a:t>
            </a:r>
          </a:p>
        </p:txBody>
      </p:sp>
    </p:spTree>
    <p:extLst>
      <p:ext uri="{BB962C8B-B14F-4D97-AF65-F5344CB8AC3E}">
        <p14:creationId xmlns:p14="http://schemas.microsoft.com/office/powerpoint/2010/main" val="31513645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746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pic>
        <p:nvPicPr>
          <p:cNvPr id="106499" name="Picture 4"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2360087" y="914400"/>
            <a:ext cx="853651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6"/>
          <p:cNvSpPr>
            <a:spLocks noChangeArrowheads="1"/>
          </p:cNvSpPr>
          <p:nvPr/>
        </p:nvSpPr>
        <p:spPr bwMode="auto">
          <a:xfrm>
            <a:off x="2719920" y="1373188"/>
            <a:ext cx="1885949"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01" name="Rectangle 7"/>
          <p:cNvSpPr>
            <a:spLocks noChangeArrowheads="1"/>
          </p:cNvSpPr>
          <p:nvPr/>
        </p:nvSpPr>
        <p:spPr bwMode="auto">
          <a:xfrm>
            <a:off x="2093396" y="1733550"/>
            <a:ext cx="1883833"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02" name="Freeform 12" descr="70%"/>
          <p:cNvSpPr>
            <a:spLocks/>
          </p:cNvSpPr>
          <p:nvPr/>
        </p:nvSpPr>
        <p:spPr bwMode="auto">
          <a:xfrm>
            <a:off x="4129620" y="2078041"/>
            <a:ext cx="931333" cy="496887"/>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3" name="Freeform 13"/>
          <p:cNvSpPr>
            <a:spLocks/>
          </p:cNvSpPr>
          <p:nvPr/>
        </p:nvSpPr>
        <p:spPr bwMode="auto">
          <a:xfrm rot="-143902">
            <a:off x="3767669" y="2016129"/>
            <a:ext cx="400051" cy="358775"/>
          </a:xfrm>
          <a:custGeom>
            <a:avLst/>
            <a:gdLst>
              <a:gd name="T0" fmla="*/ 2147483647 w 214"/>
              <a:gd name="T1" fmla="*/ 2147483647 h 217"/>
              <a:gd name="T2" fmla="*/ 2147483647 w 214"/>
              <a:gd name="T3" fmla="*/ 2147483647 h 217"/>
              <a:gd name="T4" fmla="*/ 2147483647 w 214"/>
              <a:gd name="T5" fmla="*/ 2147483647 h 217"/>
              <a:gd name="T6" fmla="*/ 2147483647 w 214"/>
              <a:gd name="T7" fmla="*/ 2147483647 h 217"/>
              <a:gd name="T8" fmla="*/ 2147483647 w 214"/>
              <a:gd name="T9" fmla="*/ 0 h 217"/>
              <a:gd name="T10" fmla="*/ 2147483647 w 214"/>
              <a:gd name="T11" fmla="*/ 2147483647 h 217"/>
              <a:gd name="T12" fmla="*/ 2147483647 w 214"/>
              <a:gd name="T13" fmla="*/ 2147483647 h 217"/>
              <a:gd name="T14" fmla="*/ 2147483647 w 214"/>
              <a:gd name="T15" fmla="*/ 2147483647 h 217"/>
              <a:gd name="T16" fmla="*/ 2147483647 w 214"/>
              <a:gd name="T17" fmla="*/ 2147483647 h 217"/>
              <a:gd name="T18" fmla="*/ 2147483647 w 214"/>
              <a:gd name="T19" fmla="*/ 2147483647 h 217"/>
              <a:gd name="T20" fmla="*/ 2147483647 w 214"/>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4" name="Freeform 16" descr="70%"/>
          <p:cNvSpPr>
            <a:spLocks/>
          </p:cNvSpPr>
          <p:nvPr/>
        </p:nvSpPr>
        <p:spPr bwMode="auto">
          <a:xfrm>
            <a:off x="5331888" y="3611563"/>
            <a:ext cx="1646767" cy="78105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5" name="Freeform 17" descr="70%"/>
          <p:cNvSpPr>
            <a:spLocks/>
          </p:cNvSpPr>
          <p:nvPr/>
        </p:nvSpPr>
        <p:spPr bwMode="auto">
          <a:xfrm>
            <a:off x="4734984" y="2471738"/>
            <a:ext cx="776816" cy="17462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2" name="Group 18"/>
          <p:cNvGrpSpPr>
            <a:grpSpLocks/>
          </p:cNvGrpSpPr>
          <p:nvPr/>
        </p:nvGrpSpPr>
        <p:grpSpPr bwMode="auto">
          <a:xfrm>
            <a:off x="2330024" y="2889250"/>
            <a:ext cx="3133095" cy="1689100"/>
            <a:chOff x="1239" y="1820"/>
            <a:chExt cx="1665" cy="1064"/>
          </a:xfrm>
        </p:grpSpPr>
        <p:grpSp>
          <p:nvGrpSpPr>
            <p:cNvPr id="106535" name="Group 19"/>
            <p:cNvGrpSpPr>
              <a:grpSpLocks/>
            </p:cNvGrpSpPr>
            <p:nvPr/>
          </p:nvGrpSpPr>
          <p:grpSpPr bwMode="auto">
            <a:xfrm>
              <a:off x="2153" y="1878"/>
              <a:ext cx="629" cy="474"/>
              <a:chOff x="2153" y="1856"/>
              <a:chExt cx="629" cy="474"/>
            </a:xfrm>
          </p:grpSpPr>
          <p:sp>
            <p:nvSpPr>
              <p:cNvPr id="106541" name="Oval 20"/>
              <p:cNvSpPr>
                <a:spLocks noChangeArrowheads="1"/>
              </p:cNvSpPr>
              <p:nvPr/>
            </p:nvSpPr>
            <p:spPr bwMode="auto">
              <a:xfrm>
                <a:off x="2153" y="1856"/>
                <a:ext cx="334" cy="350"/>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42" name="Oval 21"/>
              <p:cNvSpPr>
                <a:spLocks noChangeArrowheads="1"/>
              </p:cNvSpPr>
              <p:nvPr/>
            </p:nvSpPr>
            <p:spPr bwMode="auto">
              <a:xfrm>
                <a:off x="2448" y="1979"/>
                <a:ext cx="334" cy="351"/>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grpSp>
          <p:nvGrpSpPr>
            <p:cNvPr id="106536" name="Group 22"/>
            <p:cNvGrpSpPr>
              <a:grpSpLocks/>
            </p:cNvGrpSpPr>
            <p:nvPr/>
          </p:nvGrpSpPr>
          <p:grpSpPr bwMode="auto">
            <a:xfrm>
              <a:off x="1239" y="1820"/>
              <a:ext cx="1665" cy="1064"/>
              <a:chOff x="1239" y="1808"/>
              <a:chExt cx="1665" cy="1064"/>
            </a:xfrm>
          </p:grpSpPr>
          <p:sp>
            <p:nvSpPr>
              <p:cNvPr id="106537" name="Oval 23"/>
              <p:cNvSpPr>
                <a:spLocks noChangeArrowheads="1"/>
              </p:cNvSpPr>
              <p:nvPr/>
            </p:nvSpPr>
            <p:spPr bwMode="auto">
              <a:xfrm>
                <a:off x="2031" y="1808"/>
                <a:ext cx="873" cy="616"/>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8" name="Text Box 24"/>
              <p:cNvSpPr txBox="1">
                <a:spLocks noChangeArrowheads="1"/>
              </p:cNvSpPr>
              <p:nvPr/>
            </p:nvSpPr>
            <p:spPr bwMode="auto">
              <a:xfrm>
                <a:off x="2188" y="1945"/>
                <a:ext cx="254"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OFC</a:t>
                </a:r>
              </a:p>
            </p:txBody>
          </p:sp>
          <p:sp>
            <p:nvSpPr>
              <p:cNvPr id="106539" name="Text Box 25"/>
              <p:cNvSpPr txBox="1">
                <a:spLocks noChangeArrowheads="1"/>
              </p:cNvSpPr>
              <p:nvPr/>
            </p:nvSpPr>
            <p:spPr bwMode="auto">
              <a:xfrm>
                <a:off x="2490" y="2069"/>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SCC</a:t>
                </a:r>
              </a:p>
            </p:txBody>
          </p:sp>
          <p:sp>
            <p:nvSpPr>
              <p:cNvPr id="106540" name="Text Box 26"/>
              <p:cNvSpPr txBox="1">
                <a:spLocks noChangeArrowheads="1"/>
              </p:cNvSpPr>
              <p:nvPr/>
            </p:nvSpPr>
            <p:spPr bwMode="auto">
              <a:xfrm>
                <a:off x="1239" y="2352"/>
                <a:ext cx="983"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00FFCC"/>
                    </a:solidFill>
                    <a:ea typeface="Osaka"/>
                    <a:cs typeface="Osaka"/>
                  </a:rPr>
                  <a:t>Motivation</a:t>
                </a:r>
              </a:p>
              <a:p>
                <a:pPr algn="ctr" eaLnBrk="0" fontAlgn="base" hangingPunct="0">
                  <a:lnSpc>
                    <a:spcPct val="85000"/>
                  </a:lnSpc>
                  <a:spcBef>
                    <a:spcPct val="0"/>
                  </a:spcBef>
                  <a:spcAft>
                    <a:spcPct val="0"/>
                  </a:spcAft>
                  <a:buFontTx/>
                  <a:buNone/>
                </a:pPr>
                <a:r>
                  <a:rPr lang="en-US" altLang="en-US" sz="2800" b="1" i="1" smtClean="0">
                    <a:solidFill>
                      <a:srgbClr val="00FFCC"/>
                    </a:solidFill>
                    <a:ea typeface="Osaka"/>
                    <a:cs typeface="Osaka"/>
                  </a:rPr>
                  <a:t>Drive</a:t>
                </a:r>
              </a:p>
            </p:txBody>
          </p:sp>
        </p:grpSp>
      </p:grpSp>
      <p:grpSp>
        <p:nvGrpSpPr>
          <p:cNvPr id="5" name="Group 27"/>
          <p:cNvGrpSpPr>
            <a:grpSpLocks/>
          </p:cNvGrpSpPr>
          <p:nvPr/>
        </p:nvGrpSpPr>
        <p:grpSpPr bwMode="auto">
          <a:xfrm>
            <a:off x="4838703" y="3021021"/>
            <a:ext cx="3383412" cy="2147887"/>
            <a:chOff x="2572" y="1903"/>
            <a:chExt cx="1797" cy="1353"/>
          </a:xfrm>
        </p:grpSpPr>
        <p:sp>
          <p:nvSpPr>
            <p:cNvPr id="106527" name="Oval 28"/>
            <p:cNvSpPr>
              <a:spLocks noChangeArrowheads="1"/>
            </p:cNvSpPr>
            <p:nvPr/>
          </p:nvSpPr>
          <p:spPr bwMode="auto">
            <a:xfrm rot="2783186">
              <a:off x="3001" y="1668"/>
              <a:ext cx="624" cy="1481"/>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28" name="Group 29"/>
            <p:cNvGrpSpPr>
              <a:grpSpLocks/>
            </p:cNvGrpSpPr>
            <p:nvPr/>
          </p:nvGrpSpPr>
          <p:grpSpPr bwMode="auto">
            <a:xfrm>
              <a:off x="3550" y="1903"/>
              <a:ext cx="312" cy="300"/>
              <a:chOff x="3289" y="1728"/>
              <a:chExt cx="325" cy="304"/>
            </a:xfrm>
          </p:grpSpPr>
          <p:sp>
            <p:nvSpPr>
              <p:cNvPr id="106533" name="Oval 30"/>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4" name="Text Box 31"/>
              <p:cNvSpPr txBox="1">
                <a:spLocks noChangeArrowheads="1"/>
              </p:cNvSpPr>
              <p:nvPr/>
            </p:nvSpPr>
            <p:spPr bwMode="auto">
              <a:xfrm>
                <a:off x="3319" y="1776"/>
                <a:ext cx="295"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Hipp</a:t>
                </a:r>
              </a:p>
            </p:txBody>
          </p:sp>
        </p:grpSp>
        <p:grpSp>
          <p:nvGrpSpPr>
            <p:cNvPr id="106529" name="Group 32"/>
            <p:cNvGrpSpPr>
              <a:grpSpLocks/>
            </p:cNvGrpSpPr>
            <p:nvPr/>
          </p:nvGrpSpPr>
          <p:grpSpPr bwMode="auto">
            <a:xfrm>
              <a:off x="2650" y="2653"/>
              <a:ext cx="522" cy="327"/>
              <a:chOff x="2699" y="3728"/>
              <a:chExt cx="545" cy="331"/>
            </a:xfrm>
          </p:grpSpPr>
          <p:sp>
            <p:nvSpPr>
              <p:cNvPr id="106531" name="Oval 33"/>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2" name="Text Box 34"/>
              <p:cNvSpPr txBox="1">
                <a:spLocks noChangeArrowheads="1"/>
              </p:cNvSpPr>
              <p:nvPr/>
            </p:nvSpPr>
            <p:spPr bwMode="auto">
              <a:xfrm>
                <a:off x="2699" y="3781"/>
                <a:ext cx="545" cy="2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Amyg</a:t>
                </a:r>
              </a:p>
              <a:p>
                <a:pPr algn="ctr" eaLnBrk="0" fontAlgn="base" hangingPunct="0">
                  <a:lnSpc>
                    <a:spcPct val="80000"/>
                  </a:lnSpc>
                  <a:spcBef>
                    <a:spcPct val="0"/>
                  </a:spcBef>
                  <a:spcAft>
                    <a:spcPct val="0"/>
                  </a:spcAft>
                  <a:buFontTx/>
                  <a:buNone/>
                </a:pPr>
                <a:endParaRPr lang="en-US" altLang="en-US" sz="1400" b="1" i="1" smtClean="0">
                  <a:solidFill>
                    <a:srgbClr val="FFFFFF"/>
                  </a:solidFill>
                  <a:ea typeface="Osaka"/>
                  <a:cs typeface="Osaka"/>
                </a:endParaRPr>
              </a:p>
            </p:txBody>
          </p:sp>
        </p:grpSp>
        <p:sp>
          <p:nvSpPr>
            <p:cNvPr id="106530" name="Text Box 35"/>
            <p:cNvSpPr txBox="1">
              <a:spLocks noChangeArrowheads="1"/>
            </p:cNvSpPr>
            <p:nvPr/>
          </p:nvSpPr>
          <p:spPr bwMode="auto">
            <a:xfrm>
              <a:off x="3580" y="2736"/>
              <a:ext cx="789" cy="52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9933FF"/>
                  </a:solidFill>
                  <a:ea typeface="Osaka"/>
                  <a:cs typeface="Osaka"/>
                </a:rPr>
                <a:t>Memory</a:t>
              </a:r>
            </a:p>
            <a:p>
              <a:pPr algn="ctr" eaLnBrk="0" fontAlgn="base" hangingPunct="0">
                <a:lnSpc>
                  <a:spcPct val="85000"/>
                </a:lnSpc>
                <a:spcBef>
                  <a:spcPct val="0"/>
                </a:spcBef>
                <a:spcAft>
                  <a:spcPct val="0"/>
                </a:spcAft>
                <a:buFontTx/>
                <a:buNone/>
              </a:pPr>
              <a:r>
                <a:rPr lang="en-US" altLang="en-US" sz="2800" b="1" i="1" smtClean="0">
                  <a:solidFill>
                    <a:srgbClr val="9933FF"/>
                  </a:solidFill>
                  <a:ea typeface="Osaka"/>
                  <a:cs typeface="Osaka"/>
                </a:rPr>
                <a:t>Learning</a:t>
              </a:r>
            </a:p>
          </p:txBody>
        </p:sp>
      </p:grpSp>
      <p:sp>
        <p:nvSpPr>
          <p:cNvPr id="106508" name="Line 36"/>
          <p:cNvSpPr>
            <a:spLocks noChangeShapeType="1"/>
          </p:cNvSpPr>
          <p:nvPr/>
        </p:nvSpPr>
        <p:spPr bwMode="auto">
          <a:xfrm>
            <a:off x="4339168" y="4449763"/>
            <a:ext cx="778933"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9" name="Text Box 37"/>
          <p:cNvSpPr txBox="1">
            <a:spLocks noChangeArrowheads="1"/>
          </p:cNvSpPr>
          <p:nvPr/>
        </p:nvSpPr>
        <p:spPr bwMode="auto">
          <a:xfrm>
            <a:off x="203200" y="152400"/>
            <a:ext cx="11480800" cy="56323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smtClean="0">
                <a:solidFill>
                  <a:srgbClr val="FFFFFF"/>
                </a:solidFill>
                <a:ea typeface="Osaka"/>
                <a:cs typeface="Osaka"/>
              </a:rPr>
              <a:t>Neuronal Circuits Involved In Substance Use and Addiction</a:t>
            </a:r>
          </a:p>
        </p:txBody>
      </p:sp>
      <p:grpSp>
        <p:nvGrpSpPr>
          <p:cNvPr id="8" name="Group 39"/>
          <p:cNvGrpSpPr>
            <a:grpSpLocks/>
          </p:cNvGrpSpPr>
          <p:nvPr/>
        </p:nvGrpSpPr>
        <p:grpSpPr bwMode="auto">
          <a:xfrm>
            <a:off x="5050379" y="3430588"/>
            <a:ext cx="4013422" cy="869950"/>
            <a:chOff x="2684" y="2161"/>
            <a:chExt cx="2133" cy="548"/>
          </a:xfrm>
        </p:grpSpPr>
        <p:sp>
          <p:nvSpPr>
            <p:cNvPr id="106519" name="Oval 40"/>
            <p:cNvSpPr>
              <a:spLocks noChangeArrowheads="1"/>
            </p:cNvSpPr>
            <p:nvPr/>
          </p:nvSpPr>
          <p:spPr bwMode="auto">
            <a:xfrm rot="-4883559">
              <a:off x="3063" y="1849"/>
              <a:ext cx="481" cy="124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20" name="Group 41"/>
            <p:cNvGrpSpPr>
              <a:grpSpLocks/>
            </p:cNvGrpSpPr>
            <p:nvPr/>
          </p:nvGrpSpPr>
          <p:grpSpPr bwMode="auto">
            <a:xfrm>
              <a:off x="2766" y="2252"/>
              <a:ext cx="423" cy="323"/>
              <a:chOff x="2592" y="2112"/>
              <a:chExt cx="442" cy="328"/>
            </a:xfrm>
          </p:grpSpPr>
          <p:sp>
            <p:nvSpPr>
              <p:cNvPr id="106525" name="Oval 42"/>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26" name="Text Box 43"/>
              <p:cNvSpPr txBox="1">
                <a:spLocks noChangeArrowheads="1"/>
              </p:cNvSpPr>
              <p:nvPr/>
            </p:nvSpPr>
            <p:spPr bwMode="auto">
              <a:xfrm>
                <a:off x="2592" y="2160"/>
                <a:ext cx="442"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NAcc</a:t>
                </a:r>
              </a:p>
              <a:p>
                <a:pPr algn="ctr" eaLnBrk="0" fontAlgn="base" hangingPunct="0">
                  <a:lnSpc>
                    <a:spcPct val="80000"/>
                  </a:lnSpc>
                  <a:spcBef>
                    <a:spcPct val="0"/>
                  </a:spcBef>
                  <a:spcAft>
                    <a:spcPct val="0"/>
                  </a:spcAft>
                  <a:buFontTx/>
                  <a:buNone/>
                </a:pPr>
                <a:endParaRPr lang="en-US" altLang="en-US" sz="1400" b="1" i="1" smtClean="0">
                  <a:solidFill>
                    <a:srgbClr val="FFFFFF"/>
                  </a:solidFill>
                  <a:ea typeface="Osaka"/>
                  <a:cs typeface="Osaka"/>
                </a:endParaRPr>
              </a:p>
            </p:txBody>
          </p:sp>
        </p:grpSp>
        <p:grpSp>
          <p:nvGrpSpPr>
            <p:cNvPr id="106521" name="Group 44"/>
            <p:cNvGrpSpPr>
              <a:grpSpLocks/>
            </p:cNvGrpSpPr>
            <p:nvPr/>
          </p:nvGrpSpPr>
          <p:grpSpPr bwMode="auto">
            <a:xfrm>
              <a:off x="3479" y="2377"/>
              <a:ext cx="298" cy="300"/>
              <a:chOff x="3508" y="2504"/>
              <a:chExt cx="311" cy="304"/>
            </a:xfrm>
          </p:grpSpPr>
          <p:sp>
            <p:nvSpPr>
              <p:cNvPr id="106523" name="Oval 45"/>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24" name="Text Box 46"/>
              <p:cNvSpPr txBox="1">
                <a:spLocks noChangeArrowheads="1"/>
              </p:cNvSpPr>
              <p:nvPr/>
            </p:nvSpPr>
            <p:spPr bwMode="auto">
              <a:xfrm>
                <a:off x="3570" y="2571"/>
                <a:ext cx="214"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VP</a:t>
                </a:r>
              </a:p>
            </p:txBody>
          </p:sp>
        </p:grpSp>
        <p:sp>
          <p:nvSpPr>
            <p:cNvPr id="106522" name="Text Box 47"/>
            <p:cNvSpPr txBox="1">
              <a:spLocks noChangeArrowheads="1"/>
            </p:cNvSpPr>
            <p:nvPr/>
          </p:nvSpPr>
          <p:spPr bwMode="auto">
            <a:xfrm>
              <a:off x="4111" y="2161"/>
              <a:ext cx="706" cy="28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FF0000"/>
                  </a:solidFill>
                  <a:ea typeface="Osaka"/>
                  <a:cs typeface="Osaka"/>
                </a:rPr>
                <a:t>Reward</a:t>
              </a:r>
            </a:p>
          </p:txBody>
        </p:sp>
      </p:grpSp>
      <p:grpSp>
        <p:nvGrpSpPr>
          <p:cNvPr id="11" name="Group 48"/>
          <p:cNvGrpSpPr>
            <a:grpSpLocks/>
          </p:cNvGrpSpPr>
          <p:nvPr/>
        </p:nvGrpSpPr>
        <p:grpSpPr bwMode="auto">
          <a:xfrm>
            <a:off x="1404424" y="1817694"/>
            <a:ext cx="4403710" cy="1354137"/>
            <a:chOff x="747" y="1145"/>
            <a:chExt cx="2340" cy="853"/>
          </a:xfrm>
        </p:grpSpPr>
        <p:sp>
          <p:nvSpPr>
            <p:cNvPr id="106512" name="Oval 49"/>
            <p:cNvSpPr>
              <a:spLocks noChangeArrowheads="1"/>
            </p:cNvSpPr>
            <p:nvPr/>
          </p:nvSpPr>
          <p:spPr bwMode="auto">
            <a:xfrm>
              <a:off x="2536" y="1256"/>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13" name="Oval 50"/>
            <p:cNvSpPr>
              <a:spLocks noChangeArrowheads="1"/>
            </p:cNvSpPr>
            <p:nvPr/>
          </p:nvSpPr>
          <p:spPr bwMode="auto">
            <a:xfrm>
              <a:off x="2662" y="1569"/>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14" name="Group 51"/>
            <p:cNvGrpSpPr>
              <a:grpSpLocks/>
            </p:cNvGrpSpPr>
            <p:nvPr/>
          </p:nvGrpSpPr>
          <p:grpSpPr bwMode="auto">
            <a:xfrm>
              <a:off x="747" y="1145"/>
              <a:ext cx="2340" cy="853"/>
              <a:chOff x="747" y="1145"/>
              <a:chExt cx="2340" cy="853"/>
            </a:xfrm>
          </p:grpSpPr>
          <p:sp>
            <p:nvSpPr>
              <p:cNvPr id="106515" name="Oval 52"/>
              <p:cNvSpPr>
                <a:spLocks noChangeArrowheads="1"/>
              </p:cNvSpPr>
              <p:nvPr/>
            </p:nvSpPr>
            <p:spPr bwMode="auto">
              <a:xfrm rot="10031379">
                <a:off x="2444" y="1145"/>
                <a:ext cx="643" cy="853"/>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16" name="Text Box 53"/>
              <p:cNvSpPr txBox="1">
                <a:spLocks noChangeArrowheads="1"/>
              </p:cNvSpPr>
              <p:nvPr/>
            </p:nvSpPr>
            <p:spPr bwMode="auto">
              <a:xfrm>
                <a:off x="2584" y="1334"/>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PFC</a:t>
                </a:r>
              </a:p>
            </p:txBody>
          </p:sp>
          <p:sp>
            <p:nvSpPr>
              <p:cNvPr id="106517" name="Text Box 54"/>
              <p:cNvSpPr txBox="1">
                <a:spLocks noChangeArrowheads="1"/>
              </p:cNvSpPr>
              <p:nvPr/>
            </p:nvSpPr>
            <p:spPr bwMode="auto">
              <a:xfrm>
                <a:off x="2623" y="1647"/>
                <a:ext cx="263"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ACG</a:t>
                </a:r>
              </a:p>
            </p:txBody>
          </p:sp>
          <p:sp>
            <p:nvSpPr>
              <p:cNvPr id="106518" name="Text Box 55"/>
              <p:cNvSpPr txBox="1">
                <a:spLocks noChangeArrowheads="1"/>
              </p:cNvSpPr>
              <p:nvPr/>
            </p:nvSpPr>
            <p:spPr bwMode="auto">
              <a:xfrm>
                <a:off x="747" y="1156"/>
                <a:ext cx="1567"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33CCFF"/>
                    </a:solidFill>
                    <a:ea typeface="Osaka"/>
                    <a:cs typeface="Osaka"/>
                  </a:rPr>
                  <a:t>Executive Function</a:t>
                </a:r>
              </a:p>
              <a:p>
                <a:pPr algn="ctr" eaLnBrk="0" fontAlgn="base" hangingPunct="0">
                  <a:lnSpc>
                    <a:spcPct val="85000"/>
                  </a:lnSpc>
                  <a:spcBef>
                    <a:spcPct val="0"/>
                  </a:spcBef>
                  <a:spcAft>
                    <a:spcPct val="0"/>
                  </a:spcAft>
                  <a:buFontTx/>
                  <a:buNone/>
                </a:pPr>
                <a:r>
                  <a:rPr lang="en-US" altLang="en-US" sz="2800" b="1" i="1" smtClean="0">
                    <a:solidFill>
                      <a:srgbClr val="33CCFF"/>
                    </a:solidFill>
                    <a:ea typeface="Osaka"/>
                    <a:cs typeface="Osaka"/>
                  </a:rPr>
                  <a:t>Inhibitory Control</a:t>
                </a:r>
              </a:p>
            </p:txBody>
          </p:sp>
        </p:grpSp>
      </p:grpSp>
    </p:spTree>
    <p:extLst>
      <p:ext uri="{BB962C8B-B14F-4D97-AF65-F5344CB8AC3E}">
        <p14:creationId xmlns:p14="http://schemas.microsoft.com/office/powerpoint/2010/main" val="25292826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981" t="8220" r="10400" b="3256"/>
          <a:stretch>
            <a:fillRect/>
          </a:stretch>
        </p:blipFill>
        <p:spPr bwMode="auto">
          <a:xfrm>
            <a:off x="59174" y="1023937"/>
            <a:ext cx="7208525" cy="5509268"/>
          </a:xfrm>
          <a:prstGeom prst="rect">
            <a:avLst/>
          </a:prstGeom>
          <a:noFill/>
          <a:ln w="38100">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108547" name="Text Box 3"/>
          <p:cNvSpPr txBox="1">
            <a:spLocks noChangeArrowheads="1"/>
          </p:cNvSpPr>
          <p:nvPr/>
        </p:nvSpPr>
        <p:spPr bwMode="auto">
          <a:xfrm>
            <a:off x="0" y="3175"/>
            <a:ext cx="12192000" cy="769441"/>
          </a:xfrm>
          <a:prstGeom prst="rect">
            <a:avLst/>
          </a:prstGeom>
          <a:solidFill>
            <a:srgbClr val="7E0000"/>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400" b="1" dirty="0" smtClean="0">
                <a:solidFill>
                  <a:schemeClr val="bg1"/>
                </a:solidFill>
                <a:effectLst>
                  <a:outerShdw blurRad="38100" dist="38100" dir="2700000" algn="tl">
                    <a:srgbClr val="000000">
                      <a:alpha val="43137"/>
                    </a:srgbClr>
                  </a:outerShdw>
                </a:effectLst>
              </a:rPr>
              <a:t>The Reward Pathway</a:t>
            </a:r>
          </a:p>
        </p:txBody>
      </p:sp>
      <p:sp>
        <p:nvSpPr>
          <p:cNvPr id="108548" name="TextBox 3"/>
          <p:cNvSpPr txBox="1">
            <a:spLocks noChangeArrowheads="1"/>
          </p:cNvSpPr>
          <p:nvPr/>
        </p:nvSpPr>
        <p:spPr bwMode="auto">
          <a:xfrm>
            <a:off x="8265225" y="6348261"/>
            <a:ext cx="37169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800" dirty="0" err="1" smtClean="0"/>
              <a:t>Leshner</a:t>
            </a:r>
            <a:r>
              <a:rPr lang="en-US" altLang="en-US" sz="1800" dirty="0" smtClean="0"/>
              <a:t> A. </a:t>
            </a:r>
            <a:r>
              <a:rPr lang="en-US" altLang="en-US" sz="1800" i="1" dirty="0" smtClean="0"/>
              <a:t>Hospital Practice. </a:t>
            </a:r>
            <a:r>
              <a:rPr lang="en-US" altLang="en-US" sz="1800" dirty="0" smtClean="0"/>
              <a:t>1996 </a:t>
            </a:r>
          </a:p>
        </p:txBody>
      </p:sp>
      <p:sp>
        <p:nvSpPr>
          <p:cNvPr id="5" name="Content Placeholder 2"/>
          <p:cNvSpPr txBox="1">
            <a:spLocks/>
          </p:cNvSpPr>
          <p:nvPr/>
        </p:nvSpPr>
        <p:spPr>
          <a:xfrm>
            <a:off x="7410203" y="1023938"/>
            <a:ext cx="4572000" cy="48768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spcBef>
                <a:spcPts val="1800"/>
              </a:spcBef>
              <a:buFontTx/>
              <a:buNone/>
              <a:defRPr/>
            </a:pPr>
            <a:r>
              <a:rPr lang="en-US" altLang="en-US" sz="2600" kern="0" dirty="0" smtClean="0">
                <a:cs typeface="Arial" panose="020B0604020202020204" pitchFamily="34" charset="0"/>
              </a:rPr>
              <a:t>Reward and reinforcement is in part controlled by mu-opioid receptors in the </a:t>
            </a:r>
            <a:r>
              <a:rPr lang="en-US" altLang="en-US" sz="2600" b="1" u="sng" kern="0" dirty="0" smtClean="0">
                <a:cs typeface="Arial" panose="020B0604020202020204" pitchFamily="34" charset="0"/>
              </a:rPr>
              <a:t>Reward Pathway</a:t>
            </a:r>
            <a:r>
              <a:rPr lang="en-US" altLang="en-US" sz="2600" b="1" kern="0" dirty="0" smtClean="0">
                <a:cs typeface="Arial" panose="020B0604020202020204" pitchFamily="34" charset="0"/>
              </a:rPr>
              <a:t>:</a:t>
            </a:r>
          </a:p>
          <a:p>
            <a:pPr eaLnBrk="1" hangingPunct="1">
              <a:spcBef>
                <a:spcPts val="1800"/>
              </a:spcBef>
              <a:defRPr/>
            </a:pPr>
            <a:r>
              <a:rPr lang="en-US" altLang="en-US" sz="2400" b="1" kern="0" dirty="0" smtClean="0">
                <a:cs typeface="Arial" panose="020B0604020202020204" pitchFamily="34" charset="0"/>
              </a:rPr>
              <a:t>Ventral Tegmental Area </a:t>
            </a:r>
            <a:r>
              <a:rPr lang="en-US" altLang="en-US" sz="2400" kern="0" dirty="0" smtClean="0">
                <a:cs typeface="Arial" panose="020B0604020202020204" pitchFamily="34" charset="0"/>
              </a:rPr>
              <a:t>(VTA) </a:t>
            </a:r>
          </a:p>
          <a:p>
            <a:pPr eaLnBrk="1" hangingPunct="1">
              <a:spcBef>
                <a:spcPts val="1800"/>
              </a:spcBef>
              <a:defRPr/>
            </a:pPr>
            <a:r>
              <a:rPr lang="en-US" altLang="en-US" sz="2400" b="1" kern="0" dirty="0" smtClean="0">
                <a:cs typeface="Arial" panose="020B0604020202020204" pitchFamily="34" charset="0"/>
              </a:rPr>
              <a:t>Nucleus </a:t>
            </a:r>
            <a:r>
              <a:rPr lang="en-US" altLang="en-US" sz="2400" b="1" kern="0" dirty="0" err="1" smtClean="0">
                <a:cs typeface="Arial" panose="020B0604020202020204" pitchFamily="34" charset="0"/>
              </a:rPr>
              <a:t>Accumbens</a:t>
            </a:r>
            <a:r>
              <a:rPr lang="en-US" altLang="en-US" sz="2400" b="1" kern="0" dirty="0" smtClean="0">
                <a:cs typeface="Arial" panose="020B0604020202020204" pitchFamily="34" charset="0"/>
              </a:rPr>
              <a:t> </a:t>
            </a:r>
            <a:r>
              <a:rPr lang="en-US" altLang="en-US" sz="2400" kern="0" dirty="0" smtClean="0">
                <a:cs typeface="Arial" panose="020B0604020202020204" pitchFamily="34" charset="0"/>
              </a:rPr>
              <a:t>with projections to </a:t>
            </a:r>
            <a:r>
              <a:rPr lang="en-US" altLang="en-US" sz="2400" b="1" kern="0" dirty="0" smtClean="0">
                <a:cs typeface="Arial" panose="020B0604020202020204" pitchFamily="34" charset="0"/>
              </a:rPr>
              <a:t>Prefrontal Cor</a:t>
            </a:r>
            <a:r>
              <a:rPr lang="en-US" altLang="en-US" sz="2400" kern="0" dirty="0" smtClean="0">
                <a:cs typeface="Arial" panose="020B0604020202020204" pitchFamily="34" charset="0"/>
              </a:rPr>
              <a:t>tex</a:t>
            </a:r>
          </a:p>
          <a:p>
            <a:pPr eaLnBrk="1" hangingPunct="1">
              <a:spcBef>
                <a:spcPts val="1800"/>
              </a:spcBef>
              <a:defRPr/>
            </a:pPr>
            <a:r>
              <a:rPr lang="en-US" altLang="en-US" sz="2400" kern="0" dirty="0" smtClean="0">
                <a:cs typeface="Arial" panose="020B0604020202020204" pitchFamily="34" charset="0"/>
              </a:rPr>
              <a:t>Dopaminergic system</a:t>
            </a:r>
            <a:endParaRPr lang="en-US" altLang="en-US" sz="2400" kern="0" dirty="0">
              <a:cs typeface="Arial" panose="020B0604020202020204" pitchFamily="34" charset="0"/>
            </a:endParaRPr>
          </a:p>
        </p:txBody>
      </p:sp>
    </p:spTree>
    <p:extLst>
      <p:ext uri="{BB962C8B-B14F-4D97-AF65-F5344CB8AC3E}">
        <p14:creationId xmlns:p14="http://schemas.microsoft.com/office/powerpoint/2010/main" val="1703736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1347" t="1619" r="1073" b="1694"/>
          <a:stretch>
            <a:fillRect/>
          </a:stretch>
        </p:blipFill>
        <p:spPr bwMode="auto">
          <a:xfrm>
            <a:off x="1702789" y="952746"/>
            <a:ext cx="8786421" cy="53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ext Box 3"/>
          <p:cNvSpPr txBox="1">
            <a:spLocks noChangeArrowheads="1"/>
          </p:cNvSpPr>
          <p:nvPr/>
        </p:nvSpPr>
        <p:spPr bwMode="auto">
          <a:xfrm>
            <a:off x="0" y="3175"/>
            <a:ext cx="12192000" cy="831850"/>
          </a:xfrm>
          <a:prstGeom prst="rect">
            <a:avLst/>
          </a:prstGeom>
          <a:solidFill>
            <a:srgbClr val="7E0000"/>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800" b="1" dirty="0" smtClean="0">
                <a:solidFill>
                  <a:schemeClr val="bg1"/>
                </a:solidFill>
                <a:effectLst>
                  <a:outerShdw blurRad="38100" dist="38100" dir="2700000" algn="tl">
                    <a:srgbClr val="000000">
                      <a:alpha val="43137"/>
                    </a:srgbClr>
                  </a:outerShdw>
                </a:effectLst>
              </a:rPr>
              <a:t>The Reward Pathway</a:t>
            </a:r>
          </a:p>
        </p:txBody>
      </p:sp>
      <p:sp>
        <p:nvSpPr>
          <p:cNvPr id="109572" name="TextBox 3"/>
          <p:cNvSpPr txBox="1">
            <a:spLocks noChangeArrowheads="1"/>
          </p:cNvSpPr>
          <p:nvPr/>
        </p:nvSpPr>
        <p:spPr bwMode="auto">
          <a:xfrm>
            <a:off x="139703" y="6324600"/>
            <a:ext cx="595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err="1" smtClean="0"/>
              <a:t>Leshner</a:t>
            </a:r>
            <a:r>
              <a:rPr lang="en-US" altLang="en-US" sz="1800" dirty="0" smtClean="0"/>
              <a:t> A. </a:t>
            </a:r>
            <a:r>
              <a:rPr lang="en-US" altLang="en-US" sz="1800" i="1" dirty="0" smtClean="0"/>
              <a:t>Hospital Practice. </a:t>
            </a:r>
            <a:r>
              <a:rPr lang="en-US" altLang="en-US" sz="1800" dirty="0" smtClean="0"/>
              <a:t>1996 </a:t>
            </a:r>
          </a:p>
        </p:txBody>
      </p:sp>
    </p:spTree>
    <p:extLst>
      <p:ext uri="{BB962C8B-B14F-4D97-AF65-F5344CB8AC3E}">
        <p14:creationId xmlns:p14="http://schemas.microsoft.com/office/powerpoint/2010/main" val="16775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1143000"/>
            <a:ext cx="12293600" cy="57150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R</a:t>
            </a:r>
          </a:p>
        </p:txBody>
      </p:sp>
      <p:sp>
        <p:nvSpPr>
          <p:cNvPr id="110595" name="Rectangle 97"/>
          <p:cNvSpPr>
            <a:spLocks noChangeArrowheads="1"/>
          </p:cNvSpPr>
          <p:nvPr/>
        </p:nvSpPr>
        <p:spPr bwMode="auto">
          <a:xfrm>
            <a:off x="203200" y="6096000"/>
            <a:ext cx="690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rPr>
              <a:t>Di Chiara et al., </a:t>
            </a:r>
            <a:r>
              <a:rPr lang="en-US" altLang="en-US" sz="1600" i="1" smtClean="0">
                <a:solidFill>
                  <a:srgbClr val="FFFFFF"/>
                </a:solidFill>
              </a:rPr>
              <a:t>Neuroscience</a:t>
            </a:r>
            <a:r>
              <a:rPr lang="en-US" altLang="en-US" sz="1600" smtClean="0">
                <a:solidFill>
                  <a:srgbClr val="FFFFFF"/>
                </a:solidFill>
              </a:rPr>
              <a:t>, 1999</a:t>
            </a:r>
          </a:p>
          <a:p>
            <a:pPr eaLnBrk="0" fontAlgn="base" hangingPunct="0">
              <a:spcBef>
                <a:spcPct val="0"/>
              </a:spcBef>
              <a:spcAft>
                <a:spcPct val="0"/>
              </a:spcAft>
              <a:buFontTx/>
              <a:buNone/>
            </a:pPr>
            <a:r>
              <a:rPr lang="en-US" altLang="en-US" sz="1600" smtClean="0">
                <a:solidFill>
                  <a:srgbClr val="FFFFFF"/>
                </a:solidFill>
                <a:cs typeface="Arial" pitchFamily="34" charset="0"/>
              </a:rPr>
              <a:t>Fiorino and Phillips, </a:t>
            </a:r>
            <a:r>
              <a:rPr lang="en-US" altLang="en-US" sz="1600" i="1" smtClean="0">
                <a:solidFill>
                  <a:srgbClr val="FFFFFF"/>
                </a:solidFill>
                <a:cs typeface="Arial" pitchFamily="34" charset="0"/>
              </a:rPr>
              <a:t>J. Neuroscience</a:t>
            </a:r>
            <a:r>
              <a:rPr lang="en-US" altLang="en-US" sz="1600" smtClean="0">
                <a:solidFill>
                  <a:srgbClr val="FFFFFF"/>
                </a:solidFill>
                <a:cs typeface="Arial" pitchFamily="34" charset="0"/>
              </a:rPr>
              <a:t>, 1997</a:t>
            </a:r>
          </a:p>
        </p:txBody>
      </p:sp>
      <p:sp>
        <p:nvSpPr>
          <p:cNvPr id="110596" name="Rectangle 98"/>
          <p:cNvSpPr>
            <a:spLocks noChangeArrowheads="1"/>
          </p:cNvSpPr>
          <p:nvPr/>
        </p:nvSpPr>
        <p:spPr bwMode="auto">
          <a:xfrm>
            <a:off x="0" y="300038"/>
            <a:ext cx="121920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kumimoji="1" lang="en-US" altLang="en-US" sz="3800" b="1" smtClean="0">
                <a:solidFill>
                  <a:srgbClr val="000000"/>
                </a:solidFill>
              </a:rPr>
              <a:t>Natural Rewards Elevate Dopamine Levels</a:t>
            </a:r>
          </a:p>
        </p:txBody>
      </p:sp>
      <p:sp>
        <p:nvSpPr>
          <p:cNvPr id="110597" name="Line 3"/>
          <p:cNvSpPr>
            <a:spLocks noChangeShapeType="1"/>
          </p:cNvSpPr>
          <p:nvPr/>
        </p:nvSpPr>
        <p:spPr bwMode="auto">
          <a:xfrm>
            <a:off x="1354668" y="2193930"/>
            <a:ext cx="2117" cy="279876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598" name="Line 4"/>
          <p:cNvSpPr>
            <a:spLocks noChangeShapeType="1"/>
          </p:cNvSpPr>
          <p:nvPr/>
        </p:nvSpPr>
        <p:spPr bwMode="auto">
          <a:xfrm>
            <a:off x="1295401" y="4992705"/>
            <a:ext cx="5926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599" name="Line 5"/>
          <p:cNvSpPr>
            <a:spLocks noChangeShapeType="1"/>
          </p:cNvSpPr>
          <p:nvPr/>
        </p:nvSpPr>
        <p:spPr bwMode="auto">
          <a:xfrm>
            <a:off x="1295401" y="429577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0" name="Line 6"/>
          <p:cNvSpPr>
            <a:spLocks noChangeShapeType="1"/>
          </p:cNvSpPr>
          <p:nvPr/>
        </p:nvSpPr>
        <p:spPr bwMode="auto">
          <a:xfrm>
            <a:off x="1295401" y="359727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1" name="Line 7"/>
          <p:cNvSpPr>
            <a:spLocks noChangeShapeType="1"/>
          </p:cNvSpPr>
          <p:nvPr/>
        </p:nvSpPr>
        <p:spPr bwMode="auto">
          <a:xfrm>
            <a:off x="1295401" y="289242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2" name="Line 8"/>
          <p:cNvSpPr>
            <a:spLocks noChangeShapeType="1"/>
          </p:cNvSpPr>
          <p:nvPr/>
        </p:nvSpPr>
        <p:spPr bwMode="auto">
          <a:xfrm>
            <a:off x="1295401" y="219392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3" name="Line 9"/>
          <p:cNvSpPr>
            <a:spLocks noChangeShapeType="1"/>
          </p:cNvSpPr>
          <p:nvPr/>
        </p:nvSpPr>
        <p:spPr bwMode="auto">
          <a:xfrm>
            <a:off x="1354667" y="4992705"/>
            <a:ext cx="3604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4" name="Line 10"/>
          <p:cNvSpPr>
            <a:spLocks noChangeShapeType="1"/>
          </p:cNvSpPr>
          <p:nvPr/>
        </p:nvSpPr>
        <p:spPr bwMode="auto">
          <a:xfrm flipV="1">
            <a:off x="1354668"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5" name="Line 11"/>
          <p:cNvSpPr>
            <a:spLocks noChangeShapeType="1"/>
          </p:cNvSpPr>
          <p:nvPr/>
        </p:nvSpPr>
        <p:spPr bwMode="auto">
          <a:xfrm flipV="1">
            <a:off x="15472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6" name="Line 12"/>
          <p:cNvSpPr>
            <a:spLocks noChangeShapeType="1"/>
          </p:cNvSpPr>
          <p:nvPr/>
        </p:nvSpPr>
        <p:spPr bwMode="auto">
          <a:xfrm flipV="1">
            <a:off x="1729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7" name="Line 13"/>
          <p:cNvSpPr>
            <a:spLocks noChangeShapeType="1"/>
          </p:cNvSpPr>
          <p:nvPr/>
        </p:nvSpPr>
        <p:spPr bwMode="auto">
          <a:xfrm flipV="1">
            <a:off x="1921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8" name="Line 14"/>
          <p:cNvSpPr>
            <a:spLocks noChangeShapeType="1"/>
          </p:cNvSpPr>
          <p:nvPr/>
        </p:nvSpPr>
        <p:spPr bwMode="auto">
          <a:xfrm flipV="1">
            <a:off x="2116667"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09" name="Line 15"/>
          <p:cNvSpPr>
            <a:spLocks noChangeShapeType="1"/>
          </p:cNvSpPr>
          <p:nvPr/>
        </p:nvSpPr>
        <p:spPr bwMode="auto">
          <a:xfrm flipV="1">
            <a:off x="2298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0" name="Line 16"/>
          <p:cNvSpPr>
            <a:spLocks noChangeShapeType="1"/>
          </p:cNvSpPr>
          <p:nvPr/>
        </p:nvSpPr>
        <p:spPr bwMode="auto">
          <a:xfrm flipV="1">
            <a:off x="2491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1" name="Line 17"/>
          <p:cNvSpPr>
            <a:spLocks noChangeShapeType="1"/>
          </p:cNvSpPr>
          <p:nvPr/>
        </p:nvSpPr>
        <p:spPr bwMode="auto">
          <a:xfrm flipV="1">
            <a:off x="2683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2" name="Line 18"/>
          <p:cNvSpPr>
            <a:spLocks noChangeShapeType="1"/>
          </p:cNvSpPr>
          <p:nvPr/>
        </p:nvSpPr>
        <p:spPr bwMode="auto">
          <a:xfrm flipV="1">
            <a:off x="2868087"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3" name="Line 19"/>
          <p:cNvSpPr>
            <a:spLocks noChangeShapeType="1"/>
          </p:cNvSpPr>
          <p:nvPr/>
        </p:nvSpPr>
        <p:spPr bwMode="auto">
          <a:xfrm flipV="1">
            <a:off x="3060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4" name="Line 20"/>
          <p:cNvSpPr>
            <a:spLocks noChangeShapeType="1"/>
          </p:cNvSpPr>
          <p:nvPr/>
        </p:nvSpPr>
        <p:spPr bwMode="auto">
          <a:xfrm flipV="1">
            <a:off x="3253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5" name="Line 21"/>
          <p:cNvSpPr>
            <a:spLocks noChangeShapeType="1"/>
          </p:cNvSpPr>
          <p:nvPr/>
        </p:nvSpPr>
        <p:spPr bwMode="auto">
          <a:xfrm flipV="1">
            <a:off x="3445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6" name="Line 22"/>
          <p:cNvSpPr>
            <a:spLocks noChangeShapeType="1"/>
          </p:cNvSpPr>
          <p:nvPr/>
        </p:nvSpPr>
        <p:spPr bwMode="auto">
          <a:xfrm flipV="1">
            <a:off x="3630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7" name="Line 23"/>
          <p:cNvSpPr>
            <a:spLocks noChangeShapeType="1"/>
          </p:cNvSpPr>
          <p:nvPr/>
        </p:nvSpPr>
        <p:spPr bwMode="auto">
          <a:xfrm flipV="1">
            <a:off x="3822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8" name="Line 24"/>
          <p:cNvSpPr>
            <a:spLocks noChangeShapeType="1"/>
          </p:cNvSpPr>
          <p:nvPr/>
        </p:nvSpPr>
        <p:spPr bwMode="auto">
          <a:xfrm flipV="1">
            <a:off x="401531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19" name="Line 25"/>
          <p:cNvSpPr>
            <a:spLocks noChangeShapeType="1"/>
          </p:cNvSpPr>
          <p:nvPr/>
        </p:nvSpPr>
        <p:spPr bwMode="auto">
          <a:xfrm flipV="1">
            <a:off x="419946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0" name="Line 26"/>
          <p:cNvSpPr>
            <a:spLocks noChangeShapeType="1"/>
          </p:cNvSpPr>
          <p:nvPr/>
        </p:nvSpPr>
        <p:spPr bwMode="auto">
          <a:xfrm flipV="1">
            <a:off x="4392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1" name="Line 27"/>
          <p:cNvSpPr>
            <a:spLocks noChangeShapeType="1"/>
          </p:cNvSpPr>
          <p:nvPr/>
        </p:nvSpPr>
        <p:spPr bwMode="auto">
          <a:xfrm flipV="1">
            <a:off x="4584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2" name="Line 28"/>
          <p:cNvSpPr>
            <a:spLocks noChangeShapeType="1"/>
          </p:cNvSpPr>
          <p:nvPr/>
        </p:nvSpPr>
        <p:spPr bwMode="auto">
          <a:xfrm flipV="1">
            <a:off x="47667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3" name="Line 29"/>
          <p:cNvSpPr>
            <a:spLocks noChangeShapeType="1"/>
          </p:cNvSpPr>
          <p:nvPr/>
        </p:nvSpPr>
        <p:spPr bwMode="auto">
          <a:xfrm flipV="1">
            <a:off x="4959351"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4" name="Line 30"/>
          <p:cNvSpPr>
            <a:spLocks noChangeShapeType="1"/>
          </p:cNvSpPr>
          <p:nvPr/>
        </p:nvSpPr>
        <p:spPr bwMode="auto">
          <a:xfrm>
            <a:off x="1449917" y="3597275"/>
            <a:ext cx="194733" cy="666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5" name="Line 31"/>
          <p:cNvSpPr>
            <a:spLocks noChangeShapeType="1"/>
          </p:cNvSpPr>
          <p:nvPr/>
        </p:nvSpPr>
        <p:spPr bwMode="auto">
          <a:xfrm flipV="1">
            <a:off x="1644662" y="35242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6" name="Line 32"/>
          <p:cNvSpPr>
            <a:spLocks noChangeShapeType="1"/>
          </p:cNvSpPr>
          <p:nvPr/>
        </p:nvSpPr>
        <p:spPr bwMode="auto">
          <a:xfrm>
            <a:off x="1826684" y="3524250"/>
            <a:ext cx="192616" cy="58738"/>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7" name="Line 33"/>
          <p:cNvSpPr>
            <a:spLocks noChangeShapeType="1"/>
          </p:cNvSpPr>
          <p:nvPr/>
        </p:nvSpPr>
        <p:spPr bwMode="auto">
          <a:xfrm>
            <a:off x="2019312" y="3582990"/>
            <a:ext cx="192617" cy="1539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8" name="Line 34"/>
          <p:cNvSpPr>
            <a:spLocks noChangeShapeType="1"/>
          </p:cNvSpPr>
          <p:nvPr/>
        </p:nvSpPr>
        <p:spPr bwMode="auto">
          <a:xfrm flipV="1">
            <a:off x="2211920" y="2892425"/>
            <a:ext cx="184149" cy="8445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29" name="Line 35"/>
          <p:cNvSpPr>
            <a:spLocks noChangeShapeType="1"/>
          </p:cNvSpPr>
          <p:nvPr/>
        </p:nvSpPr>
        <p:spPr bwMode="auto">
          <a:xfrm>
            <a:off x="2396078" y="2892442"/>
            <a:ext cx="192617" cy="13811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0" name="Line 36"/>
          <p:cNvSpPr>
            <a:spLocks noChangeShapeType="1"/>
          </p:cNvSpPr>
          <p:nvPr/>
        </p:nvSpPr>
        <p:spPr bwMode="auto">
          <a:xfrm>
            <a:off x="2588684" y="3030538"/>
            <a:ext cx="192616" cy="214312"/>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1" name="Line 37"/>
          <p:cNvSpPr>
            <a:spLocks noChangeShapeType="1"/>
          </p:cNvSpPr>
          <p:nvPr/>
        </p:nvSpPr>
        <p:spPr bwMode="auto">
          <a:xfrm>
            <a:off x="2781312" y="32448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2" name="Line 38"/>
          <p:cNvSpPr>
            <a:spLocks noChangeShapeType="1"/>
          </p:cNvSpPr>
          <p:nvPr/>
        </p:nvSpPr>
        <p:spPr bwMode="auto">
          <a:xfrm>
            <a:off x="2963345" y="3384567"/>
            <a:ext cx="192617" cy="428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3" name="Line 39"/>
          <p:cNvSpPr>
            <a:spLocks noChangeShapeType="1"/>
          </p:cNvSpPr>
          <p:nvPr/>
        </p:nvSpPr>
        <p:spPr bwMode="auto">
          <a:xfrm>
            <a:off x="3155952" y="3427413"/>
            <a:ext cx="194733" cy="158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4" name="Line 40"/>
          <p:cNvSpPr>
            <a:spLocks noChangeShapeType="1"/>
          </p:cNvSpPr>
          <p:nvPr/>
        </p:nvSpPr>
        <p:spPr bwMode="auto">
          <a:xfrm>
            <a:off x="3350695" y="3443296"/>
            <a:ext cx="182033" cy="222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5" name="Line 41"/>
          <p:cNvSpPr>
            <a:spLocks noChangeShapeType="1"/>
          </p:cNvSpPr>
          <p:nvPr/>
        </p:nvSpPr>
        <p:spPr bwMode="auto">
          <a:xfrm>
            <a:off x="3532717" y="3465517"/>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6" name="Line 42"/>
          <p:cNvSpPr>
            <a:spLocks noChangeShapeType="1"/>
          </p:cNvSpPr>
          <p:nvPr/>
        </p:nvSpPr>
        <p:spPr bwMode="auto">
          <a:xfrm>
            <a:off x="3725345" y="3479800"/>
            <a:ext cx="192617" cy="444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7" name="Line 43"/>
          <p:cNvSpPr>
            <a:spLocks noChangeShapeType="1"/>
          </p:cNvSpPr>
          <p:nvPr/>
        </p:nvSpPr>
        <p:spPr bwMode="auto">
          <a:xfrm>
            <a:off x="3917952" y="3524258"/>
            <a:ext cx="184149" cy="28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8" name="Line 44"/>
          <p:cNvSpPr>
            <a:spLocks noChangeShapeType="1"/>
          </p:cNvSpPr>
          <p:nvPr/>
        </p:nvSpPr>
        <p:spPr bwMode="auto">
          <a:xfrm>
            <a:off x="4102111" y="3552825"/>
            <a:ext cx="192617" cy="301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39" name="Line 45"/>
          <p:cNvSpPr>
            <a:spLocks noChangeShapeType="1"/>
          </p:cNvSpPr>
          <p:nvPr/>
        </p:nvSpPr>
        <p:spPr bwMode="auto">
          <a:xfrm>
            <a:off x="4294717"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40" name="Line 46"/>
          <p:cNvSpPr>
            <a:spLocks noChangeShapeType="1"/>
          </p:cNvSpPr>
          <p:nvPr/>
        </p:nvSpPr>
        <p:spPr bwMode="auto">
          <a:xfrm flipV="1">
            <a:off x="4487345" y="3582990"/>
            <a:ext cx="184151"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41" name="Line 47"/>
          <p:cNvSpPr>
            <a:spLocks noChangeShapeType="1"/>
          </p:cNvSpPr>
          <p:nvPr/>
        </p:nvSpPr>
        <p:spPr bwMode="auto">
          <a:xfrm>
            <a:off x="4671484"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42" name="Rectangle 48"/>
          <p:cNvSpPr>
            <a:spLocks noChangeArrowheads="1"/>
          </p:cNvSpPr>
          <p:nvPr/>
        </p:nvSpPr>
        <p:spPr bwMode="auto">
          <a:xfrm>
            <a:off x="1382184"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3" name="Rectangle 49"/>
          <p:cNvSpPr>
            <a:spLocks noChangeArrowheads="1"/>
          </p:cNvSpPr>
          <p:nvPr/>
        </p:nvSpPr>
        <p:spPr bwMode="auto">
          <a:xfrm>
            <a:off x="1576917" y="36115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4" name="Rectangle 50"/>
          <p:cNvSpPr>
            <a:spLocks noChangeArrowheads="1"/>
          </p:cNvSpPr>
          <p:nvPr/>
        </p:nvSpPr>
        <p:spPr bwMode="auto">
          <a:xfrm>
            <a:off x="1758953" y="34718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5" name="Rectangle 51"/>
          <p:cNvSpPr>
            <a:spLocks noChangeArrowheads="1"/>
          </p:cNvSpPr>
          <p:nvPr/>
        </p:nvSpPr>
        <p:spPr bwMode="auto">
          <a:xfrm>
            <a:off x="1951567" y="3530600"/>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6" name="Rectangle 52"/>
          <p:cNvSpPr>
            <a:spLocks noChangeArrowheads="1"/>
          </p:cNvSpPr>
          <p:nvPr/>
        </p:nvSpPr>
        <p:spPr bwMode="auto">
          <a:xfrm>
            <a:off x="2144184" y="36845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7" name="Rectangle 53"/>
          <p:cNvSpPr>
            <a:spLocks noChangeArrowheads="1"/>
          </p:cNvSpPr>
          <p:nvPr/>
        </p:nvSpPr>
        <p:spPr bwMode="auto">
          <a:xfrm>
            <a:off x="2328335" y="2840038"/>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8" name="Rectangle 54"/>
          <p:cNvSpPr>
            <a:spLocks noChangeArrowheads="1"/>
          </p:cNvSpPr>
          <p:nvPr/>
        </p:nvSpPr>
        <p:spPr bwMode="auto">
          <a:xfrm>
            <a:off x="2520953" y="2979738"/>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9" name="Rectangle 55"/>
          <p:cNvSpPr>
            <a:spLocks noChangeArrowheads="1"/>
          </p:cNvSpPr>
          <p:nvPr/>
        </p:nvSpPr>
        <p:spPr bwMode="auto">
          <a:xfrm>
            <a:off x="2713567" y="319246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0" name="Rectangle 56"/>
          <p:cNvSpPr>
            <a:spLocks noChangeArrowheads="1"/>
          </p:cNvSpPr>
          <p:nvPr/>
        </p:nvSpPr>
        <p:spPr bwMode="auto">
          <a:xfrm>
            <a:off x="2897717" y="33321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1" name="Rectangle 57"/>
          <p:cNvSpPr>
            <a:spLocks noChangeArrowheads="1"/>
          </p:cNvSpPr>
          <p:nvPr/>
        </p:nvSpPr>
        <p:spPr bwMode="auto">
          <a:xfrm>
            <a:off x="3090335" y="337661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2" name="Rectangle 58"/>
          <p:cNvSpPr>
            <a:spLocks noChangeArrowheads="1"/>
          </p:cNvSpPr>
          <p:nvPr/>
        </p:nvSpPr>
        <p:spPr bwMode="auto">
          <a:xfrm>
            <a:off x="3282953" y="33909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3" name="Rectangle 59"/>
          <p:cNvSpPr>
            <a:spLocks noChangeArrowheads="1"/>
          </p:cNvSpPr>
          <p:nvPr/>
        </p:nvSpPr>
        <p:spPr bwMode="auto">
          <a:xfrm>
            <a:off x="3464985" y="3413125"/>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4" name="Rectangle 60"/>
          <p:cNvSpPr>
            <a:spLocks noChangeArrowheads="1"/>
          </p:cNvSpPr>
          <p:nvPr/>
        </p:nvSpPr>
        <p:spPr bwMode="auto">
          <a:xfrm>
            <a:off x="3657600" y="3427420"/>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5" name="Rectangle 61"/>
          <p:cNvSpPr>
            <a:spLocks noChangeArrowheads="1"/>
          </p:cNvSpPr>
          <p:nvPr/>
        </p:nvSpPr>
        <p:spPr bwMode="auto">
          <a:xfrm>
            <a:off x="3850217" y="3471863"/>
            <a:ext cx="127000"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6" name="Rectangle 62"/>
          <p:cNvSpPr>
            <a:spLocks noChangeArrowheads="1"/>
          </p:cNvSpPr>
          <p:nvPr/>
        </p:nvSpPr>
        <p:spPr bwMode="auto">
          <a:xfrm>
            <a:off x="4034367" y="3502025"/>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7" name="Rectangle 63"/>
          <p:cNvSpPr>
            <a:spLocks noChangeArrowheads="1"/>
          </p:cNvSpPr>
          <p:nvPr/>
        </p:nvSpPr>
        <p:spPr bwMode="auto">
          <a:xfrm>
            <a:off x="4226985"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8" name="Rectangle 64"/>
          <p:cNvSpPr>
            <a:spLocks noChangeArrowheads="1"/>
          </p:cNvSpPr>
          <p:nvPr/>
        </p:nvSpPr>
        <p:spPr bwMode="auto">
          <a:xfrm>
            <a:off x="4419600"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9" name="Rectangle 65"/>
          <p:cNvSpPr>
            <a:spLocks noChangeArrowheads="1"/>
          </p:cNvSpPr>
          <p:nvPr/>
        </p:nvSpPr>
        <p:spPr bwMode="auto">
          <a:xfrm>
            <a:off x="4603753"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60" name="Rectangle 66"/>
          <p:cNvSpPr>
            <a:spLocks noChangeArrowheads="1"/>
          </p:cNvSpPr>
          <p:nvPr/>
        </p:nvSpPr>
        <p:spPr bwMode="auto">
          <a:xfrm>
            <a:off x="4796367" y="3544893"/>
            <a:ext cx="124884"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61" name="Rectangle 67"/>
          <p:cNvSpPr>
            <a:spLocks noChangeArrowheads="1"/>
          </p:cNvSpPr>
          <p:nvPr/>
        </p:nvSpPr>
        <p:spPr bwMode="auto">
          <a:xfrm>
            <a:off x="1111251" y="49117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0</a:t>
            </a:r>
          </a:p>
        </p:txBody>
      </p:sp>
      <p:sp>
        <p:nvSpPr>
          <p:cNvPr id="110662" name="Rectangle 68"/>
          <p:cNvSpPr>
            <a:spLocks noChangeArrowheads="1"/>
          </p:cNvSpPr>
          <p:nvPr/>
        </p:nvSpPr>
        <p:spPr bwMode="auto">
          <a:xfrm>
            <a:off x="827627" y="4221164"/>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50</a:t>
            </a:r>
          </a:p>
        </p:txBody>
      </p:sp>
      <p:sp>
        <p:nvSpPr>
          <p:cNvPr id="110663" name="Rectangle 69"/>
          <p:cNvSpPr>
            <a:spLocks noChangeArrowheads="1"/>
          </p:cNvSpPr>
          <p:nvPr/>
        </p:nvSpPr>
        <p:spPr bwMode="auto">
          <a:xfrm>
            <a:off x="726018" y="35496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100</a:t>
            </a:r>
          </a:p>
        </p:txBody>
      </p:sp>
      <p:sp>
        <p:nvSpPr>
          <p:cNvPr id="110664" name="Rectangle 70"/>
          <p:cNvSpPr>
            <a:spLocks noChangeArrowheads="1"/>
          </p:cNvSpPr>
          <p:nvPr/>
        </p:nvSpPr>
        <p:spPr bwMode="auto">
          <a:xfrm>
            <a:off x="740834" y="282257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150</a:t>
            </a:r>
          </a:p>
        </p:txBody>
      </p:sp>
      <p:sp>
        <p:nvSpPr>
          <p:cNvPr id="110665" name="Rectangle 71"/>
          <p:cNvSpPr>
            <a:spLocks noChangeArrowheads="1"/>
          </p:cNvSpPr>
          <p:nvPr/>
        </p:nvSpPr>
        <p:spPr bwMode="auto">
          <a:xfrm>
            <a:off x="599016" y="21145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200</a:t>
            </a:r>
          </a:p>
        </p:txBody>
      </p:sp>
      <p:sp>
        <p:nvSpPr>
          <p:cNvPr id="110666" name="Rectangle 72"/>
          <p:cNvSpPr>
            <a:spLocks noChangeArrowheads="1"/>
          </p:cNvSpPr>
          <p:nvPr/>
        </p:nvSpPr>
        <p:spPr bwMode="auto">
          <a:xfrm>
            <a:off x="1407584" y="51149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0</a:t>
            </a:r>
          </a:p>
        </p:txBody>
      </p:sp>
      <p:sp>
        <p:nvSpPr>
          <p:cNvPr id="110667" name="Rectangle 73"/>
          <p:cNvSpPr>
            <a:spLocks noChangeArrowheads="1"/>
          </p:cNvSpPr>
          <p:nvPr/>
        </p:nvSpPr>
        <p:spPr bwMode="auto">
          <a:xfrm>
            <a:off x="2495562" y="5114925"/>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60</a:t>
            </a:r>
          </a:p>
        </p:txBody>
      </p:sp>
      <p:sp>
        <p:nvSpPr>
          <p:cNvPr id="110668" name="Rectangle 74"/>
          <p:cNvSpPr>
            <a:spLocks noChangeArrowheads="1"/>
          </p:cNvSpPr>
          <p:nvPr/>
        </p:nvSpPr>
        <p:spPr bwMode="auto">
          <a:xfrm>
            <a:off x="3589867"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120</a:t>
            </a:r>
          </a:p>
        </p:txBody>
      </p:sp>
      <p:sp>
        <p:nvSpPr>
          <p:cNvPr id="110669" name="Rectangle 75"/>
          <p:cNvSpPr>
            <a:spLocks noChangeArrowheads="1"/>
          </p:cNvSpPr>
          <p:nvPr/>
        </p:nvSpPr>
        <p:spPr bwMode="auto">
          <a:xfrm>
            <a:off x="4728634"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180</a:t>
            </a:r>
          </a:p>
        </p:txBody>
      </p:sp>
      <p:sp>
        <p:nvSpPr>
          <p:cNvPr id="110670" name="Rectangle 76"/>
          <p:cNvSpPr>
            <a:spLocks noChangeArrowheads="1"/>
          </p:cNvSpPr>
          <p:nvPr/>
        </p:nvSpPr>
        <p:spPr bwMode="auto">
          <a:xfrm>
            <a:off x="2370667" y="5402279"/>
            <a:ext cx="900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cs typeface="Arial" pitchFamily="34" charset="0"/>
              </a:rPr>
              <a:t>Time (min)</a:t>
            </a:r>
            <a:endParaRPr lang="en-US" altLang="en-US" sz="2400" smtClean="0">
              <a:solidFill>
                <a:srgbClr val="FFFFFF"/>
              </a:solidFill>
              <a:cs typeface="Arial" pitchFamily="34" charset="0"/>
            </a:endParaRPr>
          </a:p>
        </p:txBody>
      </p:sp>
      <p:sp>
        <p:nvSpPr>
          <p:cNvPr id="110671" name="Rectangle 77"/>
          <p:cNvSpPr>
            <a:spLocks noChangeArrowheads="1"/>
          </p:cNvSpPr>
          <p:nvPr/>
        </p:nvSpPr>
        <p:spPr bwMode="auto">
          <a:xfrm rot="-5400000">
            <a:off x="-520662" y="3376548"/>
            <a:ext cx="17779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cs typeface="Arial" pitchFamily="34" charset="0"/>
              </a:rPr>
              <a:t>% of Basal DA Output</a:t>
            </a:r>
          </a:p>
        </p:txBody>
      </p:sp>
      <p:sp>
        <p:nvSpPr>
          <p:cNvPr id="110672" name="Rectangle 78"/>
          <p:cNvSpPr>
            <a:spLocks noChangeArrowheads="1"/>
          </p:cNvSpPr>
          <p:nvPr/>
        </p:nvSpPr>
        <p:spPr bwMode="auto">
          <a:xfrm>
            <a:off x="3770233" y="2355867"/>
            <a:ext cx="7679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600" smtClean="0">
                <a:solidFill>
                  <a:srgbClr val="FFFFFF"/>
                </a:solidFill>
                <a:cs typeface="Arial" pitchFamily="34" charset="0"/>
              </a:rPr>
              <a:t>NAc shell</a:t>
            </a:r>
            <a:br>
              <a:rPr lang="en-US" altLang="en-US" sz="1600" smtClean="0">
                <a:solidFill>
                  <a:srgbClr val="FFFFFF"/>
                </a:solidFill>
                <a:cs typeface="Arial" pitchFamily="34" charset="0"/>
              </a:rPr>
            </a:br>
            <a:endParaRPr lang="en-US" altLang="en-US" sz="1600" smtClean="0">
              <a:solidFill>
                <a:srgbClr val="FFFFFF"/>
              </a:solidFill>
              <a:cs typeface="Arial" pitchFamily="34" charset="0"/>
            </a:endParaRPr>
          </a:p>
        </p:txBody>
      </p:sp>
      <p:sp>
        <p:nvSpPr>
          <p:cNvPr id="110673" name="Line 79"/>
          <p:cNvSpPr>
            <a:spLocks noChangeShapeType="1"/>
          </p:cNvSpPr>
          <p:nvPr/>
        </p:nvSpPr>
        <p:spPr bwMode="auto">
          <a:xfrm>
            <a:off x="1458387" y="4291013"/>
            <a:ext cx="1602316"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74" name="Line 80"/>
          <p:cNvSpPr>
            <a:spLocks noChangeShapeType="1"/>
          </p:cNvSpPr>
          <p:nvPr/>
        </p:nvSpPr>
        <p:spPr bwMode="auto">
          <a:xfrm>
            <a:off x="14583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75" name="Line 81"/>
          <p:cNvSpPr>
            <a:spLocks noChangeShapeType="1"/>
          </p:cNvSpPr>
          <p:nvPr/>
        </p:nvSpPr>
        <p:spPr bwMode="auto">
          <a:xfrm>
            <a:off x="3060700"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76" name="Line 82"/>
          <p:cNvSpPr>
            <a:spLocks noChangeShapeType="1"/>
          </p:cNvSpPr>
          <p:nvPr/>
        </p:nvSpPr>
        <p:spPr bwMode="auto">
          <a:xfrm>
            <a:off x="22076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77" name="Rectangle 83"/>
          <p:cNvSpPr>
            <a:spLocks noChangeArrowheads="1"/>
          </p:cNvSpPr>
          <p:nvPr/>
        </p:nvSpPr>
        <p:spPr bwMode="auto">
          <a:xfrm>
            <a:off x="1524010" y="4327542"/>
            <a:ext cx="598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FFFFFF"/>
                </a:solidFill>
                <a:cs typeface="Arial" pitchFamily="34" charset="0"/>
              </a:rPr>
              <a:t>Empty</a:t>
            </a:r>
          </a:p>
        </p:txBody>
      </p:sp>
      <p:sp>
        <p:nvSpPr>
          <p:cNvPr id="110678" name="Text Box 87"/>
          <p:cNvSpPr txBox="1">
            <a:spLocks noChangeArrowheads="1"/>
          </p:cNvSpPr>
          <p:nvPr/>
        </p:nvSpPr>
        <p:spPr bwMode="auto">
          <a:xfrm>
            <a:off x="2194994" y="1655763"/>
            <a:ext cx="912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smtClean="0">
                <a:solidFill>
                  <a:srgbClr val="FFFFFF"/>
                </a:solidFill>
                <a:cs typeface="Arial" pitchFamily="34" charset="0"/>
              </a:rPr>
              <a:t>Food</a:t>
            </a:r>
          </a:p>
        </p:txBody>
      </p:sp>
      <p:sp>
        <p:nvSpPr>
          <p:cNvPr id="110679" name="Text Box 178"/>
          <p:cNvSpPr txBox="1">
            <a:spLocks noChangeArrowheads="1"/>
          </p:cNvSpPr>
          <p:nvPr/>
        </p:nvSpPr>
        <p:spPr bwMode="auto">
          <a:xfrm>
            <a:off x="8784168" y="1636714"/>
            <a:ext cx="67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smtClean="0">
                <a:solidFill>
                  <a:srgbClr val="FFFFFF"/>
                </a:solidFill>
                <a:cs typeface="Arial" pitchFamily="34" charset="0"/>
              </a:rPr>
              <a:t>Sex</a:t>
            </a:r>
          </a:p>
        </p:txBody>
      </p:sp>
      <p:sp>
        <p:nvSpPr>
          <p:cNvPr id="110680" name="Text Box 184"/>
          <p:cNvSpPr txBox="1">
            <a:spLocks noChangeArrowheads="1"/>
          </p:cNvSpPr>
          <p:nvPr/>
        </p:nvSpPr>
        <p:spPr bwMode="auto">
          <a:xfrm>
            <a:off x="1416051" y="4495800"/>
            <a:ext cx="254634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FFFFFF"/>
                </a:solidFill>
              </a:rPr>
              <a:t>Box   Feeding</a:t>
            </a:r>
          </a:p>
        </p:txBody>
      </p:sp>
      <p:sp>
        <p:nvSpPr>
          <p:cNvPr id="110681" name="Line 235"/>
          <p:cNvSpPr>
            <a:spLocks noChangeShapeType="1"/>
          </p:cNvSpPr>
          <p:nvPr/>
        </p:nvSpPr>
        <p:spPr bwMode="auto">
          <a:xfrm>
            <a:off x="7194551" y="2205055"/>
            <a:ext cx="0" cy="14112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82" name="Line 236"/>
          <p:cNvSpPr>
            <a:spLocks noChangeShapeType="1"/>
          </p:cNvSpPr>
          <p:nvPr/>
        </p:nvSpPr>
        <p:spPr bwMode="auto">
          <a:xfrm>
            <a:off x="7145867" y="2911475"/>
            <a:ext cx="4868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83" name="Line 237"/>
          <p:cNvSpPr>
            <a:spLocks noChangeShapeType="1"/>
          </p:cNvSpPr>
          <p:nvPr/>
        </p:nvSpPr>
        <p:spPr bwMode="auto">
          <a:xfrm>
            <a:off x="7145867" y="2205055"/>
            <a:ext cx="48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84" name="Rectangle 238"/>
          <p:cNvSpPr>
            <a:spLocks noChangeArrowheads="1"/>
          </p:cNvSpPr>
          <p:nvPr/>
        </p:nvSpPr>
        <p:spPr bwMode="auto">
          <a:xfrm>
            <a:off x="6616702" y="353060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100</a:t>
            </a:r>
          </a:p>
        </p:txBody>
      </p:sp>
      <p:sp>
        <p:nvSpPr>
          <p:cNvPr id="110685" name="Rectangle 239"/>
          <p:cNvSpPr>
            <a:spLocks noChangeArrowheads="1"/>
          </p:cNvSpPr>
          <p:nvPr/>
        </p:nvSpPr>
        <p:spPr bwMode="auto">
          <a:xfrm>
            <a:off x="6616702" y="2808289"/>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150</a:t>
            </a:r>
          </a:p>
        </p:txBody>
      </p:sp>
      <p:sp>
        <p:nvSpPr>
          <p:cNvPr id="110686" name="Rectangle 240"/>
          <p:cNvSpPr>
            <a:spLocks noChangeArrowheads="1"/>
          </p:cNvSpPr>
          <p:nvPr/>
        </p:nvSpPr>
        <p:spPr bwMode="auto">
          <a:xfrm>
            <a:off x="6510868" y="21685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200</a:t>
            </a:r>
          </a:p>
        </p:txBody>
      </p:sp>
      <p:sp>
        <p:nvSpPr>
          <p:cNvPr id="110687" name="Rectangle 241"/>
          <p:cNvSpPr>
            <a:spLocks noChangeArrowheads="1"/>
          </p:cNvSpPr>
          <p:nvPr/>
        </p:nvSpPr>
        <p:spPr bwMode="auto">
          <a:xfrm rot="-5400000">
            <a:off x="4993862" y="3299556"/>
            <a:ext cx="2534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cs typeface="Arial" pitchFamily="34" charset="0"/>
              </a:rPr>
              <a:t>DA Concentration (% Baseline)</a:t>
            </a:r>
          </a:p>
        </p:txBody>
      </p:sp>
      <p:sp>
        <p:nvSpPr>
          <p:cNvPr id="110688" name="Line 242"/>
          <p:cNvSpPr>
            <a:spLocks noChangeShapeType="1"/>
          </p:cNvSpPr>
          <p:nvPr/>
        </p:nvSpPr>
        <p:spPr bwMode="auto">
          <a:xfrm>
            <a:off x="7200900" y="5003800"/>
            <a:ext cx="316653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89" name="Line 243"/>
          <p:cNvSpPr>
            <a:spLocks noChangeShapeType="1"/>
          </p:cNvSpPr>
          <p:nvPr/>
        </p:nvSpPr>
        <p:spPr bwMode="auto">
          <a:xfrm flipV="1">
            <a:off x="7363886" y="2911475"/>
            <a:ext cx="408516" cy="6286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0" name="Line 244"/>
          <p:cNvSpPr>
            <a:spLocks noChangeShapeType="1"/>
          </p:cNvSpPr>
          <p:nvPr/>
        </p:nvSpPr>
        <p:spPr bwMode="auto">
          <a:xfrm flipV="1">
            <a:off x="7772412" y="2205055"/>
            <a:ext cx="421217" cy="706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1" name="Line 245"/>
          <p:cNvSpPr>
            <a:spLocks noChangeShapeType="1"/>
          </p:cNvSpPr>
          <p:nvPr/>
        </p:nvSpPr>
        <p:spPr bwMode="auto">
          <a:xfrm>
            <a:off x="8193617" y="2205055"/>
            <a:ext cx="406400" cy="282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2" name="Line 246"/>
          <p:cNvSpPr>
            <a:spLocks noChangeShapeType="1"/>
          </p:cNvSpPr>
          <p:nvPr/>
        </p:nvSpPr>
        <p:spPr bwMode="auto">
          <a:xfrm>
            <a:off x="8600019" y="2487630"/>
            <a:ext cx="408516" cy="1666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3" name="Line 247"/>
          <p:cNvSpPr>
            <a:spLocks noChangeShapeType="1"/>
          </p:cNvSpPr>
          <p:nvPr/>
        </p:nvSpPr>
        <p:spPr bwMode="auto">
          <a:xfrm flipV="1">
            <a:off x="9008545" y="2582880"/>
            <a:ext cx="421217" cy="71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4" name="Line 248"/>
          <p:cNvSpPr>
            <a:spLocks noChangeShapeType="1"/>
          </p:cNvSpPr>
          <p:nvPr/>
        </p:nvSpPr>
        <p:spPr bwMode="auto">
          <a:xfrm>
            <a:off x="9429751" y="2582880"/>
            <a:ext cx="408516" cy="1873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5" name="Line 249"/>
          <p:cNvSpPr>
            <a:spLocks noChangeShapeType="1"/>
          </p:cNvSpPr>
          <p:nvPr/>
        </p:nvSpPr>
        <p:spPr bwMode="auto">
          <a:xfrm flipV="1">
            <a:off x="9838278" y="2751138"/>
            <a:ext cx="421217" cy="190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696" name="Rectangle 250"/>
          <p:cNvSpPr>
            <a:spLocks noChangeArrowheads="1"/>
          </p:cNvSpPr>
          <p:nvPr/>
        </p:nvSpPr>
        <p:spPr bwMode="auto">
          <a:xfrm>
            <a:off x="7685617" y="2865455"/>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7" name="Rectangle 251"/>
          <p:cNvSpPr>
            <a:spLocks noChangeArrowheads="1"/>
          </p:cNvSpPr>
          <p:nvPr/>
        </p:nvSpPr>
        <p:spPr bwMode="auto">
          <a:xfrm>
            <a:off x="8104729" y="2160588"/>
            <a:ext cx="162983"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8" name="Rectangle 252"/>
          <p:cNvSpPr>
            <a:spLocks noChangeArrowheads="1"/>
          </p:cNvSpPr>
          <p:nvPr/>
        </p:nvSpPr>
        <p:spPr bwMode="auto">
          <a:xfrm>
            <a:off x="8513233" y="2441575"/>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9" name="Rectangle 253"/>
          <p:cNvSpPr>
            <a:spLocks noChangeArrowheads="1"/>
          </p:cNvSpPr>
          <p:nvPr/>
        </p:nvSpPr>
        <p:spPr bwMode="auto">
          <a:xfrm>
            <a:off x="8923878" y="2609850"/>
            <a:ext cx="158751"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0" name="Rectangle 254"/>
          <p:cNvSpPr>
            <a:spLocks noChangeArrowheads="1"/>
          </p:cNvSpPr>
          <p:nvPr/>
        </p:nvSpPr>
        <p:spPr bwMode="auto">
          <a:xfrm>
            <a:off x="9342969" y="2538430"/>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1" name="Rectangle 255"/>
          <p:cNvSpPr>
            <a:spLocks noChangeArrowheads="1"/>
          </p:cNvSpPr>
          <p:nvPr/>
        </p:nvSpPr>
        <p:spPr bwMode="auto">
          <a:xfrm>
            <a:off x="9751485" y="272415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2" name="Rectangle 256"/>
          <p:cNvSpPr>
            <a:spLocks noChangeArrowheads="1"/>
          </p:cNvSpPr>
          <p:nvPr/>
        </p:nvSpPr>
        <p:spPr bwMode="auto">
          <a:xfrm>
            <a:off x="10172701" y="270510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3" name="Rectangle 257"/>
          <p:cNvSpPr>
            <a:spLocks noChangeArrowheads="1"/>
          </p:cNvSpPr>
          <p:nvPr/>
        </p:nvSpPr>
        <p:spPr bwMode="auto">
          <a:xfrm>
            <a:off x="6273810" y="5091130"/>
            <a:ext cx="686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cs typeface="Arial" pitchFamily="34" charset="0"/>
              </a:rPr>
              <a:t>Sample</a:t>
            </a:r>
          </a:p>
          <a:p>
            <a:pPr eaLnBrk="0" fontAlgn="base" hangingPunct="0">
              <a:spcBef>
                <a:spcPct val="0"/>
              </a:spcBef>
              <a:spcAft>
                <a:spcPct val="0"/>
              </a:spcAft>
              <a:buFontTx/>
              <a:buNone/>
            </a:pPr>
            <a:r>
              <a:rPr lang="en-US" altLang="en-US" sz="1600" smtClean="0">
                <a:solidFill>
                  <a:srgbClr val="FFFFFF"/>
                </a:solidFill>
                <a:cs typeface="Arial" pitchFamily="34" charset="0"/>
              </a:rPr>
              <a:t>Number</a:t>
            </a:r>
          </a:p>
        </p:txBody>
      </p:sp>
      <p:grpSp>
        <p:nvGrpSpPr>
          <p:cNvPr id="110704" name="Group 258"/>
          <p:cNvGrpSpPr>
            <a:grpSpLocks/>
          </p:cNvGrpSpPr>
          <p:nvPr/>
        </p:nvGrpSpPr>
        <p:grpSpPr bwMode="auto">
          <a:xfrm>
            <a:off x="7289784" y="5002230"/>
            <a:ext cx="154516" cy="458787"/>
            <a:chOff x="2956" y="3143"/>
            <a:chExt cx="73" cy="289"/>
          </a:xfrm>
        </p:grpSpPr>
        <p:sp>
          <p:nvSpPr>
            <p:cNvPr id="110732" name="Line 259"/>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33" name="Rectangle 260"/>
            <p:cNvSpPr>
              <a:spLocks noChangeArrowheads="1"/>
            </p:cNvSpPr>
            <p:nvPr/>
          </p:nvSpPr>
          <p:spPr bwMode="auto">
            <a:xfrm>
              <a:off x="2956"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1</a:t>
              </a:r>
            </a:p>
          </p:txBody>
        </p:sp>
      </p:grpSp>
      <p:grpSp>
        <p:nvGrpSpPr>
          <p:cNvPr id="110705" name="Group 261"/>
          <p:cNvGrpSpPr>
            <a:grpSpLocks/>
          </p:cNvGrpSpPr>
          <p:nvPr/>
        </p:nvGrpSpPr>
        <p:grpSpPr bwMode="auto">
          <a:xfrm>
            <a:off x="7679381" y="5002230"/>
            <a:ext cx="154519" cy="458787"/>
            <a:chOff x="3089" y="3143"/>
            <a:chExt cx="73" cy="289"/>
          </a:xfrm>
        </p:grpSpPr>
        <p:sp>
          <p:nvSpPr>
            <p:cNvPr id="110730" name="Line 262"/>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31" name="Rectangle 263"/>
            <p:cNvSpPr>
              <a:spLocks noChangeArrowheads="1"/>
            </p:cNvSpPr>
            <p:nvPr/>
          </p:nvSpPr>
          <p:spPr bwMode="auto">
            <a:xfrm>
              <a:off x="308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2</a:t>
              </a:r>
            </a:p>
          </p:txBody>
        </p:sp>
      </p:grpSp>
      <p:grpSp>
        <p:nvGrpSpPr>
          <p:cNvPr id="110706" name="Group 264"/>
          <p:cNvGrpSpPr>
            <a:grpSpLocks/>
          </p:cNvGrpSpPr>
          <p:nvPr/>
        </p:nvGrpSpPr>
        <p:grpSpPr bwMode="auto">
          <a:xfrm>
            <a:off x="8119514" y="5002230"/>
            <a:ext cx="154516" cy="458787"/>
            <a:chOff x="3219" y="3143"/>
            <a:chExt cx="73" cy="289"/>
          </a:xfrm>
        </p:grpSpPr>
        <p:sp>
          <p:nvSpPr>
            <p:cNvPr id="110728" name="Line 265"/>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29" name="Rectangle 266"/>
            <p:cNvSpPr>
              <a:spLocks noChangeArrowheads="1"/>
            </p:cNvSpPr>
            <p:nvPr/>
          </p:nvSpPr>
          <p:spPr bwMode="auto">
            <a:xfrm>
              <a:off x="321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3</a:t>
              </a:r>
            </a:p>
          </p:txBody>
        </p:sp>
      </p:grpSp>
      <p:grpSp>
        <p:nvGrpSpPr>
          <p:cNvPr id="110707" name="Group 267"/>
          <p:cNvGrpSpPr>
            <a:grpSpLocks/>
          </p:cNvGrpSpPr>
          <p:nvPr/>
        </p:nvGrpSpPr>
        <p:grpSpPr bwMode="auto">
          <a:xfrm>
            <a:off x="8564177" y="5002230"/>
            <a:ext cx="154519" cy="458787"/>
            <a:chOff x="3345" y="3143"/>
            <a:chExt cx="73" cy="289"/>
          </a:xfrm>
        </p:grpSpPr>
        <p:sp>
          <p:nvSpPr>
            <p:cNvPr id="110726" name="Line 268"/>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27" name="Rectangle 269"/>
            <p:cNvSpPr>
              <a:spLocks noChangeArrowheads="1"/>
            </p:cNvSpPr>
            <p:nvPr/>
          </p:nvSpPr>
          <p:spPr bwMode="auto">
            <a:xfrm>
              <a:off x="3345"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4</a:t>
              </a:r>
            </a:p>
          </p:txBody>
        </p:sp>
      </p:grpSp>
      <p:grpSp>
        <p:nvGrpSpPr>
          <p:cNvPr id="110708" name="Group 270"/>
          <p:cNvGrpSpPr>
            <a:grpSpLocks/>
          </p:cNvGrpSpPr>
          <p:nvPr/>
        </p:nvGrpSpPr>
        <p:grpSpPr bwMode="auto">
          <a:xfrm>
            <a:off x="8993699" y="5002230"/>
            <a:ext cx="154516" cy="458787"/>
            <a:chOff x="3473" y="3143"/>
            <a:chExt cx="73" cy="289"/>
          </a:xfrm>
        </p:grpSpPr>
        <p:sp>
          <p:nvSpPr>
            <p:cNvPr id="110724" name="Line 271"/>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25" name="Rectangle 272"/>
            <p:cNvSpPr>
              <a:spLocks noChangeArrowheads="1"/>
            </p:cNvSpPr>
            <p:nvPr/>
          </p:nvSpPr>
          <p:spPr bwMode="auto">
            <a:xfrm>
              <a:off x="3473"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5</a:t>
              </a:r>
            </a:p>
          </p:txBody>
        </p:sp>
      </p:grpSp>
      <p:grpSp>
        <p:nvGrpSpPr>
          <p:cNvPr id="110709" name="Group 273"/>
          <p:cNvGrpSpPr>
            <a:grpSpLocks/>
          </p:cNvGrpSpPr>
          <p:nvPr/>
        </p:nvGrpSpPr>
        <p:grpSpPr bwMode="auto">
          <a:xfrm>
            <a:off x="9381047" y="5006975"/>
            <a:ext cx="154516" cy="458788"/>
            <a:chOff x="3608" y="3143"/>
            <a:chExt cx="73" cy="289"/>
          </a:xfrm>
        </p:grpSpPr>
        <p:sp>
          <p:nvSpPr>
            <p:cNvPr id="110722" name="Line 274"/>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23" name="Rectangle 275"/>
            <p:cNvSpPr>
              <a:spLocks noChangeArrowheads="1"/>
            </p:cNvSpPr>
            <p:nvPr/>
          </p:nvSpPr>
          <p:spPr bwMode="auto">
            <a:xfrm>
              <a:off x="360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6</a:t>
              </a:r>
            </a:p>
          </p:txBody>
        </p:sp>
      </p:grpSp>
      <p:grpSp>
        <p:nvGrpSpPr>
          <p:cNvPr id="110710" name="Group 276"/>
          <p:cNvGrpSpPr>
            <a:grpSpLocks/>
          </p:cNvGrpSpPr>
          <p:nvPr/>
        </p:nvGrpSpPr>
        <p:grpSpPr bwMode="auto">
          <a:xfrm>
            <a:off x="9783213" y="5002230"/>
            <a:ext cx="154516" cy="458787"/>
            <a:chOff x="3732" y="3143"/>
            <a:chExt cx="73" cy="289"/>
          </a:xfrm>
        </p:grpSpPr>
        <p:sp>
          <p:nvSpPr>
            <p:cNvPr id="110720" name="Line 277"/>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21" name="Rectangle 278"/>
            <p:cNvSpPr>
              <a:spLocks noChangeArrowheads="1"/>
            </p:cNvSpPr>
            <p:nvPr/>
          </p:nvSpPr>
          <p:spPr bwMode="auto">
            <a:xfrm>
              <a:off x="3732"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7</a:t>
              </a:r>
            </a:p>
          </p:txBody>
        </p:sp>
      </p:grpSp>
      <p:grpSp>
        <p:nvGrpSpPr>
          <p:cNvPr id="110711" name="Group 279"/>
          <p:cNvGrpSpPr>
            <a:grpSpLocks/>
          </p:cNvGrpSpPr>
          <p:nvPr/>
        </p:nvGrpSpPr>
        <p:grpSpPr bwMode="auto">
          <a:xfrm>
            <a:off x="10183437" y="5011755"/>
            <a:ext cx="154519" cy="458787"/>
            <a:chOff x="3858" y="3143"/>
            <a:chExt cx="73" cy="289"/>
          </a:xfrm>
        </p:grpSpPr>
        <p:sp>
          <p:nvSpPr>
            <p:cNvPr id="110718" name="Line 280"/>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19" name="Rectangle 281"/>
            <p:cNvSpPr>
              <a:spLocks noChangeArrowheads="1"/>
            </p:cNvSpPr>
            <p:nvPr/>
          </p:nvSpPr>
          <p:spPr bwMode="auto">
            <a:xfrm>
              <a:off x="385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FFFFFF"/>
                  </a:solidFill>
                  <a:cs typeface="Arial" pitchFamily="34" charset="0"/>
                </a:rPr>
                <a:t>8</a:t>
              </a:r>
            </a:p>
          </p:txBody>
        </p:sp>
      </p:grpSp>
      <p:sp>
        <p:nvSpPr>
          <p:cNvPr id="110712" name="Rectangle 283"/>
          <p:cNvSpPr>
            <a:spLocks noChangeArrowheads="1"/>
          </p:cNvSpPr>
          <p:nvPr/>
        </p:nvSpPr>
        <p:spPr bwMode="auto">
          <a:xfrm>
            <a:off x="8026400" y="4648217"/>
            <a:ext cx="1670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smtClean="0">
                <a:solidFill>
                  <a:srgbClr val="FFFFFF"/>
                </a:solidFill>
                <a:cs typeface="Arial" pitchFamily="34" charset="0"/>
              </a:rPr>
              <a:t>Female  Present</a:t>
            </a:r>
          </a:p>
        </p:txBody>
      </p:sp>
      <p:sp>
        <p:nvSpPr>
          <p:cNvPr id="110713" name="Line 284"/>
          <p:cNvSpPr>
            <a:spLocks noChangeShapeType="1"/>
          </p:cNvSpPr>
          <p:nvPr/>
        </p:nvSpPr>
        <p:spPr bwMode="auto">
          <a:xfrm>
            <a:off x="77575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14" name="Line 285"/>
          <p:cNvSpPr>
            <a:spLocks noChangeShapeType="1"/>
          </p:cNvSpPr>
          <p:nvPr/>
        </p:nvSpPr>
        <p:spPr bwMode="auto">
          <a:xfrm>
            <a:off x="102848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0715" name="Line 286"/>
          <p:cNvSpPr>
            <a:spLocks noChangeShapeType="1"/>
          </p:cNvSpPr>
          <p:nvPr/>
        </p:nvSpPr>
        <p:spPr bwMode="auto">
          <a:xfrm>
            <a:off x="7757584" y="4699000"/>
            <a:ext cx="25400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2" name="Rectangle 1"/>
          <p:cNvSpPr>
            <a:spLocks noChangeArrowheads="1"/>
          </p:cNvSpPr>
          <p:nvPr/>
        </p:nvSpPr>
        <p:spPr bwMode="auto">
          <a:xfrm>
            <a:off x="5336117" y="1371600"/>
            <a:ext cx="6246283" cy="50165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0717" name="TextBox 2"/>
          <p:cNvSpPr txBox="1">
            <a:spLocks noChangeArrowheads="1"/>
          </p:cNvSpPr>
          <p:nvPr/>
        </p:nvSpPr>
        <p:spPr bwMode="auto">
          <a:xfrm>
            <a:off x="6377529" y="5926147"/>
            <a:ext cx="479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z="1800" smtClean="0">
                <a:solidFill>
                  <a:srgbClr val="FFFFFF"/>
                </a:solidFill>
              </a:rPr>
              <a:t>Rat brain dialysis measuring extracellular synaptic dopamine concentration</a:t>
            </a:r>
          </a:p>
        </p:txBody>
      </p:sp>
    </p:spTree>
    <p:extLst>
      <p:ext uri="{BB962C8B-B14F-4D97-AF65-F5344CB8AC3E}">
        <p14:creationId xmlns:p14="http://schemas.microsoft.com/office/powerpoint/2010/main" val="21140672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0" y="685800"/>
            <a:ext cx="12293600" cy="6172200"/>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19" name="Rectangle 4"/>
          <p:cNvSpPr>
            <a:spLocks noChangeArrowheads="1"/>
          </p:cNvSpPr>
          <p:nvPr/>
        </p:nvSpPr>
        <p:spPr bwMode="auto">
          <a:xfrm>
            <a:off x="552450" y="790575"/>
            <a:ext cx="5509683" cy="2971800"/>
          </a:xfrm>
          <a:prstGeom prst="rect">
            <a:avLst/>
          </a:prstGeom>
          <a:gradFill rotWithShape="0">
            <a:gsLst>
              <a:gs pos="0">
                <a:srgbClr val="000066"/>
              </a:gs>
              <a:gs pos="50000">
                <a:srgbClr val="0000FF"/>
              </a:gs>
              <a:gs pos="100000">
                <a:srgbClr val="000066"/>
              </a:gs>
            </a:gsLst>
            <a:lin ang="5400000" scaled="1"/>
          </a:gradFill>
          <a:ln w="9525">
            <a:solidFill>
              <a:schemeClr val="bg1"/>
            </a:solidFill>
            <a:miter lim="800000"/>
            <a:headEnd/>
            <a:tailEnd/>
          </a:ln>
          <a:effectLst>
            <a:outerShdw dist="35921" dir="2700000" algn="ctr" rotWithShape="0">
              <a:srgbClr val="000000"/>
            </a:outerShdw>
          </a:effec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20" name="Line 5"/>
          <p:cNvSpPr>
            <a:spLocks noChangeShapeType="1"/>
          </p:cNvSpPr>
          <p:nvPr/>
        </p:nvSpPr>
        <p:spPr bwMode="auto">
          <a:xfrm>
            <a:off x="1676400" y="1139829"/>
            <a:ext cx="2117" cy="20923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1" name="Line 6"/>
          <p:cNvSpPr>
            <a:spLocks noChangeShapeType="1"/>
          </p:cNvSpPr>
          <p:nvPr/>
        </p:nvSpPr>
        <p:spPr bwMode="auto">
          <a:xfrm>
            <a:off x="1606551" y="30416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2" name="Line 7"/>
          <p:cNvSpPr>
            <a:spLocks noChangeShapeType="1"/>
          </p:cNvSpPr>
          <p:nvPr/>
        </p:nvSpPr>
        <p:spPr bwMode="auto">
          <a:xfrm>
            <a:off x="1606551" y="28511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3" name="Line 8"/>
          <p:cNvSpPr>
            <a:spLocks noChangeShapeType="1"/>
          </p:cNvSpPr>
          <p:nvPr/>
        </p:nvSpPr>
        <p:spPr bwMode="auto">
          <a:xfrm>
            <a:off x="1606551" y="2659080"/>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4" name="Line 9"/>
          <p:cNvSpPr>
            <a:spLocks noChangeShapeType="1"/>
          </p:cNvSpPr>
          <p:nvPr/>
        </p:nvSpPr>
        <p:spPr bwMode="auto">
          <a:xfrm>
            <a:off x="1606551" y="2470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5" name="Line 10"/>
          <p:cNvSpPr>
            <a:spLocks noChangeShapeType="1"/>
          </p:cNvSpPr>
          <p:nvPr/>
        </p:nvSpPr>
        <p:spPr bwMode="auto">
          <a:xfrm>
            <a:off x="1606551" y="22796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6" name="Line 11"/>
          <p:cNvSpPr>
            <a:spLocks noChangeShapeType="1"/>
          </p:cNvSpPr>
          <p:nvPr/>
        </p:nvSpPr>
        <p:spPr bwMode="auto">
          <a:xfrm>
            <a:off x="1606551" y="2093913"/>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7" name="Line 12"/>
          <p:cNvSpPr>
            <a:spLocks noChangeShapeType="1"/>
          </p:cNvSpPr>
          <p:nvPr/>
        </p:nvSpPr>
        <p:spPr bwMode="auto">
          <a:xfrm>
            <a:off x="1606551" y="1901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8" name="Line 13"/>
          <p:cNvSpPr>
            <a:spLocks noChangeShapeType="1"/>
          </p:cNvSpPr>
          <p:nvPr/>
        </p:nvSpPr>
        <p:spPr bwMode="auto">
          <a:xfrm>
            <a:off x="1606551" y="1711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29" name="Line 14"/>
          <p:cNvSpPr>
            <a:spLocks noChangeShapeType="1"/>
          </p:cNvSpPr>
          <p:nvPr/>
        </p:nvSpPr>
        <p:spPr bwMode="auto">
          <a:xfrm>
            <a:off x="1606551" y="1520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30" name="Line 15"/>
          <p:cNvSpPr>
            <a:spLocks noChangeShapeType="1"/>
          </p:cNvSpPr>
          <p:nvPr/>
        </p:nvSpPr>
        <p:spPr bwMode="auto">
          <a:xfrm>
            <a:off x="1606551" y="1330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31" name="Line 16"/>
          <p:cNvSpPr>
            <a:spLocks noChangeShapeType="1"/>
          </p:cNvSpPr>
          <p:nvPr/>
        </p:nvSpPr>
        <p:spPr bwMode="auto">
          <a:xfrm>
            <a:off x="1606551" y="1139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32" name="Rectangle 17"/>
          <p:cNvSpPr>
            <a:spLocks noChangeArrowheads="1"/>
          </p:cNvSpPr>
          <p:nvPr/>
        </p:nvSpPr>
        <p:spPr bwMode="auto">
          <a:xfrm>
            <a:off x="1373719" y="3170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633" name="Rectangle 18"/>
          <p:cNvSpPr>
            <a:spLocks noChangeArrowheads="1"/>
          </p:cNvSpPr>
          <p:nvPr/>
        </p:nvSpPr>
        <p:spPr bwMode="auto">
          <a:xfrm>
            <a:off x="1126067" y="2979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634" name="Rectangle 19"/>
          <p:cNvSpPr>
            <a:spLocks noChangeArrowheads="1"/>
          </p:cNvSpPr>
          <p:nvPr/>
        </p:nvSpPr>
        <p:spPr bwMode="auto">
          <a:xfrm>
            <a:off x="1126067" y="2789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635" name="Rectangle 20"/>
          <p:cNvSpPr>
            <a:spLocks noChangeArrowheads="1"/>
          </p:cNvSpPr>
          <p:nvPr/>
        </p:nvSpPr>
        <p:spPr bwMode="auto">
          <a:xfrm>
            <a:off x="1126067" y="2598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300</a:t>
            </a:r>
            <a:endParaRPr lang="en-US" altLang="en-US" sz="1200" smtClean="0">
              <a:solidFill>
                <a:srgbClr val="000000"/>
              </a:solidFill>
            </a:endParaRPr>
          </a:p>
        </p:txBody>
      </p:sp>
      <p:sp>
        <p:nvSpPr>
          <p:cNvPr id="111636" name="Rectangle 21"/>
          <p:cNvSpPr>
            <a:spLocks noChangeArrowheads="1"/>
          </p:cNvSpPr>
          <p:nvPr/>
        </p:nvSpPr>
        <p:spPr bwMode="auto">
          <a:xfrm>
            <a:off x="1126067" y="2408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400</a:t>
            </a:r>
            <a:endParaRPr lang="en-US" altLang="en-US" sz="1200" smtClean="0">
              <a:solidFill>
                <a:srgbClr val="000000"/>
              </a:solidFill>
            </a:endParaRPr>
          </a:p>
        </p:txBody>
      </p:sp>
      <p:sp>
        <p:nvSpPr>
          <p:cNvPr id="111637" name="Rectangle 22"/>
          <p:cNvSpPr>
            <a:spLocks noChangeArrowheads="1"/>
          </p:cNvSpPr>
          <p:nvPr/>
        </p:nvSpPr>
        <p:spPr bwMode="auto">
          <a:xfrm>
            <a:off x="1126067" y="2217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500</a:t>
            </a:r>
            <a:endParaRPr lang="en-US" altLang="en-US" sz="1200" smtClean="0">
              <a:solidFill>
                <a:srgbClr val="000000"/>
              </a:solidFill>
            </a:endParaRPr>
          </a:p>
        </p:txBody>
      </p:sp>
      <p:sp>
        <p:nvSpPr>
          <p:cNvPr id="111638" name="Rectangle 23"/>
          <p:cNvSpPr>
            <a:spLocks noChangeArrowheads="1"/>
          </p:cNvSpPr>
          <p:nvPr/>
        </p:nvSpPr>
        <p:spPr bwMode="auto">
          <a:xfrm>
            <a:off x="1126067" y="2030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600</a:t>
            </a:r>
            <a:endParaRPr lang="en-US" altLang="en-US" sz="1200" smtClean="0">
              <a:solidFill>
                <a:srgbClr val="000000"/>
              </a:solidFill>
            </a:endParaRPr>
          </a:p>
        </p:txBody>
      </p:sp>
      <p:sp>
        <p:nvSpPr>
          <p:cNvPr id="111639" name="Rectangle 24"/>
          <p:cNvSpPr>
            <a:spLocks noChangeArrowheads="1"/>
          </p:cNvSpPr>
          <p:nvPr/>
        </p:nvSpPr>
        <p:spPr bwMode="auto">
          <a:xfrm>
            <a:off x="1126067" y="1839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700</a:t>
            </a:r>
            <a:endParaRPr lang="en-US" altLang="en-US" sz="1200" smtClean="0">
              <a:solidFill>
                <a:srgbClr val="000000"/>
              </a:solidFill>
            </a:endParaRPr>
          </a:p>
        </p:txBody>
      </p:sp>
      <p:sp>
        <p:nvSpPr>
          <p:cNvPr id="111640" name="Rectangle 25"/>
          <p:cNvSpPr>
            <a:spLocks noChangeArrowheads="1"/>
          </p:cNvSpPr>
          <p:nvPr/>
        </p:nvSpPr>
        <p:spPr bwMode="auto">
          <a:xfrm>
            <a:off x="1126067" y="1649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800</a:t>
            </a:r>
            <a:endParaRPr lang="en-US" altLang="en-US" sz="1200" smtClean="0">
              <a:solidFill>
                <a:srgbClr val="000000"/>
              </a:solidFill>
            </a:endParaRPr>
          </a:p>
        </p:txBody>
      </p:sp>
      <p:sp>
        <p:nvSpPr>
          <p:cNvPr id="111641" name="Rectangle 26"/>
          <p:cNvSpPr>
            <a:spLocks noChangeArrowheads="1"/>
          </p:cNvSpPr>
          <p:nvPr/>
        </p:nvSpPr>
        <p:spPr bwMode="auto">
          <a:xfrm>
            <a:off x="1126067" y="145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900</a:t>
            </a:r>
            <a:endParaRPr lang="en-US" altLang="en-US" sz="1200" smtClean="0">
              <a:solidFill>
                <a:srgbClr val="000000"/>
              </a:solidFill>
            </a:endParaRPr>
          </a:p>
        </p:txBody>
      </p:sp>
      <p:sp>
        <p:nvSpPr>
          <p:cNvPr id="111642" name="Rectangle 27"/>
          <p:cNvSpPr>
            <a:spLocks noChangeArrowheads="1"/>
          </p:cNvSpPr>
          <p:nvPr/>
        </p:nvSpPr>
        <p:spPr bwMode="auto">
          <a:xfrm>
            <a:off x="994836" y="12684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1000</a:t>
            </a:r>
            <a:endParaRPr lang="en-US" altLang="en-US" sz="1200" smtClean="0">
              <a:solidFill>
                <a:srgbClr val="000000"/>
              </a:solidFill>
            </a:endParaRPr>
          </a:p>
        </p:txBody>
      </p:sp>
      <p:sp>
        <p:nvSpPr>
          <p:cNvPr id="111643" name="Rectangle 28"/>
          <p:cNvSpPr>
            <a:spLocks noChangeArrowheads="1"/>
          </p:cNvSpPr>
          <p:nvPr/>
        </p:nvSpPr>
        <p:spPr bwMode="auto">
          <a:xfrm>
            <a:off x="994836" y="10779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1100</a:t>
            </a:r>
            <a:endParaRPr lang="en-US" altLang="en-US" sz="1200" smtClean="0">
              <a:solidFill>
                <a:srgbClr val="000000"/>
              </a:solidFill>
            </a:endParaRPr>
          </a:p>
        </p:txBody>
      </p:sp>
      <p:sp>
        <p:nvSpPr>
          <p:cNvPr id="111644" name="Line 29"/>
          <p:cNvSpPr>
            <a:spLocks noChangeShapeType="1"/>
          </p:cNvSpPr>
          <p:nvPr/>
        </p:nvSpPr>
        <p:spPr bwMode="auto">
          <a:xfrm>
            <a:off x="1606551" y="3232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45" name="Line 31"/>
          <p:cNvSpPr>
            <a:spLocks noChangeShapeType="1"/>
          </p:cNvSpPr>
          <p:nvPr/>
        </p:nvSpPr>
        <p:spPr bwMode="auto">
          <a:xfrm>
            <a:off x="1976971" y="3232150"/>
            <a:ext cx="362161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46" name="Line 32"/>
          <p:cNvSpPr>
            <a:spLocks noChangeShapeType="1"/>
          </p:cNvSpPr>
          <p:nvPr/>
        </p:nvSpPr>
        <p:spPr bwMode="auto">
          <a:xfrm flipV="1">
            <a:off x="19769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47" name="Line 33"/>
          <p:cNvSpPr>
            <a:spLocks noChangeShapeType="1"/>
          </p:cNvSpPr>
          <p:nvPr/>
        </p:nvSpPr>
        <p:spPr bwMode="auto">
          <a:xfrm flipV="1">
            <a:off x="2218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48" name="Line 34"/>
          <p:cNvSpPr>
            <a:spLocks noChangeShapeType="1"/>
          </p:cNvSpPr>
          <p:nvPr/>
        </p:nvSpPr>
        <p:spPr bwMode="auto">
          <a:xfrm flipV="1">
            <a:off x="2459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49" name="Line 35"/>
          <p:cNvSpPr>
            <a:spLocks noChangeShapeType="1"/>
          </p:cNvSpPr>
          <p:nvPr/>
        </p:nvSpPr>
        <p:spPr bwMode="auto">
          <a:xfrm flipV="1">
            <a:off x="27008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0" name="Line 36"/>
          <p:cNvSpPr>
            <a:spLocks noChangeShapeType="1"/>
          </p:cNvSpPr>
          <p:nvPr/>
        </p:nvSpPr>
        <p:spPr bwMode="auto">
          <a:xfrm flipV="1">
            <a:off x="29421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1" name="Line 37"/>
          <p:cNvSpPr>
            <a:spLocks noChangeShapeType="1"/>
          </p:cNvSpPr>
          <p:nvPr/>
        </p:nvSpPr>
        <p:spPr bwMode="auto">
          <a:xfrm flipV="1">
            <a:off x="31834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2" name="Line 38"/>
          <p:cNvSpPr>
            <a:spLocks noChangeShapeType="1"/>
          </p:cNvSpPr>
          <p:nvPr/>
        </p:nvSpPr>
        <p:spPr bwMode="auto">
          <a:xfrm flipV="1">
            <a:off x="34268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3" name="Line 39"/>
          <p:cNvSpPr>
            <a:spLocks noChangeShapeType="1"/>
          </p:cNvSpPr>
          <p:nvPr/>
        </p:nvSpPr>
        <p:spPr bwMode="auto">
          <a:xfrm flipV="1">
            <a:off x="36660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4" name="Line 40"/>
          <p:cNvSpPr>
            <a:spLocks noChangeShapeType="1"/>
          </p:cNvSpPr>
          <p:nvPr/>
        </p:nvSpPr>
        <p:spPr bwMode="auto">
          <a:xfrm flipV="1">
            <a:off x="39073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5" name="Line 41"/>
          <p:cNvSpPr>
            <a:spLocks noChangeShapeType="1"/>
          </p:cNvSpPr>
          <p:nvPr/>
        </p:nvSpPr>
        <p:spPr bwMode="auto">
          <a:xfrm flipV="1">
            <a:off x="41486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6" name="Line 42"/>
          <p:cNvSpPr>
            <a:spLocks noChangeShapeType="1"/>
          </p:cNvSpPr>
          <p:nvPr/>
        </p:nvSpPr>
        <p:spPr bwMode="auto">
          <a:xfrm flipV="1">
            <a:off x="43920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7" name="Line 43"/>
          <p:cNvSpPr>
            <a:spLocks noChangeShapeType="1"/>
          </p:cNvSpPr>
          <p:nvPr/>
        </p:nvSpPr>
        <p:spPr bwMode="auto">
          <a:xfrm flipV="1">
            <a:off x="4631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8" name="Line 44"/>
          <p:cNvSpPr>
            <a:spLocks noChangeShapeType="1"/>
          </p:cNvSpPr>
          <p:nvPr/>
        </p:nvSpPr>
        <p:spPr bwMode="auto">
          <a:xfrm flipV="1">
            <a:off x="4872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59" name="Line 45"/>
          <p:cNvSpPr>
            <a:spLocks noChangeShapeType="1"/>
          </p:cNvSpPr>
          <p:nvPr/>
        </p:nvSpPr>
        <p:spPr bwMode="auto">
          <a:xfrm flipV="1">
            <a:off x="51159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60" name="Line 46"/>
          <p:cNvSpPr>
            <a:spLocks noChangeShapeType="1"/>
          </p:cNvSpPr>
          <p:nvPr/>
        </p:nvSpPr>
        <p:spPr bwMode="auto">
          <a:xfrm flipV="1">
            <a:off x="53572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61" name="Line 47"/>
          <p:cNvSpPr>
            <a:spLocks noChangeShapeType="1"/>
          </p:cNvSpPr>
          <p:nvPr/>
        </p:nvSpPr>
        <p:spPr bwMode="auto">
          <a:xfrm flipV="1">
            <a:off x="55985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62" name="Rectangle 49"/>
          <p:cNvSpPr>
            <a:spLocks noChangeArrowheads="1"/>
          </p:cNvSpPr>
          <p:nvPr/>
        </p:nvSpPr>
        <p:spPr bwMode="auto">
          <a:xfrm>
            <a:off x="1919819"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663" name="Rectangle 50"/>
          <p:cNvSpPr>
            <a:spLocks noChangeArrowheads="1"/>
          </p:cNvSpPr>
          <p:nvPr/>
        </p:nvSpPr>
        <p:spPr bwMode="auto">
          <a:xfrm>
            <a:off x="2650067"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664" name="Rectangle 51"/>
          <p:cNvSpPr>
            <a:spLocks noChangeArrowheads="1"/>
          </p:cNvSpPr>
          <p:nvPr/>
        </p:nvSpPr>
        <p:spPr bwMode="auto">
          <a:xfrm>
            <a:off x="33655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665" name="Rectangle 52"/>
          <p:cNvSpPr>
            <a:spLocks noChangeArrowheads="1"/>
          </p:cNvSpPr>
          <p:nvPr/>
        </p:nvSpPr>
        <p:spPr bwMode="auto">
          <a:xfrm>
            <a:off x="40894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666" name="Rectangle 53"/>
          <p:cNvSpPr>
            <a:spLocks noChangeArrowheads="1"/>
          </p:cNvSpPr>
          <p:nvPr/>
        </p:nvSpPr>
        <p:spPr bwMode="auto">
          <a:xfrm>
            <a:off x="4817535"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667" name="Rectangle 54"/>
          <p:cNvSpPr>
            <a:spLocks noChangeArrowheads="1"/>
          </p:cNvSpPr>
          <p:nvPr/>
        </p:nvSpPr>
        <p:spPr bwMode="auto">
          <a:xfrm>
            <a:off x="5391151"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668" name="Rectangle 55"/>
          <p:cNvSpPr>
            <a:spLocks noChangeArrowheads="1"/>
          </p:cNvSpPr>
          <p:nvPr/>
        </p:nvSpPr>
        <p:spPr bwMode="auto">
          <a:xfrm>
            <a:off x="2696635" y="3551238"/>
            <a:ext cx="152221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amphetamine</a:t>
            </a:r>
            <a:endParaRPr lang="en-US" altLang="en-US" sz="1200" smtClean="0">
              <a:solidFill>
                <a:srgbClr val="000000"/>
              </a:solidFill>
            </a:endParaRPr>
          </a:p>
        </p:txBody>
      </p:sp>
      <p:sp>
        <p:nvSpPr>
          <p:cNvPr id="111669" name="Rectangle 56"/>
          <p:cNvSpPr>
            <a:spLocks noChangeArrowheads="1"/>
          </p:cNvSpPr>
          <p:nvPr/>
        </p:nvSpPr>
        <p:spPr bwMode="auto">
          <a:xfrm rot="-5400000">
            <a:off x="107354" y="1916649"/>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670" name="Line 57"/>
          <p:cNvSpPr>
            <a:spLocks noChangeShapeType="1"/>
          </p:cNvSpPr>
          <p:nvPr/>
        </p:nvSpPr>
        <p:spPr bwMode="auto">
          <a:xfrm flipV="1">
            <a:off x="1976967" y="2246330"/>
            <a:ext cx="241300" cy="795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1" name="Oval 60"/>
          <p:cNvSpPr>
            <a:spLocks noChangeArrowheads="1"/>
          </p:cNvSpPr>
          <p:nvPr/>
        </p:nvSpPr>
        <p:spPr bwMode="auto">
          <a:xfrm>
            <a:off x="1911353" y="30019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72" name="Line 63"/>
          <p:cNvSpPr>
            <a:spLocks noChangeShapeType="1"/>
          </p:cNvSpPr>
          <p:nvPr/>
        </p:nvSpPr>
        <p:spPr bwMode="auto">
          <a:xfrm flipV="1">
            <a:off x="2218267" y="1330325"/>
            <a:ext cx="241300" cy="915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3" name="Line 64"/>
          <p:cNvSpPr>
            <a:spLocks noChangeShapeType="1"/>
          </p:cNvSpPr>
          <p:nvPr/>
        </p:nvSpPr>
        <p:spPr bwMode="auto">
          <a:xfrm>
            <a:off x="2459567" y="1330342"/>
            <a:ext cx="241300" cy="644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4" name="Line 65"/>
          <p:cNvSpPr>
            <a:spLocks noChangeShapeType="1"/>
          </p:cNvSpPr>
          <p:nvPr/>
        </p:nvSpPr>
        <p:spPr bwMode="auto">
          <a:xfrm>
            <a:off x="2700867" y="1974850"/>
            <a:ext cx="241300" cy="400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5" name="Line 66"/>
          <p:cNvSpPr>
            <a:spLocks noChangeShapeType="1"/>
          </p:cNvSpPr>
          <p:nvPr/>
        </p:nvSpPr>
        <p:spPr bwMode="auto">
          <a:xfrm>
            <a:off x="2942178" y="2374900"/>
            <a:ext cx="243417" cy="952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6" name="Line 67"/>
          <p:cNvSpPr>
            <a:spLocks noChangeShapeType="1"/>
          </p:cNvSpPr>
          <p:nvPr/>
        </p:nvSpPr>
        <p:spPr bwMode="auto">
          <a:xfrm>
            <a:off x="3185587" y="2470167"/>
            <a:ext cx="241300" cy="603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7" name="Line 68"/>
          <p:cNvSpPr>
            <a:spLocks noChangeShapeType="1"/>
          </p:cNvSpPr>
          <p:nvPr/>
        </p:nvSpPr>
        <p:spPr bwMode="auto">
          <a:xfrm>
            <a:off x="3426895" y="2530492"/>
            <a:ext cx="239183" cy="555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8" name="Line 69"/>
          <p:cNvSpPr>
            <a:spLocks noChangeShapeType="1"/>
          </p:cNvSpPr>
          <p:nvPr/>
        </p:nvSpPr>
        <p:spPr bwMode="auto">
          <a:xfrm>
            <a:off x="3666067" y="2586038"/>
            <a:ext cx="241300" cy="57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79" name="Line 70"/>
          <p:cNvSpPr>
            <a:spLocks noChangeShapeType="1"/>
          </p:cNvSpPr>
          <p:nvPr/>
        </p:nvSpPr>
        <p:spPr bwMode="auto">
          <a:xfrm>
            <a:off x="3907378" y="2643188"/>
            <a:ext cx="243417" cy="55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0" name="Line 71"/>
          <p:cNvSpPr>
            <a:spLocks noChangeShapeType="1"/>
          </p:cNvSpPr>
          <p:nvPr/>
        </p:nvSpPr>
        <p:spPr bwMode="auto">
          <a:xfrm>
            <a:off x="4150787" y="2698767"/>
            <a:ext cx="241300" cy="857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1" name="Line 72"/>
          <p:cNvSpPr>
            <a:spLocks noChangeShapeType="1"/>
          </p:cNvSpPr>
          <p:nvPr/>
        </p:nvSpPr>
        <p:spPr bwMode="auto">
          <a:xfrm>
            <a:off x="4392095" y="2784475"/>
            <a:ext cx="239183" cy="26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2" name="Line 73"/>
          <p:cNvSpPr>
            <a:spLocks noChangeShapeType="1"/>
          </p:cNvSpPr>
          <p:nvPr/>
        </p:nvSpPr>
        <p:spPr bwMode="auto">
          <a:xfrm>
            <a:off x="4631267" y="2811480"/>
            <a:ext cx="241300" cy="222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3" name="Line 74"/>
          <p:cNvSpPr>
            <a:spLocks noChangeShapeType="1"/>
          </p:cNvSpPr>
          <p:nvPr/>
        </p:nvSpPr>
        <p:spPr bwMode="auto">
          <a:xfrm>
            <a:off x="4872578" y="2833705"/>
            <a:ext cx="243417" cy="396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4" name="Line 75"/>
          <p:cNvSpPr>
            <a:spLocks noChangeShapeType="1"/>
          </p:cNvSpPr>
          <p:nvPr/>
        </p:nvSpPr>
        <p:spPr bwMode="auto">
          <a:xfrm>
            <a:off x="5115987" y="2873392"/>
            <a:ext cx="241300" cy="28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5" name="Line 76"/>
          <p:cNvSpPr>
            <a:spLocks noChangeShapeType="1"/>
          </p:cNvSpPr>
          <p:nvPr/>
        </p:nvSpPr>
        <p:spPr bwMode="auto">
          <a:xfrm>
            <a:off x="5357284" y="2901950"/>
            <a:ext cx="243416" cy="444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686" name="Oval 104"/>
          <p:cNvSpPr>
            <a:spLocks noChangeArrowheads="1"/>
          </p:cNvSpPr>
          <p:nvPr/>
        </p:nvSpPr>
        <p:spPr bwMode="auto">
          <a:xfrm>
            <a:off x="2137845" y="220664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7" name="Oval 105"/>
          <p:cNvSpPr>
            <a:spLocks noChangeArrowheads="1"/>
          </p:cNvSpPr>
          <p:nvPr/>
        </p:nvSpPr>
        <p:spPr bwMode="auto">
          <a:xfrm>
            <a:off x="2379145" y="129065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8" name="Oval 106"/>
          <p:cNvSpPr>
            <a:spLocks noChangeArrowheads="1"/>
          </p:cNvSpPr>
          <p:nvPr/>
        </p:nvSpPr>
        <p:spPr bwMode="auto">
          <a:xfrm>
            <a:off x="2620435" y="193516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9" name="Oval 107"/>
          <p:cNvSpPr>
            <a:spLocks noChangeArrowheads="1"/>
          </p:cNvSpPr>
          <p:nvPr/>
        </p:nvSpPr>
        <p:spPr bwMode="auto">
          <a:xfrm>
            <a:off x="2861735" y="2335230"/>
            <a:ext cx="150284"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0" name="Oval 108"/>
          <p:cNvSpPr>
            <a:spLocks noChangeArrowheads="1"/>
          </p:cNvSpPr>
          <p:nvPr/>
        </p:nvSpPr>
        <p:spPr bwMode="auto">
          <a:xfrm>
            <a:off x="3105152" y="24304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1" name="Oval 109"/>
          <p:cNvSpPr>
            <a:spLocks noChangeArrowheads="1"/>
          </p:cNvSpPr>
          <p:nvPr/>
        </p:nvSpPr>
        <p:spPr bwMode="auto">
          <a:xfrm>
            <a:off x="3344335" y="249080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2" name="Oval 110"/>
          <p:cNvSpPr>
            <a:spLocks noChangeArrowheads="1"/>
          </p:cNvSpPr>
          <p:nvPr/>
        </p:nvSpPr>
        <p:spPr bwMode="auto">
          <a:xfrm>
            <a:off x="3585635" y="254795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3" name="Oval 111"/>
          <p:cNvSpPr>
            <a:spLocks noChangeArrowheads="1"/>
          </p:cNvSpPr>
          <p:nvPr/>
        </p:nvSpPr>
        <p:spPr bwMode="auto">
          <a:xfrm>
            <a:off x="3826935" y="260351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4" name="Oval 112"/>
          <p:cNvSpPr>
            <a:spLocks noChangeArrowheads="1"/>
          </p:cNvSpPr>
          <p:nvPr/>
        </p:nvSpPr>
        <p:spPr bwMode="auto">
          <a:xfrm>
            <a:off x="4070353" y="26590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5" name="Oval 113"/>
          <p:cNvSpPr>
            <a:spLocks noChangeArrowheads="1"/>
          </p:cNvSpPr>
          <p:nvPr/>
        </p:nvSpPr>
        <p:spPr bwMode="auto">
          <a:xfrm>
            <a:off x="4309533" y="2744805"/>
            <a:ext cx="1524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6" name="Oval 114"/>
          <p:cNvSpPr>
            <a:spLocks noChangeArrowheads="1"/>
          </p:cNvSpPr>
          <p:nvPr/>
        </p:nvSpPr>
        <p:spPr bwMode="auto">
          <a:xfrm>
            <a:off x="4552962" y="277179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7" name="Oval 115"/>
          <p:cNvSpPr>
            <a:spLocks noChangeArrowheads="1"/>
          </p:cNvSpPr>
          <p:nvPr/>
        </p:nvSpPr>
        <p:spPr bwMode="auto">
          <a:xfrm>
            <a:off x="4794262" y="279560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8" name="Oval 116"/>
          <p:cNvSpPr>
            <a:spLocks noChangeArrowheads="1"/>
          </p:cNvSpPr>
          <p:nvPr/>
        </p:nvSpPr>
        <p:spPr bwMode="auto">
          <a:xfrm>
            <a:off x="5035553" y="2833705"/>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9" name="Oval 117"/>
          <p:cNvSpPr>
            <a:spLocks noChangeArrowheads="1"/>
          </p:cNvSpPr>
          <p:nvPr/>
        </p:nvSpPr>
        <p:spPr bwMode="auto">
          <a:xfrm>
            <a:off x="5278978" y="286228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00" name="Oval 118"/>
          <p:cNvSpPr>
            <a:spLocks noChangeArrowheads="1"/>
          </p:cNvSpPr>
          <p:nvPr/>
        </p:nvSpPr>
        <p:spPr bwMode="auto">
          <a:xfrm>
            <a:off x="5520278" y="290673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5331103" name="Text Box 159"/>
          <p:cNvSpPr txBox="1">
            <a:spLocks noChangeArrowheads="1"/>
          </p:cNvSpPr>
          <p:nvPr/>
        </p:nvSpPr>
        <p:spPr bwMode="auto">
          <a:xfrm>
            <a:off x="3244862" y="1203325"/>
            <a:ext cx="1836465" cy="40011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000" b="1" dirty="0">
                <a:solidFill>
                  <a:srgbClr val="2D2DB9">
                    <a:lumMod val="60000"/>
                    <a:lumOff val="40000"/>
                  </a:srgbClr>
                </a:solidFill>
                <a:ea typeface="MS PGothic" pitchFamily="34" charset="-128"/>
              </a:rPr>
              <a:t>AMPHETAMINE</a:t>
            </a:r>
          </a:p>
        </p:txBody>
      </p:sp>
      <p:sp>
        <p:nvSpPr>
          <p:cNvPr id="111702" name="Rectangle 306"/>
          <p:cNvSpPr>
            <a:spLocks noChangeArrowheads="1"/>
          </p:cNvSpPr>
          <p:nvPr/>
        </p:nvSpPr>
        <p:spPr bwMode="auto">
          <a:xfrm>
            <a:off x="6096003" y="3838575"/>
            <a:ext cx="5509684" cy="2590800"/>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03" name="Line 307"/>
          <p:cNvSpPr>
            <a:spLocks noChangeShapeType="1"/>
          </p:cNvSpPr>
          <p:nvPr/>
        </p:nvSpPr>
        <p:spPr bwMode="auto">
          <a:xfrm>
            <a:off x="7050619" y="4181475"/>
            <a:ext cx="2116" cy="14541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4" name="Line 308"/>
          <p:cNvSpPr>
            <a:spLocks noChangeShapeType="1"/>
          </p:cNvSpPr>
          <p:nvPr/>
        </p:nvSpPr>
        <p:spPr bwMode="auto">
          <a:xfrm>
            <a:off x="7006169" y="60356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5" name="Line 309"/>
          <p:cNvSpPr>
            <a:spLocks noChangeShapeType="1"/>
          </p:cNvSpPr>
          <p:nvPr/>
        </p:nvSpPr>
        <p:spPr bwMode="auto">
          <a:xfrm rot="-2677329" flipH="1" flipV="1">
            <a:off x="6953251" y="5648342"/>
            <a:ext cx="154516"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6" name="Line 310"/>
          <p:cNvSpPr>
            <a:spLocks noChangeShapeType="1"/>
          </p:cNvSpPr>
          <p:nvPr/>
        </p:nvSpPr>
        <p:spPr bwMode="auto">
          <a:xfrm>
            <a:off x="7006169" y="538005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7" name="Line 311"/>
          <p:cNvSpPr>
            <a:spLocks noChangeShapeType="1"/>
          </p:cNvSpPr>
          <p:nvPr/>
        </p:nvSpPr>
        <p:spPr bwMode="auto">
          <a:xfrm>
            <a:off x="7006169" y="498000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8" name="Line 312"/>
          <p:cNvSpPr>
            <a:spLocks noChangeShapeType="1"/>
          </p:cNvSpPr>
          <p:nvPr/>
        </p:nvSpPr>
        <p:spPr bwMode="auto">
          <a:xfrm>
            <a:off x="7006169" y="458152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09" name="Line 313"/>
          <p:cNvSpPr>
            <a:spLocks noChangeShapeType="1"/>
          </p:cNvSpPr>
          <p:nvPr/>
        </p:nvSpPr>
        <p:spPr bwMode="auto">
          <a:xfrm>
            <a:off x="7006169" y="41814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10" name="Rectangle 314"/>
          <p:cNvSpPr>
            <a:spLocks noChangeArrowheads="1"/>
          </p:cNvSpPr>
          <p:nvPr/>
        </p:nvSpPr>
        <p:spPr bwMode="auto">
          <a:xfrm>
            <a:off x="6864351" y="59785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11" name="Rectangle 315"/>
          <p:cNvSpPr>
            <a:spLocks noChangeArrowheads="1"/>
          </p:cNvSpPr>
          <p:nvPr/>
        </p:nvSpPr>
        <p:spPr bwMode="auto">
          <a:xfrm>
            <a:off x="6703484" y="5321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712" name="Rectangle 316"/>
          <p:cNvSpPr>
            <a:spLocks noChangeArrowheads="1"/>
          </p:cNvSpPr>
          <p:nvPr/>
        </p:nvSpPr>
        <p:spPr bwMode="auto">
          <a:xfrm>
            <a:off x="6703484" y="49196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150</a:t>
            </a:r>
            <a:endParaRPr lang="en-US" altLang="en-US" sz="1200" smtClean="0">
              <a:solidFill>
                <a:srgbClr val="000000"/>
              </a:solidFill>
            </a:endParaRPr>
          </a:p>
        </p:txBody>
      </p:sp>
      <p:sp>
        <p:nvSpPr>
          <p:cNvPr id="111713" name="Rectangle 317"/>
          <p:cNvSpPr>
            <a:spLocks noChangeArrowheads="1"/>
          </p:cNvSpPr>
          <p:nvPr/>
        </p:nvSpPr>
        <p:spPr bwMode="auto">
          <a:xfrm>
            <a:off x="6703484" y="452437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714" name="Rectangle 318"/>
          <p:cNvSpPr>
            <a:spLocks noChangeArrowheads="1"/>
          </p:cNvSpPr>
          <p:nvPr/>
        </p:nvSpPr>
        <p:spPr bwMode="auto">
          <a:xfrm>
            <a:off x="6703484" y="41275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250</a:t>
            </a:r>
            <a:endParaRPr lang="en-US" altLang="en-US" sz="1200" smtClean="0">
              <a:solidFill>
                <a:srgbClr val="000000"/>
              </a:solidFill>
            </a:endParaRPr>
          </a:p>
        </p:txBody>
      </p:sp>
      <p:sp>
        <p:nvSpPr>
          <p:cNvPr id="111715" name="Line 319"/>
          <p:cNvSpPr>
            <a:spLocks noChangeShapeType="1"/>
          </p:cNvSpPr>
          <p:nvPr/>
        </p:nvSpPr>
        <p:spPr bwMode="auto">
          <a:xfrm>
            <a:off x="7239001" y="6000750"/>
            <a:ext cx="37782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16" name="Line 320"/>
          <p:cNvSpPr>
            <a:spLocks noChangeShapeType="1"/>
          </p:cNvSpPr>
          <p:nvPr/>
        </p:nvSpPr>
        <p:spPr bwMode="auto">
          <a:xfrm flipV="1">
            <a:off x="72390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17" name="Line 321"/>
          <p:cNvSpPr>
            <a:spLocks noChangeShapeType="1"/>
          </p:cNvSpPr>
          <p:nvPr/>
        </p:nvSpPr>
        <p:spPr bwMode="auto">
          <a:xfrm flipV="1">
            <a:off x="7490884"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18" name="Line 322"/>
          <p:cNvSpPr>
            <a:spLocks noChangeShapeType="1"/>
          </p:cNvSpPr>
          <p:nvPr/>
        </p:nvSpPr>
        <p:spPr bwMode="auto">
          <a:xfrm flipV="1">
            <a:off x="77427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19" name="Line 323"/>
          <p:cNvSpPr>
            <a:spLocks noChangeShapeType="1"/>
          </p:cNvSpPr>
          <p:nvPr/>
        </p:nvSpPr>
        <p:spPr bwMode="auto">
          <a:xfrm flipV="1">
            <a:off x="7994651"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0" name="Line 324"/>
          <p:cNvSpPr>
            <a:spLocks noChangeShapeType="1"/>
          </p:cNvSpPr>
          <p:nvPr/>
        </p:nvSpPr>
        <p:spPr bwMode="auto">
          <a:xfrm flipV="1">
            <a:off x="8246536"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1" name="Line 325"/>
          <p:cNvSpPr>
            <a:spLocks noChangeShapeType="1"/>
          </p:cNvSpPr>
          <p:nvPr/>
        </p:nvSpPr>
        <p:spPr bwMode="auto">
          <a:xfrm flipV="1">
            <a:off x="84984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2" name="Line 326"/>
          <p:cNvSpPr>
            <a:spLocks noChangeShapeType="1"/>
          </p:cNvSpPr>
          <p:nvPr/>
        </p:nvSpPr>
        <p:spPr bwMode="auto">
          <a:xfrm flipV="1">
            <a:off x="875241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3" name="Line 327"/>
          <p:cNvSpPr>
            <a:spLocks noChangeShapeType="1"/>
          </p:cNvSpPr>
          <p:nvPr/>
        </p:nvSpPr>
        <p:spPr bwMode="auto">
          <a:xfrm flipV="1">
            <a:off x="90043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4" name="Line 328"/>
          <p:cNvSpPr>
            <a:spLocks noChangeShapeType="1"/>
          </p:cNvSpPr>
          <p:nvPr/>
        </p:nvSpPr>
        <p:spPr bwMode="auto">
          <a:xfrm flipV="1">
            <a:off x="92519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5" name="Line 329"/>
          <p:cNvSpPr>
            <a:spLocks noChangeShapeType="1"/>
          </p:cNvSpPr>
          <p:nvPr/>
        </p:nvSpPr>
        <p:spPr bwMode="auto">
          <a:xfrm flipV="1">
            <a:off x="950383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6" name="Line 330"/>
          <p:cNvSpPr>
            <a:spLocks noChangeShapeType="1"/>
          </p:cNvSpPr>
          <p:nvPr/>
        </p:nvSpPr>
        <p:spPr bwMode="auto">
          <a:xfrm flipV="1">
            <a:off x="97557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7" name="Line 331"/>
          <p:cNvSpPr>
            <a:spLocks noChangeShapeType="1"/>
          </p:cNvSpPr>
          <p:nvPr/>
        </p:nvSpPr>
        <p:spPr bwMode="auto">
          <a:xfrm flipV="1">
            <a:off x="10007600"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8" name="Line 332"/>
          <p:cNvSpPr>
            <a:spLocks noChangeShapeType="1"/>
          </p:cNvSpPr>
          <p:nvPr/>
        </p:nvSpPr>
        <p:spPr bwMode="auto">
          <a:xfrm flipV="1">
            <a:off x="10259487"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29" name="Line 333"/>
          <p:cNvSpPr>
            <a:spLocks noChangeShapeType="1"/>
          </p:cNvSpPr>
          <p:nvPr/>
        </p:nvSpPr>
        <p:spPr bwMode="auto">
          <a:xfrm flipV="1">
            <a:off x="105113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30" name="Line 334"/>
          <p:cNvSpPr>
            <a:spLocks noChangeShapeType="1"/>
          </p:cNvSpPr>
          <p:nvPr/>
        </p:nvSpPr>
        <p:spPr bwMode="auto">
          <a:xfrm flipV="1">
            <a:off x="1076536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31" name="Line 335"/>
          <p:cNvSpPr>
            <a:spLocks noChangeShapeType="1"/>
          </p:cNvSpPr>
          <p:nvPr/>
        </p:nvSpPr>
        <p:spPr bwMode="auto">
          <a:xfrm flipV="1">
            <a:off x="110172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32" name="Rectangle 336"/>
          <p:cNvSpPr>
            <a:spLocks noChangeArrowheads="1"/>
          </p:cNvSpPr>
          <p:nvPr/>
        </p:nvSpPr>
        <p:spPr bwMode="auto">
          <a:xfrm>
            <a:off x="72030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33" name="Rectangle 337"/>
          <p:cNvSpPr>
            <a:spLocks noChangeArrowheads="1"/>
          </p:cNvSpPr>
          <p:nvPr/>
        </p:nvSpPr>
        <p:spPr bwMode="auto">
          <a:xfrm>
            <a:off x="7956551"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734" name="Rectangle 338"/>
          <p:cNvSpPr>
            <a:spLocks noChangeArrowheads="1"/>
          </p:cNvSpPr>
          <p:nvPr/>
        </p:nvSpPr>
        <p:spPr bwMode="auto">
          <a:xfrm>
            <a:off x="8716435"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735" name="Rectangle 339"/>
          <p:cNvSpPr>
            <a:spLocks noChangeArrowheads="1"/>
          </p:cNvSpPr>
          <p:nvPr/>
        </p:nvSpPr>
        <p:spPr bwMode="auto">
          <a:xfrm>
            <a:off x="9463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736" name="Rectangle 340"/>
          <p:cNvSpPr>
            <a:spLocks noChangeArrowheads="1"/>
          </p:cNvSpPr>
          <p:nvPr/>
        </p:nvSpPr>
        <p:spPr bwMode="auto">
          <a:xfrm>
            <a:off x="10225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737" name="Rectangle 341"/>
          <p:cNvSpPr>
            <a:spLocks noChangeArrowheads="1"/>
          </p:cNvSpPr>
          <p:nvPr/>
        </p:nvSpPr>
        <p:spPr bwMode="auto">
          <a:xfrm>
            <a:off x="10909300"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738" name="Rectangle 342"/>
          <p:cNvSpPr>
            <a:spLocks noChangeArrowheads="1"/>
          </p:cNvSpPr>
          <p:nvPr/>
        </p:nvSpPr>
        <p:spPr bwMode="auto">
          <a:xfrm>
            <a:off x="8413762" y="6229350"/>
            <a:ext cx="125701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morphine</a:t>
            </a:r>
            <a:endParaRPr lang="en-US" altLang="en-US" sz="1200" smtClean="0">
              <a:solidFill>
                <a:srgbClr val="000000"/>
              </a:solidFill>
            </a:endParaRPr>
          </a:p>
        </p:txBody>
      </p:sp>
      <p:sp>
        <p:nvSpPr>
          <p:cNvPr id="111739" name="Rectangle 343"/>
          <p:cNvSpPr>
            <a:spLocks noChangeArrowheads="1"/>
          </p:cNvSpPr>
          <p:nvPr/>
        </p:nvSpPr>
        <p:spPr bwMode="auto">
          <a:xfrm rot="-5400000">
            <a:off x="5969461" y="488051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740" name="Line 344"/>
          <p:cNvSpPr>
            <a:spLocks noChangeShapeType="1"/>
          </p:cNvSpPr>
          <p:nvPr/>
        </p:nvSpPr>
        <p:spPr bwMode="auto">
          <a:xfrm rot="-2677329" flipH="1" flipV="1">
            <a:off x="6978651" y="5703905"/>
            <a:ext cx="152400"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1" name="Line 345"/>
          <p:cNvSpPr>
            <a:spLocks noChangeShapeType="1"/>
          </p:cNvSpPr>
          <p:nvPr/>
        </p:nvSpPr>
        <p:spPr bwMode="auto">
          <a:xfrm flipV="1">
            <a:off x="7048500" y="5718175"/>
            <a:ext cx="0" cy="3175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2" name="Line 347"/>
          <p:cNvSpPr>
            <a:spLocks noChangeShapeType="1"/>
          </p:cNvSpPr>
          <p:nvPr/>
        </p:nvSpPr>
        <p:spPr bwMode="auto">
          <a:xfrm flipV="1">
            <a:off x="7270752" y="5100638"/>
            <a:ext cx="220133" cy="309562"/>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3" name="Oval 350"/>
          <p:cNvSpPr>
            <a:spLocks noChangeArrowheads="1"/>
          </p:cNvSpPr>
          <p:nvPr/>
        </p:nvSpPr>
        <p:spPr bwMode="auto">
          <a:xfrm>
            <a:off x="7213600" y="53435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44" name="Line 362"/>
          <p:cNvSpPr>
            <a:spLocks noChangeShapeType="1"/>
          </p:cNvSpPr>
          <p:nvPr/>
        </p:nvSpPr>
        <p:spPr bwMode="auto">
          <a:xfrm flipV="1">
            <a:off x="7490885" y="4932380"/>
            <a:ext cx="251883" cy="168275"/>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5" name="Line 374"/>
          <p:cNvSpPr>
            <a:spLocks noChangeShapeType="1"/>
          </p:cNvSpPr>
          <p:nvPr/>
        </p:nvSpPr>
        <p:spPr bwMode="auto">
          <a:xfrm flipV="1">
            <a:off x="7742767" y="4789505"/>
            <a:ext cx="251884" cy="147637"/>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6" name="Line 389"/>
          <p:cNvSpPr>
            <a:spLocks noChangeShapeType="1"/>
          </p:cNvSpPr>
          <p:nvPr/>
        </p:nvSpPr>
        <p:spPr bwMode="auto">
          <a:xfrm flipV="1">
            <a:off x="7992533" y="4654550"/>
            <a:ext cx="254000" cy="146050"/>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7" name="Line 390"/>
          <p:cNvSpPr>
            <a:spLocks noChangeShapeType="1"/>
          </p:cNvSpPr>
          <p:nvPr/>
        </p:nvSpPr>
        <p:spPr bwMode="auto">
          <a:xfrm flipV="1">
            <a:off x="8246535" y="4622800"/>
            <a:ext cx="251884" cy="31750"/>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8" name="Line 391"/>
          <p:cNvSpPr>
            <a:spLocks noChangeShapeType="1"/>
          </p:cNvSpPr>
          <p:nvPr/>
        </p:nvSpPr>
        <p:spPr bwMode="auto">
          <a:xfrm>
            <a:off x="8498417" y="4622817"/>
            <a:ext cx="254000" cy="15875"/>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49" name="Line 392"/>
          <p:cNvSpPr>
            <a:spLocks noChangeShapeType="1"/>
          </p:cNvSpPr>
          <p:nvPr/>
        </p:nvSpPr>
        <p:spPr bwMode="auto">
          <a:xfrm>
            <a:off x="8752417" y="4638692"/>
            <a:ext cx="251883" cy="4763"/>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0" name="Line 393"/>
          <p:cNvSpPr>
            <a:spLocks noChangeShapeType="1"/>
          </p:cNvSpPr>
          <p:nvPr/>
        </p:nvSpPr>
        <p:spPr bwMode="auto">
          <a:xfrm>
            <a:off x="9004301" y="4643438"/>
            <a:ext cx="247651" cy="11112"/>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1" name="Line 394"/>
          <p:cNvSpPr>
            <a:spLocks noChangeShapeType="1"/>
          </p:cNvSpPr>
          <p:nvPr/>
        </p:nvSpPr>
        <p:spPr bwMode="auto">
          <a:xfrm>
            <a:off x="9251952" y="4654550"/>
            <a:ext cx="251883" cy="63500"/>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2" name="Line 395"/>
          <p:cNvSpPr>
            <a:spLocks noChangeShapeType="1"/>
          </p:cNvSpPr>
          <p:nvPr/>
        </p:nvSpPr>
        <p:spPr bwMode="auto">
          <a:xfrm>
            <a:off x="9503835" y="4718067"/>
            <a:ext cx="251884" cy="104775"/>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3" name="Line 396"/>
          <p:cNvSpPr>
            <a:spLocks noChangeShapeType="1"/>
          </p:cNvSpPr>
          <p:nvPr/>
        </p:nvSpPr>
        <p:spPr bwMode="auto">
          <a:xfrm>
            <a:off x="9755717" y="4822825"/>
            <a:ext cx="251883" cy="115888"/>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4" name="Line 397"/>
          <p:cNvSpPr>
            <a:spLocks noChangeShapeType="1"/>
          </p:cNvSpPr>
          <p:nvPr/>
        </p:nvSpPr>
        <p:spPr bwMode="auto">
          <a:xfrm>
            <a:off x="10007603" y="4938713"/>
            <a:ext cx="251884" cy="184150"/>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5" name="Line 398"/>
          <p:cNvSpPr>
            <a:spLocks noChangeShapeType="1"/>
          </p:cNvSpPr>
          <p:nvPr/>
        </p:nvSpPr>
        <p:spPr bwMode="auto">
          <a:xfrm>
            <a:off x="10259485" y="5122880"/>
            <a:ext cx="251883" cy="84137"/>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6" name="Line 399"/>
          <p:cNvSpPr>
            <a:spLocks noChangeShapeType="1"/>
          </p:cNvSpPr>
          <p:nvPr/>
        </p:nvSpPr>
        <p:spPr bwMode="auto">
          <a:xfrm>
            <a:off x="10511367" y="5218130"/>
            <a:ext cx="254000" cy="14287"/>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57" name="Line 400"/>
          <p:cNvSpPr>
            <a:spLocks noChangeShapeType="1"/>
          </p:cNvSpPr>
          <p:nvPr/>
        </p:nvSpPr>
        <p:spPr bwMode="auto">
          <a:xfrm>
            <a:off x="10765367" y="5221305"/>
            <a:ext cx="251884" cy="79375"/>
          </a:xfrm>
          <a:prstGeom prst="line">
            <a:avLst/>
          </a:prstGeom>
          <a:noFill/>
          <a:ln w="28575">
            <a:solidFill>
              <a:schemeClr val="accent1"/>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5331410" name="Text Box 466"/>
          <p:cNvSpPr txBox="1">
            <a:spLocks noChangeArrowheads="1"/>
          </p:cNvSpPr>
          <p:nvPr/>
        </p:nvSpPr>
        <p:spPr bwMode="auto">
          <a:xfrm>
            <a:off x="9338733" y="4175125"/>
            <a:ext cx="1386918" cy="40011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000" b="1" dirty="0">
                <a:solidFill>
                  <a:srgbClr val="2D2DB9">
                    <a:lumMod val="60000"/>
                    <a:lumOff val="40000"/>
                  </a:srgbClr>
                </a:solidFill>
                <a:ea typeface="MS PGothic" pitchFamily="34" charset="-128"/>
              </a:rPr>
              <a:t>MORPHINE</a:t>
            </a:r>
          </a:p>
        </p:txBody>
      </p:sp>
      <p:sp>
        <p:nvSpPr>
          <p:cNvPr id="111759" name="Rectangle 468"/>
          <p:cNvSpPr>
            <a:spLocks noChangeArrowheads="1"/>
          </p:cNvSpPr>
          <p:nvPr/>
        </p:nvSpPr>
        <p:spPr bwMode="auto">
          <a:xfrm>
            <a:off x="497428" y="3838575"/>
            <a:ext cx="5507567" cy="2590800"/>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b="1" smtClean="0">
              <a:solidFill>
                <a:srgbClr val="FFFF00"/>
              </a:solidFill>
            </a:endParaRPr>
          </a:p>
        </p:txBody>
      </p:sp>
      <p:sp>
        <p:nvSpPr>
          <p:cNvPr id="111760" name="Line 469"/>
          <p:cNvSpPr>
            <a:spLocks noChangeShapeType="1"/>
          </p:cNvSpPr>
          <p:nvPr/>
        </p:nvSpPr>
        <p:spPr bwMode="auto">
          <a:xfrm>
            <a:off x="1559987" y="4059243"/>
            <a:ext cx="2116" cy="15192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61" name="Line 470"/>
          <p:cNvSpPr>
            <a:spLocks noChangeShapeType="1"/>
          </p:cNvSpPr>
          <p:nvPr/>
        </p:nvSpPr>
        <p:spPr bwMode="auto">
          <a:xfrm>
            <a:off x="1515533" y="487362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62" name="Line 471"/>
          <p:cNvSpPr>
            <a:spLocks noChangeShapeType="1"/>
          </p:cNvSpPr>
          <p:nvPr/>
        </p:nvSpPr>
        <p:spPr bwMode="auto">
          <a:xfrm>
            <a:off x="1515533" y="4468830"/>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63" name="Rectangle 472"/>
          <p:cNvSpPr>
            <a:spLocks noChangeArrowheads="1"/>
          </p:cNvSpPr>
          <p:nvPr/>
        </p:nvSpPr>
        <p:spPr bwMode="auto">
          <a:xfrm>
            <a:off x="1365251" y="5872163"/>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64" name="Rectangle 473"/>
          <p:cNvSpPr>
            <a:spLocks noChangeArrowheads="1"/>
          </p:cNvSpPr>
          <p:nvPr/>
        </p:nvSpPr>
        <p:spPr bwMode="auto">
          <a:xfrm>
            <a:off x="1202267" y="52244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765" name="Rectangle 474"/>
          <p:cNvSpPr>
            <a:spLocks noChangeArrowheads="1"/>
          </p:cNvSpPr>
          <p:nvPr/>
        </p:nvSpPr>
        <p:spPr bwMode="auto">
          <a:xfrm>
            <a:off x="1202267" y="4813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150</a:t>
            </a:r>
            <a:endParaRPr lang="en-US" altLang="en-US" sz="1200" smtClean="0">
              <a:solidFill>
                <a:srgbClr val="000000"/>
              </a:solidFill>
            </a:endParaRPr>
          </a:p>
        </p:txBody>
      </p:sp>
      <p:sp>
        <p:nvSpPr>
          <p:cNvPr id="111766" name="Rectangle 475"/>
          <p:cNvSpPr>
            <a:spLocks noChangeArrowheads="1"/>
          </p:cNvSpPr>
          <p:nvPr/>
        </p:nvSpPr>
        <p:spPr bwMode="auto">
          <a:xfrm>
            <a:off x="1202267" y="440848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767" name="Rectangle 476"/>
          <p:cNvSpPr>
            <a:spLocks noChangeArrowheads="1"/>
          </p:cNvSpPr>
          <p:nvPr/>
        </p:nvSpPr>
        <p:spPr bwMode="auto">
          <a:xfrm>
            <a:off x="1202267" y="399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250</a:t>
            </a:r>
            <a:endParaRPr lang="en-US" altLang="en-US" sz="1200" smtClean="0">
              <a:solidFill>
                <a:srgbClr val="000000"/>
              </a:solidFill>
            </a:endParaRPr>
          </a:p>
        </p:txBody>
      </p:sp>
      <p:sp>
        <p:nvSpPr>
          <p:cNvPr id="111768" name="Line 477"/>
          <p:cNvSpPr>
            <a:spLocks noChangeShapeType="1"/>
          </p:cNvSpPr>
          <p:nvPr/>
        </p:nvSpPr>
        <p:spPr bwMode="auto">
          <a:xfrm>
            <a:off x="1524000" y="593407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111769" name="Group 478"/>
          <p:cNvGrpSpPr>
            <a:grpSpLocks/>
          </p:cNvGrpSpPr>
          <p:nvPr/>
        </p:nvGrpSpPr>
        <p:grpSpPr bwMode="auto">
          <a:xfrm>
            <a:off x="1718745" y="5934092"/>
            <a:ext cx="2444751" cy="277813"/>
            <a:chOff x="2062" y="3229"/>
            <a:chExt cx="1980" cy="306"/>
          </a:xfrm>
        </p:grpSpPr>
        <p:sp>
          <p:nvSpPr>
            <p:cNvPr id="111885" name="Line 479"/>
            <p:cNvSpPr>
              <a:spLocks noChangeShapeType="1"/>
            </p:cNvSpPr>
            <p:nvPr/>
          </p:nvSpPr>
          <p:spPr bwMode="auto">
            <a:xfrm>
              <a:off x="2089" y="3229"/>
              <a:ext cx="195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86" name="Line 480"/>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87" name="Line 481"/>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88" name="Line 482"/>
            <p:cNvSpPr>
              <a:spLocks noChangeShapeType="1"/>
            </p:cNvSpPr>
            <p:nvPr/>
          </p:nvSpPr>
          <p:spPr bwMode="auto">
            <a:xfrm flipV="1">
              <a:off x="252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89" name="Line 483"/>
            <p:cNvSpPr>
              <a:spLocks noChangeShapeType="1"/>
            </p:cNvSpPr>
            <p:nvPr/>
          </p:nvSpPr>
          <p:spPr bwMode="auto">
            <a:xfrm flipV="1">
              <a:off x="2738"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0" name="Line 484"/>
            <p:cNvSpPr>
              <a:spLocks noChangeShapeType="1"/>
            </p:cNvSpPr>
            <p:nvPr/>
          </p:nvSpPr>
          <p:spPr bwMode="auto">
            <a:xfrm flipV="1">
              <a:off x="2955"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1" name="Line 485"/>
            <p:cNvSpPr>
              <a:spLocks noChangeShapeType="1"/>
            </p:cNvSpPr>
            <p:nvPr/>
          </p:nvSpPr>
          <p:spPr bwMode="auto">
            <a:xfrm flipV="1">
              <a:off x="3175"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2" name="Line 486"/>
            <p:cNvSpPr>
              <a:spLocks noChangeShapeType="1"/>
            </p:cNvSpPr>
            <p:nvPr/>
          </p:nvSpPr>
          <p:spPr bwMode="auto">
            <a:xfrm flipV="1">
              <a:off x="3392"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3" name="Line 487"/>
            <p:cNvSpPr>
              <a:spLocks noChangeShapeType="1"/>
            </p:cNvSpPr>
            <p:nvPr/>
          </p:nvSpPr>
          <p:spPr bwMode="auto">
            <a:xfrm flipV="1">
              <a:off x="360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4" name="Line 488"/>
            <p:cNvSpPr>
              <a:spLocks noChangeShapeType="1"/>
            </p:cNvSpPr>
            <p:nvPr/>
          </p:nvSpPr>
          <p:spPr bwMode="auto">
            <a:xfrm flipV="1">
              <a:off x="382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5" name="Line 489"/>
            <p:cNvSpPr>
              <a:spLocks noChangeShapeType="1"/>
            </p:cNvSpPr>
            <p:nvPr/>
          </p:nvSpPr>
          <p:spPr bwMode="auto">
            <a:xfrm flipV="1">
              <a:off x="404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96" name="Rectangle 490"/>
            <p:cNvSpPr>
              <a:spLocks noChangeArrowheads="1"/>
            </p:cNvSpPr>
            <p:nvPr/>
          </p:nvSpPr>
          <p:spPr bwMode="auto">
            <a:xfrm>
              <a:off x="206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97" name="Rectangle 491"/>
            <p:cNvSpPr>
              <a:spLocks noChangeArrowheads="1"/>
            </p:cNvSpPr>
            <p:nvPr/>
          </p:nvSpPr>
          <p:spPr bwMode="auto">
            <a:xfrm>
              <a:off x="2706"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898" name="Rectangle 492"/>
            <p:cNvSpPr>
              <a:spLocks noChangeArrowheads="1"/>
            </p:cNvSpPr>
            <p:nvPr/>
          </p:nvSpPr>
          <p:spPr bwMode="auto">
            <a:xfrm>
              <a:off x="3363"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899" name="Rectangle 493"/>
            <p:cNvSpPr>
              <a:spLocks noChangeArrowheads="1"/>
            </p:cNvSpPr>
            <p:nvPr/>
          </p:nvSpPr>
          <p:spPr bwMode="auto">
            <a:xfrm>
              <a:off x="393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grpSp>
      <p:sp>
        <p:nvSpPr>
          <p:cNvPr id="111770" name="Rectangle 494"/>
          <p:cNvSpPr>
            <a:spLocks noChangeArrowheads="1"/>
          </p:cNvSpPr>
          <p:nvPr/>
        </p:nvSpPr>
        <p:spPr bwMode="auto">
          <a:xfrm>
            <a:off x="2275427" y="6218238"/>
            <a:ext cx="114884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nicotine</a:t>
            </a:r>
            <a:endParaRPr lang="en-US" altLang="en-US" sz="1200" smtClean="0">
              <a:solidFill>
                <a:srgbClr val="000000"/>
              </a:solidFill>
            </a:endParaRPr>
          </a:p>
        </p:txBody>
      </p:sp>
      <p:sp>
        <p:nvSpPr>
          <p:cNvPr id="111771" name="Rectangle 495"/>
          <p:cNvSpPr>
            <a:spLocks noChangeArrowheads="1"/>
          </p:cNvSpPr>
          <p:nvPr/>
        </p:nvSpPr>
        <p:spPr bwMode="auto">
          <a:xfrm rot="-5400000">
            <a:off x="460837" y="47979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772" name="Line 496"/>
          <p:cNvSpPr>
            <a:spLocks noChangeShapeType="1"/>
          </p:cNvSpPr>
          <p:nvPr/>
        </p:nvSpPr>
        <p:spPr bwMode="auto">
          <a:xfrm>
            <a:off x="1706045" y="5284788"/>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3" name="Line 497"/>
          <p:cNvSpPr>
            <a:spLocks noChangeShapeType="1"/>
          </p:cNvSpPr>
          <p:nvPr/>
        </p:nvSpPr>
        <p:spPr bwMode="auto">
          <a:xfrm flipV="1">
            <a:off x="1752603" y="4305300"/>
            <a:ext cx="266700" cy="9794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4" name="Oval 499"/>
          <p:cNvSpPr>
            <a:spLocks noChangeArrowheads="1"/>
          </p:cNvSpPr>
          <p:nvPr/>
        </p:nvSpPr>
        <p:spPr bwMode="auto">
          <a:xfrm>
            <a:off x="1701801" y="5246688"/>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75" name="Line 501"/>
          <p:cNvSpPr>
            <a:spLocks noChangeShapeType="1"/>
          </p:cNvSpPr>
          <p:nvPr/>
        </p:nvSpPr>
        <p:spPr bwMode="auto">
          <a:xfrm>
            <a:off x="2019300" y="4305317"/>
            <a:ext cx="264584" cy="3667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6" name="Line 502"/>
          <p:cNvSpPr>
            <a:spLocks noChangeShapeType="1"/>
          </p:cNvSpPr>
          <p:nvPr/>
        </p:nvSpPr>
        <p:spPr bwMode="auto">
          <a:xfrm>
            <a:off x="2283884" y="4672013"/>
            <a:ext cx="268816" cy="1206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7" name="Line 503"/>
          <p:cNvSpPr>
            <a:spLocks noChangeShapeType="1"/>
          </p:cNvSpPr>
          <p:nvPr/>
        </p:nvSpPr>
        <p:spPr bwMode="auto">
          <a:xfrm>
            <a:off x="2552703" y="4792663"/>
            <a:ext cx="266700" cy="428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8" name="Line 504"/>
          <p:cNvSpPr>
            <a:spLocks noChangeShapeType="1"/>
          </p:cNvSpPr>
          <p:nvPr/>
        </p:nvSpPr>
        <p:spPr bwMode="auto">
          <a:xfrm>
            <a:off x="2819401" y="4835525"/>
            <a:ext cx="273051" cy="333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79" name="Line 505"/>
          <p:cNvSpPr>
            <a:spLocks noChangeShapeType="1"/>
          </p:cNvSpPr>
          <p:nvPr/>
        </p:nvSpPr>
        <p:spPr bwMode="auto">
          <a:xfrm>
            <a:off x="3092451" y="4868880"/>
            <a:ext cx="268816" cy="714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80" name="Line 506"/>
          <p:cNvSpPr>
            <a:spLocks noChangeShapeType="1"/>
          </p:cNvSpPr>
          <p:nvPr/>
        </p:nvSpPr>
        <p:spPr bwMode="auto">
          <a:xfrm>
            <a:off x="3361267" y="4940317"/>
            <a:ext cx="268817"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81" name="Line 507"/>
          <p:cNvSpPr>
            <a:spLocks noChangeShapeType="1"/>
          </p:cNvSpPr>
          <p:nvPr/>
        </p:nvSpPr>
        <p:spPr bwMode="auto">
          <a:xfrm>
            <a:off x="3630095" y="4956192"/>
            <a:ext cx="264583"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82" name="Line 508"/>
          <p:cNvSpPr>
            <a:spLocks noChangeShapeType="1"/>
          </p:cNvSpPr>
          <p:nvPr/>
        </p:nvSpPr>
        <p:spPr bwMode="auto">
          <a:xfrm>
            <a:off x="3894667" y="4967288"/>
            <a:ext cx="266700" cy="47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83" name="Oval 517"/>
          <p:cNvSpPr>
            <a:spLocks noChangeArrowheads="1"/>
          </p:cNvSpPr>
          <p:nvPr/>
        </p:nvSpPr>
        <p:spPr bwMode="auto">
          <a:xfrm>
            <a:off x="1966396" y="4267200"/>
            <a:ext cx="95249"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4" name="Oval 518"/>
          <p:cNvSpPr>
            <a:spLocks noChangeArrowheads="1"/>
          </p:cNvSpPr>
          <p:nvPr/>
        </p:nvSpPr>
        <p:spPr bwMode="auto">
          <a:xfrm>
            <a:off x="2233096" y="4633913"/>
            <a:ext cx="95249"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5" name="Oval 519"/>
          <p:cNvSpPr>
            <a:spLocks noChangeArrowheads="1"/>
          </p:cNvSpPr>
          <p:nvPr/>
        </p:nvSpPr>
        <p:spPr bwMode="auto">
          <a:xfrm>
            <a:off x="2501911" y="4754563"/>
            <a:ext cx="97367"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6" name="Oval 520"/>
          <p:cNvSpPr>
            <a:spLocks noChangeArrowheads="1"/>
          </p:cNvSpPr>
          <p:nvPr/>
        </p:nvSpPr>
        <p:spPr bwMode="auto">
          <a:xfrm>
            <a:off x="2768601" y="479742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7" name="Oval 521"/>
          <p:cNvSpPr>
            <a:spLocks noChangeArrowheads="1"/>
          </p:cNvSpPr>
          <p:nvPr/>
        </p:nvSpPr>
        <p:spPr bwMode="auto">
          <a:xfrm>
            <a:off x="3041662" y="4830780"/>
            <a:ext cx="97367"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8" name="Oval 522"/>
          <p:cNvSpPr>
            <a:spLocks noChangeArrowheads="1"/>
          </p:cNvSpPr>
          <p:nvPr/>
        </p:nvSpPr>
        <p:spPr bwMode="auto">
          <a:xfrm>
            <a:off x="3310469" y="4902200"/>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9" name="Oval 523"/>
          <p:cNvSpPr>
            <a:spLocks noChangeArrowheads="1"/>
          </p:cNvSpPr>
          <p:nvPr/>
        </p:nvSpPr>
        <p:spPr bwMode="auto">
          <a:xfrm>
            <a:off x="3577169" y="491807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0" name="Oval 524"/>
          <p:cNvSpPr>
            <a:spLocks noChangeArrowheads="1"/>
          </p:cNvSpPr>
          <p:nvPr/>
        </p:nvSpPr>
        <p:spPr bwMode="auto">
          <a:xfrm>
            <a:off x="3843866" y="4929205"/>
            <a:ext cx="95251"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1" name="Oval 525"/>
          <p:cNvSpPr>
            <a:spLocks noChangeArrowheads="1"/>
          </p:cNvSpPr>
          <p:nvPr/>
        </p:nvSpPr>
        <p:spPr bwMode="auto">
          <a:xfrm>
            <a:off x="4110578" y="4933950"/>
            <a:ext cx="97367"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2" name="Line 541"/>
          <p:cNvSpPr>
            <a:spLocks noChangeShapeType="1"/>
          </p:cNvSpPr>
          <p:nvPr/>
        </p:nvSpPr>
        <p:spPr bwMode="auto">
          <a:xfrm>
            <a:off x="1519776" y="5270500"/>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93" name="Line 542"/>
          <p:cNvSpPr>
            <a:spLocks noChangeShapeType="1"/>
          </p:cNvSpPr>
          <p:nvPr/>
        </p:nvSpPr>
        <p:spPr bwMode="auto">
          <a:xfrm>
            <a:off x="1562100" y="5634055"/>
            <a:ext cx="0" cy="301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94" name="Line 543"/>
          <p:cNvSpPr>
            <a:spLocks noChangeShapeType="1"/>
          </p:cNvSpPr>
          <p:nvPr/>
        </p:nvSpPr>
        <p:spPr bwMode="auto">
          <a:xfrm flipV="1">
            <a:off x="1500720" y="5607050"/>
            <a:ext cx="133349" cy="460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795" name="Line 544"/>
          <p:cNvSpPr>
            <a:spLocks noChangeShapeType="1"/>
          </p:cNvSpPr>
          <p:nvPr/>
        </p:nvSpPr>
        <p:spPr bwMode="auto">
          <a:xfrm flipV="1">
            <a:off x="1498608" y="5561030"/>
            <a:ext cx="133351" cy="460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5331489" name="Text Box 545"/>
          <p:cNvSpPr txBox="1">
            <a:spLocks noChangeArrowheads="1"/>
          </p:cNvSpPr>
          <p:nvPr/>
        </p:nvSpPr>
        <p:spPr bwMode="auto">
          <a:xfrm>
            <a:off x="3617384" y="4175125"/>
            <a:ext cx="1212704" cy="40011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000" b="1" dirty="0">
                <a:solidFill>
                  <a:srgbClr val="2D2DB9">
                    <a:lumMod val="60000"/>
                    <a:lumOff val="40000"/>
                  </a:srgbClr>
                </a:solidFill>
                <a:ea typeface="MS PGothic" pitchFamily="34" charset="-128"/>
              </a:rPr>
              <a:t>NICOTINE</a:t>
            </a:r>
          </a:p>
        </p:txBody>
      </p:sp>
      <p:sp>
        <p:nvSpPr>
          <p:cNvPr id="111797" name="Rectangle 547"/>
          <p:cNvSpPr>
            <a:spLocks noChangeArrowheads="1"/>
          </p:cNvSpPr>
          <p:nvPr/>
        </p:nvSpPr>
        <p:spPr bwMode="auto">
          <a:xfrm>
            <a:off x="69860" y="6492892"/>
            <a:ext cx="5583767" cy="3397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rPr>
              <a:t>Di Chiara G, Imperato A. </a:t>
            </a:r>
            <a:r>
              <a:rPr lang="en-US" altLang="en-US" sz="1600" i="1" smtClean="0">
                <a:solidFill>
                  <a:srgbClr val="FFFFFF"/>
                </a:solidFill>
              </a:rPr>
              <a:t>Proc Natl Sci</a:t>
            </a:r>
            <a:r>
              <a:rPr lang="en-US" altLang="en-US" sz="1600" smtClean="0">
                <a:solidFill>
                  <a:srgbClr val="FFFFFF"/>
                </a:solidFill>
              </a:rPr>
              <a:t>. 1988</a:t>
            </a:r>
          </a:p>
        </p:txBody>
      </p:sp>
      <p:sp>
        <p:nvSpPr>
          <p:cNvPr id="111798" name="Rectangle 162"/>
          <p:cNvSpPr>
            <a:spLocks noChangeArrowheads="1"/>
          </p:cNvSpPr>
          <p:nvPr/>
        </p:nvSpPr>
        <p:spPr bwMode="auto">
          <a:xfrm>
            <a:off x="6151035" y="790575"/>
            <a:ext cx="5509684" cy="2971800"/>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9" name="Line 163"/>
          <p:cNvSpPr>
            <a:spLocks noChangeShapeType="1"/>
          </p:cNvSpPr>
          <p:nvPr/>
        </p:nvSpPr>
        <p:spPr bwMode="auto">
          <a:xfrm>
            <a:off x="7029451" y="1282700"/>
            <a:ext cx="2116" cy="2066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00" name="Line 164"/>
          <p:cNvSpPr>
            <a:spLocks noChangeShapeType="1"/>
          </p:cNvSpPr>
          <p:nvPr/>
        </p:nvSpPr>
        <p:spPr bwMode="auto">
          <a:xfrm>
            <a:off x="6978651" y="2316180"/>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01" name="Line 165"/>
          <p:cNvSpPr>
            <a:spLocks noChangeShapeType="1"/>
          </p:cNvSpPr>
          <p:nvPr/>
        </p:nvSpPr>
        <p:spPr bwMode="auto">
          <a:xfrm>
            <a:off x="6978651" y="1801813"/>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02" name="Line 166"/>
          <p:cNvSpPr>
            <a:spLocks noChangeShapeType="1"/>
          </p:cNvSpPr>
          <p:nvPr/>
        </p:nvSpPr>
        <p:spPr bwMode="auto">
          <a:xfrm>
            <a:off x="6978651" y="1282700"/>
            <a:ext cx="508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03" name="Rectangle 167"/>
          <p:cNvSpPr>
            <a:spLocks noChangeArrowheads="1"/>
          </p:cNvSpPr>
          <p:nvPr/>
        </p:nvSpPr>
        <p:spPr bwMode="auto">
          <a:xfrm>
            <a:off x="6811435" y="32861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04" name="Rectangle 168"/>
          <p:cNvSpPr>
            <a:spLocks noChangeArrowheads="1"/>
          </p:cNvSpPr>
          <p:nvPr/>
        </p:nvSpPr>
        <p:spPr bwMode="auto">
          <a:xfrm>
            <a:off x="6625167" y="27733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805" name="Rectangle 169"/>
          <p:cNvSpPr>
            <a:spLocks noChangeArrowheads="1"/>
          </p:cNvSpPr>
          <p:nvPr/>
        </p:nvSpPr>
        <p:spPr bwMode="auto">
          <a:xfrm>
            <a:off x="6625167" y="225425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806" name="Rectangle 170"/>
          <p:cNvSpPr>
            <a:spLocks noChangeArrowheads="1"/>
          </p:cNvSpPr>
          <p:nvPr/>
        </p:nvSpPr>
        <p:spPr bwMode="auto">
          <a:xfrm>
            <a:off x="6625167" y="17399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300</a:t>
            </a:r>
            <a:endParaRPr lang="en-US" altLang="en-US" sz="1200" smtClean="0">
              <a:solidFill>
                <a:srgbClr val="000000"/>
              </a:solidFill>
            </a:endParaRPr>
          </a:p>
        </p:txBody>
      </p:sp>
      <p:sp>
        <p:nvSpPr>
          <p:cNvPr id="111807" name="Rectangle 171"/>
          <p:cNvSpPr>
            <a:spLocks noChangeArrowheads="1"/>
          </p:cNvSpPr>
          <p:nvPr/>
        </p:nvSpPr>
        <p:spPr bwMode="auto">
          <a:xfrm>
            <a:off x="6699251" y="119062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400</a:t>
            </a:r>
            <a:endParaRPr lang="en-US" altLang="en-US" sz="1200" smtClean="0">
              <a:solidFill>
                <a:srgbClr val="000000"/>
              </a:solidFill>
            </a:endParaRPr>
          </a:p>
        </p:txBody>
      </p:sp>
      <p:sp>
        <p:nvSpPr>
          <p:cNvPr id="111808" name="Line 172"/>
          <p:cNvSpPr>
            <a:spLocks noChangeShapeType="1"/>
          </p:cNvSpPr>
          <p:nvPr/>
        </p:nvSpPr>
        <p:spPr bwMode="auto">
          <a:xfrm>
            <a:off x="6989233" y="3349625"/>
            <a:ext cx="5291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09" name="Line 173"/>
          <p:cNvSpPr>
            <a:spLocks noChangeShapeType="1"/>
          </p:cNvSpPr>
          <p:nvPr/>
        </p:nvSpPr>
        <p:spPr bwMode="auto">
          <a:xfrm>
            <a:off x="7249595" y="3349625"/>
            <a:ext cx="362796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0" name="Line 174"/>
          <p:cNvSpPr>
            <a:spLocks noChangeShapeType="1"/>
          </p:cNvSpPr>
          <p:nvPr/>
        </p:nvSpPr>
        <p:spPr bwMode="auto">
          <a:xfrm flipV="1">
            <a:off x="72495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1" name="Line 175"/>
          <p:cNvSpPr>
            <a:spLocks noChangeShapeType="1"/>
          </p:cNvSpPr>
          <p:nvPr/>
        </p:nvSpPr>
        <p:spPr bwMode="auto">
          <a:xfrm flipV="1">
            <a:off x="7493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2" name="Line 176"/>
          <p:cNvSpPr>
            <a:spLocks noChangeShapeType="1"/>
          </p:cNvSpPr>
          <p:nvPr/>
        </p:nvSpPr>
        <p:spPr bwMode="auto">
          <a:xfrm flipV="1">
            <a:off x="7730067"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3" name="Line 177"/>
          <p:cNvSpPr>
            <a:spLocks noChangeShapeType="1"/>
          </p:cNvSpPr>
          <p:nvPr/>
        </p:nvSpPr>
        <p:spPr bwMode="auto">
          <a:xfrm flipV="1">
            <a:off x="7973487"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4" name="Line 178"/>
          <p:cNvSpPr>
            <a:spLocks noChangeShapeType="1"/>
          </p:cNvSpPr>
          <p:nvPr/>
        </p:nvSpPr>
        <p:spPr bwMode="auto">
          <a:xfrm flipV="1">
            <a:off x="8219019"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5" name="Line 179"/>
          <p:cNvSpPr>
            <a:spLocks noChangeShapeType="1"/>
          </p:cNvSpPr>
          <p:nvPr/>
        </p:nvSpPr>
        <p:spPr bwMode="auto">
          <a:xfrm flipV="1">
            <a:off x="8453967"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6" name="Line 180"/>
          <p:cNvSpPr>
            <a:spLocks noChangeShapeType="1"/>
          </p:cNvSpPr>
          <p:nvPr/>
        </p:nvSpPr>
        <p:spPr bwMode="auto">
          <a:xfrm flipV="1">
            <a:off x="86995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7" name="Line 181"/>
          <p:cNvSpPr>
            <a:spLocks noChangeShapeType="1"/>
          </p:cNvSpPr>
          <p:nvPr/>
        </p:nvSpPr>
        <p:spPr bwMode="auto">
          <a:xfrm flipV="1">
            <a:off x="89450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8" name="Line 182"/>
          <p:cNvSpPr>
            <a:spLocks noChangeShapeType="1"/>
          </p:cNvSpPr>
          <p:nvPr/>
        </p:nvSpPr>
        <p:spPr bwMode="auto">
          <a:xfrm flipV="1">
            <a:off x="91799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19" name="Line 183"/>
          <p:cNvSpPr>
            <a:spLocks noChangeShapeType="1"/>
          </p:cNvSpPr>
          <p:nvPr/>
        </p:nvSpPr>
        <p:spPr bwMode="auto">
          <a:xfrm flipV="1">
            <a:off x="94234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0" name="Line 184"/>
          <p:cNvSpPr>
            <a:spLocks noChangeShapeType="1"/>
          </p:cNvSpPr>
          <p:nvPr/>
        </p:nvSpPr>
        <p:spPr bwMode="auto">
          <a:xfrm flipV="1">
            <a:off x="96689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1" name="Line 185"/>
          <p:cNvSpPr>
            <a:spLocks noChangeShapeType="1"/>
          </p:cNvSpPr>
          <p:nvPr/>
        </p:nvSpPr>
        <p:spPr bwMode="auto">
          <a:xfrm flipV="1">
            <a:off x="9906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2" name="Line 186"/>
          <p:cNvSpPr>
            <a:spLocks noChangeShapeType="1"/>
          </p:cNvSpPr>
          <p:nvPr/>
        </p:nvSpPr>
        <p:spPr bwMode="auto">
          <a:xfrm flipV="1">
            <a:off x="10151533"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3" name="Line 187"/>
          <p:cNvSpPr>
            <a:spLocks noChangeShapeType="1"/>
          </p:cNvSpPr>
          <p:nvPr/>
        </p:nvSpPr>
        <p:spPr bwMode="auto">
          <a:xfrm flipV="1">
            <a:off x="10394951"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4" name="Line 188"/>
          <p:cNvSpPr>
            <a:spLocks noChangeShapeType="1"/>
          </p:cNvSpPr>
          <p:nvPr/>
        </p:nvSpPr>
        <p:spPr bwMode="auto">
          <a:xfrm flipV="1">
            <a:off x="106299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5" name="Line 189"/>
          <p:cNvSpPr>
            <a:spLocks noChangeShapeType="1"/>
          </p:cNvSpPr>
          <p:nvPr/>
        </p:nvSpPr>
        <p:spPr bwMode="auto">
          <a:xfrm flipV="1">
            <a:off x="10877551"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26" name="Rectangle 190"/>
          <p:cNvSpPr>
            <a:spLocks noChangeArrowheads="1"/>
          </p:cNvSpPr>
          <p:nvPr/>
        </p:nvSpPr>
        <p:spPr bwMode="auto">
          <a:xfrm>
            <a:off x="72072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27" name="Rectangle 191"/>
          <p:cNvSpPr>
            <a:spLocks noChangeArrowheads="1"/>
          </p:cNvSpPr>
          <p:nvPr/>
        </p:nvSpPr>
        <p:spPr bwMode="auto">
          <a:xfrm>
            <a:off x="792903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828" name="Rectangle 192"/>
          <p:cNvSpPr>
            <a:spLocks noChangeArrowheads="1"/>
          </p:cNvSpPr>
          <p:nvPr/>
        </p:nvSpPr>
        <p:spPr bwMode="auto">
          <a:xfrm>
            <a:off x="86592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829" name="Rectangle 193"/>
          <p:cNvSpPr>
            <a:spLocks noChangeArrowheads="1"/>
          </p:cNvSpPr>
          <p:nvPr/>
        </p:nvSpPr>
        <p:spPr bwMode="auto">
          <a:xfrm>
            <a:off x="93831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830" name="Rectangle 194"/>
          <p:cNvSpPr>
            <a:spLocks noChangeArrowheads="1"/>
          </p:cNvSpPr>
          <p:nvPr/>
        </p:nvSpPr>
        <p:spPr bwMode="auto">
          <a:xfrm>
            <a:off x="1010920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831" name="Rectangle 195"/>
          <p:cNvSpPr>
            <a:spLocks noChangeArrowheads="1"/>
          </p:cNvSpPr>
          <p:nvPr/>
        </p:nvSpPr>
        <p:spPr bwMode="auto">
          <a:xfrm>
            <a:off x="107251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832" name="Rectangle 196"/>
          <p:cNvSpPr>
            <a:spLocks noChangeArrowheads="1"/>
          </p:cNvSpPr>
          <p:nvPr/>
        </p:nvSpPr>
        <p:spPr bwMode="auto">
          <a:xfrm>
            <a:off x="8335444" y="3573463"/>
            <a:ext cx="1112677"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cocaine</a:t>
            </a:r>
            <a:endParaRPr lang="en-US" altLang="en-US" sz="1200" smtClean="0">
              <a:solidFill>
                <a:srgbClr val="000000"/>
              </a:solidFill>
            </a:endParaRPr>
          </a:p>
        </p:txBody>
      </p:sp>
      <p:sp>
        <p:nvSpPr>
          <p:cNvPr id="111833" name="Rectangle 197"/>
          <p:cNvSpPr>
            <a:spLocks noChangeArrowheads="1"/>
          </p:cNvSpPr>
          <p:nvPr/>
        </p:nvSpPr>
        <p:spPr bwMode="auto">
          <a:xfrm rot="-5400000">
            <a:off x="5840345" y="20547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834" name="Line 198"/>
          <p:cNvSpPr>
            <a:spLocks noChangeShapeType="1"/>
          </p:cNvSpPr>
          <p:nvPr/>
        </p:nvSpPr>
        <p:spPr bwMode="auto">
          <a:xfrm>
            <a:off x="7196667" y="2833705"/>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35" name="Line 199"/>
          <p:cNvSpPr>
            <a:spLocks noChangeShapeType="1"/>
          </p:cNvSpPr>
          <p:nvPr/>
        </p:nvSpPr>
        <p:spPr bwMode="auto">
          <a:xfrm flipV="1">
            <a:off x="7247468" y="2225692"/>
            <a:ext cx="245533" cy="6080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36" name="Oval 202"/>
          <p:cNvSpPr>
            <a:spLocks noChangeArrowheads="1"/>
          </p:cNvSpPr>
          <p:nvPr/>
        </p:nvSpPr>
        <p:spPr bwMode="auto">
          <a:xfrm>
            <a:off x="7245352" y="274639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37" name="Line 205"/>
          <p:cNvSpPr>
            <a:spLocks noChangeShapeType="1"/>
          </p:cNvSpPr>
          <p:nvPr/>
        </p:nvSpPr>
        <p:spPr bwMode="auto">
          <a:xfrm flipV="1">
            <a:off x="7493008" y="2035175"/>
            <a:ext cx="234951" cy="190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38" name="Line 206"/>
          <p:cNvSpPr>
            <a:spLocks noChangeShapeType="1"/>
          </p:cNvSpPr>
          <p:nvPr/>
        </p:nvSpPr>
        <p:spPr bwMode="auto">
          <a:xfrm flipV="1">
            <a:off x="7727952" y="1879600"/>
            <a:ext cx="245533" cy="155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39" name="Line 207"/>
          <p:cNvSpPr>
            <a:spLocks noChangeShapeType="1"/>
          </p:cNvSpPr>
          <p:nvPr/>
        </p:nvSpPr>
        <p:spPr bwMode="auto">
          <a:xfrm flipV="1">
            <a:off x="7973484" y="1646238"/>
            <a:ext cx="245533" cy="2333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0" name="Line 208"/>
          <p:cNvSpPr>
            <a:spLocks noChangeShapeType="1"/>
          </p:cNvSpPr>
          <p:nvPr/>
        </p:nvSpPr>
        <p:spPr bwMode="auto">
          <a:xfrm>
            <a:off x="8219020" y="1646238"/>
            <a:ext cx="234949"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1" name="Line 209"/>
          <p:cNvSpPr>
            <a:spLocks noChangeShapeType="1"/>
          </p:cNvSpPr>
          <p:nvPr/>
        </p:nvSpPr>
        <p:spPr bwMode="auto">
          <a:xfrm>
            <a:off x="8453978" y="1697038"/>
            <a:ext cx="243417" cy="809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2" name="Line 210"/>
          <p:cNvSpPr>
            <a:spLocks noChangeShapeType="1"/>
          </p:cNvSpPr>
          <p:nvPr/>
        </p:nvSpPr>
        <p:spPr bwMode="auto">
          <a:xfrm>
            <a:off x="8697384" y="1778000"/>
            <a:ext cx="245533" cy="125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3" name="Line 211"/>
          <p:cNvSpPr>
            <a:spLocks noChangeShapeType="1"/>
          </p:cNvSpPr>
          <p:nvPr/>
        </p:nvSpPr>
        <p:spPr bwMode="auto">
          <a:xfrm>
            <a:off x="8942920" y="1903413"/>
            <a:ext cx="234949" cy="1031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4" name="Line 212"/>
          <p:cNvSpPr>
            <a:spLocks noChangeShapeType="1"/>
          </p:cNvSpPr>
          <p:nvPr/>
        </p:nvSpPr>
        <p:spPr bwMode="auto">
          <a:xfrm>
            <a:off x="9177868" y="2006600"/>
            <a:ext cx="245533" cy="390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5" name="Line 213"/>
          <p:cNvSpPr>
            <a:spLocks noChangeShapeType="1"/>
          </p:cNvSpPr>
          <p:nvPr/>
        </p:nvSpPr>
        <p:spPr bwMode="auto">
          <a:xfrm>
            <a:off x="9423400" y="2397142"/>
            <a:ext cx="24553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6" name="Line 214"/>
          <p:cNvSpPr>
            <a:spLocks noChangeShapeType="1"/>
          </p:cNvSpPr>
          <p:nvPr/>
        </p:nvSpPr>
        <p:spPr bwMode="auto">
          <a:xfrm>
            <a:off x="9668945" y="2432067"/>
            <a:ext cx="234951" cy="682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7" name="Line 215"/>
          <p:cNvSpPr>
            <a:spLocks noChangeShapeType="1"/>
          </p:cNvSpPr>
          <p:nvPr/>
        </p:nvSpPr>
        <p:spPr bwMode="auto">
          <a:xfrm>
            <a:off x="9903884" y="2500330"/>
            <a:ext cx="245533" cy="523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8" name="Line 216"/>
          <p:cNvSpPr>
            <a:spLocks noChangeShapeType="1"/>
          </p:cNvSpPr>
          <p:nvPr/>
        </p:nvSpPr>
        <p:spPr bwMode="auto">
          <a:xfrm>
            <a:off x="10149417" y="2552717"/>
            <a:ext cx="243416"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49" name="Line 217"/>
          <p:cNvSpPr>
            <a:spLocks noChangeShapeType="1"/>
          </p:cNvSpPr>
          <p:nvPr/>
        </p:nvSpPr>
        <p:spPr bwMode="auto">
          <a:xfrm>
            <a:off x="10392833" y="2627313"/>
            <a:ext cx="237067"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50" name="Line 218"/>
          <p:cNvSpPr>
            <a:spLocks noChangeShapeType="1"/>
          </p:cNvSpPr>
          <p:nvPr/>
        </p:nvSpPr>
        <p:spPr bwMode="auto">
          <a:xfrm>
            <a:off x="10629900" y="2678113"/>
            <a:ext cx="245533" cy="127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51" name="Oval 247"/>
          <p:cNvSpPr>
            <a:spLocks noChangeArrowheads="1"/>
          </p:cNvSpPr>
          <p:nvPr/>
        </p:nvSpPr>
        <p:spPr bwMode="auto">
          <a:xfrm>
            <a:off x="7431629" y="2184417"/>
            <a:ext cx="112183"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2" name="Oval 248"/>
          <p:cNvSpPr>
            <a:spLocks noChangeArrowheads="1"/>
          </p:cNvSpPr>
          <p:nvPr/>
        </p:nvSpPr>
        <p:spPr bwMode="auto">
          <a:xfrm>
            <a:off x="7668685" y="199548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3" name="Oval 249"/>
          <p:cNvSpPr>
            <a:spLocks noChangeArrowheads="1"/>
          </p:cNvSpPr>
          <p:nvPr/>
        </p:nvSpPr>
        <p:spPr bwMode="auto">
          <a:xfrm>
            <a:off x="7914217" y="1839913"/>
            <a:ext cx="107949"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4" name="Oval 250"/>
          <p:cNvSpPr>
            <a:spLocks noChangeArrowheads="1"/>
          </p:cNvSpPr>
          <p:nvPr/>
        </p:nvSpPr>
        <p:spPr bwMode="auto">
          <a:xfrm>
            <a:off x="8157633" y="1604963"/>
            <a:ext cx="112184"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5" name="Oval 251"/>
          <p:cNvSpPr>
            <a:spLocks noChangeArrowheads="1"/>
          </p:cNvSpPr>
          <p:nvPr/>
        </p:nvSpPr>
        <p:spPr bwMode="auto">
          <a:xfrm>
            <a:off x="8394700" y="1657367"/>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6" name="Oval 252"/>
          <p:cNvSpPr>
            <a:spLocks noChangeArrowheads="1"/>
          </p:cNvSpPr>
          <p:nvPr/>
        </p:nvSpPr>
        <p:spPr bwMode="auto">
          <a:xfrm>
            <a:off x="8640245" y="1738313"/>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7" name="Oval 253"/>
          <p:cNvSpPr>
            <a:spLocks noChangeArrowheads="1"/>
          </p:cNvSpPr>
          <p:nvPr/>
        </p:nvSpPr>
        <p:spPr bwMode="auto">
          <a:xfrm>
            <a:off x="8883653" y="1863726"/>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8" name="Oval 254"/>
          <p:cNvSpPr>
            <a:spLocks noChangeArrowheads="1"/>
          </p:cNvSpPr>
          <p:nvPr/>
        </p:nvSpPr>
        <p:spPr bwMode="auto">
          <a:xfrm>
            <a:off x="9118601" y="1966913"/>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9" name="Oval 255"/>
          <p:cNvSpPr>
            <a:spLocks noChangeArrowheads="1"/>
          </p:cNvSpPr>
          <p:nvPr/>
        </p:nvSpPr>
        <p:spPr bwMode="auto">
          <a:xfrm>
            <a:off x="9364133" y="235743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0" name="Oval 256"/>
          <p:cNvSpPr>
            <a:spLocks noChangeArrowheads="1"/>
          </p:cNvSpPr>
          <p:nvPr/>
        </p:nvSpPr>
        <p:spPr bwMode="auto">
          <a:xfrm>
            <a:off x="9609669" y="239079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1" name="Oval 257"/>
          <p:cNvSpPr>
            <a:spLocks noChangeArrowheads="1"/>
          </p:cNvSpPr>
          <p:nvPr/>
        </p:nvSpPr>
        <p:spPr bwMode="auto">
          <a:xfrm>
            <a:off x="9846745" y="2460642"/>
            <a:ext cx="107951"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2" name="Oval 258"/>
          <p:cNvSpPr>
            <a:spLocks noChangeArrowheads="1"/>
          </p:cNvSpPr>
          <p:nvPr/>
        </p:nvSpPr>
        <p:spPr bwMode="auto">
          <a:xfrm>
            <a:off x="10090153" y="251144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3" name="Oval 259"/>
          <p:cNvSpPr>
            <a:spLocks noChangeArrowheads="1"/>
          </p:cNvSpPr>
          <p:nvPr/>
        </p:nvSpPr>
        <p:spPr bwMode="auto">
          <a:xfrm>
            <a:off x="10335684" y="2586038"/>
            <a:ext cx="107949"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4" name="Oval 260"/>
          <p:cNvSpPr>
            <a:spLocks noChangeArrowheads="1"/>
          </p:cNvSpPr>
          <p:nvPr/>
        </p:nvSpPr>
        <p:spPr bwMode="auto">
          <a:xfrm>
            <a:off x="10572752" y="263844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5" name="Oval 261"/>
          <p:cNvSpPr>
            <a:spLocks noChangeArrowheads="1"/>
          </p:cNvSpPr>
          <p:nvPr/>
        </p:nvSpPr>
        <p:spPr bwMode="auto">
          <a:xfrm>
            <a:off x="10816178" y="2649538"/>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6" name="Line 302"/>
          <p:cNvSpPr>
            <a:spLocks noChangeShapeType="1"/>
          </p:cNvSpPr>
          <p:nvPr/>
        </p:nvSpPr>
        <p:spPr bwMode="auto">
          <a:xfrm>
            <a:off x="6968067" y="2820988"/>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1867" name="Text Box 2154"/>
          <p:cNvSpPr txBox="1">
            <a:spLocks noChangeArrowheads="1"/>
          </p:cNvSpPr>
          <p:nvPr/>
        </p:nvSpPr>
        <p:spPr bwMode="auto">
          <a:xfrm>
            <a:off x="9256185" y="914400"/>
            <a:ext cx="1107996" cy="400110"/>
          </a:xfrm>
          <a:prstGeom prst="rect">
            <a:avLst/>
          </a:prstGeom>
          <a:solidFill>
            <a:srgbClr val="001E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000066"/>
                </a:solidFill>
              </a:rPr>
              <a:t>                </a:t>
            </a:r>
          </a:p>
        </p:txBody>
      </p:sp>
      <p:sp>
        <p:nvSpPr>
          <p:cNvPr id="5724267" name="Text Box 2155"/>
          <p:cNvSpPr txBox="1">
            <a:spLocks noChangeArrowheads="1"/>
          </p:cNvSpPr>
          <p:nvPr/>
        </p:nvSpPr>
        <p:spPr bwMode="auto">
          <a:xfrm>
            <a:off x="9340868" y="1143000"/>
            <a:ext cx="1146211" cy="40011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000" b="1" dirty="0">
                <a:solidFill>
                  <a:srgbClr val="2D2DB9">
                    <a:lumMod val="60000"/>
                    <a:lumOff val="40000"/>
                  </a:srgbClr>
                </a:solidFill>
                <a:ea typeface="MS PGothic" pitchFamily="34" charset="-128"/>
              </a:rPr>
              <a:t>COCAINE</a:t>
            </a:r>
          </a:p>
        </p:txBody>
      </p:sp>
      <p:sp>
        <p:nvSpPr>
          <p:cNvPr id="111869" name="Oval 2159"/>
          <p:cNvSpPr>
            <a:spLocks noChangeArrowheads="1"/>
          </p:cNvSpPr>
          <p:nvPr/>
        </p:nvSpPr>
        <p:spPr bwMode="auto">
          <a:xfrm>
            <a:off x="7476068" y="50292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0" name="Oval 2162"/>
          <p:cNvSpPr>
            <a:spLocks noChangeArrowheads="1"/>
          </p:cNvSpPr>
          <p:nvPr/>
        </p:nvSpPr>
        <p:spPr bwMode="auto">
          <a:xfrm>
            <a:off x="7721600" y="48768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1" name="Oval 2163"/>
          <p:cNvSpPr>
            <a:spLocks noChangeArrowheads="1"/>
          </p:cNvSpPr>
          <p:nvPr/>
        </p:nvSpPr>
        <p:spPr bwMode="auto">
          <a:xfrm>
            <a:off x="7973491" y="4743467"/>
            <a:ext cx="95249"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2" name="Oval 2164"/>
          <p:cNvSpPr>
            <a:spLocks noChangeArrowheads="1"/>
          </p:cNvSpPr>
          <p:nvPr/>
        </p:nvSpPr>
        <p:spPr bwMode="auto">
          <a:xfrm>
            <a:off x="8242301" y="4614863"/>
            <a:ext cx="95251" cy="68262"/>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3" name="Oval 2165"/>
          <p:cNvSpPr>
            <a:spLocks noChangeArrowheads="1"/>
          </p:cNvSpPr>
          <p:nvPr/>
        </p:nvSpPr>
        <p:spPr bwMode="auto">
          <a:xfrm>
            <a:off x="8470900" y="45720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4" name="Oval 2166"/>
          <p:cNvSpPr>
            <a:spLocks noChangeArrowheads="1"/>
          </p:cNvSpPr>
          <p:nvPr/>
        </p:nvSpPr>
        <p:spPr bwMode="auto">
          <a:xfrm>
            <a:off x="8714329" y="4597417"/>
            <a:ext cx="95249"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5" name="Oval 2167"/>
          <p:cNvSpPr>
            <a:spLocks noChangeArrowheads="1"/>
          </p:cNvSpPr>
          <p:nvPr/>
        </p:nvSpPr>
        <p:spPr bwMode="auto">
          <a:xfrm>
            <a:off x="8985262" y="4614863"/>
            <a:ext cx="95249" cy="68262"/>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6" name="Oval 2168"/>
          <p:cNvSpPr>
            <a:spLocks noChangeArrowheads="1"/>
          </p:cNvSpPr>
          <p:nvPr/>
        </p:nvSpPr>
        <p:spPr bwMode="auto">
          <a:xfrm>
            <a:off x="9228668" y="46482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7" name="Oval 2169"/>
          <p:cNvSpPr>
            <a:spLocks noChangeArrowheads="1"/>
          </p:cNvSpPr>
          <p:nvPr/>
        </p:nvSpPr>
        <p:spPr bwMode="auto">
          <a:xfrm>
            <a:off x="9491136" y="4687888"/>
            <a:ext cx="93133" cy="68262"/>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8" name="Oval 2170"/>
          <p:cNvSpPr>
            <a:spLocks noChangeArrowheads="1"/>
          </p:cNvSpPr>
          <p:nvPr/>
        </p:nvSpPr>
        <p:spPr bwMode="auto">
          <a:xfrm>
            <a:off x="9709152" y="48006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9" name="Oval 2171"/>
          <p:cNvSpPr>
            <a:spLocks noChangeArrowheads="1"/>
          </p:cNvSpPr>
          <p:nvPr/>
        </p:nvSpPr>
        <p:spPr bwMode="auto">
          <a:xfrm>
            <a:off x="9980084" y="4899042"/>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0" name="Oval 2172"/>
          <p:cNvSpPr>
            <a:spLocks noChangeArrowheads="1"/>
          </p:cNvSpPr>
          <p:nvPr/>
        </p:nvSpPr>
        <p:spPr bwMode="auto">
          <a:xfrm>
            <a:off x="10183284" y="5091113"/>
            <a:ext cx="93133" cy="68262"/>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1" name="Oval 2173"/>
          <p:cNvSpPr>
            <a:spLocks noChangeArrowheads="1"/>
          </p:cNvSpPr>
          <p:nvPr/>
        </p:nvSpPr>
        <p:spPr bwMode="auto">
          <a:xfrm>
            <a:off x="10454219" y="51816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2" name="Oval 2174"/>
          <p:cNvSpPr>
            <a:spLocks noChangeArrowheads="1"/>
          </p:cNvSpPr>
          <p:nvPr/>
        </p:nvSpPr>
        <p:spPr bwMode="auto">
          <a:xfrm>
            <a:off x="10712462" y="5200667"/>
            <a:ext cx="95249"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3" name="Oval 2175"/>
          <p:cNvSpPr>
            <a:spLocks noChangeArrowheads="1"/>
          </p:cNvSpPr>
          <p:nvPr/>
        </p:nvSpPr>
        <p:spPr bwMode="auto">
          <a:xfrm>
            <a:off x="10972800" y="5257817"/>
            <a:ext cx="93133" cy="68263"/>
          </a:xfrm>
          <a:prstGeom prst="ellipse">
            <a:avLst/>
          </a:prstGeom>
          <a:solidFill>
            <a:schemeClr val="accent1"/>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4" name="Title 1"/>
          <p:cNvSpPr>
            <a:spLocks noGrp="1"/>
          </p:cNvSpPr>
          <p:nvPr>
            <p:ph type="title"/>
          </p:nvPr>
        </p:nvSpPr>
        <p:spPr>
          <a:xfrm>
            <a:off x="0" y="26988"/>
            <a:ext cx="12192000" cy="658812"/>
          </a:xfrm>
        </p:spPr>
        <p:txBody>
          <a:bodyPr/>
          <a:lstStyle/>
          <a:p>
            <a:r>
              <a:rPr lang="en-US" altLang="en-US" sz="3600" b="1" smtClean="0">
                <a:solidFill>
                  <a:schemeClr val="tx1"/>
                </a:solidFill>
              </a:rPr>
              <a:t>Drugs Elevate Dopamine More/Longer</a:t>
            </a:r>
          </a:p>
        </p:txBody>
      </p:sp>
    </p:spTree>
    <p:extLst>
      <p:ext uri="{BB962C8B-B14F-4D97-AF65-F5344CB8AC3E}">
        <p14:creationId xmlns:p14="http://schemas.microsoft.com/office/powerpoint/2010/main" val="310148592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3"/>
          <p:cNvSpPr txBox="1">
            <a:spLocks noChangeArrowheads="1"/>
          </p:cNvSpPr>
          <p:nvPr/>
        </p:nvSpPr>
        <p:spPr bwMode="auto">
          <a:xfrm>
            <a:off x="431800" y="2139966"/>
            <a:ext cx="3318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mtClean="0">
                <a:solidFill>
                  <a:srgbClr val="000000"/>
                </a:solidFill>
              </a:rPr>
              <a:t>Rats trained to self-administer alcohol</a:t>
            </a:r>
          </a:p>
        </p:txBody>
      </p:sp>
      <p:pic>
        <p:nvPicPr>
          <p:cNvPr id="113667" name="Picture 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14862" y="1255713"/>
            <a:ext cx="99483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rot="-5400000">
            <a:off x="10230752" y="1757771"/>
            <a:ext cx="1177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0066"/>
                </a:solidFill>
              </a:rPr>
              <a:t>2nd D2R Vector</a:t>
            </a:r>
          </a:p>
        </p:txBody>
      </p:sp>
      <p:sp>
        <p:nvSpPr>
          <p:cNvPr id="113669" name="Text Box 5"/>
          <p:cNvSpPr txBox="1">
            <a:spLocks noChangeArrowheads="1"/>
          </p:cNvSpPr>
          <p:nvPr/>
        </p:nvSpPr>
        <p:spPr bwMode="auto">
          <a:xfrm>
            <a:off x="-44451" y="3179"/>
            <a:ext cx="12236451" cy="563231"/>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dirty="0" smtClean="0">
                <a:solidFill>
                  <a:srgbClr val="FFFFFF"/>
                </a:solidFill>
                <a:effectLst>
                  <a:outerShdw blurRad="38100" dist="38100" dir="2700000" algn="tl">
                    <a:srgbClr val="000000">
                      <a:alpha val="43137"/>
                    </a:srgbClr>
                  </a:outerShdw>
                </a:effectLst>
              </a:rPr>
              <a:t>Effects of an Adenovirus Vector Carrying a D2R Gene into </a:t>
            </a:r>
            <a:r>
              <a:rPr lang="en-US" altLang="en-US" sz="3600" b="1" dirty="0" err="1" smtClean="0">
                <a:solidFill>
                  <a:srgbClr val="FFFFFF"/>
                </a:solidFill>
                <a:effectLst>
                  <a:outerShdw blurRad="38100" dist="38100" dir="2700000" algn="tl">
                    <a:srgbClr val="000000">
                      <a:alpha val="43137"/>
                    </a:srgbClr>
                  </a:outerShdw>
                </a:effectLst>
              </a:rPr>
              <a:t>NAc</a:t>
            </a:r>
            <a:endParaRPr lang="en-US" altLang="en-US" sz="3600" b="1" dirty="0" smtClean="0">
              <a:solidFill>
                <a:srgbClr val="FFFFFF"/>
              </a:solidFill>
              <a:effectLst>
                <a:outerShdw blurRad="38100" dist="38100" dir="2700000" algn="tl">
                  <a:srgbClr val="000000">
                    <a:alpha val="43137"/>
                  </a:srgbClr>
                </a:outerShdw>
              </a:effectLst>
            </a:endParaRPr>
          </a:p>
        </p:txBody>
      </p:sp>
      <p:grpSp>
        <p:nvGrpSpPr>
          <p:cNvPr id="113670" name="Group 6"/>
          <p:cNvGrpSpPr>
            <a:grpSpLocks/>
          </p:cNvGrpSpPr>
          <p:nvPr/>
        </p:nvGrpSpPr>
        <p:grpSpPr bwMode="auto">
          <a:xfrm>
            <a:off x="6343651" y="3624270"/>
            <a:ext cx="230716" cy="1587"/>
            <a:chOff x="1232" y="3104"/>
            <a:chExt cx="168" cy="1"/>
          </a:xfrm>
        </p:grpSpPr>
        <p:sp>
          <p:nvSpPr>
            <p:cNvPr id="113846" name="Rectangle 7"/>
            <p:cNvSpPr>
              <a:spLocks noChangeArrowheads="1"/>
            </p:cNvSpPr>
            <p:nvPr/>
          </p:nvSpPr>
          <p:spPr bwMode="auto">
            <a:xfrm>
              <a:off x="1232" y="3104"/>
              <a:ext cx="168" cy="1"/>
            </a:xfrm>
            <a:prstGeom prst="rect">
              <a:avLst/>
            </a:prstGeom>
            <a:solidFill>
              <a:srgbClr val="0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7" name="Rectangle 8"/>
            <p:cNvSpPr>
              <a:spLocks noChangeArrowheads="1"/>
            </p:cNvSpPr>
            <p:nvPr/>
          </p:nvSpPr>
          <p:spPr bwMode="auto">
            <a:xfrm>
              <a:off x="1232" y="3104"/>
              <a:ext cx="168" cy="0"/>
            </a:xfrm>
            <a:prstGeom prst="rect">
              <a:avLst/>
            </a:prstGeom>
            <a:noFill/>
            <a:ln w="12700">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1" name="Group 9"/>
          <p:cNvGrpSpPr>
            <a:grpSpLocks/>
          </p:cNvGrpSpPr>
          <p:nvPr/>
        </p:nvGrpSpPr>
        <p:grpSpPr bwMode="auto">
          <a:xfrm>
            <a:off x="7522645" y="2027239"/>
            <a:ext cx="224367" cy="1597025"/>
            <a:chOff x="2096" y="1672"/>
            <a:chExt cx="168" cy="1432"/>
          </a:xfrm>
        </p:grpSpPr>
        <p:sp>
          <p:nvSpPr>
            <p:cNvPr id="113844" name="Rectangle 10"/>
            <p:cNvSpPr>
              <a:spLocks noChangeArrowheads="1"/>
            </p:cNvSpPr>
            <p:nvPr/>
          </p:nvSpPr>
          <p:spPr bwMode="auto">
            <a:xfrm>
              <a:off x="2096" y="1672"/>
              <a:ext cx="168" cy="1432"/>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5" name="Rectangle 11"/>
            <p:cNvSpPr>
              <a:spLocks noChangeArrowheads="1"/>
            </p:cNvSpPr>
            <p:nvPr/>
          </p:nvSpPr>
          <p:spPr bwMode="auto">
            <a:xfrm>
              <a:off x="2096" y="1672"/>
              <a:ext cx="168" cy="1424"/>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2" name="Group 12"/>
          <p:cNvGrpSpPr>
            <a:grpSpLocks/>
          </p:cNvGrpSpPr>
          <p:nvPr/>
        </p:nvGrpSpPr>
        <p:grpSpPr bwMode="auto">
          <a:xfrm>
            <a:off x="8104719" y="2347913"/>
            <a:ext cx="230716" cy="1276350"/>
            <a:chOff x="2528" y="1960"/>
            <a:chExt cx="168" cy="1144"/>
          </a:xfrm>
        </p:grpSpPr>
        <p:sp>
          <p:nvSpPr>
            <p:cNvPr id="113842" name="Rectangle 13"/>
            <p:cNvSpPr>
              <a:spLocks noChangeArrowheads="1"/>
            </p:cNvSpPr>
            <p:nvPr/>
          </p:nvSpPr>
          <p:spPr bwMode="auto">
            <a:xfrm>
              <a:off x="2528" y="1960"/>
              <a:ext cx="168" cy="1144"/>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3" name="Rectangle 14"/>
            <p:cNvSpPr>
              <a:spLocks noChangeArrowheads="1"/>
            </p:cNvSpPr>
            <p:nvPr/>
          </p:nvSpPr>
          <p:spPr bwMode="auto">
            <a:xfrm>
              <a:off x="2528" y="1960"/>
              <a:ext cx="168" cy="1136"/>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3" name="Group 15"/>
          <p:cNvGrpSpPr>
            <a:grpSpLocks/>
          </p:cNvGrpSpPr>
          <p:nvPr/>
        </p:nvGrpSpPr>
        <p:grpSpPr bwMode="auto">
          <a:xfrm>
            <a:off x="8693152" y="2670175"/>
            <a:ext cx="226483" cy="954088"/>
            <a:chOff x="2960" y="2248"/>
            <a:chExt cx="168" cy="856"/>
          </a:xfrm>
        </p:grpSpPr>
        <p:sp>
          <p:nvSpPr>
            <p:cNvPr id="113840" name="Rectangle 16"/>
            <p:cNvSpPr>
              <a:spLocks noChangeArrowheads="1"/>
            </p:cNvSpPr>
            <p:nvPr/>
          </p:nvSpPr>
          <p:spPr bwMode="auto">
            <a:xfrm>
              <a:off x="2960" y="2248"/>
              <a:ext cx="168" cy="856"/>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1" name="Rectangle 17"/>
            <p:cNvSpPr>
              <a:spLocks noChangeArrowheads="1"/>
            </p:cNvSpPr>
            <p:nvPr/>
          </p:nvSpPr>
          <p:spPr bwMode="auto">
            <a:xfrm>
              <a:off x="2960" y="2248"/>
              <a:ext cx="168" cy="848"/>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4" name="Group 18"/>
          <p:cNvGrpSpPr>
            <a:grpSpLocks/>
          </p:cNvGrpSpPr>
          <p:nvPr/>
        </p:nvGrpSpPr>
        <p:grpSpPr bwMode="auto">
          <a:xfrm>
            <a:off x="9277351" y="3303595"/>
            <a:ext cx="230716" cy="320675"/>
            <a:chOff x="3392" y="2816"/>
            <a:chExt cx="168" cy="288"/>
          </a:xfrm>
        </p:grpSpPr>
        <p:sp>
          <p:nvSpPr>
            <p:cNvPr id="113838" name="Rectangle 19"/>
            <p:cNvSpPr>
              <a:spLocks noChangeArrowheads="1"/>
            </p:cNvSpPr>
            <p:nvPr/>
          </p:nvSpPr>
          <p:spPr bwMode="auto">
            <a:xfrm>
              <a:off x="3392" y="2816"/>
              <a:ext cx="168" cy="288"/>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39" name="Rectangle 20"/>
            <p:cNvSpPr>
              <a:spLocks noChangeArrowheads="1"/>
            </p:cNvSpPr>
            <p:nvPr/>
          </p:nvSpPr>
          <p:spPr bwMode="auto">
            <a:xfrm>
              <a:off x="3392" y="2816"/>
              <a:ext cx="168" cy="280"/>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5" name="Group 21"/>
          <p:cNvGrpSpPr>
            <a:grpSpLocks/>
          </p:cNvGrpSpPr>
          <p:nvPr/>
        </p:nvGrpSpPr>
        <p:grpSpPr bwMode="auto">
          <a:xfrm>
            <a:off x="10744212" y="2670175"/>
            <a:ext cx="232833" cy="954088"/>
            <a:chOff x="4472" y="2248"/>
            <a:chExt cx="168" cy="856"/>
          </a:xfrm>
        </p:grpSpPr>
        <p:sp>
          <p:nvSpPr>
            <p:cNvPr id="113836" name="Rectangle 22"/>
            <p:cNvSpPr>
              <a:spLocks noChangeArrowheads="1"/>
            </p:cNvSpPr>
            <p:nvPr/>
          </p:nvSpPr>
          <p:spPr bwMode="auto">
            <a:xfrm>
              <a:off x="4472" y="2248"/>
              <a:ext cx="168" cy="856"/>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37" name="Rectangle 23"/>
            <p:cNvSpPr>
              <a:spLocks noChangeArrowheads="1"/>
            </p:cNvSpPr>
            <p:nvPr/>
          </p:nvSpPr>
          <p:spPr bwMode="auto">
            <a:xfrm>
              <a:off x="4472" y="2248"/>
              <a:ext cx="168" cy="848"/>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6" name="Group 24"/>
          <p:cNvGrpSpPr>
            <a:grpSpLocks/>
          </p:cNvGrpSpPr>
          <p:nvPr/>
        </p:nvGrpSpPr>
        <p:grpSpPr bwMode="auto">
          <a:xfrm>
            <a:off x="6335184" y="1697042"/>
            <a:ext cx="31749" cy="1919287"/>
            <a:chOff x="1208" y="1384"/>
            <a:chExt cx="24" cy="1721"/>
          </a:xfrm>
        </p:grpSpPr>
        <p:sp>
          <p:nvSpPr>
            <p:cNvPr id="113805" name="Line 25"/>
            <p:cNvSpPr>
              <a:spLocks noChangeShapeType="1"/>
            </p:cNvSpPr>
            <p:nvPr/>
          </p:nvSpPr>
          <p:spPr bwMode="auto">
            <a:xfrm>
              <a:off x="1208" y="31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6" name="Line 26"/>
            <p:cNvSpPr>
              <a:spLocks noChangeShapeType="1"/>
            </p:cNvSpPr>
            <p:nvPr/>
          </p:nvSpPr>
          <p:spPr bwMode="auto">
            <a:xfrm>
              <a:off x="1208" y="281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7" name="Line 27"/>
            <p:cNvSpPr>
              <a:spLocks noChangeShapeType="1"/>
            </p:cNvSpPr>
            <p:nvPr/>
          </p:nvSpPr>
          <p:spPr bwMode="auto">
            <a:xfrm>
              <a:off x="1208" y="252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8" name="Line 28"/>
            <p:cNvSpPr>
              <a:spLocks noChangeShapeType="1"/>
            </p:cNvSpPr>
            <p:nvPr/>
          </p:nvSpPr>
          <p:spPr bwMode="auto">
            <a:xfrm>
              <a:off x="1208" y="224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9" name="Line 29"/>
            <p:cNvSpPr>
              <a:spLocks noChangeShapeType="1"/>
            </p:cNvSpPr>
            <p:nvPr/>
          </p:nvSpPr>
          <p:spPr bwMode="auto">
            <a:xfrm>
              <a:off x="1208" y="1960"/>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0" name="Line 30"/>
            <p:cNvSpPr>
              <a:spLocks noChangeShapeType="1"/>
            </p:cNvSpPr>
            <p:nvPr/>
          </p:nvSpPr>
          <p:spPr bwMode="auto">
            <a:xfrm>
              <a:off x="1208" y="1672"/>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1" name="Line 31"/>
            <p:cNvSpPr>
              <a:spLocks noChangeShapeType="1"/>
            </p:cNvSpPr>
            <p:nvPr/>
          </p:nvSpPr>
          <p:spPr bwMode="auto">
            <a:xfrm>
              <a:off x="1208" y="138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2" name="Line 32"/>
            <p:cNvSpPr>
              <a:spLocks noChangeShapeType="1"/>
            </p:cNvSpPr>
            <p:nvPr/>
          </p:nvSpPr>
          <p:spPr bwMode="auto">
            <a:xfrm>
              <a:off x="1208" y="30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3" name="Line 33"/>
            <p:cNvSpPr>
              <a:spLocks noChangeShapeType="1"/>
            </p:cNvSpPr>
            <p:nvPr/>
          </p:nvSpPr>
          <p:spPr bwMode="auto">
            <a:xfrm>
              <a:off x="1208" y="29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4" name="Line 34"/>
            <p:cNvSpPr>
              <a:spLocks noChangeShapeType="1"/>
            </p:cNvSpPr>
            <p:nvPr/>
          </p:nvSpPr>
          <p:spPr bwMode="auto">
            <a:xfrm>
              <a:off x="1208" y="293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5" name="Line 35"/>
            <p:cNvSpPr>
              <a:spLocks noChangeShapeType="1"/>
            </p:cNvSpPr>
            <p:nvPr/>
          </p:nvSpPr>
          <p:spPr bwMode="auto">
            <a:xfrm>
              <a:off x="1208" y="28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6" name="Line 36"/>
            <p:cNvSpPr>
              <a:spLocks noChangeShapeType="1"/>
            </p:cNvSpPr>
            <p:nvPr/>
          </p:nvSpPr>
          <p:spPr bwMode="auto">
            <a:xfrm>
              <a:off x="1208" y="27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7" name="Line 37"/>
            <p:cNvSpPr>
              <a:spLocks noChangeShapeType="1"/>
            </p:cNvSpPr>
            <p:nvPr/>
          </p:nvSpPr>
          <p:spPr bwMode="auto">
            <a:xfrm>
              <a:off x="1208" y="27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8" name="Line 38"/>
            <p:cNvSpPr>
              <a:spLocks noChangeShapeType="1"/>
            </p:cNvSpPr>
            <p:nvPr/>
          </p:nvSpPr>
          <p:spPr bwMode="auto">
            <a:xfrm>
              <a:off x="1208" y="2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9" name="Line 39"/>
            <p:cNvSpPr>
              <a:spLocks noChangeShapeType="1"/>
            </p:cNvSpPr>
            <p:nvPr/>
          </p:nvSpPr>
          <p:spPr bwMode="auto">
            <a:xfrm>
              <a:off x="1208" y="25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0" name="Line 40"/>
            <p:cNvSpPr>
              <a:spLocks noChangeShapeType="1"/>
            </p:cNvSpPr>
            <p:nvPr/>
          </p:nvSpPr>
          <p:spPr bwMode="auto">
            <a:xfrm>
              <a:off x="1208" y="24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1" name="Line 41"/>
            <p:cNvSpPr>
              <a:spLocks noChangeShapeType="1"/>
            </p:cNvSpPr>
            <p:nvPr/>
          </p:nvSpPr>
          <p:spPr bwMode="auto">
            <a:xfrm>
              <a:off x="1208" y="24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2" name="Line 42"/>
            <p:cNvSpPr>
              <a:spLocks noChangeShapeType="1"/>
            </p:cNvSpPr>
            <p:nvPr/>
          </p:nvSpPr>
          <p:spPr bwMode="auto">
            <a:xfrm>
              <a:off x="1208" y="23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3" name="Line 43"/>
            <p:cNvSpPr>
              <a:spLocks noChangeShapeType="1"/>
            </p:cNvSpPr>
            <p:nvPr/>
          </p:nvSpPr>
          <p:spPr bwMode="auto">
            <a:xfrm>
              <a:off x="1208" y="23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4" name="Line 44"/>
            <p:cNvSpPr>
              <a:spLocks noChangeShapeType="1"/>
            </p:cNvSpPr>
            <p:nvPr/>
          </p:nvSpPr>
          <p:spPr bwMode="auto">
            <a:xfrm>
              <a:off x="1208" y="21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5" name="Line 45"/>
            <p:cNvSpPr>
              <a:spLocks noChangeShapeType="1"/>
            </p:cNvSpPr>
            <p:nvPr/>
          </p:nvSpPr>
          <p:spPr bwMode="auto">
            <a:xfrm>
              <a:off x="1208" y="21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6" name="Line 46"/>
            <p:cNvSpPr>
              <a:spLocks noChangeShapeType="1"/>
            </p:cNvSpPr>
            <p:nvPr/>
          </p:nvSpPr>
          <p:spPr bwMode="auto">
            <a:xfrm>
              <a:off x="1208" y="20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7" name="Line 47"/>
            <p:cNvSpPr>
              <a:spLocks noChangeShapeType="1"/>
            </p:cNvSpPr>
            <p:nvPr/>
          </p:nvSpPr>
          <p:spPr bwMode="auto">
            <a:xfrm>
              <a:off x="1208" y="20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8" name="Line 48"/>
            <p:cNvSpPr>
              <a:spLocks noChangeShapeType="1"/>
            </p:cNvSpPr>
            <p:nvPr/>
          </p:nvSpPr>
          <p:spPr bwMode="auto">
            <a:xfrm>
              <a:off x="1208" y="19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9" name="Line 49"/>
            <p:cNvSpPr>
              <a:spLocks noChangeShapeType="1"/>
            </p:cNvSpPr>
            <p:nvPr/>
          </p:nvSpPr>
          <p:spPr bwMode="auto">
            <a:xfrm>
              <a:off x="1208" y="18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0" name="Line 50"/>
            <p:cNvSpPr>
              <a:spLocks noChangeShapeType="1"/>
            </p:cNvSpPr>
            <p:nvPr/>
          </p:nvSpPr>
          <p:spPr bwMode="auto">
            <a:xfrm>
              <a:off x="1208" y="17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1" name="Line 51"/>
            <p:cNvSpPr>
              <a:spLocks noChangeShapeType="1"/>
            </p:cNvSpPr>
            <p:nvPr/>
          </p:nvSpPr>
          <p:spPr bwMode="auto">
            <a:xfrm>
              <a:off x="1208" y="17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2" name="Line 52"/>
            <p:cNvSpPr>
              <a:spLocks noChangeShapeType="1"/>
            </p:cNvSpPr>
            <p:nvPr/>
          </p:nvSpPr>
          <p:spPr bwMode="auto">
            <a:xfrm>
              <a:off x="1208" y="16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3" name="Line 53"/>
            <p:cNvSpPr>
              <a:spLocks noChangeShapeType="1"/>
            </p:cNvSpPr>
            <p:nvPr/>
          </p:nvSpPr>
          <p:spPr bwMode="auto">
            <a:xfrm>
              <a:off x="1208" y="15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4" name="Line 54"/>
            <p:cNvSpPr>
              <a:spLocks noChangeShapeType="1"/>
            </p:cNvSpPr>
            <p:nvPr/>
          </p:nvSpPr>
          <p:spPr bwMode="auto">
            <a:xfrm>
              <a:off x="1208" y="149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5" name="Line 55"/>
            <p:cNvSpPr>
              <a:spLocks noChangeShapeType="1"/>
            </p:cNvSpPr>
            <p:nvPr/>
          </p:nvSpPr>
          <p:spPr bwMode="auto">
            <a:xfrm>
              <a:off x="1208" y="14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sp>
        <p:nvSpPr>
          <p:cNvPr id="113677" name="Line 56"/>
          <p:cNvSpPr>
            <a:spLocks noChangeShapeType="1"/>
          </p:cNvSpPr>
          <p:nvPr/>
        </p:nvSpPr>
        <p:spPr bwMode="auto">
          <a:xfrm flipV="1">
            <a:off x="6320368" y="1706563"/>
            <a:ext cx="2117" cy="1917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678" name="Line 57"/>
          <p:cNvSpPr>
            <a:spLocks noChangeShapeType="1"/>
          </p:cNvSpPr>
          <p:nvPr/>
        </p:nvSpPr>
        <p:spPr bwMode="auto">
          <a:xfrm>
            <a:off x="6311900" y="3624270"/>
            <a:ext cx="4699000" cy="1587"/>
          </a:xfrm>
          <a:prstGeom prst="line">
            <a:avLst/>
          </a:prstGeom>
          <a:noFill/>
          <a:ln w="127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679" name="Rectangle 58"/>
          <p:cNvSpPr>
            <a:spLocks noChangeArrowheads="1"/>
          </p:cNvSpPr>
          <p:nvPr/>
        </p:nvSpPr>
        <p:spPr bwMode="auto">
          <a:xfrm>
            <a:off x="6087535" y="353218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endParaRPr lang="en-US" altLang="en-US" sz="1600" smtClean="0">
              <a:solidFill>
                <a:srgbClr val="000000"/>
              </a:solidFill>
            </a:endParaRPr>
          </a:p>
        </p:txBody>
      </p:sp>
      <p:sp>
        <p:nvSpPr>
          <p:cNvPr id="113680" name="Rectangle 59"/>
          <p:cNvSpPr>
            <a:spLocks noChangeArrowheads="1"/>
          </p:cNvSpPr>
          <p:nvPr/>
        </p:nvSpPr>
        <p:spPr bwMode="auto">
          <a:xfrm>
            <a:off x="5969002" y="32099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endParaRPr lang="en-US" altLang="en-US" sz="1600" smtClean="0">
              <a:solidFill>
                <a:srgbClr val="000000"/>
              </a:solidFill>
            </a:endParaRPr>
          </a:p>
        </p:txBody>
      </p:sp>
      <p:sp>
        <p:nvSpPr>
          <p:cNvPr id="113681" name="Rectangle 60"/>
          <p:cNvSpPr>
            <a:spLocks noChangeArrowheads="1"/>
          </p:cNvSpPr>
          <p:nvPr/>
        </p:nvSpPr>
        <p:spPr bwMode="auto">
          <a:xfrm>
            <a:off x="5969002" y="2889267"/>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20</a:t>
            </a:r>
            <a:endParaRPr lang="en-US" altLang="en-US" sz="1600" smtClean="0">
              <a:solidFill>
                <a:srgbClr val="000000"/>
              </a:solidFill>
            </a:endParaRPr>
          </a:p>
        </p:txBody>
      </p:sp>
      <p:sp>
        <p:nvSpPr>
          <p:cNvPr id="113682" name="Rectangle 61"/>
          <p:cNvSpPr>
            <a:spLocks noChangeArrowheads="1"/>
          </p:cNvSpPr>
          <p:nvPr/>
        </p:nvSpPr>
        <p:spPr bwMode="auto">
          <a:xfrm>
            <a:off x="5969002" y="2576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30</a:t>
            </a:r>
            <a:endParaRPr lang="en-US" altLang="en-US" sz="1600" smtClean="0">
              <a:solidFill>
                <a:srgbClr val="000000"/>
              </a:solidFill>
            </a:endParaRPr>
          </a:p>
        </p:txBody>
      </p:sp>
      <p:sp>
        <p:nvSpPr>
          <p:cNvPr id="113683" name="Rectangle 62"/>
          <p:cNvSpPr>
            <a:spLocks noChangeArrowheads="1"/>
          </p:cNvSpPr>
          <p:nvPr/>
        </p:nvSpPr>
        <p:spPr bwMode="auto">
          <a:xfrm>
            <a:off x="5969002" y="22574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40</a:t>
            </a:r>
            <a:endParaRPr lang="en-US" altLang="en-US" sz="1600" smtClean="0">
              <a:solidFill>
                <a:srgbClr val="000000"/>
              </a:solidFill>
            </a:endParaRPr>
          </a:p>
        </p:txBody>
      </p:sp>
      <p:sp>
        <p:nvSpPr>
          <p:cNvPr id="113684" name="Rectangle 63"/>
          <p:cNvSpPr>
            <a:spLocks noChangeArrowheads="1"/>
          </p:cNvSpPr>
          <p:nvPr/>
        </p:nvSpPr>
        <p:spPr bwMode="auto">
          <a:xfrm>
            <a:off x="5969002" y="1935166"/>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50</a:t>
            </a:r>
            <a:endParaRPr lang="en-US" altLang="en-US" sz="1600" smtClean="0">
              <a:solidFill>
                <a:srgbClr val="000000"/>
              </a:solidFill>
            </a:endParaRPr>
          </a:p>
        </p:txBody>
      </p:sp>
      <p:sp>
        <p:nvSpPr>
          <p:cNvPr id="113685" name="Rectangle 64"/>
          <p:cNvSpPr>
            <a:spLocks noChangeArrowheads="1"/>
          </p:cNvSpPr>
          <p:nvPr/>
        </p:nvSpPr>
        <p:spPr bwMode="auto">
          <a:xfrm>
            <a:off x="5969002" y="161448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60</a:t>
            </a:r>
            <a:endParaRPr lang="en-US" altLang="en-US" sz="1600" smtClean="0">
              <a:solidFill>
                <a:srgbClr val="000000"/>
              </a:solidFill>
            </a:endParaRPr>
          </a:p>
        </p:txBody>
      </p:sp>
      <p:sp>
        <p:nvSpPr>
          <p:cNvPr id="113686" name="Rectangle 65"/>
          <p:cNvSpPr>
            <a:spLocks noChangeArrowheads="1"/>
          </p:cNvSpPr>
          <p:nvPr/>
        </p:nvSpPr>
        <p:spPr bwMode="auto">
          <a:xfrm rot="-5400000">
            <a:off x="4903581" y="2583893"/>
            <a:ext cx="16821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Percent Change in D2R</a:t>
            </a:r>
            <a:endParaRPr lang="en-US" altLang="en-US" sz="1400" smtClean="0">
              <a:solidFill>
                <a:srgbClr val="000000"/>
              </a:solidFill>
            </a:endParaRPr>
          </a:p>
        </p:txBody>
      </p:sp>
      <p:sp>
        <p:nvSpPr>
          <p:cNvPr id="113687" name="Rectangle 66"/>
          <p:cNvSpPr>
            <a:spLocks noChangeArrowheads="1"/>
          </p:cNvSpPr>
          <p:nvPr/>
        </p:nvSpPr>
        <p:spPr bwMode="auto">
          <a:xfrm>
            <a:off x="7567085"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a:t>
            </a:r>
          </a:p>
        </p:txBody>
      </p:sp>
      <p:sp>
        <p:nvSpPr>
          <p:cNvPr id="113688" name="Rectangle 67"/>
          <p:cNvSpPr>
            <a:spLocks noChangeArrowheads="1"/>
          </p:cNvSpPr>
          <p:nvPr/>
        </p:nvSpPr>
        <p:spPr bwMode="auto">
          <a:xfrm>
            <a:off x="8153401" y="36290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a:t>
            </a:r>
          </a:p>
        </p:txBody>
      </p:sp>
      <p:sp>
        <p:nvSpPr>
          <p:cNvPr id="113689" name="Rectangle 68"/>
          <p:cNvSpPr>
            <a:spLocks noChangeArrowheads="1"/>
          </p:cNvSpPr>
          <p:nvPr/>
        </p:nvSpPr>
        <p:spPr bwMode="auto">
          <a:xfrm>
            <a:off x="8750301"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8</a:t>
            </a:r>
          </a:p>
        </p:txBody>
      </p:sp>
      <p:sp>
        <p:nvSpPr>
          <p:cNvPr id="113690" name="Rectangle 69"/>
          <p:cNvSpPr>
            <a:spLocks noChangeArrowheads="1"/>
          </p:cNvSpPr>
          <p:nvPr/>
        </p:nvSpPr>
        <p:spPr bwMode="auto">
          <a:xfrm>
            <a:off x="9294286" y="36290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p>
        </p:txBody>
      </p:sp>
      <p:sp>
        <p:nvSpPr>
          <p:cNvPr id="113691" name="Rectangle 70"/>
          <p:cNvSpPr>
            <a:spLocks noChangeArrowheads="1"/>
          </p:cNvSpPr>
          <p:nvPr/>
        </p:nvSpPr>
        <p:spPr bwMode="auto">
          <a:xfrm>
            <a:off x="10761134" y="3638554"/>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24</a:t>
            </a:r>
          </a:p>
        </p:txBody>
      </p:sp>
      <p:sp>
        <p:nvSpPr>
          <p:cNvPr id="113692" name="Rectangle 71"/>
          <p:cNvSpPr>
            <a:spLocks noChangeArrowheads="1"/>
          </p:cNvSpPr>
          <p:nvPr/>
        </p:nvSpPr>
        <p:spPr bwMode="auto">
          <a:xfrm>
            <a:off x="7306743" y="176371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0.0005</a:t>
            </a:r>
            <a:endParaRPr lang="en-US" altLang="en-US" sz="2400" smtClean="0">
              <a:solidFill>
                <a:srgbClr val="000000"/>
              </a:solidFill>
            </a:endParaRPr>
          </a:p>
        </p:txBody>
      </p:sp>
      <p:sp>
        <p:nvSpPr>
          <p:cNvPr id="113693" name="Rectangle 72"/>
          <p:cNvSpPr>
            <a:spLocks noChangeArrowheads="1"/>
          </p:cNvSpPr>
          <p:nvPr/>
        </p:nvSpPr>
        <p:spPr bwMode="auto">
          <a:xfrm>
            <a:off x="7937510" y="211296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0.0005</a:t>
            </a:r>
            <a:endParaRPr lang="en-US" altLang="en-US" sz="2400" smtClean="0">
              <a:solidFill>
                <a:srgbClr val="000000"/>
              </a:solidFill>
            </a:endParaRPr>
          </a:p>
        </p:txBody>
      </p:sp>
      <p:sp>
        <p:nvSpPr>
          <p:cNvPr id="113694" name="Rectangle 73"/>
          <p:cNvSpPr>
            <a:spLocks noChangeArrowheads="1"/>
          </p:cNvSpPr>
          <p:nvPr/>
        </p:nvSpPr>
        <p:spPr bwMode="auto">
          <a:xfrm>
            <a:off x="8525939" y="2433638"/>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0.005</a:t>
            </a:r>
            <a:endParaRPr lang="en-US" altLang="en-US" sz="2400" smtClean="0">
              <a:solidFill>
                <a:srgbClr val="000000"/>
              </a:solidFill>
            </a:endParaRPr>
          </a:p>
        </p:txBody>
      </p:sp>
      <p:sp>
        <p:nvSpPr>
          <p:cNvPr id="113695" name="Rectangle 74"/>
          <p:cNvSpPr>
            <a:spLocks noChangeArrowheads="1"/>
          </p:cNvSpPr>
          <p:nvPr/>
        </p:nvSpPr>
        <p:spPr bwMode="auto">
          <a:xfrm>
            <a:off x="9050878" y="3030538"/>
            <a:ext cx="5883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FF"/>
                </a:solidFill>
              </a:rPr>
              <a:t>p &lt; 0.10</a:t>
            </a:r>
            <a:endParaRPr lang="en-US" altLang="en-US" sz="2400" smtClean="0">
              <a:solidFill>
                <a:srgbClr val="FFFFFF"/>
              </a:solidFill>
            </a:endParaRPr>
          </a:p>
        </p:txBody>
      </p:sp>
      <p:sp>
        <p:nvSpPr>
          <p:cNvPr id="113696" name="Rectangle 75"/>
          <p:cNvSpPr>
            <a:spLocks noChangeArrowheads="1"/>
          </p:cNvSpPr>
          <p:nvPr/>
        </p:nvSpPr>
        <p:spPr bwMode="auto">
          <a:xfrm>
            <a:off x="10473278" y="2462213"/>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0.005</a:t>
            </a:r>
            <a:endParaRPr lang="en-US" altLang="en-US" sz="2400" smtClean="0">
              <a:solidFill>
                <a:srgbClr val="000000"/>
              </a:solidFill>
            </a:endParaRPr>
          </a:p>
        </p:txBody>
      </p:sp>
      <p:sp>
        <p:nvSpPr>
          <p:cNvPr id="113697" name="Text Box 76"/>
          <p:cNvSpPr txBox="1">
            <a:spLocks noChangeArrowheads="1"/>
          </p:cNvSpPr>
          <p:nvPr/>
        </p:nvSpPr>
        <p:spPr bwMode="auto">
          <a:xfrm rot="-5400000">
            <a:off x="6109411" y="1730786"/>
            <a:ext cx="1122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000000"/>
                </a:solidFill>
              </a:rPr>
              <a:t>1st D2R Vector</a:t>
            </a:r>
          </a:p>
        </p:txBody>
      </p:sp>
      <p:sp>
        <p:nvSpPr>
          <p:cNvPr id="113698" name="Rectangle 77"/>
          <p:cNvSpPr>
            <a:spLocks noChangeArrowheads="1"/>
          </p:cNvSpPr>
          <p:nvPr/>
        </p:nvSpPr>
        <p:spPr bwMode="auto">
          <a:xfrm>
            <a:off x="6413501" y="3641732"/>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p>
        </p:txBody>
      </p:sp>
      <p:sp>
        <p:nvSpPr>
          <p:cNvPr id="113699" name="Line 78"/>
          <p:cNvSpPr>
            <a:spLocks noChangeShapeType="1"/>
          </p:cNvSpPr>
          <p:nvPr/>
        </p:nvSpPr>
        <p:spPr bwMode="auto">
          <a:xfrm flipH="1">
            <a:off x="99652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00" name="Line 79"/>
          <p:cNvSpPr>
            <a:spLocks noChangeShapeType="1"/>
          </p:cNvSpPr>
          <p:nvPr/>
        </p:nvSpPr>
        <p:spPr bwMode="auto">
          <a:xfrm flipH="1">
            <a:off x="100668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3701" name="Picture 80"/>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423845" y="2020888"/>
            <a:ext cx="117475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2" name="Picture 81" descr="adeno_dr2"/>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390911" y="1362092"/>
            <a:ext cx="630767" cy="46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703" name="Text Box 83"/>
          <p:cNvSpPr txBox="1">
            <a:spLocks noChangeArrowheads="1"/>
          </p:cNvSpPr>
          <p:nvPr/>
        </p:nvSpPr>
        <p:spPr bwMode="auto">
          <a:xfrm>
            <a:off x="5583778" y="3509963"/>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a:p>
            <a:pPr eaLnBrk="0" fontAlgn="base" hangingPunct="0">
              <a:spcBef>
                <a:spcPct val="0"/>
              </a:spcBef>
              <a:spcAft>
                <a:spcPct val="0"/>
              </a:spcAft>
              <a:buFontTx/>
              <a:buNone/>
            </a:pPr>
            <a:endParaRPr lang="en-US" altLang="en-US" sz="2400" smtClean="0">
              <a:solidFill>
                <a:srgbClr val="000000"/>
              </a:solidFill>
            </a:endParaRPr>
          </a:p>
        </p:txBody>
      </p:sp>
      <p:sp>
        <p:nvSpPr>
          <p:cNvPr id="113704" name="Text Box 84"/>
          <p:cNvSpPr txBox="1">
            <a:spLocks noChangeArrowheads="1"/>
          </p:cNvSpPr>
          <p:nvPr/>
        </p:nvSpPr>
        <p:spPr bwMode="auto">
          <a:xfrm rot="-5400000">
            <a:off x="10809060" y="3542441"/>
            <a:ext cx="782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000" b="1" smtClean="0">
                <a:solidFill>
                  <a:srgbClr val="00FFFF"/>
                </a:solidFill>
              </a:rPr>
              <a:t>Null Vector</a:t>
            </a:r>
          </a:p>
        </p:txBody>
      </p:sp>
      <p:sp>
        <p:nvSpPr>
          <p:cNvPr id="113705" name="Line 85"/>
          <p:cNvSpPr>
            <a:spLocks noChangeShapeType="1"/>
          </p:cNvSpPr>
          <p:nvPr/>
        </p:nvSpPr>
        <p:spPr bwMode="auto">
          <a:xfrm>
            <a:off x="6326720" y="4040192"/>
            <a:ext cx="5594349"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113706" name="Group 86"/>
          <p:cNvGrpSpPr>
            <a:grpSpLocks/>
          </p:cNvGrpSpPr>
          <p:nvPr/>
        </p:nvGrpSpPr>
        <p:grpSpPr bwMode="auto">
          <a:xfrm>
            <a:off x="7541685" y="4059246"/>
            <a:ext cx="201083" cy="1781175"/>
            <a:chOff x="1960" y="1944"/>
            <a:chExt cx="96" cy="1417"/>
          </a:xfrm>
        </p:grpSpPr>
        <p:sp>
          <p:nvSpPr>
            <p:cNvPr id="113799" name="Rectangle 87"/>
            <p:cNvSpPr>
              <a:spLocks noChangeArrowheads="1"/>
            </p:cNvSpPr>
            <p:nvPr/>
          </p:nvSpPr>
          <p:spPr bwMode="auto">
            <a:xfrm>
              <a:off x="1960" y="1944"/>
              <a:ext cx="96" cy="1184"/>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00" name="Rectangle 88"/>
            <p:cNvSpPr>
              <a:spLocks noChangeArrowheads="1"/>
            </p:cNvSpPr>
            <p:nvPr/>
          </p:nvSpPr>
          <p:spPr bwMode="auto">
            <a:xfrm>
              <a:off x="1960" y="1944"/>
              <a:ext cx="96" cy="1184"/>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01" name="Line 89"/>
            <p:cNvSpPr>
              <a:spLocks noChangeShapeType="1"/>
            </p:cNvSpPr>
            <p:nvPr/>
          </p:nvSpPr>
          <p:spPr bwMode="auto">
            <a:xfrm>
              <a:off x="2008" y="3128"/>
              <a:ext cx="1"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2" name="Line 90"/>
            <p:cNvSpPr>
              <a:spLocks noChangeShapeType="1"/>
            </p:cNvSpPr>
            <p:nvPr/>
          </p:nvSpPr>
          <p:spPr bwMode="auto">
            <a:xfrm>
              <a:off x="1992" y="336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3" name="Line 91"/>
            <p:cNvSpPr>
              <a:spLocks noChangeShapeType="1"/>
            </p:cNvSpPr>
            <p:nvPr/>
          </p:nvSpPr>
          <p:spPr bwMode="auto">
            <a:xfrm flipV="1">
              <a:off x="2008" y="2888"/>
              <a:ext cx="1"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4" name="Line 92"/>
            <p:cNvSpPr>
              <a:spLocks noChangeShapeType="1"/>
            </p:cNvSpPr>
            <p:nvPr/>
          </p:nvSpPr>
          <p:spPr bwMode="auto">
            <a:xfrm>
              <a:off x="1992" y="2888"/>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7" name="Group 93"/>
          <p:cNvGrpSpPr>
            <a:grpSpLocks/>
          </p:cNvGrpSpPr>
          <p:nvPr/>
        </p:nvGrpSpPr>
        <p:grpSpPr bwMode="auto">
          <a:xfrm>
            <a:off x="8172453" y="4059238"/>
            <a:ext cx="201083" cy="1358900"/>
            <a:chOff x="2216" y="1944"/>
            <a:chExt cx="96" cy="1081"/>
          </a:xfrm>
        </p:grpSpPr>
        <p:sp>
          <p:nvSpPr>
            <p:cNvPr id="113793" name="Rectangle 94"/>
            <p:cNvSpPr>
              <a:spLocks noChangeArrowheads="1"/>
            </p:cNvSpPr>
            <p:nvPr/>
          </p:nvSpPr>
          <p:spPr bwMode="auto">
            <a:xfrm>
              <a:off x="2216" y="1944"/>
              <a:ext cx="96" cy="960"/>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94" name="Rectangle 95"/>
            <p:cNvSpPr>
              <a:spLocks noChangeArrowheads="1"/>
            </p:cNvSpPr>
            <p:nvPr/>
          </p:nvSpPr>
          <p:spPr bwMode="auto">
            <a:xfrm>
              <a:off x="2216" y="1944"/>
              <a:ext cx="96" cy="960"/>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95" name="Line 96"/>
            <p:cNvSpPr>
              <a:spLocks noChangeShapeType="1"/>
            </p:cNvSpPr>
            <p:nvPr/>
          </p:nvSpPr>
          <p:spPr bwMode="auto">
            <a:xfrm>
              <a:off x="2264" y="2904"/>
              <a:ext cx="1"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6" name="Line 97"/>
            <p:cNvSpPr>
              <a:spLocks noChangeShapeType="1"/>
            </p:cNvSpPr>
            <p:nvPr/>
          </p:nvSpPr>
          <p:spPr bwMode="auto">
            <a:xfrm>
              <a:off x="2248" y="3024"/>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7" name="Line 98"/>
            <p:cNvSpPr>
              <a:spLocks noChangeShapeType="1"/>
            </p:cNvSpPr>
            <p:nvPr/>
          </p:nvSpPr>
          <p:spPr bwMode="auto">
            <a:xfrm flipV="1">
              <a:off x="2264" y="2792"/>
              <a:ext cx="1"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8" name="Line 99"/>
            <p:cNvSpPr>
              <a:spLocks noChangeShapeType="1"/>
            </p:cNvSpPr>
            <p:nvPr/>
          </p:nvSpPr>
          <p:spPr bwMode="auto">
            <a:xfrm>
              <a:off x="2248" y="279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8" name="Group 100"/>
          <p:cNvGrpSpPr>
            <a:grpSpLocks/>
          </p:cNvGrpSpPr>
          <p:nvPr/>
        </p:nvGrpSpPr>
        <p:grpSpPr bwMode="auto">
          <a:xfrm>
            <a:off x="8805333" y="4059238"/>
            <a:ext cx="203200" cy="825500"/>
            <a:chOff x="2472" y="1944"/>
            <a:chExt cx="96" cy="657"/>
          </a:xfrm>
        </p:grpSpPr>
        <p:sp>
          <p:nvSpPr>
            <p:cNvPr id="113787" name="Rectangle 101"/>
            <p:cNvSpPr>
              <a:spLocks noChangeArrowheads="1"/>
            </p:cNvSpPr>
            <p:nvPr/>
          </p:nvSpPr>
          <p:spPr bwMode="auto">
            <a:xfrm>
              <a:off x="2472" y="1944"/>
              <a:ext cx="96" cy="592"/>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8" name="Rectangle 102"/>
            <p:cNvSpPr>
              <a:spLocks noChangeArrowheads="1"/>
            </p:cNvSpPr>
            <p:nvPr/>
          </p:nvSpPr>
          <p:spPr bwMode="auto">
            <a:xfrm>
              <a:off x="2472" y="1944"/>
              <a:ext cx="96" cy="592"/>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9" name="Line 103"/>
            <p:cNvSpPr>
              <a:spLocks noChangeShapeType="1"/>
            </p:cNvSpPr>
            <p:nvPr/>
          </p:nvSpPr>
          <p:spPr bwMode="auto">
            <a:xfrm>
              <a:off x="2520" y="2536"/>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0" name="Line 104"/>
            <p:cNvSpPr>
              <a:spLocks noChangeShapeType="1"/>
            </p:cNvSpPr>
            <p:nvPr/>
          </p:nvSpPr>
          <p:spPr bwMode="auto">
            <a:xfrm>
              <a:off x="2504" y="260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1" name="Line 105"/>
            <p:cNvSpPr>
              <a:spLocks noChangeShapeType="1"/>
            </p:cNvSpPr>
            <p:nvPr/>
          </p:nvSpPr>
          <p:spPr bwMode="auto">
            <a:xfrm flipV="1">
              <a:off x="2520" y="2472"/>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2" name="Line 106"/>
            <p:cNvSpPr>
              <a:spLocks noChangeShapeType="1"/>
            </p:cNvSpPr>
            <p:nvPr/>
          </p:nvSpPr>
          <p:spPr bwMode="auto">
            <a:xfrm>
              <a:off x="2504" y="247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9" name="Group 107"/>
          <p:cNvGrpSpPr>
            <a:grpSpLocks/>
          </p:cNvGrpSpPr>
          <p:nvPr/>
        </p:nvGrpSpPr>
        <p:grpSpPr bwMode="auto">
          <a:xfrm>
            <a:off x="9347212" y="4059244"/>
            <a:ext cx="207433" cy="725487"/>
            <a:chOff x="2728" y="1944"/>
            <a:chExt cx="96" cy="577"/>
          </a:xfrm>
        </p:grpSpPr>
        <p:sp>
          <p:nvSpPr>
            <p:cNvPr id="113781" name="Rectangle 108"/>
            <p:cNvSpPr>
              <a:spLocks noChangeArrowheads="1"/>
            </p:cNvSpPr>
            <p:nvPr/>
          </p:nvSpPr>
          <p:spPr bwMode="auto">
            <a:xfrm>
              <a:off x="2728" y="1944"/>
              <a:ext cx="96" cy="48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2" name="Rectangle 109"/>
            <p:cNvSpPr>
              <a:spLocks noChangeArrowheads="1"/>
            </p:cNvSpPr>
            <p:nvPr/>
          </p:nvSpPr>
          <p:spPr bwMode="auto">
            <a:xfrm>
              <a:off x="2728" y="1944"/>
              <a:ext cx="96" cy="488"/>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3" name="Line 110"/>
            <p:cNvSpPr>
              <a:spLocks noChangeShapeType="1"/>
            </p:cNvSpPr>
            <p:nvPr/>
          </p:nvSpPr>
          <p:spPr bwMode="auto">
            <a:xfrm>
              <a:off x="2776" y="2432"/>
              <a:ext cx="1"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4" name="Line 111"/>
            <p:cNvSpPr>
              <a:spLocks noChangeShapeType="1"/>
            </p:cNvSpPr>
            <p:nvPr/>
          </p:nvSpPr>
          <p:spPr bwMode="auto">
            <a:xfrm>
              <a:off x="2760" y="252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5" name="Line 112"/>
            <p:cNvSpPr>
              <a:spLocks noChangeShapeType="1"/>
            </p:cNvSpPr>
            <p:nvPr/>
          </p:nvSpPr>
          <p:spPr bwMode="auto">
            <a:xfrm flipV="1">
              <a:off x="2776" y="2352"/>
              <a:ext cx="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6" name="Line 113"/>
            <p:cNvSpPr>
              <a:spLocks noChangeShapeType="1"/>
            </p:cNvSpPr>
            <p:nvPr/>
          </p:nvSpPr>
          <p:spPr bwMode="auto">
            <a:xfrm>
              <a:off x="2760" y="235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10" name="Group 114"/>
          <p:cNvGrpSpPr>
            <a:grpSpLocks/>
          </p:cNvGrpSpPr>
          <p:nvPr/>
        </p:nvGrpSpPr>
        <p:grpSpPr bwMode="auto">
          <a:xfrm>
            <a:off x="10801352" y="4059238"/>
            <a:ext cx="209549" cy="1681162"/>
            <a:chOff x="4520" y="1944"/>
            <a:chExt cx="96" cy="1337"/>
          </a:xfrm>
        </p:grpSpPr>
        <p:sp>
          <p:nvSpPr>
            <p:cNvPr id="113775" name="Rectangle 115"/>
            <p:cNvSpPr>
              <a:spLocks noChangeArrowheads="1"/>
            </p:cNvSpPr>
            <p:nvPr/>
          </p:nvSpPr>
          <p:spPr bwMode="auto">
            <a:xfrm>
              <a:off x="4520" y="1944"/>
              <a:ext cx="96" cy="1112"/>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6" name="Rectangle 116"/>
            <p:cNvSpPr>
              <a:spLocks noChangeArrowheads="1"/>
            </p:cNvSpPr>
            <p:nvPr/>
          </p:nvSpPr>
          <p:spPr bwMode="auto">
            <a:xfrm>
              <a:off x="4520" y="1944"/>
              <a:ext cx="96" cy="1112"/>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7" name="Line 117"/>
            <p:cNvSpPr>
              <a:spLocks noChangeShapeType="1"/>
            </p:cNvSpPr>
            <p:nvPr/>
          </p:nvSpPr>
          <p:spPr bwMode="auto">
            <a:xfrm>
              <a:off x="4568" y="3056"/>
              <a:ext cx="1" cy="224"/>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8" name="Line 118"/>
            <p:cNvSpPr>
              <a:spLocks noChangeShapeType="1"/>
            </p:cNvSpPr>
            <p:nvPr/>
          </p:nvSpPr>
          <p:spPr bwMode="auto">
            <a:xfrm>
              <a:off x="4552" y="328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9" name="Line 119"/>
            <p:cNvSpPr>
              <a:spLocks noChangeShapeType="1"/>
            </p:cNvSpPr>
            <p:nvPr/>
          </p:nvSpPr>
          <p:spPr bwMode="auto">
            <a:xfrm flipV="1">
              <a:off x="4568" y="2840"/>
              <a:ext cx="1" cy="216"/>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0" name="Line 120"/>
            <p:cNvSpPr>
              <a:spLocks noChangeShapeType="1"/>
            </p:cNvSpPr>
            <p:nvPr/>
          </p:nvSpPr>
          <p:spPr bwMode="auto">
            <a:xfrm>
              <a:off x="4552" y="284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11" name="Group 121"/>
          <p:cNvGrpSpPr>
            <a:grpSpLocks/>
          </p:cNvGrpSpPr>
          <p:nvPr/>
        </p:nvGrpSpPr>
        <p:grpSpPr bwMode="auto">
          <a:xfrm>
            <a:off x="11118851" y="4059243"/>
            <a:ext cx="203200" cy="363537"/>
            <a:chOff x="4648" y="1944"/>
            <a:chExt cx="96" cy="289"/>
          </a:xfrm>
        </p:grpSpPr>
        <p:sp>
          <p:nvSpPr>
            <p:cNvPr id="113769" name="Rectangle 122"/>
            <p:cNvSpPr>
              <a:spLocks noChangeArrowheads="1"/>
            </p:cNvSpPr>
            <p:nvPr/>
          </p:nvSpPr>
          <p:spPr bwMode="auto">
            <a:xfrm>
              <a:off x="4648" y="1944"/>
              <a:ext cx="96" cy="256"/>
            </a:xfrm>
            <a:prstGeom prst="rect">
              <a:avLst/>
            </a:prstGeom>
            <a:solidFill>
              <a:srgbClr val="00FFFF"/>
            </a:solidFill>
            <a:ln w="9525">
              <a:solidFill>
                <a:srgbClr val="00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0" name="Rectangle 123"/>
            <p:cNvSpPr>
              <a:spLocks noChangeArrowheads="1"/>
            </p:cNvSpPr>
            <p:nvPr/>
          </p:nvSpPr>
          <p:spPr bwMode="auto">
            <a:xfrm>
              <a:off x="4648" y="1944"/>
              <a:ext cx="96" cy="256"/>
            </a:xfrm>
            <a:prstGeom prst="rect">
              <a:avLst/>
            </a:prstGeom>
            <a:solidFill>
              <a:srgbClr val="00FFFF"/>
            </a:solidFill>
            <a:ln w="12700">
              <a:solidFill>
                <a:srgbClr val="00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1" name="Line 124"/>
            <p:cNvSpPr>
              <a:spLocks noChangeShapeType="1"/>
            </p:cNvSpPr>
            <p:nvPr/>
          </p:nvSpPr>
          <p:spPr bwMode="auto">
            <a:xfrm>
              <a:off x="4696" y="2200"/>
              <a:ext cx="1"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2" name="Line 125"/>
            <p:cNvSpPr>
              <a:spLocks noChangeShapeType="1"/>
            </p:cNvSpPr>
            <p:nvPr/>
          </p:nvSpPr>
          <p:spPr bwMode="auto">
            <a:xfrm>
              <a:off x="4680" y="2232"/>
              <a:ext cx="32" cy="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3" name="Line 126"/>
            <p:cNvSpPr>
              <a:spLocks noChangeShapeType="1"/>
            </p:cNvSpPr>
            <p:nvPr/>
          </p:nvSpPr>
          <p:spPr bwMode="auto">
            <a:xfrm flipV="1">
              <a:off x="4696" y="2168"/>
              <a:ext cx="1"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4" name="Line 127"/>
            <p:cNvSpPr>
              <a:spLocks noChangeShapeType="1"/>
            </p:cNvSpPr>
            <p:nvPr/>
          </p:nvSpPr>
          <p:spPr bwMode="auto">
            <a:xfrm>
              <a:off x="4680" y="2168"/>
              <a:ext cx="32" cy="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sp>
        <p:nvSpPr>
          <p:cNvPr id="113712" name="Line 128"/>
          <p:cNvSpPr>
            <a:spLocks noChangeShapeType="1"/>
          </p:cNvSpPr>
          <p:nvPr/>
        </p:nvSpPr>
        <p:spPr bwMode="auto">
          <a:xfrm flipV="1">
            <a:off x="6337300" y="4027488"/>
            <a:ext cx="0" cy="216376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13" name="Line 129"/>
          <p:cNvSpPr>
            <a:spLocks noChangeShapeType="1"/>
          </p:cNvSpPr>
          <p:nvPr/>
        </p:nvSpPr>
        <p:spPr bwMode="auto">
          <a:xfrm>
            <a:off x="6326720" y="6181725"/>
            <a:ext cx="54673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14" name="Rectangle 130"/>
          <p:cNvSpPr>
            <a:spLocks noChangeArrowheads="1"/>
          </p:cNvSpPr>
          <p:nvPr/>
        </p:nvSpPr>
        <p:spPr bwMode="auto">
          <a:xfrm>
            <a:off x="5869519" y="604837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-100</a:t>
            </a:r>
            <a:endParaRPr lang="en-US" altLang="en-US" sz="1400" smtClean="0">
              <a:solidFill>
                <a:srgbClr val="000000"/>
              </a:solidFill>
            </a:endParaRPr>
          </a:p>
        </p:txBody>
      </p:sp>
      <p:sp>
        <p:nvSpPr>
          <p:cNvPr id="113715" name="Rectangle 131"/>
          <p:cNvSpPr>
            <a:spLocks noChangeArrowheads="1"/>
          </p:cNvSpPr>
          <p:nvPr/>
        </p:nvSpPr>
        <p:spPr bwMode="auto">
          <a:xfrm>
            <a:off x="6015567" y="561816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-80</a:t>
            </a:r>
            <a:endParaRPr lang="en-US" altLang="en-US" sz="1400" smtClean="0">
              <a:solidFill>
                <a:srgbClr val="000000"/>
              </a:solidFill>
            </a:endParaRPr>
          </a:p>
        </p:txBody>
      </p:sp>
      <p:sp>
        <p:nvSpPr>
          <p:cNvPr id="113716" name="Rectangle 132"/>
          <p:cNvSpPr>
            <a:spLocks noChangeArrowheads="1"/>
          </p:cNvSpPr>
          <p:nvPr/>
        </p:nvSpPr>
        <p:spPr bwMode="auto">
          <a:xfrm>
            <a:off x="6015567" y="5187950"/>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-60</a:t>
            </a:r>
            <a:endParaRPr lang="en-US" altLang="en-US" sz="1400" smtClean="0">
              <a:solidFill>
                <a:srgbClr val="000000"/>
              </a:solidFill>
            </a:endParaRPr>
          </a:p>
        </p:txBody>
      </p:sp>
      <p:sp>
        <p:nvSpPr>
          <p:cNvPr id="113717" name="Rectangle 133"/>
          <p:cNvSpPr>
            <a:spLocks noChangeArrowheads="1"/>
          </p:cNvSpPr>
          <p:nvPr/>
        </p:nvSpPr>
        <p:spPr bwMode="auto">
          <a:xfrm>
            <a:off x="6015567" y="4757738"/>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-40</a:t>
            </a:r>
            <a:endParaRPr lang="en-US" altLang="en-US" sz="1400" smtClean="0">
              <a:solidFill>
                <a:srgbClr val="000000"/>
              </a:solidFill>
            </a:endParaRPr>
          </a:p>
        </p:txBody>
      </p:sp>
      <p:sp>
        <p:nvSpPr>
          <p:cNvPr id="113718" name="Rectangle 134"/>
          <p:cNvSpPr>
            <a:spLocks noChangeArrowheads="1"/>
          </p:cNvSpPr>
          <p:nvPr/>
        </p:nvSpPr>
        <p:spPr bwMode="auto">
          <a:xfrm>
            <a:off x="6015567" y="431641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-20</a:t>
            </a:r>
            <a:endParaRPr lang="en-US" altLang="en-US" sz="1400" smtClean="0">
              <a:solidFill>
                <a:srgbClr val="000000"/>
              </a:solidFill>
            </a:endParaRPr>
          </a:p>
        </p:txBody>
      </p:sp>
      <p:sp>
        <p:nvSpPr>
          <p:cNvPr id="113719" name="Rectangle 135"/>
          <p:cNvSpPr>
            <a:spLocks noChangeArrowheads="1"/>
          </p:cNvSpPr>
          <p:nvPr/>
        </p:nvSpPr>
        <p:spPr bwMode="auto">
          <a:xfrm>
            <a:off x="6140451" y="3886200"/>
            <a:ext cx="1314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 0</a:t>
            </a:r>
            <a:endParaRPr lang="en-US" altLang="en-US" sz="1400" smtClean="0">
              <a:solidFill>
                <a:srgbClr val="000000"/>
              </a:solidFill>
            </a:endParaRPr>
          </a:p>
        </p:txBody>
      </p:sp>
      <p:sp>
        <p:nvSpPr>
          <p:cNvPr id="113720" name="Rectangle 136"/>
          <p:cNvSpPr>
            <a:spLocks noChangeArrowheads="1"/>
          </p:cNvSpPr>
          <p:nvPr/>
        </p:nvSpPr>
        <p:spPr bwMode="auto">
          <a:xfrm>
            <a:off x="8557685" y="6461142"/>
            <a:ext cx="9808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Time (days)</a:t>
            </a:r>
            <a:endParaRPr lang="en-US" altLang="en-US" sz="1600" smtClean="0">
              <a:solidFill>
                <a:srgbClr val="000000"/>
              </a:solidFill>
            </a:endParaRPr>
          </a:p>
        </p:txBody>
      </p:sp>
      <p:sp>
        <p:nvSpPr>
          <p:cNvPr id="113721" name="Rectangle 137"/>
          <p:cNvSpPr>
            <a:spLocks noChangeArrowheads="1"/>
          </p:cNvSpPr>
          <p:nvPr/>
        </p:nvSpPr>
        <p:spPr bwMode="auto">
          <a:xfrm>
            <a:off x="75861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a:t>
            </a:r>
            <a:endParaRPr lang="en-US" altLang="en-US" sz="1600" smtClean="0">
              <a:solidFill>
                <a:srgbClr val="000000"/>
              </a:solidFill>
            </a:endParaRPr>
          </a:p>
        </p:txBody>
      </p:sp>
      <p:sp>
        <p:nvSpPr>
          <p:cNvPr id="113722" name="Rectangle 138"/>
          <p:cNvSpPr>
            <a:spLocks noChangeArrowheads="1"/>
          </p:cNvSpPr>
          <p:nvPr/>
        </p:nvSpPr>
        <p:spPr bwMode="auto">
          <a:xfrm>
            <a:off x="82592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a:t>
            </a:r>
            <a:endParaRPr lang="en-US" altLang="en-US" sz="1600" smtClean="0">
              <a:solidFill>
                <a:srgbClr val="000000"/>
              </a:solidFill>
            </a:endParaRPr>
          </a:p>
        </p:txBody>
      </p:sp>
      <p:sp>
        <p:nvSpPr>
          <p:cNvPr id="113723" name="Rectangle 139"/>
          <p:cNvSpPr>
            <a:spLocks noChangeArrowheads="1"/>
          </p:cNvSpPr>
          <p:nvPr/>
        </p:nvSpPr>
        <p:spPr bwMode="auto">
          <a:xfrm>
            <a:off x="88307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8</a:t>
            </a:r>
            <a:endParaRPr lang="en-US" altLang="en-US" sz="1600" smtClean="0">
              <a:solidFill>
                <a:srgbClr val="000000"/>
              </a:solidFill>
            </a:endParaRPr>
          </a:p>
        </p:txBody>
      </p:sp>
      <p:sp>
        <p:nvSpPr>
          <p:cNvPr id="113724" name="Rectangle 140"/>
          <p:cNvSpPr>
            <a:spLocks noChangeArrowheads="1"/>
          </p:cNvSpPr>
          <p:nvPr/>
        </p:nvSpPr>
        <p:spPr bwMode="auto">
          <a:xfrm>
            <a:off x="9215967"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endParaRPr lang="en-US" altLang="en-US" sz="1600" smtClean="0">
              <a:solidFill>
                <a:srgbClr val="000000"/>
              </a:solidFill>
            </a:endParaRPr>
          </a:p>
        </p:txBody>
      </p:sp>
      <p:sp>
        <p:nvSpPr>
          <p:cNvPr id="113725" name="Rectangle 141"/>
          <p:cNvSpPr>
            <a:spLocks noChangeArrowheads="1"/>
          </p:cNvSpPr>
          <p:nvPr/>
        </p:nvSpPr>
        <p:spPr bwMode="auto">
          <a:xfrm>
            <a:off x="10814051"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24</a:t>
            </a:r>
            <a:endParaRPr lang="en-US" altLang="en-US" sz="1600" smtClean="0">
              <a:solidFill>
                <a:srgbClr val="000000"/>
              </a:solidFill>
            </a:endParaRPr>
          </a:p>
        </p:txBody>
      </p:sp>
      <p:sp>
        <p:nvSpPr>
          <p:cNvPr id="113726" name="Text Box 142"/>
          <p:cNvSpPr txBox="1">
            <a:spLocks noChangeArrowheads="1"/>
          </p:cNvSpPr>
          <p:nvPr/>
        </p:nvSpPr>
        <p:spPr bwMode="auto">
          <a:xfrm>
            <a:off x="7294045" y="5859480"/>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27" name="Text Box 143"/>
          <p:cNvSpPr txBox="1">
            <a:spLocks noChangeArrowheads="1"/>
          </p:cNvSpPr>
          <p:nvPr/>
        </p:nvSpPr>
        <p:spPr bwMode="auto">
          <a:xfrm rot="-5378772">
            <a:off x="4594569" y="4785635"/>
            <a:ext cx="2190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 Change in Alcohol Intake</a:t>
            </a:r>
          </a:p>
        </p:txBody>
      </p:sp>
      <p:sp>
        <p:nvSpPr>
          <p:cNvPr id="113728" name="Text Box 144"/>
          <p:cNvSpPr txBox="1">
            <a:spLocks noChangeArrowheads="1"/>
          </p:cNvSpPr>
          <p:nvPr/>
        </p:nvSpPr>
        <p:spPr bwMode="auto">
          <a:xfrm>
            <a:off x="7878245" y="544514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29" name="Text Box 145"/>
          <p:cNvSpPr txBox="1">
            <a:spLocks noChangeArrowheads="1"/>
          </p:cNvSpPr>
          <p:nvPr/>
        </p:nvSpPr>
        <p:spPr bwMode="auto">
          <a:xfrm>
            <a:off x="10428829" y="580709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30" name="Text Box 146"/>
          <p:cNvSpPr txBox="1">
            <a:spLocks noChangeArrowheads="1"/>
          </p:cNvSpPr>
          <p:nvPr/>
        </p:nvSpPr>
        <p:spPr bwMode="auto">
          <a:xfrm>
            <a:off x="8447628" y="4926030"/>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0.01</a:t>
            </a:r>
          </a:p>
        </p:txBody>
      </p:sp>
      <p:sp>
        <p:nvSpPr>
          <p:cNvPr id="113731" name="Text Box 147"/>
          <p:cNvSpPr txBox="1">
            <a:spLocks noChangeArrowheads="1"/>
          </p:cNvSpPr>
          <p:nvPr/>
        </p:nvSpPr>
        <p:spPr bwMode="auto">
          <a:xfrm>
            <a:off x="8930228" y="4770455"/>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0.01</a:t>
            </a:r>
          </a:p>
        </p:txBody>
      </p:sp>
      <p:sp>
        <p:nvSpPr>
          <p:cNvPr id="113732" name="Text Box 148"/>
          <p:cNvSpPr txBox="1">
            <a:spLocks noChangeArrowheads="1"/>
          </p:cNvSpPr>
          <p:nvPr/>
        </p:nvSpPr>
        <p:spPr bwMode="auto">
          <a:xfrm>
            <a:off x="6256867" y="613568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p>
        </p:txBody>
      </p:sp>
      <p:sp>
        <p:nvSpPr>
          <p:cNvPr id="113733" name="Line 149"/>
          <p:cNvSpPr>
            <a:spLocks noChangeShapeType="1"/>
          </p:cNvSpPr>
          <p:nvPr/>
        </p:nvSpPr>
        <p:spPr bwMode="auto">
          <a:xfrm flipH="1">
            <a:off x="9863667" y="6096000"/>
            <a:ext cx="99484" cy="266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34" name="Line 150"/>
          <p:cNvSpPr>
            <a:spLocks noChangeShapeType="1"/>
          </p:cNvSpPr>
          <p:nvPr/>
        </p:nvSpPr>
        <p:spPr bwMode="auto">
          <a:xfrm flipH="1">
            <a:off x="9977967" y="6057900"/>
            <a:ext cx="1143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35" name="Oval 151"/>
          <p:cNvSpPr>
            <a:spLocks noChangeArrowheads="1"/>
          </p:cNvSpPr>
          <p:nvPr/>
        </p:nvSpPr>
        <p:spPr bwMode="auto">
          <a:xfrm>
            <a:off x="4775200" y="2259013"/>
            <a:ext cx="177800" cy="7461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cxnSp>
        <p:nvCxnSpPr>
          <p:cNvPr id="113736" name="AutoShape 152"/>
          <p:cNvCxnSpPr>
            <a:cxnSpLocks noChangeShapeType="1"/>
          </p:cNvCxnSpPr>
          <p:nvPr/>
        </p:nvCxnSpPr>
        <p:spPr bwMode="auto">
          <a:xfrm>
            <a:off x="4030145" y="1831975"/>
            <a:ext cx="895351" cy="49053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3737" name="Text Box 154"/>
          <p:cNvSpPr txBox="1">
            <a:spLocks noChangeArrowheads="1"/>
          </p:cNvSpPr>
          <p:nvPr/>
        </p:nvSpPr>
        <p:spPr bwMode="auto">
          <a:xfrm>
            <a:off x="232835" y="6415089"/>
            <a:ext cx="32950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Thanos, PK et al., </a:t>
            </a:r>
            <a:r>
              <a:rPr lang="en-US" altLang="en-US" sz="1600" i="1" smtClean="0">
                <a:solidFill>
                  <a:srgbClr val="000000"/>
                </a:solidFill>
              </a:rPr>
              <a:t>J Neurochem</a:t>
            </a:r>
            <a:r>
              <a:rPr lang="en-US" altLang="en-US" sz="1600" smtClean="0">
                <a:solidFill>
                  <a:srgbClr val="000000"/>
                </a:solidFill>
              </a:rPr>
              <a:t>, 2001.</a:t>
            </a:r>
          </a:p>
        </p:txBody>
      </p:sp>
      <p:sp>
        <p:nvSpPr>
          <p:cNvPr id="113738" name="Rectangle 155"/>
          <p:cNvSpPr>
            <a:spLocks noChangeArrowheads="1"/>
          </p:cNvSpPr>
          <p:nvPr/>
        </p:nvSpPr>
        <p:spPr bwMode="auto">
          <a:xfrm>
            <a:off x="342900" y="4179888"/>
            <a:ext cx="4876800" cy="1752600"/>
          </a:xfrm>
          <a:prstGeom prst="rect">
            <a:avLst/>
          </a:prstGeom>
          <a:solidFill>
            <a:schemeClr val="tx1"/>
          </a:solidFill>
          <a:ln w="38100">
            <a:solidFill>
              <a:schemeClr val="bg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000" smtClean="0">
              <a:solidFill>
                <a:srgbClr val="000000"/>
              </a:solidFill>
            </a:endParaRPr>
          </a:p>
        </p:txBody>
      </p:sp>
      <p:sp>
        <p:nvSpPr>
          <p:cNvPr id="113739" name="Freeform 156"/>
          <p:cNvSpPr>
            <a:spLocks/>
          </p:cNvSpPr>
          <p:nvPr/>
        </p:nvSpPr>
        <p:spPr bwMode="auto">
          <a:xfrm rot="-5373830">
            <a:off x="1407066" y="4912801"/>
            <a:ext cx="307975" cy="1534583"/>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 name="T15" fmla="*/ 0 w 326"/>
              <a:gd name="T16" fmla="*/ 0 h 1040"/>
              <a:gd name="T17" fmla="*/ 326 w 326"/>
              <a:gd name="T18" fmla="*/ 1040 h 1040"/>
            </a:gdLst>
            <a:ahLst/>
            <a:cxnLst>
              <a:cxn ang="T10">
                <a:pos x="T0" y="T1"/>
              </a:cxn>
              <a:cxn ang="T11">
                <a:pos x="T2" y="T3"/>
              </a:cxn>
              <a:cxn ang="T12">
                <a:pos x="T4" y="T5"/>
              </a:cxn>
              <a:cxn ang="T13">
                <a:pos x="T6" y="T7"/>
              </a:cxn>
              <a:cxn ang="T14">
                <a:pos x="T8" y="T9"/>
              </a:cxn>
            </a:cxnLst>
            <a:rect l="T15" t="T16" r="T17" b="T18"/>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0" name="Freeform 157"/>
          <p:cNvSpPr>
            <a:spLocks/>
          </p:cNvSpPr>
          <p:nvPr/>
        </p:nvSpPr>
        <p:spPr bwMode="auto">
          <a:xfrm rot="-5373830">
            <a:off x="1457590" y="3915571"/>
            <a:ext cx="331788" cy="1511300"/>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 name="T15" fmla="*/ 0 w 352"/>
              <a:gd name="T16" fmla="*/ 0 h 1024"/>
              <a:gd name="T17" fmla="*/ 352 w 352"/>
              <a:gd name="T18" fmla="*/ 1024 h 1024"/>
            </a:gdLst>
            <a:ahLst/>
            <a:cxnLst>
              <a:cxn ang="T10">
                <a:pos x="T0" y="T1"/>
              </a:cxn>
              <a:cxn ang="T11">
                <a:pos x="T2" y="T3"/>
              </a:cxn>
              <a:cxn ang="T12">
                <a:pos x="T4" y="T5"/>
              </a:cxn>
              <a:cxn ang="T13">
                <a:pos x="T6" y="T7"/>
              </a:cxn>
              <a:cxn ang="T14">
                <a:pos x="T8" y="T9"/>
              </a:cxn>
            </a:cxnLst>
            <a:rect l="T15" t="T16" r="T17" b="T18"/>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1" name="Freeform 158"/>
          <p:cNvSpPr>
            <a:spLocks/>
          </p:cNvSpPr>
          <p:nvPr/>
        </p:nvSpPr>
        <p:spPr bwMode="auto">
          <a:xfrm rot="-5373830">
            <a:off x="4023520" y="5527427"/>
            <a:ext cx="119062" cy="427567"/>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2" name="Freeform 159"/>
          <p:cNvSpPr>
            <a:spLocks/>
          </p:cNvSpPr>
          <p:nvPr/>
        </p:nvSpPr>
        <p:spPr bwMode="auto">
          <a:xfrm rot="16226170" flipH="1">
            <a:off x="4035171" y="4461149"/>
            <a:ext cx="119063" cy="429683"/>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3" name="Line 160"/>
          <p:cNvSpPr>
            <a:spLocks noChangeShapeType="1"/>
          </p:cNvSpPr>
          <p:nvPr/>
        </p:nvSpPr>
        <p:spPr bwMode="auto">
          <a:xfrm rot="-5373830">
            <a:off x="3752597" y="5384007"/>
            <a:ext cx="119063"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4" name="Line 161"/>
          <p:cNvSpPr>
            <a:spLocks noChangeShapeType="1"/>
          </p:cNvSpPr>
          <p:nvPr/>
        </p:nvSpPr>
        <p:spPr bwMode="auto">
          <a:xfrm rot="-5373830">
            <a:off x="3756289" y="5026819"/>
            <a:ext cx="115888"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5" name="Freeform 162"/>
          <p:cNvSpPr>
            <a:spLocks noChangeAspect="1"/>
          </p:cNvSpPr>
          <p:nvPr/>
        </p:nvSpPr>
        <p:spPr bwMode="auto">
          <a:xfrm rot="-5373830">
            <a:off x="3669783" y="5430326"/>
            <a:ext cx="263525"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6" name="Freeform 163"/>
          <p:cNvSpPr>
            <a:spLocks noChangeAspect="1"/>
          </p:cNvSpPr>
          <p:nvPr/>
        </p:nvSpPr>
        <p:spPr bwMode="auto">
          <a:xfrm rot="-5373830">
            <a:off x="3663697" y="5182932"/>
            <a:ext cx="265113" cy="230716"/>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7" name="Freeform 164"/>
          <p:cNvSpPr>
            <a:spLocks noChangeAspect="1"/>
          </p:cNvSpPr>
          <p:nvPr/>
        </p:nvSpPr>
        <p:spPr bwMode="auto">
          <a:xfrm rot="-5373830">
            <a:off x="3677985" y="4718332"/>
            <a:ext cx="268287"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8" name="Oval 165"/>
          <p:cNvSpPr>
            <a:spLocks noChangeArrowheads="1"/>
          </p:cNvSpPr>
          <p:nvPr/>
        </p:nvSpPr>
        <p:spPr bwMode="auto">
          <a:xfrm rot="-5373830">
            <a:off x="1287738" y="4793562"/>
            <a:ext cx="392113" cy="47607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49" name="Text Box 166"/>
          <p:cNvSpPr txBox="1">
            <a:spLocks noChangeArrowheads="1"/>
          </p:cNvSpPr>
          <p:nvPr/>
        </p:nvSpPr>
        <p:spPr bwMode="auto">
          <a:xfrm rot="-160052">
            <a:off x="1147245" y="4895850"/>
            <a:ext cx="692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0" name="Text Box 167"/>
          <p:cNvSpPr txBox="1">
            <a:spLocks noChangeArrowheads="1"/>
          </p:cNvSpPr>
          <p:nvPr/>
        </p:nvSpPr>
        <p:spPr bwMode="auto">
          <a:xfrm rot="123798">
            <a:off x="2705750" y="5012324"/>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FFFF00"/>
                </a:solidFill>
              </a:rPr>
              <a:t>DA</a:t>
            </a:r>
          </a:p>
        </p:txBody>
      </p:sp>
      <p:sp>
        <p:nvSpPr>
          <p:cNvPr id="113751" name="Text Box 168"/>
          <p:cNvSpPr txBox="1">
            <a:spLocks noChangeArrowheads="1"/>
          </p:cNvSpPr>
          <p:nvPr/>
        </p:nvSpPr>
        <p:spPr bwMode="auto">
          <a:xfrm rot="26170">
            <a:off x="3056983" y="4826116"/>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2" name="Text Box 169"/>
          <p:cNvSpPr txBox="1">
            <a:spLocks noChangeArrowheads="1"/>
          </p:cNvSpPr>
          <p:nvPr/>
        </p:nvSpPr>
        <p:spPr bwMode="auto">
          <a:xfrm rot="26170">
            <a:off x="2570151" y="56373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3" name="Text Box 170"/>
          <p:cNvSpPr txBox="1">
            <a:spLocks noChangeArrowheads="1"/>
          </p:cNvSpPr>
          <p:nvPr/>
        </p:nvSpPr>
        <p:spPr bwMode="auto">
          <a:xfrm rot="26170">
            <a:off x="3031583" y="555477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4" name="Line 171"/>
          <p:cNvSpPr>
            <a:spLocks noChangeShapeType="1"/>
          </p:cNvSpPr>
          <p:nvPr/>
        </p:nvSpPr>
        <p:spPr bwMode="auto">
          <a:xfrm rot="-5373830">
            <a:off x="2199217" y="5202238"/>
            <a:ext cx="190500" cy="0"/>
          </a:xfrm>
          <a:prstGeom prst="line">
            <a:avLst/>
          </a:prstGeom>
          <a:noFill/>
          <a:ln w="7620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5" name="Freeform 172"/>
          <p:cNvSpPr>
            <a:spLocks/>
          </p:cNvSpPr>
          <p:nvPr/>
        </p:nvSpPr>
        <p:spPr bwMode="auto">
          <a:xfrm rot="-5373830">
            <a:off x="2110581" y="4846911"/>
            <a:ext cx="242888" cy="277283"/>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6" name="Freeform 173"/>
          <p:cNvSpPr>
            <a:spLocks/>
          </p:cNvSpPr>
          <p:nvPr/>
        </p:nvSpPr>
        <p:spPr bwMode="auto">
          <a:xfrm rot="-5373830">
            <a:off x="2067720" y="5276602"/>
            <a:ext cx="246062" cy="275167"/>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7" name="Text Box 174"/>
          <p:cNvSpPr txBox="1">
            <a:spLocks noChangeArrowheads="1"/>
          </p:cNvSpPr>
          <p:nvPr/>
        </p:nvSpPr>
        <p:spPr bwMode="auto">
          <a:xfrm rot="26170">
            <a:off x="2642187" y="4694354"/>
            <a:ext cx="443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 </a:t>
            </a:r>
          </a:p>
        </p:txBody>
      </p:sp>
      <p:sp>
        <p:nvSpPr>
          <p:cNvPr id="113758" name="Text Box 175"/>
          <p:cNvSpPr txBox="1">
            <a:spLocks noChangeArrowheads="1"/>
          </p:cNvSpPr>
          <p:nvPr/>
        </p:nvSpPr>
        <p:spPr bwMode="auto">
          <a:xfrm rot="26170">
            <a:off x="2798751" y="5254741"/>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9" name="Text Box 176"/>
          <p:cNvSpPr txBox="1">
            <a:spLocks noChangeArrowheads="1"/>
          </p:cNvSpPr>
          <p:nvPr/>
        </p:nvSpPr>
        <p:spPr bwMode="auto">
          <a:xfrm rot="26170">
            <a:off x="2906699" y="45070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60" name="Freeform 177"/>
          <p:cNvSpPr>
            <a:spLocks noChangeAspect="1"/>
          </p:cNvSpPr>
          <p:nvPr/>
        </p:nvSpPr>
        <p:spPr bwMode="auto">
          <a:xfrm rot="-1685913">
            <a:off x="3786719" y="4518025"/>
            <a:ext cx="306916"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1" name="Freeform 178"/>
          <p:cNvSpPr>
            <a:spLocks noChangeAspect="1"/>
          </p:cNvSpPr>
          <p:nvPr/>
        </p:nvSpPr>
        <p:spPr bwMode="auto">
          <a:xfrm rot="-5304650">
            <a:off x="3648340" y="4951694"/>
            <a:ext cx="268288"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2" name="Freeform 179"/>
          <p:cNvSpPr>
            <a:spLocks noChangeAspect="1"/>
          </p:cNvSpPr>
          <p:nvPr/>
        </p:nvSpPr>
        <p:spPr bwMode="auto">
          <a:xfrm rot="-8926421">
            <a:off x="3767667" y="5640388"/>
            <a:ext cx="304800"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3" name="Line 180"/>
          <p:cNvSpPr>
            <a:spLocks noChangeShapeType="1"/>
          </p:cNvSpPr>
          <p:nvPr/>
        </p:nvSpPr>
        <p:spPr bwMode="auto">
          <a:xfrm flipH="1">
            <a:off x="3793069" y="2605088"/>
            <a:ext cx="541867" cy="1905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4" name="Line 181"/>
          <p:cNvSpPr>
            <a:spLocks noChangeShapeType="1"/>
          </p:cNvSpPr>
          <p:nvPr/>
        </p:nvSpPr>
        <p:spPr bwMode="auto">
          <a:xfrm flipH="1">
            <a:off x="3884096" y="2514600"/>
            <a:ext cx="450849"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5" name="Line 182"/>
          <p:cNvSpPr>
            <a:spLocks noChangeShapeType="1"/>
          </p:cNvSpPr>
          <p:nvPr/>
        </p:nvSpPr>
        <p:spPr bwMode="auto">
          <a:xfrm flipH="1">
            <a:off x="4064000" y="2514600"/>
            <a:ext cx="270933" cy="3048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2" name="Rectangle 1"/>
          <p:cNvSpPr>
            <a:spLocks noChangeArrowheads="1"/>
          </p:cNvSpPr>
          <p:nvPr/>
        </p:nvSpPr>
        <p:spPr bwMode="auto">
          <a:xfrm>
            <a:off x="5621867" y="1147769"/>
            <a:ext cx="6388100" cy="56102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3" name="Rectangle 2"/>
          <p:cNvSpPr>
            <a:spLocks noChangeArrowheads="1"/>
          </p:cNvSpPr>
          <p:nvPr/>
        </p:nvSpPr>
        <p:spPr bwMode="auto">
          <a:xfrm>
            <a:off x="160867" y="1089028"/>
            <a:ext cx="5461000" cy="5326063"/>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 name="Text Box 153"/>
          <p:cNvSpPr txBox="1">
            <a:spLocks noChangeArrowheads="1"/>
          </p:cNvSpPr>
          <p:nvPr/>
        </p:nvSpPr>
        <p:spPr bwMode="auto">
          <a:xfrm>
            <a:off x="438151" y="2187575"/>
            <a:ext cx="4749800" cy="1570038"/>
          </a:xfrm>
          <a:prstGeom prst="rect">
            <a:avLst/>
          </a:prstGeom>
          <a:solidFill>
            <a:srgbClr val="7E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mtClean="0">
                <a:solidFill>
                  <a:srgbClr val="FFFFFF"/>
                </a:solidFill>
              </a:rPr>
              <a:t>Overexpression of D2R reduces alcohol self-administration</a:t>
            </a:r>
          </a:p>
        </p:txBody>
      </p:sp>
    </p:spTree>
    <p:extLst>
      <p:ext uri="{BB962C8B-B14F-4D97-AF65-F5344CB8AC3E}">
        <p14:creationId xmlns:p14="http://schemas.microsoft.com/office/powerpoint/2010/main" val="2615923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1027"/>
          <p:cNvGrpSpPr>
            <a:grpSpLocks/>
          </p:cNvGrpSpPr>
          <p:nvPr/>
        </p:nvGrpSpPr>
        <p:grpSpPr bwMode="auto">
          <a:xfrm>
            <a:off x="7630585" y="0"/>
            <a:ext cx="4605867" cy="3124200"/>
            <a:chOff x="3144" y="1056"/>
            <a:chExt cx="2448" cy="1968"/>
          </a:xfrm>
        </p:grpSpPr>
        <p:pic>
          <p:nvPicPr>
            <p:cNvPr id="114693"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1314" t="6334" r="8818" b="6566"/>
            <a:stretch>
              <a:fillRect/>
            </a:stretch>
          </p:blipFill>
          <p:spPr bwMode="auto">
            <a:xfrm>
              <a:off x="3144" y="1056"/>
              <a:ext cx="244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029"/>
            <p:cNvSpPr>
              <a:spLocks noChangeArrowheads="1"/>
            </p:cNvSpPr>
            <p:nvPr/>
          </p:nvSpPr>
          <p:spPr bwMode="auto">
            <a:xfrm>
              <a:off x="3144" y="1087"/>
              <a:ext cx="460"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endParaRPr lang="en-US" altLang="en-US" sz="4400" b="1" i="1" smtClean="0">
                <a:solidFill>
                  <a:srgbClr val="808080"/>
                </a:solidFill>
              </a:endParaRPr>
            </a:p>
          </p:txBody>
        </p:sp>
        <p:sp>
          <p:nvSpPr>
            <p:cNvPr id="114695" name="Rectangle 1030"/>
            <p:cNvSpPr>
              <a:spLocks noChangeArrowheads="1"/>
            </p:cNvSpPr>
            <p:nvPr/>
          </p:nvSpPr>
          <p:spPr bwMode="auto">
            <a:xfrm>
              <a:off x="3155" y="1254"/>
              <a:ext cx="235"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696" name="Rectangle 1031"/>
            <p:cNvSpPr>
              <a:spLocks noChangeArrowheads="1"/>
            </p:cNvSpPr>
            <p:nvPr/>
          </p:nvSpPr>
          <p:spPr bwMode="auto">
            <a:xfrm>
              <a:off x="3144" y="2265"/>
              <a:ext cx="492" cy="4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697" name="Freeform 1032" descr="70%"/>
            <p:cNvSpPr>
              <a:spLocks/>
            </p:cNvSpPr>
            <p:nvPr/>
          </p:nvSpPr>
          <p:spPr bwMode="auto">
            <a:xfrm>
              <a:off x="4211" y="2112"/>
              <a:ext cx="176" cy="37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698" name="Freeform 1033" descr="70%"/>
            <p:cNvSpPr>
              <a:spLocks/>
            </p:cNvSpPr>
            <p:nvPr/>
          </p:nvSpPr>
          <p:spPr bwMode="auto">
            <a:xfrm>
              <a:off x="3648" y="2174"/>
              <a:ext cx="343" cy="195"/>
            </a:xfrm>
            <a:custGeom>
              <a:avLst/>
              <a:gdLst>
                <a:gd name="T0" fmla="*/ 1 w 474"/>
                <a:gd name="T1" fmla="*/ 1 h 299"/>
                <a:gd name="T2" fmla="*/ 1 w 474"/>
                <a:gd name="T3" fmla="*/ 1 h 299"/>
                <a:gd name="T4" fmla="*/ 1 w 474"/>
                <a:gd name="T5" fmla="*/ 1 h 299"/>
                <a:gd name="T6" fmla="*/ 1 w 474"/>
                <a:gd name="T7" fmla="*/ 1 h 299"/>
                <a:gd name="T8" fmla="*/ 1 w 474"/>
                <a:gd name="T9" fmla="*/ 1 h 299"/>
                <a:gd name="T10" fmla="*/ 1 w 474"/>
                <a:gd name="T11" fmla="*/ 1 h 299"/>
                <a:gd name="T12" fmla="*/ 1 w 474"/>
                <a:gd name="T13" fmla="*/ 1 h 299"/>
                <a:gd name="T14" fmla="*/ 1 w 474"/>
                <a:gd name="T15" fmla="*/ 1 h 299"/>
                <a:gd name="T16" fmla="*/ 1 w 474"/>
                <a:gd name="T17" fmla="*/ 1 h 299"/>
                <a:gd name="T18" fmla="*/ 1 w 474"/>
                <a:gd name="T19" fmla="*/ 1 h 299"/>
                <a:gd name="T20" fmla="*/ 1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699" name="Freeform 1034" descr="70%"/>
            <p:cNvSpPr>
              <a:spLocks/>
            </p:cNvSpPr>
            <p:nvPr/>
          </p:nvSpPr>
          <p:spPr bwMode="auto">
            <a:xfrm>
              <a:off x="3433" y="1354"/>
              <a:ext cx="334" cy="190"/>
            </a:xfrm>
            <a:custGeom>
              <a:avLst/>
              <a:gdLst>
                <a:gd name="T0" fmla="*/ 1 w 517"/>
                <a:gd name="T1" fmla="*/ 1 h 317"/>
                <a:gd name="T2" fmla="*/ 1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0" name="Freeform 1035" descr="70%"/>
            <p:cNvSpPr>
              <a:spLocks/>
            </p:cNvSpPr>
            <p:nvPr/>
          </p:nvSpPr>
          <p:spPr bwMode="auto">
            <a:xfrm>
              <a:off x="3864" y="1937"/>
              <a:ext cx="592" cy="298"/>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1 w 914"/>
                <a:gd name="T11" fmla="*/ 1 h 498"/>
                <a:gd name="T12" fmla="*/ 1 w 914"/>
                <a:gd name="T13" fmla="*/ 1 h 498"/>
                <a:gd name="T14" fmla="*/ 1 w 914"/>
                <a:gd name="T15" fmla="*/ 1 h 498"/>
                <a:gd name="T16" fmla="*/ 1 w 914"/>
                <a:gd name="T17" fmla="*/ 1 h 498"/>
                <a:gd name="T18" fmla="*/ 1 w 914"/>
                <a:gd name="T19" fmla="*/ 1 h 498"/>
                <a:gd name="T20" fmla="*/ 1 w 914"/>
                <a:gd name="T21" fmla="*/ 1 h 498"/>
                <a:gd name="T22" fmla="*/ 1 w 914"/>
                <a:gd name="T23" fmla="*/ 1 h 498"/>
                <a:gd name="T24" fmla="*/ 1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1" name="Freeform 1036" descr="70%"/>
            <p:cNvSpPr>
              <a:spLocks/>
            </p:cNvSpPr>
            <p:nvPr/>
          </p:nvSpPr>
          <p:spPr bwMode="auto">
            <a:xfrm>
              <a:off x="3651" y="1504"/>
              <a:ext cx="278" cy="664"/>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2" name="Oval 1037"/>
            <p:cNvSpPr>
              <a:spLocks noChangeArrowheads="1"/>
            </p:cNvSpPr>
            <p:nvPr/>
          </p:nvSpPr>
          <p:spPr bwMode="auto">
            <a:xfrm rot="2783186">
              <a:off x="4047" y="1566"/>
              <a:ext cx="378" cy="1000"/>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14703" name="Group 1038"/>
            <p:cNvGrpSpPr>
              <a:grpSpLocks/>
            </p:cNvGrpSpPr>
            <p:nvPr/>
          </p:nvGrpSpPr>
          <p:grpSpPr bwMode="auto">
            <a:xfrm>
              <a:off x="4331" y="1738"/>
              <a:ext cx="283" cy="195"/>
              <a:chOff x="3206" y="1728"/>
              <a:chExt cx="436" cy="327"/>
            </a:xfrm>
          </p:grpSpPr>
          <p:sp>
            <p:nvSpPr>
              <p:cNvPr id="114712" name="Oval 1039"/>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13" name="Text Box 1040"/>
              <p:cNvSpPr txBox="1">
                <a:spLocks noChangeArrowheads="1"/>
              </p:cNvSpPr>
              <p:nvPr/>
            </p:nvSpPr>
            <p:spPr bwMode="auto">
              <a:xfrm>
                <a:off x="3206" y="1775"/>
                <a:ext cx="436" cy="28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rPr>
                  <a:t>Hipp</a:t>
                </a:r>
              </a:p>
            </p:txBody>
          </p:sp>
        </p:grpSp>
        <p:grpSp>
          <p:nvGrpSpPr>
            <p:cNvPr id="114704" name="Group 1041"/>
            <p:cNvGrpSpPr>
              <a:grpSpLocks/>
            </p:cNvGrpSpPr>
            <p:nvPr/>
          </p:nvGrpSpPr>
          <p:grpSpPr bwMode="auto">
            <a:xfrm>
              <a:off x="3768" y="2211"/>
              <a:ext cx="492" cy="308"/>
              <a:chOff x="2776" y="3728"/>
              <a:chExt cx="440" cy="517"/>
            </a:xfrm>
          </p:grpSpPr>
          <p:sp>
            <p:nvSpPr>
              <p:cNvPr id="114710" name="Oval 1042"/>
              <p:cNvSpPr>
                <a:spLocks noChangeArrowheads="1"/>
              </p:cNvSpPr>
              <p:nvPr/>
            </p:nvSpPr>
            <p:spPr bwMode="auto">
              <a:xfrm>
                <a:off x="2838" y="3728"/>
                <a:ext cx="324"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11" name="Text Box 1043"/>
              <p:cNvSpPr txBox="1">
                <a:spLocks noChangeArrowheads="1"/>
              </p:cNvSpPr>
              <p:nvPr/>
            </p:nvSpPr>
            <p:spPr bwMode="auto">
              <a:xfrm>
                <a:off x="2776" y="3782"/>
                <a:ext cx="440" cy="46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rPr>
                  <a:t>Amyg</a:t>
                </a:r>
              </a:p>
              <a:p>
                <a:pPr algn="ctr" eaLnBrk="0" fontAlgn="base" hangingPunct="0">
                  <a:lnSpc>
                    <a:spcPct val="80000"/>
                  </a:lnSpc>
                  <a:spcBef>
                    <a:spcPct val="0"/>
                  </a:spcBef>
                  <a:spcAft>
                    <a:spcPct val="0"/>
                  </a:spcAft>
                  <a:buFontTx/>
                  <a:buNone/>
                </a:pPr>
                <a:endParaRPr lang="en-US" altLang="en-US" sz="1400" b="1" i="1" smtClean="0">
                  <a:solidFill>
                    <a:srgbClr val="FFFFFF"/>
                  </a:solidFill>
                </a:endParaRPr>
              </a:p>
            </p:txBody>
          </p:sp>
        </p:grpSp>
        <p:sp>
          <p:nvSpPr>
            <p:cNvPr id="114705" name="Rectangle 1044"/>
            <p:cNvSpPr>
              <a:spLocks noChangeArrowheads="1"/>
            </p:cNvSpPr>
            <p:nvPr/>
          </p:nvSpPr>
          <p:spPr bwMode="auto">
            <a:xfrm>
              <a:off x="3509" y="2428"/>
              <a:ext cx="257"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6" name="Rectangle 1045"/>
            <p:cNvSpPr>
              <a:spLocks noChangeArrowheads="1"/>
            </p:cNvSpPr>
            <p:nvPr/>
          </p:nvSpPr>
          <p:spPr bwMode="auto">
            <a:xfrm>
              <a:off x="3788" y="2525"/>
              <a:ext cx="441" cy="3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7" name="Rectangle 1046"/>
            <p:cNvSpPr>
              <a:spLocks noChangeArrowheads="1"/>
            </p:cNvSpPr>
            <p:nvPr/>
          </p:nvSpPr>
          <p:spPr bwMode="auto">
            <a:xfrm>
              <a:off x="3414" y="2337"/>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8" name="Rectangle 1047"/>
            <p:cNvSpPr>
              <a:spLocks noChangeArrowheads="1"/>
            </p:cNvSpPr>
            <p:nvPr/>
          </p:nvSpPr>
          <p:spPr bwMode="auto">
            <a:xfrm rot="-1210239">
              <a:off x="3998" y="2513"/>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40408" name="Text Box 1048"/>
            <p:cNvSpPr txBox="1">
              <a:spLocks noChangeArrowheads="1"/>
            </p:cNvSpPr>
            <p:nvPr/>
          </p:nvSpPr>
          <p:spPr bwMode="auto">
            <a:xfrm>
              <a:off x="4251" y="2238"/>
              <a:ext cx="835" cy="454"/>
            </a:xfrm>
            <a:prstGeom prst="rect">
              <a:avLst/>
            </a:prstGeom>
            <a:noFill/>
            <a:ln w="9525">
              <a:noFill/>
              <a:miter lim="800000"/>
              <a:headEnd/>
              <a:tailEnd/>
            </a:ln>
            <a:effectLst/>
          </p:spPr>
          <p:txBody>
            <a:bodyPr wrap="none">
              <a:spAutoFit/>
            </a:bodyPr>
            <a:lstStyle/>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MEMORY/</a:t>
              </a:r>
            </a:p>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LEARNING </a:t>
              </a:r>
            </a:p>
          </p:txBody>
        </p:sp>
      </p:grpSp>
      <p:sp>
        <p:nvSpPr>
          <p:cNvPr id="114691" name="Text Box 1052"/>
          <p:cNvSpPr txBox="1">
            <a:spLocks noChangeArrowheads="1"/>
          </p:cNvSpPr>
          <p:nvPr/>
        </p:nvSpPr>
        <p:spPr bwMode="auto">
          <a:xfrm>
            <a:off x="0" y="152400"/>
            <a:ext cx="65024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5000"/>
              </a:lnSpc>
              <a:spcBef>
                <a:spcPct val="0"/>
              </a:spcBef>
              <a:spcAft>
                <a:spcPct val="0"/>
              </a:spcAft>
              <a:buClr>
                <a:srgbClr val="FF0000"/>
              </a:buClr>
              <a:buSzPct val="150000"/>
              <a:buFontTx/>
              <a:buNone/>
            </a:pPr>
            <a:r>
              <a:rPr lang="en-US" altLang="en-US" sz="4400" b="1" i="1" smtClean="0">
                <a:solidFill>
                  <a:srgbClr val="FFFFFF"/>
                </a:solidFill>
              </a:rPr>
              <a:t> </a:t>
            </a:r>
            <a:r>
              <a:rPr lang="en-US" altLang="en-US" sz="4400" b="1" i="1" smtClean="0">
                <a:solidFill>
                  <a:srgbClr val="000000"/>
                </a:solidFill>
              </a:rPr>
              <a:t>2.  Memory circuit </a:t>
            </a:r>
          </a:p>
        </p:txBody>
      </p:sp>
      <p:sp>
        <p:nvSpPr>
          <p:cNvPr id="10640425" name="Text Box 1065"/>
          <p:cNvSpPr txBox="1">
            <a:spLocks noChangeArrowheads="1"/>
          </p:cNvSpPr>
          <p:nvPr/>
        </p:nvSpPr>
        <p:spPr bwMode="auto">
          <a:xfrm>
            <a:off x="609600" y="3276600"/>
            <a:ext cx="11176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5000" b="1" i="1" smtClean="0">
                <a:solidFill>
                  <a:srgbClr val="FFFFFF"/>
                </a:solidFill>
              </a:rPr>
              <a:t>“</a:t>
            </a:r>
            <a:r>
              <a:rPr lang="en-US" altLang="en-US" sz="5000" b="1" i="1" smtClean="0">
                <a:solidFill>
                  <a:srgbClr val="000000"/>
                </a:solidFill>
              </a:rPr>
              <a:t>People, places and things…”</a:t>
            </a:r>
          </a:p>
        </p:txBody>
      </p:sp>
    </p:spTree>
    <p:extLst>
      <p:ext uri="{BB962C8B-B14F-4D97-AF65-F5344CB8AC3E}">
        <p14:creationId xmlns:p14="http://schemas.microsoft.com/office/powerpoint/2010/main" val="419899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0425"/>
                                        </p:tgtEl>
                                        <p:attrNameLst>
                                          <p:attrName>style.visibility</p:attrName>
                                        </p:attrNameLst>
                                      </p:cBhvr>
                                      <p:to>
                                        <p:strVal val="visible"/>
                                      </p:to>
                                    </p:set>
                                    <p:animEffect transition="in" filter="dissolve">
                                      <p:cBhvr>
                                        <p:cTn id="7" dur="500"/>
                                        <p:tgtEl>
                                          <p:spTgt spid="1064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4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0" y="1173163"/>
            <a:ext cx="12192000" cy="56848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pic>
        <p:nvPicPr>
          <p:cNvPr id="116739" name="Picture 1026"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Line 1027"/>
          <p:cNvSpPr>
            <a:spLocks noChangeShapeType="1"/>
          </p:cNvSpPr>
          <p:nvPr/>
        </p:nvSpPr>
        <p:spPr bwMode="auto">
          <a:xfrm>
            <a:off x="751419" y="168910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1" name="Line 1028"/>
          <p:cNvSpPr>
            <a:spLocks noChangeShapeType="1"/>
          </p:cNvSpPr>
          <p:nvPr/>
        </p:nvSpPr>
        <p:spPr bwMode="auto">
          <a:xfrm>
            <a:off x="3598336" y="1689100"/>
            <a:ext cx="2117"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2" name="Line 1029"/>
          <p:cNvSpPr>
            <a:spLocks noChangeShapeType="1"/>
          </p:cNvSpPr>
          <p:nvPr/>
        </p:nvSpPr>
        <p:spPr bwMode="auto">
          <a:xfrm flipH="1">
            <a:off x="751419" y="302895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3" name="Line 1030"/>
          <p:cNvSpPr>
            <a:spLocks noChangeShapeType="1"/>
          </p:cNvSpPr>
          <p:nvPr/>
        </p:nvSpPr>
        <p:spPr bwMode="auto">
          <a:xfrm flipV="1">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4" name="Rectangle 1031"/>
          <p:cNvSpPr>
            <a:spLocks noChangeArrowheads="1"/>
          </p:cNvSpPr>
          <p:nvPr/>
        </p:nvSpPr>
        <p:spPr bwMode="auto">
          <a:xfrm>
            <a:off x="1054100" y="2760680"/>
            <a:ext cx="408517"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5" name="Rectangle 1032"/>
          <p:cNvSpPr>
            <a:spLocks noChangeArrowheads="1"/>
          </p:cNvSpPr>
          <p:nvPr/>
        </p:nvSpPr>
        <p:spPr bwMode="auto">
          <a:xfrm>
            <a:off x="1060451" y="2765442"/>
            <a:ext cx="393700" cy="746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6" name="Rectangle 1033"/>
          <p:cNvSpPr>
            <a:spLocks noChangeArrowheads="1"/>
          </p:cNvSpPr>
          <p:nvPr/>
        </p:nvSpPr>
        <p:spPr bwMode="auto">
          <a:xfrm>
            <a:off x="2480733" y="1851025"/>
            <a:ext cx="406400" cy="909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7" name="Rectangle 1034"/>
          <p:cNvSpPr>
            <a:spLocks noChangeArrowheads="1"/>
          </p:cNvSpPr>
          <p:nvPr/>
        </p:nvSpPr>
        <p:spPr bwMode="auto">
          <a:xfrm>
            <a:off x="2484968" y="1855788"/>
            <a:ext cx="397933" cy="90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8" name="Line 1035"/>
          <p:cNvSpPr>
            <a:spLocks noChangeShapeType="1"/>
          </p:cNvSpPr>
          <p:nvPr/>
        </p:nvSpPr>
        <p:spPr bwMode="auto">
          <a:xfrm>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9" name="Line 1036"/>
          <p:cNvSpPr>
            <a:spLocks noChangeShapeType="1"/>
          </p:cNvSpPr>
          <p:nvPr/>
        </p:nvSpPr>
        <p:spPr bwMode="auto">
          <a:xfrm>
            <a:off x="751419" y="2760680"/>
            <a:ext cx="2846916"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0" name="Line 1037"/>
          <p:cNvSpPr>
            <a:spLocks noChangeShapeType="1"/>
          </p:cNvSpPr>
          <p:nvPr/>
        </p:nvSpPr>
        <p:spPr bwMode="auto">
          <a:xfrm>
            <a:off x="762000" y="3276600"/>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1" name="Line 1038"/>
          <p:cNvSpPr>
            <a:spLocks noChangeShapeType="1"/>
          </p:cNvSpPr>
          <p:nvPr/>
        </p:nvSpPr>
        <p:spPr bwMode="auto">
          <a:xfrm>
            <a:off x="3608919" y="3276600"/>
            <a:ext cx="2116"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2" name="Line 1039"/>
          <p:cNvSpPr>
            <a:spLocks noChangeShapeType="1"/>
          </p:cNvSpPr>
          <p:nvPr/>
        </p:nvSpPr>
        <p:spPr bwMode="auto">
          <a:xfrm flipH="1">
            <a:off x="762000" y="4618055"/>
            <a:ext cx="2846917"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3" name="Line 1040"/>
          <p:cNvSpPr>
            <a:spLocks noChangeShapeType="1"/>
          </p:cNvSpPr>
          <p:nvPr/>
        </p:nvSpPr>
        <p:spPr bwMode="auto">
          <a:xfrm flipV="1">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4" name="Rectangle 1041"/>
          <p:cNvSpPr>
            <a:spLocks noChangeArrowheads="1"/>
          </p:cNvSpPr>
          <p:nvPr/>
        </p:nvSpPr>
        <p:spPr bwMode="auto">
          <a:xfrm>
            <a:off x="1064687" y="4283092"/>
            <a:ext cx="408516"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5" name="Rectangle 1042"/>
          <p:cNvSpPr>
            <a:spLocks noChangeArrowheads="1"/>
          </p:cNvSpPr>
          <p:nvPr/>
        </p:nvSpPr>
        <p:spPr bwMode="auto">
          <a:xfrm>
            <a:off x="1071045" y="4287838"/>
            <a:ext cx="395817" cy="95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6" name="Rectangle 1043"/>
          <p:cNvSpPr>
            <a:spLocks noChangeArrowheads="1"/>
          </p:cNvSpPr>
          <p:nvPr/>
        </p:nvSpPr>
        <p:spPr bwMode="auto">
          <a:xfrm>
            <a:off x="2487096" y="3546475"/>
            <a:ext cx="410633" cy="736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7" name="Rectangle 1044"/>
          <p:cNvSpPr>
            <a:spLocks noChangeArrowheads="1"/>
          </p:cNvSpPr>
          <p:nvPr/>
        </p:nvSpPr>
        <p:spPr bwMode="auto">
          <a:xfrm>
            <a:off x="2493436" y="3551238"/>
            <a:ext cx="397933" cy="7270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8" name="Line 1045"/>
          <p:cNvSpPr>
            <a:spLocks noChangeShapeType="1"/>
          </p:cNvSpPr>
          <p:nvPr/>
        </p:nvSpPr>
        <p:spPr bwMode="auto">
          <a:xfrm>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9" name="Line 1046"/>
          <p:cNvSpPr>
            <a:spLocks noChangeShapeType="1"/>
          </p:cNvSpPr>
          <p:nvPr/>
        </p:nvSpPr>
        <p:spPr bwMode="auto">
          <a:xfrm>
            <a:off x="762000" y="4283075"/>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0" name="Line 1047"/>
          <p:cNvSpPr>
            <a:spLocks noChangeShapeType="1"/>
          </p:cNvSpPr>
          <p:nvPr/>
        </p:nvSpPr>
        <p:spPr bwMode="auto">
          <a:xfrm>
            <a:off x="770467" y="4876800"/>
            <a:ext cx="27940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1" name="Line 1048"/>
          <p:cNvSpPr>
            <a:spLocks noChangeShapeType="1"/>
          </p:cNvSpPr>
          <p:nvPr/>
        </p:nvSpPr>
        <p:spPr bwMode="auto">
          <a:xfrm flipH="1">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2" name="Line 1049"/>
          <p:cNvSpPr>
            <a:spLocks noChangeShapeType="1"/>
          </p:cNvSpPr>
          <p:nvPr/>
        </p:nvSpPr>
        <p:spPr bwMode="auto">
          <a:xfrm flipV="1">
            <a:off x="770468" y="4876800"/>
            <a:ext cx="2117" cy="13287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3" name="Rectangle 1050"/>
          <p:cNvSpPr>
            <a:spLocks noChangeArrowheads="1"/>
          </p:cNvSpPr>
          <p:nvPr/>
        </p:nvSpPr>
        <p:spPr bwMode="auto">
          <a:xfrm>
            <a:off x="1066801" y="6115050"/>
            <a:ext cx="400051"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4" name="Rectangle 1051"/>
          <p:cNvSpPr>
            <a:spLocks noChangeArrowheads="1"/>
          </p:cNvSpPr>
          <p:nvPr/>
        </p:nvSpPr>
        <p:spPr bwMode="auto">
          <a:xfrm>
            <a:off x="1073152" y="6119813"/>
            <a:ext cx="387349" cy="809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5" name="Rectangle 1052"/>
          <p:cNvSpPr>
            <a:spLocks noChangeArrowheads="1"/>
          </p:cNvSpPr>
          <p:nvPr/>
        </p:nvSpPr>
        <p:spPr bwMode="auto">
          <a:xfrm>
            <a:off x="2468036" y="5732480"/>
            <a:ext cx="397933"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6" name="Rectangle 1053"/>
          <p:cNvSpPr>
            <a:spLocks noChangeArrowheads="1"/>
          </p:cNvSpPr>
          <p:nvPr/>
        </p:nvSpPr>
        <p:spPr bwMode="auto">
          <a:xfrm>
            <a:off x="2474396" y="5737225"/>
            <a:ext cx="385233" cy="463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7" name="Line 1055"/>
          <p:cNvSpPr>
            <a:spLocks noChangeShapeType="1"/>
          </p:cNvSpPr>
          <p:nvPr/>
        </p:nvSpPr>
        <p:spPr bwMode="auto">
          <a:xfrm>
            <a:off x="770468" y="4876800"/>
            <a:ext cx="2117" cy="1328738"/>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8" name="Line 1056"/>
          <p:cNvSpPr>
            <a:spLocks noChangeShapeType="1"/>
          </p:cNvSpPr>
          <p:nvPr/>
        </p:nvSpPr>
        <p:spPr bwMode="auto">
          <a:xfrm>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9" name="Rectangle 1058"/>
          <p:cNvSpPr>
            <a:spLocks noChangeArrowheads="1"/>
          </p:cNvSpPr>
          <p:nvPr/>
        </p:nvSpPr>
        <p:spPr bwMode="auto">
          <a:xfrm>
            <a:off x="1441451" y="664686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70" name="Rectangle 1059"/>
          <p:cNvSpPr>
            <a:spLocks noChangeArrowheads="1"/>
          </p:cNvSpPr>
          <p:nvPr/>
        </p:nvSpPr>
        <p:spPr bwMode="auto">
          <a:xfrm>
            <a:off x="2239443" y="4945064"/>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i="1" smtClean="0">
              <a:solidFill>
                <a:srgbClr val="000000"/>
              </a:solidFill>
            </a:endParaRPr>
          </a:p>
        </p:txBody>
      </p:sp>
      <p:sp>
        <p:nvSpPr>
          <p:cNvPr id="116771" name="Rectangle 1060"/>
          <p:cNvSpPr>
            <a:spLocks noChangeArrowheads="1"/>
          </p:cNvSpPr>
          <p:nvPr/>
        </p:nvSpPr>
        <p:spPr bwMode="auto">
          <a:xfrm>
            <a:off x="1608667" y="661670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smtClean="0">
                <a:solidFill>
                  <a:srgbClr val="FFFFFF"/>
                </a:solidFill>
              </a:rPr>
              <a:t>Cocaine Film</a:t>
            </a:r>
          </a:p>
        </p:txBody>
      </p:sp>
      <p:sp>
        <p:nvSpPr>
          <p:cNvPr id="116772" name="Line 1061"/>
          <p:cNvSpPr>
            <a:spLocks noChangeShapeType="1"/>
          </p:cNvSpPr>
          <p:nvPr/>
        </p:nvSpPr>
        <p:spPr bwMode="auto">
          <a:xfrm flipV="1">
            <a:off x="3725333" y="4800600"/>
            <a:ext cx="24384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3" name="Line 1062"/>
          <p:cNvSpPr>
            <a:spLocks noChangeShapeType="1"/>
          </p:cNvSpPr>
          <p:nvPr/>
        </p:nvSpPr>
        <p:spPr bwMode="auto">
          <a:xfrm flipV="1">
            <a:off x="3759200" y="3048000"/>
            <a:ext cx="26416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4" name="Line 1063"/>
          <p:cNvSpPr>
            <a:spLocks noChangeShapeType="1"/>
          </p:cNvSpPr>
          <p:nvPr/>
        </p:nvSpPr>
        <p:spPr bwMode="auto">
          <a:xfrm flipH="1" flipV="1">
            <a:off x="3708400" y="2184400"/>
            <a:ext cx="37592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5" name="Text Box 1064"/>
          <p:cNvSpPr txBox="1">
            <a:spLocks noChangeArrowheads="1"/>
          </p:cNvSpPr>
          <p:nvPr/>
        </p:nvSpPr>
        <p:spPr bwMode="auto">
          <a:xfrm>
            <a:off x="2865713" y="157166"/>
            <a:ext cx="69516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smtClean="0">
                <a:solidFill>
                  <a:srgbClr val="000000"/>
                </a:solidFill>
              </a:rPr>
              <a:t>Cocaine Craving:</a:t>
            </a:r>
          </a:p>
          <a:p>
            <a:pPr algn="ctr" eaLnBrk="0" fontAlgn="base" hangingPunct="0">
              <a:spcBef>
                <a:spcPct val="0"/>
              </a:spcBef>
              <a:spcAft>
                <a:spcPct val="0"/>
              </a:spcAft>
              <a:buFontTx/>
              <a:buNone/>
            </a:pPr>
            <a:r>
              <a:rPr lang="en-US" altLang="en-US" sz="2400" b="1" smtClean="0">
                <a:solidFill>
                  <a:srgbClr val="000000"/>
                </a:solidFill>
              </a:rPr>
              <a:t>Population (Cocaine Users, Controls) x Film (cocaine )</a:t>
            </a:r>
          </a:p>
        </p:txBody>
      </p:sp>
      <p:sp>
        <p:nvSpPr>
          <p:cNvPr id="116776" name="Text Box 1065"/>
          <p:cNvSpPr txBox="1">
            <a:spLocks noChangeArrowheads="1"/>
          </p:cNvSpPr>
          <p:nvPr/>
        </p:nvSpPr>
        <p:spPr bwMode="auto">
          <a:xfrm>
            <a:off x="5791214" y="6324600"/>
            <a:ext cx="267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1E"/>
                </a:solidFill>
              </a:rPr>
              <a:t>Garavan et al A .J.  Psych 2000</a:t>
            </a:r>
          </a:p>
        </p:txBody>
      </p:sp>
      <p:sp>
        <p:nvSpPr>
          <p:cNvPr id="116777" name="Text Box 1067"/>
          <p:cNvSpPr txBox="1">
            <a:spLocks noChangeArrowheads="1"/>
          </p:cNvSpPr>
          <p:nvPr/>
        </p:nvSpPr>
        <p:spPr bwMode="auto">
          <a:xfrm>
            <a:off x="3534845" y="5146692"/>
            <a:ext cx="600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IFG</a:t>
            </a:r>
          </a:p>
        </p:txBody>
      </p:sp>
      <p:sp>
        <p:nvSpPr>
          <p:cNvPr id="116778" name="Text Box 1068"/>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Ant Cing</a:t>
            </a:r>
          </a:p>
        </p:txBody>
      </p:sp>
      <p:sp>
        <p:nvSpPr>
          <p:cNvPr id="116779" name="Text Box 1069"/>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Cingulate</a:t>
            </a:r>
          </a:p>
        </p:txBody>
      </p:sp>
      <p:sp>
        <p:nvSpPr>
          <p:cNvPr id="116780" name="Text Box 1070"/>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smtClean="0">
                <a:solidFill>
                  <a:srgbClr val="FFFFFF"/>
                </a:solidFill>
              </a:rPr>
              <a:t>Signal Intensity (AU)</a:t>
            </a:r>
            <a:endParaRPr lang="en-US" altLang="en-US" sz="2400" b="1" i="1" smtClean="0">
              <a:solidFill>
                <a:srgbClr val="FFFFFF"/>
              </a:solidFill>
            </a:endParaRPr>
          </a:p>
        </p:txBody>
      </p:sp>
      <p:sp>
        <p:nvSpPr>
          <p:cNvPr id="116781" name="Line 1072"/>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6782" name="Picture 1073" descr="mcw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5467" y="5737242"/>
            <a:ext cx="1625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3" name="Line 1074"/>
          <p:cNvSpPr>
            <a:spLocks noChangeShapeType="1"/>
          </p:cNvSpPr>
          <p:nvPr/>
        </p:nvSpPr>
        <p:spPr bwMode="auto">
          <a:xfrm flipH="1">
            <a:off x="3562351" y="4881580"/>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84"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rPr>
              <a:t>Controls (14)      Cocaine Users (17)</a:t>
            </a:r>
          </a:p>
        </p:txBody>
      </p:sp>
    </p:spTree>
    <p:extLst>
      <p:ext uri="{BB962C8B-B14F-4D97-AF65-F5344CB8AC3E}">
        <p14:creationId xmlns:p14="http://schemas.microsoft.com/office/powerpoint/2010/main" val="255427052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a:xfrm>
            <a:off x="0" y="3175"/>
            <a:ext cx="12192000" cy="1029978"/>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Addiction</a:t>
            </a:r>
          </a:p>
        </p:txBody>
      </p:sp>
      <p:sp>
        <p:nvSpPr>
          <p:cNvPr id="78851" name="Rectangle 4"/>
          <p:cNvSpPr>
            <a:spLocks noChangeArrowheads="1"/>
          </p:cNvSpPr>
          <p:nvPr/>
        </p:nvSpPr>
        <p:spPr bwMode="auto">
          <a:xfrm>
            <a:off x="179917" y="1494313"/>
            <a:ext cx="1168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dirty="0" smtClean="0">
                <a:solidFill>
                  <a:srgbClr val="000000"/>
                </a:solidFill>
              </a:rPr>
              <a:t>Addiction indicates the chronic stage of Substance Use Disorder (synonymous with “</a:t>
            </a:r>
            <a:r>
              <a:rPr lang="en-US" altLang="en-US" sz="2800" b="1" dirty="0" smtClean="0">
                <a:solidFill>
                  <a:srgbClr val="000000"/>
                </a:solidFill>
              </a:rPr>
              <a:t>moderate to severe Substance Use Disorder”</a:t>
            </a:r>
            <a:r>
              <a:rPr lang="en-US" altLang="en-US" sz="2800" dirty="0" smtClean="0">
                <a:solidFill>
                  <a:srgbClr val="000000"/>
                </a:solidFill>
              </a:rPr>
              <a:t>)</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It is a primary, chronic disease of the brain reward, motivation, memory and related circuitry </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Like other chronic diseases, addiction often involves cycles of relapse and remission. Without treatment, addiction is progressive and can result in disability or premature death</a:t>
            </a:r>
          </a:p>
        </p:txBody>
      </p:sp>
      <p:sp>
        <p:nvSpPr>
          <p:cNvPr id="78852" name="TextBox 4"/>
          <p:cNvSpPr txBox="1">
            <a:spLocks noChangeArrowheads="1"/>
          </p:cNvSpPr>
          <p:nvPr/>
        </p:nvSpPr>
        <p:spPr bwMode="auto">
          <a:xfrm>
            <a:off x="146051" y="6237305"/>
            <a:ext cx="518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Volkow ND et al. </a:t>
            </a:r>
            <a:r>
              <a:rPr lang="en-US" altLang="en-US" sz="1600" i="1" smtClean="0">
                <a:solidFill>
                  <a:srgbClr val="000000"/>
                </a:solidFill>
              </a:rPr>
              <a:t>N Engl J Med</a:t>
            </a:r>
            <a:r>
              <a:rPr lang="en-US" altLang="en-US" sz="1600" smtClean="0">
                <a:solidFill>
                  <a:srgbClr val="000000"/>
                </a:solidFill>
              </a:rPr>
              <a:t>. 2016</a:t>
            </a:r>
          </a:p>
        </p:txBody>
      </p:sp>
    </p:spTree>
    <p:extLst>
      <p:ext uri="{BB962C8B-B14F-4D97-AF65-F5344CB8AC3E}">
        <p14:creationId xmlns:p14="http://schemas.microsoft.com/office/powerpoint/2010/main" val="286884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Effect transition="in" filter="fade">
                                      <p:cBhvr>
                                        <p:cTn id="7" dur="500"/>
                                        <p:tgtEl>
                                          <p:spTgt spid="7885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851">
                                            <p:txEl>
                                              <p:pRg st="4" end="4"/>
                                            </p:txEl>
                                          </p:spTgt>
                                        </p:tgtEl>
                                        <p:attrNameLst>
                                          <p:attrName>style.visibility</p:attrName>
                                        </p:attrNameLst>
                                      </p:cBhvr>
                                      <p:to>
                                        <p:strVal val="visible"/>
                                      </p:to>
                                    </p:set>
                                    <p:animEffect transition="in" filter="fade">
                                      <p:cBhvr>
                                        <p:cTn id="12" dur="500"/>
                                        <p:tgtEl>
                                          <p:spTgt spid="788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8"/>
          <p:cNvSpPr>
            <a:spLocks noChangeArrowheads="1"/>
          </p:cNvSpPr>
          <p:nvPr/>
        </p:nvSpPr>
        <p:spPr bwMode="auto">
          <a:xfrm>
            <a:off x="67733" y="1143000"/>
            <a:ext cx="12192000" cy="568483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pic>
        <p:nvPicPr>
          <p:cNvPr id="117763" name="Picture 2" descr="subXfilm-transparent"/>
          <p:cNvPicPr>
            <a:picLocks noChangeAspect="1" noChangeArrowheads="1"/>
          </p:cNvPicPr>
          <p:nvPr/>
        </p:nvPicPr>
        <p:blipFill>
          <a:blip r:embed="rId4">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4" name="Object 3"/>
          <p:cNvGraphicFramePr>
            <a:graphicFrameLocks/>
          </p:cNvGraphicFramePr>
          <p:nvPr/>
        </p:nvGraphicFramePr>
        <p:xfrm>
          <a:off x="508011" y="1624013"/>
          <a:ext cx="3145367" cy="1435100"/>
        </p:xfrm>
        <a:graphic>
          <a:graphicData uri="http://schemas.openxmlformats.org/presentationml/2006/ole">
            <mc:AlternateContent xmlns:mc="http://schemas.openxmlformats.org/markup-compatibility/2006">
              <mc:Choice xmlns:v="urn:schemas-microsoft-com:vml" Requires="v">
                <p:oleObj spid="_x0000_s4170" name="Chart" r:id="rId5" imgW="2365453" imgH="1438781" progId="Excel.Chart.8">
                  <p:embed/>
                </p:oleObj>
              </mc:Choice>
              <mc:Fallback>
                <p:oleObj name="Chart" r:id="rId5" imgW="2365453" imgH="143878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11" y="162401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5" name="Object 4"/>
          <p:cNvGraphicFramePr>
            <a:graphicFrameLocks noChangeAspect="1"/>
          </p:cNvGraphicFramePr>
          <p:nvPr/>
        </p:nvGraphicFramePr>
        <p:xfrm>
          <a:off x="508000" y="3221040"/>
          <a:ext cx="3149600" cy="1436687"/>
        </p:xfrm>
        <a:graphic>
          <a:graphicData uri="http://schemas.openxmlformats.org/presentationml/2006/ole">
            <mc:AlternateContent xmlns:mc="http://schemas.openxmlformats.org/markup-compatibility/2006">
              <mc:Choice xmlns:v="urn:schemas-microsoft-com:vml" Requires="v">
                <p:oleObj spid="_x0000_s4171" name="Chart" r:id="rId7" imgW="2365453" imgH="1444877" progId="Excel.Chart.8">
                  <p:embed/>
                </p:oleObj>
              </mc:Choice>
              <mc:Fallback>
                <p:oleObj name="Chart" r:id="rId7" imgW="2365453" imgH="1444877"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0" y="3221040"/>
                        <a:ext cx="3149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6" name="Object 5"/>
          <p:cNvGraphicFramePr>
            <a:graphicFrameLocks/>
          </p:cNvGraphicFramePr>
          <p:nvPr/>
        </p:nvGraphicFramePr>
        <p:xfrm>
          <a:off x="630776" y="4805363"/>
          <a:ext cx="3145367" cy="1435100"/>
        </p:xfrm>
        <a:graphic>
          <a:graphicData uri="http://schemas.openxmlformats.org/presentationml/2006/ole">
            <mc:AlternateContent xmlns:mc="http://schemas.openxmlformats.org/markup-compatibility/2006">
              <mc:Choice xmlns:v="urn:schemas-microsoft-com:vml" Requires="v">
                <p:oleObj spid="_x0000_s4172" name="Chart" r:id="rId9" imgW="2365453" imgH="1438781" progId="Excel.Chart.8">
                  <p:embed/>
                </p:oleObj>
              </mc:Choice>
              <mc:Fallback>
                <p:oleObj name="Chart" r:id="rId9" imgW="2365453" imgH="1438781"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776" y="480536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7" name="Line 6"/>
          <p:cNvSpPr>
            <a:spLocks noChangeShapeType="1"/>
          </p:cNvSpPr>
          <p:nvPr/>
        </p:nvSpPr>
        <p:spPr bwMode="auto">
          <a:xfrm flipV="1">
            <a:off x="3725333" y="4800600"/>
            <a:ext cx="24384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68" name="Line 7"/>
          <p:cNvSpPr>
            <a:spLocks noChangeShapeType="1"/>
          </p:cNvSpPr>
          <p:nvPr/>
        </p:nvSpPr>
        <p:spPr bwMode="auto">
          <a:xfrm flipV="1">
            <a:off x="3759200" y="3048000"/>
            <a:ext cx="26416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69" name="Line 8"/>
          <p:cNvSpPr>
            <a:spLocks noChangeShapeType="1"/>
          </p:cNvSpPr>
          <p:nvPr/>
        </p:nvSpPr>
        <p:spPr bwMode="auto">
          <a:xfrm flipH="1" flipV="1">
            <a:off x="3708400" y="2184400"/>
            <a:ext cx="37592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70" name="Text Box 9"/>
          <p:cNvSpPr txBox="1">
            <a:spLocks noChangeArrowheads="1"/>
          </p:cNvSpPr>
          <p:nvPr/>
        </p:nvSpPr>
        <p:spPr bwMode="auto">
          <a:xfrm>
            <a:off x="2544016" y="157166"/>
            <a:ext cx="7768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smtClean="0">
                <a:solidFill>
                  <a:srgbClr val="000000"/>
                </a:solidFill>
              </a:rPr>
              <a:t>Cocaine Craving:</a:t>
            </a:r>
          </a:p>
          <a:p>
            <a:pPr algn="ctr" eaLnBrk="0" fontAlgn="base" hangingPunct="0">
              <a:spcBef>
                <a:spcPct val="0"/>
              </a:spcBef>
              <a:spcAft>
                <a:spcPct val="0"/>
              </a:spcAft>
              <a:buFontTx/>
              <a:buNone/>
            </a:pPr>
            <a:r>
              <a:rPr lang="en-US" altLang="en-US" sz="2400" b="1" smtClean="0">
                <a:solidFill>
                  <a:srgbClr val="000000"/>
                </a:solidFill>
              </a:rPr>
              <a:t>Population (Cocaine Users, Controls) x Film (cocaine, erotic)</a:t>
            </a:r>
          </a:p>
        </p:txBody>
      </p:sp>
      <p:sp>
        <p:nvSpPr>
          <p:cNvPr id="117771" name="Text Box 10"/>
          <p:cNvSpPr txBox="1">
            <a:spLocks noChangeArrowheads="1"/>
          </p:cNvSpPr>
          <p:nvPr/>
        </p:nvSpPr>
        <p:spPr bwMode="auto">
          <a:xfrm>
            <a:off x="5791214" y="6324600"/>
            <a:ext cx="267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1E"/>
                </a:solidFill>
              </a:rPr>
              <a:t>Garavan et al A .J.  Psych 2000</a:t>
            </a:r>
          </a:p>
        </p:txBody>
      </p:sp>
      <p:sp>
        <p:nvSpPr>
          <p:cNvPr id="117772" name="Text Box 12"/>
          <p:cNvSpPr txBox="1">
            <a:spLocks noChangeArrowheads="1"/>
          </p:cNvSpPr>
          <p:nvPr/>
        </p:nvSpPr>
        <p:spPr bwMode="auto">
          <a:xfrm>
            <a:off x="3534845" y="5146692"/>
            <a:ext cx="600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IFG</a:t>
            </a:r>
          </a:p>
        </p:txBody>
      </p:sp>
      <p:sp>
        <p:nvSpPr>
          <p:cNvPr id="117773" name="Text Box 13"/>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Ant Cing</a:t>
            </a:r>
          </a:p>
        </p:txBody>
      </p:sp>
      <p:sp>
        <p:nvSpPr>
          <p:cNvPr id="117774" name="Text Box 14"/>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Cingulate</a:t>
            </a:r>
          </a:p>
        </p:txBody>
      </p:sp>
      <p:sp>
        <p:nvSpPr>
          <p:cNvPr id="117775" name="Text Box 15"/>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smtClean="0">
                <a:solidFill>
                  <a:srgbClr val="FFFFFF"/>
                </a:solidFill>
              </a:rPr>
              <a:t>Signal Intensity (AU)</a:t>
            </a:r>
            <a:endParaRPr lang="en-US" altLang="en-US" sz="2400" b="1" i="1" smtClean="0">
              <a:solidFill>
                <a:srgbClr val="FFFFFF"/>
              </a:solidFill>
            </a:endParaRPr>
          </a:p>
        </p:txBody>
      </p:sp>
      <p:sp>
        <p:nvSpPr>
          <p:cNvPr id="117776"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rPr>
              <a:t>Controls (14)      Cocaine Users (17)</a:t>
            </a:r>
          </a:p>
        </p:txBody>
      </p:sp>
      <p:sp>
        <p:nvSpPr>
          <p:cNvPr id="117777" name="Line 17"/>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7778" name="Picture 18" descr="mcw_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5467" y="5737242"/>
            <a:ext cx="1625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1167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3462"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000250"/>
            <a:ext cx="759671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2055"/>
          <p:cNvSpPr txBox="1">
            <a:spLocks noChangeArrowheads="1"/>
          </p:cNvSpPr>
          <p:nvPr/>
        </p:nvSpPr>
        <p:spPr bwMode="auto">
          <a:xfrm>
            <a:off x="0" y="0"/>
            <a:ext cx="12192000" cy="707886"/>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5000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ea typeface="Osaka"/>
                <a:cs typeface="Osaka"/>
              </a:rPr>
              <a:t>Even Unconscious Cues Can Elicit Brain Responses</a:t>
            </a:r>
          </a:p>
        </p:txBody>
      </p:sp>
      <p:sp>
        <p:nvSpPr>
          <p:cNvPr id="10643464" name="Text Box 2056"/>
          <p:cNvSpPr txBox="1">
            <a:spLocks noChangeArrowheads="1"/>
          </p:cNvSpPr>
          <p:nvPr/>
        </p:nvSpPr>
        <p:spPr bwMode="auto">
          <a:xfrm>
            <a:off x="8288867" y="2773366"/>
            <a:ext cx="3695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3000" b="1" smtClean="0">
                <a:solidFill>
                  <a:srgbClr val="000000"/>
                </a:solidFill>
                <a:ea typeface="Osaka"/>
                <a:cs typeface="Osaka"/>
              </a:rPr>
              <a:t>Brain Regions Activated by 33 millisecond Cocaine Cues</a:t>
            </a:r>
            <a:r>
              <a:rPr lang="en-US" altLang="en-US" sz="3000" b="1" i="1" smtClean="0">
                <a:solidFill>
                  <a:srgbClr val="000000"/>
                </a:solidFill>
                <a:ea typeface="Osaka"/>
                <a:cs typeface="Osaka"/>
              </a:rPr>
              <a:t> (too fast for conscious recognition)</a:t>
            </a:r>
          </a:p>
        </p:txBody>
      </p:sp>
      <p:sp>
        <p:nvSpPr>
          <p:cNvPr id="10643465" name="Text Box 2057"/>
          <p:cNvSpPr txBox="1">
            <a:spLocks noChangeArrowheads="1"/>
          </p:cNvSpPr>
          <p:nvPr/>
        </p:nvSpPr>
        <p:spPr bwMode="auto">
          <a:xfrm>
            <a:off x="8022169" y="6421455"/>
            <a:ext cx="41084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fontAlgn="base">
              <a:spcBef>
                <a:spcPct val="50000"/>
              </a:spcBef>
              <a:spcAft>
                <a:spcPct val="0"/>
              </a:spcAft>
              <a:buFontTx/>
              <a:buNone/>
            </a:pPr>
            <a:r>
              <a:rPr lang="en-US" altLang="en-US" sz="1600" b="1" smtClean="0">
                <a:solidFill>
                  <a:srgbClr val="000000"/>
                </a:solidFill>
                <a:ea typeface="Osaka"/>
                <a:cs typeface="Osaka"/>
              </a:rPr>
              <a:t>Childress, et al., PLoS ONE 2008</a:t>
            </a:r>
          </a:p>
        </p:txBody>
      </p:sp>
      <p:pic>
        <p:nvPicPr>
          <p:cNvPr id="7"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67" y="1847850"/>
            <a:ext cx="7878233"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001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643462"/>
                                        </p:tgtEl>
                                        <p:attrNameLst>
                                          <p:attrName>style.visibility</p:attrName>
                                        </p:attrNameLst>
                                      </p:cBhvr>
                                      <p:to>
                                        <p:strVal val="visible"/>
                                      </p:to>
                                    </p:set>
                                    <p:animEffect transition="in" filter="dissolve">
                                      <p:cBhvr>
                                        <p:cTn id="12" dur="500"/>
                                        <p:tgtEl>
                                          <p:spTgt spid="106434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643465"/>
                                        </p:tgtEl>
                                        <p:attrNameLst>
                                          <p:attrName>style.visibility</p:attrName>
                                        </p:attrNameLst>
                                      </p:cBhvr>
                                      <p:to>
                                        <p:strVal val="visible"/>
                                      </p:to>
                                    </p:set>
                                    <p:animEffect transition="in" filter="dissolve">
                                      <p:cBhvr>
                                        <p:cTn id="15" dur="500"/>
                                        <p:tgtEl>
                                          <p:spTgt spid="1064346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43464"/>
                                        </p:tgtEl>
                                        <p:attrNameLst>
                                          <p:attrName>style.visibility</p:attrName>
                                        </p:attrNameLst>
                                      </p:cBhvr>
                                      <p:to>
                                        <p:strVal val="visible"/>
                                      </p:to>
                                    </p:set>
                                    <p:animEffect transition="in" filter="dissolve">
                                      <p:cBhvr>
                                        <p:cTn id="18" dur="500"/>
                                        <p:tgtEl>
                                          <p:spTgt spid="1064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3464" grpId="0"/>
      <p:bldP spid="106434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51" t="36602" r="52434" b="28328"/>
          <a:stretch/>
        </p:blipFill>
        <p:spPr bwMode="auto">
          <a:xfrm>
            <a:off x="108197" y="1752600"/>
            <a:ext cx="4361500" cy="395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7" name="Rectangle 4"/>
          <p:cNvSpPr>
            <a:spLocks noChangeArrowheads="1"/>
          </p:cNvSpPr>
          <p:nvPr/>
        </p:nvSpPr>
        <p:spPr bwMode="auto">
          <a:xfrm>
            <a:off x="7954433" y="990600"/>
            <a:ext cx="3149600" cy="152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23908" name="Rectangle 6"/>
          <p:cNvSpPr>
            <a:spLocks noChangeArrowheads="1"/>
          </p:cNvSpPr>
          <p:nvPr/>
        </p:nvSpPr>
        <p:spPr bwMode="auto">
          <a:xfrm>
            <a:off x="203200" y="6477000"/>
            <a:ext cx="1148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SAMHSA 2015 NSDUH</a:t>
            </a:r>
          </a:p>
        </p:txBody>
      </p:sp>
      <p:sp>
        <p:nvSpPr>
          <p:cNvPr id="123909" name="Title 3"/>
          <p:cNvSpPr>
            <a:spLocks noGrp="1"/>
          </p:cNvSpPr>
          <p:nvPr>
            <p:ph type="title"/>
          </p:nvPr>
        </p:nvSpPr>
        <p:spPr>
          <a:xfrm>
            <a:off x="0" y="0"/>
            <a:ext cx="12192000" cy="990600"/>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SUD Treatment</a:t>
            </a:r>
            <a:endParaRPr lang="en-US" altLang="en-US" b="1" dirty="0" smtClean="0">
              <a:solidFill>
                <a:schemeClr val="bg1"/>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249" t="42314" r="51470" b="25467"/>
          <a:stretch/>
        </p:blipFill>
        <p:spPr bwMode="auto">
          <a:xfrm>
            <a:off x="4609338" y="1801354"/>
            <a:ext cx="4319326" cy="385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324" t="53480" r="49421" b="27382"/>
          <a:stretch/>
        </p:blipFill>
        <p:spPr bwMode="auto">
          <a:xfrm>
            <a:off x="9028290" y="2334748"/>
            <a:ext cx="368136" cy="199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396426" y="2389934"/>
            <a:ext cx="2239011" cy="400110"/>
          </a:xfrm>
          <a:prstGeom prst="rect">
            <a:avLst/>
          </a:prstGeom>
          <a:noFill/>
        </p:spPr>
        <p:txBody>
          <a:bodyPr wrap="none" rtlCol="0">
            <a:spAutoFit/>
          </a:bodyPr>
          <a:lstStyle/>
          <a:p>
            <a:r>
              <a:rPr lang="en-US" sz="2000" dirty="0" smtClean="0"/>
              <a:t>Received treatment</a:t>
            </a:r>
            <a:endParaRPr lang="en-US" sz="2000" dirty="0"/>
          </a:p>
        </p:txBody>
      </p:sp>
      <p:sp>
        <p:nvSpPr>
          <p:cNvPr id="9" name="TextBox 8"/>
          <p:cNvSpPr txBox="1"/>
          <p:nvPr/>
        </p:nvSpPr>
        <p:spPr>
          <a:xfrm>
            <a:off x="9396426" y="2958264"/>
            <a:ext cx="2885040" cy="707886"/>
          </a:xfrm>
          <a:prstGeom prst="rect">
            <a:avLst/>
          </a:prstGeom>
          <a:noFill/>
        </p:spPr>
        <p:txBody>
          <a:bodyPr wrap="square" rtlCol="0">
            <a:spAutoFit/>
          </a:bodyPr>
          <a:lstStyle/>
          <a:p>
            <a:r>
              <a:rPr lang="en-US" sz="2000" dirty="0" smtClean="0"/>
              <a:t>Perceived need but did not receive it</a:t>
            </a:r>
            <a:endParaRPr lang="en-US" sz="2000" dirty="0"/>
          </a:p>
        </p:txBody>
      </p:sp>
      <p:sp>
        <p:nvSpPr>
          <p:cNvPr id="10" name="TextBox 9"/>
          <p:cNvSpPr txBox="1"/>
          <p:nvPr/>
        </p:nvSpPr>
        <p:spPr>
          <a:xfrm>
            <a:off x="9529234" y="3821970"/>
            <a:ext cx="2488596" cy="1015663"/>
          </a:xfrm>
          <a:prstGeom prst="rect">
            <a:avLst/>
          </a:prstGeom>
          <a:noFill/>
        </p:spPr>
        <p:txBody>
          <a:bodyPr wrap="square" rtlCol="0">
            <a:spAutoFit/>
          </a:bodyPr>
          <a:lstStyle/>
          <a:p>
            <a:r>
              <a:rPr lang="en-US" sz="2000" dirty="0" smtClean="0"/>
              <a:t>Did not receive treatment and did not perceive need</a:t>
            </a:r>
            <a:endParaRPr lang="en-US" sz="2000" dirty="0"/>
          </a:p>
        </p:txBody>
      </p:sp>
      <p:sp>
        <p:nvSpPr>
          <p:cNvPr id="3" name="TextBox 2"/>
          <p:cNvSpPr txBox="1"/>
          <p:nvPr/>
        </p:nvSpPr>
        <p:spPr>
          <a:xfrm>
            <a:off x="527064" y="1246908"/>
            <a:ext cx="2062809" cy="461665"/>
          </a:xfrm>
          <a:prstGeom prst="rect">
            <a:avLst/>
          </a:prstGeom>
          <a:noFill/>
        </p:spPr>
        <p:txBody>
          <a:bodyPr wrap="none" rtlCol="0">
            <a:spAutoFit/>
          </a:bodyPr>
          <a:lstStyle/>
          <a:p>
            <a:r>
              <a:rPr lang="en-US" sz="2400" b="1" dirty="0" smtClean="0"/>
              <a:t>Past year </a:t>
            </a:r>
            <a:r>
              <a:rPr lang="en-US" sz="2400" b="1" dirty="0" smtClean="0"/>
              <a:t>AUD</a:t>
            </a:r>
            <a:endParaRPr lang="en-US" sz="2400" b="1" dirty="0"/>
          </a:p>
        </p:txBody>
      </p:sp>
      <p:sp>
        <p:nvSpPr>
          <p:cNvPr id="12" name="TextBox 11"/>
          <p:cNvSpPr txBox="1"/>
          <p:nvPr/>
        </p:nvSpPr>
        <p:spPr>
          <a:xfrm>
            <a:off x="4609338" y="1237645"/>
            <a:ext cx="2076081" cy="461665"/>
          </a:xfrm>
          <a:prstGeom prst="rect">
            <a:avLst/>
          </a:prstGeom>
          <a:noFill/>
        </p:spPr>
        <p:txBody>
          <a:bodyPr wrap="none" rtlCol="0">
            <a:spAutoFit/>
          </a:bodyPr>
          <a:lstStyle/>
          <a:p>
            <a:r>
              <a:rPr lang="en-US" sz="2400" b="1" dirty="0" smtClean="0"/>
              <a:t>Past year </a:t>
            </a:r>
            <a:r>
              <a:rPr lang="en-US" sz="2400" b="1" dirty="0" smtClean="0"/>
              <a:t>DUD</a:t>
            </a:r>
            <a:endParaRPr lang="en-US" sz="2400" b="1" dirty="0"/>
          </a:p>
        </p:txBody>
      </p:sp>
    </p:spTree>
    <p:extLst>
      <p:ext uri="{BB962C8B-B14F-4D97-AF65-F5344CB8AC3E}">
        <p14:creationId xmlns:p14="http://schemas.microsoft.com/office/powerpoint/2010/main" val="7317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0" y="0"/>
            <a:ext cx="12192000" cy="1143000"/>
          </a:xfrm>
          <a:solidFill>
            <a:srgbClr val="7E0000"/>
          </a:solidFill>
        </p:spPr>
        <p:txBody>
          <a:bodyPr/>
          <a:lstStyle/>
          <a:p>
            <a:r>
              <a:rPr lang="en-US" altLang="en-US" b="1" dirty="0" smtClean="0">
                <a:effectLst>
                  <a:outerShdw blurRad="38100" dist="38100" dir="2700000" algn="tl">
                    <a:srgbClr val="000000">
                      <a:alpha val="43137"/>
                    </a:srgbClr>
                  </a:outerShdw>
                </a:effectLst>
              </a:rPr>
              <a:t>Evaluating Hypertension Treatment</a:t>
            </a:r>
          </a:p>
        </p:txBody>
      </p:sp>
      <p:graphicFrame>
        <p:nvGraphicFramePr>
          <p:cNvPr id="125955" name="Object 3"/>
          <p:cNvGraphicFramePr>
            <a:graphicFrameLocks noChangeAspect="1"/>
          </p:cNvGraphicFramePr>
          <p:nvPr/>
        </p:nvGraphicFramePr>
        <p:xfrm>
          <a:off x="408519" y="925514"/>
          <a:ext cx="11332633" cy="5551487"/>
        </p:xfrm>
        <a:graphic>
          <a:graphicData uri="http://schemas.openxmlformats.org/presentationml/2006/ole">
            <mc:AlternateContent xmlns:mc="http://schemas.openxmlformats.org/markup-compatibility/2006">
              <mc:Choice xmlns:v="urn:schemas-microsoft-com:vml" Requires="v">
                <p:oleObj spid="_x0000_s5145" r:id="rId3" imgW="8504657" imgH="5553937" progId="Excel.Chart.8">
                  <p:embed/>
                </p:oleObj>
              </mc:Choice>
              <mc:Fallback>
                <p:oleObj r:id="rId3" imgW="8504657" imgH="55539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19" y="925514"/>
                        <a:ext cx="11332633"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4267200" y="1828800"/>
            <a:ext cx="23368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6" name="Rectangle 5"/>
          <p:cNvSpPr/>
          <p:nvPr/>
        </p:nvSpPr>
        <p:spPr>
          <a:xfrm>
            <a:off x="6400800" y="1176338"/>
            <a:ext cx="2336800"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7" name="Rectangle 6"/>
          <p:cNvSpPr/>
          <p:nvPr/>
        </p:nvSpPr>
        <p:spPr>
          <a:xfrm>
            <a:off x="8432800" y="1371600"/>
            <a:ext cx="2336800"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41991" name="Rectangle 3"/>
          <p:cNvSpPr>
            <a:spLocks noChangeArrowheads="1"/>
          </p:cNvSpPr>
          <p:nvPr/>
        </p:nvSpPr>
        <p:spPr bwMode="auto">
          <a:xfrm>
            <a:off x="101600" y="6477000"/>
            <a:ext cx="1168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defRPr/>
            </a:pPr>
            <a:r>
              <a:rPr lang="en-US" altLang="en-US" sz="1800" dirty="0" smtClean="0">
                <a:solidFill>
                  <a:srgbClr val="000000"/>
                </a:solidFill>
                <a:ea typeface="MS PGothic" pitchFamily="34" charset="-128"/>
              </a:rPr>
              <a:t>McLellan AT et al. JAMA 2000 </a:t>
            </a:r>
          </a:p>
        </p:txBody>
      </p:sp>
      <p:sp>
        <p:nvSpPr>
          <p:cNvPr id="8" name="Rectangle 7"/>
          <p:cNvSpPr/>
          <p:nvPr/>
        </p:nvSpPr>
        <p:spPr>
          <a:xfrm>
            <a:off x="4078827" y="1981200"/>
            <a:ext cx="2525183"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600" b="1" dirty="0">
                <a:solidFill>
                  <a:srgbClr val="000000"/>
                </a:solidFill>
                <a:latin typeface="Calibri" panose="020F0502020204030204" pitchFamily="34" charset="0"/>
              </a:rPr>
              <a:t>It Works!</a:t>
            </a:r>
            <a:endParaRPr lang="en-US" sz="11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28978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0" y="0"/>
            <a:ext cx="12192000" cy="1143000"/>
          </a:xfrm>
          <a:solidFill>
            <a:srgbClr val="7E0000"/>
          </a:solidFill>
        </p:spPr>
        <p:txBody>
          <a:bodyPr/>
          <a:lstStyle/>
          <a:p>
            <a:r>
              <a:rPr lang="en-US" altLang="en-US" b="1" dirty="0" smtClean="0">
                <a:effectLst>
                  <a:outerShdw blurRad="38100" dist="38100" dir="2700000" algn="tl">
                    <a:srgbClr val="000000">
                      <a:alpha val="43137"/>
                    </a:srgbClr>
                  </a:outerShdw>
                </a:effectLst>
              </a:rPr>
              <a:t>Evaluating Addiction Treatment</a:t>
            </a:r>
          </a:p>
        </p:txBody>
      </p:sp>
      <p:graphicFrame>
        <p:nvGraphicFramePr>
          <p:cNvPr id="126979" name="Object 3"/>
          <p:cNvGraphicFramePr>
            <a:graphicFrameLocks noChangeAspect="1"/>
          </p:cNvGraphicFramePr>
          <p:nvPr/>
        </p:nvGraphicFramePr>
        <p:xfrm>
          <a:off x="408519" y="925514"/>
          <a:ext cx="11332633" cy="5551487"/>
        </p:xfrm>
        <a:graphic>
          <a:graphicData uri="http://schemas.openxmlformats.org/presentationml/2006/ole">
            <mc:AlternateContent xmlns:mc="http://schemas.openxmlformats.org/markup-compatibility/2006">
              <mc:Choice xmlns:v="urn:schemas-microsoft-com:vml" Requires="v">
                <p:oleObj spid="_x0000_s6169" r:id="rId3" imgW="8504657" imgH="5553937" progId="Excel.Chart.8">
                  <p:embed/>
                </p:oleObj>
              </mc:Choice>
              <mc:Fallback>
                <p:oleObj r:id="rId3" imgW="8504657" imgH="55539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19" y="925514"/>
                        <a:ext cx="11332633"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4267200" y="1828800"/>
            <a:ext cx="23368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6" name="Rectangle 5"/>
          <p:cNvSpPr/>
          <p:nvPr/>
        </p:nvSpPr>
        <p:spPr>
          <a:xfrm>
            <a:off x="6400800" y="1176338"/>
            <a:ext cx="2336800"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7" name="Rectangle 6"/>
          <p:cNvSpPr/>
          <p:nvPr/>
        </p:nvSpPr>
        <p:spPr>
          <a:xfrm>
            <a:off x="8432800" y="1371600"/>
            <a:ext cx="2336800" cy="502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100" b="1" dirty="0">
              <a:solidFill>
                <a:srgbClr val="FFFFFF"/>
              </a:solidFill>
              <a:latin typeface="Calibri" panose="020F0502020204030204" pitchFamily="34" charset="0"/>
            </a:endParaRPr>
          </a:p>
        </p:txBody>
      </p:sp>
      <p:sp>
        <p:nvSpPr>
          <p:cNvPr id="41991" name="Rectangle 3"/>
          <p:cNvSpPr>
            <a:spLocks noChangeArrowheads="1"/>
          </p:cNvSpPr>
          <p:nvPr/>
        </p:nvSpPr>
        <p:spPr bwMode="auto">
          <a:xfrm>
            <a:off x="101600" y="6477000"/>
            <a:ext cx="1168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defRPr/>
            </a:pPr>
            <a:r>
              <a:rPr lang="en-US" altLang="en-US" sz="1800" dirty="0" smtClean="0">
                <a:solidFill>
                  <a:srgbClr val="000000"/>
                </a:solidFill>
                <a:ea typeface="MS PGothic" pitchFamily="34" charset="-128"/>
              </a:rPr>
              <a:t>McLellan AT et al. JAMA 2000 </a:t>
            </a:r>
          </a:p>
        </p:txBody>
      </p:sp>
      <p:sp>
        <p:nvSpPr>
          <p:cNvPr id="9" name="Rectangle 8"/>
          <p:cNvSpPr/>
          <p:nvPr/>
        </p:nvSpPr>
        <p:spPr>
          <a:xfrm>
            <a:off x="4078827" y="2209800"/>
            <a:ext cx="2525183"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600" b="1" dirty="0">
                <a:solidFill>
                  <a:srgbClr val="000000"/>
                </a:solidFill>
                <a:latin typeface="Calibri" panose="020F0502020204030204" pitchFamily="34" charset="0"/>
              </a:rPr>
              <a:t>It Doesn’t Work!?</a:t>
            </a:r>
            <a:endParaRPr lang="en-US" sz="11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831148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6908" t="33942" r="33360" b="12173"/>
          <a:stretch>
            <a:fillRect/>
          </a:stretch>
        </p:blipFill>
        <p:spPr bwMode="auto">
          <a:xfrm>
            <a:off x="2147341" y="1821790"/>
            <a:ext cx="875420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3" name="Rectangle 3"/>
          <p:cNvSpPr>
            <a:spLocks noGrp="1" noChangeArrowheads="1"/>
          </p:cNvSpPr>
          <p:nvPr>
            <p:ph type="title"/>
          </p:nvPr>
        </p:nvSpPr>
        <p:spPr>
          <a:xfrm>
            <a:off x="0" y="0"/>
            <a:ext cx="12192000" cy="914400"/>
          </a:xfrm>
          <a:solidFill>
            <a:srgbClr val="7E0000"/>
          </a:solidFill>
        </p:spPr>
        <p:txBody>
          <a:bodyPr/>
          <a:lstStyle/>
          <a:p>
            <a:pPr eaLnBrk="1" hangingPunct="1">
              <a:lnSpc>
                <a:spcPct val="90000"/>
              </a:lnSpc>
            </a:pPr>
            <a:r>
              <a:rPr lang="en-US" altLang="en-US" b="1" dirty="0" smtClean="0">
                <a:effectLst>
                  <a:outerShdw blurRad="38100" dist="38100" dir="2700000" algn="tl">
                    <a:srgbClr val="000000">
                      <a:alpha val="43137"/>
                    </a:srgbClr>
                  </a:outerShdw>
                </a:effectLst>
              </a:rPr>
              <a:t>How Long is Treatment Needed?</a:t>
            </a:r>
            <a:endParaRPr lang="en-US" altLang="en-US" b="1" dirty="0" smtClean="0">
              <a:effectLst>
                <a:outerShdw blurRad="38100" dist="38100" dir="2700000" algn="tl">
                  <a:srgbClr val="000000">
                    <a:alpha val="43137"/>
                  </a:srgbClr>
                </a:outerShdw>
              </a:effectLst>
            </a:endParaRPr>
          </a:p>
        </p:txBody>
      </p:sp>
      <p:sp>
        <p:nvSpPr>
          <p:cNvPr id="128004" name="Rectangle 4"/>
          <p:cNvSpPr>
            <a:spLocks noChangeArrowheads="1"/>
          </p:cNvSpPr>
          <p:nvPr/>
        </p:nvSpPr>
        <p:spPr bwMode="auto">
          <a:xfrm>
            <a:off x="2027771" y="1446215"/>
            <a:ext cx="938741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200" smtClean="0">
              <a:solidFill>
                <a:srgbClr val="000000"/>
              </a:solidFill>
              <a:ea typeface="Osaka"/>
              <a:cs typeface="Osaka"/>
            </a:endParaRPr>
          </a:p>
        </p:txBody>
      </p:sp>
      <p:sp>
        <p:nvSpPr>
          <p:cNvPr id="15532037" name="AutoShape 5"/>
          <p:cNvSpPr>
            <a:spLocks noChangeArrowheads="1"/>
          </p:cNvSpPr>
          <p:nvPr/>
        </p:nvSpPr>
        <p:spPr bwMode="auto">
          <a:xfrm>
            <a:off x="3533337" y="1821790"/>
            <a:ext cx="2197135" cy="990600"/>
          </a:xfrm>
          <a:prstGeom prst="wedgeRectCallout">
            <a:avLst>
              <a:gd name="adj1" fmla="val 50517"/>
              <a:gd name="adj2" fmla="val 85439"/>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smtClean="0">
                <a:solidFill>
                  <a:srgbClr val="FFFFFF"/>
                </a:solidFill>
                <a:ea typeface="Osaka"/>
                <a:cs typeface="Osaka"/>
              </a:rPr>
              <a:t>It takes a year of abstinence before &lt;50% relapse</a:t>
            </a:r>
          </a:p>
        </p:txBody>
      </p:sp>
      <p:sp>
        <p:nvSpPr>
          <p:cNvPr id="128006" name="Text Box 6"/>
          <p:cNvSpPr txBox="1">
            <a:spLocks noChangeArrowheads="1"/>
          </p:cNvSpPr>
          <p:nvPr/>
        </p:nvSpPr>
        <p:spPr bwMode="auto">
          <a:xfrm>
            <a:off x="0" y="6424628"/>
            <a:ext cx="1188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1600" smtClean="0">
                <a:solidFill>
                  <a:srgbClr val="000000"/>
                </a:solidFill>
                <a:ea typeface="Osaka"/>
                <a:cs typeface="Osaka"/>
              </a:rPr>
              <a:t>Dennis ML et al. Eval. Rev. 2007 </a:t>
            </a:r>
          </a:p>
        </p:txBody>
      </p:sp>
      <p:sp>
        <p:nvSpPr>
          <p:cNvPr id="15532039" name="AutoShape 7"/>
          <p:cNvSpPr>
            <a:spLocks noChangeArrowheads="1"/>
          </p:cNvSpPr>
          <p:nvPr/>
        </p:nvSpPr>
        <p:spPr bwMode="auto">
          <a:xfrm>
            <a:off x="3604389" y="1007004"/>
            <a:ext cx="4334438" cy="681038"/>
          </a:xfrm>
          <a:prstGeom prst="wedgeRectCallout">
            <a:avLst>
              <a:gd name="adj1" fmla="val 42136"/>
              <a:gd name="adj2" fmla="val 132060"/>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smtClean="0">
                <a:solidFill>
                  <a:srgbClr val="FFFFFF"/>
                </a:solidFill>
                <a:ea typeface="Osaka"/>
                <a:cs typeface="Osaka"/>
              </a:rPr>
              <a:t>After 3 years in recovery &lt; 15% relapse</a:t>
            </a:r>
          </a:p>
        </p:txBody>
      </p:sp>
      <p:sp>
        <p:nvSpPr>
          <p:cNvPr id="128008" name="TextBox 1"/>
          <p:cNvSpPr txBox="1">
            <a:spLocks noChangeArrowheads="1"/>
          </p:cNvSpPr>
          <p:nvPr/>
        </p:nvSpPr>
        <p:spPr bwMode="auto">
          <a:xfrm>
            <a:off x="9347201" y="1017589"/>
            <a:ext cx="1236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mtClean="0">
                <a:solidFill>
                  <a:srgbClr val="000000"/>
                </a:solidFill>
              </a:rPr>
              <a:t>N=1,162</a:t>
            </a:r>
          </a:p>
        </p:txBody>
      </p:sp>
    </p:spTree>
    <p:extLst>
      <p:ext uri="{BB962C8B-B14F-4D97-AF65-F5344CB8AC3E}">
        <p14:creationId xmlns:p14="http://schemas.microsoft.com/office/powerpoint/2010/main" val="29879994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32037"/>
                                        </p:tgtEl>
                                        <p:attrNameLst>
                                          <p:attrName>style.visibility</p:attrName>
                                        </p:attrNameLst>
                                      </p:cBhvr>
                                      <p:to>
                                        <p:strVal val="visible"/>
                                      </p:to>
                                    </p:set>
                                    <p:animEffect transition="in" filter="fade">
                                      <p:cBhvr>
                                        <p:cTn id="7" dur="500"/>
                                        <p:tgtEl>
                                          <p:spTgt spid="15532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32039"/>
                                        </p:tgtEl>
                                        <p:attrNameLst>
                                          <p:attrName>style.visibility</p:attrName>
                                        </p:attrNameLst>
                                      </p:cBhvr>
                                      <p:to>
                                        <p:strVal val="visible"/>
                                      </p:to>
                                    </p:set>
                                    <p:animEffect transition="in" filter="fade">
                                      <p:cBhvr>
                                        <p:cTn id="12" dur="500"/>
                                        <p:tgtEl>
                                          <p:spTgt spid="1553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32037" grpId="0" animBg="1"/>
      <p:bldP spid="155320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2"/>
          <p:cNvSpPr>
            <a:spLocks noGrp="1"/>
          </p:cNvSpPr>
          <p:nvPr>
            <p:ph type="title"/>
          </p:nvPr>
        </p:nvSpPr>
        <p:spPr>
          <a:xfrm>
            <a:off x="0" y="0"/>
            <a:ext cx="12192000" cy="6858000"/>
          </a:xfrm>
          <a:solidFill>
            <a:srgbClr val="7E0000"/>
          </a:solidFill>
        </p:spPr>
        <p:txBody>
          <a:bodyPr/>
          <a:lstStyle/>
          <a:p>
            <a:r>
              <a:rPr lang="en-US" altLang="en-US" sz="9600" b="1" dirty="0" smtClean="0">
                <a:solidFill>
                  <a:schemeClr val="bg1"/>
                </a:solidFill>
                <a:effectLst>
                  <a:outerShdw blurRad="38100" dist="38100" dir="2700000" algn="tl">
                    <a:srgbClr val="000000">
                      <a:alpha val="43137"/>
                    </a:srgbClr>
                  </a:outerShdw>
                </a:effectLst>
              </a:rPr>
              <a:t>Thanks</a:t>
            </a:r>
            <a:r>
              <a:rPr lang="en-US" altLang="en-US" sz="9600" b="1" dirty="0" smtClean="0">
                <a:solidFill>
                  <a:schemeClr val="bg1"/>
                </a:solidFill>
                <a:effectLst>
                  <a:outerShdw blurRad="38100" dist="38100" dir="2700000" algn="tl">
                    <a:srgbClr val="000000">
                      <a:alpha val="43137"/>
                    </a:srgbClr>
                  </a:outerShdw>
                </a:effectLst>
              </a:rPr>
              <a:t>!</a:t>
            </a:r>
            <a:endParaRPr lang="en-US" altLang="en-US" sz="9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584687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1"/>
            <a:ext cx="12192000" cy="1033153"/>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Some Important Organizations (Acronyms)</a:t>
            </a:r>
          </a:p>
        </p:txBody>
      </p:sp>
      <p:sp>
        <p:nvSpPr>
          <p:cNvPr id="79875" name="Content Placeholder 2"/>
          <p:cNvSpPr>
            <a:spLocks noGrp="1"/>
          </p:cNvSpPr>
          <p:nvPr>
            <p:ph idx="1"/>
          </p:nvPr>
        </p:nvSpPr>
        <p:spPr>
          <a:xfrm>
            <a:off x="2707574" y="1143000"/>
            <a:ext cx="9245600" cy="5486400"/>
          </a:xfrm>
        </p:spPr>
        <p:txBody>
          <a:bodyPr/>
          <a:lstStyle/>
          <a:p>
            <a:r>
              <a:rPr lang="en-US" altLang="en-US" sz="2800" b="1" dirty="0" smtClean="0"/>
              <a:t>NIDA</a:t>
            </a:r>
            <a:r>
              <a:rPr lang="en-US" altLang="en-US" sz="2800" dirty="0" smtClean="0"/>
              <a:t> (National Institute on Drug Abuse) </a:t>
            </a:r>
          </a:p>
          <a:p>
            <a:pPr lvl="1"/>
            <a:r>
              <a:rPr lang="en-US" altLang="en-US" sz="2400" dirty="0" smtClean="0"/>
              <a:t>supports and conducts biomedical and behavioral research on the causes, consequences, treatment, and prevention research on drug use and addiction</a:t>
            </a:r>
            <a:endParaRPr lang="en-US" altLang="en-US" dirty="0" smtClean="0"/>
          </a:p>
          <a:p>
            <a:endParaRPr lang="en-US" altLang="en-US" sz="2800" dirty="0" smtClean="0"/>
          </a:p>
          <a:p>
            <a:r>
              <a:rPr lang="en-US" altLang="en-US" sz="2800" b="1" dirty="0" smtClean="0"/>
              <a:t>NIAAA</a:t>
            </a:r>
            <a:r>
              <a:rPr lang="en-US" altLang="en-US" sz="2800" dirty="0" smtClean="0"/>
              <a:t> (National Institute on Alcohol Abuse and Alcoholism) </a:t>
            </a:r>
          </a:p>
          <a:p>
            <a:pPr lvl="1"/>
            <a:r>
              <a:rPr lang="en-US" altLang="en-US" sz="2400" dirty="0" smtClean="0"/>
              <a:t>supports and conducts biomedical and behavioral research on the causes, consequences, treatment, and prevention of alcoholism and alcohol-related problems </a:t>
            </a:r>
          </a:p>
        </p:txBody>
      </p:sp>
      <p:pic>
        <p:nvPicPr>
          <p:cNvPr id="79876" name="Picture 6"/>
          <p:cNvPicPr>
            <a:picLocks noChangeAspect="1" noChangeArrowheads="1"/>
          </p:cNvPicPr>
          <p:nvPr/>
        </p:nvPicPr>
        <p:blipFill>
          <a:blip r:embed="rId2">
            <a:extLst>
              <a:ext uri="{28A0092B-C50C-407E-A947-70E740481C1C}">
                <a14:useLocalDpi xmlns:a14="http://schemas.microsoft.com/office/drawing/2010/main" val="0"/>
              </a:ext>
            </a:extLst>
          </a:blip>
          <a:srcRect l="83290" t="51617" r="2237" b="35439"/>
          <a:stretch>
            <a:fillRect/>
          </a:stretch>
        </p:blipFill>
        <p:spPr bwMode="auto">
          <a:xfrm>
            <a:off x="304800" y="3733800"/>
            <a:ext cx="207026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7"/>
          <p:cNvPicPr>
            <a:picLocks noChangeAspect="1" noChangeArrowheads="1"/>
          </p:cNvPicPr>
          <p:nvPr/>
        </p:nvPicPr>
        <p:blipFill>
          <a:blip r:embed="rId3">
            <a:extLst>
              <a:ext uri="{28A0092B-C50C-407E-A947-70E740481C1C}">
                <a14:useLocalDpi xmlns:a14="http://schemas.microsoft.com/office/drawing/2010/main" val="0"/>
              </a:ext>
            </a:extLst>
          </a:blip>
          <a:srcRect l="80286" t="40492" r="3355" b="41386"/>
          <a:stretch>
            <a:fillRect/>
          </a:stretch>
        </p:blipFill>
        <p:spPr bwMode="auto">
          <a:xfrm>
            <a:off x="101602" y="1143000"/>
            <a:ext cx="189345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922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875">
                                            <p:txEl>
                                              <p:pRg st="3" end="3"/>
                                            </p:txEl>
                                          </p:spTgt>
                                        </p:tgtEl>
                                        <p:attrNameLst>
                                          <p:attrName>style.visibility</p:attrName>
                                        </p:attrNameLst>
                                      </p:cBhvr>
                                      <p:to>
                                        <p:strVal val="visible"/>
                                      </p:to>
                                    </p:set>
                                    <p:animEffect transition="in" filter="fade">
                                      <p:cBhvr>
                                        <p:cTn id="7" dur="500"/>
                                        <p:tgtEl>
                                          <p:spTgt spid="7987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875">
                                            <p:txEl>
                                              <p:pRg st="4" end="4"/>
                                            </p:txEl>
                                          </p:spTgt>
                                        </p:tgtEl>
                                        <p:attrNameLst>
                                          <p:attrName>style.visibility</p:attrName>
                                        </p:attrNameLst>
                                      </p:cBhvr>
                                      <p:to>
                                        <p:strVal val="visible"/>
                                      </p:to>
                                    </p:set>
                                    <p:animEffect transition="in" filter="fade">
                                      <p:cBhvr>
                                        <p:cTn id="10" dur="500"/>
                                        <p:tgtEl>
                                          <p:spTgt spid="7987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9876"/>
                                        </p:tgtEl>
                                        <p:attrNameLst>
                                          <p:attrName>style.visibility</p:attrName>
                                        </p:attrNameLst>
                                      </p:cBhvr>
                                      <p:to>
                                        <p:strVal val="visible"/>
                                      </p:to>
                                    </p:set>
                                    <p:animEffect transition="in" filter="fade">
                                      <p:cBhvr>
                                        <p:cTn id="13"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1"/>
            <a:ext cx="12192000" cy="1033153"/>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Some Important Organizations (Acronyms)</a:t>
            </a:r>
          </a:p>
        </p:txBody>
      </p:sp>
      <p:sp>
        <p:nvSpPr>
          <p:cNvPr id="80899" name="Content Placeholder 2"/>
          <p:cNvSpPr>
            <a:spLocks noGrp="1"/>
          </p:cNvSpPr>
          <p:nvPr>
            <p:ph idx="1"/>
          </p:nvPr>
        </p:nvSpPr>
        <p:spPr>
          <a:xfrm>
            <a:off x="3352800" y="1211282"/>
            <a:ext cx="8534400" cy="5418117"/>
          </a:xfrm>
        </p:spPr>
        <p:txBody>
          <a:bodyPr/>
          <a:lstStyle/>
          <a:p>
            <a:r>
              <a:rPr lang="en-US" altLang="en-US" sz="2400" b="1" dirty="0" smtClean="0"/>
              <a:t>SAMHSA</a:t>
            </a:r>
            <a:r>
              <a:rPr lang="en-US" altLang="en-US" sz="2400" dirty="0" smtClean="0"/>
              <a:t> (Substance Abuse and Mental Health Services Administration) </a:t>
            </a:r>
          </a:p>
          <a:p>
            <a:pPr lvl="1"/>
            <a:r>
              <a:rPr lang="en-US" altLang="en-US" sz="2200" dirty="0" smtClean="0"/>
              <a:t>a branch of the U.S. Department of Health and Human Services charged with improving the quality and availability of prevention, treatment, and rehabilitative services for substance use and mental illnesses</a:t>
            </a:r>
          </a:p>
          <a:p>
            <a:endParaRPr lang="en-US" altLang="en-US" sz="2800" dirty="0" smtClean="0"/>
          </a:p>
          <a:p>
            <a:r>
              <a:rPr lang="en-US" altLang="en-US" sz="2400" b="1" dirty="0" smtClean="0"/>
              <a:t>ONDCP</a:t>
            </a:r>
            <a:r>
              <a:rPr lang="en-US" altLang="en-US" sz="2400" dirty="0" smtClean="0"/>
              <a:t> (Office of National Drug Control Policy) </a:t>
            </a:r>
          </a:p>
          <a:p>
            <a:pPr lvl="1"/>
            <a:r>
              <a:rPr lang="en-US" altLang="en-US" sz="2200" dirty="0" smtClean="0"/>
              <a:t>establishes policies, priorities, and objectives to eradicate illicit drug use, manufacturing, and trafficking, drug-related crime and violence, and drug-related health consequences</a:t>
            </a: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l="80431" t="43164" r="2254" b="48822"/>
          <a:stretch>
            <a:fillRect/>
          </a:stretch>
        </p:blipFill>
        <p:spPr bwMode="auto">
          <a:xfrm>
            <a:off x="125226" y="1317625"/>
            <a:ext cx="2764009" cy="65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1" name="AutoShape 8" descr="Image result for ondcp logo"/>
          <p:cNvSpPr>
            <a:spLocks noChangeAspect="1" noChangeArrowheads="1"/>
          </p:cNvSpPr>
          <p:nvPr/>
        </p:nvSpPr>
        <p:spPr bwMode="auto">
          <a:xfrm>
            <a:off x="0" y="-1825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80902" name="AutoShape 10" descr="Image result for ondcp logo"/>
          <p:cNvSpPr>
            <a:spLocks noChangeAspect="1" noChangeArrowheads="1"/>
          </p:cNvSpPr>
          <p:nvPr/>
        </p:nvSpPr>
        <p:spPr bwMode="auto">
          <a:xfrm>
            <a:off x="203200" y="-301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80903" name="AutoShape 12" descr="Image result for ondcp logo"/>
          <p:cNvSpPr>
            <a:spLocks noChangeAspect="1" noChangeArrowheads="1"/>
          </p:cNvSpPr>
          <p:nvPr/>
        </p:nvSpPr>
        <p:spPr bwMode="auto">
          <a:xfrm>
            <a:off x="406400" y="1222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pic>
        <p:nvPicPr>
          <p:cNvPr id="8090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672259"/>
            <a:ext cx="2952749" cy="221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340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0904"/>
                                        </p:tgtEl>
                                        <p:attrNameLst>
                                          <p:attrName>style.visibility</p:attrName>
                                        </p:attrNameLst>
                                      </p:cBhvr>
                                      <p:to>
                                        <p:strVal val="visible"/>
                                      </p:to>
                                    </p:set>
                                    <p:animEffect transition="in" filter="fade">
                                      <p:cBhvr>
                                        <p:cTn id="13"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1"/>
            <a:ext cx="12192000" cy="1033153"/>
          </a:xfrm>
          <a:solidFill>
            <a:srgbClr val="7E0000"/>
          </a:solidFill>
        </p:spPr>
        <p:txBody>
          <a:bodyPr/>
          <a:lstStyle/>
          <a:p>
            <a:r>
              <a:rPr lang="en-US" altLang="en-US" b="1" dirty="0" smtClean="0">
                <a:solidFill>
                  <a:schemeClr val="bg1"/>
                </a:solidFill>
                <a:effectLst>
                  <a:outerShdw blurRad="38100" dist="38100" dir="2700000" algn="tl">
                    <a:srgbClr val="000000">
                      <a:alpha val="43137"/>
                    </a:srgbClr>
                  </a:outerShdw>
                </a:effectLst>
              </a:rPr>
              <a:t>Trends: Sources of Data</a:t>
            </a:r>
          </a:p>
        </p:txBody>
      </p:sp>
      <p:sp>
        <p:nvSpPr>
          <p:cNvPr id="80899" name="Content Placeholder 2"/>
          <p:cNvSpPr>
            <a:spLocks noGrp="1"/>
          </p:cNvSpPr>
          <p:nvPr>
            <p:ph idx="1"/>
          </p:nvPr>
        </p:nvSpPr>
        <p:spPr>
          <a:xfrm>
            <a:off x="2946400" y="1448790"/>
            <a:ext cx="9042400" cy="4952010"/>
          </a:xfrm>
        </p:spPr>
        <p:txBody>
          <a:bodyPr/>
          <a:lstStyle/>
          <a:p>
            <a:pPr>
              <a:defRPr/>
            </a:pPr>
            <a:r>
              <a:rPr lang="en-US" altLang="en-US" sz="2800" b="1" dirty="0" smtClean="0"/>
              <a:t>National Survey on Drug Use and Health (NSDUH) </a:t>
            </a:r>
          </a:p>
          <a:p>
            <a:pPr lvl="1">
              <a:defRPr/>
            </a:pPr>
            <a:r>
              <a:rPr lang="en-US" altLang="en-US" sz="2000" dirty="0" smtClean="0"/>
              <a:t>annual since 1971, SAMHSA survey on use of illicit drugs, alcohol, and tobacco in the US civilian, noninstitutionalized population aged </a:t>
            </a:r>
            <a:r>
              <a:rPr lang="en-US" altLang="en-US" sz="2000" u="sng" dirty="0" smtClean="0"/>
              <a:t>&gt;</a:t>
            </a:r>
            <a:r>
              <a:rPr lang="en-US" altLang="en-US" sz="2000" dirty="0" smtClean="0"/>
              <a:t>12 years. Face-to-face interviews at their place of residence obtained from approximately </a:t>
            </a:r>
            <a:r>
              <a:rPr lang="en-US" altLang="en-US" sz="2000" b="1" dirty="0" smtClean="0"/>
              <a:t>67,500 individuals</a:t>
            </a:r>
          </a:p>
          <a:p>
            <a:pPr marL="457200" lvl="1" indent="0">
              <a:buFontTx/>
              <a:buNone/>
              <a:defRPr/>
            </a:pPr>
            <a:r>
              <a:rPr lang="en-US" altLang="en-US" sz="2000" b="1" dirty="0" smtClean="0"/>
              <a:t> </a:t>
            </a:r>
            <a:endParaRPr lang="en-US" altLang="en-US" b="1" dirty="0" smtClean="0"/>
          </a:p>
          <a:p>
            <a:pPr>
              <a:defRPr/>
            </a:pPr>
            <a:r>
              <a:rPr lang="en-US" altLang="en-US" sz="2800" b="1" dirty="0" smtClean="0"/>
              <a:t>Monitoring the Future (MTF)</a:t>
            </a:r>
            <a:r>
              <a:rPr lang="en-US" altLang="en-US" sz="2800" dirty="0" smtClean="0"/>
              <a:t> </a:t>
            </a:r>
          </a:p>
          <a:p>
            <a:pPr lvl="1">
              <a:defRPr/>
            </a:pPr>
            <a:r>
              <a:rPr lang="en-US" altLang="en-US" sz="2000" dirty="0" smtClean="0"/>
              <a:t>annual since 1975, NIDA funded survey of 8th, 10th, and 12th graders measuring drug, alcohol, and cigarette use by the University of Michigan. About </a:t>
            </a:r>
            <a:r>
              <a:rPr lang="en-US" altLang="en-US" sz="2000" b="1" dirty="0" smtClean="0"/>
              <a:t>44,000 students from 360 public and private schools </a:t>
            </a:r>
            <a:r>
              <a:rPr lang="en-US" altLang="en-US" sz="2000" dirty="0" smtClean="0"/>
              <a:t>are surveyed</a:t>
            </a:r>
          </a:p>
        </p:txBody>
      </p:sp>
      <p:pic>
        <p:nvPicPr>
          <p:cNvPr id="81924" name="Picture 5" descr="Image result for monitoring the future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4" y="3613960"/>
            <a:ext cx="232448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Image result for nsduh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4" y="1599211"/>
            <a:ext cx="23869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66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1924"/>
                                        </p:tgtEl>
                                        <p:attrNameLst>
                                          <p:attrName>style.visibility</p:attrName>
                                        </p:attrNameLst>
                                      </p:cBhvr>
                                      <p:to>
                                        <p:strVal val="visible"/>
                                      </p:to>
                                    </p:set>
                                    <p:animEffect transition="in" filter="fade">
                                      <p:cBhvr>
                                        <p:cTn id="13"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348" y="0"/>
            <a:ext cx="12299951" cy="866899"/>
          </a:xfrm>
          <a:solidFill>
            <a:srgbClr val="7E0000"/>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Substance Use Disorder</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pic>
        <p:nvPicPr>
          <p:cNvPr id="11" name="Content Placeholder 7" descr="A screenshot of a cell phone&#10;&#10;Description automatically generated">
            <a:extLst>
              <a:ext uri="{FF2B5EF4-FFF2-40B4-BE49-F238E27FC236}">
                <a16:creationId xmlns:a16="http://schemas.microsoft.com/office/drawing/2014/main" xmlns="" id="{D9B7BC4B-9DB0-1042-93C8-95B65935B6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65" y="1377539"/>
            <a:ext cx="11788725" cy="3642716"/>
          </a:xfrm>
          <a:prstGeom prst="rect">
            <a:avLst/>
          </a:prstGeom>
        </p:spPr>
      </p:pic>
      <p:sp>
        <p:nvSpPr>
          <p:cNvPr id="8" name="Freeform 7"/>
          <p:cNvSpPr/>
          <p:nvPr/>
        </p:nvSpPr>
        <p:spPr bwMode="auto">
          <a:xfrm>
            <a:off x="3669475" y="1009403"/>
            <a:ext cx="8522525" cy="4714503"/>
          </a:xfrm>
          <a:custGeom>
            <a:avLst/>
            <a:gdLst>
              <a:gd name="connsiteX0" fmla="*/ 8360229 w 8387177"/>
              <a:gd name="connsiteY0" fmla="*/ 4405745 h 4714503"/>
              <a:gd name="connsiteX1" fmla="*/ 8360229 w 8387177"/>
              <a:gd name="connsiteY1" fmla="*/ 4405745 h 4714503"/>
              <a:gd name="connsiteX2" fmla="*/ 8360229 w 8387177"/>
              <a:gd name="connsiteY2" fmla="*/ 3289465 h 4714503"/>
              <a:gd name="connsiteX3" fmla="*/ 8336478 w 8387177"/>
              <a:gd name="connsiteY3" fmla="*/ 3194462 h 4714503"/>
              <a:gd name="connsiteX4" fmla="*/ 8324603 w 8387177"/>
              <a:gd name="connsiteY4" fmla="*/ 3123210 h 4714503"/>
              <a:gd name="connsiteX5" fmla="*/ 8312728 w 8387177"/>
              <a:gd name="connsiteY5" fmla="*/ 3075709 h 4714503"/>
              <a:gd name="connsiteX6" fmla="*/ 8360229 w 8387177"/>
              <a:gd name="connsiteY6" fmla="*/ 1686296 h 4714503"/>
              <a:gd name="connsiteX7" fmla="*/ 8383980 w 8387177"/>
              <a:gd name="connsiteY7" fmla="*/ 1591293 h 4714503"/>
              <a:gd name="connsiteX8" fmla="*/ 8360229 w 8387177"/>
              <a:gd name="connsiteY8" fmla="*/ 1235033 h 4714503"/>
              <a:gd name="connsiteX9" fmla="*/ 8348354 w 8387177"/>
              <a:gd name="connsiteY9" fmla="*/ 570015 h 4714503"/>
              <a:gd name="connsiteX10" fmla="*/ 8312728 w 8387177"/>
              <a:gd name="connsiteY10" fmla="*/ 546265 h 4714503"/>
              <a:gd name="connsiteX11" fmla="*/ 8300852 w 8387177"/>
              <a:gd name="connsiteY11" fmla="*/ 510639 h 4714503"/>
              <a:gd name="connsiteX12" fmla="*/ 8277102 w 8387177"/>
              <a:gd name="connsiteY12" fmla="*/ 475013 h 4714503"/>
              <a:gd name="connsiteX13" fmla="*/ 8253351 w 8387177"/>
              <a:gd name="connsiteY13" fmla="*/ 391885 h 4714503"/>
              <a:gd name="connsiteX14" fmla="*/ 8229600 w 8387177"/>
              <a:gd name="connsiteY14" fmla="*/ 356259 h 4714503"/>
              <a:gd name="connsiteX15" fmla="*/ 8134598 w 8387177"/>
              <a:gd name="connsiteY15" fmla="*/ 344384 h 4714503"/>
              <a:gd name="connsiteX16" fmla="*/ 8063346 w 8387177"/>
              <a:gd name="connsiteY16" fmla="*/ 320633 h 4714503"/>
              <a:gd name="connsiteX17" fmla="*/ 8027720 w 8387177"/>
              <a:gd name="connsiteY17" fmla="*/ 308758 h 4714503"/>
              <a:gd name="connsiteX18" fmla="*/ 7802089 w 8387177"/>
              <a:gd name="connsiteY18" fmla="*/ 320633 h 4714503"/>
              <a:gd name="connsiteX19" fmla="*/ 7695211 w 8387177"/>
              <a:gd name="connsiteY19" fmla="*/ 356259 h 4714503"/>
              <a:gd name="connsiteX20" fmla="*/ 7564582 w 8387177"/>
              <a:gd name="connsiteY20" fmla="*/ 380010 h 4714503"/>
              <a:gd name="connsiteX21" fmla="*/ 6697683 w 8387177"/>
              <a:gd name="connsiteY21" fmla="*/ 368135 h 4714503"/>
              <a:gd name="connsiteX22" fmla="*/ 6531429 w 8387177"/>
              <a:gd name="connsiteY22" fmla="*/ 344384 h 4714503"/>
              <a:gd name="connsiteX23" fmla="*/ 6115793 w 8387177"/>
              <a:gd name="connsiteY23" fmla="*/ 356259 h 4714503"/>
              <a:gd name="connsiteX24" fmla="*/ 6068291 w 8387177"/>
              <a:gd name="connsiteY24" fmla="*/ 368135 h 4714503"/>
              <a:gd name="connsiteX25" fmla="*/ 5961413 w 8387177"/>
              <a:gd name="connsiteY25" fmla="*/ 427511 h 4714503"/>
              <a:gd name="connsiteX26" fmla="*/ 5795159 w 8387177"/>
              <a:gd name="connsiteY26" fmla="*/ 380010 h 4714503"/>
              <a:gd name="connsiteX27" fmla="*/ 5723907 w 8387177"/>
              <a:gd name="connsiteY27" fmla="*/ 356259 h 4714503"/>
              <a:gd name="connsiteX28" fmla="*/ 5664530 w 8387177"/>
              <a:gd name="connsiteY28" fmla="*/ 332509 h 4714503"/>
              <a:gd name="connsiteX29" fmla="*/ 5617029 w 8387177"/>
              <a:gd name="connsiteY29" fmla="*/ 320633 h 4714503"/>
              <a:gd name="connsiteX30" fmla="*/ 5498276 w 8387177"/>
              <a:gd name="connsiteY30" fmla="*/ 273132 h 4714503"/>
              <a:gd name="connsiteX31" fmla="*/ 5427024 w 8387177"/>
              <a:gd name="connsiteY31" fmla="*/ 237506 h 4714503"/>
              <a:gd name="connsiteX32" fmla="*/ 4441372 w 8387177"/>
              <a:gd name="connsiteY32" fmla="*/ 249381 h 4714503"/>
              <a:gd name="connsiteX33" fmla="*/ 4393870 w 8387177"/>
              <a:gd name="connsiteY33" fmla="*/ 261257 h 4714503"/>
              <a:gd name="connsiteX34" fmla="*/ 4322619 w 8387177"/>
              <a:gd name="connsiteY34" fmla="*/ 273132 h 4714503"/>
              <a:gd name="connsiteX35" fmla="*/ 2861954 w 8387177"/>
              <a:gd name="connsiteY35" fmla="*/ 261257 h 4714503"/>
              <a:gd name="connsiteX36" fmla="*/ 2826328 w 8387177"/>
              <a:gd name="connsiteY36" fmla="*/ 249381 h 4714503"/>
              <a:gd name="connsiteX37" fmla="*/ 2612572 w 8387177"/>
              <a:gd name="connsiteY37" fmla="*/ 201880 h 4714503"/>
              <a:gd name="connsiteX38" fmla="*/ 2505694 w 8387177"/>
              <a:gd name="connsiteY38" fmla="*/ 166254 h 4714503"/>
              <a:gd name="connsiteX39" fmla="*/ 2339439 w 8387177"/>
              <a:gd name="connsiteY39" fmla="*/ 118753 h 4714503"/>
              <a:gd name="connsiteX40" fmla="*/ 2268187 w 8387177"/>
              <a:gd name="connsiteY40" fmla="*/ 95002 h 4714503"/>
              <a:gd name="connsiteX41" fmla="*/ 2113808 w 8387177"/>
              <a:gd name="connsiteY41" fmla="*/ 71252 h 4714503"/>
              <a:gd name="connsiteX42" fmla="*/ 2006930 w 8387177"/>
              <a:gd name="connsiteY42" fmla="*/ 35626 h 4714503"/>
              <a:gd name="connsiteX43" fmla="*/ 1900052 w 8387177"/>
              <a:gd name="connsiteY43" fmla="*/ 23750 h 4714503"/>
              <a:gd name="connsiteX44" fmla="*/ 1840676 w 8387177"/>
              <a:gd name="connsiteY44" fmla="*/ 11875 h 4714503"/>
              <a:gd name="connsiteX45" fmla="*/ 1769424 w 8387177"/>
              <a:gd name="connsiteY45" fmla="*/ 0 h 4714503"/>
              <a:gd name="connsiteX46" fmla="*/ 1733798 w 8387177"/>
              <a:gd name="connsiteY46" fmla="*/ 11875 h 4714503"/>
              <a:gd name="connsiteX47" fmla="*/ 1745673 w 8387177"/>
              <a:gd name="connsiteY47" fmla="*/ 47501 h 4714503"/>
              <a:gd name="connsiteX48" fmla="*/ 1674421 w 8387177"/>
              <a:gd name="connsiteY48" fmla="*/ 71252 h 4714503"/>
              <a:gd name="connsiteX49" fmla="*/ 1603169 w 8387177"/>
              <a:gd name="connsiteY49" fmla="*/ 142503 h 4714503"/>
              <a:gd name="connsiteX50" fmla="*/ 1555668 w 8387177"/>
              <a:gd name="connsiteY50" fmla="*/ 213755 h 4714503"/>
              <a:gd name="connsiteX51" fmla="*/ 1484416 w 8387177"/>
              <a:gd name="connsiteY51" fmla="*/ 308758 h 4714503"/>
              <a:gd name="connsiteX52" fmla="*/ 1425039 w 8387177"/>
              <a:gd name="connsiteY52" fmla="*/ 332509 h 4714503"/>
              <a:gd name="connsiteX53" fmla="*/ 1341912 w 8387177"/>
              <a:gd name="connsiteY53" fmla="*/ 415636 h 4714503"/>
              <a:gd name="connsiteX54" fmla="*/ 1306286 w 8387177"/>
              <a:gd name="connsiteY54" fmla="*/ 451262 h 4714503"/>
              <a:gd name="connsiteX55" fmla="*/ 1258785 w 8387177"/>
              <a:gd name="connsiteY55" fmla="*/ 486888 h 4714503"/>
              <a:gd name="connsiteX56" fmla="*/ 1199408 w 8387177"/>
              <a:gd name="connsiteY56" fmla="*/ 558140 h 4714503"/>
              <a:gd name="connsiteX57" fmla="*/ 1163782 w 8387177"/>
              <a:gd name="connsiteY57" fmla="*/ 581891 h 4714503"/>
              <a:gd name="connsiteX58" fmla="*/ 1116281 w 8387177"/>
              <a:gd name="connsiteY58" fmla="*/ 653142 h 4714503"/>
              <a:gd name="connsiteX59" fmla="*/ 1104406 w 8387177"/>
              <a:gd name="connsiteY59" fmla="*/ 700644 h 4714503"/>
              <a:gd name="connsiteX60" fmla="*/ 1068780 w 8387177"/>
              <a:gd name="connsiteY60" fmla="*/ 712519 h 4714503"/>
              <a:gd name="connsiteX61" fmla="*/ 1033154 w 8387177"/>
              <a:gd name="connsiteY61" fmla="*/ 736270 h 4714503"/>
              <a:gd name="connsiteX62" fmla="*/ 997528 w 8387177"/>
              <a:gd name="connsiteY62" fmla="*/ 748145 h 4714503"/>
              <a:gd name="connsiteX63" fmla="*/ 902525 w 8387177"/>
              <a:gd name="connsiteY63" fmla="*/ 795646 h 4714503"/>
              <a:gd name="connsiteX64" fmla="*/ 866899 w 8387177"/>
              <a:gd name="connsiteY64" fmla="*/ 819397 h 4714503"/>
              <a:gd name="connsiteX65" fmla="*/ 748146 w 8387177"/>
              <a:gd name="connsiteY65" fmla="*/ 843148 h 4714503"/>
              <a:gd name="connsiteX66" fmla="*/ 700644 w 8387177"/>
              <a:gd name="connsiteY66" fmla="*/ 855023 h 4714503"/>
              <a:gd name="connsiteX67" fmla="*/ 629393 w 8387177"/>
              <a:gd name="connsiteY67" fmla="*/ 878774 h 4714503"/>
              <a:gd name="connsiteX68" fmla="*/ 593767 w 8387177"/>
              <a:gd name="connsiteY68" fmla="*/ 926275 h 4714503"/>
              <a:gd name="connsiteX69" fmla="*/ 581891 w 8387177"/>
              <a:gd name="connsiteY69" fmla="*/ 961901 h 4714503"/>
              <a:gd name="connsiteX70" fmla="*/ 522515 w 8387177"/>
              <a:gd name="connsiteY70" fmla="*/ 1033153 h 4714503"/>
              <a:gd name="connsiteX71" fmla="*/ 451263 w 8387177"/>
              <a:gd name="connsiteY71" fmla="*/ 1080654 h 4714503"/>
              <a:gd name="connsiteX72" fmla="*/ 391886 w 8387177"/>
              <a:gd name="connsiteY72" fmla="*/ 1140031 h 4714503"/>
              <a:gd name="connsiteX73" fmla="*/ 320634 w 8387177"/>
              <a:gd name="connsiteY73" fmla="*/ 1199407 h 4714503"/>
              <a:gd name="connsiteX74" fmla="*/ 273133 w 8387177"/>
              <a:gd name="connsiteY74" fmla="*/ 1270659 h 4714503"/>
              <a:gd name="connsiteX75" fmla="*/ 249382 w 8387177"/>
              <a:gd name="connsiteY75" fmla="*/ 1341911 h 4714503"/>
              <a:gd name="connsiteX76" fmla="*/ 237507 w 8387177"/>
              <a:gd name="connsiteY76" fmla="*/ 1377537 h 4714503"/>
              <a:gd name="connsiteX77" fmla="*/ 142504 w 8387177"/>
              <a:gd name="connsiteY77" fmla="*/ 1401288 h 4714503"/>
              <a:gd name="connsiteX78" fmla="*/ 106878 w 8387177"/>
              <a:gd name="connsiteY78" fmla="*/ 1425039 h 4714503"/>
              <a:gd name="connsiteX79" fmla="*/ 83128 w 8387177"/>
              <a:gd name="connsiteY79" fmla="*/ 1508166 h 4714503"/>
              <a:gd name="connsiteX80" fmla="*/ 47502 w 8387177"/>
              <a:gd name="connsiteY80" fmla="*/ 1579418 h 4714503"/>
              <a:gd name="connsiteX81" fmla="*/ 23751 w 8387177"/>
              <a:gd name="connsiteY81" fmla="*/ 1662545 h 4714503"/>
              <a:gd name="connsiteX82" fmla="*/ 0 w 8387177"/>
              <a:gd name="connsiteY82" fmla="*/ 1698171 h 4714503"/>
              <a:gd name="connsiteX83" fmla="*/ 35626 w 8387177"/>
              <a:gd name="connsiteY83" fmla="*/ 1781298 h 4714503"/>
              <a:gd name="connsiteX84" fmla="*/ 106878 w 8387177"/>
              <a:gd name="connsiteY84" fmla="*/ 1805049 h 4714503"/>
              <a:gd name="connsiteX85" fmla="*/ 273133 w 8387177"/>
              <a:gd name="connsiteY85" fmla="*/ 1781298 h 4714503"/>
              <a:gd name="connsiteX86" fmla="*/ 380011 w 8387177"/>
              <a:gd name="connsiteY86" fmla="*/ 1721922 h 4714503"/>
              <a:gd name="connsiteX87" fmla="*/ 415637 w 8387177"/>
              <a:gd name="connsiteY87" fmla="*/ 1698171 h 4714503"/>
              <a:gd name="connsiteX88" fmla="*/ 581891 w 8387177"/>
              <a:gd name="connsiteY88" fmla="*/ 1674420 h 4714503"/>
              <a:gd name="connsiteX89" fmla="*/ 617517 w 8387177"/>
              <a:gd name="connsiteY89" fmla="*/ 1662545 h 4714503"/>
              <a:gd name="connsiteX90" fmla="*/ 665019 w 8387177"/>
              <a:gd name="connsiteY90" fmla="*/ 1650670 h 4714503"/>
              <a:gd name="connsiteX91" fmla="*/ 700644 w 8387177"/>
              <a:gd name="connsiteY91" fmla="*/ 1626919 h 4714503"/>
              <a:gd name="connsiteX92" fmla="*/ 771896 w 8387177"/>
              <a:gd name="connsiteY92" fmla="*/ 1603168 h 4714503"/>
              <a:gd name="connsiteX93" fmla="*/ 807522 w 8387177"/>
              <a:gd name="connsiteY93" fmla="*/ 1591293 h 4714503"/>
              <a:gd name="connsiteX94" fmla="*/ 1056904 w 8387177"/>
              <a:gd name="connsiteY94" fmla="*/ 1567542 h 4714503"/>
              <a:gd name="connsiteX95" fmla="*/ 1151907 w 8387177"/>
              <a:gd name="connsiteY95" fmla="*/ 1520041 h 4714503"/>
              <a:gd name="connsiteX96" fmla="*/ 1223159 w 8387177"/>
              <a:gd name="connsiteY96" fmla="*/ 1508166 h 4714503"/>
              <a:gd name="connsiteX97" fmla="*/ 1318161 w 8387177"/>
              <a:gd name="connsiteY97" fmla="*/ 1484415 h 4714503"/>
              <a:gd name="connsiteX98" fmla="*/ 1520042 w 8387177"/>
              <a:gd name="connsiteY98" fmla="*/ 1496291 h 4714503"/>
              <a:gd name="connsiteX99" fmla="*/ 1579419 w 8387177"/>
              <a:gd name="connsiteY99" fmla="*/ 1543792 h 4714503"/>
              <a:gd name="connsiteX100" fmla="*/ 1650670 w 8387177"/>
              <a:gd name="connsiteY100" fmla="*/ 1591293 h 4714503"/>
              <a:gd name="connsiteX101" fmla="*/ 1710047 w 8387177"/>
              <a:gd name="connsiteY101" fmla="*/ 1662545 h 4714503"/>
              <a:gd name="connsiteX102" fmla="*/ 1733798 w 8387177"/>
              <a:gd name="connsiteY102" fmla="*/ 1935678 h 4714503"/>
              <a:gd name="connsiteX103" fmla="*/ 1745673 w 8387177"/>
              <a:gd name="connsiteY103" fmla="*/ 1971303 h 4714503"/>
              <a:gd name="connsiteX104" fmla="*/ 1733798 w 8387177"/>
              <a:gd name="connsiteY104" fmla="*/ 2196935 h 4714503"/>
              <a:gd name="connsiteX105" fmla="*/ 1721922 w 8387177"/>
              <a:gd name="connsiteY105" fmla="*/ 2232561 h 4714503"/>
              <a:gd name="connsiteX106" fmla="*/ 1710047 w 8387177"/>
              <a:gd name="connsiteY106" fmla="*/ 2280062 h 4714503"/>
              <a:gd name="connsiteX107" fmla="*/ 1698172 w 8387177"/>
              <a:gd name="connsiteY107" fmla="*/ 2315688 h 4714503"/>
              <a:gd name="connsiteX108" fmla="*/ 1662546 w 8387177"/>
              <a:gd name="connsiteY108" fmla="*/ 2458192 h 4714503"/>
              <a:gd name="connsiteX109" fmla="*/ 1615044 w 8387177"/>
              <a:gd name="connsiteY109" fmla="*/ 2493818 h 4714503"/>
              <a:gd name="connsiteX110" fmla="*/ 1603169 w 8387177"/>
              <a:gd name="connsiteY110" fmla="*/ 2553194 h 4714503"/>
              <a:gd name="connsiteX111" fmla="*/ 1579419 w 8387177"/>
              <a:gd name="connsiteY111" fmla="*/ 2588820 h 4714503"/>
              <a:gd name="connsiteX112" fmla="*/ 950026 w 8387177"/>
              <a:gd name="connsiteY112" fmla="*/ 2600696 h 4714503"/>
              <a:gd name="connsiteX113" fmla="*/ 914400 w 8387177"/>
              <a:gd name="connsiteY113" fmla="*/ 2612571 h 4714503"/>
              <a:gd name="connsiteX114" fmla="*/ 878774 w 8387177"/>
              <a:gd name="connsiteY114" fmla="*/ 2636322 h 4714503"/>
              <a:gd name="connsiteX115" fmla="*/ 760021 w 8387177"/>
              <a:gd name="connsiteY115" fmla="*/ 2624446 h 4714503"/>
              <a:gd name="connsiteX116" fmla="*/ 712520 w 8387177"/>
              <a:gd name="connsiteY116" fmla="*/ 2600696 h 4714503"/>
              <a:gd name="connsiteX117" fmla="*/ 688769 w 8387177"/>
              <a:gd name="connsiteY117" fmla="*/ 2565070 h 4714503"/>
              <a:gd name="connsiteX118" fmla="*/ 641268 w 8387177"/>
              <a:gd name="connsiteY118" fmla="*/ 2553194 h 4714503"/>
              <a:gd name="connsiteX119" fmla="*/ 570016 w 8387177"/>
              <a:gd name="connsiteY119" fmla="*/ 2505693 h 4714503"/>
              <a:gd name="connsiteX120" fmla="*/ 534390 w 8387177"/>
              <a:gd name="connsiteY120" fmla="*/ 2481942 h 4714503"/>
              <a:gd name="connsiteX121" fmla="*/ 332509 w 8387177"/>
              <a:gd name="connsiteY121" fmla="*/ 2470067 h 4714503"/>
              <a:gd name="connsiteX122" fmla="*/ 178130 w 8387177"/>
              <a:gd name="connsiteY122" fmla="*/ 2458192 h 4714503"/>
              <a:gd name="connsiteX123" fmla="*/ 142504 w 8387177"/>
              <a:gd name="connsiteY123" fmla="*/ 2446316 h 4714503"/>
              <a:gd name="connsiteX124" fmla="*/ 47502 w 8387177"/>
              <a:gd name="connsiteY124" fmla="*/ 2458192 h 4714503"/>
              <a:gd name="connsiteX125" fmla="*/ 35626 w 8387177"/>
              <a:gd name="connsiteY125" fmla="*/ 2493818 h 4714503"/>
              <a:gd name="connsiteX126" fmla="*/ 11876 w 8387177"/>
              <a:gd name="connsiteY126" fmla="*/ 2600696 h 4714503"/>
              <a:gd name="connsiteX127" fmla="*/ 23751 w 8387177"/>
              <a:gd name="connsiteY127" fmla="*/ 2873828 h 4714503"/>
              <a:gd name="connsiteX128" fmla="*/ 71252 w 8387177"/>
              <a:gd name="connsiteY128" fmla="*/ 2980706 h 4714503"/>
              <a:gd name="connsiteX129" fmla="*/ 106878 w 8387177"/>
              <a:gd name="connsiteY129" fmla="*/ 3016332 h 4714503"/>
              <a:gd name="connsiteX130" fmla="*/ 190006 w 8387177"/>
              <a:gd name="connsiteY130" fmla="*/ 3063833 h 4714503"/>
              <a:gd name="connsiteX131" fmla="*/ 273133 w 8387177"/>
              <a:gd name="connsiteY131" fmla="*/ 3135085 h 4714503"/>
              <a:gd name="connsiteX132" fmla="*/ 380011 w 8387177"/>
              <a:gd name="connsiteY132" fmla="*/ 3230088 h 4714503"/>
              <a:gd name="connsiteX133" fmla="*/ 439387 w 8387177"/>
              <a:gd name="connsiteY133" fmla="*/ 3265714 h 4714503"/>
              <a:gd name="connsiteX134" fmla="*/ 486889 w 8387177"/>
              <a:gd name="connsiteY134" fmla="*/ 3313215 h 4714503"/>
              <a:gd name="connsiteX135" fmla="*/ 558141 w 8387177"/>
              <a:gd name="connsiteY135" fmla="*/ 3348841 h 4714503"/>
              <a:gd name="connsiteX136" fmla="*/ 688769 w 8387177"/>
              <a:gd name="connsiteY136" fmla="*/ 3467594 h 4714503"/>
              <a:gd name="connsiteX137" fmla="*/ 760021 w 8387177"/>
              <a:gd name="connsiteY137" fmla="*/ 3503220 h 4714503"/>
              <a:gd name="connsiteX138" fmla="*/ 866899 w 8387177"/>
              <a:gd name="connsiteY138" fmla="*/ 3598223 h 4714503"/>
              <a:gd name="connsiteX139" fmla="*/ 938151 w 8387177"/>
              <a:gd name="connsiteY139" fmla="*/ 3657600 h 4714503"/>
              <a:gd name="connsiteX140" fmla="*/ 1045029 w 8387177"/>
              <a:gd name="connsiteY140" fmla="*/ 3705101 h 4714503"/>
              <a:gd name="connsiteX141" fmla="*/ 1246909 w 8387177"/>
              <a:gd name="connsiteY141" fmla="*/ 3811979 h 4714503"/>
              <a:gd name="connsiteX142" fmla="*/ 1579419 w 8387177"/>
              <a:gd name="connsiteY142" fmla="*/ 4085111 h 4714503"/>
              <a:gd name="connsiteX143" fmla="*/ 1698172 w 8387177"/>
              <a:gd name="connsiteY143" fmla="*/ 4227615 h 4714503"/>
              <a:gd name="connsiteX144" fmla="*/ 2042556 w 8387177"/>
              <a:gd name="connsiteY144" fmla="*/ 4239491 h 4714503"/>
              <a:gd name="connsiteX145" fmla="*/ 2256312 w 8387177"/>
              <a:gd name="connsiteY145" fmla="*/ 4251366 h 4714503"/>
              <a:gd name="connsiteX146" fmla="*/ 2327564 w 8387177"/>
              <a:gd name="connsiteY146" fmla="*/ 4263241 h 4714503"/>
              <a:gd name="connsiteX147" fmla="*/ 2386941 w 8387177"/>
              <a:gd name="connsiteY147" fmla="*/ 4275116 h 4714503"/>
              <a:gd name="connsiteX148" fmla="*/ 2481943 w 8387177"/>
              <a:gd name="connsiteY148" fmla="*/ 4286992 h 4714503"/>
              <a:gd name="connsiteX149" fmla="*/ 3289465 w 8387177"/>
              <a:gd name="connsiteY149" fmla="*/ 4310742 h 4714503"/>
              <a:gd name="connsiteX150" fmla="*/ 4251367 w 8387177"/>
              <a:gd name="connsiteY150" fmla="*/ 4322618 h 4714503"/>
              <a:gd name="connsiteX151" fmla="*/ 4417621 w 8387177"/>
              <a:gd name="connsiteY151" fmla="*/ 4286992 h 4714503"/>
              <a:gd name="connsiteX152" fmla="*/ 4560125 w 8387177"/>
              <a:gd name="connsiteY152" fmla="*/ 4275116 h 4714503"/>
              <a:gd name="connsiteX153" fmla="*/ 4678878 w 8387177"/>
              <a:gd name="connsiteY153" fmla="*/ 4263241 h 4714503"/>
              <a:gd name="connsiteX154" fmla="*/ 4952011 w 8387177"/>
              <a:gd name="connsiteY154" fmla="*/ 4286992 h 4714503"/>
              <a:gd name="connsiteX155" fmla="*/ 5047013 w 8387177"/>
              <a:gd name="connsiteY155" fmla="*/ 4310742 h 4714503"/>
              <a:gd name="connsiteX156" fmla="*/ 5272644 w 8387177"/>
              <a:gd name="connsiteY156" fmla="*/ 4322618 h 4714503"/>
              <a:gd name="connsiteX157" fmla="*/ 5486400 w 8387177"/>
              <a:gd name="connsiteY157" fmla="*/ 4346368 h 4714503"/>
              <a:gd name="connsiteX158" fmla="*/ 5735782 w 8387177"/>
              <a:gd name="connsiteY158" fmla="*/ 4393870 h 4714503"/>
              <a:gd name="connsiteX159" fmla="*/ 5878286 w 8387177"/>
              <a:gd name="connsiteY159" fmla="*/ 4429496 h 4714503"/>
              <a:gd name="connsiteX160" fmla="*/ 6008915 w 8387177"/>
              <a:gd name="connsiteY160" fmla="*/ 4441371 h 4714503"/>
              <a:gd name="connsiteX161" fmla="*/ 6258296 w 8387177"/>
              <a:gd name="connsiteY161" fmla="*/ 4536374 h 4714503"/>
              <a:gd name="connsiteX162" fmla="*/ 6365174 w 8387177"/>
              <a:gd name="connsiteY162" fmla="*/ 4572000 h 4714503"/>
              <a:gd name="connsiteX163" fmla="*/ 6472052 w 8387177"/>
              <a:gd name="connsiteY163" fmla="*/ 4619501 h 4714503"/>
              <a:gd name="connsiteX164" fmla="*/ 6602681 w 8387177"/>
              <a:gd name="connsiteY164" fmla="*/ 4655127 h 4714503"/>
              <a:gd name="connsiteX165" fmla="*/ 6745185 w 8387177"/>
              <a:gd name="connsiteY165" fmla="*/ 4714503 h 4714503"/>
              <a:gd name="connsiteX166" fmla="*/ 6757060 w 8387177"/>
              <a:gd name="connsiteY166" fmla="*/ 4678878 h 4714503"/>
              <a:gd name="connsiteX167" fmla="*/ 6792686 w 8387177"/>
              <a:gd name="connsiteY167" fmla="*/ 4667002 h 4714503"/>
              <a:gd name="connsiteX168" fmla="*/ 6982691 w 8387177"/>
              <a:gd name="connsiteY168" fmla="*/ 4583875 h 4714503"/>
              <a:gd name="connsiteX169" fmla="*/ 7113320 w 8387177"/>
              <a:gd name="connsiteY169" fmla="*/ 4536374 h 4714503"/>
              <a:gd name="connsiteX170" fmla="*/ 7362702 w 8387177"/>
              <a:gd name="connsiteY170" fmla="*/ 4441371 h 4714503"/>
              <a:gd name="connsiteX171" fmla="*/ 7457704 w 8387177"/>
              <a:gd name="connsiteY171" fmla="*/ 4417620 h 4714503"/>
              <a:gd name="connsiteX172" fmla="*/ 7588333 w 8387177"/>
              <a:gd name="connsiteY172" fmla="*/ 4393870 h 4714503"/>
              <a:gd name="connsiteX173" fmla="*/ 7635834 w 8387177"/>
              <a:gd name="connsiteY173" fmla="*/ 4370119 h 4714503"/>
              <a:gd name="connsiteX174" fmla="*/ 7671460 w 8387177"/>
              <a:gd name="connsiteY174" fmla="*/ 4334493 h 4714503"/>
              <a:gd name="connsiteX175" fmla="*/ 7707086 w 8387177"/>
              <a:gd name="connsiteY175" fmla="*/ 4310742 h 4714503"/>
              <a:gd name="connsiteX176" fmla="*/ 8039595 w 8387177"/>
              <a:gd name="connsiteY176" fmla="*/ 4322618 h 4714503"/>
              <a:gd name="connsiteX177" fmla="*/ 8087096 w 8387177"/>
              <a:gd name="connsiteY177" fmla="*/ 4334493 h 4714503"/>
              <a:gd name="connsiteX178" fmla="*/ 8170224 w 8387177"/>
              <a:gd name="connsiteY178" fmla="*/ 4370119 h 4714503"/>
              <a:gd name="connsiteX179" fmla="*/ 8205850 w 8387177"/>
              <a:gd name="connsiteY179" fmla="*/ 4381994 h 4714503"/>
              <a:gd name="connsiteX180" fmla="*/ 8324603 w 8387177"/>
              <a:gd name="connsiteY180" fmla="*/ 4370119 h 4714503"/>
              <a:gd name="connsiteX181" fmla="*/ 8360229 w 8387177"/>
              <a:gd name="connsiteY181" fmla="*/ 4346368 h 4714503"/>
              <a:gd name="connsiteX182" fmla="*/ 8372104 w 8387177"/>
              <a:gd name="connsiteY182" fmla="*/ 4310742 h 4714503"/>
              <a:gd name="connsiteX183" fmla="*/ 8360229 w 8387177"/>
              <a:gd name="connsiteY183" fmla="*/ 4405745 h 471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387177" h="4714503">
                <a:moveTo>
                  <a:pt x="8360229" y="4405745"/>
                </a:moveTo>
                <a:lnTo>
                  <a:pt x="8360229" y="4405745"/>
                </a:lnTo>
                <a:cubicBezTo>
                  <a:pt x="8408292" y="3973167"/>
                  <a:pt x="8381634" y="4252730"/>
                  <a:pt x="8360229" y="3289465"/>
                </a:cubicBezTo>
                <a:cubicBezTo>
                  <a:pt x="8359547" y="3258753"/>
                  <a:pt x="8346273" y="3223847"/>
                  <a:pt x="8336478" y="3194462"/>
                </a:cubicBezTo>
                <a:cubicBezTo>
                  <a:pt x="8332520" y="3170711"/>
                  <a:pt x="8329325" y="3146821"/>
                  <a:pt x="8324603" y="3123210"/>
                </a:cubicBezTo>
                <a:cubicBezTo>
                  <a:pt x="8321402" y="3107206"/>
                  <a:pt x="8312728" y="3092030"/>
                  <a:pt x="8312728" y="3075709"/>
                </a:cubicBezTo>
                <a:cubicBezTo>
                  <a:pt x="8312728" y="1689648"/>
                  <a:pt x="7889296" y="1843269"/>
                  <a:pt x="8360229" y="1686296"/>
                </a:cubicBezTo>
                <a:cubicBezTo>
                  <a:pt x="8368146" y="1654628"/>
                  <a:pt x="8385398" y="1623904"/>
                  <a:pt x="8383980" y="1591293"/>
                </a:cubicBezTo>
                <a:cubicBezTo>
                  <a:pt x="8370888" y="1290197"/>
                  <a:pt x="8384991" y="1408375"/>
                  <a:pt x="8360229" y="1235033"/>
                </a:cubicBezTo>
                <a:cubicBezTo>
                  <a:pt x="8356271" y="1013360"/>
                  <a:pt x="8363608" y="791198"/>
                  <a:pt x="8348354" y="570015"/>
                </a:cubicBezTo>
                <a:cubicBezTo>
                  <a:pt x="8347372" y="555777"/>
                  <a:pt x="8321644" y="557410"/>
                  <a:pt x="8312728" y="546265"/>
                </a:cubicBezTo>
                <a:cubicBezTo>
                  <a:pt x="8304908" y="536490"/>
                  <a:pt x="8306450" y="521835"/>
                  <a:pt x="8300852" y="510639"/>
                </a:cubicBezTo>
                <a:cubicBezTo>
                  <a:pt x="8294469" y="497874"/>
                  <a:pt x="8285019" y="486888"/>
                  <a:pt x="8277102" y="475013"/>
                </a:cubicBezTo>
                <a:cubicBezTo>
                  <a:pt x="8273298" y="459798"/>
                  <a:pt x="8261868" y="408918"/>
                  <a:pt x="8253351" y="391885"/>
                </a:cubicBezTo>
                <a:cubicBezTo>
                  <a:pt x="8246968" y="379119"/>
                  <a:pt x="8242852" y="361560"/>
                  <a:pt x="8229600" y="356259"/>
                </a:cubicBezTo>
                <a:cubicBezTo>
                  <a:pt x="8199969" y="344407"/>
                  <a:pt x="8166265" y="348342"/>
                  <a:pt x="8134598" y="344384"/>
                </a:cubicBezTo>
                <a:lnTo>
                  <a:pt x="8063346" y="320633"/>
                </a:lnTo>
                <a:lnTo>
                  <a:pt x="8027720" y="308758"/>
                </a:lnTo>
                <a:cubicBezTo>
                  <a:pt x="7952510" y="312716"/>
                  <a:pt x="7876646" y="309982"/>
                  <a:pt x="7802089" y="320633"/>
                </a:cubicBezTo>
                <a:cubicBezTo>
                  <a:pt x="7764913" y="325944"/>
                  <a:pt x="7732035" y="348894"/>
                  <a:pt x="7695211" y="356259"/>
                </a:cubicBezTo>
                <a:cubicBezTo>
                  <a:pt x="7612223" y="372857"/>
                  <a:pt x="7655744" y="364817"/>
                  <a:pt x="7564582" y="380010"/>
                </a:cubicBezTo>
                <a:cubicBezTo>
                  <a:pt x="7275616" y="376052"/>
                  <a:pt x="6986505" y="378094"/>
                  <a:pt x="6697683" y="368135"/>
                </a:cubicBezTo>
                <a:cubicBezTo>
                  <a:pt x="6641736" y="366206"/>
                  <a:pt x="6587398" y="345526"/>
                  <a:pt x="6531429" y="344384"/>
                </a:cubicBezTo>
                <a:lnTo>
                  <a:pt x="6115793" y="356259"/>
                </a:lnTo>
                <a:cubicBezTo>
                  <a:pt x="6099959" y="360218"/>
                  <a:pt x="6083445" y="362073"/>
                  <a:pt x="6068291" y="368135"/>
                </a:cubicBezTo>
                <a:cubicBezTo>
                  <a:pt x="6015782" y="389139"/>
                  <a:pt x="6002199" y="400321"/>
                  <a:pt x="5961413" y="427511"/>
                </a:cubicBezTo>
                <a:cubicBezTo>
                  <a:pt x="5905995" y="411677"/>
                  <a:pt x="5849837" y="398236"/>
                  <a:pt x="5795159" y="380010"/>
                </a:cubicBezTo>
                <a:cubicBezTo>
                  <a:pt x="5771408" y="372093"/>
                  <a:pt x="5747435" y="364815"/>
                  <a:pt x="5723907" y="356259"/>
                </a:cubicBezTo>
                <a:cubicBezTo>
                  <a:pt x="5703873" y="348974"/>
                  <a:pt x="5684753" y="339250"/>
                  <a:pt x="5664530" y="332509"/>
                </a:cubicBezTo>
                <a:cubicBezTo>
                  <a:pt x="5649047" y="327348"/>
                  <a:pt x="5632399" y="326122"/>
                  <a:pt x="5617029" y="320633"/>
                </a:cubicBezTo>
                <a:cubicBezTo>
                  <a:pt x="5576879" y="306294"/>
                  <a:pt x="5533749" y="296781"/>
                  <a:pt x="5498276" y="273132"/>
                </a:cubicBezTo>
                <a:cubicBezTo>
                  <a:pt x="5452235" y="242437"/>
                  <a:pt x="5476190" y="253894"/>
                  <a:pt x="5427024" y="237506"/>
                </a:cubicBezTo>
                <a:lnTo>
                  <a:pt x="4441372" y="249381"/>
                </a:lnTo>
                <a:cubicBezTo>
                  <a:pt x="4425055" y="249756"/>
                  <a:pt x="4409874" y="258056"/>
                  <a:pt x="4393870" y="261257"/>
                </a:cubicBezTo>
                <a:cubicBezTo>
                  <a:pt x="4370260" y="265979"/>
                  <a:pt x="4346369" y="269174"/>
                  <a:pt x="4322619" y="273132"/>
                </a:cubicBezTo>
                <a:lnTo>
                  <a:pt x="2861954" y="261257"/>
                </a:lnTo>
                <a:cubicBezTo>
                  <a:pt x="2849438" y="261058"/>
                  <a:pt x="2838525" y="252196"/>
                  <a:pt x="2826328" y="249381"/>
                </a:cubicBezTo>
                <a:cubicBezTo>
                  <a:pt x="2717869" y="224352"/>
                  <a:pt x="2712531" y="231280"/>
                  <a:pt x="2612572" y="201880"/>
                </a:cubicBezTo>
                <a:cubicBezTo>
                  <a:pt x="2576545" y="191284"/>
                  <a:pt x="2541620" y="177188"/>
                  <a:pt x="2505694" y="166254"/>
                </a:cubicBezTo>
                <a:cubicBezTo>
                  <a:pt x="2450555" y="149473"/>
                  <a:pt x="2394117" y="136979"/>
                  <a:pt x="2339439" y="118753"/>
                </a:cubicBezTo>
                <a:cubicBezTo>
                  <a:pt x="2315688" y="110836"/>
                  <a:pt x="2292475" y="101074"/>
                  <a:pt x="2268187" y="95002"/>
                </a:cubicBezTo>
                <a:cubicBezTo>
                  <a:pt x="2246220" y="89510"/>
                  <a:pt x="2131384" y="73763"/>
                  <a:pt x="2113808" y="71252"/>
                </a:cubicBezTo>
                <a:cubicBezTo>
                  <a:pt x="2078182" y="59377"/>
                  <a:pt x="2043589" y="43773"/>
                  <a:pt x="2006930" y="35626"/>
                </a:cubicBezTo>
                <a:cubicBezTo>
                  <a:pt x="1971938" y="27850"/>
                  <a:pt x="1935537" y="28819"/>
                  <a:pt x="1900052" y="23750"/>
                </a:cubicBezTo>
                <a:cubicBezTo>
                  <a:pt x="1880071" y="20896"/>
                  <a:pt x="1860534" y="15486"/>
                  <a:pt x="1840676" y="11875"/>
                </a:cubicBezTo>
                <a:cubicBezTo>
                  <a:pt x="1816986" y="7568"/>
                  <a:pt x="1793175" y="3958"/>
                  <a:pt x="1769424" y="0"/>
                </a:cubicBezTo>
                <a:cubicBezTo>
                  <a:pt x="1757549" y="3958"/>
                  <a:pt x="1739396" y="679"/>
                  <a:pt x="1733798" y="11875"/>
                </a:cubicBezTo>
                <a:cubicBezTo>
                  <a:pt x="1728200" y="23071"/>
                  <a:pt x="1754524" y="38650"/>
                  <a:pt x="1745673" y="47501"/>
                </a:cubicBezTo>
                <a:cubicBezTo>
                  <a:pt x="1727970" y="65204"/>
                  <a:pt x="1674421" y="71252"/>
                  <a:pt x="1674421" y="71252"/>
                </a:cubicBezTo>
                <a:cubicBezTo>
                  <a:pt x="1650670" y="95002"/>
                  <a:pt x="1621800" y="114556"/>
                  <a:pt x="1603169" y="142503"/>
                </a:cubicBezTo>
                <a:cubicBezTo>
                  <a:pt x="1587335" y="166254"/>
                  <a:pt x="1570354" y="189278"/>
                  <a:pt x="1555668" y="213755"/>
                </a:cubicBezTo>
                <a:cubicBezTo>
                  <a:pt x="1537103" y="244696"/>
                  <a:pt x="1517662" y="287979"/>
                  <a:pt x="1484416" y="308758"/>
                </a:cubicBezTo>
                <a:cubicBezTo>
                  <a:pt x="1466339" y="320056"/>
                  <a:pt x="1444831" y="324592"/>
                  <a:pt x="1425039" y="332509"/>
                </a:cubicBezTo>
                <a:lnTo>
                  <a:pt x="1341912" y="415636"/>
                </a:lnTo>
                <a:cubicBezTo>
                  <a:pt x="1330037" y="427511"/>
                  <a:pt x="1319721" y="441185"/>
                  <a:pt x="1306286" y="451262"/>
                </a:cubicBezTo>
                <a:cubicBezTo>
                  <a:pt x="1290452" y="463137"/>
                  <a:pt x="1273812" y="474007"/>
                  <a:pt x="1258785" y="486888"/>
                </a:cubicBezTo>
                <a:cubicBezTo>
                  <a:pt x="1122604" y="603615"/>
                  <a:pt x="1309354" y="448194"/>
                  <a:pt x="1199408" y="558140"/>
                </a:cubicBezTo>
                <a:cubicBezTo>
                  <a:pt x="1189316" y="568232"/>
                  <a:pt x="1175657" y="573974"/>
                  <a:pt x="1163782" y="581891"/>
                </a:cubicBezTo>
                <a:cubicBezTo>
                  <a:pt x="1147948" y="605641"/>
                  <a:pt x="1123204" y="625450"/>
                  <a:pt x="1116281" y="653142"/>
                </a:cubicBezTo>
                <a:cubicBezTo>
                  <a:pt x="1112323" y="668976"/>
                  <a:pt x="1114602" y="687899"/>
                  <a:pt x="1104406" y="700644"/>
                </a:cubicBezTo>
                <a:cubicBezTo>
                  <a:pt x="1096586" y="710419"/>
                  <a:pt x="1080655" y="708561"/>
                  <a:pt x="1068780" y="712519"/>
                </a:cubicBezTo>
                <a:cubicBezTo>
                  <a:pt x="1056905" y="720436"/>
                  <a:pt x="1045920" y="729887"/>
                  <a:pt x="1033154" y="736270"/>
                </a:cubicBezTo>
                <a:cubicBezTo>
                  <a:pt x="1021958" y="741868"/>
                  <a:pt x="1008396" y="741935"/>
                  <a:pt x="997528" y="748145"/>
                </a:cubicBezTo>
                <a:cubicBezTo>
                  <a:pt x="903325" y="801974"/>
                  <a:pt x="996970" y="772035"/>
                  <a:pt x="902525" y="795646"/>
                </a:cubicBezTo>
                <a:cubicBezTo>
                  <a:pt x="890650" y="803563"/>
                  <a:pt x="879665" y="813014"/>
                  <a:pt x="866899" y="819397"/>
                </a:cubicBezTo>
                <a:cubicBezTo>
                  <a:pt x="832062" y="836816"/>
                  <a:pt x="782525" y="836897"/>
                  <a:pt x="748146" y="843148"/>
                </a:cubicBezTo>
                <a:cubicBezTo>
                  <a:pt x="732088" y="846068"/>
                  <a:pt x="716277" y="850333"/>
                  <a:pt x="700644" y="855023"/>
                </a:cubicBezTo>
                <a:cubicBezTo>
                  <a:pt x="676665" y="862217"/>
                  <a:pt x="629393" y="878774"/>
                  <a:pt x="629393" y="878774"/>
                </a:cubicBezTo>
                <a:cubicBezTo>
                  <a:pt x="617518" y="894608"/>
                  <a:pt x="603587" y="909091"/>
                  <a:pt x="593767" y="926275"/>
                </a:cubicBezTo>
                <a:cubicBezTo>
                  <a:pt x="587556" y="937143"/>
                  <a:pt x="587489" y="950705"/>
                  <a:pt x="581891" y="961901"/>
                </a:cubicBezTo>
                <a:cubicBezTo>
                  <a:pt x="569415" y="986853"/>
                  <a:pt x="544005" y="1016439"/>
                  <a:pt x="522515" y="1033153"/>
                </a:cubicBezTo>
                <a:cubicBezTo>
                  <a:pt x="499983" y="1050678"/>
                  <a:pt x="451263" y="1080654"/>
                  <a:pt x="451263" y="1080654"/>
                </a:cubicBezTo>
                <a:cubicBezTo>
                  <a:pt x="407720" y="1145968"/>
                  <a:pt x="451263" y="1090550"/>
                  <a:pt x="391886" y="1140031"/>
                </a:cubicBezTo>
                <a:cubicBezTo>
                  <a:pt x="300458" y="1216222"/>
                  <a:pt x="409080" y="1140445"/>
                  <a:pt x="320634" y="1199407"/>
                </a:cubicBezTo>
                <a:cubicBezTo>
                  <a:pt x="304800" y="1223158"/>
                  <a:pt x="282160" y="1243579"/>
                  <a:pt x="273133" y="1270659"/>
                </a:cubicBezTo>
                <a:lnTo>
                  <a:pt x="249382" y="1341911"/>
                </a:lnTo>
                <a:cubicBezTo>
                  <a:pt x="245424" y="1353786"/>
                  <a:pt x="249382" y="1373578"/>
                  <a:pt x="237507" y="1377537"/>
                </a:cubicBezTo>
                <a:cubicBezTo>
                  <a:pt x="182733" y="1395796"/>
                  <a:pt x="214156" y="1386958"/>
                  <a:pt x="142504" y="1401288"/>
                </a:cubicBezTo>
                <a:cubicBezTo>
                  <a:pt x="130629" y="1409205"/>
                  <a:pt x="115794" y="1413894"/>
                  <a:pt x="106878" y="1425039"/>
                </a:cubicBezTo>
                <a:cubicBezTo>
                  <a:pt x="100551" y="1432948"/>
                  <a:pt x="84076" y="1504847"/>
                  <a:pt x="83128" y="1508166"/>
                </a:cubicBezTo>
                <a:cubicBezTo>
                  <a:pt x="70837" y="1551184"/>
                  <a:pt x="73523" y="1540386"/>
                  <a:pt x="47502" y="1579418"/>
                </a:cubicBezTo>
                <a:cubicBezTo>
                  <a:pt x="43698" y="1594632"/>
                  <a:pt x="32267" y="1645513"/>
                  <a:pt x="23751" y="1662545"/>
                </a:cubicBezTo>
                <a:cubicBezTo>
                  <a:pt x="17368" y="1675311"/>
                  <a:pt x="7917" y="1686296"/>
                  <a:pt x="0" y="1698171"/>
                </a:cubicBezTo>
                <a:cubicBezTo>
                  <a:pt x="5611" y="1720615"/>
                  <a:pt x="11328" y="1766112"/>
                  <a:pt x="35626" y="1781298"/>
                </a:cubicBezTo>
                <a:cubicBezTo>
                  <a:pt x="56856" y="1794567"/>
                  <a:pt x="106878" y="1805049"/>
                  <a:pt x="106878" y="1805049"/>
                </a:cubicBezTo>
                <a:cubicBezTo>
                  <a:pt x="121182" y="1803749"/>
                  <a:pt x="232901" y="1803649"/>
                  <a:pt x="273133" y="1781298"/>
                </a:cubicBezTo>
                <a:cubicBezTo>
                  <a:pt x="395629" y="1713244"/>
                  <a:pt x="299401" y="1748791"/>
                  <a:pt x="380011" y="1721922"/>
                </a:cubicBezTo>
                <a:cubicBezTo>
                  <a:pt x="391886" y="1714005"/>
                  <a:pt x="402871" y="1704554"/>
                  <a:pt x="415637" y="1698171"/>
                </a:cubicBezTo>
                <a:cubicBezTo>
                  <a:pt x="461326" y="1675326"/>
                  <a:pt x="548525" y="1677453"/>
                  <a:pt x="581891" y="1674420"/>
                </a:cubicBezTo>
                <a:cubicBezTo>
                  <a:pt x="593766" y="1670462"/>
                  <a:pt x="605481" y="1665984"/>
                  <a:pt x="617517" y="1662545"/>
                </a:cubicBezTo>
                <a:cubicBezTo>
                  <a:pt x="633210" y="1658061"/>
                  <a:pt x="650017" y="1657099"/>
                  <a:pt x="665019" y="1650670"/>
                </a:cubicBezTo>
                <a:cubicBezTo>
                  <a:pt x="678137" y="1645048"/>
                  <a:pt x="687602" y="1632716"/>
                  <a:pt x="700644" y="1626919"/>
                </a:cubicBezTo>
                <a:cubicBezTo>
                  <a:pt x="723522" y="1616751"/>
                  <a:pt x="748145" y="1611085"/>
                  <a:pt x="771896" y="1603168"/>
                </a:cubicBezTo>
                <a:cubicBezTo>
                  <a:pt x="783771" y="1599210"/>
                  <a:pt x="795061" y="1592480"/>
                  <a:pt x="807522" y="1591293"/>
                </a:cubicBezTo>
                <a:lnTo>
                  <a:pt x="1056904" y="1567542"/>
                </a:lnTo>
                <a:cubicBezTo>
                  <a:pt x="1094556" y="1542442"/>
                  <a:pt x="1102745" y="1533449"/>
                  <a:pt x="1151907" y="1520041"/>
                </a:cubicBezTo>
                <a:cubicBezTo>
                  <a:pt x="1175137" y="1513706"/>
                  <a:pt x="1199469" y="1512473"/>
                  <a:pt x="1223159" y="1508166"/>
                </a:cubicBezTo>
                <a:cubicBezTo>
                  <a:pt x="1286213" y="1496702"/>
                  <a:pt x="1268719" y="1500897"/>
                  <a:pt x="1318161" y="1484415"/>
                </a:cubicBezTo>
                <a:cubicBezTo>
                  <a:pt x="1385455" y="1488374"/>
                  <a:pt x="1452967" y="1489583"/>
                  <a:pt x="1520042" y="1496291"/>
                </a:cubicBezTo>
                <a:cubicBezTo>
                  <a:pt x="1576116" y="1501898"/>
                  <a:pt x="1540849" y="1510043"/>
                  <a:pt x="1579419" y="1543792"/>
                </a:cubicBezTo>
                <a:cubicBezTo>
                  <a:pt x="1600901" y="1562589"/>
                  <a:pt x="1630486" y="1571109"/>
                  <a:pt x="1650670" y="1591293"/>
                </a:cubicBezTo>
                <a:cubicBezTo>
                  <a:pt x="1696388" y="1637011"/>
                  <a:pt x="1676980" y="1612945"/>
                  <a:pt x="1710047" y="1662545"/>
                </a:cubicBezTo>
                <a:cubicBezTo>
                  <a:pt x="1716509" y="1778871"/>
                  <a:pt x="1709774" y="1839583"/>
                  <a:pt x="1733798" y="1935678"/>
                </a:cubicBezTo>
                <a:cubicBezTo>
                  <a:pt x="1736834" y="1947822"/>
                  <a:pt x="1741715" y="1959428"/>
                  <a:pt x="1745673" y="1971303"/>
                </a:cubicBezTo>
                <a:cubicBezTo>
                  <a:pt x="1741715" y="2046514"/>
                  <a:pt x="1740617" y="2121930"/>
                  <a:pt x="1733798" y="2196935"/>
                </a:cubicBezTo>
                <a:cubicBezTo>
                  <a:pt x="1732665" y="2209401"/>
                  <a:pt x="1725361" y="2220525"/>
                  <a:pt x="1721922" y="2232561"/>
                </a:cubicBezTo>
                <a:cubicBezTo>
                  <a:pt x="1717438" y="2248254"/>
                  <a:pt x="1714531" y="2264369"/>
                  <a:pt x="1710047" y="2280062"/>
                </a:cubicBezTo>
                <a:cubicBezTo>
                  <a:pt x="1706608" y="2292098"/>
                  <a:pt x="1700887" y="2303468"/>
                  <a:pt x="1698172" y="2315688"/>
                </a:cubicBezTo>
                <a:cubicBezTo>
                  <a:pt x="1693884" y="2334982"/>
                  <a:pt x="1681740" y="2443796"/>
                  <a:pt x="1662546" y="2458192"/>
                </a:cubicBezTo>
                <a:lnTo>
                  <a:pt x="1615044" y="2493818"/>
                </a:lnTo>
                <a:cubicBezTo>
                  <a:pt x="1611086" y="2513610"/>
                  <a:pt x="1610256" y="2534295"/>
                  <a:pt x="1603169" y="2553194"/>
                </a:cubicBezTo>
                <a:cubicBezTo>
                  <a:pt x="1598158" y="2566558"/>
                  <a:pt x="1593654" y="2587785"/>
                  <a:pt x="1579419" y="2588820"/>
                </a:cubicBezTo>
                <a:cubicBezTo>
                  <a:pt x="1370137" y="2604041"/>
                  <a:pt x="1159824" y="2596737"/>
                  <a:pt x="950026" y="2600696"/>
                </a:cubicBezTo>
                <a:cubicBezTo>
                  <a:pt x="938151" y="2604654"/>
                  <a:pt x="925596" y="2606973"/>
                  <a:pt x="914400" y="2612571"/>
                </a:cubicBezTo>
                <a:cubicBezTo>
                  <a:pt x="901634" y="2618954"/>
                  <a:pt x="893004" y="2635227"/>
                  <a:pt x="878774" y="2636322"/>
                </a:cubicBezTo>
                <a:cubicBezTo>
                  <a:pt x="839109" y="2639373"/>
                  <a:pt x="799605" y="2628405"/>
                  <a:pt x="760021" y="2624446"/>
                </a:cubicBezTo>
                <a:cubicBezTo>
                  <a:pt x="744187" y="2616529"/>
                  <a:pt x="726120" y="2612029"/>
                  <a:pt x="712520" y="2600696"/>
                </a:cubicBezTo>
                <a:cubicBezTo>
                  <a:pt x="701556" y="2591559"/>
                  <a:pt x="700644" y="2572987"/>
                  <a:pt x="688769" y="2565070"/>
                </a:cubicBezTo>
                <a:cubicBezTo>
                  <a:pt x="675189" y="2556017"/>
                  <a:pt x="657102" y="2557153"/>
                  <a:pt x="641268" y="2553194"/>
                </a:cubicBezTo>
                <a:cubicBezTo>
                  <a:pt x="573732" y="2485658"/>
                  <a:pt x="638762" y="2540066"/>
                  <a:pt x="570016" y="2505693"/>
                </a:cubicBezTo>
                <a:cubicBezTo>
                  <a:pt x="557250" y="2499310"/>
                  <a:pt x="548505" y="2484059"/>
                  <a:pt x="534390" y="2481942"/>
                </a:cubicBezTo>
                <a:cubicBezTo>
                  <a:pt x="467726" y="2471942"/>
                  <a:pt x="399770" y="2474551"/>
                  <a:pt x="332509" y="2470067"/>
                </a:cubicBezTo>
                <a:cubicBezTo>
                  <a:pt x="281012" y="2466634"/>
                  <a:pt x="229590" y="2462150"/>
                  <a:pt x="178130" y="2458192"/>
                </a:cubicBezTo>
                <a:cubicBezTo>
                  <a:pt x="166255" y="2454233"/>
                  <a:pt x="155022" y="2446316"/>
                  <a:pt x="142504" y="2446316"/>
                </a:cubicBezTo>
                <a:cubicBezTo>
                  <a:pt x="110590" y="2446316"/>
                  <a:pt x="76665" y="2445230"/>
                  <a:pt x="47502" y="2458192"/>
                </a:cubicBezTo>
                <a:cubicBezTo>
                  <a:pt x="36063" y="2463276"/>
                  <a:pt x="39065" y="2481782"/>
                  <a:pt x="35626" y="2493818"/>
                </a:cubicBezTo>
                <a:cubicBezTo>
                  <a:pt x="24447" y="2532945"/>
                  <a:pt x="20037" y="2559888"/>
                  <a:pt x="11876" y="2600696"/>
                </a:cubicBezTo>
                <a:cubicBezTo>
                  <a:pt x="15834" y="2691740"/>
                  <a:pt x="14374" y="2783182"/>
                  <a:pt x="23751" y="2873828"/>
                </a:cubicBezTo>
                <a:cubicBezTo>
                  <a:pt x="27420" y="2909297"/>
                  <a:pt x="47636" y="2952367"/>
                  <a:pt x="71252" y="2980706"/>
                </a:cubicBezTo>
                <a:cubicBezTo>
                  <a:pt x="82003" y="2993608"/>
                  <a:pt x="93976" y="3005581"/>
                  <a:pt x="106878" y="3016332"/>
                </a:cubicBezTo>
                <a:cubicBezTo>
                  <a:pt x="132058" y="3037316"/>
                  <a:pt x="160964" y="3049313"/>
                  <a:pt x="190006" y="3063833"/>
                </a:cubicBezTo>
                <a:cubicBezTo>
                  <a:pt x="332716" y="3206546"/>
                  <a:pt x="164624" y="3044662"/>
                  <a:pt x="273133" y="3135085"/>
                </a:cubicBezTo>
                <a:cubicBezTo>
                  <a:pt x="375256" y="3220187"/>
                  <a:pt x="213687" y="3109124"/>
                  <a:pt x="380011" y="3230088"/>
                </a:cubicBezTo>
                <a:cubicBezTo>
                  <a:pt x="398678" y="3243664"/>
                  <a:pt x="421168" y="3251543"/>
                  <a:pt x="439387" y="3265714"/>
                </a:cubicBezTo>
                <a:cubicBezTo>
                  <a:pt x="457063" y="3279462"/>
                  <a:pt x="468544" y="3300374"/>
                  <a:pt x="486889" y="3313215"/>
                </a:cubicBezTo>
                <a:cubicBezTo>
                  <a:pt x="508643" y="3328443"/>
                  <a:pt x="536047" y="3334111"/>
                  <a:pt x="558141" y="3348841"/>
                </a:cubicBezTo>
                <a:cubicBezTo>
                  <a:pt x="799616" y="3509825"/>
                  <a:pt x="472888" y="3310590"/>
                  <a:pt x="688769" y="3467594"/>
                </a:cubicBezTo>
                <a:cubicBezTo>
                  <a:pt x="710244" y="3483212"/>
                  <a:pt x="736270" y="3491345"/>
                  <a:pt x="760021" y="3503220"/>
                </a:cubicBezTo>
                <a:cubicBezTo>
                  <a:pt x="843628" y="3607730"/>
                  <a:pt x="766039" y="3524870"/>
                  <a:pt x="866899" y="3598223"/>
                </a:cubicBezTo>
                <a:cubicBezTo>
                  <a:pt x="891902" y="3616407"/>
                  <a:pt x="911640" y="3641694"/>
                  <a:pt x="938151" y="3657600"/>
                </a:cubicBezTo>
                <a:cubicBezTo>
                  <a:pt x="971581" y="3677658"/>
                  <a:pt x="1010949" y="3686168"/>
                  <a:pt x="1045029" y="3705101"/>
                </a:cubicBezTo>
                <a:cubicBezTo>
                  <a:pt x="1263139" y="3826273"/>
                  <a:pt x="1046183" y="3736706"/>
                  <a:pt x="1246909" y="3811979"/>
                </a:cubicBezTo>
                <a:cubicBezTo>
                  <a:pt x="1286669" y="3843369"/>
                  <a:pt x="1511989" y="4014132"/>
                  <a:pt x="1579419" y="4085111"/>
                </a:cubicBezTo>
                <a:cubicBezTo>
                  <a:pt x="1622006" y="4129940"/>
                  <a:pt x="1639512" y="4208062"/>
                  <a:pt x="1698172" y="4227615"/>
                </a:cubicBezTo>
                <a:cubicBezTo>
                  <a:pt x="1807140" y="4263938"/>
                  <a:pt x="1927797" y="4234608"/>
                  <a:pt x="2042556" y="4239491"/>
                </a:cubicBezTo>
                <a:cubicBezTo>
                  <a:pt x="2113853" y="4242525"/>
                  <a:pt x="2185060" y="4247408"/>
                  <a:pt x="2256312" y="4251366"/>
                </a:cubicBezTo>
                <a:lnTo>
                  <a:pt x="2327564" y="4263241"/>
                </a:lnTo>
                <a:cubicBezTo>
                  <a:pt x="2347423" y="4266852"/>
                  <a:pt x="2366991" y="4272047"/>
                  <a:pt x="2386941" y="4275116"/>
                </a:cubicBezTo>
                <a:cubicBezTo>
                  <a:pt x="2418484" y="4279969"/>
                  <a:pt x="2450173" y="4283966"/>
                  <a:pt x="2481943" y="4286992"/>
                </a:cubicBezTo>
                <a:cubicBezTo>
                  <a:pt x="2765119" y="4313962"/>
                  <a:pt x="2957308" y="4304703"/>
                  <a:pt x="3289465" y="4310742"/>
                </a:cubicBezTo>
                <a:cubicBezTo>
                  <a:pt x="3750900" y="4360181"/>
                  <a:pt x="3660930" y="4366680"/>
                  <a:pt x="4251367" y="4322618"/>
                </a:cubicBezTo>
                <a:cubicBezTo>
                  <a:pt x="4307886" y="4318400"/>
                  <a:pt x="4361604" y="4295610"/>
                  <a:pt x="4417621" y="4286992"/>
                </a:cubicBezTo>
                <a:cubicBezTo>
                  <a:pt x="4464733" y="4279744"/>
                  <a:pt x="4512655" y="4279432"/>
                  <a:pt x="4560125" y="4275116"/>
                </a:cubicBezTo>
                <a:lnTo>
                  <a:pt x="4678878" y="4263241"/>
                </a:lnTo>
                <a:cubicBezTo>
                  <a:pt x="4769922" y="4271158"/>
                  <a:pt x="4861374" y="4275297"/>
                  <a:pt x="4952011" y="4286992"/>
                </a:cubicBezTo>
                <a:cubicBezTo>
                  <a:pt x="4984385" y="4291169"/>
                  <a:pt x="5014571" y="4307137"/>
                  <a:pt x="5047013" y="4310742"/>
                </a:cubicBezTo>
                <a:cubicBezTo>
                  <a:pt x="5121867" y="4319059"/>
                  <a:pt x="5197434" y="4318659"/>
                  <a:pt x="5272644" y="4322618"/>
                </a:cubicBezTo>
                <a:cubicBezTo>
                  <a:pt x="5343896" y="4330535"/>
                  <a:pt x="5415976" y="4332954"/>
                  <a:pt x="5486400" y="4346368"/>
                </a:cubicBezTo>
                <a:cubicBezTo>
                  <a:pt x="5569527" y="4362202"/>
                  <a:pt x="5653687" y="4373346"/>
                  <a:pt x="5735782" y="4393870"/>
                </a:cubicBezTo>
                <a:cubicBezTo>
                  <a:pt x="5783283" y="4405745"/>
                  <a:pt x="5830047" y="4421107"/>
                  <a:pt x="5878286" y="4429496"/>
                </a:cubicBezTo>
                <a:cubicBezTo>
                  <a:pt x="5921362" y="4436987"/>
                  <a:pt x="5965372" y="4437413"/>
                  <a:pt x="6008915" y="4441371"/>
                </a:cubicBezTo>
                <a:lnTo>
                  <a:pt x="6258296" y="4536374"/>
                </a:lnTo>
                <a:cubicBezTo>
                  <a:pt x="6293554" y="4549302"/>
                  <a:pt x="6330858" y="4556748"/>
                  <a:pt x="6365174" y="4572000"/>
                </a:cubicBezTo>
                <a:cubicBezTo>
                  <a:pt x="6400800" y="4587834"/>
                  <a:pt x="6435255" y="4606622"/>
                  <a:pt x="6472052" y="4619501"/>
                </a:cubicBezTo>
                <a:cubicBezTo>
                  <a:pt x="6514651" y="4634411"/>
                  <a:pt x="6560053" y="4640300"/>
                  <a:pt x="6602681" y="4655127"/>
                </a:cubicBezTo>
                <a:cubicBezTo>
                  <a:pt x="6651285" y="4672032"/>
                  <a:pt x="6745185" y="4714503"/>
                  <a:pt x="6745185" y="4714503"/>
                </a:cubicBezTo>
                <a:cubicBezTo>
                  <a:pt x="6749143" y="4702628"/>
                  <a:pt x="6748209" y="4687729"/>
                  <a:pt x="6757060" y="4678878"/>
                </a:cubicBezTo>
                <a:cubicBezTo>
                  <a:pt x="6765911" y="4670027"/>
                  <a:pt x="6781149" y="4671860"/>
                  <a:pt x="6792686" y="4667002"/>
                </a:cubicBezTo>
                <a:cubicBezTo>
                  <a:pt x="6856400" y="4640175"/>
                  <a:pt x="6917722" y="4607500"/>
                  <a:pt x="6982691" y="4583875"/>
                </a:cubicBezTo>
                <a:lnTo>
                  <a:pt x="7113320" y="4536374"/>
                </a:lnTo>
                <a:cubicBezTo>
                  <a:pt x="7196611" y="4505140"/>
                  <a:pt x="7276403" y="4462946"/>
                  <a:pt x="7362702" y="4441371"/>
                </a:cubicBezTo>
                <a:cubicBezTo>
                  <a:pt x="7394369" y="4433454"/>
                  <a:pt x="7425696" y="4424022"/>
                  <a:pt x="7457704" y="4417620"/>
                </a:cubicBezTo>
                <a:cubicBezTo>
                  <a:pt x="7670491" y="4375062"/>
                  <a:pt x="7447492" y="4429079"/>
                  <a:pt x="7588333" y="4393870"/>
                </a:cubicBezTo>
                <a:cubicBezTo>
                  <a:pt x="7604167" y="4385953"/>
                  <a:pt x="7621429" y="4380409"/>
                  <a:pt x="7635834" y="4370119"/>
                </a:cubicBezTo>
                <a:cubicBezTo>
                  <a:pt x="7649500" y="4360357"/>
                  <a:pt x="7658558" y="4345244"/>
                  <a:pt x="7671460" y="4334493"/>
                </a:cubicBezTo>
                <a:cubicBezTo>
                  <a:pt x="7682424" y="4325356"/>
                  <a:pt x="7695211" y="4318659"/>
                  <a:pt x="7707086" y="4310742"/>
                </a:cubicBezTo>
                <a:cubicBezTo>
                  <a:pt x="7817922" y="4314701"/>
                  <a:pt x="7928904" y="4315700"/>
                  <a:pt x="8039595" y="4322618"/>
                </a:cubicBezTo>
                <a:cubicBezTo>
                  <a:pt x="8055884" y="4323636"/>
                  <a:pt x="8071403" y="4330009"/>
                  <a:pt x="8087096" y="4334493"/>
                </a:cubicBezTo>
                <a:cubicBezTo>
                  <a:pt x="8142797" y="4350407"/>
                  <a:pt x="8106886" y="4342974"/>
                  <a:pt x="8170224" y="4370119"/>
                </a:cubicBezTo>
                <a:cubicBezTo>
                  <a:pt x="8181730" y="4375050"/>
                  <a:pt x="8193975" y="4378036"/>
                  <a:pt x="8205850" y="4381994"/>
                </a:cubicBezTo>
                <a:cubicBezTo>
                  <a:pt x="8245434" y="4378036"/>
                  <a:pt x="8285840" y="4379064"/>
                  <a:pt x="8324603" y="4370119"/>
                </a:cubicBezTo>
                <a:cubicBezTo>
                  <a:pt x="8338510" y="4366910"/>
                  <a:pt x="8351313" y="4357513"/>
                  <a:pt x="8360229" y="4346368"/>
                </a:cubicBezTo>
                <a:cubicBezTo>
                  <a:pt x="8368049" y="4336593"/>
                  <a:pt x="8372104" y="4310742"/>
                  <a:pt x="8372104" y="4310742"/>
                </a:cubicBezTo>
                <a:lnTo>
                  <a:pt x="8360229" y="4405745"/>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63609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348" y="0"/>
            <a:ext cx="12299951" cy="866899"/>
          </a:xfrm>
          <a:solidFill>
            <a:srgbClr val="7E0000"/>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a:t>
            </a:r>
            <a:r>
              <a:rPr lang="en-US" altLang="en-US" b="1" dirty="0" smtClean="0">
                <a:solidFill>
                  <a:schemeClr val="bg1"/>
                </a:solidFill>
                <a:effectLst>
                  <a:outerShdw blurRad="38100" dist="38100" dir="2700000" algn="tl">
                    <a:srgbClr val="000000">
                      <a:alpha val="43137"/>
                    </a:srgbClr>
                  </a:outerShdw>
                </a:effectLst>
              </a:rPr>
              <a:t>AUD and IDUD</a:t>
            </a:r>
            <a:endParaRPr lang="en-US" altLang="en-US" b="1" dirty="0" smtClean="0">
              <a:solidFill>
                <a:schemeClr val="bg1"/>
              </a:solidFill>
              <a:effectLst>
                <a:outerShdw blurRad="38100" dist="38100" dir="2700000" algn="tl">
                  <a:srgbClr val="000000">
                    <a:alpha val="43137"/>
                  </a:srgbClr>
                </a:outerShdw>
              </a:effectLst>
            </a:endParaRP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grpSp>
        <p:nvGrpSpPr>
          <p:cNvPr id="7" name="Group 6"/>
          <p:cNvGrpSpPr/>
          <p:nvPr/>
        </p:nvGrpSpPr>
        <p:grpSpPr>
          <a:xfrm>
            <a:off x="1947553" y="872087"/>
            <a:ext cx="8811491" cy="5006199"/>
            <a:chOff x="6994129" y="3321998"/>
            <a:chExt cx="4796211" cy="2926402"/>
          </a:xfrm>
        </p:grpSpPr>
        <p:pic>
          <p:nvPicPr>
            <p:cNvPr id="5" name="Content Placeholder 8" descr="A picture containing device&#10;&#10;Description automatically generated">
              <a:extLst>
                <a:ext uri="{FF2B5EF4-FFF2-40B4-BE49-F238E27FC236}">
                  <a16:creationId xmlns:a16="http://schemas.microsoft.com/office/drawing/2014/main" xmlns="" id="{1C99C2D8-01B6-0D48-BA94-14399D8D8E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834"/>
            <a:stretch/>
          </p:blipFill>
          <p:spPr>
            <a:xfrm>
              <a:off x="7052650" y="3546789"/>
              <a:ext cx="4737690" cy="2701611"/>
            </a:xfrm>
            <a:prstGeom prst="rect">
              <a:avLst/>
            </a:prstGeom>
          </p:spPr>
        </p:pic>
        <p:sp>
          <p:nvSpPr>
            <p:cNvPr id="4" name="Freeform 3"/>
            <p:cNvSpPr/>
            <p:nvPr/>
          </p:nvSpPr>
          <p:spPr bwMode="auto">
            <a:xfrm>
              <a:off x="6994129" y="3538847"/>
              <a:ext cx="1342349" cy="1140031"/>
            </a:xfrm>
            <a:custGeom>
              <a:avLst/>
              <a:gdLst>
                <a:gd name="connsiteX0" fmla="*/ 24188 w 1342349"/>
                <a:gd name="connsiteY0" fmla="*/ 59376 h 1140031"/>
                <a:gd name="connsiteX1" fmla="*/ 24188 w 1342349"/>
                <a:gd name="connsiteY1" fmla="*/ 59376 h 1140031"/>
                <a:gd name="connsiteX2" fmla="*/ 47939 w 1342349"/>
                <a:gd name="connsiteY2" fmla="*/ 285008 h 1140031"/>
                <a:gd name="connsiteX3" fmla="*/ 59814 w 1342349"/>
                <a:gd name="connsiteY3" fmla="*/ 332509 h 1140031"/>
                <a:gd name="connsiteX4" fmla="*/ 71689 w 1342349"/>
                <a:gd name="connsiteY4" fmla="*/ 415636 h 1140031"/>
                <a:gd name="connsiteX5" fmla="*/ 95440 w 1342349"/>
                <a:gd name="connsiteY5" fmla="*/ 510639 h 1140031"/>
                <a:gd name="connsiteX6" fmla="*/ 107315 w 1342349"/>
                <a:gd name="connsiteY6" fmla="*/ 546265 h 1140031"/>
                <a:gd name="connsiteX7" fmla="*/ 119190 w 1342349"/>
                <a:gd name="connsiteY7" fmla="*/ 605641 h 1140031"/>
                <a:gd name="connsiteX8" fmla="*/ 154816 w 1342349"/>
                <a:gd name="connsiteY8" fmla="*/ 736270 h 1140031"/>
                <a:gd name="connsiteX9" fmla="*/ 166692 w 1342349"/>
                <a:gd name="connsiteY9" fmla="*/ 783771 h 1140031"/>
                <a:gd name="connsiteX10" fmla="*/ 237944 w 1342349"/>
                <a:gd name="connsiteY10" fmla="*/ 855023 h 1140031"/>
                <a:gd name="connsiteX11" fmla="*/ 297320 w 1342349"/>
                <a:gd name="connsiteY11" fmla="*/ 866898 h 1140031"/>
                <a:gd name="connsiteX12" fmla="*/ 321071 w 1342349"/>
                <a:gd name="connsiteY12" fmla="*/ 902524 h 1140031"/>
                <a:gd name="connsiteX13" fmla="*/ 356697 w 1342349"/>
                <a:gd name="connsiteY13" fmla="*/ 914400 h 1140031"/>
                <a:gd name="connsiteX14" fmla="*/ 392323 w 1342349"/>
                <a:gd name="connsiteY14" fmla="*/ 938150 h 1140031"/>
                <a:gd name="connsiteX15" fmla="*/ 427949 w 1342349"/>
                <a:gd name="connsiteY15" fmla="*/ 950026 h 1140031"/>
                <a:gd name="connsiteX16" fmla="*/ 475450 w 1342349"/>
                <a:gd name="connsiteY16" fmla="*/ 973776 h 1140031"/>
                <a:gd name="connsiteX17" fmla="*/ 546702 w 1342349"/>
                <a:gd name="connsiteY17" fmla="*/ 997527 h 1140031"/>
                <a:gd name="connsiteX18" fmla="*/ 582328 w 1342349"/>
                <a:gd name="connsiteY18" fmla="*/ 1009402 h 1140031"/>
                <a:gd name="connsiteX19" fmla="*/ 689206 w 1342349"/>
                <a:gd name="connsiteY19" fmla="*/ 1068779 h 1140031"/>
                <a:gd name="connsiteX20" fmla="*/ 784209 w 1342349"/>
                <a:gd name="connsiteY20" fmla="*/ 1116280 h 1140031"/>
                <a:gd name="connsiteX21" fmla="*/ 902962 w 1342349"/>
                <a:gd name="connsiteY21" fmla="*/ 1140031 h 1140031"/>
                <a:gd name="connsiteX22" fmla="*/ 938588 w 1342349"/>
                <a:gd name="connsiteY22" fmla="*/ 1128156 h 1140031"/>
                <a:gd name="connsiteX23" fmla="*/ 1128593 w 1342349"/>
                <a:gd name="connsiteY23" fmla="*/ 1104405 h 1140031"/>
                <a:gd name="connsiteX24" fmla="*/ 1199845 w 1342349"/>
                <a:gd name="connsiteY24" fmla="*/ 1080654 h 1140031"/>
                <a:gd name="connsiteX25" fmla="*/ 1259222 w 1342349"/>
                <a:gd name="connsiteY25" fmla="*/ 1033153 h 1140031"/>
                <a:gd name="connsiteX26" fmla="*/ 1271097 w 1342349"/>
                <a:gd name="connsiteY26" fmla="*/ 997527 h 1140031"/>
                <a:gd name="connsiteX27" fmla="*/ 1318598 w 1342349"/>
                <a:gd name="connsiteY27" fmla="*/ 926275 h 1140031"/>
                <a:gd name="connsiteX28" fmla="*/ 1342349 w 1342349"/>
                <a:gd name="connsiteY28" fmla="*/ 855023 h 1140031"/>
                <a:gd name="connsiteX29" fmla="*/ 1318598 w 1342349"/>
                <a:gd name="connsiteY29" fmla="*/ 665018 h 1140031"/>
                <a:gd name="connsiteX30" fmla="*/ 1294848 w 1342349"/>
                <a:gd name="connsiteY30" fmla="*/ 617517 h 1140031"/>
                <a:gd name="connsiteX31" fmla="*/ 1282972 w 1342349"/>
                <a:gd name="connsiteY31" fmla="*/ 570015 h 1140031"/>
                <a:gd name="connsiteX32" fmla="*/ 1247346 w 1342349"/>
                <a:gd name="connsiteY32" fmla="*/ 522514 h 1140031"/>
                <a:gd name="connsiteX33" fmla="*/ 1223596 w 1342349"/>
                <a:gd name="connsiteY33" fmla="*/ 486888 h 1140031"/>
                <a:gd name="connsiteX34" fmla="*/ 1235471 w 1342349"/>
                <a:gd name="connsiteY34" fmla="*/ 380010 h 1140031"/>
                <a:gd name="connsiteX35" fmla="*/ 1247346 w 1342349"/>
                <a:gd name="connsiteY35" fmla="*/ 332509 h 1140031"/>
                <a:gd name="connsiteX36" fmla="*/ 1259222 w 1342349"/>
                <a:gd name="connsiteY36" fmla="*/ 225631 h 1140031"/>
                <a:gd name="connsiteX37" fmla="*/ 1247346 w 1342349"/>
                <a:gd name="connsiteY37" fmla="*/ 59376 h 1140031"/>
                <a:gd name="connsiteX38" fmla="*/ 1176094 w 1342349"/>
                <a:gd name="connsiteY38" fmla="*/ 35626 h 1140031"/>
                <a:gd name="connsiteX39" fmla="*/ 1140468 w 1342349"/>
                <a:gd name="connsiteY39" fmla="*/ 23750 h 1140031"/>
                <a:gd name="connsiteX40" fmla="*/ 1104842 w 1342349"/>
                <a:gd name="connsiteY40" fmla="*/ 11875 h 1140031"/>
                <a:gd name="connsiteX41" fmla="*/ 1069216 w 1342349"/>
                <a:gd name="connsiteY41" fmla="*/ 0 h 1140031"/>
                <a:gd name="connsiteX42" fmla="*/ 843585 w 1342349"/>
                <a:gd name="connsiteY42" fmla="*/ 11875 h 1140031"/>
                <a:gd name="connsiteX43" fmla="*/ 641705 w 1342349"/>
                <a:gd name="connsiteY43" fmla="*/ 35626 h 1140031"/>
                <a:gd name="connsiteX44" fmla="*/ 451700 w 1342349"/>
                <a:gd name="connsiteY44" fmla="*/ 47501 h 1140031"/>
                <a:gd name="connsiteX45" fmla="*/ 416074 w 1342349"/>
                <a:gd name="connsiteY45" fmla="*/ 59376 h 1140031"/>
                <a:gd name="connsiteX46" fmla="*/ 437 w 1342349"/>
                <a:gd name="connsiteY46" fmla="*/ 59376 h 1140031"/>
                <a:gd name="connsiteX47" fmla="*/ 24188 w 1342349"/>
                <a:gd name="connsiteY47" fmla="*/ 59376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42349" h="1140031">
                  <a:moveTo>
                    <a:pt x="24188" y="59376"/>
                  </a:moveTo>
                  <a:lnTo>
                    <a:pt x="24188" y="59376"/>
                  </a:lnTo>
                  <a:cubicBezTo>
                    <a:pt x="29475" y="117530"/>
                    <a:pt x="37558" y="222721"/>
                    <a:pt x="47939" y="285008"/>
                  </a:cubicBezTo>
                  <a:cubicBezTo>
                    <a:pt x="50622" y="301107"/>
                    <a:pt x="56894" y="316451"/>
                    <a:pt x="59814" y="332509"/>
                  </a:cubicBezTo>
                  <a:cubicBezTo>
                    <a:pt x="64821" y="360048"/>
                    <a:pt x="66200" y="388189"/>
                    <a:pt x="71689" y="415636"/>
                  </a:cubicBezTo>
                  <a:cubicBezTo>
                    <a:pt x="78091" y="447644"/>
                    <a:pt x="85118" y="479672"/>
                    <a:pt x="95440" y="510639"/>
                  </a:cubicBezTo>
                  <a:cubicBezTo>
                    <a:pt x="99398" y="522514"/>
                    <a:pt x="104279" y="534121"/>
                    <a:pt x="107315" y="546265"/>
                  </a:cubicBezTo>
                  <a:cubicBezTo>
                    <a:pt x="112210" y="565846"/>
                    <a:pt x="114651" y="585974"/>
                    <a:pt x="119190" y="605641"/>
                  </a:cubicBezTo>
                  <a:cubicBezTo>
                    <a:pt x="169979" y="825728"/>
                    <a:pt x="123414" y="626366"/>
                    <a:pt x="154816" y="736270"/>
                  </a:cubicBezTo>
                  <a:cubicBezTo>
                    <a:pt x="159300" y="751963"/>
                    <a:pt x="160263" y="768770"/>
                    <a:pt x="166692" y="783771"/>
                  </a:cubicBezTo>
                  <a:cubicBezTo>
                    <a:pt x="179227" y="813020"/>
                    <a:pt x="209801" y="842515"/>
                    <a:pt x="237944" y="855023"/>
                  </a:cubicBezTo>
                  <a:cubicBezTo>
                    <a:pt x="256388" y="863220"/>
                    <a:pt x="277528" y="862940"/>
                    <a:pt x="297320" y="866898"/>
                  </a:cubicBezTo>
                  <a:cubicBezTo>
                    <a:pt x="305237" y="878773"/>
                    <a:pt x="309926" y="893608"/>
                    <a:pt x="321071" y="902524"/>
                  </a:cubicBezTo>
                  <a:cubicBezTo>
                    <a:pt x="330846" y="910344"/>
                    <a:pt x="345501" y="908802"/>
                    <a:pt x="356697" y="914400"/>
                  </a:cubicBezTo>
                  <a:cubicBezTo>
                    <a:pt x="369462" y="920783"/>
                    <a:pt x="379558" y="931767"/>
                    <a:pt x="392323" y="938150"/>
                  </a:cubicBezTo>
                  <a:cubicBezTo>
                    <a:pt x="403519" y="943748"/>
                    <a:pt x="416443" y="945095"/>
                    <a:pt x="427949" y="950026"/>
                  </a:cubicBezTo>
                  <a:cubicBezTo>
                    <a:pt x="444220" y="956999"/>
                    <a:pt x="459014" y="967201"/>
                    <a:pt x="475450" y="973776"/>
                  </a:cubicBezTo>
                  <a:cubicBezTo>
                    <a:pt x="498695" y="983074"/>
                    <a:pt x="522951" y="989610"/>
                    <a:pt x="546702" y="997527"/>
                  </a:cubicBezTo>
                  <a:lnTo>
                    <a:pt x="582328" y="1009402"/>
                  </a:lnTo>
                  <a:cubicBezTo>
                    <a:pt x="745702" y="1118319"/>
                    <a:pt x="590670" y="1023990"/>
                    <a:pt x="689206" y="1068779"/>
                  </a:cubicBezTo>
                  <a:cubicBezTo>
                    <a:pt x="721438" y="1083430"/>
                    <a:pt x="749861" y="1107692"/>
                    <a:pt x="784209" y="1116280"/>
                  </a:cubicBezTo>
                  <a:cubicBezTo>
                    <a:pt x="855069" y="1133996"/>
                    <a:pt x="815611" y="1125473"/>
                    <a:pt x="902962" y="1140031"/>
                  </a:cubicBezTo>
                  <a:cubicBezTo>
                    <a:pt x="914837" y="1136073"/>
                    <a:pt x="926313" y="1130611"/>
                    <a:pt x="938588" y="1128156"/>
                  </a:cubicBezTo>
                  <a:cubicBezTo>
                    <a:pt x="980962" y="1119681"/>
                    <a:pt x="1091528" y="1108523"/>
                    <a:pt x="1128593" y="1104405"/>
                  </a:cubicBezTo>
                  <a:cubicBezTo>
                    <a:pt x="1152344" y="1096488"/>
                    <a:pt x="1185958" y="1101485"/>
                    <a:pt x="1199845" y="1080654"/>
                  </a:cubicBezTo>
                  <a:cubicBezTo>
                    <a:pt x="1230540" y="1034613"/>
                    <a:pt x="1210056" y="1049541"/>
                    <a:pt x="1259222" y="1033153"/>
                  </a:cubicBezTo>
                  <a:cubicBezTo>
                    <a:pt x="1263180" y="1021278"/>
                    <a:pt x="1265018" y="1008469"/>
                    <a:pt x="1271097" y="997527"/>
                  </a:cubicBezTo>
                  <a:cubicBezTo>
                    <a:pt x="1284959" y="972574"/>
                    <a:pt x="1309571" y="953355"/>
                    <a:pt x="1318598" y="926275"/>
                  </a:cubicBezTo>
                  <a:lnTo>
                    <a:pt x="1342349" y="855023"/>
                  </a:lnTo>
                  <a:cubicBezTo>
                    <a:pt x="1339720" y="826102"/>
                    <a:pt x="1333937" y="711035"/>
                    <a:pt x="1318598" y="665018"/>
                  </a:cubicBezTo>
                  <a:cubicBezTo>
                    <a:pt x="1313000" y="648224"/>
                    <a:pt x="1301064" y="634092"/>
                    <a:pt x="1294848" y="617517"/>
                  </a:cubicBezTo>
                  <a:cubicBezTo>
                    <a:pt x="1289117" y="602235"/>
                    <a:pt x="1290271" y="584613"/>
                    <a:pt x="1282972" y="570015"/>
                  </a:cubicBezTo>
                  <a:cubicBezTo>
                    <a:pt x="1274121" y="552312"/>
                    <a:pt x="1258850" y="538620"/>
                    <a:pt x="1247346" y="522514"/>
                  </a:cubicBezTo>
                  <a:cubicBezTo>
                    <a:pt x="1239050" y="510900"/>
                    <a:pt x="1231513" y="498763"/>
                    <a:pt x="1223596" y="486888"/>
                  </a:cubicBezTo>
                  <a:cubicBezTo>
                    <a:pt x="1227554" y="451262"/>
                    <a:pt x="1230021" y="415438"/>
                    <a:pt x="1235471" y="380010"/>
                  </a:cubicBezTo>
                  <a:cubicBezTo>
                    <a:pt x="1237953" y="363879"/>
                    <a:pt x="1244864" y="348640"/>
                    <a:pt x="1247346" y="332509"/>
                  </a:cubicBezTo>
                  <a:cubicBezTo>
                    <a:pt x="1252797" y="297081"/>
                    <a:pt x="1255263" y="261257"/>
                    <a:pt x="1259222" y="225631"/>
                  </a:cubicBezTo>
                  <a:cubicBezTo>
                    <a:pt x="1255263" y="170213"/>
                    <a:pt x="1269615" y="110277"/>
                    <a:pt x="1247346" y="59376"/>
                  </a:cubicBezTo>
                  <a:cubicBezTo>
                    <a:pt x="1237311" y="36440"/>
                    <a:pt x="1199845" y="43543"/>
                    <a:pt x="1176094" y="35626"/>
                  </a:cubicBezTo>
                  <a:lnTo>
                    <a:pt x="1140468" y="23750"/>
                  </a:lnTo>
                  <a:lnTo>
                    <a:pt x="1104842" y="11875"/>
                  </a:lnTo>
                  <a:lnTo>
                    <a:pt x="1069216" y="0"/>
                  </a:lnTo>
                  <a:lnTo>
                    <a:pt x="843585" y="11875"/>
                  </a:lnTo>
                  <a:cubicBezTo>
                    <a:pt x="653606" y="25445"/>
                    <a:pt x="818023" y="20933"/>
                    <a:pt x="641705" y="35626"/>
                  </a:cubicBezTo>
                  <a:cubicBezTo>
                    <a:pt x="578466" y="40896"/>
                    <a:pt x="515035" y="43543"/>
                    <a:pt x="451700" y="47501"/>
                  </a:cubicBezTo>
                  <a:cubicBezTo>
                    <a:pt x="439825" y="51459"/>
                    <a:pt x="428592" y="59376"/>
                    <a:pt x="416074" y="59376"/>
                  </a:cubicBezTo>
                  <a:cubicBezTo>
                    <a:pt x="162756" y="59376"/>
                    <a:pt x="235543" y="29987"/>
                    <a:pt x="437" y="59376"/>
                  </a:cubicBezTo>
                  <a:cubicBezTo>
                    <a:pt x="-3491" y="59867"/>
                    <a:pt x="20230" y="59376"/>
                    <a:pt x="24188" y="59376"/>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6" name="Freeform 5"/>
            <p:cNvSpPr/>
            <p:nvPr/>
          </p:nvSpPr>
          <p:spPr bwMode="auto">
            <a:xfrm>
              <a:off x="10450474" y="3321998"/>
              <a:ext cx="1179962" cy="1404381"/>
            </a:xfrm>
            <a:custGeom>
              <a:avLst/>
              <a:gdLst>
                <a:gd name="connsiteX0" fmla="*/ 75203 w 1179962"/>
                <a:gd name="connsiteY0" fmla="*/ 0 h 1404381"/>
                <a:gd name="connsiteX1" fmla="*/ 75203 w 1179962"/>
                <a:gd name="connsiteY1" fmla="*/ 0 h 1404381"/>
                <a:gd name="connsiteX2" fmla="*/ 87078 w 1179962"/>
                <a:gd name="connsiteY2" fmla="*/ 308758 h 1404381"/>
                <a:gd name="connsiteX3" fmla="*/ 98954 w 1179962"/>
                <a:gd name="connsiteY3" fmla="*/ 356260 h 1404381"/>
                <a:gd name="connsiteX4" fmla="*/ 87078 w 1179962"/>
                <a:gd name="connsiteY4" fmla="*/ 855023 h 1404381"/>
                <a:gd name="connsiteX5" fmla="*/ 75203 w 1179962"/>
                <a:gd name="connsiteY5" fmla="*/ 890649 h 1404381"/>
                <a:gd name="connsiteX6" fmla="*/ 51452 w 1179962"/>
                <a:gd name="connsiteY6" fmla="*/ 938151 h 1404381"/>
                <a:gd name="connsiteX7" fmla="*/ 27702 w 1179962"/>
                <a:gd name="connsiteY7" fmla="*/ 973777 h 1404381"/>
                <a:gd name="connsiteX8" fmla="*/ 15826 w 1179962"/>
                <a:gd name="connsiteY8" fmla="*/ 1021278 h 1404381"/>
                <a:gd name="connsiteX9" fmla="*/ 15826 w 1179962"/>
                <a:gd name="connsiteY9" fmla="*/ 1128156 h 1404381"/>
                <a:gd name="connsiteX10" fmla="*/ 51452 w 1179962"/>
                <a:gd name="connsiteY10" fmla="*/ 1140031 h 1404381"/>
                <a:gd name="connsiteX11" fmla="*/ 87078 w 1179962"/>
                <a:gd name="connsiteY11" fmla="*/ 1270660 h 1404381"/>
                <a:gd name="connsiteX12" fmla="*/ 146455 w 1179962"/>
                <a:gd name="connsiteY12" fmla="*/ 1330036 h 1404381"/>
                <a:gd name="connsiteX13" fmla="*/ 526465 w 1179962"/>
                <a:gd name="connsiteY13" fmla="*/ 1353787 h 1404381"/>
                <a:gd name="connsiteX14" fmla="*/ 597717 w 1179962"/>
                <a:gd name="connsiteY14" fmla="*/ 1330036 h 1404381"/>
                <a:gd name="connsiteX15" fmla="*/ 692720 w 1179962"/>
                <a:gd name="connsiteY15" fmla="*/ 1270660 h 1404381"/>
                <a:gd name="connsiteX16" fmla="*/ 740221 w 1179962"/>
                <a:gd name="connsiteY16" fmla="*/ 1258784 h 1404381"/>
                <a:gd name="connsiteX17" fmla="*/ 823348 w 1179962"/>
                <a:gd name="connsiteY17" fmla="*/ 1211283 h 1404381"/>
                <a:gd name="connsiteX18" fmla="*/ 858974 w 1179962"/>
                <a:gd name="connsiteY18" fmla="*/ 1199408 h 1404381"/>
                <a:gd name="connsiteX19" fmla="*/ 930226 w 1179962"/>
                <a:gd name="connsiteY19" fmla="*/ 1116280 h 1404381"/>
                <a:gd name="connsiteX20" fmla="*/ 977728 w 1179962"/>
                <a:gd name="connsiteY20" fmla="*/ 1068779 h 1404381"/>
                <a:gd name="connsiteX21" fmla="*/ 1001478 w 1179962"/>
                <a:gd name="connsiteY21" fmla="*/ 1033153 h 1404381"/>
                <a:gd name="connsiteX22" fmla="*/ 1037104 w 1179962"/>
                <a:gd name="connsiteY22" fmla="*/ 997527 h 1404381"/>
                <a:gd name="connsiteX23" fmla="*/ 1060855 w 1179962"/>
                <a:gd name="connsiteY23" fmla="*/ 961901 h 1404381"/>
                <a:gd name="connsiteX24" fmla="*/ 1120232 w 1179962"/>
                <a:gd name="connsiteY24" fmla="*/ 878774 h 1404381"/>
                <a:gd name="connsiteX25" fmla="*/ 1155858 w 1179962"/>
                <a:gd name="connsiteY25" fmla="*/ 795647 h 1404381"/>
                <a:gd name="connsiteX26" fmla="*/ 1167733 w 1179962"/>
                <a:gd name="connsiteY26" fmla="*/ 760021 h 1404381"/>
                <a:gd name="connsiteX27" fmla="*/ 1179608 w 1179962"/>
                <a:gd name="connsiteY27" fmla="*/ 605641 h 1404381"/>
                <a:gd name="connsiteX28" fmla="*/ 1167733 w 1179962"/>
                <a:gd name="connsiteY28" fmla="*/ 71252 h 1404381"/>
                <a:gd name="connsiteX29" fmla="*/ 1132107 w 1179962"/>
                <a:gd name="connsiteY29" fmla="*/ 59377 h 1404381"/>
                <a:gd name="connsiteX30" fmla="*/ 704595 w 1179962"/>
                <a:gd name="connsiteY30" fmla="*/ 47501 h 1404381"/>
                <a:gd name="connsiteX31" fmla="*/ 621468 w 1179962"/>
                <a:gd name="connsiteY31" fmla="*/ 35626 h 1404381"/>
                <a:gd name="connsiteX32" fmla="*/ 27702 w 1179962"/>
                <a:gd name="connsiteY32" fmla="*/ 23751 h 1404381"/>
                <a:gd name="connsiteX33" fmla="*/ 98954 w 1179962"/>
                <a:gd name="connsiteY33" fmla="*/ 83127 h 1404381"/>
                <a:gd name="connsiteX34" fmla="*/ 75203 w 1179962"/>
                <a:gd name="connsiteY34" fmla="*/ 0 h 140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9962" h="1404381">
                  <a:moveTo>
                    <a:pt x="75203" y="0"/>
                  </a:moveTo>
                  <a:lnTo>
                    <a:pt x="75203" y="0"/>
                  </a:lnTo>
                  <a:cubicBezTo>
                    <a:pt x="79161" y="102919"/>
                    <a:pt x="80227" y="205991"/>
                    <a:pt x="87078" y="308758"/>
                  </a:cubicBezTo>
                  <a:cubicBezTo>
                    <a:pt x="88164" y="325043"/>
                    <a:pt x="98954" y="339939"/>
                    <a:pt x="98954" y="356260"/>
                  </a:cubicBezTo>
                  <a:cubicBezTo>
                    <a:pt x="98954" y="522561"/>
                    <a:pt x="94462" y="688886"/>
                    <a:pt x="87078" y="855023"/>
                  </a:cubicBezTo>
                  <a:cubicBezTo>
                    <a:pt x="86522" y="867528"/>
                    <a:pt x="80134" y="879143"/>
                    <a:pt x="75203" y="890649"/>
                  </a:cubicBezTo>
                  <a:cubicBezTo>
                    <a:pt x="68230" y="906921"/>
                    <a:pt x="60235" y="922780"/>
                    <a:pt x="51452" y="938151"/>
                  </a:cubicBezTo>
                  <a:cubicBezTo>
                    <a:pt x="44371" y="950543"/>
                    <a:pt x="35619" y="961902"/>
                    <a:pt x="27702" y="973777"/>
                  </a:cubicBezTo>
                  <a:cubicBezTo>
                    <a:pt x="23743" y="989611"/>
                    <a:pt x="20310" y="1005585"/>
                    <a:pt x="15826" y="1021278"/>
                  </a:cubicBezTo>
                  <a:cubicBezTo>
                    <a:pt x="4056" y="1062471"/>
                    <a:pt x="-12956" y="1077788"/>
                    <a:pt x="15826" y="1128156"/>
                  </a:cubicBezTo>
                  <a:cubicBezTo>
                    <a:pt x="22036" y="1139024"/>
                    <a:pt x="39577" y="1136073"/>
                    <a:pt x="51452" y="1140031"/>
                  </a:cubicBezTo>
                  <a:cubicBezTo>
                    <a:pt x="105111" y="1220519"/>
                    <a:pt x="46141" y="1120558"/>
                    <a:pt x="87078" y="1270660"/>
                  </a:cubicBezTo>
                  <a:cubicBezTo>
                    <a:pt x="95875" y="1302914"/>
                    <a:pt x="121825" y="1313616"/>
                    <a:pt x="146455" y="1330036"/>
                  </a:cubicBezTo>
                  <a:cubicBezTo>
                    <a:pt x="234710" y="1462417"/>
                    <a:pt x="167643" y="1383689"/>
                    <a:pt x="526465" y="1353787"/>
                  </a:cubicBezTo>
                  <a:cubicBezTo>
                    <a:pt x="551414" y="1351708"/>
                    <a:pt x="597717" y="1330036"/>
                    <a:pt x="597717" y="1330036"/>
                  </a:cubicBezTo>
                  <a:cubicBezTo>
                    <a:pt x="635082" y="1302012"/>
                    <a:pt x="649249" y="1286962"/>
                    <a:pt x="692720" y="1270660"/>
                  </a:cubicBezTo>
                  <a:cubicBezTo>
                    <a:pt x="708002" y="1264929"/>
                    <a:pt x="724387" y="1262743"/>
                    <a:pt x="740221" y="1258784"/>
                  </a:cubicBezTo>
                  <a:cubicBezTo>
                    <a:pt x="775997" y="1234934"/>
                    <a:pt x="781165" y="1229361"/>
                    <a:pt x="823348" y="1211283"/>
                  </a:cubicBezTo>
                  <a:cubicBezTo>
                    <a:pt x="834854" y="1206352"/>
                    <a:pt x="847099" y="1203366"/>
                    <a:pt x="858974" y="1199408"/>
                  </a:cubicBezTo>
                  <a:cubicBezTo>
                    <a:pt x="960310" y="1098072"/>
                    <a:pt x="823577" y="1238164"/>
                    <a:pt x="930226" y="1116280"/>
                  </a:cubicBezTo>
                  <a:cubicBezTo>
                    <a:pt x="944972" y="1099428"/>
                    <a:pt x="963155" y="1085781"/>
                    <a:pt x="977728" y="1068779"/>
                  </a:cubicBezTo>
                  <a:cubicBezTo>
                    <a:pt x="987016" y="1057943"/>
                    <a:pt x="992341" y="1044117"/>
                    <a:pt x="1001478" y="1033153"/>
                  </a:cubicBezTo>
                  <a:cubicBezTo>
                    <a:pt x="1012229" y="1020251"/>
                    <a:pt x="1026353" y="1010429"/>
                    <a:pt x="1037104" y="997527"/>
                  </a:cubicBezTo>
                  <a:cubicBezTo>
                    <a:pt x="1046241" y="986563"/>
                    <a:pt x="1052559" y="973515"/>
                    <a:pt x="1060855" y="961901"/>
                  </a:cubicBezTo>
                  <a:cubicBezTo>
                    <a:pt x="1134505" y="858793"/>
                    <a:pt x="1064258" y="962734"/>
                    <a:pt x="1120232" y="878774"/>
                  </a:cubicBezTo>
                  <a:cubicBezTo>
                    <a:pt x="1148081" y="795225"/>
                    <a:pt x="1111835" y="898367"/>
                    <a:pt x="1155858" y="795647"/>
                  </a:cubicBezTo>
                  <a:cubicBezTo>
                    <a:pt x="1160789" y="784141"/>
                    <a:pt x="1163775" y="771896"/>
                    <a:pt x="1167733" y="760021"/>
                  </a:cubicBezTo>
                  <a:cubicBezTo>
                    <a:pt x="1171691" y="708561"/>
                    <a:pt x="1179608" y="657253"/>
                    <a:pt x="1179608" y="605641"/>
                  </a:cubicBezTo>
                  <a:cubicBezTo>
                    <a:pt x="1179608" y="427467"/>
                    <a:pt x="1183168" y="248756"/>
                    <a:pt x="1167733" y="71252"/>
                  </a:cubicBezTo>
                  <a:cubicBezTo>
                    <a:pt x="1166649" y="58781"/>
                    <a:pt x="1144608" y="60018"/>
                    <a:pt x="1132107" y="59377"/>
                  </a:cubicBezTo>
                  <a:cubicBezTo>
                    <a:pt x="989735" y="52076"/>
                    <a:pt x="847099" y="51460"/>
                    <a:pt x="704595" y="47501"/>
                  </a:cubicBezTo>
                  <a:cubicBezTo>
                    <a:pt x="676886" y="43543"/>
                    <a:pt x="649420" y="37097"/>
                    <a:pt x="621468" y="35626"/>
                  </a:cubicBezTo>
                  <a:cubicBezTo>
                    <a:pt x="349764" y="21326"/>
                    <a:pt x="270987" y="23751"/>
                    <a:pt x="27702" y="23751"/>
                  </a:cubicBezTo>
                  <a:lnTo>
                    <a:pt x="98954" y="83127"/>
                  </a:lnTo>
                  <a:lnTo>
                    <a:pt x="75203" y="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spTree>
    <p:extLst>
      <p:ext uri="{BB962C8B-B14F-4D97-AF65-F5344CB8AC3E}">
        <p14:creationId xmlns:p14="http://schemas.microsoft.com/office/powerpoint/2010/main" val="1768927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09403"/>
          </a:xfrm>
          <a:solidFill>
            <a:srgbClr val="7E0000"/>
          </a:solidFill>
        </p:spPr>
        <p:txBody>
          <a:bodyPr/>
          <a:lstStyle/>
          <a:p>
            <a:r>
              <a:rPr lang="en-US" b="1" dirty="0" smtClean="0">
                <a:solidFill>
                  <a:schemeClr val="bg1"/>
                </a:solidFill>
                <a:effectLst>
                  <a:outerShdw blurRad="38100" dist="38100" dir="2700000" algn="tl">
                    <a:srgbClr val="000000">
                      <a:alpha val="43137"/>
                    </a:srgbClr>
                  </a:outerShdw>
                </a:effectLst>
                <a:latin typeface="+mn-lt"/>
              </a:rPr>
              <a:t>NSDUH 2018</a:t>
            </a:r>
            <a:r>
              <a:rPr lang="en-US" b="1" dirty="0" smtClean="0">
                <a:solidFill>
                  <a:schemeClr val="bg1"/>
                </a:solidFill>
                <a:effectLst>
                  <a:outerShdw blurRad="38100" dist="38100" dir="2700000" algn="tl">
                    <a:srgbClr val="000000">
                      <a:alpha val="43137"/>
                    </a:srgbClr>
                  </a:outerShdw>
                </a:effectLst>
                <a:latin typeface="+mn-lt"/>
                <a:cs typeface="Calibri"/>
              </a:rPr>
              <a:t>→2019</a:t>
            </a:r>
            <a:r>
              <a:rPr lang="en-US" b="1" dirty="0" smtClean="0">
                <a:solidFill>
                  <a:schemeClr val="bg1"/>
                </a:solidFill>
                <a:effectLst>
                  <a:outerShdw blurRad="38100" dist="38100" dir="2700000" algn="tl">
                    <a:srgbClr val="000000">
                      <a:alpha val="43137"/>
                    </a:srgbClr>
                  </a:outerShdw>
                </a:effectLst>
                <a:latin typeface="+mn-lt"/>
              </a:rPr>
              <a:t> Trends</a:t>
            </a:r>
            <a:endParaRPr lang="en-US" b="1" dirty="0">
              <a:solidFill>
                <a:schemeClr val="bg1"/>
              </a:solidFill>
              <a:effectLst>
                <a:outerShdw blurRad="38100" dist="38100" dir="2700000" algn="tl">
                  <a:srgbClr val="000000">
                    <a:alpha val="43137"/>
                  </a:srgbClr>
                </a:outerShdw>
              </a:effectLst>
              <a:latin typeface="+mn-lt"/>
            </a:endParaRPr>
          </a:p>
        </p:txBody>
      </p:sp>
      <p:sp>
        <p:nvSpPr>
          <p:cNvPr id="4" name="Content Placeholder 3"/>
          <p:cNvSpPr>
            <a:spLocks noGrp="1"/>
          </p:cNvSpPr>
          <p:nvPr>
            <p:ph idx="1"/>
          </p:nvPr>
        </p:nvSpPr>
        <p:spPr>
          <a:xfrm>
            <a:off x="477211" y="1149744"/>
            <a:ext cx="11103428" cy="5652654"/>
          </a:xfrm>
        </p:spPr>
        <p:txBody>
          <a:bodyPr/>
          <a:lstStyle/>
          <a:p>
            <a:r>
              <a:rPr lang="en-US" sz="2800" b="1" dirty="0" smtClean="0"/>
              <a:t>Alcohol</a:t>
            </a:r>
          </a:p>
          <a:p>
            <a:pPr lvl="1"/>
            <a:r>
              <a:rPr lang="en-US" sz="2400" dirty="0" smtClean="0"/>
              <a:t>Past </a:t>
            </a:r>
            <a:r>
              <a:rPr lang="en-US" sz="2400" dirty="0"/>
              <a:t>year </a:t>
            </a:r>
            <a:r>
              <a:rPr lang="en-US" sz="2400" dirty="0" smtClean="0"/>
              <a:t>AUD remained </a:t>
            </a:r>
            <a:r>
              <a:rPr lang="en-US" sz="2400" dirty="0"/>
              <a:t>stable in all age </a:t>
            </a:r>
            <a:r>
              <a:rPr lang="en-US" sz="2400" dirty="0" smtClean="0"/>
              <a:t>groups</a:t>
            </a:r>
            <a:endParaRPr lang="en-US" sz="2400" dirty="0"/>
          </a:p>
          <a:p>
            <a:r>
              <a:rPr lang="en-US" sz="2800" b="1" dirty="0" smtClean="0"/>
              <a:t>Opioids</a:t>
            </a:r>
          </a:p>
          <a:p>
            <a:pPr lvl="1"/>
            <a:r>
              <a:rPr lang="en-US" sz="2400" dirty="0" smtClean="0"/>
              <a:t>Prescription opioid misuse and heroin initiation decreased </a:t>
            </a:r>
            <a:r>
              <a:rPr lang="en-US" sz="2400" dirty="0"/>
              <a:t>significantly </a:t>
            </a:r>
            <a:endParaRPr lang="en-US" sz="2400" dirty="0" smtClean="0"/>
          </a:p>
          <a:p>
            <a:pPr lvl="1"/>
            <a:r>
              <a:rPr lang="en-US" sz="2400" dirty="0" smtClean="0"/>
              <a:t>O</a:t>
            </a:r>
            <a:r>
              <a:rPr lang="en-US" sz="2400" dirty="0" smtClean="0"/>
              <a:t>pioid </a:t>
            </a:r>
            <a:r>
              <a:rPr lang="en-US" sz="2400" dirty="0"/>
              <a:t>overdose deaths increased </a:t>
            </a:r>
            <a:r>
              <a:rPr lang="en-US" sz="2400" dirty="0" smtClean="0"/>
              <a:t>by </a:t>
            </a:r>
            <a:r>
              <a:rPr lang="en-US" sz="2400" dirty="0"/>
              <a:t>approximately 4.6</a:t>
            </a:r>
            <a:r>
              <a:rPr lang="en-US" sz="2400" dirty="0" smtClean="0"/>
              <a:t>%</a:t>
            </a:r>
          </a:p>
          <a:p>
            <a:r>
              <a:rPr lang="en-US" sz="2800" b="1" dirty="0" smtClean="0"/>
              <a:t>Cannabis</a:t>
            </a:r>
          </a:p>
          <a:p>
            <a:pPr lvl="1"/>
            <a:r>
              <a:rPr lang="en-US" sz="2400" dirty="0" smtClean="0"/>
              <a:t>Past </a:t>
            </a:r>
            <a:r>
              <a:rPr lang="en-US" sz="2400" dirty="0"/>
              <a:t>month </a:t>
            </a:r>
            <a:r>
              <a:rPr lang="en-US" sz="2400" dirty="0" smtClean="0"/>
              <a:t>use </a:t>
            </a:r>
            <a:r>
              <a:rPr lang="en-US" sz="2400" dirty="0"/>
              <a:t>and past year </a:t>
            </a:r>
            <a:r>
              <a:rPr lang="en-US" sz="2400" dirty="0" smtClean="0"/>
              <a:t>use </a:t>
            </a:r>
            <a:r>
              <a:rPr lang="en-US" sz="2400" dirty="0"/>
              <a:t>significantly increased in </a:t>
            </a:r>
            <a:r>
              <a:rPr lang="en-US" sz="2400" dirty="0" smtClean="0"/>
              <a:t>adults</a:t>
            </a:r>
            <a:endParaRPr lang="en-US" sz="2400" dirty="0"/>
          </a:p>
          <a:p>
            <a:pPr lvl="1"/>
            <a:r>
              <a:rPr lang="en-US" sz="2400" dirty="0"/>
              <a:t>Past year </a:t>
            </a:r>
            <a:r>
              <a:rPr lang="en-US" sz="2400" dirty="0" smtClean="0"/>
              <a:t>CUD increased significantly </a:t>
            </a:r>
            <a:r>
              <a:rPr lang="en-US" sz="2400" dirty="0"/>
              <a:t>in adolescents </a:t>
            </a:r>
          </a:p>
          <a:p>
            <a:r>
              <a:rPr lang="en-US" sz="2800" b="1" dirty="0" smtClean="0"/>
              <a:t>Stimulants</a:t>
            </a:r>
          </a:p>
          <a:p>
            <a:pPr lvl="1"/>
            <a:r>
              <a:rPr lang="en-US" sz="2400" dirty="0" smtClean="0"/>
              <a:t>No </a:t>
            </a:r>
            <a:r>
              <a:rPr lang="en-US" sz="2400" dirty="0"/>
              <a:t>change in cocaine use in all age groups</a:t>
            </a:r>
          </a:p>
          <a:p>
            <a:pPr lvl="1"/>
            <a:r>
              <a:rPr lang="en-US" sz="2400" dirty="0"/>
              <a:t>Upward trend in methamphetamine </a:t>
            </a:r>
            <a:r>
              <a:rPr lang="en-US" sz="2400" dirty="0" smtClean="0"/>
              <a:t>use</a:t>
            </a:r>
            <a:endParaRPr lang="en-US" dirty="0"/>
          </a:p>
          <a:p>
            <a:endParaRPr lang="en-US" dirty="0"/>
          </a:p>
        </p:txBody>
      </p:sp>
      <p:sp>
        <p:nvSpPr>
          <p:cNvPr id="5" name="TextBox 5"/>
          <p:cNvSpPr txBox="1">
            <a:spLocks noChangeArrowheads="1"/>
          </p:cNvSpPr>
          <p:nvPr/>
        </p:nvSpPr>
        <p:spPr bwMode="auto">
          <a:xfrm>
            <a:off x="6028925" y="6433066"/>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spTree>
    <p:extLst>
      <p:ext uri="{BB962C8B-B14F-4D97-AF65-F5344CB8AC3E}">
        <p14:creationId xmlns:p14="http://schemas.microsoft.com/office/powerpoint/2010/main" val="21634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3361</TotalTime>
  <Words>2561</Words>
  <Application>Microsoft Office PowerPoint</Application>
  <PresentationFormat>Custom</PresentationFormat>
  <Paragraphs>468</Paragraphs>
  <Slides>36</Slides>
  <Notes>16</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36</vt:i4>
      </vt:variant>
    </vt:vector>
  </HeadingPairs>
  <TitlesOfParts>
    <vt:vector size="41" baseType="lpstr">
      <vt:lpstr>2_Default Design</vt:lpstr>
      <vt:lpstr>4_Default Design</vt:lpstr>
      <vt:lpstr>Bitmap Image</vt:lpstr>
      <vt:lpstr>Microsoft Excel Chart</vt:lpstr>
      <vt:lpstr>Chart</vt:lpstr>
      <vt:lpstr>  The Science of Addiction</vt:lpstr>
      <vt:lpstr>Substance Use Disorder</vt:lpstr>
      <vt:lpstr>Addiction</vt:lpstr>
      <vt:lpstr>Some Important Organizations (Acronyms)</vt:lpstr>
      <vt:lpstr>Some Important Organizations (Acronyms)</vt:lpstr>
      <vt:lpstr>Trends: Sources of Data</vt:lpstr>
      <vt:lpstr>Past Year Substance Use Disorder</vt:lpstr>
      <vt:lpstr>Past Year AUD and IDUD</vt:lpstr>
      <vt:lpstr>NSDUH 2018→2019 Trends</vt:lpstr>
      <vt:lpstr>Past Year Illicit Drug Use by Teens</vt:lpstr>
      <vt:lpstr>Addiction Is a Developmental Disease </vt:lpstr>
      <vt:lpstr>Why do people use substances?</vt:lpstr>
      <vt:lpstr>Reasons for Prescription Opioid Misuse</vt:lpstr>
      <vt:lpstr>PowerPoint Presentation</vt:lpstr>
      <vt:lpstr>Addiction Prevalence Varies by Substance</vt:lpstr>
      <vt:lpstr>PowerPoint Presentation</vt:lpstr>
      <vt:lpstr>PowerPoint Presentation</vt:lpstr>
      <vt:lpstr>PowerPoint Presentation</vt:lpstr>
      <vt:lpstr>PowerPoint Presentation</vt:lpstr>
      <vt:lpstr>Environmental Factors</vt:lpstr>
      <vt:lpstr>PowerPoint Presentation</vt:lpstr>
      <vt:lpstr>PowerPoint Presentation</vt:lpstr>
      <vt:lpstr>PowerPoint Presentation</vt:lpstr>
      <vt:lpstr>PowerPoint Presentation</vt:lpstr>
      <vt:lpstr>PowerPoint Presentation</vt:lpstr>
      <vt:lpstr>Drugs Elevate Dopamine More/Longer</vt:lpstr>
      <vt:lpstr>PowerPoint Presentation</vt:lpstr>
      <vt:lpstr>PowerPoint Presentation</vt:lpstr>
      <vt:lpstr>PowerPoint Presentation</vt:lpstr>
      <vt:lpstr>PowerPoint Presentation</vt:lpstr>
      <vt:lpstr>PowerPoint Presentation</vt:lpstr>
      <vt:lpstr>SUD Treatment</vt:lpstr>
      <vt:lpstr>Evaluating Hypertension Treatment</vt:lpstr>
      <vt:lpstr>Evaluating Addiction Treatment</vt:lpstr>
      <vt:lpstr>How Long is Treatment Needed?</vt:lpstr>
      <vt:lpstr>Thanks!</vt:lpstr>
    </vt:vector>
  </TitlesOfParts>
  <Company>Boston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Daniel P Alford</cp:lastModifiedBy>
  <cp:revision>97</cp:revision>
  <cp:lastPrinted>2020-10-19T12:39:03Z</cp:lastPrinted>
  <dcterms:created xsi:type="dcterms:W3CDTF">2019-04-10T16:30:54Z</dcterms:created>
  <dcterms:modified xsi:type="dcterms:W3CDTF">2020-10-19T12:40:37Z</dcterms:modified>
</cp:coreProperties>
</file>