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0" r:id="rId2"/>
  </p:sldMasterIdLst>
  <p:notesMasterIdLst>
    <p:notesMasterId r:id="rId23"/>
  </p:notesMasterIdLst>
  <p:sldIdLst>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5" r:id="rId17"/>
    <p:sldId id="427" r:id="rId18"/>
    <p:sldId id="428" r:id="rId19"/>
    <p:sldId id="429" r:id="rId20"/>
    <p:sldId id="430" r:id="rId21"/>
    <p:sldId id="4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300"/>
    <a:srgbClr val="FF0000"/>
    <a:srgbClr val="214A5B"/>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804" y="-264"/>
      </p:cViewPr>
      <p:guideLst>
        <p:guide orient="horz" pos="2160"/>
        <p:guide pos="3840"/>
      </p:guideLst>
    </p:cSldViewPr>
  </p:slideViewPr>
  <p:notesTextViewPr>
    <p:cViewPr>
      <p:scale>
        <a:sx n="1" d="1"/>
        <a:sy n="1" d="1"/>
      </p:scale>
      <p:origin x="0" y="0"/>
    </p:cViewPr>
  </p:notesTextViewPr>
  <p:sorterViewPr>
    <p:cViewPr>
      <p:scale>
        <a:sx n="100" d="100"/>
        <a:sy n="100" d="100"/>
      </p:scale>
      <p:origin x="0" y="2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EDDA932-6DCD-49FD-A68C-8B06AD3BE6DE}" type="slidenum">
              <a:rPr lang="en-US" altLang="en-US">
                <a:solidFill>
                  <a:prstClr val="black"/>
                </a:solidFill>
              </a:rPr>
              <a:pPr/>
              <a:t>4</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Participant introductions</a:t>
            </a:r>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6111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Participant introductions</a:t>
            </a:r>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5071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7052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2221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9935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56C087-BEF3-472A-848F-E0E0F8495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220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464DBD-1B3B-43A8-8F1D-A6997903DB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67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DF11C9-ABBE-4968-BDF1-FA9F32540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49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ACDC8BD4-21E3-4C7E-BC85-D39C60DADB3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68753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0475767E-2109-4057-9C9D-AAB17E2F62F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50345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1E17A09B-1445-49B3-B78C-B38A5BE7607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272699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9C3B8ED5-0D5E-4175-99C5-8B7075081E0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881050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8B2B0396-AB1A-43EE-B2D7-CE7E75336A2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270029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FE0F914-5309-4A01-BE3A-3E860B4A7CB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691552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4AC3B724-BD12-4C6C-8D22-DB25E961A33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427097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FADD9C55-BA62-4DA0-A5F7-B25F66B6B0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77927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F07DE4-D655-4AC4-9FB5-E97C7E830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35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0EF53DBC-3469-4A5A-AF52-4BCC7EFBBDB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642969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9B37559C-F09D-4C92-9C98-C2B6822A7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413328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08931030-AB20-4467-AE9E-F005F7F6375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035319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9CD1AB42-D6E5-4FD4-9E8F-4A8E5E7FC7E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505354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04BAA6F-5E11-4C44-BF60-A98C502FD3C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332986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EC501281-47EF-4595-8503-41E629393E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48909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FDFC3F-BA69-41DA-AC9D-8148EA3CD4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196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07640B8-38CF-46B9-AF50-B75B03C349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99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167562-92FF-4C5B-AAAE-ADCD1B099C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40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BDEB38-A8EE-4E38-B3BB-B2370581D2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6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1A75598-0EB4-4289-A422-E08466FD85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914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04BA69-B11F-4BC5-9CB0-EF6237AF05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707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49A4144-6C6A-479E-8143-109C0C6BE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39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Calibri"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A76F17E-3083-40B9-9A23-FEEE30CEF6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47105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C23B9D09-76A1-402C-B167-0EC7F24235A9}" type="slidenum">
              <a:rPr lang="en-US" altLang="en-US">
                <a:solidFill>
                  <a:srgbClr val="FFFFFF"/>
                </a:solidFill>
              </a:rPr>
              <a:pPr eaLnBrk="0" fontAlgn="base" hangingPunct="0">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765098944"/>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4.jp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6.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12192000" cy="2514600"/>
          </a:xfrm>
          <a:solidFill>
            <a:srgbClr val="214A5B"/>
          </a:solidFill>
        </p:spPr>
        <p:txBody>
          <a:bodyPr/>
          <a:lstStyle/>
          <a:p>
            <a:pPr eaLnBrk="1" hangingPunct="1"/>
            <a:r>
              <a:rPr lang="en-US" altLang="en-US" sz="5400" b="1" dirty="0" smtClean="0">
                <a:solidFill>
                  <a:schemeClr val="bg1"/>
                </a:solidFill>
              </a:rPr>
              <a:t>Substance Use Teaching Project (SUTP) </a:t>
            </a:r>
            <a:br>
              <a:rPr lang="en-US" altLang="en-US" sz="5400" b="1" dirty="0" smtClean="0">
                <a:solidFill>
                  <a:schemeClr val="bg1"/>
                </a:solidFill>
              </a:rPr>
            </a:br>
            <a:r>
              <a:rPr lang="en-US" altLang="en-US" sz="4000" b="1" dirty="0" smtClean="0">
                <a:solidFill>
                  <a:schemeClr val="bg1"/>
                </a:solidFill>
              </a:rPr>
              <a:t>“Action Plan”</a:t>
            </a:r>
            <a:r>
              <a:rPr lang="en-US" altLang="en-US" sz="4800" b="1" dirty="0" smtClean="0">
                <a:solidFill>
                  <a:schemeClr val="bg1"/>
                </a:solidFill>
              </a:rPr>
              <a:t/>
            </a:r>
            <a:br>
              <a:rPr lang="en-US" altLang="en-US" sz="4800" b="1" dirty="0" smtClean="0">
                <a:solidFill>
                  <a:schemeClr val="bg1"/>
                </a:solidFill>
              </a:rPr>
            </a:br>
            <a:r>
              <a:rPr lang="en-US" altLang="en-US" sz="6000" b="1" dirty="0" smtClean="0">
                <a:solidFill>
                  <a:schemeClr val="bg1"/>
                </a:solidFill>
              </a:rPr>
              <a:t>Introduction</a:t>
            </a:r>
          </a:p>
        </p:txBody>
      </p:sp>
      <p:sp>
        <p:nvSpPr>
          <p:cNvPr id="4099" name="Rectangle 3"/>
          <p:cNvSpPr>
            <a:spLocks noChangeArrowheads="1"/>
          </p:cNvSpPr>
          <p:nvPr/>
        </p:nvSpPr>
        <p:spPr bwMode="auto">
          <a:xfrm>
            <a:off x="283633" y="2819399"/>
            <a:ext cx="11785600" cy="27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lnSpc>
                <a:spcPct val="80000"/>
              </a:lnSpc>
              <a:spcAft>
                <a:spcPct val="0"/>
              </a:spcAft>
              <a:buFontTx/>
              <a:buNone/>
            </a:pPr>
            <a:r>
              <a:rPr lang="en-US" altLang="en-US" sz="2800" b="1" dirty="0" smtClean="0">
                <a:solidFill>
                  <a:srgbClr val="000000"/>
                </a:solidFill>
              </a:rPr>
              <a:t>Immersion Training in Addiction Medicine Programs 2020</a:t>
            </a:r>
          </a:p>
          <a:p>
            <a:pPr algn="ctr" eaLnBrk="0" fontAlgn="base" hangingPunct="0">
              <a:lnSpc>
                <a:spcPct val="80000"/>
              </a:lnSpc>
              <a:spcAft>
                <a:spcPct val="0"/>
              </a:spcAft>
              <a:buFontTx/>
              <a:buNone/>
            </a:pPr>
            <a:r>
              <a:rPr lang="en-US" altLang="en-US" sz="1800" dirty="0" smtClean="0">
                <a:solidFill>
                  <a:srgbClr val="000000"/>
                </a:solidFill>
              </a:rPr>
              <a:t>CRIT (Chief Residents +/- Faculty Mentor) and JFIT</a:t>
            </a:r>
          </a:p>
          <a:p>
            <a:pPr algn="ctr" eaLnBrk="0" fontAlgn="base" hangingPunct="0">
              <a:lnSpc>
                <a:spcPct val="80000"/>
              </a:lnSpc>
              <a:spcAft>
                <a:spcPct val="0"/>
              </a:spcAft>
              <a:buFontTx/>
              <a:buNone/>
            </a:pPr>
            <a:endParaRPr lang="en-US" altLang="en-US" sz="1800" dirty="0" smtClean="0">
              <a:solidFill>
                <a:srgbClr val="000000"/>
              </a:solidFill>
            </a:endParaRPr>
          </a:p>
          <a:p>
            <a:pPr algn="ctr" eaLnBrk="0" fontAlgn="base" hangingPunct="0">
              <a:lnSpc>
                <a:spcPct val="80000"/>
              </a:lnSpc>
              <a:spcAft>
                <a:spcPct val="0"/>
              </a:spcAft>
              <a:buFontTx/>
              <a:buNone/>
            </a:pPr>
            <a:r>
              <a:rPr lang="en-US" altLang="en-US" sz="2400" b="1" dirty="0" smtClean="0">
                <a:solidFill>
                  <a:srgbClr val="000000"/>
                </a:solidFill>
              </a:rPr>
              <a:t>October 2020</a:t>
            </a:r>
          </a:p>
          <a:p>
            <a:pPr algn="ctr" eaLnBrk="0" fontAlgn="base" hangingPunct="0">
              <a:lnSpc>
                <a:spcPct val="80000"/>
              </a:lnSpc>
              <a:spcAft>
                <a:spcPct val="0"/>
              </a:spcAft>
              <a:buFontTx/>
              <a:buNone/>
            </a:pPr>
            <a:endParaRPr lang="en-US" altLang="en-US" sz="1200" dirty="0" smtClean="0">
              <a:solidFill>
                <a:srgbClr val="000000"/>
              </a:solidFill>
            </a:endParaRPr>
          </a:p>
          <a:p>
            <a:pPr algn="ctr" eaLnBrk="0" fontAlgn="base" hangingPunct="0">
              <a:lnSpc>
                <a:spcPct val="80000"/>
              </a:lnSpc>
              <a:spcAft>
                <a:spcPct val="0"/>
              </a:spcAft>
              <a:buFontTx/>
              <a:buNone/>
            </a:pPr>
            <a:r>
              <a:rPr lang="en-US" altLang="en-US" sz="2400" dirty="0" smtClean="0">
                <a:solidFill>
                  <a:srgbClr val="000000"/>
                </a:solidFill>
              </a:rPr>
              <a:t>Daniel P. Alford, MD, MPH</a:t>
            </a:r>
          </a:p>
          <a:p>
            <a:pPr algn="ctr" eaLnBrk="0" fontAlgn="base" hangingPunct="0">
              <a:lnSpc>
                <a:spcPct val="80000"/>
              </a:lnSpc>
              <a:spcAft>
                <a:spcPct val="0"/>
              </a:spcAft>
              <a:buFontTx/>
              <a:buNone/>
            </a:pPr>
            <a:r>
              <a:rPr lang="en-US" altLang="en-US" sz="2000" dirty="0" smtClean="0">
                <a:solidFill>
                  <a:srgbClr val="000000"/>
                </a:solidFill>
              </a:rPr>
              <a:t>Professor of Medicine</a:t>
            </a:r>
          </a:p>
          <a:p>
            <a:pPr algn="ctr" eaLnBrk="0" fontAlgn="base" hangingPunct="0">
              <a:lnSpc>
                <a:spcPct val="80000"/>
              </a:lnSpc>
              <a:spcAft>
                <a:spcPct val="0"/>
              </a:spcAft>
              <a:buFontTx/>
              <a:buNone/>
            </a:pPr>
            <a:r>
              <a:rPr lang="en-US" altLang="en-US" sz="2000" dirty="0" smtClean="0">
                <a:solidFill>
                  <a:srgbClr val="000000"/>
                </a:solidFill>
              </a:rPr>
              <a:t>Associate Dean, Continuing Medical Education</a:t>
            </a:r>
          </a:p>
          <a:p>
            <a:pPr algn="ctr" eaLnBrk="0" fontAlgn="base" hangingPunct="0">
              <a:lnSpc>
                <a:spcPct val="80000"/>
              </a:lnSpc>
              <a:spcAft>
                <a:spcPct val="0"/>
              </a:spcAft>
              <a:buFontTx/>
              <a:buNone/>
            </a:pPr>
            <a:r>
              <a:rPr lang="en-US" altLang="en-US" sz="2000" dirty="0" smtClean="0">
                <a:solidFill>
                  <a:srgbClr val="000000"/>
                </a:solidFill>
              </a:rPr>
              <a:t>Director, Clinical Addiction Research and Education (CARE) Unit</a:t>
            </a:r>
          </a:p>
        </p:txBody>
      </p:sp>
      <p:grpSp>
        <p:nvGrpSpPr>
          <p:cNvPr id="4100" name="Group 1"/>
          <p:cNvGrpSpPr>
            <a:grpSpLocks/>
          </p:cNvGrpSpPr>
          <p:nvPr/>
        </p:nvGrpSpPr>
        <p:grpSpPr bwMode="auto">
          <a:xfrm>
            <a:off x="3115974" y="5898606"/>
            <a:ext cx="6253658" cy="885825"/>
            <a:chOff x="1731517" y="5943599"/>
            <a:chExt cx="5888483" cy="885827"/>
          </a:xfrm>
        </p:grpSpPr>
        <p:pic>
          <p:nvPicPr>
            <p:cNvPr id="4101" name="Picture 4956" descr="CARE_logo_t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9"/>
            <p:cNvGrpSpPr>
              <a:grpSpLocks/>
            </p:cNvGrpSpPr>
            <p:nvPr/>
          </p:nvGrpSpPr>
          <p:grpSpPr bwMode="auto">
            <a:xfrm>
              <a:off x="2819400" y="5943599"/>
              <a:ext cx="4800600" cy="885827"/>
              <a:chOff x="0" y="0"/>
              <a:chExt cx="6440234" cy="1100317"/>
            </a:xfrm>
          </p:grpSpPr>
          <p:pic>
            <p:nvPicPr>
              <p:cNvPr id="41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 name="Straight Connector 2"/>
          <p:cNvCxnSpPr/>
          <p:nvPr/>
        </p:nvCxnSpPr>
        <p:spPr>
          <a:xfrm>
            <a:off x="581891" y="5791728"/>
            <a:ext cx="10996551" cy="0"/>
          </a:xfrm>
          <a:prstGeom prst="line">
            <a:avLst/>
          </a:prstGeom>
          <a:ln w="38100">
            <a:solidFill>
              <a:srgbClr val="214A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6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384468" y="1524005"/>
            <a:ext cx="8197932" cy="5059363"/>
          </a:xfrm>
        </p:spPr>
        <p:txBody>
          <a:bodyPr/>
          <a:lstStyle/>
          <a:p>
            <a:pPr eaLnBrk="1" hangingPunct="1">
              <a:spcBef>
                <a:spcPct val="40000"/>
              </a:spcBef>
              <a:defRPr/>
            </a:pPr>
            <a:r>
              <a:rPr lang="en-US" altLang="en-US" dirty="0" smtClean="0"/>
              <a:t>What will be your outcome measures? What measures will you use to determine if the intervention was successful? </a:t>
            </a:r>
          </a:p>
          <a:p>
            <a:pPr marL="0" indent="0" eaLnBrk="1" hangingPunct="1">
              <a:spcBef>
                <a:spcPct val="40000"/>
              </a:spcBef>
              <a:buFontTx/>
              <a:buNone/>
              <a:defRPr/>
            </a:pPr>
            <a:endParaRPr lang="en-US" altLang="en-US" dirty="0" smtClean="0"/>
          </a:p>
          <a:p>
            <a:pPr eaLnBrk="1" hangingPunct="1">
              <a:spcBef>
                <a:spcPct val="40000"/>
              </a:spcBef>
              <a:defRPr/>
            </a:pPr>
            <a:r>
              <a:rPr lang="en-US" altLang="en-US" dirty="0" smtClean="0"/>
              <a:t>What tools will you use to evaluate the project? (e.g., pre and post test, focus groups, chart audits?)</a:t>
            </a:r>
            <a:endParaRPr lang="en-US" altLang="en-US" u="sng" dirty="0" smtClean="0"/>
          </a:p>
        </p:txBody>
      </p:sp>
      <p:sp>
        <p:nvSpPr>
          <p:cNvPr id="14339" name="Rectangle 4"/>
          <p:cNvSpPr>
            <a:spLocks noGrp="1" noChangeArrowheads="1"/>
          </p:cNvSpPr>
          <p:nvPr>
            <p:ph type="title"/>
          </p:nvPr>
        </p:nvSpPr>
        <p:spPr>
          <a:xfrm>
            <a:off x="0" y="0"/>
            <a:ext cx="12192000" cy="1143000"/>
          </a:xfrm>
          <a:solidFill>
            <a:srgbClr val="922300"/>
          </a:solidFill>
        </p:spPr>
        <p:txBody>
          <a:bodyPr/>
          <a:lstStyle/>
          <a:p>
            <a:pPr eaLnBrk="1" hangingPunct="1"/>
            <a:r>
              <a:rPr lang="en-US" altLang="en-US" sz="4800" b="1" smtClean="0">
                <a:solidFill>
                  <a:schemeClr val="bg1"/>
                </a:solidFill>
              </a:rPr>
              <a:t>Project Evaluation</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rgbClr val="C00000"/>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40597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fade">
                                      <p:cBhvr>
                                        <p:cTn id="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325090" y="1447800"/>
            <a:ext cx="8257309" cy="4678363"/>
          </a:xfrm>
        </p:spPr>
        <p:txBody>
          <a:bodyPr/>
          <a:lstStyle/>
          <a:p>
            <a:pPr eaLnBrk="1" hangingPunct="1">
              <a:spcBef>
                <a:spcPct val="40000"/>
              </a:spcBef>
              <a:defRPr/>
            </a:pPr>
            <a:r>
              <a:rPr lang="en-US" altLang="en-US" dirty="0" smtClean="0"/>
              <a:t>Who is available to help you accomplish your objectives for this project e.g., your mentor, program director, clinic preceptors, inpatient </a:t>
            </a:r>
            <a:r>
              <a:rPr lang="en-US" altLang="en-US" dirty="0" err="1" smtClean="0"/>
              <a:t>attendings</a:t>
            </a:r>
            <a:r>
              <a:rPr lang="en-US" altLang="en-US" dirty="0" smtClean="0"/>
              <a:t>, other faculty, CRIT faculty, etc.  </a:t>
            </a:r>
          </a:p>
          <a:p>
            <a:pPr marL="0" indent="0" eaLnBrk="1" hangingPunct="1">
              <a:spcBef>
                <a:spcPct val="40000"/>
              </a:spcBef>
              <a:buFontTx/>
              <a:buNone/>
              <a:defRPr/>
            </a:pPr>
            <a:endParaRPr lang="en-US" altLang="en-US" sz="1600" dirty="0" smtClean="0"/>
          </a:p>
          <a:p>
            <a:pPr eaLnBrk="1" hangingPunct="1">
              <a:spcBef>
                <a:spcPct val="40000"/>
              </a:spcBef>
              <a:defRPr/>
            </a:pPr>
            <a:r>
              <a:rPr lang="en-US" altLang="en-US" dirty="0" smtClean="0"/>
              <a:t>What teaching tools will you use? (articles, PowerPoint presentations, CRIT materials, web-based curricula?)</a:t>
            </a:r>
          </a:p>
        </p:txBody>
      </p:sp>
      <p:sp>
        <p:nvSpPr>
          <p:cNvPr id="15363" name="Rectangle 3"/>
          <p:cNvSpPr>
            <a:spLocks noGrp="1" noChangeArrowheads="1"/>
          </p:cNvSpPr>
          <p:nvPr>
            <p:ph type="title"/>
          </p:nvPr>
        </p:nvSpPr>
        <p:spPr>
          <a:xfrm>
            <a:off x="0" y="0"/>
            <a:ext cx="12192000" cy="1219200"/>
          </a:xfrm>
          <a:solidFill>
            <a:srgbClr val="922300"/>
          </a:solidFill>
        </p:spPr>
        <p:txBody>
          <a:bodyPr/>
          <a:lstStyle/>
          <a:p>
            <a:pPr eaLnBrk="1" hangingPunct="1"/>
            <a:r>
              <a:rPr lang="en-US" altLang="en-US" b="1" smtClean="0">
                <a:solidFill>
                  <a:schemeClr val="bg1"/>
                </a:solidFill>
              </a:rPr>
              <a:t>Resources and Facilitators</a:t>
            </a:r>
            <a:r>
              <a:rPr lang="en-US" altLang="en-US" smtClean="0"/>
              <a:t> </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rgbClr val="C00000"/>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290349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325090" y="1447800"/>
            <a:ext cx="8257309" cy="4678363"/>
          </a:xfrm>
        </p:spPr>
        <p:txBody>
          <a:bodyPr/>
          <a:lstStyle/>
          <a:p>
            <a:pPr eaLnBrk="1" hangingPunct="1"/>
            <a:r>
              <a:rPr lang="en-US" altLang="en-US" dirty="0" smtClean="0"/>
              <a:t>What challenges do you anticipate and how will you overcome them? (What might impede accomplishing your project e.g., lack of time, lack of money, reluctant learners?)</a:t>
            </a:r>
            <a:endParaRPr lang="en-US" altLang="en-US" u="sng" dirty="0" smtClean="0"/>
          </a:p>
          <a:p>
            <a:pPr eaLnBrk="1" hangingPunct="1"/>
            <a:endParaRPr lang="en-US" altLang="en-US" dirty="0" smtClean="0"/>
          </a:p>
        </p:txBody>
      </p:sp>
      <p:sp>
        <p:nvSpPr>
          <p:cNvPr id="16387" name="Rectangle 4"/>
          <p:cNvSpPr>
            <a:spLocks noGrp="1" noChangeArrowheads="1"/>
          </p:cNvSpPr>
          <p:nvPr>
            <p:ph type="title"/>
          </p:nvPr>
        </p:nvSpPr>
        <p:spPr>
          <a:xfrm>
            <a:off x="0" y="0"/>
            <a:ext cx="12192000" cy="1143000"/>
          </a:xfrm>
          <a:solidFill>
            <a:srgbClr val="922300"/>
          </a:solidFill>
        </p:spPr>
        <p:txBody>
          <a:bodyPr/>
          <a:lstStyle/>
          <a:p>
            <a:pPr eaLnBrk="1" hangingPunct="1"/>
            <a:r>
              <a:rPr lang="en-US" altLang="en-US" sz="4800" b="1" dirty="0" smtClean="0">
                <a:solidFill>
                  <a:schemeClr val="bg1"/>
                </a:solidFill>
              </a:rPr>
              <a:t>Challenges and Barriers</a:t>
            </a:r>
            <a:endParaRPr lang="en-US" altLang="en-US" sz="4800" b="1" dirty="0" smtClean="0">
              <a:solidFill>
                <a:schemeClr val="bg1"/>
              </a:solidFill>
            </a:endParaRP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rgbClr val="C00000"/>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401048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360716" y="1371600"/>
            <a:ext cx="8221683" cy="4754563"/>
          </a:xfrm>
        </p:spPr>
        <p:txBody>
          <a:bodyPr/>
          <a:lstStyle/>
          <a:p>
            <a:pPr eaLnBrk="1" hangingPunct="1">
              <a:defRPr/>
            </a:pPr>
            <a:r>
              <a:rPr lang="en-US" altLang="en-US" dirty="0" smtClean="0"/>
              <a:t>List each step required to complete your project and a target deadline for each step of the project </a:t>
            </a:r>
          </a:p>
          <a:p>
            <a:pPr marL="0" indent="0" eaLnBrk="1" hangingPunct="1">
              <a:buFontTx/>
              <a:buNone/>
              <a:defRPr/>
            </a:pPr>
            <a:endParaRPr lang="en-US" altLang="en-US" dirty="0" smtClean="0"/>
          </a:p>
          <a:p>
            <a:pPr eaLnBrk="1" hangingPunct="1">
              <a:defRPr/>
            </a:pPr>
            <a:r>
              <a:rPr lang="en-US" altLang="en-US" dirty="0" smtClean="0"/>
              <a:t>Remember,</a:t>
            </a:r>
            <a:r>
              <a:rPr lang="en-US" altLang="en-US" b="1" dirty="0" smtClean="0"/>
              <a:t> </a:t>
            </a:r>
            <a:r>
              <a:rPr lang="en-US" altLang="en-US" dirty="0" smtClean="0"/>
              <a:t>ideally your project should be completed during first 6 months after attending CRIT/JFIT but certainly can be implemented during the entire year</a:t>
            </a:r>
            <a:r>
              <a:rPr lang="en-US" altLang="ja-JP" dirty="0" smtClean="0">
                <a:ea typeface="ＭＳ Ｐゴシック" panose="020B0600070205080204" pitchFamily="34" charset="-128"/>
              </a:rPr>
              <a:t/>
            </a:r>
            <a:br>
              <a:rPr lang="en-US" altLang="ja-JP" dirty="0" smtClean="0">
                <a:ea typeface="ＭＳ Ｐゴシック" panose="020B0600070205080204" pitchFamily="34" charset="-128"/>
              </a:rPr>
            </a:br>
            <a:endParaRPr lang="en-US" altLang="en-US" dirty="0" smtClean="0"/>
          </a:p>
        </p:txBody>
      </p:sp>
      <p:sp>
        <p:nvSpPr>
          <p:cNvPr id="17411" name="Rectangle 3"/>
          <p:cNvSpPr>
            <a:spLocks noGrp="1" noChangeArrowheads="1"/>
          </p:cNvSpPr>
          <p:nvPr>
            <p:ph type="title"/>
          </p:nvPr>
        </p:nvSpPr>
        <p:spPr>
          <a:xfrm>
            <a:off x="0" y="0"/>
            <a:ext cx="12192000" cy="1143000"/>
          </a:xfrm>
          <a:solidFill>
            <a:srgbClr val="922300"/>
          </a:solidFill>
        </p:spPr>
        <p:txBody>
          <a:bodyPr/>
          <a:lstStyle/>
          <a:p>
            <a:pPr eaLnBrk="1" hangingPunct="1"/>
            <a:r>
              <a:rPr lang="en-US" altLang="en-US" sz="4800" b="1" smtClean="0">
                <a:solidFill>
                  <a:schemeClr val="bg1"/>
                </a:solidFill>
              </a:rPr>
              <a:t>Action Steps and Timeline</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rgbClr val="C00000"/>
                </a:solidFill>
                <a:ea typeface="MS PGothic" pitchFamily="34" charset="-128"/>
              </a:rPr>
              <a:t>Action Steps and Timeline</a:t>
            </a:r>
            <a:endParaRPr lang="en-US" altLang="en-US" b="1" dirty="0">
              <a:solidFill>
                <a:srgbClr val="C00000"/>
              </a:solidFill>
            </a:endParaRPr>
          </a:p>
        </p:txBody>
      </p:sp>
    </p:spTree>
    <p:extLst>
      <p:ext uri="{BB962C8B-B14F-4D97-AF65-F5344CB8AC3E}">
        <p14:creationId xmlns:p14="http://schemas.microsoft.com/office/powerpoint/2010/main" val="70498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Effect transition="in" filter="fade">
                                      <p:cBhvr>
                                        <p:cTn id="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0" y="0"/>
            <a:ext cx="12192000" cy="1600200"/>
          </a:xfrm>
          <a:solidFill>
            <a:srgbClr val="922300"/>
          </a:solidFill>
        </p:spPr>
        <p:txBody>
          <a:bodyPr/>
          <a:lstStyle/>
          <a:p>
            <a:pPr eaLnBrk="1" hangingPunct="1"/>
            <a:r>
              <a:rPr lang="en-US" altLang="en-US" sz="5400" b="1" dirty="0" smtClean="0">
                <a:solidFill>
                  <a:schemeClr val="bg1"/>
                </a:solidFill>
              </a:rPr>
              <a:t>SUTP </a:t>
            </a:r>
            <a:r>
              <a:rPr lang="en-US" altLang="en-US" sz="5400" b="1" dirty="0" smtClean="0">
                <a:solidFill>
                  <a:schemeClr val="bg1"/>
                </a:solidFill>
              </a:rPr>
              <a:t>2020 </a:t>
            </a:r>
            <a:r>
              <a:rPr lang="en-US" altLang="en-US" sz="5400" b="1" dirty="0" smtClean="0">
                <a:solidFill>
                  <a:schemeClr val="bg1"/>
                </a:solidFill>
              </a:rPr>
              <a:t>Schedule</a:t>
            </a:r>
            <a:br>
              <a:rPr lang="en-US" altLang="en-US" sz="5400" b="1" dirty="0" smtClean="0">
                <a:solidFill>
                  <a:schemeClr val="bg1"/>
                </a:solidFill>
              </a:rPr>
            </a:br>
            <a:r>
              <a:rPr lang="en-US" altLang="en-US" sz="4000" dirty="0" smtClean="0">
                <a:solidFill>
                  <a:schemeClr val="bg1"/>
                </a:solidFill>
              </a:rPr>
              <a:t> </a:t>
            </a:r>
            <a:r>
              <a:rPr lang="en-US" altLang="en-US" sz="3600" dirty="0" smtClean="0">
                <a:solidFill>
                  <a:schemeClr val="bg1"/>
                </a:solidFill>
              </a:rPr>
              <a:t>1:1 core </a:t>
            </a:r>
            <a:r>
              <a:rPr lang="en-US" altLang="en-US" sz="3600" dirty="0" smtClean="0">
                <a:solidFill>
                  <a:schemeClr val="bg1"/>
                </a:solidFill>
              </a:rPr>
              <a:t>faculty </a:t>
            </a:r>
            <a:r>
              <a:rPr lang="en-US" altLang="en-US" sz="3600" dirty="0" smtClean="0">
                <a:solidFill>
                  <a:schemeClr val="bg1"/>
                </a:solidFill>
              </a:rPr>
              <a:t>mentor meetings</a:t>
            </a:r>
            <a:endParaRPr lang="en-US" altLang="en-US" sz="2400" dirty="0" smtClean="0">
              <a:solidFill>
                <a:schemeClr val="bg1"/>
              </a:solidFill>
            </a:endParaRPr>
          </a:p>
        </p:txBody>
      </p:sp>
      <p:sp>
        <p:nvSpPr>
          <p:cNvPr id="18435" name="Rectangle 3"/>
          <p:cNvSpPr>
            <a:spLocks noGrp="1" noChangeArrowheads="1"/>
          </p:cNvSpPr>
          <p:nvPr>
            <p:ph type="body" idx="1"/>
          </p:nvPr>
        </p:nvSpPr>
        <p:spPr>
          <a:xfrm>
            <a:off x="1401288" y="1981200"/>
            <a:ext cx="10638312" cy="4419600"/>
          </a:xfrm>
        </p:spPr>
        <p:txBody>
          <a:bodyPr/>
          <a:lstStyle/>
          <a:p>
            <a:pPr eaLnBrk="1" hangingPunct="1">
              <a:spcBef>
                <a:spcPts val="2400"/>
              </a:spcBef>
              <a:buFontTx/>
              <a:buNone/>
            </a:pPr>
            <a:r>
              <a:rPr lang="en-US" altLang="en-US" sz="2800" b="1" dirty="0" smtClean="0"/>
              <a:t>Mon </a:t>
            </a:r>
            <a:r>
              <a:rPr lang="en-US" altLang="en-US" sz="2800" b="1" dirty="0" smtClean="0"/>
              <a:t>AM or PM (20 minutes)</a:t>
            </a:r>
            <a:r>
              <a:rPr lang="en-US" altLang="en-US" sz="2800" b="1" dirty="0" smtClean="0"/>
              <a:t>	</a:t>
            </a:r>
            <a:endParaRPr lang="en-US" altLang="en-US" sz="2800" b="1" dirty="0" smtClean="0"/>
          </a:p>
          <a:p>
            <a:pPr eaLnBrk="1" hangingPunct="1">
              <a:spcBef>
                <a:spcPts val="2400"/>
              </a:spcBef>
              <a:buFontTx/>
              <a:buNone/>
            </a:pPr>
            <a:r>
              <a:rPr lang="en-US" altLang="en-US" sz="2800" b="1" dirty="0" smtClean="0"/>
              <a:t>Tue AM or PM (15 minutes)</a:t>
            </a:r>
            <a:r>
              <a:rPr lang="en-US" altLang="en-US" sz="2800" b="1" dirty="0" smtClean="0"/>
              <a:t>	</a:t>
            </a:r>
            <a:endParaRPr lang="en-US" altLang="en-US" sz="2800" b="1" dirty="0" smtClean="0"/>
          </a:p>
          <a:p>
            <a:pPr eaLnBrk="1" hangingPunct="1">
              <a:spcBef>
                <a:spcPts val="2400"/>
              </a:spcBef>
              <a:buFontTx/>
              <a:buNone/>
            </a:pPr>
            <a:r>
              <a:rPr lang="en-US" altLang="en-US" sz="2800" b="1" dirty="0" smtClean="0"/>
              <a:t>Wed AM (15 minutes)</a:t>
            </a:r>
            <a:r>
              <a:rPr lang="en-US" altLang="en-US" sz="2800" b="1" dirty="0" smtClean="0"/>
              <a:t>	</a:t>
            </a:r>
            <a:endParaRPr lang="en-US" altLang="en-US" sz="1400" b="1" i="1" dirty="0" smtClean="0"/>
          </a:p>
          <a:p>
            <a:pPr eaLnBrk="1" hangingPunct="1">
              <a:lnSpc>
                <a:spcPct val="90000"/>
              </a:lnSpc>
              <a:spcBef>
                <a:spcPct val="50000"/>
              </a:spcBef>
              <a:buFontTx/>
              <a:buNone/>
            </a:pPr>
            <a:endParaRPr lang="en-US" altLang="en-US" sz="2400" i="1" dirty="0"/>
          </a:p>
          <a:p>
            <a:pPr eaLnBrk="1" hangingPunct="1">
              <a:lnSpc>
                <a:spcPct val="90000"/>
              </a:lnSpc>
              <a:spcBef>
                <a:spcPct val="50000"/>
              </a:spcBef>
              <a:buFontTx/>
              <a:buNone/>
            </a:pPr>
            <a:endParaRPr lang="en-US" altLang="en-US" sz="2400" i="1" dirty="0" smtClean="0"/>
          </a:p>
        </p:txBody>
      </p:sp>
    </p:spTree>
    <p:extLst>
      <p:ext uri="{BB962C8B-B14F-4D97-AF65-F5344CB8AC3E}">
        <p14:creationId xmlns:p14="http://schemas.microsoft.com/office/powerpoint/2010/main" val="3566577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4578"/>
            <a:ext cx="12200335" cy="673187"/>
          </a:xfrm>
          <a:solidFill>
            <a:srgbClr val="003366"/>
          </a:solidFill>
        </p:spPr>
        <p:txBody>
          <a:bodyPr/>
          <a:lstStyle/>
          <a:p>
            <a:r>
              <a:rPr lang="en-US" altLang="en-US" sz="3600" b="1" dirty="0" smtClean="0">
                <a:solidFill>
                  <a:schemeClr val="tx1"/>
                </a:solidFill>
              </a:rPr>
              <a:t>Samples of </a:t>
            </a:r>
            <a:r>
              <a:rPr lang="en-US" altLang="en-US" sz="3600" b="1" dirty="0" err="1" smtClean="0">
                <a:solidFill>
                  <a:schemeClr val="tx1"/>
                </a:solidFill>
              </a:rPr>
              <a:t>CRITter</a:t>
            </a:r>
            <a:r>
              <a:rPr lang="en-US" altLang="en-US" sz="3600" b="1" dirty="0" smtClean="0">
                <a:solidFill>
                  <a:schemeClr val="tx1"/>
                </a:solidFill>
              </a:rPr>
              <a:t> Accomplishments</a:t>
            </a:r>
            <a:endParaRPr lang="en-US" altLang="en-US" sz="3600" b="1" dirty="0">
              <a:solidFill>
                <a:schemeClr val="tx1"/>
              </a:solidFill>
            </a:endParaRPr>
          </a:p>
        </p:txBody>
      </p:sp>
      <p:pic>
        <p:nvPicPr>
          <p:cNvPr id="6" name="Picture 5"/>
          <p:cNvPicPr>
            <a:picLocks noChangeAspect="1"/>
          </p:cNvPicPr>
          <p:nvPr/>
        </p:nvPicPr>
        <p:blipFill rotWithShape="1">
          <a:blip r:embed="rId4"/>
          <a:srcRect l="35558" t="20704" r="36668" b="63618"/>
          <a:stretch/>
        </p:blipFill>
        <p:spPr>
          <a:xfrm>
            <a:off x="122986" y="3016333"/>
            <a:ext cx="5409978" cy="1723738"/>
          </a:xfrm>
          <a:prstGeom prst="rect">
            <a:avLst/>
          </a:prstGeom>
        </p:spPr>
      </p:pic>
      <p:sp>
        <p:nvSpPr>
          <p:cNvPr id="9" name="TextBox 8"/>
          <p:cNvSpPr txBox="1"/>
          <p:nvPr/>
        </p:nvSpPr>
        <p:spPr>
          <a:xfrm>
            <a:off x="5681406" y="3016333"/>
            <a:ext cx="6081104" cy="369332"/>
          </a:xfrm>
          <a:prstGeom prst="rect">
            <a:avLst/>
          </a:prstGeom>
          <a:solidFill>
            <a:schemeClr val="bg1"/>
          </a:solidFill>
        </p:spPr>
        <p:txBody>
          <a:bodyPr wrap="square" rtlCol="0">
            <a:spAutoFit/>
          </a:bodyPr>
          <a:lstStyle/>
          <a:p>
            <a:r>
              <a:rPr lang="en-US" dirty="0" smtClean="0">
                <a:solidFill>
                  <a:srgbClr val="FFFFFF"/>
                </a:solidFill>
              </a:rPr>
              <a:t>Adam Rose, MD </a:t>
            </a:r>
            <a:r>
              <a:rPr lang="en-US" b="1" dirty="0">
                <a:solidFill>
                  <a:srgbClr val="FFFFFF"/>
                </a:solidFill>
              </a:rPr>
              <a:t>CRIT </a:t>
            </a:r>
            <a:r>
              <a:rPr lang="en-US" b="1" dirty="0" smtClean="0">
                <a:solidFill>
                  <a:srgbClr val="FFFFFF"/>
                </a:solidFill>
              </a:rPr>
              <a:t>2004 | </a:t>
            </a:r>
            <a:r>
              <a:rPr lang="en-US" i="1" dirty="0" smtClean="0">
                <a:solidFill>
                  <a:srgbClr val="FFFFFF"/>
                </a:solidFill>
              </a:rPr>
              <a:t>Montefiore </a:t>
            </a:r>
            <a:r>
              <a:rPr lang="en-US" i="1" dirty="0" smtClean="0">
                <a:solidFill>
                  <a:srgbClr val="FFFFFF"/>
                </a:solidFill>
              </a:rPr>
              <a:t>Medical Center, NY</a:t>
            </a:r>
            <a:endParaRPr lang="en-US" i="1" dirty="0">
              <a:solidFill>
                <a:srgbClr val="FFFFFF"/>
              </a:solidFill>
            </a:endParaRPr>
          </a:p>
        </p:txBody>
      </p:sp>
      <p:pic>
        <p:nvPicPr>
          <p:cNvPr id="8" name="Picture 7"/>
          <p:cNvPicPr>
            <a:picLocks noChangeAspect="1"/>
          </p:cNvPicPr>
          <p:nvPr/>
        </p:nvPicPr>
        <p:blipFill rotWithShape="1">
          <a:blip r:embed="rId5"/>
          <a:srcRect l="34440" t="12008" r="35414" b="77252"/>
          <a:stretch/>
        </p:blipFill>
        <p:spPr>
          <a:xfrm>
            <a:off x="122986" y="1304963"/>
            <a:ext cx="5229871" cy="1017283"/>
          </a:xfrm>
          <a:prstGeom prst="rect">
            <a:avLst/>
          </a:prstGeom>
        </p:spPr>
      </p:pic>
      <p:sp>
        <p:nvSpPr>
          <p:cNvPr id="10" name="TextBox 9"/>
          <p:cNvSpPr txBox="1"/>
          <p:nvPr/>
        </p:nvSpPr>
        <p:spPr>
          <a:xfrm>
            <a:off x="5532964" y="1304963"/>
            <a:ext cx="6377988" cy="369332"/>
          </a:xfrm>
          <a:prstGeom prst="rect">
            <a:avLst/>
          </a:prstGeom>
          <a:solidFill>
            <a:schemeClr val="bg1"/>
          </a:solidFill>
        </p:spPr>
        <p:txBody>
          <a:bodyPr wrap="square" rtlCol="0">
            <a:spAutoFit/>
          </a:bodyPr>
          <a:lstStyle/>
          <a:p>
            <a:r>
              <a:rPr lang="en-US" dirty="0" smtClean="0">
                <a:solidFill>
                  <a:srgbClr val="FFFFFF"/>
                </a:solidFill>
              </a:rPr>
              <a:t>Alex Walley, MD </a:t>
            </a:r>
            <a:r>
              <a:rPr lang="en-US" b="1" dirty="0">
                <a:solidFill>
                  <a:srgbClr val="FFFFFF"/>
                </a:solidFill>
              </a:rPr>
              <a:t>CRIT </a:t>
            </a:r>
            <a:r>
              <a:rPr lang="en-US" b="1" dirty="0" smtClean="0">
                <a:solidFill>
                  <a:srgbClr val="FFFFFF"/>
                </a:solidFill>
              </a:rPr>
              <a:t>2003 | </a:t>
            </a:r>
            <a:r>
              <a:rPr lang="en-US" i="1" dirty="0" smtClean="0">
                <a:solidFill>
                  <a:srgbClr val="FFFFFF"/>
                </a:solidFill>
              </a:rPr>
              <a:t>University </a:t>
            </a:r>
            <a:r>
              <a:rPr lang="en-US" i="1" dirty="0" smtClean="0">
                <a:solidFill>
                  <a:srgbClr val="FFFFFF"/>
                </a:solidFill>
              </a:rPr>
              <a:t>of California, San Francisco</a:t>
            </a:r>
            <a:endParaRPr lang="en-US" i="1" dirty="0">
              <a:solidFill>
                <a:srgbClr val="FFFFFF"/>
              </a:solidFill>
            </a:endParaRPr>
          </a:p>
        </p:txBody>
      </p:sp>
      <p:pic>
        <p:nvPicPr>
          <p:cNvPr id="7" name="Picture 6"/>
          <p:cNvPicPr/>
          <p:nvPr/>
        </p:nvPicPr>
        <p:blipFill rotWithShape="1">
          <a:blip r:embed="rId6">
            <a:extLst>
              <a:ext uri="{28A0092B-C50C-407E-A947-70E740481C1C}">
                <a14:useLocalDpi xmlns:a14="http://schemas.microsoft.com/office/drawing/2010/main" val="0"/>
              </a:ext>
            </a:extLst>
          </a:blip>
          <a:srcRect l="16851" t="21382" r="36523" b="70730"/>
          <a:stretch/>
        </p:blipFill>
        <p:spPr>
          <a:xfrm>
            <a:off x="138896" y="5260768"/>
            <a:ext cx="4789364" cy="1019805"/>
          </a:xfrm>
          <a:prstGeom prst="rect">
            <a:avLst/>
          </a:prstGeom>
        </p:spPr>
      </p:pic>
      <p:sp>
        <p:nvSpPr>
          <p:cNvPr id="11" name="TextBox 10"/>
          <p:cNvSpPr txBox="1"/>
          <p:nvPr/>
        </p:nvSpPr>
        <p:spPr>
          <a:xfrm>
            <a:off x="5352857" y="5260768"/>
            <a:ext cx="6377988" cy="369332"/>
          </a:xfrm>
          <a:prstGeom prst="rect">
            <a:avLst/>
          </a:prstGeom>
          <a:solidFill>
            <a:schemeClr val="bg1"/>
          </a:solidFill>
        </p:spPr>
        <p:txBody>
          <a:bodyPr wrap="square" rtlCol="0">
            <a:spAutoFit/>
          </a:bodyPr>
          <a:lstStyle/>
          <a:p>
            <a:r>
              <a:rPr lang="en-US" dirty="0" smtClean="0">
                <a:solidFill>
                  <a:srgbClr val="FFFFFF"/>
                </a:solidFill>
              </a:rPr>
              <a:t>Aaron </a:t>
            </a:r>
            <a:r>
              <a:rPr lang="en-US" dirty="0">
                <a:solidFill>
                  <a:srgbClr val="FFFFFF"/>
                </a:solidFill>
              </a:rPr>
              <a:t>D. Fox, MD, </a:t>
            </a:r>
            <a:r>
              <a:rPr lang="en-US" dirty="0" smtClean="0">
                <a:solidFill>
                  <a:srgbClr val="FFFFFF"/>
                </a:solidFill>
              </a:rPr>
              <a:t>MS </a:t>
            </a:r>
            <a:r>
              <a:rPr lang="en-US" b="1" dirty="0">
                <a:solidFill>
                  <a:srgbClr val="FFFFFF"/>
                </a:solidFill>
              </a:rPr>
              <a:t>CRIT </a:t>
            </a:r>
            <a:r>
              <a:rPr lang="en-US" b="1" dirty="0" smtClean="0">
                <a:solidFill>
                  <a:srgbClr val="FFFFFF"/>
                </a:solidFill>
              </a:rPr>
              <a:t>2007 |</a:t>
            </a:r>
            <a:r>
              <a:rPr lang="en-US" i="1" dirty="0" smtClean="0">
                <a:solidFill>
                  <a:srgbClr val="FFFFFF"/>
                </a:solidFill>
              </a:rPr>
              <a:t>Montefiore </a:t>
            </a:r>
            <a:r>
              <a:rPr lang="en-US" i="1" dirty="0">
                <a:solidFill>
                  <a:srgbClr val="FFFFFF"/>
                </a:solidFill>
              </a:rPr>
              <a:t>Medical Center, </a:t>
            </a:r>
            <a:r>
              <a:rPr lang="en-US" i="1" dirty="0" smtClean="0">
                <a:solidFill>
                  <a:srgbClr val="FFFFFF"/>
                </a:solidFill>
              </a:rPr>
              <a:t>NY</a:t>
            </a:r>
            <a:endParaRPr lang="en-US" i="1" dirty="0">
              <a:solidFill>
                <a:srgbClr val="FFFFFF"/>
              </a:solidFill>
            </a:endParaRPr>
          </a:p>
        </p:txBody>
      </p:sp>
    </p:spTree>
    <p:custDataLst>
      <p:tags r:id="rId1"/>
    </p:custDataLst>
    <p:extLst>
      <p:ext uri="{BB962C8B-B14F-4D97-AF65-F5344CB8AC3E}">
        <p14:creationId xmlns:p14="http://schemas.microsoft.com/office/powerpoint/2010/main" val="12545167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3742"/>
            <a:ext cx="12192000" cy="631882"/>
          </a:xfrm>
          <a:solidFill>
            <a:srgbClr val="003366"/>
          </a:solidFill>
        </p:spPr>
        <p:txBody>
          <a:bodyPr/>
          <a:lstStyle/>
          <a:p>
            <a:r>
              <a:rPr lang="en-US" altLang="en-US" sz="3600" b="1" dirty="0" smtClean="0">
                <a:solidFill>
                  <a:schemeClr val="tx1"/>
                </a:solidFill>
              </a:rPr>
              <a:t>Samples of </a:t>
            </a:r>
            <a:r>
              <a:rPr lang="en-US" altLang="en-US" sz="3600" b="1" dirty="0" err="1" smtClean="0">
                <a:solidFill>
                  <a:schemeClr val="tx1"/>
                </a:solidFill>
              </a:rPr>
              <a:t>CRITter</a:t>
            </a:r>
            <a:r>
              <a:rPr lang="en-US" altLang="en-US" sz="3600" b="1" dirty="0" smtClean="0">
                <a:solidFill>
                  <a:schemeClr val="tx1"/>
                </a:solidFill>
              </a:rPr>
              <a:t> Accomplishments</a:t>
            </a:r>
            <a:endParaRPr lang="en-US" altLang="en-US" sz="3600" b="1" dirty="0">
              <a:solidFill>
                <a:schemeClr val="tx1"/>
              </a:solidFill>
            </a:endParaRPr>
          </a:p>
        </p:txBody>
      </p:sp>
      <p:sp>
        <p:nvSpPr>
          <p:cNvPr id="2" name="TextBox 1"/>
          <p:cNvSpPr txBox="1"/>
          <p:nvPr/>
        </p:nvSpPr>
        <p:spPr>
          <a:xfrm>
            <a:off x="7730836" y="3955354"/>
            <a:ext cx="4461164" cy="369332"/>
          </a:xfrm>
          <a:prstGeom prst="rect">
            <a:avLst/>
          </a:prstGeom>
          <a:solidFill>
            <a:schemeClr val="bg1"/>
          </a:solidFill>
        </p:spPr>
        <p:txBody>
          <a:bodyPr wrap="square" rtlCol="0">
            <a:spAutoFit/>
          </a:bodyPr>
          <a:lstStyle/>
          <a:p>
            <a:r>
              <a:rPr lang="en-US" dirty="0" smtClean="0">
                <a:solidFill>
                  <a:srgbClr val="FFFFFF"/>
                </a:solidFill>
              </a:rPr>
              <a:t>Allison Ruff, MD </a:t>
            </a:r>
            <a:r>
              <a:rPr lang="en-US" b="1" dirty="0" smtClean="0">
                <a:solidFill>
                  <a:srgbClr val="FFFFFF"/>
                </a:solidFill>
              </a:rPr>
              <a:t>CRIT </a:t>
            </a:r>
            <a:r>
              <a:rPr lang="en-US" b="1" dirty="0" smtClean="0">
                <a:solidFill>
                  <a:srgbClr val="FFFFFF"/>
                </a:solidFill>
              </a:rPr>
              <a:t>2014 | </a:t>
            </a:r>
            <a:r>
              <a:rPr lang="en-US" i="1" dirty="0" smtClean="0">
                <a:solidFill>
                  <a:srgbClr val="FFFFFF"/>
                </a:solidFill>
              </a:rPr>
              <a:t>Cleveland </a:t>
            </a:r>
            <a:r>
              <a:rPr lang="en-US" i="1" dirty="0" smtClean="0">
                <a:solidFill>
                  <a:srgbClr val="FFFFFF"/>
                </a:solidFill>
              </a:rPr>
              <a:t>Clinic</a:t>
            </a:r>
            <a:endParaRPr lang="en-US" i="1" dirty="0">
              <a:solidFill>
                <a:srgbClr val="FFFFFF"/>
              </a:solidFill>
            </a:endParaRPr>
          </a:p>
        </p:txBody>
      </p:sp>
      <p:pic>
        <p:nvPicPr>
          <p:cNvPr id="3" name="Picture 2"/>
          <p:cNvPicPr>
            <a:picLocks noChangeAspect="1"/>
          </p:cNvPicPr>
          <p:nvPr/>
        </p:nvPicPr>
        <p:blipFill rotWithShape="1">
          <a:blip r:embed="rId4"/>
          <a:srcRect l="16732" t="20921" r="44814" b="59359"/>
          <a:stretch/>
        </p:blipFill>
        <p:spPr>
          <a:xfrm>
            <a:off x="127825" y="2095995"/>
            <a:ext cx="4106206" cy="1698170"/>
          </a:xfrm>
          <a:prstGeom prst="rect">
            <a:avLst/>
          </a:prstGeom>
        </p:spPr>
      </p:pic>
      <p:sp>
        <p:nvSpPr>
          <p:cNvPr id="8" name="TextBox 7"/>
          <p:cNvSpPr txBox="1"/>
          <p:nvPr/>
        </p:nvSpPr>
        <p:spPr>
          <a:xfrm>
            <a:off x="4715539" y="2095995"/>
            <a:ext cx="5406078" cy="369332"/>
          </a:xfrm>
          <a:prstGeom prst="rect">
            <a:avLst/>
          </a:prstGeom>
          <a:solidFill>
            <a:schemeClr val="bg1"/>
          </a:solidFill>
        </p:spPr>
        <p:txBody>
          <a:bodyPr wrap="square" rtlCol="0">
            <a:spAutoFit/>
          </a:bodyPr>
          <a:lstStyle/>
          <a:p>
            <a:r>
              <a:rPr lang="en-US" dirty="0">
                <a:solidFill>
                  <a:srgbClr val="FFFFFF"/>
                </a:solidFill>
              </a:rPr>
              <a:t>Angel Brown, </a:t>
            </a:r>
            <a:r>
              <a:rPr lang="en-US" dirty="0" smtClean="0">
                <a:solidFill>
                  <a:srgbClr val="FFFFFF"/>
                </a:solidFill>
              </a:rPr>
              <a:t>MD </a:t>
            </a:r>
            <a:r>
              <a:rPr lang="en-US" b="1" dirty="0">
                <a:solidFill>
                  <a:srgbClr val="FFFFFF"/>
                </a:solidFill>
              </a:rPr>
              <a:t>CRIT </a:t>
            </a:r>
            <a:r>
              <a:rPr lang="en-US" b="1" dirty="0" smtClean="0">
                <a:solidFill>
                  <a:srgbClr val="FFFFFF"/>
                </a:solidFill>
              </a:rPr>
              <a:t>2011 | </a:t>
            </a:r>
            <a:r>
              <a:rPr lang="en-US" i="1" dirty="0" smtClean="0">
                <a:solidFill>
                  <a:srgbClr val="FFFFFF"/>
                </a:solidFill>
              </a:rPr>
              <a:t>University </a:t>
            </a:r>
            <a:r>
              <a:rPr lang="en-US" i="1" dirty="0">
                <a:solidFill>
                  <a:srgbClr val="FFFFFF"/>
                </a:solidFill>
              </a:rPr>
              <a:t>of </a:t>
            </a:r>
            <a:r>
              <a:rPr lang="en-US" i="1" dirty="0" smtClean="0">
                <a:solidFill>
                  <a:srgbClr val="FFFFFF"/>
                </a:solidFill>
              </a:rPr>
              <a:t>Tennessee</a:t>
            </a:r>
            <a:endParaRPr lang="en-US" i="1" dirty="0">
              <a:solidFill>
                <a:srgbClr val="FFFFFF"/>
              </a:solidFill>
            </a:endParaRPr>
          </a:p>
        </p:txBody>
      </p:sp>
      <p:pic>
        <p:nvPicPr>
          <p:cNvPr id="6" name="Picture 5"/>
          <p:cNvPicPr>
            <a:picLocks noChangeAspect="1"/>
          </p:cNvPicPr>
          <p:nvPr/>
        </p:nvPicPr>
        <p:blipFill rotWithShape="1">
          <a:blip r:embed="rId5"/>
          <a:srcRect l="34105" t="13637" r="35370" b="76600"/>
          <a:stretch/>
        </p:blipFill>
        <p:spPr>
          <a:xfrm>
            <a:off x="127825" y="3978230"/>
            <a:ext cx="7457704" cy="1246909"/>
          </a:xfrm>
          <a:prstGeom prst="rect">
            <a:avLst/>
          </a:prstGeom>
        </p:spPr>
      </p:pic>
      <p:pic>
        <p:nvPicPr>
          <p:cNvPr id="7" name="Picture 6"/>
          <p:cNvPicPr>
            <a:picLocks noChangeAspect="1"/>
          </p:cNvPicPr>
          <p:nvPr/>
        </p:nvPicPr>
        <p:blipFill rotWithShape="1">
          <a:blip r:embed="rId6"/>
          <a:srcRect l="11614" t="14492" r="77704" b="79330"/>
          <a:stretch/>
        </p:blipFill>
        <p:spPr>
          <a:xfrm>
            <a:off x="127825" y="819399"/>
            <a:ext cx="5056053" cy="1099302"/>
          </a:xfrm>
          <a:prstGeom prst="rect">
            <a:avLst/>
          </a:prstGeom>
        </p:spPr>
      </p:pic>
      <p:sp>
        <p:nvSpPr>
          <p:cNvPr id="9" name="TextBox 8"/>
          <p:cNvSpPr txBox="1"/>
          <p:nvPr/>
        </p:nvSpPr>
        <p:spPr>
          <a:xfrm>
            <a:off x="5695361" y="819399"/>
            <a:ext cx="5459427" cy="369332"/>
          </a:xfrm>
          <a:prstGeom prst="rect">
            <a:avLst/>
          </a:prstGeom>
          <a:solidFill>
            <a:schemeClr val="bg1"/>
          </a:solidFill>
        </p:spPr>
        <p:txBody>
          <a:bodyPr wrap="square" rtlCol="0">
            <a:spAutoFit/>
          </a:bodyPr>
          <a:lstStyle/>
          <a:p>
            <a:r>
              <a:rPr lang="en-US" dirty="0" smtClean="0">
                <a:solidFill>
                  <a:srgbClr val="FFFFFF"/>
                </a:solidFill>
              </a:rPr>
              <a:t>Andrew Chang, MD </a:t>
            </a:r>
            <a:r>
              <a:rPr lang="en-US" b="1" dirty="0">
                <a:solidFill>
                  <a:srgbClr val="FFFFFF"/>
                </a:solidFill>
              </a:rPr>
              <a:t>CRIT </a:t>
            </a:r>
            <a:r>
              <a:rPr lang="en-US" b="1" dirty="0" smtClean="0">
                <a:solidFill>
                  <a:srgbClr val="FFFFFF"/>
                </a:solidFill>
              </a:rPr>
              <a:t>2011 | </a:t>
            </a:r>
            <a:r>
              <a:rPr lang="en-US" i="1" dirty="0" smtClean="0">
                <a:solidFill>
                  <a:srgbClr val="FFFFFF"/>
                </a:solidFill>
              </a:rPr>
              <a:t>NYU </a:t>
            </a:r>
            <a:r>
              <a:rPr lang="en-US" i="1" dirty="0">
                <a:solidFill>
                  <a:srgbClr val="FFFFFF"/>
                </a:solidFill>
              </a:rPr>
              <a:t>Medical Center</a:t>
            </a:r>
          </a:p>
        </p:txBody>
      </p:sp>
      <p:pic>
        <p:nvPicPr>
          <p:cNvPr id="10" name="Picture 9"/>
          <p:cNvPicPr>
            <a:picLocks noChangeAspect="1"/>
          </p:cNvPicPr>
          <p:nvPr/>
        </p:nvPicPr>
        <p:blipFill rotWithShape="1">
          <a:blip r:embed="rId7"/>
          <a:srcRect l="33780" t="31461" r="36880" b="52886"/>
          <a:stretch/>
        </p:blipFill>
        <p:spPr>
          <a:xfrm>
            <a:off x="127825" y="5377780"/>
            <a:ext cx="4709709" cy="1257042"/>
          </a:xfrm>
          <a:prstGeom prst="rect">
            <a:avLst/>
          </a:prstGeom>
        </p:spPr>
      </p:pic>
      <p:sp>
        <p:nvSpPr>
          <p:cNvPr id="11" name="TextBox 10"/>
          <p:cNvSpPr txBox="1"/>
          <p:nvPr/>
        </p:nvSpPr>
        <p:spPr>
          <a:xfrm>
            <a:off x="5219356" y="5544636"/>
            <a:ext cx="6411435" cy="369332"/>
          </a:xfrm>
          <a:prstGeom prst="rect">
            <a:avLst/>
          </a:prstGeom>
          <a:solidFill>
            <a:schemeClr val="bg1"/>
          </a:solidFill>
        </p:spPr>
        <p:txBody>
          <a:bodyPr wrap="square" rtlCol="0">
            <a:spAutoFit/>
          </a:bodyPr>
          <a:lstStyle/>
          <a:p>
            <a:r>
              <a:rPr lang="en-US" dirty="0" smtClean="0">
                <a:solidFill>
                  <a:srgbClr val="FFFFFF"/>
                </a:solidFill>
              </a:rPr>
              <a:t>Jessica Taylor, MD </a:t>
            </a:r>
            <a:r>
              <a:rPr lang="en-US" b="1" dirty="0" smtClean="0">
                <a:solidFill>
                  <a:srgbClr val="FFFFFF"/>
                </a:solidFill>
              </a:rPr>
              <a:t>CRIT </a:t>
            </a:r>
            <a:r>
              <a:rPr lang="en-US" b="1" dirty="0" smtClean="0">
                <a:solidFill>
                  <a:srgbClr val="FFFFFF"/>
                </a:solidFill>
              </a:rPr>
              <a:t>2015 | </a:t>
            </a:r>
            <a:r>
              <a:rPr lang="en-US" i="1" dirty="0" smtClean="0">
                <a:solidFill>
                  <a:srgbClr val="FFFFFF"/>
                </a:solidFill>
              </a:rPr>
              <a:t>Beth </a:t>
            </a:r>
            <a:r>
              <a:rPr lang="en-US" i="1" dirty="0" smtClean="0">
                <a:solidFill>
                  <a:srgbClr val="FFFFFF"/>
                </a:solidFill>
              </a:rPr>
              <a:t>Israel Deaconess Boston, MA</a:t>
            </a:r>
          </a:p>
        </p:txBody>
      </p:sp>
    </p:spTree>
    <p:custDataLst>
      <p:tags r:id="rId1"/>
    </p:custDataLst>
    <p:extLst>
      <p:ext uri="{BB962C8B-B14F-4D97-AF65-F5344CB8AC3E}">
        <p14:creationId xmlns:p14="http://schemas.microsoft.com/office/powerpoint/2010/main" val="13200012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7" name="Picture 6"/>
          <p:cNvPicPr/>
          <p:nvPr/>
        </p:nvPicPr>
        <p:blipFill rotWithShape="1">
          <a:blip r:embed="rId4" cstate="print">
            <a:extLst>
              <a:ext uri="{28A0092B-C50C-407E-A947-70E740481C1C}">
                <a14:useLocalDpi xmlns:a14="http://schemas.microsoft.com/office/drawing/2010/main" val="0"/>
              </a:ext>
            </a:extLst>
          </a:blip>
          <a:srcRect l="26413" r="40233"/>
          <a:stretch/>
        </p:blipFill>
        <p:spPr>
          <a:xfrm rot="5400000">
            <a:off x="7206520" y="1548716"/>
            <a:ext cx="3024659" cy="607621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0" y="4430703"/>
            <a:ext cx="3990037" cy="646331"/>
          </a:xfrm>
          <a:prstGeom prst="rect">
            <a:avLst/>
          </a:prstGeom>
          <a:solidFill>
            <a:schemeClr val="bg1"/>
          </a:solidFill>
        </p:spPr>
        <p:txBody>
          <a:bodyPr wrap="square" rtlCol="0">
            <a:spAutoFit/>
          </a:bodyPr>
          <a:lstStyle/>
          <a:p>
            <a:r>
              <a:rPr lang="en-US" dirty="0">
                <a:solidFill>
                  <a:srgbClr val="FFFFFF"/>
                </a:solidFill>
              </a:rPr>
              <a:t>Rosita Frazier, </a:t>
            </a:r>
            <a:r>
              <a:rPr lang="en-US" dirty="0" smtClean="0">
                <a:solidFill>
                  <a:srgbClr val="FFFFFF"/>
                </a:solidFill>
              </a:rPr>
              <a:t>MD </a:t>
            </a:r>
            <a:r>
              <a:rPr lang="en-US" b="1" dirty="0">
                <a:solidFill>
                  <a:srgbClr val="FFFFFF"/>
                </a:solidFill>
              </a:rPr>
              <a:t>CRIT </a:t>
            </a:r>
            <a:r>
              <a:rPr lang="en-US" b="1" dirty="0" smtClean="0">
                <a:solidFill>
                  <a:srgbClr val="FFFFFF"/>
                </a:solidFill>
              </a:rPr>
              <a:t>2011</a:t>
            </a:r>
          </a:p>
          <a:p>
            <a:r>
              <a:rPr lang="en-US" i="1" dirty="0">
                <a:solidFill>
                  <a:srgbClr val="FFFFFF"/>
                </a:solidFill>
              </a:rPr>
              <a:t>University of Texas</a:t>
            </a:r>
          </a:p>
        </p:txBody>
      </p:sp>
      <p:pic>
        <p:nvPicPr>
          <p:cNvPr id="9" name="Picture 8"/>
          <p:cNvPicPr/>
          <p:nvPr/>
        </p:nvPicPr>
        <p:blipFill rotWithShape="1">
          <a:blip r:embed="rId5">
            <a:extLst>
              <a:ext uri="{28A0092B-C50C-407E-A947-70E740481C1C}">
                <a14:useLocalDpi xmlns:a14="http://schemas.microsoft.com/office/drawing/2010/main" val="0"/>
              </a:ext>
            </a:extLst>
          </a:blip>
          <a:srcRect l="13522" t="14936" r="16091" b="19526"/>
          <a:stretch/>
        </p:blipFill>
        <p:spPr>
          <a:xfrm>
            <a:off x="25139" y="655920"/>
            <a:ext cx="5401884" cy="3774774"/>
          </a:xfrm>
          <a:prstGeom prst="rect">
            <a:avLst/>
          </a:prstGeom>
        </p:spPr>
      </p:pic>
      <p:sp>
        <p:nvSpPr>
          <p:cNvPr id="10" name="Rectangle 2"/>
          <p:cNvSpPr>
            <a:spLocks noGrp="1" noChangeArrowheads="1"/>
          </p:cNvSpPr>
          <p:nvPr>
            <p:ph type="title"/>
          </p:nvPr>
        </p:nvSpPr>
        <p:spPr>
          <a:xfrm>
            <a:off x="0" y="1092"/>
            <a:ext cx="12192000" cy="747046"/>
          </a:xfrm>
          <a:solidFill>
            <a:srgbClr val="003366"/>
          </a:solidFill>
        </p:spPr>
        <p:txBody>
          <a:bodyPr/>
          <a:lstStyle/>
          <a:p>
            <a:r>
              <a:rPr lang="en-US" altLang="en-US" sz="3600" b="1" dirty="0" smtClean="0">
                <a:solidFill>
                  <a:schemeClr val="tx1"/>
                </a:solidFill>
              </a:rPr>
              <a:t>Samples of </a:t>
            </a:r>
            <a:r>
              <a:rPr lang="en-US" altLang="en-US" sz="3600" b="1" dirty="0" err="1" smtClean="0">
                <a:solidFill>
                  <a:schemeClr val="tx1"/>
                </a:solidFill>
              </a:rPr>
              <a:t>CRITter</a:t>
            </a:r>
            <a:r>
              <a:rPr lang="en-US" altLang="en-US" sz="3600" b="1" dirty="0" smtClean="0">
                <a:solidFill>
                  <a:schemeClr val="tx1"/>
                </a:solidFill>
              </a:rPr>
              <a:t> Accomplishments</a:t>
            </a:r>
            <a:endParaRPr lang="en-US" altLang="en-US" sz="3600" b="1" dirty="0">
              <a:solidFill>
                <a:schemeClr val="tx1"/>
              </a:solidFill>
            </a:endParaRPr>
          </a:p>
        </p:txBody>
      </p:sp>
      <p:sp>
        <p:nvSpPr>
          <p:cNvPr id="6" name="TextBox 5"/>
          <p:cNvSpPr txBox="1"/>
          <p:nvPr/>
        </p:nvSpPr>
        <p:spPr>
          <a:xfrm>
            <a:off x="5605805" y="6099152"/>
            <a:ext cx="2642390" cy="646331"/>
          </a:xfrm>
          <a:prstGeom prst="rect">
            <a:avLst/>
          </a:prstGeom>
          <a:solidFill>
            <a:schemeClr val="bg1"/>
          </a:solidFill>
        </p:spPr>
        <p:txBody>
          <a:bodyPr wrap="none" rtlCol="0">
            <a:spAutoFit/>
          </a:bodyPr>
          <a:lstStyle/>
          <a:p>
            <a:r>
              <a:rPr lang="en-US" dirty="0" smtClean="0">
                <a:solidFill>
                  <a:srgbClr val="FFFFFF"/>
                </a:solidFill>
              </a:rPr>
              <a:t>Patricia Ng, MD </a:t>
            </a:r>
            <a:r>
              <a:rPr lang="en-US" b="1" dirty="0" smtClean="0">
                <a:solidFill>
                  <a:srgbClr val="FFFFFF"/>
                </a:solidFill>
              </a:rPr>
              <a:t>CRIT 2015</a:t>
            </a:r>
          </a:p>
          <a:p>
            <a:r>
              <a:rPr lang="en-US" i="1" dirty="0" smtClean="0">
                <a:solidFill>
                  <a:srgbClr val="FFFFFF"/>
                </a:solidFill>
              </a:rPr>
              <a:t>Brown University</a:t>
            </a:r>
            <a:endParaRPr lang="en-US" i="1" dirty="0">
              <a:solidFill>
                <a:srgbClr val="FFFFFF"/>
              </a:solidFill>
            </a:endParaRPr>
          </a:p>
        </p:txBody>
      </p:sp>
    </p:spTree>
    <p:custDataLst>
      <p:tags r:id="rId1"/>
    </p:custDataLst>
    <p:extLst>
      <p:ext uri="{BB962C8B-B14F-4D97-AF65-F5344CB8AC3E}">
        <p14:creationId xmlns:p14="http://schemas.microsoft.com/office/powerpoint/2010/main" val="33296895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436426" y="6187767"/>
            <a:ext cx="4840405" cy="646331"/>
          </a:xfrm>
          <a:prstGeom prst="rect">
            <a:avLst/>
          </a:prstGeom>
          <a:solidFill>
            <a:schemeClr val="bg1"/>
          </a:solidFill>
        </p:spPr>
        <p:txBody>
          <a:bodyPr wrap="square" rtlCol="0">
            <a:spAutoFit/>
          </a:bodyPr>
          <a:lstStyle/>
          <a:p>
            <a:r>
              <a:rPr lang="en-US" dirty="0" smtClean="0">
                <a:solidFill>
                  <a:srgbClr val="FFFFFF"/>
                </a:solidFill>
              </a:rPr>
              <a:t>Seth Clark, MD </a:t>
            </a:r>
            <a:r>
              <a:rPr lang="en-US" b="1" dirty="0" smtClean="0">
                <a:solidFill>
                  <a:srgbClr val="FFFFFF"/>
                </a:solidFill>
              </a:rPr>
              <a:t>CRIT 2017</a:t>
            </a:r>
          </a:p>
          <a:p>
            <a:r>
              <a:rPr lang="en-US" i="1" dirty="0" smtClean="0">
                <a:solidFill>
                  <a:srgbClr val="FFFFFF"/>
                </a:solidFill>
              </a:rPr>
              <a:t>Brown University</a:t>
            </a:r>
            <a:endParaRPr lang="en-US" i="1" dirty="0">
              <a:solidFill>
                <a:srgbClr val="FFFFFF"/>
              </a:solidFill>
            </a:endParaRPr>
          </a:p>
        </p:txBody>
      </p:sp>
      <p:sp>
        <p:nvSpPr>
          <p:cNvPr id="9" name="Rectangle 2"/>
          <p:cNvSpPr>
            <a:spLocks noGrp="1" noChangeArrowheads="1"/>
          </p:cNvSpPr>
          <p:nvPr>
            <p:ph type="title"/>
          </p:nvPr>
        </p:nvSpPr>
        <p:spPr>
          <a:xfrm>
            <a:off x="0" y="0"/>
            <a:ext cx="12192000" cy="1115678"/>
          </a:xfrm>
          <a:solidFill>
            <a:srgbClr val="003366"/>
          </a:solidFill>
        </p:spPr>
        <p:txBody>
          <a:bodyPr/>
          <a:lstStyle/>
          <a:p>
            <a:r>
              <a:rPr lang="en-US" altLang="en-US" sz="3600" b="1" dirty="0" smtClean="0">
                <a:solidFill>
                  <a:schemeClr val="tx1"/>
                </a:solidFill>
              </a:rPr>
              <a:t>Samples of </a:t>
            </a:r>
            <a:r>
              <a:rPr lang="en-US" altLang="en-US" sz="3600" b="1" dirty="0" err="1" smtClean="0">
                <a:solidFill>
                  <a:schemeClr val="tx1"/>
                </a:solidFill>
              </a:rPr>
              <a:t>CRITter</a:t>
            </a:r>
            <a:r>
              <a:rPr lang="en-US" altLang="en-US" sz="3600" b="1" dirty="0" smtClean="0">
                <a:solidFill>
                  <a:schemeClr val="tx1"/>
                </a:solidFill>
              </a:rPr>
              <a:t> and CRIT-FM Accomplishments</a:t>
            </a:r>
            <a:endParaRPr lang="en-US" altLang="en-US" sz="3600" b="1" dirty="0">
              <a:solidFill>
                <a:schemeClr val="tx1"/>
              </a:solidFill>
            </a:endParaRPr>
          </a:p>
        </p:txBody>
      </p:sp>
      <p:sp>
        <p:nvSpPr>
          <p:cNvPr id="8" name="TextBox 7"/>
          <p:cNvSpPr txBox="1"/>
          <p:nvPr/>
        </p:nvSpPr>
        <p:spPr>
          <a:xfrm>
            <a:off x="3" y="3927056"/>
            <a:ext cx="4487401" cy="646331"/>
          </a:xfrm>
          <a:prstGeom prst="rect">
            <a:avLst/>
          </a:prstGeom>
          <a:solidFill>
            <a:schemeClr val="bg1"/>
          </a:solidFill>
        </p:spPr>
        <p:txBody>
          <a:bodyPr wrap="square" rtlCol="0">
            <a:spAutoFit/>
          </a:bodyPr>
          <a:lstStyle/>
          <a:p>
            <a:r>
              <a:rPr lang="en-US" dirty="0" smtClean="0">
                <a:solidFill>
                  <a:srgbClr val="FFFFFF"/>
                </a:solidFill>
              </a:rPr>
              <a:t>Benjamin Howell, MD </a:t>
            </a:r>
            <a:r>
              <a:rPr lang="en-US" b="1" dirty="0" smtClean="0">
                <a:solidFill>
                  <a:srgbClr val="FFFFFF"/>
                </a:solidFill>
              </a:rPr>
              <a:t>CRIT 2016</a:t>
            </a:r>
          </a:p>
          <a:p>
            <a:r>
              <a:rPr lang="en-US" i="1" dirty="0" smtClean="0">
                <a:solidFill>
                  <a:srgbClr val="FFFFFF"/>
                </a:solidFill>
              </a:rPr>
              <a:t>Yale University</a:t>
            </a:r>
            <a:endParaRPr lang="en-US" i="1" dirty="0">
              <a:solidFill>
                <a:srgbClr val="FFFFFF"/>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0614" b="18919"/>
          <a:stretch/>
        </p:blipFill>
        <p:spPr>
          <a:xfrm>
            <a:off x="1" y="1122488"/>
            <a:ext cx="5937661" cy="280456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426" y="2620288"/>
            <a:ext cx="5755574" cy="3592773"/>
          </a:xfrm>
          <a:prstGeom prst="rect">
            <a:avLst/>
          </a:prstGeom>
        </p:spPr>
      </p:pic>
    </p:spTree>
    <p:custDataLst>
      <p:tags r:id="rId1"/>
    </p:custDataLst>
    <p:extLst>
      <p:ext uri="{BB962C8B-B14F-4D97-AF65-F5344CB8AC3E}">
        <p14:creationId xmlns:p14="http://schemas.microsoft.com/office/powerpoint/2010/main" val="2866409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5934670"/>
            <a:ext cx="4840405" cy="646331"/>
          </a:xfrm>
          <a:prstGeom prst="rect">
            <a:avLst/>
          </a:prstGeom>
          <a:solidFill>
            <a:schemeClr val="bg1"/>
          </a:solidFill>
        </p:spPr>
        <p:txBody>
          <a:bodyPr wrap="square" rtlCol="0">
            <a:spAutoFit/>
          </a:bodyPr>
          <a:lstStyle/>
          <a:p>
            <a:r>
              <a:rPr lang="en-US" dirty="0" smtClean="0">
                <a:solidFill>
                  <a:srgbClr val="FFFFFF"/>
                </a:solidFill>
              </a:rPr>
              <a:t>Marlene Martin, MD </a:t>
            </a:r>
            <a:r>
              <a:rPr lang="en-US" b="1" dirty="0" smtClean="0">
                <a:solidFill>
                  <a:srgbClr val="FFFFFF"/>
                </a:solidFill>
              </a:rPr>
              <a:t>CRIT-FM 2017</a:t>
            </a:r>
          </a:p>
          <a:p>
            <a:r>
              <a:rPr lang="en-US" i="1" dirty="0" smtClean="0">
                <a:solidFill>
                  <a:srgbClr val="FFFFFF"/>
                </a:solidFill>
              </a:rPr>
              <a:t>Stanford </a:t>
            </a:r>
            <a:r>
              <a:rPr lang="en-US" i="1" dirty="0" smtClean="0">
                <a:solidFill>
                  <a:srgbClr val="FFFFFF"/>
                </a:solidFill>
              </a:rPr>
              <a:t>University</a:t>
            </a:r>
            <a:endParaRPr lang="en-US" i="1" dirty="0" smtClean="0">
              <a:solidFill>
                <a:srgbClr val="FFFFFF"/>
              </a:solidFill>
            </a:endParaRPr>
          </a:p>
        </p:txBody>
      </p:sp>
      <p:sp>
        <p:nvSpPr>
          <p:cNvPr id="9" name="Rectangle 2"/>
          <p:cNvSpPr>
            <a:spLocks noGrp="1" noChangeArrowheads="1"/>
          </p:cNvSpPr>
          <p:nvPr>
            <p:ph type="title"/>
          </p:nvPr>
        </p:nvSpPr>
        <p:spPr>
          <a:xfrm>
            <a:off x="0" y="0"/>
            <a:ext cx="12192000" cy="1115678"/>
          </a:xfrm>
          <a:solidFill>
            <a:srgbClr val="003366"/>
          </a:solidFill>
        </p:spPr>
        <p:txBody>
          <a:bodyPr/>
          <a:lstStyle/>
          <a:p>
            <a:r>
              <a:rPr lang="en-US" altLang="en-US" sz="3600" b="1" dirty="0" smtClean="0">
                <a:solidFill>
                  <a:schemeClr val="tx1"/>
                </a:solidFill>
              </a:rPr>
              <a:t>Samples of </a:t>
            </a:r>
            <a:r>
              <a:rPr lang="en-US" altLang="en-US" sz="3600" b="1" dirty="0" err="1" smtClean="0">
                <a:solidFill>
                  <a:schemeClr val="tx1"/>
                </a:solidFill>
              </a:rPr>
              <a:t>CRITter</a:t>
            </a:r>
            <a:r>
              <a:rPr lang="en-US" altLang="en-US" sz="3600" b="1" dirty="0" smtClean="0">
                <a:solidFill>
                  <a:schemeClr val="tx1"/>
                </a:solidFill>
              </a:rPr>
              <a:t> and CRIT-FM Accomplishments</a:t>
            </a:r>
            <a:endParaRPr lang="en-US" altLang="en-US" sz="3600" b="1" dirty="0">
              <a:solidFill>
                <a:schemeClr val="tx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0923" r="11869"/>
          <a:stretch/>
        </p:blipFill>
        <p:spPr>
          <a:xfrm>
            <a:off x="6" y="2861986"/>
            <a:ext cx="4975755" cy="307268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852" y="1115682"/>
            <a:ext cx="6433149" cy="3620095"/>
          </a:xfrm>
          <a:prstGeom prst="rect">
            <a:avLst/>
          </a:prstGeom>
        </p:spPr>
      </p:pic>
      <p:sp>
        <p:nvSpPr>
          <p:cNvPr id="10" name="TextBox 9"/>
          <p:cNvSpPr txBox="1"/>
          <p:nvPr/>
        </p:nvSpPr>
        <p:spPr>
          <a:xfrm>
            <a:off x="7351596" y="4735773"/>
            <a:ext cx="4840405" cy="646331"/>
          </a:xfrm>
          <a:prstGeom prst="rect">
            <a:avLst/>
          </a:prstGeom>
          <a:solidFill>
            <a:schemeClr val="bg1"/>
          </a:solidFill>
        </p:spPr>
        <p:txBody>
          <a:bodyPr wrap="square" rtlCol="0">
            <a:spAutoFit/>
          </a:bodyPr>
          <a:lstStyle/>
          <a:p>
            <a:r>
              <a:rPr lang="en-US" dirty="0" smtClean="0">
                <a:solidFill>
                  <a:srgbClr val="FFFFFF"/>
                </a:solidFill>
              </a:rPr>
              <a:t>Marlene Martin, MD </a:t>
            </a:r>
            <a:r>
              <a:rPr lang="en-US" b="1" dirty="0" smtClean="0">
                <a:solidFill>
                  <a:srgbClr val="FFFFFF"/>
                </a:solidFill>
              </a:rPr>
              <a:t>CRIT-FM 2017</a:t>
            </a:r>
          </a:p>
          <a:p>
            <a:r>
              <a:rPr lang="en-US" i="1" dirty="0" smtClean="0">
                <a:solidFill>
                  <a:srgbClr val="FFFFFF"/>
                </a:solidFill>
              </a:rPr>
              <a:t>Stanford </a:t>
            </a:r>
            <a:r>
              <a:rPr lang="en-US" i="1" dirty="0" smtClean="0">
                <a:solidFill>
                  <a:srgbClr val="FFFFFF"/>
                </a:solidFill>
              </a:rPr>
              <a:t>University</a:t>
            </a:r>
            <a:endParaRPr lang="en-US" i="1" dirty="0" smtClean="0">
              <a:solidFill>
                <a:srgbClr val="FFFFFF"/>
              </a:solidFill>
            </a:endParaRPr>
          </a:p>
        </p:txBody>
      </p:sp>
    </p:spTree>
    <p:custDataLst>
      <p:tags r:id="rId1"/>
    </p:custDataLst>
    <p:extLst>
      <p:ext uri="{BB962C8B-B14F-4D97-AF65-F5344CB8AC3E}">
        <p14:creationId xmlns:p14="http://schemas.microsoft.com/office/powerpoint/2010/main" val="31561154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1417638"/>
          </a:xfrm>
          <a:solidFill>
            <a:srgbClr val="214A5B"/>
          </a:solidFill>
        </p:spPr>
        <p:txBody>
          <a:bodyPr/>
          <a:lstStyle/>
          <a:p>
            <a:pPr eaLnBrk="1" hangingPunct="1"/>
            <a:r>
              <a:rPr lang="en-US" altLang="en-US" sz="6600" b="1" smtClean="0">
                <a:solidFill>
                  <a:schemeClr val="bg1"/>
                </a:solidFill>
              </a:rPr>
              <a:t>SUTP</a:t>
            </a:r>
          </a:p>
        </p:txBody>
      </p:sp>
      <p:sp>
        <p:nvSpPr>
          <p:cNvPr id="5123" name="Rectangle 3"/>
          <p:cNvSpPr>
            <a:spLocks noGrp="1" noChangeArrowheads="1"/>
          </p:cNvSpPr>
          <p:nvPr>
            <p:ph type="body" idx="1"/>
          </p:nvPr>
        </p:nvSpPr>
        <p:spPr>
          <a:xfrm>
            <a:off x="609599" y="1600204"/>
            <a:ext cx="11194473" cy="4525963"/>
          </a:xfrm>
        </p:spPr>
        <p:txBody>
          <a:bodyPr/>
          <a:lstStyle/>
          <a:p>
            <a:pPr eaLnBrk="1" hangingPunct="1">
              <a:spcBef>
                <a:spcPct val="40000"/>
              </a:spcBef>
              <a:buClr>
                <a:srgbClr val="006666"/>
              </a:buClr>
              <a:defRPr/>
            </a:pPr>
            <a:r>
              <a:rPr lang="en-US" altLang="en-US" dirty="0" smtClean="0"/>
              <a:t>To develop a teaching project that focuses on </a:t>
            </a:r>
            <a:r>
              <a:rPr lang="en-US" altLang="en-US" b="1" dirty="0" smtClean="0"/>
              <a:t>teaching addiction medicine</a:t>
            </a:r>
            <a:r>
              <a:rPr lang="en-US" altLang="en-US" dirty="0" smtClean="0"/>
              <a:t> and is achievable within 6 months after attending CRIT|JFIT</a:t>
            </a:r>
          </a:p>
          <a:p>
            <a:pPr marL="0" indent="0" eaLnBrk="1" hangingPunct="1">
              <a:spcBef>
                <a:spcPct val="40000"/>
              </a:spcBef>
              <a:buClr>
                <a:srgbClr val="006666"/>
              </a:buClr>
              <a:buFontTx/>
              <a:buNone/>
              <a:defRPr/>
            </a:pPr>
            <a:endParaRPr lang="en-US" altLang="en-US" dirty="0" smtClean="0"/>
          </a:p>
          <a:p>
            <a:pPr eaLnBrk="1" hangingPunct="1">
              <a:spcBef>
                <a:spcPct val="40000"/>
              </a:spcBef>
              <a:buClr>
                <a:srgbClr val="006666"/>
              </a:buClr>
              <a:defRPr/>
            </a:pPr>
            <a:r>
              <a:rPr lang="en-US" altLang="en-US" dirty="0" smtClean="0"/>
              <a:t>Meet (</a:t>
            </a:r>
            <a:r>
              <a:rPr lang="en-US" altLang="en-US" i="1" dirty="0" smtClean="0"/>
              <a:t>virtually</a:t>
            </a:r>
            <a:r>
              <a:rPr lang="en-US" altLang="en-US" dirty="0" smtClean="0"/>
              <a:t>) 1-on-1 with core faculty (+/- faculty mentors) throughout the program to develop the project</a:t>
            </a:r>
          </a:p>
        </p:txBody>
      </p:sp>
    </p:spTree>
    <p:extLst>
      <p:ext uri="{BB962C8B-B14F-4D97-AF65-F5344CB8AC3E}">
        <p14:creationId xmlns:p14="http://schemas.microsoft.com/office/powerpoint/2010/main" val="486715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6858000"/>
          </a:xfrm>
          <a:solidFill>
            <a:srgbClr val="214A5B"/>
          </a:solidFill>
        </p:spPr>
        <p:txBody>
          <a:bodyPr/>
          <a:lstStyle/>
          <a:p>
            <a:pPr eaLnBrk="1" hangingPunct="1"/>
            <a:r>
              <a:rPr lang="en-US" altLang="en-US" sz="16600" b="1" dirty="0" smtClean="0">
                <a:solidFill>
                  <a:schemeClr val="bg1"/>
                </a:solidFill>
                <a:effectLst>
                  <a:outerShdw blurRad="38100" dist="38100" dir="2700000" algn="tl">
                    <a:srgbClr val="000000">
                      <a:alpha val="43137"/>
                    </a:srgbClr>
                  </a:outerShdw>
                </a:effectLst>
              </a:rPr>
              <a:t>Questions?</a:t>
            </a:r>
            <a:endParaRPr lang="en-US" altLang="en-US" sz="166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350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914400"/>
          </a:xfrm>
          <a:solidFill>
            <a:srgbClr val="214A5B"/>
          </a:solidFill>
        </p:spPr>
        <p:txBody>
          <a:bodyPr/>
          <a:lstStyle/>
          <a:p>
            <a:pPr eaLnBrk="1" hangingPunct="1"/>
            <a:r>
              <a:rPr lang="en-US" altLang="en-US" sz="5400" b="1" smtClean="0">
                <a:solidFill>
                  <a:schemeClr val="bg1"/>
                </a:solidFill>
              </a:rPr>
              <a:t>SUTP Examples</a:t>
            </a:r>
          </a:p>
        </p:txBody>
      </p:sp>
      <p:sp>
        <p:nvSpPr>
          <p:cNvPr id="6147" name="Rectangle 3"/>
          <p:cNvSpPr>
            <a:spLocks noGrp="1" noChangeArrowheads="1"/>
          </p:cNvSpPr>
          <p:nvPr>
            <p:ph type="body" idx="1"/>
          </p:nvPr>
        </p:nvSpPr>
        <p:spPr>
          <a:xfrm>
            <a:off x="101600" y="990600"/>
            <a:ext cx="11887200" cy="5638800"/>
          </a:xfrm>
        </p:spPr>
        <p:txBody>
          <a:bodyPr/>
          <a:lstStyle/>
          <a:p>
            <a:pPr eaLnBrk="1" hangingPunct="1">
              <a:spcBef>
                <a:spcPts val="1800"/>
              </a:spcBef>
              <a:buClr>
                <a:srgbClr val="006666"/>
              </a:buClr>
            </a:pPr>
            <a:r>
              <a:rPr lang="en-US" altLang="en-US" sz="2600" dirty="0" smtClean="0"/>
              <a:t>Intern workshop series on inpatient management of opioid and alcohol withdrawal</a:t>
            </a:r>
          </a:p>
          <a:p>
            <a:pPr eaLnBrk="1" hangingPunct="1">
              <a:spcBef>
                <a:spcPts val="1800"/>
              </a:spcBef>
              <a:buClr>
                <a:srgbClr val="006666"/>
              </a:buClr>
            </a:pPr>
            <a:r>
              <a:rPr lang="en-US" altLang="en-US" sz="2600" dirty="0" smtClean="0"/>
              <a:t>Resident workshop on Recovery Support programs (NA, AA) including visiting a meeting</a:t>
            </a:r>
          </a:p>
          <a:p>
            <a:pPr eaLnBrk="1" hangingPunct="1">
              <a:spcBef>
                <a:spcPts val="1800"/>
              </a:spcBef>
              <a:buClr>
                <a:srgbClr val="006666"/>
              </a:buClr>
            </a:pPr>
            <a:r>
              <a:rPr lang="en-US" altLang="en-US" sz="2600" dirty="0" smtClean="0"/>
              <a:t>Resident lecture on medications to treat opioid use disorders including interviewing a patient on medication (e.g. methadone, buprenorphine, naltrexone)</a:t>
            </a:r>
          </a:p>
          <a:p>
            <a:pPr eaLnBrk="1" hangingPunct="1">
              <a:spcBef>
                <a:spcPts val="1800"/>
              </a:spcBef>
              <a:buClr>
                <a:srgbClr val="006666"/>
              </a:buClr>
            </a:pPr>
            <a:r>
              <a:rPr lang="en-US" altLang="en-US" sz="2600" dirty="0" smtClean="0"/>
              <a:t>Addiction medicine curriculum for pre-clinic seminar series</a:t>
            </a:r>
          </a:p>
          <a:p>
            <a:pPr eaLnBrk="1" hangingPunct="1">
              <a:spcBef>
                <a:spcPts val="1800"/>
              </a:spcBef>
              <a:buClr>
                <a:srgbClr val="006666"/>
              </a:buClr>
            </a:pPr>
            <a:r>
              <a:rPr lang="en-US" altLang="en-US" sz="2600" dirty="0" smtClean="0"/>
              <a:t>Intern workshop on screening and brief intervention for unhealthy substance use (drug, alcohol and/or tobacco) in outpatient clinics</a:t>
            </a:r>
          </a:p>
          <a:p>
            <a:pPr eaLnBrk="1" hangingPunct="1">
              <a:spcBef>
                <a:spcPts val="1800"/>
              </a:spcBef>
              <a:buClr>
                <a:srgbClr val="006666"/>
              </a:buClr>
            </a:pPr>
            <a:r>
              <a:rPr lang="en-US" altLang="en-US" sz="2600" dirty="0" smtClean="0"/>
              <a:t>Addiction medicine </a:t>
            </a:r>
            <a:r>
              <a:rPr lang="en-US" altLang="en-US" sz="2600" dirty="0" smtClean="0"/>
              <a:t>noon conference lecture </a:t>
            </a:r>
            <a:r>
              <a:rPr lang="en-US" altLang="en-US" sz="2600" dirty="0" smtClean="0"/>
              <a:t>series </a:t>
            </a:r>
            <a:r>
              <a:rPr lang="en-US" altLang="en-US" sz="2600" dirty="0" smtClean="0"/>
              <a:t>incorporating </a:t>
            </a:r>
            <a:r>
              <a:rPr lang="en-US" altLang="en-US" sz="2600" dirty="0" smtClean="0"/>
              <a:t>a patient interview</a:t>
            </a:r>
          </a:p>
          <a:p>
            <a:pPr eaLnBrk="1" hangingPunct="1">
              <a:spcBef>
                <a:spcPts val="1800"/>
              </a:spcBef>
              <a:buClr>
                <a:srgbClr val="006666"/>
              </a:buClr>
            </a:pPr>
            <a:r>
              <a:rPr lang="en-US" altLang="en-US" sz="2600" dirty="0" smtClean="0"/>
              <a:t>Addiction medicine modules </a:t>
            </a:r>
            <a:r>
              <a:rPr lang="en-US" altLang="en-US" sz="2600" dirty="0" smtClean="0"/>
              <a:t>for </a:t>
            </a:r>
            <a:r>
              <a:rPr lang="en-US" altLang="en-US" sz="2600" dirty="0" smtClean="0"/>
              <a:t>use during morning report</a:t>
            </a:r>
          </a:p>
        </p:txBody>
      </p:sp>
    </p:spTree>
    <p:extLst>
      <p:ext uri="{BB962C8B-B14F-4D97-AF65-F5344CB8AC3E}">
        <p14:creationId xmlns:p14="http://schemas.microsoft.com/office/powerpoint/2010/main" val="629364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711200" y="1066804"/>
            <a:ext cx="11277600" cy="5476875"/>
          </a:xfrm>
        </p:spPr>
        <p:txBody>
          <a:bodyPr/>
          <a:lstStyle/>
          <a:p>
            <a:pPr eaLnBrk="1" hangingPunct="1">
              <a:lnSpc>
                <a:spcPct val="90000"/>
              </a:lnSpc>
              <a:spcBef>
                <a:spcPct val="40000"/>
              </a:spcBef>
              <a:buClr>
                <a:srgbClr val="006666"/>
              </a:buClr>
            </a:pPr>
            <a:r>
              <a:rPr lang="en-US" altLang="en-US" sz="2800" b="1" dirty="0" smtClean="0"/>
              <a:t>Snapshot of Context &amp; Setting: </a:t>
            </a:r>
            <a:r>
              <a:rPr lang="en-US" altLang="en-US" sz="2200" dirty="0" smtClean="0"/>
              <a:t>Describe your teaching opportunities, venues, and audience during your chief resident year.   </a:t>
            </a:r>
          </a:p>
          <a:p>
            <a:pPr eaLnBrk="1" hangingPunct="1">
              <a:lnSpc>
                <a:spcPct val="90000"/>
              </a:lnSpc>
              <a:spcBef>
                <a:spcPct val="40000"/>
              </a:spcBef>
              <a:buClr>
                <a:srgbClr val="006666"/>
              </a:buClr>
            </a:pPr>
            <a:r>
              <a:rPr lang="en-US" altLang="ja-JP" sz="2800" b="1" dirty="0" smtClean="0">
                <a:ea typeface="MS PGothic" pitchFamily="34" charset="-128"/>
              </a:rPr>
              <a:t>Project Title</a:t>
            </a:r>
            <a:r>
              <a:rPr lang="en-US" altLang="ja-JP" sz="2800" dirty="0" smtClean="0">
                <a:ea typeface="MS PGothic" pitchFamily="34" charset="-128"/>
              </a:rPr>
              <a:t> </a:t>
            </a:r>
          </a:p>
          <a:p>
            <a:pPr eaLnBrk="1" hangingPunct="1">
              <a:lnSpc>
                <a:spcPct val="90000"/>
              </a:lnSpc>
              <a:spcBef>
                <a:spcPct val="40000"/>
              </a:spcBef>
              <a:buClr>
                <a:srgbClr val="006666"/>
              </a:buClr>
            </a:pPr>
            <a:r>
              <a:rPr lang="en-US" altLang="ja-JP" sz="2800" b="1" dirty="0" smtClean="0">
                <a:ea typeface="MS PGothic" pitchFamily="34" charset="-128"/>
              </a:rPr>
              <a:t>Project Goal</a:t>
            </a:r>
            <a:r>
              <a:rPr lang="en-US" altLang="ja-JP" sz="2800" dirty="0" smtClean="0">
                <a:ea typeface="MS PGothic" pitchFamily="34" charset="-128"/>
              </a:rPr>
              <a:t>: </a:t>
            </a:r>
            <a:r>
              <a:rPr lang="en-US" altLang="ja-JP" sz="2200" dirty="0" smtClean="0">
                <a:ea typeface="MS PGothic" pitchFamily="34" charset="-128"/>
              </a:rPr>
              <a:t>Broad statement about the outcomes of the teaching activity.</a:t>
            </a:r>
          </a:p>
          <a:p>
            <a:pPr eaLnBrk="1" hangingPunct="1">
              <a:lnSpc>
                <a:spcPct val="90000"/>
              </a:lnSpc>
              <a:spcBef>
                <a:spcPct val="40000"/>
              </a:spcBef>
              <a:buClr>
                <a:srgbClr val="C00000"/>
              </a:buClr>
            </a:pPr>
            <a:r>
              <a:rPr lang="en-US" altLang="ja-JP" sz="2800" b="1" dirty="0" smtClean="0">
                <a:solidFill>
                  <a:srgbClr val="C00000"/>
                </a:solidFill>
                <a:ea typeface="MS PGothic" pitchFamily="34" charset="-128"/>
              </a:rPr>
              <a:t>Project Description</a:t>
            </a:r>
            <a:endParaRPr lang="en-US" altLang="ja-JP" sz="2400" dirty="0" smtClean="0">
              <a:solidFill>
                <a:srgbClr val="C00000"/>
              </a:solidFill>
              <a:ea typeface="MS PGothic" pitchFamily="34" charset="-128"/>
            </a:endParaRPr>
          </a:p>
          <a:p>
            <a:pPr eaLnBrk="1" hangingPunct="1">
              <a:lnSpc>
                <a:spcPct val="90000"/>
              </a:lnSpc>
              <a:spcBef>
                <a:spcPct val="40000"/>
              </a:spcBef>
              <a:buClr>
                <a:srgbClr val="C00000"/>
              </a:buClr>
            </a:pPr>
            <a:r>
              <a:rPr lang="en-US" altLang="ja-JP" sz="2800" b="1" dirty="0" smtClean="0">
                <a:solidFill>
                  <a:srgbClr val="C00000"/>
                </a:solidFill>
                <a:ea typeface="MS PGothic" pitchFamily="34" charset="-128"/>
              </a:rPr>
              <a:t>Project Learning Objectives</a:t>
            </a:r>
          </a:p>
          <a:p>
            <a:pPr eaLnBrk="1" hangingPunct="1">
              <a:lnSpc>
                <a:spcPct val="90000"/>
              </a:lnSpc>
              <a:spcBef>
                <a:spcPct val="40000"/>
              </a:spcBef>
              <a:buClr>
                <a:srgbClr val="C00000"/>
              </a:buClr>
            </a:pPr>
            <a:r>
              <a:rPr lang="en-US" altLang="ja-JP" sz="2800" b="1" dirty="0" smtClean="0">
                <a:solidFill>
                  <a:srgbClr val="C00000"/>
                </a:solidFill>
                <a:ea typeface="MS PGothic" pitchFamily="34" charset="-128"/>
              </a:rPr>
              <a:t>Project Evaluation</a:t>
            </a:r>
          </a:p>
          <a:p>
            <a:pPr eaLnBrk="1" hangingPunct="1">
              <a:lnSpc>
                <a:spcPct val="90000"/>
              </a:lnSpc>
              <a:spcBef>
                <a:spcPct val="40000"/>
              </a:spcBef>
              <a:buClr>
                <a:srgbClr val="C00000"/>
              </a:buClr>
            </a:pPr>
            <a:r>
              <a:rPr lang="en-US" altLang="ja-JP" sz="2800" b="1" dirty="0" smtClean="0">
                <a:solidFill>
                  <a:srgbClr val="C00000"/>
                </a:solidFill>
                <a:ea typeface="MS PGothic" pitchFamily="34" charset="-128"/>
              </a:rPr>
              <a:t>Resources and Facilitators</a:t>
            </a:r>
          </a:p>
          <a:p>
            <a:pPr eaLnBrk="1" hangingPunct="1">
              <a:lnSpc>
                <a:spcPct val="90000"/>
              </a:lnSpc>
              <a:spcBef>
                <a:spcPct val="40000"/>
              </a:spcBef>
              <a:buClr>
                <a:srgbClr val="C00000"/>
              </a:buClr>
            </a:pPr>
            <a:r>
              <a:rPr lang="en-US" altLang="ja-JP" sz="2800" b="1" dirty="0" smtClean="0">
                <a:solidFill>
                  <a:srgbClr val="C00000"/>
                </a:solidFill>
                <a:ea typeface="MS PGothic" pitchFamily="34" charset="-128"/>
              </a:rPr>
              <a:t>Challenges and Barriers</a:t>
            </a:r>
          </a:p>
          <a:p>
            <a:pPr eaLnBrk="1" hangingPunct="1">
              <a:lnSpc>
                <a:spcPct val="90000"/>
              </a:lnSpc>
              <a:spcBef>
                <a:spcPct val="40000"/>
              </a:spcBef>
              <a:buClr>
                <a:srgbClr val="C00000"/>
              </a:buClr>
            </a:pPr>
            <a:r>
              <a:rPr lang="en-US" altLang="ja-JP" sz="2800" b="1" dirty="0" smtClean="0">
                <a:solidFill>
                  <a:srgbClr val="C00000"/>
                </a:solidFill>
                <a:ea typeface="MS PGothic" pitchFamily="34" charset="-128"/>
              </a:rPr>
              <a:t>Action Steps and Timeline</a:t>
            </a:r>
            <a:endParaRPr lang="en-US" altLang="en-US" sz="2800" b="1" dirty="0" smtClean="0">
              <a:solidFill>
                <a:srgbClr val="C00000"/>
              </a:solidFill>
            </a:endParaRPr>
          </a:p>
        </p:txBody>
      </p:sp>
      <p:sp>
        <p:nvSpPr>
          <p:cNvPr id="7171" name="Rectangle 5"/>
          <p:cNvSpPr>
            <a:spLocks noGrp="1" noChangeArrowheads="1"/>
          </p:cNvSpPr>
          <p:nvPr>
            <p:ph type="title"/>
          </p:nvPr>
        </p:nvSpPr>
        <p:spPr>
          <a:xfrm>
            <a:off x="0" y="0"/>
            <a:ext cx="12192000" cy="914400"/>
          </a:xfrm>
          <a:solidFill>
            <a:srgbClr val="214A5B"/>
          </a:solidFill>
        </p:spPr>
        <p:txBody>
          <a:bodyPr/>
          <a:lstStyle/>
          <a:p>
            <a:pPr eaLnBrk="1" hangingPunct="1"/>
            <a:r>
              <a:rPr lang="en-US" altLang="en-US" sz="5400" b="1" smtClean="0">
                <a:solidFill>
                  <a:schemeClr val="bg1"/>
                </a:solidFill>
              </a:rPr>
              <a:t>SUTP outline</a:t>
            </a:r>
          </a:p>
        </p:txBody>
      </p:sp>
    </p:spTree>
    <p:extLst>
      <p:ext uri="{BB962C8B-B14F-4D97-AF65-F5344CB8AC3E}">
        <p14:creationId xmlns:p14="http://schemas.microsoft.com/office/powerpoint/2010/main" val="491813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fade">
                                      <p:cBhvr>
                                        <p:cTn id="10" dur="500"/>
                                        <p:tgtEl>
                                          <p:spTgt spid="71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fade">
                                      <p:cBhvr>
                                        <p:cTn id="13" dur="500"/>
                                        <p:tgtEl>
                                          <p:spTgt spid="717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170">
                                            <p:txEl>
                                              <p:pRg st="3" end="3"/>
                                            </p:txEl>
                                          </p:spTgt>
                                        </p:tgtEl>
                                        <p:attrNameLst>
                                          <p:attrName>style.visibility</p:attrName>
                                        </p:attrNameLst>
                                      </p:cBhvr>
                                      <p:to>
                                        <p:strVal val="visible"/>
                                      </p:to>
                                    </p:set>
                                    <p:animEffect transition="in" filter="fade">
                                      <p:cBhvr>
                                        <p:cTn id="18" dur="500"/>
                                        <p:tgtEl>
                                          <p:spTgt spid="717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animEffect transition="in" filter="fade">
                                      <p:cBhvr>
                                        <p:cTn id="23" dur="500"/>
                                        <p:tgtEl>
                                          <p:spTgt spid="717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170">
                                            <p:txEl>
                                              <p:pRg st="5" end="5"/>
                                            </p:txEl>
                                          </p:spTgt>
                                        </p:tgtEl>
                                        <p:attrNameLst>
                                          <p:attrName>style.visibility</p:attrName>
                                        </p:attrNameLst>
                                      </p:cBhvr>
                                      <p:to>
                                        <p:strVal val="visible"/>
                                      </p:to>
                                    </p:set>
                                    <p:animEffect transition="in" filter="fade">
                                      <p:cBhvr>
                                        <p:cTn id="28" dur="500"/>
                                        <p:tgtEl>
                                          <p:spTgt spid="7170">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170">
                                            <p:txEl>
                                              <p:pRg st="6" end="6"/>
                                            </p:txEl>
                                          </p:spTgt>
                                        </p:tgtEl>
                                        <p:attrNameLst>
                                          <p:attrName>style.visibility</p:attrName>
                                        </p:attrNameLst>
                                      </p:cBhvr>
                                      <p:to>
                                        <p:strVal val="visible"/>
                                      </p:to>
                                    </p:set>
                                    <p:animEffect transition="in" filter="fade">
                                      <p:cBhvr>
                                        <p:cTn id="33" dur="500"/>
                                        <p:tgtEl>
                                          <p:spTgt spid="7170">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xEl>
                                              <p:pRg st="7" end="7"/>
                                            </p:txEl>
                                          </p:spTgt>
                                        </p:tgtEl>
                                        <p:attrNameLst>
                                          <p:attrName>style.visibility</p:attrName>
                                        </p:attrNameLst>
                                      </p:cBhvr>
                                      <p:to>
                                        <p:strVal val="visible"/>
                                      </p:to>
                                    </p:set>
                                    <p:animEffect transition="in" filter="fade">
                                      <p:cBhvr>
                                        <p:cTn id="38" dur="500"/>
                                        <p:tgtEl>
                                          <p:spTgt spid="7170">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7170">
                                            <p:txEl>
                                              <p:pRg st="8" end="8"/>
                                            </p:txEl>
                                          </p:spTgt>
                                        </p:tgtEl>
                                        <p:attrNameLst>
                                          <p:attrName>style.visibility</p:attrName>
                                        </p:attrNameLst>
                                      </p:cBhvr>
                                      <p:to>
                                        <p:strVal val="visible"/>
                                      </p:to>
                                    </p:set>
                                    <p:animEffect transition="in" filter="fade">
                                      <p:cBhvr>
                                        <p:cTn id="43" dur="500"/>
                                        <p:tgtEl>
                                          <p:spTgt spid="7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12192000" cy="1143000"/>
          </a:xfrm>
          <a:solidFill>
            <a:srgbClr val="922300"/>
          </a:solidFill>
        </p:spPr>
        <p:txBody>
          <a:bodyPr/>
          <a:lstStyle/>
          <a:p>
            <a:pPr eaLnBrk="1" hangingPunct="1"/>
            <a:r>
              <a:rPr lang="en-US" altLang="en-US" sz="4800" b="1" smtClean="0">
                <a:solidFill>
                  <a:schemeClr val="bg1"/>
                </a:solidFill>
              </a:rPr>
              <a:t>Project Description</a:t>
            </a:r>
          </a:p>
        </p:txBody>
      </p:sp>
      <p:sp>
        <p:nvSpPr>
          <p:cNvPr id="9219" name="Rectangle 3"/>
          <p:cNvSpPr>
            <a:spLocks noGrp="1" noChangeArrowheads="1"/>
          </p:cNvSpPr>
          <p:nvPr>
            <p:ph type="body" idx="1"/>
          </p:nvPr>
        </p:nvSpPr>
        <p:spPr>
          <a:xfrm>
            <a:off x="3372592" y="1447800"/>
            <a:ext cx="8209808" cy="4678363"/>
          </a:xfrm>
        </p:spPr>
        <p:txBody>
          <a:bodyPr/>
          <a:lstStyle/>
          <a:p>
            <a:pPr eaLnBrk="1" hangingPunct="1">
              <a:spcBef>
                <a:spcPts val="2400"/>
              </a:spcBef>
            </a:pPr>
            <a:r>
              <a:rPr lang="en-US" altLang="ja-JP" dirty="0" smtClean="0">
                <a:ea typeface="MS PGothic" pitchFamily="34" charset="-128"/>
              </a:rPr>
              <a:t>Project content/focus  </a:t>
            </a:r>
          </a:p>
          <a:p>
            <a:pPr eaLnBrk="1" hangingPunct="1">
              <a:spcBef>
                <a:spcPts val="2400"/>
              </a:spcBef>
            </a:pPr>
            <a:r>
              <a:rPr lang="en-US" altLang="ja-JP" dirty="0" smtClean="0">
                <a:ea typeface="MS PGothic" pitchFamily="34" charset="-128"/>
              </a:rPr>
              <a:t>Target Audience</a:t>
            </a:r>
          </a:p>
          <a:p>
            <a:pPr eaLnBrk="1" hangingPunct="1">
              <a:spcBef>
                <a:spcPts val="2400"/>
              </a:spcBef>
            </a:pPr>
            <a:r>
              <a:rPr lang="en-US" altLang="ja-JP" dirty="0" smtClean="0">
                <a:ea typeface="MS PGothic" pitchFamily="34" charset="-128"/>
              </a:rPr>
              <a:t>Setting, Timing &amp; Teaching Methods</a:t>
            </a:r>
            <a:endParaRPr lang="en-US" altLang="en-US" dirty="0" smtClean="0"/>
          </a:p>
        </p:txBody>
      </p:sp>
      <p:sp>
        <p:nvSpPr>
          <p:cNvPr id="4" name="TextBox 3"/>
          <p:cNvSpPr txBox="1"/>
          <p:nvPr/>
        </p:nvSpPr>
        <p:spPr>
          <a:xfrm>
            <a:off x="190005" y="1983178"/>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56523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12192000" cy="1417638"/>
          </a:xfrm>
          <a:solidFill>
            <a:srgbClr val="922300"/>
          </a:solidFill>
        </p:spPr>
        <p:txBody>
          <a:bodyPr/>
          <a:lstStyle/>
          <a:p>
            <a:pPr eaLnBrk="1" hangingPunct="1"/>
            <a:r>
              <a:rPr lang="en-US" altLang="en-US" b="1" smtClean="0">
                <a:solidFill>
                  <a:schemeClr val="bg1"/>
                </a:solidFill>
              </a:rPr>
              <a:t>Project Description</a:t>
            </a:r>
            <a:r>
              <a:rPr lang="en-US" altLang="en-US" sz="4000" smtClean="0">
                <a:solidFill>
                  <a:schemeClr val="bg1"/>
                </a:solidFill>
              </a:rPr>
              <a:t/>
            </a:r>
            <a:br>
              <a:rPr lang="en-US" altLang="en-US" sz="4000" smtClean="0">
                <a:solidFill>
                  <a:schemeClr val="bg1"/>
                </a:solidFill>
              </a:rPr>
            </a:br>
            <a:r>
              <a:rPr lang="en-US" altLang="en-US" sz="4000" smtClean="0">
                <a:solidFill>
                  <a:schemeClr val="bg1"/>
                </a:solidFill>
              </a:rPr>
              <a:t>Project Content/Focus</a:t>
            </a:r>
          </a:p>
        </p:txBody>
      </p:sp>
      <p:sp>
        <p:nvSpPr>
          <p:cNvPr id="10243" name="Rectangle 3"/>
          <p:cNvSpPr>
            <a:spLocks noGrp="1" noChangeArrowheads="1"/>
          </p:cNvSpPr>
          <p:nvPr>
            <p:ph type="body" idx="1"/>
          </p:nvPr>
        </p:nvSpPr>
        <p:spPr>
          <a:xfrm>
            <a:off x="3325090" y="1600204"/>
            <a:ext cx="8257309" cy="4943100"/>
          </a:xfrm>
        </p:spPr>
        <p:txBody>
          <a:bodyPr/>
          <a:lstStyle/>
          <a:p>
            <a:pPr eaLnBrk="1" hangingPunct="1">
              <a:lnSpc>
                <a:spcPct val="90000"/>
              </a:lnSpc>
            </a:pPr>
            <a:r>
              <a:rPr lang="en-US" altLang="ja-JP" sz="2800" dirty="0" smtClean="0">
                <a:ea typeface="MS PGothic" pitchFamily="34" charset="-128"/>
              </a:rPr>
              <a:t>What aspect of addiction medicine do you think your residents, medical students and faculty need most? </a:t>
            </a:r>
          </a:p>
          <a:p>
            <a:pPr eaLnBrk="1" hangingPunct="1">
              <a:lnSpc>
                <a:spcPct val="90000"/>
              </a:lnSpc>
              <a:buFontTx/>
              <a:buNone/>
            </a:pPr>
            <a:endParaRPr lang="en-US" altLang="ja-JP" sz="2800" dirty="0" smtClean="0">
              <a:ea typeface="MS PGothic" pitchFamily="34" charset="-128"/>
            </a:endParaRPr>
          </a:p>
          <a:p>
            <a:pPr eaLnBrk="1" hangingPunct="1">
              <a:lnSpc>
                <a:spcPct val="90000"/>
              </a:lnSpc>
            </a:pPr>
            <a:r>
              <a:rPr lang="en-US" altLang="ja-JP" sz="2800" dirty="0" smtClean="0">
                <a:ea typeface="MS PGothic" pitchFamily="34" charset="-128"/>
              </a:rPr>
              <a:t>For example, do your residents have trouble managing patients with chronic pain problems on opioids? </a:t>
            </a:r>
          </a:p>
          <a:p>
            <a:pPr lvl="1" eaLnBrk="1" hangingPunct="1">
              <a:lnSpc>
                <a:spcPct val="90000"/>
              </a:lnSpc>
            </a:pPr>
            <a:r>
              <a:rPr lang="en-US" altLang="ja-JP" sz="2400" dirty="0" smtClean="0">
                <a:ea typeface="MS PGothic" pitchFamily="34" charset="-128"/>
              </a:rPr>
              <a:t>If so, you may want to focus on a project to improve identification of prescription drug misuse in the resident’s clinic practice by developing curriculum to teach effective use of screening tools, safe use of opioid analgesics, monitoring for addiction using pill counts and urine drug testing. </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1787766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5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1417638"/>
          </a:xfrm>
          <a:solidFill>
            <a:srgbClr val="922300"/>
          </a:solidFill>
        </p:spPr>
        <p:txBody>
          <a:bodyPr/>
          <a:lstStyle/>
          <a:p>
            <a:pPr eaLnBrk="1" hangingPunct="1"/>
            <a:r>
              <a:rPr lang="en-US" altLang="en-US" b="1" dirty="0" smtClean="0">
                <a:solidFill>
                  <a:schemeClr val="bg1"/>
                </a:solidFill>
              </a:rPr>
              <a:t>Project Description</a:t>
            </a:r>
            <a:r>
              <a:rPr lang="en-US" altLang="en-US" sz="4000" dirty="0" smtClean="0">
                <a:solidFill>
                  <a:schemeClr val="bg1"/>
                </a:solidFill>
              </a:rPr>
              <a:t/>
            </a:r>
            <a:br>
              <a:rPr lang="en-US" altLang="en-US" sz="4000" dirty="0" smtClean="0">
                <a:solidFill>
                  <a:schemeClr val="bg1"/>
                </a:solidFill>
              </a:rPr>
            </a:br>
            <a:r>
              <a:rPr lang="en-US" altLang="en-US" sz="4000" dirty="0" smtClean="0">
                <a:solidFill>
                  <a:schemeClr val="bg1"/>
                </a:solidFill>
              </a:rPr>
              <a:t>Target Audience</a:t>
            </a:r>
          </a:p>
        </p:txBody>
      </p:sp>
      <p:sp>
        <p:nvSpPr>
          <p:cNvPr id="11267" name="Rectangle 3"/>
          <p:cNvSpPr>
            <a:spLocks noGrp="1" noChangeArrowheads="1"/>
          </p:cNvSpPr>
          <p:nvPr>
            <p:ph type="body" idx="1"/>
          </p:nvPr>
        </p:nvSpPr>
        <p:spPr>
          <a:xfrm>
            <a:off x="3301340" y="1600204"/>
            <a:ext cx="8281060" cy="4525963"/>
          </a:xfrm>
        </p:spPr>
        <p:txBody>
          <a:bodyPr/>
          <a:lstStyle/>
          <a:p>
            <a:pPr eaLnBrk="1" hangingPunct="1">
              <a:spcBef>
                <a:spcPts val="2400"/>
              </a:spcBef>
            </a:pPr>
            <a:r>
              <a:rPr lang="en-US" altLang="ja-JP" dirty="0" smtClean="0">
                <a:ea typeface="MS PGothic" pitchFamily="34" charset="-128"/>
              </a:rPr>
              <a:t>Who will be the audience e.g., interns, medical students? </a:t>
            </a:r>
          </a:p>
          <a:p>
            <a:pPr eaLnBrk="1" hangingPunct="1">
              <a:spcBef>
                <a:spcPts val="2400"/>
              </a:spcBef>
            </a:pPr>
            <a:r>
              <a:rPr lang="en-US" altLang="ja-JP" dirty="0" smtClean="0">
                <a:ea typeface="MS PGothic" pitchFamily="34" charset="-128"/>
              </a:rPr>
              <a:t>Will you target all residents? </a:t>
            </a:r>
          </a:p>
          <a:p>
            <a:pPr eaLnBrk="1" hangingPunct="1">
              <a:spcBef>
                <a:spcPts val="2400"/>
              </a:spcBef>
            </a:pPr>
            <a:r>
              <a:rPr lang="en-US" altLang="ja-JP" dirty="0" smtClean="0">
                <a:ea typeface="MS PGothic" pitchFamily="34" charset="-128"/>
              </a:rPr>
              <a:t>Will you include faculty? </a:t>
            </a:r>
            <a:endParaRPr lang="en-US" altLang="ja-JP" i="1" dirty="0" smtClean="0">
              <a:ea typeface="MS PGothic" pitchFamily="34" charset="-128"/>
            </a:endParaRP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2393164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12192000" cy="1295400"/>
          </a:xfrm>
          <a:solidFill>
            <a:srgbClr val="922300"/>
          </a:solidFill>
        </p:spPr>
        <p:txBody>
          <a:bodyPr/>
          <a:lstStyle/>
          <a:p>
            <a:pPr eaLnBrk="1" hangingPunct="1"/>
            <a:r>
              <a:rPr lang="en-US" altLang="en-US" b="1" dirty="0" smtClean="0">
                <a:solidFill>
                  <a:schemeClr val="bg1"/>
                </a:solidFill>
              </a:rPr>
              <a:t>Project Description</a:t>
            </a:r>
            <a:br>
              <a:rPr lang="en-US" altLang="en-US" b="1" dirty="0" smtClean="0">
                <a:solidFill>
                  <a:schemeClr val="bg1"/>
                </a:solidFill>
              </a:rPr>
            </a:br>
            <a:r>
              <a:rPr lang="en-US" altLang="en-US" sz="4000" dirty="0" smtClean="0">
                <a:solidFill>
                  <a:schemeClr val="bg1"/>
                </a:solidFill>
              </a:rPr>
              <a:t>Setting, Timing &amp; Teaching Methods</a:t>
            </a:r>
          </a:p>
        </p:txBody>
      </p:sp>
      <p:sp>
        <p:nvSpPr>
          <p:cNvPr id="12291" name="Rectangle 3"/>
          <p:cNvSpPr>
            <a:spLocks noGrp="1" noChangeArrowheads="1"/>
          </p:cNvSpPr>
          <p:nvPr>
            <p:ph type="body" idx="1"/>
          </p:nvPr>
        </p:nvSpPr>
        <p:spPr>
          <a:xfrm>
            <a:off x="3372592" y="1600200"/>
            <a:ext cx="8209808" cy="4724400"/>
          </a:xfrm>
        </p:spPr>
        <p:txBody>
          <a:bodyPr/>
          <a:lstStyle/>
          <a:p>
            <a:pPr eaLnBrk="1" hangingPunct="1">
              <a:spcBef>
                <a:spcPts val="2400"/>
              </a:spcBef>
            </a:pPr>
            <a:r>
              <a:rPr lang="en-US" altLang="ja-JP" sz="2800" dirty="0" smtClean="0">
                <a:ea typeface="MS PGothic" pitchFamily="34" charset="-128"/>
              </a:rPr>
              <a:t>Where will the intervention take place? In the clinic? On the wards?  </a:t>
            </a:r>
          </a:p>
          <a:p>
            <a:pPr eaLnBrk="1" hangingPunct="1">
              <a:spcBef>
                <a:spcPts val="2400"/>
              </a:spcBef>
            </a:pPr>
            <a:r>
              <a:rPr lang="en-US" altLang="ja-JP" sz="2800" dirty="0" smtClean="0">
                <a:ea typeface="MS PGothic" pitchFamily="34" charset="-128"/>
              </a:rPr>
              <a:t>When will the intervention occur in the schedule? Noon conference?  Morning report?, Pre-clinic conference?, etc. </a:t>
            </a:r>
          </a:p>
          <a:p>
            <a:pPr eaLnBrk="1" hangingPunct="1">
              <a:spcBef>
                <a:spcPts val="2400"/>
              </a:spcBef>
            </a:pPr>
            <a:r>
              <a:rPr lang="en-US" altLang="ja-JP" sz="2800" dirty="0" smtClean="0">
                <a:ea typeface="MS PGothic" pitchFamily="34" charset="-128"/>
              </a:rPr>
              <a:t>How will you do the intervention? Lectures? Role plays (skills practice)? Experiential techniques including visiting 12 step meetings, other site visits (methadone clinic)? Use of guests in recovery? Standardized patients?</a:t>
            </a:r>
            <a:endParaRPr lang="en-US" altLang="en-US" sz="2800" dirty="0" smtClean="0"/>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Description</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3176046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408218" y="1143004"/>
            <a:ext cx="8174182" cy="5440363"/>
          </a:xfrm>
        </p:spPr>
        <p:txBody>
          <a:bodyPr/>
          <a:lstStyle/>
          <a:p>
            <a:pPr eaLnBrk="1" hangingPunct="1">
              <a:spcBef>
                <a:spcPts val="1200"/>
              </a:spcBef>
            </a:pPr>
            <a:r>
              <a:rPr lang="en-US" altLang="en-US" sz="2800" dirty="0" smtClean="0"/>
              <a:t>What will the </a:t>
            </a:r>
            <a:r>
              <a:rPr lang="en-US" altLang="en-US" sz="2800" u="sng" dirty="0" smtClean="0"/>
              <a:t>learners</a:t>
            </a:r>
            <a:r>
              <a:rPr lang="en-US" altLang="en-US" sz="2800" dirty="0" smtClean="0"/>
              <a:t> be able to do after participating in your project?</a:t>
            </a:r>
          </a:p>
          <a:p>
            <a:pPr eaLnBrk="1" hangingPunct="1">
              <a:spcBef>
                <a:spcPts val="1200"/>
              </a:spcBef>
            </a:pPr>
            <a:r>
              <a:rPr lang="en-US" altLang="en-US" sz="2800" dirty="0" smtClean="0"/>
              <a:t>These should be specific, focused and measurable  </a:t>
            </a:r>
          </a:p>
          <a:p>
            <a:pPr eaLnBrk="1" hangingPunct="1">
              <a:spcBef>
                <a:spcPts val="1200"/>
              </a:spcBef>
            </a:pPr>
            <a:r>
              <a:rPr lang="en-US" altLang="en-US" sz="2800" dirty="0" smtClean="0"/>
              <a:t>Use verbs that describe action (see list of action verbs) and can be observed and measured </a:t>
            </a:r>
            <a:r>
              <a:rPr lang="en-US" altLang="en-US" sz="2800" i="1" dirty="0" smtClean="0"/>
              <a:t>for example</a:t>
            </a:r>
            <a:r>
              <a:rPr lang="en-US" altLang="en-US" sz="2800" dirty="0" smtClean="0"/>
              <a:t>:</a:t>
            </a:r>
          </a:p>
          <a:p>
            <a:pPr lvl="1" eaLnBrk="1" hangingPunct="1">
              <a:spcBef>
                <a:spcPts val="1200"/>
              </a:spcBef>
            </a:pPr>
            <a:r>
              <a:rPr lang="en-US" altLang="en-US" sz="2400" dirty="0" smtClean="0"/>
              <a:t>learners will be able </a:t>
            </a:r>
            <a:r>
              <a:rPr lang="en-US" altLang="en-US" sz="2400" b="1" dirty="0" smtClean="0"/>
              <a:t>to </a:t>
            </a:r>
            <a:r>
              <a:rPr lang="en-US" altLang="en-US" sz="2400" b="1" i="1" dirty="0" smtClean="0"/>
              <a:t>describe</a:t>
            </a:r>
            <a:r>
              <a:rPr lang="en-US" altLang="en-US" sz="2400" dirty="0" smtClean="0"/>
              <a:t> the neurobiology of opioid addiction </a:t>
            </a:r>
          </a:p>
          <a:p>
            <a:pPr lvl="1" eaLnBrk="1" hangingPunct="1">
              <a:spcBef>
                <a:spcPts val="1200"/>
              </a:spcBef>
            </a:pPr>
            <a:r>
              <a:rPr lang="en-US" altLang="en-US" sz="2400" dirty="0" smtClean="0"/>
              <a:t>learners will be able </a:t>
            </a:r>
            <a:r>
              <a:rPr lang="en-US" altLang="en-US" sz="2400" b="1" dirty="0" smtClean="0"/>
              <a:t>to </a:t>
            </a:r>
            <a:r>
              <a:rPr lang="en-US" altLang="en-US" sz="2400" b="1" i="1" dirty="0" smtClean="0"/>
              <a:t>demonstrate</a:t>
            </a:r>
            <a:r>
              <a:rPr lang="en-US" altLang="en-US" sz="2400" dirty="0" smtClean="0"/>
              <a:t> a brief intervention for a patient with risky alcohol use</a:t>
            </a:r>
          </a:p>
        </p:txBody>
      </p:sp>
      <p:sp>
        <p:nvSpPr>
          <p:cNvPr id="13315" name="Rectangle 3"/>
          <p:cNvSpPr>
            <a:spLocks noGrp="1" noChangeArrowheads="1"/>
          </p:cNvSpPr>
          <p:nvPr>
            <p:ph type="title"/>
          </p:nvPr>
        </p:nvSpPr>
        <p:spPr>
          <a:xfrm>
            <a:off x="0" y="0"/>
            <a:ext cx="12192000" cy="990600"/>
          </a:xfrm>
          <a:solidFill>
            <a:srgbClr val="922300"/>
          </a:solidFill>
        </p:spPr>
        <p:txBody>
          <a:bodyPr/>
          <a:lstStyle/>
          <a:p>
            <a:pPr eaLnBrk="1" hangingPunct="1"/>
            <a:r>
              <a:rPr lang="en-US" altLang="en-US" b="1" smtClean="0">
                <a:solidFill>
                  <a:schemeClr val="bg1"/>
                </a:solidFill>
              </a:rPr>
              <a:t>Project Learning Objectives</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rgbClr val="C00000"/>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383406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animEffect transition="in" filter="fade">
                                      <p:cBhvr>
                                        <p:cTn id="15" dur="500"/>
                                        <p:tgtEl>
                                          <p:spTgt spid="1331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4">
                                            <p:txEl>
                                              <p:pRg st="4" end="4"/>
                                            </p:txEl>
                                          </p:spTgt>
                                        </p:tgtEl>
                                        <p:attrNameLst>
                                          <p:attrName>style.visibility</p:attrName>
                                        </p:attrNameLst>
                                      </p:cBhvr>
                                      <p:to>
                                        <p:strVal val="visible"/>
                                      </p:to>
                                    </p:set>
                                    <p:animEffect transition="in" filter="fade">
                                      <p:cBhvr>
                                        <p:cTn id="18"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TotalTime>
  <Words>1036</Words>
  <Application>Microsoft Office PowerPoint</Application>
  <PresentationFormat>Custom</PresentationFormat>
  <Paragraphs>160</Paragraphs>
  <Slides>20</Slides>
  <Notes>6</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1_Default Design</vt:lpstr>
      <vt:lpstr>Substance Use Teaching Project (SUTP)  “Action Plan” Introduction</vt:lpstr>
      <vt:lpstr>SUTP</vt:lpstr>
      <vt:lpstr>SUTP Examples</vt:lpstr>
      <vt:lpstr>SUTP outline</vt:lpstr>
      <vt:lpstr>Project Description</vt:lpstr>
      <vt:lpstr>Project Description Project Content/Focus</vt:lpstr>
      <vt:lpstr>Project Description Target Audience</vt:lpstr>
      <vt:lpstr>Project Description Setting, Timing &amp; Teaching Methods</vt:lpstr>
      <vt:lpstr>Project Learning Objectives</vt:lpstr>
      <vt:lpstr>Project Evaluation</vt:lpstr>
      <vt:lpstr>Resources and Facilitators </vt:lpstr>
      <vt:lpstr>Challenges and Barriers</vt:lpstr>
      <vt:lpstr>Action Steps and Timeline</vt:lpstr>
      <vt:lpstr>SUTP 2020 Schedule  1:1 core faculty mentor meetings</vt:lpstr>
      <vt:lpstr>Samples of CRITter Accomplishments</vt:lpstr>
      <vt:lpstr>Samples of CRITter Accomplishments</vt:lpstr>
      <vt:lpstr>Samples of CRITter Accomplishments</vt:lpstr>
      <vt:lpstr>Samples of CRITter and CRIT-FM Accomplishments</vt:lpstr>
      <vt:lpstr>Samples of CRITter and CRIT-FM Accomplishments</vt:lpstr>
      <vt:lpstr>Questions?</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Daniel P Alford</cp:lastModifiedBy>
  <cp:revision>78</cp:revision>
  <dcterms:created xsi:type="dcterms:W3CDTF">2019-04-10T16:30:54Z</dcterms:created>
  <dcterms:modified xsi:type="dcterms:W3CDTF">2020-10-17T15:27:49Z</dcterms:modified>
</cp:coreProperties>
</file>