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Lst>
  <p:notesMasterIdLst>
    <p:notesMasterId r:id="rId31"/>
  </p:notesMasterIdLst>
  <p:sldIdLst>
    <p:sldId id="348" r:id="rId3"/>
    <p:sldId id="363" r:id="rId4"/>
    <p:sldId id="283" r:id="rId5"/>
    <p:sldId id="261" r:id="rId6"/>
    <p:sldId id="262" r:id="rId7"/>
    <p:sldId id="369" r:id="rId8"/>
    <p:sldId id="364" r:id="rId9"/>
    <p:sldId id="274" r:id="rId10"/>
    <p:sldId id="275" r:id="rId11"/>
    <p:sldId id="365" r:id="rId12"/>
    <p:sldId id="327" r:id="rId13"/>
    <p:sldId id="288" r:id="rId14"/>
    <p:sldId id="289" r:id="rId15"/>
    <p:sldId id="371" r:id="rId16"/>
    <p:sldId id="290" r:id="rId17"/>
    <p:sldId id="291" r:id="rId18"/>
    <p:sldId id="353" r:id="rId19"/>
    <p:sldId id="292" r:id="rId20"/>
    <p:sldId id="293" r:id="rId21"/>
    <p:sldId id="356" r:id="rId22"/>
    <p:sldId id="366" r:id="rId23"/>
    <p:sldId id="367" r:id="rId24"/>
    <p:sldId id="294" r:id="rId25"/>
    <p:sldId id="304" r:id="rId26"/>
    <p:sldId id="306" r:id="rId27"/>
    <p:sldId id="307" r:id="rId28"/>
    <p:sldId id="308" r:id="rId29"/>
    <p:sldId id="3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214A5B"/>
    <a:srgbClr val="00264D"/>
    <a:srgbClr val="FFFFFF"/>
    <a:srgbClr val="FFFF00"/>
    <a:srgbClr val="922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804" y="-264"/>
      </p:cViewPr>
      <p:guideLst>
        <p:guide orient="horz" pos="2160"/>
        <p:guide pos="3840"/>
      </p:guideLst>
    </p:cSldViewPr>
  </p:slideViewPr>
  <p:notesTextViewPr>
    <p:cViewPr>
      <p:scale>
        <a:sx n="1" d="1"/>
        <a:sy n="1" d="1"/>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Acute versus Chronic Pain</a:t>
            </a:r>
            <a:endParaRPr lang="en-US" dirty="0"/>
          </a:p>
          <a:p>
            <a:r>
              <a:rPr lang="en-US" dirty="0"/>
              <a:t>Well, let’s start thinking about the difference between acute versus chronic pain.  Acute pain is a life-sustaining symptom.  It’s adaptive, and it really elicits motivation to minimize harm, or to allow for healing.  But let’s move on to chronic pain, which is – which really can be a disease in itself.  It’s maladaptive.  It’s pathological.  And it’s really a disorder of the somatosensory pain signaling pathway, influenced by genetic, and epigenetic factors.  </a:t>
            </a:r>
          </a:p>
          <a:p>
            <a:r>
              <a:rPr lang="en-US" dirty="0"/>
              <a:t> </a:t>
            </a:r>
          </a:p>
          <a:p>
            <a:r>
              <a:rPr lang="en-US" dirty="0"/>
              <a:t>We usually think about chronic pain as nociceptive, that is pain that’s somatic, or visceral, cause by some noxious stimuli, or neuropathic pain, which usually involves nerve injury, or nerve impairment.  It’s also important to note that chronic pain has been associated with higher risks of fatal and non-fatal suicide attempts.</a:t>
            </a:r>
          </a:p>
        </p:txBody>
      </p:sp>
      <p:sp>
        <p:nvSpPr>
          <p:cNvPr id="4" name="Slide Number Placeholder 3"/>
          <p:cNvSpPr>
            <a:spLocks noGrp="1"/>
          </p:cNvSpPr>
          <p:nvPr>
            <p:ph type="sldNum" sz="quarter" idx="10"/>
          </p:nvPr>
        </p:nvSpPr>
        <p:spPr/>
        <p:txBody>
          <a:bodyPr/>
          <a:lstStyle/>
          <a:p>
            <a:fld id="{AA512509-11B4-4BA1-B19F-289DAEBCD71A}" type="slidenum">
              <a:rPr lang="en-US" smtClean="0"/>
              <a:t>2</a:t>
            </a:fld>
            <a:endParaRPr lang="en-US"/>
          </a:p>
        </p:txBody>
      </p:sp>
    </p:spTree>
    <p:extLst>
      <p:ext uri="{BB962C8B-B14F-4D97-AF65-F5344CB8AC3E}">
        <p14:creationId xmlns:p14="http://schemas.microsoft.com/office/powerpoint/2010/main" val="71140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Prescription Drug Monitoring Programs (PDMP)</a:t>
            </a:r>
            <a:endParaRPr lang="en-US" dirty="0"/>
          </a:p>
          <a:p>
            <a:r>
              <a:rPr lang="en-US" dirty="0"/>
              <a:t>Now, throughout our presentation we’ve mentioned prescription drug monitoring programs.  These are pharmacy data that are available to prescribers and occasionally to other team members, and a majority of states now do require the use of PDMP programs before prescribing controlled substances.  There’s been some research on the impact of PDMP programs and we know that they can change prescriber behavior.  We’re still not quite sure whether prescription drug monitoring program implementation has an impact on overdoses.  I think that remains to be seen.  But it is something that is recommending and, depending on the state where you practice, may be required.</a:t>
            </a:r>
          </a:p>
        </p:txBody>
      </p:sp>
      <p:sp>
        <p:nvSpPr>
          <p:cNvPr id="4" name="Slide Number Placeholder 3"/>
          <p:cNvSpPr>
            <a:spLocks noGrp="1"/>
          </p:cNvSpPr>
          <p:nvPr>
            <p:ph type="sldNum" sz="quarter" idx="10"/>
          </p:nvPr>
        </p:nvSpPr>
        <p:spPr/>
        <p:txBody>
          <a:bodyPr/>
          <a:lstStyle/>
          <a:p>
            <a:fld id="{AA512509-11B4-4BA1-B19F-289DAEBCD71A}" type="slidenum">
              <a:rPr lang="en-US" smtClean="0"/>
              <a:t>22</a:t>
            </a:fld>
            <a:endParaRPr lang="en-US"/>
          </a:p>
        </p:txBody>
      </p:sp>
    </p:spTree>
    <p:extLst>
      <p:ext uri="{BB962C8B-B14F-4D97-AF65-F5344CB8AC3E}">
        <p14:creationId xmlns:p14="http://schemas.microsoft.com/office/powerpoint/2010/main" val="23985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smtClean="0"/>
              <a:t>You don’t have to prove that they are addicted, nor do you have to prove that they’re diverting.  You only have to believe that that’s a likely occurrence and you’ve analyzed the situation, you’ve assessed it, you’ve done your risk/benefit analysis and you just are ready to move forward with what you think is the safest for that patient and that is to discontinue the use of the opioids.</a:t>
            </a:r>
          </a:p>
          <a:p>
            <a:r>
              <a:rPr lang="en-US" altLang="en-US" sz="1300" smtClean="0"/>
              <a:t> </a:t>
            </a:r>
          </a:p>
          <a:p>
            <a:r>
              <a:rPr lang="en-US" altLang="en-US" sz="1300" smtClean="0"/>
              <a:t>Again, this doesn’t mean you discontinue treating the person for their pain, but it means that you won’t prescribe them an opioid.</a:t>
            </a:r>
          </a:p>
          <a:p>
            <a:r>
              <a:rPr lang="en-US" altLang="en-US" sz="1300" smtClean="0"/>
              <a:t> </a:t>
            </a:r>
          </a:p>
          <a:p>
            <a:r>
              <a:rPr lang="en-US" altLang="en-US" sz="1300" smtClean="0"/>
              <a:t>So, there are just some people who cannot safely take their medications, and they’re not going to adhere, they’re not going to follow the monitoring, and it is the safest and the only real option for some of those patients.</a:t>
            </a:r>
          </a:p>
          <a:p>
            <a:r>
              <a:rPr lang="en-US" altLang="en-US" sz="1300" smtClean="0"/>
              <a:t> </a:t>
            </a:r>
          </a:p>
          <a:p>
            <a:r>
              <a:rPr lang="en-US" altLang="en-US" sz="1300" smtClean="0"/>
              <a:t>You’ll need to determine though whether this is an urgent situation, that is whether or not you need to discontinue rapidly or whether this is something that occur over a period of time.  And that depends largely upon what drives you to the decision to discontinue the opioids.</a:t>
            </a:r>
          </a:p>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Calibri" panose="020F0502020204030204" pitchFamily="34" charset="0"/>
                <a:ea typeface="MS PGothic" panose="020B0600070205080204" pitchFamily="34" charset="-128"/>
              </a:defRPr>
            </a:lvl1pPr>
            <a:lvl2pPr marL="742950" indent="-285750" defTabSz="931863">
              <a:defRPr sz="2400">
                <a:solidFill>
                  <a:schemeClr val="tx1"/>
                </a:solidFill>
                <a:latin typeface="Calibri" panose="020F0502020204030204" pitchFamily="34" charset="0"/>
                <a:ea typeface="MS PGothic" panose="020B0600070205080204" pitchFamily="34" charset="-128"/>
              </a:defRPr>
            </a:lvl2pPr>
            <a:lvl3pPr marL="1143000" indent="-228600" defTabSz="931863">
              <a:defRPr sz="2400">
                <a:solidFill>
                  <a:schemeClr val="tx1"/>
                </a:solidFill>
                <a:latin typeface="Calibri" panose="020F0502020204030204" pitchFamily="34" charset="0"/>
                <a:ea typeface="MS PGothic" panose="020B0600070205080204" pitchFamily="34" charset="-128"/>
              </a:defRPr>
            </a:lvl3pPr>
            <a:lvl4pPr marL="1600200" indent="-228600" defTabSz="931863">
              <a:defRPr sz="2400">
                <a:solidFill>
                  <a:schemeClr val="tx1"/>
                </a:solidFill>
                <a:latin typeface="Calibri" panose="020F0502020204030204" pitchFamily="34" charset="0"/>
                <a:ea typeface="MS PGothic" panose="020B0600070205080204" pitchFamily="34" charset="-128"/>
              </a:defRPr>
            </a:lvl4pPr>
            <a:lvl5pPr marL="2057400" indent="-228600" defTabSz="931863">
              <a:defRPr sz="2400">
                <a:solidFill>
                  <a:schemeClr val="tx1"/>
                </a:solidFill>
                <a:latin typeface="Calibri" panose="020F050202020403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64BFE2-3F21-4C86-A608-A1A5F5128555}" type="slidenum">
              <a:rPr lang="en-US" altLang="en-US" sz="1300">
                <a:solidFill>
                  <a:prstClr val="black"/>
                </a:solidFill>
              </a:rPr>
              <a:pPr/>
              <a:t>26</a:t>
            </a:fld>
            <a:endParaRPr lang="en-US" altLang="en-US" sz="1300">
              <a:solidFill>
                <a:prstClr val="black"/>
              </a:solidFill>
            </a:endParaRPr>
          </a:p>
        </p:txBody>
      </p:sp>
    </p:spTree>
    <p:extLst>
      <p:ext uri="{BB962C8B-B14F-4D97-AF65-F5344CB8AC3E}">
        <p14:creationId xmlns:p14="http://schemas.microsoft.com/office/powerpoint/2010/main" val="281841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F65F-7C89-4949-855D-E7C90EEA797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2165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Treatment Gaps following Opioid Overdose</a:t>
            </a:r>
            <a:endParaRPr lang="en-US" dirty="0"/>
          </a:p>
          <a:p>
            <a:r>
              <a:rPr lang="en-US" dirty="0"/>
              <a:t>Here we know that patients like Miss James experience very substantial treatment gaps after an opioid overdose.  We know that patients who have an opioid overdose in the overwhelming majority of cases go on to receive further opioid prescriptions.  In fact, 91 percent of patients who have had a non-fatal opioid overdose receive a subsequent opioid prescription.  Seven percent of those patients go on to have another overdose, and at two years the rate of repeat overdose is about 17 percent.  As we mentioned earlier in the training, a prior overdose is a very potent risk factor for a subsequent overdose. </a:t>
            </a:r>
          </a:p>
          <a:p>
            <a:r>
              <a:rPr lang="en-US" dirty="0"/>
              <a:t> </a:t>
            </a:r>
          </a:p>
          <a:p>
            <a:r>
              <a:rPr lang="en-US" dirty="0"/>
              <a:t>We also know that, unfortunately, very few patients presenting with a non-fatal opioid overdose are connected to opioid use disorder treatment.  In fact, less than one-third of people who suffer a non-fatal opioid overdose receive medications for an opioid use disorder in the following year which is a tremendous missed opportunity because medications for opioid use disorder are associated with decreased all-cause and opioid-related mortality in this population.</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6</a:t>
            </a:fld>
            <a:endParaRPr lang="en-US"/>
          </a:p>
        </p:txBody>
      </p:sp>
    </p:spTree>
    <p:extLst>
      <p:ext uri="{BB962C8B-B14F-4D97-AF65-F5344CB8AC3E}">
        <p14:creationId xmlns:p14="http://schemas.microsoft.com/office/powerpoint/2010/main" val="261868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Opioid Efficacy for Chronic Pain</a:t>
            </a:r>
            <a:endParaRPr lang="en-US" dirty="0"/>
          </a:p>
          <a:p>
            <a:r>
              <a:rPr lang="en-US" dirty="0"/>
              <a:t>How good are opioids for chronic pain?  What is the efficacy for chronic pain?  Now, this is different than acute pain, and I would argue that the efficacy for acute pain is probably 100 percent effective.  For someone who comes in with a femur fracture, we would never withhold an opioid, because we assume that they’ll be some efficacy.  There may be variability in terms of how much relief somebody gets, but we wouldn’t withhold it from someone with severe pain like that.  </a:t>
            </a:r>
          </a:p>
          <a:p>
            <a:r>
              <a:rPr lang="en-US" dirty="0"/>
              <a:t> </a:t>
            </a:r>
          </a:p>
          <a:p>
            <a:r>
              <a:rPr lang="en-US" dirty="0"/>
              <a:t>For chronic pain, it’s completely different.  We’ve already talked about it as being more like a chronic disease.  Well, lately, in the past year, we’ve had a couple of meta-analyses that have looked at opioids versus placebo for chronic pain.  Unfortunately, these studies only evaluate for up to three to six months, and follow-up.  So, we don’t have long-term studies, but in these short-term studies for chronic pain, they show that opioids were statistically significantly better, but with a small improvement in pain, and function, versus placebo.  And when they compared opioids versus non-opioids, unfortunately, these studies were low to moderate quality, they showed that both were similar in terms of benefits.  </a:t>
            </a:r>
          </a:p>
          <a:p>
            <a:r>
              <a:rPr lang="en-US" dirty="0"/>
              <a:t> </a:t>
            </a:r>
          </a:p>
          <a:p>
            <a:r>
              <a:rPr lang="en-US" dirty="0"/>
              <a:t>There was a study that looked comparatively between opioids, and non-opioids.  It was a randomized clinical trial that found that opioids were not superior to non-opioids for improving musculoskeletal pain-related function over 12 months, so a long-term outcome.  However, an important limitation is that only 5 percent of those that were randomized actually entered into the study.  So, what that tells me is that someone who’s willing to enter into a study where they could be randomized to an opioid or non-opioid that they seem to do equally well on either one.  What happens to that 95 percent who said, “I don’t want to be entered into the study?”  It’s unclear.  Two longer-term follow-up studies, up to about a year, found that 44.3 percent of individuals on chronic opioids for chronic pain had at least 50 percent pain relief.  So, it’s not zero percent; it’s not 100 percent.  So, it’s around 50 percent of individuals on opioids for chronic pain will get adequate pain relief.</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10</a:t>
            </a:fld>
            <a:endParaRPr lang="en-US"/>
          </a:p>
        </p:txBody>
      </p:sp>
    </p:spTree>
    <p:extLst>
      <p:ext uri="{BB962C8B-B14F-4D97-AF65-F5344CB8AC3E}">
        <p14:creationId xmlns:p14="http://schemas.microsoft.com/office/powerpoint/2010/main" val="6396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Multidimensional Care for Chronic Pain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think it’s important to take a multidimensional care approach.  And as you can see on this slide, it really starts in the middle with self-care, teaching patients to pace themselves, and care for themselves.  And there are lots of apps, and online programs that patients can interact with to learn about self-care, and that our goals include restoring function, reducing pain, improving quality of life, and cultivate well-being.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how do we do that?  Well, we can use physical modalities:  Exercise, manual therapies, certainly cycle behavior therapies, CBT, cognitive behavioral therapy, meditation, and so forth; procedures like acupuncture, and nerve blocks, steroid injections, and then medications.  And there are lots of medications we can choose from, including NSAIDs, anticonvulsants, topical agents, and opioids.  And we’re going to talk more about those in a while.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important to note, however, that studies on all pharmacologic, and non-pharmacological treatments for chronic pain, are generally assessed for less than 12 months, and the vast majority are less than 12 weeks.  So, we really don’t have any long-term studies on any treatment for chronic pain.  We do know from systematic reviews that multimodal approaches are more cost-effective than single modality options.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512509-11B4-4BA1-B19F-289DAEBCD71A}" type="slidenum">
              <a:rPr lang="en-US" smtClean="0"/>
              <a:t>11</a:t>
            </a:fld>
            <a:endParaRPr lang="en-US"/>
          </a:p>
        </p:txBody>
      </p:sp>
    </p:spTree>
    <p:extLst>
      <p:ext uri="{BB962C8B-B14F-4D97-AF65-F5344CB8AC3E}">
        <p14:creationId xmlns:p14="http://schemas.microsoft.com/office/powerpoint/2010/main" val="368457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So what is the opioid addiction risk?  So when a patient comes to you and you prescribe opioids, what is the risk of them developing an addiction?  And unfortunately, the true incidence and prevalence of addiction in chronic pain populations prescribed opioids is unknown.  And a lot of it has to do with different criteria used to define addiction in different studies, and so it’s really all over the place.  </a:t>
            </a:r>
          </a:p>
          <a:p>
            <a:pPr eaLnBrk="1" hangingPunct="1">
              <a:spcBef>
                <a:spcPct val="0"/>
              </a:spcBef>
            </a:pPr>
            <a:r>
              <a:rPr lang="en-US" altLang="en-US" smtClean="0"/>
              <a:t> </a:t>
            </a:r>
          </a:p>
          <a:p>
            <a:pPr eaLnBrk="1" hangingPunct="1">
              <a:spcBef>
                <a:spcPct val="0"/>
              </a:spcBef>
            </a:pPr>
            <a:r>
              <a:rPr lang="en-US" altLang="en-US" smtClean="0"/>
              <a:t>And the range, if you look at all studies, is anywhere between zero and 50%, so that’s not particularly helpful other than to say it’s not 100%, and it’s probably not 0% either.  And it’s probably more like 15 to 20%, when you look at the majority of studies.  </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FA2F0DF-C958-4C16-BCF6-50B32FE3660A}" type="slidenum">
              <a:rPr lang="en-US" altLang="en-US">
                <a:solidFill>
                  <a:srgbClr val="000000"/>
                </a:solidFill>
                <a:ea typeface="MS PGothic" pitchFamily="34" charset="-128"/>
              </a:rPr>
              <a:pPr/>
              <a:t>13</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37780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The diagnosis of addiction really is based upon the four C’s: loss of control, compulsive use, continued use despite harm, and craving.</a:t>
            </a:r>
          </a:p>
          <a:p>
            <a:r>
              <a:rPr lang="en-US" altLang="en-US" sz="1300"/>
              <a:t> </a:t>
            </a:r>
          </a:p>
          <a:p>
            <a:r>
              <a:rPr lang="en-US" altLang="en-US" sz="1300"/>
              <a:t>The disease of addiction is fairly easy to detect when it’s really apparent.  And it always becomes very apparent because people can’t hide from the disease of addiction.  Within six months, usually, of exposing somebody to an opioid, those who have clear addiction will surface. </a:t>
            </a:r>
          </a:p>
          <a:p>
            <a:r>
              <a:rPr lang="en-US" altLang="en-US" sz="1300"/>
              <a:t> </a:t>
            </a:r>
          </a:p>
          <a:p>
            <a:r>
              <a:rPr lang="en-US" altLang="en-US" sz="1300"/>
              <a:t>That doesn’t mean that people who are abusing fall into the same category.  They can have still very problematic behaviors that look like the disease of addiction, and maybe just as problematic, but may not be quite as egregious in their behaviors as those with the disease of addiction.   </a:t>
            </a:r>
          </a:p>
          <a:p>
            <a:r>
              <a:rPr lang="en-US" altLang="en-US" sz="1300"/>
              <a:t>	</a:t>
            </a:r>
          </a:p>
          <a:p>
            <a:r>
              <a:rPr lang="en-US" altLang="en-US" sz="1300"/>
              <a:t>Addiction, you know, is not the same as physical dependency, and I think this is an important point that needs to be restated several times because too often physicians think that if you become physically dependent and you have some withdrawal that that means you have the disease of addiction.  We see withdrawal symptoms from people who are physically dependent to anticonvulsants, anti-depressants, and a lot of cardiovascular medicines as well, and when we suddenly stop those medications and people go into withdrawal, they’re not addicted to those medicines any more than we would be with an opioid.  However, people who are addicted to opioids will have withdrawal if they suddenly stop the use of their medicines as well.</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Calibri" pitchFamily="34" charset="0"/>
                <a:ea typeface="MS PGothic" pitchFamily="34" charset="-128"/>
              </a:defRPr>
            </a:lvl1pPr>
            <a:lvl2pPr marL="729057" indent="-280406" defTabSz="914437">
              <a:defRPr sz="2400">
                <a:solidFill>
                  <a:schemeClr val="tx1"/>
                </a:solidFill>
                <a:latin typeface="Calibri" pitchFamily="34" charset="0"/>
                <a:ea typeface="MS PGothic" pitchFamily="34" charset="-128"/>
              </a:defRPr>
            </a:lvl2pPr>
            <a:lvl3pPr marL="1121626" indent="-224325" defTabSz="914437">
              <a:defRPr sz="2400">
                <a:solidFill>
                  <a:schemeClr val="tx1"/>
                </a:solidFill>
                <a:latin typeface="Calibri" pitchFamily="34" charset="0"/>
                <a:ea typeface="MS PGothic" pitchFamily="34" charset="-128"/>
              </a:defRPr>
            </a:lvl3pPr>
            <a:lvl4pPr marL="1570276" indent="-224325" defTabSz="914437">
              <a:defRPr sz="2400">
                <a:solidFill>
                  <a:schemeClr val="tx1"/>
                </a:solidFill>
                <a:latin typeface="Calibri" pitchFamily="34" charset="0"/>
                <a:ea typeface="MS PGothic" pitchFamily="34" charset="-128"/>
              </a:defRPr>
            </a:lvl4pPr>
            <a:lvl5pPr marL="2018927" indent="-224325" defTabSz="914437">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92516AE3-3B97-46C9-B367-99331EE38C3D}" type="slidenum">
              <a:rPr lang="en-US" altLang="en-US" sz="1300"/>
              <a:pPr/>
              <a:t>17</a:t>
            </a:fld>
            <a:endParaRPr lang="en-US" altLang="en-US" sz="1300"/>
          </a:p>
        </p:txBody>
      </p:sp>
    </p:spTree>
    <p:extLst>
      <p:ext uri="{BB962C8B-B14F-4D97-AF65-F5344CB8AC3E}">
        <p14:creationId xmlns:p14="http://schemas.microsoft.com/office/powerpoint/2010/main" val="170297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2588" y="685800"/>
            <a:ext cx="6096000" cy="3429000"/>
          </a:xfrm>
          <a:ln/>
        </p:spPr>
      </p:sp>
      <p:sp>
        <p:nvSpPr>
          <p:cNvPr id="54275" name="Rectangle 3"/>
          <p:cNvSpPr>
            <a:spLocks noGrp="1" noChangeArrowheads="1"/>
          </p:cNvSpPr>
          <p:nvPr>
            <p:ph type="body" idx="1"/>
          </p:nvPr>
        </p:nvSpPr>
        <p:spPr>
          <a:noFill/>
        </p:spPr>
        <p:txBody>
          <a:bodyPr/>
          <a:lstStyle/>
          <a:p>
            <a:pPr>
              <a:lnSpc>
                <a:spcPct val="90000"/>
              </a:lnSpc>
            </a:pPr>
            <a:r>
              <a:rPr lang="en-US" altLang="en-US" sz="1000" smtClean="0"/>
              <a:t>Behaviors suggestive of addiction may include: inability to take medications according to an agreed</a:t>
            </a:r>
          </a:p>
          <a:p>
            <a:pPr>
              <a:lnSpc>
                <a:spcPct val="90000"/>
              </a:lnSpc>
            </a:pPr>
            <a:r>
              <a:rPr lang="en-US" altLang="en-US" sz="1000" smtClean="0"/>
              <a:t>upon schedule, taking multiple doses together, frequent reports of lost or stolen prescriptions, doctor</a:t>
            </a:r>
          </a:p>
          <a:p>
            <a:pPr>
              <a:lnSpc>
                <a:spcPct val="90000"/>
              </a:lnSpc>
            </a:pPr>
            <a:r>
              <a:rPr lang="en-US" altLang="en-US" sz="1000" smtClean="0"/>
              <a:t>shopping, isolation from family and friends, and</a:t>
            </a:r>
            <a:r>
              <a:rPr lang="en-US" altLang="en-US" sz="1000" b="1" smtClean="0"/>
              <a:t>/</a:t>
            </a:r>
            <a:r>
              <a:rPr lang="en-US" altLang="en-US" sz="1000" smtClean="0"/>
              <a:t>or use of non-prescribed psychoactive drugs in addition</a:t>
            </a:r>
          </a:p>
          <a:p>
            <a:pPr>
              <a:lnSpc>
                <a:spcPct val="90000"/>
              </a:lnSpc>
            </a:pPr>
            <a:r>
              <a:rPr lang="en-US" altLang="en-US" sz="1000" smtClean="0"/>
              <a:t>to prescribed medications. Other behaviors which may raise concern are the use of analgesic medications</a:t>
            </a:r>
          </a:p>
          <a:p>
            <a:pPr>
              <a:lnSpc>
                <a:spcPct val="90000"/>
              </a:lnSpc>
            </a:pPr>
            <a:r>
              <a:rPr lang="en-US" altLang="en-US" sz="1000" smtClean="0"/>
              <a:t>for other than analgesic effects, such as sedation, an increase in energy, a decrease in anxiety, or</a:t>
            </a:r>
          </a:p>
          <a:p>
            <a:pPr>
              <a:lnSpc>
                <a:spcPct val="90000"/>
              </a:lnSpc>
            </a:pPr>
            <a:r>
              <a:rPr lang="en-US" altLang="en-US" sz="1000" smtClean="0"/>
              <a:t>intoxication; non-compliance with recommended non-opioid treatments or evaluations; insistence on</a:t>
            </a:r>
          </a:p>
          <a:p>
            <a:pPr>
              <a:lnSpc>
                <a:spcPct val="90000"/>
              </a:lnSpc>
            </a:pPr>
            <a:r>
              <a:rPr lang="en-US" altLang="en-US" sz="1000" smtClean="0"/>
              <a:t>rapid-onset formulations/routes of administration; or reports of no relief whatsoever by any non-opioid</a:t>
            </a:r>
          </a:p>
          <a:p>
            <a:pPr>
              <a:lnSpc>
                <a:spcPct val="90000"/>
              </a:lnSpc>
            </a:pPr>
            <a:r>
              <a:rPr lang="en-US" altLang="en-US" sz="1000" smtClean="0"/>
              <a:t>treatments. Loss of </a:t>
            </a:r>
            <a:r>
              <a:rPr lang="en-US" altLang="en-US" sz="1000" b="1" smtClean="0"/>
              <a:t>C</a:t>
            </a:r>
            <a:r>
              <a:rPr lang="en-US" altLang="en-US" sz="1000" smtClean="0"/>
              <a:t>ontrol over use “Every time I try to limit my use to only once a week, I end up using every day.”“I try to limit myself to one drink per day but once I start, I can’t seem to stop until I pass out.”Continued use despite knowledge of harmful </a:t>
            </a:r>
            <a:r>
              <a:rPr lang="en-US" altLang="en-US" sz="1000" b="1" smtClean="0"/>
              <a:t>C</a:t>
            </a:r>
            <a:r>
              <a:rPr lang="en-US" altLang="en-US" sz="1000" smtClean="0"/>
              <a:t>onsequences “I know my drug use caused my HIV but I can’t stop using.”“I have to stop using because my life is out of control, but using is the only option for me.”</a:t>
            </a:r>
            <a:r>
              <a:rPr lang="en-US" altLang="en-US" sz="1000" b="1" smtClean="0"/>
              <a:t>C</a:t>
            </a:r>
            <a:r>
              <a:rPr lang="en-US" altLang="en-US" sz="1000" smtClean="0"/>
              <a:t>ompulsion to use “All I do is think about how I am going to score.”“No matter what I do, I can’t get drugs out of my mind and I feel I have to use and use a lot. Once I want to use, it is like I am on autopilot and I just have to use. I’ll do anything to get drugs.” </a:t>
            </a:r>
            <a:r>
              <a:rPr lang="en-US" altLang="en-US" sz="1000" b="1" smtClean="0"/>
              <a:t>C</a:t>
            </a:r>
            <a:r>
              <a:rPr lang="en-US" altLang="en-US" sz="1000" smtClean="0"/>
              <a:t>raving “It’s like a physical drive or urge to use. I want it from the pit of my stomach; I get sweaty just thinking about it. At times, these urges come out of nowhere, or I get them when I meet my using buddies, pass the corner where my dealer hangs out or am feeling down.” </a:t>
            </a:r>
          </a:p>
        </p:txBody>
      </p:sp>
    </p:spTree>
    <p:extLst>
      <p:ext uri="{BB962C8B-B14F-4D97-AF65-F5344CB8AC3E}">
        <p14:creationId xmlns:p14="http://schemas.microsoft.com/office/powerpoint/2010/main" val="115696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use the color</a:t>
            </a:r>
            <a:r>
              <a:rPr lang="en-US" baseline="0" dirty="0"/>
              <a:t> urine image</a:t>
            </a:r>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20</a:t>
            </a:fld>
            <a:endParaRPr lang="en-US"/>
          </a:p>
        </p:txBody>
      </p:sp>
    </p:spTree>
    <p:extLst>
      <p:ext uri="{BB962C8B-B14F-4D97-AF65-F5344CB8AC3E}">
        <p14:creationId xmlns:p14="http://schemas.microsoft.com/office/powerpoint/2010/main" val="183269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Pill Counts</a:t>
            </a:r>
            <a:endParaRPr lang="en-US" dirty="0"/>
          </a:p>
          <a:p>
            <a:r>
              <a:rPr lang="en-US" dirty="0"/>
              <a:t>Now, a word about pill counts.  Pill counts can be used to confirm medication adherence, to minimize diversion and there are a couple of strategies that can be effective.  First and foremost, it’s a good idea to prescribe a 28-day supply of medication and that’s rather than a 30-day supply.  What that does is that ensures that patients never run out of medication on a weekend day, on a day when you may not be available to provide a refill.</a:t>
            </a:r>
          </a:p>
          <a:p>
            <a:r>
              <a:rPr lang="en-US" dirty="0"/>
              <a:t> </a:t>
            </a:r>
          </a:p>
          <a:p>
            <a:r>
              <a:rPr lang="en-US" dirty="0"/>
              <a:t>It’s recommended to prescribe so that patients actually have leftover medication, have not run out of their prescription on the day of their appointment so that you can do a pill count.  I think very commonly we’re writing prescriptions until the next clinic visit, but it can be a good idea to write for beyond the clinic visit so that you can then do a pill count when you see the patient.  You can ask patients to bring medications to each of their visits and if you have concerns a higher level of monitoring is random pill counts where patients are called and asked to return with their pill bottles for an immediate count.</a:t>
            </a:r>
          </a:p>
        </p:txBody>
      </p:sp>
      <p:sp>
        <p:nvSpPr>
          <p:cNvPr id="4" name="Slide Number Placeholder 3"/>
          <p:cNvSpPr>
            <a:spLocks noGrp="1"/>
          </p:cNvSpPr>
          <p:nvPr>
            <p:ph type="sldNum" sz="quarter" idx="10"/>
          </p:nvPr>
        </p:nvSpPr>
        <p:spPr/>
        <p:txBody>
          <a:bodyPr/>
          <a:lstStyle/>
          <a:p>
            <a:fld id="{AA512509-11B4-4BA1-B19F-289DAEBCD71A}" type="slidenum">
              <a:rPr lang="en-US" smtClean="0"/>
              <a:t>21</a:t>
            </a:fld>
            <a:endParaRPr lang="en-US"/>
          </a:p>
        </p:txBody>
      </p:sp>
    </p:spTree>
    <p:extLst>
      <p:ext uri="{BB962C8B-B14F-4D97-AF65-F5344CB8AC3E}">
        <p14:creationId xmlns:p14="http://schemas.microsoft.com/office/powerpoint/2010/main" val="161465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068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4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9230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9021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999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0694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18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8284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911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D9A3571-2DF8-4402-9F60-B8835B1B26D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799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5FB3AF5-6F86-4999-AC05-700E2F960C5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675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3796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77863C9-49A6-489A-898F-A22DD231CB1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6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608098C-7CCA-4C7F-AB73-2CCF6280A95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713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71F0758B-A28C-463D-A778-286C25FD35F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062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1044B9C-3B37-4A9B-A535-7E4BD2FA761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0829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82F47574-E995-4BC7-9260-B3C7C739445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0861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E3E6D8E5-B45A-43AA-8AC3-ECBCBD97F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68877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BF69433B-DDE6-42EC-8846-50324FCC988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23579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4EB4B97-803C-4E10-958C-7D87FEEBCF2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6095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E9B500C-411B-428F-B195-CB1FF474294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6299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3221E46-E288-403A-9733-3D5531528C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272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07868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ED87A0A-001D-45B3-9CF8-9A95CF53320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485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B55E0F8-053D-46EA-B957-F8BF3177F2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01616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D5B77255-F0F8-43B5-BBF3-25D3A716F12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0456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3B89FDC-EC52-4B04-8B99-78655F6C857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2943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260130C-2B50-4F0C-AA45-19C7BC00FD4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844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6777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733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064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7471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7352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99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034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0F4407BE-5F26-4F02-A620-F62992B9295A}" type="slidenum">
              <a:rPr lang="en-US" altLang="en-US" smtClean="0">
                <a:solidFill>
                  <a:srgbClr val="000000"/>
                </a:solidFill>
                <a:latin typeface="Calibri" pitchFamily="34" charset="0"/>
              </a:rPr>
              <a:pPr fontAlgn="base">
                <a:spcBef>
                  <a:spcPct val="0"/>
                </a:spcBef>
                <a:spcAft>
                  <a:spcPct val="0"/>
                </a:spcAft>
              </a:pPr>
              <a:t>‹#›</a:t>
            </a:fld>
            <a:endParaRPr lang="en-US" altLang="en-US" smtClean="0">
              <a:solidFill>
                <a:srgbClr val="000000"/>
              </a:solidFill>
              <a:latin typeface="Calibri" pitchFamily="34" charset="0"/>
            </a:endParaRPr>
          </a:p>
        </p:txBody>
      </p:sp>
    </p:spTree>
    <p:extLst>
      <p:ext uri="{BB962C8B-B14F-4D97-AF65-F5344CB8AC3E}">
        <p14:creationId xmlns:p14="http://schemas.microsoft.com/office/powerpoint/2010/main" val="12216142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4.xml"/><Relationship Id="rId5" Type="http://schemas.openxmlformats.org/officeDocument/2006/relationships/image" Target="../media/image15.wm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12192000" cy="2590800"/>
          </a:xfrm>
          <a:solidFill>
            <a:srgbClr val="214A5B"/>
          </a:solidFill>
        </p:spPr>
        <p:txBody>
          <a:bodyPr/>
          <a:lstStyle/>
          <a:p>
            <a:r>
              <a:rPr lang="en-US" altLang="en-US" sz="8000" b="1" dirty="0" smtClean="0">
                <a:solidFill>
                  <a:schemeClr val="bg1"/>
                </a:solidFill>
                <a:effectLst>
                  <a:outerShdw blurRad="38100" dist="38100" dir="2700000" algn="tl">
                    <a:srgbClr val="000000">
                      <a:alpha val="43137"/>
                    </a:srgbClr>
                  </a:outerShdw>
                </a:effectLst>
              </a:rPr>
              <a:t>Pain, Opioids and </a:t>
            </a:r>
            <a:br>
              <a:rPr lang="en-US" altLang="en-US" sz="8000" b="1" dirty="0" smtClean="0">
                <a:solidFill>
                  <a:schemeClr val="bg1"/>
                </a:solidFill>
                <a:effectLst>
                  <a:outerShdw blurRad="38100" dist="38100" dir="2700000" algn="tl">
                    <a:srgbClr val="000000">
                      <a:alpha val="43137"/>
                    </a:srgbClr>
                  </a:outerShdw>
                </a:effectLst>
              </a:rPr>
            </a:br>
            <a:r>
              <a:rPr lang="en-US" altLang="en-US" sz="8000" b="1" dirty="0" smtClean="0">
                <a:solidFill>
                  <a:schemeClr val="bg1"/>
                </a:solidFill>
                <a:effectLst>
                  <a:outerShdw blurRad="38100" dist="38100" dir="2700000" algn="tl">
                    <a:srgbClr val="000000">
                      <a:alpha val="43137"/>
                    </a:srgbClr>
                  </a:outerShdw>
                </a:effectLst>
              </a:rPr>
              <a:t>Addiction</a:t>
            </a:r>
            <a:endParaRPr lang="en-US" altLang="en-US" sz="7200" b="1" dirty="0" smtClean="0">
              <a:solidFill>
                <a:schemeClr val="bg1"/>
              </a:solidFill>
              <a:effectLst>
                <a:outerShdw blurRad="38100" dist="38100" dir="2700000" algn="tl">
                  <a:srgbClr val="000000">
                    <a:alpha val="43137"/>
                  </a:srgbClr>
                </a:outerShdw>
              </a:effectLst>
            </a:endParaRPr>
          </a:p>
        </p:txBody>
      </p:sp>
      <p:sp>
        <p:nvSpPr>
          <p:cNvPr id="8195" name="Rectangle 3"/>
          <p:cNvSpPr>
            <a:spLocks noGrp="1" noChangeArrowheads="1"/>
          </p:cNvSpPr>
          <p:nvPr>
            <p:ph type="subTitle" idx="1"/>
          </p:nvPr>
        </p:nvSpPr>
        <p:spPr>
          <a:xfrm>
            <a:off x="0" y="2819400"/>
            <a:ext cx="12192000" cy="2819400"/>
          </a:xfrm>
        </p:spPr>
        <p:txBody>
          <a:bodyPr/>
          <a:lstStyle/>
          <a:p>
            <a:pPr>
              <a:lnSpc>
                <a:spcPct val="80000"/>
              </a:lnSpc>
            </a:pPr>
            <a:r>
              <a:rPr lang="en-US" altLang="en-US" sz="2800" dirty="0" smtClean="0">
                <a:solidFill>
                  <a:srgbClr val="000000"/>
                </a:solidFill>
              </a:rPr>
              <a:t>Immersion Training in Addiction Medicine </a:t>
            </a:r>
            <a:r>
              <a:rPr lang="en-US" altLang="en-US" sz="2800" smtClean="0">
                <a:solidFill>
                  <a:srgbClr val="000000"/>
                </a:solidFill>
              </a:rPr>
              <a:t>Programs 2020</a:t>
            </a:r>
            <a:endParaRPr lang="en-US" altLang="en-US" sz="2800" dirty="0" smtClean="0">
              <a:solidFill>
                <a:srgbClr val="000000"/>
              </a:solidFill>
            </a:endParaRPr>
          </a:p>
          <a:p>
            <a:pPr>
              <a:lnSpc>
                <a:spcPct val="80000"/>
              </a:lnSpc>
            </a:pPr>
            <a:endParaRPr lang="en-US" altLang="en-US" sz="2000" dirty="0" smtClean="0">
              <a:solidFill>
                <a:srgbClr val="000000"/>
              </a:solidFill>
            </a:endParaRPr>
          </a:p>
          <a:p>
            <a:pPr>
              <a:lnSpc>
                <a:spcPct val="80000"/>
              </a:lnSpc>
            </a:pPr>
            <a:r>
              <a:rPr lang="en-US" altLang="en-US" sz="2800" b="1" dirty="0" smtClean="0">
                <a:solidFill>
                  <a:srgbClr val="000000"/>
                </a:solidFill>
              </a:rPr>
              <a:t>October 2020</a:t>
            </a:r>
          </a:p>
          <a:p>
            <a:pPr>
              <a:lnSpc>
                <a:spcPct val="80000"/>
              </a:lnSpc>
            </a:pPr>
            <a:endParaRPr lang="en-US" altLang="en-US" sz="1400" dirty="0" smtClean="0">
              <a:solidFill>
                <a:srgbClr val="000000"/>
              </a:solidFill>
            </a:endParaRPr>
          </a:p>
          <a:p>
            <a:pPr>
              <a:lnSpc>
                <a:spcPct val="80000"/>
              </a:lnSpc>
            </a:pPr>
            <a:r>
              <a:rPr lang="en-US" altLang="en-US" sz="2400" dirty="0" smtClean="0">
                <a:solidFill>
                  <a:srgbClr val="000000"/>
                </a:solidFill>
              </a:rPr>
              <a:t>Daniel P. Alford, MD, MPH</a:t>
            </a:r>
          </a:p>
          <a:p>
            <a:pPr>
              <a:lnSpc>
                <a:spcPct val="80000"/>
              </a:lnSpc>
            </a:pPr>
            <a:r>
              <a:rPr lang="en-US" altLang="en-US" sz="2200" dirty="0" smtClean="0">
                <a:solidFill>
                  <a:srgbClr val="000000"/>
                </a:solidFill>
              </a:rPr>
              <a:t>Professor of Medicine</a:t>
            </a:r>
          </a:p>
          <a:p>
            <a:pPr>
              <a:lnSpc>
                <a:spcPct val="80000"/>
              </a:lnSpc>
            </a:pPr>
            <a:r>
              <a:rPr lang="en-US" altLang="en-US" sz="2200" dirty="0" smtClean="0">
                <a:solidFill>
                  <a:srgbClr val="000000"/>
                </a:solidFill>
              </a:rPr>
              <a:t>Associate Dean, Continuing Medical Education</a:t>
            </a:r>
          </a:p>
          <a:p>
            <a:pPr>
              <a:lnSpc>
                <a:spcPct val="80000"/>
              </a:lnSpc>
            </a:pPr>
            <a:r>
              <a:rPr lang="en-US" altLang="en-US" sz="2200" dirty="0" smtClean="0">
                <a:solidFill>
                  <a:srgbClr val="000000"/>
                </a:solidFill>
              </a:rPr>
              <a:t>Director, Clinical Addiction Research and Education (CARE) Unit</a:t>
            </a:r>
          </a:p>
        </p:txBody>
      </p:sp>
      <p:grpSp>
        <p:nvGrpSpPr>
          <p:cNvPr id="8196" name="Group 1"/>
          <p:cNvGrpSpPr>
            <a:grpSpLocks/>
          </p:cNvGrpSpPr>
          <p:nvPr/>
        </p:nvGrpSpPr>
        <p:grpSpPr bwMode="auto">
          <a:xfrm>
            <a:off x="3108070" y="5898598"/>
            <a:ext cx="6320938" cy="885825"/>
            <a:chOff x="1731517" y="5943599"/>
            <a:chExt cx="5888483" cy="885827"/>
          </a:xfrm>
        </p:grpSpPr>
        <p:pic>
          <p:nvPicPr>
            <p:cNvPr id="8197" name="Picture 4956" descr="CARE_logo_t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2819400" y="5943599"/>
              <a:ext cx="4800600" cy="885827"/>
              <a:chOff x="0" y="0"/>
              <a:chExt cx="6440234" cy="1100317"/>
            </a:xfrm>
          </p:grpSpPr>
          <p:pic>
            <p:nvPicPr>
              <p:cNvPr id="81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91597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8168395" y="2766758"/>
            <a:ext cx="592231"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lvl="0" algn="ctr" defTabSz="622300">
              <a:lnSpc>
                <a:spcPct val="90000"/>
              </a:lnSpc>
              <a:spcBef>
                <a:spcPct val="0"/>
              </a:spcBef>
              <a:spcAft>
                <a:spcPct val="35000"/>
              </a:spcAft>
            </a:pPr>
            <a:endParaRPr lang="en-US" kern="1200" dirty="0">
              <a:solidFill>
                <a:schemeClr val="tx1"/>
              </a:solidFill>
              <a:latin typeface="Calibri" panose="020F0502020204030204" pitchFamily="34" charset="0"/>
            </a:endParaRPr>
          </a:p>
        </p:txBody>
      </p:sp>
      <p:sp>
        <p:nvSpPr>
          <p:cNvPr id="8" name="Freeform 7"/>
          <p:cNvSpPr/>
          <p:nvPr/>
        </p:nvSpPr>
        <p:spPr>
          <a:xfrm>
            <a:off x="4246284" y="2808383"/>
            <a:ext cx="592232"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lvl="0" algn="ctr" defTabSz="622300">
              <a:lnSpc>
                <a:spcPct val="90000"/>
              </a:lnSpc>
              <a:spcBef>
                <a:spcPct val="0"/>
              </a:spcBef>
              <a:spcAft>
                <a:spcPct val="35000"/>
              </a:spcAft>
            </a:pPr>
            <a:endParaRPr lang="en-US" kern="1200" dirty="0">
              <a:solidFill>
                <a:schemeClr val="tx1"/>
              </a:solidFill>
              <a:latin typeface="Calibri" panose="020F0502020204030204" pitchFamily="34" charset="0"/>
            </a:endParaRPr>
          </a:p>
        </p:txBody>
      </p:sp>
      <p:sp>
        <p:nvSpPr>
          <p:cNvPr id="7" name="Freeform 6"/>
          <p:cNvSpPr/>
          <p:nvPr/>
        </p:nvSpPr>
        <p:spPr>
          <a:xfrm>
            <a:off x="434095" y="1240325"/>
            <a:ext cx="3812190" cy="4420246"/>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t" anchorCtr="0">
            <a:noAutofit/>
          </a:bodyPr>
          <a:lstStyle/>
          <a:p>
            <a:pPr lvl="0" algn="l" defTabSz="800100" rtl="0">
              <a:spcBef>
                <a:spcPts val="600"/>
              </a:spcBef>
            </a:pPr>
            <a:r>
              <a:rPr lang="en-US" sz="2400" b="1" kern="1200" dirty="0" smtClean="0">
                <a:solidFill>
                  <a:schemeClr val="tx1"/>
                </a:solidFill>
                <a:latin typeface="Calibri" panose="020F0502020204030204" pitchFamily="34" charset="0"/>
              </a:rPr>
              <a:t>Meta-analyses (3-6 m f/u)</a:t>
            </a:r>
            <a:endParaRPr lang="en-US" sz="2400" b="1" kern="1200" dirty="0">
              <a:solidFill>
                <a:schemeClr val="tx1"/>
              </a:solidFill>
              <a:latin typeface="Calibri" panose="020F0502020204030204" pitchFamily="34" charset="0"/>
            </a:endParaRPr>
          </a:p>
          <a:p>
            <a:pPr marL="228600" lvl="1" indent="-228600" defTabSz="622300">
              <a:spcBef>
                <a:spcPts val="600"/>
              </a:spcBef>
              <a:buFontTx/>
              <a:buChar char="••"/>
            </a:pPr>
            <a:r>
              <a:rPr lang="en-US" sz="2400" b="1" kern="1200" dirty="0">
                <a:solidFill>
                  <a:schemeClr val="tx1"/>
                </a:solidFill>
                <a:latin typeface="Calibri" panose="020F0502020204030204" pitchFamily="34" charset="0"/>
              </a:rPr>
              <a:t>Opioids </a:t>
            </a:r>
            <a:r>
              <a:rPr lang="en-US" sz="2400" b="1" dirty="0">
                <a:solidFill>
                  <a:schemeClr val="tx1"/>
                </a:solidFill>
                <a:latin typeface="Calibri" panose="020F0502020204030204" pitchFamily="34" charset="0"/>
              </a:rPr>
              <a:t>vs</a:t>
            </a:r>
            <a:r>
              <a:rPr lang="en-US" sz="2400" b="1" kern="1200" dirty="0">
                <a:solidFill>
                  <a:schemeClr val="tx1"/>
                </a:solidFill>
                <a:latin typeface="Calibri" panose="020F0502020204030204" pitchFamily="34" charset="0"/>
              </a:rPr>
              <a:t> placebo </a:t>
            </a:r>
            <a:r>
              <a:rPr lang="en-US" sz="2400" b="1" kern="1200" dirty="0" smtClean="0">
                <a:solidFill>
                  <a:schemeClr val="tx1"/>
                </a:solidFill>
                <a:latin typeface="Calibri" panose="020F0502020204030204" pitchFamily="34" charset="0"/>
              </a:rPr>
              <a:t>        </a:t>
            </a:r>
            <a:r>
              <a:rPr lang="en-US" sz="2200" i="1" dirty="0" smtClean="0">
                <a:solidFill>
                  <a:schemeClr val="tx1"/>
                </a:solidFill>
                <a:latin typeface="Calibri" panose="020F0502020204030204" pitchFamily="34" charset="0"/>
              </a:rPr>
              <a:t>(</a:t>
            </a:r>
            <a:r>
              <a:rPr lang="en-US" sz="2200" i="1" dirty="0">
                <a:solidFill>
                  <a:schemeClr val="tx1"/>
                </a:solidFill>
                <a:latin typeface="Calibri" panose="020F0502020204030204" pitchFamily="34" charset="0"/>
              </a:rPr>
              <a:t>high quality </a:t>
            </a:r>
            <a:r>
              <a:rPr lang="en-US" sz="2200" i="1" dirty="0" smtClean="0">
                <a:solidFill>
                  <a:schemeClr val="tx1"/>
                </a:solidFill>
                <a:latin typeface="Calibri" panose="020F0502020204030204" pitchFamily="34" charset="0"/>
              </a:rPr>
              <a:t>studies)   </a:t>
            </a:r>
            <a:r>
              <a:rPr lang="en-US" sz="2200" kern="1200" dirty="0" smtClean="0">
                <a:solidFill>
                  <a:schemeClr val="tx1"/>
                </a:solidFill>
                <a:latin typeface="Calibri" panose="020F0502020204030204" pitchFamily="34" charset="0"/>
              </a:rPr>
              <a:t>Opioids </a:t>
            </a:r>
            <a:r>
              <a:rPr lang="en-US" sz="2200" kern="1200" dirty="0">
                <a:solidFill>
                  <a:schemeClr val="tx1"/>
                </a:solidFill>
                <a:latin typeface="Calibri" panose="020F0502020204030204" pitchFamily="34" charset="0"/>
              </a:rPr>
              <a:t>with statistically </a:t>
            </a:r>
            <a:r>
              <a:rPr lang="en-US" sz="2200" kern="1200" dirty="0" smtClean="0">
                <a:solidFill>
                  <a:schemeClr val="tx1"/>
                </a:solidFill>
                <a:latin typeface="Calibri" panose="020F0502020204030204" pitchFamily="34" charset="0"/>
              </a:rPr>
              <a:t>significant, </a:t>
            </a:r>
            <a:r>
              <a:rPr lang="en-US" sz="2200" kern="1200" dirty="0">
                <a:solidFill>
                  <a:schemeClr val="tx1"/>
                </a:solidFill>
                <a:latin typeface="Calibri" panose="020F0502020204030204" pitchFamily="34" charset="0"/>
              </a:rPr>
              <a:t>but </a:t>
            </a:r>
            <a:r>
              <a:rPr lang="en-US" sz="2200" kern="1200" dirty="0" smtClean="0">
                <a:solidFill>
                  <a:schemeClr val="tx1"/>
                </a:solidFill>
                <a:latin typeface="Calibri" panose="020F0502020204030204" pitchFamily="34" charset="0"/>
              </a:rPr>
              <a:t>small, </a:t>
            </a:r>
            <a:r>
              <a:rPr lang="en-US" sz="2200" kern="1200" dirty="0">
                <a:solidFill>
                  <a:schemeClr val="tx1"/>
                </a:solidFill>
                <a:latin typeface="Calibri" panose="020F0502020204030204" pitchFamily="34" charset="0"/>
              </a:rPr>
              <a:t>improvements in pain</a:t>
            </a:r>
            <a:r>
              <a:rPr lang="en-US" sz="2200" kern="1200" baseline="30000" dirty="0">
                <a:solidFill>
                  <a:schemeClr val="tx1"/>
                </a:solidFill>
                <a:latin typeface="Calibri" panose="020F0502020204030204" pitchFamily="34" charset="0"/>
              </a:rPr>
              <a:t>1,2</a:t>
            </a:r>
            <a:r>
              <a:rPr lang="en-US" sz="2200" kern="1200" dirty="0">
                <a:solidFill>
                  <a:schemeClr val="tx1"/>
                </a:solidFill>
                <a:latin typeface="Calibri" panose="020F0502020204030204" pitchFamily="34" charset="0"/>
              </a:rPr>
              <a:t>        and physical </a:t>
            </a:r>
            <a:r>
              <a:rPr lang="en-US" sz="2200" kern="1200" dirty="0" smtClean="0">
                <a:solidFill>
                  <a:schemeClr val="tx1"/>
                </a:solidFill>
                <a:latin typeface="Calibri" panose="020F0502020204030204" pitchFamily="34" charset="0"/>
              </a:rPr>
              <a:t>functioning.</a:t>
            </a:r>
            <a:r>
              <a:rPr lang="en-US" sz="2200" kern="1200" baseline="30000" dirty="0" smtClean="0">
                <a:solidFill>
                  <a:schemeClr val="tx1"/>
                </a:solidFill>
                <a:latin typeface="Calibri" panose="020F0502020204030204" pitchFamily="34" charset="0"/>
              </a:rPr>
              <a:t>2</a:t>
            </a:r>
          </a:p>
          <a:p>
            <a:pPr marL="0" lvl="1" defTabSz="622300">
              <a:spcBef>
                <a:spcPts val="600"/>
              </a:spcBef>
            </a:pPr>
            <a:endParaRPr lang="en-US" sz="1100" kern="1200" dirty="0">
              <a:solidFill>
                <a:schemeClr val="tx1"/>
              </a:solidFill>
              <a:latin typeface="Calibri" panose="020F0502020204030204" pitchFamily="34" charset="0"/>
            </a:endParaRPr>
          </a:p>
          <a:p>
            <a:pPr marL="228600" lvl="1" indent="-228600" defTabSz="622300">
              <a:spcBef>
                <a:spcPts val="600"/>
              </a:spcBef>
              <a:buFontTx/>
              <a:buChar char="••"/>
            </a:pPr>
            <a:r>
              <a:rPr lang="en-US" sz="2400" b="1" kern="1200" dirty="0">
                <a:solidFill>
                  <a:schemeClr val="tx1"/>
                </a:solidFill>
                <a:latin typeface="Calibri" panose="020F0502020204030204" pitchFamily="34" charset="0"/>
              </a:rPr>
              <a:t>Opioids vs </a:t>
            </a:r>
            <a:r>
              <a:rPr lang="en-US" sz="2400" b="1" kern="1200" dirty="0" err="1">
                <a:solidFill>
                  <a:schemeClr val="tx1"/>
                </a:solidFill>
                <a:latin typeface="Calibri" panose="020F0502020204030204" pitchFamily="34" charset="0"/>
              </a:rPr>
              <a:t>nonopioids</a:t>
            </a:r>
            <a:r>
              <a:rPr lang="en-US" sz="2400" b="1" kern="1200" dirty="0">
                <a:solidFill>
                  <a:schemeClr val="tx1"/>
                </a:solidFill>
                <a:latin typeface="Calibri" panose="020F0502020204030204" pitchFamily="34" charset="0"/>
              </a:rPr>
              <a:t>    </a:t>
            </a:r>
            <a:r>
              <a:rPr lang="en-US" sz="2200" b="1" kern="1200" dirty="0">
                <a:solidFill>
                  <a:schemeClr val="tx1"/>
                </a:solidFill>
                <a:latin typeface="Calibri" panose="020F0502020204030204" pitchFamily="34" charset="0"/>
              </a:rPr>
              <a:t>        </a:t>
            </a:r>
            <a:r>
              <a:rPr lang="en-US" sz="2200" i="1" dirty="0">
                <a:solidFill>
                  <a:schemeClr val="tx1"/>
                </a:solidFill>
                <a:latin typeface="Calibri" panose="020F0502020204030204" pitchFamily="34" charset="0"/>
              </a:rPr>
              <a:t>(low-mod quality </a:t>
            </a:r>
            <a:r>
              <a:rPr lang="en-US" sz="2200" i="1" dirty="0" smtClean="0">
                <a:solidFill>
                  <a:schemeClr val="tx1"/>
                </a:solidFill>
                <a:latin typeface="Calibri" panose="020F0502020204030204" pitchFamily="34" charset="0"/>
              </a:rPr>
              <a:t>studies)</a:t>
            </a:r>
            <a:r>
              <a:rPr lang="en-US" sz="2200" i="1" baseline="30000" dirty="0" smtClean="0">
                <a:solidFill>
                  <a:schemeClr val="tx1"/>
                </a:solidFill>
                <a:latin typeface="Calibri" panose="020F0502020204030204" pitchFamily="34" charset="0"/>
              </a:rPr>
              <a:t> </a:t>
            </a:r>
            <a:r>
              <a:rPr lang="en-US" sz="2200" i="1" dirty="0" smtClean="0">
                <a:solidFill>
                  <a:schemeClr val="tx1"/>
                </a:solidFill>
                <a:latin typeface="Calibri" panose="020F0502020204030204" pitchFamily="34" charset="0"/>
              </a:rPr>
              <a:t> </a:t>
            </a:r>
            <a:r>
              <a:rPr lang="en-US" sz="2200" dirty="0">
                <a:solidFill>
                  <a:schemeClr val="tx1"/>
                </a:solidFill>
                <a:latin typeface="Calibri" panose="020F0502020204030204" pitchFamily="34" charset="0"/>
              </a:rPr>
              <a:t>S</a:t>
            </a:r>
            <a:r>
              <a:rPr lang="en-US" sz="2200" kern="1200" dirty="0" smtClean="0">
                <a:solidFill>
                  <a:schemeClr val="tx1"/>
                </a:solidFill>
                <a:latin typeface="Calibri" panose="020F0502020204030204" pitchFamily="34" charset="0"/>
              </a:rPr>
              <a:t>imilar benefits</a:t>
            </a:r>
            <a:r>
              <a:rPr lang="en-US" sz="2200" kern="1200" baseline="30000" dirty="0" smtClean="0">
                <a:solidFill>
                  <a:schemeClr val="tx1"/>
                </a:solidFill>
                <a:latin typeface="Calibri" panose="020F0502020204030204" pitchFamily="34" charset="0"/>
              </a:rPr>
              <a:t>2</a:t>
            </a:r>
            <a:endParaRPr lang="en-US" sz="2200" i="1" kern="1200" baseline="30000" dirty="0">
              <a:solidFill>
                <a:schemeClr val="tx1"/>
              </a:solidFill>
              <a:latin typeface="Calibri" panose="020F0502020204030204" pitchFamily="34" charset="0"/>
            </a:endParaRPr>
          </a:p>
        </p:txBody>
      </p:sp>
      <p:sp>
        <p:nvSpPr>
          <p:cNvPr id="9" name="Freeform 8"/>
          <p:cNvSpPr/>
          <p:nvPr/>
        </p:nvSpPr>
        <p:spPr>
          <a:xfrm>
            <a:off x="4853804" y="1240325"/>
            <a:ext cx="3409663" cy="4420246"/>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lvl="0" algn="ctr" defTabSz="800100">
              <a:spcBef>
                <a:spcPts val="600"/>
              </a:spcBef>
            </a:pPr>
            <a:r>
              <a:rPr lang="en-US" sz="2400" kern="1200" dirty="0" smtClean="0">
                <a:solidFill>
                  <a:schemeClr val="tx1"/>
                </a:solidFill>
                <a:latin typeface="Calibri" panose="020F0502020204030204" pitchFamily="34" charset="0"/>
              </a:rPr>
              <a:t>RCT</a:t>
            </a:r>
            <a:r>
              <a:rPr lang="en-US" sz="2400" baseline="30000" dirty="0">
                <a:solidFill>
                  <a:schemeClr val="tx1"/>
                </a:solidFill>
                <a:latin typeface="Calibri" panose="020F0502020204030204" pitchFamily="34" charset="0"/>
              </a:rPr>
              <a:t>3</a:t>
            </a:r>
            <a:r>
              <a:rPr lang="en-US" sz="2400" kern="1200" dirty="0" smtClean="0">
                <a:solidFill>
                  <a:schemeClr val="tx1"/>
                </a:solidFill>
                <a:latin typeface="Calibri" panose="020F0502020204030204" pitchFamily="34" charset="0"/>
              </a:rPr>
              <a:t> </a:t>
            </a:r>
            <a:r>
              <a:rPr lang="en-US" sz="2400" kern="1200" dirty="0">
                <a:solidFill>
                  <a:schemeClr val="tx1"/>
                </a:solidFill>
                <a:latin typeface="Calibri" panose="020F0502020204030204" pitchFamily="34" charset="0"/>
              </a:rPr>
              <a:t>found opioids          </a:t>
            </a:r>
            <a:r>
              <a:rPr lang="en-US" sz="2400" b="1" kern="1200" dirty="0">
                <a:solidFill>
                  <a:schemeClr val="tx1"/>
                </a:solidFill>
                <a:latin typeface="Calibri" panose="020F0502020204030204" pitchFamily="34" charset="0"/>
              </a:rPr>
              <a:t>not </a:t>
            </a:r>
            <a:r>
              <a:rPr lang="en-US" sz="2400" b="1" kern="1200" dirty="0" smtClean="0">
                <a:solidFill>
                  <a:schemeClr val="tx1"/>
                </a:solidFill>
                <a:latin typeface="Calibri" panose="020F0502020204030204" pitchFamily="34" charset="0"/>
              </a:rPr>
              <a:t>superior </a:t>
            </a:r>
            <a:r>
              <a:rPr lang="en-US" sz="2400" kern="1200" dirty="0" smtClean="0">
                <a:solidFill>
                  <a:schemeClr val="tx1"/>
                </a:solidFill>
                <a:latin typeface="Calibri" panose="020F0502020204030204" pitchFamily="34" charset="0"/>
              </a:rPr>
              <a:t>to </a:t>
            </a:r>
            <a:r>
              <a:rPr lang="en-US" sz="2400" kern="1200" dirty="0">
                <a:solidFill>
                  <a:schemeClr val="tx1"/>
                </a:solidFill>
                <a:latin typeface="Calibri" panose="020F0502020204030204" pitchFamily="34" charset="0"/>
              </a:rPr>
              <a:t>nonopioids for improving musculoskeletal pain-related function over 12 months</a:t>
            </a:r>
          </a:p>
          <a:p>
            <a:pPr lvl="0" algn="ctr" defTabSz="800100" rtl="0">
              <a:lnSpc>
                <a:spcPct val="90000"/>
              </a:lnSpc>
              <a:spcBef>
                <a:spcPct val="0"/>
              </a:spcBef>
              <a:spcAft>
                <a:spcPct val="35000"/>
              </a:spcAft>
            </a:pPr>
            <a:endParaRPr lang="en-US" sz="1050" i="1" kern="1200" dirty="0" smtClean="0">
              <a:solidFill>
                <a:schemeClr val="tx1"/>
              </a:solidFill>
              <a:latin typeface="Calibri" panose="020F0502020204030204" pitchFamily="34" charset="0"/>
            </a:endParaRPr>
          </a:p>
          <a:p>
            <a:pPr lvl="0" defTabSz="800100">
              <a:lnSpc>
                <a:spcPct val="90000"/>
              </a:lnSpc>
              <a:spcBef>
                <a:spcPct val="0"/>
              </a:spcBef>
              <a:spcAft>
                <a:spcPct val="35000"/>
              </a:spcAft>
            </a:pPr>
            <a:r>
              <a:rPr lang="en-US" sz="2000" i="1" dirty="0" smtClean="0">
                <a:solidFill>
                  <a:schemeClr val="tx1"/>
                </a:solidFill>
                <a:latin typeface="Calibri" panose="020F0502020204030204" pitchFamily="34" charset="0"/>
              </a:rPr>
              <a:t>Study l</a:t>
            </a:r>
            <a:r>
              <a:rPr lang="en-US" sz="2000" i="1" kern="1200" dirty="0" smtClean="0">
                <a:solidFill>
                  <a:schemeClr val="tx1"/>
                </a:solidFill>
                <a:latin typeface="Calibri" panose="020F0502020204030204" pitchFamily="34" charset="0"/>
              </a:rPr>
              <a:t>imitations: </a:t>
            </a:r>
            <a:r>
              <a:rPr lang="en-US" sz="2000" baseline="30000" dirty="0">
                <a:solidFill>
                  <a:schemeClr val="tx1"/>
                </a:solidFill>
                <a:latin typeface="Calibri" panose="020F0502020204030204" pitchFamily="34" charset="0"/>
              </a:rPr>
              <a:t>4</a:t>
            </a:r>
            <a:endParaRPr lang="en-US" sz="2000" i="1" kern="1200" dirty="0" smtClean="0">
              <a:solidFill>
                <a:schemeClr val="tx1"/>
              </a:solidFill>
              <a:latin typeface="Calibri" panose="020F0502020204030204" pitchFamily="34" charset="0"/>
            </a:endParaRPr>
          </a:p>
          <a:p>
            <a:pPr marL="285750" indent="-285750" defTabSz="800100">
              <a:lnSpc>
                <a:spcPct val="90000"/>
              </a:lnSpc>
              <a:spcBef>
                <a:spcPct val="0"/>
              </a:spcBef>
              <a:spcAft>
                <a:spcPct val="35000"/>
              </a:spcAft>
              <a:buFont typeface="Arial" panose="020B0604020202020204" pitchFamily="34" charset="0"/>
              <a:buChar char="•"/>
            </a:pPr>
            <a:r>
              <a:rPr lang="en-US" sz="2000" i="1" dirty="0" smtClean="0">
                <a:solidFill>
                  <a:schemeClr val="tx1"/>
                </a:solidFill>
                <a:latin typeface="Calibri" panose="020F0502020204030204" pitchFamily="34" charset="0"/>
              </a:rPr>
              <a:t>Excluded patients </a:t>
            </a:r>
            <a:r>
              <a:rPr lang="en-US" sz="2000" i="1" dirty="0">
                <a:solidFill>
                  <a:schemeClr val="tx1"/>
                </a:solidFill>
                <a:latin typeface="Calibri" panose="020F0502020204030204" pitchFamily="34" charset="0"/>
              </a:rPr>
              <a:t>already on long-term opioids </a:t>
            </a:r>
            <a:endParaRPr lang="en-US" sz="2000" i="1" dirty="0" smtClean="0">
              <a:solidFill>
                <a:schemeClr val="tx1"/>
              </a:solidFill>
              <a:latin typeface="Calibri" panose="020F0502020204030204" pitchFamily="34" charset="0"/>
            </a:endParaRPr>
          </a:p>
          <a:p>
            <a:pPr marL="285750" indent="-285750" defTabSz="800100">
              <a:lnSpc>
                <a:spcPct val="90000"/>
              </a:lnSpc>
              <a:spcBef>
                <a:spcPct val="0"/>
              </a:spcBef>
              <a:spcAft>
                <a:spcPct val="35000"/>
              </a:spcAft>
              <a:buFont typeface="Arial" panose="020B0604020202020204" pitchFamily="34" charset="0"/>
              <a:buChar char="•"/>
            </a:pPr>
            <a:r>
              <a:rPr lang="en-US" sz="2000" i="1" dirty="0" smtClean="0">
                <a:solidFill>
                  <a:schemeClr val="tx1"/>
                </a:solidFill>
                <a:latin typeface="Calibri" panose="020F0502020204030204" pitchFamily="34" charset="0"/>
              </a:rPr>
              <a:t>89</a:t>
            </a:r>
            <a:r>
              <a:rPr lang="en-US" sz="2000" i="1" dirty="0">
                <a:solidFill>
                  <a:schemeClr val="tx1"/>
                </a:solidFill>
                <a:latin typeface="Calibri" panose="020F0502020204030204" pitchFamily="34" charset="0"/>
              </a:rPr>
              <a:t>% of </a:t>
            </a:r>
            <a:r>
              <a:rPr lang="en-US" sz="2000" i="1" dirty="0" smtClean="0">
                <a:solidFill>
                  <a:schemeClr val="tx1"/>
                </a:solidFill>
                <a:latin typeface="Calibri" panose="020F0502020204030204" pitchFamily="34" charset="0"/>
              </a:rPr>
              <a:t>eligible patients </a:t>
            </a:r>
            <a:r>
              <a:rPr lang="en-US" sz="2000" i="1" dirty="0">
                <a:solidFill>
                  <a:schemeClr val="tx1"/>
                </a:solidFill>
                <a:latin typeface="Calibri" panose="020F0502020204030204" pitchFamily="34" charset="0"/>
              </a:rPr>
              <a:t>declined to be </a:t>
            </a:r>
            <a:r>
              <a:rPr lang="en-US" sz="2000" i="1" dirty="0" smtClean="0">
                <a:solidFill>
                  <a:schemeClr val="tx1"/>
                </a:solidFill>
                <a:latin typeface="Calibri" panose="020F0502020204030204" pitchFamily="34" charset="0"/>
              </a:rPr>
              <a:t>enrolled</a:t>
            </a:r>
            <a:endParaRPr lang="en-US" sz="2000" dirty="0">
              <a:solidFill>
                <a:schemeClr val="tx1"/>
              </a:solidFill>
              <a:latin typeface="Calibri" panose="020F0502020204030204" pitchFamily="34" charset="0"/>
            </a:endParaRPr>
          </a:p>
        </p:txBody>
      </p:sp>
      <p:sp>
        <p:nvSpPr>
          <p:cNvPr id="11" name="Freeform 10"/>
          <p:cNvSpPr/>
          <p:nvPr/>
        </p:nvSpPr>
        <p:spPr>
          <a:xfrm>
            <a:off x="8779876" y="1240325"/>
            <a:ext cx="2747944" cy="4420246"/>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lvl="0" algn="ctr" defTabSz="800100" rtl="0">
              <a:spcBef>
                <a:spcPts val="800"/>
              </a:spcBef>
            </a:pPr>
            <a:r>
              <a:rPr lang="en-US" sz="2400" kern="1200" dirty="0">
                <a:solidFill>
                  <a:schemeClr val="tx1"/>
                </a:solidFill>
                <a:latin typeface="Calibri" panose="020F0502020204030204" pitchFamily="34" charset="0"/>
              </a:rPr>
              <a:t>Two longer term follow-up studies found </a:t>
            </a:r>
            <a:r>
              <a:rPr lang="en-US" sz="2400" b="1" kern="1200" dirty="0">
                <a:solidFill>
                  <a:schemeClr val="tx1"/>
                </a:solidFill>
                <a:latin typeface="Calibri" panose="020F0502020204030204" pitchFamily="34" charset="0"/>
              </a:rPr>
              <a:t>44.3% </a:t>
            </a:r>
            <a:r>
              <a:rPr lang="en-US" sz="2400" kern="1200" dirty="0">
                <a:solidFill>
                  <a:schemeClr val="tx1"/>
                </a:solidFill>
                <a:latin typeface="Calibri" panose="020F0502020204030204" pitchFamily="34" charset="0"/>
              </a:rPr>
              <a:t>on chronic opioids for chronic pain had            </a:t>
            </a:r>
            <a:r>
              <a:rPr lang="en-US" sz="2400" b="1" kern="1200" dirty="0">
                <a:solidFill>
                  <a:schemeClr val="tx1"/>
                </a:solidFill>
                <a:latin typeface="Calibri" panose="020F0502020204030204" pitchFamily="34" charset="0"/>
              </a:rPr>
              <a:t>at least 50%                pain relief </a:t>
            </a:r>
            <a:r>
              <a:rPr lang="en-US" sz="2400" baseline="30000" dirty="0">
                <a:solidFill>
                  <a:schemeClr val="tx1"/>
                </a:solidFill>
                <a:latin typeface="Calibri" panose="020F0502020204030204" pitchFamily="34" charset="0"/>
              </a:rPr>
              <a:t>5</a:t>
            </a:r>
            <a:endParaRPr lang="en-US" sz="2400" kern="1200" dirty="0">
              <a:solidFill>
                <a:schemeClr val="tx1"/>
              </a:solidFill>
              <a:latin typeface="Calibri" panose="020F0502020204030204" pitchFamily="34" charset="0"/>
            </a:endParaRPr>
          </a:p>
        </p:txBody>
      </p:sp>
      <p:sp>
        <p:nvSpPr>
          <p:cNvPr id="4" name="TextBox 3"/>
          <p:cNvSpPr txBox="1"/>
          <p:nvPr/>
        </p:nvSpPr>
        <p:spPr>
          <a:xfrm>
            <a:off x="617963" y="6121363"/>
            <a:ext cx="3077509" cy="535531"/>
          </a:xfrm>
          <a:prstGeom prst="rect">
            <a:avLst/>
          </a:prstGeom>
          <a:noFill/>
        </p:spPr>
        <p:txBody>
          <a:bodyPr wrap="none" rtlCol="0">
            <a:spAutoFit/>
          </a:bodyPr>
          <a:lstStyle/>
          <a:p>
            <a:pPr>
              <a:lnSpc>
                <a:spcPct val="90000"/>
              </a:lnSpc>
            </a:pPr>
            <a:r>
              <a:rPr lang="en-US" sz="1600" dirty="0">
                <a:latin typeface="Calibri" panose="020F0502020204030204" pitchFamily="34" charset="0"/>
              </a:rPr>
              <a:t>1. </a:t>
            </a:r>
            <a:r>
              <a:rPr lang="en-US" sz="1600" dirty="0" err="1">
                <a:latin typeface="Calibri" panose="020F0502020204030204" pitchFamily="34" charset="0"/>
              </a:rPr>
              <a:t>Meske</a:t>
            </a:r>
            <a:r>
              <a:rPr lang="en-US" sz="1600" dirty="0">
                <a:latin typeface="Calibri" panose="020F0502020204030204" pitchFamily="34" charset="0"/>
              </a:rPr>
              <a:t> DS, et al. </a:t>
            </a:r>
            <a:r>
              <a:rPr lang="en-US" sz="1600" i="1" dirty="0">
                <a:latin typeface="Calibri" panose="020F0502020204030204" pitchFamily="34" charset="0"/>
              </a:rPr>
              <a:t>J Pain Res. </a:t>
            </a:r>
            <a:r>
              <a:rPr lang="en-US" sz="1600" dirty="0" smtClean="0">
                <a:latin typeface="Calibri" panose="020F0502020204030204" pitchFamily="34" charset="0"/>
              </a:rPr>
              <a:t>2018</a:t>
            </a:r>
            <a:endParaRPr lang="en-US" sz="1600" dirty="0">
              <a:latin typeface="Calibri" panose="020F0502020204030204" pitchFamily="34" charset="0"/>
            </a:endParaRPr>
          </a:p>
          <a:p>
            <a:pPr>
              <a:lnSpc>
                <a:spcPct val="90000"/>
              </a:lnSpc>
            </a:pPr>
            <a:r>
              <a:rPr lang="en-US" sz="1600" dirty="0">
                <a:latin typeface="Calibri" panose="020F0502020204030204" pitchFamily="34" charset="0"/>
              </a:rPr>
              <a:t>2. </a:t>
            </a:r>
            <a:r>
              <a:rPr lang="en-US" sz="1600" dirty="0" err="1">
                <a:latin typeface="Calibri" panose="020F0502020204030204" pitchFamily="34" charset="0"/>
              </a:rPr>
              <a:t>Busse</a:t>
            </a:r>
            <a:r>
              <a:rPr lang="en-US" sz="1600" dirty="0">
                <a:latin typeface="Calibri" panose="020F0502020204030204" pitchFamily="34" charset="0"/>
              </a:rPr>
              <a:t> JW, et al. </a:t>
            </a:r>
            <a:r>
              <a:rPr lang="en-US" sz="1600" i="1" dirty="0">
                <a:latin typeface="Calibri" panose="020F0502020204030204" pitchFamily="34" charset="0"/>
              </a:rPr>
              <a:t>JAMA</a:t>
            </a:r>
            <a:r>
              <a:rPr lang="en-US" sz="1600" dirty="0">
                <a:latin typeface="Calibri" panose="020F0502020204030204" pitchFamily="34" charset="0"/>
              </a:rPr>
              <a:t>. </a:t>
            </a:r>
            <a:r>
              <a:rPr lang="en-US" sz="1600" dirty="0" smtClean="0">
                <a:latin typeface="Calibri" panose="020F0502020204030204" pitchFamily="34" charset="0"/>
              </a:rPr>
              <a:t>2018</a:t>
            </a:r>
            <a:endParaRPr lang="en-US" sz="1600" dirty="0">
              <a:latin typeface="Calibri" panose="020F0502020204030204" pitchFamily="34" charset="0"/>
            </a:endParaRPr>
          </a:p>
        </p:txBody>
      </p:sp>
      <p:sp>
        <p:nvSpPr>
          <p:cNvPr id="13" name="Title 1"/>
          <p:cNvSpPr>
            <a:spLocks noGrp="1"/>
          </p:cNvSpPr>
          <p:nvPr>
            <p:ph type="title"/>
          </p:nvPr>
        </p:nvSpPr>
        <p:spPr>
          <a:xfrm>
            <a:off x="0" y="0"/>
            <a:ext cx="12192000" cy="1009403"/>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Opioid Efficacy for Chronic Pain</a:t>
            </a:r>
          </a:p>
        </p:txBody>
      </p:sp>
      <p:sp>
        <p:nvSpPr>
          <p:cNvPr id="14" name="TextBox 13"/>
          <p:cNvSpPr txBox="1"/>
          <p:nvPr/>
        </p:nvSpPr>
        <p:spPr>
          <a:xfrm>
            <a:off x="4650604" y="6125467"/>
            <a:ext cx="2643288" cy="535531"/>
          </a:xfrm>
          <a:prstGeom prst="rect">
            <a:avLst/>
          </a:prstGeom>
          <a:noFill/>
        </p:spPr>
        <p:txBody>
          <a:bodyPr wrap="none" rtlCol="0">
            <a:spAutoFit/>
          </a:bodyPr>
          <a:lstStyle/>
          <a:p>
            <a:pPr>
              <a:lnSpc>
                <a:spcPct val="90000"/>
              </a:lnSpc>
            </a:pPr>
            <a:r>
              <a:rPr lang="en-US" sz="1600" dirty="0">
                <a:latin typeface="Calibri" panose="020F0502020204030204" pitchFamily="34" charset="0"/>
              </a:rPr>
              <a:t>3. Krebs EE, et al. </a:t>
            </a:r>
            <a:r>
              <a:rPr lang="en-US" sz="1600" i="1" dirty="0">
                <a:latin typeface="Calibri" panose="020F0502020204030204" pitchFamily="34" charset="0"/>
              </a:rPr>
              <a:t>JAMA</a:t>
            </a:r>
            <a:r>
              <a:rPr lang="en-US" sz="1600" dirty="0">
                <a:latin typeface="Calibri" panose="020F0502020204030204" pitchFamily="34" charset="0"/>
              </a:rPr>
              <a:t>. 2018</a:t>
            </a:r>
          </a:p>
          <a:p>
            <a:pPr>
              <a:lnSpc>
                <a:spcPct val="90000"/>
              </a:lnSpc>
            </a:pPr>
            <a:r>
              <a:rPr lang="en-US" altLang="en-US" sz="1600" dirty="0" smtClean="0">
                <a:solidFill>
                  <a:prstClr val="black"/>
                </a:solidFill>
                <a:latin typeface="Calibri" panose="020F0502020204030204" pitchFamily="34" charset="0"/>
                <a:cs typeface="Calibri" panose="020F0502020204030204" pitchFamily="34" charset="0"/>
              </a:rPr>
              <a:t>4</a:t>
            </a:r>
            <a:r>
              <a:rPr lang="en-US" altLang="en-US" sz="1600" dirty="0">
                <a:solidFill>
                  <a:prstClr val="black"/>
                </a:solidFill>
                <a:latin typeface="Calibri" panose="020F0502020204030204" pitchFamily="34" charset="0"/>
                <a:cs typeface="Calibri" panose="020F0502020204030204" pitchFamily="34" charset="0"/>
              </a:rPr>
              <a:t>. </a:t>
            </a:r>
            <a:r>
              <a:rPr lang="en-US" altLang="en-US" sz="1600" dirty="0" smtClean="0">
                <a:solidFill>
                  <a:prstClr val="black"/>
                </a:solidFill>
                <a:latin typeface="Calibri" panose="020F0502020204030204" pitchFamily="34" charset="0"/>
                <a:cs typeface="Calibri" panose="020F0502020204030204" pitchFamily="34" charset="0"/>
              </a:rPr>
              <a:t>Webster L. </a:t>
            </a:r>
            <a:r>
              <a:rPr lang="en-US" altLang="en-US" sz="1600" i="1" dirty="0" smtClean="0">
                <a:solidFill>
                  <a:prstClr val="black"/>
                </a:solidFill>
                <a:latin typeface="Calibri" panose="020F0502020204030204" pitchFamily="34" charset="0"/>
                <a:cs typeface="Calibri" panose="020F0502020204030204" pitchFamily="34" charset="0"/>
              </a:rPr>
              <a:t>Pain Med. </a:t>
            </a:r>
            <a:r>
              <a:rPr lang="en-US" altLang="en-US" sz="1600" dirty="0" smtClean="0">
                <a:solidFill>
                  <a:prstClr val="black"/>
                </a:solidFill>
                <a:latin typeface="Calibri" panose="020F0502020204030204" pitchFamily="34" charset="0"/>
                <a:cs typeface="Calibri" panose="020F0502020204030204" pitchFamily="34" charset="0"/>
              </a:rPr>
              <a:t>2019</a:t>
            </a:r>
          </a:p>
        </p:txBody>
      </p:sp>
      <p:sp>
        <p:nvSpPr>
          <p:cNvPr id="15" name="TextBox 14"/>
          <p:cNvSpPr txBox="1"/>
          <p:nvPr/>
        </p:nvSpPr>
        <p:spPr>
          <a:xfrm>
            <a:off x="8168395" y="6134887"/>
            <a:ext cx="3666517" cy="313932"/>
          </a:xfrm>
          <a:prstGeom prst="rect">
            <a:avLst/>
          </a:prstGeom>
          <a:noFill/>
        </p:spPr>
        <p:txBody>
          <a:bodyPr wrap="none" rtlCol="0">
            <a:spAutoFit/>
          </a:bodyPr>
          <a:lstStyle/>
          <a:p>
            <a:pPr>
              <a:lnSpc>
                <a:spcPct val="90000"/>
              </a:lnSpc>
            </a:pPr>
            <a:r>
              <a:rPr lang="en-US" altLang="en-US" sz="1600" dirty="0" smtClean="0">
                <a:solidFill>
                  <a:prstClr val="black"/>
                </a:solidFill>
                <a:latin typeface="Calibri" panose="020F0502020204030204" pitchFamily="34" charset="0"/>
                <a:cs typeface="Calibri" panose="020F0502020204030204" pitchFamily="34" charset="0"/>
              </a:rPr>
              <a:t>5. Noble </a:t>
            </a:r>
            <a:r>
              <a:rPr lang="en-US" altLang="en-US" sz="1600" dirty="0">
                <a:solidFill>
                  <a:prstClr val="black"/>
                </a:solidFill>
                <a:latin typeface="Calibri" panose="020F0502020204030204" pitchFamily="34" charset="0"/>
                <a:cs typeface="Calibri" panose="020F0502020204030204" pitchFamily="34" charset="0"/>
              </a:rPr>
              <a:t>M, et al. </a:t>
            </a:r>
            <a:r>
              <a:rPr lang="en-US" altLang="en-US" sz="1600" i="1" dirty="0">
                <a:solidFill>
                  <a:prstClr val="black"/>
                </a:solidFill>
                <a:latin typeface="Calibri" panose="020F0502020204030204" pitchFamily="34" charset="0"/>
                <a:cs typeface="Calibri" panose="020F0502020204030204" pitchFamily="34" charset="0"/>
              </a:rPr>
              <a:t>Cochrane </a:t>
            </a:r>
            <a:r>
              <a:rPr lang="en-US" altLang="en-US" sz="1600" i="1" dirty="0" err="1" smtClean="0">
                <a:solidFill>
                  <a:prstClr val="black"/>
                </a:solidFill>
                <a:latin typeface="Calibri" panose="020F0502020204030204" pitchFamily="34" charset="0"/>
                <a:cs typeface="Calibri" panose="020F0502020204030204" pitchFamily="34" charset="0"/>
              </a:rPr>
              <a:t>Syst</a:t>
            </a:r>
            <a:r>
              <a:rPr lang="en-US" altLang="en-US" sz="1600" i="1" dirty="0" smtClean="0">
                <a:solidFill>
                  <a:prstClr val="black"/>
                </a:solidFill>
                <a:latin typeface="Calibri" panose="020F0502020204030204" pitchFamily="34" charset="0"/>
                <a:cs typeface="Calibri" panose="020F0502020204030204" pitchFamily="34" charset="0"/>
              </a:rPr>
              <a:t> Rev. </a:t>
            </a:r>
            <a:r>
              <a:rPr lang="en-US" altLang="en-US" sz="1600" dirty="0" smtClean="0">
                <a:solidFill>
                  <a:prstClr val="black"/>
                </a:solidFill>
                <a:latin typeface="Calibri" panose="020F0502020204030204" pitchFamily="34" charset="0"/>
                <a:cs typeface="Calibri" panose="020F0502020204030204" pitchFamily="34" charset="0"/>
              </a:rPr>
              <a:t>2010</a:t>
            </a:r>
            <a:endParaRPr lang="en-US" sz="1600" dirty="0">
              <a:latin typeface="Calibri" panose="020F0502020204030204" pitchFamily="34" charset="0"/>
            </a:endParaRPr>
          </a:p>
        </p:txBody>
      </p:sp>
    </p:spTree>
    <p:extLst>
      <p:ext uri="{BB962C8B-B14F-4D97-AF65-F5344CB8AC3E}">
        <p14:creationId xmlns:p14="http://schemas.microsoft.com/office/powerpoint/2010/main" val="4292509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80844" y="1619634"/>
            <a:ext cx="4668699" cy="2169662"/>
            <a:chOff x="-180844" y="1619634"/>
            <a:chExt cx="4668699" cy="2169662"/>
          </a:xfrm>
        </p:grpSpPr>
        <p:sp>
          <p:nvSpPr>
            <p:cNvPr id="18" name="Freeform 17"/>
            <p:cNvSpPr/>
            <p:nvPr/>
          </p:nvSpPr>
          <p:spPr>
            <a:xfrm>
              <a:off x="2742698"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235" tIns="716235" rIns="142240" bIns="142240" numCol="1" spcCol="1270" anchor="ctr" anchorCtr="0">
              <a:noAutofit/>
            </a:bodyPr>
            <a:lstStyle/>
            <a:p>
              <a:pPr algn="ctr" defTabSz="88900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8" name="Group 27"/>
            <p:cNvGrpSpPr/>
            <p:nvPr/>
          </p:nvGrpSpPr>
          <p:grpSpPr>
            <a:xfrm>
              <a:off x="-180844" y="1619634"/>
              <a:ext cx="4558688" cy="1437384"/>
              <a:chOff x="189310" y="1645762"/>
              <a:chExt cx="4297352" cy="1439372"/>
            </a:xfrm>
          </p:grpSpPr>
          <p:sp>
            <p:nvSpPr>
              <p:cNvPr id="29" name="TextBox 28"/>
              <p:cNvSpPr txBox="1"/>
              <p:nvPr/>
            </p:nvSpPr>
            <p:spPr>
              <a:xfrm>
                <a:off x="3197958" y="2684471"/>
                <a:ext cx="1288704" cy="400663"/>
              </a:xfrm>
              <a:prstGeom prst="rect">
                <a:avLst/>
              </a:prstGeom>
              <a:noFill/>
            </p:spPr>
            <p:txBody>
              <a:bodyPr wrap="square" rtlCol="0">
                <a:spAutoFit/>
              </a:bodyPr>
              <a:lstStyle/>
              <a:p>
                <a:pPr algn="ct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a:t>
                </a:r>
              </a:p>
            </p:txBody>
          </p:sp>
          <p:sp>
            <p:nvSpPr>
              <p:cNvPr id="30" name="Rectangle 29"/>
              <p:cNvSpPr/>
              <p:nvPr/>
            </p:nvSpPr>
            <p:spPr>
              <a:xfrm>
                <a:off x="189310" y="1645762"/>
                <a:ext cx="2771599" cy="139923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Exercise</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Manual therapies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Orthotics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TENS</a:t>
                </a:r>
              </a:p>
              <a:p>
                <a:pPr marL="0" lvl="1" algn="r" defTabSz="400050">
                  <a:lnSpc>
                    <a:spcPct val="80000"/>
                  </a:lnSpc>
                  <a:spcBef>
                    <a:spcPct val="0"/>
                  </a:spcBef>
                  <a:buClr>
                    <a:srgbClr val="E51837"/>
                  </a:buClr>
                </a:pPr>
                <a:r>
                  <a:rPr lang="en-US" sz="1600" b="1" dirty="0">
                    <a:solidFill>
                      <a:prstClr val="black"/>
                    </a:solidFill>
                    <a:latin typeface="Calibri" panose="020F0502020204030204" pitchFamily="34" charset="0"/>
                    <a:cs typeface="Calibri" panose="020F0502020204030204" pitchFamily="34" charset="0"/>
                  </a:rPr>
                  <a:t>Other modalities</a:t>
                </a:r>
              </a:p>
              <a:p>
                <a:pPr marL="0" lvl="1" algn="r" defTabSz="400050">
                  <a:lnSpc>
                    <a:spcPct val="80000"/>
                  </a:lnSpc>
                  <a:spcBef>
                    <a:spcPct val="0"/>
                  </a:spcBef>
                  <a:spcAft>
                    <a:spcPct val="15000"/>
                  </a:spcAft>
                  <a:buClr>
                    <a:srgbClr val="E51837"/>
                  </a:buClr>
                </a:pPr>
                <a:r>
                  <a:rPr lang="en-US" sz="1400" i="1" dirty="0">
                    <a:solidFill>
                      <a:prstClr val="black"/>
                    </a:solidFill>
                    <a:latin typeface="Calibri" panose="020F0502020204030204" pitchFamily="34" charset="0"/>
                    <a:cs typeface="Calibri" panose="020F0502020204030204" pitchFamily="34" charset="0"/>
                  </a:rPr>
                  <a:t>(heat, cold, stretch)</a:t>
                </a:r>
              </a:p>
            </p:txBody>
          </p:sp>
        </p:grpSp>
      </p:grpSp>
      <p:grpSp>
        <p:nvGrpSpPr>
          <p:cNvPr id="41" name="Group 40"/>
          <p:cNvGrpSpPr/>
          <p:nvPr/>
        </p:nvGrpSpPr>
        <p:grpSpPr>
          <a:xfrm>
            <a:off x="806787" y="3879692"/>
            <a:ext cx="3758298" cy="2180170"/>
            <a:chOff x="806787" y="3879692"/>
            <a:chExt cx="3758298" cy="2180170"/>
          </a:xfrm>
        </p:grpSpPr>
        <p:sp>
          <p:nvSpPr>
            <p:cNvPr id="15" name="Freeform 14"/>
            <p:cNvSpPr/>
            <p:nvPr/>
          </p:nvSpPr>
          <p:spPr>
            <a:xfrm>
              <a:off x="2755708" y="3879692"/>
              <a:ext cx="1723477" cy="1768553"/>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451" tIns="92456" rIns="92457"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31" name="Group 30"/>
            <p:cNvGrpSpPr/>
            <p:nvPr/>
          </p:nvGrpSpPr>
          <p:grpSpPr>
            <a:xfrm>
              <a:off x="806787" y="4318542"/>
              <a:ext cx="3758298" cy="1741320"/>
              <a:chOff x="822120" y="4344670"/>
              <a:chExt cx="3828036" cy="1743728"/>
            </a:xfrm>
          </p:grpSpPr>
          <p:sp>
            <p:nvSpPr>
              <p:cNvPr id="32" name="TextBox 31"/>
              <p:cNvSpPr txBox="1"/>
              <p:nvPr/>
            </p:nvSpPr>
            <p:spPr>
              <a:xfrm>
                <a:off x="2786055" y="4344670"/>
                <a:ext cx="1864101" cy="369843"/>
              </a:xfrm>
              <a:prstGeom prst="rect">
                <a:avLst/>
              </a:prstGeom>
              <a:noFill/>
              <a:ln>
                <a:noFill/>
              </a:ln>
            </p:spPr>
            <p:txBody>
              <a:bodyPr wrap="square" rtlCol="0">
                <a:spAutoFit/>
              </a:bodyPr>
              <a:lstStyle/>
              <a:p>
                <a:pPr algn="ctr" defTabSz="577850">
                  <a:lnSpc>
                    <a:spcPct val="90000"/>
                  </a:lnSpc>
                  <a:spcBef>
                    <a:spcPct val="0"/>
                  </a:spcBef>
                  <a:spcAft>
                    <a:spcPct val="35000"/>
                  </a:spcAft>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p>
            </p:txBody>
          </p:sp>
          <p:sp>
            <p:nvSpPr>
              <p:cNvPr id="33" name="Rectangle 32"/>
              <p:cNvSpPr/>
              <p:nvPr/>
            </p:nvSpPr>
            <p:spPr>
              <a:xfrm>
                <a:off x="822120" y="4627520"/>
                <a:ext cx="2143387" cy="146087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smtClean="0">
                    <a:solidFill>
                      <a:prstClr val="black"/>
                    </a:solidFill>
                    <a:latin typeface="Calibri" panose="020F0502020204030204" pitchFamily="34" charset="0"/>
                    <a:cs typeface="Calibri" panose="020F0502020204030204" pitchFamily="34" charset="0"/>
                  </a:rPr>
                  <a:t>NSAIDs</a:t>
                </a:r>
                <a:endParaRPr lang="en-US" sz="1600" b="1" dirty="0">
                  <a:solidFill>
                    <a:prstClr val="black"/>
                  </a:solidFill>
                  <a:latin typeface="Calibri" panose="020F0502020204030204" pitchFamily="34" charset="0"/>
                  <a:cs typeface="Calibri" panose="020F0502020204030204" pitchFamily="34" charset="0"/>
                </a:endParaRP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Anticonvulsants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Antidepressants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Topical agents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Opioids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Others</a:t>
                </a:r>
              </a:p>
            </p:txBody>
          </p:sp>
        </p:grpSp>
      </p:grpSp>
      <p:grpSp>
        <p:nvGrpSpPr>
          <p:cNvPr id="39" name="Group 38"/>
          <p:cNvGrpSpPr/>
          <p:nvPr/>
        </p:nvGrpSpPr>
        <p:grpSpPr>
          <a:xfrm>
            <a:off x="4537546" y="3879691"/>
            <a:ext cx="4033910" cy="2180228"/>
            <a:chOff x="4537546" y="3879691"/>
            <a:chExt cx="4033910" cy="2180228"/>
          </a:xfrm>
        </p:grpSpPr>
        <p:sp>
          <p:nvSpPr>
            <p:cNvPr id="16" name="Freeform 15"/>
            <p:cNvSpPr/>
            <p:nvPr/>
          </p:nvSpPr>
          <p:spPr>
            <a:xfrm>
              <a:off x="4581066" y="3879691"/>
              <a:ext cx="1745157" cy="1768554"/>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7" rIns="666452"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grpSp>
          <p:nvGrpSpPr>
            <p:cNvPr id="25" name="Group 24"/>
            <p:cNvGrpSpPr/>
            <p:nvPr/>
          </p:nvGrpSpPr>
          <p:grpSpPr>
            <a:xfrm>
              <a:off x="4537546" y="4360453"/>
              <a:ext cx="4033910" cy="1699466"/>
              <a:chOff x="4478026" y="4386582"/>
              <a:chExt cx="4108762" cy="1701816"/>
            </a:xfrm>
          </p:grpSpPr>
          <p:sp>
            <p:nvSpPr>
              <p:cNvPr id="26" name="TextBox 25"/>
              <p:cNvSpPr txBox="1"/>
              <p:nvPr/>
            </p:nvSpPr>
            <p:spPr>
              <a:xfrm>
                <a:off x="4478026" y="4386582"/>
                <a:ext cx="1818588" cy="339022"/>
              </a:xfrm>
              <a:prstGeom prst="rect">
                <a:avLst/>
              </a:prstGeom>
              <a:noFill/>
            </p:spPr>
            <p:txBody>
              <a:bodyPr wrap="square" rtlCol="0">
                <a:spAutoFit/>
              </a:bodyPr>
              <a:lstStyle/>
              <a:p>
                <a:pPr algn="ct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Procedural</a:t>
                </a:r>
              </a:p>
            </p:txBody>
          </p:sp>
          <p:sp>
            <p:nvSpPr>
              <p:cNvPr id="27" name="Rectangle 26"/>
              <p:cNvSpPr/>
              <p:nvPr/>
            </p:nvSpPr>
            <p:spPr>
              <a:xfrm>
                <a:off x="6132352" y="4627520"/>
                <a:ext cx="2454436" cy="1460878"/>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Acupuncture</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Nerve blocks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Steroid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Trigger point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Stimulators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Pumps</a:t>
                </a:r>
              </a:p>
            </p:txBody>
          </p:sp>
        </p:grpSp>
      </p:grpSp>
      <p:grpSp>
        <p:nvGrpSpPr>
          <p:cNvPr id="38" name="Group 37"/>
          <p:cNvGrpSpPr/>
          <p:nvPr/>
        </p:nvGrpSpPr>
        <p:grpSpPr>
          <a:xfrm>
            <a:off x="4581066" y="1696826"/>
            <a:ext cx="4160378" cy="2092470"/>
            <a:chOff x="4581066" y="1696826"/>
            <a:chExt cx="4160378" cy="2092470"/>
          </a:xfrm>
        </p:grpSpPr>
        <p:sp>
          <p:nvSpPr>
            <p:cNvPr id="17" name="Freeform 16"/>
            <p:cNvSpPr/>
            <p:nvPr/>
          </p:nvSpPr>
          <p:spPr>
            <a:xfrm>
              <a:off x="4581066"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666451" rIns="666451" bIns="92456"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2" name="Group 21"/>
            <p:cNvGrpSpPr/>
            <p:nvPr/>
          </p:nvGrpSpPr>
          <p:grpSpPr>
            <a:xfrm>
              <a:off x="4600916" y="1696826"/>
              <a:ext cx="4140528" cy="1462586"/>
              <a:chOff x="4616249" y="1722954"/>
              <a:chExt cx="4217358" cy="1464608"/>
            </a:xfrm>
          </p:grpSpPr>
          <p:sp>
            <p:nvSpPr>
              <p:cNvPr id="23" name="TextBox 22"/>
              <p:cNvSpPr txBox="1"/>
              <p:nvPr/>
            </p:nvSpPr>
            <p:spPr>
              <a:xfrm>
                <a:off x="4616249" y="2601979"/>
                <a:ext cx="1717040" cy="585583"/>
              </a:xfrm>
              <a:prstGeom prst="rect">
                <a:avLst/>
              </a:prstGeom>
              <a:noFill/>
            </p:spPr>
            <p:txBody>
              <a:bodyPr wrap="square" rtlCol="0">
                <a:spAutoFit/>
              </a:bodyPr>
              <a:lstStyle/>
              <a:p>
                <a:pP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Psycho-behavioral</a:t>
                </a:r>
              </a:p>
            </p:txBody>
          </p:sp>
          <p:sp>
            <p:nvSpPr>
              <p:cNvPr id="24" name="Rectangle 23"/>
              <p:cNvSpPr/>
              <p:nvPr/>
            </p:nvSpPr>
            <p:spPr>
              <a:xfrm>
                <a:off x="6132352" y="1722954"/>
                <a:ext cx="2701255" cy="992411"/>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CBT/ACT</a:t>
                </a:r>
                <a:endParaRPr lang="en-US" sz="1100" dirty="0">
                  <a:solidFill>
                    <a:prstClr val="black"/>
                  </a:solidFill>
                  <a:latin typeface="Calibri" panose="020F0502020204030204" pitchFamily="34" charset="0"/>
                  <a:cs typeface="Calibri" panose="020F0502020204030204" pitchFamily="34" charset="0"/>
                </a:endParaRP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Tx mood/trauma issues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Address substances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Meditation</a:t>
                </a:r>
              </a:p>
            </p:txBody>
          </p:sp>
        </p:grpSp>
      </p:grpSp>
      <p:sp>
        <p:nvSpPr>
          <p:cNvPr id="2" name="Title 1"/>
          <p:cNvSpPr>
            <a:spLocks noGrp="1"/>
          </p:cNvSpPr>
          <p:nvPr>
            <p:ph type="title"/>
          </p:nvPr>
        </p:nvSpPr>
        <p:spPr>
          <a:xfrm>
            <a:off x="0" y="-13825"/>
            <a:ext cx="12192000" cy="96544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Multidimensional Care for Chronic Pain</a:t>
            </a:r>
          </a:p>
        </p:txBody>
      </p:sp>
      <p:grpSp>
        <p:nvGrpSpPr>
          <p:cNvPr id="3" name="Group 2"/>
          <p:cNvGrpSpPr/>
          <p:nvPr/>
        </p:nvGrpSpPr>
        <p:grpSpPr>
          <a:xfrm>
            <a:off x="-15332" y="1099213"/>
            <a:ext cx="8405649" cy="5521572"/>
            <a:chOff x="-15332" y="1099213"/>
            <a:chExt cx="8405649" cy="5521572"/>
          </a:xfrm>
        </p:grpSpPr>
        <p:grpSp>
          <p:nvGrpSpPr>
            <p:cNvPr id="4" name="Group 3"/>
            <p:cNvGrpSpPr/>
            <p:nvPr/>
          </p:nvGrpSpPr>
          <p:grpSpPr>
            <a:xfrm>
              <a:off x="-15332" y="3518129"/>
              <a:ext cx="8405649" cy="562623"/>
              <a:chOff x="0" y="3544259"/>
              <a:chExt cx="8561621" cy="563401"/>
            </a:xfrm>
          </p:grpSpPr>
          <p:sp>
            <p:nvSpPr>
              <p:cNvPr id="5" name="TextBox 4"/>
              <p:cNvSpPr txBox="1"/>
              <p:nvPr/>
            </p:nvSpPr>
            <p:spPr>
              <a:xfrm>
                <a:off x="0" y="3544259"/>
                <a:ext cx="1849945" cy="523944"/>
              </a:xfrm>
              <a:prstGeom prst="rect">
                <a:avLst/>
              </a:prstGeom>
              <a:noFill/>
            </p:spPr>
            <p:txBody>
              <a:bodyPr wrap="square" rtlCol="0">
                <a:spAutoFit/>
              </a:bodyPr>
              <a:lstStyle/>
              <a:p>
                <a:pPr algn="r">
                  <a:lnSpc>
                    <a:spcPct val="70000"/>
                  </a:lnSpc>
                </a:pPr>
                <a:r>
                  <a:rPr lang="en-US" sz="2000" b="1" dirty="0">
                    <a:solidFill>
                      <a:srgbClr val="E31837"/>
                    </a:solidFill>
                    <a:latin typeface="Calibri" panose="020F0502020204030204" pitchFamily="34" charset="0"/>
                  </a:rPr>
                  <a:t>Cultivate</a:t>
                </a:r>
              </a:p>
              <a:p>
                <a:pPr algn="r">
                  <a:lnSpc>
                    <a:spcPct val="70000"/>
                  </a:lnSpc>
                </a:pPr>
                <a:r>
                  <a:rPr lang="en-US" sz="2000" b="1" dirty="0">
                    <a:solidFill>
                      <a:srgbClr val="E31837"/>
                    </a:solidFill>
                    <a:latin typeface="Calibri" panose="020F0502020204030204" pitchFamily="34" charset="0"/>
                  </a:rPr>
                  <a:t>Well-being</a:t>
                </a:r>
              </a:p>
            </p:txBody>
          </p:sp>
          <p:grpSp>
            <p:nvGrpSpPr>
              <p:cNvPr id="6" name="Group 5"/>
              <p:cNvGrpSpPr/>
              <p:nvPr/>
            </p:nvGrpSpPr>
            <p:grpSpPr>
              <a:xfrm>
                <a:off x="1805654" y="3583716"/>
                <a:ext cx="6755967" cy="523944"/>
                <a:chOff x="1805654" y="3583716"/>
                <a:chExt cx="6755967" cy="523944"/>
              </a:xfrm>
            </p:grpSpPr>
            <p:sp>
              <p:nvSpPr>
                <p:cNvPr id="7" name="TextBox 6"/>
                <p:cNvSpPr txBox="1"/>
                <p:nvPr/>
              </p:nvSpPr>
              <p:spPr>
                <a:xfrm>
                  <a:off x="7298645" y="3583716"/>
                  <a:ext cx="1262976" cy="523944"/>
                </a:xfrm>
                <a:prstGeom prst="rect">
                  <a:avLst/>
                </a:prstGeom>
                <a:noFill/>
              </p:spPr>
              <p:txBody>
                <a:bodyPr wrap="square" rtlCol="0">
                  <a:spAutoFit/>
                </a:bodyPr>
                <a:lstStyle/>
                <a:p>
                  <a:pPr>
                    <a:lnSpc>
                      <a:spcPct val="70000"/>
                    </a:lnSpc>
                  </a:pPr>
                  <a:r>
                    <a:rPr lang="en-US" sz="2000" b="1" dirty="0">
                      <a:solidFill>
                        <a:srgbClr val="E31837"/>
                      </a:solidFill>
                      <a:latin typeface="Calibri" panose="020F0502020204030204" pitchFamily="34" charset="0"/>
                    </a:rPr>
                    <a:t>Reduce Pain</a:t>
                  </a:r>
                </a:p>
              </p:txBody>
            </p:sp>
            <p:cxnSp>
              <p:nvCxnSpPr>
                <p:cNvPr id="8" name="Straight Arrow Connector 7"/>
                <p:cNvCxnSpPr/>
                <p:nvPr/>
              </p:nvCxnSpPr>
              <p:spPr>
                <a:xfrm>
                  <a:off x="1805654" y="3875581"/>
                  <a:ext cx="5524806" cy="0"/>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3535463" y="1099213"/>
              <a:ext cx="2107521" cy="5521572"/>
              <a:chOff x="3550795" y="1125342"/>
              <a:chExt cx="2146627" cy="5529207"/>
            </a:xfrm>
          </p:grpSpPr>
          <p:sp>
            <p:nvSpPr>
              <p:cNvPr id="10" name="TextBox 9"/>
              <p:cNvSpPr txBox="1"/>
              <p:nvPr/>
            </p:nvSpPr>
            <p:spPr>
              <a:xfrm>
                <a:off x="3550795" y="6130606"/>
                <a:ext cx="2146627"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Improve </a:t>
                </a:r>
              </a:p>
              <a:p>
                <a:pPr algn="ctr">
                  <a:lnSpc>
                    <a:spcPct val="70000"/>
                  </a:lnSpc>
                </a:pPr>
                <a:r>
                  <a:rPr lang="en-US" sz="2000" b="1" dirty="0">
                    <a:solidFill>
                      <a:srgbClr val="E31837"/>
                    </a:solidFill>
                    <a:latin typeface="Calibri" panose="020F0502020204030204" pitchFamily="34" charset="0"/>
                  </a:rPr>
                  <a:t>Quality of Life</a:t>
                </a:r>
              </a:p>
            </p:txBody>
          </p:sp>
          <p:grpSp>
            <p:nvGrpSpPr>
              <p:cNvPr id="11" name="Group 10"/>
              <p:cNvGrpSpPr/>
              <p:nvPr/>
            </p:nvGrpSpPr>
            <p:grpSpPr>
              <a:xfrm>
                <a:off x="3821091" y="1125342"/>
                <a:ext cx="1453786" cy="4990611"/>
                <a:chOff x="3821091" y="1125342"/>
                <a:chExt cx="1453786" cy="4990611"/>
              </a:xfrm>
            </p:grpSpPr>
            <p:sp>
              <p:nvSpPr>
                <p:cNvPr id="12" name="TextBox 11"/>
                <p:cNvSpPr txBox="1"/>
                <p:nvPr/>
              </p:nvSpPr>
              <p:spPr>
                <a:xfrm>
                  <a:off x="3821091" y="1125342"/>
                  <a:ext cx="1453786"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Restore Function</a:t>
                  </a:r>
                </a:p>
              </p:txBody>
            </p:sp>
            <p:cxnSp>
              <p:nvCxnSpPr>
                <p:cNvPr id="13" name="Straight Arrow Connector 12"/>
                <p:cNvCxnSpPr/>
                <p:nvPr/>
              </p:nvCxnSpPr>
              <p:spPr>
                <a:xfrm>
                  <a:off x="4553354" y="1666460"/>
                  <a:ext cx="0" cy="4449493"/>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9" name="Oval 18"/>
            <p:cNvSpPr/>
            <p:nvPr/>
          </p:nvSpPr>
          <p:spPr>
            <a:xfrm>
              <a:off x="4013332" y="3310289"/>
              <a:ext cx="1017708" cy="983914"/>
            </a:xfrm>
            <a:prstGeom prst="ellipse">
              <a:avLst/>
            </a:prstGeom>
            <a:solidFill>
              <a:srgbClr val="214A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Calibri" panose="020F0502020204030204" pitchFamily="34" charset="0"/>
              </a:endParaRPr>
            </a:p>
          </p:txBody>
        </p:sp>
        <p:sp>
          <p:nvSpPr>
            <p:cNvPr id="20" name="TextBox 19"/>
            <p:cNvSpPr txBox="1"/>
            <p:nvPr/>
          </p:nvSpPr>
          <p:spPr>
            <a:xfrm>
              <a:off x="4002831" y="3549854"/>
              <a:ext cx="1038709" cy="535531"/>
            </a:xfrm>
            <a:prstGeom prst="rect">
              <a:avLst/>
            </a:prstGeom>
            <a:noFill/>
          </p:spPr>
          <p:txBody>
            <a:bodyPr wrap="square" rtlCol="0">
              <a:spAutoFit/>
            </a:bodyPr>
            <a:lstStyle/>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SELF</a:t>
              </a:r>
            </a:p>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CARE</a:t>
              </a:r>
            </a:p>
          </p:txBody>
        </p:sp>
      </p:grpSp>
      <p:sp>
        <p:nvSpPr>
          <p:cNvPr id="21" name="Freeform 20"/>
          <p:cNvSpPr/>
          <p:nvPr/>
        </p:nvSpPr>
        <p:spPr>
          <a:xfrm>
            <a:off x="5259546" y="4575255"/>
            <a:ext cx="3251576" cy="1446308"/>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282" tIns="439612" rIns="77535" bIns="77535" numCol="1" spcCol="1270" anchor="t" anchorCtr="0">
            <a:noAutofit/>
          </a:bodyPr>
          <a:lstStyle/>
          <a:p>
            <a:pPr marL="285750" lvl="1" indent="-285750" defTabSz="400050">
              <a:lnSpc>
                <a:spcPct val="90000"/>
              </a:lnSpc>
              <a:spcBef>
                <a:spcPct val="0"/>
              </a:spcBef>
              <a:spcAft>
                <a:spcPct val="15000"/>
              </a:spcAft>
              <a:buClr>
                <a:srgbClr val="E51837"/>
              </a:buClr>
              <a:buFont typeface="Wingdings" pitchFamily="2" charset="2"/>
              <a:buChar char="§"/>
            </a:pPr>
            <a:endParaRPr lang="en-US" sz="1600" dirty="0">
              <a:solidFill>
                <a:prstClr val="black">
                  <a:hueOff val="0"/>
                  <a:satOff val="0"/>
                  <a:lumOff val="0"/>
                  <a:alphaOff val="0"/>
                </a:prstClr>
              </a:solidFill>
              <a:latin typeface="Whitney Medium" pitchFamily="50" charset="0"/>
            </a:endParaRPr>
          </a:p>
        </p:txBody>
      </p:sp>
      <p:sp>
        <p:nvSpPr>
          <p:cNvPr id="35" name="TextBox 34"/>
          <p:cNvSpPr txBox="1">
            <a:spLocks noChangeArrowheads="1"/>
          </p:cNvSpPr>
          <p:nvPr/>
        </p:nvSpPr>
        <p:spPr bwMode="auto">
          <a:xfrm>
            <a:off x="8679394" y="1220044"/>
            <a:ext cx="3140766" cy="2425279"/>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400" dirty="0">
                <a:ea typeface="MS PGothic" panose="020B0600070205080204" pitchFamily="34" charset="-128"/>
              </a:rPr>
              <a:t>Studies on all pharmacologic  and nonpharmacologic treatments for chronic pain are </a:t>
            </a:r>
            <a:r>
              <a:rPr lang="en-US" altLang="en-US" sz="2400" u="sng" dirty="0">
                <a:ea typeface="MS PGothic" panose="020B0600070205080204" pitchFamily="34" charset="-128"/>
              </a:rPr>
              <a:t>&lt;</a:t>
            </a:r>
            <a:r>
              <a:rPr lang="en-US" altLang="en-US" sz="2400" dirty="0">
                <a:ea typeface="MS PGothic" panose="020B0600070205080204" pitchFamily="34" charset="-128"/>
              </a:rPr>
              <a:t> 12 m, vast majority are </a:t>
            </a:r>
            <a:r>
              <a:rPr lang="en-US" altLang="en-US" sz="2400" u="sng" dirty="0">
                <a:ea typeface="MS PGothic" panose="020B0600070205080204" pitchFamily="34" charset="-128"/>
              </a:rPr>
              <a:t>&lt;</a:t>
            </a:r>
            <a:r>
              <a:rPr lang="en-US" altLang="en-US" sz="2400" dirty="0">
                <a:ea typeface="MS PGothic" panose="020B0600070205080204" pitchFamily="34" charset="-128"/>
              </a:rPr>
              <a:t> 12 w</a:t>
            </a:r>
          </a:p>
          <a:p>
            <a:pPr eaLnBrk="0" hangingPunct="0">
              <a:spcBef>
                <a:spcPct val="0"/>
              </a:spcBef>
              <a:buFontTx/>
              <a:buNone/>
              <a:defRPr/>
            </a:pPr>
            <a:endParaRPr lang="en-US" altLang="en-US" sz="500" dirty="0" smtClean="0">
              <a:ea typeface="MS PGothic" panose="020B0600070205080204" pitchFamily="34" charset="-128"/>
            </a:endParaRPr>
          </a:p>
          <a:p>
            <a:pPr eaLnBrk="0" hangingPunct="0">
              <a:spcBef>
                <a:spcPct val="0"/>
              </a:spcBef>
              <a:buFontTx/>
              <a:buNone/>
              <a:defRPr/>
            </a:pPr>
            <a:endParaRPr lang="en-US" altLang="en-US" sz="500" dirty="0">
              <a:ea typeface="MS PGothic" panose="020B0600070205080204" pitchFamily="34" charset="-128"/>
            </a:endParaRPr>
          </a:p>
          <a:p>
            <a:pPr eaLnBrk="0" hangingPunct="0">
              <a:spcBef>
                <a:spcPct val="0"/>
              </a:spcBef>
              <a:buFontTx/>
              <a:buNone/>
              <a:defRPr/>
            </a:pPr>
            <a:r>
              <a:rPr lang="en-US" altLang="en-US" sz="1200" dirty="0" err="1">
                <a:ea typeface="MS PGothic" panose="020B0600070205080204" pitchFamily="34" charset="-128"/>
              </a:rPr>
              <a:t>Tayeb</a:t>
            </a:r>
            <a:r>
              <a:rPr lang="en-US" altLang="en-US" sz="1200" dirty="0">
                <a:ea typeface="MS PGothic" panose="020B0600070205080204" pitchFamily="34" charset="-128"/>
              </a:rPr>
              <a:t> BO, et al. </a:t>
            </a:r>
            <a:r>
              <a:rPr lang="en-US" altLang="en-US" sz="1200" i="1" dirty="0">
                <a:ea typeface="MS PGothic" panose="020B0600070205080204" pitchFamily="34" charset="-128"/>
              </a:rPr>
              <a:t>Pain Med. </a:t>
            </a:r>
            <a:r>
              <a:rPr lang="en-US" altLang="en-US" sz="1200" dirty="0" smtClean="0">
                <a:ea typeface="MS PGothic" panose="020B0600070205080204" pitchFamily="34" charset="-128"/>
              </a:rPr>
              <a:t>2016</a:t>
            </a:r>
            <a:endParaRPr lang="en-US" altLang="en-US" sz="1100" dirty="0">
              <a:ea typeface="MS PGothic" panose="020B0600070205080204" pitchFamily="34" charset="-128"/>
            </a:endParaRPr>
          </a:p>
        </p:txBody>
      </p:sp>
      <p:sp>
        <p:nvSpPr>
          <p:cNvPr id="43" name="TextBox 42"/>
          <p:cNvSpPr txBox="1">
            <a:spLocks noChangeArrowheads="1"/>
          </p:cNvSpPr>
          <p:nvPr/>
        </p:nvSpPr>
        <p:spPr bwMode="auto">
          <a:xfrm>
            <a:off x="8679394" y="3873613"/>
            <a:ext cx="3140766" cy="2308324"/>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400" dirty="0">
                <a:ea typeface="MS PGothic" panose="020B0600070205080204" pitchFamily="34" charset="-128"/>
              </a:rPr>
              <a:t>Multimodal approaches are more cost-effective than single modality options</a:t>
            </a:r>
          </a:p>
          <a:p>
            <a:pPr eaLnBrk="0" hangingPunct="0">
              <a:lnSpc>
                <a:spcPct val="90000"/>
              </a:lnSpc>
              <a:spcBef>
                <a:spcPct val="0"/>
              </a:spcBef>
              <a:buFontTx/>
              <a:buNone/>
              <a:defRPr/>
            </a:pPr>
            <a:endParaRPr lang="en-US" altLang="en-US" sz="1400" dirty="0">
              <a:ea typeface="MS PGothic" panose="020B0600070205080204" pitchFamily="34" charset="-128"/>
            </a:endParaRPr>
          </a:p>
          <a:p>
            <a:pPr eaLnBrk="0" hangingPunct="0">
              <a:lnSpc>
                <a:spcPct val="90000"/>
              </a:lnSpc>
              <a:spcBef>
                <a:spcPct val="0"/>
              </a:spcBef>
              <a:buFontTx/>
              <a:buNone/>
              <a:defRPr/>
            </a:pPr>
            <a:r>
              <a:rPr lang="en-US" altLang="en-US" sz="1200" dirty="0">
                <a:ea typeface="MS PGothic" panose="020B0600070205080204" pitchFamily="34" charset="-128"/>
              </a:rPr>
              <a:t>Flor H, et al. Pain 1992</a:t>
            </a:r>
          </a:p>
          <a:p>
            <a:pPr eaLnBrk="0" hangingPunct="0">
              <a:lnSpc>
                <a:spcPct val="90000"/>
              </a:lnSpc>
              <a:spcBef>
                <a:spcPct val="0"/>
              </a:spcBef>
              <a:buFontTx/>
              <a:buNone/>
              <a:defRPr/>
            </a:pPr>
            <a:r>
              <a:rPr lang="en-US" altLang="en-US" sz="1200" dirty="0">
                <a:ea typeface="MS PGothic" panose="020B0600070205080204" pitchFamily="34" charset="-128"/>
              </a:rPr>
              <a:t>Roberts AH, et al. Clin J Pain. 1993</a:t>
            </a:r>
          </a:p>
          <a:p>
            <a:pPr eaLnBrk="0" hangingPunct="0">
              <a:lnSpc>
                <a:spcPct val="90000"/>
              </a:lnSpc>
              <a:spcBef>
                <a:spcPct val="0"/>
              </a:spcBef>
              <a:buFontTx/>
              <a:buNone/>
              <a:defRPr/>
            </a:pPr>
            <a:r>
              <a:rPr lang="en-US" altLang="en-US" sz="1200" dirty="0">
                <a:ea typeface="MS PGothic" panose="020B0600070205080204" pitchFamily="34" charset="-128"/>
              </a:rPr>
              <a:t>Patrick LE, et al. Spine. 2004</a:t>
            </a:r>
          </a:p>
          <a:p>
            <a:pPr eaLnBrk="0" hangingPunct="0">
              <a:lnSpc>
                <a:spcPct val="90000"/>
              </a:lnSpc>
              <a:spcBef>
                <a:spcPct val="0"/>
              </a:spcBef>
              <a:buFontTx/>
              <a:buNone/>
              <a:defRPr/>
            </a:pPr>
            <a:r>
              <a:rPr lang="en-US" altLang="en-US" sz="1200" dirty="0" err="1">
                <a:ea typeface="MS PGothic" panose="020B0600070205080204" pitchFamily="34" charset="-128"/>
              </a:rPr>
              <a:t>Kamper</a:t>
            </a:r>
            <a:r>
              <a:rPr lang="en-US" altLang="en-US" sz="1200" dirty="0">
                <a:ea typeface="MS PGothic" panose="020B0600070205080204" pitchFamily="34" charset="-128"/>
              </a:rPr>
              <a:t> SJ, et al. Cochrane Review. 2014</a:t>
            </a:r>
          </a:p>
        </p:txBody>
      </p:sp>
    </p:spTree>
    <p:extLst>
      <p:ext uri="{BB962C8B-B14F-4D97-AF65-F5344CB8AC3E}">
        <p14:creationId xmlns:p14="http://schemas.microsoft.com/office/powerpoint/2010/main" val="196632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0"/>
            <a:ext cx="12192000" cy="858838"/>
          </a:xfrm>
          <a:solidFill>
            <a:srgbClr val="214A5B"/>
          </a:solidFill>
          <a:ln w="38100">
            <a:miter lim="800000"/>
            <a:headEnd/>
            <a:tailEnd/>
          </a:ln>
        </p:spPr>
        <p:txBody>
          <a:bodyPr/>
          <a:lstStyle/>
          <a:p>
            <a:pPr>
              <a:defRPr/>
            </a:pPr>
            <a:r>
              <a:rPr lang="en-US" b="1" dirty="0">
                <a:solidFill>
                  <a:schemeClr val="bg1"/>
                </a:solidFill>
                <a:effectLst>
                  <a:outerShdw blurRad="38100" dist="38100" dir="2700000" algn="tl">
                    <a:srgbClr val="000000"/>
                  </a:outerShdw>
                </a:effectLst>
              </a:rPr>
              <a:t>Assessing </a:t>
            </a:r>
            <a:r>
              <a:rPr lang="en-US" b="1" dirty="0" smtClean="0">
                <a:solidFill>
                  <a:schemeClr val="bg1"/>
                </a:solidFill>
                <a:effectLst>
                  <a:outerShdw blurRad="38100" dist="38100" dir="2700000" algn="tl">
                    <a:srgbClr val="000000"/>
                  </a:outerShdw>
                </a:effectLst>
              </a:rPr>
              <a:t>Benefit </a:t>
            </a:r>
            <a:r>
              <a:rPr lang="en-US" b="1" dirty="0">
                <a:solidFill>
                  <a:schemeClr val="bg1"/>
                </a:solidFill>
                <a:effectLst>
                  <a:outerShdw blurRad="38100" dist="38100" dir="2700000" algn="tl">
                    <a:srgbClr val="000000"/>
                  </a:outerShdw>
                </a:effectLst>
              </a:rPr>
              <a:t>– PEG scale</a:t>
            </a:r>
            <a:endParaRPr lang="en-US" dirty="0">
              <a:solidFill>
                <a:schemeClr val="bg1"/>
              </a:solidFill>
              <a:effectLst>
                <a:outerShdw blurRad="38100" dist="38100" dir="2700000" algn="tl">
                  <a:srgbClr val="000000"/>
                </a:outerShdw>
              </a:effectLst>
            </a:endParaRPr>
          </a:p>
        </p:txBody>
      </p:sp>
      <p:sp>
        <p:nvSpPr>
          <p:cNvPr id="32771" name="Text Box 4"/>
          <p:cNvSpPr txBox="1">
            <a:spLocks noChangeArrowheads="1"/>
          </p:cNvSpPr>
          <p:nvPr/>
        </p:nvSpPr>
        <p:spPr bwMode="auto">
          <a:xfrm>
            <a:off x="239487" y="6428355"/>
            <a:ext cx="340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a:solidFill>
                  <a:srgbClr val="000000"/>
                </a:solidFill>
              </a:rPr>
              <a:t>Krebs EE, et al</a:t>
            </a:r>
            <a:r>
              <a:rPr lang="en-US" altLang="en-US" sz="1600" i="1" dirty="0">
                <a:solidFill>
                  <a:srgbClr val="000000"/>
                </a:solidFill>
              </a:rPr>
              <a:t>. J Gen Intern Med</a:t>
            </a:r>
            <a:r>
              <a:rPr lang="en-US" altLang="en-US" sz="1600" dirty="0">
                <a:solidFill>
                  <a:srgbClr val="000000"/>
                </a:solidFill>
              </a:rPr>
              <a:t>. 2009</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6224" t="14064" r="9373" b="25035"/>
          <a:stretch>
            <a:fillRect/>
          </a:stretch>
        </p:blipFill>
        <p:spPr bwMode="auto">
          <a:xfrm>
            <a:off x="1473962" y="1028493"/>
            <a:ext cx="9063410" cy="5230793"/>
          </a:xfrm>
          <a:prstGeom prst="rect">
            <a:avLst/>
          </a:prstGeom>
          <a:noFill/>
          <a:ln w="38100">
            <a:solidFill>
              <a:srgbClr val="004B7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39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12192000" cy="1021278"/>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outerShdw>
                </a:effectLst>
                <a:ea typeface="MS PGothic" pitchFamily="34" charset="-128"/>
                <a:cs typeface="Calibri" panose="020F0502020204030204" pitchFamily="34" charset="0"/>
              </a:rPr>
              <a:t>Problematic Opioid Use</a:t>
            </a:r>
          </a:p>
        </p:txBody>
      </p:sp>
      <p:sp>
        <p:nvSpPr>
          <p:cNvPr id="18435" name="Content Placeholder 2"/>
          <p:cNvSpPr>
            <a:spLocks noGrp="1"/>
          </p:cNvSpPr>
          <p:nvPr>
            <p:ph idx="1"/>
          </p:nvPr>
        </p:nvSpPr>
        <p:spPr>
          <a:xfrm>
            <a:off x="609600" y="1219200"/>
            <a:ext cx="10982325" cy="4876800"/>
          </a:xfrm>
        </p:spPr>
        <p:txBody>
          <a:bodyPr/>
          <a:lstStyle/>
          <a:p>
            <a:pPr eaLnBrk="1" hangingPunct="1">
              <a:spcBef>
                <a:spcPts val="600"/>
              </a:spcBef>
              <a:spcAft>
                <a:spcPts val="600"/>
              </a:spcAft>
            </a:pPr>
            <a:r>
              <a:rPr lang="en-US" altLang="en-US" sz="3000" dirty="0"/>
              <a:t>Systematic review from 38 studies </a:t>
            </a:r>
            <a:r>
              <a:rPr lang="en-US" altLang="en-US" sz="2400" dirty="0"/>
              <a:t>(26% primary </a:t>
            </a:r>
            <a:r>
              <a:rPr lang="en-US" altLang="en-US" sz="2400" dirty="0" smtClean="0"/>
              <a:t>care, </a:t>
            </a:r>
            <a:r>
              <a:rPr lang="en-US" altLang="en-US" sz="2400" dirty="0"/>
              <a:t>53% pain clinics)</a:t>
            </a:r>
            <a:endParaRPr lang="en-US" altLang="en-US" sz="3000" dirty="0"/>
          </a:p>
          <a:p>
            <a:pPr marL="457200" lvl="1" indent="0" eaLnBrk="1" hangingPunct="1">
              <a:spcBef>
                <a:spcPts val="1200"/>
              </a:spcBef>
              <a:spcAft>
                <a:spcPts val="600"/>
              </a:spcAft>
              <a:buNone/>
            </a:pPr>
            <a:r>
              <a:rPr lang="en-US" altLang="en-US" sz="3000" b="1" dirty="0">
                <a:solidFill>
                  <a:srgbClr val="DE0808"/>
                </a:solidFill>
              </a:rPr>
              <a:t>Misuse</a:t>
            </a:r>
            <a:r>
              <a:rPr lang="en-US" altLang="en-US" sz="3000" dirty="0">
                <a:solidFill>
                  <a:srgbClr val="DE0808"/>
                </a:solidFill>
              </a:rPr>
              <a:t> </a:t>
            </a:r>
            <a:r>
              <a:rPr lang="en-US" altLang="en-US" sz="3000" dirty="0"/>
              <a:t>rates: </a:t>
            </a:r>
            <a:r>
              <a:rPr lang="en-US" altLang="en-US" sz="3000" b="1" dirty="0"/>
              <a:t>21% - 29%</a:t>
            </a:r>
            <a:endParaRPr lang="en-US" altLang="en-US" dirty="0" smtClean="0"/>
          </a:p>
          <a:p>
            <a:pPr marL="457200" lvl="1" indent="0" eaLnBrk="1" hangingPunct="1">
              <a:spcBef>
                <a:spcPts val="1200"/>
              </a:spcBef>
              <a:spcAft>
                <a:spcPts val="600"/>
              </a:spcAft>
              <a:buNone/>
            </a:pPr>
            <a:r>
              <a:rPr lang="en-US" altLang="en-US" sz="2400" b="1" dirty="0"/>
              <a:t>Misuse: </a:t>
            </a:r>
            <a:r>
              <a:rPr lang="en-US" altLang="en-US" sz="2400" dirty="0"/>
              <a:t>Opioid use contrary to the directed or prescribed pattern of use, regardless of the presence or absence of harm or adverse effects. </a:t>
            </a:r>
          </a:p>
          <a:p>
            <a:pPr marL="457200" lvl="1" indent="0" eaLnBrk="1" hangingPunct="1">
              <a:spcBef>
                <a:spcPts val="1200"/>
              </a:spcBef>
              <a:spcAft>
                <a:spcPts val="600"/>
              </a:spcAft>
              <a:buNone/>
            </a:pPr>
            <a:endParaRPr lang="en-US" altLang="en-US" sz="100" dirty="0"/>
          </a:p>
          <a:p>
            <a:pPr marL="457200" lvl="1" indent="0" eaLnBrk="1" hangingPunct="1">
              <a:spcBef>
                <a:spcPts val="1200"/>
              </a:spcBef>
              <a:spcAft>
                <a:spcPts val="600"/>
              </a:spcAft>
              <a:buNone/>
            </a:pPr>
            <a:r>
              <a:rPr lang="en-US" altLang="en-US" sz="3000" b="1" dirty="0">
                <a:solidFill>
                  <a:srgbClr val="DE0808"/>
                </a:solidFill>
              </a:rPr>
              <a:t>Addiction</a:t>
            </a:r>
            <a:r>
              <a:rPr lang="en-US" altLang="en-US" sz="3000" dirty="0">
                <a:solidFill>
                  <a:srgbClr val="DE0808"/>
                </a:solidFill>
              </a:rPr>
              <a:t> </a:t>
            </a:r>
            <a:r>
              <a:rPr lang="en-US" altLang="en-US" sz="3000" dirty="0"/>
              <a:t>rates: </a:t>
            </a:r>
            <a:r>
              <a:rPr lang="en-US" altLang="en-US" sz="3000" b="1" dirty="0"/>
              <a:t>8% - 12%</a:t>
            </a:r>
            <a:endParaRPr lang="en-US" altLang="en-US" dirty="0" smtClean="0"/>
          </a:p>
          <a:p>
            <a:pPr marL="457200" lvl="1" indent="0" eaLnBrk="1" hangingPunct="1">
              <a:spcBef>
                <a:spcPts val="1200"/>
              </a:spcBef>
              <a:spcAft>
                <a:spcPts val="600"/>
              </a:spcAft>
              <a:buNone/>
            </a:pPr>
            <a:r>
              <a:rPr lang="en-US" altLang="en-US" sz="2400" b="1" dirty="0"/>
              <a:t>Addiction:</a:t>
            </a:r>
            <a:r>
              <a:rPr lang="en-US" altLang="en-US" sz="2400" dirty="0"/>
              <a:t> Pattern of continued use with experience of, or demonstrated potential for, harm (</a:t>
            </a:r>
            <a:r>
              <a:rPr lang="en-US" altLang="en-US" sz="2400" dirty="0" err="1"/>
              <a:t>eg</a:t>
            </a:r>
            <a:r>
              <a:rPr lang="en-US" altLang="en-US" sz="2400" dirty="0"/>
              <a:t>, </a:t>
            </a:r>
            <a:r>
              <a:rPr lang="ja-JP" altLang="en-US" sz="2400" dirty="0">
                <a:ea typeface="MS PGothic" pitchFamily="34" charset="-128"/>
              </a:rPr>
              <a:t>“</a:t>
            </a:r>
            <a:r>
              <a:rPr lang="en-US" altLang="ja-JP" sz="2400" dirty="0">
                <a:ea typeface="MS PGothic" pitchFamily="34" charset="-128"/>
              </a:rPr>
              <a:t>impaired control over drug use, compulsive use, continued use despite harm, and craving</a:t>
            </a:r>
            <a:r>
              <a:rPr lang="ja-JP" altLang="en-US" sz="2400" dirty="0">
                <a:ea typeface="MS PGothic" pitchFamily="34" charset="-128"/>
              </a:rPr>
              <a:t>”</a:t>
            </a:r>
            <a:r>
              <a:rPr lang="en-US" altLang="ja-JP" sz="2400" dirty="0">
                <a:ea typeface="MS PGothic" pitchFamily="34" charset="-128"/>
              </a:rPr>
              <a:t>).</a:t>
            </a:r>
            <a:endParaRPr lang="en-US" altLang="en-US" sz="2400" dirty="0"/>
          </a:p>
        </p:txBody>
      </p:sp>
      <p:sp>
        <p:nvSpPr>
          <p:cNvPr id="49156" name="Rectangle 4"/>
          <p:cNvSpPr>
            <a:spLocks noChangeArrowheads="1"/>
          </p:cNvSpPr>
          <p:nvPr/>
        </p:nvSpPr>
        <p:spPr bwMode="auto">
          <a:xfrm>
            <a:off x="609600" y="6305551"/>
            <a:ext cx="429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err="1">
                <a:solidFill>
                  <a:srgbClr val="000000"/>
                </a:solidFill>
                <a:ea typeface="MS PGothic" pitchFamily="34" charset="-128"/>
              </a:rPr>
              <a:t>Vowles</a:t>
            </a:r>
            <a:r>
              <a:rPr lang="en-US" altLang="en-US" sz="1600" dirty="0">
                <a:solidFill>
                  <a:srgbClr val="000000"/>
                </a:solidFill>
                <a:ea typeface="MS PGothic" pitchFamily="34" charset="-128"/>
              </a:rPr>
              <a:t> KE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2015</a:t>
            </a:r>
          </a:p>
        </p:txBody>
      </p:sp>
    </p:spTree>
    <p:extLst>
      <p:ext uri="{BB962C8B-B14F-4D97-AF65-F5344CB8AC3E}">
        <p14:creationId xmlns:p14="http://schemas.microsoft.com/office/powerpoint/2010/main" val="186523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Effect transition="in" filter="fade">
                                      <p:cBhvr>
                                        <p:cTn id="15" dur="500"/>
                                        <p:tgtEl>
                                          <p:spTgt spid="1843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fade">
                                      <p:cBhvr>
                                        <p:cTn id="18"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1" t="28148" r="10602" b="18272"/>
          <a:stretch/>
        </p:blipFill>
        <p:spPr bwMode="auto">
          <a:xfrm>
            <a:off x="408905" y="1211282"/>
            <a:ext cx="11527716" cy="477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0"/>
            <a:ext cx="12192000" cy="839788"/>
          </a:xfrm>
          <a:solidFill>
            <a:srgbClr val="214A5B"/>
          </a:solidFill>
        </p:spPr>
        <p:txBody>
          <a:bodyPr/>
          <a:lstStyle/>
          <a:p>
            <a:r>
              <a:rPr lang="en-US" altLang="en-US" b="1" dirty="0" smtClean="0">
                <a:solidFill>
                  <a:schemeClr val="bg1"/>
                </a:solidFill>
                <a:effectLst>
                  <a:outerShdw blurRad="38100" dist="38100" dir="2700000" algn="tl">
                    <a:srgbClr val="000000">
                      <a:alpha val="43137"/>
                    </a:srgbClr>
                  </a:outerShdw>
                </a:effectLst>
              </a:rPr>
              <a:t>Source of Prescription Opioid Misused</a:t>
            </a:r>
          </a:p>
        </p:txBody>
      </p:sp>
      <p:sp>
        <p:nvSpPr>
          <p:cNvPr id="6" name="TextBox 2"/>
          <p:cNvSpPr txBox="1">
            <a:spLocks noChangeArrowheads="1"/>
          </p:cNvSpPr>
          <p:nvPr/>
        </p:nvSpPr>
        <p:spPr bwMode="auto">
          <a:xfrm>
            <a:off x="1" y="6324600"/>
            <a:ext cx="6068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dirty="0" smtClean="0">
                <a:solidFill>
                  <a:srgbClr val="000000"/>
                </a:solidFill>
              </a:rPr>
              <a:t>SAMHSA. (2020). 2019 National Survey on Drug Use and Health</a:t>
            </a:r>
          </a:p>
        </p:txBody>
      </p:sp>
    </p:spTree>
    <p:extLst>
      <p:ext uri="{BB962C8B-B14F-4D97-AF65-F5344CB8AC3E}">
        <p14:creationId xmlns:p14="http://schemas.microsoft.com/office/powerpoint/2010/main" val="3916995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604963" y="6519864"/>
            <a:ext cx="363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ea typeface="MS PGothic" pitchFamily="34" charset="-128"/>
              </a:rPr>
              <a:t>Volkow ND et al. </a:t>
            </a:r>
            <a:r>
              <a:rPr lang="en-US" altLang="en-US" sz="1600" i="1">
                <a:solidFill>
                  <a:srgbClr val="000000"/>
                </a:solidFill>
                <a:ea typeface="MS PGothic" pitchFamily="34" charset="-128"/>
              </a:rPr>
              <a:t>N Engl J Med </a:t>
            </a:r>
            <a:r>
              <a:rPr lang="en-US" altLang="en-US" sz="1600">
                <a:solidFill>
                  <a:srgbClr val="000000"/>
                </a:solidFill>
                <a:ea typeface="MS PGothic" pitchFamily="34" charset="-128"/>
              </a:rPr>
              <a:t>2016</a:t>
            </a:r>
          </a:p>
        </p:txBody>
      </p:sp>
      <p:graphicFrame>
        <p:nvGraphicFramePr>
          <p:cNvPr id="339146" name="Group 202"/>
          <p:cNvGraphicFramePr>
            <a:graphicFrameLocks noGrp="1"/>
          </p:cNvGraphicFramePr>
          <p:nvPr>
            <p:extLst>
              <p:ext uri="{D42A27DB-BD31-4B8C-83A1-F6EECF244321}">
                <p14:modId xmlns:p14="http://schemas.microsoft.com/office/powerpoint/2010/main" val="2461980762"/>
              </p:ext>
            </p:extLst>
          </p:nvPr>
        </p:nvGraphicFramePr>
        <p:xfrm>
          <a:off x="904875" y="1219201"/>
          <a:ext cx="9953625" cy="4924425"/>
        </p:xfrm>
        <a:graphic>
          <a:graphicData uri="http://schemas.openxmlformats.org/drawingml/2006/table">
            <a:tbl>
              <a:tblPr/>
              <a:tblGrid>
                <a:gridCol w="533230">
                  <a:extLst>
                    <a:ext uri="{9D8B030D-6E8A-4147-A177-3AD203B41FA5}"/>
                  </a:extLst>
                </a:gridCol>
                <a:gridCol w="6363210">
                  <a:extLst>
                    <a:ext uri="{9D8B030D-6E8A-4147-A177-3AD203B41FA5}"/>
                  </a:extLst>
                </a:gridCol>
                <a:gridCol w="1543828">
                  <a:extLst>
                    <a:ext uri="{9D8B030D-6E8A-4147-A177-3AD203B41FA5}"/>
                  </a:extLst>
                </a:gridCol>
                <a:gridCol w="1513357">
                  <a:extLst>
                    <a:ext uri="{9D8B030D-6E8A-4147-A177-3AD203B41FA5}"/>
                  </a:extLst>
                </a:gridCol>
              </a:tblGrid>
              <a:tr h="962240">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cap="none" normalizeH="0" baseline="0" dirty="0">
                          <a:ln>
                            <a:noFill/>
                          </a:ln>
                          <a:solidFill>
                            <a:srgbClr val="C00000"/>
                          </a:solidFill>
                          <a:effectLst/>
                          <a:latin typeface="Calibri" panose="020F0502020204030204" pitchFamily="34" charset="0"/>
                        </a:rPr>
                        <a:t>Medication-related Factors</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Daily dose &gt;100 MME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Long-term opioid use </a:t>
                      </a:r>
                      <a:r>
                        <a:rPr kumimoji="0" lang="en-US" altLang="en-US" sz="2800" b="0" i="0" u="none" strike="noStrike" cap="none" normalizeH="0" baseline="0" dirty="0">
                          <a:ln>
                            <a:noFill/>
                          </a:ln>
                          <a:solidFill>
                            <a:schemeClr val="tx1"/>
                          </a:solidFill>
                          <a:effectLst/>
                          <a:latin typeface="Calibri" panose="020F0502020204030204" pitchFamily="34" charset="0"/>
                        </a:rPr>
                        <a:t>(&gt;3 mo)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ER/LA opioid formulation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&lt;2 weeks after starting ER/LA opioid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rPr>
                        <a:t>Combination opioids + benzodiazepines</a:t>
                      </a:r>
                      <a:endParaRPr kumimoji="0" lang="en-US" altLang="en-US" sz="2800" b="1"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50214" name="Title 1"/>
          <p:cNvSpPr>
            <a:spLocks noGrp="1"/>
          </p:cNvSpPr>
          <p:nvPr>
            <p:ph type="title"/>
          </p:nvPr>
        </p:nvSpPr>
        <p:spPr>
          <a:xfrm>
            <a:off x="0" y="1"/>
            <a:ext cx="12192000" cy="868363"/>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&amp; Addiction</a:t>
            </a:r>
          </a:p>
        </p:txBody>
      </p:sp>
    </p:spTree>
    <p:extLst>
      <p:ext uri="{BB962C8B-B14F-4D97-AF65-F5344CB8AC3E}">
        <p14:creationId xmlns:p14="http://schemas.microsoft.com/office/powerpoint/2010/main" val="365449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146" name="Group 202"/>
          <p:cNvGraphicFramePr>
            <a:graphicFrameLocks noGrp="1"/>
          </p:cNvGraphicFramePr>
          <p:nvPr>
            <p:extLst>
              <p:ext uri="{D42A27DB-BD31-4B8C-83A1-F6EECF244321}">
                <p14:modId xmlns:p14="http://schemas.microsoft.com/office/powerpoint/2010/main" val="2651742723"/>
              </p:ext>
            </p:extLst>
          </p:nvPr>
        </p:nvGraphicFramePr>
        <p:xfrm>
          <a:off x="190006" y="1268744"/>
          <a:ext cx="11780322" cy="4722511"/>
        </p:xfrm>
        <a:graphic>
          <a:graphicData uri="http://schemas.openxmlformats.org/drawingml/2006/table">
            <a:tbl>
              <a:tblPr/>
              <a:tblGrid>
                <a:gridCol w="288576">
                  <a:extLst>
                    <a:ext uri="{9D8B030D-6E8A-4147-A177-3AD203B41FA5}"/>
                  </a:extLst>
                </a:gridCol>
                <a:gridCol w="8318273">
                  <a:extLst>
                    <a:ext uri="{9D8B030D-6E8A-4147-A177-3AD203B41FA5}"/>
                  </a:extLst>
                </a:gridCol>
                <a:gridCol w="1574716">
                  <a:extLst>
                    <a:ext uri="{9D8B030D-6E8A-4147-A177-3AD203B41FA5}"/>
                  </a:extLst>
                </a:gridCol>
                <a:gridCol w="1598757">
                  <a:extLst>
                    <a:ext uri="{9D8B030D-6E8A-4147-A177-3AD203B41FA5}"/>
                  </a:extLst>
                </a:gridCol>
              </a:tblGrid>
              <a:tr h="529866">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dirty="0">
                          <a:ln>
                            <a:noFill/>
                          </a:ln>
                          <a:solidFill>
                            <a:srgbClr val="C00000"/>
                          </a:solidFill>
                          <a:effectLst/>
                          <a:latin typeface="Calibri" panose="020F0502020204030204" pitchFamily="34" charset="0"/>
                        </a:rPr>
                        <a:t>Patient-related Factors</a:t>
                      </a: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extLst>
              </a:tr>
              <a:tr h="4313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Mental health disorder </a:t>
                      </a:r>
                      <a:r>
                        <a:rPr kumimoji="0" lang="en-US" altLang="en-US" sz="2000" b="0" i="0" u="none" strike="noStrike" cap="none" normalizeH="0" baseline="0" dirty="0">
                          <a:ln>
                            <a:noFill/>
                          </a:ln>
                          <a:solidFill>
                            <a:schemeClr val="tx1"/>
                          </a:solidFill>
                          <a:effectLst/>
                          <a:latin typeface="Calibri" panose="020F0502020204030204" pitchFamily="34" charset="0"/>
                        </a:rPr>
                        <a:t>(e.g. depression, anxiety)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534869">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Substance use disorder </a:t>
                      </a:r>
                      <a:r>
                        <a:rPr kumimoji="0" lang="en-US" altLang="en-US" sz="2000" b="0" i="0" u="none" strike="noStrike" cap="none" normalizeH="0" baseline="0" dirty="0">
                          <a:ln>
                            <a:noFill/>
                          </a:ln>
                          <a:solidFill>
                            <a:schemeClr val="tx1"/>
                          </a:solidFill>
                          <a:effectLst/>
                          <a:latin typeface="Calibri" panose="020F0502020204030204" pitchFamily="34" charset="0"/>
                        </a:rPr>
                        <a:t>(e.g., alcohol, nicotine, illicit &amp; prescription drug)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rPr>
                        <a:t>Family history of substance use disorder</a:t>
                      </a:r>
                      <a:endParaRPr kumimoji="0" lang="en-US" altLang="en-US" sz="2400" b="1"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misuse</a:t>
                      </a: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Adolescent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Age &gt;65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Sleep-disordered breathing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2400" dirty="0">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Legal history </a:t>
                      </a:r>
                      <a:r>
                        <a:rPr kumimoji="0" lang="en-US" altLang="en-US" sz="2000" b="0" i="0" u="none" strike="noStrike" cap="none" normalizeH="0" baseline="0" dirty="0">
                          <a:ln>
                            <a:noFill/>
                          </a:ln>
                          <a:solidFill>
                            <a:schemeClr val="tx1"/>
                          </a:solidFill>
                          <a:effectLst/>
                          <a:latin typeface="Calibri" panose="020F0502020204030204" pitchFamily="34" charset="0"/>
                        </a:rPr>
                        <a:t>(e.g., DUI, incarceration)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History of </a:t>
                      </a:r>
                      <a:r>
                        <a:rPr kumimoji="0" lang="en-US" altLang="en-US" sz="2400" b="1" i="0" u="none" strike="noStrike" cap="none" normalizeH="0" baseline="0" dirty="0" smtClean="0">
                          <a:ln>
                            <a:noFill/>
                          </a:ln>
                          <a:solidFill>
                            <a:schemeClr val="tx1"/>
                          </a:solidFill>
                          <a:effectLst/>
                          <a:latin typeface="Calibri" panose="020F0502020204030204" pitchFamily="34" charset="0"/>
                        </a:rPr>
                        <a:t>sexual trauma</a:t>
                      </a:r>
                      <a:endParaRPr kumimoji="0" lang="en-US" altLang="en-US" sz="2400" b="1"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History of overdose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51262" name="Title 1"/>
          <p:cNvSpPr>
            <a:spLocks noGrp="1"/>
          </p:cNvSpPr>
          <p:nvPr>
            <p:ph type="title"/>
          </p:nvPr>
        </p:nvSpPr>
        <p:spPr>
          <a:xfrm>
            <a:off x="0" y="0"/>
            <a:ext cx="12192000" cy="935038"/>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Addiction &amp; Misuse</a:t>
            </a:r>
          </a:p>
        </p:txBody>
      </p:sp>
      <p:sp>
        <p:nvSpPr>
          <p:cNvPr id="5" name="Rectangle 4"/>
          <p:cNvSpPr>
            <a:spLocks noChangeArrowheads="1"/>
          </p:cNvSpPr>
          <p:nvPr/>
        </p:nvSpPr>
        <p:spPr bwMode="auto">
          <a:xfrm>
            <a:off x="1758950" y="6146800"/>
            <a:ext cx="4025900" cy="674688"/>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Akbik</a:t>
            </a:r>
            <a:r>
              <a:rPr lang="en-US" sz="1400" dirty="0">
                <a:solidFill>
                  <a:srgbClr val="000000"/>
                </a:solidFill>
                <a:latin typeface="Calibri" panose="020F0502020204030204" pitchFamily="34" charset="0"/>
                <a:cs typeface="Calibri" panose="020F0502020204030204" pitchFamily="34" charset="0"/>
              </a:rPr>
              <a:t> H,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Ives J, et al. </a:t>
            </a:r>
            <a:r>
              <a:rPr lang="en-US" sz="1400" i="1" dirty="0">
                <a:solidFill>
                  <a:srgbClr val="000000"/>
                </a:solidFill>
                <a:latin typeface="Calibri" panose="020F0502020204030204" pitchFamily="34" charset="0"/>
                <a:cs typeface="Calibri" panose="020F0502020204030204" pitchFamily="34" charset="0"/>
              </a:rPr>
              <a:t>BMC Health </a:t>
            </a:r>
            <a:r>
              <a:rPr lang="en-US" sz="1400" i="1" dirty="0" err="1">
                <a:solidFill>
                  <a:srgbClr val="000000"/>
                </a:solidFill>
                <a:latin typeface="Calibri" panose="020F0502020204030204" pitchFamily="34" charset="0"/>
                <a:cs typeface="Calibri" panose="020F0502020204030204" pitchFamily="34" charset="0"/>
              </a:rPr>
              <a:t>Serv</a:t>
            </a:r>
            <a:r>
              <a:rPr lang="en-US" sz="1400" i="1" dirty="0">
                <a:solidFill>
                  <a:srgbClr val="000000"/>
                </a:solidFill>
                <a:latin typeface="Calibri" panose="020F0502020204030204" pitchFamily="34" charset="0"/>
                <a:cs typeface="Calibri" panose="020F0502020204030204" pitchFamily="34" charset="0"/>
              </a:rPr>
              <a:t> Res</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Liebschutz</a:t>
            </a:r>
            <a:r>
              <a:rPr lang="en-US" sz="1400" dirty="0">
                <a:solidFill>
                  <a:srgbClr val="000000"/>
                </a:solidFill>
                <a:latin typeface="Calibri" panose="020F0502020204030204" pitchFamily="34" charset="0"/>
                <a:cs typeface="Calibri" panose="020F0502020204030204" pitchFamily="34" charset="0"/>
              </a:rPr>
              <a:t> JM, et al</a:t>
            </a:r>
            <a:r>
              <a:rPr lang="en-US" sz="1400" i="1" dirty="0">
                <a:solidFill>
                  <a:srgbClr val="000000"/>
                </a:solidFill>
                <a:latin typeface="Calibri" panose="020F0502020204030204" pitchFamily="34" charset="0"/>
                <a:cs typeface="Calibri" panose="020F0502020204030204" pitchFamily="34" charset="0"/>
              </a:rPr>
              <a:t>. </a:t>
            </a:r>
            <a:r>
              <a:rPr lang="fi-FI" sz="1400" i="1" dirty="0">
                <a:solidFill>
                  <a:srgbClr val="000000"/>
                </a:solidFill>
                <a:latin typeface="Calibri" panose="020F0502020204030204" pitchFamily="34" charset="0"/>
                <a:cs typeface="Calibri" panose="020F0502020204030204" pitchFamily="34" charset="0"/>
              </a:rPr>
              <a:t>J Pain</a:t>
            </a:r>
            <a:r>
              <a:rPr lang="fi-FI" sz="1400" dirty="0">
                <a:solidFill>
                  <a:srgbClr val="000000"/>
                </a:solidFill>
                <a:latin typeface="Calibri" panose="020F0502020204030204" pitchFamily="34" charset="0"/>
                <a:cs typeface="Calibri" panose="020F0502020204030204" pitchFamily="34" charset="0"/>
              </a:rPr>
              <a:t>. 2010</a:t>
            </a:r>
            <a:endParaRPr lang="en-US" sz="1400" dirty="0">
              <a:solidFill>
                <a:srgbClr val="0000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5578475" y="6148388"/>
            <a:ext cx="4025900" cy="673100"/>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Michna</a:t>
            </a:r>
            <a:r>
              <a:rPr lang="en-US" sz="1400" dirty="0">
                <a:solidFill>
                  <a:srgbClr val="000000"/>
                </a:solidFill>
                <a:latin typeface="Calibri" panose="020F0502020204030204" pitchFamily="34" charset="0"/>
                <a:cs typeface="Calibri" panose="020F0502020204030204" pitchFamily="34" charset="0"/>
              </a:rPr>
              <a:t> E,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2004</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Reid MC, et al. </a:t>
            </a:r>
            <a:r>
              <a:rPr lang="sv-SE" sz="1400" i="1" dirty="0">
                <a:solidFill>
                  <a:srgbClr val="000000"/>
                </a:solidFill>
                <a:latin typeface="Calibri" panose="020F0502020204030204" pitchFamily="34" charset="0"/>
                <a:cs typeface="Calibri" panose="020F0502020204030204" pitchFamily="34" charset="0"/>
              </a:rPr>
              <a:t>J Gen Intern Med</a:t>
            </a:r>
            <a:r>
              <a:rPr lang="sv-SE" sz="1400" dirty="0">
                <a:solidFill>
                  <a:srgbClr val="000000"/>
                </a:solidFill>
                <a:latin typeface="Calibri" panose="020F0502020204030204" pitchFamily="34" charset="0"/>
                <a:cs typeface="Calibri" panose="020F0502020204030204" pitchFamily="34" charset="0"/>
              </a:rPr>
              <a:t>. 2002</a:t>
            </a:r>
          </a:p>
          <a:p>
            <a:pPr eaLnBrk="0" fontAlgn="base" hangingPunct="0">
              <a:lnSpc>
                <a:spcPct val="90000"/>
              </a:lnSpc>
              <a:spcBef>
                <a:spcPct val="0"/>
              </a:spcBef>
              <a:spcAft>
                <a:spcPct val="0"/>
              </a:spcAft>
              <a:defRPr/>
            </a:pPr>
            <a:r>
              <a:rPr lang="en-US" altLang="en-US" sz="1400" dirty="0">
                <a:solidFill>
                  <a:srgbClr val="000000"/>
                </a:solidFill>
                <a:latin typeface="Calibri" panose="020F0502020204030204" pitchFamily="34" charset="0"/>
              </a:rPr>
              <a:t>Volkow ND et al. </a:t>
            </a:r>
            <a:r>
              <a:rPr lang="en-US" altLang="en-US" sz="1400" i="1" dirty="0">
                <a:solidFill>
                  <a:srgbClr val="000000"/>
                </a:solidFill>
                <a:latin typeface="Calibri" panose="020F0502020204030204" pitchFamily="34" charset="0"/>
              </a:rPr>
              <a:t>N </a:t>
            </a:r>
            <a:r>
              <a:rPr lang="en-US" altLang="en-US" sz="1400" i="1" dirty="0" err="1">
                <a:solidFill>
                  <a:srgbClr val="000000"/>
                </a:solidFill>
                <a:latin typeface="Calibri" panose="020F0502020204030204" pitchFamily="34" charset="0"/>
              </a:rPr>
              <a:t>Engl</a:t>
            </a:r>
            <a:r>
              <a:rPr lang="en-US" altLang="en-US" sz="1400" i="1" dirty="0">
                <a:solidFill>
                  <a:srgbClr val="000000"/>
                </a:solidFill>
                <a:latin typeface="Calibri" panose="020F0502020204030204" pitchFamily="34" charset="0"/>
              </a:rPr>
              <a:t> J Med </a:t>
            </a:r>
            <a:r>
              <a:rPr lang="en-US" altLang="en-US" sz="1400" dirty="0">
                <a:solidFill>
                  <a:srgbClr val="000000"/>
                </a:solidFill>
                <a:latin typeface="Calibri" panose="020F0502020204030204" pitchFamily="34" charset="0"/>
              </a:rPr>
              <a:t>2016</a:t>
            </a:r>
          </a:p>
        </p:txBody>
      </p:sp>
    </p:spTree>
    <p:extLst>
      <p:ext uri="{BB962C8B-B14F-4D97-AF65-F5344CB8AC3E}">
        <p14:creationId xmlns:p14="http://schemas.microsoft.com/office/powerpoint/2010/main" val="93327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txBox="1">
            <a:spLocks noChangeArrowheads="1"/>
          </p:cNvSpPr>
          <p:nvPr/>
        </p:nvSpPr>
        <p:spPr bwMode="auto">
          <a:xfrm>
            <a:off x="6153150" y="1258785"/>
            <a:ext cx="5698423" cy="40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eaLnBrk="1" hangingPunct="1">
              <a:spcBef>
                <a:spcPts val="600"/>
              </a:spcBef>
              <a:buClr>
                <a:schemeClr val="tx1"/>
              </a:buClr>
              <a:buSzPct val="80000"/>
              <a:buFont typeface="Wingdings" panose="05000000000000000000" pitchFamily="2" charset="2"/>
              <a:buChar char="q"/>
            </a:pPr>
            <a:r>
              <a:rPr lang="en-US" altLang="en-US" sz="2400" dirty="0"/>
              <a:t>Craving or strong desire to use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resulting in failure to fulfill major role obligations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b="1" dirty="0"/>
              <a:t>Recurrent use in hazardous situations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social or interpersonal problems caused or exacerbated by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b="1" dirty="0"/>
              <a:t>Continued use despite physical or psychological problems</a:t>
            </a:r>
          </a:p>
        </p:txBody>
      </p:sp>
      <p:sp>
        <p:nvSpPr>
          <p:cNvPr id="23555" name="Rectangle 5"/>
          <p:cNvSpPr txBox="1">
            <a:spLocks noChangeArrowheads="1"/>
          </p:cNvSpPr>
          <p:nvPr/>
        </p:nvSpPr>
        <p:spPr bwMode="auto">
          <a:xfrm>
            <a:off x="594784" y="1258784"/>
            <a:ext cx="5295377" cy="411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*Tolerance</a:t>
            </a:r>
          </a:p>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*Withdrawal</a:t>
            </a:r>
          </a:p>
          <a:p>
            <a:pPr marL="463550" lvl="1" indent="-463550">
              <a:spcBef>
                <a:spcPts val="600"/>
              </a:spcBef>
              <a:buClr>
                <a:schemeClr val="tx1"/>
              </a:buClr>
              <a:buSzPct val="80000"/>
              <a:buFont typeface="Wingdings" panose="05000000000000000000" pitchFamily="2" charset="2"/>
              <a:buChar char="q"/>
            </a:pPr>
            <a:r>
              <a:rPr lang="en-US" altLang="en-US" sz="2400" b="1" dirty="0"/>
              <a:t>Use in larger amounts or duration than intended</a:t>
            </a:r>
          </a:p>
          <a:p>
            <a:pPr marL="463550" lvl="1" indent="-463550">
              <a:spcBef>
                <a:spcPts val="600"/>
              </a:spcBef>
              <a:buClr>
                <a:schemeClr val="tx1"/>
              </a:buClr>
              <a:buSzPct val="80000"/>
              <a:buFont typeface="Wingdings" panose="05000000000000000000" pitchFamily="2" charset="2"/>
              <a:buChar char="q"/>
            </a:pPr>
            <a:r>
              <a:rPr lang="en-US" altLang="en-US" sz="2400" b="1" dirty="0"/>
              <a:t>Persistent desire to cut down</a:t>
            </a:r>
          </a:p>
          <a:p>
            <a:pPr marL="463550" lvl="1" indent="-463550">
              <a:spcBef>
                <a:spcPts val="600"/>
              </a:spcBef>
              <a:buClr>
                <a:schemeClr val="tx1"/>
              </a:buClr>
              <a:buSzPct val="80000"/>
              <a:buFont typeface="Wingdings" panose="05000000000000000000" pitchFamily="2" charset="2"/>
              <a:buChar char="q"/>
            </a:pPr>
            <a:r>
              <a:rPr lang="en-US" altLang="en-US" sz="2400" dirty="0"/>
              <a:t>Giving up interests to use opioids</a:t>
            </a:r>
          </a:p>
          <a:p>
            <a:pPr marL="463550" lvl="1" indent="-463550">
              <a:spcBef>
                <a:spcPts val="600"/>
              </a:spcBef>
              <a:buClr>
                <a:schemeClr val="tx1"/>
              </a:buClr>
              <a:buSzPct val="80000"/>
              <a:buFont typeface="Wingdings" panose="05000000000000000000" pitchFamily="2" charset="2"/>
              <a:buChar char="q"/>
            </a:pPr>
            <a:r>
              <a:rPr lang="en-US" altLang="en-US" sz="2400" b="1" dirty="0"/>
              <a:t>Great deal of time spent obtaining, using, </a:t>
            </a:r>
            <a:r>
              <a:rPr lang="en-US" altLang="en-US" sz="2400" dirty="0"/>
              <a:t>or recovering from </a:t>
            </a:r>
            <a:r>
              <a:rPr lang="en-US" altLang="en-US" sz="2400" b="1" dirty="0"/>
              <a:t>opioids</a:t>
            </a:r>
          </a:p>
        </p:txBody>
      </p:sp>
      <p:sp>
        <p:nvSpPr>
          <p:cNvPr id="23556" name="Text Box 6"/>
          <p:cNvSpPr txBox="1">
            <a:spLocks noChangeArrowheads="1"/>
          </p:cNvSpPr>
          <p:nvPr/>
        </p:nvSpPr>
        <p:spPr bwMode="auto">
          <a:xfrm>
            <a:off x="620184" y="6438901"/>
            <a:ext cx="1082886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t>American Psychiatric Association. (2013). </a:t>
            </a:r>
            <a:r>
              <a:rPr lang="en-US" altLang="en-US" sz="1400" i="1"/>
              <a:t>Diagnostic and statistical manual of mental disorders</a:t>
            </a:r>
            <a:r>
              <a:rPr lang="en-US" altLang="en-US" sz="1400"/>
              <a:t> (5th ed.) </a:t>
            </a:r>
          </a:p>
        </p:txBody>
      </p:sp>
      <p:sp>
        <p:nvSpPr>
          <p:cNvPr id="23557" name="TextBox 27"/>
          <p:cNvSpPr txBox="1">
            <a:spLocks noChangeArrowheads="1"/>
          </p:cNvSpPr>
          <p:nvPr/>
        </p:nvSpPr>
        <p:spPr bwMode="auto">
          <a:xfrm>
            <a:off x="7236884" y="5146676"/>
            <a:ext cx="4351867" cy="1014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000"/>
              <a:t>Mild OUD: 2-3 Criteria</a:t>
            </a:r>
          </a:p>
          <a:p>
            <a:pPr>
              <a:spcBef>
                <a:spcPct val="0"/>
              </a:spcBef>
              <a:buFontTx/>
              <a:buNone/>
            </a:pPr>
            <a:r>
              <a:rPr lang="en-US" altLang="en-US" sz="2000"/>
              <a:t>Moderate OUD: 4-5 Criteria</a:t>
            </a:r>
          </a:p>
          <a:p>
            <a:pPr>
              <a:spcBef>
                <a:spcPct val="0"/>
              </a:spcBef>
              <a:buFontTx/>
              <a:buNone/>
            </a:pPr>
            <a:r>
              <a:rPr lang="en-US" altLang="en-US" sz="2000"/>
              <a:t>Severe OUD: </a:t>
            </a:r>
            <a:r>
              <a:rPr lang="en-US" altLang="en-US" sz="2000" u="sng"/>
              <a:t>&gt;</a:t>
            </a:r>
            <a:r>
              <a:rPr lang="en-US" altLang="en-US" sz="2000"/>
              <a:t>6 Criteria</a:t>
            </a:r>
          </a:p>
        </p:txBody>
      </p:sp>
      <p:sp>
        <p:nvSpPr>
          <p:cNvPr id="23558" name="Rectangle 4"/>
          <p:cNvSpPr>
            <a:spLocks noChangeArrowheads="1"/>
          </p:cNvSpPr>
          <p:nvPr/>
        </p:nvSpPr>
        <p:spPr bwMode="auto">
          <a:xfrm>
            <a:off x="203201" y="5137151"/>
            <a:ext cx="6608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800">
                <a:solidFill>
                  <a:srgbClr val="C00000"/>
                </a:solidFill>
              </a:rPr>
              <a:t>*This criterion is not considered to be met for those individuals taking opioids solely under appropriate medical supervision</a:t>
            </a:r>
          </a:p>
        </p:txBody>
      </p:sp>
      <p:sp>
        <p:nvSpPr>
          <p:cNvPr id="23559" name="Rectangle 2"/>
          <p:cNvSpPr>
            <a:spLocks noGrp="1" noChangeArrowheads="1"/>
          </p:cNvSpPr>
          <p:nvPr>
            <p:ph type="title"/>
          </p:nvPr>
        </p:nvSpPr>
        <p:spPr>
          <a:xfrm>
            <a:off x="0" y="0"/>
            <a:ext cx="12192000" cy="1009403"/>
          </a:xfrm>
          <a:solidFill>
            <a:srgbClr val="214A5B"/>
          </a:solidFill>
        </p:spPr>
        <p:txBody>
          <a:bodyPr/>
          <a:lstStyle/>
          <a:p>
            <a:r>
              <a:rPr lang="en-US" altLang="en-US" b="1" dirty="0" smtClean="0">
                <a:solidFill>
                  <a:schemeClr val="bg1"/>
                </a:solidFill>
                <a:effectLst>
                  <a:outerShdw blurRad="38100" dist="38100" dir="2700000" algn="tl">
                    <a:srgbClr val="000000">
                      <a:alpha val="43137"/>
                    </a:srgbClr>
                  </a:outerShdw>
                </a:effectLst>
              </a:rPr>
              <a:t>Does my patient have an OUD?</a:t>
            </a:r>
          </a:p>
        </p:txBody>
      </p:sp>
    </p:spTree>
    <p:extLst>
      <p:ext uri="{BB962C8B-B14F-4D97-AF65-F5344CB8AC3E}">
        <p14:creationId xmlns:p14="http://schemas.microsoft.com/office/powerpoint/2010/main" val="4046318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type="body" idx="1"/>
          </p:nvPr>
        </p:nvSpPr>
        <p:spPr>
          <a:xfrm>
            <a:off x="1436913" y="1447800"/>
            <a:ext cx="9176657" cy="3276600"/>
          </a:xfrm>
        </p:spPr>
        <p:txBody>
          <a:bodyPr/>
          <a:lstStyle/>
          <a:p>
            <a:pPr>
              <a:spcBef>
                <a:spcPct val="30000"/>
              </a:spcBef>
            </a:pPr>
            <a:r>
              <a:rPr lang="en-US" altLang="en-US" dirty="0" smtClean="0"/>
              <a:t>A clinical syndrome presenting as…</a:t>
            </a:r>
          </a:p>
          <a:p>
            <a:pPr lvl="1">
              <a:spcBef>
                <a:spcPct val="30000"/>
              </a:spcBef>
            </a:pPr>
            <a:r>
              <a:rPr lang="en-US" altLang="en-US" sz="3200" dirty="0"/>
              <a:t>Loss of </a:t>
            </a:r>
            <a:r>
              <a:rPr lang="en-US" altLang="en-US" sz="3200" b="1" u="sng" dirty="0"/>
              <a:t>C</a:t>
            </a:r>
            <a:r>
              <a:rPr lang="en-US" altLang="en-US" sz="3200" dirty="0"/>
              <a:t>ontrol</a:t>
            </a:r>
          </a:p>
          <a:p>
            <a:pPr lvl="1">
              <a:spcBef>
                <a:spcPct val="30000"/>
              </a:spcBef>
            </a:pPr>
            <a:r>
              <a:rPr lang="en-US" altLang="en-US" sz="3200" b="1" u="sng" dirty="0"/>
              <a:t>C</a:t>
            </a:r>
            <a:r>
              <a:rPr lang="en-US" altLang="en-US" sz="3200" dirty="0"/>
              <a:t>ompulsive use</a:t>
            </a:r>
          </a:p>
          <a:p>
            <a:pPr lvl="1">
              <a:spcBef>
                <a:spcPct val="30000"/>
              </a:spcBef>
            </a:pPr>
            <a:r>
              <a:rPr lang="en-US" altLang="en-US" sz="3200" b="1" u="sng" dirty="0"/>
              <a:t>C</a:t>
            </a:r>
            <a:r>
              <a:rPr lang="en-US" altLang="en-US" sz="3200" dirty="0"/>
              <a:t>ontinued use despite harm</a:t>
            </a:r>
          </a:p>
        </p:txBody>
      </p:sp>
      <p:sp>
        <p:nvSpPr>
          <p:cNvPr id="53251" name="AutoShape 4"/>
          <p:cNvSpPr>
            <a:spLocks/>
          </p:cNvSpPr>
          <p:nvPr/>
        </p:nvSpPr>
        <p:spPr bwMode="auto">
          <a:xfrm>
            <a:off x="7776754" y="2209801"/>
            <a:ext cx="376646" cy="1621971"/>
          </a:xfrm>
          <a:prstGeom prst="rightBrace">
            <a:avLst>
              <a:gd name="adj1" fmla="val 64583"/>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endParaRPr lang="en-US" altLang="en-US" sz="1800">
              <a:solidFill>
                <a:srgbClr val="000000"/>
              </a:solidFill>
            </a:endParaRPr>
          </a:p>
        </p:txBody>
      </p:sp>
      <p:sp>
        <p:nvSpPr>
          <p:cNvPr id="53252" name="Text Box 5"/>
          <p:cNvSpPr txBox="1">
            <a:spLocks noChangeArrowheads="1"/>
          </p:cNvSpPr>
          <p:nvPr/>
        </p:nvSpPr>
        <p:spPr bwMode="auto">
          <a:xfrm>
            <a:off x="8323848" y="2120672"/>
            <a:ext cx="18816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800" b="1" dirty="0">
                <a:solidFill>
                  <a:srgbClr val="000000"/>
                </a:solidFill>
              </a:rPr>
              <a:t>Aberrant </a:t>
            </a:r>
          </a:p>
          <a:p>
            <a:pPr algn="ctr" eaLnBrk="0" fontAlgn="base" hangingPunct="0">
              <a:spcBef>
                <a:spcPct val="0"/>
              </a:spcBef>
              <a:spcAft>
                <a:spcPct val="0"/>
              </a:spcAft>
              <a:buFontTx/>
              <a:buNone/>
            </a:pPr>
            <a:r>
              <a:rPr lang="en-US" altLang="en-US" sz="2800" b="1" dirty="0">
                <a:solidFill>
                  <a:srgbClr val="000000"/>
                </a:solidFill>
              </a:rPr>
              <a:t>Medication</a:t>
            </a:r>
          </a:p>
          <a:p>
            <a:pPr algn="ctr" eaLnBrk="0" fontAlgn="base" hangingPunct="0">
              <a:spcBef>
                <a:spcPct val="0"/>
              </a:spcBef>
              <a:spcAft>
                <a:spcPct val="0"/>
              </a:spcAft>
              <a:buFontTx/>
              <a:buNone/>
            </a:pPr>
            <a:r>
              <a:rPr lang="en-US" altLang="en-US" sz="2800" b="1" dirty="0">
                <a:solidFill>
                  <a:srgbClr val="000000"/>
                </a:solidFill>
              </a:rPr>
              <a:t>Taking </a:t>
            </a:r>
          </a:p>
          <a:p>
            <a:pPr algn="ctr" eaLnBrk="0" fontAlgn="base" hangingPunct="0">
              <a:spcBef>
                <a:spcPct val="0"/>
              </a:spcBef>
              <a:spcAft>
                <a:spcPct val="0"/>
              </a:spcAft>
              <a:buFontTx/>
              <a:buNone/>
            </a:pPr>
            <a:r>
              <a:rPr lang="en-US" altLang="en-US" sz="2800" b="1" dirty="0">
                <a:solidFill>
                  <a:srgbClr val="000000"/>
                </a:solidFill>
              </a:rPr>
              <a:t>Behaviors</a:t>
            </a:r>
          </a:p>
        </p:txBody>
      </p:sp>
      <p:sp>
        <p:nvSpPr>
          <p:cNvPr id="53253" name="Text Box 6"/>
          <p:cNvSpPr txBox="1">
            <a:spLocks noChangeArrowheads="1"/>
          </p:cNvSpPr>
          <p:nvPr/>
        </p:nvSpPr>
        <p:spPr bwMode="auto">
          <a:xfrm>
            <a:off x="1676400" y="4572000"/>
            <a:ext cx="400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Savage SR et al. </a:t>
            </a:r>
            <a:r>
              <a:rPr lang="en-US" altLang="en-US" sz="1600" i="1">
                <a:solidFill>
                  <a:srgbClr val="000000"/>
                </a:solidFill>
              </a:rPr>
              <a:t>J Pain Symptom Manage</a:t>
            </a:r>
            <a:r>
              <a:rPr lang="en-US" altLang="en-US" sz="1600">
                <a:solidFill>
                  <a:srgbClr val="000000"/>
                </a:solidFill>
              </a:rPr>
              <a:t> 2003</a:t>
            </a:r>
          </a:p>
        </p:txBody>
      </p:sp>
      <p:sp>
        <p:nvSpPr>
          <p:cNvPr id="35846" name="Rectangle 8"/>
          <p:cNvSpPr>
            <a:spLocks noGrp="1"/>
          </p:cNvSpPr>
          <p:nvPr>
            <p:ph type="title"/>
          </p:nvPr>
        </p:nvSpPr>
        <p:spPr>
          <a:xfrm>
            <a:off x="0" y="0"/>
            <a:ext cx="12192000" cy="1068779"/>
          </a:xfrm>
          <a:solidFill>
            <a:srgbClr val="214A5B"/>
          </a:solidFill>
        </p:spPr>
        <p:txBody>
          <a:bodyPr/>
          <a:lstStyle/>
          <a:p>
            <a:pPr>
              <a:defRPr/>
            </a:pPr>
            <a:r>
              <a:rPr lang="en-US" altLang="en-US" b="1" dirty="0" smtClean="0">
                <a:solidFill>
                  <a:schemeClr val="bg1"/>
                </a:solidFill>
                <a:effectLst>
                  <a:outerShdw blurRad="38100" dist="38100" dir="2700000" algn="tl">
                    <a:srgbClr val="000000">
                      <a:alpha val="43137"/>
                    </a:srgbClr>
                  </a:outerShdw>
                </a:effectLst>
              </a:rPr>
              <a:t>Is my patient addicted to the prescription opioid?</a:t>
            </a:r>
            <a:endParaRPr lang="en-US" altLang="en-US" sz="40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110343" y="5046618"/>
            <a:ext cx="9927771" cy="1230313"/>
          </a:xfrm>
          <a:prstGeom prst="rect">
            <a:avLst/>
          </a:prstGeom>
          <a:solidFill>
            <a:srgbClr val="003A54">
              <a:alpha val="74902"/>
            </a:srgbClr>
          </a:solidFill>
          <a:ln>
            <a:solidFill>
              <a:schemeClr val="tx1"/>
            </a:solidFill>
          </a:ln>
          <a:effectLst>
            <a:outerShdw blurRad="152400" dist="127000" dir="8100000" algn="tr" rotWithShape="0">
              <a:prstClr val="black">
                <a:alpha val="40000"/>
              </a:prstClr>
            </a:outerShdw>
          </a:effectLst>
        </p:spPr>
        <p:txBody>
          <a:bodyPr wrap="square">
            <a:spAutoFit/>
          </a:bodyPr>
          <a:lstStyle/>
          <a:p>
            <a:pPr marL="457200" indent="-457200"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Addiction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behavioral maladaptation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a:p>
            <a:pPr marL="457200" indent="-457200"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Physical Dependence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physiologic 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82679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1019175" y="1687286"/>
            <a:ext cx="10115550" cy="4600802"/>
          </a:xfrm>
        </p:spPr>
        <p:txBody>
          <a:bodyPr/>
          <a:lstStyle/>
          <a:p>
            <a:pPr eaLnBrk="1" hangingPunct="1">
              <a:spcBef>
                <a:spcPts val="300"/>
              </a:spcBef>
            </a:pPr>
            <a:r>
              <a:rPr lang="en-US" altLang="en-US" sz="2800" b="1" dirty="0"/>
              <a:t>Misuse risk assessment</a:t>
            </a:r>
          </a:p>
          <a:p>
            <a:pPr lvl="1" eaLnBrk="1" hangingPunct="1">
              <a:spcBef>
                <a:spcPts val="300"/>
              </a:spcBef>
            </a:pPr>
            <a:r>
              <a:rPr lang="en-US" altLang="en-US" sz="2000" dirty="0"/>
              <a:t>ORT - Opioid Risk Tool</a:t>
            </a:r>
          </a:p>
          <a:p>
            <a:pPr lvl="1" eaLnBrk="1" hangingPunct="1">
              <a:spcBef>
                <a:spcPts val="300"/>
              </a:spcBef>
            </a:pPr>
            <a:r>
              <a:rPr lang="en-US" altLang="en-US" sz="2000" dirty="0"/>
              <a:t>SOAPP - Screener and Opioid Assessment for Patients with Pain</a:t>
            </a:r>
          </a:p>
          <a:p>
            <a:pPr lvl="1" eaLnBrk="1" hangingPunct="1">
              <a:spcBef>
                <a:spcPts val="300"/>
              </a:spcBef>
            </a:pPr>
            <a:r>
              <a:rPr lang="en-US" altLang="en-US" sz="2000" dirty="0"/>
              <a:t>DIRE - Diagnosis, Intractability, Risk, Efficacy </a:t>
            </a:r>
          </a:p>
          <a:p>
            <a:pPr eaLnBrk="1" hangingPunct="1">
              <a:spcBef>
                <a:spcPts val="300"/>
              </a:spcBef>
            </a:pPr>
            <a:r>
              <a:rPr lang="en-US" altLang="en-US" sz="2800" b="1" dirty="0"/>
              <a:t>Patient Provider Agreements (PPA)</a:t>
            </a:r>
            <a:endParaRPr lang="en-US" altLang="en-US" sz="2400" b="1" dirty="0"/>
          </a:p>
          <a:p>
            <a:pPr lvl="1" eaLnBrk="1" hangingPunct="1">
              <a:spcBef>
                <a:spcPts val="300"/>
              </a:spcBef>
            </a:pPr>
            <a:r>
              <a:rPr lang="en-US" altLang="en-US" sz="2000" dirty="0"/>
              <a:t>Informed consent (risks and benefits)</a:t>
            </a:r>
          </a:p>
          <a:p>
            <a:pPr lvl="1" eaLnBrk="1" hangingPunct="1">
              <a:spcBef>
                <a:spcPts val="300"/>
              </a:spcBef>
            </a:pPr>
            <a:r>
              <a:rPr lang="en-US" altLang="en-US" sz="2000" dirty="0"/>
              <a:t>Plan of care including medication management</a:t>
            </a:r>
          </a:p>
          <a:p>
            <a:pPr eaLnBrk="1" hangingPunct="1">
              <a:spcBef>
                <a:spcPts val="300"/>
              </a:spcBef>
            </a:pPr>
            <a:r>
              <a:rPr lang="en-US" altLang="en-US" sz="2800" b="1" dirty="0"/>
              <a:t>Frequent face-to-face visits</a:t>
            </a:r>
          </a:p>
          <a:p>
            <a:pPr lvl="1" eaLnBrk="1" hangingPunct="1">
              <a:spcBef>
                <a:spcPts val="300"/>
              </a:spcBef>
            </a:pPr>
            <a:r>
              <a:rPr lang="en-US" altLang="en-US" sz="2000" dirty="0"/>
              <a:t>Assess and document risks and benefits</a:t>
            </a:r>
          </a:p>
          <a:p>
            <a:pPr eaLnBrk="1" hangingPunct="1">
              <a:spcBef>
                <a:spcPts val="300"/>
              </a:spcBef>
            </a:pPr>
            <a:r>
              <a:rPr lang="en-US" altLang="en-US" sz="2800" b="1" dirty="0"/>
              <a:t>Monitor for adherence, addiction and diversion</a:t>
            </a:r>
          </a:p>
          <a:p>
            <a:pPr lvl="1" eaLnBrk="1" hangingPunct="1">
              <a:spcBef>
                <a:spcPts val="300"/>
              </a:spcBef>
            </a:pPr>
            <a:r>
              <a:rPr lang="en-US" altLang="en-US" sz="2000" dirty="0"/>
              <a:t>Urine drug monitoring and pill counts </a:t>
            </a:r>
          </a:p>
          <a:p>
            <a:pPr lvl="1" eaLnBrk="1" hangingPunct="1">
              <a:spcBef>
                <a:spcPts val="300"/>
              </a:spcBef>
            </a:pPr>
            <a:r>
              <a:rPr lang="en-US" altLang="en-US" sz="2000" dirty="0"/>
              <a:t>Prescription Drug Monitoring Program (PDMP) data</a:t>
            </a:r>
          </a:p>
        </p:txBody>
      </p:sp>
      <p:sp>
        <p:nvSpPr>
          <p:cNvPr id="60419" name="Text Box 4"/>
          <p:cNvSpPr txBox="1">
            <a:spLocks noChangeArrowheads="1"/>
          </p:cNvSpPr>
          <p:nvPr/>
        </p:nvSpPr>
        <p:spPr bwMode="auto">
          <a:xfrm>
            <a:off x="2041525" y="628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0" name="Text Box 5"/>
          <p:cNvSpPr txBox="1">
            <a:spLocks noChangeArrowheads="1"/>
          </p:cNvSpPr>
          <p:nvPr/>
        </p:nvSpPr>
        <p:spPr bwMode="auto">
          <a:xfrm>
            <a:off x="18129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1" name="Text Box 7"/>
          <p:cNvSpPr txBox="1">
            <a:spLocks noChangeArrowheads="1"/>
          </p:cNvSpPr>
          <p:nvPr/>
        </p:nvSpPr>
        <p:spPr bwMode="auto">
          <a:xfrm>
            <a:off x="8802172" y="6331744"/>
            <a:ext cx="322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ea typeface="MS PGothic" pitchFamily="34" charset="-128"/>
              </a:rPr>
              <a:t>Gourlay DL et al. </a:t>
            </a:r>
            <a:r>
              <a:rPr lang="en-US" altLang="en-US" sz="1800" i="1" dirty="0">
                <a:solidFill>
                  <a:srgbClr val="000000"/>
                </a:solidFill>
                <a:ea typeface="MS PGothic" pitchFamily="34" charset="-128"/>
              </a:rPr>
              <a:t>Pain Med </a:t>
            </a:r>
            <a:r>
              <a:rPr lang="en-US" altLang="en-US" sz="1800" dirty="0">
                <a:solidFill>
                  <a:srgbClr val="000000"/>
                </a:solidFill>
                <a:ea typeface="MS PGothic" pitchFamily="34" charset="-128"/>
              </a:rPr>
              <a:t>2005</a:t>
            </a:r>
          </a:p>
        </p:txBody>
      </p:sp>
      <p:sp>
        <p:nvSpPr>
          <p:cNvPr id="178181" name="Rectangle 8"/>
          <p:cNvSpPr>
            <a:spLocks noChangeArrowheads="1"/>
          </p:cNvSpPr>
          <p:nvPr/>
        </p:nvSpPr>
        <p:spPr bwMode="auto">
          <a:xfrm>
            <a:off x="0" y="0"/>
            <a:ext cx="12192000" cy="1687286"/>
          </a:xfrm>
          <a:prstGeom prst="rect">
            <a:avLst/>
          </a:prstGeom>
          <a:solidFill>
            <a:srgbClr val="214A5B"/>
          </a:solidFill>
          <a:ln w="38100">
            <a:noFill/>
            <a:miter lim="800000"/>
            <a:headEnd/>
            <a:tailEnd/>
          </a:ln>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fontAlgn="base">
              <a:spcBef>
                <a:spcPct val="0"/>
              </a:spcBef>
              <a:spcAft>
                <a:spcPct val="0"/>
              </a:spcAft>
              <a:defRPr/>
            </a:pPr>
            <a:r>
              <a:rPr lang="en-US" altLang="ja-JP" sz="4000" b="1" dirty="0">
                <a:solidFill>
                  <a:srgbClr val="FFFFFF"/>
                </a:solidFill>
                <a:effectLst>
                  <a:outerShdw blurRad="38100" dist="38100" dir="2700000" algn="tl">
                    <a:srgbClr val="000000"/>
                  </a:outerShdw>
                </a:effectLst>
              </a:rPr>
              <a:t>Using </a:t>
            </a:r>
            <a:r>
              <a:rPr lang="ja-JP" altLang="en-US" sz="4000" b="1" dirty="0">
                <a:solidFill>
                  <a:srgbClr val="FFFFFF"/>
                </a:solidFill>
                <a:effectLst>
                  <a:outerShdw blurRad="38100" dist="38100" dir="2700000" algn="tl">
                    <a:srgbClr val="000000"/>
                  </a:outerShdw>
                </a:effectLst>
              </a:rPr>
              <a:t>“</a:t>
            </a:r>
            <a:r>
              <a:rPr lang="en-US" altLang="ja-JP" sz="4000" b="1" dirty="0">
                <a:solidFill>
                  <a:srgbClr val="FFFFFF"/>
                </a:solidFill>
                <a:effectLst>
                  <a:outerShdw blurRad="38100" dist="38100" dir="2700000" algn="tl">
                    <a:srgbClr val="000000"/>
                  </a:outerShdw>
                </a:effectLst>
              </a:rPr>
              <a:t>Universal Precautions</a:t>
            </a:r>
            <a:r>
              <a:rPr lang="ja-JP" altLang="en-US" sz="4000" b="1" dirty="0">
                <a:solidFill>
                  <a:srgbClr val="FFFFFF"/>
                </a:solidFill>
                <a:effectLst>
                  <a:outerShdw blurRad="38100" dist="38100" dir="2700000" algn="tl">
                    <a:srgbClr val="000000"/>
                  </a:outerShdw>
                </a:effectLst>
              </a:rPr>
              <a:t>”</a:t>
            </a:r>
            <a:r>
              <a:rPr lang="en-US" altLang="ja-JP" sz="4000" b="1" dirty="0">
                <a:solidFill>
                  <a:srgbClr val="FFFFFF"/>
                </a:solidFill>
                <a:effectLst>
                  <a:outerShdw blurRad="38100" dist="38100" dir="2700000" algn="tl">
                    <a:srgbClr val="000000"/>
                  </a:outerShdw>
                </a:effectLst>
              </a:rPr>
              <a:t> </a:t>
            </a:r>
          </a:p>
          <a:p>
            <a:pPr algn="ctr" fontAlgn="base">
              <a:spcBef>
                <a:spcPct val="0"/>
              </a:spcBef>
              <a:spcAft>
                <a:spcPct val="0"/>
              </a:spcAft>
              <a:defRPr/>
            </a:pPr>
            <a:r>
              <a:rPr lang="en-US" altLang="ja-JP" sz="4000" b="1" dirty="0">
                <a:solidFill>
                  <a:srgbClr val="FFFFFF"/>
                </a:solidFill>
                <a:effectLst>
                  <a:outerShdw blurRad="38100" dist="38100" dir="2700000" algn="tl">
                    <a:srgbClr val="000000"/>
                  </a:outerShdw>
                </a:effectLst>
              </a:rPr>
              <a:t>when Prescribing Opioids</a:t>
            </a:r>
          </a:p>
          <a:p>
            <a:pPr algn="ctr" fontAlgn="base">
              <a:spcBef>
                <a:spcPct val="0"/>
              </a:spcBef>
              <a:spcAft>
                <a:spcPct val="0"/>
              </a:spcAft>
              <a:defRPr/>
            </a:pPr>
            <a:r>
              <a:rPr lang="en-US" altLang="en-US" dirty="0">
                <a:solidFill>
                  <a:srgbClr val="FFFFFF"/>
                </a:solidFill>
                <a:effectLst>
                  <a:outerShdw blurRad="38100" dist="38100" dir="2700000" algn="tl">
                    <a:srgbClr val="000000">
                      <a:alpha val="43137"/>
                    </a:srgbClr>
                  </a:outerShdw>
                </a:effectLst>
              </a:rPr>
              <a:t>(not evidence-based but has become </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standard</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 of care)</a:t>
            </a:r>
            <a:endParaRPr lang="en-US" alt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66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fade">
                                      <p:cBhvr>
                                        <p:cTn id="7" dur="500"/>
                                        <p:tgtEl>
                                          <p:spTgt spid="860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18">
                                            <p:txEl>
                                              <p:pRg st="1" end="1"/>
                                            </p:txEl>
                                          </p:spTgt>
                                        </p:tgtEl>
                                        <p:attrNameLst>
                                          <p:attrName>style.visibility</p:attrName>
                                        </p:attrNameLst>
                                      </p:cBhvr>
                                      <p:to>
                                        <p:strVal val="visible"/>
                                      </p:to>
                                    </p:set>
                                    <p:animEffect transition="in" filter="fade">
                                      <p:cBhvr>
                                        <p:cTn id="10" dur="500"/>
                                        <p:tgtEl>
                                          <p:spTgt spid="860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6018">
                                            <p:txEl>
                                              <p:pRg st="2" end="2"/>
                                            </p:txEl>
                                          </p:spTgt>
                                        </p:tgtEl>
                                        <p:attrNameLst>
                                          <p:attrName>style.visibility</p:attrName>
                                        </p:attrNameLst>
                                      </p:cBhvr>
                                      <p:to>
                                        <p:strVal val="visible"/>
                                      </p:to>
                                    </p:set>
                                    <p:animEffect transition="in" filter="fade">
                                      <p:cBhvr>
                                        <p:cTn id="13" dur="500"/>
                                        <p:tgtEl>
                                          <p:spTgt spid="8601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6018">
                                            <p:txEl>
                                              <p:pRg st="3" end="3"/>
                                            </p:txEl>
                                          </p:spTgt>
                                        </p:tgtEl>
                                        <p:attrNameLst>
                                          <p:attrName>style.visibility</p:attrName>
                                        </p:attrNameLst>
                                      </p:cBhvr>
                                      <p:to>
                                        <p:strVal val="visible"/>
                                      </p:to>
                                    </p:set>
                                    <p:animEffect transition="in" filter="fade">
                                      <p:cBhvr>
                                        <p:cTn id="16" dur="500"/>
                                        <p:tgtEl>
                                          <p:spTgt spid="86018">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6018">
                                            <p:txEl>
                                              <p:pRg st="4" end="4"/>
                                            </p:txEl>
                                          </p:spTgt>
                                        </p:tgtEl>
                                        <p:attrNameLst>
                                          <p:attrName>style.visibility</p:attrName>
                                        </p:attrNameLst>
                                      </p:cBhvr>
                                      <p:to>
                                        <p:strVal val="visible"/>
                                      </p:to>
                                    </p:set>
                                    <p:animEffect transition="in" filter="fade">
                                      <p:cBhvr>
                                        <p:cTn id="21" dur="500"/>
                                        <p:tgtEl>
                                          <p:spTgt spid="8601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6018">
                                            <p:txEl>
                                              <p:pRg st="5" end="5"/>
                                            </p:txEl>
                                          </p:spTgt>
                                        </p:tgtEl>
                                        <p:attrNameLst>
                                          <p:attrName>style.visibility</p:attrName>
                                        </p:attrNameLst>
                                      </p:cBhvr>
                                      <p:to>
                                        <p:strVal val="visible"/>
                                      </p:to>
                                    </p:set>
                                    <p:animEffect transition="in" filter="fade">
                                      <p:cBhvr>
                                        <p:cTn id="24" dur="500"/>
                                        <p:tgtEl>
                                          <p:spTgt spid="8601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6018">
                                            <p:txEl>
                                              <p:pRg st="6" end="6"/>
                                            </p:txEl>
                                          </p:spTgt>
                                        </p:tgtEl>
                                        <p:attrNameLst>
                                          <p:attrName>style.visibility</p:attrName>
                                        </p:attrNameLst>
                                      </p:cBhvr>
                                      <p:to>
                                        <p:strVal val="visible"/>
                                      </p:to>
                                    </p:set>
                                    <p:animEffect transition="in" filter="fade">
                                      <p:cBhvr>
                                        <p:cTn id="27" dur="500"/>
                                        <p:tgtEl>
                                          <p:spTgt spid="8601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6018">
                                            <p:txEl>
                                              <p:pRg st="7" end="7"/>
                                            </p:txEl>
                                          </p:spTgt>
                                        </p:tgtEl>
                                        <p:attrNameLst>
                                          <p:attrName>style.visibility</p:attrName>
                                        </p:attrNameLst>
                                      </p:cBhvr>
                                      <p:to>
                                        <p:strVal val="visible"/>
                                      </p:to>
                                    </p:set>
                                    <p:animEffect transition="in" filter="fade">
                                      <p:cBhvr>
                                        <p:cTn id="32" dur="500"/>
                                        <p:tgtEl>
                                          <p:spTgt spid="8601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6018">
                                            <p:txEl>
                                              <p:pRg st="8" end="8"/>
                                            </p:txEl>
                                          </p:spTgt>
                                        </p:tgtEl>
                                        <p:attrNameLst>
                                          <p:attrName>style.visibility</p:attrName>
                                        </p:attrNameLst>
                                      </p:cBhvr>
                                      <p:to>
                                        <p:strVal val="visible"/>
                                      </p:to>
                                    </p:set>
                                    <p:animEffect transition="in" filter="fade">
                                      <p:cBhvr>
                                        <p:cTn id="35" dur="500"/>
                                        <p:tgtEl>
                                          <p:spTgt spid="86018">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86018">
                                            <p:txEl>
                                              <p:pRg st="9" end="9"/>
                                            </p:txEl>
                                          </p:spTgt>
                                        </p:tgtEl>
                                        <p:attrNameLst>
                                          <p:attrName>style.visibility</p:attrName>
                                        </p:attrNameLst>
                                      </p:cBhvr>
                                      <p:to>
                                        <p:strVal val="visible"/>
                                      </p:to>
                                    </p:set>
                                    <p:animEffect transition="in" filter="fade">
                                      <p:cBhvr>
                                        <p:cTn id="40" dur="500"/>
                                        <p:tgtEl>
                                          <p:spTgt spid="86018">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6018">
                                            <p:txEl>
                                              <p:pRg st="10" end="10"/>
                                            </p:txEl>
                                          </p:spTgt>
                                        </p:tgtEl>
                                        <p:attrNameLst>
                                          <p:attrName>style.visibility</p:attrName>
                                        </p:attrNameLst>
                                      </p:cBhvr>
                                      <p:to>
                                        <p:strVal val="visible"/>
                                      </p:to>
                                    </p:set>
                                    <p:animEffect transition="in" filter="fade">
                                      <p:cBhvr>
                                        <p:cTn id="43" dur="500"/>
                                        <p:tgtEl>
                                          <p:spTgt spid="86018">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6018">
                                            <p:txEl>
                                              <p:pRg st="11" end="11"/>
                                            </p:txEl>
                                          </p:spTgt>
                                        </p:tgtEl>
                                        <p:attrNameLst>
                                          <p:attrName>style.visibility</p:attrName>
                                        </p:attrNameLst>
                                      </p:cBhvr>
                                      <p:to>
                                        <p:strVal val="visible"/>
                                      </p:to>
                                    </p:set>
                                    <p:animEffect transition="in" filter="fade">
                                      <p:cBhvr>
                                        <p:cTn id="46" dur="500"/>
                                        <p:tgtEl>
                                          <p:spTgt spid="860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56904"/>
          </a:xfrm>
          <a:solidFill>
            <a:srgbClr val="214A5B"/>
          </a:solidFill>
        </p:spPr>
        <p:txBody>
          <a:bodyPr/>
          <a:lstStyle/>
          <a:p>
            <a:r>
              <a:rPr lang="en-US" b="1" dirty="0" smtClean="0">
                <a:solidFill>
                  <a:schemeClr val="bg1"/>
                </a:solidFill>
                <a:effectLst>
                  <a:outerShdw blurRad="38100" dist="38100" dir="2700000" algn="tl">
                    <a:srgbClr val="000000">
                      <a:alpha val="43137"/>
                    </a:srgbClr>
                  </a:outerShdw>
                </a:effectLst>
              </a:rPr>
              <a:t>Chronic Pain is Complex</a:t>
            </a:r>
            <a:endParaRPr lang="en-US" b="1" dirty="0">
              <a:solidFill>
                <a:schemeClr val="bg1"/>
              </a:solidFill>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607799" y="5909541"/>
            <a:ext cx="39190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Dzau</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VJ, </a:t>
            </a: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Pizzo</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PA. </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JAMA.</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2014</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a:p>
            <a:pPr fontAlgn="base">
              <a:spcBef>
                <a:spcPct val="0"/>
              </a:spcBef>
              <a:spcAft>
                <a:spcPct val="0"/>
              </a:spcAft>
            </a:pPr>
            <a:r>
              <a:rPr lang="en-US" altLang="en-US" sz="1600" dirty="0">
                <a:solidFill>
                  <a:prstClr val="black"/>
                </a:solidFill>
                <a:latin typeface="Calibri" panose="020F0502020204030204" pitchFamily="34" charset="0"/>
              </a:rPr>
              <a:t>Walk D, Poliak-Tunis M. </a:t>
            </a:r>
            <a:r>
              <a:rPr lang="en-US" altLang="en-US" sz="1600" i="1" dirty="0">
                <a:solidFill>
                  <a:prstClr val="black"/>
                </a:solidFill>
                <a:latin typeface="Calibri" panose="020F0502020204030204" pitchFamily="34" charset="0"/>
              </a:rPr>
              <a:t>Med Clin N Am</a:t>
            </a:r>
            <a:r>
              <a:rPr lang="en-US" altLang="en-US" sz="1600" dirty="0">
                <a:solidFill>
                  <a:prstClr val="black"/>
                </a:solidFill>
                <a:latin typeface="Calibri" panose="020F0502020204030204" pitchFamily="34" charset="0"/>
              </a:rPr>
              <a:t>. </a:t>
            </a:r>
            <a:r>
              <a:rPr lang="en-US" altLang="en-US" sz="1600" dirty="0" smtClean="0">
                <a:solidFill>
                  <a:prstClr val="black"/>
                </a:solidFill>
                <a:latin typeface="Calibri" panose="020F0502020204030204" pitchFamily="34" charset="0"/>
              </a:rPr>
              <a:t>2016</a:t>
            </a:r>
            <a:endParaRPr lang="en-US" altLang="en-US" sz="1600" dirty="0">
              <a:solidFill>
                <a:prstClr val="black"/>
              </a:solidFill>
              <a:latin typeface="Calibri" panose="020F0502020204030204" pitchFamily="34" charset="0"/>
            </a:endParaRPr>
          </a:p>
          <a:p>
            <a:pPr fontAlgn="base">
              <a:spcBef>
                <a:spcPct val="0"/>
              </a:spcBef>
              <a:spcAft>
                <a:spcPct val="0"/>
              </a:spcAft>
            </a:pPr>
            <a:r>
              <a:rPr lang="en-US" altLang="en-US" sz="1600" dirty="0" err="1">
                <a:solidFill>
                  <a:prstClr val="black"/>
                </a:solidFill>
                <a:latin typeface="Calibri" panose="020F0502020204030204" pitchFamily="34" charset="0"/>
              </a:rPr>
              <a:t>Argoff</a:t>
            </a:r>
            <a:r>
              <a:rPr lang="en-US" altLang="en-US" sz="1600" dirty="0">
                <a:solidFill>
                  <a:prstClr val="black"/>
                </a:solidFill>
                <a:latin typeface="Calibri" panose="020F0502020204030204" pitchFamily="34" charset="0"/>
              </a:rPr>
              <a:t> CE, et al. </a:t>
            </a:r>
            <a:r>
              <a:rPr lang="en-US" altLang="en-US" sz="1600" i="1" dirty="0">
                <a:solidFill>
                  <a:prstClr val="black"/>
                </a:solidFill>
                <a:latin typeface="Calibri" panose="020F0502020204030204" pitchFamily="34" charset="0"/>
              </a:rPr>
              <a:t>Pain Med</a:t>
            </a:r>
            <a:r>
              <a:rPr lang="en-US" altLang="en-US" sz="1600" dirty="0">
                <a:solidFill>
                  <a:prstClr val="black"/>
                </a:solidFill>
                <a:latin typeface="Calibri" panose="020F0502020204030204" pitchFamily="34" charset="0"/>
              </a:rPr>
              <a:t>. </a:t>
            </a:r>
            <a:r>
              <a:rPr lang="en-US" altLang="en-US" sz="1600" dirty="0" smtClean="0">
                <a:solidFill>
                  <a:prstClr val="black"/>
                </a:solidFill>
                <a:latin typeface="Calibri" panose="020F0502020204030204" pitchFamily="34" charset="0"/>
              </a:rPr>
              <a:t>2009</a:t>
            </a:r>
            <a:endParaRPr lang="en-US" altLang="en-US" sz="1600" dirty="0">
              <a:solidFill>
                <a:prstClr val="black"/>
              </a:solidFill>
              <a:latin typeface="Calibri" panose="020F0502020204030204" pitchFamily="34" charset="0"/>
            </a:endParaRPr>
          </a:p>
        </p:txBody>
      </p:sp>
      <p:grpSp>
        <p:nvGrpSpPr>
          <p:cNvPr id="11" name="Group 10"/>
          <p:cNvGrpSpPr/>
          <p:nvPr/>
        </p:nvGrpSpPr>
        <p:grpSpPr>
          <a:xfrm>
            <a:off x="725837" y="1269518"/>
            <a:ext cx="4071941" cy="2989333"/>
            <a:chOff x="725837" y="1302411"/>
            <a:chExt cx="4981668" cy="1709907"/>
          </a:xfrm>
        </p:grpSpPr>
        <p:sp>
          <p:nvSpPr>
            <p:cNvPr id="6" name="Freeform 5"/>
            <p:cNvSpPr/>
            <p:nvPr/>
          </p:nvSpPr>
          <p:spPr>
            <a:xfrm>
              <a:off x="725837" y="2013499"/>
              <a:ext cx="4981668" cy="998819"/>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lnSpc>
                  <a:spcPct val="90000"/>
                </a:lnSpc>
                <a:spcBef>
                  <a:spcPct val="0"/>
                </a:spcBef>
                <a:spcAft>
                  <a:spcPct val="15000"/>
                </a:spcAft>
                <a:buClr>
                  <a:srgbClr val="E31837"/>
                </a:buClr>
                <a:buFont typeface="Arial" panose="020B0604020202020204" pitchFamily="34" charset="0"/>
                <a:buChar char="•"/>
              </a:pPr>
              <a:endParaRPr lang="en-US" sz="1600" b="1" kern="1200" dirty="0" smtClean="0">
                <a:latin typeface="Calibri" panose="020F0502020204030204" pitchFamily="34" charset="0"/>
              </a:endParaRPr>
            </a:p>
            <a:p>
              <a:pPr marL="285750" lvl="1" indent="-285750" algn="l" defTabSz="800100" rtl="0">
                <a:lnSpc>
                  <a:spcPct val="90000"/>
                </a:lnSpc>
                <a:spcBef>
                  <a:spcPct val="0"/>
                </a:spcBef>
                <a:spcAft>
                  <a:spcPct val="15000"/>
                </a:spcAft>
                <a:buClr>
                  <a:srgbClr val="E31837"/>
                </a:buClr>
                <a:buFont typeface="Arial" panose="020B0604020202020204" pitchFamily="34" charset="0"/>
                <a:buChar char="•"/>
              </a:pPr>
              <a:r>
                <a:rPr lang="en-US" sz="2400" b="1" kern="1200" dirty="0" smtClean="0">
                  <a:latin typeface="Calibri" panose="020F0502020204030204" pitchFamily="34" charset="0"/>
                </a:rPr>
                <a:t>Adaptive</a:t>
              </a:r>
              <a:r>
                <a:rPr lang="en-US" sz="2400" kern="1200" dirty="0" smtClean="0">
                  <a:latin typeface="Calibri" panose="020F0502020204030204" pitchFamily="34" charset="0"/>
                </a:rPr>
                <a:t> </a:t>
              </a:r>
              <a:r>
                <a:rPr lang="en-US" sz="2400" kern="1200" dirty="0">
                  <a:latin typeface="Calibri" panose="020F0502020204030204" pitchFamily="34" charset="0"/>
                </a:rPr>
                <a:t>by eliciting motivation to minimize harm and allow healing</a:t>
              </a:r>
            </a:p>
          </p:txBody>
        </p:sp>
        <p:sp>
          <p:nvSpPr>
            <p:cNvPr id="5" name="Freeform 4"/>
            <p:cNvSpPr/>
            <p:nvPr/>
          </p:nvSpPr>
          <p:spPr>
            <a:xfrm>
              <a:off x="725837" y="1302411"/>
              <a:ext cx="4981668" cy="711088"/>
            </a:xfrm>
            <a:custGeom>
              <a:avLst/>
              <a:gdLst>
                <a:gd name="connsiteX0" fmla="*/ 0 w 4981668"/>
                <a:gd name="connsiteY0" fmla="*/ 0 h 933037"/>
                <a:gd name="connsiteX1" fmla="*/ 4981668 w 4981668"/>
                <a:gd name="connsiteY1" fmla="*/ 0 h 933037"/>
                <a:gd name="connsiteX2" fmla="*/ 4981668 w 4981668"/>
                <a:gd name="connsiteY2" fmla="*/ 933037 h 933037"/>
                <a:gd name="connsiteX3" fmla="*/ 0 w 4981668"/>
                <a:gd name="connsiteY3" fmla="*/ 933037 h 933037"/>
                <a:gd name="connsiteX4" fmla="*/ 0 w 4981668"/>
                <a:gd name="connsiteY4" fmla="*/ 0 h 93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933037">
                  <a:moveTo>
                    <a:pt x="0" y="0"/>
                  </a:moveTo>
                  <a:lnTo>
                    <a:pt x="4981668" y="0"/>
                  </a:lnTo>
                  <a:lnTo>
                    <a:pt x="4981668" y="933037"/>
                  </a:lnTo>
                  <a:lnTo>
                    <a:pt x="0" y="933037"/>
                  </a:lnTo>
                  <a:lnTo>
                    <a:pt x="0" y="0"/>
                  </a:lnTo>
                  <a:close/>
                </a:path>
              </a:pathLst>
            </a:custGeom>
            <a:solidFill>
              <a:srgbClr val="214A5B"/>
            </a:solidFill>
            <a:ln>
              <a:solidFill>
                <a:srgbClr val="325045"/>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ts val="0"/>
                </a:spcAft>
              </a:pPr>
              <a:r>
                <a:rPr lang="en-US" sz="4000" b="1" kern="1200" dirty="0">
                  <a:solidFill>
                    <a:schemeClr val="bg1"/>
                  </a:solidFill>
                  <a:effectLst>
                    <a:outerShdw blurRad="38100" dist="38100" dir="2700000" algn="tl">
                      <a:srgbClr val="000000">
                        <a:alpha val="43137"/>
                      </a:srgbClr>
                    </a:outerShdw>
                  </a:effectLst>
                  <a:latin typeface="Calibri" panose="020F0502020204030204" pitchFamily="34" charset="0"/>
                </a:rPr>
                <a:t>Acute Pain</a:t>
              </a:r>
            </a:p>
            <a:p>
              <a:pPr lvl="0" algn="ctr" defTabSz="1244600" rtl="0">
                <a:lnSpc>
                  <a:spcPct val="90000"/>
                </a:lnSpc>
                <a:spcBef>
                  <a:spcPct val="0"/>
                </a:spcBef>
                <a:spcAft>
                  <a:spcPts val="0"/>
                </a:spcAft>
              </a:pPr>
              <a:r>
                <a:rPr lang="en-US" sz="2400" b="0" i="1" kern="1200" dirty="0" smtClean="0">
                  <a:solidFill>
                    <a:schemeClr val="bg1"/>
                  </a:solidFill>
                  <a:effectLst>
                    <a:outerShdw blurRad="38100" dist="38100" dir="2700000" algn="tl">
                      <a:srgbClr val="000000">
                        <a:alpha val="43137"/>
                      </a:srgbClr>
                    </a:outerShdw>
                  </a:effectLst>
                  <a:latin typeface="Calibri" panose="020F0502020204030204" pitchFamily="34" charset="0"/>
                </a:rPr>
                <a:t>Life </a:t>
              </a:r>
              <a:r>
                <a:rPr lang="en-US" sz="2400" b="0" i="1" kern="1200" dirty="0">
                  <a:solidFill>
                    <a:schemeClr val="bg1"/>
                  </a:solidFill>
                  <a:effectLst>
                    <a:outerShdw blurRad="38100" dist="38100" dir="2700000" algn="tl">
                      <a:srgbClr val="000000">
                        <a:alpha val="43137"/>
                      </a:srgbClr>
                    </a:outerShdw>
                  </a:effectLst>
                  <a:latin typeface="Calibri" panose="020F0502020204030204" pitchFamily="34" charset="0"/>
                </a:rPr>
                <a:t>sustaining symptom </a:t>
              </a:r>
            </a:p>
          </p:txBody>
        </p:sp>
      </p:grpSp>
      <p:grpSp>
        <p:nvGrpSpPr>
          <p:cNvPr id="12" name="Group 11"/>
          <p:cNvGrpSpPr/>
          <p:nvPr/>
        </p:nvGrpSpPr>
        <p:grpSpPr>
          <a:xfrm>
            <a:off x="5406887" y="1269518"/>
            <a:ext cx="6175514" cy="3193151"/>
            <a:chOff x="6096000" y="1302410"/>
            <a:chExt cx="4981668" cy="2850184"/>
          </a:xfrm>
        </p:grpSpPr>
        <p:sp>
          <p:nvSpPr>
            <p:cNvPr id="8" name="Freeform 7"/>
            <p:cNvSpPr/>
            <p:nvPr/>
          </p:nvSpPr>
          <p:spPr>
            <a:xfrm>
              <a:off x="6096000" y="2235447"/>
              <a:ext cx="4981668" cy="1917147"/>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spcBef>
                  <a:spcPts val="1200"/>
                </a:spcBef>
                <a:buClr>
                  <a:srgbClr val="E31837"/>
                </a:buClr>
                <a:buFont typeface="Arial" panose="020B0604020202020204" pitchFamily="34" charset="0"/>
                <a:buChar char="•"/>
              </a:pPr>
              <a:endParaRPr lang="en-US" sz="1200" b="1" kern="1200" dirty="0" smtClean="0">
                <a:latin typeface="Calibri" panose="020F0502020204030204" pitchFamily="34" charset="0"/>
              </a:endParaRPr>
            </a:p>
            <a:p>
              <a:pPr marL="285750" lvl="1" indent="-285750" algn="l" defTabSz="800100" rtl="0">
                <a:spcBef>
                  <a:spcPts val="1200"/>
                </a:spcBef>
                <a:buClr>
                  <a:srgbClr val="E31837"/>
                </a:buClr>
                <a:buFont typeface="Arial" panose="020B0604020202020204" pitchFamily="34" charset="0"/>
                <a:buChar char="•"/>
              </a:pPr>
              <a:r>
                <a:rPr lang="en-US" sz="2400" b="1" kern="1200" dirty="0" smtClean="0">
                  <a:latin typeface="Calibri" panose="020F0502020204030204" pitchFamily="34" charset="0"/>
                </a:rPr>
                <a:t>Maladaptive</a:t>
              </a:r>
              <a:r>
                <a:rPr lang="en-US" sz="2400" kern="1200" dirty="0">
                  <a:latin typeface="Calibri" panose="020F0502020204030204" pitchFamily="34" charset="0"/>
                </a:rPr>
                <a:t>, pathologic, disorder of the somatosensory pain signaling pathways influenced by genetic and epigenetic </a:t>
              </a:r>
              <a:r>
                <a:rPr lang="en-US" sz="2400" kern="1200" dirty="0" smtClean="0">
                  <a:latin typeface="Calibri" panose="020F0502020204030204" pitchFamily="34" charset="0"/>
                </a:rPr>
                <a:t>factors</a:t>
              </a:r>
              <a:endParaRPr lang="en-US" sz="2400" kern="1200" dirty="0">
                <a:latin typeface="Calibri" panose="020F0502020204030204" pitchFamily="34" charset="0"/>
              </a:endParaRPr>
            </a:p>
          </p:txBody>
        </p:sp>
        <p:sp>
          <p:nvSpPr>
            <p:cNvPr id="7" name="Freeform 6"/>
            <p:cNvSpPr/>
            <p:nvPr/>
          </p:nvSpPr>
          <p:spPr>
            <a:xfrm>
              <a:off x="6096000" y="1302410"/>
              <a:ext cx="4981668" cy="1109631"/>
            </a:xfrm>
            <a:custGeom>
              <a:avLst/>
              <a:gdLst>
                <a:gd name="connsiteX0" fmla="*/ 0 w 4981668"/>
                <a:gd name="connsiteY0" fmla="*/ 0 h 933037"/>
                <a:gd name="connsiteX1" fmla="*/ 4981668 w 4981668"/>
                <a:gd name="connsiteY1" fmla="*/ 0 h 933037"/>
                <a:gd name="connsiteX2" fmla="*/ 4981668 w 4981668"/>
                <a:gd name="connsiteY2" fmla="*/ 933037 h 933037"/>
                <a:gd name="connsiteX3" fmla="*/ 0 w 4981668"/>
                <a:gd name="connsiteY3" fmla="*/ 933037 h 933037"/>
                <a:gd name="connsiteX4" fmla="*/ 0 w 4981668"/>
                <a:gd name="connsiteY4" fmla="*/ 0 h 93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933037">
                  <a:moveTo>
                    <a:pt x="0" y="0"/>
                  </a:moveTo>
                  <a:lnTo>
                    <a:pt x="4981668" y="0"/>
                  </a:lnTo>
                  <a:lnTo>
                    <a:pt x="4981668" y="933037"/>
                  </a:lnTo>
                  <a:lnTo>
                    <a:pt x="0" y="933037"/>
                  </a:lnTo>
                  <a:lnTo>
                    <a:pt x="0" y="0"/>
                  </a:lnTo>
                  <a:close/>
                </a:path>
              </a:pathLst>
            </a:custGeom>
            <a:solidFill>
              <a:srgbClr val="214A5B"/>
            </a:solidFill>
            <a:ln>
              <a:solidFill>
                <a:srgbClr val="325045"/>
              </a:solid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ts val="0"/>
                </a:spcAft>
              </a:pPr>
              <a:r>
                <a:rPr lang="en-US" sz="4400" b="1" kern="1200" dirty="0">
                  <a:solidFill>
                    <a:schemeClr val="bg1"/>
                  </a:solidFill>
                  <a:effectLst>
                    <a:outerShdw blurRad="38100" dist="38100" dir="2700000" algn="tl">
                      <a:srgbClr val="000000">
                        <a:alpha val="43137"/>
                      </a:srgbClr>
                    </a:outerShdw>
                  </a:effectLst>
                  <a:latin typeface="Calibri" panose="020F0502020204030204" pitchFamily="34" charset="0"/>
                </a:rPr>
                <a:t>Chronic Pain</a:t>
              </a:r>
            </a:p>
            <a:p>
              <a:pPr lvl="0" algn="ctr" defTabSz="1244600" rtl="0">
                <a:lnSpc>
                  <a:spcPct val="90000"/>
                </a:lnSpc>
                <a:spcBef>
                  <a:spcPct val="0"/>
                </a:spcBef>
                <a:spcAft>
                  <a:spcPts val="0"/>
                </a:spcAft>
              </a:pPr>
              <a:r>
                <a:rPr lang="en-US" sz="2800" b="0" i="1" kern="1200" dirty="0">
                  <a:solidFill>
                    <a:schemeClr val="bg1"/>
                  </a:solidFill>
                  <a:effectLst>
                    <a:outerShdw blurRad="38100" dist="38100" dir="2700000" algn="tl">
                      <a:srgbClr val="000000">
                        <a:alpha val="43137"/>
                      </a:srgbClr>
                    </a:outerShdw>
                  </a:effectLst>
                  <a:latin typeface="Calibri" panose="020F0502020204030204" pitchFamily="34" charset="0"/>
                </a:rPr>
                <a:t>Can be a disease in itself</a:t>
              </a:r>
            </a:p>
          </p:txBody>
        </p:sp>
      </p:grpSp>
      <p:grpSp>
        <p:nvGrpSpPr>
          <p:cNvPr id="3" name="Group 2"/>
          <p:cNvGrpSpPr/>
          <p:nvPr/>
        </p:nvGrpSpPr>
        <p:grpSpPr>
          <a:xfrm>
            <a:off x="466895" y="5078544"/>
            <a:ext cx="3574825" cy="830997"/>
            <a:chOff x="4556297" y="5999652"/>
            <a:chExt cx="3574825" cy="830997"/>
          </a:xfrm>
        </p:grpSpPr>
        <p:sp>
          <p:nvSpPr>
            <p:cNvPr id="9" name="Rectangle 1"/>
            <p:cNvSpPr>
              <a:spLocks noChangeArrowheads="1"/>
            </p:cNvSpPr>
            <p:nvPr/>
          </p:nvSpPr>
          <p:spPr bwMode="auto">
            <a:xfrm>
              <a:off x="4706338" y="5999652"/>
              <a:ext cx="3424784"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z="1600" dirty="0" err="1">
                  <a:solidFill>
                    <a:prstClr val="black"/>
                  </a:solidFill>
                  <a:latin typeface="Calibri" panose="020F0502020204030204" pitchFamily="34" charset="0"/>
                </a:rPr>
                <a:t>Petrosky</a:t>
              </a:r>
              <a:r>
                <a:rPr lang="en-US" altLang="en-US" sz="1600" dirty="0">
                  <a:solidFill>
                    <a:prstClr val="black"/>
                  </a:solidFill>
                  <a:latin typeface="Calibri" panose="020F0502020204030204" pitchFamily="34" charset="0"/>
                </a:rPr>
                <a:t> E, et al. </a:t>
              </a:r>
              <a:r>
                <a:rPr lang="en-US" altLang="en-US" sz="1600" i="1" dirty="0" smtClean="0">
                  <a:solidFill>
                    <a:prstClr val="black"/>
                  </a:solidFill>
                  <a:latin typeface="Calibri" panose="020F0502020204030204" pitchFamily="34" charset="0"/>
                </a:rPr>
                <a:t>Ann </a:t>
              </a:r>
              <a:r>
                <a:rPr lang="en-US" altLang="en-US" sz="1600" i="1" dirty="0">
                  <a:solidFill>
                    <a:prstClr val="black"/>
                  </a:solidFill>
                  <a:latin typeface="Calibri" panose="020F0502020204030204" pitchFamily="34" charset="0"/>
                </a:rPr>
                <a:t>Intern Med. </a:t>
              </a:r>
              <a:r>
                <a:rPr lang="en-US" altLang="en-US" sz="1600" dirty="0" smtClean="0">
                  <a:solidFill>
                    <a:prstClr val="black"/>
                  </a:solidFill>
                  <a:latin typeface="Calibri" panose="020F0502020204030204" pitchFamily="34" charset="0"/>
                </a:rPr>
                <a:t>2018</a:t>
              </a:r>
              <a:endParaRPr lang="en-US" altLang="en-US" sz="1600" dirty="0">
                <a:solidFill>
                  <a:prstClr val="black"/>
                </a:solidFill>
                <a:latin typeface="Calibri" panose="020F0502020204030204" pitchFamily="34" charset="0"/>
              </a:endParaRPr>
            </a:p>
            <a:p>
              <a:pPr fontAlgn="base">
                <a:spcBef>
                  <a:spcPct val="0"/>
                </a:spcBef>
                <a:spcAft>
                  <a:spcPct val="0"/>
                </a:spcAft>
              </a:pPr>
              <a:r>
                <a:rPr lang="en-US" altLang="ja-JP" sz="1600" dirty="0" err="1">
                  <a:solidFill>
                    <a:prstClr val="black"/>
                  </a:solidFill>
                  <a:latin typeface="Calibri" panose="020F0502020204030204" pitchFamily="34" charset="0"/>
                  <a:ea typeface="MS Mincho" pitchFamily="49" charset="-128"/>
                  <a:cs typeface="Calibri" panose="020F0502020204030204" pitchFamily="34" charset="0"/>
                </a:rPr>
                <a:t>Ilgen</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MA, et al. </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JAMA Psychiatry</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2013</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a:p>
              <a:pPr fontAlgn="base">
                <a:spcBef>
                  <a:spcPct val="0"/>
                </a:spcBef>
                <a:spcAft>
                  <a:spcPct val="0"/>
                </a:spcAft>
              </a:pP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Tang NK et al. </a:t>
              </a:r>
              <a:r>
                <a:rPr lang="en-US" altLang="ja-JP" sz="1600" i="1" dirty="0" err="1">
                  <a:solidFill>
                    <a:prstClr val="black"/>
                  </a:solidFill>
                  <a:latin typeface="Calibri" panose="020F0502020204030204" pitchFamily="34" charset="0"/>
                  <a:ea typeface="MS Mincho" pitchFamily="49" charset="-128"/>
                  <a:cs typeface="Calibri" panose="020F0502020204030204" pitchFamily="34" charset="0"/>
                </a:rPr>
                <a:t>Psychol</a:t>
              </a:r>
              <a:r>
                <a:rPr lang="en-US" altLang="ja-JP" sz="1600" i="1" dirty="0">
                  <a:solidFill>
                    <a:prstClr val="black"/>
                  </a:solidFill>
                  <a:latin typeface="Calibri" panose="020F0502020204030204" pitchFamily="34" charset="0"/>
                  <a:ea typeface="MS Mincho" pitchFamily="49" charset="-128"/>
                  <a:cs typeface="Calibri" panose="020F0502020204030204" pitchFamily="34" charset="0"/>
                </a:rPr>
                <a:t> Med</a:t>
              </a:r>
              <a:r>
                <a:rPr lang="en-US" altLang="ja-JP" sz="1600" dirty="0">
                  <a:solidFill>
                    <a:prstClr val="black"/>
                  </a:solidFill>
                  <a:latin typeface="Calibri" panose="020F0502020204030204" pitchFamily="34" charset="0"/>
                  <a:ea typeface="MS Mincho" pitchFamily="49" charset="-128"/>
                  <a:cs typeface="Calibri" panose="020F0502020204030204" pitchFamily="34" charset="0"/>
                </a:rPr>
                <a:t>. </a:t>
              </a:r>
              <a:r>
                <a:rPr lang="en-US" altLang="ja-JP" sz="1600" dirty="0" smtClean="0">
                  <a:solidFill>
                    <a:prstClr val="black"/>
                  </a:solidFill>
                  <a:latin typeface="Calibri" panose="020F0502020204030204" pitchFamily="34" charset="0"/>
                  <a:ea typeface="MS Mincho" pitchFamily="49" charset="-128"/>
                  <a:cs typeface="Calibri" panose="020F0502020204030204" pitchFamily="34" charset="0"/>
                </a:rPr>
                <a:t>2006</a:t>
              </a:r>
              <a:endParaRPr lang="en-US" altLang="ja-JP" sz="1600" dirty="0">
                <a:solidFill>
                  <a:prstClr val="black"/>
                </a:solidFill>
                <a:latin typeface="Calibri" panose="020F0502020204030204" pitchFamily="34" charset="0"/>
                <a:ea typeface="MS Mincho" pitchFamily="49" charset="-128"/>
                <a:cs typeface="Calibri" panose="020F0502020204030204" pitchFamily="34" charset="0"/>
              </a:endParaRPr>
            </a:p>
          </p:txBody>
        </p:sp>
        <p:sp>
          <p:nvSpPr>
            <p:cNvPr id="10" name="TextBox 9"/>
            <p:cNvSpPr txBox="1"/>
            <p:nvPr/>
          </p:nvSpPr>
          <p:spPr>
            <a:xfrm>
              <a:off x="4556297" y="5999652"/>
              <a:ext cx="300082" cy="369332"/>
            </a:xfrm>
            <a:prstGeom prst="rect">
              <a:avLst/>
            </a:prstGeom>
            <a:noFill/>
          </p:spPr>
          <p:txBody>
            <a:bodyPr wrap="none" rtlCol="0">
              <a:spAutoFit/>
            </a:bodyPr>
            <a:lstStyle/>
            <a:p>
              <a:r>
                <a:rPr lang="en-US" dirty="0">
                  <a:latin typeface="Calibri" panose="020F0502020204030204" pitchFamily="34" charset="0"/>
                </a:rPr>
                <a:t>*</a:t>
              </a:r>
            </a:p>
          </p:txBody>
        </p:sp>
      </p:grpSp>
      <p:sp>
        <p:nvSpPr>
          <p:cNvPr id="13" name="Freeform 12"/>
          <p:cNvSpPr/>
          <p:nvPr/>
        </p:nvSpPr>
        <p:spPr>
          <a:xfrm>
            <a:off x="5406887" y="4683937"/>
            <a:ext cx="6175514" cy="994772"/>
          </a:xfrm>
          <a:custGeom>
            <a:avLst/>
            <a:gdLst>
              <a:gd name="connsiteX0" fmla="*/ 0 w 4981668"/>
              <a:gd name="connsiteY0" fmla="*/ 0 h 3458699"/>
              <a:gd name="connsiteX1" fmla="*/ 4981668 w 4981668"/>
              <a:gd name="connsiteY1" fmla="*/ 0 h 3458699"/>
              <a:gd name="connsiteX2" fmla="*/ 4981668 w 4981668"/>
              <a:gd name="connsiteY2" fmla="*/ 3458699 h 3458699"/>
              <a:gd name="connsiteX3" fmla="*/ 0 w 4981668"/>
              <a:gd name="connsiteY3" fmla="*/ 3458699 h 3458699"/>
              <a:gd name="connsiteX4" fmla="*/ 0 w 4981668"/>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68" h="3458699">
                <a:moveTo>
                  <a:pt x="0" y="0"/>
                </a:moveTo>
                <a:lnTo>
                  <a:pt x="4981668" y="0"/>
                </a:lnTo>
                <a:lnTo>
                  <a:pt x="4981668" y="3458699"/>
                </a:lnTo>
                <a:lnTo>
                  <a:pt x="0" y="3458699"/>
                </a:lnTo>
                <a:lnTo>
                  <a:pt x="0" y="0"/>
                </a:lnTo>
                <a:close/>
              </a:path>
            </a:pathLst>
          </a:custGeom>
          <a:solidFill>
            <a:srgbClr val="ECF0EE">
              <a:alpha val="90000"/>
            </a:srgbClr>
          </a:solidFill>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rtl="0">
              <a:lnSpc>
                <a:spcPct val="90000"/>
              </a:lnSpc>
              <a:spcBef>
                <a:spcPct val="0"/>
              </a:spcBef>
              <a:spcAft>
                <a:spcPts val="1200"/>
              </a:spcAft>
              <a:buClr>
                <a:srgbClr val="FF4500"/>
              </a:buClr>
              <a:buFont typeface="Arial" panose="020B0604020202020204" pitchFamily="34" charset="0"/>
              <a:buChar char="•"/>
            </a:pPr>
            <a:r>
              <a:rPr lang="en-US" sz="2400" kern="1200" dirty="0" smtClean="0">
                <a:latin typeface="Calibri" panose="020F0502020204030204" pitchFamily="34" charset="0"/>
              </a:rPr>
              <a:t>Associated </a:t>
            </a:r>
            <a:r>
              <a:rPr lang="en-US" sz="2400" kern="1200" dirty="0">
                <a:latin typeface="Calibri" panose="020F0502020204030204" pitchFamily="34" charset="0"/>
              </a:rPr>
              <a:t>with higher risk of fatal and nonfatal suicide attempts*</a:t>
            </a:r>
          </a:p>
        </p:txBody>
      </p:sp>
    </p:spTree>
    <p:extLst>
      <p:ext uri="{BB962C8B-B14F-4D97-AF65-F5344CB8AC3E}">
        <p14:creationId xmlns:p14="http://schemas.microsoft.com/office/powerpoint/2010/main" val="225378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9665" y="1198817"/>
            <a:ext cx="7447520" cy="954107"/>
          </a:xfrm>
          <a:prstGeom prst="rect">
            <a:avLst/>
          </a:prstGeom>
          <a:noFill/>
        </p:spPr>
        <p:txBody>
          <a:bodyPr wrap="square">
            <a:spAutoFit/>
          </a:bodyPr>
          <a:lstStyle/>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therapeutic adherence</a:t>
            </a:r>
          </a:p>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use or non-use of illicit drugs</a:t>
            </a:r>
          </a:p>
        </p:txBody>
      </p:sp>
      <p:sp>
        <p:nvSpPr>
          <p:cNvPr id="2" name="Title 1"/>
          <p:cNvSpPr>
            <a:spLocks noGrp="1"/>
          </p:cNvSpPr>
          <p:nvPr>
            <p:ph type="title"/>
          </p:nvPr>
        </p:nvSpPr>
        <p:spPr>
          <a:xfrm>
            <a:off x="0" y="0"/>
            <a:ext cx="12192000" cy="979714"/>
          </a:xfrm>
          <a:solidFill>
            <a:srgbClr val="214A5B"/>
          </a:solidFill>
        </p:spPr>
        <p:txBody>
          <a:bodyPr/>
          <a:lstStyle/>
          <a:p>
            <a:r>
              <a:rPr lang="en-US" b="1" dirty="0">
                <a:solidFill>
                  <a:schemeClr val="bg1"/>
                </a:solidFill>
              </a:rPr>
              <a:t>Urine Drug Testing</a:t>
            </a:r>
          </a:p>
        </p:txBody>
      </p:sp>
      <p:sp>
        <p:nvSpPr>
          <p:cNvPr id="3" name="Content Placeholder 2"/>
          <p:cNvSpPr>
            <a:spLocks noGrp="1"/>
          </p:cNvSpPr>
          <p:nvPr>
            <p:ph idx="1"/>
          </p:nvPr>
        </p:nvSpPr>
        <p:spPr>
          <a:xfrm>
            <a:off x="604838" y="2470067"/>
            <a:ext cx="11089330" cy="3548587"/>
          </a:xfrm>
        </p:spPr>
        <p:txBody>
          <a:bodyPr/>
          <a:lstStyle/>
          <a:p>
            <a:pPr>
              <a:spcBef>
                <a:spcPts val="1800"/>
              </a:spcBef>
              <a:spcAft>
                <a:spcPts val="0"/>
              </a:spcAft>
            </a:pPr>
            <a:r>
              <a:rPr lang="en-US" sz="2400" dirty="0"/>
              <a:t>Discuss urine drug testing openly with </a:t>
            </a:r>
            <a:r>
              <a:rPr lang="en-US" sz="2400" dirty="0" smtClean="0"/>
              <a:t>patient</a:t>
            </a:r>
            <a:endParaRPr lang="en-US" sz="2000" dirty="0"/>
          </a:p>
          <a:p>
            <a:pPr>
              <a:spcBef>
                <a:spcPts val="1800"/>
              </a:spcBef>
              <a:spcAft>
                <a:spcPts val="0"/>
              </a:spcAft>
            </a:pPr>
            <a:r>
              <a:rPr lang="en-US" sz="2400" dirty="0" smtClean="0"/>
              <a:t>One </a:t>
            </a:r>
            <a:r>
              <a:rPr lang="en-US" sz="2400" dirty="0"/>
              <a:t>medical data point to integrate with </a:t>
            </a:r>
            <a:r>
              <a:rPr lang="en-US" sz="2400" dirty="0" smtClean="0"/>
              <a:t>others</a:t>
            </a:r>
          </a:p>
          <a:p>
            <a:pPr>
              <a:spcBef>
                <a:spcPts val="1800"/>
              </a:spcBef>
              <a:spcAft>
                <a:spcPts val="0"/>
              </a:spcAft>
            </a:pPr>
            <a:r>
              <a:rPr lang="en-US" sz="2400" dirty="0"/>
              <a:t>Urine drug screens are usually </a:t>
            </a:r>
            <a:r>
              <a:rPr lang="en-US" sz="2400" dirty="0" smtClean="0"/>
              <a:t>immunoassays </a:t>
            </a:r>
            <a:r>
              <a:rPr lang="en-US" sz="2000" dirty="0" smtClean="0"/>
              <a:t>(Risk </a:t>
            </a:r>
            <a:r>
              <a:rPr lang="en-US" sz="2000" dirty="0"/>
              <a:t>of false negatives </a:t>
            </a:r>
            <a:r>
              <a:rPr lang="en-US" sz="2000" dirty="0" smtClean="0"/>
              <a:t>and false positives)</a:t>
            </a:r>
            <a:endParaRPr lang="en-US" sz="2000" dirty="0"/>
          </a:p>
          <a:p>
            <a:pPr>
              <a:spcBef>
                <a:spcPts val="1800"/>
              </a:spcBef>
              <a:spcAft>
                <a:spcPts val="0"/>
              </a:spcAft>
            </a:pPr>
            <a:r>
              <a:rPr lang="en-US" sz="2400" dirty="0" smtClean="0"/>
              <a:t>Unexpected </a:t>
            </a:r>
            <a:r>
              <a:rPr lang="en-US" sz="2400" dirty="0"/>
              <a:t>findings can be verified with </a:t>
            </a:r>
            <a:r>
              <a:rPr lang="en-US" sz="2400" dirty="0" smtClean="0"/>
              <a:t>Gas </a:t>
            </a:r>
            <a:r>
              <a:rPr lang="en-US" sz="2400" dirty="0"/>
              <a:t>Chromatography (GC) or Liquid Chromatography  (LC) and Mass Spectroscopy (MS</a:t>
            </a:r>
            <a:r>
              <a:rPr lang="en-US" sz="2400" dirty="0" smtClean="0"/>
              <a:t>) </a:t>
            </a:r>
            <a:r>
              <a:rPr lang="en-US" sz="2000" dirty="0" smtClean="0"/>
              <a:t>(need to know expected metabolites)</a:t>
            </a:r>
            <a:endParaRPr lang="en-US" sz="2000" dirty="0"/>
          </a:p>
          <a:p>
            <a:pPr>
              <a:spcBef>
                <a:spcPts val="1800"/>
              </a:spcBef>
              <a:spcAft>
                <a:spcPts val="0"/>
              </a:spcAft>
            </a:pPr>
            <a:r>
              <a:rPr lang="en-US" sz="2400" b="1" dirty="0"/>
              <a:t>Identify a </a:t>
            </a:r>
            <a:r>
              <a:rPr lang="en-US" sz="2400" b="1" dirty="0" smtClean="0"/>
              <a:t>toxicologist for </a:t>
            </a:r>
            <a:r>
              <a:rPr lang="en-US" sz="2400" b="1" dirty="0"/>
              <a:t>questions </a:t>
            </a:r>
            <a:r>
              <a:rPr lang="en-US" sz="2400" b="1" dirty="0" smtClean="0"/>
              <a:t>regarding </a:t>
            </a:r>
            <a:r>
              <a:rPr lang="en-US" sz="2400" b="1" dirty="0"/>
              <a:t>unexpected </a:t>
            </a:r>
            <a:r>
              <a:rPr lang="en-US" sz="2400" b="1" dirty="0" smtClean="0"/>
              <a:t>results</a:t>
            </a:r>
            <a:endParaRPr lang="en-US" sz="2400" b="1" dirty="0"/>
          </a:p>
        </p:txBody>
      </p:sp>
      <p:sp>
        <p:nvSpPr>
          <p:cNvPr id="4" name="Freeform 3"/>
          <p:cNvSpPr/>
          <p:nvPr/>
        </p:nvSpPr>
        <p:spPr>
          <a:xfrm>
            <a:off x="741922" y="1028003"/>
            <a:ext cx="2707158"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algn="r"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information that can provide: </a:t>
            </a:r>
          </a:p>
        </p:txBody>
      </p:sp>
      <p:sp>
        <p:nvSpPr>
          <p:cNvPr id="6" name="Text Box 4"/>
          <p:cNvSpPr txBox="1">
            <a:spLocks noChangeArrowheads="1"/>
          </p:cNvSpPr>
          <p:nvPr/>
        </p:nvSpPr>
        <p:spPr bwMode="auto">
          <a:xfrm>
            <a:off x="593767" y="6293922"/>
            <a:ext cx="11100402" cy="4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marL="342900" indent="-342900" eaLnBrk="0" hangingPunct="0">
              <a:defRPr>
                <a:solidFill>
                  <a:schemeClr val="tx1"/>
                </a:solidFill>
                <a:latin typeface="Calibri" pitchFamily="34" charset="0"/>
                <a:cs typeface="Arial" charset="0"/>
              </a:defRPr>
            </a:lvl1pPr>
            <a:lvl2pPr marL="119063" indent="-4763"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nSpc>
                <a:spcPct val="90000"/>
              </a:lnSpc>
            </a:pPr>
            <a:r>
              <a:rPr lang="en-US" sz="1600" dirty="0">
                <a:solidFill>
                  <a:prstClr val="black"/>
                </a:solidFill>
                <a:ea typeface="ＭＳ Ｐゴシック" pitchFamily="34" charset="-128"/>
                <a:cs typeface="Calibri" panose="020F0502020204030204" pitchFamily="34" charset="0"/>
              </a:rPr>
              <a:t>Argoff CE, Alford DP, Fudin J et al. </a:t>
            </a:r>
            <a:r>
              <a:rPr lang="en-US" sz="1600" i="1" dirty="0">
                <a:solidFill>
                  <a:prstClr val="black"/>
                </a:solidFill>
                <a:ea typeface="ＭＳ Ｐゴシック" pitchFamily="34" charset="-128"/>
                <a:cs typeface="Calibri" panose="020F0502020204030204" pitchFamily="34" charset="0"/>
              </a:rPr>
              <a:t>Pain Med. </a:t>
            </a:r>
            <a:r>
              <a:rPr lang="en-US" sz="1600" dirty="0" smtClean="0">
                <a:solidFill>
                  <a:prstClr val="black"/>
                </a:solidFill>
                <a:ea typeface="ＭＳ Ｐゴシック" pitchFamily="34" charset="-128"/>
                <a:cs typeface="Calibri" panose="020F0502020204030204" pitchFamily="34" charset="0"/>
              </a:rPr>
              <a:t>2018, </a:t>
            </a:r>
            <a:r>
              <a:rPr lang="en-US" sz="1600" dirty="0" err="1" smtClean="0">
                <a:solidFill>
                  <a:prstClr val="black"/>
                </a:solidFill>
                <a:ea typeface="ＭＳ Ｐゴシック" pitchFamily="34" charset="-128"/>
                <a:cs typeface="Calibri" panose="020F0502020204030204" pitchFamily="34" charset="0"/>
              </a:rPr>
              <a:t>Nagpal</a:t>
            </a:r>
            <a:r>
              <a:rPr lang="en-US" sz="1600" dirty="0" smtClean="0">
                <a:solidFill>
                  <a:prstClr val="black"/>
                </a:solidFill>
                <a:ea typeface="ＭＳ Ｐゴシック" pitchFamily="34" charset="-128"/>
                <a:cs typeface="Calibri" panose="020F0502020204030204" pitchFamily="34" charset="0"/>
              </a:rPr>
              <a:t> G et al. </a:t>
            </a:r>
            <a:r>
              <a:rPr lang="en-US" sz="1600" i="1" dirty="0" smtClean="0">
                <a:solidFill>
                  <a:prstClr val="black"/>
                </a:solidFill>
                <a:ea typeface="ＭＳ Ｐゴシック" pitchFamily="34" charset="-128"/>
                <a:cs typeface="Calibri" panose="020F0502020204030204" pitchFamily="34" charset="0"/>
              </a:rPr>
              <a:t>JAMA.</a:t>
            </a:r>
            <a:r>
              <a:rPr lang="en-US" sz="1600" dirty="0" smtClean="0">
                <a:solidFill>
                  <a:prstClr val="black"/>
                </a:solidFill>
                <a:ea typeface="ＭＳ Ｐゴシック" pitchFamily="34" charset="-128"/>
                <a:cs typeface="Calibri" panose="020F0502020204030204" pitchFamily="34" charset="0"/>
              </a:rPr>
              <a:t> 2017, Christo </a:t>
            </a:r>
            <a:r>
              <a:rPr lang="en-US" sz="1600" dirty="0">
                <a:solidFill>
                  <a:prstClr val="black"/>
                </a:solidFill>
                <a:ea typeface="ＭＳ Ｐゴシック" pitchFamily="34" charset="-128"/>
                <a:cs typeface="Calibri" panose="020F0502020204030204" pitchFamily="34" charset="0"/>
              </a:rPr>
              <a:t>PJ, et al. </a:t>
            </a:r>
            <a:r>
              <a:rPr lang="en-US" sz="1600" i="1" dirty="0">
                <a:solidFill>
                  <a:prstClr val="black"/>
                </a:solidFill>
                <a:ea typeface="ＭＳ Ｐゴシック" pitchFamily="34" charset="-128"/>
                <a:cs typeface="Calibri" panose="020F0502020204030204" pitchFamily="34" charset="0"/>
              </a:rPr>
              <a:t>Pain Physician. </a:t>
            </a:r>
            <a:r>
              <a:rPr lang="en-US" sz="1600" dirty="0" smtClean="0">
                <a:solidFill>
                  <a:prstClr val="black"/>
                </a:solidFill>
                <a:ea typeface="ＭＳ Ｐゴシック" pitchFamily="34" charset="-128"/>
                <a:cs typeface="Calibri" panose="020F0502020204030204" pitchFamily="34" charset="0"/>
              </a:rPr>
              <a:t>2011</a:t>
            </a:r>
            <a:endParaRPr lang="en-US" sz="1600" dirty="0">
              <a:solidFill>
                <a:prstClr val="black"/>
              </a:solidFill>
              <a:ea typeface="ＭＳ Ｐゴシック" pitchFamily="34" charset="-128"/>
              <a:cs typeface="Calibri" panose="020F0502020204030204" pitchFamily="34" charset="0"/>
            </a:endParaRPr>
          </a:p>
        </p:txBody>
      </p:sp>
      <p:grpSp>
        <p:nvGrpSpPr>
          <p:cNvPr id="5" name="Group 4"/>
          <p:cNvGrpSpPr/>
          <p:nvPr/>
        </p:nvGrpSpPr>
        <p:grpSpPr>
          <a:xfrm>
            <a:off x="10234962" y="1299954"/>
            <a:ext cx="1828800" cy="1752930"/>
            <a:chOff x="9604160" y="2917281"/>
            <a:chExt cx="1828800" cy="1752930"/>
          </a:xfrm>
        </p:grpSpPr>
        <p:pic>
          <p:nvPicPr>
            <p:cNvPr id="9" name="Picture 2" descr="Image result for urine drug tes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60" y="3032338"/>
              <a:ext cx="1503364" cy="15033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604160" y="2917281"/>
              <a:ext cx="1828800" cy="1752930"/>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grpSp>
    </p:spTree>
    <p:extLst>
      <p:ext uri="{BB962C8B-B14F-4D97-AF65-F5344CB8AC3E}">
        <p14:creationId xmlns:p14="http://schemas.microsoft.com/office/powerpoint/2010/main" val="313586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1278"/>
          </a:xfrm>
          <a:solidFill>
            <a:srgbClr val="214A5B"/>
          </a:solidFill>
        </p:spPr>
        <p:txBody>
          <a:bodyPr/>
          <a:lstStyle/>
          <a:p>
            <a:r>
              <a:rPr lang="en-US" b="1" dirty="0" smtClean="0">
                <a:solidFill>
                  <a:schemeClr val="bg1"/>
                </a:solidFill>
                <a:effectLst>
                  <a:outerShdw blurRad="38100" dist="38100" dir="2700000" algn="tl">
                    <a:srgbClr val="000000">
                      <a:alpha val="43137"/>
                    </a:srgbClr>
                  </a:outerShdw>
                </a:effectLst>
              </a:rPr>
              <a:t>Monitoring: Pill </a:t>
            </a:r>
            <a:r>
              <a:rPr lang="en-US" b="1" dirty="0">
                <a:solidFill>
                  <a:schemeClr val="bg1"/>
                </a:solidFill>
                <a:effectLst>
                  <a:outerShdw blurRad="38100" dist="38100" dir="2700000" algn="tl">
                    <a:srgbClr val="000000">
                      <a:alpha val="43137"/>
                    </a:srgbClr>
                  </a:outerShdw>
                </a:effectLst>
              </a:rPr>
              <a:t>Counts</a:t>
            </a:r>
          </a:p>
        </p:txBody>
      </p:sp>
      <p:sp>
        <p:nvSpPr>
          <p:cNvPr id="5" name="Rectangle 4"/>
          <p:cNvSpPr/>
          <p:nvPr/>
        </p:nvSpPr>
        <p:spPr>
          <a:xfrm>
            <a:off x="3534805" y="1381581"/>
            <a:ext cx="6403852" cy="954107"/>
          </a:xfrm>
          <a:prstGeom prst="rect">
            <a:avLst/>
          </a:prstGeom>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800" b="1" dirty="0" smtClean="0">
                <a:solidFill>
                  <a:prstClr val="black"/>
                </a:solidFill>
                <a:latin typeface="Calibri" panose="020F0502020204030204" pitchFamily="34" charset="0"/>
              </a:rPr>
              <a:t>Information on </a:t>
            </a:r>
            <a:r>
              <a:rPr lang="en-US" sz="2800" b="1" dirty="0">
                <a:solidFill>
                  <a:prstClr val="black"/>
                </a:solidFill>
                <a:latin typeface="Calibri" panose="020F0502020204030204" pitchFamily="34" charset="0"/>
              </a:rPr>
              <a:t>medication adherence</a:t>
            </a:r>
          </a:p>
          <a:p>
            <a:pPr marL="228600" lvl="1" indent="-228600" defTabSz="977900">
              <a:spcBef>
                <a:spcPct val="0"/>
              </a:spcBef>
              <a:buClr>
                <a:srgbClr val="E31837"/>
              </a:buClr>
              <a:buFont typeface="Arial" panose="020B0604020202020204" pitchFamily="34" charset="0"/>
              <a:buChar char="•"/>
            </a:pPr>
            <a:r>
              <a:rPr lang="en-US" sz="2800" b="1" dirty="0" smtClean="0">
                <a:solidFill>
                  <a:prstClr val="black"/>
                </a:solidFill>
                <a:latin typeface="Calibri" panose="020F0502020204030204" pitchFamily="34" charset="0"/>
              </a:rPr>
              <a:t>Information concerning for </a:t>
            </a:r>
            <a:r>
              <a:rPr lang="en-US" sz="2800" b="1" dirty="0">
                <a:solidFill>
                  <a:prstClr val="black"/>
                </a:solidFill>
                <a:latin typeface="Calibri" panose="020F0502020204030204" pitchFamily="34" charset="0"/>
              </a:rPr>
              <a:t>diversion</a:t>
            </a:r>
          </a:p>
        </p:txBody>
      </p:sp>
      <p:grpSp>
        <p:nvGrpSpPr>
          <p:cNvPr id="3" name="Group 2"/>
          <p:cNvGrpSpPr/>
          <p:nvPr/>
        </p:nvGrpSpPr>
        <p:grpSpPr>
          <a:xfrm>
            <a:off x="741921" y="2851211"/>
            <a:ext cx="9284687" cy="3523773"/>
            <a:chOff x="741921" y="2851211"/>
            <a:chExt cx="7954818" cy="3523773"/>
          </a:xfrm>
        </p:grpSpPr>
        <p:sp>
          <p:nvSpPr>
            <p:cNvPr id="17" name="Freeform 16"/>
            <p:cNvSpPr/>
            <p:nvPr/>
          </p:nvSpPr>
          <p:spPr>
            <a:xfrm>
              <a:off x="2414843" y="2851212"/>
              <a:ext cx="6108105" cy="1137158"/>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lnSpc>
                  <a:spcPct val="90000"/>
                </a:lnSpc>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28 day supply (rather than 30 days) prevents running out on weekends </a:t>
              </a:r>
            </a:p>
          </p:txBody>
        </p:sp>
        <p:sp>
          <p:nvSpPr>
            <p:cNvPr id="18" name="Freeform 17"/>
            <p:cNvSpPr/>
            <p:nvPr/>
          </p:nvSpPr>
          <p:spPr>
            <a:xfrm>
              <a:off x="2414843" y="3977410"/>
              <a:ext cx="6108105" cy="975994"/>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Prescribe so that patient should have residual medication at appointments</a:t>
              </a:r>
            </a:p>
          </p:txBody>
        </p:sp>
        <p:sp>
          <p:nvSpPr>
            <p:cNvPr id="19" name="Freeform 18"/>
            <p:cNvSpPr/>
            <p:nvPr/>
          </p:nvSpPr>
          <p:spPr>
            <a:xfrm>
              <a:off x="2414843" y="5265935"/>
              <a:ext cx="6281896" cy="631818"/>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lnSpc>
                  <a:spcPct val="90000"/>
                </a:lnSpc>
                <a:spcBef>
                  <a:spcPct val="0"/>
                </a:spcBef>
                <a:spcAft>
                  <a:spcPct val="35000"/>
                </a:spcAft>
              </a:pPr>
              <a:r>
                <a:rPr lang="en-US" sz="2400" dirty="0">
                  <a:solidFill>
                    <a:schemeClr val="tx1"/>
                  </a:solidFill>
                  <a:latin typeface="Calibri" panose="020F0502020204030204" pitchFamily="34" charset="0"/>
                  <a:cs typeface="Calibri" panose="020F0502020204030204" pitchFamily="34" charset="0"/>
                </a:rPr>
                <a:t>Ask patient to bring in medications at each visit</a:t>
              </a:r>
            </a:p>
          </p:txBody>
        </p:sp>
        <p:sp>
          <p:nvSpPr>
            <p:cNvPr id="20" name="Freeform 19"/>
            <p:cNvSpPr/>
            <p:nvPr/>
          </p:nvSpPr>
          <p:spPr>
            <a:xfrm>
              <a:off x="2414843" y="5265935"/>
              <a:ext cx="6108105" cy="1109049"/>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spcBef>
                  <a:spcPct val="0"/>
                </a:spcBef>
                <a:spcAft>
                  <a:spcPct val="35000"/>
                </a:spcAft>
              </a:pPr>
              <a:endParaRPr lang="en-US" sz="2400" dirty="0">
                <a:solidFill>
                  <a:schemeClr val="tx1"/>
                </a:solidFill>
                <a:latin typeface="Calibri" panose="020F0502020204030204" pitchFamily="34" charset="0"/>
                <a:cs typeface="Calibri" panose="020F0502020204030204" pitchFamily="34" charset="0"/>
              </a:endParaRPr>
            </a:p>
          </p:txBody>
        </p:sp>
        <p:sp>
          <p:nvSpPr>
            <p:cNvPr id="11" name="Straight Connector 10"/>
            <p:cNvSpPr/>
            <p:nvPr/>
          </p:nvSpPr>
          <p:spPr>
            <a:xfrm flipV="1">
              <a:off x="741921" y="2851211"/>
              <a:ext cx="7781025" cy="27639"/>
            </a:xfrm>
            <a:prstGeom prst="line">
              <a:avLst/>
            </a:prstGeom>
            <a:ln w="28575">
              <a:solidFill>
                <a:srgbClr val="ECF0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traight Connector 14"/>
            <p:cNvSpPr/>
            <p:nvPr/>
          </p:nvSpPr>
          <p:spPr>
            <a:xfrm flipV="1">
              <a:off x="2053452" y="6239435"/>
              <a:ext cx="6469495" cy="709"/>
            </a:xfrm>
            <a:prstGeom prst="line">
              <a:avLst/>
            </a:prstGeom>
            <a:ln w="28575">
              <a:solidFill>
                <a:srgbClr val="ECF0EE"/>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57290" y="2851212"/>
              <a:ext cx="1556204" cy="3417258"/>
            </a:xfrm>
            <a:custGeom>
              <a:avLst/>
              <a:gdLst>
                <a:gd name="connsiteX0" fmla="*/ 0 w 1645919"/>
                <a:gd name="connsiteY0" fmla="*/ 0 h 4525963"/>
                <a:gd name="connsiteX1" fmla="*/ 1645919 w 1645919"/>
                <a:gd name="connsiteY1" fmla="*/ 0 h 4525963"/>
                <a:gd name="connsiteX2" fmla="*/ 1645919 w 1645919"/>
                <a:gd name="connsiteY2" fmla="*/ 4525963 h 4525963"/>
                <a:gd name="connsiteX3" fmla="*/ 0 w 1645919"/>
                <a:gd name="connsiteY3" fmla="*/ 4525963 h 4525963"/>
                <a:gd name="connsiteX4" fmla="*/ 0 w 1645919"/>
                <a:gd name="connsiteY4" fmla="*/ 0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19" h="4525963">
                  <a:moveTo>
                    <a:pt x="0" y="0"/>
                  </a:moveTo>
                  <a:lnTo>
                    <a:pt x="1645919" y="0"/>
                  </a:lnTo>
                  <a:lnTo>
                    <a:pt x="1645919" y="4525963"/>
                  </a:lnTo>
                  <a:lnTo>
                    <a:pt x="0" y="4525963"/>
                  </a:lnTo>
                  <a:lnTo>
                    <a:pt x="0" y="0"/>
                  </a:lnTo>
                  <a:close/>
                </a:path>
              </a:pathLst>
            </a:custGeom>
            <a:solidFill>
              <a:srgbClr val="BDCDC7"/>
            </a:solidFill>
            <a:ln w="28575">
              <a:solidFill>
                <a:schemeClr val="bg1"/>
              </a:solidFill>
            </a:ln>
            <a:effectLst>
              <a:outerShdw blurRad="50800" dist="38100" dir="8100000" algn="tr"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defTabSz="1422400">
                <a:lnSpc>
                  <a:spcPct val="90000"/>
                </a:lnSpc>
                <a:spcBef>
                  <a:spcPct val="0"/>
                </a:spcBef>
                <a:spcAft>
                  <a:spcPct val="35000"/>
                </a:spcAft>
              </a:pPr>
              <a:r>
                <a:rPr lang="en-US" sz="2400" b="1" dirty="0">
                  <a:solidFill>
                    <a:schemeClr val="tx1"/>
                  </a:solidFill>
                  <a:latin typeface="Calibri" panose="020F0502020204030204" pitchFamily="34" charset="0"/>
                  <a:cs typeface="Calibri" panose="020F0502020204030204" pitchFamily="34" charset="0"/>
                </a:rPr>
                <a:t>Strategy</a:t>
              </a:r>
            </a:p>
          </p:txBody>
        </p:sp>
      </p:grpSp>
      <p:sp>
        <p:nvSpPr>
          <p:cNvPr id="21" name="Freeform 20"/>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data </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that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can provide</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 </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38657" y="1826880"/>
            <a:ext cx="1860034" cy="1846463"/>
          </a:xfrm>
          <a:prstGeom prst="rect">
            <a:avLst/>
          </a:prstGeom>
          <a:noFill/>
          <a:ln w="9525">
            <a:noFill/>
          </a:ln>
          <a:effectLst>
            <a:softEdge rad="3175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0026608" y="1740371"/>
            <a:ext cx="1860034" cy="201947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89445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45033" y="1357023"/>
            <a:ext cx="1995608" cy="11142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Content Placeholder 2"/>
          <p:cNvSpPr>
            <a:spLocks noGrp="1"/>
          </p:cNvSpPr>
          <p:nvPr>
            <p:ph idx="1"/>
          </p:nvPr>
        </p:nvSpPr>
        <p:spPr>
          <a:xfrm>
            <a:off x="565038" y="2674194"/>
            <a:ext cx="11143909" cy="2964606"/>
          </a:xfrm>
        </p:spPr>
        <p:txBody>
          <a:bodyPr/>
          <a:lstStyle/>
          <a:p>
            <a:pPr>
              <a:lnSpc>
                <a:spcPct val="100000"/>
              </a:lnSpc>
              <a:spcBef>
                <a:spcPts val="1200"/>
              </a:spcBef>
              <a:spcAft>
                <a:spcPts val="0"/>
              </a:spcAft>
            </a:pPr>
            <a:r>
              <a:rPr lang="en-US" sz="2600" dirty="0"/>
              <a:t>Prescription data available to prescribers </a:t>
            </a:r>
            <a:r>
              <a:rPr lang="en-US" sz="2600" dirty="0" smtClean="0"/>
              <a:t>(delegates </a:t>
            </a:r>
            <a:r>
              <a:rPr lang="en-US" sz="2600" dirty="0"/>
              <a:t>in some states) and pharmacists</a:t>
            </a:r>
          </a:p>
          <a:p>
            <a:pPr>
              <a:lnSpc>
                <a:spcPct val="100000"/>
              </a:lnSpc>
              <a:spcBef>
                <a:spcPts val="1200"/>
              </a:spcBef>
              <a:spcAft>
                <a:spcPts val="0"/>
              </a:spcAft>
            </a:pPr>
            <a:r>
              <a:rPr lang="en-US" sz="2600" dirty="0" smtClean="0"/>
              <a:t>Over 60</a:t>
            </a:r>
            <a:r>
              <a:rPr lang="en-US" sz="2600" dirty="0"/>
              <a:t>% </a:t>
            </a:r>
            <a:r>
              <a:rPr lang="en-US" sz="2600" dirty="0" smtClean="0"/>
              <a:t>of states </a:t>
            </a:r>
            <a:r>
              <a:rPr lang="en-US" sz="2600" dirty="0"/>
              <a:t>mandate use before prescribing controlled substances</a:t>
            </a:r>
          </a:p>
          <a:p>
            <a:pPr>
              <a:lnSpc>
                <a:spcPct val="100000"/>
              </a:lnSpc>
              <a:spcBef>
                <a:spcPts val="1200"/>
              </a:spcBef>
              <a:spcAft>
                <a:spcPts val="0"/>
              </a:spcAft>
            </a:pPr>
            <a:r>
              <a:rPr lang="en-US" sz="2600" dirty="0"/>
              <a:t>PDMP use can change prescriber behaviors </a:t>
            </a:r>
            <a:r>
              <a:rPr lang="en-US" sz="2600" dirty="0" smtClean="0"/>
              <a:t>(e.g., decreased opioid prescribing)</a:t>
            </a:r>
            <a:endParaRPr lang="en-US" sz="2600" dirty="0"/>
          </a:p>
          <a:p>
            <a:pPr>
              <a:lnSpc>
                <a:spcPct val="100000"/>
              </a:lnSpc>
              <a:spcBef>
                <a:spcPts val="1200"/>
              </a:spcBef>
              <a:spcAft>
                <a:spcPts val="0"/>
              </a:spcAft>
            </a:pPr>
            <a:r>
              <a:rPr lang="en-US" sz="2600" dirty="0"/>
              <a:t>Systematic review* insufficient evidence that PDMP implementation either increases or decreases nonfatal or fatal overdoses</a:t>
            </a:r>
          </a:p>
        </p:txBody>
      </p:sp>
      <p:sp>
        <p:nvSpPr>
          <p:cNvPr id="2" name="Title 1"/>
          <p:cNvSpPr>
            <a:spLocks noGrp="1"/>
          </p:cNvSpPr>
          <p:nvPr>
            <p:ph type="title"/>
          </p:nvPr>
        </p:nvSpPr>
        <p:spPr>
          <a:xfrm>
            <a:off x="0" y="0"/>
            <a:ext cx="12192000" cy="1056904"/>
          </a:xfrm>
          <a:solidFill>
            <a:srgbClr val="214A5B"/>
          </a:solidFill>
        </p:spPr>
        <p:txBody>
          <a:bodyPr/>
          <a:lstStyle/>
          <a:p>
            <a:r>
              <a:rPr lang="en-US" sz="4100" b="1" dirty="0" smtClean="0">
                <a:solidFill>
                  <a:schemeClr val="bg1"/>
                </a:solidFill>
                <a:effectLst>
                  <a:outerShdw blurRad="38100" dist="38100" dir="2700000" algn="tl">
                    <a:srgbClr val="000000">
                      <a:alpha val="43137"/>
                    </a:srgbClr>
                  </a:outerShdw>
                </a:effectLst>
              </a:rPr>
              <a:t>Monitoring: Prescription </a:t>
            </a:r>
            <a:r>
              <a:rPr lang="en-US" sz="4100" b="1" dirty="0">
                <a:solidFill>
                  <a:schemeClr val="bg1"/>
                </a:solidFill>
                <a:effectLst>
                  <a:outerShdw blurRad="38100" dist="38100" dir="2700000" algn="tl">
                    <a:srgbClr val="000000">
                      <a:alpha val="43137"/>
                    </a:srgbClr>
                  </a:outerShdw>
                </a:effectLst>
              </a:rPr>
              <a:t>Drug Monitoring </a:t>
            </a:r>
            <a:r>
              <a:rPr lang="en-US" sz="4100" b="1" dirty="0" smtClean="0">
                <a:solidFill>
                  <a:schemeClr val="bg1"/>
                </a:solidFill>
                <a:effectLst>
                  <a:outerShdw blurRad="38100" dist="38100" dir="2700000" algn="tl">
                    <a:srgbClr val="000000">
                      <a:alpha val="43137"/>
                    </a:srgbClr>
                  </a:outerShdw>
                </a:effectLst>
              </a:rPr>
              <a:t>Programs</a:t>
            </a:r>
            <a:endParaRPr lang="en-US" sz="4100" b="1" dirty="0">
              <a:solidFill>
                <a:schemeClr val="bg1"/>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554153" y="5899517"/>
            <a:ext cx="4279105" cy="830997"/>
          </a:xfrm>
          <a:prstGeom prst="rect">
            <a:avLst/>
          </a:prstGeom>
          <a:noFill/>
          <a:ln w="9525">
            <a:noFill/>
            <a:miter lim="800000"/>
            <a:headEnd/>
            <a:tailEnd/>
          </a:ln>
        </p:spPr>
        <p:txBody>
          <a:bodyPr wrap="square">
            <a:spAutoFit/>
          </a:bodyPr>
          <a:lstStyle/>
          <a:p>
            <a:r>
              <a:rPr lang="en-US" sz="1600" dirty="0" err="1" smtClean="0">
                <a:solidFill>
                  <a:prstClr val="black"/>
                </a:solidFill>
                <a:latin typeface="Calibri" panose="020F0502020204030204" pitchFamily="34" charset="0"/>
                <a:cs typeface="Calibri" panose="020F0502020204030204" pitchFamily="34" charset="0"/>
              </a:rPr>
              <a:t>Haffajee</a:t>
            </a:r>
            <a:r>
              <a:rPr lang="en-US" sz="1600" dirty="0" smtClean="0">
                <a:solidFill>
                  <a:prstClr val="black"/>
                </a:solidFill>
                <a:latin typeface="Calibri" panose="020F0502020204030204" pitchFamily="34" charset="0"/>
                <a:cs typeface="Calibri" panose="020F0502020204030204" pitchFamily="34" charset="0"/>
              </a:rPr>
              <a:t> RL. </a:t>
            </a:r>
            <a:r>
              <a:rPr lang="en-US" sz="1600" i="1" dirty="0" smtClean="0">
                <a:solidFill>
                  <a:prstClr val="black"/>
                </a:solidFill>
                <a:latin typeface="Calibri" panose="020F0502020204030204" pitchFamily="34" charset="0"/>
                <a:cs typeface="Calibri" panose="020F0502020204030204" pitchFamily="34" charset="0"/>
              </a:rPr>
              <a:t>N </a:t>
            </a:r>
            <a:r>
              <a:rPr lang="en-US" sz="1600" i="1" dirty="0" err="1" smtClean="0">
                <a:solidFill>
                  <a:prstClr val="black"/>
                </a:solidFill>
                <a:latin typeface="Calibri" panose="020F0502020204030204" pitchFamily="34" charset="0"/>
                <a:cs typeface="Calibri" panose="020F0502020204030204" pitchFamily="34" charset="0"/>
              </a:rPr>
              <a:t>Eng</a:t>
            </a:r>
            <a:r>
              <a:rPr lang="en-US" sz="1600" i="1" dirty="0" smtClean="0">
                <a:solidFill>
                  <a:prstClr val="black"/>
                </a:solidFill>
                <a:latin typeface="Calibri" panose="020F0502020204030204" pitchFamily="34" charset="0"/>
                <a:cs typeface="Calibri" panose="020F0502020204030204" pitchFamily="34" charset="0"/>
              </a:rPr>
              <a:t> J Med. </a:t>
            </a:r>
            <a:r>
              <a:rPr lang="en-US" sz="1600" dirty="0" smtClean="0">
                <a:solidFill>
                  <a:prstClr val="black"/>
                </a:solidFill>
                <a:latin typeface="Calibri" panose="020F0502020204030204" pitchFamily="34" charset="0"/>
                <a:cs typeface="Calibri" panose="020F0502020204030204" pitchFamily="34" charset="0"/>
              </a:rPr>
              <a:t>2019</a:t>
            </a:r>
          </a:p>
          <a:p>
            <a:r>
              <a:rPr lang="en-US" sz="1600" dirty="0" err="1" smtClean="0">
                <a:solidFill>
                  <a:prstClr val="black"/>
                </a:solidFill>
                <a:latin typeface="Calibri" panose="020F0502020204030204" pitchFamily="34" charset="0"/>
                <a:cs typeface="Calibri" panose="020F0502020204030204" pitchFamily="34" charset="0"/>
              </a:rPr>
              <a:t>Haffajee</a:t>
            </a:r>
            <a:r>
              <a:rPr lang="en-US" sz="1600" dirty="0" smtClean="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RL, et al. </a:t>
            </a:r>
            <a:r>
              <a:rPr lang="en-US" sz="1600" i="1" dirty="0">
                <a:solidFill>
                  <a:prstClr val="black"/>
                </a:solidFill>
                <a:latin typeface="Calibri" panose="020F0502020204030204" pitchFamily="34" charset="0"/>
                <a:cs typeface="Calibri" panose="020F0502020204030204" pitchFamily="34" charset="0"/>
              </a:rPr>
              <a:t>JAMA. </a:t>
            </a:r>
            <a:r>
              <a:rPr lang="en-US" sz="1600" dirty="0" smtClean="0">
                <a:solidFill>
                  <a:prstClr val="black"/>
                </a:solidFill>
                <a:latin typeface="Calibri" panose="020F0502020204030204" pitchFamily="34" charset="0"/>
                <a:cs typeface="Calibri" panose="020F0502020204030204" pitchFamily="34" charset="0"/>
              </a:rPr>
              <a:t>2015</a:t>
            </a:r>
            <a:endParaRPr lang="en-US" sz="1600" dirty="0">
              <a:solidFill>
                <a:prstClr val="black"/>
              </a:solidFill>
              <a:latin typeface="Calibri" panose="020F0502020204030204" pitchFamily="34" charset="0"/>
              <a:cs typeface="Calibri" panose="020F0502020204030204" pitchFamily="34" charset="0"/>
            </a:endParaRPr>
          </a:p>
          <a:p>
            <a:r>
              <a:rPr lang="en-US" sz="1600" dirty="0" err="1">
                <a:solidFill>
                  <a:prstClr val="black"/>
                </a:solidFill>
                <a:latin typeface="Calibri" panose="020F0502020204030204" pitchFamily="34" charset="0"/>
                <a:cs typeface="Calibri" panose="020F0502020204030204" pitchFamily="34" charset="0"/>
              </a:rPr>
              <a:t>Haegerich</a:t>
            </a:r>
            <a:r>
              <a:rPr lang="en-US" sz="1600" dirty="0">
                <a:solidFill>
                  <a:prstClr val="black"/>
                </a:solidFill>
                <a:latin typeface="Calibri" panose="020F0502020204030204" pitchFamily="34" charset="0"/>
                <a:cs typeface="Calibri" panose="020F0502020204030204" pitchFamily="34" charset="0"/>
              </a:rPr>
              <a:t> TM, et al. </a:t>
            </a:r>
            <a:r>
              <a:rPr lang="en-US" sz="1600" i="1" dirty="0">
                <a:solidFill>
                  <a:prstClr val="black"/>
                </a:solidFill>
                <a:latin typeface="Calibri" panose="020F0502020204030204" pitchFamily="34" charset="0"/>
                <a:cs typeface="Calibri" panose="020F0502020204030204" pitchFamily="34" charset="0"/>
              </a:rPr>
              <a:t>Drug Alcohol Depend. </a:t>
            </a:r>
            <a:r>
              <a:rPr lang="en-US" sz="1600" dirty="0" smtClean="0">
                <a:solidFill>
                  <a:prstClr val="black"/>
                </a:solidFill>
                <a:latin typeface="Calibri" panose="020F0502020204030204" pitchFamily="34" charset="0"/>
                <a:cs typeface="Calibri" panose="020F0502020204030204" pitchFamily="34" charset="0"/>
              </a:rPr>
              <a:t>2014</a:t>
            </a:r>
            <a:endParaRPr lang="en-US" sz="1600" dirty="0">
              <a:solidFill>
                <a:prstClr val="black"/>
              </a:solidFill>
              <a:latin typeface="Calibri" panose="020F0502020204030204" pitchFamily="34" charset="0"/>
              <a:cs typeface="Calibri" panose="020F0502020204030204" pitchFamily="34" charset="0"/>
            </a:endParaRPr>
          </a:p>
        </p:txBody>
      </p:sp>
      <p:sp>
        <p:nvSpPr>
          <p:cNvPr id="7" name="Rectangle 6"/>
          <p:cNvSpPr/>
          <p:nvPr/>
        </p:nvSpPr>
        <p:spPr>
          <a:xfrm>
            <a:off x="9370085" y="1309973"/>
            <a:ext cx="2145504" cy="12083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sp>
        <p:nvSpPr>
          <p:cNvPr id="10" name="Rectangle 9"/>
          <p:cNvSpPr/>
          <p:nvPr/>
        </p:nvSpPr>
        <p:spPr>
          <a:xfrm>
            <a:off x="3534805" y="1381581"/>
            <a:ext cx="7447520" cy="892552"/>
          </a:xfrm>
          <a:prstGeom prst="rect">
            <a:avLst/>
          </a:prstGeom>
          <a:noFill/>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600" b="1" dirty="0" smtClean="0">
                <a:solidFill>
                  <a:prstClr val="black"/>
                </a:solidFill>
                <a:latin typeface="Calibri" panose="020F0502020204030204" pitchFamily="34" charset="0"/>
              </a:rPr>
              <a:t>Information on harmful polypharmacy</a:t>
            </a:r>
            <a:endParaRPr lang="en-US" sz="2600" b="1" dirty="0">
              <a:solidFill>
                <a:prstClr val="black"/>
              </a:solidFill>
              <a:latin typeface="Calibri" panose="020F0502020204030204" pitchFamily="34" charset="0"/>
            </a:endParaRPr>
          </a:p>
          <a:p>
            <a:pPr marL="228600" lvl="1" indent="-228600" defTabSz="977900">
              <a:spcBef>
                <a:spcPct val="0"/>
              </a:spcBef>
              <a:buClr>
                <a:srgbClr val="E31837"/>
              </a:buClr>
              <a:buFont typeface="Arial" panose="020B0604020202020204" pitchFamily="34" charset="0"/>
              <a:buChar char="•"/>
            </a:pPr>
            <a:r>
              <a:rPr lang="en-US" sz="2600" b="1" dirty="0" smtClean="0">
                <a:solidFill>
                  <a:prstClr val="black"/>
                </a:solidFill>
                <a:latin typeface="Calibri" panose="020F0502020204030204" pitchFamily="34" charset="0"/>
              </a:rPr>
              <a:t>Information on multiple provider use</a:t>
            </a:r>
            <a:endParaRPr lang="en-US" sz="2600" b="1" dirty="0">
              <a:solidFill>
                <a:prstClr val="black"/>
              </a:solidFill>
              <a:latin typeface="Calibri" panose="020F0502020204030204" pitchFamily="34" charset="0"/>
            </a:endParaRPr>
          </a:p>
        </p:txBody>
      </p:sp>
      <p:sp>
        <p:nvSpPr>
          <p:cNvPr id="11" name="Rectangle 2"/>
          <p:cNvSpPr>
            <a:spLocks noChangeArrowheads="1"/>
          </p:cNvSpPr>
          <p:nvPr/>
        </p:nvSpPr>
        <p:spPr bwMode="auto">
          <a:xfrm>
            <a:off x="5165928" y="5899517"/>
            <a:ext cx="4279105" cy="584775"/>
          </a:xfrm>
          <a:prstGeom prst="rect">
            <a:avLst/>
          </a:prstGeom>
          <a:noFill/>
          <a:ln w="9525">
            <a:noFill/>
            <a:miter lim="800000"/>
            <a:headEnd/>
            <a:tailEnd/>
          </a:ln>
        </p:spPr>
        <p:txBody>
          <a:bodyPr wrap="square">
            <a:spAutoFit/>
          </a:bodyPr>
          <a:lstStyle/>
          <a:p>
            <a:r>
              <a:rPr lang="en-US" sz="1600" dirty="0" smtClean="0">
                <a:solidFill>
                  <a:prstClr val="black"/>
                </a:solidFill>
                <a:latin typeface="Calibri" panose="020F0502020204030204" pitchFamily="34" charset="0"/>
                <a:cs typeface="Calibri" panose="020F0502020204030204" pitchFamily="34" charset="0"/>
              </a:rPr>
              <a:t>Patrick </a:t>
            </a:r>
            <a:r>
              <a:rPr lang="en-US" sz="1600" dirty="0">
                <a:solidFill>
                  <a:prstClr val="black"/>
                </a:solidFill>
                <a:latin typeface="Calibri" panose="020F0502020204030204" pitchFamily="34" charset="0"/>
                <a:cs typeface="Calibri" panose="020F0502020204030204" pitchFamily="34" charset="0"/>
              </a:rPr>
              <a:t>SW, et al. </a:t>
            </a:r>
            <a:r>
              <a:rPr lang="en-US" sz="1600" i="1" dirty="0">
                <a:solidFill>
                  <a:prstClr val="black"/>
                </a:solidFill>
                <a:latin typeface="Calibri" panose="020F0502020204030204" pitchFamily="34" charset="0"/>
                <a:cs typeface="Calibri" panose="020F0502020204030204" pitchFamily="34" charset="0"/>
              </a:rPr>
              <a:t>Health Affairs. </a:t>
            </a:r>
            <a:r>
              <a:rPr lang="en-US" sz="1600" dirty="0" smtClean="0">
                <a:solidFill>
                  <a:prstClr val="black"/>
                </a:solidFill>
                <a:latin typeface="Calibri" panose="020F0502020204030204" pitchFamily="34" charset="0"/>
                <a:cs typeface="Calibri" panose="020F0502020204030204" pitchFamily="34" charset="0"/>
              </a:rPr>
              <a:t>2016</a:t>
            </a:r>
            <a:endParaRPr lang="en-US" sz="1600" dirty="0">
              <a:solidFill>
                <a:prstClr val="black"/>
              </a:solidFill>
              <a:latin typeface="Calibri" panose="020F0502020204030204" pitchFamily="34" charset="0"/>
              <a:cs typeface="Calibri" panose="020F0502020204030204" pitchFamily="34" charset="0"/>
            </a:endParaRPr>
          </a:p>
          <a:p>
            <a:r>
              <a:rPr lang="en-US" sz="1600" dirty="0">
                <a:solidFill>
                  <a:prstClr val="black"/>
                </a:solidFill>
                <a:latin typeface="Calibri" panose="020F0502020204030204" pitchFamily="34" charset="0"/>
                <a:cs typeface="Calibri" panose="020F0502020204030204" pitchFamily="34" charset="0"/>
              </a:rPr>
              <a:t>*Fink DS, et al. </a:t>
            </a:r>
            <a:r>
              <a:rPr lang="en-US" sz="1600" i="1" dirty="0">
                <a:solidFill>
                  <a:prstClr val="black"/>
                </a:solidFill>
                <a:latin typeface="Calibri" panose="020F0502020204030204" pitchFamily="34" charset="0"/>
                <a:cs typeface="Calibri" panose="020F0502020204030204" pitchFamily="34" charset="0"/>
              </a:rPr>
              <a:t>Ann Intern Med</a:t>
            </a:r>
            <a:r>
              <a:rPr lang="en-US" sz="1600" dirty="0">
                <a:solidFill>
                  <a:prstClr val="black"/>
                </a:solidFill>
                <a:latin typeface="Calibri" panose="020F0502020204030204" pitchFamily="34" charset="0"/>
                <a:cs typeface="Calibri" panose="020F0502020204030204" pitchFamily="34" charset="0"/>
              </a:rPr>
              <a:t>. </a:t>
            </a:r>
            <a:r>
              <a:rPr lang="en-US" sz="1600" dirty="0" smtClean="0">
                <a:solidFill>
                  <a:prstClr val="black"/>
                </a:solidFill>
                <a:latin typeface="Calibri" panose="020F0502020204030204" pitchFamily="34" charset="0"/>
                <a:cs typeface="Calibri" panose="020F0502020204030204" pitchFamily="34" charset="0"/>
              </a:rPr>
              <a:t>2018</a:t>
            </a:r>
            <a:endParaRPr lang="en-US" sz="1600" dirty="0">
              <a:solidFill>
                <a:prstClr val="black"/>
              </a:solidFill>
              <a:latin typeface="Calibri" panose="020F0502020204030204" pitchFamily="34" charset="0"/>
              <a:cs typeface="Calibri" panose="020F0502020204030204" pitchFamily="34" charset="0"/>
            </a:endParaRPr>
          </a:p>
        </p:txBody>
      </p:sp>
      <p:sp>
        <p:nvSpPr>
          <p:cNvPr id="12" name="Freeform 11"/>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data </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that </a:t>
            </a:r>
            <a:r>
              <a:rPr lang="en-US" sz="2400" b="1" dirty="0" smtClean="0">
                <a:solidFill>
                  <a:prstClr val="white"/>
                </a:solidFill>
                <a:effectLst>
                  <a:outerShdw blurRad="38100" dist="38100" dir="2700000" algn="tl">
                    <a:srgbClr val="000000">
                      <a:alpha val="43137"/>
                    </a:srgbClr>
                  </a:outerShdw>
                </a:effectLst>
                <a:latin typeface="Calibri" panose="020F0502020204030204" pitchFamily="34" charset="0"/>
              </a:rPr>
              <a:t>can provide</a:t>
            </a: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40096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2011680" y="0"/>
            <a:ext cx="8656320" cy="762000"/>
          </a:xfrm>
          <a:solidFill>
            <a:srgbClr val="214A5B"/>
          </a:solidFill>
        </p:spPr>
        <p:txBody>
          <a:bodyPr/>
          <a:lstStyle/>
          <a:p>
            <a:pPr algn="l"/>
            <a:r>
              <a:rPr lang="en-US" altLang="en-US" sz="4000" b="1" dirty="0">
                <a:solidFill>
                  <a:schemeClr val="bg1"/>
                </a:solidFill>
                <a:effectLst>
                  <a:outerShdw blurRad="38100" dist="38100" dir="2700000" algn="tl">
                    <a:srgbClr val="000000">
                      <a:alpha val="43137"/>
                    </a:srgbClr>
                  </a:outerShdw>
                </a:effectLst>
              </a:rPr>
              <a:t>CDC </a:t>
            </a:r>
            <a:r>
              <a:rPr lang="en-US" altLang="en-US" sz="4000" b="1" dirty="0" smtClean="0">
                <a:solidFill>
                  <a:schemeClr val="bg1"/>
                </a:solidFill>
                <a:effectLst>
                  <a:outerShdw blurRad="38100" dist="38100" dir="2700000" algn="tl">
                    <a:srgbClr val="000000">
                      <a:alpha val="43137"/>
                    </a:srgbClr>
                  </a:outerShdw>
                </a:effectLst>
              </a:rPr>
              <a:t>Guideline</a:t>
            </a:r>
            <a:endParaRPr lang="en-US" altLang="en-US" sz="4000" i="1" dirty="0">
              <a:solidFill>
                <a:schemeClr val="bg1"/>
              </a:solidFill>
              <a:effectLst>
                <a:outerShdw blurRad="38100" dist="38100" dir="2700000" algn="tl">
                  <a:srgbClr val="000000">
                    <a:alpha val="43137"/>
                  </a:srgbClr>
                </a:outerShdw>
              </a:effectLst>
            </a:endParaRPr>
          </a:p>
        </p:txBody>
      </p:sp>
      <p:sp>
        <p:nvSpPr>
          <p:cNvPr id="30723" name="TextBox 7"/>
          <p:cNvSpPr txBox="1">
            <a:spLocks noChangeArrowheads="1"/>
          </p:cNvSpPr>
          <p:nvPr/>
        </p:nvSpPr>
        <p:spPr bwMode="auto">
          <a:xfrm>
            <a:off x="5410200" y="227012"/>
            <a:ext cx="233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400" dirty="0">
                <a:solidFill>
                  <a:srgbClr val="FFFFFF"/>
                </a:solidFill>
              </a:rPr>
              <a:t>Dowell D et al. </a:t>
            </a:r>
            <a:r>
              <a:rPr lang="en-US" altLang="en-US" sz="1400" i="1" dirty="0">
                <a:solidFill>
                  <a:srgbClr val="FFFFFF"/>
                </a:solidFill>
              </a:rPr>
              <a:t>MMWR  </a:t>
            </a:r>
            <a:r>
              <a:rPr lang="en-US" altLang="en-US" sz="1400" dirty="0">
                <a:solidFill>
                  <a:srgbClr val="FFFFFF"/>
                </a:solidFill>
              </a:rPr>
              <a:t>2016 </a:t>
            </a:r>
          </a:p>
        </p:txBody>
      </p:sp>
      <p:graphicFrame>
        <p:nvGraphicFramePr>
          <p:cNvPr id="7" name="Table 6"/>
          <p:cNvGraphicFramePr>
            <a:graphicFrameLocks noGrp="1"/>
          </p:cNvGraphicFramePr>
          <p:nvPr>
            <p:extLst>
              <p:ext uri="{D42A27DB-BD31-4B8C-83A1-F6EECF244321}">
                <p14:modId xmlns:p14="http://schemas.microsoft.com/office/powerpoint/2010/main" val="811812005"/>
              </p:ext>
            </p:extLst>
          </p:nvPr>
        </p:nvGraphicFramePr>
        <p:xfrm>
          <a:off x="323850" y="690111"/>
          <a:ext cx="11258550" cy="6050188"/>
        </p:xfrm>
        <a:graphic>
          <a:graphicData uri="http://schemas.openxmlformats.org/drawingml/2006/table">
            <a:tbl>
              <a:tblPr firstRow="1" firstCol="1" bandRow="1">
                <a:tableStyleId>{5C22544A-7EE6-4342-B048-85BDC9FD1C3A}</a:tableStyleId>
              </a:tblPr>
              <a:tblGrid>
                <a:gridCol w="3759661"/>
                <a:gridCol w="3759661"/>
                <a:gridCol w="3739228"/>
              </a:tblGrid>
              <a:tr h="852905">
                <a:tc>
                  <a:txBody>
                    <a:bodyPr/>
                    <a:lstStyle/>
                    <a:p>
                      <a:pPr marL="0" marR="0" algn="ctr">
                        <a:lnSpc>
                          <a:spcPct val="115000"/>
                        </a:lnSpc>
                        <a:spcBef>
                          <a:spcPts val="0"/>
                        </a:spcBef>
                        <a:spcAft>
                          <a:spcPts val="0"/>
                        </a:spcAft>
                      </a:pPr>
                      <a:r>
                        <a:rPr lang="en-US" sz="2800" dirty="0" smtClean="0">
                          <a:solidFill>
                            <a:schemeClr val="bg1"/>
                          </a:solidFill>
                          <a:effectLst/>
                          <a:latin typeface="Calibri" panose="020F0502020204030204" pitchFamily="34" charset="0"/>
                        </a:rPr>
                        <a:t>When </a:t>
                      </a:r>
                      <a:r>
                        <a:rPr lang="en-US" sz="2800" dirty="0">
                          <a:solidFill>
                            <a:schemeClr val="bg1"/>
                          </a:solidFill>
                          <a:effectLst/>
                          <a:latin typeface="Calibri" panose="020F0502020204030204" pitchFamily="34" charset="0"/>
                        </a:rPr>
                        <a:t>to </a:t>
                      </a:r>
                      <a:r>
                        <a:rPr lang="en-US" sz="2800" dirty="0" smtClean="0">
                          <a:solidFill>
                            <a:schemeClr val="bg1"/>
                          </a:solidFill>
                          <a:effectLst/>
                          <a:latin typeface="Calibri" panose="020F0502020204030204" pitchFamily="34" charset="0"/>
                        </a:rPr>
                        <a:t>initiate/          continue opioids</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2300"/>
                    </a:solidFill>
                  </a:tcPr>
                </a:tc>
                <a:tc>
                  <a:txBody>
                    <a:bodyPr/>
                    <a:lstStyle/>
                    <a:p>
                      <a:pPr marL="0" marR="0" algn="ctr">
                        <a:lnSpc>
                          <a:spcPct val="115000"/>
                        </a:lnSpc>
                        <a:spcBef>
                          <a:spcPts val="0"/>
                        </a:spcBef>
                        <a:spcAft>
                          <a:spcPts val="0"/>
                        </a:spcAft>
                      </a:pPr>
                      <a:endParaRPr lang="en-US" sz="1200" dirty="0" smtClean="0">
                        <a:solidFill>
                          <a:schemeClr val="bg1"/>
                        </a:solidFill>
                        <a:effectLst/>
                        <a:latin typeface="Calibri" panose="020F0502020204030204" pitchFamily="34" charset="0"/>
                      </a:endParaRPr>
                    </a:p>
                    <a:p>
                      <a:pPr marL="0" marR="0" algn="ctr">
                        <a:lnSpc>
                          <a:spcPct val="115000"/>
                        </a:lnSpc>
                        <a:spcBef>
                          <a:spcPts val="0"/>
                        </a:spcBef>
                        <a:spcAft>
                          <a:spcPts val="0"/>
                        </a:spcAft>
                      </a:pPr>
                      <a:r>
                        <a:rPr lang="en-US" sz="2800" dirty="0" smtClean="0">
                          <a:solidFill>
                            <a:schemeClr val="bg1"/>
                          </a:solidFill>
                          <a:effectLst/>
                          <a:latin typeface="Calibri" panose="020F0502020204030204" pitchFamily="34" charset="0"/>
                        </a:rPr>
                        <a:t>Opioid management</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2300"/>
                    </a:solidFill>
                  </a:tcPr>
                </a:tc>
                <a:tc>
                  <a:txBody>
                    <a:bodyPr/>
                    <a:lstStyle/>
                    <a:p>
                      <a:pPr marL="0" marR="0" algn="ctr">
                        <a:lnSpc>
                          <a:spcPct val="115000"/>
                        </a:lnSpc>
                        <a:spcBef>
                          <a:spcPts val="0"/>
                        </a:spcBef>
                        <a:spcAft>
                          <a:spcPts val="0"/>
                        </a:spcAft>
                      </a:pPr>
                      <a:r>
                        <a:rPr lang="en-US" sz="2800" dirty="0" smtClean="0">
                          <a:solidFill>
                            <a:schemeClr val="bg1"/>
                          </a:solidFill>
                          <a:effectLst/>
                          <a:latin typeface="Calibri" panose="020F0502020204030204" pitchFamily="34" charset="0"/>
                        </a:rPr>
                        <a:t>Assess risks/</a:t>
                      </a:r>
                    </a:p>
                    <a:p>
                      <a:pPr marL="0" marR="0" algn="ctr">
                        <a:lnSpc>
                          <a:spcPct val="115000"/>
                        </a:lnSpc>
                        <a:spcBef>
                          <a:spcPts val="0"/>
                        </a:spcBef>
                        <a:spcAft>
                          <a:spcPts val="0"/>
                        </a:spcAft>
                      </a:pPr>
                      <a:r>
                        <a:rPr lang="en-US" sz="2800" dirty="0" smtClean="0">
                          <a:solidFill>
                            <a:schemeClr val="bg1"/>
                          </a:solidFill>
                          <a:effectLst/>
                          <a:latin typeface="Calibri" panose="020F0502020204030204" pitchFamily="34" charset="0"/>
                        </a:rPr>
                        <a:t>address harms</a:t>
                      </a:r>
                      <a:endPar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2300"/>
                    </a:solidFill>
                  </a:tcPr>
                </a:tc>
              </a:tr>
              <a:tr h="902973">
                <a:tc>
                  <a:txBody>
                    <a:bodyPr/>
                    <a:lstStyle/>
                    <a:p>
                      <a:pPr marL="156845" marR="0" indent="-156845">
                        <a:lnSpc>
                          <a:spcPct val="115000"/>
                        </a:lnSpc>
                        <a:spcBef>
                          <a:spcPts val="0"/>
                        </a:spcBef>
                        <a:spcAft>
                          <a:spcPts val="0"/>
                        </a:spcAft>
                      </a:pPr>
                      <a:r>
                        <a:rPr lang="en-US" sz="2000" b="0" dirty="0">
                          <a:solidFill>
                            <a:schemeClr val="tx1"/>
                          </a:solidFill>
                          <a:effectLst/>
                          <a:latin typeface="Calibri" panose="020F0502020204030204" pitchFamily="34" charset="0"/>
                        </a:rPr>
                        <a:t>1. Do not use opioids as 1st-line therapy. If used, combine </a:t>
                      </a:r>
                      <a:r>
                        <a:rPr lang="en-US" sz="2000" b="0" dirty="0" smtClean="0">
                          <a:solidFill>
                            <a:schemeClr val="tx1"/>
                          </a:solidFill>
                          <a:effectLst/>
                          <a:latin typeface="Calibri" panose="020F0502020204030204" pitchFamily="34" charset="0"/>
                        </a:rPr>
                        <a:t>w/ </a:t>
                      </a:r>
                      <a:r>
                        <a:rPr lang="en-US" sz="2000" b="0" dirty="0">
                          <a:solidFill>
                            <a:schemeClr val="tx1"/>
                          </a:solidFill>
                          <a:effectLst/>
                          <a:latin typeface="Calibri" panose="020F0502020204030204" pitchFamily="34" charset="0"/>
                        </a:rPr>
                        <a:t>other </a:t>
                      </a:r>
                      <a:r>
                        <a:rPr lang="en-US" sz="2000" b="0" dirty="0" smtClean="0">
                          <a:solidFill>
                            <a:schemeClr val="tx1"/>
                          </a:solidFill>
                          <a:effectLst/>
                          <a:latin typeface="Calibri" panose="020F0502020204030204" pitchFamily="34" charset="0"/>
                        </a:rPr>
                        <a:t>therapies</a:t>
                      </a:r>
                      <a:endPar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24460" marR="0" indent="-124460">
                        <a:lnSpc>
                          <a:spcPct val="115000"/>
                        </a:lnSpc>
                        <a:spcBef>
                          <a:spcPts val="0"/>
                        </a:spcBef>
                        <a:spcAft>
                          <a:spcPts val="0"/>
                        </a:spcAft>
                      </a:pPr>
                      <a:r>
                        <a:rPr lang="en-US" sz="2000" dirty="0">
                          <a:solidFill>
                            <a:schemeClr val="tx1"/>
                          </a:solidFill>
                          <a:effectLst/>
                          <a:latin typeface="Calibri" panose="020F0502020204030204" pitchFamily="34" charset="0"/>
                        </a:rPr>
                        <a:t>4. When starting </a:t>
                      </a:r>
                      <a:r>
                        <a:rPr lang="en-US" sz="2000" dirty="0" smtClean="0">
                          <a:solidFill>
                            <a:schemeClr val="tx1"/>
                          </a:solidFill>
                          <a:effectLst/>
                          <a:latin typeface="Calibri" panose="020F0502020204030204" pitchFamily="34" charset="0"/>
                        </a:rPr>
                        <a:t>use </a:t>
                      </a:r>
                      <a:r>
                        <a:rPr lang="en-US" sz="2000" dirty="0">
                          <a:solidFill>
                            <a:schemeClr val="tx1"/>
                          </a:solidFill>
                          <a:effectLst/>
                          <a:latin typeface="Calibri" panose="020F0502020204030204" pitchFamily="34" charset="0"/>
                        </a:rPr>
                        <a:t>immediate-release </a:t>
                      </a:r>
                      <a:r>
                        <a:rPr lang="en-US" sz="2000" dirty="0" smtClean="0">
                          <a:solidFill>
                            <a:schemeClr val="tx1"/>
                          </a:solidFill>
                          <a:effectLst/>
                          <a:latin typeface="Calibri" panose="020F0502020204030204" pitchFamily="34" charset="0"/>
                        </a:rPr>
                        <a:t>opioids </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38430" marR="0" indent="-138430">
                        <a:lnSpc>
                          <a:spcPct val="115000"/>
                        </a:lnSpc>
                        <a:spcBef>
                          <a:spcPts val="0"/>
                        </a:spcBef>
                        <a:spcAft>
                          <a:spcPts val="0"/>
                        </a:spcAft>
                      </a:pPr>
                      <a:r>
                        <a:rPr lang="en-US" sz="2000" dirty="0">
                          <a:solidFill>
                            <a:schemeClr val="tx1"/>
                          </a:solidFill>
                          <a:effectLst/>
                          <a:latin typeface="Calibri" panose="020F0502020204030204" pitchFamily="34" charset="0"/>
                        </a:rPr>
                        <a:t>8. Use strategies to mitigate risk (</a:t>
                      </a:r>
                      <a:r>
                        <a:rPr lang="en-US" sz="2000" dirty="0" err="1">
                          <a:solidFill>
                            <a:schemeClr val="tx1"/>
                          </a:solidFill>
                          <a:effectLst/>
                          <a:latin typeface="Calibri" panose="020F0502020204030204" pitchFamily="34" charset="0"/>
                        </a:rPr>
                        <a:t>eg</a:t>
                      </a:r>
                      <a:r>
                        <a:rPr lang="en-US" sz="2000" dirty="0">
                          <a:solidFill>
                            <a:schemeClr val="tx1"/>
                          </a:solidFill>
                          <a:effectLst/>
                          <a:latin typeface="Calibri" panose="020F0502020204030204" pitchFamily="34" charset="0"/>
                        </a:rPr>
                        <a:t>, naloxone)</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504956">
                <a:tc>
                  <a:txBody>
                    <a:bodyPr/>
                    <a:lstStyle/>
                    <a:p>
                      <a:pPr marL="156845" marR="0" indent="-156845">
                        <a:lnSpc>
                          <a:spcPct val="115000"/>
                        </a:lnSpc>
                        <a:spcBef>
                          <a:spcPts val="0"/>
                        </a:spcBef>
                        <a:spcAft>
                          <a:spcPts val="0"/>
                        </a:spcAft>
                      </a:pPr>
                      <a:r>
                        <a:rPr lang="en-US" sz="2000" b="0" dirty="0">
                          <a:solidFill>
                            <a:schemeClr val="tx1"/>
                          </a:solidFill>
                          <a:effectLst/>
                          <a:latin typeface="Calibri" panose="020F0502020204030204" pitchFamily="34" charset="0"/>
                        </a:rPr>
                        <a:t>2. Before starting opioids establish realistic </a:t>
                      </a:r>
                      <a:r>
                        <a:rPr lang="en-US" sz="2000" b="0" dirty="0" smtClean="0">
                          <a:solidFill>
                            <a:schemeClr val="tx1"/>
                          </a:solidFill>
                          <a:effectLst/>
                          <a:latin typeface="Calibri" panose="020F0502020204030204" pitchFamily="34" charset="0"/>
                        </a:rPr>
                        <a:t>goals</a:t>
                      </a:r>
                      <a:r>
                        <a:rPr lang="en-US" sz="2000" b="0" dirty="0">
                          <a:solidFill>
                            <a:schemeClr val="tx1"/>
                          </a:solidFill>
                          <a:effectLst/>
                          <a:latin typeface="Calibri" panose="020F0502020204030204" pitchFamily="34" charset="0"/>
                        </a:rPr>
                        <a:t>. Continue opioids only if meaningful improvements outweighs risks</a:t>
                      </a:r>
                      <a:endPar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24460" marR="0" indent="-124460">
                        <a:lnSpc>
                          <a:spcPct val="115000"/>
                        </a:lnSpc>
                        <a:spcBef>
                          <a:spcPts val="0"/>
                        </a:spcBef>
                        <a:spcAft>
                          <a:spcPts val="0"/>
                        </a:spcAft>
                      </a:pPr>
                      <a:r>
                        <a:rPr lang="en-US" sz="2000" dirty="0">
                          <a:solidFill>
                            <a:schemeClr val="tx1"/>
                          </a:solidFill>
                          <a:effectLst/>
                          <a:latin typeface="Calibri" panose="020F0502020204030204" pitchFamily="34" charset="0"/>
                        </a:rPr>
                        <a:t>5. Prescribe the lowest effective opioid dose. Use caution with any dose, if possible avoid doses </a:t>
                      </a:r>
                      <a:r>
                        <a:rPr lang="en-US" sz="2000" u="sng" dirty="0">
                          <a:solidFill>
                            <a:schemeClr val="tx1"/>
                          </a:solidFill>
                          <a:effectLst/>
                          <a:latin typeface="Calibri" panose="020F0502020204030204" pitchFamily="34" charset="0"/>
                        </a:rPr>
                        <a:t>&gt;</a:t>
                      </a:r>
                      <a:r>
                        <a:rPr lang="en-US" sz="2000" dirty="0">
                          <a:solidFill>
                            <a:schemeClr val="tx1"/>
                          </a:solidFill>
                          <a:effectLst/>
                          <a:latin typeface="Calibri" panose="020F0502020204030204" pitchFamily="34" charset="0"/>
                        </a:rPr>
                        <a:t>90 mg morphine mg </a:t>
                      </a:r>
                      <a:r>
                        <a:rPr lang="en-US" sz="2000" dirty="0" smtClean="0">
                          <a:solidFill>
                            <a:schemeClr val="tx1"/>
                          </a:solidFill>
                          <a:effectLst/>
                          <a:latin typeface="Calibri" panose="020F0502020204030204" pitchFamily="34" charset="0"/>
                        </a:rPr>
                        <a:t>equivalents</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38430" marR="0" indent="-138430">
                        <a:lnSpc>
                          <a:spcPct val="115000"/>
                        </a:lnSpc>
                        <a:spcBef>
                          <a:spcPts val="0"/>
                        </a:spcBef>
                        <a:spcAft>
                          <a:spcPts val="0"/>
                        </a:spcAft>
                      </a:pPr>
                      <a:r>
                        <a:rPr lang="en-US" sz="2000" dirty="0">
                          <a:solidFill>
                            <a:schemeClr val="tx1"/>
                          </a:solidFill>
                          <a:effectLst/>
                          <a:latin typeface="Calibri" panose="020F0502020204030204" pitchFamily="34" charset="0"/>
                        </a:rPr>
                        <a:t>9. Review </a:t>
                      </a:r>
                      <a:r>
                        <a:rPr lang="en-US" sz="2000" dirty="0" smtClean="0">
                          <a:solidFill>
                            <a:schemeClr val="tx1"/>
                          </a:solidFill>
                          <a:effectLst/>
                          <a:latin typeface="Calibri" panose="020F0502020204030204" pitchFamily="34" charset="0"/>
                        </a:rPr>
                        <a:t>PDMP</a:t>
                      </a:r>
                      <a:r>
                        <a:rPr lang="en-US" sz="2000" baseline="0" dirty="0" smtClean="0">
                          <a:solidFill>
                            <a:schemeClr val="tx1"/>
                          </a:solidFill>
                          <a:effectLst/>
                          <a:latin typeface="Calibri" panose="020F0502020204030204" pitchFamily="34" charset="0"/>
                        </a:rPr>
                        <a:t> </a:t>
                      </a:r>
                      <a:r>
                        <a:rPr lang="en-US" sz="2000" dirty="0" smtClean="0">
                          <a:solidFill>
                            <a:schemeClr val="tx1"/>
                          </a:solidFill>
                          <a:effectLst/>
                          <a:latin typeface="Calibri" panose="020F0502020204030204" pitchFamily="34" charset="0"/>
                        </a:rPr>
                        <a:t>data</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93517">
                <a:tc rowSpan="3">
                  <a:txBody>
                    <a:bodyPr/>
                    <a:lstStyle/>
                    <a:p>
                      <a:pPr marL="156845" marR="0" indent="-156845">
                        <a:lnSpc>
                          <a:spcPct val="115000"/>
                        </a:lnSpc>
                        <a:spcBef>
                          <a:spcPts val="0"/>
                        </a:spcBef>
                        <a:spcAft>
                          <a:spcPts val="0"/>
                        </a:spcAft>
                      </a:pPr>
                      <a:r>
                        <a:rPr lang="en-US" sz="2000" b="0" dirty="0">
                          <a:solidFill>
                            <a:schemeClr val="tx1"/>
                          </a:solidFill>
                          <a:effectLst/>
                          <a:latin typeface="Calibri" panose="020F0502020204030204" pitchFamily="34" charset="0"/>
                        </a:rPr>
                        <a:t>3. Before starting and then periodically discuss risks and benefits of opioids</a:t>
                      </a:r>
                      <a:endParaRPr lang="en-US"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24460" marR="0" indent="-124460">
                        <a:lnSpc>
                          <a:spcPct val="115000"/>
                        </a:lnSpc>
                        <a:spcBef>
                          <a:spcPts val="0"/>
                        </a:spcBef>
                        <a:spcAft>
                          <a:spcPts val="0"/>
                        </a:spcAft>
                      </a:pPr>
                      <a:r>
                        <a:rPr lang="en-US" sz="2000" dirty="0">
                          <a:solidFill>
                            <a:schemeClr val="tx1"/>
                          </a:solidFill>
                          <a:effectLst/>
                          <a:latin typeface="Calibri" panose="020F0502020204030204" pitchFamily="34" charset="0"/>
                        </a:rPr>
                        <a:t>6. Prescribe short durations for acute pain. </a:t>
                      </a:r>
                      <a:r>
                        <a:rPr lang="en-US" sz="2000" u="sng" dirty="0" smtClean="0">
                          <a:solidFill>
                            <a:schemeClr val="tx1"/>
                          </a:solidFill>
                          <a:effectLst/>
                          <a:latin typeface="Calibri" panose="020F0502020204030204" pitchFamily="34" charset="0"/>
                        </a:rPr>
                        <a:t>&lt;</a:t>
                      </a:r>
                      <a:r>
                        <a:rPr lang="en-US" sz="2000" dirty="0" smtClean="0">
                          <a:solidFill>
                            <a:schemeClr val="tx1"/>
                          </a:solidFill>
                          <a:effectLst/>
                          <a:latin typeface="Calibri" panose="020F0502020204030204" pitchFamily="34" charset="0"/>
                        </a:rPr>
                        <a:t>3 </a:t>
                      </a:r>
                      <a:r>
                        <a:rPr lang="en-US" sz="2000" dirty="0">
                          <a:solidFill>
                            <a:schemeClr val="tx1"/>
                          </a:solidFill>
                          <a:effectLst/>
                          <a:latin typeface="Calibri" panose="020F0502020204030204" pitchFamily="34" charset="0"/>
                        </a:rPr>
                        <a:t>days </a:t>
                      </a:r>
                      <a:r>
                        <a:rPr lang="en-US" sz="2000" dirty="0" smtClean="0">
                          <a:solidFill>
                            <a:schemeClr val="tx1"/>
                          </a:solidFill>
                          <a:effectLst/>
                          <a:latin typeface="Calibri" panose="020F0502020204030204" pitchFamily="34" charset="0"/>
                        </a:rPr>
                        <a:t>often </a:t>
                      </a:r>
                      <a:r>
                        <a:rPr lang="en-US" sz="2000" dirty="0">
                          <a:solidFill>
                            <a:schemeClr val="tx1"/>
                          </a:solidFill>
                          <a:effectLst/>
                          <a:latin typeface="Calibri" panose="020F0502020204030204" pitchFamily="34" charset="0"/>
                        </a:rPr>
                        <a:t>sufficient; </a:t>
                      </a:r>
                      <a:r>
                        <a:rPr lang="en-US" sz="2000" dirty="0" smtClean="0">
                          <a:solidFill>
                            <a:schemeClr val="tx1"/>
                          </a:solidFill>
                          <a:effectLst/>
                          <a:latin typeface="Calibri" panose="020F0502020204030204" pitchFamily="34" charset="0"/>
                        </a:rPr>
                        <a:t>&gt;7 </a:t>
                      </a:r>
                      <a:r>
                        <a:rPr lang="en-US" sz="2000" dirty="0">
                          <a:solidFill>
                            <a:schemeClr val="tx1"/>
                          </a:solidFill>
                          <a:effectLst/>
                          <a:latin typeface="Calibri" panose="020F0502020204030204" pitchFamily="34" charset="0"/>
                        </a:rPr>
                        <a:t>days rarely </a:t>
                      </a:r>
                      <a:r>
                        <a:rPr lang="en-US" sz="2000" dirty="0" smtClean="0">
                          <a:solidFill>
                            <a:schemeClr val="tx1"/>
                          </a:solidFill>
                          <a:effectLst/>
                          <a:latin typeface="Calibri" panose="020F0502020204030204" pitchFamily="34" charset="0"/>
                        </a:rPr>
                        <a:t>needed </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38430" marR="0" indent="-138430">
                        <a:lnSpc>
                          <a:spcPct val="115000"/>
                        </a:lnSpc>
                        <a:spcBef>
                          <a:spcPts val="0"/>
                        </a:spcBef>
                        <a:spcAft>
                          <a:spcPts val="0"/>
                        </a:spcAft>
                      </a:pPr>
                      <a:r>
                        <a:rPr lang="en-US" sz="2000" dirty="0">
                          <a:solidFill>
                            <a:schemeClr val="tx1"/>
                          </a:solidFill>
                          <a:effectLst/>
                          <a:latin typeface="Calibri" panose="020F0502020204030204" pitchFamily="34" charset="0"/>
                        </a:rPr>
                        <a:t>10. Use urine drug testing</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601982">
                <a:tc vMerge="1">
                  <a:txBody>
                    <a:bodyPr/>
                    <a:lstStyle/>
                    <a:p>
                      <a:endParaRPr lang="en-US"/>
                    </a:p>
                  </a:txBody>
                  <a:tcPr/>
                </a:tc>
                <a:tc rowSpan="2">
                  <a:txBody>
                    <a:bodyPr/>
                    <a:lstStyle/>
                    <a:p>
                      <a:pPr marL="124460" marR="0" indent="-124460">
                        <a:lnSpc>
                          <a:spcPct val="115000"/>
                        </a:lnSpc>
                        <a:spcBef>
                          <a:spcPts val="0"/>
                        </a:spcBef>
                        <a:spcAft>
                          <a:spcPts val="0"/>
                        </a:spcAft>
                      </a:pPr>
                      <a:r>
                        <a:rPr lang="en-US" sz="2000" dirty="0">
                          <a:solidFill>
                            <a:schemeClr val="tx1"/>
                          </a:solidFill>
                          <a:effectLst/>
                          <a:latin typeface="Calibri" panose="020F0502020204030204" pitchFamily="34" charset="0"/>
                        </a:rPr>
                        <a:t>7. Evaluate benefits and harms within 4 weeks of starting </a:t>
                      </a:r>
                      <a:r>
                        <a:rPr lang="en-US" sz="2000" dirty="0" smtClean="0">
                          <a:solidFill>
                            <a:schemeClr val="tx1"/>
                          </a:solidFill>
                          <a:effectLst/>
                          <a:latin typeface="Calibri" panose="020F0502020204030204" pitchFamily="34" charset="0"/>
                        </a:rPr>
                        <a:t>and </a:t>
                      </a:r>
                      <a:r>
                        <a:rPr lang="en-US" sz="2000" dirty="0">
                          <a:solidFill>
                            <a:schemeClr val="tx1"/>
                          </a:solidFill>
                          <a:effectLst/>
                          <a:latin typeface="Calibri" panose="020F0502020204030204" pitchFamily="34" charset="0"/>
                        </a:rPr>
                        <a:t>at least every 3 months </a:t>
                      </a:r>
                      <a:r>
                        <a:rPr lang="en-US" sz="2000" dirty="0" smtClean="0">
                          <a:solidFill>
                            <a:schemeClr val="tx1"/>
                          </a:solidFill>
                          <a:effectLst/>
                          <a:latin typeface="Calibri" panose="020F0502020204030204" pitchFamily="34" charset="0"/>
                        </a:rPr>
                        <a:t>thereafter</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138430" marR="0" indent="-138430">
                        <a:lnSpc>
                          <a:spcPct val="115000"/>
                        </a:lnSpc>
                        <a:spcBef>
                          <a:spcPts val="0"/>
                        </a:spcBef>
                        <a:spcAft>
                          <a:spcPts val="0"/>
                        </a:spcAft>
                      </a:pPr>
                      <a:r>
                        <a:rPr lang="en-US" sz="2000" dirty="0">
                          <a:solidFill>
                            <a:schemeClr val="tx1"/>
                          </a:solidFill>
                          <a:effectLst/>
                          <a:latin typeface="Calibri" panose="020F0502020204030204" pitchFamily="34" charset="0"/>
                        </a:rPr>
                        <a:t>11. Avoid concurrent benzodiazepines</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9616">
                <a:tc vMerge="1">
                  <a:txBody>
                    <a:bodyPr/>
                    <a:lstStyle/>
                    <a:p>
                      <a:endParaRPr lang="en-US"/>
                    </a:p>
                  </a:txBody>
                  <a:tcPr/>
                </a:tc>
                <a:tc vMerge="1">
                  <a:txBody>
                    <a:bodyPr/>
                    <a:lstStyle/>
                    <a:p>
                      <a:endParaRPr lang="en-US"/>
                    </a:p>
                  </a:txBody>
                  <a:tcPr/>
                </a:tc>
                <a:tc>
                  <a:txBody>
                    <a:bodyPr/>
                    <a:lstStyle/>
                    <a:p>
                      <a:pPr marL="138430" marR="0" indent="-138430">
                        <a:lnSpc>
                          <a:spcPct val="115000"/>
                        </a:lnSpc>
                        <a:spcBef>
                          <a:spcPts val="0"/>
                        </a:spcBef>
                        <a:spcAft>
                          <a:spcPts val="0"/>
                        </a:spcAft>
                      </a:pPr>
                      <a:r>
                        <a:rPr lang="en-US" sz="2000" dirty="0">
                          <a:solidFill>
                            <a:schemeClr val="tx1"/>
                          </a:solidFill>
                          <a:effectLst/>
                          <a:latin typeface="Calibri" panose="020F0502020204030204" pitchFamily="34" charset="0"/>
                        </a:rPr>
                        <a:t>12. </a:t>
                      </a:r>
                      <a:r>
                        <a:rPr lang="en-US" sz="2000" dirty="0" smtClean="0">
                          <a:solidFill>
                            <a:schemeClr val="tx1"/>
                          </a:solidFill>
                          <a:effectLst/>
                          <a:latin typeface="Calibri" panose="020F0502020204030204" pitchFamily="34" charset="0"/>
                        </a:rPr>
                        <a:t>Offer/arrange </a:t>
                      </a:r>
                      <a:r>
                        <a:rPr lang="en-US" sz="2000" dirty="0">
                          <a:solidFill>
                            <a:schemeClr val="tx1"/>
                          </a:solidFill>
                          <a:effectLst/>
                          <a:latin typeface="Calibri" panose="020F0502020204030204" pitchFamily="34" charset="0"/>
                        </a:rPr>
                        <a:t>treatment for patients with an </a:t>
                      </a:r>
                      <a:r>
                        <a:rPr lang="en-US" sz="2000" dirty="0" smtClean="0">
                          <a:solidFill>
                            <a:schemeClr val="tx1"/>
                          </a:solidFill>
                          <a:effectLst/>
                          <a:latin typeface="Calibri" panose="020F0502020204030204" pitchFamily="34" charset="0"/>
                        </a:rPr>
                        <a:t>OUD</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6853" marR="46853"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 name="Rectangle 1"/>
          <p:cNvSpPr/>
          <p:nvPr/>
        </p:nvSpPr>
        <p:spPr>
          <a:xfrm>
            <a:off x="4105275" y="690111"/>
            <a:ext cx="3752850" cy="6167889"/>
          </a:xfrm>
          <a:prstGeom prst="rect">
            <a:avLst/>
          </a:prstGeom>
          <a:solidFill>
            <a:srgbClr val="214A5B"/>
          </a:solidFill>
          <a:ln>
            <a:solidFill>
              <a:srgbClr val="21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7858125" y="690110"/>
            <a:ext cx="3790950" cy="6167889"/>
          </a:xfrm>
          <a:prstGeom prst="rect">
            <a:avLst/>
          </a:prstGeom>
          <a:solidFill>
            <a:srgbClr val="214A5B"/>
          </a:solidFill>
          <a:ln>
            <a:solidFill>
              <a:srgbClr val="21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5093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 descr="MCj02334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62339"/>
            <a:ext cx="2287588" cy="1817687"/>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sp>
        <p:nvSpPr>
          <p:cNvPr id="62467" name="Slide Number Placeholder 3"/>
          <p:cNvSpPr txBox="1">
            <a:spLocks noGrp="1"/>
          </p:cNvSpPr>
          <p:nvPr/>
        </p:nvSpPr>
        <p:spPr bwMode="auto">
          <a:xfrm>
            <a:off x="9804401" y="6500814"/>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r" eaLnBrk="0" fontAlgn="base" hangingPunct="0">
              <a:spcBef>
                <a:spcPct val="0"/>
              </a:spcBef>
              <a:spcAft>
                <a:spcPct val="0"/>
              </a:spcAft>
              <a:buFontTx/>
              <a:buNone/>
            </a:pPr>
            <a:fld id="{045AE5FC-B91B-4507-AFD0-DD6140406A91}" type="slidenum">
              <a:rPr lang="en-US" altLang="en-US" sz="1400">
                <a:solidFill>
                  <a:srgbClr val="000000"/>
                </a:solidFill>
              </a:rPr>
              <a:pPr algn="r" eaLnBrk="0" fontAlgn="base" hangingPunct="0">
                <a:spcBef>
                  <a:spcPct val="0"/>
                </a:spcBef>
                <a:spcAft>
                  <a:spcPct val="0"/>
                </a:spcAft>
                <a:buFontTx/>
                <a:buNone/>
              </a:pPr>
              <a:t>24</a:t>
            </a:fld>
            <a:endParaRPr lang="en-US" altLang="en-US" sz="1400">
              <a:solidFill>
                <a:srgbClr val="000000"/>
              </a:solidFill>
            </a:endParaRPr>
          </a:p>
        </p:txBody>
      </p:sp>
      <p:sp>
        <p:nvSpPr>
          <p:cNvPr id="195588" name="Rectangle 12"/>
          <p:cNvSpPr>
            <a:spLocks noGrp="1" noRot="1" noChangeArrowheads="1"/>
          </p:cNvSpPr>
          <p:nvPr>
            <p:ph type="title" idx="4294967295"/>
          </p:nvPr>
        </p:nvSpPr>
        <p:spPr>
          <a:xfrm>
            <a:off x="0" y="0"/>
            <a:ext cx="12192000" cy="1219200"/>
          </a:xfrm>
          <a:solidFill>
            <a:srgbClr val="214A5B"/>
          </a:solidFill>
          <a:ln w="38100">
            <a:miter lim="800000"/>
            <a:headEnd/>
            <a:tailEnd/>
          </a:ln>
        </p:spPr>
        <p:txBody>
          <a:bodyPr/>
          <a:lstStyle/>
          <a:p>
            <a:pPr>
              <a:defRPr/>
            </a:pPr>
            <a:r>
              <a:rPr lang="en-US" sz="4800" b="1" dirty="0">
                <a:solidFill>
                  <a:schemeClr val="bg1"/>
                </a:solidFill>
                <a:effectLst>
                  <a:outerShdw blurRad="38100" dist="38100" dir="2700000" algn="tl">
                    <a:srgbClr val="000000"/>
                  </a:outerShdw>
                </a:effectLst>
              </a:rPr>
              <a:t>Opioids for Chronic Pain</a:t>
            </a:r>
            <a:br>
              <a:rPr lang="en-US" sz="4800" b="1" dirty="0">
                <a:solidFill>
                  <a:schemeClr val="bg1"/>
                </a:solidFill>
                <a:effectLst>
                  <a:outerShdw blurRad="38100" dist="38100" dir="2700000" algn="tl">
                    <a:srgbClr val="000000"/>
                  </a:outerShdw>
                </a:effectLst>
              </a:rPr>
            </a:br>
            <a:r>
              <a:rPr lang="en-US" sz="4000" dirty="0">
                <a:solidFill>
                  <a:schemeClr val="bg1"/>
                </a:solidFill>
                <a:effectLst>
                  <a:outerShdw blurRad="38100" dist="38100" dir="2700000" algn="tl">
                    <a:srgbClr val="000000">
                      <a:alpha val="43137"/>
                    </a:srgbClr>
                  </a:outerShdw>
                </a:effectLst>
              </a:rPr>
              <a:t>What is the clinician’s role?</a:t>
            </a:r>
          </a:p>
        </p:txBody>
      </p:sp>
      <p:pic>
        <p:nvPicPr>
          <p:cNvPr id="62469" name="Picture 9" descr="j0240719"/>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308225" y="1887539"/>
            <a:ext cx="2038350" cy="3201987"/>
          </a:xfrm>
          <a:ln w="38100">
            <a:solidFill>
              <a:srgbClr val="204150"/>
            </a:solidFill>
            <a:miter lim="800000"/>
            <a:headEnd/>
            <a:tailEnd/>
          </a:ln>
        </p:spPr>
      </p:pic>
      <p:sp>
        <p:nvSpPr>
          <p:cNvPr id="62470" name="Text Box 11"/>
          <p:cNvSpPr txBox="1">
            <a:spLocks noChangeArrowheads="1"/>
          </p:cNvSpPr>
          <p:nvPr/>
        </p:nvSpPr>
        <p:spPr bwMode="auto">
          <a:xfrm>
            <a:off x="4572001" y="2711450"/>
            <a:ext cx="1408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50000"/>
              </a:spcBef>
              <a:spcAft>
                <a:spcPct val="0"/>
              </a:spcAft>
              <a:buFontTx/>
              <a:buNone/>
            </a:pPr>
            <a:r>
              <a:rPr lang="en-US" altLang="en-US" sz="6000">
                <a:solidFill>
                  <a:srgbClr val="000000"/>
                </a:solidFill>
              </a:rPr>
              <a:t>VS.</a:t>
            </a:r>
          </a:p>
        </p:txBody>
      </p:sp>
      <p:sp>
        <p:nvSpPr>
          <p:cNvPr id="62471" name="Text Box 9"/>
          <p:cNvSpPr txBox="1">
            <a:spLocks noChangeArrowheads="1"/>
          </p:cNvSpPr>
          <p:nvPr/>
        </p:nvSpPr>
        <p:spPr bwMode="auto">
          <a:xfrm>
            <a:off x="1524001" y="6521450"/>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Nicolaidis C. </a:t>
            </a:r>
            <a:r>
              <a:rPr lang="en-US" altLang="en-US" sz="1600" i="1">
                <a:solidFill>
                  <a:srgbClr val="000000"/>
                </a:solidFill>
              </a:rPr>
              <a:t>Pain Medicine </a:t>
            </a:r>
            <a:r>
              <a:rPr lang="en-US" altLang="en-US" sz="1600">
                <a:solidFill>
                  <a:srgbClr val="000000"/>
                </a:solidFill>
              </a:rPr>
              <a:t>2011</a:t>
            </a:r>
          </a:p>
        </p:txBody>
      </p:sp>
      <p:pic>
        <p:nvPicPr>
          <p:cNvPr id="62472" name="Picture 15" descr="14inches Department of justice's DEA Citizen's Academy Wooden Wall Pla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113" y="1784350"/>
            <a:ext cx="1428750" cy="1544638"/>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13" descr="MCj015000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113" y="1319213"/>
            <a:ext cx="1338262" cy="2000250"/>
          </a:xfrm>
          <a:prstGeom prst="rect">
            <a:avLst/>
          </a:prstGeom>
          <a:solidFill>
            <a:schemeClr val="bg1"/>
          </a:solidFill>
          <a:ln w="57150">
            <a:solidFill>
              <a:srgbClr val="2C5A6E"/>
            </a:solidFill>
            <a:miter lim="800000"/>
            <a:headEnd/>
            <a:tailEnd/>
          </a:ln>
        </p:spPr>
      </p:pic>
      <p:sp>
        <p:nvSpPr>
          <p:cNvPr id="61450" name="Rectangle 4"/>
          <p:cNvSpPr txBox="1">
            <a:spLocks noRot="1" noChangeArrowheads="1"/>
          </p:cNvSpPr>
          <p:nvPr/>
        </p:nvSpPr>
        <p:spPr bwMode="auto">
          <a:xfrm>
            <a:off x="1676401" y="5421313"/>
            <a:ext cx="8861425" cy="1079500"/>
          </a:xfrm>
          <a:prstGeom prst="rect">
            <a:avLst/>
          </a:prstGeom>
          <a:solidFill>
            <a:srgbClr val="003A54">
              <a:alpha val="81960"/>
            </a:srgbClr>
          </a:solidFill>
          <a:ln w="38100">
            <a:solidFill>
              <a:schemeClr val="tx1"/>
            </a:solidFill>
            <a:miter lim="800000"/>
            <a:headEnd/>
            <a:tailEnd/>
          </a:ln>
        </p:spPr>
        <p:txBody>
          <a:bodyPr anchor="ctr"/>
          <a:lstStyle>
            <a:lvl1pPr marL="690563"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a:solidFill>
                  <a:srgbClr val="FFFFFF"/>
                </a:solidFill>
              </a:rPr>
              <a:t>Use a risk-benefit framework</a:t>
            </a:r>
          </a:p>
          <a:p>
            <a:pPr eaLnBrk="0" fontAlgn="base" hangingPunct="0">
              <a:spcBef>
                <a:spcPct val="0"/>
              </a:spcBef>
              <a:spcAft>
                <a:spcPct val="0"/>
              </a:spcAft>
            </a:pPr>
            <a:r>
              <a:rPr lang="en-US" altLang="en-US">
                <a:solidFill>
                  <a:srgbClr val="FFFFFF"/>
                </a:solidFill>
              </a:rPr>
              <a:t>Judge the opioid treatment, </a:t>
            </a:r>
            <a:r>
              <a:rPr lang="en-US" altLang="en-US" u="sng">
                <a:solidFill>
                  <a:srgbClr val="FFFFFF"/>
                </a:solidFill>
              </a:rPr>
              <a:t>not</a:t>
            </a:r>
            <a:r>
              <a:rPr lang="en-US" altLang="en-US">
                <a:solidFill>
                  <a:srgbClr val="FFFFFF"/>
                </a:solidFill>
              </a:rPr>
              <a:t> the patient</a:t>
            </a:r>
          </a:p>
        </p:txBody>
      </p:sp>
    </p:spTree>
    <p:extLst>
      <p:ext uri="{BB962C8B-B14F-4D97-AF65-F5344CB8AC3E}">
        <p14:creationId xmlns:p14="http://schemas.microsoft.com/office/powerpoint/2010/main" val="107962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fade">
                                      <p:cBhvr>
                                        <p:cTn id="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0" y="0"/>
            <a:ext cx="12192000" cy="1114425"/>
          </a:xfrm>
          <a:solidFill>
            <a:srgbClr val="214A5B"/>
          </a:solidFill>
        </p:spPr>
        <p:txBody>
          <a:bodyPr/>
          <a:lstStyle/>
          <a:p>
            <a:r>
              <a:rPr lang="en-US" altLang="en-US" b="1" dirty="0">
                <a:solidFill>
                  <a:schemeClr val="bg1"/>
                </a:solidFill>
              </a:rPr>
              <a:t>Continuation of Opioids</a:t>
            </a:r>
          </a:p>
        </p:txBody>
      </p:sp>
      <p:sp>
        <p:nvSpPr>
          <p:cNvPr id="75779" name="Rectangle 3"/>
          <p:cNvSpPr>
            <a:spLocks noGrp="1" noChangeArrowheads="1"/>
          </p:cNvSpPr>
          <p:nvPr>
            <p:ph type="body" idx="4294967295"/>
          </p:nvPr>
        </p:nvSpPr>
        <p:spPr>
          <a:xfrm>
            <a:off x="809625" y="1182189"/>
            <a:ext cx="10810875" cy="2614748"/>
          </a:xfrm>
        </p:spPr>
        <p:txBody>
          <a:bodyPr/>
          <a:lstStyle/>
          <a:p>
            <a:pPr marL="0" indent="0">
              <a:spcBef>
                <a:spcPct val="60000"/>
              </a:spcBef>
              <a:buNone/>
            </a:pPr>
            <a:r>
              <a:rPr lang="en-US" altLang="en-US" sz="3600" dirty="0" smtClean="0"/>
              <a:t>Before writing the next opioid prescription…you should be convinced that there is…</a:t>
            </a:r>
          </a:p>
          <a:p>
            <a:pPr marL="342900" lvl="1" indent="0">
              <a:spcBef>
                <a:spcPct val="60000"/>
              </a:spcBef>
              <a:buNone/>
            </a:pPr>
            <a:r>
              <a:rPr lang="en-US" altLang="en-US" dirty="0"/>
              <a:t>…benefit (pain, function, QOL) </a:t>
            </a:r>
            <a:r>
              <a:rPr lang="en-US" altLang="en-US" u="sng" dirty="0"/>
              <a:t>and</a:t>
            </a:r>
            <a:r>
              <a:rPr lang="en-US" altLang="en-US" dirty="0"/>
              <a:t>…</a:t>
            </a:r>
          </a:p>
          <a:p>
            <a:pPr marL="342900" lvl="1" indent="0">
              <a:spcBef>
                <a:spcPct val="60000"/>
              </a:spcBef>
              <a:buNone/>
            </a:pPr>
            <a:r>
              <a:rPr lang="en-US" altLang="en-US" dirty="0"/>
              <a:t>…absence of harm</a:t>
            </a:r>
          </a:p>
        </p:txBody>
      </p:sp>
      <p:sp>
        <p:nvSpPr>
          <p:cNvPr id="4" name="Rectangle 3"/>
          <p:cNvSpPr/>
          <p:nvPr/>
        </p:nvSpPr>
        <p:spPr>
          <a:xfrm>
            <a:off x="552450" y="4496790"/>
            <a:ext cx="11068050"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ts val="135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Despite subjective assessments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(benefits/harms)</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should be documented at each visit</a:t>
            </a:r>
          </a:p>
        </p:txBody>
      </p:sp>
    </p:spTree>
    <p:extLst>
      <p:ext uri="{BB962C8B-B14F-4D97-AF65-F5344CB8AC3E}">
        <p14:creationId xmlns:p14="http://schemas.microsoft.com/office/powerpoint/2010/main" val="1133392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
            <a:ext cx="12192000" cy="1142999"/>
          </a:xfrm>
          <a:solidFill>
            <a:srgbClr val="214A5B"/>
          </a:solidFill>
        </p:spPr>
        <p:txBody>
          <a:bodyPr/>
          <a:lstStyle/>
          <a:p>
            <a:r>
              <a:rPr lang="en-US" altLang="en-US" b="1" dirty="0">
                <a:solidFill>
                  <a:schemeClr val="bg1"/>
                </a:solidFill>
                <a:cs typeface="Calibri" panose="020F0502020204030204" pitchFamily="34" charset="0"/>
              </a:rPr>
              <a:t>Discontinuing Opioids</a:t>
            </a:r>
          </a:p>
        </p:txBody>
      </p:sp>
      <p:sp>
        <p:nvSpPr>
          <p:cNvPr id="3" name="Content Placeholder 2"/>
          <p:cNvSpPr>
            <a:spLocks noGrp="1"/>
          </p:cNvSpPr>
          <p:nvPr>
            <p:ph idx="1"/>
          </p:nvPr>
        </p:nvSpPr>
        <p:spPr>
          <a:xfrm>
            <a:off x="647700" y="1248865"/>
            <a:ext cx="10915650" cy="3885110"/>
          </a:xfrm>
        </p:spPr>
        <p:txBody>
          <a:bodyPr>
            <a:normAutofit fontScale="85000" lnSpcReduction="20000"/>
          </a:bodyPr>
          <a:lstStyle/>
          <a:p>
            <a:pPr>
              <a:lnSpc>
                <a:spcPct val="120000"/>
              </a:lnSpc>
              <a:spcBef>
                <a:spcPts val="1200"/>
              </a:spcBef>
              <a:spcAft>
                <a:spcPts val="0"/>
              </a:spcAft>
              <a:defRPr/>
            </a:pPr>
            <a:r>
              <a:rPr lang="en-US" dirty="0">
                <a:cs typeface="Calibri" panose="020F0502020204030204" pitchFamily="34" charset="0"/>
              </a:rPr>
              <a:t>Do not have to prove addiction or diversion - only assess and reassess the risk-benefit ratio</a:t>
            </a:r>
          </a:p>
          <a:p>
            <a:pPr>
              <a:lnSpc>
                <a:spcPct val="120000"/>
              </a:lnSpc>
              <a:spcBef>
                <a:spcPts val="1200"/>
              </a:spcBef>
              <a:spcAft>
                <a:spcPts val="0"/>
              </a:spcAft>
              <a:defRPr/>
            </a:pPr>
            <a:r>
              <a:rPr lang="en-US" dirty="0">
                <a:cs typeface="Calibri" panose="020F0502020204030204" pitchFamily="34" charset="0"/>
              </a:rPr>
              <a:t>If patient is unable to take opioids safely or is nonadherent with monitoring then discontinuing opioids is appropriate even in setting of benefits</a:t>
            </a:r>
          </a:p>
          <a:p>
            <a:pPr>
              <a:lnSpc>
                <a:spcPct val="120000"/>
              </a:lnSpc>
              <a:spcBef>
                <a:spcPts val="1200"/>
              </a:spcBef>
              <a:spcAft>
                <a:spcPts val="0"/>
              </a:spcAft>
              <a:defRPr/>
            </a:pPr>
            <a:r>
              <a:rPr lang="en-US" dirty="0">
                <a:cs typeface="Calibri" panose="020F0502020204030204" pitchFamily="34" charset="0"/>
              </a:rPr>
              <a:t>Need to determine how urgent the discontinuation should be based on the severity of the risks and harms</a:t>
            </a:r>
          </a:p>
          <a:p>
            <a:pPr>
              <a:lnSpc>
                <a:spcPct val="120000"/>
              </a:lnSpc>
              <a:spcBef>
                <a:spcPts val="1200"/>
              </a:spcBef>
              <a:spcAft>
                <a:spcPts val="0"/>
              </a:spcAft>
              <a:defRPr/>
            </a:pPr>
            <a:r>
              <a:rPr lang="en-US" dirty="0">
                <a:cs typeface="Calibri" panose="020F0502020204030204" pitchFamily="34" charset="0"/>
              </a:rPr>
              <a:t>Document rationale for discontinuing opioids </a:t>
            </a:r>
          </a:p>
          <a:p>
            <a:pPr>
              <a:lnSpc>
                <a:spcPct val="80000"/>
              </a:lnSpc>
              <a:spcBef>
                <a:spcPts val="450"/>
              </a:spcBef>
              <a:spcAft>
                <a:spcPts val="0"/>
              </a:spcAft>
              <a:defRPr/>
            </a:pPr>
            <a:endParaRPr lang="en-US" dirty="0">
              <a:cs typeface="Calibri" panose="020F0502020204030204" pitchFamily="34" charset="0"/>
            </a:endParaRPr>
          </a:p>
        </p:txBody>
      </p:sp>
      <p:sp>
        <p:nvSpPr>
          <p:cNvPr id="4" name="Rectangle 3"/>
          <p:cNvSpPr/>
          <p:nvPr/>
        </p:nvSpPr>
        <p:spPr>
          <a:xfrm>
            <a:off x="1578429" y="5360193"/>
            <a:ext cx="9046028"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t>
            </a:r>
            <a:r>
              <a:rPr lang="en-US" sz="3600" b="1" u="sng"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abandoning the patient. </a:t>
            </a:r>
          </a:p>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abandoning the opioid therapy.</a:t>
            </a:r>
          </a:p>
        </p:txBody>
      </p:sp>
    </p:spTree>
    <p:extLst>
      <p:ext uri="{BB962C8B-B14F-4D97-AF65-F5344CB8AC3E}">
        <p14:creationId xmlns:p14="http://schemas.microsoft.com/office/powerpoint/2010/main" val="335337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5030"/>
          </a:xfrm>
          <a:solidFill>
            <a:srgbClr val="214A5B"/>
          </a:solidFill>
        </p:spPr>
        <p:txBody>
          <a:bodyPr>
            <a:noAutofit/>
          </a:bodyPr>
          <a:lstStyle/>
          <a:p>
            <a:r>
              <a:rPr lang="en-US" b="1" dirty="0">
                <a:solidFill>
                  <a:schemeClr val="bg1"/>
                </a:solidFill>
                <a:effectLst>
                  <a:outerShdw blurRad="38100" dist="38100" dir="2700000" algn="tl">
                    <a:srgbClr val="000000">
                      <a:alpha val="43137"/>
                    </a:srgbClr>
                  </a:outerShdw>
                </a:effectLst>
                <a:cs typeface="Calibri" panose="020F0502020204030204" pitchFamily="34" charset="0"/>
              </a:rPr>
              <a:t>Tapering Opioids</a:t>
            </a:r>
          </a:p>
        </p:txBody>
      </p:sp>
      <p:sp>
        <p:nvSpPr>
          <p:cNvPr id="3" name="Content Placeholder 2"/>
          <p:cNvSpPr>
            <a:spLocks noGrp="1"/>
          </p:cNvSpPr>
          <p:nvPr>
            <p:ph idx="1"/>
          </p:nvPr>
        </p:nvSpPr>
        <p:spPr>
          <a:xfrm>
            <a:off x="619125" y="1219200"/>
            <a:ext cx="10963275" cy="4999122"/>
          </a:xfrm>
        </p:spPr>
        <p:txBody>
          <a:bodyPr>
            <a:noAutofit/>
          </a:bodyPr>
          <a:lstStyle/>
          <a:p>
            <a:pPr>
              <a:spcBef>
                <a:spcPts val="1200"/>
              </a:spcBef>
              <a:spcAft>
                <a:spcPts val="0"/>
              </a:spcAft>
            </a:pPr>
            <a:r>
              <a:rPr lang="en-US" sz="2400" dirty="0">
                <a:cs typeface="Calibri" panose="020F0502020204030204" pitchFamily="34" charset="0"/>
              </a:rPr>
              <a:t>No validated protocols in patients on opioids for chronic pain</a:t>
            </a:r>
          </a:p>
          <a:p>
            <a:pPr>
              <a:spcBef>
                <a:spcPts val="1200"/>
              </a:spcBef>
              <a:spcAft>
                <a:spcPts val="0"/>
              </a:spcAft>
            </a:pPr>
            <a:r>
              <a:rPr lang="en-US" sz="2400" dirty="0">
                <a:cs typeface="Calibri" panose="020F0502020204030204" pitchFamily="34" charset="0"/>
              </a:rPr>
              <a:t>Systematic review found </a:t>
            </a:r>
            <a:r>
              <a:rPr lang="en-US" sz="2400" b="1" dirty="0">
                <a:cs typeface="Calibri" panose="020F0502020204030204" pitchFamily="34" charset="0"/>
              </a:rPr>
              <a:t>very low quality evidence </a:t>
            </a:r>
            <a:r>
              <a:rPr lang="en-US" sz="2400" dirty="0">
                <a:cs typeface="Calibri" panose="020F0502020204030204" pitchFamily="34" charset="0"/>
              </a:rPr>
              <a:t>suggests that several types of opioid tapers may be effective and that pain, function, and quality of life may improve for some patients with opioid dose reduction</a:t>
            </a:r>
          </a:p>
          <a:p>
            <a:pPr>
              <a:spcBef>
                <a:spcPts val="1200"/>
              </a:spcBef>
              <a:spcAft>
                <a:spcPts val="0"/>
              </a:spcAft>
            </a:pPr>
            <a:r>
              <a:rPr lang="en-US" sz="2400" dirty="0">
                <a:cs typeface="Calibri" panose="020F0502020204030204" pitchFamily="34" charset="0"/>
              </a:rPr>
              <a:t>S</a:t>
            </a:r>
            <a:r>
              <a:rPr lang="en-US" sz="2400" dirty="0" smtClean="0">
                <a:cs typeface="Calibri" panose="020F0502020204030204" pitchFamily="34" charset="0"/>
              </a:rPr>
              <a:t>tudy </a:t>
            </a:r>
            <a:r>
              <a:rPr lang="en-US" sz="2400" dirty="0">
                <a:cs typeface="Calibri" panose="020F0502020204030204" pitchFamily="34" charset="0"/>
              </a:rPr>
              <a:t>found 62% of patients in a pain clinic remained in a </a:t>
            </a:r>
            <a:r>
              <a:rPr lang="en-US" sz="2400" b="1" dirty="0">
                <a:cs typeface="Calibri" panose="020F0502020204030204" pitchFamily="34" charset="0"/>
              </a:rPr>
              <a:t>voluntary,</a:t>
            </a:r>
            <a:r>
              <a:rPr lang="en-US" sz="2400" dirty="0">
                <a:cs typeface="Calibri" panose="020F0502020204030204" pitchFamily="34" charset="0"/>
              </a:rPr>
              <a:t> patient-centered opioid taper over 4 m with median decreases in morphine equivalent daily dose from 288 mg to 150 mg</a:t>
            </a:r>
          </a:p>
          <a:p>
            <a:pPr lvl="1">
              <a:spcBef>
                <a:spcPts val="1200"/>
              </a:spcBef>
              <a:spcAft>
                <a:spcPts val="0"/>
              </a:spcAft>
            </a:pPr>
            <a:r>
              <a:rPr lang="en-US" sz="2400" dirty="0">
                <a:cs typeface="Calibri" panose="020F0502020204030204" pitchFamily="34" charset="0"/>
              </a:rPr>
              <a:t>Likelihood of &gt;50% opioid dose reduction was </a:t>
            </a:r>
            <a:r>
              <a:rPr lang="en-US" sz="2400" b="1" dirty="0">
                <a:cs typeface="Calibri" panose="020F0502020204030204" pitchFamily="34" charset="0"/>
              </a:rPr>
              <a:t>not predicted </a:t>
            </a:r>
            <a:r>
              <a:rPr lang="en-US" sz="2400" dirty="0">
                <a:cs typeface="Calibri" panose="020F0502020204030204" pitchFamily="34" charset="0"/>
              </a:rPr>
              <a:t>by starting dose, baseline pain intensity, years prescribed opioids, or any psychosocial variable </a:t>
            </a:r>
          </a:p>
          <a:p>
            <a:pPr lvl="1">
              <a:spcBef>
                <a:spcPts val="1200"/>
              </a:spcBef>
              <a:spcAft>
                <a:spcPts val="0"/>
              </a:spcAft>
            </a:pPr>
            <a:r>
              <a:rPr lang="en-US" sz="2400" dirty="0">
                <a:cs typeface="Calibri" panose="020F0502020204030204" pitchFamily="34" charset="0"/>
              </a:rPr>
              <a:t>Neither pain intensity nor pain interference increased with opioid reduction </a:t>
            </a:r>
          </a:p>
        </p:txBody>
      </p:sp>
      <p:sp>
        <p:nvSpPr>
          <p:cNvPr id="6" name="Text Box 3"/>
          <p:cNvSpPr txBox="1">
            <a:spLocks noChangeArrowheads="1"/>
          </p:cNvSpPr>
          <p:nvPr/>
        </p:nvSpPr>
        <p:spPr bwMode="auto">
          <a:xfrm>
            <a:off x="725120" y="6218322"/>
            <a:ext cx="5370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sz="1400" dirty="0" err="1">
                <a:solidFill>
                  <a:srgbClr val="000000"/>
                </a:solidFill>
                <a:cs typeface="Calibri" panose="020F0502020204030204" pitchFamily="34" charset="0"/>
              </a:rPr>
              <a:t>Darnall</a:t>
            </a:r>
            <a:r>
              <a:rPr lang="en-US" sz="1400" dirty="0">
                <a:solidFill>
                  <a:srgbClr val="000000"/>
                </a:solidFill>
                <a:cs typeface="Calibri" panose="020F0502020204030204" pitchFamily="34" charset="0"/>
              </a:rPr>
              <a:t> BD et al.</a:t>
            </a:r>
            <a:r>
              <a:rPr lang="en-US" sz="1400" i="1" dirty="0">
                <a:solidFill>
                  <a:srgbClr val="000000"/>
                </a:solidFill>
              </a:rPr>
              <a:t> JAMA Intern Med. </a:t>
            </a:r>
            <a:r>
              <a:rPr lang="en-US" sz="1400" dirty="0">
                <a:solidFill>
                  <a:srgbClr val="000000"/>
                </a:solidFill>
              </a:rPr>
              <a:t>2018</a:t>
            </a:r>
          </a:p>
          <a:p>
            <a:pPr fontAlgn="base">
              <a:spcBef>
                <a:spcPct val="0"/>
              </a:spcBef>
              <a:spcAft>
                <a:spcPct val="0"/>
              </a:spcAft>
            </a:pPr>
            <a:r>
              <a:rPr lang="en-US" sz="1400" dirty="0">
                <a:solidFill>
                  <a:srgbClr val="000000"/>
                </a:solidFill>
                <a:cs typeface="Calibri" panose="020F0502020204030204" pitchFamily="34" charset="0"/>
              </a:rPr>
              <a:t>Frank JW et al. </a:t>
            </a:r>
            <a:r>
              <a:rPr lang="en-US" sz="1400" i="1" dirty="0">
                <a:solidFill>
                  <a:srgbClr val="000000"/>
                </a:solidFill>
              </a:rPr>
              <a:t>Ann Intern Med. </a:t>
            </a:r>
            <a:r>
              <a:rPr lang="en-US" sz="1400" dirty="0">
                <a:solidFill>
                  <a:srgbClr val="000000"/>
                </a:solidFill>
              </a:rPr>
              <a:t>2017</a:t>
            </a:r>
            <a:endParaRPr lang="en-US" sz="1400" dirty="0">
              <a:solidFill>
                <a:srgbClr val="0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3269139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388" y="617518"/>
            <a:ext cx="11435938" cy="5365668"/>
          </a:xfrm>
          <a:solidFill>
            <a:srgbClr val="214A5B"/>
          </a:solidFill>
        </p:spPr>
        <p:txBody>
          <a:bodyPr/>
          <a:lstStyle/>
          <a:p>
            <a:r>
              <a:rPr lang="en-US" sz="7200" b="1" dirty="0" smtClean="0">
                <a:solidFill>
                  <a:schemeClr val="bg1"/>
                </a:solidFill>
                <a:effectLst>
                  <a:outerShdw blurRad="38100" dist="38100" dir="2700000" algn="tl">
                    <a:srgbClr val="000000">
                      <a:alpha val="43137"/>
                    </a:srgbClr>
                  </a:outerShdw>
                </a:effectLst>
              </a:rPr>
              <a:t>Thanks!</a:t>
            </a:r>
            <a:br>
              <a:rPr lang="en-US" sz="7200" b="1" dirty="0" smtClean="0">
                <a:solidFill>
                  <a:schemeClr val="bg1"/>
                </a:solidFill>
                <a:effectLst>
                  <a:outerShdw blurRad="38100" dist="38100" dir="2700000" algn="tl">
                    <a:srgbClr val="000000">
                      <a:alpha val="43137"/>
                    </a:srgbClr>
                  </a:outerShdw>
                </a:effectLst>
              </a:rPr>
            </a:br>
            <a:r>
              <a:rPr lang="en-US" sz="7200" b="1" dirty="0" smtClean="0">
                <a:solidFill>
                  <a:schemeClr val="bg1"/>
                </a:solidFill>
                <a:effectLst>
                  <a:outerShdw blurRad="38100" dist="38100" dir="2700000" algn="tl">
                    <a:srgbClr val="000000">
                      <a:alpha val="43137"/>
                    </a:srgbClr>
                  </a:outerShdw>
                </a:effectLst>
              </a:rPr>
              <a:t>Questions?</a:t>
            </a:r>
            <a:br>
              <a:rPr lang="en-US" sz="7200" b="1" dirty="0" smtClean="0">
                <a:solidFill>
                  <a:schemeClr val="bg1"/>
                </a:solidFill>
                <a:effectLst>
                  <a:outerShdw blurRad="38100" dist="38100" dir="2700000" algn="tl">
                    <a:srgbClr val="000000">
                      <a:alpha val="43137"/>
                    </a:srgbClr>
                  </a:outerShdw>
                </a:effectLst>
              </a:rPr>
            </a:br>
            <a:r>
              <a:rPr lang="en-US" sz="7200" b="1" dirty="0">
                <a:solidFill>
                  <a:schemeClr val="bg1"/>
                </a:solidFill>
                <a:effectLst>
                  <a:outerShdw blurRad="38100" dist="38100" dir="2700000" algn="tl">
                    <a:srgbClr val="000000">
                      <a:alpha val="43137"/>
                    </a:srgbClr>
                  </a:outerShdw>
                </a:effectLst>
              </a:rPr>
              <a:t/>
            </a:r>
            <a:br>
              <a:rPr lang="en-US" sz="7200" b="1" dirty="0">
                <a:solidFill>
                  <a:schemeClr val="bg1"/>
                </a:solidFill>
                <a:effectLst>
                  <a:outerShdw blurRad="38100" dist="38100" dir="2700000" algn="tl">
                    <a:srgbClr val="000000">
                      <a:alpha val="43137"/>
                    </a:srgbClr>
                  </a:outerShdw>
                </a:effectLst>
              </a:rPr>
            </a:br>
            <a:r>
              <a:rPr lang="en-US" sz="5400" dirty="0" smtClean="0">
                <a:solidFill>
                  <a:schemeClr val="bg1"/>
                </a:solidFill>
                <a:effectLst>
                  <a:outerShdw blurRad="38100" dist="38100" dir="2700000" algn="tl">
                    <a:srgbClr val="000000">
                      <a:alpha val="43137"/>
                    </a:srgbClr>
                  </a:outerShdw>
                </a:effectLst>
              </a:rPr>
              <a:t>If you want more education go to: </a:t>
            </a:r>
            <a:r>
              <a:rPr lang="en-US" sz="5400" b="1" u="sng" dirty="0" smtClean="0">
                <a:solidFill>
                  <a:schemeClr val="bg1"/>
                </a:solidFill>
                <a:effectLst>
                  <a:outerShdw blurRad="38100" dist="38100" dir="2700000" algn="tl">
                    <a:srgbClr val="000000">
                      <a:alpha val="43137"/>
                    </a:srgbClr>
                  </a:outerShdw>
                </a:effectLst>
              </a:rPr>
              <a:t>www.scopeofpain.org</a:t>
            </a:r>
            <a:endParaRPr lang="en-US" sz="54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4508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49" y="1306286"/>
            <a:ext cx="10791825" cy="5018314"/>
          </a:xfrm>
        </p:spPr>
        <p:txBody>
          <a:bodyPr/>
          <a:lstStyle/>
          <a:p>
            <a:pPr eaLnBrk="1" hangingPunct="1">
              <a:spcBef>
                <a:spcPts val="300"/>
              </a:spcBef>
              <a:spcAft>
                <a:spcPts val="0"/>
              </a:spcAft>
              <a:defRPr/>
            </a:pPr>
            <a:r>
              <a:rPr lang="en-US" altLang="en-US" sz="2800" dirty="0"/>
              <a:t>Chronic pain is common</a:t>
            </a:r>
          </a:p>
          <a:p>
            <a:pPr eaLnBrk="1" hangingPunct="1">
              <a:spcBef>
                <a:spcPts val="300"/>
              </a:spcBef>
              <a:spcAft>
                <a:spcPts val="0"/>
              </a:spcAft>
              <a:defRPr/>
            </a:pPr>
            <a:r>
              <a:rPr lang="en-US" altLang="en-US" sz="2800" dirty="0"/>
              <a:t>Pain is subjective to the patient and the clinician</a:t>
            </a:r>
          </a:p>
          <a:p>
            <a:pPr eaLnBrk="1" hangingPunct="1">
              <a:spcBef>
                <a:spcPts val="300"/>
              </a:spcBef>
              <a:spcAft>
                <a:spcPts val="0"/>
              </a:spcAft>
              <a:defRPr/>
            </a:pPr>
            <a:r>
              <a:rPr lang="en-US" altLang="en-US" sz="2800" dirty="0"/>
              <a:t>Pain can’t always be visualized </a:t>
            </a:r>
          </a:p>
          <a:p>
            <a:pPr eaLnBrk="1" hangingPunct="1">
              <a:spcBef>
                <a:spcPts val="300"/>
              </a:spcBef>
              <a:spcAft>
                <a:spcPts val="0"/>
              </a:spcAft>
              <a:defRPr/>
            </a:pPr>
            <a:r>
              <a:rPr lang="en-US" altLang="en-US" sz="2800" dirty="0"/>
              <a:t>Psychiatric co-morbidities are common</a:t>
            </a:r>
          </a:p>
          <a:p>
            <a:pPr marL="0" indent="0">
              <a:spcBef>
                <a:spcPts val="300"/>
              </a:spcBef>
              <a:spcAft>
                <a:spcPts val="0"/>
              </a:spcAft>
              <a:buNone/>
              <a:defRPr/>
            </a:pPr>
            <a:endParaRPr lang="en-US" altLang="en-US" sz="1400" b="1" dirty="0"/>
          </a:p>
          <a:p>
            <a:pPr marL="0" indent="0">
              <a:spcBef>
                <a:spcPts val="300"/>
              </a:spcBef>
              <a:spcAft>
                <a:spcPts val="0"/>
              </a:spcAft>
              <a:buNone/>
              <a:defRPr/>
            </a:pPr>
            <a:r>
              <a:rPr lang="en-US" altLang="en-US" sz="2800" b="1" dirty="0"/>
              <a:t>Significant barriers to adequate pain care</a:t>
            </a:r>
          </a:p>
          <a:p>
            <a:pPr lvl="1">
              <a:spcBef>
                <a:spcPts val="300"/>
              </a:spcBef>
              <a:spcAft>
                <a:spcPts val="0"/>
              </a:spcAft>
              <a:buFont typeface="Arial" panose="020B0604020202020204" pitchFamily="34" charset="0"/>
              <a:buChar char="•"/>
              <a:defRPr/>
            </a:pPr>
            <a:r>
              <a:rPr lang="en-US" altLang="en-US" dirty="0"/>
              <a:t>Negative attitudes and disparities in pain care</a:t>
            </a:r>
          </a:p>
          <a:p>
            <a:pPr lvl="1">
              <a:spcBef>
                <a:spcPts val="300"/>
              </a:spcBef>
              <a:spcAft>
                <a:spcPts val="0"/>
              </a:spcAft>
              <a:buFont typeface="Arial" panose="020B0604020202020204" pitchFamily="34" charset="0"/>
              <a:buChar char="•"/>
              <a:defRPr/>
            </a:pPr>
            <a:r>
              <a:rPr lang="en-US" altLang="en-US" dirty="0"/>
              <a:t>Lack of decision support for chronic pain management</a:t>
            </a:r>
          </a:p>
          <a:p>
            <a:pPr lvl="1">
              <a:spcBef>
                <a:spcPts val="300"/>
              </a:spcBef>
              <a:spcAft>
                <a:spcPts val="0"/>
              </a:spcAft>
              <a:buFont typeface="Arial" panose="020B0604020202020204" pitchFamily="34" charset="0"/>
              <a:buChar char="•"/>
              <a:defRPr/>
            </a:pPr>
            <a:r>
              <a:rPr lang="en-US" altLang="en-US" dirty="0"/>
              <a:t>Financial misalignment favoring use of medications</a:t>
            </a:r>
          </a:p>
          <a:p>
            <a:pPr lvl="1">
              <a:spcBef>
                <a:spcPts val="300"/>
              </a:spcBef>
              <a:spcAft>
                <a:spcPts val="0"/>
              </a:spcAft>
              <a:buFont typeface="Arial" panose="020B0604020202020204" pitchFamily="34" charset="0"/>
              <a:buChar char="•"/>
              <a:defRPr/>
            </a:pPr>
            <a:r>
              <a:rPr lang="en-US" altLang="en-US" dirty="0"/>
              <a:t>Poor support for team-based care and specialty clinics</a:t>
            </a:r>
          </a:p>
          <a:p>
            <a:pPr lvl="1">
              <a:spcBef>
                <a:spcPts val="300"/>
              </a:spcBef>
              <a:spcAft>
                <a:spcPts val="0"/>
              </a:spcAft>
              <a:buFont typeface="Arial" panose="020B0604020202020204" pitchFamily="34" charset="0"/>
              <a:buChar char="•"/>
              <a:defRPr/>
            </a:pPr>
            <a:r>
              <a:rPr lang="en-US" altLang="en-US" dirty="0"/>
              <a:t>Many competing priorities in primary care</a:t>
            </a:r>
          </a:p>
        </p:txBody>
      </p:sp>
      <p:sp>
        <p:nvSpPr>
          <p:cNvPr id="2" name="Title 1"/>
          <p:cNvSpPr>
            <a:spLocks noGrp="1"/>
          </p:cNvSpPr>
          <p:nvPr>
            <p:ph type="title"/>
          </p:nvPr>
        </p:nvSpPr>
        <p:spPr>
          <a:xfrm>
            <a:off x="0" y="-1"/>
            <a:ext cx="12192000" cy="1068779"/>
          </a:xfrm>
          <a:solidFill>
            <a:srgbClr val="214A5B"/>
          </a:solidFill>
        </p:spPr>
        <p:txBody>
          <a:bodyPr/>
          <a:lstStyle/>
          <a:p>
            <a:pPr>
              <a:lnSpc>
                <a:spcPct val="70000"/>
              </a:lnSpc>
              <a:defRPr/>
            </a:pPr>
            <a:r>
              <a:rPr lang="en-US" b="1" dirty="0" smtClean="0">
                <a:solidFill>
                  <a:schemeClr val="bg1"/>
                </a:solidFill>
                <a:effectLst>
                  <a:outerShdw blurRad="38100" dist="38100" dir="2700000" algn="tl">
                    <a:srgbClr val="000000">
                      <a:alpha val="43137"/>
                    </a:srgbClr>
                  </a:outerShdw>
                </a:effectLst>
              </a:rPr>
              <a:t>  Chronic Pain in Perspective</a:t>
            </a:r>
            <a:endParaRPr lang="en-US" sz="3200" b="1" dirty="0">
              <a:solidFill>
                <a:schemeClr val="bg1"/>
              </a:solidFill>
              <a:effectLst>
                <a:outerShdw blurRad="38100" dist="38100" dir="2700000" algn="tl">
                  <a:srgbClr val="000000">
                    <a:alpha val="43137"/>
                  </a:srgbClr>
                </a:outerShdw>
              </a:effectLst>
            </a:endParaRPr>
          </a:p>
        </p:txBody>
      </p:sp>
      <p:sp>
        <p:nvSpPr>
          <p:cNvPr id="16388" name="Rectangle 1"/>
          <p:cNvSpPr>
            <a:spLocks noChangeArrowheads="1"/>
          </p:cNvSpPr>
          <p:nvPr/>
        </p:nvSpPr>
        <p:spPr bwMode="auto">
          <a:xfrm>
            <a:off x="405492" y="6355278"/>
            <a:ext cx="59340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ja-JP" sz="1600" dirty="0">
                <a:solidFill>
                  <a:srgbClr val="000000"/>
                </a:solidFill>
                <a:ea typeface="MS Mincho" pitchFamily="49" charset="-128"/>
                <a:cs typeface="Calibri" panose="020F0502020204030204" pitchFamily="34" charset="0"/>
              </a:rPr>
              <a:t>Institute of Medicine. </a:t>
            </a:r>
            <a:r>
              <a:rPr lang="en-US" altLang="ja-JP" sz="1600" i="1" dirty="0">
                <a:solidFill>
                  <a:srgbClr val="000000"/>
                </a:solidFill>
                <a:ea typeface="MS Mincho" pitchFamily="49" charset="-128"/>
                <a:cs typeface="Calibri" panose="020F0502020204030204" pitchFamily="34" charset="0"/>
              </a:rPr>
              <a:t>2011 Relieving Pain in America</a:t>
            </a:r>
            <a:r>
              <a:rPr lang="en-US" altLang="ja-JP" sz="1600" dirty="0">
                <a:solidFill>
                  <a:srgbClr val="000000"/>
                </a:solidFill>
                <a:ea typeface="MS Mincho" pitchFamily="49" charset="-128"/>
                <a:cs typeface="Calibri" panose="020F0502020204030204" pitchFamily="34" charset="0"/>
              </a:rPr>
              <a:t>. Washington DC</a:t>
            </a:r>
          </a:p>
        </p:txBody>
      </p:sp>
    </p:spTree>
    <p:extLst>
      <p:ext uri="{BB962C8B-B14F-4D97-AF65-F5344CB8AC3E}">
        <p14:creationId xmlns:p14="http://schemas.microsoft.com/office/powerpoint/2010/main" val="204488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
            <a:ext cx="12192000" cy="1045028"/>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Opioid Analgesics</a:t>
            </a:r>
          </a:p>
        </p:txBody>
      </p:sp>
      <p:sp>
        <p:nvSpPr>
          <p:cNvPr id="25603" name="Rectangle 3"/>
          <p:cNvSpPr>
            <a:spLocks noGrp="1" noChangeArrowheads="1"/>
          </p:cNvSpPr>
          <p:nvPr>
            <p:ph idx="1"/>
          </p:nvPr>
        </p:nvSpPr>
        <p:spPr>
          <a:xfrm>
            <a:off x="555172" y="1249680"/>
            <a:ext cx="11290664" cy="4910138"/>
          </a:xfrm>
        </p:spPr>
        <p:txBody>
          <a:bodyPr/>
          <a:lstStyle/>
          <a:p>
            <a:pPr eaLnBrk="1" hangingPunct="1">
              <a:spcBef>
                <a:spcPts val="600"/>
              </a:spcBef>
            </a:pPr>
            <a:r>
              <a:rPr lang="en-US" altLang="en-US" b="1" dirty="0"/>
              <a:t>Analgesia</a:t>
            </a:r>
          </a:p>
          <a:p>
            <a:pPr lvl="1" eaLnBrk="1" hangingPunct="1">
              <a:spcBef>
                <a:spcPts val="600"/>
              </a:spcBef>
              <a:buFont typeface="Arial" charset="0"/>
              <a:buChar char="•"/>
            </a:pPr>
            <a:r>
              <a:rPr lang="en-US" altLang="en-US" sz="2400" dirty="0"/>
              <a:t>Turn on descending inhibitory systems</a:t>
            </a:r>
          </a:p>
          <a:p>
            <a:pPr lvl="1" eaLnBrk="1" hangingPunct="1">
              <a:spcBef>
                <a:spcPts val="600"/>
              </a:spcBef>
              <a:buFont typeface="Arial" charset="0"/>
              <a:buChar char="•"/>
            </a:pPr>
            <a:r>
              <a:rPr lang="en-US" altLang="en-US" sz="2400" dirty="0"/>
              <a:t>Prevent ascending transmission of pain signal</a:t>
            </a:r>
          </a:p>
          <a:p>
            <a:pPr lvl="1" eaLnBrk="1" hangingPunct="1">
              <a:spcBef>
                <a:spcPts val="600"/>
              </a:spcBef>
              <a:buFont typeface="Arial" charset="0"/>
              <a:buChar char="•"/>
            </a:pPr>
            <a:r>
              <a:rPr lang="en-US" altLang="en-US" sz="2400" dirty="0"/>
              <a:t>Inhibit terminals of C-fibers in the spinal cord</a:t>
            </a:r>
          </a:p>
          <a:p>
            <a:pPr lvl="1" eaLnBrk="1" hangingPunct="1">
              <a:spcBef>
                <a:spcPts val="600"/>
              </a:spcBef>
              <a:buFont typeface="Arial" charset="0"/>
              <a:buChar char="•"/>
            </a:pPr>
            <a:r>
              <a:rPr lang="en-US" altLang="en-US" sz="2400" dirty="0"/>
              <a:t>Inhibit activation of peripheral </a:t>
            </a:r>
            <a:r>
              <a:rPr lang="en-US" altLang="en-US" sz="2400" dirty="0" smtClean="0"/>
              <a:t>nociceptors</a:t>
            </a:r>
            <a:endParaRPr lang="en-US" altLang="en-US" sz="1050" b="1" dirty="0"/>
          </a:p>
          <a:p>
            <a:pPr lvl="1" eaLnBrk="1" hangingPunct="1">
              <a:spcBef>
                <a:spcPts val="600"/>
              </a:spcBef>
              <a:buFont typeface="Arial" charset="0"/>
              <a:buChar char="•"/>
            </a:pPr>
            <a:r>
              <a:rPr lang="en-US" altLang="en-US" b="1" dirty="0"/>
              <a:t>Variable response </a:t>
            </a:r>
            <a:r>
              <a:rPr lang="en-US" altLang="en-US" sz="2400" dirty="0"/>
              <a:t>(not all patients respond </a:t>
            </a:r>
            <a:r>
              <a:rPr lang="en-US" altLang="en-US" sz="2400" dirty="0" smtClean="0"/>
              <a:t>to                                                                                                the </a:t>
            </a:r>
            <a:r>
              <a:rPr lang="en-US" altLang="en-US" sz="2400" dirty="0"/>
              <a:t>same opioid in the same way)</a:t>
            </a:r>
          </a:p>
          <a:p>
            <a:pPr lvl="2" eaLnBrk="1" hangingPunct="1">
              <a:spcBef>
                <a:spcPts val="600"/>
              </a:spcBef>
            </a:pPr>
            <a:r>
              <a:rPr lang="en-US" altLang="en-US" dirty="0"/>
              <a:t>&gt;3,000 polymorphisms in the human MOR gene</a:t>
            </a:r>
          </a:p>
          <a:p>
            <a:pPr lvl="2" eaLnBrk="1" hangingPunct="1">
              <a:spcBef>
                <a:spcPts val="600"/>
              </a:spcBef>
            </a:pPr>
            <a:r>
              <a:rPr lang="en-US" altLang="en-US" dirty="0"/>
              <a:t>Differences in pharmacokinetics (opioid metabolism</a:t>
            </a:r>
            <a:r>
              <a:rPr lang="en-US" altLang="en-US" dirty="0" smtClean="0"/>
              <a:t>)</a:t>
            </a:r>
            <a:endParaRPr lang="en-US" altLang="en-US" sz="1050" dirty="0"/>
          </a:p>
          <a:p>
            <a:pPr eaLnBrk="1" hangingPunct="1">
              <a:spcBef>
                <a:spcPts val="600"/>
              </a:spcBef>
            </a:pPr>
            <a:r>
              <a:rPr lang="en-US" altLang="en-US" b="1" dirty="0" smtClean="0">
                <a:solidFill>
                  <a:srgbClr val="C00000"/>
                </a:solidFill>
              </a:rPr>
              <a:t>Active the reward pathway</a:t>
            </a:r>
            <a:endParaRPr lang="en-US" altLang="en-US" sz="3600" b="1" dirty="0" smtClean="0">
              <a:solidFill>
                <a:srgbClr val="C00000"/>
              </a:solidFill>
            </a:endParaRPr>
          </a:p>
        </p:txBody>
      </p:sp>
      <p:sp>
        <p:nvSpPr>
          <p:cNvPr id="44036" name="Text Box 6"/>
          <p:cNvSpPr txBox="1">
            <a:spLocks noChangeArrowheads="1"/>
          </p:cNvSpPr>
          <p:nvPr/>
        </p:nvSpPr>
        <p:spPr bwMode="auto">
          <a:xfrm>
            <a:off x="653144" y="6242186"/>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dirty="0" err="1">
                <a:solidFill>
                  <a:srgbClr val="000000"/>
                </a:solidFill>
              </a:rPr>
              <a:t>McCleane</a:t>
            </a:r>
            <a:r>
              <a:rPr lang="en-US" altLang="en-US" sz="1600" dirty="0">
                <a:solidFill>
                  <a:srgbClr val="000000"/>
                </a:solidFill>
              </a:rPr>
              <a:t> G, Smith HS. </a:t>
            </a:r>
            <a:r>
              <a:rPr lang="en-US" altLang="en-US" sz="1600" i="1" dirty="0">
                <a:solidFill>
                  <a:srgbClr val="000000"/>
                </a:solidFill>
              </a:rPr>
              <a:t>Med </a:t>
            </a:r>
            <a:r>
              <a:rPr lang="en-US" altLang="en-US" sz="1600" i="1" dirty="0" err="1">
                <a:solidFill>
                  <a:srgbClr val="000000"/>
                </a:solidFill>
              </a:rPr>
              <a:t>Clin</a:t>
            </a:r>
            <a:r>
              <a:rPr lang="en-US" altLang="en-US" sz="1600" i="1" dirty="0">
                <a:solidFill>
                  <a:srgbClr val="000000"/>
                </a:solidFill>
              </a:rPr>
              <a:t> N Am. </a:t>
            </a:r>
            <a:r>
              <a:rPr lang="en-US" altLang="en-US" sz="1600" dirty="0">
                <a:solidFill>
                  <a:srgbClr val="000000"/>
                </a:solidFill>
              </a:rPr>
              <a:t>2007</a:t>
            </a:r>
          </a:p>
          <a:p>
            <a:pPr eaLnBrk="0" fontAlgn="base" hangingPunct="0">
              <a:spcBef>
                <a:spcPct val="0"/>
              </a:spcBef>
              <a:spcAft>
                <a:spcPct val="0"/>
              </a:spcAft>
              <a:buFontTx/>
              <a:buNone/>
            </a:pPr>
            <a:r>
              <a:rPr lang="en-US" altLang="en-US" sz="1600" dirty="0">
                <a:solidFill>
                  <a:srgbClr val="000000"/>
                </a:solidFill>
                <a:cs typeface="Calibri" panose="020F0502020204030204" pitchFamily="34" charset="0"/>
              </a:rPr>
              <a:t>Smith HS. </a:t>
            </a:r>
            <a:r>
              <a:rPr lang="en-US" altLang="en-US" sz="1600" i="1" dirty="0">
                <a:solidFill>
                  <a:srgbClr val="000000"/>
                </a:solidFill>
                <a:cs typeface="Calibri" panose="020F0502020204030204" pitchFamily="34" charset="0"/>
              </a:rPr>
              <a:t>Pain Physician. </a:t>
            </a:r>
            <a:r>
              <a:rPr lang="en-US" altLang="en-US" sz="1600" dirty="0">
                <a:solidFill>
                  <a:srgbClr val="000000"/>
                </a:solidFill>
                <a:cs typeface="Calibri" panose="020F0502020204030204" pitchFamily="34" charset="0"/>
              </a:rPr>
              <a:t>2008</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13"/>
          <a:stretch/>
        </p:blipFill>
        <p:spPr bwMode="auto">
          <a:xfrm>
            <a:off x="8337011" y="1189516"/>
            <a:ext cx="3646659" cy="3429985"/>
          </a:xfrm>
          <a:prstGeom prst="rect">
            <a:avLst/>
          </a:prstGeom>
          <a:noFill/>
          <a:ln w="9525">
            <a:solidFill>
              <a:schemeClr val="tx1"/>
            </a:solidFill>
          </a:ln>
          <a:effectLst>
            <a:outerShdw blurRad="254000" dist="76200" dir="2700000" algn="tl" rotWithShape="0">
              <a:srgbClr val="41695B">
                <a:alpha val="60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0452322" y="1385783"/>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1689" y="1334790"/>
            <a:ext cx="1219200" cy="430887"/>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Somatosensory</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cortex</a:t>
            </a:r>
            <a:endParaRPr lang="en-US" sz="1100" b="1" dirty="0">
              <a:latin typeface="Calibri" panose="020F0502020204030204" pitchFamily="34" charset="0"/>
              <a:cs typeface="Calibri" panose="020F0502020204030204" pitchFamily="34" charset="0"/>
            </a:endParaRPr>
          </a:p>
        </p:txBody>
      </p:sp>
      <p:cxnSp>
        <p:nvCxnSpPr>
          <p:cNvPr id="9" name="Straight Arrow Connector 8"/>
          <p:cNvCxnSpPr/>
          <p:nvPr/>
        </p:nvCxnSpPr>
        <p:spPr>
          <a:xfrm flipH="1" flipV="1">
            <a:off x="10361835" y="1791099"/>
            <a:ext cx="581025" cy="153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93495" y="1850006"/>
            <a:ext cx="1219200" cy="261610"/>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Thalamus</a:t>
            </a:r>
            <a:endParaRPr lang="en-US" sz="1100" b="1" dirty="0">
              <a:latin typeface="Calibri" panose="020F0502020204030204" pitchFamily="34" charset="0"/>
              <a:cs typeface="Calibri" panose="020F0502020204030204" pitchFamily="34" charset="0"/>
            </a:endParaRPr>
          </a:p>
        </p:txBody>
      </p:sp>
      <p:cxnSp>
        <p:nvCxnSpPr>
          <p:cNvPr id="11" name="Straight Arrow Connector 10"/>
          <p:cNvCxnSpPr/>
          <p:nvPr/>
        </p:nvCxnSpPr>
        <p:spPr>
          <a:xfrm flipH="1" flipV="1">
            <a:off x="10423744" y="3376504"/>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23111" y="3320748"/>
            <a:ext cx="1219200" cy="430887"/>
          </a:xfrm>
          <a:prstGeom prst="rect">
            <a:avLst/>
          </a:prstGeom>
          <a:noFill/>
        </p:spPr>
        <p:txBody>
          <a:bodyPr wrap="square" rtlCol="0">
            <a:spAutoFit/>
          </a:bodyPr>
          <a:lstStyle/>
          <a:p>
            <a:r>
              <a:rPr lang="en-US" sz="1100" b="1" dirty="0" smtClean="0">
                <a:latin typeface="Calibri" panose="020F0502020204030204" pitchFamily="34" charset="0"/>
                <a:cs typeface="Calibri" panose="020F0502020204030204" pitchFamily="34" charset="0"/>
              </a:rPr>
              <a:t>Ascending</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pathways</a:t>
            </a:r>
            <a:endParaRPr lang="en-US" sz="1100" b="1" dirty="0">
              <a:latin typeface="Calibri" panose="020F0502020204030204" pitchFamily="34" charset="0"/>
              <a:cs typeface="Calibri" panose="020F0502020204030204" pitchFamily="34" charset="0"/>
            </a:endParaRPr>
          </a:p>
        </p:txBody>
      </p:sp>
      <p:cxnSp>
        <p:nvCxnSpPr>
          <p:cNvPr id="13" name="Straight Arrow Connector 12"/>
          <p:cNvCxnSpPr/>
          <p:nvPr/>
        </p:nvCxnSpPr>
        <p:spPr>
          <a:xfrm flipV="1">
            <a:off x="9725672" y="3858130"/>
            <a:ext cx="210470" cy="436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12265" y="4172020"/>
            <a:ext cx="913407" cy="261610"/>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Dorsal Horn</a:t>
            </a:r>
            <a:endParaRPr lang="en-US" sz="1100" b="1" dirty="0">
              <a:latin typeface="Calibri" panose="020F0502020204030204" pitchFamily="34" charset="0"/>
              <a:cs typeface="Calibri" panose="020F0502020204030204" pitchFamily="34" charset="0"/>
            </a:endParaRPr>
          </a:p>
        </p:txBody>
      </p:sp>
      <p:cxnSp>
        <p:nvCxnSpPr>
          <p:cNvPr id="15" name="Straight Arrow Connector 14"/>
          <p:cNvCxnSpPr/>
          <p:nvPr/>
        </p:nvCxnSpPr>
        <p:spPr>
          <a:xfrm flipV="1">
            <a:off x="9465331" y="3819141"/>
            <a:ext cx="467878" cy="36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03275" y="3712555"/>
            <a:ext cx="913407"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Peripheral</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nerves</a:t>
            </a:r>
          </a:p>
        </p:txBody>
      </p:sp>
      <p:cxnSp>
        <p:nvCxnSpPr>
          <p:cNvPr id="17" name="Straight Arrow Connector 16"/>
          <p:cNvCxnSpPr/>
          <p:nvPr/>
        </p:nvCxnSpPr>
        <p:spPr>
          <a:xfrm>
            <a:off x="9779929" y="2838068"/>
            <a:ext cx="226696" cy="2190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19881" y="2685225"/>
            <a:ext cx="913407"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Descending</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pathway</a:t>
            </a:r>
          </a:p>
        </p:txBody>
      </p:sp>
      <p:cxnSp>
        <p:nvCxnSpPr>
          <p:cNvPr id="19" name="Straight Arrow Connector 18"/>
          <p:cNvCxnSpPr/>
          <p:nvPr/>
        </p:nvCxnSpPr>
        <p:spPr>
          <a:xfrm>
            <a:off x="9441516" y="1688421"/>
            <a:ext cx="729059" cy="3257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37012" y="1557801"/>
            <a:ext cx="1148168" cy="430887"/>
          </a:xfrm>
          <a:prstGeom prst="rect">
            <a:avLst/>
          </a:prstGeom>
          <a:noFill/>
        </p:spPr>
        <p:txBody>
          <a:bodyPr wrap="square" rtlCol="0">
            <a:spAutoFit/>
          </a:bodyPr>
          <a:lstStyle/>
          <a:p>
            <a:pPr algn="r"/>
            <a:r>
              <a:rPr lang="en-US" sz="1100" b="1" dirty="0" smtClean="0">
                <a:latin typeface="Calibri" panose="020F0502020204030204" pitchFamily="34" charset="0"/>
                <a:cs typeface="Calibri" panose="020F0502020204030204" pitchFamily="34" charset="0"/>
              </a:rPr>
              <a:t>Periaqueductal</a:t>
            </a:r>
            <a:br>
              <a:rPr lang="en-US" sz="1100" b="1" dirty="0" smtClean="0">
                <a:latin typeface="Calibri" panose="020F0502020204030204" pitchFamily="34" charset="0"/>
                <a:cs typeface="Calibri" panose="020F0502020204030204" pitchFamily="34" charset="0"/>
              </a:rPr>
            </a:br>
            <a:r>
              <a:rPr lang="en-US" sz="1100" b="1" dirty="0" smtClean="0">
                <a:latin typeface="Calibri" panose="020F0502020204030204" pitchFamily="34" charset="0"/>
                <a:cs typeface="Calibri" panose="020F0502020204030204" pitchFamily="34" charset="0"/>
              </a:rPr>
              <a:t>gray area</a:t>
            </a:r>
          </a:p>
        </p:txBody>
      </p:sp>
      <p:sp>
        <p:nvSpPr>
          <p:cNvPr id="2" name="Rectangle 1"/>
          <p:cNvSpPr/>
          <p:nvPr/>
        </p:nvSpPr>
        <p:spPr>
          <a:xfrm>
            <a:off x="8146473" y="1080655"/>
            <a:ext cx="3966222" cy="3776353"/>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7505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fade">
                                      <p:cBhvr>
                                        <p:cTn id="7" dur="500"/>
                                        <p:tgtEl>
                                          <p:spTgt spid="2560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fade">
                                      <p:cBhvr>
                                        <p:cTn id="10" dur="500"/>
                                        <p:tgtEl>
                                          <p:spTgt spid="2560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fade">
                                      <p:cBhvr>
                                        <p:cTn id="13" dur="500"/>
                                        <p:tgtEl>
                                          <p:spTgt spid="25603">
                                            <p:txEl>
                                              <p:pRg st="7" end="7"/>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fade">
                                      <p:cBhvr>
                                        <p:cTn id="18"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
            <a:ext cx="12192000" cy="827314"/>
          </a:xfrm>
          <a:solidFill>
            <a:srgbClr val="214A5B"/>
          </a:solidFill>
        </p:spPr>
        <p:txBody>
          <a:bodyPr/>
          <a:lstStyle/>
          <a:p>
            <a:pPr eaLnBrk="1" hangingPunct="1">
              <a:defRPr/>
            </a:pPr>
            <a:r>
              <a:rPr lang="en-US" altLang="en-US" b="1" dirty="0" smtClean="0">
                <a:solidFill>
                  <a:schemeClr val="bg1"/>
                </a:solidFill>
                <a:effectLst>
                  <a:outerShdw blurRad="38100" dist="38100" dir="2700000" algn="tl">
                    <a:srgbClr val="000000">
                      <a:alpha val="43137"/>
                    </a:srgbClr>
                  </a:outerShdw>
                </a:effectLst>
              </a:rPr>
              <a:t>Opioid Risks</a:t>
            </a:r>
          </a:p>
        </p:txBody>
      </p:sp>
      <p:sp>
        <p:nvSpPr>
          <p:cNvPr id="61443" name="Rectangle 3"/>
          <p:cNvSpPr>
            <a:spLocks noGrp="1" noChangeArrowheads="1"/>
          </p:cNvSpPr>
          <p:nvPr>
            <p:ph type="body" idx="4294967295"/>
          </p:nvPr>
        </p:nvSpPr>
        <p:spPr>
          <a:xfrm>
            <a:off x="620486" y="925285"/>
            <a:ext cx="10924903" cy="5453744"/>
          </a:xfrm>
        </p:spPr>
        <p:txBody>
          <a:bodyPr/>
          <a:lstStyle/>
          <a:p>
            <a:pPr eaLnBrk="1" hangingPunct="1">
              <a:spcBef>
                <a:spcPts val="600"/>
              </a:spcBef>
              <a:defRPr/>
            </a:pPr>
            <a:r>
              <a:rPr lang="en-US" altLang="en-US" sz="2600" b="1" dirty="0"/>
              <a:t>Allergies</a:t>
            </a:r>
            <a:r>
              <a:rPr lang="en-US" altLang="en-US" sz="2600" dirty="0"/>
              <a:t> are rare</a:t>
            </a:r>
          </a:p>
          <a:p>
            <a:pPr eaLnBrk="1" hangingPunct="1">
              <a:spcBef>
                <a:spcPts val="600"/>
              </a:spcBef>
              <a:defRPr/>
            </a:pPr>
            <a:r>
              <a:rPr lang="en-US" altLang="en-US" sz="2600" b="1" dirty="0"/>
              <a:t>Side effects</a:t>
            </a:r>
            <a:r>
              <a:rPr lang="en-US" altLang="en-US" sz="2600" dirty="0"/>
              <a:t> are common</a:t>
            </a:r>
          </a:p>
          <a:p>
            <a:pPr marL="685800" lvl="2" indent="228600" eaLnBrk="1" hangingPunct="1">
              <a:spcBef>
                <a:spcPts val="600"/>
              </a:spcBef>
              <a:defRPr/>
            </a:pPr>
            <a:r>
              <a:rPr lang="en-US" altLang="en-US" sz="2200" dirty="0"/>
              <a:t>Nausea, sedation, constipation, urinary retention, sweating</a:t>
            </a:r>
          </a:p>
          <a:p>
            <a:pPr marL="685800" lvl="2" indent="228600" eaLnBrk="1" hangingPunct="1">
              <a:spcBef>
                <a:spcPts val="600"/>
              </a:spcBef>
              <a:defRPr/>
            </a:pPr>
            <a:r>
              <a:rPr lang="en-US" altLang="en-US" sz="2200" dirty="0"/>
              <a:t>Respiratory depression – sleep apnea</a:t>
            </a:r>
          </a:p>
          <a:p>
            <a:pPr eaLnBrk="1" hangingPunct="1">
              <a:spcBef>
                <a:spcPts val="600"/>
              </a:spcBef>
              <a:defRPr/>
            </a:pPr>
            <a:r>
              <a:rPr lang="en-US" altLang="en-US" sz="2600" b="1" dirty="0"/>
              <a:t>Organ toxicities</a:t>
            </a:r>
            <a:r>
              <a:rPr lang="en-US" altLang="en-US" sz="2600" dirty="0"/>
              <a:t> are rare</a:t>
            </a:r>
          </a:p>
          <a:p>
            <a:pPr marL="914400" lvl="2" eaLnBrk="1" hangingPunct="1">
              <a:spcBef>
                <a:spcPts val="600"/>
              </a:spcBef>
              <a:defRPr/>
            </a:pPr>
            <a:r>
              <a:rPr lang="en-US" altLang="en-US" sz="2200" dirty="0"/>
              <a:t>Suppression of hypothalamic-pituitary-gonadal axis</a:t>
            </a:r>
          </a:p>
          <a:p>
            <a:pPr eaLnBrk="1" hangingPunct="1">
              <a:spcBef>
                <a:spcPts val="600"/>
              </a:spcBef>
              <a:defRPr/>
            </a:pPr>
            <a:r>
              <a:rPr lang="en-US" altLang="en-US" sz="2600" b="1" dirty="0"/>
              <a:t>Immunosuppression </a:t>
            </a:r>
            <a:endParaRPr lang="en-US" altLang="en-US" sz="2400" dirty="0"/>
          </a:p>
          <a:p>
            <a:pPr marL="917575" lvl="1" eaLnBrk="1" hangingPunct="1">
              <a:spcBef>
                <a:spcPts val="600"/>
              </a:spcBef>
              <a:buFont typeface="Arial" panose="020B0604020202020204" pitchFamily="34" charset="0"/>
              <a:buChar char="•"/>
              <a:defRPr/>
            </a:pPr>
            <a:r>
              <a:rPr lang="en-US" altLang="en-US" sz="2200" dirty="0"/>
              <a:t>I</a:t>
            </a:r>
            <a:r>
              <a:rPr lang="en-US" altLang="en-US" sz="2200" dirty="0" smtClean="0"/>
              <a:t>ncreased </a:t>
            </a:r>
            <a:r>
              <a:rPr lang="en-US" sz="2200" dirty="0"/>
              <a:t>risk of invasive pneumococcal </a:t>
            </a:r>
            <a:r>
              <a:rPr lang="en-US" sz="2200" dirty="0" err="1" smtClean="0"/>
              <a:t>dz</a:t>
            </a:r>
            <a:r>
              <a:rPr lang="en-US" sz="2200" dirty="0" smtClean="0"/>
              <a:t> </a:t>
            </a:r>
            <a:r>
              <a:rPr lang="en-US" sz="2200" dirty="0"/>
              <a:t>and community acquired </a:t>
            </a:r>
            <a:r>
              <a:rPr lang="en-US" sz="2200" dirty="0" smtClean="0"/>
              <a:t>pneumonia</a:t>
            </a:r>
            <a:endParaRPr lang="en-US" altLang="en-US" sz="2200" b="1" dirty="0"/>
          </a:p>
          <a:p>
            <a:pPr eaLnBrk="1" hangingPunct="1">
              <a:spcBef>
                <a:spcPts val="600"/>
              </a:spcBef>
              <a:defRPr/>
            </a:pPr>
            <a:r>
              <a:rPr lang="en-US" altLang="en-US" sz="2600" b="1" dirty="0"/>
              <a:t>Worsening pain</a:t>
            </a:r>
            <a:r>
              <a:rPr lang="en-US" altLang="en-US" sz="2600" dirty="0"/>
              <a:t> </a:t>
            </a:r>
            <a:r>
              <a:rPr lang="en-US" altLang="en-US" sz="2400" dirty="0"/>
              <a:t>(hyperalgesia in some patients) </a:t>
            </a:r>
          </a:p>
          <a:p>
            <a:pPr eaLnBrk="1" hangingPunct="1">
              <a:spcBef>
                <a:spcPts val="600"/>
              </a:spcBef>
              <a:defRPr/>
            </a:pPr>
            <a:r>
              <a:rPr lang="en-US" altLang="en-US" sz="2600" b="1" dirty="0"/>
              <a:t>Addiction </a:t>
            </a:r>
            <a:r>
              <a:rPr lang="en-US" altLang="en-US" sz="2400" dirty="0"/>
              <a:t>(Opioid Use Disorder)</a:t>
            </a:r>
          </a:p>
          <a:p>
            <a:pPr eaLnBrk="1" hangingPunct="1">
              <a:spcBef>
                <a:spcPts val="600"/>
              </a:spcBef>
              <a:defRPr/>
            </a:pPr>
            <a:r>
              <a:rPr lang="en-US" altLang="en-US" sz="2600" b="1" dirty="0"/>
              <a:t>Overdose</a:t>
            </a:r>
            <a:r>
              <a:rPr lang="en-US" altLang="en-US" sz="2600" dirty="0"/>
              <a:t> </a:t>
            </a:r>
          </a:p>
          <a:p>
            <a:pPr marL="914400" lvl="2" eaLnBrk="1" hangingPunct="1">
              <a:spcBef>
                <a:spcPts val="600"/>
              </a:spcBef>
              <a:defRPr/>
            </a:pPr>
            <a:r>
              <a:rPr lang="en-US" altLang="en-US" sz="2200" dirty="0"/>
              <a:t>when combined w/ other </a:t>
            </a:r>
            <a:r>
              <a:rPr lang="en-US" altLang="en-US" sz="2200" dirty="0" smtClean="0"/>
              <a:t>sedatives and at </a:t>
            </a:r>
            <a:r>
              <a:rPr lang="en-US" altLang="en-US" sz="2200" dirty="0"/>
              <a:t>higher doses</a:t>
            </a:r>
          </a:p>
        </p:txBody>
      </p:sp>
      <p:sp>
        <p:nvSpPr>
          <p:cNvPr id="48132" name="Text Box 4"/>
          <p:cNvSpPr txBox="1">
            <a:spLocks noChangeArrowheads="1"/>
          </p:cNvSpPr>
          <p:nvPr/>
        </p:nvSpPr>
        <p:spPr bwMode="auto">
          <a:xfrm>
            <a:off x="8381320" y="5329693"/>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10000"/>
              </a:spcBef>
              <a:spcAft>
                <a:spcPct val="0"/>
              </a:spcAft>
              <a:buFontTx/>
              <a:buNone/>
            </a:pPr>
            <a:r>
              <a:rPr lang="en-US" altLang="en-US" sz="1600" dirty="0">
                <a:solidFill>
                  <a:srgbClr val="000000"/>
                </a:solidFill>
                <a:ea typeface="MS PGothic" pitchFamily="34" charset="-128"/>
              </a:rPr>
              <a:t>Dunn KM et al. </a:t>
            </a:r>
            <a:r>
              <a:rPr lang="en-US" altLang="en-US" sz="1600" i="1" dirty="0">
                <a:solidFill>
                  <a:srgbClr val="000000"/>
                </a:solidFill>
                <a:ea typeface="MS PGothic" pitchFamily="34" charset="-128"/>
              </a:rPr>
              <a:t>Ann Intern Med </a:t>
            </a:r>
            <a:r>
              <a:rPr lang="en-US" altLang="en-US" sz="1600" dirty="0">
                <a:solidFill>
                  <a:srgbClr val="000000"/>
                </a:solidFill>
                <a:ea typeface="MS PGothic" pitchFamily="34" charset="-128"/>
              </a:rPr>
              <a:t>2010</a:t>
            </a:r>
          </a:p>
          <a:p>
            <a:pPr eaLnBrk="0" fontAlgn="base" hangingPunct="0">
              <a:spcBef>
                <a:spcPct val="0"/>
              </a:spcBef>
              <a:spcAft>
                <a:spcPct val="0"/>
              </a:spcAft>
              <a:buFontTx/>
              <a:buNone/>
            </a:pPr>
            <a:r>
              <a:rPr lang="en-US" altLang="en-US" sz="1600" dirty="0">
                <a:solidFill>
                  <a:srgbClr val="000000"/>
                </a:solidFill>
                <a:ea typeface="MS PGothic" pitchFamily="34" charset="-128"/>
              </a:rPr>
              <a:t>Li X et al. </a:t>
            </a:r>
            <a:r>
              <a:rPr lang="en-US" altLang="en-US" sz="1600" i="1" dirty="0">
                <a:solidFill>
                  <a:srgbClr val="000000"/>
                </a:solidFill>
                <a:ea typeface="MS PGothic" pitchFamily="34" charset="-128"/>
              </a:rPr>
              <a:t>Brain Res </a:t>
            </a:r>
            <a:r>
              <a:rPr lang="en-US" altLang="en-US" sz="1600" dirty="0">
                <a:solidFill>
                  <a:srgbClr val="000000"/>
                </a:solidFill>
                <a:ea typeface="MS PGothic" pitchFamily="34" charset="-128"/>
              </a:rPr>
              <a:t>2001</a:t>
            </a:r>
          </a:p>
          <a:p>
            <a:pPr eaLnBrk="0" fontAlgn="base" hangingPunct="0">
              <a:spcBef>
                <a:spcPct val="0"/>
              </a:spcBef>
              <a:spcAft>
                <a:spcPct val="0"/>
              </a:spcAft>
              <a:buFontTx/>
              <a:buNone/>
            </a:pPr>
            <a:r>
              <a:rPr lang="en-US" altLang="en-US" sz="1600" dirty="0" err="1">
                <a:solidFill>
                  <a:srgbClr val="000000"/>
                </a:solidFill>
                <a:ea typeface="MS PGothic" pitchFamily="34" charset="-128"/>
              </a:rPr>
              <a:t>Doverty</a:t>
            </a:r>
            <a:r>
              <a:rPr lang="en-US" altLang="en-US" sz="1600" dirty="0">
                <a:solidFill>
                  <a:srgbClr val="000000"/>
                </a:solidFill>
                <a:ea typeface="MS PGothic" pitchFamily="34" charset="-128"/>
              </a:rPr>
              <a:t> M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2001 </a:t>
            </a:r>
          </a:p>
          <a:p>
            <a:pPr eaLnBrk="0" fontAlgn="base" hangingPunct="0">
              <a:spcBef>
                <a:spcPct val="0"/>
              </a:spcBef>
              <a:spcAft>
                <a:spcPct val="0"/>
              </a:spcAft>
              <a:buFontTx/>
              <a:buNone/>
            </a:pPr>
            <a:r>
              <a:rPr lang="en-US" altLang="en-US" sz="1600" dirty="0">
                <a:solidFill>
                  <a:srgbClr val="000000"/>
                </a:solidFill>
                <a:ea typeface="MS PGothic" pitchFamily="34" charset="-128"/>
              </a:rPr>
              <a:t>Angst MS, Clark JD. </a:t>
            </a:r>
            <a:r>
              <a:rPr lang="en-US" altLang="en-US" sz="1600" i="1" dirty="0">
                <a:solidFill>
                  <a:srgbClr val="000000"/>
                </a:solidFill>
                <a:ea typeface="MS PGothic" pitchFamily="34" charset="-128"/>
              </a:rPr>
              <a:t>Anesthesiology </a:t>
            </a:r>
            <a:r>
              <a:rPr lang="en-US" altLang="en-US" sz="1600" dirty="0">
                <a:solidFill>
                  <a:srgbClr val="000000"/>
                </a:solidFill>
                <a:ea typeface="MS PGothic" pitchFamily="34" charset="-128"/>
              </a:rPr>
              <a:t>2006</a:t>
            </a:r>
          </a:p>
          <a:p>
            <a:pPr eaLnBrk="0" fontAlgn="base" hangingPunct="0">
              <a:spcBef>
                <a:spcPct val="0"/>
              </a:spcBef>
              <a:spcAft>
                <a:spcPct val="0"/>
              </a:spcAft>
              <a:buFontTx/>
              <a:buNone/>
            </a:pPr>
            <a:r>
              <a:rPr lang="en-US" altLang="en-US" sz="1600" dirty="0">
                <a:solidFill>
                  <a:srgbClr val="000000"/>
                </a:solidFill>
                <a:ea typeface="MS PGothic" pitchFamily="34" charset="-128"/>
                <a:cs typeface="Calibri" panose="020F0502020204030204" pitchFamily="34" charset="0"/>
              </a:rPr>
              <a:t>Wiese AD, et al. </a:t>
            </a:r>
            <a:r>
              <a:rPr lang="en-US" altLang="en-US" sz="1600" i="1" dirty="0">
                <a:solidFill>
                  <a:srgbClr val="000000"/>
                </a:solidFill>
                <a:ea typeface="MS PGothic" pitchFamily="34" charset="-128"/>
                <a:cs typeface="Calibri" panose="020F0502020204030204" pitchFamily="34" charset="0"/>
              </a:rPr>
              <a:t>Ann Intern Med. </a:t>
            </a:r>
            <a:r>
              <a:rPr lang="en-US" altLang="en-US" sz="1600" dirty="0" smtClean="0">
                <a:solidFill>
                  <a:srgbClr val="000000"/>
                </a:solidFill>
                <a:ea typeface="MS PGothic" pitchFamily="34" charset="-128"/>
                <a:cs typeface="Calibri" panose="020F0502020204030204" pitchFamily="34" charset="0"/>
              </a:rPr>
              <a:t>2018</a:t>
            </a:r>
            <a:endParaRPr lang="en-US" altLang="en-US" sz="1600" dirty="0">
              <a:solidFill>
                <a:srgbClr val="000000"/>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41226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7" end="7"/>
                                            </p:txEl>
                                          </p:spTgt>
                                        </p:tgtEl>
                                        <p:attrNameLst>
                                          <p:attrName>style.visibility</p:attrName>
                                        </p:attrNameLst>
                                      </p:cBhvr>
                                      <p:to>
                                        <p:strVal val="visible"/>
                                      </p:to>
                                    </p:set>
                                    <p:animEffect transition="in" filter="fade">
                                      <p:cBhvr>
                                        <p:cTn id="12" dur="500"/>
                                        <p:tgtEl>
                                          <p:spTgt spid="61443">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8" end="8"/>
                                            </p:txEl>
                                          </p:spTgt>
                                        </p:tgtEl>
                                        <p:attrNameLst>
                                          <p:attrName>style.visibility</p:attrName>
                                        </p:attrNameLst>
                                      </p:cBhvr>
                                      <p:to>
                                        <p:strVal val="visible"/>
                                      </p:to>
                                    </p:set>
                                    <p:animEffect transition="in" filter="fade">
                                      <p:cBhvr>
                                        <p:cTn id="17" dur="500"/>
                                        <p:tgtEl>
                                          <p:spTgt spid="6144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443">
                                            <p:txEl>
                                              <p:pRg st="9" end="9"/>
                                            </p:txEl>
                                          </p:spTgt>
                                        </p:tgtEl>
                                        <p:attrNameLst>
                                          <p:attrName>style.visibility</p:attrName>
                                        </p:attrNameLst>
                                      </p:cBhvr>
                                      <p:to>
                                        <p:strVal val="visible"/>
                                      </p:to>
                                    </p:set>
                                    <p:animEffect transition="in" filter="fade">
                                      <p:cBhvr>
                                        <p:cTn id="20" dur="500"/>
                                        <p:tgtEl>
                                          <p:spTgt spid="6144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43">
                                            <p:txEl>
                                              <p:pRg st="10" end="10"/>
                                            </p:txEl>
                                          </p:spTgt>
                                        </p:tgtEl>
                                        <p:attrNameLst>
                                          <p:attrName>style.visibility</p:attrName>
                                        </p:attrNameLst>
                                      </p:cBhvr>
                                      <p:to>
                                        <p:strVal val="visible"/>
                                      </p:to>
                                    </p:set>
                                    <p:animEffect transition="in" filter="fade">
                                      <p:cBhvr>
                                        <p:cTn id="23" dur="500"/>
                                        <p:tgtEl>
                                          <p:spTgt spid="6144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443">
                                            <p:txEl>
                                              <p:pRg st="11" end="11"/>
                                            </p:txEl>
                                          </p:spTgt>
                                        </p:tgtEl>
                                        <p:attrNameLst>
                                          <p:attrName>style.visibility</p:attrName>
                                        </p:attrNameLst>
                                      </p:cBhvr>
                                      <p:to>
                                        <p:strVal val="visible"/>
                                      </p:to>
                                    </p:set>
                                    <p:animEffect transition="in" filter="fade">
                                      <p:cBhvr>
                                        <p:cTn id="26" dur="5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3148"/>
          </a:xfrm>
          <a:solidFill>
            <a:srgbClr val="214A5B"/>
          </a:solidFill>
        </p:spPr>
        <p:txBody>
          <a:bodyPr>
            <a:noAutofit/>
          </a:bodyPr>
          <a:lstStyle/>
          <a:p>
            <a:r>
              <a:rPr lang="en-US" b="1" dirty="0">
                <a:solidFill>
                  <a:schemeClr val="bg1"/>
                </a:solidFill>
                <a:effectLst>
                  <a:outerShdw blurRad="38100" dist="38100" dir="2700000" algn="tl">
                    <a:srgbClr val="000000">
                      <a:alpha val="43137"/>
                    </a:srgbClr>
                  </a:outerShdw>
                </a:effectLst>
              </a:rPr>
              <a:t>Treatment Gaps </a:t>
            </a:r>
            <a:r>
              <a:rPr lang="en-US" b="1" dirty="0" smtClean="0">
                <a:solidFill>
                  <a:schemeClr val="bg1"/>
                </a:solidFill>
                <a:effectLst>
                  <a:outerShdw blurRad="38100" dist="38100" dir="2700000" algn="tl">
                    <a:srgbClr val="000000">
                      <a:alpha val="43137"/>
                    </a:srgbClr>
                  </a:outerShdw>
                </a:effectLst>
              </a:rPr>
              <a:t>Following </a:t>
            </a:r>
            <a:r>
              <a:rPr lang="en-US" b="1" dirty="0">
                <a:solidFill>
                  <a:schemeClr val="bg1"/>
                </a:solidFill>
                <a:effectLst>
                  <a:outerShdw blurRad="38100" dist="38100" dir="2700000" algn="tl">
                    <a:srgbClr val="000000">
                      <a:alpha val="43137"/>
                    </a:srgbClr>
                  </a:outerShdw>
                </a:effectLst>
              </a:rPr>
              <a:t>Opioid Overdose</a:t>
            </a:r>
          </a:p>
        </p:txBody>
      </p:sp>
      <p:sp>
        <p:nvSpPr>
          <p:cNvPr id="8" name="Freeform 7"/>
          <p:cNvSpPr/>
          <p:nvPr/>
        </p:nvSpPr>
        <p:spPr>
          <a:xfrm>
            <a:off x="733206" y="1140031"/>
            <a:ext cx="10144591" cy="2038176"/>
          </a:xfrm>
          <a:custGeom>
            <a:avLst/>
            <a:gdLst>
              <a:gd name="connsiteX0" fmla="*/ 0 w 3900005"/>
              <a:gd name="connsiteY0" fmla="*/ 210913 h 2109131"/>
              <a:gd name="connsiteX1" fmla="*/ 210913 w 3900005"/>
              <a:gd name="connsiteY1" fmla="*/ 0 h 2109131"/>
              <a:gd name="connsiteX2" fmla="*/ 3689092 w 3900005"/>
              <a:gd name="connsiteY2" fmla="*/ 0 h 2109131"/>
              <a:gd name="connsiteX3" fmla="*/ 3900005 w 3900005"/>
              <a:gd name="connsiteY3" fmla="*/ 210913 h 2109131"/>
              <a:gd name="connsiteX4" fmla="*/ 3900005 w 3900005"/>
              <a:gd name="connsiteY4" fmla="*/ 1898218 h 2109131"/>
              <a:gd name="connsiteX5" fmla="*/ 3689092 w 3900005"/>
              <a:gd name="connsiteY5" fmla="*/ 2109131 h 2109131"/>
              <a:gd name="connsiteX6" fmla="*/ 210913 w 3900005"/>
              <a:gd name="connsiteY6" fmla="*/ 2109131 h 2109131"/>
              <a:gd name="connsiteX7" fmla="*/ 0 w 3900005"/>
              <a:gd name="connsiteY7" fmla="*/ 1898218 h 2109131"/>
              <a:gd name="connsiteX8" fmla="*/ 0 w 3900005"/>
              <a:gd name="connsiteY8" fmla="*/ 210913 h 210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05" h="2109131">
                <a:moveTo>
                  <a:pt x="0" y="210913"/>
                </a:moveTo>
                <a:cubicBezTo>
                  <a:pt x="0" y="94429"/>
                  <a:pt x="94429" y="0"/>
                  <a:pt x="210913" y="0"/>
                </a:cubicBezTo>
                <a:lnTo>
                  <a:pt x="3689092" y="0"/>
                </a:lnTo>
                <a:cubicBezTo>
                  <a:pt x="3805576" y="0"/>
                  <a:pt x="3900005" y="94429"/>
                  <a:pt x="3900005" y="210913"/>
                </a:cubicBezTo>
                <a:lnTo>
                  <a:pt x="3900005" y="1898218"/>
                </a:lnTo>
                <a:cubicBezTo>
                  <a:pt x="3900005" y="2014702"/>
                  <a:pt x="3805576" y="2109131"/>
                  <a:pt x="3689092" y="2109131"/>
                </a:cubicBezTo>
                <a:lnTo>
                  <a:pt x="210913" y="2109131"/>
                </a:lnTo>
                <a:cubicBezTo>
                  <a:pt x="94429" y="2109131"/>
                  <a:pt x="0" y="2014702"/>
                  <a:pt x="0" y="1898218"/>
                </a:cubicBezTo>
                <a:lnTo>
                  <a:pt x="0" y="210913"/>
                </a:lnTo>
                <a:close/>
              </a:path>
            </a:pathLst>
          </a:custGeom>
          <a:solidFill>
            <a:srgbClr val="0066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2" rIns="149352" bIns="783054" numCol="1" spcCol="1270" anchor="t" anchorCtr="0">
            <a:noAutofit/>
          </a:bodyPr>
          <a:lstStyle/>
          <a:p>
            <a:pPr lvl="0" algn="l" defTabSz="933450" rtl="0">
              <a:lnSpc>
                <a:spcPct val="90000"/>
              </a:lnSpc>
              <a:spcBef>
                <a:spcPct val="0"/>
              </a:spcBef>
            </a:pPr>
            <a:r>
              <a:rPr lang="en-US" sz="3600" b="1" kern="1200" dirty="0">
                <a:effectLst>
                  <a:outerShdw blurRad="38100" dist="38100" dir="2700000" algn="tl">
                    <a:srgbClr val="000000">
                      <a:alpha val="43137"/>
                    </a:srgbClr>
                  </a:outerShdw>
                </a:effectLst>
                <a:latin typeface="Calibri" panose="020F0502020204030204" pitchFamily="34" charset="0"/>
              </a:rPr>
              <a:t>Opioids were dispensed to 91% of patients after a nonfatal </a:t>
            </a:r>
            <a:r>
              <a:rPr lang="en-US" sz="3600" b="1" kern="1200" dirty="0" smtClean="0">
                <a:effectLst>
                  <a:outerShdw blurRad="38100" dist="38100" dir="2700000" algn="tl">
                    <a:srgbClr val="000000">
                      <a:alpha val="43137"/>
                    </a:srgbClr>
                  </a:outerShdw>
                </a:effectLst>
                <a:latin typeface="Calibri" panose="020F0502020204030204" pitchFamily="34" charset="0"/>
              </a:rPr>
              <a:t>overdose </a:t>
            </a:r>
            <a:endParaRPr lang="en-US" sz="3600" b="1" kern="1200" dirty="0">
              <a:effectLst>
                <a:outerShdw blurRad="38100" dist="38100" dir="2700000" algn="tl">
                  <a:srgbClr val="000000">
                    <a:alpha val="43137"/>
                  </a:srgbClr>
                </a:outerShdw>
              </a:effectLst>
              <a:latin typeface="Calibri" panose="020F0502020204030204" pitchFamily="34" charset="0"/>
            </a:endParaRPr>
          </a:p>
        </p:txBody>
      </p:sp>
      <p:sp>
        <p:nvSpPr>
          <p:cNvPr id="9" name="Freeform 8"/>
          <p:cNvSpPr/>
          <p:nvPr/>
        </p:nvSpPr>
        <p:spPr>
          <a:xfrm>
            <a:off x="1789463" y="3187892"/>
            <a:ext cx="10002734" cy="2714143"/>
          </a:xfrm>
          <a:custGeom>
            <a:avLst/>
            <a:gdLst>
              <a:gd name="connsiteX0" fmla="*/ 0 w 3900005"/>
              <a:gd name="connsiteY0" fmla="*/ 287280 h 2872800"/>
              <a:gd name="connsiteX1" fmla="*/ 287280 w 3900005"/>
              <a:gd name="connsiteY1" fmla="*/ 0 h 2872800"/>
              <a:gd name="connsiteX2" fmla="*/ 3612725 w 3900005"/>
              <a:gd name="connsiteY2" fmla="*/ 0 h 2872800"/>
              <a:gd name="connsiteX3" fmla="*/ 3900005 w 3900005"/>
              <a:gd name="connsiteY3" fmla="*/ 287280 h 2872800"/>
              <a:gd name="connsiteX4" fmla="*/ 3900005 w 3900005"/>
              <a:gd name="connsiteY4" fmla="*/ 2585520 h 2872800"/>
              <a:gd name="connsiteX5" fmla="*/ 3612725 w 3900005"/>
              <a:gd name="connsiteY5" fmla="*/ 2872800 h 2872800"/>
              <a:gd name="connsiteX6" fmla="*/ 287280 w 3900005"/>
              <a:gd name="connsiteY6" fmla="*/ 2872800 h 2872800"/>
              <a:gd name="connsiteX7" fmla="*/ 0 w 3900005"/>
              <a:gd name="connsiteY7" fmla="*/ 2585520 h 2872800"/>
              <a:gd name="connsiteX8" fmla="*/ 0 w 3900005"/>
              <a:gd name="connsiteY8" fmla="*/ 287280 h 28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05" h="2872800">
                <a:moveTo>
                  <a:pt x="0" y="287280"/>
                </a:moveTo>
                <a:cubicBezTo>
                  <a:pt x="0" y="128620"/>
                  <a:pt x="128620" y="0"/>
                  <a:pt x="287280" y="0"/>
                </a:cubicBezTo>
                <a:lnTo>
                  <a:pt x="3612725" y="0"/>
                </a:lnTo>
                <a:cubicBezTo>
                  <a:pt x="3771385" y="0"/>
                  <a:pt x="3900005" y="128620"/>
                  <a:pt x="3900005" y="287280"/>
                </a:cubicBezTo>
                <a:lnTo>
                  <a:pt x="3900005" y="2585520"/>
                </a:lnTo>
                <a:cubicBezTo>
                  <a:pt x="3900005" y="2744180"/>
                  <a:pt x="3771385" y="2872800"/>
                  <a:pt x="3612725" y="2872800"/>
                </a:cubicBezTo>
                <a:lnTo>
                  <a:pt x="287280" y="2872800"/>
                </a:lnTo>
                <a:cubicBezTo>
                  <a:pt x="128620" y="2872800"/>
                  <a:pt x="0" y="2744180"/>
                  <a:pt x="0" y="2585520"/>
                </a:cubicBezTo>
                <a:lnTo>
                  <a:pt x="0" y="287280"/>
                </a:lnTo>
                <a:close/>
              </a:path>
            </a:pathLst>
          </a:custGeom>
          <a:solidFill>
            <a:srgbClr val="D7E1DD">
              <a:alpha val="94118"/>
            </a:srgbClr>
          </a:solidFill>
          <a:ln>
            <a:solidFill>
              <a:srgbClr val="BDCD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3493" tIns="233493" rIns="233493" bIns="233493" numCol="1" spcCol="1270" anchor="t" anchorCtr="0">
            <a:noAutofit/>
          </a:bodyPr>
          <a:lstStyle/>
          <a:p>
            <a:pPr marL="403225" lvl="1" indent="-403225" algn="l" defTabSz="933450" rtl="0">
              <a:spcBef>
                <a:spcPts val="600"/>
              </a:spcBef>
              <a:buChar char="••"/>
            </a:pPr>
            <a:r>
              <a:rPr lang="en-US" sz="3200" b="1" kern="1200" dirty="0" smtClean="0">
                <a:solidFill>
                  <a:srgbClr val="000000"/>
                </a:solidFill>
                <a:latin typeface="Calibri" panose="020F0502020204030204" pitchFamily="34" charset="0"/>
              </a:rPr>
              <a:t>7%</a:t>
            </a:r>
            <a:r>
              <a:rPr lang="en-US" sz="3200" kern="1200" dirty="0" smtClean="0">
                <a:solidFill>
                  <a:srgbClr val="000000"/>
                </a:solidFill>
                <a:latin typeface="Calibri" panose="020F0502020204030204" pitchFamily="34" charset="0"/>
              </a:rPr>
              <a:t> had repeat opioid overdose</a:t>
            </a:r>
          </a:p>
          <a:p>
            <a:pPr marL="403225" lvl="1" indent="-403225" algn="l" defTabSz="933450" rtl="0">
              <a:spcBef>
                <a:spcPts val="600"/>
              </a:spcBef>
              <a:buChar char="••"/>
            </a:pPr>
            <a:r>
              <a:rPr lang="en-US" sz="3200" kern="1200" dirty="0" smtClean="0">
                <a:solidFill>
                  <a:srgbClr val="000000"/>
                </a:solidFill>
                <a:latin typeface="Calibri" panose="020F0502020204030204" pitchFamily="34" charset="0"/>
              </a:rPr>
              <a:t>At </a:t>
            </a:r>
            <a:r>
              <a:rPr lang="en-US" sz="3200" kern="1200" dirty="0">
                <a:solidFill>
                  <a:srgbClr val="000000"/>
                </a:solidFill>
                <a:latin typeface="Calibri" panose="020F0502020204030204" pitchFamily="34" charset="0"/>
              </a:rPr>
              <a:t>2 years, </a:t>
            </a:r>
            <a:r>
              <a:rPr lang="en-US" sz="3200" kern="1200" dirty="0" smtClean="0">
                <a:solidFill>
                  <a:srgbClr val="000000"/>
                </a:solidFill>
                <a:latin typeface="Calibri" panose="020F0502020204030204" pitchFamily="34" charset="0"/>
              </a:rPr>
              <a:t>cumulative </a:t>
            </a:r>
            <a:r>
              <a:rPr lang="en-US" sz="3200" kern="1200" dirty="0">
                <a:solidFill>
                  <a:srgbClr val="000000"/>
                </a:solidFill>
                <a:latin typeface="Calibri" panose="020F0502020204030204" pitchFamily="34" charset="0"/>
              </a:rPr>
              <a:t>incidence of repeated overdose was </a:t>
            </a:r>
            <a:r>
              <a:rPr lang="en-US" sz="3200" b="1" kern="1200" dirty="0">
                <a:solidFill>
                  <a:srgbClr val="000000"/>
                </a:solidFill>
                <a:latin typeface="Calibri" panose="020F0502020204030204" pitchFamily="34" charset="0"/>
              </a:rPr>
              <a:t>17%</a:t>
            </a:r>
            <a:r>
              <a:rPr lang="en-US" sz="3200" kern="1200" dirty="0">
                <a:solidFill>
                  <a:srgbClr val="000000"/>
                </a:solidFill>
                <a:latin typeface="Calibri" panose="020F0502020204030204" pitchFamily="34" charset="0"/>
              </a:rPr>
              <a:t> for patients </a:t>
            </a:r>
            <a:r>
              <a:rPr lang="en-US" sz="3200" kern="1200" dirty="0" smtClean="0">
                <a:solidFill>
                  <a:srgbClr val="000000"/>
                </a:solidFill>
                <a:latin typeface="Calibri" panose="020F0502020204030204" pitchFamily="34" charset="0"/>
              </a:rPr>
              <a:t>on </a:t>
            </a:r>
            <a:r>
              <a:rPr lang="en-US" sz="3200" b="1" kern="1200" dirty="0">
                <a:solidFill>
                  <a:srgbClr val="000000"/>
                </a:solidFill>
                <a:latin typeface="Calibri" panose="020F0502020204030204" pitchFamily="34" charset="0"/>
              </a:rPr>
              <a:t>high </a:t>
            </a:r>
            <a:r>
              <a:rPr lang="en-US" sz="3200" b="1" kern="1200" dirty="0" smtClean="0">
                <a:solidFill>
                  <a:srgbClr val="000000"/>
                </a:solidFill>
                <a:latin typeface="Calibri" panose="020F0502020204030204" pitchFamily="34" charset="0"/>
              </a:rPr>
              <a:t>opioid dosages </a:t>
            </a:r>
            <a:r>
              <a:rPr lang="en-US" sz="3200" kern="1200" dirty="0" smtClean="0">
                <a:solidFill>
                  <a:srgbClr val="000000"/>
                </a:solidFill>
                <a:latin typeface="Calibri" panose="020F0502020204030204" pitchFamily="34" charset="0"/>
              </a:rPr>
              <a:t>after </a:t>
            </a:r>
            <a:r>
              <a:rPr lang="en-US" sz="3200" kern="1200" dirty="0">
                <a:solidFill>
                  <a:srgbClr val="000000"/>
                </a:solidFill>
                <a:latin typeface="Calibri" panose="020F0502020204030204" pitchFamily="34" charset="0"/>
              </a:rPr>
              <a:t>the index overdose</a:t>
            </a:r>
          </a:p>
        </p:txBody>
      </p:sp>
      <p:sp>
        <p:nvSpPr>
          <p:cNvPr id="4" name="TextBox 3"/>
          <p:cNvSpPr txBox="1"/>
          <p:nvPr/>
        </p:nvSpPr>
        <p:spPr>
          <a:xfrm>
            <a:off x="470285" y="6394364"/>
            <a:ext cx="4188904" cy="369332"/>
          </a:xfrm>
          <a:prstGeom prst="rect">
            <a:avLst/>
          </a:prstGeom>
          <a:noFill/>
        </p:spPr>
        <p:txBody>
          <a:bodyPr wrap="none" rtlCol="0">
            <a:spAutoFit/>
          </a:bodyPr>
          <a:lstStyle/>
          <a:p>
            <a:r>
              <a:rPr lang="en-US" dirty="0" err="1">
                <a:solidFill>
                  <a:srgbClr val="000000"/>
                </a:solidFill>
                <a:latin typeface="Calibri" panose="020F0502020204030204" pitchFamily="34" charset="0"/>
              </a:rPr>
              <a:t>Larochelle</a:t>
            </a:r>
            <a:r>
              <a:rPr lang="en-US" dirty="0">
                <a:solidFill>
                  <a:srgbClr val="000000"/>
                </a:solidFill>
                <a:latin typeface="Calibri" panose="020F0502020204030204" pitchFamily="34" charset="0"/>
              </a:rPr>
              <a:t> MR, et al. </a:t>
            </a:r>
            <a:r>
              <a:rPr lang="en-US" i="1" dirty="0">
                <a:solidFill>
                  <a:srgbClr val="000000"/>
                </a:solidFill>
                <a:latin typeface="Calibri" panose="020F0502020204030204" pitchFamily="34" charset="0"/>
              </a:rPr>
              <a:t>Ann Intern Med</a:t>
            </a:r>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2016</a:t>
            </a:r>
            <a:endParaRPr lang="en-US" dirty="0">
              <a:solidFill>
                <a:srgbClr val="000000"/>
              </a:solidFill>
              <a:latin typeface="Calibri" panose="020F0502020204030204" pitchFamily="34" charset="0"/>
            </a:endParaRPr>
          </a:p>
        </p:txBody>
      </p:sp>
      <p:sp>
        <p:nvSpPr>
          <p:cNvPr id="13" name="Rectangle 12"/>
          <p:cNvSpPr/>
          <p:nvPr/>
        </p:nvSpPr>
        <p:spPr>
          <a:xfrm>
            <a:off x="844482" y="2583178"/>
            <a:ext cx="1125629" cy="461665"/>
          </a:xfrm>
          <a:prstGeom prst="rect">
            <a:avLst/>
          </a:prstGeom>
        </p:spPr>
        <p:txBody>
          <a:bodyPr wrap="none">
            <a:spAutoFit/>
          </a:bodyPr>
          <a:lstStyle/>
          <a:p>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n=2848</a:t>
            </a:r>
          </a:p>
        </p:txBody>
      </p:sp>
    </p:spTree>
    <p:extLst>
      <p:ext uri="{BB962C8B-B14F-4D97-AF65-F5344CB8AC3E}">
        <p14:creationId xmlns:p14="http://schemas.microsoft.com/office/powerpoint/2010/main" val="16783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35" t="25814" r="20596" b="14835"/>
          <a:stretch/>
        </p:blipFill>
        <p:spPr bwMode="auto">
          <a:xfrm>
            <a:off x="150431" y="1416266"/>
            <a:ext cx="8686369" cy="495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0"/>
            <a:ext cx="12192000" cy="1045029"/>
          </a:xfrm>
          <a:solidFill>
            <a:srgbClr val="214A5B"/>
          </a:solidFill>
        </p:spPr>
        <p:txBody>
          <a:bodyPr/>
          <a:lstStyle/>
          <a:p>
            <a:pPr>
              <a:tabLst>
                <a:tab pos="6970713" algn="l"/>
              </a:tabLst>
            </a:pPr>
            <a:r>
              <a:rPr lang="en-US" b="1" dirty="0">
                <a:solidFill>
                  <a:schemeClr val="bg1"/>
                </a:solidFill>
                <a:effectLst>
                  <a:outerShdw blurRad="38100" dist="38100" dir="2700000" algn="tl">
                    <a:srgbClr val="000000">
                      <a:alpha val="43137"/>
                    </a:srgbClr>
                  </a:outerShdw>
                </a:effectLst>
              </a:rPr>
              <a:t>Opioid Prescribing </a:t>
            </a:r>
            <a:r>
              <a:rPr lang="en-US" b="1" dirty="0" smtClean="0">
                <a:solidFill>
                  <a:schemeClr val="bg1"/>
                </a:solidFill>
                <a:effectLst>
                  <a:outerShdw blurRad="38100" dist="38100" dir="2700000" algn="tl">
                    <a:srgbClr val="000000">
                      <a:alpha val="43137"/>
                    </a:srgbClr>
                  </a:outerShdw>
                </a:effectLst>
              </a:rPr>
              <a:t>Trends</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15684" y="6375969"/>
            <a:ext cx="2710545" cy="369332"/>
          </a:xfrm>
          <a:prstGeom prst="rect">
            <a:avLst/>
          </a:prstGeom>
          <a:noFill/>
        </p:spPr>
        <p:txBody>
          <a:bodyPr wrap="square" rtlCol="0">
            <a:spAutoFit/>
          </a:bodyPr>
          <a:lstStyle/>
          <a:p>
            <a:r>
              <a:rPr lang="en-US" dirty="0" smtClean="0">
                <a:latin typeface="Calibri" panose="020F0502020204030204" pitchFamily="34" charset="0"/>
              </a:rPr>
              <a:t>www.fda.gov, ONDCP 2019</a:t>
            </a:r>
            <a:endParaRPr lang="en-US" dirty="0">
              <a:latin typeface="Calibri" panose="020F0502020204030204" pitchFamily="34" charset="0"/>
            </a:endParaRPr>
          </a:p>
        </p:txBody>
      </p:sp>
      <p:sp>
        <p:nvSpPr>
          <p:cNvPr id="2" name="TextBox 1"/>
          <p:cNvSpPr txBox="1"/>
          <p:nvPr/>
        </p:nvSpPr>
        <p:spPr>
          <a:xfrm>
            <a:off x="9191501" y="2245959"/>
            <a:ext cx="2802577" cy="1938992"/>
          </a:xfrm>
          <a:prstGeom prst="rect">
            <a:avLst/>
          </a:prstGeom>
          <a:solidFill>
            <a:srgbClr val="214A5B"/>
          </a:solidFill>
          <a:ln w="76200">
            <a:solidFill>
              <a:srgbClr val="D2DCD8"/>
            </a:solidFill>
          </a:ln>
          <a:effectLst>
            <a:outerShdw blurRad="50800" dist="38100" dir="8100000" algn="tr" rotWithShape="0">
              <a:prstClr val="black">
                <a:alpha val="40000"/>
              </a:prst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libri" panose="020F0502020204030204" pitchFamily="34" charset="0"/>
              </a:rPr>
              <a:t>Since 2011 MME decline by 43%</a:t>
            </a:r>
          </a:p>
          <a:p>
            <a:pPr algn="ctr"/>
            <a:endPar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endParaRPr>
          </a:p>
          <a:p>
            <a:pPr algn="ct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rPr>
              <a:t>2018 largest MME decline at 17%</a:t>
            </a:r>
          </a:p>
        </p:txBody>
      </p:sp>
    </p:spTree>
    <p:extLst>
      <p:ext uri="{BB962C8B-B14F-4D97-AF65-F5344CB8AC3E}">
        <p14:creationId xmlns:p14="http://schemas.microsoft.com/office/powerpoint/2010/main" val="239112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774" y="895124"/>
            <a:ext cx="10723417" cy="4482419"/>
          </a:xfrm>
          <a:solidFill>
            <a:srgbClr val="214A5B"/>
          </a:solidFill>
        </p:spPr>
        <p:txBody>
          <a:bodyPr/>
          <a:lstStyle/>
          <a:p>
            <a:r>
              <a:rPr lang="en-US" sz="7200" b="1" dirty="0">
                <a:solidFill>
                  <a:schemeClr val="bg1"/>
                </a:solidFill>
                <a:effectLst>
                  <a:outerShdw blurRad="38100" dist="38100" dir="2700000" algn="tl">
                    <a:srgbClr val="000000">
                      <a:alpha val="43137"/>
                    </a:srgbClr>
                  </a:outerShdw>
                </a:effectLst>
              </a:rPr>
              <a:t>Safer Opioid Prescribing for Chronic </a:t>
            </a:r>
            <a:r>
              <a:rPr lang="en-US" sz="7200" b="1" dirty="0" smtClean="0">
                <a:solidFill>
                  <a:schemeClr val="bg1"/>
                </a:solidFill>
                <a:effectLst>
                  <a:outerShdw blurRad="38100" dist="38100" dir="2700000" algn="tl">
                    <a:srgbClr val="000000">
                      <a:alpha val="43137"/>
                    </a:srgbClr>
                  </a:outerShdw>
                </a:effectLst>
              </a:rPr>
              <a:t>Pain</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163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
            <a:ext cx="12192000" cy="835025"/>
          </a:xfrm>
          <a:solidFill>
            <a:srgbClr val="214A5B"/>
          </a:solidFill>
        </p:spPr>
        <p:txBody>
          <a:bodyPr/>
          <a:lstStyle/>
          <a:p>
            <a:pPr>
              <a:defRPr/>
            </a:pPr>
            <a:r>
              <a:rPr lang="en-US" altLang="en-US" b="1" dirty="0" smtClean="0">
                <a:solidFill>
                  <a:schemeClr val="bg1"/>
                </a:solidFill>
                <a:effectLst>
                  <a:outerShdw blurRad="38100" dist="38100" dir="2700000" algn="tl">
                    <a:srgbClr val="000000">
                      <a:alpha val="43137"/>
                    </a:srgbClr>
                  </a:outerShdw>
                </a:effectLst>
              </a:rPr>
              <a:t>“The pain medication conundrum”</a:t>
            </a:r>
          </a:p>
        </p:txBody>
      </p:sp>
      <p:sp>
        <p:nvSpPr>
          <p:cNvPr id="16387" name="Content Placeholder 2"/>
          <p:cNvSpPr>
            <a:spLocks noGrp="1"/>
          </p:cNvSpPr>
          <p:nvPr>
            <p:ph idx="1"/>
          </p:nvPr>
        </p:nvSpPr>
        <p:spPr>
          <a:xfrm>
            <a:off x="685800" y="1368426"/>
            <a:ext cx="10877550" cy="3127375"/>
          </a:xfrm>
        </p:spPr>
        <p:txBody>
          <a:bodyPr/>
          <a:lstStyle/>
          <a:p>
            <a:pPr>
              <a:spcAft>
                <a:spcPts val="1200"/>
              </a:spcAft>
              <a:buSzPct val="90000"/>
            </a:pPr>
            <a:r>
              <a:rPr lang="en-US" altLang="en-US" sz="2400" dirty="0"/>
              <a:t>Undertreating pain, we are admonished…it violates the basic ethical principles of medicine. On the other hand, we are lambasted for overprescribing pain medications… creating an epidemic of overdose deaths.</a:t>
            </a:r>
          </a:p>
          <a:p>
            <a:pPr>
              <a:spcAft>
                <a:spcPts val="1200"/>
              </a:spcAft>
              <a:buSzPct val="90000"/>
            </a:pPr>
            <a:r>
              <a:rPr lang="en-US" altLang="en-US" sz="2400" dirty="0"/>
              <a:t>For patients with chronic pain, especially those with syndromes that don’t fit into neat clinical boxes, being judged by doctors to see if they “merit” medication is humiliating and dispiriting. This type of judgment, with its moral overtones and suspicions, is at odds with the doctor-patient relationship we work to develop.</a:t>
            </a:r>
          </a:p>
        </p:txBody>
      </p:sp>
      <p:pic>
        <p:nvPicPr>
          <p:cNvPr id="36868" name="Picture 4"/>
          <p:cNvPicPr>
            <a:picLocks noChangeAspect="1"/>
          </p:cNvPicPr>
          <p:nvPr/>
        </p:nvPicPr>
        <p:blipFill>
          <a:blip r:embed="rId2">
            <a:extLst>
              <a:ext uri="{28A0092B-C50C-407E-A947-70E740481C1C}">
                <a14:useLocalDpi xmlns:a14="http://schemas.microsoft.com/office/drawing/2010/main" val="0"/>
              </a:ext>
            </a:extLst>
          </a:blip>
          <a:srcRect l="39291" t="20332" r="39371" b="73825"/>
          <a:stretch>
            <a:fillRect/>
          </a:stretch>
        </p:blipFill>
        <p:spPr bwMode="auto">
          <a:xfrm>
            <a:off x="3429000" y="939801"/>
            <a:ext cx="2501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Placeholder 15"/>
          <p:cNvSpPr txBox="1">
            <a:spLocks/>
          </p:cNvSpPr>
          <p:nvPr/>
        </p:nvSpPr>
        <p:spPr bwMode="auto">
          <a:xfrm>
            <a:off x="2057401" y="946150"/>
            <a:ext cx="22399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Aft>
                <a:spcPct val="0"/>
              </a:spcAft>
              <a:buFontTx/>
              <a:buNone/>
            </a:pPr>
            <a:r>
              <a:rPr lang="en-US" altLang="en-US" sz="2800" b="1">
                <a:solidFill>
                  <a:srgbClr val="E51837"/>
                </a:solidFill>
              </a:rPr>
              <a:t>Opinion</a:t>
            </a:r>
          </a:p>
        </p:txBody>
      </p:sp>
      <p:sp>
        <p:nvSpPr>
          <p:cNvPr id="36870" name="TextBox 7"/>
          <p:cNvSpPr txBox="1">
            <a:spLocks noChangeArrowheads="1"/>
          </p:cNvSpPr>
          <p:nvPr/>
        </p:nvSpPr>
        <p:spPr bwMode="auto">
          <a:xfrm>
            <a:off x="1600200" y="6172201"/>
            <a:ext cx="5799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400">
                <a:solidFill>
                  <a:srgbClr val="000000"/>
                </a:solidFill>
              </a:rPr>
              <a:t>Danielle Ofri, MD</a:t>
            </a:r>
          </a:p>
          <a:p>
            <a:pPr fontAlgn="base">
              <a:spcBef>
                <a:spcPct val="0"/>
              </a:spcBef>
              <a:spcAft>
                <a:spcPct val="0"/>
              </a:spcAft>
              <a:buFontTx/>
              <a:buNone/>
            </a:pPr>
            <a:r>
              <a:rPr lang="en-US" altLang="en-US" sz="1400">
                <a:solidFill>
                  <a:srgbClr val="000000"/>
                </a:solidFill>
              </a:rPr>
              <a:t>Associate Professor at NYU and a physician at Bellevue Hospital, </a:t>
            </a:r>
            <a:r>
              <a:rPr lang="en-US" altLang="en-US" sz="1400" i="1">
                <a:solidFill>
                  <a:srgbClr val="000000"/>
                </a:solidFill>
              </a:rPr>
              <a:t>August 2015</a:t>
            </a:r>
          </a:p>
        </p:txBody>
      </p:sp>
      <p:sp>
        <p:nvSpPr>
          <p:cNvPr id="4" name="TextBox 3"/>
          <p:cNvSpPr txBox="1">
            <a:spLocks noChangeArrowheads="1"/>
          </p:cNvSpPr>
          <p:nvPr/>
        </p:nvSpPr>
        <p:spPr bwMode="auto">
          <a:xfrm>
            <a:off x="657225" y="4540251"/>
            <a:ext cx="10877550" cy="1200329"/>
          </a:xfrm>
          <a:prstGeom prst="rect">
            <a:avLst/>
          </a:prstGeom>
          <a:noFill/>
          <a:ln w="57150">
            <a:solidFill>
              <a:srgbClr val="014963">
                <a:alpha val="49019"/>
              </a:srgb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ts val="1200"/>
              </a:spcAft>
              <a:buSzPct val="90000"/>
              <a:buNone/>
            </a:pPr>
            <a:r>
              <a:rPr lang="en-US" altLang="en-US" sz="2400" i="1" dirty="0">
                <a:solidFill>
                  <a:srgbClr val="000000"/>
                </a:solidFill>
              </a:rPr>
              <a:t>“As Mr. W. and I sat there sizing each other up, I could feel our reserves of trust beginning to ebb. I was debating whether his pain was real or if he was trying to snooker me. He was most likely wondering whether I would believe him…”</a:t>
            </a:r>
          </a:p>
        </p:txBody>
      </p:sp>
    </p:spTree>
    <p:extLst>
      <p:ext uri="{BB962C8B-B14F-4D97-AF65-F5344CB8AC3E}">
        <p14:creationId xmlns:p14="http://schemas.microsoft.com/office/powerpoint/2010/main" val="388021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3513</Words>
  <Application>Microsoft Office PowerPoint</Application>
  <PresentationFormat>Custom</PresentationFormat>
  <Paragraphs>398</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 Design</vt:lpstr>
      <vt:lpstr>3_Default Design</vt:lpstr>
      <vt:lpstr>Pain, Opioids and  Addiction</vt:lpstr>
      <vt:lpstr>Chronic Pain is Complex</vt:lpstr>
      <vt:lpstr>  Chronic Pain in Perspective</vt:lpstr>
      <vt:lpstr>Opioid Analgesics</vt:lpstr>
      <vt:lpstr>Opioid Risks</vt:lpstr>
      <vt:lpstr>Treatment Gaps Following Opioid Overdose</vt:lpstr>
      <vt:lpstr>Opioid Prescribing Trends</vt:lpstr>
      <vt:lpstr>Safer Opioid Prescribing for Chronic Pain</vt:lpstr>
      <vt:lpstr>“The pain medication conundrum”</vt:lpstr>
      <vt:lpstr>Opioid Efficacy for Chronic Pain</vt:lpstr>
      <vt:lpstr>Multidimensional Care for Chronic Pain</vt:lpstr>
      <vt:lpstr>Assessing Benefit – PEG scale</vt:lpstr>
      <vt:lpstr>Problematic Opioid Use</vt:lpstr>
      <vt:lpstr>Source of Prescription Opioid Misused</vt:lpstr>
      <vt:lpstr>Risk Factors: Overdose &amp; Addiction</vt:lpstr>
      <vt:lpstr>Risk Factors: Overdose, Addiction &amp; Misuse</vt:lpstr>
      <vt:lpstr>Does my patient have an OUD?</vt:lpstr>
      <vt:lpstr>Is my patient addicted to the prescription opioid?</vt:lpstr>
      <vt:lpstr>PowerPoint Presentation</vt:lpstr>
      <vt:lpstr>Urine Drug Testing</vt:lpstr>
      <vt:lpstr>Monitoring: Pill Counts</vt:lpstr>
      <vt:lpstr>Monitoring: Prescription Drug Monitoring Programs</vt:lpstr>
      <vt:lpstr>CDC Guideline</vt:lpstr>
      <vt:lpstr>Opioids for Chronic Pain What is the clinician’s role?</vt:lpstr>
      <vt:lpstr>Continuation of Opioids</vt:lpstr>
      <vt:lpstr>Discontinuing Opioids</vt:lpstr>
      <vt:lpstr>Tapering Opioids</vt:lpstr>
      <vt:lpstr>Thanks! Questions?  If you want more education go to: www.scopeofpain.org</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82</cp:revision>
  <dcterms:created xsi:type="dcterms:W3CDTF">2019-04-10T16:30:54Z</dcterms:created>
  <dcterms:modified xsi:type="dcterms:W3CDTF">2020-10-20T14:38:12Z</dcterms:modified>
</cp:coreProperties>
</file>