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56" r:id="rId2"/>
  </p:sldMasterIdLst>
  <p:notesMasterIdLst>
    <p:notesMasterId r:id="rId35"/>
  </p:notesMasterIdLst>
  <p:sldIdLst>
    <p:sldId id="363" r:id="rId3"/>
    <p:sldId id="364" r:id="rId4"/>
    <p:sldId id="414" r:id="rId5"/>
    <p:sldId id="365" r:id="rId6"/>
    <p:sldId id="366" r:id="rId7"/>
    <p:sldId id="367" r:id="rId8"/>
    <p:sldId id="368" r:id="rId9"/>
    <p:sldId id="370" r:id="rId10"/>
    <p:sldId id="376" r:id="rId11"/>
    <p:sldId id="411" r:id="rId12"/>
    <p:sldId id="379" r:id="rId13"/>
    <p:sldId id="380" r:id="rId14"/>
    <p:sldId id="381" r:id="rId15"/>
    <p:sldId id="382" r:id="rId16"/>
    <p:sldId id="383" r:id="rId17"/>
    <p:sldId id="384" r:id="rId18"/>
    <p:sldId id="386" r:id="rId19"/>
    <p:sldId id="387" r:id="rId20"/>
    <p:sldId id="389" r:id="rId21"/>
    <p:sldId id="390" r:id="rId22"/>
    <p:sldId id="392" r:id="rId23"/>
    <p:sldId id="393" r:id="rId24"/>
    <p:sldId id="394" r:id="rId25"/>
    <p:sldId id="395" r:id="rId26"/>
    <p:sldId id="397" r:id="rId27"/>
    <p:sldId id="396" r:id="rId28"/>
    <p:sldId id="398" r:id="rId29"/>
    <p:sldId id="413" r:id="rId30"/>
    <p:sldId id="404" r:id="rId31"/>
    <p:sldId id="405" r:id="rId32"/>
    <p:sldId id="407" r:id="rId33"/>
    <p:sldId id="4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D"/>
    <a:srgbClr val="000000"/>
    <a:srgbClr val="006666"/>
    <a:srgbClr val="0069D2"/>
    <a:srgbClr val="003366"/>
    <a:srgbClr val="000066"/>
    <a:srgbClr val="0000CC"/>
    <a:srgbClr val="3333FF"/>
    <a:srgbClr val="33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804" y="-2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783F7-F770-4A33-AFE8-F5A993615EA1}"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D947C-4DFC-4513-82FE-0310479CB859}" type="slidenum">
              <a:rPr lang="en-US" smtClean="0"/>
              <a:t>‹#›</a:t>
            </a:fld>
            <a:endParaRPr lang="en-US"/>
          </a:p>
        </p:txBody>
      </p:sp>
    </p:spTree>
    <p:extLst>
      <p:ext uri="{BB962C8B-B14F-4D97-AF65-F5344CB8AC3E}">
        <p14:creationId xmlns:p14="http://schemas.microsoft.com/office/powerpoint/2010/main" val="34356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2588" y="685800"/>
            <a:ext cx="6094412" cy="3429000"/>
          </a:xfrm>
          <a:ln/>
        </p:spPr>
      </p:sp>
      <p:sp>
        <p:nvSpPr>
          <p:cNvPr id="53251" name="Notes Placeholder 2"/>
          <p:cNvSpPr>
            <a:spLocks noGrp="1"/>
          </p:cNvSpPr>
          <p:nvPr>
            <p:ph type="body" idx="1"/>
          </p:nvPr>
        </p:nvSpPr>
        <p:spPr>
          <a:noFill/>
        </p:spPr>
        <p:txBody>
          <a:bodyPr/>
          <a:lstStyle/>
          <a:p>
            <a:endParaRPr lang="en-US" altLang="en-US" smtClean="0"/>
          </a:p>
        </p:txBody>
      </p:sp>
      <p:sp>
        <p:nvSpPr>
          <p:cNvPr id="53252" name="Footer Placeholder 3"/>
          <p:cNvSpPr>
            <a:spLocks noGrp="1"/>
          </p:cNvSpPr>
          <p:nvPr>
            <p:ph type="ftr" sz="quarter" idx="4"/>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r>
              <a:rPr lang="en-US" altLang="en-US" sz="1200">
                <a:solidFill>
                  <a:prstClr val="black"/>
                </a:solidFill>
              </a:rPr>
              <a:t>CRIT/FIT 2013 </a:t>
            </a:r>
          </a:p>
        </p:txBody>
      </p:sp>
      <p:sp>
        <p:nvSpPr>
          <p:cNvPr id="53253" name="Slide Number Placeholder 4"/>
          <p:cNvSpPr>
            <a:spLocks noGrp="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76C9CA92-6EFA-4B9B-A87A-CC4CF61860BE}" type="slidenum">
              <a:rPr lang="en-US" altLang="en-US" sz="1200">
                <a:solidFill>
                  <a:prstClr val="black"/>
                </a:solidFill>
              </a:rPr>
              <a:pPr/>
              <a:t>1</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r>
              <a:rPr lang="en-US" altLang="en-US" sz="1200">
                <a:solidFill>
                  <a:prstClr val="black"/>
                </a:solidFill>
              </a:rPr>
              <a:t>CRIT/FIT 2013 </a:t>
            </a:r>
          </a:p>
        </p:txBody>
      </p:sp>
      <p:sp>
        <p:nvSpPr>
          <p:cNvPr id="54275" name="Rectangle 7"/>
          <p:cNvSpPr>
            <a:spLocks noGrp="1" noChangeArrowheads="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AA64B978-3191-4CEB-A2F0-4C3D293C5B62}" type="slidenum">
              <a:rPr lang="en-US" altLang="en-US" sz="1200">
                <a:solidFill>
                  <a:prstClr val="black"/>
                </a:solidFill>
              </a:rPr>
              <a:pPr/>
              <a:t>5</a:t>
            </a:fld>
            <a:endParaRPr lang="en-US" altLang="en-US" sz="1200">
              <a:solidFill>
                <a:prstClr val="black"/>
              </a:solidFill>
            </a:endParaRPr>
          </a:p>
        </p:txBody>
      </p:sp>
      <p:sp>
        <p:nvSpPr>
          <p:cNvPr id="54276" name="Rectangle 2"/>
          <p:cNvSpPr>
            <a:spLocks noChangeArrowheads="1"/>
          </p:cNvSpPr>
          <p:nvPr/>
        </p:nvSpPr>
        <p:spPr bwMode="auto">
          <a:xfrm>
            <a:off x="3885903" y="0"/>
            <a:ext cx="2972097"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4277" name="Rectangle 3"/>
          <p:cNvSpPr>
            <a:spLocks noChangeArrowheads="1"/>
          </p:cNvSpPr>
          <p:nvPr/>
        </p:nvSpPr>
        <p:spPr bwMode="auto">
          <a:xfrm>
            <a:off x="3885903" y="8685893"/>
            <a:ext cx="2972097"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6" tIns="44440" rIns="90466" bIns="44440" anchor="b"/>
          <a:lstStyle>
            <a:lvl1pPr defTabSz="966788">
              <a:defRPr sz="2400">
                <a:solidFill>
                  <a:schemeClr val="tx1"/>
                </a:solidFill>
                <a:latin typeface="Calibri" pitchFamily="34" charset="0"/>
              </a:defRPr>
            </a:lvl1pPr>
            <a:lvl2pPr marL="742950" indent="-285750" defTabSz="966788">
              <a:defRPr sz="2400">
                <a:solidFill>
                  <a:schemeClr val="tx1"/>
                </a:solidFill>
                <a:latin typeface="Calibri" pitchFamily="34" charset="0"/>
              </a:defRPr>
            </a:lvl2pPr>
            <a:lvl3pPr marL="1143000" indent="-228600" defTabSz="966788">
              <a:defRPr sz="2400">
                <a:solidFill>
                  <a:schemeClr val="tx1"/>
                </a:solidFill>
                <a:latin typeface="Calibri" pitchFamily="34" charset="0"/>
              </a:defRPr>
            </a:lvl3pPr>
            <a:lvl4pPr marL="1600200" indent="-228600" defTabSz="966788">
              <a:defRPr sz="2400">
                <a:solidFill>
                  <a:schemeClr val="tx1"/>
                </a:solidFill>
                <a:latin typeface="Calibri" pitchFamily="34" charset="0"/>
              </a:defRPr>
            </a:lvl4pPr>
            <a:lvl5pPr marL="2057400" indent="-228600" defTabSz="966788">
              <a:defRPr sz="2400">
                <a:solidFill>
                  <a:schemeClr val="tx1"/>
                </a:solidFill>
                <a:latin typeface="Calibri" pitchFamily="34" charset="0"/>
              </a:defRPr>
            </a:lvl5pPr>
            <a:lvl6pPr marL="2514600" indent="-228600" defTabSz="966788" eaLnBrk="0" fontAlgn="base" hangingPunct="0">
              <a:spcBef>
                <a:spcPct val="0"/>
              </a:spcBef>
              <a:spcAft>
                <a:spcPct val="0"/>
              </a:spcAft>
              <a:defRPr sz="2400">
                <a:solidFill>
                  <a:schemeClr val="tx1"/>
                </a:solidFill>
                <a:latin typeface="Calibri" pitchFamily="34" charset="0"/>
              </a:defRPr>
            </a:lvl6pPr>
            <a:lvl7pPr marL="2971800" indent="-228600" defTabSz="966788" eaLnBrk="0" fontAlgn="base" hangingPunct="0">
              <a:spcBef>
                <a:spcPct val="0"/>
              </a:spcBef>
              <a:spcAft>
                <a:spcPct val="0"/>
              </a:spcAft>
              <a:defRPr sz="2400">
                <a:solidFill>
                  <a:schemeClr val="tx1"/>
                </a:solidFill>
                <a:latin typeface="Calibri" pitchFamily="34" charset="0"/>
              </a:defRPr>
            </a:lvl7pPr>
            <a:lvl8pPr marL="3429000" indent="-228600" defTabSz="966788" eaLnBrk="0" fontAlgn="base" hangingPunct="0">
              <a:spcBef>
                <a:spcPct val="0"/>
              </a:spcBef>
              <a:spcAft>
                <a:spcPct val="0"/>
              </a:spcAft>
              <a:defRPr sz="2400">
                <a:solidFill>
                  <a:schemeClr val="tx1"/>
                </a:solidFill>
                <a:latin typeface="Calibri" pitchFamily="34" charset="0"/>
              </a:defRPr>
            </a:lvl8pPr>
            <a:lvl9pPr marL="3886200" indent="-228600" defTabSz="966788" eaLnBrk="0" fontAlgn="base" hangingPunct="0">
              <a:spcBef>
                <a:spcPct val="0"/>
              </a:spcBef>
              <a:spcAft>
                <a:spcPct val="0"/>
              </a:spcAft>
              <a:defRPr sz="2400">
                <a:solidFill>
                  <a:schemeClr val="tx1"/>
                </a:solidFill>
                <a:latin typeface="Calibri" pitchFamily="34" charset="0"/>
              </a:defRPr>
            </a:lvl9pPr>
          </a:lstStyle>
          <a:p>
            <a:pPr algn="r" eaLnBrk="0" fontAlgn="base" hangingPunct="0">
              <a:spcBef>
                <a:spcPct val="0"/>
              </a:spcBef>
              <a:spcAft>
                <a:spcPct val="0"/>
              </a:spcAft>
            </a:pPr>
            <a:r>
              <a:rPr lang="en-US" altLang="en-US" sz="1200">
                <a:solidFill>
                  <a:prstClr val="black"/>
                </a:solidFill>
              </a:rPr>
              <a:t>2</a:t>
            </a:r>
          </a:p>
        </p:txBody>
      </p:sp>
      <p:sp>
        <p:nvSpPr>
          <p:cNvPr id="54278" name="Rectangle 4"/>
          <p:cNvSpPr>
            <a:spLocks noChangeArrowheads="1"/>
          </p:cNvSpPr>
          <p:nvPr/>
        </p:nvSpPr>
        <p:spPr bwMode="auto">
          <a:xfrm>
            <a:off x="0" y="8685893"/>
            <a:ext cx="2972098"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4279" name="Rectangle 5"/>
          <p:cNvSpPr>
            <a:spLocks noChangeArrowheads="1"/>
          </p:cNvSpPr>
          <p:nvPr/>
        </p:nvSpPr>
        <p:spPr bwMode="auto">
          <a:xfrm>
            <a:off x="0" y="0"/>
            <a:ext cx="2972098"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4280" name="Rectangle 6"/>
          <p:cNvSpPr>
            <a:spLocks noGrp="1" noRot="1" noChangeAspect="1" noChangeArrowheads="1" noTextEdit="1"/>
          </p:cNvSpPr>
          <p:nvPr>
            <p:ph type="sldImg"/>
          </p:nvPr>
        </p:nvSpPr>
        <p:spPr>
          <a:xfrm>
            <a:off x="382588" y="685800"/>
            <a:ext cx="6094412" cy="3429000"/>
          </a:xfrm>
          <a:ln w="12700" cap="flat"/>
        </p:spPr>
      </p:sp>
      <p:sp>
        <p:nvSpPr>
          <p:cNvPr id="54281"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66" tIns="44440" rIns="90466" bIns="44440"/>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r>
              <a:rPr lang="en-US" altLang="en-US" sz="1200">
                <a:solidFill>
                  <a:prstClr val="black"/>
                </a:solidFill>
              </a:rPr>
              <a:t>CRIT/FIT 2013 </a:t>
            </a:r>
          </a:p>
        </p:txBody>
      </p:sp>
      <p:sp>
        <p:nvSpPr>
          <p:cNvPr id="55299" name="Rectangle 7"/>
          <p:cNvSpPr>
            <a:spLocks noGrp="1" noChangeArrowheads="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866FD3E3-A255-4F0D-A5EB-83612EFBB4DE}" type="slidenum">
              <a:rPr lang="en-US" altLang="en-US" sz="1200">
                <a:solidFill>
                  <a:prstClr val="black"/>
                </a:solidFill>
              </a:rPr>
              <a:pPr/>
              <a:t>7</a:t>
            </a:fld>
            <a:endParaRPr lang="en-US" altLang="en-US" sz="1200">
              <a:solidFill>
                <a:prstClr val="black"/>
              </a:solidFill>
            </a:endParaRPr>
          </a:p>
        </p:txBody>
      </p:sp>
      <p:sp>
        <p:nvSpPr>
          <p:cNvPr id="55300" name="Rectangle 2"/>
          <p:cNvSpPr>
            <a:spLocks noChangeArrowheads="1"/>
          </p:cNvSpPr>
          <p:nvPr/>
        </p:nvSpPr>
        <p:spPr bwMode="auto">
          <a:xfrm>
            <a:off x="3885903" y="0"/>
            <a:ext cx="2972097"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5301" name="Rectangle 3"/>
          <p:cNvSpPr>
            <a:spLocks noChangeArrowheads="1"/>
          </p:cNvSpPr>
          <p:nvPr/>
        </p:nvSpPr>
        <p:spPr bwMode="auto">
          <a:xfrm>
            <a:off x="3885903" y="8685893"/>
            <a:ext cx="2972097"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6" tIns="44440" rIns="90466" bIns="44440" anchor="b"/>
          <a:lstStyle>
            <a:lvl1pPr defTabSz="966788">
              <a:defRPr sz="2400">
                <a:solidFill>
                  <a:schemeClr val="tx1"/>
                </a:solidFill>
                <a:latin typeface="Calibri" pitchFamily="34" charset="0"/>
              </a:defRPr>
            </a:lvl1pPr>
            <a:lvl2pPr marL="742950" indent="-285750" defTabSz="966788">
              <a:defRPr sz="2400">
                <a:solidFill>
                  <a:schemeClr val="tx1"/>
                </a:solidFill>
                <a:latin typeface="Calibri" pitchFamily="34" charset="0"/>
              </a:defRPr>
            </a:lvl2pPr>
            <a:lvl3pPr marL="1143000" indent="-228600" defTabSz="966788">
              <a:defRPr sz="2400">
                <a:solidFill>
                  <a:schemeClr val="tx1"/>
                </a:solidFill>
                <a:latin typeface="Calibri" pitchFamily="34" charset="0"/>
              </a:defRPr>
            </a:lvl3pPr>
            <a:lvl4pPr marL="1600200" indent="-228600" defTabSz="966788">
              <a:defRPr sz="2400">
                <a:solidFill>
                  <a:schemeClr val="tx1"/>
                </a:solidFill>
                <a:latin typeface="Calibri" pitchFamily="34" charset="0"/>
              </a:defRPr>
            </a:lvl4pPr>
            <a:lvl5pPr marL="2057400" indent="-228600" defTabSz="966788">
              <a:defRPr sz="2400">
                <a:solidFill>
                  <a:schemeClr val="tx1"/>
                </a:solidFill>
                <a:latin typeface="Calibri" pitchFamily="34" charset="0"/>
              </a:defRPr>
            </a:lvl5pPr>
            <a:lvl6pPr marL="2514600" indent="-228600" defTabSz="966788" eaLnBrk="0" fontAlgn="base" hangingPunct="0">
              <a:spcBef>
                <a:spcPct val="0"/>
              </a:spcBef>
              <a:spcAft>
                <a:spcPct val="0"/>
              </a:spcAft>
              <a:defRPr sz="2400">
                <a:solidFill>
                  <a:schemeClr val="tx1"/>
                </a:solidFill>
                <a:latin typeface="Calibri" pitchFamily="34" charset="0"/>
              </a:defRPr>
            </a:lvl6pPr>
            <a:lvl7pPr marL="2971800" indent="-228600" defTabSz="966788" eaLnBrk="0" fontAlgn="base" hangingPunct="0">
              <a:spcBef>
                <a:spcPct val="0"/>
              </a:spcBef>
              <a:spcAft>
                <a:spcPct val="0"/>
              </a:spcAft>
              <a:defRPr sz="2400">
                <a:solidFill>
                  <a:schemeClr val="tx1"/>
                </a:solidFill>
                <a:latin typeface="Calibri" pitchFamily="34" charset="0"/>
              </a:defRPr>
            </a:lvl7pPr>
            <a:lvl8pPr marL="3429000" indent="-228600" defTabSz="966788" eaLnBrk="0" fontAlgn="base" hangingPunct="0">
              <a:spcBef>
                <a:spcPct val="0"/>
              </a:spcBef>
              <a:spcAft>
                <a:spcPct val="0"/>
              </a:spcAft>
              <a:defRPr sz="2400">
                <a:solidFill>
                  <a:schemeClr val="tx1"/>
                </a:solidFill>
                <a:latin typeface="Calibri" pitchFamily="34" charset="0"/>
              </a:defRPr>
            </a:lvl8pPr>
            <a:lvl9pPr marL="3886200" indent="-228600" defTabSz="966788" eaLnBrk="0" fontAlgn="base" hangingPunct="0">
              <a:spcBef>
                <a:spcPct val="0"/>
              </a:spcBef>
              <a:spcAft>
                <a:spcPct val="0"/>
              </a:spcAft>
              <a:defRPr sz="2400">
                <a:solidFill>
                  <a:schemeClr val="tx1"/>
                </a:solidFill>
                <a:latin typeface="Calibri" pitchFamily="34" charset="0"/>
              </a:defRPr>
            </a:lvl9pPr>
          </a:lstStyle>
          <a:p>
            <a:pPr algn="r" eaLnBrk="0" fontAlgn="base" hangingPunct="0">
              <a:spcBef>
                <a:spcPct val="0"/>
              </a:spcBef>
              <a:spcAft>
                <a:spcPct val="0"/>
              </a:spcAft>
            </a:pPr>
            <a:r>
              <a:rPr lang="en-US" altLang="en-US" sz="1200">
                <a:solidFill>
                  <a:prstClr val="black"/>
                </a:solidFill>
              </a:rPr>
              <a:t>6</a:t>
            </a:r>
          </a:p>
        </p:txBody>
      </p:sp>
      <p:sp>
        <p:nvSpPr>
          <p:cNvPr id="55302" name="Rectangle 4"/>
          <p:cNvSpPr>
            <a:spLocks noChangeArrowheads="1"/>
          </p:cNvSpPr>
          <p:nvPr/>
        </p:nvSpPr>
        <p:spPr bwMode="auto">
          <a:xfrm>
            <a:off x="0" y="8685893"/>
            <a:ext cx="2972098"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5303" name="Rectangle 5"/>
          <p:cNvSpPr>
            <a:spLocks noChangeArrowheads="1"/>
          </p:cNvSpPr>
          <p:nvPr/>
        </p:nvSpPr>
        <p:spPr bwMode="auto">
          <a:xfrm>
            <a:off x="0" y="0"/>
            <a:ext cx="2972098"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5304" name="Rectangle 6"/>
          <p:cNvSpPr>
            <a:spLocks noGrp="1" noRot="1" noChangeAspect="1" noChangeArrowheads="1" noTextEdit="1"/>
          </p:cNvSpPr>
          <p:nvPr>
            <p:ph type="sldImg"/>
          </p:nvPr>
        </p:nvSpPr>
        <p:spPr>
          <a:xfrm>
            <a:off x="382588" y="685800"/>
            <a:ext cx="6094412" cy="3429000"/>
          </a:xfrm>
          <a:ln w="12700" cap="flat"/>
        </p:spPr>
      </p:sp>
      <p:sp>
        <p:nvSpPr>
          <p:cNvPr id="55305"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66" tIns="44440" rIns="90466" bIns="44440"/>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r>
              <a:rPr lang="en-US" altLang="en-US" sz="1200">
                <a:solidFill>
                  <a:prstClr val="black"/>
                </a:solidFill>
              </a:rPr>
              <a:t>CRIT/FIT 2013 </a:t>
            </a:r>
          </a:p>
        </p:txBody>
      </p:sp>
      <p:sp>
        <p:nvSpPr>
          <p:cNvPr id="57347" name="Rectangle 7"/>
          <p:cNvSpPr>
            <a:spLocks noGrp="1" noChangeArrowheads="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BD76A1C1-3DC3-41F9-B82F-96D36F1540EA}" type="slidenum">
              <a:rPr lang="en-US" altLang="en-US" sz="1200">
                <a:solidFill>
                  <a:prstClr val="black"/>
                </a:solidFill>
              </a:rPr>
              <a:pPr/>
              <a:t>8</a:t>
            </a:fld>
            <a:endParaRPr lang="en-US" altLang="en-US" sz="1200">
              <a:solidFill>
                <a:prstClr val="black"/>
              </a:solidFill>
            </a:endParaRPr>
          </a:p>
        </p:txBody>
      </p:sp>
      <p:sp>
        <p:nvSpPr>
          <p:cNvPr id="57348" name="Rectangle 2"/>
          <p:cNvSpPr>
            <a:spLocks noChangeArrowheads="1"/>
          </p:cNvSpPr>
          <p:nvPr/>
        </p:nvSpPr>
        <p:spPr bwMode="auto">
          <a:xfrm>
            <a:off x="3885903" y="0"/>
            <a:ext cx="2972097"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7349" name="Rectangle 3"/>
          <p:cNvSpPr>
            <a:spLocks noChangeArrowheads="1"/>
          </p:cNvSpPr>
          <p:nvPr/>
        </p:nvSpPr>
        <p:spPr bwMode="auto">
          <a:xfrm>
            <a:off x="3885903" y="8685893"/>
            <a:ext cx="2972097"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6" tIns="44440" rIns="90466" bIns="44440" anchor="b"/>
          <a:lstStyle>
            <a:lvl1pPr defTabSz="966788">
              <a:defRPr sz="2400">
                <a:solidFill>
                  <a:schemeClr val="tx1"/>
                </a:solidFill>
                <a:latin typeface="Calibri" pitchFamily="34" charset="0"/>
              </a:defRPr>
            </a:lvl1pPr>
            <a:lvl2pPr marL="742950" indent="-285750" defTabSz="966788">
              <a:defRPr sz="2400">
                <a:solidFill>
                  <a:schemeClr val="tx1"/>
                </a:solidFill>
                <a:latin typeface="Calibri" pitchFamily="34" charset="0"/>
              </a:defRPr>
            </a:lvl2pPr>
            <a:lvl3pPr marL="1143000" indent="-228600" defTabSz="966788">
              <a:defRPr sz="2400">
                <a:solidFill>
                  <a:schemeClr val="tx1"/>
                </a:solidFill>
                <a:latin typeface="Calibri" pitchFamily="34" charset="0"/>
              </a:defRPr>
            </a:lvl3pPr>
            <a:lvl4pPr marL="1600200" indent="-228600" defTabSz="966788">
              <a:defRPr sz="2400">
                <a:solidFill>
                  <a:schemeClr val="tx1"/>
                </a:solidFill>
                <a:latin typeface="Calibri" pitchFamily="34" charset="0"/>
              </a:defRPr>
            </a:lvl4pPr>
            <a:lvl5pPr marL="2057400" indent="-228600" defTabSz="966788">
              <a:defRPr sz="2400">
                <a:solidFill>
                  <a:schemeClr val="tx1"/>
                </a:solidFill>
                <a:latin typeface="Calibri" pitchFamily="34" charset="0"/>
              </a:defRPr>
            </a:lvl5pPr>
            <a:lvl6pPr marL="2514600" indent="-228600" defTabSz="966788" eaLnBrk="0" fontAlgn="base" hangingPunct="0">
              <a:spcBef>
                <a:spcPct val="0"/>
              </a:spcBef>
              <a:spcAft>
                <a:spcPct val="0"/>
              </a:spcAft>
              <a:defRPr sz="2400">
                <a:solidFill>
                  <a:schemeClr val="tx1"/>
                </a:solidFill>
                <a:latin typeface="Calibri" pitchFamily="34" charset="0"/>
              </a:defRPr>
            </a:lvl6pPr>
            <a:lvl7pPr marL="2971800" indent="-228600" defTabSz="966788" eaLnBrk="0" fontAlgn="base" hangingPunct="0">
              <a:spcBef>
                <a:spcPct val="0"/>
              </a:spcBef>
              <a:spcAft>
                <a:spcPct val="0"/>
              </a:spcAft>
              <a:defRPr sz="2400">
                <a:solidFill>
                  <a:schemeClr val="tx1"/>
                </a:solidFill>
                <a:latin typeface="Calibri" pitchFamily="34" charset="0"/>
              </a:defRPr>
            </a:lvl7pPr>
            <a:lvl8pPr marL="3429000" indent="-228600" defTabSz="966788" eaLnBrk="0" fontAlgn="base" hangingPunct="0">
              <a:spcBef>
                <a:spcPct val="0"/>
              </a:spcBef>
              <a:spcAft>
                <a:spcPct val="0"/>
              </a:spcAft>
              <a:defRPr sz="2400">
                <a:solidFill>
                  <a:schemeClr val="tx1"/>
                </a:solidFill>
                <a:latin typeface="Calibri" pitchFamily="34" charset="0"/>
              </a:defRPr>
            </a:lvl8pPr>
            <a:lvl9pPr marL="3886200" indent="-228600" defTabSz="966788" eaLnBrk="0" fontAlgn="base" hangingPunct="0">
              <a:spcBef>
                <a:spcPct val="0"/>
              </a:spcBef>
              <a:spcAft>
                <a:spcPct val="0"/>
              </a:spcAft>
              <a:defRPr sz="2400">
                <a:solidFill>
                  <a:schemeClr val="tx1"/>
                </a:solidFill>
                <a:latin typeface="Calibri" pitchFamily="34" charset="0"/>
              </a:defRPr>
            </a:lvl9pPr>
          </a:lstStyle>
          <a:p>
            <a:pPr algn="r" eaLnBrk="0" fontAlgn="base" hangingPunct="0">
              <a:spcBef>
                <a:spcPct val="0"/>
              </a:spcBef>
              <a:spcAft>
                <a:spcPct val="0"/>
              </a:spcAft>
            </a:pPr>
            <a:r>
              <a:rPr lang="en-US" altLang="en-US" sz="1200">
                <a:solidFill>
                  <a:prstClr val="black"/>
                </a:solidFill>
              </a:rPr>
              <a:t>9</a:t>
            </a:r>
          </a:p>
        </p:txBody>
      </p:sp>
      <p:sp>
        <p:nvSpPr>
          <p:cNvPr id="57350" name="Rectangle 4"/>
          <p:cNvSpPr>
            <a:spLocks noChangeArrowheads="1"/>
          </p:cNvSpPr>
          <p:nvPr/>
        </p:nvSpPr>
        <p:spPr bwMode="auto">
          <a:xfrm>
            <a:off x="0" y="8685893"/>
            <a:ext cx="2972098"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7351" name="Rectangle 5"/>
          <p:cNvSpPr>
            <a:spLocks noChangeArrowheads="1"/>
          </p:cNvSpPr>
          <p:nvPr/>
        </p:nvSpPr>
        <p:spPr bwMode="auto">
          <a:xfrm>
            <a:off x="0" y="0"/>
            <a:ext cx="2972098"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prstClr val="black"/>
              </a:solidFill>
            </a:endParaRPr>
          </a:p>
        </p:txBody>
      </p:sp>
      <p:sp>
        <p:nvSpPr>
          <p:cNvPr id="57352" name="Rectangle 6"/>
          <p:cNvSpPr>
            <a:spLocks noGrp="1" noRot="1" noChangeAspect="1" noChangeArrowheads="1" noTextEdit="1"/>
          </p:cNvSpPr>
          <p:nvPr>
            <p:ph type="sldImg"/>
          </p:nvPr>
        </p:nvSpPr>
        <p:spPr>
          <a:xfrm>
            <a:off x="382588" y="685800"/>
            <a:ext cx="6094412" cy="3429000"/>
          </a:xfrm>
          <a:ln w="12700" cap="flat"/>
        </p:spPr>
      </p:sp>
      <p:sp>
        <p:nvSpPr>
          <p:cNvPr id="57353"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66" tIns="44440" rIns="90466" bIns="44440"/>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r>
              <a:rPr lang="en-US" altLang="en-US" sz="1200">
                <a:solidFill>
                  <a:srgbClr val="000000"/>
                </a:solidFill>
              </a:rPr>
              <a:t>CRIT/FIT 2013 </a:t>
            </a:r>
          </a:p>
        </p:txBody>
      </p:sp>
      <p:sp>
        <p:nvSpPr>
          <p:cNvPr id="58371" name="Rectangle 7"/>
          <p:cNvSpPr>
            <a:spLocks noGrp="1" noChangeArrowheads="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01D2DF02-3E8C-4107-A8E6-F6F3441CC7CE}" type="slidenum">
              <a:rPr lang="en-US" altLang="en-US" sz="1200">
                <a:solidFill>
                  <a:srgbClr val="000000"/>
                </a:solidFill>
              </a:rPr>
              <a:pPr/>
              <a:t>9</a:t>
            </a:fld>
            <a:endParaRPr lang="en-US" altLang="en-US" sz="1200">
              <a:solidFill>
                <a:srgbClr val="000000"/>
              </a:solidFill>
            </a:endParaRPr>
          </a:p>
        </p:txBody>
      </p:sp>
      <p:sp>
        <p:nvSpPr>
          <p:cNvPr id="58372" name="Rectangle 2"/>
          <p:cNvSpPr>
            <a:spLocks noChangeArrowheads="1"/>
          </p:cNvSpPr>
          <p:nvPr/>
        </p:nvSpPr>
        <p:spPr bwMode="auto">
          <a:xfrm>
            <a:off x="3885903" y="0"/>
            <a:ext cx="2972097"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srgbClr val="000000"/>
              </a:solidFill>
            </a:endParaRPr>
          </a:p>
        </p:txBody>
      </p:sp>
      <p:sp>
        <p:nvSpPr>
          <p:cNvPr id="58373" name="Rectangle 3"/>
          <p:cNvSpPr>
            <a:spLocks noChangeArrowheads="1"/>
          </p:cNvSpPr>
          <p:nvPr/>
        </p:nvSpPr>
        <p:spPr bwMode="auto">
          <a:xfrm>
            <a:off x="3885903" y="8685893"/>
            <a:ext cx="2972097"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6" tIns="44440" rIns="90466" bIns="44440" anchor="b"/>
          <a:lstStyle>
            <a:lvl1pPr defTabSz="966788">
              <a:defRPr sz="2400">
                <a:solidFill>
                  <a:schemeClr val="tx1"/>
                </a:solidFill>
                <a:latin typeface="Calibri" pitchFamily="34" charset="0"/>
              </a:defRPr>
            </a:lvl1pPr>
            <a:lvl2pPr marL="742950" indent="-285750" defTabSz="966788">
              <a:defRPr sz="2400">
                <a:solidFill>
                  <a:schemeClr val="tx1"/>
                </a:solidFill>
                <a:latin typeface="Calibri" pitchFamily="34" charset="0"/>
              </a:defRPr>
            </a:lvl2pPr>
            <a:lvl3pPr marL="1143000" indent="-228600" defTabSz="966788">
              <a:defRPr sz="2400">
                <a:solidFill>
                  <a:schemeClr val="tx1"/>
                </a:solidFill>
                <a:latin typeface="Calibri" pitchFamily="34" charset="0"/>
              </a:defRPr>
            </a:lvl3pPr>
            <a:lvl4pPr marL="1600200" indent="-228600" defTabSz="966788">
              <a:defRPr sz="2400">
                <a:solidFill>
                  <a:schemeClr val="tx1"/>
                </a:solidFill>
                <a:latin typeface="Calibri" pitchFamily="34" charset="0"/>
              </a:defRPr>
            </a:lvl4pPr>
            <a:lvl5pPr marL="2057400" indent="-228600" defTabSz="966788">
              <a:defRPr sz="2400">
                <a:solidFill>
                  <a:schemeClr val="tx1"/>
                </a:solidFill>
                <a:latin typeface="Calibri" pitchFamily="34" charset="0"/>
              </a:defRPr>
            </a:lvl5pPr>
            <a:lvl6pPr marL="2514600" indent="-228600" defTabSz="966788" eaLnBrk="0" fontAlgn="base" hangingPunct="0">
              <a:spcBef>
                <a:spcPct val="0"/>
              </a:spcBef>
              <a:spcAft>
                <a:spcPct val="0"/>
              </a:spcAft>
              <a:defRPr sz="2400">
                <a:solidFill>
                  <a:schemeClr val="tx1"/>
                </a:solidFill>
                <a:latin typeface="Calibri" pitchFamily="34" charset="0"/>
              </a:defRPr>
            </a:lvl6pPr>
            <a:lvl7pPr marL="2971800" indent="-228600" defTabSz="966788" eaLnBrk="0" fontAlgn="base" hangingPunct="0">
              <a:spcBef>
                <a:spcPct val="0"/>
              </a:spcBef>
              <a:spcAft>
                <a:spcPct val="0"/>
              </a:spcAft>
              <a:defRPr sz="2400">
                <a:solidFill>
                  <a:schemeClr val="tx1"/>
                </a:solidFill>
                <a:latin typeface="Calibri" pitchFamily="34" charset="0"/>
              </a:defRPr>
            </a:lvl7pPr>
            <a:lvl8pPr marL="3429000" indent="-228600" defTabSz="966788" eaLnBrk="0" fontAlgn="base" hangingPunct="0">
              <a:spcBef>
                <a:spcPct val="0"/>
              </a:spcBef>
              <a:spcAft>
                <a:spcPct val="0"/>
              </a:spcAft>
              <a:defRPr sz="2400">
                <a:solidFill>
                  <a:schemeClr val="tx1"/>
                </a:solidFill>
                <a:latin typeface="Calibri" pitchFamily="34" charset="0"/>
              </a:defRPr>
            </a:lvl8pPr>
            <a:lvl9pPr marL="3886200" indent="-228600" defTabSz="966788" eaLnBrk="0" fontAlgn="base" hangingPunct="0">
              <a:spcBef>
                <a:spcPct val="0"/>
              </a:spcBef>
              <a:spcAft>
                <a:spcPct val="0"/>
              </a:spcAft>
              <a:defRPr sz="2400">
                <a:solidFill>
                  <a:schemeClr val="tx1"/>
                </a:solidFill>
                <a:latin typeface="Calibri" pitchFamily="34" charset="0"/>
              </a:defRPr>
            </a:lvl9pPr>
          </a:lstStyle>
          <a:p>
            <a:pPr algn="r" eaLnBrk="0" fontAlgn="base" hangingPunct="0">
              <a:spcBef>
                <a:spcPct val="0"/>
              </a:spcBef>
              <a:spcAft>
                <a:spcPct val="0"/>
              </a:spcAft>
            </a:pPr>
            <a:r>
              <a:rPr lang="en-US" altLang="en-US" sz="1200">
                <a:solidFill>
                  <a:srgbClr val="000000"/>
                </a:solidFill>
              </a:rPr>
              <a:t>11</a:t>
            </a:r>
          </a:p>
        </p:txBody>
      </p:sp>
      <p:sp>
        <p:nvSpPr>
          <p:cNvPr id="58374" name="Rectangle 4"/>
          <p:cNvSpPr>
            <a:spLocks noChangeArrowheads="1"/>
          </p:cNvSpPr>
          <p:nvPr/>
        </p:nvSpPr>
        <p:spPr bwMode="auto">
          <a:xfrm>
            <a:off x="0" y="8685893"/>
            <a:ext cx="2972098" cy="4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srgbClr val="000000"/>
              </a:solidFill>
            </a:endParaRPr>
          </a:p>
        </p:txBody>
      </p:sp>
      <p:sp>
        <p:nvSpPr>
          <p:cNvPr id="58375" name="Rectangle 5"/>
          <p:cNvSpPr>
            <a:spLocks noChangeArrowheads="1"/>
          </p:cNvSpPr>
          <p:nvPr/>
        </p:nvSpPr>
        <p:spPr bwMode="auto">
          <a:xfrm>
            <a:off x="0" y="0"/>
            <a:ext cx="2972098" cy="45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a:defRPr sz="2400">
                <a:solidFill>
                  <a:schemeClr val="tx1"/>
                </a:solidFill>
                <a:latin typeface="Calibri" pitchFamily="34" charset="0"/>
              </a:defRPr>
            </a:lvl1pPr>
            <a:lvl2pPr marL="742950" indent="-285750">
              <a:defRPr sz="2400">
                <a:solidFill>
                  <a:schemeClr val="tx1"/>
                </a:solidFill>
                <a:latin typeface="Calibri" pitchFamily="34" charset="0"/>
              </a:defRPr>
            </a:lvl2pPr>
            <a:lvl3pPr marL="1143000" indent="-228600">
              <a:defRPr sz="2400">
                <a:solidFill>
                  <a:schemeClr val="tx1"/>
                </a:solidFill>
                <a:latin typeface="Calibri" pitchFamily="34" charset="0"/>
              </a:defRPr>
            </a:lvl3pPr>
            <a:lvl4pPr marL="1600200" indent="-228600">
              <a:defRPr sz="2400">
                <a:solidFill>
                  <a:schemeClr val="tx1"/>
                </a:solidFill>
                <a:latin typeface="Calibri" pitchFamily="34" charset="0"/>
              </a:defRPr>
            </a:lvl4pPr>
            <a:lvl5pPr marL="2057400" indent="-22860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0" fontAlgn="base" hangingPunct="0">
              <a:spcBef>
                <a:spcPct val="0"/>
              </a:spcBef>
              <a:spcAft>
                <a:spcPct val="0"/>
              </a:spcAft>
            </a:pPr>
            <a:endParaRPr lang="en-US" altLang="en-US" smtClean="0">
              <a:solidFill>
                <a:srgbClr val="000000"/>
              </a:solidFill>
            </a:endParaRPr>
          </a:p>
        </p:txBody>
      </p:sp>
      <p:sp>
        <p:nvSpPr>
          <p:cNvPr id="58376" name="Rectangle 6"/>
          <p:cNvSpPr>
            <a:spLocks noGrp="1" noRot="1" noChangeAspect="1" noChangeArrowheads="1" noTextEdit="1"/>
          </p:cNvSpPr>
          <p:nvPr>
            <p:ph type="sldImg"/>
          </p:nvPr>
        </p:nvSpPr>
        <p:spPr>
          <a:xfrm>
            <a:off x="382588" y="685800"/>
            <a:ext cx="6094412" cy="3429000"/>
          </a:xfrm>
          <a:ln w="12700" cap="flat"/>
        </p:spPr>
      </p:sp>
      <p:sp>
        <p:nvSpPr>
          <p:cNvPr id="58377"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66" tIns="44440" rIns="90466" bIns="44440"/>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Opioids</a:t>
            </a:r>
            <a:endParaRPr lang="en-US" dirty="0"/>
          </a:p>
          <a:p>
            <a:r>
              <a:rPr lang="en-US" dirty="0"/>
              <a:t>So, let’s move on to opioid pharmacotherapy.  And that really starts with opiates, the natural compounds codeine, and morphine.  And you can take these natural compounds, and bring them to the lab, and alter them, and create semisynthetic opioids, like diacetylmorphine, which is heroin, or hydrocodone, hydromorphone, oxycodone.  And the important thing to remember here is that these semisynthetic opioids came from codeine and morphine, and they can convert back to morphine and codeine in the body and show up in the urine as an opiate. </a:t>
            </a:r>
          </a:p>
          <a:p>
            <a:r>
              <a:rPr lang="en-US" dirty="0"/>
              <a:t> </a:t>
            </a:r>
          </a:p>
          <a:p>
            <a:r>
              <a:rPr lang="en-US" dirty="0"/>
              <a:t>We’re going to talk more about urine drug testing later on, but it’s important to remember that when you send a urine in that says opiate positive, the person is either taking codeine or morphine, or they’re taking a semisynthetic opioid that converted back to an opiate.  But that’s different than the synthetic opioids, like methadone, meperidine, and fentanyl.  They never came from an opiate, and they will never turn your urine positive for an opiate.</a:t>
            </a:r>
          </a:p>
          <a:p>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3202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2588" y="685800"/>
            <a:ext cx="6094412" cy="3429000"/>
          </a:xfrm>
          <a:ln/>
        </p:spPr>
      </p:sp>
      <p:sp>
        <p:nvSpPr>
          <p:cNvPr id="59395" name="Notes Placeholder 2"/>
          <p:cNvSpPr>
            <a:spLocks noGrp="1"/>
          </p:cNvSpPr>
          <p:nvPr>
            <p:ph type="body" idx="1"/>
          </p:nvPr>
        </p:nvSpPr>
        <p:spPr>
          <a:noFill/>
        </p:spPr>
        <p:txBody>
          <a:bodyPr/>
          <a:lstStyle/>
          <a:p>
            <a:r>
              <a:rPr lang="en-US" altLang="en-US" smtClean="0"/>
              <a:t>171 participants. Three medication hubs were set up across LA County to provide XR-NTX to patients who were referred from SUD treatment centers. These medication hubs were residential SUD treatment centers that had the staffing and facilities to administer and store themedication.</a:t>
            </a:r>
          </a:p>
          <a:p>
            <a:r>
              <a:rPr lang="en-US" altLang="en-US" smtClean="0"/>
              <a:t>3.1.2. XR-NTX retention rates</a:t>
            </a:r>
          </a:p>
          <a:p>
            <a:r>
              <a:rPr lang="en-US" altLang="en-US" smtClean="0"/>
              <a:t>Of the 171 patients who received XR-NTX, the mean number of doses received was 2.4 (SD = 1.5); 40.9% (n = 70) received one dose only, 19.3% (n = 33) two doses, 14.6% (n = 25) three doses, 16.4% </a:t>
            </a:r>
            <a:r>
              <a:rPr lang="pt-BR" altLang="en-US" smtClean="0"/>
              <a:t>(n = 28) four doses, 4.1% (n = 7) five doses, 2.9% (n = 5) six doses, </a:t>
            </a:r>
            <a:r>
              <a:rPr lang="en-US" altLang="en-US" smtClean="0"/>
              <a:t>and 1.8% (n = 3) seven or more doses.</a:t>
            </a:r>
          </a:p>
          <a:p>
            <a:r>
              <a:rPr lang="fi-FI" altLang="en-US" smtClean="0"/>
              <a:t>3.1.3. Heroin versus non-heroin opioid users</a:t>
            </a:r>
          </a:p>
          <a:p>
            <a:r>
              <a:rPr lang="en-US" altLang="en-US" smtClean="0"/>
              <a:t>The mean number of XR-NTX injections received by heroin users was 2.3 (SD = 13), compared to 2.5 received by non-heroin opioid users (SD = 1.7, p = 0.25). Heroin users and non-heroin opioid users had similar dropout rates</a:t>
            </a:r>
          </a:p>
          <a:p>
            <a:r>
              <a:rPr lang="en-US" altLang="en-US" smtClean="0"/>
              <a:t>Non-heroin opioid users and heroin userswere retained in XR-NTX treatment for comparable</a:t>
            </a:r>
          </a:p>
          <a:p>
            <a:r>
              <a:rPr lang="en-US" altLang="en-US" smtClean="0"/>
              <a:t>periods of time. However, those who identified as homeless, injected opioids (regardless of opioid-type),</a:t>
            </a:r>
          </a:p>
          <a:p>
            <a:r>
              <a:rPr lang="en-US" altLang="en-US" smtClean="0"/>
              <a:t>or were diagnosed with a mental illness were less likely to be retained in treatment with XR-NTX.</a:t>
            </a:r>
          </a:p>
        </p:txBody>
      </p:sp>
      <p:sp>
        <p:nvSpPr>
          <p:cNvPr id="59396" name="Footer Placeholder 3"/>
          <p:cNvSpPr>
            <a:spLocks noGrp="1"/>
          </p:cNvSpPr>
          <p:nvPr>
            <p:ph type="ftr" sz="quarter" idx="4"/>
          </p:nvPr>
        </p:nvSpPr>
        <p:spPr>
          <a:noFill/>
        </p:spPr>
        <p:txBody>
          <a:bodyPr/>
          <a:lstStyle>
            <a:lvl1pPr defTabSz="876944">
              <a:defRPr sz="2300">
                <a:solidFill>
                  <a:schemeClr val="tx1"/>
                </a:solidFill>
                <a:latin typeface="Calibri" pitchFamily="34" charset="0"/>
              </a:defRPr>
            </a:lvl1pPr>
            <a:lvl2pPr marL="702756" indent="-270291" defTabSz="876944">
              <a:defRPr sz="2300">
                <a:solidFill>
                  <a:schemeClr val="tx1"/>
                </a:solidFill>
                <a:latin typeface="Calibri" pitchFamily="34" charset="0"/>
              </a:defRPr>
            </a:lvl2pPr>
            <a:lvl3pPr marL="1081164" indent="-216233" defTabSz="876944">
              <a:defRPr sz="2300">
                <a:solidFill>
                  <a:schemeClr val="tx1"/>
                </a:solidFill>
                <a:latin typeface="Calibri" pitchFamily="34" charset="0"/>
              </a:defRPr>
            </a:lvl3pPr>
            <a:lvl4pPr marL="1513629" indent="-216233" defTabSz="876944">
              <a:defRPr sz="2300">
                <a:solidFill>
                  <a:schemeClr val="tx1"/>
                </a:solidFill>
                <a:latin typeface="Calibri" pitchFamily="34" charset="0"/>
              </a:defRPr>
            </a:lvl4pPr>
            <a:lvl5pPr marL="1946095" indent="-216233" defTabSz="876944">
              <a:defRPr sz="2300">
                <a:solidFill>
                  <a:schemeClr val="tx1"/>
                </a:solidFill>
                <a:latin typeface="Calibri" pitchFamily="34" charset="0"/>
              </a:defRPr>
            </a:lvl5pPr>
            <a:lvl6pPr marL="2378560" indent="-216233" defTabSz="876944" eaLnBrk="0" fontAlgn="base" hangingPunct="0">
              <a:spcBef>
                <a:spcPct val="0"/>
              </a:spcBef>
              <a:spcAft>
                <a:spcPct val="0"/>
              </a:spcAft>
              <a:defRPr sz="2300">
                <a:solidFill>
                  <a:schemeClr val="tx1"/>
                </a:solidFill>
                <a:latin typeface="Calibri" pitchFamily="34" charset="0"/>
              </a:defRPr>
            </a:lvl6pPr>
            <a:lvl7pPr marL="2811026" indent="-216233" defTabSz="876944" eaLnBrk="0" fontAlgn="base" hangingPunct="0">
              <a:spcBef>
                <a:spcPct val="0"/>
              </a:spcBef>
              <a:spcAft>
                <a:spcPct val="0"/>
              </a:spcAft>
              <a:defRPr sz="2300">
                <a:solidFill>
                  <a:schemeClr val="tx1"/>
                </a:solidFill>
                <a:latin typeface="Calibri" pitchFamily="34" charset="0"/>
              </a:defRPr>
            </a:lvl7pPr>
            <a:lvl8pPr marL="3243491" indent="-216233" defTabSz="876944" eaLnBrk="0" fontAlgn="base" hangingPunct="0">
              <a:spcBef>
                <a:spcPct val="0"/>
              </a:spcBef>
              <a:spcAft>
                <a:spcPct val="0"/>
              </a:spcAft>
              <a:defRPr sz="2300">
                <a:solidFill>
                  <a:schemeClr val="tx1"/>
                </a:solidFill>
                <a:latin typeface="Calibri" pitchFamily="34" charset="0"/>
              </a:defRPr>
            </a:lvl8pPr>
            <a:lvl9pPr marL="3675957" indent="-216233" defTabSz="876944" eaLnBrk="0" fontAlgn="base" hangingPunct="0">
              <a:spcBef>
                <a:spcPct val="0"/>
              </a:spcBef>
              <a:spcAft>
                <a:spcPct val="0"/>
              </a:spcAft>
              <a:defRPr sz="2300">
                <a:solidFill>
                  <a:schemeClr val="tx1"/>
                </a:solidFill>
                <a:latin typeface="Calibri" pitchFamily="34" charset="0"/>
              </a:defRPr>
            </a:lvl9pPr>
          </a:lstStyle>
          <a:p>
            <a:r>
              <a:rPr lang="en-US" altLang="en-US" sz="1100">
                <a:solidFill>
                  <a:prstClr val="black"/>
                </a:solidFill>
              </a:rPr>
              <a:t>CRIT/FIT 2013 </a:t>
            </a:r>
          </a:p>
        </p:txBody>
      </p:sp>
      <p:sp>
        <p:nvSpPr>
          <p:cNvPr id="59397" name="Slide Number Placeholder 4"/>
          <p:cNvSpPr>
            <a:spLocks noGrp="1"/>
          </p:cNvSpPr>
          <p:nvPr>
            <p:ph type="sldNum" sz="quarter" idx="5"/>
          </p:nvPr>
        </p:nvSpPr>
        <p:spPr>
          <a:noFill/>
        </p:spPr>
        <p:txBody>
          <a:bodyPr/>
          <a:lstStyle>
            <a:lvl1pPr defTabSz="876944">
              <a:defRPr sz="2300">
                <a:solidFill>
                  <a:schemeClr val="tx1"/>
                </a:solidFill>
                <a:latin typeface="Calibri" pitchFamily="34" charset="0"/>
              </a:defRPr>
            </a:lvl1pPr>
            <a:lvl2pPr marL="702756" indent="-270291" defTabSz="876944">
              <a:defRPr sz="2300">
                <a:solidFill>
                  <a:schemeClr val="tx1"/>
                </a:solidFill>
                <a:latin typeface="Calibri" pitchFamily="34" charset="0"/>
              </a:defRPr>
            </a:lvl2pPr>
            <a:lvl3pPr marL="1081164" indent="-216233" defTabSz="876944">
              <a:defRPr sz="2300">
                <a:solidFill>
                  <a:schemeClr val="tx1"/>
                </a:solidFill>
                <a:latin typeface="Calibri" pitchFamily="34" charset="0"/>
              </a:defRPr>
            </a:lvl3pPr>
            <a:lvl4pPr marL="1513629" indent="-216233" defTabSz="876944">
              <a:defRPr sz="2300">
                <a:solidFill>
                  <a:schemeClr val="tx1"/>
                </a:solidFill>
                <a:latin typeface="Calibri" pitchFamily="34" charset="0"/>
              </a:defRPr>
            </a:lvl4pPr>
            <a:lvl5pPr marL="1946095" indent="-216233" defTabSz="876944">
              <a:defRPr sz="2300">
                <a:solidFill>
                  <a:schemeClr val="tx1"/>
                </a:solidFill>
                <a:latin typeface="Calibri" pitchFamily="34" charset="0"/>
              </a:defRPr>
            </a:lvl5pPr>
            <a:lvl6pPr marL="2378560" indent="-216233" defTabSz="876944" eaLnBrk="0" fontAlgn="base" hangingPunct="0">
              <a:spcBef>
                <a:spcPct val="0"/>
              </a:spcBef>
              <a:spcAft>
                <a:spcPct val="0"/>
              </a:spcAft>
              <a:defRPr sz="2300">
                <a:solidFill>
                  <a:schemeClr val="tx1"/>
                </a:solidFill>
                <a:latin typeface="Calibri" pitchFamily="34" charset="0"/>
              </a:defRPr>
            </a:lvl6pPr>
            <a:lvl7pPr marL="2811026" indent="-216233" defTabSz="876944" eaLnBrk="0" fontAlgn="base" hangingPunct="0">
              <a:spcBef>
                <a:spcPct val="0"/>
              </a:spcBef>
              <a:spcAft>
                <a:spcPct val="0"/>
              </a:spcAft>
              <a:defRPr sz="2300">
                <a:solidFill>
                  <a:schemeClr val="tx1"/>
                </a:solidFill>
                <a:latin typeface="Calibri" pitchFamily="34" charset="0"/>
              </a:defRPr>
            </a:lvl7pPr>
            <a:lvl8pPr marL="3243491" indent="-216233" defTabSz="876944" eaLnBrk="0" fontAlgn="base" hangingPunct="0">
              <a:spcBef>
                <a:spcPct val="0"/>
              </a:spcBef>
              <a:spcAft>
                <a:spcPct val="0"/>
              </a:spcAft>
              <a:defRPr sz="2300">
                <a:solidFill>
                  <a:schemeClr val="tx1"/>
                </a:solidFill>
                <a:latin typeface="Calibri" pitchFamily="34" charset="0"/>
              </a:defRPr>
            </a:lvl8pPr>
            <a:lvl9pPr marL="3675957" indent="-216233" defTabSz="876944" eaLnBrk="0" fontAlgn="base" hangingPunct="0">
              <a:spcBef>
                <a:spcPct val="0"/>
              </a:spcBef>
              <a:spcAft>
                <a:spcPct val="0"/>
              </a:spcAft>
              <a:defRPr sz="2300">
                <a:solidFill>
                  <a:schemeClr val="tx1"/>
                </a:solidFill>
                <a:latin typeface="Calibri" pitchFamily="34" charset="0"/>
              </a:defRPr>
            </a:lvl9pPr>
          </a:lstStyle>
          <a:p>
            <a:fld id="{4B8D551D-61A1-4892-AF26-CDD65E80DCE6}" type="slidenum">
              <a:rPr lang="en-US" altLang="en-US" sz="1100">
                <a:solidFill>
                  <a:prstClr val="black"/>
                </a:solidFill>
              </a:rPr>
              <a:pPr/>
              <a:t>18</a:t>
            </a:fld>
            <a:endParaRPr lang="en-US" altLang="en-US" sz="11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2588" y="685800"/>
            <a:ext cx="6094412" cy="3429000"/>
          </a:xfrm>
          <a:ln/>
        </p:spPr>
      </p:sp>
      <p:sp>
        <p:nvSpPr>
          <p:cNvPr id="61443" name="Notes Placeholder 2"/>
          <p:cNvSpPr>
            <a:spLocks noGrp="1"/>
          </p:cNvSpPr>
          <p:nvPr>
            <p:ph type="body" idx="1"/>
          </p:nvPr>
        </p:nvSpPr>
        <p:spPr>
          <a:noFill/>
        </p:spPr>
        <p:txBody>
          <a:bodyPr/>
          <a:lstStyle/>
          <a:p>
            <a:endParaRPr lang="en-US" altLang="en-US" smtClean="0"/>
          </a:p>
        </p:txBody>
      </p:sp>
      <p:sp>
        <p:nvSpPr>
          <p:cNvPr id="61444" name="Slide Number Placeholder 3"/>
          <p:cNvSpPr>
            <a:spLocks noGrp="1"/>
          </p:cNvSpPr>
          <p:nvPr>
            <p:ph type="sldNum" sz="quarter" idx="5"/>
          </p:nvPr>
        </p:nvSpPr>
        <p:spPr>
          <a:noFill/>
        </p:spPr>
        <p:txBody>
          <a:bodyPr/>
          <a:lstStyle>
            <a:lvl1pPr defTabSz="914485">
              <a:defRPr sz="2300">
                <a:solidFill>
                  <a:schemeClr val="tx1"/>
                </a:solidFill>
                <a:latin typeface="Calibri" pitchFamily="34" charset="0"/>
              </a:defRPr>
            </a:lvl1pPr>
            <a:lvl2pPr marL="702756" indent="-270291" defTabSz="914485">
              <a:defRPr sz="2300">
                <a:solidFill>
                  <a:schemeClr val="tx1"/>
                </a:solidFill>
                <a:latin typeface="Calibri" pitchFamily="34" charset="0"/>
              </a:defRPr>
            </a:lvl2pPr>
            <a:lvl3pPr marL="1081164" indent="-216233" defTabSz="914485">
              <a:defRPr sz="2300">
                <a:solidFill>
                  <a:schemeClr val="tx1"/>
                </a:solidFill>
                <a:latin typeface="Calibri" pitchFamily="34" charset="0"/>
              </a:defRPr>
            </a:lvl3pPr>
            <a:lvl4pPr marL="1513629" indent="-216233" defTabSz="914485">
              <a:defRPr sz="2300">
                <a:solidFill>
                  <a:schemeClr val="tx1"/>
                </a:solidFill>
                <a:latin typeface="Calibri" pitchFamily="34" charset="0"/>
              </a:defRPr>
            </a:lvl4pPr>
            <a:lvl5pPr marL="1946095" indent="-216233" defTabSz="914485">
              <a:defRPr sz="2300">
                <a:solidFill>
                  <a:schemeClr val="tx1"/>
                </a:solidFill>
                <a:latin typeface="Calibri" pitchFamily="34" charset="0"/>
              </a:defRPr>
            </a:lvl5pPr>
            <a:lvl6pPr marL="2378560" indent="-216233" defTabSz="914485" eaLnBrk="0" fontAlgn="base" hangingPunct="0">
              <a:spcBef>
                <a:spcPct val="0"/>
              </a:spcBef>
              <a:spcAft>
                <a:spcPct val="0"/>
              </a:spcAft>
              <a:defRPr sz="2300">
                <a:solidFill>
                  <a:schemeClr val="tx1"/>
                </a:solidFill>
                <a:latin typeface="Calibri" pitchFamily="34" charset="0"/>
              </a:defRPr>
            </a:lvl6pPr>
            <a:lvl7pPr marL="2811026" indent="-216233" defTabSz="914485" eaLnBrk="0" fontAlgn="base" hangingPunct="0">
              <a:spcBef>
                <a:spcPct val="0"/>
              </a:spcBef>
              <a:spcAft>
                <a:spcPct val="0"/>
              </a:spcAft>
              <a:defRPr sz="2300">
                <a:solidFill>
                  <a:schemeClr val="tx1"/>
                </a:solidFill>
                <a:latin typeface="Calibri" pitchFamily="34" charset="0"/>
              </a:defRPr>
            </a:lvl7pPr>
            <a:lvl8pPr marL="3243491" indent="-216233" defTabSz="914485" eaLnBrk="0" fontAlgn="base" hangingPunct="0">
              <a:spcBef>
                <a:spcPct val="0"/>
              </a:spcBef>
              <a:spcAft>
                <a:spcPct val="0"/>
              </a:spcAft>
              <a:defRPr sz="2300">
                <a:solidFill>
                  <a:schemeClr val="tx1"/>
                </a:solidFill>
                <a:latin typeface="Calibri" pitchFamily="34" charset="0"/>
              </a:defRPr>
            </a:lvl8pPr>
            <a:lvl9pPr marL="3675957" indent="-216233" defTabSz="914485" eaLnBrk="0" fontAlgn="base" hangingPunct="0">
              <a:spcBef>
                <a:spcPct val="0"/>
              </a:spcBef>
              <a:spcAft>
                <a:spcPct val="0"/>
              </a:spcAft>
              <a:defRPr sz="2300">
                <a:solidFill>
                  <a:schemeClr val="tx1"/>
                </a:solidFill>
                <a:latin typeface="Calibri" pitchFamily="34" charset="0"/>
              </a:defRPr>
            </a:lvl9pPr>
          </a:lstStyle>
          <a:p>
            <a:fld id="{EB320820-05D3-42C7-8076-822BF5B8384E}" type="slidenum">
              <a:rPr lang="en-US" altLang="en-US" sz="1200">
                <a:solidFill>
                  <a:prstClr val="black"/>
                </a:solidFill>
              </a:rPr>
              <a:pPr/>
              <a:t>24</a:t>
            </a:fld>
            <a:endParaRPr lang="en-US" alt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Treatment Gaps following Opioid Overdose</a:t>
            </a:r>
            <a:endParaRPr lang="en-US" dirty="0"/>
          </a:p>
          <a:p>
            <a:r>
              <a:rPr lang="en-US" dirty="0"/>
              <a:t>Here we know that patients like Miss James experience very substantial treatment gaps after an opioid overdose.  We know that patients who have an opioid overdose in the overwhelming majority of cases go on to receive further opioid prescriptions.  In fact, 91 percent of patients who have had a non-fatal opioid overdose receive a subsequent opioid prescription.  Seven percent of those patients go on to have another overdose, and at two years the rate of repeat overdose is about 17 percent.  As we mentioned earlier in the training, a prior overdose is a very potent risk factor for a subsequent overdose. </a:t>
            </a:r>
          </a:p>
          <a:p>
            <a:r>
              <a:rPr lang="en-US" dirty="0"/>
              <a:t> </a:t>
            </a:r>
          </a:p>
          <a:p>
            <a:r>
              <a:rPr lang="en-US" dirty="0"/>
              <a:t>We also know that, unfortunately, very few patients presenting with a non-fatal opioid overdose are connected to opioid use disorder treatment.  In fact, less than one-third of people who suffer a non-fatal opioid overdose receive medications for an opioid use disorder in the following year which is a tremendous missed opportunity because medications for opioid use disorder are associated with decreased all-cause and opioid-related mortality in this population.</a:t>
            </a:r>
          </a:p>
          <a:p>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t>28</a:t>
            </a:fld>
            <a:endParaRPr lang="en-US"/>
          </a:p>
        </p:txBody>
      </p:sp>
    </p:spTree>
    <p:extLst>
      <p:ext uri="{BB962C8B-B14F-4D97-AF65-F5344CB8AC3E}">
        <p14:creationId xmlns:p14="http://schemas.microsoft.com/office/powerpoint/2010/main" val="261868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7587A7D7-FB24-433D-B408-C0D0E40B5EB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423151838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677DEB55-898F-4B63-B06A-2132451F1E3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0608210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33CFA5A4-7459-4DD6-9563-95085F2A70A7}"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48189915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1107FBAB-094C-4906-8BDF-B1167272557E}"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875825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6A18D62A-5301-4121-80D4-C8D506BB90E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1320273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DB249C2A-139D-4BE4-BA74-242C732C67D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6888167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0"/>
            <a:ext cx="5384800" cy="4495800"/>
          </a:xfrm>
        </p:spPr>
        <p:txBody>
          <a:bodyPr rtlCol="0">
            <a:normAutofit/>
          </a:bodyPr>
          <a:lstStyle/>
          <a:p>
            <a:pPr lvl="0"/>
            <a:endParaRPr lang="en-US" noProof="0" smtClean="0"/>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9FFA8BF5-7FE1-4045-A1A2-CE1710656EC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2236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7587A7D7-FB24-433D-B408-C0D0E40B5EB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5169950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B1103080-412E-469D-84E5-A6084C24E37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3701152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477BB4AB-8AEA-4B39-9171-79CD22560F7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6561230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4C485ED7-F6B5-413D-ACBA-FF3F9F9200A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176762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B1103080-412E-469D-84E5-A6084C24E37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2364862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9" name="Rectangle 6"/>
          <p:cNvSpPr>
            <a:spLocks noGrp="1" noChangeArrowheads="1"/>
          </p:cNvSpPr>
          <p:nvPr>
            <p:ph type="sldNum" sz="quarter" idx="12"/>
          </p:nvPr>
        </p:nvSpPr>
        <p:spPr>
          <a:ln/>
        </p:spPr>
        <p:txBody>
          <a:bodyPr/>
          <a:lstStyle>
            <a:lvl1pPr>
              <a:defRPr/>
            </a:lvl1pPr>
          </a:lstStyle>
          <a:p>
            <a:pPr>
              <a:defRPr/>
            </a:pPr>
            <a:fld id="{CCB8A97A-16C6-45BD-9134-D6D8DC97833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1170041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6AEB94C6-ECA6-418E-8DA1-4FF8D2E1485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43901912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4" name="Rectangle 6"/>
          <p:cNvSpPr>
            <a:spLocks noGrp="1" noChangeArrowheads="1"/>
          </p:cNvSpPr>
          <p:nvPr>
            <p:ph type="sldNum" sz="quarter" idx="12"/>
          </p:nvPr>
        </p:nvSpPr>
        <p:spPr>
          <a:ln/>
        </p:spPr>
        <p:txBody>
          <a:bodyPr/>
          <a:lstStyle>
            <a:lvl1pPr>
              <a:defRPr/>
            </a:lvl1pPr>
          </a:lstStyle>
          <a:p>
            <a:pPr>
              <a:defRPr/>
            </a:pPr>
            <a:fld id="{80BA0F1F-544F-43DE-8EFC-E9DFF38D25C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3901027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D6C0ACAF-BD2E-4205-8877-0DB06F144D3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14401193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420EE264-C6A5-4162-A341-EDF3AB25738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975653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677DEB55-898F-4B63-B06A-2132451F1E32}"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408421575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33CFA5A4-7459-4DD6-9563-95085F2A70A7}"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37629784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1107FBAB-094C-4906-8BDF-B1167272557E}"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5154341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6A18D62A-5301-4121-80D4-C8D506BB90E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93775706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DB249C2A-139D-4BE4-BA74-242C732C67DB}"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9551144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477BB4AB-8AEA-4B39-9171-79CD22560F79}"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25728083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0"/>
            <a:ext cx="5384800" cy="4495800"/>
          </a:xfrm>
        </p:spPr>
        <p:txBody>
          <a:bodyPr rtlCol="0">
            <a:normAutofit/>
          </a:bodyPr>
          <a:lstStyle/>
          <a:p>
            <a:pPr lvl="0"/>
            <a:endParaRPr lang="en-US" noProof="0" smtClean="0"/>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9FFA8BF5-7FE1-4045-A1A2-CE1710656EC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8520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4C485ED7-F6B5-413D-ACBA-FF3F9F9200AD}"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5443981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9" name="Rectangle 6"/>
          <p:cNvSpPr>
            <a:spLocks noGrp="1" noChangeArrowheads="1"/>
          </p:cNvSpPr>
          <p:nvPr>
            <p:ph type="sldNum" sz="quarter" idx="12"/>
          </p:nvPr>
        </p:nvSpPr>
        <p:spPr>
          <a:ln/>
        </p:spPr>
        <p:txBody>
          <a:bodyPr/>
          <a:lstStyle>
            <a:lvl1pPr>
              <a:defRPr/>
            </a:lvl1pPr>
          </a:lstStyle>
          <a:p>
            <a:pPr>
              <a:defRPr/>
            </a:pPr>
            <a:fld id="{CCB8A97A-16C6-45BD-9134-D6D8DC97833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9648694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6AEB94C6-ECA6-418E-8DA1-4FF8D2E14854}"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108068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4" name="Rectangle 6"/>
          <p:cNvSpPr>
            <a:spLocks noGrp="1" noChangeArrowheads="1"/>
          </p:cNvSpPr>
          <p:nvPr>
            <p:ph type="sldNum" sz="quarter" idx="12"/>
          </p:nvPr>
        </p:nvSpPr>
        <p:spPr>
          <a:ln/>
        </p:spPr>
        <p:txBody>
          <a:bodyPr/>
          <a:lstStyle>
            <a:lvl1pPr>
              <a:defRPr/>
            </a:lvl1pPr>
          </a:lstStyle>
          <a:p>
            <a:pPr>
              <a:defRPr/>
            </a:pPr>
            <a:fld id="{80BA0F1F-544F-43DE-8EFC-E9DFF38D25CF}"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491784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D6C0ACAF-BD2E-4205-8877-0DB06F144D3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544123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420EE264-C6A5-4162-A341-EDF3AB257383}"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7353866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Calibri" panose="020F0502020204030204" pitchFamily="34" charset="0"/>
              </a:defRPr>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eaLnBrk="0" fontAlgn="base" hangingPunct="0">
              <a:spcBef>
                <a:spcPct val="0"/>
              </a:spcBef>
              <a:spcAft>
                <a:spcPct val="0"/>
              </a:spcAft>
              <a:defRPr/>
            </a:pPr>
            <a:r>
              <a:rPr lang="en-US">
                <a:solidFill>
                  <a:srgbClr val="FFFFFF"/>
                </a:solidFill>
              </a:rPr>
              <a:t>CRIT 2011</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eaLnBrk="0" fontAlgn="base" hangingPunct="0">
              <a:spcBef>
                <a:spcPct val="0"/>
              </a:spcBef>
              <a:spcAft>
                <a:spcPct val="0"/>
              </a:spcAft>
              <a:defRPr/>
            </a:pPr>
            <a:fld id="{145AE791-5BF1-4156-B15C-1492228DACA6}" type="slidenum">
              <a:rPr lang="en-US" altLang="en-US">
                <a:solidFill>
                  <a:srgbClr val="FFFFFF"/>
                </a:solidFill>
              </a:rPr>
              <a:pPr eaLnBrk="0" fontAlgn="base" hangingPunct="0">
                <a:spcBef>
                  <a:spcPct val="0"/>
                </a:spcBef>
                <a:spcAft>
                  <a:spcPct val="0"/>
                </a:spcAft>
                <a:defRPr/>
              </a:pPr>
              <a:t>‹#›</a:t>
            </a:fld>
            <a:endParaRPr lang="en-US" altLang="en-US" dirty="0">
              <a:solidFill>
                <a:srgbClr val="FFFFFF"/>
              </a:solidFill>
            </a:endParaRPr>
          </a:p>
        </p:txBody>
      </p:sp>
    </p:spTree>
    <p:extLst>
      <p:ext uri="{BB962C8B-B14F-4D97-AF65-F5344CB8AC3E}">
        <p14:creationId xmlns:p14="http://schemas.microsoft.com/office/powerpoint/2010/main" val="212929022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Calibri" panose="020F0502020204030204" pitchFamily="34" charset="0"/>
              </a:defRPr>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defRPr>
            </a:lvl1pPr>
          </a:lstStyle>
          <a:p>
            <a:pPr eaLnBrk="0" fontAlgn="base" hangingPunct="0">
              <a:spcBef>
                <a:spcPct val="0"/>
              </a:spcBef>
              <a:spcAft>
                <a:spcPct val="0"/>
              </a:spcAft>
              <a:defRPr/>
            </a:pPr>
            <a:r>
              <a:rPr lang="en-US">
                <a:solidFill>
                  <a:srgbClr val="FFFFFF"/>
                </a:solidFill>
              </a:rPr>
              <a:t>CRIT 2011</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eaLnBrk="0" fontAlgn="base" hangingPunct="0">
              <a:spcBef>
                <a:spcPct val="0"/>
              </a:spcBef>
              <a:spcAft>
                <a:spcPct val="0"/>
              </a:spcAft>
              <a:defRPr/>
            </a:pPr>
            <a:fld id="{145AE791-5BF1-4156-B15C-1492228DACA6}" type="slidenum">
              <a:rPr lang="en-US" altLang="en-US">
                <a:solidFill>
                  <a:srgbClr val="FFFFFF"/>
                </a:solidFill>
              </a:rPr>
              <a:pPr eaLnBrk="0" fontAlgn="base" hangingPunct="0">
                <a:spcBef>
                  <a:spcPct val="0"/>
                </a:spcBef>
                <a:spcAft>
                  <a:spcPct val="0"/>
                </a:spcAft>
                <a:defRPr/>
              </a:pPr>
              <a:t>‹#›</a:t>
            </a:fld>
            <a:endParaRPr lang="en-US" altLang="en-US" dirty="0">
              <a:solidFill>
                <a:srgbClr val="FFFFFF"/>
              </a:solidFill>
            </a:endParaRPr>
          </a:p>
        </p:txBody>
      </p:sp>
    </p:spTree>
    <p:extLst>
      <p:ext uri="{BB962C8B-B14F-4D97-AF65-F5344CB8AC3E}">
        <p14:creationId xmlns:p14="http://schemas.microsoft.com/office/powerpoint/2010/main" val="4290417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12192000" cy="1935677"/>
          </a:xfrm>
          <a:solidFill>
            <a:schemeClr val="tx2">
              <a:lumMod val="75000"/>
            </a:schemeClr>
          </a:solidFill>
        </p:spPr>
        <p:txBody>
          <a:bodyPr/>
          <a:lstStyle/>
          <a:p>
            <a:r>
              <a:rPr lang="en-US" altLang="en-US" sz="8800" b="1" dirty="0" smtClean="0">
                <a:solidFill>
                  <a:schemeClr val="bg1"/>
                </a:solidFill>
                <a:effectLst>
                  <a:outerShdw blurRad="38100" dist="38100" dir="2700000" algn="tl">
                    <a:srgbClr val="000000">
                      <a:alpha val="43137"/>
                    </a:srgbClr>
                  </a:outerShdw>
                </a:effectLst>
              </a:rPr>
              <a:t>Opioids</a:t>
            </a:r>
            <a:endParaRPr lang="en-US" altLang="en-US" sz="7200" b="1" dirty="0" smtClean="0">
              <a:solidFill>
                <a:schemeClr val="bg1"/>
              </a:solidFill>
              <a:effectLst>
                <a:outerShdw blurRad="38100" dist="38100" dir="2700000" algn="tl">
                  <a:srgbClr val="000000">
                    <a:alpha val="43137"/>
                  </a:srgbClr>
                </a:outerShdw>
              </a:effectLst>
            </a:endParaRPr>
          </a:p>
        </p:txBody>
      </p:sp>
      <p:sp>
        <p:nvSpPr>
          <p:cNvPr id="5123" name="Rectangle 3"/>
          <p:cNvSpPr>
            <a:spLocks noGrp="1" noChangeArrowheads="1"/>
          </p:cNvSpPr>
          <p:nvPr>
            <p:ph type="subTitle" idx="1"/>
          </p:nvPr>
        </p:nvSpPr>
        <p:spPr>
          <a:xfrm>
            <a:off x="0" y="2410691"/>
            <a:ext cx="12192000" cy="3135086"/>
          </a:xfrm>
        </p:spPr>
        <p:txBody>
          <a:bodyPr/>
          <a:lstStyle/>
          <a:p>
            <a:pPr>
              <a:lnSpc>
                <a:spcPct val="80000"/>
              </a:lnSpc>
            </a:pPr>
            <a:r>
              <a:rPr lang="en-US" altLang="en-US" dirty="0" smtClean="0">
                <a:solidFill>
                  <a:srgbClr val="000000"/>
                </a:solidFill>
              </a:rPr>
              <a:t>Immersion Training in Addiction Medicine Program 2020</a:t>
            </a:r>
          </a:p>
          <a:p>
            <a:pPr>
              <a:lnSpc>
                <a:spcPct val="80000"/>
              </a:lnSpc>
            </a:pPr>
            <a:endParaRPr lang="en-US" altLang="en-US" sz="2400" dirty="0" smtClean="0">
              <a:solidFill>
                <a:srgbClr val="000000"/>
              </a:solidFill>
            </a:endParaRPr>
          </a:p>
          <a:p>
            <a:pPr>
              <a:lnSpc>
                <a:spcPct val="80000"/>
              </a:lnSpc>
            </a:pPr>
            <a:r>
              <a:rPr lang="en-US" altLang="en-US" b="1" dirty="0" smtClean="0">
                <a:solidFill>
                  <a:srgbClr val="000000"/>
                </a:solidFill>
              </a:rPr>
              <a:t>October 2020</a:t>
            </a:r>
          </a:p>
          <a:p>
            <a:pPr>
              <a:lnSpc>
                <a:spcPct val="80000"/>
              </a:lnSpc>
            </a:pPr>
            <a:endParaRPr lang="en-US" altLang="en-US" sz="1600" dirty="0" smtClean="0">
              <a:solidFill>
                <a:srgbClr val="000000"/>
              </a:solidFill>
            </a:endParaRPr>
          </a:p>
          <a:p>
            <a:pPr>
              <a:lnSpc>
                <a:spcPct val="80000"/>
              </a:lnSpc>
            </a:pPr>
            <a:r>
              <a:rPr lang="en-US" altLang="en-US" sz="2800" dirty="0" smtClean="0">
                <a:solidFill>
                  <a:srgbClr val="000000"/>
                </a:solidFill>
              </a:rPr>
              <a:t>Daniel P. Alford, MD, MPH</a:t>
            </a:r>
          </a:p>
          <a:p>
            <a:pPr>
              <a:lnSpc>
                <a:spcPct val="80000"/>
              </a:lnSpc>
            </a:pPr>
            <a:r>
              <a:rPr lang="en-US" altLang="en-US" sz="2400" dirty="0" smtClean="0">
                <a:solidFill>
                  <a:srgbClr val="000000"/>
                </a:solidFill>
              </a:rPr>
              <a:t>Professor of Medicine</a:t>
            </a:r>
          </a:p>
          <a:p>
            <a:pPr>
              <a:lnSpc>
                <a:spcPct val="80000"/>
              </a:lnSpc>
            </a:pPr>
            <a:r>
              <a:rPr lang="en-US" altLang="en-US" sz="2400" dirty="0" smtClean="0">
                <a:solidFill>
                  <a:srgbClr val="000000"/>
                </a:solidFill>
              </a:rPr>
              <a:t>Associate Dean, Continuing Medical Education</a:t>
            </a:r>
          </a:p>
          <a:p>
            <a:pPr>
              <a:lnSpc>
                <a:spcPct val="80000"/>
              </a:lnSpc>
            </a:pPr>
            <a:r>
              <a:rPr lang="en-US" altLang="en-US" sz="2400" dirty="0" smtClean="0">
                <a:solidFill>
                  <a:srgbClr val="000000"/>
                </a:solidFill>
              </a:rPr>
              <a:t>Director, Clinical Addiction Research and Education (CARE) Unit</a:t>
            </a:r>
          </a:p>
        </p:txBody>
      </p:sp>
      <p:grpSp>
        <p:nvGrpSpPr>
          <p:cNvPr id="5124" name="Group 1"/>
          <p:cNvGrpSpPr>
            <a:grpSpLocks/>
          </p:cNvGrpSpPr>
          <p:nvPr/>
        </p:nvGrpSpPr>
        <p:grpSpPr bwMode="auto">
          <a:xfrm>
            <a:off x="2957358" y="5962745"/>
            <a:ext cx="6400800" cy="885825"/>
            <a:chOff x="1731517" y="5943599"/>
            <a:chExt cx="5888483" cy="885827"/>
          </a:xfrm>
        </p:grpSpPr>
        <p:pic>
          <p:nvPicPr>
            <p:cNvPr id="5125" name="Picture 4956" descr="CARE_logo_t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517" y="6044972"/>
              <a:ext cx="702215" cy="7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6" name="Group 9"/>
            <p:cNvGrpSpPr>
              <a:grpSpLocks/>
            </p:cNvGrpSpPr>
            <p:nvPr/>
          </p:nvGrpSpPr>
          <p:grpSpPr bwMode="auto">
            <a:xfrm>
              <a:off x="2819400" y="5943599"/>
              <a:ext cx="4800600" cy="885827"/>
              <a:chOff x="0" y="0"/>
              <a:chExt cx="6440234" cy="1100317"/>
            </a:xfrm>
          </p:grpSpPr>
          <p:pic>
            <p:nvPicPr>
              <p:cNvPr id="512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704" y="0"/>
                <a:ext cx="2335530" cy="10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BMC-BUMS LOGOS 120dpi"/>
              <p:cNvPicPr>
                <a:picLocks noChangeAspect="1" noChangeArrowheads="1"/>
              </p:cNvPicPr>
              <p:nvPr/>
            </p:nvPicPr>
            <p:blipFill>
              <a:blip r:embed="rId6">
                <a:extLst>
                  <a:ext uri="{28A0092B-C50C-407E-A947-70E740481C1C}">
                    <a14:useLocalDpi xmlns:a14="http://schemas.microsoft.com/office/drawing/2010/main" val="0"/>
                  </a:ext>
                </a:extLst>
              </a:blip>
              <a:srcRect r="51843"/>
              <a:stretch>
                <a:fillRect/>
              </a:stretch>
            </p:blipFill>
            <p:spPr bwMode="auto">
              <a:xfrm>
                <a:off x="2212423" y="49529"/>
                <a:ext cx="1934192" cy="95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2" descr="BMC-BUMS LOGOS 120dpi"/>
              <p:cNvPicPr>
                <a:picLocks noChangeAspect="1" noChangeArrowheads="1"/>
              </p:cNvPicPr>
              <p:nvPr/>
            </p:nvPicPr>
            <p:blipFill>
              <a:blip r:embed="rId6">
                <a:extLst>
                  <a:ext uri="{28A0092B-C50C-407E-A947-70E740481C1C}">
                    <a14:useLocalDpi xmlns:a14="http://schemas.microsoft.com/office/drawing/2010/main" val="0"/>
                  </a:ext>
                </a:extLst>
              </a:blip>
              <a:srcRect l="53120"/>
              <a:stretch>
                <a:fillRect/>
              </a:stretch>
            </p:blipFill>
            <p:spPr bwMode="auto">
              <a:xfrm>
                <a:off x="0" y="23770"/>
                <a:ext cx="2119694" cy="107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ustDataLst>
      <p:tags r:id="rId1"/>
    </p:custDataLst>
    <p:extLst>
      <p:ext uri="{BB962C8B-B14F-4D97-AF65-F5344CB8AC3E}">
        <p14:creationId xmlns:p14="http://schemas.microsoft.com/office/powerpoint/2010/main" val="55637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812598" y="4662535"/>
            <a:ext cx="8855402" cy="1873124"/>
            <a:chOff x="1812598" y="4662535"/>
            <a:chExt cx="8855402" cy="1873124"/>
          </a:xfrm>
        </p:grpSpPr>
        <p:grpSp>
          <p:nvGrpSpPr>
            <p:cNvPr id="4" name="Group 3"/>
            <p:cNvGrpSpPr/>
            <p:nvPr/>
          </p:nvGrpSpPr>
          <p:grpSpPr>
            <a:xfrm>
              <a:off x="1812598" y="4662535"/>
              <a:ext cx="8855402" cy="1873124"/>
              <a:chOff x="288598" y="4656138"/>
              <a:chExt cx="8855402" cy="2133600"/>
            </a:xfrm>
          </p:grpSpPr>
          <p:pic>
            <p:nvPicPr>
              <p:cNvPr id="5" name="Picture 2" descr="auto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1981200" y="4656138"/>
                <a:ext cx="7162800" cy="2133600"/>
              </a:xfrm>
              <a:prstGeom prst="rect">
                <a:avLst/>
              </a:prstGeom>
              <a:noFill/>
              <a:ln w="9525">
                <a:noFill/>
                <a:miter lim="800000"/>
                <a:headEnd/>
                <a:tailEnd/>
              </a:ln>
            </p:spPr>
          </p:pic>
          <p:sp>
            <p:nvSpPr>
              <p:cNvPr id="6" name="Text Box 5"/>
              <p:cNvSpPr txBox="1">
                <a:spLocks noChangeArrowheads="1"/>
              </p:cNvSpPr>
              <p:nvPr/>
            </p:nvSpPr>
            <p:spPr bwMode="auto">
              <a:xfrm>
                <a:off x="288598" y="5157659"/>
                <a:ext cx="1371145" cy="52586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b="1" dirty="0">
                    <a:solidFill>
                      <a:prstClr val="black"/>
                    </a:solidFill>
                    <a:cs typeface="Calibri" panose="020F0502020204030204" pitchFamily="34" charset="0"/>
                  </a:rPr>
                  <a:t>Synthetic</a:t>
                </a:r>
              </a:p>
            </p:txBody>
          </p:sp>
        </p:grpSp>
        <p:grpSp>
          <p:nvGrpSpPr>
            <p:cNvPr id="7" name="Group 6"/>
            <p:cNvGrpSpPr/>
            <p:nvPr/>
          </p:nvGrpSpPr>
          <p:grpSpPr>
            <a:xfrm>
              <a:off x="3633789" y="6175111"/>
              <a:ext cx="6492875" cy="338554"/>
              <a:chOff x="2109788" y="6375400"/>
              <a:chExt cx="6492875" cy="338554"/>
            </a:xfrm>
            <a:solidFill>
              <a:schemeClr val="bg1"/>
            </a:solidFill>
          </p:grpSpPr>
          <p:sp>
            <p:nvSpPr>
              <p:cNvPr id="8" name="TextBox 1"/>
              <p:cNvSpPr txBox="1">
                <a:spLocks noChangeArrowheads="1"/>
              </p:cNvSpPr>
              <p:nvPr/>
            </p:nvSpPr>
            <p:spPr bwMode="auto">
              <a:xfrm>
                <a:off x="2109788" y="6375400"/>
                <a:ext cx="2052637" cy="338554"/>
              </a:xfrm>
              <a:prstGeom prst="rect">
                <a:avLst/>
              </a:prstGeom>
              <a:grpFill/>
              <a:ln w="9525">
                <a:noFill/>
                <a:miter lim="800000"/>
                <a:headEnd/>
                <a:tailEnd/>
              </a:ln>
            </p:spPr>
            <p:txBody>
              <a:bodyPr>
                <a:spAutoFit/>
              </a:bodyPr>
              <a:lstStyle/>
              <a:p>
                <a:pPr algn="ctr" fontAlgn="base">
                  <a:spcBef>
                    <a:spcPct val="0"/>
                  </a:spcBef>
                  <a:spcAft>
                    <a:spcPct val="0"/>
                  </a:spcAft>
                </a:pPr>
                <a:r>
                  <a:rPr lang="en-US" sz="1600" b="1" dirty="0">
                    <a:solidFill>
                      <a:prstClr val="black"/>
                    </a:solidFill>
                    <a:cs typeface="Calibri" panose="020F0502020204030204" pitchFamily="34" charset="0"/>
                  </a:rPr>
                  <a:t>Methadone</a:t>
                </a:r>
              </a:p>
            </p:txBody>
          </p:sp>
          <p:sp>
            <p:nvSpPr>
              <p:cNvPr id="9" name="TextBox 14"/>
              <p:cNvSpPr txBox="1">
                <a:spLocks noChangeArrowheads="1"/>
              </p:cNvSpPr>
              <p:nvPr/>
            </p:nvSpPr>
            <p:spPr bwMode="auto">
              <a:xfrm>
                <a:off x="4198938" y="6375400"/>
                <a:ext cx="2054225" cy="338554"/>
              </a:xfrm>
              <a:prstGeom prst="rect">
                <a:avLst/>
              </a:prstGeom>
              <a:grpFill/>
              <a:ln w="9525">
                <a:noFill/>
                <a:miter lim="800000"/>
                <a:headEnd/>
                <a:tailEnd/>
              </a:ln>
            </p:spPr>
            <p:txBody>
              <a:bodyPr>
                <a:spAutoFit/>
              </a:bodyPr>
              <a:lstStyle/>
              <a:p>
                <a:pPr algn="ctr" fontAlgn="base">
                  <a:spcBef>
                    <a:spcPct val="0"/>
                  </a:spcBef>
                  <a:spcAft>
                    <a:spcPct val="0"/>
                  </a:spcAft>
                </a:pPr>
                <a:r>
                  <a:rPr lang="en-US" sz="1600" b="1" dirty="0">
                    <a:solidFill>
                      <a:prstClr val="black"/>
                    </a:solidFill>
                    <a:cs typeface="Calibri" panose="020F0502020204030204" pitchFamily="34" charset="0"/>
                  </a:rPr>
                  <a:t>Meperidine</a:t>
                </a:r>
              </a:p>
            </p:txBody>
          </p:sp>
          <p:sp>
            <p:nvSpPr>
              <p:cNvPr id="10" name="TextBox 15"/>
              <p:cNvSpPr txBox="1">
                <a:spLocks noChangeArrowheads="1"/>
              </p:cNvSpPr>
              <p:nvPr/>
            </p:nvSpPr>
            <p:spPr bwMode="auto">
              <a:xfrm>
                <a:off x="6548438" y="6375400"/>
                <a:ext cx="2054225" cy="338554"/>
              </a:xfrm>
              <a:prstGeom prst="rect">
                <a:avLst/>
              </a:prstGeom>
              <a:grpFill/>
              <a:ln w="9525">
                <a:noFill/>
                <a:miter lim="800000"/>
                <a:headEnd/>
                <a:tailEnd/>
              </a:ln>
            </p:spPr>
            <p:txBody>
              <a:bodyPr>
                <a:spAutoFit/>
              </a:bodyPr>
              <a:lstStyle/>
              <a:p>
                <a:pPr algn="ctr" fontAlgn="base">
                  <a:spcBef>
                    <a:spcPct val="0"/>
                  </a:spcBef>
                  <a:spcAft>
                    <a:spcPct val="0"/>
                  </a:spcAft>
                </a:pPr>
                <a:r>
                  <a:rPr lang="en-US" sz="1600" b="1" dirty="0">
                    <a:solidFill>
                      <a:prstClr val="black"/>
                    </a:solidFill>
                    <a:cs typeface="Calibri" panose="020F0502020204030204" pitchFamily="34" charset="0"/>
                  </a:rPr>
                  <a:t>Fentanyl</a:t>
                </a:r>
              </a:p>
            </p:txBody>
          </p:sp>
        </p:grpSp>
      </p:grpSp>
      <p:sp>
        <p:nvSpPr>
          <p:cNvPr id="3" name="Oval 2">
            <a:extLst>
              <a:ext uri="{FF2B5EF4-FFF2-40B4-BE49-F238E27FC236}">
                <a16:creationId xmlns:a16="http://schemas.microsoft.com/office/drawing/2014/main" xmlns="" id="{37D040DB-803B-4650-A59C-1B3D94F23F9B}"/>
              </a:ext>
            </a:extLst>
          </p:cNvPr>
          <p:cNvSpPr/>
          <p:nvPr/>
        </p:nvSpPr>
        <p:spPr>
          <a:xfrm>
            <a:off x="6657975" y="4848225"/>
            <a:ext cx="133350"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a:extLst>
              <a:ext uri="{FF2B5EF4-FFF2-40B4-BE49-F238E27FC236}">
                <a16:creationId xmlns:a16="http://schemas.microsoft.com/office/drawing/2014/main" xmlns="" id="{8BCF0079-57CC-4643-B3EF-447661C15F22}"/>
              </a:ext>
            </a:extLst>
          </p:cNvPr>
          <p:cNvSpPr/>
          <p:nvPr/>
        </p:nvSpPr>
        <p:spPr>
          <a:xfrm>
            <a:off x="5305824" y="4752956"/>
            <a:ext cx="133350" cy="142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6" name="Group 35"/>
          <p:cNvGrpSpPr/>
          <p:nvPr/>
        </p:nvGrpSpPr>
        <p:grpSpPr>
          <a:xfrm>
            <a:off x="1285030" y="409302"/>
            <a:ext cx="9209268" cy="4168534"/>
            <a:chOff x="1288105" y="409302"/>
            <a:chExt cx="9209268" cy="4168534"/>
          </a:xfrm>
        </p:grpSpPr>
        <p:grpSp>
          <p:nvGrpSpPr>
            <p:cNvPr id="35" name="Group 34"/>
            <p:cNvGrpSpPr/>
            <p:nvPr/>
          </p:nvGrpSpPr>
          <p:grpSpPr>
            <a:xfrm>
              <a:off x="1288105" y="409302"/>
              <a:ext cx="9209268" cy="4168534"/>
              <a:chOff x="1288105" y="409302"/>
              <a:chExt cx="9209268" cy="4168534"/>
            </a:xfrm>
          </p:grpSpPr>
          <p:pic>
            <p:nvPicPr>
              <p:cNvPr id="12" name="Picture 2"/>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a:stretch>
                <a:fillRect/>
              </a:stretch>
            </p:blipFill>
            <p:spPr bwMode="auto">
              <a:xfrm>
                <a:off x="3534523" y="409302"/>
                <a:ext cx="6962850" cy="4162698"/>
              </a:xfrm>
              <a:prstGeom prst="rect">
                <a:avLst/>
              </a:prstGeom>
              <a:noFill/>
              <a:ln w="9525">
                <a:noFill/>
                <a:miter lim="800000"/>
                <a:headEnd/>
                <a:tailEnd/>
              </a:ln>
            </p:spPr>
          </p:pic>
          <p:sp>
            <p:nvSpPr>
              <p:cNvPr id="26" name="Text Box 4"/>
              <p:cNvSpPr txBox="1">
                <a:spLocks noChangeArrowheads="1"/>
              </p:cNvSpPr>
              <p:nvPr/>
            </p:nvSpPr>
            <p:spPr bwMode="auto">
              <a:xfrm>
                <a:off x="1288105" y="2872166"/>
                <a:ext cx="2140770" cy="395173"/>
              </a:xfrm>
              <a:prstGeom prst="rect">
                <a:avLst/>
              </a:prstGeom>
              <a:noFill/>
              <a:ln w="9525">
                <a:noFill/>
                <a:miter lim="800000"/>
                <a:headEnd/>
                <a:tailEnd/>
              </a:ln>
            </p:spPr>
            <p:txBody>
              <a:bodyPr wrap="square">
                <a:spAutoFit/>
              </a:bodyPr>
              <a:lstStyle/>
              <a:p>
                <a:pPr algn="r" eaLnBrk="0" fontAlgn="base" hangingPunct="0">
                  <a:lnSpc>
                    <a:spcPct val="80000"/>
                  </a:lnSpc>
                  <a:spcBef>
                    <a:spcPct val="0"/>
                  </a:spcBef>
                  <a:spcAft>
                    <a:spcPct val="0"/>
                  </a:spcAft>
                </a:pPr>
                <a:r>
                  <a:rPr lang="en-US" sz="2400" b="1" dirty="0" smtClean="0">
                    <a:solidFill>
                      <a:prstClr val="black"/>
                    </a:solidFill>
                    <a:cs typeface="Calibri" panose="020F0502020204030204" pitchFamily="34" charset="0"/>
                  </a:rPr>
                  <a:t>Semisynthetic</a:t>
                </a:r>
                <a:endParaRPr lang="en-US" sz="2400" b="1" dirty="0">
                  <a:solidFill>
                    <a:srgbClr val="E31837"/>
                  </a:solidFill>
                  <a:cs typeface="Calibri" panose="020F0502020204030204" pitchFamily="34" charset="0"/>
                </a:endParaRPr>
              </a:p>
            </p:txBody>
          </p:sp>
          <p:sp>
            <p:nvSpPr>
              <p:cNvPr id="13" name="TextBox 18"/>
              <p:cNvSpPr txBox="1">
                <a:spLocks noChangeArrowheads="1"/>
              </p:cNvSpPr>
              <p:nvPr/>
            </p:nvSpPr>
            <p:spPr bwMode="auto">
              <a:xfrm>
                <a:off x="6310265" y="4270059"/>
                <a:ext cx="1762174" cy="307777"/>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400" b="1" dirty="0">
                    <a:solidFill>
                      <a:prstClr val="black"/>
                    </a:solidFill>
                    <a:cs typeface="Calibri" panose="020F0502020204030204" pitchFamily="34" charset="0"/>
                  </a:rPr>
                  <a:t>Hydromorphone</a:t>
                </a:r>
              </a:p>
            </p:txBody>
          </p:sp>
          <p:sp>
            <p:nvSpPr>
              <p:cNvPr id="14" name="TextBox 16"/>
              <p:cNvSpPr txBox="1">
                <a:spLocks noChangeArrowheads="1"/>
              </p:cNvSpPr>
              <p:nvPr/>
            </p:nvSpPr>
            <p:spPr bwMode="auto">
              <a:xfrm>
                <a:off x="3633788" y="2135943"/>
                <a:ext cx="2252985" cy="307777"/>
              </a:xfrm>
              <a:prstGeom prst="rect">
                <a:avLst/>
              </a:prstGeom>
              <a:solidFill>
                <a:schemeClr val="bg1"/>
              </a:solidFill>
              <a:ln w="9525">
                <a:noFill/>
                <a:miter lim="800000"/>
                <a:headEnd/>
                <a:tailEnd/>
              </a:ln>
            </p:spPr>
            <p:txBody>
              <a:bodyPr wrap="square">
                <a:spAutoFit/>
              </a:bodyPr>
              <a:lstStyle/>
              <a:p>
                <a:pPr fontAlgn="base">
                  <a:spcBef>
                    <a:spcPct val="0"/>
                  </a:spcBef>
                  <a:spcAft>
                    <a:spcPct val="0"/>
                  </a:spcAft>
                </a:pPr>
                <a:r>
                  <a:rPr lang="en-US" sz="1400" b="1" dirty="0">
                    <a:solidFill>
                      <a:prstClr val="black"/>
                    </a:solidFill>
                    <a:cs typeface="Calibri" panose="020F0502020204030204" pitchFamily="34" charset="0"/>
                  </a:rPr>
                  <a:t>Diacetylmorphine (Heroin)</a:t>
                </a:r>
              </a:p>
            </p:txBody>
          </p:sp>
          <p:sp>
            <p:nvSpPr>
              <p:cNvPr id="15" name="TextBox 17"/>
              <p:cNvSpPr txBox="1">
                <a:spLocks noChangeArrowheads="1"/>
              </p:cNvSpPr>
              <p:nvPr/>
            </p:nvSpPr>
            <p:spPr bwMode="auto">
              <a:xfrm>
                <a:off x="4445251" y="3804063"/>
                <a:ext cx="1650750" cy="307777"/>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400" b="1" dirty="0">
                    <a:solidFill>
                      <a:prstClr val="black"/>
                    </a:solidFill>
                    <a:cs typeface="Calibri" panose="020F0502020204030204" pitchFamily="34" charset="0"/>
                  </a:rPr>
                  <a:t>Hydrocodone</a:t>
                </a:r>
              </a:p>
            </p:txBody>
          </p:sp>
          <p:sp>
            <p:nvSpPr>
              <p:cNvPr id="16" name="TextBox 19"/>
              <p:cNvSpPr txBox="1">
                <a:spLocks noChangeArrowheads="1"/>
              </p:cNvSpPr>
              <p:nvPr/>
            </p:nvSpPr>
            <p:spPr bwMode="auto">
              <a:xfrm>
                <a:off x="8127908" y="3787831"/>
                <a:ext cx="1278642" cy="307777"/>
              </a:xfrm>
              <a:prstGeom prst="rect">
                <a:avLst/>
              </a:prstGeom>
              <a:solidFill>
                <a:schemeClr val="bg1"/>
              </a:solidFill>
              <a:ln w="9525">
                <a:noFill/>
                <a:miter lim="800000"/>
                <a:headEnd/>
                <a:tailEnd/>
              </a:ln>
            </p:spPr>
            <p:txBody>
              <a:bodyPr wrap="square">
                <a:spAutoFit/>
              </a:bodyPr>
              <a:lstStyle/>
              <a:p>
                <a:pPr algn="ctr" fontAlgn="base">
                  <a:spcBef>
                    <a:spcPct val="0"/>
                  </a:spcBef>
                  <a:spcAft>
                    <a:spcPct val="0"/>
                  </a:spcAft>
                </a:pPr>
                <a:r>
                  <a:rPr lang="en-US" sz="1400" b="1" dirty="0">
                    <a:solidFill>
                      <a:prstClr val="black"/>
                    </a:solidFill>
                    <a:cs typeface="Calibri" panose="020F0502020204030204" pitchFamily="34" charset="0"/>
                  </a:rPr>
                  <a:t>Oxycodone</a:t>
                </a:r>
              </a:p>
            </p:txBody>
          </p:sp>
          <p:sp>
            <p:nvSpPr>
              <p:cNvPr id="17" name="TextBox 20"/>
              <p:cNvSpPr txBox="1">
                <a:spLocks noChangeArrowheads="1"/>
              </p:cNvSpPr>
              <p:nvPr/>
            </p:nvSpPr>
            <p:spPr bwMode="auto">
              <a:xfrm>
                <a:off x="8993372" y="2311832"/>
                <a:ext cx="1403839" cy="307777"/>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n-US" sz="1400" b="1" dirty="0">
                    <a:solidFill>
                      <a:prstClr val="black"/>
                    </a:solidFill>
                    <a:cs typeface="Calibri" panose="020F0502020204030204" pitchFamily="34" charset="0"/>
                  </a:rPr>
                  <a:t>Oxymorphone</a:t>
                </a:r>
              </a:p>
            </p:txBody>
          </p:sp>
        </p:grpSp>
        <p:cxnSp>
          <p:nvCxnSpPr>
            <p:cNvPr id="18" name="Straight Arrow Connector 17"/>
            <p:cNvCxnSpPr/>
            <p:nvPr/>
          </p:nvCxnSpPr>
          <p:spPr>
            <a:xfrm flipH="1">
              <a:off x="5094867" y="1339314"/>
              <a:ext cx="688615" cy="74020"/>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66041" y="1343055"/>
              <a:ext cx="727331" cy="49758"/>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783481" y="2061228"/>
              <a:ext cx="594714" cy="659545"/>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068377" y="2202133"/>
              <a:ext cx="11531" cy="829994"/>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915062" y="1951769"/>
              <a:ext cx="425690" cy="476366"/>
            </a:xfrm>
            <a:prstGeom prst="straightConnector1">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20575" y="-477306"/>
            <a:ext cx="7746147" cy="2614737"/>
            <a:chOff x="520575" y="-477306"/>
            <a:chExt cx="7746147" cy="2614737"/>
          </a:xfrm>
        </p:grpSpPr>
        <p:pic>
          <p:nvPicPr>
            <p:cNvPr id="29" name="Picture 2"/>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34381" r="33162" b="58485"/>
            <a:stretch/>
          </p:blipFill>
          <p:spPr bwMode="auto">
            <a:xfrm>
              <a:off x="5936234" y="409302"/>
              <a:ext cx="2259914" cy="1728129"/>
            </a:xfrm>
            <a:prstGeom prst="rect">
              <a:avLst/>
            </a:prstGeom>
            <a:noFill/>
            <a:ln w="9525">
              <a:noFill/>
              <a:miter lim="800000"/>
              <a:headEnd/>
              <a:tailEnd/>
            </a:ln>
          </p:spPr>
        </p:pic>
        <p:sp>
          <p:nvSpPr>
            <p:cNvPr id="23" name="TextBox 22"/>
            <p:cNvSpPr txBox="1"/>
            <p:nvPr/>
          </p:nvSpPr>
          <p:spPr>
            <a:xfrm>
              <a:off x="5819145" y="-477306"/>
              <a:ext cx="2447577" cy="2555718"/>
            </a:xfrm>
            <a:prstGeom prst="rect">
              <a:avLst/>
            </a:prstGeom>
            <a:noFill/>
          </p:spPr>
          <p:txBody>
            <a:bodyPr wrap="square" rtlCol="0">
              <a:prstTxWarp prst="textArchDown">
                <a:avLst>
                  <a:gd name="adj" fmla="val 720688"/>
                </a:avLst>
              </a:prstTxWarp>
              <a:spAutoFit/>
            </a:bodyPr>
            <a:lstStyle/>
            <a:p>
              <a:pPr algn="ctr" fontAlgn="base">
                <a:spcBef>
                  <a:spcPct val="0"/>
                </a:spcBef>
                <a:spcAft>
                  <a:spcPct val="0"/>
                </a:spcAft>
              </a:pPr>
              <a:r>
                <a:rPr lang="en-US" b="1" dirty="0">
                  <a:solidFill>
                    <a:srgbClr val="E31837"/>
                  </a:solidFill>
                </a:rPr>
                <a:t>Opiates:</a:t>
              </a:r>
              <a:r>
                <a:rPr lang="en-US" b="1" dirty="0">
                  <a:solidFill>
                    <a:prstClr val="black"/>
                  </a:solidFill>
                </a:rPr>
                <a:t> Codeine and Morphine</a:t>
              </a:r>
            </a:p>
          </p:txBody>
        </p:sp>
        <p:sp>
          <p:nvSpPr>
            <p:cNvPr id="33" name="Text Box 4"/>
            <p:cNvSpPr txBox="1">
              <a:spLocks noChangeArrowheads="1"/>
            </p:cNvSpPr>
            <p:nvPr/>
          </p:nvSpPr>
          <p:spPr bwMode="auto">
            <a:xfrm>
              <a:off x="520575" y="1556596"/>
              <a:ext cx="2908300" cy="395173"/>
            </a:xfrm>
            <a:prstGeom prst="rect">
              <a:avLst/>
            </a:prstGeom>
            <a:noFill/>
            <a:ln w="9525">
              <a:noFill/>
              <a:miter lim="800000"/>
              <a:headEnd/>
              <a:tailEnd/>
            </a:ln>
          </p:spPr>
          <p:txBody>
            <a:bodyPr>
              <a:spAutoFit/>
            </a:bodyPr>
            <a:lstStyle/>
            <a:p>
              <a:pPr algn="r" eaLnBrk="0" fontAlgn="base" hangingPunct="0">
                <a:lnSpc>
                  <a:spcPct val="80000"/>
                </a:lnSpc>
                <a:spcBef>
                  <a:spcPct val="0"/>
                </a:spcBef>
                <a:spcAft>
                  <a:spcPct val="0"/>
                </a:spcAft>
              </a:pPr>
              <a:r>
                <a:rPr lang="en-US" sz="2400" b="1" dirty="0">
                  <a:solidFill>
                    <a:prstClr val="black"/>
                  </a:solidFill>
                  <a:cs typeface="Calibri" panose="020F0502020204030204" pitchFamily="34" charset="0"/>
                </a:rPr>
                <a:t>Natural </a:t>
              </a:r>
              <a:r>
                <a:rPr lang="en-US" sz="2400" b="1" dirty="0">
                  <a:solidFill>
                    <a:srgbClr val="E31837"/>
                  </a:solidFill>
                  <a:cs typeface="Calibri" panose="020F0502020204030204" pitchFamily="34" charset="0"/>
                </a:rPr>
                <a:t>(</a:t>
              </a:r>
              <a:r>
                <a:rPr lang="en-US" sz="2400" b="1" dirty="0" smtClean="0">
                  <a:solidFill>
                    <a:srgbClr val="E31837"/>
                  </a:solidFill>
                  <a:cs typeface="Calibri" panose="020F0502020204030204" pitchFamily="34" charset="0"/>
                </a:rPr>
                <a:t>Opiates)</a:t>
              </a:r>
              <a:endParaRPr lang="en-US" sz="2400" b="1" dirty="0">
                <a:solidFill>
                  <a:srgbClr val="E31837"/>
                </a:solidFill>
                <a:cs typeface="Calibri" panose="020F0502020204030204" pitchFamily="34" charset="0"/>
              </a:endParaRPr>
            </a:p>
          </p:txBody>
        </p:sp>
      </p:grpSp>
      <p:sp>
        <p:nvSpPr>
          <p:cNvPr id="11" name="TextBox 10"/>
          <p:cNvSpPr txBox="1"/>
          <p:nvPr/>
        </p:nvSpPr>
        <p:spPr>
          <a:xfrm>
            <a:off x="-1" y="-4514"/>
            <a:ext cx="3534523" cy="769441"/>
          </a:xfrm>
          <a:prstGeom prst="rect">
            <a:avLst/>
          </a:prstGeom>
          <a:solidFill>
            <a:srgbClr val="00264D"/>
          </a:solid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Opioids</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9511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06400" y="1295400"/>
            <a:ext cx="11277600" cy="3886200"/>
          </a:xfrm>
          <a:noFill/>
        </p:spPr>
        <p:txBody>
          <a:bodyPr/>
          <a:lstStyle/>
          <a:p>
            <a:pPr>
              <a:spcBef>
                <a:spcPct val="40000"/>
              </a:spcBef>
              <a:buFontTx/>
              <a:buNone/>
              <a:defRPr/>
            </a:pPr>
            <a:r>
              <a:rPr lang="en-US" altLang="en-US" sz="2800" b="1" dirty="0" smtClean="0">
                <a:solidFill>
                  <a:srgbClr val="000000"/>
                </a:solidFill>
              </a:rPr>
              <a:t>6 months later</a:t>
            </a:r>
          </a:p>
          <a:p>
            <a:pPr>
              <a:spcBef>
                <a:spcPct val="40000"/>
              </a:spcBef>
              <a:defRPr/>
            </a:pPr>
            <a:endParaRPr lang="en-US" altLang="en-US" sz="2800" dirty="0" smtClean="0">
              <a:solidFill>
                <a:srgbClr val="000000"/>
              </a:solidFill>
            </a:endParaRPr>
          </a:p>
          <a:p>
            <a:pPr>
              <a:spcBef>
                <a:spcPct val="40000"/>
              </a:spcBef>
              <a:defRPr/>
            </a:pPr>
            <a:r>
              <a:rPr lang="en-US" altLang="en-US" sz="2800" dirty="0">
                <a:solidFill>
                  <a:srgbClr val="000000"/>
                </a:solidFill>
              </a:rPr>
              <a:t>H</a:t>
            </a:r>
            <a:r>
              <a:rPr lang="en-US" altLang="en-US" sz="2800" dirty="0" smtClean="0">
                <a:solidFill>
                  <a:srgbClr val="000000"/>
                </a:solidFill>
              </a:rPr>
              <a:t>e presents to your primary care clinic requesting treatment for his heroin addiction</a:t>
            </a:r>
          </a:p>
          <a:p>
            <a:pPr marL="0" indent="0">
              <a:spcBef>
                <a:spcPct val="40000"/>
              </a:spcBef>
              <a:buFontTx/>
              <a:buNone/>
              <a:defRPr/>
            </a:pPr>
            <a:endParaRPr lang="en-US" altLang="en-US" sz="2800" dirty="0" smtClean="0">
              <a:solidFill>
                <a:srgbClr val="000000"/>
              </a:solidFill>
            </a:endParaRPr>
          </a:p>
          <a:p>
            <a:pPr>
              <a:spcBef>
                <a:spcPct val="40000"/>
              </a:spcBef>
              <a:defRPr/>
            </a:pPr>
            <a:r>
              <a:rPr lang="en-US" altLang="en-US" sz="2800" dirty="0">
                <a:solidFill>
                  <a:srgbClr val="000000"/>
                </a:solidFill>
              </a:rPr>
              <a:t>H</a:t>
            </a:r>
            <a:r>
              <a:rPr lang="en-US" altLang="en-US" sz="2800" dirty="0" smtClean="0">
                <a:solidFill>
                  <a:srgbClr val="000000"/>
                </a:solidFill>
              </a:rPr>
              <a:t>e has been using heroin since the day he left the hospital</a:t>
            </a:r>
          </a:p>
        </p:txBody>
      </p:sp>
      <p:sp>
        <p:nvSpPr>
          <p:cNvPr id="21507" name="Text Box 5"/>
          <p:cNvSpPr txBox="1">
            <a:spLocks noChangeArrowheads="1"/>
          </p:cNvSpPr>
          <p:nvPr/>
        </p:nvSpPr>
        <p:spPr bwMode="auto">
          <a:xfrm>
            <a:off x="0" y="0"/>
            <a:ext cx="12192000" cy="769441"/>
          </a:xfrm>
          <a:prstGeom prst="rect">
            <a:avLst/>
          </a:prstGeom>
          <a:solidFill>
            <a:schemeClr val="tx2">
              <a:lumMod val="75000"/>
            </a:schemeClr>
          </a:solidFill>
          <a:ln>
            <a:noFill/>
          </a:ln>
          <a:effectLst/>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4400" b="1" dirty="0" smtClean="0">
                <a:solidFill>
                  <a:schemeClr val="bg1"/>
                </a:solidFill>
                <a:effectLst>
                  <a:outerShdw blurRad="38100" dist="38100" dir="2700000" algn="tl">
                    <a:srgbClr val="000000">
                      <a:alpha val="43137"/>
                    </a:srgbClr>
                  </a:outerShdw>
                </a:effectLst>
              </a:rPr>
              <a:t>Case continued</a:t>
            </a:r>
          </a:p>
        </p:txBody>
      </p:sp>
    </p:spTree>
    <p:custDataLst>
      <p:tags r:id="rId1"/>
    </p:custDataLst>
    <p:extLst>
      <p:ext uri="{BB962C8B-B14F-4D97-AF65-F5344CB8AC3E}">
        <p14:creationId xmlns:p14="http://schemas.microsoft.com/office/powerpoint/2010/main" val="3804865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body" idx="1"/>
          </p:nvPr>
        </p:nvSpPr>
        <p:spPr>
          <a:xfrm>
            <a:off x="457200" y="723900"/>
            <a:ext cx="11277600" cy="5819404"/>
          </a:xfrm>
          <a:noFill/>
        </p:spPr>
        <p:txBody>
          <a:bodyPr/>
          <a:lstStyle/>
          <a:p>
            <a:pPr>
              <a:buFontTx/>
              <a:buNone/>
            </a:pPr>
            <a:r>
              <a:rPr lang="en-US" altLang="en-US" sz="2800" b="1" dirty="0" smtClean="0">
                <a:solidFill>
                  <a:srgbClr val="000000"/>
                </a:solidFill>
              </a:rPr>
              <a:t>Recommended options from primary care</a:t>
            </a:r>
          </a:p>
          <a:p>
            <a:pPr lvl="1">
              <a:buFontTx/>
              <a:buChar char="•"/>
            </a:pPr>
            <a:r>
              <a:rPr lang="en-US" altLang="en-US" sz="2400" dirty="0" smtClean="0">
                <a:solidFill>
                  <a:srgbClr val="000000"/>
                </a:solidFill>
              </a:rPr>
              <a:t>Narcotics Anonymous (NA)</a:t>
            </a:r>
          </a:p>
          <a:p>
            <a:pPr lvl="1">
              <a:buFontTx/>
              <a:buChar char="•"/>
            </a:pPr>
            <a:r>
              <a:rPr lang="en-US" altLang="en-US" sz="2400" dirty="0" smtClean="0">
                <a:solidFill>
                  <a:srgbClr val="000000"/>
                </a:solidFill>
              </a:rPr>
              <a:t>Clonidine + NSAID + benzodiazepine + …</a:t>
            </a:r>
          </a:p>
          <a:p>
            <a:pPr lvl="1">
              <a:buFontTx/>
              <a:buChar char="•"/>
            </a:pPr>
            <a:r>
              <a:rPr lang="en-US" altLang="en-US" sz="2400" dirty="0" smtClean="0">
                <a:solidFill>
                  <a:srgbClr val="000000"/>
                </a:solidFill>
              </a:rPr>
              <a:t>Naltrexone (</a:t>
            </a:r>
            <a:r>
              <a:rPr lang="en-US" altLang="en-US" sz="2400" dirty="0" err="1" smtClean="0">
                <a:solidFill>
                  <a:srgbClr val="000000"/>
                </a:solidFill>
              </a:rPr>
              <a:t>po</a:t>
            </a:r>
            <a:r>
              <a:rPr lang="en-US" altLang="en-US" sz="2400" dirty="0" smtClean="0">
                <a:solidFill>
                  <a:srgbClr val="000000"/>
                </a:solidFill>
              </a:rPr>
              <a:t> or injectable) after </a:t>
            </a:r>
            <a:r>
              <a:rPr lang="en-US" altLang="en-US" sz="2400" dirty="0" smtClean="0">
                <a:solidFill>
                  <a:srgbClr val="000000"/>
                </a:solidFill>
              </a:rPr>
              <a:t>abstinence for 7-10 days</a:t>
            </a:r>
            <a:endParaRPr lang="en-US" altLang="en-US" sz="2400" dirty="0" smtClean="0">
              <a:solidFill>
                <a:srgbClr val="000000"/>
              </a:solidFill>
            </a:endParaRPr>
          </a:p>
          <a:p>
            <a:pPr lvl="1">
              <a:buFontTx/>
              <a:buChar char="•"/>
            </a:pPr>
            <a:r>
              <a:rPr lang="en-US" altLang="en-US" sz="2400" dirty="0" smtClean="0">
                <a:solidFill>
                  <a:srgbClr val="000000"/>
                </a:solidFill>
              </a:rPr>
              <a:t>Buprenorphine maintenance (if </a:t>
            </a:r>
            <a:r>
              <a:rPr lang="en-US" altLang="en-US" sz="2400" dirty="0" smtClean="0">
                <a:solidFill>
                  <a:srgbClr val="000000"/>
                </a:solidFill>
              </a:rPr>
              <a:t>“X” waivered</a:t>
            </a:r>
            <a:r>
              <a:rPr lang="en-US" altLang="en-US" sz="2400" dirty="0" smtClean="0">
                <a:solidFill>
                  <a:srgbClr val="000000"/>
                </a:solidFill>
              </a:rPr>
              <a:t>)</a:t>
            </a:r>
          </a:p>
          <a:p>
            <a:pPr lvl="1">
              <a:buFontTx/>
              <a:buChar char="•"/>
            </a:pPr>
            <a:r>
              <a:rPr lang="en-US" altLang="en-US" sz="2400" dirty="0" smtClean="0">
                <a:solidFill>
                  <a:srgbClr val="000000"/>
                </a:solidFill>
              </a:rPr>
              <a:t>Overdose prevention education and naloxone</a:t>
            </a:r>
          </a:p>
          <a:p>
            <a:pPr lvl="1">
              <a:buFontTx/>
              <a:buChar char="•"/>
            </a:pPr>
            <a:r>
              <a:rPr lang="en-US" altLang="en-US" sz="2400" dirty="0" smtClean="0">
                <a:solidFill>
                  <a:srgbClr val="000000"/>
                </a:solidFill>
              </a:rPr>
              <a:t>Referral </a:t>
            </a:r>
          </a:p>
          <a:p>
            <a:pPr lvl="3">
              <a:buFontTx/>
              <a:buChar char="•"/>
            </a:pPr>
            <a:r>
              <a:rPr lang="en-US" altLang="en-US" dirty="0" smtClean="0">
                <a:solidFill>
                  <a:srgbClr val="000000"/>
                </a:solidFill>
              </a:rPr>
              <a:t>Detoxification </a:t>
            </a:r>
            <a:r>
              <a:rPr lang="en-US" altLang="en-US" dirty="0" smtClean="0">
                <a:solidFill>
                  <a:srgbClr val="000000"/>
                </a:solidFill>
              </a:rPr>
              <a:t>(medically supervised withdrawal) program</a:t>
            </a:r>
            <a:endParaRPr lang="en-US" altLang="en-US" dirty="0" smtClean="0">
              <a:solidFill>
                <a:srgbClr val="000000"/>
              </a:solidFill>
            </a:endParaRPr>
          </a:p>
          <a:p>
            <a:pPr lvl="3">
              <a:buFontTx/>
              <a:buChar char="•"/>
            </a:pPr>
            <a:r>
              <a:rPr lang="en-US" altLang="en-US" dirty="0" smtClean="0">
                <a:solidFill>
                  <a:srgbClr val="000000"/>
                </a:solidFill>
              </a:rPr>
              <a:t>Methadone </a:t>
            </a:r>
            <a:r>
              <a:rPr lang="en-US" altLang="en-US" dirty="0" smtClean="0">
                <a:solidFill>
                  <a:srgbClr val="000000"/>
                </a:solidFill>
              </a:rPr>
              <a:t>maintenance (Opioid Treatment Program)</a:t>
            </a:r>
            <a:endParaRPr lang="en-US" altLang="en-US" dirty="0" smtClean="0">
              <a:solidFill>
                <a:srgbClr val="000000"/>
              </a:solidFill>
            </a:endParaRPr>
          </a:p>
          <a:p>
            <a:pPr lvl="3">
              <a:buFontTx/>
              <a:buChar char="•"/>
            </a:pPr>
            <a:r>
              <a:rPr lang="en-US" altLang="en-US" dirty="0" smtClean="0">
                <a:solidFill>
                  <a:srgbClr val="000000"/>
                </a:solidFill>
              </a:rPr>
              <a:t>Buprenorphine maintenance (if not waivered)</a:t>
            </a:r>
          </a:p>
          <a:p>
            <a:pPr lvl="3">
              <a:buFontTx/>
              <a:buChar char="•"/>
            </a:pPr>
            <a:r>
              <a:rPr lang="en-US" altLang="en-US" dirty="0" smtClean="0">
                <a:solidFill>
                  <a:srgbClr val="000000"/>
                </a:solidFill>
              </a:rPr>
              <a:t>Harm </a:t>
            </a:r>
            <a:r>
              <a:rPr lang="en-US" altLang="en-US" dirty="0">
                <a:solidFill>
                  <a:srgbClr val="000000"/>
                </a:solidFill>
              </a:rPr>
              <a:t>reduction...syringe exchange, </a:t>
            </a:r>
            <a:r>
              <a:rPr lang="en-US" altLang="en-US" dirty="0" smtClean="0">
                <a:solidFill>
                  <a:srgbClr val="000000"/>
                </a:solidFill>
              </a:rPr>
              <a:t>HIV </a:t>
            </a:r>
            <a:r>
              <a:rPr lang="en-US" altLang="en-US" dirty="0">
                <a:solidFill>
                  <a:srgbClr val="000000"/>
                </a:solidFill>
              </a:rPr>
              <a:t>pre-exposure prophylaxis (</a:t>
            </a:r>
            <a:r>
              <a:rPr lang="en-US" altLang="en-US" dirty="0" err="1">
                <a:solidFill>
                  <a:srgbClr val="000000"/>
                </a:solidFill>
              </a:rPr>
              <a:t>PrEP</a:t>
            </a:r>
            <a:r>
              <a:rPr lang="en-US" altLang="en-US" dirty="0">
                <a:solidFill>
                  <a:srgbClr val="000000"/>
                </a:solidFill>
              </a:rPr>
              <a:t>) </a:t>
            </a:r>
            <a:endParaRPr lang="en-US" altLang="en-US" dirty="0" smtClean="0">
              <a:solidFill>
                <a:srgbClr val="000000"/>
              </a:solidFill>
            </a:endParaRPr>
          </a:p>
          <a:p>
            <a:pPr lvl="3">
              <a:buFontTx/>
              <a:buChar char="•"/>
            </a:pPr>
            <a:r>
              <a:rPr lang="en-US" altLang="en-US" dirty="0" smtClean="0">
                <a:solidFill>
                  <a:srgbClr val="000000"/>
                </a:solidFill>
              </a:rPr>
              <a:t>Outpatient </a:t>
            </a:r>
            <a:r>
              <a:rPr lang="en-US" altLang="en-US" dirty="0" smtClean="0">
                <a:solidFill>
                  <a:srgbClr val="000000"/>
                </a:solidFill>
              </a:rPr>
              <a:t>counseling</a:t>
            </a:r>
          </a:p>
        </p:txBody>
      </p:sp>
      <p:sp>
        <p:nvSpPr>
          <p:cNvPr id="22531" name="Text Box 5"/>
          <p:cNvSpPr txBox="1">
            <a:spLocks noChangeArrowheads="1"/>
          </p:cNvSpPr>
          <p:nvPr/>
        </p:nvSpPr>
        <p:spPr bwMode="auto">
          <a:xfrm>
            <a:off x="0" y="0"/>
            <a:ext cx="12192000" cy="769441"/>
          </a:xfrm>
          <a:prstGeom prst="rect">
            <a:avLst/>
          </a:prstGeom>
          <a:solidFill>
            <a:schemeClr val="tx2">
              <a:lumMod val="75000"/>
            </a:schemeClr>
          </a:solidFill>
          <a:ln>
            <a:noFill/>
          </a:ln>
          <a:effectLst/>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4400" b="1" dirty="0" smtClean="0">
                <a:solidFill>
                  <a:schemeClr val="bg1"/>
                </a:solidFill>
                <a:effectLst>
                  <a:outerShdw blurRad="38100" dist="38100" dir="2700000" algn="tl">
                    <a:srgbClr val="000000">
                      <a:alpha val="43137"/>
                    </a:srgbClr>
                  </a:outerShdw>
                </a:effectLst>
              </a:rPr>
              <a:t>Case continued</a:t>
            </a:r>
          </a:p>
        </p:txBody>
      </p:sp>
    </p:spTree>
    <p:custDataLst>
      <p:tags r:id="rId1"/>
    </p:custDataLst>
    <p:extLst>
      <p:ext uri="{BB962C8B-B14F-4D97-AF65-F5344CB8AC3E}">
        <p14:creationId xmlns:p14="http://schemas.microsoft.com/office/powerpoint/2010/main" val="178562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98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98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987">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98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98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9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12192000" cy="1143000"/>
          </a:xfrm>
          <a:solidFill>
            <a:schemeClr val="tx2">
              <a:lumMod val="75000"/>
            </a:schemeClr>
          </a:solidFill>
        </p:spPr>
        <p:txBody>
          <a:bodyPr lIns="90488" tIns="44450" rIns="90488" bIns="44450"/>
          <a:lstStyle/>
          <a:p>
            <a:r>
              <a:rPr lang="en-US" altLang="en-US" b="1" dirty="0" smtClean="0">
                <a:solidFill>
                  <a:schemeClr val="bg1"/>
                </a:solidFill>
                <a:effectLst>
                  <a:outerShdw blurRad="38100" dist="38100" dir="2700000" algn="tl">
                    <a:srgbClr val="000000">
                      <a:alpha val="43137"/>
                    </a:srgbClr>
                  </a:outerShdw>
                </a:effectLst>
              </a:rPr>
              <a:t>Opioid Detoxification Outcomes</a:t>
            </a:r>
          </a:p>
        </p:txBody>
      </p:sp>
      <p:sp>
        <p:nvSpPr>
          <p:cNvPr id="23555" name="Rectangle 3"/>
          <p:cNvSpPr>
            <a:spLocks noGrp="1" noChangeArrowheads="1"/>
          </p:cNvSpPr>
          <p:nvPr>
            <p:ph type="body" idx="1"/>
          </p:nvPr>
        </p:nvSpPr>
        <p:spPr>
          <a:xfrm>
            <a:off x="508000" y="1752600"/>
            <a:ext cx="11074400" cy="33258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smtClean="0">
                <a:solidFill>
                  <a:srgbClr val="000000"/>
                </a:solidFill>
              </a:rPr>
              <a:t>Low rates of retention in treatment</a:t>
            </a:r>
          </a:p>
          <a:p>
            <a:r>
              <a:rPr lang="en-US" altLang="en-US" dirty="0" smtClean="0">
                <a:solidFill>
                  <a:srgbClr val="000000"/>
                </a:solidFill>
              </a:rPr>
              <a:t>High rates of relapse post-treatment</a:t>
            </a:r>
          </a:p>
          <a:p>
            <a:pPr lvl="1">
              <a:buFont typeface="Arial" charset="0"/>
              <a:buChar char="•"/>
            </a:pPr>
            <a:r>
              <a:rPr lang="en-US" altLang="en-US" dirty="0" smtClean="0">
                <a:solidFill>
                  <a:srgbClr val="000000"/>
                </a:solidFill>
              </a:rPr>
              <a:t>&lt; 50% abstinent at 6 months</a:t>
            </a:r>
          </a:p>
          <a:p>
            <a:pPr lvl="1">
              <a:buFont typeface="Arial" charset="0"/>
              <a:buChar char="•"/>
            </a:pPr>
            <a:r>
              <a:rPr lang="en-US" altLang="en-US" dirty="0" smtClean="0">
                <a:solidFill>
                  <a:srgbClr val="000000"/>
                </a:solidFill>
              </a:rPr>
              <a:t>&lt; 15% abstinent at 12 months</a:t>
            </a:r>
          </a:p>
          <a:p>
            <a:pPr lvl="1">
              <a:buFont typeface="Arial" charset="0"/>
              <a:buChar char="•"/>
            </a:pPr>
            <a:r>
              <a:rPr lang="en-US" altLang="en-US" dirty="0" smtClean="0">
                <a:solidFill>
                  <a:srgbClr val="000000"/>
                </a:solidFill>
              </a:rPr>
              <a:t>Increased rates of overdose due to decreased tolerance</a:t>
            </a:r>
          </a:p>
        </p:txBody>
      </p:sp>
      <p:sp>
        <p:nvSpPr>
          <p:cNvPr id="23556" name="Text Box 4"/>
          <p:cNvSpPr txBox="1">
            <a:spLocks noChangeArrowheads="1"/>
          </p:cNvSpPr>
          <p:nvPr/>
        </p:nvSpPr>
        <p:spPr bwMode="auto">
          <a:xfrm>
            <a:off x="406402" y="5715001"/>
            <a:ext cx="327807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smtClean="0">
                <a:solidFill>
                  <a:srgbClr val="FFFFFF"/>
                </a:solidFill>
              </a:rPr>
              <a:t>O’Connor PG </a:t>
            </a:r>
            <a:r>
              <a:rPr lang="en-US" altLang="en-US" sz="1800" i="1" smtClean="0">
                <a:solidFill>
                  <a:srgbClr val="FFFFFF"/>
                </a:solidFill>
              </a:rPr>
              <a:t>JAMA</a:t>
            </a:r>
            <a:r>
              <a:rPr lang="en-US" altLang="en-US" sz="1800" smtClean="0">
                <a:solidFill>
                  <a:srgbClr val="FFFFFF"/>
                </a:solidFill>
              </a:rPr>
              <a:t> 2005</a:t>
            </a:r>
          </a:p>
          <a:p>
            <a:pPr fontAlgn="base">
              <a:spcBef>
                <a:spcPct val="0"/>
              </a:spcBef>
              <a:spcAft>
                <a:spcPct val="0"/>
              </a:spcAft>
              <a:buFontTx/>
              <a:buNone/>
            </a:pPr>
            <a:r>
              <a:rPr lang="en-US" altLang="en-US" sz="1800" smtClean="0">
                <a:solidFill>
                  <a:srgbClr val="FFFFFF"/>
                </a:solidFill>
              </a:rPr>
              <a:t>Mattick RP, Hall WD. </a:t>
            </a:r>
            <a:r>
              <a:rPr lang="en-US" altLang="en-US" sz="1800" i="1" smtClean="0">
                <a:solidFill>
                  <a:srgbClr val="FFFFFF"/>
                </a:solidFill>
              </a:rPr>
              <a:t>Lancet</a:t>
            </a:r>
            <a:r>
              <a:rPr lang="en-US" altLang="en-US" sz="1800" smtClean="0">
                <a:solidFill>
                  <a:srgbClr val="FFFFFF"/>
                </a:solidFill>
              </a:rPr>
              <a:t> 1996</a:t>
            </a:r>
          </a:p>
          <a:p>
            <a:pPr fontAlgn="base">
              <a:spcBef>
                <a:spcPct val="0"/>
              </a:spcBef>
              <a:spcAft>
                <a:spcPct val="0"/>
              </a:spcAft>
              <a:buFontTx/>
              <a:buNone/>
            </a:pPr>
            <a:r>
              <a:rPr lang="en-US" altLang="en-US" sz="1800" smtClean="0">
                <a:solidFill>
                  <a:srgbClr val="FFFFFF"/>
                </a:solidFill>
              </a:rPr>
              <a:t>Stimmel B et al. </a:t>
            </a:r>
            <a:r>
              <a:rPr lang="en-US" altLang="en-US" sz="1800" i="1" smtClean="0">
                <a:solidFill>
                  <a:srgbClr val="FFFFFF"/>
                </a:solidFill>
              </a:rPr>
              <a:t>JAMA</a:t>
            </a:r>
            <a:r>
              <a:rPr lang="en-US" altLang="en-US" sz="1800" smtClean="0">
                <a:solidFill>
                  <a:srgbClr val="FFFFFF"/>
                </a:solidFill>
              </a:rPr>
              <a:t> 1977</a:t>
            </a:r>
          </a:p>
        </p:txBody>
      </p:sp>
    </p:spTree>
    <p:custDataLst>
      <p:tags r:id="rId1"/>
    </p:custDataLst>
    <p:extLst>
      <p:ext uri="{BB962C8B-B14F-4D97-AF65-F5344CB8AC3E}">
        <p14:creationId xmlns:p14="http://schemas.microsoft.com/office/powerpoint/2010/main" val="15008836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2192000" cy="1066800"/>
          </a:xfrm>
          <a:solidFill>
            <a:schemeClr val="tx2">
              <a:lumMod val="75000"/>
            </a:schemeClr>
          </a:solidFill>
        </p:spPr>
        <p:txBody>
          <a:bodyPr lIns="90488" tIns="44450" rIns="90488" bIns="44450"/>
          <a:lstStyle/>
          <a:p>
            <a:r>
              <a:rPr lang="en-US" altLang="en-US" b="1" dirty="0" smtClean="0">
                <a:solidFill>
                  <a:schemeClr val="bg1"/>
                </a:solidFill>
                <a:effectLst>
                  <a:outerShdw blurRad="38100" dist="38100" dir="2700000" algn="tl">
                    <a:srgbClr val="000000">
                      <a:alpha val="43137"/>
                    </a:srgbClr>
                  </a:outerShdw>
                </a:effectLst>
              </a:rPr>
              <a:t>Reasons for Relapse</a:t>
            </a:r>
          </a:p>
        </p:txBody>
      </p:sp>
      <p:sp>
        <p:nvSpPr>
          <p:cNvPr id="24579" name="Rectangle 3"/>
          <p:cNvSpPr>
            <a:spLocks noGrp="1" noChangeArrowheads="1"/>
          </p:cNvSpPr>
          <p:nvPr>
            <p:ph type="body" idx="1"/>
          </p:nvPr>
        </p:nvSpPr>
        <p:spPr>
          <a:xfrm>
            <a:off x="508000" y="1295400"/>
            <a:ext cx="11379200" cy="4876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Clr>
                <a:schemeClr val="tx2"/>
              </a:buClr>
              <a:buSzPct val="120000"/>
            </a:pPr>
            <a:r>
              <a:rPr lang="en-US" altLang="en-US" sz="3600" dirty="0" smtClean="0">
                <a:solidFill>
                  <a:srgbClr val="000000"/>
                </a:solidFill>
              </a:rPr>
              <a:t>Protracted abstinence syndrome</a:t>
            </a:r>
          </a:p>
          <a:p>
            <a:pPr lvl="1">
              <a:buFont typeface="Arial" charset="0"/>
              <a:buChar char="•"/>
            </a:pPr>
            <a:r>
              <a:rPr lang="en-US" altLang="en-US" dirty="0" smtClean="0">
                <a:solidFill>
                  <a:srgbClr val="000000"/>
                </a:solidFill>
              </a:rPr>
              <a:t>Secondary to derangement of endogenous opioid receptor system</a:t>
            </a:r>
          </a:p>
          <a:p>
            <a:pPr lvl="1">
              <a:buFont typeface="Arial" charset="0"/>
              <a:buChar char="•"/>
            </a:pPr>
            <a:r>
              <a:rPr lang="en-US" altLang="en-US" dirty="0" smtClean="0">
                <a:solidFill>
                  <a:srgbClr val="000000"/>
                </a:solidFill>
              </a:rPr>
              <a:t>Symptoms</a:t>
            </a:r>
          </a:p>
          <a:p>
            <a:pPr lvl="2"/>
            <a:r>
              <a:rPr lang="en-US" altLang="en-US" dirty="0" smtClean="0">
                <a:solidFill>
                  <a:srgbClr val="000000"/>
                </a:solidFill>
              </a:rPr>
              <a:t>Generalized malaise, fatigue, insomnia</a:t>
            </a:r>
          </a:p>
          <a:p>
            <a:pPr lvl="2"/>
            <a:r>
              <a:rPr lang="en-US" altLang="en-US" dirty="0" smtClean="0">
                <a:solidFill>
                  <a:srgbClr val="000000"/>
                </a:solidFill>
              </a:rPr>
              <a:t>Poor tolerance to stress and pain</a:t>
            </a:r>
          </a:p>
          <a:p>
            <a:pPr lvl="2"/>
            <a:r>
              <a:rPr lang="en-US" altLang="en-US" dirty="0" smtClean="0">
                <a:solidFill>
                  <a:srgbClr val="000000"/>
                </a:solidFill>
              </a:rPr>
              <a:t>Opioid craving</a:t>
            </a:r>
          </a:p>
          <a:p>
            <a:pPr>
              <a:buClr>
                <a:schemeClr val="tx2"/>
              </a:buClr>
              <a:buSzPct val="120000"/>
            </a:pPr>
            <a:r>
              <a:rPr lang="en-US" altLang="en-US" sz="3600" dirty="0" smtClean="0">
                <a:solidFill>
                  <a:srgbClr val="000000"/>
                </a:solidFill>
              </a:rPr>
              <a:t>Conditioned cues (triggers)</a:t>
            </a:r>
          </a:p>
          <a:p>
            <a:pPr>
              <a:buClr>
                <a:schemeClr val="tx2"/>
              </a:buClr>
              <a:buSzPct val="120000"/>
            </a:pPr>
            <a:r>
              <a:rPr lang="en-US" altLang="en-US" sz="3600" dirty="0" smtClean="0">
                <a:solidFill>
                  <a:srgbClr val="000000"/>
                </a:solidFill>
              </a:rPr>
              <a:t>Priming with small dose of drug</a:t>
            </a:r>
          </a:p>
        </p:txBody>
      </p:sp>
    </p:spTree>
    <p:custDataLst>
      <p:tags r:id="rId1"/>
    </p:custDataLst>
    <p:extLst>
      <p:ext uri="{BB962C8B-B14F-4D97-AF65-F5344CB8AC3E}">
        <p14:creationId xmlns:p14="http://schemas.microsoft.com/office/powerpoint/2010/main" val="133073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12192000" cy="838200"/>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rPr>
              <a:t>Medications for OUD Treatment</a:t>
            </a:r>
          </a:p>
        </p:txBody>
      </p:sp>
      <p:sp>
        <p:nvSpPr>
          <p:cNvPr id="443395" name="Rectangle 3"/>
          <p:cNvSpPr>
            <a:spLocks noGrp="1" noChangeArrowheads="1"/>
          </p:cNvSpPr>
          <p:nvPr>
            <p:ph type="body" idx="1"/>
          </p:nvPr>
        </p:nvSpPr>
        <p:spPr>
          <a:xfrm>
            <a:off x="203200" y="1066800"/>
            <a:ext cx="7823200" cy="5410200"/>
          </a:xfrm>
        </p:spPr>
        <p:txBody>
          <a:bodyPr/>
          <a:lstStyle/>
          <a:p>
            <a:pPr marL="0" indent="0">
              <a:lnSpc>
                <a:spcPct val="90000"/>
              </a:lnSpc>
              <a:spcBef>
                <a:spcPct val="40000"/>
              </a:spcBef>
              <a:buFontTx/>
              <a:buNone/>
              <a:defRPr/>
            </a:pPr>
            <a:r>
              <a:rPr lang="en-US" altLang="en-US" dirty="0">
                <a:solidFill>
                  <a:srgbClr val="000000"/>
                </a:solidFill>
              </a:rPr>
              <a:t>Options</a:t>
            </a:r>
          </a:p>
          <a:p>
            <a:pPr>
              <a:lnSpc>
                <a:spcPct val="90000"/>
              </a:lnSpc>
              <a:spcBef>
                <a:spcPct val="40000"/>
              </a:spcBef>
              <a:buClr>
                <a:schemeClr val="tx2"/>
              </a:buClr>
              <a:buFont typeface="Arial" pitchFamily="34" charset="0"/>
              <a:buChar char="•"/>
              <a:defRPr/>
            </a:pPr>
            <a:r>
              <a:rPr lang="en-US" altLang="en-US" sz="2400" b="1" dirty="0">
                <a:solidFill>
                  <a:srgbClr val="000000"/>
                </a:solidFill>
              </a:rPr>
              <a:t>Naltrexone</a:t>
            </a:r>
            <a:r>
              <a:rPr lang="en-US" altLang="en-US" sz="2400" dirty="0">
                <a:solidFill>
                  <a:srgbClr val="000000"/>
                </a:solidFill>
              </a:rPr>
              <a:t> </a:t>
            </a:r>
            <a:r>
              <a:rPr lang="en-US" altLang="en-US" sz="2400" dirty="0" smtClean="0">
                <a:solidFill>
                  <a:srgbClr val="000000"/>
                </a:solidFill>
              </a:rPr>
              <a:t>(full opioid </a:t>
            </a:r>
            <a:r>
              <a:rPr lang="en-US" altLang="en-US" sz="2400" dirty="0">
                <a:solidFill>
                  <a:srgbClr val="000000"/>
                </a:solidFill>
              </a:rPr>
              <a:t>antagonist)</a:t>
            </a:r>
          </a:p>
          <a:p>
            <a:pPr>
              <a:lnSpc>
                <a:spcPct val="90000"/>
              </a:lnSpc>
              <a:spcBef>
                <a:spcPct val="40000"/>
              </a:spcBef>
              <a:buClr>
                <a:schemeClr val="tx2"/>
              </a:buClr>
              <a:buFont typeface="Arial" pitchFamily="34" charset="0"/>
              <a:buChar char="•"/>
              <a:defRPr/>
            </a:pPr>
            <a:r>
              <a:rPr lang="en-US" altLang="en-US" sz="2400" b="1" dirty="0">
                <a:solidFill>
                  <a:srgbClr val="000000"/>
                </a:solidFill>
              </a:rPr>
              <a:t>Opioid Agonist </a:t>
            </a:r>
            <a:r>
              <a:rPr lang="en-US" altLang="en-US" sz="2400" b="1" dirty="0" smtClean="0">
                <a:solidFill>
                  <a:srgbClr val="000000"/>
                </a:solidFill>
              </a:rPr>
              <a:t>Therapy (OAT)</a:t>
            </a:r>
            <a:endParaRPr lang="en-US" altLang="en-US" sz="2400" b="1" dirty="0">
              <a:solidFill>
                <a:srgbClr val="000000"/>
              </a:solidFill>
            </a:endParaRPr>
          </a:p>
          <a:p>
            <a:pPr lvl="1">
              <a:lnSpc>
                <a:spcPct val="90000"/>
              </a:lnSpc>
              <a:spcBef>
                <a:spcPct val="40000"/>
              </a:spcBef>
              <a:buClr>
                <a:schemeClr val="tx2"/>
              </a:buClr>
              <a:defRPr/>
            </a:pPr>
            <a:r>
              <a:rPr lang="en-US" altLang="en-US" sz="2400" b="1" dirty="0">
                <a:solidFill>
                  <a:srgbClr val="000000"/>
                </a:solidFill>
              </a:rPr>
              <a:t>Methadone</a:t>
            </a:r>
            <a:r>
              <a:rPr lang="en-US" altLang="en-US" sz="2400" dirty="0">
                <a:solidFill>
                  <a:srgbClr val="000000"/>
                </a:solidFill>
              </a:rPr>
              <a:t> (full opioid agonist)</a:t>
            </a:r>
          </a:p>
          <a:p>
            <a:pPr lvl="1">
              <a:lnSpc>
                <a:spcPct val="90000"/>
              </a:lnSpc>
              <a:spcBef>
                <a:spcPct val="40000"/>
              </a:spcBef>
              <a:buClr>
                <a:schemeClr val="tx2"/>
              </a:buClr>
              <a:defRPr/>
            </a:pPr>
            <a:r>
              <a:rPr lang="en-US" altLang="en-US" sz="2400" b="1" dirty="0">
                <a:solidFill>
                  <a:srgbClr val="000000"/>
                </a:solidFill>
              </a:rPr>
              <a:t>Buprenorphine</a:t>
            </a:r>
            <a:r>
              <a:rPr lang="en-US" altLang="en-US" sz="2400" dirty="0">
                <a:solidFill>
                  <a:srgbClr val="000000"/>
                </a:solidFill>
              </a:rPr>
              <a:t> (partial opioid agonist)</a:t>
            </a:r>
          </a:p>
          <a:p>
            <a:pPr marL="0" indent="0">
              <a:lnSpc>
                <a:spcPct val="90000"/>
              </a:lnSpc>
              <a:spcBef>
                <a:spcPct val="40000"/>
              </a:spcBef>
              <a:buFontTx/>
              <a:buNone/>
              <a:defRPr/>
            </a:pPr>
            <a:r>
              <a:rPr lang="en-US" altLang="en-US" dirty="0" smtClean="0">
                <a:solidFill>
                  <a:srgbClr val="000000"/>
                </a:solidFill>
              </a:rPr>
              <a:t>Goals</a:t>
            </a:r>
            <a:endParaRPr lang="en-US" altLang="en-US" dirty="0" smtClean="0">
              <a:solidFill>
                <a:srgbClr val="000000"/>
              </a:solidFill>
            </a:endParaRPr>
          </a:p>
          <a:p>
            <a:pPr>
              <a:lnSpc>
                <a:spcPct val="90000"/>
              </a:lnSpc>
              <a:spcBef>
                <a:spcPct val="40000"/>
              </a:spcBef>
              <a:buClr>
                <a:schemeClr val="tx2"/>
              </a:buClr>
              <a:buFont typeface="Arial" pitchFamily="34" charset="0"/>
              <a:buChar char="•"/>
              <a:defRPr/>
            </a:pPr>
            <a:r>
              <a:rPr lang="en-US" altLang="en-US" sz="2400" dirty="0" smtClean="0">
                <a:solidFill>
                  <a:srgbClr val="000000"/>
                </a:solidFill>
              </a:rPr>
              <a:t>Alleviate physical </a:t>
            </a:r>
            <a:r>
              <a:rPr lang="en-US" altLang="en-US" sz="2400" dirty="0" smtClean="0">
                <a:solidFill>
                  <a:srgbClr val="000000"/>
                </a:solidFill>
              </a:rPr>
              <a:t>withdrawal (OAT)</a:t>
            </a:r>
            <a:endParaRPr lang="en-US" altLang="en-US" sz="2400" i="1" dirty="0" smtClean="0">
              <a:solidFill>
                <a:srgbClr val="000000"/>
              </a:solidFill>
            </a:endParaRPr>
          </a:p>
          <a:p>
            <a:pPr>
              <a:lnSpc>
                <a:spcPct val="90000"/>
              </a:lnSpc>
              <a:spcBef>
                <a:spcPct val="40000"/>
              </a:spcBef>
              <a:buClr>
                <a:schemeClr val="tx2"/>
              </a:buClr>
              <a:buFont typeface="Arial" pitchFamily="34" charset="0"/>
              <a:buChar char="•"/>
              <a:defRPr/>
            </a:pPr>
            <a:r>
              <a:rPr lang="en-US" altLang="en-US" sz="2400" dirty="0" smtClean="0">
                <a:solidFill>
                  <a:srgbClr val="000000"/>
                </a:solidFill>
              </a:rPr>
              <a:t>Opioid blockade</a:t>
            </a:r>
            <a:endParaRPr lang="en-US" altLang="en-US" sz="2400" i="1" dirty="0" smtClean="0">
              <a:solidFill>
                <a:srgbClr val="000000"/>
              </a:solidFill>
            </a:endParaRPr>
          </a:p>
          <a:p>
            <a:pPr>
              <a:lnSpc>
                <a:spcPct val="90000"/>
              </a:lnSpc>
              <a:spcBef>
                <a:spcPct val="40000"/>
              </a:spcBef>
              <a:buClr>
                <a:schemeClr val="tx2"/>
              </a:buClr>
              <a:buFont typeface="Arial" pitchFamily="34" charset="0"/>
              <a:buChar char="•"/>
              <a:defRPr/>
            </a:pPr>
            <a:r>
              <a:rPr lang="en-US" altLang="en-US" sz="2400" dirty="0" smtClean="0">
                <a:solidFill>
                  <a:srgbClr val="000000"/>
                </a:solidFill>
              </a:rPr>
              <a:t>Alleviate drug craving</a:t>
            </a:r>
            <a:endParaRPr lang="en-US" altLang="en-US" sz="2400" i="1" dirty="0" smtClean="0">
              <a:solidFill>
                <a:srgbClr val="000000"/>
              </a:solidFill>
            </a:endParaRPr>
          </a:p>
          <a:p>
            <a:pPr>
              <a:lnSpc>
                <a:spcPct val="90000"/>
              </a:lnSpc>
              <a:spcBef>
                <a:spcPct val="40000"/>
              </a:spcBef>
              <a:buClr>
                <a:schemeClr val="tx2"/>
              </a:buClr>
              <a:buFont typeface="Arial" pitchFamily="34" charset="0"/>
              <a:buChar char="•"/>
              <a:defRPr/>
            </a:pPr>
            <a:r>
              <a:rPr lang="en-US" altLang="en-US" sz="2400" dirty="0" smtClean="0">
                <a:solidFill>
                  <a:srgbClr val="000000"/>
                </a:solidFill>
              </a:rPr>
              <a:t>Normalized brain </a:t>
            </a:r>
            <a:r>
              <a:rPr lang="en-US" altLang="en-US" sz="2400" dirty="0" smtClean="0">
                <a:solidFill>
                  <a:srgbClr val="000000"/>
                </a:solidFill>
              </a:rPr>
              <a:t>changes</a:t>
            </a:r>
            <a:endParaRPr lang="en-US" altLang="en-US" dirty="0" smtClean="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39175" t="34154" r="27402" b="14502"/>
          <a:stretch>
            <a:fillRect/>
          </a:stretch>
        </p:blipFill>
        <p:spPr bwMode="auto">
          <a:xfrm>
            <a:off x="6044540" y="1448790"/>
            <a:ext cx="6028927" cy="49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10917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12192000" cy="838200"/>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rPr>
              <a:t>Naltrexone</a:t>
            </a:r>
          </a:p>
        </p:txBody>
      </p:sp>
      <p:sp>
        <p:nvSpPr>
          <p:cNvPr id="15363" name="Rectangle 3"/>
          <p:cNvSpPr>
            <a:spLocks noGrp="1" noChangeArrowheads="1"/>
          </p:cNvSpPr>
          <p:nvPr>
            <p:ph type="body" idx="1"/>
          </p:nvPr>
        </p:nvSpPr>
        <p:spPr>
          <a:xfrm>
            <a:off x="621475" y="1027297"/>
            <a:ext cx="11194473" cy="5432879"/>
          </a:xfrm>
        </p:spPr>
        <p:txBody>
          <a:bodyPr/>
          <a:lstStyle/>
          <a:p>
            <a:pPr>
              <a:tabLst>
                <a:tab pos="973138" algn="l"/>
              </a:tabLst>
            </a:pPr>
            <a:r>
              <a:rPr lang="en-US" altLang="en-US" sz="2600" dirty="0" smtClean="0">
                <a:solidFill>
                  <a:srgbClr val="000000"/>
                </a:solidFill>
              </a:rPr>
              <a:t>Pure opioid antagonist </a:t>
            </a:r>
          </a:p>
          <a:p>
            <a:pPr marL="742950" lvl="2" indent="-342900">
              <a:tabLst>
                <a:tab pos="973138" algn="l"/>
              </a:tabLst>
            </a:pPr>
            <a:r>
              <a:rPr lang="en-US" altLang="en-US" sz="2200" dirty="0">
                <a:solidFill>
                  <a:srgbClr val="000000"/>
                </a:solidFill>
              </a:rPr>
              <a:t>Patients physically dependent must be opioid free for a minimum of 7-10 days before treatment </a:t>
            </a:r>
            <a:endParaRPr lang="en-US" altLang="en-US" sz="2200" dirty="0" smtClean="0">
              <a:solidFill>
                <a:srgbClr val="000000"/>
              </a:solidFill>
            </a:endParaRPr>
          </a:p>
          <a:p>
            <a:pPr marL="400050" lvl="2" indent="0">
              <a:buNone/>
              <a:tabLst>
                <a:tab pos="973138" algn="l"/>
              </a:tabLst>
            </a:pPr>
            <a:endParaRPr lang="en-US" altLang="en-US" sz="2200" dirty="0">
              <a:solidFill>
                <a:srgbClr val="000000"/>
              </a:solidFill>
            </a:endParaRPr>
          </a:p>
          <a:p>
            <a:pPr marL="342900" lvl="1" indent="-342900">
              <a:buFontTx/>
              <a:buChar char="•"/>
              <a:tabLst>
                <a:tab pos="973138" algn="l"/>
              </a:tabLst>
            </a:pPr>
            <a:r>
              <a:rPr lang="en-US" altLang="en-US" sz="2600" dirty="0" smtClean="0">
                <a:solidFill>
                  <a:srgbClr val="000000"/>
                </a:solidFill>
              </a:rPr>
              <a:t>Oral naltrexone (</a:t>
            </a:r>
            <a:r>
              <a:rPr lang="en-US" altLang="en-US" sz="2600" dirty="0" smtClean="0">
                <a:solidFill>
                  <a:srgbClr val="000000"/>
                </a:solidFill>
              </a:rPr>
              <a:t>FDA </a:t>
            </a:r>
            <a:r>
              <a:rPr lang="en-US" altLang="en-US" sz="2600" dirty="0">
                <a:solidFill>
                  <a:srgbClr val="000000"/>
                </a:solidFill>
              </a:rPr>
              <a:t>approved </a:t>
            </a:r>
            <a:r>
              <a:rPr lang="en-US" altLang="en-US" sz="2600" dirty="0" smtClean="0">
                <a:solidFill>
                  <a:srgbClr val="000000"/>
                </a:solidFill>
              </a:rPr>
              <a:t>1984)</a:t>
            </a:r>
          </a:p>
          <a:p>
            <a:pPr marL="742950" lvl="2" indent="-342900">
              <a:tabLst>
                <a:tab pos="973138" algn="l"/>
              </a:tabLst>
            </a:pPr>
            <a:r>
              <a:rPr lang="en-US" altLang="en-US" sz="2200" dirty="0" smtClean="0">
                <a:solidFill>
                  <a:srgbClr val="000000"/>
                </a:solidFill>
              </a:rPr>
              <a:t>Well </a:t>
            </a:r>
            <a:r>
              <a:rPr lang="en-US" altLang="en-US" sz="2200" dirty="0" smtClean="0">
                <a:solidFill>
                  <a:srgbClr val="000000"/>
                </a:solidFill>
              </a:rPr>
              <a:t>tolerated, </a:t>
            </a:r>
            <a:r>
              <a:rPr lang="en-US" altLang="en-US" sz="2200" dirty="0" smtClean="0">
                <a:solidFill>
                  <a:srgbClr val="000000"/>
                </a:solidFill>
              </a:rPr>
              <a:t>safe, duration </a:t>
            </a:r>
            <a:r>
              <a:rPr lang="en-US" altLang="en-US" sz="2200" dirty="0" smtClean="0">
                <a:solidFill>
                  <a:srgbClr val="000000"/>
                </a:solidFill>
              </a:rPr>
              <a:t>of action 24-48 </a:t>
            </a:r>
            <a:r>
              <a:rPr lang="en-US" altLang="en-US" sz="2200" dirty="0" smtClean="0">
                <a:solidFill>
                  <a:srgbClr val="000000"/>
                </a:solidFill>
              </a:rPr>
              <a:t>hours</a:t>
            </a:r>
          </a:p>
          <a:p>
            <a:pPr marL="742950" lvl="2" indent="-342900">
              <a:tabLst>
                <a:tab pos="973138" algn="l"/>
              </a:tabLst>
            </a:pPr>
            <a:r>
              <a:rPr lang="en-US" altLang="en-US" sz="2200" dirty="0" smtClean="0">
                <a:solidFill>
                  <a:srgbClr val="000000"/>
                </a:solidFill>
              </a:rPr>
              <a:t>No </a:t>
            </a:r>
            <a:r>
              <a:rPr lang="en-US" altLang="en-US" sz="2200" dirty="0">
                <a:solidFill>
                  <a:srgbClr val="000000"/>
                </a:solidFill>
              </a:rPr>
              <a:t>statistically significant difference </a:t>
            </a:r>
            <a:r>
              <a:rPr lang="en-US" altLang="en-US" sz="2200" dirty="0" smtClean="0">
                <a:solidFill>
                  <a:srgbClr val="000000"/>
                </a:solidFill>
              </a:rPr>
              <a:t>compared to placebo</a:t>
            </a:r>
            <a:r>
              <a:rPr lang="en-US" altLang="en-US" sz="2000" dirty="0" smtClean="0">
                <a:solidFill>
                  <a:srgbClr val="000000"/>
                </a:solidFill>
              </a:rPr>
              <a:t> </a:t>
            </a:r>
            <a:r>
              <a:rPr lang="en-US" altLang="en-US" sz="1400" dirty="0" smtClean="0">
                <a:solidFill>
                  <a:srgbClr val="000000"/>
                </a:solidFill>
              </a:rPr>
              <a:t>(</a:t>
            </a:r>
            <a:r>
              <a:rPr lang="en-US" altLang="en-US" sz="1400" kern="1200" dirty="0" err="1" smtClean="0">
                <a:solidFill>
                  <a:srgbClr val="000000"/>
                </a:solidFill>
                <a:latin typeface="Calibri"/>
              </a:rPr>
              <a:t>Minozzi</a:t>
            </a:r>
            <a:r>
              <a:rPr lang="en-US" altLang="en-US" sz="1400" kern="1200" dirty="0" smtClean="0">
                <a:solidFill>
                  <a:srgbClr val="000000"/>
                </a:solidFill>
                <a:latin typeface="Calibri"/>
              </a:rPr>
              <a:t> </a:t>
            </a:r>
            <a:r>
              <a:rPr lang="en-US" altLang="en-US" sz="1400" kern="1200" dirty="0">
                <a:solidFill>
                  <a:srgbClr val="000000"/>
                </a:solidFill>
                <a:latin typeface="Calibri"/>
              </a:rPr>
              <a:t>S et </a:t>
            </a:r>
            <a:r>
              <a:rPr lang="en-US" altLang="en-US" sz="1400" kern="1200" dirty="0" smtClean="0">
                <a:solidFill>
                  <a:srgbClr val="000000"/>
                </a:solidFill>
                <a:latin typeface="Calibri"/>
              </a:rPr>
              <a:t>al. 2011)</a:t>
            </a:r>
            <a:endParaRPr lang="en-US" altLang="en-US" sz="2000" dirty="0" smtClean="0">
              <a:solidFill>
                <a:srgbClr val="000000"/>
              </a:solidFill>
            </a:endParaRPr>
          </a:p>
          <a:p>
            <a:pPr marL="742950" lvl="2" indent="-342900">
              <a:tabLst>
                <a:tab pos="973138" algn="l"/>
              </a:tabLst>
            </a:pPr>
            <a:r>
              <a:rPr lang="en-US" altLang="en-US" sz="2200" dirty="0" smtClean="0">
                <a:solidFill>
                  <a:srgbClr val="000000"/>
                </a:solidFill>
              </a:rPr>
              <a:t>Only </a:t>
            </a:r>
            <a:r>
              <a:rPr lang="en-US" altLang="en-US" sz="2200" dirty="0">
                <a:solidFill>
                  <a:srgbClr val="000000"/>
                </a:solidFill>
              </a:rPr>
              <a:t>28% of people were retained in treatment in the included studies</a:t>
            </a:r>
          </a:p>
          <a:p>
            <a:pPr lvl="1">
              <a:buFont typeface="Arial" charset="0"/>
              <a:buChar char="•"/>
            </a:pPr>
            <a:r>
              <a:rPr lang="en-US" altLang="en-US" sz="2200" dirty="0">
                <a:solidFill>
                  <a:srgbClr val="000000"/>
                </a:solidFill>
              </a:rPr>
              <a:t>More effective than placebo </a:t>
            </a:r>
            <a:r>
              <a:rPr lang="en-US" altLang="en-US" sz="2200" dirty="0" smtClean="0">
                <a:solidFill>
                  <a:srgbClr val="000000"/>
                </a:solidFill>
              </a:rPr>
              <a:t>when patients legally </a:t>
            </a:r>
            <a:r>
              <a:rPr lang="en-US" altLang="en-US" sz="2200" dirty="0">
                <a:solidFill>
                  <a:srgbClr val="000000"/>
                </a:solidFill>
              </a:rPr>
              <a:t>mandated to take </a:t>
            </a:r>
            <a:r>
              <a:rPr lang="en-US" altLang="en-US" sz="2200" dirty="0" smtClean="0">
                <a:solidFill>
                  <a:srgbClr val="000000"/>
                </a:solidFill>
              </a:rPr>
              <a:t>it</a:t>
            </a:r>
          </a:p>
          <a:p>
            <a:pPr marL="457200" lvl="1" indent="0">
              <a:buNone/>
            </a:pPr>
            <a:endParaRPr lang="en-US" altLang="en-US" sz="2400" dirty="0">
              <a:solidFill>
                <a:srgbClr val="000000"/>
              </a:solidFill>
            </a:endParaRPr>
          </a:p>
          <a:p>
            <a:r>
              <a:rPr lang="en-US" altLang="en-US" sz="2800" dirty="0" smtClean="0">
                <a:solidFill>
                  <a:srgbClr val="000000"/>
                </a:solidFill>
              </a:rPr>
              <a:t>Injectable </a:t>
            </a:r>
            <a:r>
              <a:rPr lang="en-US" altLang="en-US" sz="2800" dirty="0" smtClean="0">
                <a:solidFill>
                  <a:srgbClr val="000000"/>
                </a:solidFill>
              </a:rPr>
              <a:t>XR naltrexone</a:t>
            </a:r>
            <a:r>
              <a:rPr lang="en-US" altLang="en-US" sz="2800" dirty="0" smtClean="0">
                <a:solidFill>
                  <a:srgbClr val="000000"/>
                </a:solidFill>
                <a:cs typeface="Calibri" panose="020F0502020204030204" pitchFamily="34" charset="0"/>
              </a:rPr>
              <a:t> </a:t>
            </a:r>
            <a:r>
              <a:rPr lang="en-US" altLang="en-US" sz="2800" dirty="0" smtClean="0">
                <a:solidFill>
                  <a:srgbClr val="000000"/>
                </a:solidFill>
                <a:cs typeface="Calibri" panose="020F0502020204030204" pitchFamily="34" charset="0"/>
              </a:rPr>
              <a:t>(</a:t>
            </a:r>
            <a:r>
              <a:rPr lang="en-US" altLang="en-US" sz="2400" dirty="0" smtClean="0">
                <a:solidFill>
                  <a:srgbClr val="000000"/>
                </a:solidFill>
                <a:cs typeface="Calibri" panose="020F0502020204030204" pitchFamily="34" charset="0"/>
              </a:rPr>
              <a:t>FDA </a:t>
            </a:r>
            <a:r>
              <a:rPr lang="en-US" altLang="en-US" sz="2400" dirty="0" smtClean="0">
                <a:solidFill>
                  <a:srgbClr val="000000"/>
                </a:solidFill>
                <a:cs typeface="Calibri" panose="020F0502020204030204" pitchFamily="34" charset="0"/>
              </a:rPr>
              <a:t>approved </a:t>
            </a:r>
            <a:r>
              <a:rPr lang="en-US" altLang="en-US" sz="2400" dirty="0" smtClean="0">
                <a:solidFill>
                  <a:srgbClr val="000000"/>
                </a:solidFill>
                <a:cs typeface="Calibri" panose="020F0502020204030204" pitchFamily="34" charset="0"/>
              </a:rPr>
              <a:t>2010)</a:t>
            </a:r>
            <a:endParaRPr lang="en-US" altLang="en-US" sz="2400" dirty="0" smtClean="0">
              <a:solidFill>
                <a:srgbClr val="000000"/>
              </a:solidFill>
              <a:cs typeface="Calibri" panose="020F0502020204030204" pitchFamily="34" charset="0"/>
            </a:endParaRPr>
          </a:p>
          <a:p>
            <a:pPr lvl="1">
              <a:buFont typeface="Arial" charset="0"/>
              <a:buChar char="•"/>
            </a:pPr>
            <a:r>
              <a:rPr lang="en-US" altLang="en-US" sz="2400" dirty="0" smtClean="0">
                <a:solidFill>
                  <a:srgbClr val="000000"/>
                </a:solidFill>
                <a:cs typeface="Calibri" panose="020F0502020204030204" pitchFamily="34" charset="0"/>
              </a:rPr>
              <a:t>IM w/ customized needle/month </a:t>
            </a:r>
          </a:p>
        </p:txBody>
      </p:sp>
    </p:spTree>
    <p:custDataLst>
      <p:tags r:id="rId1"/>
    </p:custDataLst>
    <p:extLst>
      <p:ext uri="{BB962C8B-B14F-4D97-AF65-F5344CB8AC3E}">
        <p14:creationId xmlns:p14="http://schemas.microsoft.com/office/powerpoint/2010/main" val="32458507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9" end="9"/>
                                            </p:txEl>
                                          </p:spTgt>
                                        </p:tgtEl>
                                        <p:attrNameLst>
                                          <p:attrName>style.visibility</p:attrName>
                                        </p:attrNameLst>
                                      </p:cBhvr>
                                      <p:to>
                                        <p:strVal val="visible"/>
                                      </p:to>
                                    </p:set>
                                    <p:animEffect transition="in" filter="fade">
                                      <p:cBhvr>
                                        <p:cTn id="7" dur="500"/>
                                        <p:tgtEl>
                                          <p:spTgt spid="15363">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xEl>
                                              <p:pRg st="10" end="10"/>
                                            </p:txEl>
                                          </p:spTgt>
                                        </p:tgtEl>
                                        <p:attrNameLst>
                                          <p:attrName>style.visibility</p:attrName>
                                        </p:attrNameLst>
                                      </p:cBhvr>
                                      <p:to>
                                        <p:strVal val="visible"/>
                                      </p:to>
                                    </p:set>
                                    <p:animEffect transition="in" filter="fade">
                                      <p:cBhvr>
                                        <p:cTn id="10" dur="500"/>
                                        <p:tgtEl>
                                          <p:spTgt spid="153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0" y="0"/>
            <a:ext cx="12192000" cy="838200"/>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cs typeface="Calibri" panose="020F0502020204030204" pitchFamily="34" charset="0"/>
              </a:rPr>
              <a:t>Injectable Naltrexone (XR-NTX)</a:t>
            </a:r>
          </a:p>
        </p:txBody>
      </p:sp>
      <p:sp>
        <p:nvSpPr>
          <p:cNvPr id="29700" name="Rectangle 4"/>
          <p:cNvSpPr>
            <a:spLocks noGrp="1" noChangeArrowheads="1"/>
          </p:cNvSpPr>
          <p:nvPr>
            <p:ph type="body" idx="1"/>
          </p:nvPr>
        </p:nvSpPr>
        <p:spPr>
          <a:xfrm>
            <a:off x="406400" y="1219200"/>
            <a:ext cx="11582400" cy="4419600"/>
          </a:xfrm>
        </p:spPr>
        <p:txBody>
          <a:bodyPr tIns="49990" rIns="99981" bIns="49990">
            <a:normAutofit/>
          </a:bodyPr>
          <a:lstStyle/>
          <a:p>
            <a:pPr>
              <a:spcBef>
                <a:spcPct val="30000"/>
              </a:spcBef>
              <a:defRPr/>
            </a:pPr>
            <a:r>
              <a:rPr lang="en-US" altLang="en-US" dirty="0" smtClean="0">
                <a:solidFill>
                  <a:srgbClr val="000000"/>
                </a:solidFill>
                <a:cs typeface="Calibri" panose="020F0502020204030204" pitchFamily="34" charset="0"/>
              </a:rPr>
              <a:t>Multicenter </a:t>
            </a:r>
            <a:r>
              <a:rPr lang="en-US" altLang="en-US" dirty="0">
                <a:solidFill>
                  <a:srgbClr val="000000"/>
                </a:solidFill>
                <a:cs typeface="Calibri" panose="020F0502020204030204" pitchFamily="34" charset="0"/>
              </a:rPr>
              <a:t>(13 sites in </a:t>
            </a:r>
            <a:r>
              <a:rPr lang="en-US" altLang="en-US" dirty="0" smtClean="0">
                <a:solidFill>
                  <a:srgbClr val="000000"/>
                </a:solidFill>
                <a:cs typeface="Calibri" panose="020F0502020204030204" pitchFamily="34" charset="0"/>
              </a:rPr>
              <a:t>Russia) funded </a:t>
            </a:r>
            <a:r>
              <a:rPr lang="en-US" altLang="en-US" dirty="0">
                <a:solidFill>
                  <a:srgbClr val="000000"/>
                </a:solidFill>
                <a:cs typeface="Calibri" panose="020F0502020204030204" pitchFamily="34" charset="0"/>
              </a:rPr>
              <a:t>by </a:t>
            </a:r>
            <a:r>
              <a:rPr lang="en-US" altLang="en-US" dirty="0" err="1" smtClean="0">
                <a:solidFill>
                  <a:srgbClr val="000000"/>
                </a:solidFill>
                <a:cs typeface="Calibri" panose="020F0502020204030204" pitchFamily="34" charset="0"/>
              </a:rPr>
              <a:t>Alkermes</a:t>
            </a:r>
            <a:endParaRPr lang="en-US" altLang="en-US" dirty="0">
              <a:solidFill>
                <a:srgbClr val="000000"/>
              </a:solidFill>
              <a:cs typeface="Calibri" panose="020F0502020204030204" pitchFamily="34" charset="0"/>
            </a:endParaRPr>
          </a:p>
          <a:p>
            <a:pPr>
              <a:spcBef>
                <a:spcPct val="30000"/>
              </a:spcBef>
              <a:defRPr/>
            </a:pPr>
            <a:r>
              <a:rPr lang="en-US" altLang="en-US" dirty="0">
                <a:solidFill>
                  <a:srgbClr val="000000"/>
                </a:solidFill>
                <a:cs typeface="Calibri" panose="020F0502020204030204" pitchFamily="34" charset="0"/>
              </a:rPr>
              <a:t>DB RPCT, 24 </a:t>
            </a:r>
            <a:r>
              <a:rPr lang="en-US" altLang="en-US" dirty="0" err="1">
                <a:solidFill>
                  <a:srgbClr val="000000"/>
                </a:solidFill>
                <a:cs typeface="Calibri" panose="020F0502020204030204" pitchFamily="34" charset="0"/>
              </a:rPr>
              <a:t>wks</a:t>
            </a:r>
            <a:r>
              <a:rPr lang="en-US" altLang="en-US" dirty="0">
                <a:solidFill>
                  <a:srgbClr val="000000"/>
                </a:solidFill>
                <a:cs typeface="Calibri" panose="020F0502020204030204" pitchFamily="34" charset="0"/>
              </a:rPr>
              <a:t>, n=250 w/ opioid </a:t>
            </a:r>
            <a:r>
              <a:rPr lang="en-US" altLang="en-US" dirty="0" smtClean="0">
                <a:solidFill>
                  <a:srgbClr val="000000"/>
                </a:solidFill>
                <a:cs typeface="Calibri" panose="020F0502020204030204" pitchFamily="34" charset="0"/>
              </a:rPr>
              <a:t>use disorder</a:t>
            </a:r>
            <a:endParaRPr lang="en-US" altLang="en-US" dirty="0">
              <a:solidFill>
                <a:srgbClr val="000000"/>
              </a:solidFill>
              <a:cs typeface="Calibri" panose="020F0502020204030204" pitchFamily="34" charset="0"/>
            </a:endParaRPr>
          </a:p>
          <a:p>
            <a:pPr>
              <a:spcBef>
                <a:spcPct val="30000"/>
              </a:spcBef>
              <a:defRPr/>
            </a:pPr>
            <a:r>
              <a:rPr lang="en-US" altLang="en-US" dirty="0">
                <a:solidFill>
                  <a:srgbClr val="000000"/>
                </a:solidFill>
                <a:cs typeface="Calibri" panose="020F0502020204030204" pitchFamily="34" charset="0"/>
              </a:rPr>
              <a:t>A</a:t>
            </a:r>
            <a:r>
              <a:rPr lang="en-US" altLang="en-US" dirty="0" smtClean="0">
                <a:solidFill>
                  <a:srgbClr val="000000"/>
                </a:solidFill>
                <a:cs typeface="Calibri" panose="020F0502020204030204" pitchFamily="34" charset="0"/>
              </a:rPr>
              <a:t>ll </a:t>
            </a:r>
            <a:r>
              <a:rPr lang="en-US" altLang="en-US" dirty="0">
                <a:solidFill>
                  <a:srgbClr val="000000"/>
                </a:solidFill>
                <a:cs typeface="Calibri" panose="020F0502020204030204" pitchFamily="34" charset="0"/>
              </a:rPr>
              <a:t>offered biweekly individual drug </a:t>
            </a:r>
            <a:r>
              <a:rPr lang="en-US" altLang="en-US" dirty="0" smtClean="0">
                <a:solidFill>
                  <a:srgbClr val="000000"/>
                </a:solidFill>
                <a:cs typeface="Calibri" panose="020F0502020204030204" pitchFamily="34" charset="0"/>
              </a:rPr>
              <a:t>counseling</a:t>
            </a:r>
            <a:endParaRPr lang="en-US" altLang="en-US" b="1" dirty="0">
              <a:solidFill>
                <a:srgbClr val="000000"/>
              </a:solidFill>
              <a:cs typeface="Calibri" panose="020F0502020204030204" pitchFamily="34" charset="0"/>
            </a:endParaRPr>
          </a:p>
          <a:p>
            <a:pPr>
              <a:spcBef>
                <a:spcPct val="30000"/>
              </a:spcBef>
              <a:defRPr/>
            </a:pPr>
            <a:r>
              <a:rPr lang="en-US" altLang="en-US" dirty="0" smtClean="0">
                <a:solidFill>
                  <a:srgbClr val="000000"/>
                </a:solidFill>
                <a:cs typeface="Calibri" panose="020F0502020204030204" pitchFamily="34" charset="0"/>
              </a:rPr>
              <a:t>Results</a:t>
            </a:r>
          </a:p>
          <a:p>
            <a:pPr lvl="1">
              <a:spcBef>
                <a:spcPct val="30000"/>
              </a:spcBef>
              <a:buFont typeface="Arial" panose="020B0604020202020204" pitchFamily="34" charset="0"/>
              <a:buChar char="•"/>
              <a:defRPr/>
            </a:pPr>
            <a:r>
              <a:rPr lang="en-US" altLang="en-US" dirty="0" smtClean="0">
                <a:solidFill>
                  <a:srgbClr val="000000"/>
                </a:solidFill>
                <a:cs typeface="Calibri" panose="020F0502020204030204" pitchFamily="34" charset="0"/>
              </a:rPr>
              <a:t>Weeks </a:t>
            </a:r>
            <a:r>
              <a:rPr lang="en-US" altLang="en-US" dirty="0">
                <a:solidFill>
                  <a:srgbClr val="000000"/>
                </a:solidFill>
                <a:cs typeface="Calibri" panose="020F0502020204030204" pitchFamily="34" charset="0"/>
              </a:rPr>
              <a:t>of confirmed abstinence (90% vs 35%)</a:t>
            </a:r>
          </a:p>
          <a:p>
            <a:pPr lvl="1">
              <a:spcBef>
                <a:spcPct val="30000"/>
              </a:spcBef>
              <a:buFont typeface="Arial" panose="020B0604020202020204" pitchFamily="34" charset="0"/>
              <a:buChar char="•"/>
              <a:defRPr/>
            </a:pPr>
            <a:r>
              <a:rPr lang="en-US" altLang="en-US" dirty="0" smtClean="0">
                <a:solidFill>
                  <a:srgbClr val="000000"/>
                </a:solidFill>
                <a:cs typeface="Calibri" panose="020F0502020204030204" pitchFamily="34" charset="0"/>
              </a:rPr>
              <a:t>Craving </a:t>
            </a:r>
            <a:r>
              <a:rPr lang="en-US" altLang="en-US" dirty="0">
                <a:solidFill>
                  <a:srgbClr val="000000"/>
                </a:solidFill>
                <a:cs typeface="Calibri" panose="020F0502020204030204" pitchFamily="34" charset="0"/>
              </a:rPr>
              <a:t>(-10 vs +</a:t>
            </a:r>
            <a:r>
              <a:rPr lang="en-US" altLang="en-US" dirty="0" smtClean="0">
                <a:solidFill>
                  <a:srgbClr val="000000"/>
                </a:solidFill>
                <a:cs typeface="Calibri" panose="020F0502020204030204" pitchFamily="34" charset="0"/>
              </a:rPr>
              <a:t>0.7)</a:t>
            </a:r>
          </a:p>
          <a:p>
            <a:pPr lvl="1">
              <a:spcBef>
                <a:spcPct val="30000"/>
              </a:spcBef>
              <a:defRPr/>
            </a:pPr>
            <a:endParaRPr lang="en-US" altLang="en-US" sz="2000" dirty="0">
              <a:solidFill>
                <a:srgbClr val="000000"/>
              </a:solidFill>
              <a:cs typeface="Calibri" panose="020F0502020204030204" pitchFamily="34" charset="0"/>
            </a:endParaRPr>
          </a:p>
          <a:p>
            <a:pPr marL="356517" lvl="1" indent="0">
              <a:spcBef>
                <a:spcPct val="30000"/>
              </a:spcBef>
              <a:buFontTx/>
              <a:buNone/>
              <a:defRPr/>
            </a:pPr>
            <a:endParaRPr lang="en-US" altLang="en-US" sz="2000" dirty="0" smtClean="0">
              <a:solidFill>
                <a:srgbClr val="000000"/>
              </a:solidFill>
              <a:cs typeface="Calibri" panose="020F0502020204030204" pitchFamily="34" charset="0"/>
            </a:endParaRPr>
          </a:p>
        </p:txBody>
      </p:sp>
      <p:sp>
        <p:nvSpPr>
          <p:cNvPr id="28676" name="Text Box 5"/>
          <p:cNvSpPr txBox="1">
            <a:spLocks noChangeArrowheads="1"/>
          </p:cNvSpPr>
          <p:nvPr/>
        </p:nvSpPr>
        <p:spPr bwMode="auto">
          <a:xfrm>
            <a:off x="406402" y="6172203"/>
            <a:ext cx="3058979" cy="37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981" tIns="49990" rIns="99981" bIns="49990">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err="1" smtClean="0">
                <a:solidFill>
                  <a:srgbClr val="000000"/>
                </a:solidFill>
                <a:cs typeface="Calibri" panose="020F0502020204030204" pitchFamily="34" charset="0"/>
              </a:rPr>
              <a:t>Krupitsky</a:t>
            </a:r>
            <a:r>
              <a:rPr lang="en-US" altLang="en-US" sz="1800" dirty="0" smtClean="0">
                <a:solidFill>
                  <a:srgbClr val="000000"/>
                </a:solidFill>
                <a:cs typeface="Calibri" panose="020F0502020204030204" pitchFamily="34" charset="0"/>
              </a:rPr>
              <a:t> E, et al. </a:t>
            </a:r>
            <a:r>
              <a:rPr lang="en-US" altLang="en-US" sz="1800" i="1" dirty="0" smtClean="0">
                <a:solidFill>
                  <a:srgbClr val="000000"/>
                </a:solidFill>
                <a:cs typeface="Calibri" panose="020F0502020204030204" pitchFamily="34" charset="0"/>
              </a:rPr>
              <a:t>Lancet,</a:t>
            </a:r>
            <a:r>
              <a:rPr lang="en-US" altLang="en-US" sz="1800" dirty="0" smtClean="0">
                <a:solidFill>
                  <a:srgbClr val="000000"/>
                </a:solidFill>
                <a:cs typeface="Calibri" panose="020F0502020204030204" pitchFamily="34" charset="0"/>
              </a:rPr>
              <a:t> 2011</a:t>
            </a:r>
          </a:p>
        </p:txBody>
      </p:sp>
    </p:spTree>
    <p:custDataLst>
      <p:tags r:id="rId1"/>
    </p:custDataLst>
    <p:extLst>
      <p:ext uri="{BB962C8B-B14F-4D97-AF65-F5344CB8AC3E}">
        <p14:creationId xmlns:p14="http://schemas.microsoft.com/office/powerpoint/2010/main" val="3250668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xEl>
                                              <p:pRg st="3" end="3"/>
                                            </p:txEl>
                                          </p:spTgt>
                                        </p:tgtEl>
                                        <p:attrNameLst>
                                          <p:attrName>style.visibility</p:attrName>
                                        </p:attrNameLst>
                                      </p:cBhvr>
                                      <p:to>
                                        <p:strVal val="visible"/>
                                      </p:to>
                                    </p:set>
                                    <p:animEffect transition="in" filter="fade">
                                      <p:cBhvr>
                                        <p:cTn id="7" dur="500"/>
                                        <p:tgtEl>
                                          <p:spTgt spid="2970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700">
                                            <p:txEl>
                                              <p:pRg st="4" end="4"/>
                                            </p:txEl>
                                          </p:spTgt>
                                        </p:tgtEl>
                                        <p:attrNameLst>
                                          <p:attrName>style.visibility</p:attrName>
                                        </p:attrNameLst>
                                      </p:cBhvr>
                                      <p:to>
                                        <p:strVal val="visible"/>
                                      </p:to>
                                    </p:set>
                                    <p:animEffect transition="in" filter="fade">
                                      <p:cBhvr>
                                        <p:cTn id="10" dur="500"/>
                                        <p:tgtEl>
                                          <p:spTgt spid="29700">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700">
                                            <p:txEl>
                                              <p:pRg st="5" end="5"/>
                                            </p:txEl>
                                          </p:spTgt>
                                        </p:tgtEl>
                                        <p:attrNameLst>
                                          <p:attrName>style.visibility</p:attrName>
                                        </p:attrNameLst>
                                      </p:cBhvr>
                                      <p:to>
                                        <p:strVal val="visible"/>
                                      </p:to>
                                    </p:set>
                                    <p:animEffect transition="in" filter="fade">
                                      <p:cBhvr>
                                        <p:cTn id="13" dur="500"/>
                                        <p:tgtEl>
                                          <p:spTgt spid="297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0" y="-11113"/>
            <a:ext cx="12192000" cy="1001713"/>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rPr>
              <a:t>XR-NTX </a:t>
            </a:r>
            <a:r>
              <a:rPr lang="en-US" altLang="en-US" b="1" dirty="0" smtClean="0">
                <a:solidFill>
                  <a:schemeClr val="bg1"/>
                </a:solidFill>
                <a:effectLst>
                  <a:outerShdw blurRad="38100" dist="38100" dir="2700000" algn="tl">
                    <a:srgbClr val="000000">
                      <a:alpha val="43137"/>
                    </a:srgbClr>
                  </a:outerShdw>
                </a:effectLst>
              </a:rPr>
              <a:t>Retention is Poor</a:t>
            </a:r>
            <a:endParaRPr lang="en-US" altLang="en-US" sz="3600" b="1" dirty="0" smtClean="0">
              <a:solidFill>
                <a:schemeClr val="bg1"/>
              </a:solidFill>
              <a:effectLst>
                <a:outerShdw blurRad="38100" dist="38100" dir="2700000" algn="tl">
                  <a:srgbClr val="000000">
                    <a:alpha val="43137"/>
                  </a:srgbClr>
                </a:outerShdw>
              </a:effectLst>
            </a:endParaRPr>
          </a:p>
        </p:txBody>
      </p:sp>
      <p:sp>
        <p:nvSpPr>
          <p:cNvPr id="32771" name="Text Placeholder 5"/>
          <p:cNvSpPr>
            <a:spLocks noGrp="1"/>
          </p:cNvSpPr>
          <p:nvPr>
            <p:ph type="body" sz="half" idx="1"/>
          </p:nvPr>
        </p:nvSpPr>
        <p:spPr>
          <a:xfrm>
            <a:off x="8113184" y="1392238"/>
            <a:ext cx="3875616" cy="4381500"/>
          </a:xfrm>
        </p:spPr>
        <p:txBody>
          <a:bodyPr/>
          <a:lstStyle/>
          <a:p>
            <a:pPr marL="0" indent="0">
              <a:spcBef>
                <a:spcPts val="600"/>
              </a:spcBef>
              <a:buFontTx/>
              <a:buNone/>
            </a:pPr>
            <a:r>
              <a:rPr lang="en-US" altLang="en-US" sz="2400" b="1" dirty="0" smtClean="0">
                <a:solidFill>
                  <a:srgbClr val="000000"/>
                </a:solidFill>
              </a:rPr>
              <a:t>Mean doses </a:t>
            </a:r>
            <a:r>
              <a:rPr lang="en-US" altLang="en-US" sz="2400" dirty="0" smtClean="0">
                <a:solidFill>
                  <a:srgbClr val="000000"/>
                </a:solidFill>
              </a:rPr>
              <a:t>(max 6) </a:t>
            </a:r>
          </a:p>
          <a:p>
            <a:pPr marL="517525" lvl="1" indent="-342900">
              <a:spcBef>
                <a:spcPts val="600"/>
              </a:spcBef>
              <a:buFont typeface="Arial" charset="0"/>
              <a:buChar char="•"/>
            </a:pPr>
            <a:r>
              <a:rPr lang="en-US" altLang="en-US" sz="2000" dirty="0" smtClean="0">
                <a:solidFill>
                  <a:srgbClr val="000000"/>
                </a:solidFill>
              </a:rPr>
              <a:t>Heroin users 2.3</a:t>
            </a:r>
          </a:p>
          <a:p>
            <a:pPr marL="517525" lvl="1" indent="-342900">
              <a:spcBef>
                <a:spcPts val="600"/>
              </a:spcBef>
              <a:buFont typeface="Arial" charset="0"/>
              <a:buChar char="•"/>
            </a:pPr>
            <a:r>
              <a:rPr lang="en-US" altLang="en-US" sz="2000" dirty="0" smtClean="0">
                <a:solidFill>
                  <a:srgbClr val="000000"/>
                </a:solidFill>
              </a:rPr>
              <a:t>Non-heroin opioid users 2.5  </a:t>
            </a:r>
          </a:p>
          <a:p>
            <a:pPr marL="0" indent="0">
              <a:spcBef>
                <a:spcPts val="600"/>
              </a:spcBef>
              <a:buFontTx/>
              <a:buNone/>
            </a:pPr>
            <a:endParaRPr lang="en-US" altLang="en-US" sz="2000" dirty="0" smtClean="0">
              <a:solidFill>
                <a:srgbClr val="000000"/>
              </a:solidFill>
            </a:endParaRPr>
          </a:p>
          <a:p>
            <a:pPr marL="0" indent="0">
              <a:spcBef>
                <a:spcPts val="600"/>
              </a:spcBef>
              <a:buFontTx/>
              <a:buNone/>
            </a:pPr>
            <a:r>
              <a:rPr lang="en-US" altLang="en-US" sz="2400" b="1" dirty="0" smtClean="0">
                <a:solidFill>
                  <a:srgbClr val="000000"/>
                </a:solidFill>
              </a:rPr>
              <a:t>Drop out risk factors</a:t>
            </a:r>
            <a:endParaRPr lang="en-US" altLang="en-US" sz="2400" dirty="0" smtClean="0">
              <a:solidFill>
                <a:srgbClr val="000000"/>
              </a:solidFill>
            </a:endParaRPr>
          </a:p>
          <a:p>
            <a:pPr marL="517525" lvl="1" indent="-342900">
              <a:spcBef>
                <a:spcPts val="600"/>
              </a:spcBef>
              <a:buFont typeface="Arial" charset="0"/>
              <a:buChar char="•"/>
            </a:pPr>
            <a:r>
              <a:rPr lang="en-US" altLang="en-US" sz="2000" dirty="0" smtClean="0">
                <a:solidFill>
                  <a:srgbClr val="000000"/>
                </a:solidFill>
              </a:rPr>
              <a:t>Homelessness</a:t>
            </a:r>
          </a:p>
          <a:p>
            <a:pPr marL="517525" lvl="1" indent="-342900">
              <a:spcBef>
                <a:spcPts val="600"/>
              </a:spcBef>
              <a:buFont typeface="Arial" charset="0"/>
              <a:buChar char="•"/>
            </a:pPr>
            <a:r>
              <a:rPr lang="en-US" altLang="en-US" sz="2000" dirty="0" smtClean="0">
                <a:solidFill>
                  <a:srgbClr val="000000"/>
                </a:solidFill>
              </a:rPr>
              <a:t>Opioid injection use (regardless of opioid-type) </a:t>
            </a:r>
          </a:p>
          <a:p>
            <a:pPr marL="517525" lvl="1" indent="-342900">
              <a:spcBef>
                <a:spcPts val="600"/>
              </a:spcBef>
              <a:buFont typeface="Arial" charset="0"/>
              <a:buChar char="•"/>
            </a:pPr>
            <a:r>
              <a:rPr lang="en-US" altLang="en-US" sz="2000" dirty="0" smtClean="0">
                <a:solidFill>
                  <a:srgbClr val="000000"/>
                </a:solidFill>
              </a:rPr>
              <a:t>Mental illness</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l="9537" t="18130" r="39409" b="18602"/>
          <a:stretch>
            <a:fillRect/>
          </a:stretch>
        </p:blipFill>
        <p:spPr bwMode="auto">
          <a:xfrm>
            <a:off x="203200" y="1080655"/>
            <a:ext cx="7890933" cy="5243945"/>
          </a:xfrm>
          <a:prstGeom prst="rect">
            <a:avLst/>
          </a:prstGeom>
          <a:noFill/>
          <a:ln w="28575">
            <a:solidFill>
              <a:srgbClr val="030053"/>
            </a:solidFill>
            <a:miter lim="800000"/>
            <a:headEnd/>
            <a:tailEnd/>
          </a:ln>
          <a:extLst>
            <a:ext uri="{909E8E84-426E-40DD-AFC4-6F175D3DCCD1}">
              <a14:hiddenFill xmlns:a14="http://schemas.microsoft.com/office/drawing/2010/main">
                <a:solidFill>
                  <a:schemeClr val="accent1"/>
                </a:solidFill>
              </a14:hiddenFill>
            </a:ext>
          </a:extLst>
        </p:spPr>
      </p:pic>
      <p:sp>
        <p:nvSpPr>
          <p:cNvPr id="29701" name="TextBox 4"/>
          <p:cNvSpPr txBox="1">
            <a:spLocks noChangeArrowheads="1"/>
          </p:cNvSpPr>
          <p:nvPr/>
        </p:nvSpPr>
        <p:spPr bwMode="auto">
          <a:xfrm>
            <a:off x="203200" y="6324600"/>
            <a:ext cx="3912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800" smtClean="0">
                <a:solidFill>
                  <a:srgbClr val="000000"/>
                </a:solidFill>
              </a:rPr>
              <a:t>Cousins SJ et al. </a:t>
            </a:r>
            <a:r>
              <a:rPr lang="en-US" altLang="en-US" sz="1800" i="1" smtClean="0">
                <a:solidFill>
                  <a:srgbClr val="000000"/>
                </a:solidFill>
              </a:rPr>
              <a:t>J Sub Abuse Treat </a:t>
            </a:r>
            <a:r>
              <a:rPr lang="en-US" altLang="en-US" sz="1800" smtClean="0">
                <a:solidFill>
                  <a:srgbClr val="000000"/>
                </a:solidFill>
              </a:rPr>
              <a:t>2016 </a:t>
            </a:r>
          </a:p>
        </p:txBody>
      </p:sp>
      <p:sp>
        <p:nvSpPr>
          <p:cNvPr id="29702" name="TextBox 1"/>
          <p:cNvSpPr txBox="1">
            <a:spLocks noChangeArrowheads="1"/>
          </p:cNvSpPr>
          <p:nvPr/>
        </p:nvSpPr>
        <p:spPr bwMode="auto">
          <a:xfrm>
            <a:off x="6502401" y="5543553"/>
            <a:ext cx="1003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smtClean="0">
                <a:solidFill>
                  <a:srgbClr val="FFFFFF"/>
                </a:solidFill>
              </a:rPr>
              <a:t>N=171</a:t>
            </a:r>
          </a:p>
        </p:txBody>
      </p:sp>
    </p:spTree>
    <p:extLst>
      <p:ext uri="{BB962C8B-B14F-4D97-AF65-F5344CB8AC3E}">
        <p14:creationId xmlns:p14="http://schemas.microsoft.com/office/powerpoint/2010/main" val="1779455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4" end="4"/>
                                            </p:txEl>
                                          </p:spTgt>
                                        </p:tgtEl>
                                        <p:attrNameLst>
                                          <p:attrName>style.visibility</p:attrName>
                                        </p:attrNameLst>
                                      </p:cBhvr>
                                      <p:to>
                                        <p:strVal val="visible"/>
                                      </p:to>
                                    </p:set>
                                    <p:animEffect transition="in" filter="fade">
                                      <p:cBhvr>
                                        <p:cTn id="7" dur="500"/>
                                        <p:tgtEl>
                                          <p:spTgt spid="3277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1">
                                            <p:txEl>
                                              <p:pRg st="5" end="5"/>
                                            </p:txEl>
                                          </p:spTgt>
                                        </p:tgtEl>
                                        <p:attrNameLst>
                                          <p:attrName>style.visibility</p:attrName>
                                        </p:attrNameLst>
                                      </p:cBhvr>
                                      <p:to>
                                        <p:strVal val="visible"/>
                                      </p:to>
                                    </p:set>
                                    <p:animEffect transition="in" filter="fade">
                                      <p:cBhvr>
                                        <p:cTn id="10" dur="500"/>
                                        <p:tgtEl>
                                          <p:spTgt spid="32771">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71">
                                            <p:txEl>
                                              <p:pRg st="6" end="6"/>
                                            </p:txEl>
                                          </p:spTgt>
                                        </p:tgtEl>
                                        <p:attrNameLst>
                                          <p:attrName>style.visibility</p:attrName>
                                        </p:attrNameLst>
                                      </p:cBhvr>
                                      <p:to>
                                        <p:strVal val="visible"/>
                                      </p:to>
                                    </p:set>
                                    <p:animEffect transition="in" filter="fade">
                                      <p:cBhvr>
                                        <p:cTn id="13" dur="500"/>
                                        <p:tgtEl>
                                          <p:spTgt spid="32771">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771">
                                            <p:txEl>
                                              <p:pRg st="7" end="7"/>
                                            </p:txEl>
                                          </p:spTgt>
                                        </p:tgtEl>
                                        <p:attrNameLst>
                                          <p:attrName>style.visibility</p:attrName>
                                        </p:attrNameLst>
                                      </p:cBhvr>
                                      <p:to>
                                        <p:strVal val="visible"/>
                                      </p:to>
                                    </p:set>
                                    <p:animEffect transition="in" filter="fade">
                                      <p:cBhvr>
                                        <p:cTn id="16" dur="5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p:cNvSpPr>
            <a:spLocks noChangeShapeType="1"/>
          </p:cNvSpPr>
          <p:nvPr/>
        </p:nvSpPr>
        <p:spPr bwMode="auto">
          <a:xfrm>
            <a:off x="1727200" y="5546725"/>
            <a:ext cx="924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31747" name="Rectangle 4"/>
          <p:cNvSpPr>
            <a:spLocks noChangeArrowheads="1"/>
          </p:cNvSpPr>
          <p:nvPr/>
        </p:nvSpPr>
        <p:spPr bwMode="auto">
          <a:xfrm>
            <a:off x="508000" y="1050925"/>
            <a:ext cx="10769600" cy="1600200"/>
          </a:xfrm>
          <a:prstGeom prst="rect">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31748" name="Rectangle 5"/>
          <p:cNvSpPr>
            <a:spLocks noChangeArrowheads="1"/>
          </p:cNvSpPr>
          <p:nvPr/>
        </p:nvSpPr>
        <p:spPr bwMode="auto">
          <a:xfrm>
            <a:off x="508000" y="3946525"/>
            <a:ext cx="10769600" cy="1676400"/>
          </a:xfrm>
          <a:prstGeom prst="rect">
            <a:avLst/>
          </a:prstGeom>
          <a:solidFill>
            <a:srgbClr val="A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000" smtClean="0">
              <a:solidFill>
                <a:srgbClr val="FFFFFF"/>
              </a:solidFill>
            </a:endParaRPr>
          </a:p>
        </p:txBody>
      </p:sp>
      <p:sp>
        <p:nvSpPr>
          <p:cNvPr id="31749" name="Text Box 6"/>
          <p:cNvSpPr txBox="1">
            <a:spLocks noChangeArrowheads="1"/>
          </p:cNvSpPr>
          <p:nvPr/>
        </p:nvSpPr>
        <p:spPr bwMode="auto">
          <a:xfrm rot="-5400000">
            <a:off x="130097" y="4513414"/>
            <a:ext cx="1636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smtClean="0">
                <a:solidFill>
                  <a:srgbClr val="FFFFFF"/>
                </a:solidFill>
              </a:rPr>
              <a:t>Withdrawal</a:t>
            </a:r>
          </a:p>
        </p:txBody>
      </p:sp>
      <p:sp>
        <p:nvSpPr>
          <p:cNvPr id="31750" name="Text Box 7"/>
          <p:cNvSpPr txBox="1">
            <a:spLocks noChangeArrowheads="1"/>
          </p:cNvSpPr>
          <p:nvPr/>
        </p:nvSpPr>
        <p:spPr bwMode="auto">
          <a:xfrm rot="-5400000">
            <a:off x="388147" y="3055295"/>
            <a:ext cx="11160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smtClean="0">
                <a:solidFill>
                  <a:srgbClr val="FFFFFF"/>
                </a:solidFill>
              </a:rPr>
              <a:t>Normal</a:t>
            </a:r>
          </a:p>
        </p:txBody>
      </p:sp>
      <p:sp>
        <p:nvSpPr>
          <p:cNvPr id="31751" name="Text Box 8"/>
          <p:cNvSpPr txBox="1">
            <a:spLocks noChangeArrowheads="1"/>
          </p:cNvSpPr>
          <p:nvPr/>
        </p:nvSpPr>
        <p:spPr bwMode="auto">
          <a:xfrm rot="-5400000">
            <a:off x="291967" y="1619399"/>
            <a:ext cx="13083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smtClean="0">
                <a:solidFill>
                  <a:srgbClr val="FFFFFF"/>
                </a:solidFill>
              </a:rPr>
              <a:t>Euphoria</a:t>
            </a:r>
          </a:p>
        </p:txBody>
      </p:sp>
      <p:sp>
        <p:nvSpPr>
          <p:cNvPr id="31752" name="Text Box 9"/>
          <p:cNvSpPr txBox="1">
            <a:spLocks noChangeArrowheads="1"/>
          </p:cNvSpPr>
          <p:nvPr/>
        </p:nvSpPr>
        <p:spPr bwMode="auto">
          <a:xfrm>
            <a:off x="5486401" y="5619753"/>
            <a:ext cx="16652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smtClean="0">
                <a:solidFill>
                  <a:srgbClr val="FFFFFF"/>
                </a:solidFill>
              </a:rPr>
              <a:t>Chronic use</a:t>
            </a:r>
          </a:p>
        </p:txBody>
      </p:sp>
      <p:sp>
        <p:nvSpPr>
          <p:cNvPr id="31753" name="Text Box 10"/>
          <p:cNvSpPr txBox="1">
            <a:spLocks noChangeArrowheads="1"/>
          </p:cNvSpPr>
          <p:nvPr/>
        </p:nvSpPr>
        <p:spPr bwMode="auto">
          <a:xfrm>
            <a:off x="2133600" y="5622928"/>
            <a:ext cx="143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smtClean="0">
                <a:solidFill>
                  <a:srgbClr val="FFFFFF"/>
                </a:solidFill>
              </a:rPr>
              <a:t>Initial use</a:t>
            </a:r>
          </a:p>
        </p:txBody>
      </p:sp>
      <p:sp>
        <p:nvSpPr>
          <p:cNvPr id="31754" name="Line 11"/>
          <p:cNvSpPr>
            <a:spLocks noChangeShapeType="1"/>
          </p:cNvSpPr>
          <p:nvPr/>
        </p:nvSpPr>
        <p:spPr bwMode="auto">
          <a:xfrm>
            <a:off x="508000" y="2574925"/>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31755" name="Line 12"/>
          <p:cNvSpPr>
            <a:spLocks noChangeShapeType="1"/>
          </p:cNvSpPr>
          <p:nvPr/>
        </p:nvSpPr>
        <p:spPr bwMode="auto">
          <a:xfrm>
            <a:off x="11277600" y="2574925"/>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31756" name="Freeform 13"/>
          <p:cNvSpPr>
            <a:spLocks/>
          </p:cNvSpPr>
          <p:nvPr/>
        </p:nvSpPr>
        <p:spPr bwMode="auto">
          <a:xfrm>
            <a:off x="1524000" y="1546225"/>
            <a:ext cx="3454400" cy="2247900"/>
          </a:xfrm>
          <a:custGeom>
            <a:avLst/>
            <a:gdLst>
              <a:gd name="T0" fmla="*/ 0 w 2208"/>
              <a:gd name="T1" fmla="*/ 2147483647 h 1416"/>
              <a:gd name="T2" fmla="*/ 2147483647 w 2208"/>
              <a:gd name="T3" fmla="*/ 2147483647 h 1416"/>
              <a:gd name="T4" fmla="*/ 2147483647 w 2208"/>
              <a:gd name="T5" fmla="*/ 2147483647 h 1416"/>
              <a:gd name="T6" fmla="*/ 2147483647 w 2208"/>
              <a:gd name="T7" fmla="*/ 2147483647 h 1416"/>
              <a:gd name="T8" fmla="*/ 2147483647 w 2208"/>
              <a:gd name="T9" fmla="*/ 2147483647 h 1416"/>
              <a:gd name="T10" fmla="*/ 2147483647 w 2208"/>
              <a:gd name="T11" fmla="*/ 2147483647 h 1416"/>
              <a:gd name="T12" fmla="*/ 2147483647 w 2208"/>
              <a:gd name="T13" fmla="*/ 2147483647 h 1416"/>
              <a:gd name="T14" fmla="*/ 2147483647 w 2208"/>
              <a:gd name="T15" fmla="*/ 2147483647 h 1416"/>
              <a:gd name="T16" fmla="*/ 2147483647 w 2208"/>
              <a:gd name="T17" fmla="*/ 2147483647 h 1416"/>
              <a:gd name="T18" fmla="*/ 2147483647 w 2208"/>
              <a:gd name="T19" fmla="*/ 2147483647 h 1416"/>
              <a:gd name="T20" fmla="*/ 2147483647 w 2208"/>
              <a:gd name="T21" fmla="*/ 2147483647 h 1416"/>
              <a:gd name="T22" fmla="*/ 2147483647 w 2208"/>
              <a:gd name="T23" fmla="*/ 2147483647 h 1416"/>
              <a:gd name="T24" fmla="*/ 2147483647 w 2208"/>
              <a:gd name="T25" fmla="*/ 2147483647 h 14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08" h="1416">
                <a:moveTo>
                  <a:pt x="0" y="1416"/>
                </a:moveTo>
                <a:cubicBezTo>
                  <a:pt x="64" y="732"/>
                  <a:pt x="128" y="48"/>
                  <a:pt x="192" y="24"/>
                </a:cubicBezTo>
                <a:cubicBezTo>
                  <a:pt x="256" y="0"/>
                  <a:pt x="320" y="1264"/>
                  <a:pt x="384" y="1272"/>
                </a:cubicBezTo>
                <a:cubicBezTo>
                  <a:pt x="448" y="1280"/>
                  <a:pt x="512" y="96"/>
                  <a:pt x="576" y="72"/>
                </a:cubicBezTo>
                <a:cubicBezTo>
                  <a:pt x="640" y="48"/>
                  <a:pt x="704" y="1104"/>
                  <a:pt x="768" y="1128"/>
                </a:cubicBezTo>
                <a:cubicBezTo>
                  <a:pt x="832" y="1152"/>
                  <a:pt x="896" y="200"/>
                  <a:pt x="960" y="216"/>
                </a:cubicBezTo>
                <a:cubicBezTo>
                  <a:pt x="1024" y="232"/>
                  <a:pt x="1088" y="1208"/>
                  <a:pt x="1152" y="1224"/>
                </a:cubicBezTo>
                <a:cubicBezTo>
                  <a:pt x="1216" y="1240"/>
                  <a:pt x="1280" y="320"/>
                  <a:pt x="1344" y="312"/>
                </a:cubicBezTo>
                <a:cubicBezTo>
                  <a:pt x="1408" y="304"/>
                  <a:pt x="1480" y="1144"/>
                  <a:pt x="1536" y="1176"/>
                </a:cubicBezTo>
                <a:cubicBezTo>
                  <a:pt x="1592" y="1208"/>
                  <a:pt x="1624" y="472"/>
                  <a:pt x="1680" y="504"/>
                </a:cubicBezTo>
                <a:cubicBezTo>
                  <a:pt x="1736" y="536"/>
                  <a:pt x="1824" y="1376"/>
                  <a:pt x="1872" y="1368"/>
                </a:cubicBezTo>
                <a:cubicBezTo>
                  <a:pt x="1920" y="1360"/>
                  <a:pt x="1912" y="464"/>
                  <a:pt x="1968" y="456"/>
                </a:cubicBezTo>
                <a:cubicBezTo>
                  <a:pt x="2024" y="448"/>
                  <a:pt x="2168" y="1176"/>
                  <a:pt x="2208" y="1320"/>
                </a:cubicBezTo>
              </a:path>
            </a:pathLst>
          </a:custGeom>
          <a:noFill/>
          <a:ln w="889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31757" name="Freeform 14"/>
          <p:cNvSpPr>
            <a:spLocks/>
          </p:cNvSpPr>
          <p:nvPr/>
        </p:nvSpPr>
        <p:spPr bwMode="auto">
          <a:xfrm>
            <a:off x="4978400" y="3108325"/>
            <a:ext cx="3048000" cy="1536700"/>
          </a:xfrm>
          <a:custGeom>
            <a:avLst/>
            <a:gdLst>
              <a:gd name="T0" fmla="*/ 0 w 2304"/>
              <a:gd name="T1" fmla="*/ 2147483647 h 968"/>
              <a:gd name="T2" fmla="*/ 2147483647 w 2304"/>
              <a:gd name="T3" fmla="*/ 2147483647 h 968"/>
              <a:gd name="T4" fmla="*/ 2147483647 w 2304"/>
              <a:gd name="T5" fmla="*/ 0 h 968"/>
              <a:gd name="T6" fmla="*/ 2147483647 w 2304"/>
              <a:gd name="T7" fmla="*/ 2147483647 h 968"/>
              <a:gd name="T8" fmla="*/ 2147483647 w 2304"/>
              <a:gd name="T9" fmla="*/ 2147483647 h 968"/>
              <a:gd name="T10" fmla="*/ 2147483647 w 2304"/>
              <a:gd name="T11" fmla="*/ 2147483647 h 968"/>
              <a:gd name="T12" fmla="*/ 2147483647 w 2304"/>
              <a:gd name="T13" fmla="*/ 2147483647 h 968"/>
              <a:gd name="T14" fmla="*/ 2147483647 w 2304"/>
              <a:gd name="T15" fmla="*/ 2147483647 h 968"/>
              <a:gd name="T16" fmla="*/ 2147483647 w 2304"/>
              <a:gd name="T17" fmla="*/ 2147483647 h 968"/>
              <a:gd name="T18" fmla="*/ 2147483647 w 2304"/>
              <a:gd name="T19" fmla="*/ 2147483647 h 968"/>
              <a:gd name="T20" fmla="*/ 2147483647 w 2304"/>
              <a:gd name="T21" fmla="*/ 2147483647 h 968"/>
              <a:gd name="T22" fmla="*/ 2147483647 w 2304"/>
              <a:gd name="T23" fmla="*/ 2147483647 h 968"/>
              <a:gd name="T24" fmla="*/ 2147483647 w 2304"/>
              <a:gd name="T25" fmla="*/ 2147483647 h 968"/>
              <a:gd name="T26" fmla="*/ 2147483647 w 2304"/>
              <a:gd name="T27" fmla="*/ 2147483647 h 9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04" h="968">
                <a:moveTo>
                  <a:pt x="0" y="336"/>
                </a:moveTo>
                <a:cubicBezTo>
                  <a:pt x="48" y="652"/>
                  <a:pt x="96" y="968"/>
                  <a:pt x="144" y="912"/>
                </a:cubicBezTo>
                <a:cubicBezTo>
                  <a:pt x="192" y="856"/>
                  <a:pt x="224" y="0"/>
                  <a:pt x="288" y="0"/>
                </a:cubicBezTo>
                <a:cubicBezTo>
                  <a:pt x="352" y="0"/>
                  <a:pt x="464" y="904"/>
                  <a:pt x="528" y="912"/>
                </a:cubicBezTo>
                <a:cubicBezTo>
                  <a:pt x="592" y="920"/>
                  <a:pt x="616" y="48"/>
                  <a:pt x="672" y="48"/>
                </a:cubicBezTo>
                <a:cubicBezTo>
                  <a:pt x="728" y="48"/>
                  <a:pt x="808" y="912"/>
                  <a:pt x="864" y="912"/>
                </a:cubicBezTo>
                <a:cubicBezTo>
                  <a:pt x="920" y="912"/>
                  <a:pt x="928" y="48"/>
                  <a:pt x="1008" y="48"/>
                </a:cubicBezTo>
                <a:cubicBezTo>
                  <a:pt x="1088" y="48"/>
                  <a:pt x="1272" y="888"/>
                  <a:pt x="1344" y="912"/>
                </a:cubicBezTo>
                <a:cubicBezTo>
                  <a:pt x="1416" y="936"/>
                  <a:pt x="1392" y="192"/>
                  <a:pt x="1440" y="192"/>
                </a:cubicBezTo>
                <a:cubicBezTo>
                  <a:pt x="1488" y="192"/>
                  <a:pt x="1576" y="904"/>
                  <a:pt x="1632" y="912"/>
                </a:cubicBezTo>
                <a:cubicBezTo>
                  <a:pt x="1688" y="920"/>
                  <a:pt x="1712" y="240"/>
                  <a:pt x="1776" y="240"/>
                </a:cubicBezTo>
                <a:cubicBezTo>
                  <a:pt x="1840" y="240"/>
                  <a:pt x="1960" y="912"/>
                  <a:pt x="2016" y="912"/>
                </a:cubicBezTo>
                <a:cubicBezTo>
                  <a:pt x="2072" y="912"/>
                  <a:pt x="2064" y="240"/>
                  <a:pt x="2112" y="240"/>
                </a:cubicBezTo>
                <a:cubicBezTo>
                  <a:pt x="2160" y="240"/>
                  <a:pt x="2232" y="576"/>
                  <a:pt x="2304" y="912"/>
                </a:cubicBezTo>
              </a:path>
            </a:pathLst>
          </a:custGeom>
          <a:noFill/>
          <a:ln w="889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31758" name="Text Box 15"/>
          <p:cNvSpPr txBox="1">
            <a:spLocks noChangeArrowheads="1"/>
          </p:cNvSpPr>
          <p:nvPr/>
        </p:nvSpPr>
        <p:spPr bwMode="auto">
          <a:xfrm>
            <a:off x="4267200" y="4708528"/>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en-US" altLang="en-US" sz="2400" b="1" smtClean="0">
                <a:solidFill>
                  <a:srgbClr val="FFFFFF"/>
                </a:solidFill>
              </a:rPr>
              <a:t>Tolerance &amp; Physical Dependence</a:t>
            </a:r>
          </a:p>
        </p:txBody>
      </p:sp>
      <p:sp>
        <p:nvSpPr>
          <p:cNvPr id="442384" name="Freeform 16"/>
          <p:cNvSpPr>
            <a:spLocks/>
          </p:cNvSpPr>
          <p:nvPr/>
        </p:nvSpPr>
        <p:spPr bwMode="auto">
          <a:xfrm>
            <a:off x="8026400" y="2955925"/>
            <a:ext cx="3251200" cy="1752600"/>
          </a:xfrm>
          <a:custGeom>
            <a:avLst/>
            <a:gdLst>
              <a:gd name="T0" fmla="*/ 0 w 1536"/>
              <a:gd name="T1" fmla="*/ 2147483647 h 1248"/>
              <a:gd name="T2" fmla="*/ 2147483647 w 1536"/>
              <a:gd name="T3" fmla="*/ 2147483647 h 1248"/>
              <a:gd name="T4" fmla="*/ 2147483647 w 1536"/>
              <a:gd name="T5" fmla="*/ 2147483647 h 1248"/>
              <a:gd name="T6" fmla="*/ 2147483647 w 1536"/>
              <a:gd name="T7" fmla="*/ 2147483647 h 1248"/>
              <a:gd name="T8" fmla="*/ 2147483647 w 1536"/>
              <a:gd name="T9" fmla="*/ 2147483647 h 1248"/>
              <a:gd name="T10" fmla="*/ 2147483647 w 1536"/>
              <a:gd name="T11" fmla="*/ 2147483647 h 1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6" h="1248">
                <a:moveTo>
                  <a:pt x="0" y="1104"/>
                </a:moveTo>
                <a:cubicBezTo>
                  <a:pt x="12" y="1124"/>
                  <a:pt x="24" y="1144"/>
                  <a:pt x="48" y="1152"/>
                </a:cubicBezTo>
                <a:cubicBezTo>
                  <a:pt x="72" y="1160"/>
                  <a:pt x="128" y="1248"/>
                  <a:pt x="144" y="1152"/>
                </a:cubicBezTo>
                <a:cubicBezTo>
                  <a:pt x="160" y="1056"/>
                  <a:pt x="32" y="760"/>
                  <a:pt x="144" y="576"/>
                </a:cubicBezTo>
                <a:cubicBezTo>
                  <a:pt x="256" y="392"/>
                  <a:pt x="584" y="96"/>
                  <a:pt x="816" y="48"/>
                </a:cubicBezTo>
                <a:cubicBezTo>
                  <a:pt x="1048" y="0"/>
                  <a:pt x="1416" y="248"/>
                  <a:pt x="1536" y="288"/>
                </a:cubicBezTo>
              </a:path>
            </a:pathLst>
          </a:custGeom>
          <a:noFill/>
          <a:ln w="889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442385" name="Text Box 17"/>
          <p:cNvSpPr txBox="1">
            <a:spLocks noChangeArrowheads="1"/>
          </p:cNvSpPr>
          <p:nvPr/>
        </p:nvSpPr>
        <p:spPr bwMode="auto">
          <a:xfrm>
            <a:off x="9042400" y="3810415"/>
            <a:ext cx="1828800" cy="461963"/>
          </a:xfrm>
          <a:prstGeom prst="rect">
            <a:avLst/>
          </a:prstGeom>
          <a:solidFill>
            <a:srgbClr val="000000"/>
          </a:solidFill>
          <a:ln>
            <a:noFill/>
          </a:ln>
          <a:effectLs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n-US" altLang="en-US" sz="2400" b="1" dirty="0" smtClean="0">
                <a:solidFill>
                  <a:schemeClr val="bg1"/>
                </a:solidFill>
              </a:rPr>
              <a:t>OAT</a:t>
            </a:r>
          </a:p>
        </p:txBody>
      </p:sp>
      <p:sp>
        <p:nvSpPr>
          <p:cNvPr id="31761" name="Rectangle 19"/>
          <p:cNvSpPr>
            <a:spLocks noGrp="1" noChangeArrowheads="1"/>
          </p:cNvSpPr>
          <p:nvPr>
            <p:ph type="title"/>
          </p:nvPr>
        </p:nvSpPr>
        <p:spPr>
          <a:xfrm>
            <a:off x="0" y="0"/>
            <a:ext cx="12192000" cy="838200"/>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rPr>
              <a:t>Opioid Agonist Treatment (OAT)</a:t>
            </a:r>
          </a:p>
        </p:txBody>
      </p:sp>
      <p:sp>
        <p:nvSpPr>
          <p:cNvPr id="31762" name="TextBox 17"/>
          <p:cNvSpPr txBox="1">
            <a:spLocks noChangeArrowheads="1"/>
          </p:cNvSpPr>
          <p:nvPr/>
        </p:nvSpPr>
        <p:spPr bwMode="auto">
          <a:xfrm>
            <a:off x="99484" y="6396039"/>
            <a:ext cx="4197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800" smtClean="0">
                <a:solidFill>
                  <a:srgbClr val="FFFFFF"/>
                </a:solidFill>
              </a:rPr>
              <a:t>Alford DP. http://www.bumc.bu.edu/care/ </a:t>
            </a:r>
          </a:p>
        </p:txBody>
      </p:sp>
    </p:spTree>
    <p:custDataLst>
      <p:tags r:id="rId1"/>
    </p:custDataLst>
    <p:extLst>
      <p:ext uri="{BB962C8B-B14F-4D97-AF65-F5344CB8AC3E}">
        <p14:creationId xmlns:p14="http://schemas.microsoft.com/office/powerpoint/2010/main" val="1326034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23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2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84" grpId="0" animBg="1"/>
      <p:bldP spid="4423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04800" y="1363683"/>
            <a:ext cx="11582400" cy="5105400"/>
          </a:xfrm>
          <a:solidFill>
            <a:schemeClr val="bg1"/>
          </a:solidFill>
        </p:spPr>
        <p:txBody>
          <a:bodyPr/>
          <a:lstStyle/>
          <a:p>
            <a:pPr>
              <a:spcBef>
                <a:spcPts val="2400"/>
              </a:spcBef>
            </a:pPr>
            <a:r>
              <a:rPr lang="en-US" altLang="en-US" sz="2800" dirty="0" smtClean="0">
                <a:solidFill>
                  <a:srgbClr val="000000"/>
                </a:solidFill>
              </a:rPr>
              <a:t>32 </a:t>
            </a:r>
            <a:r>
              <a:rPr lang="en-US" altLang="en-US" sz="2800" dirty="0" err="1" smtClean="0">
                <a:solidFill>
                  <a:srgbClr val="000000"/>
                </a:solidFill>
              </a:rPr>
              <a:t>yo</a:t>
            </a:r>
            <a:r>
              <a:rPr lang="en-US" altLang="en-US" sz="2800" dirty="0" smtClean="0">
                <a:solidFill>
                  <a:srgbClr val="000000"/>
                </a:solidFill>
              </a:rPr>
              <a:t> male brought in after “heroin overdose”</a:t>
            </a:r>
          </a:p>
          <a:p>
            <a:pPr>
              <a:spcBef>
                <a:spcPts val="2400"/>
              </a:spcBef>
            </a:pPr>
            <a:r>
              <a:rPr lang="en-US" altLang="en-US" sz="2800" dirty="0" smtClean="0">
                <a:solidFill>
                  <a:srgbClr val="000000"/>
                </a:solidFill>
              </a:rPr>
              <a:t>Brisk response to naloxone </a:t>
            </a:r>
          </a:p>
          <a:p>
            <a:pPr>
              <a:spcBef>
                <a:spcPts val="2400"/>
              </a:spcBef>
            </a:pPr>
            <a:r>
              <a:rPr lang="en-US" altLang="en-US" sz="2800" dirty="0" smtClean="0">
                <a:solidFill>
                  <a:srgbClr val="000000"/>
                </a:solidFill>
              </a:rPr>
              <a:t>Re-sedation after 1 </a:t>
            </a:r>
            <a:r>
              <a:rPr lang="en-US" altLang="en-US" sz="2800" dirty="0" err="1" smtClean="0">
                <a:solidFill>
                  <a:srgbClr val="000000"/>
                </a:solidFill>
              </a:rPr>
              <a:t>hr</a:t>
            </a:r>
            <a:r>
              <a:rPr lang="en-US" altLang="en-US" sz="2800" dirty="0" smtClean="0">
                <a:solidFill>
                  <a:srgbClr val="000000"/>
                </a:solidFill>
              </a:rPr>
              <a:t> requiring repeat naloxone</a:t>
            </a:r>
          </a:p>
          <a:p>
            <a:pPr>
              <a:spcBef>
                <a:spcPts val="2400"/>
              </a:spcBef>
            </a:pPr>
            <a:r>
              <a:rPr lang="en-US" altLang="en-US" sz="2800" dirty="0" smtClean="0">
                <a:solidFill>
                  <a:srgbClr val="000000"/>
                </a:solidFill>
              </a:rPr>
              <a:t>Antecubital abscess and cellulitis at  injection site</a:t>
            </a:r>
          </a:p>
          <a:p>
            <a:pPr>
              <a:spcBef>
                <a:spcPts val="2400"/>
              </a:spcBef>
            </a:pPr>
            <a:r>
              <a:rPr lang="en-US" altLang="en-US" sz="2800" dirty="0" smtClean="0">
                <a:solidFill>
                  <a:srgbClr val="000000"/>
                </a:solidFill>
              </a:rPr>
              <a:t>Admitted for “drug overdose”,   “persistent altered mental status” and “arm cellulitis”</a:t>
            </a:r>
          </a:p>
        </p:txBody>
      </p:sp>
      <p:sp>
        <p:nvSpPr>
          <p:cNvPr id="6147" name="Text Box 4"/>
          <p:cNvSpPr txBox="1">
            <a:spLocks noChangeArrowheads="1"/>
          </p:cNvSpPr>
          <p:nvPr/>
        </p:nvSpPr>
        <p:spPr bwMode="auto">
          <a:xfrm>
            <a:off x="0" y="0"/>
            <a:ext cx="12192000" cy="769441"/>
          </a:xfrm>
          <a:prstGeom prst="rect">
            <a:avLst/>
          </a:prstGeom>
          <a:solidFill>
            <a:schemeClr val="tx2">
              <a:lumMod val="75000"/>
            </a:schemeClr>
          </a:solidFill>
          <a:ln>
            <a:noFill/>
          </a:ln>
          <a:effectLst/>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4400" b="1" dirty="0" smtClean="0">
                <a:solidFill>
                  <a:schemeClr val="bg1"/>
                </a:solidFill>
                <a:effectLst>
                  <a:outerShdw blurRad="38100" dist="38100" dir="2700000" algn="tl">
                    <a:srgbClr val="000000">
                      <a:alpha val="43137"/>
                    </a:srgbClr>
                  </a:outerShdw>
                </a:effectLst>
              </a:rPr>
              <a:t>Case</a:t>
            </a: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l="17049" r="16856"/>
          <a:stretch>
            <a:fillRect/>
          </a:stretch>
        </p:blipFill>
        <p:spPr bwMode="auto">
          <a:xfrm>
            <a:off x="9018952" y="1266248"/>
            <a:ext cx="2656416" cy="2260600"/>
          </a:xfrm>
          <a:prstGeom prst="rect">
            <a:avLst/>
          </a:prstGeom>
          <a:noFill/>
          <a:ln w="285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485690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3" end="3"/>
                                            </p:txEl>
                                          </p:spTgt>
                                        </p:tgtEl>
                                        <p:attrNameLst>
                                          <p:attrName>style.visibility</p:attrName>
                                        </p:attrNameLst>
                                      </p:cBhvr>
                                      <p:to>
                                        <p:strVal val="visible"/>
                                      </p:to>
                                    </p:set>
                                    <p:animEffect transition="in" filter="fade">
                                      <p:cBhvr>
                                        <p:cTn id="7" dur="500"/>
                                        <p:tgtEl>
                                          <p:spTgt spid="717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Effect transition="in" filter="fade">
                                      <p:cBhvr>
                                        <p:cTn id="10" dur="500"/>
                                        <p:tgtEl>
                                          <p:spTgt spid="378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animEffect transition="in" filter="fade">
                                      <p:cBhvr>
                                        <p:cTn id="15" dur="500"/>
                                        <p:tgtEl>
                                          <p:spTgt spid="71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12192000" cy="914400"/>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rPr>
              <a:t>Methadone </a:t>
            </a:r>
            <a:r>
              <a:rPr lang="en-US" altLang="en-US" b="1" dirty="0" smtClean="0">
                <a:solidFill>
                  <a:schemeClr val="bg1"/>
                </a:solidFill>
                <a:effectLst>
                  <a:outerShdw blurRad="38100" dist="38100" dir="2700000" algn="tl">
                    <a:srgbClr val="000000">
                      <a:alpha val="43137"/>
                    </a:srgbClr>
                  </a:outerShdw>
                </a:effectLst>
              </a:rPr>
              <a:t>Maintenance Treatment</a:t>
            </a:r>
            <a:endParaRPr lang="en-US" altLang="en-US" b="1" dirty="0" smtClean="0">
              <a:solidFill>
                <a:schemeClr val="bg1"/>
              </a:solidFill>
              <a:effectLst>
                <a:outerShdw blurRad="38100" dist="38100" dir="2700000" algn="tl">
                  <a:srgbClr val="000000">
                    <a:alpha val="43137"/>
                  </a:srgbClr>
                </a:outerShdw>
              </a:effectLst>
            </a:endParaRPr>
          </a:p>
        </p:txBody>
      </p:sp>
      <p:sp>
        <p:nvSpPr>
          <p:cNvPr id="27651" name="Rectangle 3"/>
          <p:cNvSpPr>
            <a:spLocks noGrp="1" noChangeArrowheads="1"/>
          </p:cNvSpPr>
          <p:nvPr>
            <p:ph type="body" idx="1"/>
          </p:nvPr>
        </p:nvSpPr>
        <p:spPr>
          <a:xfrm>
            <a:off x="451262" y="1057892"/>
            <a:ext cx="10493829" cy="5426035"/>
          </a:xfrm>
        </p:spPr>
        <p:txBody>
          <a:bodyPr/>
          <a:lstStyle/>
          <a:p>
            <a:r>
              <a:rPr lang="en-US" altLang="en-US" dirty="0" smtClean="0">
                <a:solidFill>
                  <a:srgbClr val="000000"/>
                </a:solidFill>
              </a:rPr>
              <a:t>Methadone</a:t>
            </a:r>
          </a:p>
          <a:p>
            <a:pPr lvl="1"/>
            <a:r>
              <a:rPr lang="en-US" altLang="en-US" dirty="0" smtClean="0">
                <a:solidFill>
                  <a:srgbClr val="000000"/>
                </a:solidFill>
              </a:rPr>
              <a:t>Full </a:t>
            </a:r>
            <a:r>
              <a:rPr lang="en-US" altLang="en-US" dirty="0" smtClean="0">
                <a:solidFill>
                  <a:srgbClr val="000000"/>
                </a:solidFill>
              </a:rPr>
              <a:t>opioid agonist </a:t>
            </a:r>
          </a:p>
          <a:p>
            <a:pPr lvl="1"/>
            <a:r>
              <a:rPr lang="en-US" altLang="en-US" dirty="0" smtClean="0">
                <a:solidFill>
                  <a:srgbClr val="000000"/>
                </a:solidFill>
              </a:rPr>
              <a:t>PO onset of action 30-60 minutes</a:t>
            </a:r>
          </a:p>
          <a:p>
            <a:pPr lvl="1"/>
            <a:r>
              <a:rPr lang="en-US" altLang="en-US" dirty="0" smtClean="0">
                <a:solidFill>
                  <a:srgbClr val="000000"/>
                </a:solidFill>
              </a:rPr>
              <a:t>Duration of </a:t>
            </a:r>
            <a:r>
              <a:rPr lang="en-US" altLang="en-US" dirty="0" smtClean="0">
                <a:solidFill>
                  <a:srgbClr val="000000"/>
                </a:solidFill>
              </a:rPr>
              <a:t>action 24-36 </a:t>
            </a:r>
            <a:r>
              <a:rPr lang="en-US" altLang="en-US" dirty="0" smtClean="0">
                <a:solidFill>
                  <a:srgbClr val="000000"/>
                </a:solidFill>
              </a:rPr>
              <a:t>hours to treat </a:t>
            </a:r>
            <a:r>
              <a:rPr lang="en-US" altLang="en-US" dirty="0" smtClean="0">
                <a:solidFill>
                  <a:srgbClr val="000000"/>
                </a:solidFill>
              </a:rPr>
              <a:t>OUD</a:t>
            </a:r>
          </a:p>
          <a:p>
            <a:pPr lvl="1"/>
            <a:r>
              <a:rPr lang="en-US" altLang="en-US" dirty="0" smtClean="0">
                <a:solidFill>
                  <a:srgbClr val="000000"/>
                </a:solidFill>
              </a:rPr>
              <a:t>Proper </a:t>
            </a:r>
            <a:r>
              <a:rPr lang="en-US" altLang="en-US" dirty="0" smtClean="0">
                <a:solidFill>
                  <a:srgbClr val="000000"/>
                </a:solidFill>
              </a:rPr>
              <a:t>dosing for </a:t>
            </a:r>
            <a:r>
              <a:rPr lang="en-US" altLang="en-US" dirty="0" smtClean="0">
                <a:solidFill>
                  <a:srgbClr val="000000"/>
                </a:solidFill>
              </a:rPr>
              <a:t>OUD</a:t>
            </a:r>
          </a:p>
          <a:p>
            <a:pPr lvl="2"/>
            <a:r>
              <a:rPr lang="en-US" altLang="en-US" dirty="0" smtClean="0">
                <a:solidFill>
                  <a:srgbClr val="000000"/>
                </a:solidFill>
              </a:rPr>
              <a:t>20-40 </a:t>
            </a:r>
            <a:r>
              <a:rPr lang="en-US" altLang="en-US" dirty="0" smtClean="0">
                <a:solidFill>
                  <a:srgbClr val="000000"/>
                </a:solidFill>
              </a:rPr>
              <a:t>mg for acute </a:t>
            </a:r>
            <a:r>
              <a:rPr lang="en-US" altLang="en-US" dirty="0" smtClean="0">
                <a:solidFill>
                  <a:srgbClr val="000000"/>
                </a:solidFill>
              </a:rPr>
              <a:t>withdrawal</a:t>
            </a:r>
          </a:p>
          <a:p>
            <a:pPr lvl="2"/>
            <a:r>
              <a:rPr lang="en-US" altLang="en-US" dirty="0" smtClean="0">
                <a:solidFill>
                  <a:srgbClr val="000000"/>
                </a:solidFill>
              </a:rPr>
              <a:t>&gt; </a:t>
            </a:r>
            <a:r>
              <a:rPr lang="en-US" altLang="en-US" dirty="0" smtClean="0">
                <a:solidFill>
                  <a:srgbClr val="000000"/>
                </a:solidFill>
              </a:rPr>
              <a:t>80 mg for craving, “opioid blockade</a:t>
            </a:r>
            <a:r>
              <a:rPr lang="en-US" altLang="en-US" dirty="0" smtClean="0">
                <a:solidFill>
                  <a:srgbClr val="000000"/>
                </a:solidFill>
              </a:rPr>
              <a:t>”</a:t>
            </a:r>
          </a:p>
          <a:p>
            <a:pPr marL="914400" lvl="2" indent="0">
              <a:buNone/>
            </a:pPr>
            <a:endParaRPr lang="en-US" altLang="en-US" dirty="0" smtClean="0">
              <a:solidFill>
                <a:srgbClr val="000000"/>
              </a:solidFill>
            </a:endParaRPr>
          </a:p>
          <a:p>
            <a:pPr>
              <a:lnSpc>
                <a:spcPct val="90000"/>
              </a:lnSpc>
            </a:pPr>
            <a:r>
              <a:rPr lang="en-US" altLang="en-US" dirty="0" smtClean="0">
                <a:solidFill>
                  <a:srgbClr val="000000"/>
                </a:solidFill>
              </a:rPr>
              <a:t>Opioid Treatment Program</a:t>
            </a:r>
            <a:endParaRPr lang="en-US" altLang="en-US" dirty="0">
              <a:solidFill>
                <a:srgbClr val="000000"/>
              </a:solidFill>
            </a:endParaRPr>
          </a:p>
          <a:p>
            <a:pPr lvl="1">
              <a:lnSpc>
                <a:spcPct val="90000"/>
              </a:lnSpc>
              <a:buFont typeface="Arial" charset="0"/>
              <a:buChar char="•"/>
            </a:pPr>
            <a:r>
              <a:rPr lang="en-US" altLang="en-US" dirty="0" smtClean="0">
                <a:solidFill>
                  <a:srgbClr val="000000"/>
                </a:solidFill>
              </a:rPr>
              <a:t>Highly structured</a:t>
            </a:r>
          </a:p>
          <a:p>
            <a:pPr lvl="1">
              <a:lnSpc>
                <a:spcPct val="90000"/>
              </a:lnSpc>
              <a:buFont typeface="Arial" charset="0"/>
              <a:buChar char="•"/>
            </a:pPr>
            <a:r>
              <a:rPr lang="en-US" altLang="en-US" dirty="0" smtClean="0">
                <a:solidFill>
                  <a:srgbClr val="000000"/>
                </a:solidFill>
              </a:rPr>
              <a:t>Observed </a:t>
            </a:r>
            <a:r>
              <a:rPr lang="en-US" altLang="en-US" dirty="0">
                <a:solidFill>
                  <a:srgbClr val="000000"/>
                </a:solidFill>
              </a:rPr>
              <a:t>daily </a:t>
            </a:r>
            <a:r>
              <a:rPr lang="en-US" altLang="en-US" dirty="0" smtClean="0">
                <a:solidFill>
                  <a:srgbClr val="000000"/>
                </a:solidFill>
                <a:latin typeface="Calibri"/>
                <a:cs typeface="Calibri"/>
                <a:sym typeface="Symbol" pitchFamily="18" charset="2"/>
              </a:rPr>
              <a:t>→</a:t>
            </a:r>
            <a:r>
              <a:rPr lang="en-US" altLang="en-US" dirty="0" smtClean="0">
                <a:solidFill>
                  <a:srgbClr val="000000"/>
                </a:solidFill>
                <a:sym typeface="Symbol" pitchFamily="18" charset="2"/>
              </a:rPr>
              <a:t> </a:t>
            </a:r>
            <a:r>
              <a:rPr lang="en-US" altLang="en-US" dirty="0">
                <a:solidFill>
                  <a:srgbClr val="000000"/>
                </a:solidFill>
                <a:sym typeface="Symbol" pitchFamily="18" charset="2"/>
              </a:rPr>
              <a:t>“Take homes” </a:t>
            </a:r>
            <a:endParaRPr lang="en-US" altLang="en-US" dirty="0">
              <a:solidFill>
                <a:srgbClr val="000000"/>
              </a:solidFill>
            </a:endParaRPr>
          </a:p>
          <a:p>
            <a:pPr lvl="2"/>
            <a:endParaRPr lang="en-US" altLang="en-US" dirty="0" smtClean="0">
              <a:solidFill>
                <a:srgbClr val="000000"/>
              </a:solidFill>
            </a:endParaRPr>
          </a:p>
        </p:txBody>
      </p:sp>
    </p:spTree>
    <p:custDataLst>
      <p:tags r:id="rId1"/>
    </p:custDataLst>
    <p:extLst>
      <p:ext uri="{BB962C8B-B14F-4D97-AF65-F5344CB8AC3E}">
        <p14:creationId xmlns:p14="http://schemas.microsoft.com/office/powerpoint/2010/main" val="2939955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8" end="8"/>
                                            </p:txEl>
                                          </p:spTgt>
                                        </p:tgtEl>
                                        <p:attrNameLst>
                                          <p:attrName>style.visibility</p:attrName>
                                        </p:attrNameLst>
                                      </p:cBhvr>
                                      <p:to>
                                        <p:strVal val="visible"/>
                                      </p:to>
                                    </p:set>
                                    <p:animEffect transition="in" filter="fade">
                                      <p:cBhvr>
                                        <p:cTn id="7" dur="500"/>
                                        <p:tgtEl>
                                          <p:spTgt spid="27651">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1">
                                            <p:txEl>
                                              <p:pRg st="9" end="9"/>
                                            </p:txEl>
                                          </p:spTgt>
                                        </p:tgtEl>
                                        <p:attrNameLst>
                                          <p:attrName>style.visibility</p:attrName>
                                        </p:attrNameLst>
                                      </p:cBhvr>
                                      <p:to>
                                        <p:strVal val="visible"/>
                                      </p:to>
                                    </p:set>
                                    <p:animEffect transition="in" filter="fade">
                                      <p:cBhvr>
                                        <p:cTn id="10" dur="500"/>
                                        <p:tgtEl>
                                          <p:spTgt spid="27651">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651">
                                            <p:txEl>
                                              <p:pRg st="10" end="10"/>
                                            </p:txEl>
                                          </p:spTgt>
                                        </p:tgtEl>
                                        <p:attrNameLst>
                                          <p:attrName>style.visibility</p:attrName>
                                        </p:attrNameLst>
                                      </p:cBhvr>
                                      <p:to>
                                        <p:strVal val="visible"/>
                                      </p:to>
                                    </p:set>
                                    <p:animEffect transition="in" filter="fade">
                                      <p:cBhvr>
                                        <p:cTn id="13" dur="500"/>
                                        <p:tgtEl>
                                          <p:spTgt spid="276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0"/>
            <a:ext cx="12192000" cy="1828800"/>
          </a:xfrm>
          <a:prstGeom prst="rect">
            <a:avLst/>
          </a:prstGeom>
          <a:solidFill>
            <a:schemeClr val="tx2">
              <a:lumMod val="75000"/>
            </a:schemeClr>
          </a:solidFill>
          <a:ln>
            <a:noFill/>
          </a:ln>
          <a:extLst/>
        </p:spPr>
        <p:txBody>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34819" name="Rectangle 3"/>
          <p:cNvSpPr>
            <a:spLocks noChangeArrowheads="1"/>
          </p:cNvSpPr>
          <p:nvPr/>
        </p:nvSpPr>
        <p:spPr bwMode="auto">
          <a:xfrm>
            <a:off x="2463800" y="-681038"/>
            <a:ext cx="1219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34820" name="Text Box 5"/>
          <p:cNvSpPr txBox="1">
            <a:spLocks noChangeArrowheads="1"/>
          </p:cNvSpPr>
          <p:nvPr/>
        </p:nvSpPr>
        <p:spPr bwMode="auto">
          <a:xfrm>
            <a:off x="9774769" y="228600"/>
            <a:ext cx="2417233" cy="457200"/>
          </a:xfrm>
          <a:prstGeom prst="rect">
            <a:avLst/>
          </a:prstGeom>
          <a:solidFill>
            <a:schemeClr val="tx2">
              <a:lumMod val="75000"/>
            </a:schemeClr>
          </a:solidFill>
          <a:ln>
            <a:noFill/>
          </a:ln>
          <a:effectLs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dirty="0" smtClean="0">
                <a:solidFill>
                  <a:srgbClr val="FFFFFF"/>
                </a:solidFill>
              </a:rPr>
              <a:t>JAMA 1965</a:t>
            </a:r>
          </a:p>
        </p:txBody>
      </p:sp>
      <p:sp>
        <p:nvSpPr>
          <p:cNvPr id="152582" name="Rectangle 6"/>
          <p:cNvSpPr>
            <a:spLocks noChangeArrowheads="1"/>
          </p:cNvSpPr>
          <p:nvPr/>
        </p:nvSpPr>
        <p:spPr bwMode="auto">
          <a:xfrm>
            <a:off x="514351" y="2568575"/>
            <a:ext cx="1148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7663" indent="-347663">
              <a:spcBef>
                <a:spcPct val="20000"/>
              </a:spcBef>
              <a:buChar char="•"/>
              <a:defRPr sz="3200">
                <a:solidFill>
                  <a:schemeClr val="tx1"/>
                </a:solidFill>
                <a:latin typeface="Calibri" pitchFamily="34" charset="0"/>
              </a:defRPr>
            </a:lvl1pPr>
            <a:lvl2pPr marL="346075" indent="-173038">
              <a:spcBef>
                <a:spcPct val="20000"/>
              </a:spcBef>
              <a:buChar char="–"/>
              <a:defRPr sz="2800">
                <a:solidFill>
                  <a:schemeClr val="tx1"/>
                </a:solidFill>
                <a:latin typeface="Calibri" pitchFamily="34" charset="0"/>
              </a:defRPr>
            </a:lvl2pPr>
            <a:lvl3pPr marL="687388" indent="-347663">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ts val="300"/>
              </a:spcBef>
              <a:spcAft>
                <a:spcPct val="0"/>
              </a:spcAft>
              <a:buClr>
                <a:srgbClr val="FFFFFF"/>
              </a:buClr>
            </a:pPr>
            <a:r>
              <a:rPr lang="en-US" altLang="en-US" dirty="0" smtClean="0">
                <a:solidFill>
                  <a:srgbClr val="000000"/>
                </a:solidFill>
              </a:rPr>
              <a:t>Increases treatment retention</a:t>
            </a:r>
          </a:p>
          <a:p>
            <a:pPr fontAlgn="base">
              <a:spcBef>
                <a:spcPts val="300"/>
              </a:spcBef>
              <a:spcAft>
                <a:spcPct val="0"/>
              </a:spcAft>
              <a:buClr>
                <a:srgbClr val="FFFFFF"/>
              </a:buClr>
            </a:pPr>
            <a:r>
              <a:rPr lang="en-US" altLang="en-US" dirty="0" smtClean="0">
                <a:solidFill>
                  <a:srgbClr val="000000"/>
                </a:solidFill>
              </a:rPr>
              <a:t>Decreases illicit opioid use</a:t>
            </a:r>
          </a:p>
          <a:p>
            <a:pPr fontAlgn="base">
              <a:spcBef>
                <a:spcPts val="300"/>
              </a:spcBef>
              <a:spcAft>
                <a:spcPct val="0"/>
              </a:spcAft>
              <a:buClr>
                <a:srgbClr val="FFFFFF"/>
              </a:buClr>
            </a:pPr>
            <a:r>
              <a:rPr lang="en-US" altLang="en-US" dirty="0" smtClean="0">
                <a:solidFill>
                  <a:srgbClr val="000000"/>
                </a:solidFill>
              </a:rPr>
              <a:t>Decreases hepatitis and HIV seroconversion</a:t>
            </a:r>
          </a:p>
          <a:p>
            <a:pPr fontAlgn="base">
              <a:spcBef>
                <a:spcPts val="300"/>
              </a:spcBef>
              <a:spcAft>
                <a:spcPct val="0"/>
              </a:spcAft>
              <a:buClr>
                <a:srgbClr val="FFFFFF"/>
              </a:buClr>
            </a:pPr>
            <a:r>
              <a:rPr lang="en-US" altLang="en-US" dirty="0" smtClean="0">
                <a:solidFill>
                  <a:srgbClr val="000000"/>
                </a:solidFill>
              </a:rPr>
              <a:t>Decreases mortality</a:t>
            </a:r>
          </a:p>
          <a:p>
            <a:pPr fontAlgn="base">
              <a:spcBef>
                <a:spcPts val="300"/>
              </a:spcBef>
              <a:spcAft>
                <a:spcPct val="0"/>
              </a:spcAft>
              <a:buClr>
                <a:srgbClr val="FFFFFF"/>
              </a:buClr>
            </a:pPr>
            <a:r>
              <a:rPr lang="en-US" altLang="en-US" dirty="0" smtClean="0">
                <a:solidFill>
                  <a:srgbClr val="000000"/>
                </a:solidFill>
              </a:rPr>
              <a:t>Decreases criminal activity</a:t>
            </a:r>
          </a:p>
          <a:p>
            <a:pPr fontAlgn="base">
              <a:spcBef>
                <a:spcPts val="300"/>
              </a:spcBef>
              <a:spcAft>
                <a:spcPct val="0"/>
              </a:spcAft>
              <a:buClr>
                <a:srgbClr val="FFFFFF"/>
              </a:buClr>
            </a:pPr>
            <a:r>
              <a:rPr lang="en-US" altLang="en-US" dirty="0" smtClean="0">
                <a:solidFill>
                  <a:srgbClr val="000000"/>
                </a:solidFill>
              </a:rPr>
              <a:t>Increases employment</a:t>
            </a:r>
          </a:p>
          <a:p>
            <a:pPr fontAlgn="base">
              <a:spcBef>
                <a:spcPts val="300"/>
              </a:spcBef>
              <a:spcAft>
                <a:spcPct val="0"/>
              </a:spcAft>
              <a:buClr>
                <a:srgbClr val="FFFFFF"/>
              </a:buClr>
            </a:pPr>
            <a:r>
              <a:rPr lang="en-US" altLang="en-US" dirty="0" smtClean="0">
                <a:solidFill>
                  <a:srgbClr val="000000"/>
                </a:solidFill>
              </a:rPr>
              <a:t>Improves birth outcomes </a:t>
            </a:r>
          </a:p>
          <a:p>
            <a:pPr fontAlgn="base">
              <a:spcBef>
                <a:spcPts val="300"/>
              </a:spcBef>
              <a:spcAft>
                <a:spcPct val="0"/>
              </a:spcAft>
              <a:buClr>
                <a:srgbClr val="FFFFFF"/>
              </a:buClr>
              <a:buFontTx/>
              <a:buNone/>
            </a:pPr>
            <a:endParaRPr lang="en-US" altLang="en-US" sz="1100" dirty="0" smtClean="0">
              <a:solidFill>
                <a:srgbClr val="000000"/>
              </a:solidFill>
            </a:endParaRPr>
          </a:p>
        </p:txBody>
      </p:sp>
      <p:sp>
        <p:nvSpPr>
          <p:cNvPr id="50182" name="Text Box 7"/>
          <p:cNvSpPr txBox="1">
            <a:spLocks noChangeArrowheads="1"/>
          </p:cNvSpPr>
          <p:nvPr/>
        </p:nvSpPr>
        <p:spPr bwMode="auto">
          <a:xfrm>
            <a:off x="0" y="1828800"/>
            <a:ext cx="12192000" cy="646331"/>
          </a:xfrm>
          <a:prstGeom prst="rect">
            <a:avLst/>
          </a:prstGeom>
          <a:solidFill>
            <a:schemeClr val="tx2">
              <a:lumMod val="75000"/>
            </a:schemeClr>
          </a:solidFill>
          <a:ln>
            <a:noFill/>
          </a:ln>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0"/>
              </a:spcBef>
              <a:spcAft>
                <a:spcPct val="0"/>
              </a:spcAft>
              <a:buFontTx/>
              <a:buNone/>
            </a:pPr>
            <a:r>
              <a:rPr lang="en-US" altLang="en-US" sz="3600" b="1" dirty="0" smtClean="0">
                <a:solidFill>
                  <a:srgbClr val="FFFFFF"/>
                </a:solidFill>
                <a:effectLst>
                  <a:outerShdw blurRad="38100" dist="38100" dir="2700000" algn="tl">
                    <a:srgbClr val="000000">
                      <a:alpha val="43137"/>
                    </a:srgbClr>
                  </a:outerShdw>
                </a:effectLst>
              </a:rPr>
              <a:t>Extensive Research on Effectiveness </a:t>
            </a:r>
          </a:p>
        </p:txBody>
      </p:sp>
      <p:pic>
        <p:nvPicPr>
          <p:cNvPr id="34823" name="Picture 2" descr="auto0"/>
          <p:cNvPicPr>
            <a:picLocks noChangeAspect="1" noChangeArrowheads="1"/>
          </p:cNvPicPr>
          <p:nvPr/>
        </p:nvPicPr>
        <p:blipFill>
          <a:blip r:embed="rId2">
            <a:extLst>
              <a:ext uri="{28A0092B-C50C-407E-A947-70E740481C1C}">
                <a14:useLocalDpi xmlns:a14="http://schemas.microsoft.com/office/drawing/2010/main" val="0"/>
              </a:ext>
            </a:extLst>
          </a:blip>
          <a:srcRect t="1334" b="63165"/>
          <a:stretch>
            <a:fillRect/>
          </a:stretch>
        </p:blipFill>
        <p:spPr bwMode="auto">
          <a:xfrm>
            <a:off x="2232561" y="53975"/>
            <a:ext cx="7542207" cy="163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645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fade">
                                      <p:cBhvr>
                                        <p:cTn id="7" dur="500"/>
                                        <p:tgtEl>
                                          <p:spTgt spid="50182"/>
                                        </p:tgtEl>
                                      </p:cBhvr>
                                    </p:animEffect>
                                  </p:childTnLst>
                                </p:cTn>
                              </p:par>
                              <p:par>
                                <p:cTn id="8" presetID="10" presetClass="entr" presetSubtype="0" fill="hold" nodeType="withEffect">
                                  <p:stCondLst>
                                    <p:cond delay="0"/>
                                  </p:stCondLst>
                                  <p:childTnLst>
                                    <p:set>
                                      <p:cBhvr>
                                        <p:cTn id="9" dur="1" fill="hold">
                                          <p:stCondLst>
                                            <p:cond delay="0"/>
                                          </p:stCondLst>
                                        </p:cTn>
                                        <p:tgtEl>
                                          <p:spTgt spid="152582">
                                            <p:txEl>
                                              <p:pRg st="0" end="0"/>
                                            </p:txEl>
                                          </p:spTgt>
                                        </p:tgtEl>
                                        <p:attrNameLst>
                                          <p:attrName>style.visibility</p:attrName>
                                        </p:attrNameLst>
                                      </p:cBhvr>
                                      <p:to>
                                        <p:strVal val="visible"/>
                                      </p:to>
                                    </p:set>
                                    <p:animEffect transition="in" filter="fade">
                                      <p:cBhvr>
                                        <p:cTn id="10" dur="500"/>
                                        <p:tgtEl>
                                          <p:spTgt spid="15258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2582">
                                            <p:txEl>
                                              <p:pRg st="1" end="1"/>
                                            </p:txEl>
                                          </p:spTgt>
                                        </p:tgtEl>
                                        <p:attrNameLst>
                                          <p:attrName>style.visibility</p:attrName>
                                        </p:attrNameLst>
                                      </p:cBhvr>
                                      <p:to>
                                        <p:strVal val="visible"/>
                                      </p:to>
                                    </p:set>
                                    <p:animEffect transition="in" filter="fade">
                                      <p:cBhvr>
                                        <p:cTn id="13" dur="500"/>
                                        <p:tgtEl>
                                          <p:spTgt spid="15258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2582">
                                            <p:txEl>
                                              <p:pRg st="2" end="2"/>
                                            </p:txEl>
                                          </p:spTgt>
                                        </p:tgtEl>
                                        <p:attrNameLst>
                                          <p:attrName>style.visibility</p:attrName>
                                        </p:attrNameLst>
                                      </p:cBhvr>
                                      <p:to>
                                        <p:strVal val="visible"/>
                                      </p:to>
                                    </p:set>
                                    <p:animEffect transition="in" filter="fade">
                                      <p:cBhvr>
                                        <p:cTn id="16" dur="500"/>
                                        <p:tgtEl>
                                          <p:spTgt spid="15258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2582">
                                            <p:txEl>
                                              <p:pRg st="3" end="3"/>
                                            </p:txEl>
                                          </p:spTgt>
                                        </p:tgtEl>
                                        <p:attrNameLst>
                                          <p:attrName>style.visibility</p:attrName>
                                        </p:attrNameLst>
                                      </p:cBhvr>
                                      <p:to>
                                        <p:strVal val="visible"/>
                                      </p:to>
                                    </p:set>
                                    <p:animEffect transition="in" filter="fade">
                                      <p:cBhvr>
                                        <p:cTn id="19" dur="500"/>
                                        <p:tgtEl>
                                          <p:spTgt spid="15258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2582">
                                            <p:txEl>
                                              <p:pRg st="4" end="4"/>
                                            </p:txEl>
                                          </p:spTgt>
                                        </p:tgtEl>
                                        <p:attrNameLst>
                                          <p:attrName>style.visibility</p:attrName>
                                        </p:attrNameLst>
                                      </p:cBhvr>
                                      <p:to>
                                        <p:strVal val="visible"/>
                                      </p:to>
                                    </p:set>
                                    <p:animEffect transition="in" filter="fade">
                                      <p:cBhvr>
                                        <p:cTn id="22" dur="500"/>
                                        <p:tgtEl>
                                          <p:spTgt spid="15258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2582">
                                            <p:txEl>
                                              <p:pRg st="5" end="5"/>
                                            </p:txEl>
                                          </p:spTgt>
                                        </p:tgtEl>
                                        <p:attrNameLst>
                                          <p:attrName>style.visibility</p:attrName>
                                        </p:attrNameLst>
                                      </p:cBhvr>
                                      <p:to>
                                        <p:strVal val="visible"/>
                                      </p:to>
                                    </p:set>
                                    <p:animEffect transition="in" filter="fade">
                                      <p:cBhvr>
                                        <p:cTn id="25" dur="500"/>
                                        <p:tgtEl>
                                          <p:spTgt spid="15258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2582">
                                            <p:txEl>
                                              <p:pRg st="6" end="6"/>
                                            </p:txEl>
                                          </p:spTgt>
                                        </p:tgtEl>
                                        <p:attrNameLst>
                                          <p:attrName>style.visibility</p:attrName>
                                        </p:attrNameLst>
                                      </p:cBhvr>
                                      <p:to>
                                        <p:strVal val="visible"/>
                                      </p:to>
                                    </p:set>
                                    <p:animEffect transition="in" filter="fade">
                                      <p:cBhvr>
                                        <p:cTn id="28" dur="500"/>
                                        <p:tgtEl>
                                          <p:spTgt spid="1525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
            <a:ext cx="12192000" cy="1104405"/>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rPr>
              <a:t>Methadone Maintenance Limitations</a:t>
            </a:r>
            <a:endParaRPr lang="en-US" altLang="en-US" sz="4800" b="1" dirty="0" smtClean="0">
              <a:solidFill>
                <a:schemeClr val="bg1"/>
              </a:solidFill>
              <a:effectLst>
                <a:outerShdw blurRad="38100" dist="38100" dir="2700000" algn="tl">
                  <a:srgbClr val="000000">
                    <a:alpha val="43137"/>
                  </a:srgbClr>
                </a:outerShdw>
              </a:effectLst>
            </a:endParaRPr>
          </a:p>
        </p:txBody>
      </p:sp>
      <p:sp>
        <p:nvSpPr>
          <p:cNvPr id="30723" name="Rectangle 3"/>
          <p:cNvSpPr>
            <a:spLocks noGrp="1" noChangeArrowheads="1"/>
          </p:cNvSpPr>
          <p:nvPr>
            <p:ph type="body" idx="1"/>
          </p:nvPr>
        </p:nvSpPr>
        <p:spPr>
          <a:xfrm>
            <a:off x="304799" y="1270660"/>
            <a:ext cx="11677403" cy="5130140"/>
          </a:xfrm>
        </p:spPr>
        <p:txBody>
          <a:bodyPr/>
          <a:lstStyle/>
          <a:p>
            <a:pPr>
              <a:spcBef>
                <a:spcPct val="30000"/>
              </a:spcBef>
              <a:buClr>
                <a:schemeClr val="tx1"/>
              </a:buClr>
            </a:pPr>
            <a:r>
              <a:rPr lang="en-US" altLang="en-US" sz="2800" dirty="0" smtClean="0">
                <a:solidFill>
                  <a:srgbClr val="000000"/>
                </a:solidFill>
              </a:rPr>
              <a:t>Highly regulated - </a:t>
            </a:r>
            <a:r>
              <a:rPr lang="en-US" altLang="en-US" sz="2400" i="1" dirty="0" smtClean="0">
                <a:solidFill>
                  <a:srgbClr val="000000"/>
                </a:solidFill>
              </a:rPr>
              <a:t>Narcotic Addict Treatment Act 1974</a:t>
            </a:r>
            <a:r>
              <a:rPr lang="en-US" altLang="en-US" sz="2400" dirty="0" smtClean="0">
                <a:solidFill>
                  <a:srgbClr val="000000"/>
                </a:solidFill>
              </a:rPr>
              <a:t> </a:t>
            </a:r>
          </a:p>
          <a:p>
            <a:pPr>
              <a:spcBef>
                <a:spcPct val="30000"/>
              </a:spcBef>
              <a:buClr>
                <a:schemeClr val="tx1"/>
              </a:buClr>
            </a:pPr>
            <a:r>
              <a:rPr lang="en-US" altLang="en-US" sz="2800" dirty="0" smtClean="0">
                <a:solidFill>
                  <a:srgbClr val="000000"/>
                </a:solidFill>
              </a:rPr>
              <a:t>Limited </a:t>
            </a:r>
            <a:r>
              <a:rPr lang="en-US" altLang="en-US" sz="2800" dirty="0" smtClean="0">
                <a:solidFill>
                  <a:srgbClr val="000000"/>
                </a:solidFill>
              </a:rPr>
              <a:t>access </a:t>
            </a:r>
          </a:p>
          <a:p>
            <a:pPr>
              <a:spcBef>
                <a:spcPct val="30000"/>
              </a:spcBef>
              <a:buClr>
                <a:schemeClr val="tx1"/>
              </a:buClr>
            </a:pPr>
            <a:r>
              <a:rPr lang="en-US" altLang="en-US" sz="2800" dirty="0" smtClean="0">
                <a:solidFill>
                  <a:srgbClr val="000000"/>
                </a:solidFill>
              </a:rPr>
              <a:t>Inconvenient and highly punitive</a:t>
            </a:r>
          </a:p>
          <a:p>
            <a:pPr>
              <a:spcBef>
                <a:spcPct val="30000"/>
              </a:spcBef>
              <a:buClr>
                <a:schemeClr val="tx1"/>
              </a:buClr>
            </a:pPr>
            <a:r>
              <a:rPr lang="en-US" altLang="en-US" sz="2800" dirty="0" smtClean="0">
                <a:solidFill>
                  <a:srgbClr val="000000"/>
                </a:solidFill>
              </a:rPr>
              <a:t>Mixes stable and unstable patients</a:t>
            </a:r>
          </a:p>
          <a:p>
            <a:pPr>
              <a:spcBef>
                <a:spcPct val="30000"/>
              </a:spcBef>
              <a:buClr>
                <a:schemeClr val="tx1"/>
              </a:buClr>
            </a:pPr>
            <a:r>
              <a:rPr lang="en-US" altLang="en-US" sz="2800" dirty="0" smtClean="0">
                <a:solidFill>
                  <a:srgbClr val="000000"/>
                </a:solidFill>
              </a:rPr>
              <a:t>Lack of privacy</a:t>
            </a:r>
          </a:p>
          <a:p>
            <a:pPr>
              <a:spcBef>
                <a:spcPct val="30000"/>
              </a:spcBef>
              <a:buClr>
                <a:schemeClr val="tx1"/>
              </a:buClr>
            </a:pPr>
            <a:r>
              <a:rPr lang="en-US" altLang="en-US" sz="2800" dirty="0" smtClean="0">
                <a:solidFill>
                  <a:srgbClr val="000000"/>
                </a:solidFill>
              </a:rPr>
              <a:t>No ability to “graduate” from program</a:t>
            </a:r>
          </a:p>
          <a:p>
            <a:pPr>
              <a:spcBef>
                <a:spcPct val="30000"/>
              </a:spcBef>
              <a:buClr>
                <a:schemeClr val="tx1"/>
              </a:buClr>
            </a:pPr>
            <a:r>
              <a:rPr lang="en-US" altLang="en-US" sz="2800" b="1" dirty="0" smtClean="0">
                <a:solidFill>
                  <a:srgbClr val="000000"/>
                </a:solidFill>
              </a:rPr>
              <a:t>Stigma “Substituting one drug for another…I don’t believe in methadone”</a:t>
            </a:r>
          </a:p>
        </p:txBody>
      </p:sp>
    </p:spTree>
    <p:custDataLst>
      <p:tags r:id="rId1"/>
    </p:custDataLst>
    <p:extLst>
      <p:ext uri="{BB962C8B-B14F-4D97-AF65-F5344CB8AC3E}">
        <p14:creationId xmlns:p14="http://schemas.microsoft.com/office/powerpoint/2010/main" val="3374960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500"/>
                                        <p:tgtEl>
                                          <p:spTgt spid="307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fade">
                                      <p:cBhvr>
                                        <p:cTn id="10" dur="500"/>
                                        <p:tgtEl>
                                          <p:spTgt spid="3072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animEffect transition="in" filter="fade">
                                      <p:cBhvr>
                                        <p:cTn id="13" dur="500"/>
                                        <p:tgtEl>
                                          <p:spTgt spid="3072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23">
                                            <p:txEl>
                                              <p:pRg st="4" end="4"/>
                                            </p:txEl>
                                          </p:spTgt>
                                        </p:tgtEl>
                                        <p:attrNameLst>
                                          <p:attrName>style.visibility</p:attrName>
                                        </p:attrNameLst>
                                      </p:cBhvr>
                                      <p:to>
                                        <p:strVal val="visible"/>
                                      </p:to>
                                    </p:set>
                                    <p:animEffect transition="in" filter="fade">
                                      <p:cBhvr>
                                        <p:cTn id="16" dur="500"/>
                                        <p:tgtEl>
                                          <p:spTgt spid="3072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animEffect transition="in" filter="fade">
                                      <p:cBhvr>
                                        <p:cTn id="19" dur="500"/>
                                        <p:tgtEl>
                                          <p:spTgt spid="30723">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0723">
                                            <p:txEl>
                                              <p:pRg st="6" end="6"/>
                                            </p:txEl>
                                          </p:spTgt>
                                        </p:tgtEl>
                                        <p:attrNameLst>
                                          <p:attrName>style.visibility</p:attrName>
                                        </p:attrNameLst>
                                      </p:cBhvr>
                                      <p:to>
                                        <p:strVal val="visible"/>
                                      </p:to>
                                    </p:set>
                                    <p:animEffect transition="in" filter="fade">
                                      <p:cBhvr>
                                        <p:cTn id="24"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12192000" cy="609600"/>
          </a:xfrm>
          <a:solidFill>
            <a:schemeClr val="tx2">
              <a:lumMod val="75000"/>
            </a:schemeClr>
          </a:solidFill>
        </p:spPr>
        <p:txBody>
          <a:bodyPr/>
          <a:lstStyle/>
          <a:p>
            <a:r>
              <a:rPr lang="en-US" altLang="en-US" sz="4000" b="1" dirty="0" smtClean="0">
                <a:solidFill>
                  <a:schemeClr val="bg1"/>
                </a:solidFill>
                <a:effectLst>
                  <a:outerShdw blurRad="38100" dist="38100" dir="2700000" algn="tl">
                    <a:srgbClr val="000000">
                      <a:alpha val="43137"/>
                    </a:srgbClr>
                  </a:outerShdw>
                </a:effectLst>
              </a:rPr>
              <a:t>Drug Addiction Treatment Act (DATA) </a:t>
            </a:r>
            <a:r>
              <a:rPr lang="en-US" altLang="en-US" sz="4000" dirty="0" smtClean="0">
                <a:solidFill>
                  <a:schemeClr val="bg1"/>
                </a:solidFill>
                <a:effectLst>
                  <a:outerShdw blurRad="38100" dist="38100" dir="2700000" algn="tl">
                    <a:srgbClr val="000000">
                      <a:alpha val="43137"/>
                    </a:srgbClr>
                  </a:outerShdw>
                </a:effectLst>
              </a:rPr>
              <a:t>2000</a:t>
            </a:r>
            <a:r>
              <a:rPr lang="en-US" altLang="en-US" sz="4000" b="1" dirty="0" smtClean="0">
                <a:solidFill>
                  <a:schemeClr val="bg1"/>
                </a:solidFill>
                <a:effectLst>
                  <a:outerShdw blurRad="38100" dist="38100" dir="2700000" algn="tl">
                    <a:srgbClr val="000000">
                      <a:alpha val="43137"/>
                    </a:srgbClr>
                  </a:outerShdw>
                </a:effectLst>
              </a:rPr>
              <a:t> </a:t>
            </a:r>
          </a:p>
        </p:txBody>
      </p:sp>
      <p:sp>
        <p:nvSpPr>
          <p:cNvPr id="391171" name="Rectangle 3"/>
          <p:cNvSpPr>
            <a:spLocks noGrp="1" noChangeArrowheads="1"/>
          </p:cNvSpPr>
          <p:nvPr>
            <p:ph type="body" idx="1"/>
          </p:nvPr>
        </p:nvSpPr>
        <p:spPr>
          <a:xfrm>
            <a:off x="0" y="629393"/>
            <a:ext cx="11988800" cy="1149927"/>
          </a:xfrm>
        </p:spPr>
        <p:txBody>
          <a:bodyPr/>
          <a:lstStyle/>
          <a:p>
            <a:pPr>
              <a:spcBef>
                <a:spcPts val="600"/>
              </a:spcBef>
            </a:pPr>
            <a:r>
              <a:rPr lang="en-US" altLang="en-US" sz="2400" u="sng" dirty="0" smtClean="0">
                <a:solidFill>
                  <a:srgbClr val="000000"/>
                </a:solidFill>
              </a:rPr>
              <a:t>Qualified </a:t>
            </a:r>
            <a:r>
              <a:rPr lang="en-US" altLang="en-US" sz="2400" u="sng" dirty="0" smtClean="0">
                <a:solidFill>
                  <a:srgbClr val="000000"/>
                </a:solidFill>
              </a:rPr>
              <a:t>physician</a:t>
            </a:r>
            <a:r>
              <a:rPr lang="en-US" altLang="en-US" sz="2400" dirty="0" smtClean="0">
                <a:solidFill>
                  <a:srgbClr val="000000"/>
                </a:solidFill>
              </a:rPr>
              <a:t> (e.g., 8 </a:t>
            </a:r>
            <a:r>
              <a:rPr lang="en-US" altLang="en-US" sz="2400" dirty="0" smtClean="0">
                <a:solidFill>
                  <a:srgbClr val="000000"/>
                </a:solidFill>
              </a:rPr>
              <a:t>h training “X waiver”) </a:t>
            </a:r>
            <a:r>
              <a:rPr lang="en-US" altLang="en-US" sz="2400" dirty="0" smtClean="0">
                <a:solidFill>
                  <a:srgbClr val="000000"/>
                </a:solidFill>
              </a:rPr>
              <a:t>to prescribe </a:t>
            </a:r>
            <a:r>
              <a:rPr lang="en-US" altLang="en-US" sz="2400" u="sng" dirty="0" smtClean="0">
                <a:solidFill>
                  <a:srgbClr val="000000"/>
                </a:solidFill>
              </a:rPr>
              <a:t>scheduled III - V</a:t>
            </a:r>
            <a:r>
              <a:rPr lang="en-US" altLang="en-US" sz="2400" dirty="0" smtClean="0">
                <a:solidFill>
                  <a:srgbClr val="000000"/>
                </a:solidFill>
              </a:rPr>
              <a:t>, narcotic </a:t>
            </a:r>
            <a:r>
              <a:rPr lang="en-US" altLang="en-US" sz="2400" u="sng" dirty="0" smtClean="0">
                <a:solidFill>
                  <a:srgbClr val="000000"/>
                </a:solidFill>
              </a:rPr>
              <a:t>FDA approved</a:t>
            </a:r>
            <a:r>
              <a:rPr lang="en-US" altLang="en-US" sz="2400" dirty="0" smtClean="0">
                <a:solidFill>
                  <a:srgbClr val="000000"/>
                </a:solidFill>
              </a:rPr>
              <a:t> </a:t>
            </a:r>
            <a:r>
              <a:rPr lang="en-US" altLang="en-US" sz="2400" dirty="0" smtClean="0">
                <a:solidFill>
                  <a:srgbClr val="000000"/>
                </a:solidFill>
              </a:rPr>
              <a:t>for </a:t>
            </a:r>
            <a:r>
              <a:rPr lang="en-US" altLang="en-US" sz="2400" dirty="0" smtClean="0">
                <a:solidFill>
                  <a:srgbClr val="000000"/>
                </a:solidFill>
              </a:rPr>
              <a:t>OUD treatment </a:t>
            </a:r>
            <a:r>
              <a:rPr lang="en-US" altLang="en-US" sz="2400" dirty="0" smtClean="0">
                <a:solidFill>
                  <a:srgbClr val="000000"/>
                </a:solidFill>
              </a:rPr>
              <a:t>(i.e., buprenorphine) with </a:t>
            </a:r>
            <a:r>
              <a:rPr lang="en-US" altLang="en-US" sz="2400" u="sng" dirty="0" smtClean="0">
                <a:solidFill>
                  <a:srgbClr val="000000"/>
                </a:solidFill>
              </a:rPr>
              <a:t>patient limits </a:t>
            </a:r>
            <a:r>
              <a:rPr lang="en-US" altLang="en-US" sz="2400" dirty="0" smtClean="0">
                <a:solidFill>
                  <a:srgbClr val="000000"/>
                </a:solidFill>
              </a:rPr>
              <a:t>(30 </a:t>
            </a:r>
            <a:r>
              <a:rPr lang="en-US" altLang="en-US" sz="2400" dirty="0" smtClean="0">
                <a:solidFill>
                  <a:srgbClr val="000000"/>
                </a:solidFill>
                <a:latin typeface="Calibri"/>
                <a:cs typeface="Calibri"/>
              </a:rPr>
              <a:t>→</a:t>
            </a:r>
            <a:r>
              <a:rPr lang="en-US" altLang="en-US" sz="2400" dirty="0">
                <a:solidFill>
                  <a:srgbClr val="000000"/>
                </a:solidFill>
                <a:latin typeface="Calibri"/>
                <a:cs typeface="Calibri"/>
              </a:rPr>
              <a:t>100 </a:t>
            </a:r>
            <a:r>
              <a:rPr lang="en-US" altLang="en-US" sz="2400" dirty="0" smtClean="0">
                <a:solidFill>
                  <a:srgbClr val="000000"/>
                </a:solidFill>
                <a:latin typeface="Calibri"/>
                <a:cs typeface="Calibri"/>
              </a:rPr>
              <a:t>→ 275)</a:t>
            </a:r>
            <a:endParaRPr lang="en-US" altLang="en-US" sz="2400" u="sng" dirty="0" smtClean="0">
              <a:solidFill>
                <a:srgbClr val="000000"/>
              </a:solidFill>
            </a:endParaRPr>
          </a:p>
        </p:txBody>
      </p:sp>
      <p:sp>
        <p:nvSpPr>
          <p:cNvPr id="4" name="Title 1"/>
          <p:cNvSpPr txBox="1">
            <a:spLocks/>
          </p:cNvSpPr>
          <p:nvPr/>
        </p:nvSpPr>
        <p:spPr bwMode="auto">
          <a:xfrm>
            <a:off x="0" y="1907969"/>
            <a:ext cx="12195958" cy="762000"/>
          </a:xfrm>
          <a:prstGeom prst="rect">
            <a:avLst/>
          </a:prstGeom>
          <a:solidFill>
            <a:schemeClr val="tx2">
              <a:lumMod val="75000"/>
            </a:schemeClr>
          </a:solidFill>
          <a:ln>
            <a:noFill/>
          </a:ln>
          <a:effectLst/>
        </p:spPr>
        <p:txBody>
          <a:bodyPr anchor="ctr"/>
          <a:lstStyle>
            <a:lvl1pPr algn="ctr" rtl="0" eaLnBrk="0" fontAlgn="base" hangingPunct="0">
              <a:spcBef>
                <a:spcPct val="0"/>
              </a:spcBef>
              <a:spcAft>
                <a:spcPct val="0"/>
              </a:spcAft>
              <a:defRPr sz="4400">
                <a:solidFill>
                  <a:schemeClr val="tx2"/>
                </a:solidFill>
                <a:latin typeface="Corbel" panose="020B0503020204020204"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a:lstStyle>
          <a:p>
            <a:pPr>
              <a:defRPr/>
            </a:pPr>
            <a:r>
              <a:rPr lang="en-US" altLang="en-US" sz="4000" b="1" kern="0" dirty="0" smtClean="0">
                <a:solidFill>
                  <a:srgbClr val="FFFFFF"/>
                </a:solidFill>
                <a:effectLst>
                  <a:outerShdw blurRad="38100" dist="38100" dir="2700000" algn="tl">
                    <a:srgbClr val="000000">
                      <a:alpha val="43137"/>
                    </a:srgbClr>
                  </a:outerShdw>
                </a:effectLst>
                <a:latin typeface="Calibri" panose="020F0502020204030204" pitchFamily="34" charset="0"/>
              </a:rPr>
              <a:t>Comprehensive Addiction and Recovery Act (CARA) </a:t>
            </a:r>
            <a:r>
              <a:rPr lang="en-US" altLang="en-US" sz="4000" kern="0" dirty="0" smtClean="0">
                <a:solidFill>
                  <a:srgbClr val="FFFFFF"/>
                </a:solidFill>
                <a:effectLst>
                  <a:outerShdw blurRad="38100" dist="38100" dir="2700000" algn="tl">
                    <a:srgbClr val="000000">
                      <a:alpha val="43137"/>
                    </a:srgbClr>
                  </a:outerShdw>
                </a:effectLst>
                <a:latin typeface="Calibri" panose="020F0502020204030204" pitchFamily="34" charset="0"/>
              </a:rPr>
              <a:t>2016</a:t>
            </a:r>
          </a:p>
        </p:txBody>
      </p:sp>
      <p:sp>
        <p:nvSpPr>
          <p:cNvPr id="5" name="Content Placeholder 2"/>
          <p:cNvSpPr txBox="1">
            <a:spLocks/>
          </p:cNvSpPr>
          <p:nvPr/>
        </p:nvSpPr>
        <p:spPr bwMode="auto">
          <a:xfrm>
            <a:off x="0" y="2658093"/>
            <a:ext cx="11988800" cy="134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Corbel" panose="020B0503020204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rbel" panose="020B0503020204020204" pitchFamily="34" charset="0"/>
              </a:defRPr>
            </a:lvl2pPr>
            <a:lvl3pPr marL="1143000" indent="-228600" algn="l" rtl="0" eaLnBrk="0" fontAlgn="base" hangingPunct="0">
              <a:spcBef>
                <a:spcPct val="20000"/>
              </a:spcBef>
              <a:spcAft>
                <a:spcPct val="0"/>
              </a:spcAft>
              <a:buChar char="•"/>
              <a:defRPr sz="2400">
                <a:solidFill>
                  <a:schemeClr val="tx1"/>
                </a:solidFill>
                <a:latin typeface="Corbel" panose="020B0503020204020204" pitchFamily="34" charset="0"/>
              </a:defRPr>
            </a:lvl3pPr>
            <a:lvl4pPr marL="1600200" indent="-228600" algn="l" rtl="0" eaLnBrk="0" fontAlgn="base" hangingPunct="0">
              <a:spcBef>
                <a:spcPct val="20000"/>
              </a:spcBef>
              <a:spcAft>
                <a:spcPct val="0"/>
              </a:spcAft>
              <a:buChar char="–"/>
              <a:defRPr sz="2000">
                <a:solidFill>
                  <a:schemeClr val="tx1"/>
                </a:solidFill>
                <a:latin typeface="Corbel" panose="020B0503020204020204" pitchFamily="34" charset="0"/>
              </a:defRPr>
            </a:lvl4pPr>
            <a:lvl5pPr marL="2057400" indent="-228600" algn="l" rtl="0" eaLnBrk="0" fontAlgn="base" hangingPunct="0">
              <a:spcBef>
                <a:spcPct val="20000"/>
              </a:spcBef>
              <a:spcAft>
                <a:spcPct val="0"/>
              </a:spcAft>
              <a:buChar char="»"/>
              <a:defRPr sz="2000">
                <a:solidFill>
                  <a:schemeClr val="tx1"/>
                </a:solidFill>
                <a:latin typeface="Corbel" panose="020B050302020402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sz="2400" kern="0" dirty="0" smtClean="0">
                <a:solidFill>
                  <a:srgbClr val="000000"/>
                </a:solidFill>
                <a:latin typeface="Calibri" panose="020F0502020204030204" pitchFamily="34" charset="0"/>
              </a:rPr>
              <a:t>Expands to qualified NPs and </a:t>
            </a:r>
            <a:r>
              <a:rPr lang="en-US" altLang="en-US" sz="2400" kern="0" dirty="0" smtClean="0">
                <a:solidFill>
                  <a:srgbClr val="000000"/>
                </a:solidFill>
                <a:latin typeface="Calibri" panose="020F0502020204030204" pitchFamily="34" charset="0"/>
              </a:rPr>
              <a:t>PAs</a:t>
            </a:r>
            <a:endParaRPr lang="en-US" altLang="en-US" sz="2400" kern="0" dirty="0">
              <a:solidFill>
                <a:srgbClr val="000000"/>
              </a:solidFill>
              <a:latin typeface="Calibri" panose="020F0502020204030204" pitchFamily="34" charset="0"/>
            </a:endParaRPr>
          </a:p>
          <a:p>
            <a:pPr lvl="1">
              <a:defRPr/>
            </a:pPr>
            <a:r>
              <a:rPr lang="en-US" altLang="en-US" sz="2400" kern="0" dirty="0" smtClean="0">
                <a:solidFill>
                  <a:srgbClr val="000000"/>
                </a:solidFill>
                <a:latin typeface="Calibri" panose="020F0502020204030204" pitchFamily="34" charset="0"/>
              </a:rPr>
              <a:t>Require </a:t>
            </a:r>
            <a:r>
              <a:rPr lang="en-US" altLang="en-US" sz="2400" kern="0" dirty="0" smtClean="0">
                <a:solidFill>
                  <a:srgbClr val="000000"/>
                </a:solidFill>
                <a:latin typeface="Calibri" panose="020F0502020204030204" pitchFamily="34" charset="0"/>
              </a:rPr>
              <a:t>24 hours of training </a:t>
            </a:r>
            <a:endParaRPr lang="en-US" altLang="en-US" sz="2400" kern="0" dirty="0" smtClean="0">
              <a:solidFill>
                <a:srgbClr val="000000"/>
              </a:solidFill>
              <a:latin typeface="Calibri" panose="020F0502020204030204" pitchFamily="34" charset="0"/>
            </a:endParaRPr>
          </a:p>
          <a:p>
            <a:pPr lvl="1">
              <a:defRPr/>
            </a:pPr>
            <a:r>
              <a:rPr lang="en-US" altLang="en-US" sz="2400" kern="0" dirty="0" smtClean="0">
                <a:solidFill>
                  <a:srgbClr val="000000"/>
                </a:solidFill>
                <a:latin typeface="Calibri" panose="020F0502020204030204" pitchFamily="34" charset="0"/>
              </a:rPr>
              <a:t>Must </a:t>
            </a:r>
            <a:r>
              <a:rPr lang="en-US" altLang="en-US" sz="2400" kern="0" dirty="0" smtClean="0">
                <a:solidFill>
                  <a:srgbClr val="000000"/>
                </a:solidFill>
                <a:latin typeface="Calibri" panose="020F0502020204030204" pitchFamily="34" charset="0"/>
              </a:rPr>
              <a:t>be supervised by qualifying physician if required by state </a:t>
            </a:r>
            <a:r>
              <a:rPr lang="en-US" altLang="en-US" sz="2400" kern="0" dirty="0" smtClean="0">
                <a:solidFill>
                  <a:srgbClr val="000000"/>
                </a:solidFill>
                <a:latin typeface="Calibri" panose="020F0502020204030204" pitchFamily="34" charset="0"/>
              </a:rPr>
              <a:t>law</a:t>
            </a:r>
            <a:endParaRPr lang="en-US" altLang="en-US" sz="2400" kern="0" dirty="0" smtClean="0">
              <a:solidFill>
                <a:srgbClr val="000000"/>
              </a:solidFill>
              <a:latin typeface="Calibri" panose="020F0502020204030204" pitchFamily="34" charset="0"/>
            </a:endParaRPr>
          </a:p>
        </p:txBody>
      </p:sp>
      <p:sp>
        <p:nvSpPr>
          <p:cNvPr id="2" name="TextBox 1"/>
          <p:cNvSpPr txBox="1"/>
          <p:nvPr/>
        </p:nvSpPr>
        <p:spPr>
          <a:xfrm>
            <a:off x="0" y="4263916"/>
            <a:ext cx="12192000" cy="707886"/>
          </a:xfrm>
          <a:prstGeom prst="rect">
            <a:avLst/>
          </a:prstGeom>
          <a:solidFill>
            <a:srgbClr val="00264D"/>
          </a:solidFill>
        </p:spPr>
        <p:txBody>
          <a:bodyPr wrap="square" rtlCol="0">
            <a:spAutoFit/>
          </a:bodyPr>
          <a:lstStyle/>
          <a:p>
            <a:pPr algn="ctr"/>
            <a:r>
              <a:rPr lang="en-US" sz="4000" b="1" dirty="0">
                <a:solidFill>
                  <a:schemeClr val="bg1"/>
                </a:solidFill>
              </a:rPr>
              <a:t>Mainstreaming Addiction Treatment Act (MAT</a:t>
            </a:r>
            <a:r>
              <a:rPr lang="en-US" sz="4000" b="1" dirty="0" smtClean="0">
                <a:solidFill>
                  <a:schemeClr val="bg1"/>
                </a:solidFill>
              </a:rPr>
              <a:t>) </a:t>
            </a:r>
            <a:r>
              <a:rPr lang="en-US" sz="3600" i="1" dirty="0" smtClean="0">
                <a:solidFill>
                  <a:schemeClr val="bg1"/>
                </a:solidFill>
              </a:rPr>
              <a:t>pending</a:t>
            </a:r>
            <a:r>
              <a:rPr lang="en-US" sz="4000" b="1" dirty="0" smtClean="0">
                <a:solidFill>
                  <a:schemeClr val="bg1"/>
                </a:solidFill>
              </a:rPr>
              <a:t> </a:t>
            </a:r>
            <a:endParaRPr lang="en-US" sz="4000" b="1" dirty="0">
              <a:solidFill>
                <a:schemeClr val="bg1"/>
              </a:solidFill>
            </a:endParaRPr>
          </a:p>
        </p:txBody>
      </p:sp>
      <p:sp>
        <p:nvSpPr>
          <p:cNvPr id="7" name="Content Placeholder 2"/>
          <p:cNvSpPr txBox="1">
            <a:spLocks/>
          </p:cNvSpPr>
          <p:nvPr/>
        </p:nvSpPr>
        <p:spPr bwMode="auto">
          <a:xfrm>
            <a:off x="152400" y="4971802"/>
            <a:ext cx="11988800" cy="134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Corbel" panose="020B0503020204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rbel" panose="020B0503020204020204" pitchFamily="34" charset="0"/>
              </a:defRPr>
            </a:lvl2pPr>
            <a:lvl3pPr marL="1143000" indent="-228600" algn="l" rtl="0" eaLnBrk="0" fontAlgn="base" hangingPunct="0">
              <a:spcBef>
                <a:spcPct val="20000"/>
              </a:spcBef>
              <a:spcAft>
                <a:spcPct val="0"/>
              </a:spcAft>
              <a:buChar char="•"/>
              <a:defRPr sz="2400">
                <a:solidFill>
                  <a:schemeClr val="tx1"/>
                </a:solidFill>
                <a:latin typeface="Corbel" panose="020B0503020204020204" pitchFamily="34" charset="0"/>
              </a:defRPr>
            </a:lvl3pPr>
            <a:lvl4pPr marL="1600200" indent="-228600" algn="l" rtl="0" eaLnBrk="0" fontAlgn="base" hangingPunct="0">
              <a:spcBef>
                <a:spcPct val="20000"/>
              </a:spcBef>
              <a:spcAft>
                <a:spcPct val="0"/>
              </a:spcAft>
              <a:buChar char="–"/>
              <a:defRPr sz="2000">
                <a:solidFill>
                  <a:schemeClr val="tx1"/>
                </a:solidFill>
                <a:latin typeface="Corbel" panose="020B0503020204020204" pitchFamily="34" charset="0"/>
              </a:defRPr>
            </a:lvl4pPr>
            <a:lvl5pPr marL="2057400" indent="-228600" algn="l" rtl="0" eaLnBrk="0" fontAlgn="base" hangingPunct="0">
              <a:spcBef>
                <a:spcPct val="20000"/>
              </a:spcBef>
              <a:spcAft>
                <a:spcPct val="0"/>
              </a:spcAft>
              <a:buChar char="»"/>
              <a:defRPr sz="2000">
                <a:solidFill>
                  <a:schemeClr val="tx1"/>
                </a:solidFill>
                <a:latin typeface="Corbel" panose="020B050302020402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sz="2400" kern="0" dirty="0" smtClean="0">
                <a:solidFill>
                  <a:srgbClr val="000000"/>
                </a:solidFill>
                <a:latin typeface="Calibri" panose="020F0502020204030204" pitchFamily="34" charset="0"/>
              </a:rPr>
              <a:t>Proposed in House and Senate</a:t>
            </a:r>
          </a:p>
          <a:p>
            <a:pPr>
              <a:defRPr/>
            </a:pPr>
            <a:r>
              <a:rPr lang="en-US" altLang="en-US" sz="2400" kern="0" dirty="0" smtClean="0">
                <a:solidFill>
                  <a:srgbClr val="000000"/>
                </a:solidFill>
                <a:latin typeface="Calibri" panose="020F0502020204030204" pitchFamily="34" charset="0"/>
              </a:rPr>
              <a:t>Eliminate the “X Waiver”</a:t>
            </a:r>
          </a:p>
          <a:p>
            <a:pPr>
              <a:defRPr/>
            </a:pPr>
            <a:r>
              <a:rPr lang="en-US" altLang="en-US" sz="2400" kern="0" dirty="0" smtClean="0">
                <a:solidFill>
                  <a:srgbClr val="000000"/>
                </a:solidFill>
                <a:latin typeface="Calibri" panose="020F0502020204030204" pitchFamily="34" charset="0"/>
              </a:rPr>
              <a:t>Requires national education campaign for physicians and advanced practice providers</a:t>
            </a:r>
            <a:endParaRPr lang="en-US" altLang="en-US" sz="2400" kern="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9020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7"/>
          <p:cNvSpPr>
            <a:spLocks noGrp="1"/>
          </p:cNvSpPr>
          <p:nvPr>
            <p:ph type="title"/>
          </p:nvPr>
        </p:nvSpPr>
        <p:spPr>
          <a:xfrm>
            <a:off x="0" y="0"/>
            <a:ext cx="12192000" cy="914400"/>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rPr>
              <a:t>Buprenorphine </a:t>
            </a:r>
          </a:p>
        </p:txBody>
      </p:sp>
      <p:sp>
        <p:nvSpPr>
          <p:cNvPr id="6" name="Rectangle 3"/>
          <p:cNvSpPr txBox="1">
            <a:spLocks noChangeArrowheads="1"/>
          </p:cNvSpPr>
          <p:nvPr/>
        </p:nvSpPr>
        <p:spPr bwMode="auto">
          <a:xfrm>
            <a:off x="797984" y="1295400"/>
            <a:ext cx="1088601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1200"/>
              </a:spcBef>
              <a:defRPr/>
            </a:pPr>
            <a:r>
              <a:rPr lang="en-US" altLang="en-US" sz="2800" kern="0" dirty="0" smtClean="0">
                <a:solidFill>
                  <a:srgbClr val="000000"/>
                </a:solidFill>
              </a:rPr>
              <a:t>Semi-synthetic analogue of </a:t>
            </a:r>
            <a:r>
              <a:rPr lang="en-US" altLang="en-US" sz="2800" kern="0" dirty="0" err="1" smtClean="0">
                <a:solidFill>
                  <a:srgbClr val="000000"/>
                </a:solidFill>
              </a:rPr>
              <a:t>thebaine</a:t>
            </a:r>
            <a:endParaRPr lang="en-US" altLang="en-US" sz="2800" kern="0" dirty="0" smtClean="0">
              <a:solidFill>
                <a:srgbClr val="000000"/>
              </a:solidFill>
            </a:endParaRPr>
          </a:p>
          <a:p>
            <a:pPr>
              <a:spcBef>
                <a:spcPts val="1200"/>
              </a:spcBef>
              <a:defRPr/>
            </a:pPr>
            <a:r>
              <a:rPr lang="en-US" altLang="en-US" sz="2800" kern="0" dirty="0" smtClean="0">
                <a:solidFill>
                  <a:srgbClr val="000000"/>
                </a:solidFill>
              </a:rPr>
              <a:t>FDA approved 2002 as schedule III – up to 5 refills</a:t>
            </a:r>
          </a:p>
          <a:p>
            <a:pPr>
              <a:spcBef>
                <a:spcPts val="1200"/>
              </a:spcBef>
              <a:defRPr/>
            </a:pPr>
            <a:r>
              <a:rPr lang="en-US" altLang="en-US" sz="2800" kern="0" dirty="0" smtClean="0">
                <a:solidFill>
                  <a:srgbClr val="000000"/>
                </a:solidFill>
              </a:rPr>
              <a:t>High receptor affinity</a:t>
            </a:r>
          </a:p>
          <a:p>
            <a:pPr>
              <a:spcBef>
                <a:spcPts val="1200"/>
              </a:spcBef>
              <a:defRPr/>
            </a:pPr>
            <a:r>
              <a:rPr lang="en-US" altLang="en-US" sz="2800" kern="0" dirty="0" smtClean="0">
                <a:solidFill>
                  <a:srgbClr val="000000"/>
                </a:solidFill>
              </a:rPr>
              <a:t>Slow receptor dissociation</a:t>
            </a:r>
          </a:p>
          <a:p>
            <a:pPr>
              <a:spcBef>
                <a:spcPts val="1200"/>
              </a:spcBef>
              <a:defRPr/>
            </a:pPr>
            <a:r>
              <a:rPr lang="en-US" altLang="en-US" sz="2800" kern="0" dirty="0" smtClean="0">
                <a:solidFill>
                  <a:srgbClr val="000000"/>
                </a:solidFill>
              </a:rPr>
              <a:t>Ceiling effect on CNS and respiratory depression</a:t>
            </a:r>
          </a:p>
          <a:p>
            <a:pPr>
              <a:spcBef>
                <a:spcPts val="1200"/>
              </a:spcBef>
              <a:defRPr/>
            </a:pPr>
            <a:r>
              <a:rPr lang="en-US" altLang="en-US" sz="2800" kern="0" dirty="0" smtClean="0">
                <a:solidFill>
                  <a:srgbClr val="000000"/>
                </a:solidFill>
              </a:rPr>
              <a:t>Mu-opioid receptor partial agonist</a:t>
            </a:r>
          </a:p>
          <a:p>
            <a:pPr>
              <a:spcBef>
                <a:spcPts val="1200"/>
              </a:spcBef>
              <a:defRPr/>
            </a:pPr>
            <a:r>
              <a:rPr lang="en-US" altLang="en-US" sz="2800" kern="0" dirty="0" smtClean="0">
                <a:solidFill>
                  <a:srgbClr val="000000"/>
                </a:solidFill>
              </a:rPr>
              <a:t>Kappa-opioid receptor antagonist (antidepressant and anxiolytic effects)</a:t>
            </a:r>
          </a:p>
        </p:txBody>
      </p:sp>
    </p:spTree>
    <p:custDataLst>
      <p:tags r:id="rId1"/>
    </p:custDataLst>
    <p:extLst>
      <p:ext uri="{BB962C8B-B14F-4D97-AF65-F5344CB8AC3E}">
        <p14:creationId xmlns:p14="http://schemas.microsoft.com/office/powerpoint/2010/main" val="426923908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l="22707" t="14980" r="10979" b="7227"/>
          <a:stretch>
            <a:fillRect/>
          </a:stretch>
        </p:blipFill>
        <p:spPr bwMode="auto">
          <a:xfrm>
            <a:off x="152400" y="950027"/>
            <a:ext cx="8178800" cy="5343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Title 7"/>
          <p:cNvSpPr>
            <a:spLocks noGrp="1"/>
          </p:cNvSpPr>
          <p:nvPr>
            <p:ph type="title"/>
          </p:nvPr>
        </p:nvSpPr>
        <p:spPr>
          <a:xfrm>
            <a:off x="0" y="-22225"/>
            <a:ext cx="12151784" cy="914400"/>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cs typeface="Calibri" panose="020F0502020204030204" pitchFamily="34" charset="0"/>
              </a:rPr>
              <a:t>Buprenorphine Maintenance vs Taper</a:t>
            </a:r>
          </a:p>
        </p:txBody>
      </p:sp>
      <p:sp>
        <p:nvSpPr>
          <p:cNvPr id="39940" name="Text Box 164"/>
          <p:cNvSpPr txBox="1">
            <a:spLocks noChangeArrowheads="1"/>
          </p:cNvSpPr>
          <p:nvPr/>
        </p:nvSpPr>
        <p:spPr bwMode="auto">
          <a:xfrm>
            <a:off x="152402" y="6392282"/>
            <a:ext cx="2586094" cy="35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981" tIns="49990" rIns="99981" bIns="49990">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lnSpc>
                <a:spcPct val="90000"/>
              </a:lnSpc>
              <a:spcAft>
                <a:spcPct val="0"/>
              </a:spcAft>
              <a:buFontTx/>
              <a:buNone/>
            </a:pPr>
            <a:r>
              <a:rPr lang="en-US" altLang="en-US" sz="1800" dirty="0" err="1" smtClean="0">
                <a:solidFill>
                  <a:srgbClr val="000000"/>
                </a:solidFill>
                <a:cs typeface="Calibri" panose="020F0502020204030204" pitchFamily="34" charset="0"/>
              </a:rPr>
              <a:t>Kakko</a:t>
            </a:r>
            <a:r>
              <a:rPr lang="en-US" altLang="en-US" sz="1800" dirty="0" smtClean="0">
                <a:solidFill>
                  <a:srgbClr val="000000"/>
                </a:solidFill>
                <a:cs typeface="Calibri" panose="020F0502020204030204" pitchFamily="34" charset="0"/>
              </a:rPr>
              <a:t> J et al. </a:t>
            </a:r>
            <a:r>
              <a:rPr lang="en-US" altLang="en-US" sz="1800" i="1" dirty="0" smtClean="0">
                <a:solidFill>
                  <a:srgbClr val="000000"/>
                </a:solidFill>
                <a:cs typeface="Calibri" panose="020F0502020204030204" pitchFamily="34" charset="0"/>
              </a:rPr>
              <a:t>Lancet </a:t>
            </a:r>
            <a:r>
              <a:rPr lang="en-US" altLang="en-US" sz="1800" dirty="0" smtClean="0">
                <a:solidFill>
                  <a:srgbClr val="000000"/>
                </a:solidFill>
                <a:cs typeface="Calibri" panose="020F0502020204030204" pitchFamily="34" charset="0"/>
              </a:rPr>
              <a:t>2003</a:t>
            </a:r>
            <a:endParaRPr lang="en-US" altLang="en-US" sz="2800" dirty="0" smtClean="0">
              <a:solidFill>
                <a:srgbClr val="000000"/>
              </a:solidFill>
              <a:cs typeface="Calibri" panose="020F0502020204030204" pitchFamily="34" charset="0"/>
            </a:endParaRPr>
          </a:p>
        </p:txBody>
      </p:sp>
      <p:sp>
        <p:nvSpPr>
          <p:cNvPr id="9" name="TextBox 8"/>
          <p:cNvSpPr txBox="1"/>
          <p:nvPr/>
        </p:nvSpPr>
        <p:spPr>
          <a:xfrm>
            <a:off x="8320619" y="1139827"/>
            <a:ext cx="3831167" cy="3794275"/>
          </a:xfrm>
          <a:prstGeom prst="rect">
            <a:avLst/>
          </a:prstGeom>
          <a:noFill/>
          <a:ln w="38100">
            <a:noFill/>
          </a:ln>
        </p:spPr>
        <p:txBody>
          <a:bodyPr lIns="99981" tIns="49990" rIns="99981" bIns="49990">
            <a:spAutoFit/>
          </a:bodyPr>
          <a:lstStyle/>
          <a:p>
            <a:pPr eaLnBrk="0" fontAlgn="base" hangingPunct="0">
              <a:spcBef>
                <a:spcPct val="0"/>
              </a:spcBef>
              <a:spcAft>
                <a:spcPct val="0"/>
              </a:spcAft>
              <a:defRPr/>
            </a:pPr>
            <a:r>
              <a:rPr lang="en-US" sz="2400" dirty="0">
                <a:solidFill>
                  <a:srgbClr val="000000"/>
                </a:solidFill>
                <a:cs typeface="Calibri" panose="020F0502020204030204" pitchFamily="34" charset="0"/>
              </a:rPr>
              <a:t>Completion 52 </a:t>
            </a:r>
            <a:r>
              <a:rPr lang="en-US" sz="2400" dirty="0" err="1">
                <a:solidFill>
                  <a:srgbClr val="000000"/>
                </a:solidFill>
                <a:cs typeface="Calibri" panose="020F0502020204030204" pitchFamily="34" charset="0"/>
              </a:rPr>
              <a:t>wk</a:t>
            </a:r>
            <a:r>
              <a:rPr lang="en-US" sz="2400" dirty="0">
                <a:solidFill>
                  <a:srgbClr val="000000"/>
                </a:solidFill>
                <a:cs typeface="Calibri" panose="020F0502020204030204" pitchFamily="34" charset="0"/>
              </a:rPr>
              <a:t> trial: </a:t>
            </a:r>
          </a:p>
          <a:p>
            <a:pPr marL="342900" indent="-230188" eaLnBrk="0" fontAlgn="base" hangingPunct="0">
              <a:spcBef>
                <a:spcPct val="0"/>
              </a:spcBef>
              <a:spcAft>
                <a:spcPct val="0"/>
              </a:spcAft>
              <a:buFont typeface="Arial" panose="020B0604020202020204" pitchFamily="34" charset="0"/>
              <a:buChar char="•"/>
              <a:defRPr/>
            </a:pPr>
            <a:r>
              <a:rPr lang="en-US" sz="2400" dirty="0">
                <a:solidFill>
                  <a:srgbClr val="000000"/>
                </a:solidFill>
                <a:cs typeface="Calibri" panose="020F0502020204030204" pitchFamily="34" charset="0"/>
              </a:rPr>
              <a:t>Taper 0% </a:t>
            </a:r>
          </a:p>
          <a:p>
            <a:pPr marL="342900" indent="-230188" eaLnBrk="0" fontAlgn="base" hangingPunct="0">
              <a:spcBef>
                <a:spcPct val="0"/>
              </a:spcBef>
              <a:spcAft>
                <a:spcPct val="0"/>
              </a:spcAft>
              <a:buFont typeface="Arial" panose="020B0604020202020204" pitchFamily="34" charset="0"/>
              <a:buChar char="•"/>
              <a:defRPr/>
            </a:pPr>
            <a:r>
              <a:rPr lang="en-US" sz="2400" dirty="0">
                <a:solidFill>
                  <a:srgbClr val="000000"/>
                </a:solidFill>
                <a:cs typeface="Calibri" panose="020F0502020204030204" pitchFamily="34" charset="0"/>
              </a:rPr>
              <a:t>Maintenance 75%</a:t>
            </a:r>
          </a:p>
          <a:p>
            <a:pPr eaLnBrk="0" fontAlgn="base" hangingPunct="0">
              <a:spcBef>
                <a:spcPct val="0"/>
              </a:spcBef>
              <a:spcAft>
                <a:spcPct val="0"/>
              </a:spcAft>
              <a:defRPr/>
            </a:pPr>
            <a:endParaRPr lang="en-US" sz="2400" dirty="0">
              <a:solidFill>
                <a:srgbClr val="000000"/>
              </a:solidFill>
              <a:cs typeface="Calibri" panose="020F0502020204030204" pitchFamily="34" charset="0"/>
            </a:endParaRPr>
          </a:p>
          <a:p>
            <a:pPr eaLnBrk="0" fontAlgn="base" hangingPunct="0">
              <a:spcBef>
                <a:spcPct val="0"/>
              </a:spcBef>
              <a:spcAft>
                <a:spcPct val="0"/>
              </a:spcAft>
              <a:defRPr/>
            </a:pPr>
            <a:r>
              <a:rPr lang="en-US" sz="2400" dirty="0">
                <a:solidFill>
                  <a:srgbClr val="000000"/>
                </a:solidFill>
                <a:cs typeface="Calibri" panose="020F0502020204030204" pitchFamily="34" charset="0"/>
              </a:rPr>
              <a:t>Mean % urine </a:t>
            </a:r>
            <a:r>
              <a:rPr lang="en-US" sz="2400" dirty="0" err="1">
                <a:solidFill>
                  <a:srgbClr val="000000"/>
                </a:solidFill>
                <a:cs typeface="Calibri" panose="020F0502020204030204" pitchFamily="34" charset="0"/>
              </a:rPr>
              <a:t>neg</a:t>
            </a:r>
            <a:r>
              <a:rPr lang="en-US" sz="2400" dirty="0">
                <a:solidFill>
                  <a:srgbClr val="000000"/>
                </a:solidFill>
                <a:cs typeface="Calibri" panose="020F0502020204030204" pitchFamily="34" charset="0"/>
              </a:rPr>
              <a:t>: </a:t>
            </a:r>
          </a:p>
          <a:p>
            <a:pPr marL="342900" indent="-230188" eaLnBrk="0" fontAlgn="base" hangingPunct="0">
              <a:spcBef>
                <a:spcPct val="0"/>
              </a:spcBef>
              <a:spcAft>
                <a:spcPct val="0"/>
              </a:spcAft>
              <a:buFont typeface="Arial" panose="020B0604020202020204" pitchFamily="34" charset="0"/>
              <a:buChar char="•"/>
              <a:defRPr/>
            </a:pPr>
            <a:r>
              <a:rPr lang="en-US" sz="2400" dirty="0">
                <a:solidFill>
                  <a:srgbClr val="000000"/>
                </a:solidFill>
                <a:cs typeface="Calibri" panose="020F0502020204030204" pitchFamily="34" charset="0"/>
              </a:rPr>
              <a:t>Maintenance 75%</a:t>
            </a:r>
          </a:p>
          <a:p>
            <a:pPr marL="342900" indent="-342900" eaLnBrk="0" fontAlgn="base" hangingPunct="0">
              <a:spcBef>
                <a:spcPct val="0"/>
              </a:spcBef>
              <a:spcAft>
                <a:spcPct val="0"/>
              </a:spcAft>
              <a:buFont typeface="Arial" panose="020B0604020202020204" pitchFamily="34" charset="0"/>
              <a:buChar char="•"/>
              <a:defRPr/>
            </a:pPr>
            <a:endParaRPr lang="en-US" sz="2400" dirty="0">
              <a:solidFill>
                <a:srgbClr val="000000"/>
              </a:solidFill>
              <a:cs typeface="Calibri" panose="020F0502020204030204" pitchFamily="34" charset="0"/>
            </a:endParaRPr>
          </a:p>
          <a:p>
            <a:pPr eaLnBrk="0" fontAlgn="base" hangingPunct="0">
              <a:spcBef>
                <a:spcPct val="0"/>
              </a:spcBef>
              <a:spcAft>
                <a:spcPct val="0"/>
              </a:spcAft>
              <a:defRPr/>
            </a:pPr>
            <a:r>
              <a:rPr lang="en-US" sz="2400" b="1" dirty="0">
                <a:solidFill>
                  <a:srgbClr val="000000"/>
                </a:solidFill>
                <a:cs typeface="Calibri" panose="020F0502020204030204" pitchFamily="34" charset="0"/>
              </a:rPr>
              <a:t>Mortality</a:t>
            </a:r>
          </a:p>
          <a:p>
            <a:pPr marL="342900" indent="-230188" eaLnBrk="0" fontAlgn="base" hangingPunct="0">
              <a:spcBef>
                <a:spcPct val="0"/>
              </a:spcBef>
              <a:spcAft>
                <a:spcPct val="0"/>
              </a:spcAft>
              <a:buFont typeface="Arial" panose="020B0604020202020204" pitchFamily="34" charset="0"/>
              <a:buChar char="•"/>
              <a:defRPr/>
            </a:pPr>
            <a:r>
              <a:rPr lang="en-US" sz="2400" b="1" dirty="0">
                <a:solidFill>
                  <a:srgbClr val="000000"/>
                </a:solidFill>
                <a:cs typeface="Calibri" panose="020F0502020204030204" pitchFamily="34" charset="0"/>
              </a:rPr>
              <a:t>Taper 20%</a:t>
            </a:r>
          </a:p>
          <a:p>
            <a:pPr marL="342900" indent="-230188" eaLnBrk="0" fontAlgn="base" hangingPunct="0">
              <a:spcBef>
                <a:spcPct val="0"/>
              </a:spcBef>
              <a:spcAft>
                <a:spcPct val="0"/>
              </a:spcAft>
              <a:buFont typeface="Arial" panose="020B0604020202020204" pitchFamily="34" charset="0"/>
              <a:buChar char="•"/>
              <a:defRPr/>
            </a:pPr>
            <a:r>
              <a:rPr lang="en-US" sz="2400" b="1" dirty="0">
                <a:solidFill>
                  <a:srgbClr val="000000"/>
                </a:solidFill>
                <a:cs typeface="Calibri" panose="020F0502020204030204" pitchFamily="34" charset="0"/>
              </a:rPr>
              <a:t>Maintenance 0%</a:t>
            </a:r>
          </a:p>
        </p:txBody>
      </p:sp>
    </p:spTree>
    <p:extLst>
      <p:ext uri="{BB962C8B-B14F-4D97-AF65-F5344CB8AC3E}">
        <p14:creationId xmlns:p14="http://schemas.microsoft.com/office/powerpoint/2010/main" val="38020592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500"/>
                                        <p:tgtEl>
                                          <p:spTgt spid="9">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500"/>
                                        <p:tgtEl>
                                          <p:spTgt spid="9">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fade">
                                      <p:cBhvr>
                                        <p:cTn id="29" dur="500"/>
                                        <p:tgtEl>
                                          <p:spTgt spid="9">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0" y="-35626"/>
            <a:ext cx="12192000" cy="840434"/>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rPr>
              <a:t>Buprenorphine</a:t>
            </a:r>
            <a:r>
              <a:rPr lang="en-US" altLang="en-US" b="1" dirty="0" smtClean="0">
                <a:solidFill>
                  <a:schemeClr val="tx1"/>
                </a:solidFill>
                <a:effectLst>
                  <a:outerShdw blurRad="38100" dist="38100" dir="2700000" algn="tl">
                    <a:srgbClr val="000000">
                      <a:alpha val="43137"/>
                    </a:srgbClr>
                  </a:outerShdw>
                </a:effectLst>
              </a:rPr>
              <a:t> </a:t>
            </a:r>
            <a:r>
              <a:rPr lang="en-US" altLang="en-US" b="1" dirty="0" smtClean="0">
                <a:solidFill>
                  <a:schemeClr val="bg1"/>
                </a:solidFill>
                <a:effectLst>
                  <a:outerShdw blurRad="38100" dist="38100" dir="2700000" algn="tl">
                    <a:srgbClr val="000000">
                      <a:alpha val="43137"/>
                    </a:srgbClr>
                  </a:outerShdw>
                </a:effectLst>
              </a:rPr>
              <a:t>Formulations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195739989"/>
              </p:ext>
            </p:extLst>
          </p:nvPr>
        </p:nvGraphicFramePr>
        <p:xfrm>
          <a:off x="127001" y="1076325"/>
          <a:ext cx="7876968" cy="5392738"/>
        </p:xfrm>
        <a:graphic>
          <a:graphicData uri="http://schemas.openxmlformats.org/drawingml/2006/table">
            <a:tbl>
              <a:tblPr firstRow="1" bandRow="1">
                <a:tableStyleId>{00A15C55-8517-42AA-B614-E9B94910E393}</a:tableStyleId>
              </a:tblPr>
              <a:tblGrid>
                <a:gridCol w="404791"/>
                <a:gridCol w="2274567"/>
                <a:gridCol w="2300031"/>
                <a:gridCol w="2897579"/>
              </a:tblGrid>
              <a:tr h="515226">
                <a:tc gridSpan="2">
                  <a:txBody>
                    <a:bodyPr/>
                    <a:lstStyle/>
                    <a:p>
                      <a:r>
                        <a:rPr lang="en-US" sz="2400" dirty="0" smtClean="0">
                          <a:solidFill>
                            <a:srgbClr val="000000"/>
                          </a:solidFill>
                          <a:latin typeface="Calibri" panose="020F0502020204030204" pitchFamily="34" charset="0"/>
                        </a:rPr>
                        <a:t>Drug</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dirty="0"/>
                    </a:p>
                  </a:txBody>
                  <a:tcPr/>
                </a:tc>
                <a:tc>
                  <a:txBody>
                    <a:bodyPr/>
                    <a:lstStyle/>
                    <a:p>
                      <a:r>
                        <a:rPr lang="en-US" sz="2400" dirty="0" smtClean="0">
                          <a:solidFill>
                            <a:srgbClr val="000000"/>
                          </a:solidFill>
                          <a:latin typeface="Calibri" panose="020F0502020204030204" pitchFamily="34" charset="0"/>
                        </a:rPr>
                        <a:t>Formulations</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smtClean="0">
                          <a:solidFill>
                            <a:srgbClr val="000000"/>
                          </a:solidFill>
                          <a:latin typeface="Calibri" panose="020F0502020204030204" pitchFamily="34" charset="0"/>
                        </a:rPr>
                        <a:t>Maintenance</a:t>
                      </a:r>
                      <a:endParaRPr lang="en-US" sz="20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921">
                <a:tc gridSpan="4">
                  <a:txBody>
                    <a:bodyPr/>
                    <a:lstStyle/>
                    <a:p>
                      <a:r>
                        <a:rPr lang="en-US" sz="2800" b="1" dirty="0" smtClean="0">
                          <a:solidFill>
                            <a:srgbClr val="000000"/>
                          </a:solidFill>
                          <a:latin typeface="Calibri" panose="020F0502020204030204" pitchFamily="34" charset="0"/>
                        </a:rPr>
                        <a:t>Buprenorphine</a:t>
                      </a:r>
                      <a:endParaRPr lang="en-US" sz="28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15226">
                <a:tc>
                  <a:txBody>
                    <a:bodyPr/>
                    <a:lstStyle/>
                    <a:p>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smtClean="0">
                          <a:solidFill>
                            <a:srgbClr val="000000"/>
                          </a:solidFill>
                          <a:latin typeface="Calibri" panose="020F0502020204030204" pitchFamily="34" charset="0"/>
                        </a:rPr>
                        <a:t>generic</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latin typeface="Calibri" panose="020F0502020204030204" pitchFamily="34" charset="0"/>
                        </a:rPr>
                        <a:t>SL tabs</a:t>
                      </a:r>
                      <a:endParaRPr lang="en-US" sz="2400" b="1" dirty="0" smtClean="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16 mg/d</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226">
                <a:tc>
                  <a:txBody>
                    <a:bodyPr/>
                    <a:lstStyle/>
                    <a:p>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err="1" smtClean="0">
                          <a:solidFill>
                            <a:srgbClr val="000000"/>
                          </a:solidFill>
                          <a:latin typeface="Calibri" panose="020F0502020204030204" pitchFamily="34" charset="0"/>
                        </a:rPr>
                        <a:t>Probuphine</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SD</a:t>
                      </a:r>
                      <a:r>
                        <a:rPr lang="en-US" sz="2400" baseline="0" dirty="0" smtClean="0">
                          <a:solidFill>
                            <a:srgbClr val="000000"/>
                          </a:solidFill>
                          <a:latin typeface="Calibri" panose="020F0502020204030204" pitchFamily="34" charset="0"/>
                        </a:rPr>
                        <a:t> implant</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4 implants/6m</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226">
                <a:tc>
                  <a:txBody>
                    <a:bodyPr/>
                    <a:lstStyle/>
                    <a:p>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i="0" dirty="0" err="1" smtClean="0">
                          <a:solidFill>
                            <a:srgbClr val="000000"/>
                          </a:solidFill>
                          <a:latin typeface="Calibri" panose="020F0502020204030204" pitchFamily="34" charset="0"/>
                        </a:rPr>
                        <a:t>Sublocade</a:t>
                      </a:r>
                      <a:endParaRPr lang="en-US" sz="2400" b="1" i="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SQ injection</a:t>
                      </a:r>
                      <a:endParaRPr lang="en-US" sz="2400" i="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100 mg/m</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921">
                <a:tc gridSpan="4">
                  <a:txBody>
                    <a:bodyPr/>
                    <a:lstStyle/>
                    <a:p>
                      <a:r>
                        <a:rPr lang="en-US" sz="2800" b="1" dirty="0" smtClean="0">
                          <a:solidFill>
                            <a:srgbClr val="000000"/>
                          </a:solidFill>
                          <a:latin typeface="Calibri" panose="020F0502020204030204" pitchFamily="34" charset="0"/>
                        </a:rPr>
                        <a:t>Buprenorphine/Naloxone</a:t>
                      </a:r>
                      <a:endParaRPr lang="en-US" sz="28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15226">
                <a:tc>
                  <a:txBody>
                    <a:bodyPr/>
                    <a:lstStyle/>
                    <a:p>
                      <a:endParaRPr lang="en-US" sz="18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smtClean="0">
                          <a:solidFill>
                            <a:srgbClr val="000000"/>
                          </a:solidFill>
                          <a:latin typeface="Calibri" panose="020F0502020204030204" pitchFamily="34" charset="0"/>
                        </a:rPr>
                        <a:t>generic</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SL tabs</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16/4 mg/d</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314">
                <a:tc>
                  <a:txBody>
                    <a:bodyPr/>
                    <a:lstStyle/>
                    <a:p>
                      <a:pPr marL="0" indent="0"/>
                      <a:endParaRPr lang="en-US" sz="18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err="1" smtClean="0">
                          <a:solidFill>
                            <a:srgbClr val="000000"/>
                          </a:solidFill>
                          <a:latin typeface="Calibri" panose="020F0502020204030204" pitchFamily="34" charset="0"/>
                        </a:rPr>
                        <a:t>Bunavail</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buccal film</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8.4/1.4 mg/d</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226">
                <a:tc>
                  <a:txBody>
                    <a:bodyPr/>
                    <a:lstStyle/>
                    <a:p>
                      <a:endParaRPr lang="en-US" sz="18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err="1" smtClean="0">
                          <a:solidFill>
                            <a:srgbClr val="000000"/>
                          </a:solidFill>
                          <a:latin typeface="Calibri" panose="020F0502020204030204" pitchFamily="34" charset="0"/>
                        </a:rPr>
                        <a:t>Suboxone</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SL film</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16/4 mg/d</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226">
                <a:tc>
                  <a:txBody>
                    <a:bodyPr/>
                    <a:lstStyle/>
                    <a:p>
                      <a:endParaRPr lang="en-US" sz="18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err="1" smtClean="0">
                          <a:solidFill>
                            <a:srgbClr val="000000"/>
                          </a:solidFill>
                          <a:latin typeface="Calibri" panose="020F0502020204030204" pitchFamily="34" charset="0"/>
                        </a:rPr>
                        <a:t>Zubsolv</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aseline="0" dirty="0" smtClean="0">
                          <a:solidFill>
                            <a:srgbClr val="000000"/>
                          </a:solidFill>
                          <a:latin typeface="Calibri" panose="020F0502020204030204" pitchFamily="34" charset="0"/>
                        </a:rPr>
                        <a:t>SL tab</a:t>
                      </a:r>
                      <a:endParaRPr lang="en-US" sz="2400" b="1"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solidFill>
                            <a:srgbClr val="000000"/>
                          </a:solidFill>
                          <a:latin typeface="Calibri" panose="020F0502020204030204" pitchFamily="34" charset="0"/>
                        </a:rPr>
                        <a:t>11.4/2.8 mg/d</a:t>
                      </a:r>
                      <a:endParaRPr lang="en-US" sz="2400" dirty="0">
                        <a:solidFill>
                          <a:srgbClr val="000000"/>
                        </a:solidFill>
                        <a:latin typeface="Calibri" panose="020F0502020204030204" pitchFamily="34" charset="0"/>
                      </a:endParaRPr>
                    </a:p>
                  </a:txBody>
                  <a:tcPr marL="121912" marR="121912" marT="45724" marB="4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000" name="TextBox 8"/>
          <p:cNvSpPr txBox="1">
            <a:spLocks noChangeArrowheads="1"/>
          </p:cNvSpPr>
          <p:nvPr/>
        </p:nvSpPr>
        <p:spPr bwMode="auto">
          <a:xfrm>
            <a:off x="8534400" y="6469063"/>
            <a:ext cx="2670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800" smtClean="0">
                <a:solidFill>
                  <a:srgbClr val="FFFFFF"/>
                </a:solidFill>
              </a:rPr>
              <a:t>The Medical Letter 2/2018</a:t>
            </a:r>
          </a:p>
        </p:txBody>
      </p:sp>
      <p:pic>
        <p:nvPicPr>
          <p:cNvPr id="39001" name="Picture 2"/>
          <p:cNvPicPr>
            <a:picLocks noChangeAspect="1" noChangeArrowheads="1"/>
          </p:cNvPicPr>
          <p:nvPr/>
        </p:nvPicPr>
        <p:blipFill>
          <a:blip r:embed="rId2">
            <a:extLst>
              <a:ext uri="{28A0092B-C50C-407E-A947-70E740481C1C}">
                <a14:useLocalDpi xmlns:a14="http://schemas.microsoft.com/office/drawing/2010/main" val="0"/>
              </a:ext>
            </a:extLst>
          </a:blip>
          <a:srcRect l="39018" t="60736" r="42033" b="11630"/>
          <a:stretch>
            <a:fillRect/>
          </a:stretch>
        </p:blipFill>
        <p:spPr bwMode="auto">
          <a:xfrm>
            <a:off x="8534400" y="1076030"/>
            <a:ext cx="1727200" cy="1063625"/>
          </a:xfrm>
          <a:prstGeom prst="rect">
            <a:avLst/>
          </a:prstGeom>
          <a:noFill/>
          <a:ln w="12700">
            <a:solidFill>
              <a:srgbClr val="030053"/>
            </a:solidFill>
            <a:miter lim="800000"/>
            <a:headEnd/>
            <a:tailEnd/>
          </a:ln>
          <a:extLst>
            <a:ext uri="{909E8E84-426E-40DD-AFC4-6F175D3DCCD1}">
              <a14:hiddenFill xmlns:a14="http://schemas.microsoft.com/office/drawing/2010/main">
                <a:solidFill>
                  <a:schemeClr val="accent1"/>
                </a:solidFill>
              </a14:hiddenFill>
            </a:ext>
          </a:extLst>
        </p:spPr>
      </p:pic>
      <p:pic>
        <p:nvPicPr>
          <p:cNvPr id="39002" name="Picture 2"/>
          <p:cNvPicPr>
            <a:picLocks noChangeAspect="1" noChangeArrowheads="1"/>
          </p:cNvPicPr>
          <p:nvPr/>
        </p:nvPicPr>
        <p:blipFill>
          <a:blip r:embed="rId3">
            <a:extLst>
              <a:ext uri="{28A0092B-C50C-407E-A947-70E740481C1C}">
                <a14:useLocalDpi xmlns:a14="http://schemas.microsoft.com/office/drawing/2010/main" val="0"/>
              </a:ext>
            </a:extLst>
          </a:blip>
          <a:srcRect l="73367" t="22313" r="7869" b="10181"/>
          <a:stretch>
            <a:fillRect/>
          </a:stretch>
        </p:blipFill>
        <p:spPr bwMode="auto">
          <a:xfrm>
            <a:off x="10384122" y="1905001"/>
            <a:ext cx="1524000" cy="1482725"/>
          </a:xfrm>
          <a:prstGeom prst="rect">
            <a:avLst/>
          </a:prstGeom>
          <a:noFill/>
          <a:ln w="12700">
            <a:solidFill>
              <a:srgbClr val="03005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003" name="Picture 5"/>
          <p:cNvPicPr>
            <a:picLocks noChangeAspect="1"/>
          </p:cNvPicPr>
          <p:nvPr/>
        </p:nvPicPr>
        <p:blipFill>
          <a:blip r:embed="rId4">
            <a:extLst>
              <a:ext uri="{28A0092B-C50C-407E-A947-70E740481C1C}">
                <a14:useLocalDpi xmlns:a14="http://schemas.microsoft.com/office/drawing/2010/main" val="0"/>
              </a:ext>
            </a:extLst>
          </a:blip>
          <a:srcRect l="18753" t="24655" r="30151" b="23439"/>
          <a:stretch>
            <a:fillRect/>
          </a:stretch>
        </p:blipFill>
        <p:spPr bwMode="auto">
          <a:xfrm>
            <a:off x="9144001" y="5018601"/>
            <a:ext cx="2815167" cy="1450461"/>
          </a:xfrm>
          <a:prstGeom prst="rect">
            <a:avLst/>
          </a:prstGeom>
          <a:noFill/>
          <a:ln w="12700">
            <a:solidFill>
              <a:srgbClr val="030053"/>
            </a:solidFill>
            <a:miter lim="800000"/>
            <a:headEnd/>
            <a:tailEnd/>
          </a:ln>
          <a:extLst>
            <a:ext uri="{909E8E84-426E-40DD-AFC4-6F175D3DCCD1}">
              <a14:hiddenFill xmlns:a14="http://schemas.microsoft.com/office/drawing/2010/main">
                <a:solidFill>
                  <a:srgbClr val="FFFFFF"/>
                </a:solidFill>
              </a14:hiddenFill>
            </a:ext>
          </a:extLst>
        </p:spPr>
      </p:pic>
      <p:pic>
        <p:nvPicPr>
          <p:cNvPr id="39004" name="Picture 3"/>
          <p:cNvPicPr>
            <a:picLocks noChangeAspect="1" noChangeArrowheads="1"/>
          </p:cNvPicPr>
          <p:nvPr/>
        </p:nvPicPr>
        <p:blipFill>
          <a:blip r:embed="rId5">
            <a:extLst>
              <a:ext uri="{28A0092B-C50C-407E-A947-70E740481C1C}">
                <a14:useLocalDpi xmlns:a14="http://schemas.microsoft.com/office/drawing/2010/main" val="0"/>
              </a:ext>
            </a:extLst>
          </a:blip>
          <a:srcRect l="15881" t="37013" r="69368" b="39766"/>
          <a:stretch>
            <a:fillRect/>
          </a:stretch>
        </p:blipFill>
        <p:spPr bwMode="auto">
          <a:xfrm>
            <a:off x="8567390" y="3455906"/>
            <a:ext cx="2103967" cy="1398588"/>
          </a:xfrm>
          <a:prstGeom prst="rect">
            <a:avLst/>
          </a:prstGeom>
          <a:noFill/>
          <a:ln w="12700">
            <a:solidFill>
              <a:srgbClr val="03005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67852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34433" y="914400"/>
            <a:ext cx="11582400" cy="4191000"/>
          </a:xfrm>
        </p:spPr>
        <p:txBody>
          <a:bodyPr/>
          <a:lstStyle/>
          <a:p>
            <a:pPr marL="0" indent="0">
              <a:spcBef>
                <a:spcPts val="600"/>
              </a:spcBef>
              <a:buClr>
                <a:schemeClr val="tx1"/>
              </a:buClr>
              <a:buFontTx/>
              <a:buNone/>
            </a:pPr>
            <a:r>
              <a:rPr lang="en-US" altLang="en-US" sz="2800" dirty="0" smtClean="0">
                <a:solidFill>
                  <a:srgbClr val="000000"/>
                </a:solidFill>
              </a:rPr>
              <a:t>Studies (RCT) show buprenorphine (</a:t>
            </a:r>
            <a:r>
              <a:rPr lang="en-US" altLang="en-US" sz="2800" b="1" dirty="0" smtClean="0">
                <a:solidFill>
                  <a:srgbClr val="000000"/>
                </a:solidFill>
              </a:rPr>
              <a:t>16-24 mg</a:t>
            </a:r>
            <a:r>
              <a:rPr lang="en-US" altLang="en-US" sz="2800" dirty="0" smtClean="0">
                <a:solidFill>
                  <a:srgbClr val="000000"/>
                </a:solidFill>
              </a:rPr>
              <a:t>) more effective than placebo and equally effective to moderate doses (80 mg) of methadone on primary outcomes of:</a:t>
            </a:r>
          </a:p>
          <a:p>
            <a:pPr lvl="1">
              <a:spcBef>
                <a:spcPts val="600"/>
              </a:spcBef>
              <a:buClr>
                <a:schemeClr val="tx1"/>
              </a:buClr>
              <a:buFontTx/>
              <a:buChar char="•"/>
            </a:pPr>
            <a:r>
              <a:rPr lang="en-US" altLang="en-US" sz="2600" dirty="0" smtClean="0">
                <a:solidFill>
                  <a:srgbClr val="000000"/>
                </a:solidFill>
              </a:rPr>
              <a:t>Retention in treatment</a:t>
            </a:r>
          </a:p>
          <a:p>
            <a:pPr lvl="1">
              <a:spcBef>
                <a:spcPts val="600"/>
              </a:spcBef>
              <a:buClr>
                <a:schemeClr val="tx1"/>
              </a:buClr>
              <a:buFontTx/>
              <a:buChar char="•"/>
            </a:pPr>
            <a:r>
              <a:rPr lang="en-US" altLang="en-US" sz="2600" dirty="0" smtClean="0">
                <a:solidFill>
                  <a:srgbClr val="000000"/>
                </a:solidFill>
              </a:rPr>
              <a:t>Abstinence from illicit opioid use</a:t>
            </a:r>
          </a:p>
          <a:p>
            <a:pPr lvl="1">
              <a:spcBef>
                <a:spcPts val="600"/>
              </a:spcBef>
              <a:buClr>
                <a:schemeClr val="tx1"/>
              </a:buClr>
              <a:buFontTx/>
              <a:buChar char="•"/>
            </a:pPr>
            <a:r>
              <a:rPr lang="en-US" altLang="en-US" sz="2600" dirty="0" smtClean="0">
                <a:solidFill>
                  <a:srgbClr val="000000"/>
                </a:solidFill>
              </a:rPr>
              <a:t>Decreased opioid craving</a:t>
            </a:r>
          </a:p>
          <a:p>
            <a:pPr lvl="1">
              <a:spcBef>
                <a:spcPts val="600"/>
              </a:spcBef>
              <a:buClr>
                <a:schemeClr val="tx1"/>
              </a:buClr>
              <a:buFontTx/>
              <a:buChar char="•"/>
            </a:pPr>
            <a:r>
              <a:rPr lang="en-US" altLang="en-US" sz="2600" dirty="0" smtClean="0">
                <a:solidFill>
                  <a:srgbClr val="000000"/>
                </a:solidFill>
              </a:rPr>
              <a:t>Decreased mortality</a:t>
            </a:r>
          </a:p>
          <a:p>
            <a:pPr lvl="1">
              <a:spcBef>
                <a:spcPts val="600"/>
              </a:spcBef>
              <a:buClr>
                <a:schemeClr val="tx1"/>
              </a:buClr>
              <a:buFontTx/>
              <a:buChar char="•"/>
            </a:pPr>
            <a:r>
              <a:rPr lang="en-US" altLang="en-US" sz="2600" dirty="0" smtClean="0">
                <a:solidFill>
                  <a:srgbClr val="000000"/>
                </a:solidFill>
              </a:rPr>
              <a:t>Improved occupational stability </a:t>
            </a:r>
          </a:p>
          <a:p>
            <a:pPr lvl="1">
              <a:spcBef>
                <a:spcPts val="600"/>
              </a:spcBef>
              <a:buClr>
                <a:schemeClr val="tx1"/>
              </a:buClr>
              <a:buFontTx/>
              <a:buChar char="•"/>
            </a:pPr>
            <a:r>
              <a:rPr lang="en-US" altLang="en-US" sz="2600" dirty="0" smtClean="0">
                <a:solidFill>
                  <a:srgbClr val="000000"/>
                </a:solidFill>
              </a:rPr>
              <a:t>Improved psychosocial outcomes</a:t>
            </a:r>
          </a:p>
        </p:txBody>
      </p:sp>
      <p:sp>
        <p:nvSpPr>
          <p:cNvPr id="40963" name="Text Box 3"/>
          <p:cNvSpPr txBox="1">
            <a:spLocks noChangeArrowheads="1"/>
          </p:cNvSpPr>
          <p:nvPr/>
        </p:nvSpPr>
        <p:spPr bwMode="auto">
          <a:xfrm>
            <a:off x="609601" y="5638802"/>
            <a:ext cx="2453429"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Aft>
                <a:spcPct val="0"/>
              </a:spcAft>
              <a:buFontTx/>
              <a:buNone/>
            </a:pPr>
            <a:r>
              <a:rPr lang="en-US" altLang="en-US" sz="1600" dirty="0" smtClean="0">
                <a:solidFill>
                  <a:srgbClr val="000000"/>
                </a:solidFill>
              </a:rPr>
              <a:t>Johnson et al. </a:t>
            </a:r>
            <a:r>
              <a:rPr lang="en-US" altLang="en-US" sz="1600" i="1" dirty="0" smtClean="0">
                <a:solidFill>
                  <a:srgbClr val="000000"/>
                </a:solidFill>
              </a:rPr>
              <a:t>NEJM</a:t>
            </a:r>
            <a:r>
              <a:rPr lang="en-US" altLang="en-US" sz="1600" dirty="0" smtClean="0">
                <a:solidFill>
                  <a:srgbClr val="000000"/>
                </a:solidFill>
              </a:rPr>
              <a:t> 2000   </a:t>
            </a:r>
          </a:p>
          <a:p>
            <a:pPr fontAlgn="base">
              <a:spcAft>
                <a:spcPct val="0"/>
              </a:spcAft>
              <a:buFontTx/>
              <a:buNone/>
            </a:pPr>
            <a:r>
              <a:rPr lang="en-US" altLang="en-US" sz="1600" dirty="0" err="1" smtClean="0">
                <a:solidFill>
                  <a:srgbClr val="000000"/>
                </a:solidFill>
              </a:rPr>
              <a:t>Fudala</a:t>
            </a:r>
            <a:r>
              <a:rPr lang="en-US" altLang="en-US" sz="1600" dirty="0" smtClean="0">
                <a:solidFill>
                  <a:srgbClr val="000000"/>
                </a:solidFill>
              </a:rPr>
              <a:t> PJ et al. </a:t>
            </a:r>
            <a:r>
              <a:rPr lang="en-US" altLang="en-US" sz="1600" i="1" dirty="0" smtClean="0">
                <a:solidFill>
                  <a:srgbClr val="000000"/>
                </a:solidFill>
              </a:rPr>
              <a:t>NEJM</a:t>
            </a:r>
            <a:r>
              <a:rPr lang="en-US" altLang="en-US" sz="1600" dirty="0" smtClean="0">
                <a:solidFill>
                  <a:srgbClr val="000000"/>
                </a:solidFill>
              </a:rPr>
              <a:t> 2003</a:t>
            </a:r>
          </a:p>
          <a:p>
            <a:pPr fontAlgn="base">
              <a:spcAft>
                <a:spcPct val="0"/>
              </a:spcAft>
              <a:buFontTx/>
              <a:buNone/>
            </a:pPr>
            <a:r>
              <a:rPr lang="en-US" altLang="en-US" sz="1600" dirty="0" err="1" smtClean="0">
                <a:solidFill>
                  <a:srgbClr val="000000"/>
                </a:solidFill>
              </a:rPr>
              <a:t>Kakko</a:t>
            </a:r>
            <a:r>
              <a:rPr lang="en-US" altLang="en-US" sz="1600" dirty="0" smtClean="0">
                <a:solidFill>
                  <a:srgbClr val="000000"/>
                </a:solidFill>
              </a:rPr>
              <a:t> J et al. </a:t>
            </a:r>
            <a:r>
              <a:rPr lang="en-US" altLang="en-US" sz="1600" i="1" dirty="0" smtClean="0">
                <a:solidFill>
                  <a:srgbClr val="000000"/>
                </a:solidFill>
              </a:rPr>
              <a:t>Lancet</a:t>
            </a:r>
            <a:r>
              <a:rPr lang="en-US" altLang="en-US" sz="1600" dirty="0" smtClean="0">
                <a:solidFill>
                  <a:srgbClr val="000000"/>
                </a:solidFill>
              </a:rPr>
              <a:t> 2003</a:t>
            </a:r>
            <a:endParaRPr lang="en-US" altLang="en-US" sz="1800" dirty="0" smtClean="0">
              <a:solidFill>
                <a:srgbClr val="000000"/>
              </a:solidFill>
            </a:endParaRPr>
          </a:p>
        </p:txBody>
      </p:sp>
      <p:sp>
        <p:nvSpPr>
          <p:cNvPr id="40964" name="Rectangle 4"/>
          <p:cNvSpPr>
            <a:spLocks noChangeArrowheads="1"/>
          </p:cNvSpPr>
          <p:nvPr/>
        </p:nvSpPr>
        <p:spPr bwMode="auto">
          <a:xfrm>
            <a:off x="0" y="0"/>
            <a:ext cx="12192000" cy="838200"/>
          </a:xfrm>
          <a:prstGeom prst="rect">
            <a:avLst/>
          </a:prstGeom>
          <a:solidFill>
            <a:schemeClr val="tx2">
              <a:lumMod val="75000"/>
            </a:schemeClr>
          </a:solidFill>
          <a:ln>
            <a:noFill/>
          </a:ln>
          <a:extLst/>
        </p:spPr>
        <p:txBody>
          <a:bodyPr lIns="90487" tIns="44450" rIns="90487" bIns="44450"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lnSpc>
                <a:spcPct val="90000"/>
              </a:lnSpc>
              <a:spcBef>
                <a:spcPct val="0"/>
              </a:spcBef>
              <a:spcAft>
                <a:spcPct val="0"/>
              </a:spcAft>
              <a:buFontTx/>
              <a:buNone/>
            </a:pPr>
            <a:r>
              <a:rPr lang="en-US" altLang="en-US" sz="4400" b="1" dirty="0" smtClean="0">
                <a:solidFill>
                  <a:schemeClr val="bg1"/>
                </a:solidFill>
                <a:effectLst>
                  <a:outerShdw blurRad="38100" dist="38100" dir="2700000" algn="tl">
                    <a:srgbClr val="000000">
                      <a:alpha val="43137"/>
                    </a:srgbClr>
                  </a:outerShdw>
                </a:effectLst>
              </a:rPr>
              <a:t>Buprenorphine Efficacy Summary</a:t>
            </a:r>
          </a:p>
        </p:txBody>
      </p:sp>
      <p:sp>
        <p:nvSpPr>
          <p:cNvPr id="40965" name="Text Box 3"/>
          <p:cNvSpPr txBox="1">
            <a:spLocks noChangeArrowheads="1"/>
          </p:cNvSpPr>
          <p:nvPr/>
        </p:nvSpPr>
        <p:spPr bwMode="auto">
          <a:xfrm>
            <a:off x="4267200" y="5626102"/>
            <a:ext cx="3714222"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Aft>
                <a:spcPct val="0"/>
              </a:spcAft>
              <a:buFontTx/>
              <a:buNone/>
            </a:pPr>
            <a:r>
              <a:rPr lang="en-US" altLang="en-US" sz="1600" smtClean="0">
                <a:solidFill>
                  <a:srgbClr val="FFFFFF"/>
                </a:solidFill>
              </a:rPr>
              <a:t>Sordo L et al. </a:t>
            </a:r>
            <a:r>
              <a:rPr lang="en-US" altLang="en-US" sz="1600" i="1" smtClean="0">
                <a:solidFill>
                  <a:srgbClr val="FFFFFF"/>
                </a:solidFill>
              </a:rPr>
              <a:t>BMJ</a:t>
            </a:r>
            <a:r>
              <a:rPr lang="en-US" altLang="en-US" sz="1600" smtClean="0">
                <a:solidFill>
                  <a:srgbClr val="FFFFFF"/>
                </a:solidFill>
              </a:rPr>
              <a:t> 2017</a:t>
            </a:r>
          </a:p>
          <a:p>
            <a:pPr fontAlgn="base">
              <a:spcAft>
                <a:spcPct val="0"/>
              </a:spcAft>
              <a:buFontTx/>
              <a:buNone/>
            </a:pPr>
            <a:r>
              <a:rPr lang="en-US" altLang="en-US" sz="1600" smtClean="0">
                <a:solidFill>
                  <a:srgbClr val="FFFFFF"/>
                </a:solidFill>
              </a:rPr>
              <a:t>Mattick RP et al. </a:t>
            </a:r>
            <a:r>
              <a:rPr lang="en-US" altLang="en-US" sz="1600" i="1" smtClean="0">
                <a:solidFill>
                  <a:srgbClr val="FFFFFF"/>
                </a:solidFill>
              </a:rPr>
              <a:t>Conchrane Syst Rev </a:t>
            </a:r>
            <a:r>
              <a:rPr lang="en-US" altLang="en-US" sz="1600" smtClean="0">
                <a:solidFill>
                  <a:srgbClr val="FFFFFF"/>
                </a:solidFill>
              </a:rPr>
              <a:t>2014</a:t>
            </a:r>
          </a:p>
          <a:p>
            <a:pPr fontAlgn="base">
              <a:spcAft>
                <a:spcPct val="0"/>
              </a:spcAft>
              <a:buFontTx/>
              <a:buNone/>
            </a:pPr>
            <a:r>
              <a:rPr lang="en-US" altLang="en-US" sz="1600" smtClean="0">
                <a:solidFill>
                  <a:srgbClr val="FFFFFF"/>
                </a:solidFill>
              </a:rPr>
              <a:t>Parran TV et al. </a:t>
            </a:r>
            <a:r>
              <a:rPr lang="en-US" altLang="en-US" sz="1600" i="1" smtClean="0">
                <a:solidFill>
                  <a:srgbClr val="FFFFFF"/>
                </a:solidFill>
              </a:rPr>
              <a:t>Drug Alcohol Depend </a:t>
            </a:r>
            <a:r>
              <a:rPr lang="en-US" altLang="en-US" sz="1600" smtClean="0">
                <a:solidFill>
                  <a:srgbClr val="FFFFFF"/>
                </a:solidFill>
              </a:rPr>
              <a:t>2010</a:t>
            </a:r>
          </a:p>
        </p:txBody>
      </p:sp>
    </p:spTree>
    <p:custDataLst>
      <p:tags r:id="rId1"/>
    </p:custDataLst>
    <p:extLst>
      <p:ext uri="{BB962C8B-B14F-4D97-AF65-F5344CB8AC3E}">
        <p14:creationId xmlns:p14="http://schemas.microsoft.com/office/powerpoint/2010/main" val="7397965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3148"/>
          </a:xfrm>
          <a:solidFill>
            <a:srgbClr val="00264D"/>
          </a:solidFill>
        </p:spPr>
        <p:txBody>
          <a:bodyPr>
            <a:noAutofit/>
          </a:bodyPr>
          <a:lstStyle/>
          <a:p>
            <a:r>
              <a:rPr lang="en-US" b="1" dirty="0">
                <a:solidFill>
                  <a:schemeClr val="bg1"/>
                </a:solidFill>
                <a:effectLst>
                  <a:outerShdw blurRad="38100" dist="38100" dir="2700000" algn="tl">
                    <a:srgbClr val="000000">
                      <a:alpha val="43137"/>
                    </a:srgbClr>
                  </a:outerShdw>
                </a:effectLst>
              </a:rPr>
              <a:t>Treatment Gaps </a:t>
            </a:r>
            <a:r>
              <a:rPr lang="en-US" b="1" dirty="0" smtClean="0">
                <a:solidFill>
                  <a:schemeClr val="bg1"/>
                </a:solidFill>
                <a:effectLst>
                  <a:outerShdw blurRad="38100" dist="38100" dir="2700000" algn="tl">
                    <a:srgbClr val="000000">
                      <a:alpha val="43137"/>
                    </a:srgbClr>
                  </a:outerShdw>
                </a:effectLst>
              </a:rPr>
              <a:t>Following </a:t>
            </a:r>
            <a:r>
              <a:rPr lang="en-US" b="1" dirty="0">
                <a:solidFill>
                  <a:schemeClr val="bg1"/>
                </a:solidFill>
                <a:effectLst>
                  <a:outerShdw blurRad="38100" dist="38100" dir="2700000" algn="tl">
                    <a:srgbClr val="000000">
                      <a:alpha val="43137"/>
                    </a:srgbClr>
                  </a:outerShdw>
                </a:effectLst>
              </a:rPr>
              <a:t>Opioid Overdose</a:t>
            </a:r>
          </a:p>
        </p:txBody>
      </p:sp>
      <p:sp>
        <p:nvSpPr>
          <p:cNvPr id="4" name="TextBox 3"/>
          <p:cNvSpPr txBox="1"/>
          <p:nvPr/>
        </p:nvSpPr>
        <p:spPr>
          <a:xfrm>
            <a:off x="612789" y="6235754"/>
            <a:ext cx="4241802" cy="369332"/>
          </a:xfrm>
          <a:prstGeom prst="rect">
            <a:avLst/>
          </a:prstGeom>
          <a:noFill/>
        </p:spPr>
        <p:txBody>
          <a:bodyPr wrap="none" rtlCol="0">
            <a:spAutoFit/>
          </a:bodyPr>
          <a:lstStyle/>
          <a:p>
            <a:r>
              <a:rPr lang="en-US" dirty="0" smtClean="0">
                <a:solidFill>
                  <a:srgbClr val="000000"/>
                </a:solidFill>
              </a:rPr>
              <a:t>Larochelle </a:t>
            </a:r>
            <a:r>
              <a:rPr lang="en-US" dirty="0">
                <a:solidFill>
                  <a:srgbClr val="000000"/>
                </a:solidFill>
              </a:rPr>
              <a:t>MR , et al. </a:t>
            </a:r>
            <a:r>
              <a:rPr lang="en-US" i="1" dirty="0">
                <a:solidFill>
                  <a:srgbClr val="000000"/>
                </a:solidFill>
              </a:rPr>
              <a:t>Ann Intern Med</a:t>
            </a:r>
            <a:r>
              <a:rPr lang="en-US" dirty="0">
                <a:solidFill>
                  <a:srgbClr val="000000"/>
                </a:solidFill>
              </a:rPr>
              <a:t>. </a:t>
            </a:r>
            <a:r>
              <a:rPr lang="en-US" dirty="0" smtClean="0">
                <a:solidFill>
                  <a:srgbClr val="000000"/>
                </a:solidFill>
              </a:rPr>
              <a:t>2018</a:t>
            </a:r>
            <a:endParaRPr lang="en-US" dirty="0">
              <a:solidFill>
                <a:srgbClr val="000000"/>
              </a:solidFill>
            </a:endParaRPr>
          </a:p>
        </p:txBody>
      </p:sp>
      <p:grpSp>
        <p:nvGrpSpPr>
          <p:cNvPr id="3" name="Group 2"/>
          <p:cNvGrpSpPr/>
          <p:nvPr/>
        </p:nvGrpSpPr>
        <p:grpSpPr>
          <a:xfrm>
            <a:off x="422784" y="1344265"/>
            <a:ext cx="11321911" cy="3548369"/>
            <a:chOff x="6154708" y="1294693"/>
            <a:chExt cx="5208719" cy="3300174"/>
          </a:xfrm>
        </p:grpSpPr>
        <p:sp>
          <p:nvSpPr>
            <p:cNvPr id="11" name="Freeform 10"/>
            <p:cNvSpPr/>
            <p:nvPr/>
          </p:nvSpPr>
          <p:spPr>
            <a:xfrm>
              <a:off x="6154708" y="1294693"/>
              <a:ext cx="4804434" cy="1888650"/>
            </a:xfrm>
            <a:custGeom>
              <a:avLst/>
              <a:gdLst>
                <a:gd name="connsiteX0" fmla="*/ 0 w 3900005"/>
                <a:gd name="connsiteY0" fmla="*/ 210913 h 2109131"/>
                <a:gd name="connsiteX1" fmla="*/ 210913 w 3900005"/>
                <a:gd name="connsiteY1" fmla="*/ 0 h 2109131"/>
                <a:gd name="connsiteX2" fmla="*/ 3689092 w 3900005"/>
                <a:gd name="connsiteY2" fmla="*/ 0 h 2109131"/>
                <a:gd name="connsiteX3" fmla="*/ 3900005 w 3900005"/>
                <a:gd name="connsiteY3" fmla="*/ 210913 h 2109131"/>
                <a:gd name="connsiteX4" fmla="*/ 3900005 w 3900005"/>
                <a:gd name="connsiteY4" fmla="*/ 1898218 h 2109131"/>
                <a:gd name="connsiteX5" fmla="*/ 3689092 w 3900005"/>
                <a:gd name="connsiteY5" fmla="*/ 2109131 h 2109131"/>
                <a:gd name="connsiteX6" fmla="*/ 210913 w 3900005"/>
                <a:gd name="connsiteY6" fmla="*/ 2109131 h 2109131"/>
                <a:gd name="connsiteX7" fmla="*/ 0 w 3900005"/>
                <a:gd name="connsiteY7" fmla="*/ 1898218 h 2109131"/>
                <a:gd name="connsiteX8" fmla="*/ 0 w 3900005"/>
                <a:gd name="connsiteY8" fmla="*/ 210913 h 210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05" h="2109131">
                  <a:moveTo>
                    <a:pt x="0" y="210913"/>
                  </a:moveTo>
                  <a:cubicBezTo>
                    <a:pt x="0" y="94429"/>
                    <a:pt x="94429" y="0"/>
                    <a:pt x="210913" y="0"/>
                  </a:cubicBezTo>
                  <a:lnTo>
                    <a:pt x="3689092" y="0"/>
                  </a:lnTo>
                  <a:cubicBezTo>
                    <a:pt x="3805576" y="0"/>
                    <a:pt x="3900005" y="94429"/>
                    <a:pt x="3900005" y="210913"/>
                  </a:cubicBezTo>
                  <a:lnTo>
                    <a:pt x="3900005" y="1898218"/>
                  </a:lnTo>
                  <a:cubicBezTo>
                    <a:pt x="3900005" y="2014702"/>
                    <a:pt x="3805576" y="2109131"/>
                    <a:pt x="3689092" y="2109131"/>
                  </a:cubicBezTo>
                  <a:lnTo>
                    <a:pt x="210913" y="2109131"/>
                  </a:lnTo>
                  <a:cubicBezTo>
                    <a:pt x="94429" y="2109131"/>
                    <a:pt x="0" y="2014702"/>
                    <a:pt x="0" y="1898218"/>
                  </a:cubicBezTo>
                  <a:lnTo>
                    <a:pt x="0" y="210913"/>
                  </a:lnTo>
                  <a:close/>
                </a:path>
              </a:pathLst>
            </a:custGeom>
            <a:solidFill>
              <a:srgbClr val="00264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149352" rIns="149352" bIns="783054" numCol="1" spcCol="1270" anchor="t" anchorCtr="0">
              <a:noAutofit/>
            </a:bodyPr>
            <a:lstStyle/>
            <a:p>
              <a:pPr lvl="0" algn="l" defTabSz="933450" rtl="0">
                <a:lnSpc>
                  <a:spcPct val="90000"/>
                </a:lnSpc>
                <a:spcBef>
                  <a:spcPct val="0"/>
                </a:spcBef>
              </a:pPr>
              <a:r>
                <a:rPr lang="en-US" sz="3200" kern="1200" dirty="0">
                  <a:effectLst>
                    <a:outerShdw blurRad="38100" dist="38100" dir="2700000" algn="tl">
                      <a:srgbClr val="000000">
                        <a:alpha val="43137"/>
                      </a:srgbClr>
                    </a:outerShdw>
                  </a:effectLst>
                </a:rPr>
                <a:t>Less than a third of opioid overdose survivors receive medications for OUD (MOUD) in the subsequent 12 </a:t>
              </a:r>
              <a:r>
                <a:rPr lang="en-US" sz="3200" kern="1200" dirty="0" smtClean="0">
                  <a:effectLst>
                    <a:outerShdw blurRad="38100" dist="38100" dir="2700000" algn="tl">
                      <a:srgbClr val="000000">
                        <a:alpha val="43137"/>
                      </a:srgbClr>
                    </a:outerShdw>
                  </a:effectLst>
                </a:rPr>
                <a:t>months</a:t>
              </a:r>
              <a:endParaRPr lang="en-US" sz="3200" kern="1200" dirty="0">
                <a:effectLst>
                  <a:outerShdw blurRad="38100" dist="38100" dir="2700000" algn="tl">
                    <a:srgbClr val="000000">
                      <a:alpha val="43137"/>
                    </a:srgbClr>
                  </a:outerShdw>
                </a:effectLst>
              </a:endParaRPr>
            </a:p>
          </p:txBody>
        </p:sp>
        <p:sp>
          <p:nvSpPr>
            <p:cNvPr id="12" name="Freeform 11"/>
            <p:cNvSpPr/>
            <p:nvPr/>
          </p:nvSpPr>
          <p:spPr>
            <a:xfrm>
              <a:off x="7210966" y="2998235"/>
              <a:ext cx="4152461" cy="1596632"/>
            </a:xfrm>
            <a:custGeom>
              <a:avLst/>
              <a:gdLst>
                <a:gd name="connsiteX0" fmla="*/ 0 w 3900005"/>
                <a:gd name="connsiteY0" fmla="*/ 287280 h 2872800"/>
                <a:gd name="connsiteX1" fmla="*/ 287280 w 3900005"/>
                <a:gd name="connsiteY1" fmla="*/ 0 h 2872800"/>
                <a:gd name="connsiteX2" fmla="*/ 3612725 w 3900005"/>
                <a:gd name="connsiteY2" fmla="*/ 0 h 2872800"/>
                <a:gd name="connsiteX3" fmla="*/ 3900005 w 3900005"/>
                <a:gd name="connsiteY3" fmla="*/ 287280 h 2872800"/>
                <a:gd name="connsiteX4" fmla="*/ 3900005 w 3900005"/>
                <a:gd name="connsiteY4" fmla="*/ 2585520 h 2872800"/>
                <a:gd name="connsiteX5" fmla="*/ 3612725 w 3900005"/>
                <a:gd name="connsiteY5" fmla="*/ 2872800 h 2872800"/>
                <a:gd name="connsiteX6" fmla="*/ 287280 w 3900005"/>
                <a:gd name="connsiteY6" fmla="*/ 2872800 h 2872800"/>
                <a:gd name="connsiteX7" fmla="*/ 0 w 3900005"/>
                <a:gd name="connsiteY7" fmla="*/ 2585520 h 2872800"/>
                <a:gd name="connsiteX8" fmla="*/ 0 w 3900005"/>
                <a:gd name="connsiteY8" fmla="*/ 287280 h 28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05" h="2872800">
                  <a:moveTo>
                    <a:pt x="0" y="287280"/>
                  </a:moveTo>
                  <a:cubicBezTo>
                    <a:pt x="0" y="128620"/>
                    <a:pt x="128620" y="0"/>
                    <a:pt x="287280" y="0"/>
                  </a:cubicBezTo>
                  <a:lnTo>
                    <a:pt x="3612725" y="0"/>
                  </a:lnTo>
                  <a:cubicBezTo>
                    <a:pt x="3771385" y="0"/>
                    <a:pt x="3900005" y="128620"/>
                    <a:pt x="3900005" y="287280"/>
                  </a:cubicBezTo>
                  <a:lnTo>
                    <a:pt x="3900005" y="2585520"/>
                  </a:lnTo>
                  <a:cubicBezTo>
                    <a:pt x="3900005" y="2744180"/>
                    <a:pt x="3771385" y="2872800"/>
                    <a:pt x="3612725" y="2872800"/>
                  </a:cubicBezTo>
                  <a:lnTo>
                    <a:pt x="287280" y="2872800"/>
                  </a:lnTo>
                  <a:cubicBezTo>
                    <a:pt x="128620" y="2872800"/>
                    <a:pt x="0" y="2744180"/>
                    <a:pt x="0" y="2585520"/>
                  </a:cubicBezTo>
                  <a:lnTo>
                    <a:pt x="0" y="287280"/>
                  </a:lnTo>
                  <a:close/>
                </a:path>
              </a:pathLst>
            </a:custGeom>
            <a:solidFill>
              <a:srgbClr val="D7E1DD">
                <a:alpha val="94118"/>
              </a:srgbClr>
            </a:solidFill>
            <a:ln>
              <a:solidFill>
                <a:srgbClr val="BDCD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3493" tIns="233493" rIns="233493" bIns="233493" numCol="1" spcCol="1270" anchor="t" anchorCtr="0">
              <a:noAutofit/>
            </a:bodyPr>
            <a:lstStyle/>
            <a:p>
              <a:pPr marL="0" lvl="1" algn="l" defTabSz="933450" rtl="0">
                <a:lnSpc>
                  <a:spcPct val="90000"/>
                </a:lnSpc>
                <a:spcBef>
                  <a:spcPct val="0"/>
                </a:spcBef>
                <a:spcAft>
                  <a:spcPct val="15000"/>
                </a:spcAft>
              </a:pPr>
              <a:endParaRPr lang="en-US" sz="1200" b="1" kern="1200" dirty="0" smtClean="0">
                <a:solidFill>
                  <a:srgbClr val="000000"/>
                </a:solidFill>
              </a:endParaRPr>
            </a:p>
            <a:p>
              <a:pPr marL="0" lvl="1" algn="l" defTabSz="933450" rtl="0">
                <a:lnSpc>
                  <a:spcPct val="90000"/>
                </a:lnSpc>
                <a:spcBef>
                  <a:spcPct val="0"/>
                </a:spcBef>
                <a:spcAft>
                  <a:spcPct val="15000"/>
                </a:spcAft>
              </a:pPr>
              <a:r>
                <a:rPr lang="en-US" sz="3200" b="1" kern="1200" dirty="0" smtClean="0">
                  <a:solidFill>
                    <a:srgbClr val="000000"/>
                  </a:solidFill>
                </a:rPr>
                <a:t>Receipt </a:t>
              </a:r>
              <a:r>
                <a:rPr lang="en-US" sz="3200" b="1" kern="1200" dirty="0">
                  <a:solidFill>
                    <a:srgbClr val="000000"/>
                  </a:solidFill>
                </a:rPr>
                <a:t>of MOUD was associated with decreased all-cause and opioid-related mortality </a:t>
              </a:r>
            </a:p>
          </p:txBody>
        </p:sp>
        <p:sp>
          <p:nvSpPr>
            <p:cNvPr id="14" name="Rectangle 13"/>
            <p:cNvSpPr/>
            <p:nvPr/>
          </p:nvSpPr>
          <p:spPr>
            <a:xfrm>
              <a:off x="6276861" y="2753970"/>
              <a:ext cx="657973" cy="429373"/>
            </a:xfrm>
            <a:prstGeom prst="rect">
              <a:avLst/>
            </a:prstGeom>
          </p:spPr>
          <p:txBody>
            <a:bodyPr wrap="none">
              <a:spAutoFit/>
            </a:bodyPr>
            <a:lstStyle/>
            <a:p>
              <a:r>
                <a:rPr lang="en-US" sz="2400" dirty="0">
                  <a:solidFill>
                    <a:schemeClr val="bg1"/>
                  </a:solidFill>
                </a:rPr>
                <a:t>n= 17,568</a:t>
              </a:r>
            </a:p>
          </p:txBody>
        </p:sp>
      </p:grpSp>
    </p:spTree>
    <p:extLst>
      <p:ext uri="{BB962C8B-B14F-4D97-AF65-F5344CB8AC3E}">
        <p14:creationId xmlns:p14="http://schemas.microsoft.com/office/powerpoint/2010/main" val="237222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2" y="1211266"/>
            <a:ext cx="11241617" cy="5102225"/>
          </a:xfrm>
        </p:spPr>
        <p:txBody>
          <a:bodyPr/>
          <a:lstStyle/>
          <a:p>
            <a:pPr marL="0" indent="0">
              <a:spcBef>
                <a:spcPts val="1800"/>
              </a:spcBef>
              <a:buFontTx/>
              <a:buNone/>
              <a:defRPr/>
            </a:pPr>
            <a:r>
              <a:rPr lang="en-US" sz="2800" dirty="0" smtClean="0">
                <a:solidFill>
                  <a:srgbClr val="000000"/>
                </a:solidFill>
              </a:rPr>
              <a:t>Dr. P was reluctant to obtain a waiver to prescribe buprenorphine for the treatment of OUD until her patient (Ms. L) with longstanding OUD died from a fatal opioid overdose…</a:t>
            </a:r>
          </a:p>
          <a:p>
            <a:pPr>
              <a:spcBef>
                <a:spcPts val="1800"/>
              </a:spcBef>
              <a:defRPr/>
            </a:pPr>
            <a:r>
              <a:rPr lang="en-US" sz="2400" dirty="0" smtClean="0">
                <a:solidFill>
                  <a:srgbClr val="000000"/>
                </a:solidFill>
              </a:rPr>
              <a:t>“Caring </a:t>
            </a:r>
            <a:r>
              <a:rPr lang="en-US" sz="2400" dirty="0">
                <a:solidFill>
                  <a:srgbClr val="000000"/>
                </a:solidFill>
              </a:rPr>
              <a:t>for these patients </a:t>
            </a:r>
            <a:r>
              <a:rPr lang="en-US" sz="2400" dirty="0" smtClean="0">
                <a:solidFill>
                  <a:srgbClr val="000000"/>
                </a:solidFill>
              </a:rPr>
              <a:t>has become </a:t>
            </a:r>
            <a:r>
              <a:rPr lang="en-US" sz="2400" dirty="0">
                <a:solidFill>
                  <a:srgbClr val="000000"/>
                </a:solidFill>
              </a:rPr>
              <a:t>the most meaningful </a:t>
            </a:r>
            <a:r>
              <a:rPr lang="en-US" sz="2400" dirty="0" smtClean="0">
                <a:solidFill>
                  <a:srgbClr val="000000"/>
                </a:solidFill>
              </a:rPr>
              <a:t>part of </a:t>
            </a:r>
            <a:r>
              <a:rPr lang="en-US" sz="2400" dirty="0">
                <a:solidFill>
                  <a:srgbClr val="000000"/>
                </a:solidFill>
              </a:rPr>
              <a:t>my practice</a:t>
            </a:r>
            <a:r>
              <a:rPr lang="en-US" sz="2400" dirty="0" smtClean="0">
                <a:solidFill>
                  <a:srgbClr val="000000"/>
                </a:solidFill>
              </a:rPr>
              <a:t>.”</a:t>
            </a:r>
          </a:p>
          <a:p>
            <a:pPr>
              <a:spcBef>
                <a:spcPts val="1800"/>
              </a:spcBef>
              <a:defRPr/>
            </a:pPr>
            <a:r>
              <a:rPr lang="en-US" sz="2400" dirty="0" smtClean="0">
                <a:solidFill>
                  <a:srgbClr val="000000"/>
                </a:solidFill>
              </a:rPr>
              <a:t>“Providing </a:t>
            </a:r>
            <a:r>
              <a:rPr lang="en-US" sz="2400" dirty="0">
                <a:solidFill>
                  <a:srgbClr val="000000"/>
                </a:solidFill>
              </a:rPr>
              <a:t>some sense of </a:t>
            </a:r>
            <a:r>
              <a:rPr lang="en-US" sz="2400" dirty="0" smtClean="0">
                <a:solidFill>
                  <a:srgbClr val="000000"/>
                </a:solidFill>
              </a:rPr>
              <a:t>normalcy for </a:t>
            </a:r>
            <a:r>
              <a:rPr lang="en-US" sz="2400" dirty="0">
                <a:solidFill>
                  <a:srgbClr val="000000"/>
                </a:solidFill>
              </a:rPr>
              <a:t>patients whose lives </a:t>
            </a:r>
            <a:r>
              <a:rPr lang="en-US" sz="2400" dirty="0" smtClean="0">
                <a:solidFill>
                  <a:srgbClr val="000000"/>
                </a:solidFill>
              </a:rPr>
              <a:t>are roiled </a:t>
            </a:r>
            <a:r>
              <a:rPr lang="en-US" sz="2400" dirty="0">
                <a:solidFill>
                  <a:srgbClr val="000000"/>
                </a:solidFill>
              </a:rPr>
              <a:t>by overdose and </a:t>
            </a:r>
            <a:r>
              <a:rPr lang="en-US" sz="2400" dirty="0" smtClean="0">
                <a:solidFill>
                  <a:srgbClr val="000000"/>
                </a:solidFill>
              </a:rPr>
              <a:t>estrangement is </a:t>
            </a:r>
            <a:r>
              <a:rPr lang="en-US" sz="2400" dirty="0">
                <a:solidFill>
                  <a:srgbClr val="000000"/>
                </a:solidFill>
              </a:rPr>
              <a:t>the most profound </a:t>
            </a:r>
            <a:r>
              <a:rPr lang="en-US" sz="2400" dirty="0" smtClean="0">
                <a:solidFill>
                  <a:srgbClr val="000000"/>
                </a:solidFill>
              </a:rPr>
              <a:t>therapeutic intervention </a:t>
            </a:r>
            <a:r>
              <a:rPr lang="en-US" sz="2400" dirty="0">
                <a:solidFill>
                  <a:srgbClr val="000000"/>
                </a:solidFill>
              </a:rPr>
              <a:t>I’ve </a:t>
            </a:r>
            <a:r>
              <a:rPr lang="en-US" sz="2400" dirty="0" smtClean="0">
                <a:solidFill>
                  <a:srgbClr val="000000"/>
                </a:solidFill>
              </a:rPr>
              <a:t>engaged in </a:t>
            </a:r>
            <a:r>
              <a:rPr lang="en-US" sz="2400" dirty="0">
                <a:solidFill>
                  <a:srgbClr val="000000"/>
                </a:solidFill>
              </a:rPr>
              <a:t>as a caregiver</a:t>
            </a:r>
            <a:r>
              <a:rPr lang="en-US" sz="2400" dirty="0" smtClean="0">
                <a:solidFill>
                  <a:srgbClr val="000000"/>
                </a:solidFill>
              </a:rPr>
              <a:t>.”</a:t>
            </a:r>
          </a:p>
          <a:p>
            <a:pPr>
              <a:spcBef>
                <a:spcPts val="1800"/>
              </a:spcBef>
              <a:defRPr/>
            </a:pPr>
            <a:r>
              <a:rPr lang="en-US" sz="2400" dirty="0" smtClean="0">
                <a:solidFill>
                  <a:srgbClr val="000000"/>
                </a:solidFill>
              </a:rPr>
              <a:t>“I </a:t>
            </a:r>
            <a:r>
              <a:rPr lang="en-US" sz="2400" dirty="0">
                <a:solidFill>
                  <a:srgbClr val="000000"/>
                </a:solidFill>
              </a:rPr>
              <a:t>did not </a:t>
            </a:r>
            <a:r>
              <a:rPr lang="en-US" sz="2400" dirty="0" smtClean="0">
                <a:solidFill>
                  <a:srgbClr val="000000"/>
                </a:solidFill>
              </a:rPr>
              <a:t>know what </a:t>
            </a:r>
            <a:r>
              <a:rPr lang="en-US" sz="2400" dirty="0">
                <a:solidFill>
                  <a:srgbClr val="000000"/>
                </a:solidFill>
              </a:rPr>
              <a:t>Ms. L. meant all those </a:t>
            </a:r>
            <a:r>
              <a:rPr lang="en-US" sz="2400" dirty="0" smtClean="0">
                <a:solidFill>
                  <a:srgbClr val="000000"/>
                </a:solidFill>
              </a:rPr>
              <a:t>years ago </a:t>
            </a:r>
            <a:r>
              <a:rPr lang="en-US" sz="2400" dirty="0">
                <a:solidFill>
                  <a:srgbClr val="000000"/>
                </a:solidFill>
              </a:rPr>
              <a:t>when she said that she </a:t>
            </a:r>
            <a:r>
              <a:rPr lang="en-US" sz="2400" dirty="0" smtClean="0">
                <a:solidFill>
                  <a:srgbClr val="000000"/>
                </a:solidFill>
              </a:rPr>
              <a:t>only wished </a:t>
            </a:r>
            <a:r>
              <a:rPr lang="en-US" sz="2400" dirty="0">
                <a:solidFill>
                  <a:srgbClr val="000000"/>
                </a:solidFill>
              </a:rPr>
              <a:t>to feel normal again. </a:t>
            </a:r>
            <a:r>
              <a:rPr lang="en-US" sz="2400" dirty="0" smtClean="0">
                <a:solidFill>
                  <a:srgbClr val="000000"/>
                </a:solidFill>
              </a:rPr>
              <a:t>I wish </a:t>
            </a:r>
            <a:r>
              <a:rPr lang="en-US" sz="2400" dirty="0">
                <a:solidFill>
                  <a:srgbClr val="000000"/>
                </a:solidFill>
              </a:rPr>
              <a:t>that I’d listened more </a:t>
            </a:r>
            <a:r>
              <a:rPr lang="en-US" sz="2400" dirty="0" smtClean="0">
                <a:solidFill>
                  <a:srgbClr val="000000"/>
                </a:solidFill>
              </a:rPr>
              <a:t>closely. I </a:t>
            </a:r>
            <a:r>
              <a:rPr lang="en-US" sz="2400" dirty="0">
                <a:solidFill>
                  <a:srgbClr val="000000"/>
                </a:solidFill>
              </a:rPr>
              <a:t>wish that I had not been afraid</a:t>
            </a:r>
            <a:r>
              <a:rPr lang="en-US" sz="2400" dirty="0" smtClean="0">
                <a:solidFill>
                  <a:srgbClr val="000000"/>
                </a:solidFill>
              </a:rPr>
              <a:t>.”</a:t>
            </a:r>
            <a:endParaRPr lang="en-US" sz="2400" dirty="0">
              <a:solidFill>
                <a:srgbClr val="000000"/>
              </a:solidFill>
            </a:endParaRPr>
          </a:p>
        </p:txBody>
      </p:sp>
      <p:sp>
        <p:nvSpPr>
          <p:cNvPr id="47107" name="Title 1"/>
          <p:cNvSpPr>
            <a:spLocks noGrp="1"/>
          </p:cNvSpPr>
          <p:nvPr>
            <p:ph type="title"/>
          </p:nvPr>
        </p:nvSpPr>
        <p:spPr>
          <a:xfrm>
            <a:off x="0" y="0"/>
            <a:ext cx="12192000" cy="1219200"/>
          </a:xfrm>
          <a:solidFill>
            <a:schemeClr val="tx2">
              <a:lumMod val="75000"/>
            </a:schemeClr>
          </a:solidFill>
        </p:spPr>
        <p:txBody>
          <a:bodyPr/>
          <a:lstStyle/>
          <a:p>
            <a:r>
              <a:rPr lang="en-US" altLang="en-US" sz="4000" b="1" dirty="0" smtClean="0">
                <a:solidFill>
                  <a:schemeClr val="bg1"/>
                </a:solidFill>
                <a:effectLst>
                  <a:outerShdw blurRad="38100" dist="38100" dir="2700000" algn="tl">
                    <a:srgbClr val="000000">
                      <a:alpha val="43137"/>
                    </a:srgbClr>
                  </a:outerShdw>
                </a:effectLst>
              </a:rPr>
              <a:t>“Overcoming My Fear of </a:t>
            </a:r>
            <a:br>
              <a:rPr lang="en-US" altLang="en-US" sz="4000" b="1" dirty="0" smtClean="0">
                <a:solidFill>
                  <a:schemeClr val="bg1"/>
                </a:solidFill>
                <a:effectLst>
                  <a:outerShdw blurRad="38100" dist="38100" dir="2700000" algn="tl">
                    <a:srgbClr val="000000">
                      <a:alpha val="43137"/>
                    </a:srgbClr>
                  </a:outerShdw>
                </a:effectLst>
              </a:rPr>
            </a:br>
            <a:r>
              <a:rPr lang="en-US" altLang="en-US" sz="4000" b="1" dirty="0" smtClean="0">
                <a:solidFill>
                  <a:schemeClr val="bg1"/>
                </a:solidFill>
                <a:effectLst>
                  <a:outerShdw blurRad="38100" dist="38100" dir="2700000" algn="tl">
                    <a:srgbClr val="000000">
                      <a:alpha val="43137"/>
                    </a:srgbClr>
                  </a:outerShdw>
                </a:effectLst>
              </a:rPr>
              <a:t>Treating Opioid Use Disorder”</a:t>
            </a:r>
          </a:p>
        </p:txBody>
      </p:sp>
      <p:sp>
        <p:nvSpPr>
          <p:cNvPr id="47108" name="TextBox 3"/>
          <p:cNvSpPr txBox="1">
            <a:spLocks noChangeArrowheads="1"/>
          </p:cNvSpPr>
          <p:nvPr/>
        </p:nvSpPr>
        <p:spPr bwMode="auto">
          <a:xfrm>
            <a:off x="203200" y="6324600"/>
            <a:ext cx="690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it-IT" altLang="en-US" sz="2000" dirty="0" smtClean="0">
                <a:solidFill>
                  <a:schemeClr val="accent4">
                    <a:lumMod val="10000"/>
                  </a:schemeClr>
                </a:solidFill>
              </a:rPr>
              <a:t>Provenzano  AM. </a:t>
            </a:r>
            <a:r>
              <a:rPr lang="it-IT" altLang="en-US" sz="2000" i="1" dirty="0" smtClean="0">
                <a:solidFill>
                  <a:schemeClr val="accent4">
                    <a:lumMod val="10000"/>
                  </a:schemeClr>
                </a:solidFill>
              </a:rPr>
              <a:t>N Engl J Med</a:t>
            </a:r>
            <a:r>
              <a:rPr lang="it-IT" altLang="en-US" sz="2000" dirty="0" smtClean="0">
                <a:solidFill>
                  <a:schemeClr val="accent4">
                    <a:lumMod val="10000"/>
                  </a:schemeClr>
                </a:solidFill>
              </a:rPr>
              <a:t>. 2018</a:t>
            </a:r>
            <a:endParaRPr lang="en-US" altLang="en-US" sz="2000" dirty="0" smtClean="0">
              <a:solidFill>
                <a:schemeClr val="accent4">
                  <a:lumMod val="10000"/>
                </a:schemeClr>
              </a:solidFill>
            </a:endParaRPr>
          </a:p>
        </p:txBody>
      </p:sp>
    </p:spTree>
    <p:extLst>
      <p:ext uri="{BB962C8B-B14F-4D97-AF65-F5344CB8AC3E}">
        <p14:creationId xmlns:p14="http://schemas.microsoft.com/office/powerpoint/2010/main" val="1478529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a:xfrm>
            <a:off x="0" y="0"/>
            <a:ext cx="12192000" cy="811213"/>
          </a:xfrm>
          <a:solidFill>
            <a:srgbClr val="00264D"/>
          </a:solidFill>
        </p:spPr>
        <p:txBody>
          <a:bodyPr/>
          <a:lstStyle/>
          <a:p>
            <a:r>
              <a:rPr lang="en-US" altLang="en-US" b="1" smtClean="0">
                <a:solidFill>
                  <a:schemeClr val="bg1"/>
                </a:solidFill>
              </a:rPr>
              <a:t>Overdoses by Specific Opioid</a:t>
            </a:r>
          </a:p>
        </p:txBody>
      </p:sp>
      <p:grpSp>
        <p:nvGrpSpPr>
          <p:cNvPr id="87043" name="Group 2"/>
          <p:cNvGrpSpPr>
            <a:grpSpLocks/>
          </p:cNvGrpSpPr>
          <p:nvPr/>
        </p:nvGrpSpPr>
        <p:grpSpPr bwMode="auto">
          <a:xfrm>
            <a:off x="1211283" y="903288"/>
            <a:ext cx="9286504" cy="5638800"/>
            <a:chOff x="381000" y="903007"/>
            <a:chExt cx="8458200" cy="5638800"/>
          </a:xfrm>
        </p:grpSpPr>
        <p:grpSp>
          <p:nvGrpSpPr>
            <p:cNvPr id="87046" name="Group 5"/>
            <p:cNvGrpSpPr>
              <a:grpSpLocks/>
            </p:cNvGrpSpPr>
            <p:nvPr/>
          </p:nvGrpSpPr>
          <p:grpSpPr bwMode="auto">
            <a:xfrm>
              <a:off x="381000" y="903007"/>
              <a:ext cx="8458200" cy="5638800"/>
              <a:chOff x="2068300" y="1216325"/>
              <a:chExt cx="8634126" cy="5519439"/>
            </a:xfrm>
          </p:grpSpPr>
          <p:pic>
            <p:nvPicPr>
              <p:cNvPr id="87048" name="Picture 2" descr="https://www.cdc.gov/drugoverdose/images/epidemic/3WavesOfTheRiseInOpioidOverdoseDeaths.png"/>
              <p:cNvPicPr>
                <a:picLocks noChangeAspect="1" noChangeArrowheads="1"/>
              </p:cNvPicPr>
              <p:nvPr/>
            </p:nvPicPr>
            <p:blipFill>
              <a:blip r:embed="rId2">
                <a:extLst>
                  <a:ext uri="{28A0092B-C50C-407E-A947-70E740481C1C}">
                    <a14:useLocalDpi xmlns:a14="http://schemas.microsoft.com/office/drawing/2010/main" val="0"/>
                  </a:ext>
                </a:extLst>
              </a:blip>
              <a:srcRect t="11646"/>
              <a:stretch>
                <a:fillRect/>
              </a:stretch>
            </p:blipFill>
            <p:spPr bwMode="auto">
              <a:xfrm>
                <a:off x="2068300" y="1216326"/>
                <a:ext cx="8634126" cy="55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805217" y="1216325"/>
                <a:ext cx="181498" cy="13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grpSp>
        <p:sp>
          <p:nvSpPr>
            <p:cNvPr id="87047" name="Rectangle 1"/>
            <p:cNvSpPr>
              <a:spLocks noChangeArrowheads="1"/>
            </p:cNvSpPr>
            <p:nvPr/>
          </p:nvSpPr>
          <p:spPr bwMode="auto">
            <a:xfrm>
              <a:off x="6781802" y="1143000"/>
              <a:ext cx="1905000" cy="381000"/>
            </a:xfrm>
            <a:prstGeom prst="rect">
              <a:avLst/>
            </a:prstGeom>
            <a:solidFill>
              <a:schemeClr val="bg2"/>
            </a:solidFill>
            <a:ln w="9525" algn="ctr">
              <a:solidFill>
                <a:schemeClr val="bg1"/>
              </a:solidFill>
              <a:round/>
              <a:headEnd/>
              <a:tailEnd/>
            </a:ln>
          </p:spPr>
          <p:txBody>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0" fontAlgn="base" hangingPunct="0">
                <a:spcBef>
                  <a:spcPct val="0"/>
                </a:spcBef>
                <a:spcAft>
                  <a:spcPct val="0"/>
                </a:spcAft>
                <a:buFontTx/>
                <a:buNone/>
              </a:pPr>
              <a:endParaRPr lang="en-US" altLang="en-US" sz="2400" smtClean="0">
                <a:solidFill>
                  <a:srgbClr val="000000"/>
                </a:solidFill>
              </a:endParaRPr>
            </a:p>
          </p:txBody>
        </p:sp>
      </p:grpSp>
    </p:spTree>
    <p:extLst>
      <p:ext uri="{BB962C8B-B14F-4D97-AF65-F5344CB8AC3E}">
        <p14:creationId xmlns:p14="http://schemas.microsoft.com/office/powerpoint/2010/main" val="34819370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12192000" cy="1295400"/>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rPr>
              <a:t>Starting Medications for OUD                       Wherever Patients Present</a:t>
            </a:r>
          </a:p>
        </p:txBody>
      </p:sp>
      <p:sp>
        <p:nvSpPr>
          <p:cNvPr id="3" name="Content Placeholder 2"/>
          <p:cNvSpPr>
            <a:spLocks noGrp="1"/>
          </p:cNvSpPr>
          <p:nvPr>
            <p:ph idx="1"/>
          </p:nvPr>
        </p:nvSpPr>
        <p:spPr>
          <a:xfrm>
            <a:off x="508000" y="1295400"/>
            <a:ext cx="11176000" cy="5181600"/>
          </a:xfrm>
        </p:spPr>
        <p:txBody>
          <a:bodyPr/>
          <a:lstStyle/>
          <a:p>
            <a:pPr marL="0" indent="0">
              <a:buFontTx/>
              <a:buNone/>
              <a:defRPr/>
            </a:pPr>
            <a:r>
              <a:rPr lang="en-US" b="1" dirty="0" smtClean="0">
                <a:solidFill>
                  <a:srgbClr val="000000"/>
                </a:solidFill>
              </a:rPr>
              <a:t>Inpatient Service </a:t>
            </a:r>
            <a:r>
              <a:rPr lang="en-US" sz="2000" dirty="0" smtClean="0">
                <a:solidFill>
                  <a:srgbClr val="000000"/>
                </a:solidFill>
              </a:rPr>
              <a:t>(Liebschutz JM et al. </a:t>
            </a:r>
            <a:r>
              <a:rPr lang="en-US" sz="2000" i="1" dirty="0" smtClean="0">
                <a:solidFill>
                  <a:srgbClr val="000000"/>
                </a:solidFill>
              </a:rPr>
              <a:t>JAMA Intern Med. </a:t>
            </a:r>
            <a:r>
              <a:rPr lang="en-US" sz="2000" dirty="0" smtClean="0">
                <a:solidFill>
                  <a:srgbClr val="000000"/>
                </a:solidFill>
              </a:rPr>
              <a:t>2014)</a:t>
            </a:r>
            <a:endParaRPr lang="en-US" sz="2800" dirty="0" smtClean="0">
              <a:solidFill>
                <a:srgbClr val="000000"/>
              </a:solidFill>
            </a:endParaRPr>
          </a:p>
          <a:p>
            <a:pPr>
              <a:defRPr/>
            </a:pPr>
            <a:r>
              <a:rPr lang="en-US" sz="2600" dirty="0" smtClean="0">
                <a:solidFill>
                  <a:srgbClr val="000000"/>
                </a:solidFill>
              </a:rPr>
              <a:t>Compared with an inpatient detoxification, initiation of and linkage to buprenorphine treatment is effective for engaging medically hospitalized patients who are not seeking addiction treatment and reduces illicit opioid use 6 months after hospitalization</a:t>
            </a:r>
          </a:p>
          <a:p>
            <a:pPr marL="457200" lvl="1" indent="0">
              <a:buFontTx/>
              <a:buNone/>
              <a:defRPr/>
            </a:pPr>
            <a:endParaRPr lang="en-US" sz="2000" dirty="0" smtClean="0">
              <a:solidFill>
                <a:srgbClr val="000000"/>
              </a:solidFill>
            </a:endParaRPr>
          </a:p>
          <a:p>
            <a:pPr marL="0" indent="0">
              <a:buFontTx/>
              <a:buNone/>
              <a:defRPr/>
            </a:pPr>
            <a:r>
              <a:rPr lang="en-US" b="1" dirty="0" smtClean="0">
                <a:solidFill>
                  <a:srgbClr val="000000"/>
                </a:solidFill>
              </a:rPr>
              <a:t>Emergency Department</a:t>
            </a:r>
            <a:r>
              <a:rPr lang="en-US" sz="2800" b="1" dirty="0" smtClean="0">
                <a:solidFill>
                  <a:srgbClr val="000000"/>
                </a:solidFill>
              </a:rPr>
              <a:t> </a:t>
            </a:r>
            <a:r>
              <a:rPr lang="en-US" sz="2000" dirty="0" smtClean="0">
                <a:solidFill>
                  <a:srgbClr val="000000"/>
                </a:solidFill>
              </a:rPr>
              <a:t>(</a:t>
            </a:r>
            <a:r>
              <a:rPr lang="en-US" sz="2000" dirty="0" err="1" smtClean="0">
                <a:solidFill>
                  <a:srgbClr val="000000"/>
                </a:solidFill>
              </a:rPr>
              <a:t>D’Onofrio</a:t>
            </a:r>
            <a:r>
              <a:rPr lang="en-US" sz="2000" dirty="0" smtClean="0">
                <a:solidFill>
                  <a:srgbClr val="000000"/>
                </a:solidFill>
              </a:rPr>
              <a:t> G et al. </a:t>
            </a:r>
            <a:r>
              <a:rPr lang="en-US" sz="2000" i="1" dirty="0" smtClean="0">
                <a:solidFill>
                  <a:srgbClr val="000000"/>
                </a:solidFill>
              </a:rPr>
              <a:t>JAMA.</a:t>
            </a:r>
            <a:r>
              <a:rPr lang="en-US" sz="2000" dirty="0" smtClean="0">
                <a:solidFill>
                  <a:srgbClr val="000000"/>
                </a:solidFill>
              </a:rPr>
              <a:t> 2015)</a:t>
            </a:r>
          </a:p>
          <a:p>
            <a:pPr>
              <a:defRPr/>
            </a:pPr>
            <a:r>
              <a:rPr lang="en-US" sz="2600" dirty="0" smtClean="0">
                <a:solidFill>
                  <a:srgbClr val="000000"/>
                </a:solidFill>
              </a:rPr>
              <a:t>ED-initiated buprenorphine treatment vs brief intervention and referral significantly increased engagement in addiction treatment, reduced self-reported illicit opioid use</a:t>
            </a:r>
            <a:endParaRPr lang="en-US" sz="2600" dirty="0">
              <a:solidFill>
                <a:srgbClr val="000000"/>
              </a:solidFill>
            </a:endParaRPr>
          </a:p>
        </p:txBody>
      </p:sp>
    </p:spTree>
    <p:extLst>
      <p:ext uri="{BB962C8B-B14F-4D97-AF65-F5344CB8AC3E}">
        <p14:creationId xmlns:p14="http://schemas.microsoft.com/office/powerpoint/2010/main" val="3557084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12192000" cy="1413164"/>
          </a:xfrm>
          <a:solidFill>
            <a:srgbClr val="00264D"/>
          </a:solidFill>
        </p:spPr>
        <p:txBody>
          <a:bodyPr/>
          <a:lstStyle/>
          <a:p>
            <a:r>
              <a:rPr lang="en-US" altLang="en-US" b="1" dirty="0" smtClean="0">
                <a:solidFill>
                  <a:schemeClr val="bg1"/>
                </a:solidFill>
                <a:effectLst>
                  <a:outerShdw blurRad="38100" dist="38100" dir="2700000" algn="tl">
                    <a:srgbClr val="000000">
                      <a:alpha val="43137"/>
                    </a:srgbClr>
                  </a:outerShdw>
                </a:effectLst>
              </a:rPr>
              <a:t>Opioid Agonist Treatment (OAT)</a:t>
            </a:r>
            <a:br>
              <a:rPr lang="en-US" altLang="en-US" b="1" dirty="0" smtClean="0">
                <a:solidFill>
                  <a:schemeClr val="bg1"/>
                </a:solidFill>
                <a:effectLst>
                  <a:outerShdw blurRad="38100" dist="38100" dir="2700000" algn="tl">
                    <a:srgbClr val="000000">
                      <a:alpha val="43137"/>
                    </a:srgbClr>
                  </a:outerShdw>
                </a:effectLst>
              </a:rPr>
            </a:br>
            <a:r>
              <a:rPr lang="en-US" altLang="en-US" b="1" dirty="0" smtClean="0">
                <a:solidFill>
                  <a:schemeClr val="bg1"/>
                </a:solidFill>
                <a:effectLst>
                  <a:outerShdw blurRad="38100" dist="38100" dir="2700000" algn="tl">
                    <a:srgbClr val="000000">
                      <a:alpha val="43137"/>
                    </a:srgbClr>
                  </a:outerShdw>
                </a:effectLst>
              </a:rPr>
              <a:t>and Acute Pain Management</a:t>
            </a:r>
          </a:p>
        </p:txBody>
      </p:sp>
      <p:sp>
        <p:nvSpPr>
          <p:cNvPr id="66563" name="Rectangle 3"/>
          <p:cNvSpPr>
            <a:spLocks noGrp="1" noChangeArrowheads="1"/>
          </p:cNvSpPr>
          <p:nvPr>
            <p:ph type="body" idx="1"/>
          </p:nvPr>
        </p:nvSpPr>
        <p:spPr>
          <a:xfrm>
            <a:off x="101602" y="1900052"/>
            <a:ext cx="11902017" cy="3891148"/>
          </a:xfrm>
        </p:spPr>
        <p:txBody>
          <a:bodyPr/>
          <a:lstStyle/>
          <a:p>
            <a:pPr>
              <a:spcBef>
                <a:spcPct val="40000"/>
              </a:spcBef>
            </a:pPr>
            <a:r>
              <a:rPr lang="en-US" altLang="en-US" sz="2600" dirty="0" smtClean="0">
                <a:solidFill>
                  <a:srgbClr val="000000"/>
                </a:solidFill>
              </a:rPr>
              <a:t>Patients with an OUD on OAT (i.e. methadone or buprenorphine) have less pain tolerance then matched controls</a:t>
            </a:r>
          </a:p>
          <a:p>
            <a:pPr>
              <a:spcBef>
                <a:spcPct val="40000"/>
              </a:spcBef>
            </a:pPr>
            <a:r>
              <a:rPr lang="en-US" altLang="en-US" sz="2600" dirty="0" smtClean="0">
                <a:solidFill>
                  <a:srgbClr val="000000"/>
                </a:solidFill>
              </a:rPr>
              <a:t>Patients who are physically dependent on opioids (i.e. methadone or buprenorphine) must be maintained on a daily equivalence before ANY analgesic effect is realized with opioids used for acute pain management</a:t>
            </a:r>
          </a:p>
          <a:p>
            <a:pPr>
              <a:spcBef>
                <a:spcPct val="40000"/>
              </a:spcBef>
            </a:pPr>
            <a:r>
              <a:rPr lang="en-US" altLang="en-US" sz="2600" dirty="0" smtClean="0">
                <a:solidFill>
                  <a:srgbClr val="000000"/>
                </a:solidFill>
              </a:rPr>
              <a:t>Opioid analgesic requirements are often higher due to increased pain sensitivity and opioid cross tolerance</a:t>
            </a:r>
          </a:p>
        </p:txBody>
      </p:sp>
      <p:sp>
        <p:nvSpPr>
          <p:cNvPr id="50180" name="Text Box 5"/>
          <p:cNvSpPr txBox="1">
            <a:spLocks noChangeArrowheads="1"/>
          </p:cNvSpPr>
          <p:nvPr/>
        </p:nvSpPr>
        <p:spPr bwMode="auto">
          <a:xfrm>
            <a:off x="173568" y="5857878"/>
            <a:ext cx="11830051"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800" dirty="0" smtClean="0">
                <a:solidFill>
                  <a:srgbClr val="000000"/>
                </a:solidFill>
              </a:rPr>
              <a:t>Alford DP, Compton P, Samet JH. </a:t>
            </a:r>
            <a:r>
              <a:rPr lang="en-US" altLang="en-US" sz="1800" i="1" dirty="0" smtClean="0">
                <a:solidFill>
                  <a:srgbClr val="000000"/>
                </a:solidFill>
              </a:rPr>
              <a:t>Ann Intern Med </a:t>
            </a:r>
            <a:r>
              <a:rPr lang="en-US" altLang="en-US" sz="1800" dirty="0" smtClean="0">
                <a:solidFill>
                  <a:srgbClr val="000000"/>
                </a:solidFill>
              </a:rPr>
              <a:t>2006</a:t>
            </a:r>
          </a:p>
          <a:p>
            <a:pPr eaLnBrk="0" fontAlgn="base" hangingPunct="0">
              <a:spcBef>
                <a:spcPct val="0"/>
              </a:spcBef>
              <a:spcAft>
                <a:spcPct val="0"/>
              </a:spcAft>
              <a:buFontTx/>
              <a:buNone/>
            </a:pPr>
            <a:r>
              <a:rPr lang="en-US" altLang="en-US" sz="1800" dirty="0" smtClean="0">
                <a:solidFill>
                  <a:srgbClr val="000000"/>
                </a:solidFill>
              </a:rPr>
              <a:t>Alford DP. </a:t>
            </a:r>
            <a:r>
              <a:rPr lang="en-US" altLang="en-US" sz="1800" i="1" dirty="0" smtClean="0">
                <a:solidFill>
                  <a:srgbClr val="000000"/>
                </a:solidFill>
              </a:rPr>
              <a:t>Handbook of Office-Based Buprenorphine Treatment of Opioid Dependence </a:t>
            </a:r>
            <a:r>
              <a:rPr lang="en-US" altLang="en-US" sz="1800" dirty="0" smtClean="0">
                <a:solidFill>
                  <a:srgbClr val="000000"/>
                </a:solidFill>
              </a:rPr>
              <a:t>2nd ed. American Psychiatric Publishing, Inc. (APPI) Arlington, VA. 2018 </a:t>
            </a:r>
          </a:p>
        </p:txBody>
      </p:sp>
    </p:spTree>
    <p:custDataLst>
      <p:tags r:id="rId1"/>
    </p:custDataLst>
    <p:extLst>
      <p:ext uri="{BB962C8B-B14F-4D97-AF65-F5344CB8AC3E}">
        <p14:creationId xmlns:p14="http://schemas.microsoft.com/office/powerpoint/2010/main" val="3577027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Effect transition="in" filter="fade">
                                      <p:cBhvr>
                                        <p:cTn id="7" dur="500"/>
                                        <p:tgtEl>
                                          <p:spTgt spid="665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fade">
                                      <p:cBhvr>
                                        <p:cTn id="12"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64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609600"/>
            <a:ext cx="10363200" cy="5648696"/>
          </a:xfrm>
        </p:spPr>
        <p:txBody>
          <a:bodyPr/>
          <a:lstStyle/>
          <a:p>
            <a:r>
              <a:rPr lang="en-US" sz="7200" b="1" dirty="0" smtClean="0">
                <a:solidFill>
                  <a:schemeClr val="bg1"/>
                </a:solidFill>
              </a:rPr>
              <a:t>Thanks!</a:t>
            </a:r>
            <a:br>
              <a:rPr lang="en-US" sz="7200" b="1" dirty="0" smtClean="0">
                <a:solidFill>
                  <a:schemeClr val="bg1"/>
                </a:solidFill>
              </a:rPr>
            </a:br>
            <a:r>
              <a:rPr lang="en-US" sz="7200" b="1" dirty="0" smtClean="0">
                <a:solidFill>
                  <a:schemeClr val="bg1"/>
                </a:solidFill>
              </a:rPr>
              <a:t>Questions?</a:t>
            </a:r>
            <a:endParaRPr lang="en-US" sz="7200" b="1" dirty="0">
              <a:solidFill>
                <a:schemeClr val="bg1"/>
              </a:solidFill>
            </a:endParaRPr>
          </a:p>
        </p:txBody>
      </p:sp>
    </p:spTree>
    <p:extLst>
      <p:ext uri="{BB962C8B-B14F-4D97-AF65-F5344CB8AC3E}">
        <p14:creationId xmlns:p14="http://schemas.microsoft.com/office/powerpoint/2010/main" val="40476284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12192000" cy="990600"/>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rPr>
              <a:t>Natural History of Opioid Use Disorder</a:t>
            </a:r>
          </a:p>
        </p:txBody>
      </p:sp>
      <p:sp>
        <p:nvSpPr>
          <p:cNvPr id="7171" name="Line 3"/>
          <p:cNvSpPr>
            <a:spLocks noChangeShapeType="1"/>
          </p:cNvSpPr>
          <p:nvPr/>
        </p:nvSpPr>
        <p:spPr bwMode="auto">
          <a:xfrm>
            <a:off x="1727200" y="5715000"/>
            <a:ext cx="924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7172" name="Rectangle 4"/>
          <p:cNvSpPr>
            <a:spLocks noChangeArrowheads="1"/>
          </p:cNvSpPr>
          <p:nvPr/>
        </p:nvSpPr>
        <p:spPr bwMode="auto">
          <a:xfrm>
            <a:off x="508000" y="1219200"/>
            <a:ext cx="10769600" cy="1600200"/>
          </a:xfrm>
          <a:prstGeom prst="rect">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7173" name="Rectangle 5"/>
          <p:cNvSpPr>
            <a:spLocks noChangeArrowheads="1"/>
          </p:cNvSpPr>
          <p:nvPr/>
        </p:nvSpPr>
        <p:spPr bwMode="auto">
          <a:xfrm>
            <a:off x="508000" y="4114800"/>
            <a:ext cx="10769600" cy="1676400"/>
          </a:xfrm>
          <a:prstGeom prst="rect">
            <a:avLst/>
          </a:prstGeom>
          <a:solidFill>
            <a:srgbClr val="A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000" smtClean="0">
              <a:solidFill>
                <a:srgbClr val="FFFFFF"/>
              </a:solidFill>
            </a:endParaRPr>
          </a:p>
        </p:txBody>
      </p:sp>
      <p:sp>
        <p:nvSpPr>
          <p:cNvPr id="7174" name="Text Box 6"/>
          <p:cNvSpPr txBox="1">
            <a:spLocks noChangeArrowheads="1"/>
          </p:cNvSpPr>
          <p:nvPr/>
        </p:nvSpPr>
        <p:spPr bwMode="auto">
          <a:xfrm rot="-5400000">
            <a:off x="130099" y="4681695"/>
            <a:ext cx="1636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smtClean="0">
                <a:solidFill>
                  <a:srgbClr val="FFFFFF"/>
                </a:solidFill>
              </a:rPr>
              <a:t>Withdrawal</a:t>
            </a:r>
          </a:p>
        </p:txBody>
      </p:sp>
      <p:sp>
        <p:nvSpPr>
          <p:cNvPr id="7175" name="Text Box 7"/>
          <p:cNvSpPr txBox="1">
            <a:spLocks noChangeArrowheads="1"/>
          </p:cNvSpPr>
          <p:nvPr/>
        </p:nvSpPr>
        <p:spPr bwMode="auto">
          <a:xfrm rot="-5400000">
            <a:off x="388151" y="3223567"/>
            <a:ext cx="11160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smtClean="0">
                <a:solidFill>
                  <a:srgbClr val="FFFFFF"/>
                </a:solidFill>
              </a:rPr>
              <a:t>Normal</a:t>
            </a:r>
          </a:p>
        </p:txBody>
      </p:sp>
      <p:sp>
        <p:nvSpPr>
          <p:cNvPr id="7176" name="Text Box 8"/>
          <p:cNvSpPr txBox="1">
            <a:spLocks noChangeArrowheads="1"/>
          </p:cNvSpPr>
          <p:nvPr/>
        </p:nvSpPr>
        <p:spPr bwMode="auto">
          <a:xfrm rot="-5400000">
            <a:off x="291971" y="1787678"/>
            <a:ext cx="13083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smtClean="0">
                <a:solidFill>
                  <a:srgbClr val="FFFFFF"/>
                </a:solidFill>
              </a:rPr>
              <a:t>Euphoria</a:t>
            </a:r>
          </a:p>
        </p:txBody>
      </p:sp>
      <p:sp>
        <p:nvSpPr>
          <p:cNvPr id="7177" name="Text Box 9"/>
          <p:cNvSpPr txBox="1">
            <a:spLocks noChangeArrowheads="1"/>
          </p:cNvSpPr>
          <p:nvPr/>
        </p:nvSpPr>
        <p:spPr bwMode="auto">
          <a:xfrm>
            <a:off x="5486401" y="5788034"/>
            <a:ext cx="16652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smtClean="0">
                <a:solidFill>
                  <a:srgbClr val="FFFFFF"/>
                </a:solidFill>
              </a:rPr>
              <a:t>Chronic use</a:t>
            </a:r>
          </a:p>
        </p:txBody>
      </p:sp>
      <p:sp>
        <p:nvSpPr>
          <p:cNvPr id="7178" name="Text Box 10"/>
          <p:cNvSpPr txBox="1">
            <a:spLocks noChangeArrowheads="1"/>
          </p:cNvSpPr>
          <p:nvPr/>
        </p:nvSpPr>
        <p:spPr bwMode="auto">
          <a:xfrm>
            <a:off x="2133600" y="5791209"/>
            <a:ext cx="143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smtClean="0">
                <a:solidFill>
                  <a:srgbClr val="FFFFFF"/>
                </a:solidFill>
              </a:rPr>
              <a:t>Initial use</a:t>
            </a:r>
          </a:p>
        </p:txBody>
      </p:sp>
      <p:sp>
        <p:nvSpPr>
          <p:cNvPr id="7179" name="Line 11"/>
          <p:cNvSpPr>
            <a:spLocks noChangeShapeType="1"/>
          </p:cNvSpPr>
          <p:nvPr/>
        </p:nvSpPr>
        <p:spPr bwMode="auto">
          <a:xfrm>
            <a:off x="508000" y="27432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7180" name="Line 12"/>
          <p:cNvSpPr>
            <a:spLocks noChangeShapeType="1"/>
          </p:cNvSpPr>
          <p:nvPr/>
        </p:nvSpPr>
        <p:spPr bwMode="auto">
          <a:xfrm>
            <a:off x="11277600" y="27432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441357" name="Freeform 13"/>
          <p:cNvSpPr>
            <a:spLocks/>
          </p:cNvSpPr>
          <p:nvPr/>
        </p:nvSpPr>
        <p:spPr bwMode="auto">
          <a:xfrm>
            <a:off x="1524000" y="1714500"/>
            <a:ext cx="3454400" cy="2247900"/>
          </a:xfrm>
          <a:custGeom>
            <a:avLst/>
            <a:gdLst>
              <a:gd name="T0" fmla="*/ 0 w 2208"/>
              <a:gd name="T1" fmla="*/ 2147483647 h 1416"/>
              <a:gd name="T2" fmla="*/ 2147483647 w 2208"/>
              <a:gd name="T3" fmla="*/ 2147483647 h 1416"/>
              <a:gd name="T4" fmla="*/ 2147483647 w 2208"/>
              <a:gd name="T5" fmla="*/ 2147483647 h 1416"/>
              <a:gd name="T6" fmla="*/ 2147483647 w 2208"/>
              <a:gd name="T7" fmla="*/ 2147483647 h 1416"/>
              <a:gd name="T8" fmla="*/ 2147483647 w 2208"/>
              <a:gd name="T9" fmla="*/ 2147483647 h 1416"/>
              <a:gd name="T10" fmla="*/ 2147483647 w 2208"/>
              <a:gd name="T11" fmla="*/ 2147483647 h 1416"/>
              <a:gd name="T12" fmla="*/ 2147483647 w 2208"/>
              <a:gd name="T13" fmla="*/ 2147483647 h 1416"/>
              <a:gd name="T14" fmla="*/ 2147483647 w 2208"/>
              <a:gd name="T15" fmla="*/ 2147483647 h 1416"/>
              <a:gd name="T16" fmla="*/ 2147483647 w 2208"/>
              <a:gd name="T17" fmla="*/ 2147483647 h 1416"/>
              <a:gd name="T18" fmla="*/ 2147483647 w 2208"/>
              <a:gd name="T19" fmla="*/ 2147483647 h 1416"/>
              <a:gd name="T20" fmla="*/ 2147483647 w 2208"/>
              <a:gd name="T21" fmla="*/ 2147483647 h 1416"/>
              <a:gd name="T22" fmla="*/ 2147483647 w 2208"/>
              <a:gd name="T23" fmla="*/ 2147483647 h 1416"/>
              <a:gd name="T24" fmla="*/ 2147483647 w 2208"/>
              <a:gd name="T25" fmla="*/ 2147483647 h 14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08" h="1416">
                <a:moveTo>
                  <a:pt x="0" y="1416"/>
                </a:moveTo>
                <a:cubicBezTo>
                  <a:pt x="64" y="732"/>
                  <a:pt x="128" y="48"/>
                  <a:pt x="192" y="24"/>
                </a:cubicBezTo>
                <a:cubicBezTo>
                  <a:pt x="256" y="0"/>
                  <a:pt x="320" y="1264"/>
                  <a:pt x="384" y="1272"/>
                </a:cubicBezTo>
                <a:cubicBezTo>
                  <a:pt x="448" y="1280"/>
                  <a:pt x="512" y="96"/>
                  <a:pt x="576" y="72"/>
                </a:cubicBezTo>
                <a:cubicBezTo>
                  <a:pt x="640" y="48"/>
                  <a:pt x="704" y="1104"/>
                  <a:pt x="768" y="1128"/>
                </a:cubicBezTo>
                <a:cubicBezTo>
                  <a:pt x="832" y="1152"/>
                  <a:pt x="896" y="200"/>
                  <a:pt x="960" y="216"/>
                </a:cubicBezTo>
                <a:cubicBezTo>
                  <a:pt x="1024" y="232"/>
                  <a:pt x="1088" y="1208"/>
                  <a:pt x="1152" y="1224"/>
                </a:cubicBezTo>
                <a:cubicBezTo>
                  <a:pt x="1216" y="1240"/>
                  <a:pt x="1280" y="320"/>
                  <a:pt x="1344" y="312"/>
                </a:cubicBezTo>
                <a:cubicBezTo>
                  <a:pt x="1408" y="304"/>
                  <a:pt x="1480" y="1144"/>
                  <a:pt x="1536" y="1176"/>
                </a:cubicBezTo>
                <a:cubicBezTo>
                  <a:pt x="1592" y="1208"/>
                  <a:pt x="1624" y="472"/>
                  <a:pt x="1680" y="504"/>
                </a:cubicBezTo>
                <a:cubicBezTo>
                  <a:pt x="1736" y="536"/>
                  <a:pt x="1824" y="1376"/>
                  <a:pt x="1872" y="1368"/>
                </a:cubicBezTo>
                <a:cubicBezTo>
                  <a:pt x="1920" y="1360"/>
                  <a:pt x="1912" y="464"/>
                  <a:pt x="1968" y="456"/>
                </a:cubicBezTo>
                <a:cubicBezTo>
                  <a:pt x="2024" y="448"/>
                  <a:pt x="2168" y="1176"/>
                  <a:pt x="2208" y="1320"/>
                </a:cubicBezTo>
              </a:path>
            </a:pathLst>
          </a:custGeom>
          <a:noFill/>
          <a:ln w="889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441358" name="Freeform 14"/>
          <p:cNvSpPr>
            <a:spLocks/>
          </p:cNvSpPr>
          <p:nvPr/>
        </p:nvSpPr>
        <p:spPr bwMode="auto">
          <a:xfrm>
            <a:off x="4978400" y="3276600"/>
            <a:ext cx="3048000" cy="1536700"/>
          </a:xfrm>
          <a:custGeom>
            <a:avLst/>
            <a:gdLst>
              <a:gd name="T0" fmla="*/ 0 w 2304"/>
              <a:gd name="T1" fmla="*/ 2147483647 h 968"/>
              <a:gd name="T2" fmla="*/ 2147483647 w 2304"/>
              <a:gd name="T3" fmla="*/ 2147483647 h 968"/>
              <a:gd name="T4" fmla="*/ 2147483647 w 2304"/>
              <a:gd name="T5" fmla="*/ 0 h 968"/>
              <a:gd name="T6" fmla="*/ 2147483647 w 2304"/>
              <a:gd name="T7" fmla="*/ 2147483647 h 968"/>
              <a:gd name="T8" fmla="*/ 2147483647 w 2304"/>
              <a:gd name="T9" fmla="*/ 2147483647 h 968"/>
              <a:gd name="T10" fmla="*/ 2147483647 w 2304"/>
              <a:gd name="T11" fmla="*/ 2147483647 h 968"/>
              <a:gd name="T12" fmla="*/ 2147483647 w 2304"/>
              <a:gd name="T13" fmla="*/ 2147483647 h 968"/>
              <a:gd name="T14" fmla="*/ 2147483647 w 2304"/>
              <a:gd name="T15" fmla="*/ 2147483647 h 968"/>
              <a:gd name="T16" fmla="*/ 2147483647 w 2304"/>
              <a:gd name="T17" fmla="*/ 2147483647 h 968"/>
              <a:gd name="T18" fmla="*/ 2147483647 w 2304"/>
              <a:gd name="T19" fmla="*/ 2147483647 h 968"/>
              <a:gd name="T20" fmla="*/ 2147483647 w 2304"/>
              <a:gd name="T21" fmla="*/ 2147483647 h 968"/>
              <a:gd name="T22" fmla="*/ 2147483647 w 2304"/>
              <a:gd name="T23" fmla="*/ 2147483647 h 968"/>
              <a:gd name="T24" fmla="*/ 2147483647 w 2304"/>
              <a:gd name="T25" fmla="*/ 2147483647 h 968"/>
              <a:gd name="T26" fmla="*/ 2147483647 w 2304"/>
              <a:gd name="T27" fmla="*/ 2147483647 h 9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04" h="968">
                <a:moveTo>
                  <a:pt x="0" y="336"/>
                </a:moveTo>
                <a:cubicBezTo>
                  <a:pt x="48" y="652"/>
                  <a:pt x="96" y="968"/>
                  <a:pt x="144" y="912"/>
                </a:cubicBezTo>
                <a:cubicBezTo>
                  <a:pt x="192" y="856"/>
                  <a:pt x="224" y="0"/>
                  <a:pt x="288" y="0"/>
                </a:cubicBezTo>
                <a:cubicBezTo>
                  <a:pt x="352" y="0"/>
                  <a:pt x="464" y="904"/>
                  <a:pt x="528" y="912"/>
                </a:cubicBezTo>
                <a:cubicBezTo>
                  <a:pt x="592" y="920"/>
                  <a:pt x="616" y="48"/>
                  <a:pt x="672" y="48"/>
                </a:cubicBezTo>
                <a:cubicBezTo>
                  <a:pt x="728" y="48"/>
                  <a:pt x="808" y="912"/>
                  <a:pt x="864" y="912"/>
                </a:cubicBezTo>
                <a:cubicBezTo>
                  <a:pt x="920" y="912"/>
                  <a:pt x="928" y="48"/>
                  <a:pt x="1008" y="48"/>
                </a:cubicBezTo>
                <a:cubicBezTo>
                  <a:pt x="1088" y="48"/>
                  <a:pt x="1272" y="888"/>
                  <a:pt x="1344" y="912"/>
                </a:cubicBezTo>
                <a:cubicBezTo>
                  <a:pt x="1416" y="936"/>
                  <a:pt x="1392" y="192"/>
                  <a:pt x="1440" y="192"/>
                </a:cubicBezTo>
                <a:cubicBezTo>
                  <a:pt x="1488" y="192"/>
                  <a:pt x="1576" y="904"/>
                  <a:pt x="1632" y="912"/>
                </a:cubicBezTo>
                <a:cubicBezTo>
                  <a:pt x="1688" y="920"/>
                  <a:pt x="1712" y="240"/>
                  <a:pt x="1776" y="240"/>
                </a:cubicBezTo>
                <a:cubicBezTo>
                  <a:pt x="1840" y="240"/>
                  <a:pt x="1960" y="912"/>
                  <a:pt x="2016" y="912"/>
                </a:cubicBezTo>
                <a:cubicBezTo>
                  <a:pt x="2072" y="912"/>
                  <a:pt x="2064" y="240"/>
                  <a:pt x="2112" y="240"/>
                </a:cubicBezTo>
                <a:cubicBezTo>
                  <a:pt x="2160" y="240"/>
                  <a:pt x="2232" y="576"/>
                  <a:pt x="2304" y="912"/>
                </a:cubicBezTo>
              </a:path>
            </a:pathLst>
          </a:custGeom>
          <a:noFill/>
          <a:ln w="889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441359" name="Text Box 15"/>
          <p:cNvSpPr txBox="1">
            <a:spLocks noChangeArrowheads="1"/>
          </p:cNvSpPr>
          <p:nvPr/>
        </p:nvSpPr>
        <p:spPr bwMode="auto">
          <a:xfrm>
            <a:off x="4267200" y="4876809"/>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en-US" altLang="en-US" sz="2400" b="1" smtClean="0">
                <a:solidFill>
                  <a:srgbClr val="FFFFFF"/>
                </a:solidFill>
              </a:rPr>
              <a:t>Tolerance &amp; Physical Dependence</a:t>
            </a:r>
          </a:p>
        </p:txBody>
      </p:sp>
      <p:sp>
        <p:nvSpPr>
          <p:cNvPr id="7184" name="TextBox 1"/>
          <p:cNvSpPr txBox="1">
            <a:spLocks noChangeArrowheads="1"/>
          </p:cNvSpPr>
          <p:nvPr/>
        </p:nvSpPr>
        <p:spPr bwMode="auto">
          <a:xfrm>
            <a:off x="99484" y="6396039"/>
            <a:ext cx="41978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800" smtClean="0">
                <a:solidFill>
                  <a:srgbClr val="000000"/>
                </a:solidFill>
              </a:rPr>
              <a:t>Alford DP. http://www.bumc.bu.edu/care/ </a:t>
            </a:r>
          </a:p>
        </p:txBody>
      </p:sp>
    </p:spTree>
    <p:custDataLst>
      <p:tags r:id="rId1"/>
    </p:custDataLst>
    <p:extLst>
      <p:ext uri="{BB962C8B-B14F-4D97-AF65-F5344CB8AC3E}">
        <p14:creationId xmlns:p14="http://schemas.microsoft.com/office/powerpoint/2010/main" val="1874252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1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41359"/>
                                        </p:tgtEl>
                                        <p:attrNameLst>
                                          <p:attrName>style.visibility</p:attrName>
                                        </p:attrNameLst>
                                      </p:cBhvr>
                                      <p:to>
                                        <p:strVal val="visible"/>
                                      </p:to>
                                    </p:set>
                                    <p:animEffect transition="in" filter="dissolve">
                                      <p:cBhvr>
                                        <p:cTn id="11" dur="500"/>
                                        <p:tgtEl>
                                          <p:spTgt spid="4413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41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7" grpId="0" animBg="1"/>
      <p:bldP spid="441358" grpId="0" animBg="1"/>
      <p:bldP spid="44135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8195" name="Rectangle 3"/>
          <p:cNvSpPr>
            <a:spLocks noChangeArrowheads="1"/>
          </p:cNvSpPr>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13316" name="Rectangle 4"/>
          <p:cNvSpPr>
            <a:spLocks noGrp="1" noChangeArrowheads="1"/>
          </p:cNvSpPr>
          <p:nvPr>
            <p:ph type="body" idx="1"/>
          </p:nvPr>
        </p:nvSpPr>
        <p:spPr>
          <a:xfrm>
            <a:off x="558800" y="914400"/>
            <a:ext cx="11074400" cy="5791200"/>
          </a:xfrm>
          <a:noFill/>
          <a:extLst/>
        </p:spPr>
        <p:txBody>
          <a:bodyPr lIns="90488" tIns="44450" rIns="90488" bIns="44450"/>
          <a:lstStyle/>
          <a:p>
            <a:pPr marL="285750" indent="-285750">
              <a:lnSpc>
                <a:spcPct val="90000"/>
              </a:lnSpc>
              <a:spcBef>
                <a:spcPct val="40000"/>
              </a:spcBef>
              <a:buFontTx/>
              <a:buNone/>
            </a:pPr>
            <a:r>
              <a:rPr lang="en-US" altLang="en-US" sz="2400" dirty="0" smtClean="0">
                <a:solidFill>
                  <a:srgbClr val="000000"/>
                </a:solidFill>
              </a:rPr>
              <a:t>Substance use history</a:t>
            </a:r>
            <a:r>
              <a:rPr lang="en-US" altLang="en-US" sz="2000" dirty="0" smtClean="0">
                <a:solidFill>
                  <a:srgbClr val="000000"/>
                </a:solidFill>
              </a:rPr>
              <a:t> </a:t>
            </a:r>
          </a:p>
          <a:p>
            <a:pPr marL="857250" lvl="1">
              <a:lnSpc>
                <a:spcPct val="90000"/>
              </a:lnSpc>
              <a:spcBef>
                <a:spcPct val="40000"/>
              </a:spcBef>
            </a:pPr>
            <a:r>
              <a:rPr lang="en-US" altLang="en-US" sz="2000" dirty="0" smtClean="0">
                <a:solidFill>
                  <a:srgbClr val="000000"/>
                </a:solidFill>
              </a:rPr>
              <a:t>½  gram of heroin/day</a:t>
            </a:r>
          </a:p>
          <a:p>
            <a:pPr marL="857250" lvl="1">
              <a:lnSpc>
                <a:spcPct val="90000"/>
              </a:lnSpc>
              <a:spcBef>
                <a:spcPct val="40000"/>
              </a:spcBef>
            </a:pPr>
            <a:r>
              <a:rPr lang="en-US" altLang="en-US" sz="2000" dirty="0" smtClean="0">
                <a:solidFill>
                  <a:srgbClr val="000000"/>
                </a:solidFill>
              </a:rPr>
              <a:t>Intranasal use for 6 months then IV for 7 years</a:t>
            </a:r>
          </a:p>
          <a:p>
            <a:pPr marL="857250" lvl="1">
              <a:lnSpc>
                <a:spcPct val="90000"/>
              </a:lnSpc>
              <a:spcBef>
                <a:spcPct val="40000"/>
              </a:spcBef>
            </a:pPr>
            <a:r>
              <a:rPr lang="en-US" altLang="en-US" sz="2000" dirty="0" smtClean="0">
                <a:solidFill>
                  <a:srgbClr val="000000"/>
                </a:solidFill>
              </a:rPr>
              <a:t>Had been in recovery for 2 years by going to NA but relapsed 3 months ago </a:t>
            </a:r>
          </a:p>
          <a:p>
            <a:pPr marL="857250" lvl="1">
              <a:lnSpc>
                <a:spcPct val="90000"/>
              </a:lnSpc>
              <a:spcBef>
                <a:spcPct val="40000"/>
              </a:spcBef>
            </a:pPr>
            <a:r>
              <a:rPr lang="en-US" altLang="en-US" sz="2000" dirty="0" smtClean="0">
                <a:solidFill>
                  <a:srgbClr val="000000"/>
                </a:solidFill>
              </a:rPr>
              <a:t>History of 10 detox’s, no treatment with medications</a:t>
            </a:r>
          </a:p>
          <a:p>
            <a:pPr marL="857250" lvl="1">
              <a:lnSpc>
                <a:spcPct val="90000"/>
              </a:lnSpc>
              <a:spcBef>
                <a:spcPct val="40000"/>
              </a:spcBef>
            </a:pPr>
            <a:r>
              <a:rPr lang="en-US" altLang="en-US" sz="2000" dirty="0" smtClean="0">
                <a:solidFill>
                  <a:srgbClr val="000000"/>
                </a:solidFill>
              </a:rPr>
              <a:t>No other drug, alcohol or tobacco use</a:t>
            </a:r>
          </a:p>
          <a:p>
            <a:pPr marL="285750" indent="-285750">
              <a:lnSpc>
                <a:spcPct val="90000"/>
              </a:lnSpc>
              <a:spcBef>
                <a:spcPct val="40000"/>
              </a:spcBef>
            </a:pPr>
            <a:r>
              <a:rPr lang="en-US" altLang="en-US" sz="2400" dirty="0" smtClean="0">
                <a:solidFill>
                  <a:srgbClr val="000000"/>
                </a:solidFill>
              </a:rPr>
              <a:t>HIV and hepatitis C negative</a:t>
            </a:r>
          </a:p>
          <a:p>
            <a:pPr marL="285750" indent="-285750">
              <a:lnSpc>
                <a:spcPct val="90000"/>
              </a:lnSpc>
              <a:spcBef>
                <a:spcPct val="40000"/>
              </a:spcBef>
            </a:pPr>
            <a:r>
              <a:rPr lang="en-US" altLang="en-US" sz="2400" dirty="0" smtClean="0">
                <a:solidFill>
                  <a:srgbClr val="000000"/>
                </a:solidFill>
              </a:rPr>
              <a:t>Unemployed electrician</a:t>
            </a:r>
          </a:p>
          <a:p>
            <a:pPr marL="285750" indent="-285750">
              <a:lnSpc>
                <a:spcPct val="90000"/>
              </a:lnSpc>
              <a:spcBef>
                <a:spcPct val="40000"/>
              </a:spcBef>
            </a:pPr>
            <a:r>
              <a:rPr lang="en-US" altLang="en-US" sz="2400" dirty="0" smtClean="0">
                <a:solidFill>
                  <a:srgbClr val="000000"/>
                </a:solidFill>
              </a:rPr>
              <a:t>Lives with wife (in recovery) and 2 young children</a:t>
            </a:r>
          </a:p>
          <a:p>
            <a:pPr marL="285750" indent="-285750">
              <a:lnSpc>
                <a:spcPct val="90000"/>
              </a:lnSpc>
              <a:spcBef>
                <a:spcPct val="40000"/>
              </a:spcBef>
            </a:pPr>
            <a:endParaRPr lang="en-US" altLang="en-US" sz="800" dirty="0" smtClean="0">
              <a:solidFill>
                <a:schemeClr val="bg1"/>
              </a:solidFill>
            </a:endParaRPr>
          </a:p>
          <a:p>
            <a:pPr marL="285750" indent="-285750">
              <a:lnSpc>
                <a:spcPct val="90000"/>
              </a:lnSpc>
              <a:spcBef>
                <a:spcPct val="40000"/>
              </a:spcBef>
            </a:pPr>
            <a:r>
              <a:rPr lang="en-US" altLang="en-US" sz="2400" b="1" dirty="0" smtClean="0">
                <a:solidFill>
                  <a:srgbClr val="000000"/>
                </a:solidFill>
              </a:rPr>
              <a:t>Now complaining of opioid withdrawal</a:t>
            </a:r>
          </a:p>
          <a:p>
            <a:pPr marL="857250" lvl="1">
              <a:lnSpc>
                <a:spcPct val="90000"/>
              </a:lnSpc>
              <a:spcBef>
                <a:spcPct val="40000"/>
              </a:spcBef>
            </a:pPr>
            <a:r>
              <a:rPr lang="en-US" altLang="en-US" sz="2400" b="1" dirty="0" smtClean="0">
                <a:solidFill>
                  <a:srgbClr val="000000"/>
                </a:solidFill>
              </a:rPr>
              <a:t>How will you assess and treat him?</a:t>
            </a:r>
          </a:p>
        </p:txBody>
      </p:sp>
      <p:sp>
        <p:nvSpPr>
          <p:cNvPr id="8197" name="Text Box 5"/>
          <p:cNvSpPr txBox="1">
            <a:spLocks noChangeArrowheads="1"/>
          </p:cNvSpPr>
          <p:nvPr/>
        </p:nvSpPr>
        <p:spPr bwMode="auto">
          <a:xfrm>
            <a:off x="0" y="0"/>
            <a:ext cx="12192000" cy="769441"/>
          </a:xfrm>
          <a:prstGeom prst="rect">
            <a:avLst/>
          </a:prstGeom>
          <a:solidFill>
            <a:schemeClr val="tx2">
              <a:lumMod val="75000"/>
            </a:schemeClr>
          </a:solidFill>
          <a:ln>
            <a:noFill/>
          </a:ln>
          <a:effectLst/>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4400" b="1" dirty="0" smtClean="0">
                <a:solidFill>
                  <a:schemeClr val="bg1"/>
                </a:solidFill>
                <a:effectLst>
                  <a:outerShdw blurRad="38100" dist="38100" dir="2700000" algn="tl">
                    <a:srgbClr val="000000">
                      <a:alpha val="43137"/>
                    </a:srgbClr>
                  </a:outerShdw>
                </a:effectLst>
              </a:rPr>
              <a:t>Case continued</a:t>
            </a:r>
          </a:p>
        </p:txBody>
      </p:sp>
    </p:spTree>
    <p:custDataLst>
      <p:tags r:id="rId1"/>
    </p:custDataLst>
    <p:extLst>
      <p:ext uri="{BB962C8B-B14F-4D97-AF65-F5344CB8AC3E}">
        <p14:creationId xmlns:p14="http://schemas.microsoft.com/office/powerpoint/2010/main" val="42439426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xEl>
                                              <p:pRg st="6" end="6"/>
                                            </p:txEl>
                                          </p:spTgt>
                                        </p:tgtEl>
                                        <p:attrNameLst>
                                          <p:attrName>style.visibility</p:attrName>
                                        </p:attrNameLst>
                                      </p:cBhvr>
                                      <p:to>
                                        <p:strVal val="visible"/>
                                      </p:to>
                                    </p:set>
                                    <p:animEffect transition="in" filter="fade">
                                      <p:cBhvr>
                                        <p:cTn id="7" dur="500"/>
                                        <p:tgtEl>
                                          <p:spTgt spid="1331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6">
                                            <p:txEl>
                                              <p:pRg st="7" end="7"/>
                                            </p:txEl>
                                          </p:spTgt>
                                        </p:tgtEl>
                                        <p:attrNameLst>
                                          <p:attrName>style.visibility</p:attrName>
                                        </p:attrNameLst>
                                      </p:cBhvr>
                                      <p:to>
                                        <p:strVal val="visible"/>
                                      </p:to>
                                    </p:set>
                                    <p:animEffect transition="in" filter="fade">
                                      <p:cBhvr>
                                        <p:cTn id="10" dur="500"/>
                                        <p:tgtEl>
                                          <p:spTgt spid="13316">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6">
                                            <p:txEl>
                                              <p:pRg st="8" end="8"/>
                                            </p:txEl>
                                          </p:spTgt>
                                        </p:tgtEl>
                                        <p:attrNameLst>
                                          <p:attrName>style.visibility</p:attrName>
                                        </p:attrNameLst>
                                      </p:cBhvr>
                                      <p:to>
                                        <p:strVal val="visible"/>
                                      </p:to>
                                    </p:set>
                                    <p:animEffect transition="in" filter="fade">
                                      <p:cBhvr>
                                        <p:cTn id="13" dur="500"/>
                                        <p:tgtEl>
                                          <p:spTgt spid="13316">
                                            <p:txEl>
                                              <p:pRg st="8" end="8"/>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3316">
                                            <p:txEl>
                                              <p:pRg st="10" end="10"/>
                                            </p:txEl>
                                          </p:spTgt>
                                        </p:tgtEl>
                                        <p:attrNameLst>
                                          <p:attrName>style.visibility</p:attrName>
                                        </p:attrNameLst>
                                      </p:cBhvr>
                                      <p:to>
                                        <p:strVal val="visible"/>
                                      </p:to>
                                    </p:set>
                                    <p:animEffect transition="in" filter="fade">
                                      <p:cBhvr>
                                        <p:cTn id="18" dur="500"/>
                                        <p:tgtEl>
                                          <p:spTgt spid="13316">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316">
                                            <p:txEl>
                                              <p:pRg st="11" end="11"/>
                                            </p:txEl>
                                          </p:spTgt>
                                        </p:tgtEl>
                                        <p:attrNameLst>
                                          <p:attrName>style.visibility</p:attrName>
                                        </p:attrNameLst>
                                      </p:cBhvr>
                                      <p:to>
                                        <p:strVal val="visible"/>
                                      </p:to>
                                    </p:set>
                                    <p:animEffect transition="in" filter="fade">
                                      <p:cBhvr>
                                        <p:cTn id="21" dur="500"/>
                                        <p:tgtEl>
                                          <p:spTgt spid="133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510639" y="1066799"/>
            <a:ext cx="11435937" cy="4740235"/>
            <a:chOff x="480" y="1248"/>
            <a:chExt cx="4752" cy="2745"/>
          </a:xfrm>
        </p:grpSpPr>
        <p:sp>
          <p:nvSpPr>
            <p:cNvPr id="9222" name="Rectangle 3"/>
            <p:cNvSpPr>
              <a:spLocks noChangeArrowheads="1"/>
            </p:cNvSpPr>
            <p:nvPr/>
          </p:nvSpPr>
          <p:spPr bwMode="auto">
            <a:xfrm>
              <a:off x="1216" y="1584"/>
              <a:ext cx="4016" cy="441"/>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Aft>
                  <a:spcPct val="0"/>
                </a:spcAft>
                <a:buFontTx/>
                <a:buNone/>
              </a:pPr>
              <a:r>
                <a:rPr lang="en-US" altLang="en-US" sz="2400" b="1" dirty="0" smtClean="0">
                  <a:solidFill>
                    <a:schemeClr val="bg1"/>
                  </a:solidFill>
                </a:rPr>
                <a:t>Anxiety, Drug Craving</a:t>
              </a:r>
            </a:p>
          </p:txBody>
        </p:sp>
        <p:sp>
          <p:nvSpPr>
            <p:cNvPr id="9223" name="Rectangle 4"/>
            <p:cNvSpPr>
              <a:spLocks noChangeArrowheads="1"/>
            </p:cNvSpPr>
            <p:nvPr/>
          </p:nvSpPr>
          <p:spPr bwMode="auto">
            <a:xfrm>
              <a:off x="480" y="1584"/>
              <a:ext cx="736" cy="441"/>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4000" b="1" dirty="0" smtClean="0">
                  <a:solidFill>
                    <a:srgbClr val="FFFFFF"/>
                  </a:solidFill>
                  <a:effectLst>
                    <a:outerShdw blurRad="38100" dist="38100" dir="2700000" algn="tl">
                      <a:srgbClr val="000000">
                        <a:alpha val="43137"/>
                      </a:srgbClr>
                    </a:outerShdw>
                  </a:effectLst>
                </a:rPr>
                <a:t>0</a:t>
              </a:r>
            </a:p>
          </p:txBody>
        </p:sp>
        <p:sp>
          <p:nvSpPr>
            <p:cNvPr id="9224" name="Rectangle 5"/>
            <p:cNvSpPr>
              <a:spLocks noChangeArrowheads="1"/>
            </p:cNvSpPr>
            <p:nvPr/>
          </p:nvSpPr>
          <p:spPr bwMode="auto">
            <a:xfrm>
              <a:off x="1216" y="3492"/>
              <a:ext cx="4016" cy="501"/>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Aft>
                  <a:spcPct val="0"/>
                </a:spcAft>
                <a:buFontTx/>
                <a:buNone/>
              </a:pPr>
              <a:r>
                <a:rPr lang="en-US" altLang="en-US" sz="2400" b="1" dirty="0" smtClean="0">
                  <a:solidFill>
                    <a:srgbClr val="FFFFFF"/>
                  </a:solidFill>
                </a:rPr>
                <a:t>Vomiting / dehydration, Diarrhea, Abdominal cramps, Curled-up body position</a:t>
              </a:r>
            </a:p>
          </p:txBody>
        </p:sp>
        <p:sp>
          <p:nvSpPr>
            <p:cNvPr id="9225" name="Rectangle 6"/>
            <p:cNvSpPr>
              <a:spLocks noChangeArrowheads="1"/>
            </p:cNvSpPr>
            <p:nvPr/>
          </p:nvSpPr>
          <p:spPr bwMode="auto">
            <a:xfrm>
              <a:off x="480" y="3492"/>
              <a:ext cx="736" cy="501"/>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4000" b="1" dirty="0" smtClean="0">
                  <a:solidFill>
                    <a:srgbClr val="FFFFFF"/>
                  </a:solidFill>
                  <a:effectLst>
                    <a:outerShdw blurRad="38100" dist="38100" dir="2700000" algn="tl">
                      <a:srgbClr val="000000">
                        <a:alpha val="43137"/>
                      </a:srgbClr>
                    </a:outerShdw>
                  </a:effectLst>
                </a:rPr>
                <a:t>4</a:t>
              </a:r>
            </a:p>
          </p:txBody>
        </p:sp>
        <p:sp>
          <p:nvSpPr>
            <p:cNvPr id="9226" name="Rectangle 7"/>
            <p:cNvSpPr>
              <a:spLocks noChangeArrowheads="1"/>
            </p:cNvSpPr>
            <p:nvPr/>
          </p:nvSpPr>
          <p:spPr bwMode="auto">
            <a:xfrm>
              <a:off x="1216" y="2989"/>
              <a:ext cx="4016" cy="503"/>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Aft>
                  <a:spcPct val="0"/>
                </a:spcAft>
                <a:buFontTx/>
                <a:buNone/>
              </a:pPr>
              <a:r>
                <a:rPr lang="en-US" altLang="en-US" sz="2400" b="1" dirty="0" smtClean="0">
                  <a:solidFill>
                    <a:srgbClr val="FFFFFF"/>
                  </a:solidFill>
                </a:rPr>
                <a:t>Nausea, extreme restlessness, elevated blood pressure, Heart rate &gt; 100, Fever </a:t>
              </a:r>
            </a:p>
          </p:txBody>
        </p:sp>
        <p:sp>
          <p:nvSpPr>
            <p:cNvPr id="9227" name="Rectangle 8"/>
            <p:cNvSpPr>
              <a:spLocks noChangeArrowheads="1"/>
            </p:cNvSpPr>
            <p:nvPr/>
          </p:nvSpPr>
          <p:spPr bwMode="auto">
            <a:xfrm>
              <a:off x="480" y="2989"/>
              <a:ext cx="736" cy="503"/>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4000" b="1" dirty="0" smtClean="0">
                  <a:solidFill>
                    <a:srgbClr val="FFFFFF"/>
                  </a:solidFill>
                  <a:effectLst>
                    <a:outerShdw blurRad="38100" dist="38100" dir="2700000" algn="tl">
                      <a:srgbClr val="000000">
                        <a:alpha val="43137"/>
                      </a:srgbClr>
                    </a:outerShdw>
                  </a:effectLst>
                </a:rPr>
                <a:t>3</a:t>
              </a:r>
            </a:p>
          </p:txBody>
        </p:sp>
        <p:sp>
          <p:nvSpPr>
            <p:cNvPr id="9228" name="Rectangle 9"/>
            <p:cNvSpPr>
              <a:spLocks noChangeArrowheads="1"/>
            </p:cNvSpPr>
            <p:nvPr/>
          </p:nvSpPr>
          <p:spPr bwMode="auto">
            <a:xfrm>
              <a:off x="1216" y="2487"/>
              <a:ext cx="4016" cy="502"/>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Aft>
                  <a:spcPct val="0"/>
                </a:spcAft>
                <a:buFontTx/>
                <a:buNone/>
              </a:pPr>
              <a:r>
                <a:rPr lang="en-US" altLang="en-US" sz="2400" b="1" dirty="0" smtClean="0">
                  <a:solidFill>
                    <a:srgbClr val="FFFFFF"/>
                  </a:solidFill>
                </a:rPr>
                <a:t>Dilated pupils, Gooseflesh, Muscle twitching &amp; shaking, Muscle &amp; Joint aches, Loss of appetite</a:t>
              </a:r>
            </a:p>
          </p:txBody>
        </p:sp>
        <p:sp>
          <p:nvSpPr>
            <p:cNvPr id="9229" name="Rectangle 10"/>
            <p:cNvSpPr>
              <a:spLocks noChangeArrowheads="1"/>
            </p:cNvSpPr>
            <p:nvPr/>
          </p:nvSpPr>
          <p:spPr bwMode="auto">
            <a:xfrm>
              <a:off x="480" y="2487"/>
              <a:ext cx="736" cy="502"/>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4000" b="1" dirty="0" smtClean="0">
                  <a:solidFill>
                    <a:srgbClr val="FFFFFF"/>
                  </a:solidFill>
                  <a:effectLst>
                    <a:outerShdw blurRad="38100" dist="38100" dir="2700000" algn="tl">
                      <a:srgbClr val="000000">
                        <a:alpha val="43137"/>
                      </a:srgbClr>
                    </a:outerShdw>
                  </a:effectLst>
                </a:rPr>
                <a:t>2</a:t>
              </a:r>
            </a:p>
          </p:txBody>
        </p:sp>
        <p:sp>
          <p:nvSpPr>
            <p:cNvPr id="9230" name="Rectangle 11"/>
            <p:cNvSpPr>
              <a:spLocks noChangeArrowheads="1"/>
            </p:cNvSpPr>
            <p:nvPr/>
          </p:nvSpPr>
          <p:spPr bwMode="auto">
            <a:xfrm>
              <a:off x="1216" y="2025"/>
              <a:ext cx="4016" cy="462"/>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Aft>
                  <a:spcPct val="0"/>
                </a:spcAft>
                <a:buFontTx/>
                <a:buNone/>
              </a:pPr>
              <a:r>
                <a:rPr lang="en-US" altLang="en-US" sz="2400" b="1" dirty="0" smtClean="0">
                  <a:solidFill>
                    <a:schemeClr val="bg1"/>
                  </a:solidFill>
                </a:rPr>
                <a:t>Yawning, Sweating, Runny nose, Tearing eyes, Restlessness Insomnia</a:t>
              </a:r>
            </a:p>
          </p:txBody>
        </p:sp>
        <p:sp>
          <p:nvSpPr>
            <p:cNvPr id="9231" name="Rectangle 12"/>
            <p:cNvSpPr>
              <a:spLocks noChangeArrowheads="1"/>
            </p:cNvSpPr>
            <p:nvPr/>
          </p:nvSpPr>
          <p:spPr bwMode="auto">
            <a:xfrm>
              <a:off x="480" y="2025"/>
              <a:ext cx="736" cy="462"/>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4000" b="1" dirty="0" smtClean="0">
                  <a:solidFill>
                    <a:srgbClr val="FFFFFF"/>
                  </a:solidFill>
                  <a:effectLst>
                    <a:outerShdw blurRad="38100" dist="38100" dir="2700000" algn="tl">
                      <a:srgbClr val="000000">
                        <a:alpha val="43137"/>
                      </a:srgbClr>
                    </a:outerShdw>
                  </a:effectLst>
                </a:rPr>
                <a:t>1</a:t>
              </a:r>
            </a:p>
          </p:txBody>
        </p:sp>
        <p:sp>
          <p:nvSpPr>
            <p:cNvPr id="9232" name="Rectangle 13"/>
            <p:cNvSpPr>
              <a:spLocks noChangeArrowheads="1"/>
            </p:cNvSpPr>
            <p:nvPr/>
          </p:nvSpPr>
          <p:spPr bwMode="auto">
            <a:xfrm>
              <a:off x="1216" y="1248"/>
              <a:ext cx="4016" cy="3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2500" b="1" dirty="0" smtClean="0">
                  <a:solidFill>
                    <a:schemeClr val="bg1"/>
                  </a:solidFill>
                </a:rPr>
                <a:t>Symptoms / Signs</a:t>
              </a:r>
            </a:p>
          </p:txBody>
        </p:sp>
        <p:sp>
          <p:nvSpPr>
            <p:cNvPr id="9233" name="Rectangle 14"/>
            <p:cNvSpPr>
              <a:spLocks noChangeArrowheads="1"/>
            </p:cNvSpPr>
            <p:nvPr/>
          </p:nvSpPr>
          <p:spPr bwMode="auto">
            <a:xfrm>
              <a:off x="480" y="1248"/>
              <a:ext cx="736" cy="3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Aft>
                  <a:spcPct val="0"/>
                </a:spcAft>
                <a:buFontTx/>
                <a:buNone/>
              </a:pPr>
              <a:r>
                <a:rPr lang="en-US" altLang="en-US" sz="2500" b="1" dirty="0" smtClean="0">
                  <a:solidFill>
                    <a:schemeClr val="bg1"/>
                  </a:solidFill>
                </a:rPr>
                <a:t>Grade</a:t>
              </a:r>
            </a:p>
          </p:txBody>
        </p:sp>
        <p:sp>
          <p:nvSpPr>
            <p:cNvPr id="9234" name="Line 15"/>
            <p:cNvSpPr>
              <a:spLocks noChangeShapeType="1"/>
            </p:cNvSpPr>
            <p:nvPr/>
          </p:nvSpPr>
          <p:spPr bwMode="auto">
            <a:xfrm>
              <a:off x="480" y="1248"/>
              <a:ext cx="475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35" name="Line 16"/>
            <p:cNvSpPr>
              <a:spLocks noChangeShapeType="1"/>
            </p:cNvSpPr>
            <p:nvPr/>
          </p:nvSpPr>
          <p:spPr bwMode="auto">
            <a:xfrm>
              <a:off x="480" y="1584"/>
              <a:ext cx="47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36" name="Line 17"/>
            <p:cNvSpPr>
              <a:spLocks noChangeShapeType="1"/>
            </p:cNvSpPr>
            <p:nvPr/>
          </p:nvSpPr>
          <p:spPr bwMode="auto">
            <a:xfrm>
              <a:off x="480" y="2487"/>
              <a:ext cx="47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37" name="Line 18"/>
            <p:cNvSpPr>
              <a:spLocks noChangeShapeType="1"/>
            </p:cNvSpPr>
            <p:nvPr/>
          </p:nvSpPr>
          <p:spPr bwMode="auto">
            <a:xfrm>
              <a:off x="480" y="2989"/>
              <a:ext cx="47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38" name="Line 19"/>
            <p:cNvSpPr>
              <a:spLocks noChangeShapeType="1"/>
            </p:cNvSpPr>
            <p:nvPr/>
          </p:nvSpPr>
          <p:spPr bwMode="auto">
            <a:xfrm>
              <a:off x="480" y="3492"/>
              <a:ext cx="47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39" name="Line 20"/>
            <p:cNvSpPr>
              <a:spLocks noChangeShapeType="1"/>
            </p:cNvSpPr>
            <p:nvPr/>
          </p:nvSpPr>
          <p:spPr bwMode="auto">
            <a:xfrm>
              <a:off x="480" y="3993"/>
              <a:ext cx="47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0" name="Line 21"/>
            <p:cNvSpPr>
              <a:spLocks noChangeShapeType="1"/>
            </p:cNvSpPr>
            <p:nvPr/>
          </p:nvSpPr>
          <p:spPr bwMode="auto">
            <a:xfrm>
              <a:off x="1216" y="1248"/>
              <a:ext cx="0" cy="3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1" name="Line 22"/>
            <p:cNvSpPr>
              <a:spLocks noChangeShapeType="1"/>
            </p:cNvSpPr>
            <p:nvPr/>
          </p:nvSpPr>
          <p:spPr bwMode="auto">
            <a:xfrm>
              <a:off x="480" y="2025"/>
              <a:ext cx="47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2" name="Line 23"/>
            <p:cNvSpPr>
              <a:spLocks noChangeShapeType="1"/>
            </p:cNvSpPr>
            <p:nvPr/>
          </p:nvSpPr>
          <p:spPr bwMode="auto">
            <a:xfrm>
              <a:off x="480" y="1584"/>
              <a:ext cx="0" cy="24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3" name="Line 24"/>
            <p:cNvSpPr>
              <a:spLocks noChangeShapeType="1"/>
            </p:cNvSpPr>
            <p:nvPr/>
          </p:nvSpPr>
          <p:spPr bwMode="auto">
            <a:xfrm>
              <a:off x="480" y="1248"/>
              <a:ext cx="0" cy="33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4" name="Line 25"/>
            <p:cNvSpPr>
              <a:spLocks noChangeShapeType="1"/>
            </p:cNvSpPr>
            <p:nvPr/>
          </p:nvSpPr>
          <p:spPr bwMode="auto">
            <a:xfrm>
              <a:off x="5232" y="1584"/>
              <a:ext cx="0" cy="24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9245" name="Line 26"/>
            <p:cNvSpPr>
              <a:spLocks noChangeShapeType="1"/>
            </p:cNvSpPr>
            <p:nvPr/>
          </p:nvSpPr>
          <p:spPr bwMode="auto">
            <a:xfrm>
              <a:off x="5232" y="1248"/>
              <a:ext cx="0" cy="33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grpSp>
      <p:sp>
        <p:nvSpPr>
          <p:cNvPr id="9219" name="Rectangle 27"/>
          <p:cNvSpPr>
            <a:spLocks noGrp="1" noChangeArrowheads="1"/>
          </p:cNvSpPr>
          <p:nvPr>
            <p:ph type="title"/>
          </p:nvPr>
        </p:nvSpPr>
        <p:spPr>
          <a:xfrm>
            <a:off x="0" y="0"/>
            <a:ext cx="12192000" cy="762000"/>
          </a:xfrm>
          <a:solidFill>
            <a:schemeClr val="tx2">
              <a:lumMod val="75000"/>
            </a:schemeClr>
          </a:solidFill>
        </p:spPr>
        <p:txBody>
          <a:bodyPr/>
          <a:lstStyle/>
          <a:p>
            <a:r>
              <a:rPr lang="en-US" altLang="en-US" b="1" dirty="0" smtClean="0">
                <a:solidFill>
                  <a:schemeClr val="bg1"/>
                </a:solidFill>
                <a:effectLst>
                  <a:outerShdw blurRad="38100" dist="38100" dir="2700000" algn="tl">
                    <a:srgbClr val="000000">
                      <a:alpha val="43137"/>
                    </a:srgbClr>
                  </a:outerShdw>
                </a:effectLst>
                <a:cs typeface="Calibri" panose="020F0502020204030204" pitchFamily="34" charset="0"/>
              </a:rPr>
              <a:t>Opioid Withdrawal Assessment</a:t>
            </a:r>
            <a:endParaRPr lang="en-US" altLang="en-US" sz="3600" b="1" i="1" dirty="0" smtClean="0">
              <a:solidFill>
                <a:schemeClr val="bg1"/>
              </a:solidFill>
              <a:effectLst>
                <a:outerShdw blurRad="38100" dist="38100" dir="2700000" algn="tl">
                  <a:srgbClr val="000000">
                    <a:alpha val="43137"/>
                  </a:srgbClr>
                </a:outerShdw>
              </a:effectLst>
            </a:endParaRPr>
          </a:p>
        </p:txBody>
      </p:sp>
      <p:sp>
        <p:nvSpPr>
          <p:cNvPr id="159778" name="Text Box 34"/>
          <p:cNvSpPr txBox="1">
            <a:spLocks noChangeArrowheads="1"/>
          </p:cNvSpPr>
          <p:nvPr/>
        </p:nvSpPr>
        <p:spPr bwMode="auto">
          <a:xfrm>
            <a:off x="304800" y="5906993"/>
            <a:ext cx="11480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400" b="1" dirty="0" smtClean="0">
                <a:solidFill>
                  <a:srgbClr val="000000"/>
                </a:solidFill>
              </a:rPr>
              <a:t>Clinical Opiate Withdrawal Scale (COWS):</a:t>
            </a:r>
            <a:r>
              <a:rPr lang="en-US" altLang="en-US" sz="2400" dirty="0" smtClean="0">
                <a:solidFill>
                  <a:srgbClr val="000000"/>
                </a:solidFill>
              </a:rPr>
              <a:t> </a:t>
            </a:r>
            <a:r>
              <a:rPr lang="en-US" altLang="en-US" sz="1800" i="1" dirty="0" smtClean="0">
                <a:solidFill>
                  <a:srgbClr val="000000"/>
                </a:solidFill>
              </a:rPr>
              <a:t>pulse, sweating, restlessness &amp; anxiety, pupil size, aches, runny nose &amp; tearing, GI </a:t>
            </a:r>
            <a:r>
              <a:rPr lang="en-US" altLang="en-US" sz="1800" i="1" dirty="0" err="1" smtClean="0">
                <a:solidFill>
                  <a:srgbClr val="000000"/>
                </a:solidFill>
              </a:rPr>
              <a:t>sx</a:t>
            </a:r>
            <a:r>
              <a:rPr lang="en-US" altLang="en-US" sz="1800" i="1" dirty="0" smtClean="0">
                <a:solidFill>
                  <a:srgbClr val="000000"/>
                </a:solidFill>
              </a:rPr>
              <a:t>, tremor, yawning, gooseflesh   </a:t>
            </a:r>
            <a:r>
              <a:rPr lang="en-US" altLang="en-US" sz="2000" dirty="0" smtClean="0">
                <a:solidFill>
                  <a:srgbClr val="000000"/>
                </a:solidFill>
              </a:rPr>
              <a:t>(score 5-12 mild, 13-24 mod, 25-36 mod severe, 36-48 severe)</a:t>
            </a:r>
          </a:p>
        </p:txBody>
      </p:sp>
    </p:spTree>
    <p:custDataLst>
      <p:tags r:id="rId1"/>
    </p:custDataLst>
    <p:extLst>
      <p:ext uri="{BB962C8B-B14F-4D97-AF65-F5344CB8AC3E}">
        <p14:creationId xmlns:p14="http://schemas.microsoft.com/office/powerpoint/2010/main" val="4149512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9778">
                                            <p:txEl>
                                              <p:pRg st="0" end="0"/>
                                            </p:txEl>
                                          </p:spTgt>
                                        </p:tgtEl>
                                        <p:attrNameLst>
                                          <p:attrName>style.visibility</p:attrName>
                                        </p:attrNameLst>
                                      </p:cBhvr>
                                      <p:to>
                                        <p:strVal val="visible"/>
                                      </p:to>
                                    </p:set>
                                    <p:animEffect transition="in" filter="dissolve">
                                      <p:cBhvr>
                                        <p:cTn id="7" dur="500"/>
                                        <p:tgtEl>
                                          <p:spTgt spid="1597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10243" name="Rectangle 3"/>
          <p:cNvSpPr>
            <a:spLocks noChangeArrowheads="1"/>
          </p:cNvSpPr>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10244" name="Rectangle 4"/>
          <p:cNvSpPr>
            <a:spLocks noGrp="1" noChangeArrowheads="1"/>
          </p:cNvSpPr>
          <p:nvPr>
            <p:ph type="title"/>
          </p:nvPr>
        </p:nvSpPr>
        <p:spPr>
          <a:xfrm>
            <a:off x="0" y="0"/>
            <a:ext cx="12192000" cy="990600"/>
          </a:xfrm>
          <a:solidFill>
            <a:schemeClr val="tx2">
              <a:lumMod val="75000"/>
            </a:schemeClr>
          </a:solidFill>
        </p:spPr>
        <p:txBody>
          <a:bodyPr lIns="90488" tIns="44450" rIns="90488" bIns="44450"/>
          <a:lstStyle/>
          <a:p>
            <a:r>
              <a:rPr lang="en-US" altLang="en-US" b="1" u="sng" dirty="0" smtClean="0">
                <a:solidFill>
                  <a:schemeClr val="bg1"/>
                </a:solidFill>
                <a:effectLst>
                  <a:outerShdw blurRad="38100" dist="38100" dir="2700000" algn="tl">
                    <a:srgbClr val="000000">
                      <a:alpha val="43137"/>
                    </a:srgbClr>
                  </a:outerShdw>
                </a:effectLst>
              </a:rPr>
              <a:t>Inpatient</a:t>
            </a:r>
            <a:r>
              <a:rPr lang="en-US" altLang="en-US" b="1" dirty="0" smtClean="0">
                <a:solidFill>
                  <a:schemeClr val="bg1"/>
                </a:solidFill>
                <a:effectLst>
                  <a:outerShdw blurRad="38100" dist="38100" dir="2700000" algn="tl">
                    <a:srgbClr val="000000">
                      <a:alpha val="43137"/>
                    </a:srgbClr>
                  </a:outerShdw>
                </a:effectLst>
              </a:rPr>
              <a:t> Goals</a:t>
            </a:r>
            <a:endParaRPr lang="en-US" altLang="en-US" sz="4800" b="1" dirty="0" smtClean="0">
              <a:solidFill>
                <a:schemeClr val="bg1"/>
              </a:solidFill>
              <a:effectLst>
                <a:outerShdw blurRad="38100" dist="38100" dir="2700000" algn="tl">
                  <a:srgbClr val="000000">
                    <a:alpha val="43137"/>
                  </a:srgbClr>
                </a:outerShdw>
              </a:effectLst>
            </a:endParaRPr>
          </a:p>
        </p:txBody>
      </p:sp>
      <p:sp>
        <p:nvSpPr>
          <p:cNvPr id="165893" name="Rectangle 5"/>
          <p:cNvSpPr>
            <a:spLocks noGrp="1" noChangeArrowheads="1"/>
          </p:cNvSpPr>
          <p:nvPr>
            <p:ph type="body" idx="1"/>
          </p:nvPr>
        </p:nvSpPr>
        <p:spPr>
          <a:xfrm>
            <a:off x="558140" y="1295400"/>
            <a:ext cx="1132906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smtClean="0">
                <a:solidFill>
                  <a:srgbClr val="000000"/>
                </a:solidFill>
              </a:rPr>
              <a:t>Prevent/treat acute opioid withdrawal</a:t>
            </a:r>
            <a:endParaRPr lang="en-US" altLang="en-US" sz="3600" dirty="0" smtClean="0">
              <a:solidFill>
                <a:srgbClr val="000000"/>
              </a:solidFill>
            </a:endParaRPr>
          </a:p>
          <a:p>
            <a:pPr lvl="1"/>
            <a:r>
              <a:rPr lang="en-US" altLang="en-US" sz="2400" dirty="0" smtClean="0">
                <a:solidFill>
                  <a:srgbClr val="000000"/>
                </a:solidFill>
              </a:rPr>
              <a:t>Inadequate treatment may prevent full treatment of medical/surgical condition</a:t>
            </a:r>
          </a:p>
          <a:p>
            <a:pPr lvl="1">
              <a:buFontTx/>
              <a:buNone/>
            </a:pPr>
            <a:endParaRPr lang="en-US" altLang="en-US" sz="1000" dirty="0" smtClean="0">
              <a:solidFill>
                <a:srgbClr val="000000"/>
              </a:solidFill>
            </a:endParaRPr>
          </a:p>
          <a:p>
            <a:r>
              <a:rPr lang="en-US" altLang="en-US" dirty="0" smtClean="0">
                <a:solidFill>
                  <a:srgbClr val="000000"/>
                </a:solidFill>
              </a:rPr>
              <a:t>Don’t expect to </a:t>
            </a:r>
            <a:r>
              <a:rPr lang="en-US" altLang="en-US" u="sng" dirty="0" smtClean="0">
                <a:solidFill>
                  <a:srgbClr val="000000"/>
                </a:solidFill>
              </a:rPr>
              <a:t>cure</a:t>
            </a:r>
            <a:r>
              <a:rPr lang="en-US" altLang="en-US" dirty="0" smtClean="0">
                <a:solidFill>
                  <a:srgbClr val="000000"/>
                </a:solidFill>
              </a:rPr>
              <a:t> OUD during hospitalization</a:t>
            </a:r>
          </a:p>
          <a:p>
            <a:pPr lvl="1"/>
            <a:r>
              <a:rPr lang="en-US" altLang="en-US" sz="2400" dirty="0" smtClean="0">
                <a:solidFill>
                  <a:srgbClr val="000000"/>
                </a:solidFill>
              </a:rPr>
              <a:t>Withholding opioids </a:t>
            </a:r>
            <a:r>
              <a:rPr lang="en-US" altLang="en-US" sz="2400" u="sng" dirty="0" smtClean="0">
                <a:solidFill>
                  <a:srgbClr val="000000"/>
                </a:solidFill>
              </a:rPr>
              <a:t>will not cure</a:t>
            </a:r>
            <a:r>
              <a:rPr lang="en-US" altLang="en-US" sz="2400" dirty="0" smtClean="0">
                <a:solidFill>
                  <a:srgbClr val="000000"/>
                </a:solidFill>
              </a:rPr>
              <a:t> patient’s OUD</a:t>
            </a:r>
          </a:p>
          <a:p>
            <a:pPr lvl="1"/>
            <a:r>
              <a:rPr lang="en-US" altLang="en-US" sz="2400" dirty="0" smtClean="0">
                <a:solidFill>
                  <a:srgbClr val="000000"/>
                </a:solidFill>
              </a:rPr>
              <a:t>Giving opioids </a:t>
            </a:r>
            <a:r>
              <a:rPr lang="en-US" altLang="en-US" sz="2400" u="sng" dirty="0" smtClean="0">
                <a:solidFill>
                  <a:srgbClr val="000000"/>
                </a:solidFill>
              </a:rPr>
              <a:t>will not worsen</a:t>
            </a:r>
            <a:r>
              <a:rPr lang="en-US" altLang="en-US" sz="2400" dirty="0" smtClean="0">
                <a:solidFill>
                  <a:srgbClr val="000000"/>
                </a:solidFill>
              </a:rPr>
              <a:t> patient’s OUD</a:t>
            </a:r>
          </a:p>
          <a:p>
            <a:pPr lvl="1">
              <a:buFontTx/>
              <a:buNone/>
            </a:pPr>
            <a:endParaRPr lang="en-US" altLang="en-US" sz="1000" dirty="0" smtClean="0">
              <a:solidFill>
                <a:srgbClr val="000000"/>
              </a:solidFill>
            </a:endParaRPr>
          </a:p>
          <a:p>
            <a:r>
              <a:rPr lang="en-US" altLang="en-US" dirty="0" smtClean="0">
                <a:solidFill>
                  <a:srgbClr val="000000"/>
                </a:solidFill>
              </a:rPr>
              <a:t>Diagnose and treat medical illness  </a:t>
            </a:r>
          </a:p>
          <a:p>
            <a:r>
              <a:rPr lang="en-US" altLang="en-US" dirty="0" smtClean="0">
                <a:solidFill>
                  <a:srgbClr val="000000"/>
                </a:solidFill>
              </a:rPr>
              <a:t>Initiate addiction treatment referral</a:t>
            </a:r>
            <a:endParaRPr lang="en-US" altLang="en-US" sz="3600" dirty="0" smtClean="0">
              <a:solidFill>
                <a:srgbClr val="000000"/>
              </a:solidFill>
            </a:endParaRPr>
          </a:p>
        </p:txBody>
      </p:sp>
    </p:spTree>
    <p:custDataLst>
      <p:tags r:id="rId1"/>
    </p:custDataLst>
    <p:extLst>
      <p:ext uri="{BB962C8B-B14F-4D97-AF65-F5344CB8AC3E}">
        <p14:creationId xmlns:p14="http://schemas.microsoft.com/office/powerpoint/2010/main" val="685841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89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89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89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89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58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86888" y="6262255"/>
            <a:ext cx="62582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2000" dirty="0" smtClean="0">
                <a:solidFill>
                  <a:schemeClr val="accent4">
                    <a:lumMod val="10000"/>
                  </a:schemeClr>
                </a:solidFill>
              </a:rPr>
              <a:t>Boston Medical Center protocol </a:t>
            </a:r>
            <a:r>
              <a:rPr lang="en-US" altLang="en-US" sz="2000" i="1" dirty="0" smtClean="0">
                <a:solidFill>
                  <a:schemeClr val="accent4">
                    <a:lumMod val="10000"/>
                  </a:schemeClr>
                </a:solidFill>
              </a:rPr>
              <a:t>updated 2019</a:t>
            </a:r>
            <a:endParaRPr lang="en-US" altLang="en-US" sz="2000" i="1" dirty="0" smtClean="0">
              <a:solidFill>
                <a:schemeClr val="accent4">
                  <a:lumMod val="10000"/>
                </a:schemeClr>
              </a:solidFill>
            </a:endParaRPr>
          </a:p>
        </p:txBody>
      </p:sp>
      <p:sp>
        <p:nvSpPr>
          <p:cNvPr id="12291" name="Rectangle 3"/>
          <p:cNvSpPr>
            <a:spLocks noChangeArrowheads="1"/>
          </p:cNvSpPr>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24580" name="Rectangle 5"/>
          <p:cNvSpPr>
            <a:spLocks noGrp="1" noChangeArrowheads="1"/>
          </p:cNvSpPr>
          <p:nvPr>
            <p:ph type="body" idx="1"/>
          </p:nvPr>
        </p:nvSpPr>
        <p:spPr>
          <a:xfrm>
            <a:off x="203200" y="1066800"/>
            <a:ext cx="5892800" cy="2895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0" indent="0">
              <a:spcBef>
                <a:spcPct val="40000"/>
              </a:spcBef>
              <a:buFontTx/>
              <a:buNone/>
              <a:defRPr/>
            </a:pPr>
            <a:r>
              <a:rPr lang="en-US" altLang="en-US" sz="2800" b="1" dirty="0" smtClean="0">
                <a:solidFill>
                  <a:srgbClr val="000000"/>
                </a:solidFill>
              </a:rPr>
              <a:t>Methadone</a:t>
            </a:r>
          </a:p>
          <a:p>
            <a:pPr>
              <a:spcBef>
                <a:spcPct val="40000"/>
              </a:spcBef>
              <a:defRPr/>
            </a:pPr>
            <a:r>
              <a:rPr lang="en-US" altLang="en-US" sz="2400" dirty="0" smtClean="0">
                <a:solidFill>
                  <a:srgbClr val="000000"/>
                </a:solidFill>
              </a:rPr>
              <a:t>Start w/ </a:t>
            </a:r>
            <a:r>
              <a:rPr lang="en-US" altLang="en-US" sz="2400" b="1" dirty="0" smtClean="0">
                <a:solidFill>
                  <a:srgbClr val="000000"/>
                </a:solidFill>
              </a:rPr>
              <a:t>20</a:t>
            </a:r>
            <a:r>
              <a:rPr lang="en-US" altLang="en-US" sz="2400" dirty="0" smtClean="0">
                <a:solidFill>
                  <a:srgbClr val="000000"/>
                </a:solidFill>
              </a:rPr>
              <a:t> mg</a:t>
            </a:r>
          </a:p>
          <a:p>
            <a:pPr>
              <a:spcBef>
                <a:spcPct val="40000"/>
              </a:spcBef>
              <a:defRPr/>
            </a:pPr>
            <a:r>
              <a:rPr lang="en-US" altLang="en-US" sz="2400" dirty="0" smtClean="0">
                <a:solidFill>
                  <a:srgbClr val="000000"/>
                </a:solidFill>
              </a:rPr>
              <a:t>Reassess q 2-3 h, give additional </a:t>
            </a:r>
            <a:r>
              <a:rPr lang="en-US" altLang="en-US" sz="2400" b="1" dirty="0" smtClean="0">
                <a:solidFill>
                  <a:srgbClr val="000000"/>
                </a:solidFill>
              </a:rPr>
              <a:t>5-10</a:t>
            </a:r>
            <a:r>
              <a:rPr lang="en-US" altLang="en-US" sz="2400" dirty="0" smtClean="0">
                <a:solidFill>
                  <a:srgbClr val="000000"/>
                </a:solidFill>
              </a:rPr>
              <a:t> mg until withdrawal signs abate</a:t>
            </a:r>
          </a:p>
          <a:p>
            <a:pPr>
              <a:spcBef>
                <a:spcPct val="40000"/>
              </a:spcBef>
              <a:defRPr/>
            </a:pPr>
            <a:r>
              <a:rPr lang="en-US" altLang="en-US" sz="2400" dirty="0" smtClean="0">
                <a:solidFill>
                  <a:srgbClr val="000000"/>
                </a:solidFill>
              </a:rPr>
              <a:t>Don’t exceed </a:t>
            </a:r>
            <a:r>
              <a:rPr lang="en-US" altLang="en-US" sz="2400" b="1" dirty="0" smtClean="0">
                <a:solidFill>
                  <a:srgbClr val="000000"/>
                </a:solidFill>
              </a:rPr>
              <a:t>40</a:t>
            </a:r>
            <a:r>
              <a:rPr lang="en-US" altLang="en-US" sz="2400" dirty="0" smtClean="0">
                <a:solidFill>
                  <a:srgbClr val="000000"/>
                </a:solidFill>
              </a:rPr>
              <a:t> mg/24 </a:t>
            </a:r>
            <a:r>
              <a:rPr lang="en-US" altLang="en-US" sz="2400" dirty="0" err="1" smtClean="0">
                <a:solidFill>
                  <a:srgbClr val="000000"/>
                </a:solidFill>
              </a:rPr>
              <a:t>hrs</a:t>
            </a:r>
            <a:endParaRPr lang="en-US" altLang="en-US" sz="2400" dirty="0" smtClean="0">
              <a:solidFill>
                <a:srgbClr val="000000"/>
              </a:solidFill>
            </a:endParaRPr>
          </a:p>
        </p:txBody>
      </p:sp>
      <p:sp>
        <p:nvSpPr>
          <p:cNvPr id="6" name="Rectangle 5"/>
          <p:cNvSpPr txBox="1">
            <a:spLocks noChangeArrowheads="1"/>
          </p:cNvSpPr>
          <p:nvPr/>
        </p:nvSpPr>
        <p:spPr bwMode="auto">
          <a:xfrm>
            <a:off x="6081184" y="1143000"/>
            <a:ext cx="5892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rtl="0" eaLnBrk="0" fontAlgn="base" hangingPunct="0">
              <a:spcBef>
                <a:spcPct val="20000"/>
              </a:spcBef>
              <a:spcAft>
                <a:spcPct val="0"/>
              </a:spcAft>
              <a:buChar char="•"/>
              <a:defRPr sz="3200">
                <a:solidFill>
                  <a:schemeClr val="tx1"/>
                </a:solidFill>
                <a:latin typeface="Corbel" panose="020B0503020204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rbel" panose="020B0503020204020204" pitchFamily="34" charset="0"/>
              </a:defRPr>
            </a:lvl2pPr>
            <a:lvl3pPr marL="1143000" indent="-228600" algn="l" rtl="0" eaLnBrk="0" fontAlgn="base" hangingPunct="0">
              <a:spcBef>
                <a:spcPct val="20000"/>
              </a:spcBef>
              <a:spcAft>
                <a:spcPct val="0"/>
              </a:spcAft>
              <a:buChar char="•"/>
              <a:defRPr sz="2400">
                <a:solidFill>
                  <a:schemeClr val="tx1"/>
                </a:solidFill>
                <a:latin typeface="Corbel" panose="020B0503020204020204" pitchFamily="34" charset="0"/>
              </a:defRPr>
            </a:lvl3pPr>
            <a:lvl4pPr marL="1600200" indent="-228600" algn="l" rtl="0" eaLnBrk="0" fontAlgn="base" hangingPunct="0">
              <a:spcBef>
                <a:spcPct val="20000"/>
              </a:spcBef>
              <a:spcAft>
                <a:spcPct val="0"/>
              </a:spcAft>
              <a:buChar char="–"/>
              <a:defRPr sz="2000">
                <a:solidFill>
                  <a:schemeClr val="tx1"/>
                </a:solidFill>
                <a:latin typeface="Corbel" panose="020B0503020204020204" pitchFamily="34" charset="0"/>
              </a:defRPr>
            </a:lvl4pPr>
            <a:lvl5pPr marL="2057400" indent="-228600" algn="l" rtl="0" eaLnBrk="0" fontAlgn="base" hangingPunct="0">
              <a:spcBef>
                <a:spcPct val="20000"/>
              </a:spcBef>
              <a:spcAft>
                <a:spcPct val="0"/>
              </a:spcAft>
              <a:buChar char="»"/>
              <a:defRPr sz="2000">
                <a:solidFill>
                  <a:schemeClr val="tx1"/>
                </a:solidFill>
                <a:latin typeface="Corbel" panose="020B050302020402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spcBef>
                <a:spcPct val="40000"/>
              </a:spcBef>
              <a:buFontTx/>
              <a:buNone/>
              <a:defRPr/>
            </a:pPr>
            <a:r>
              <a:rPr lang="en-US" altLang="en-US" sz="2800" b="1" kern="0" dirty="0" smtClean="0">
                <a:solidFill>
                  <a:srgbClr val="000000"/>
                </a:solidFill>
                <a:latin typeface="Calibri" panose="020F0502020204030204" pitchFamily="34" charset="0"/>
              </a:rPr>
              <a:t>Buprenorphine</a:t>
            </a:r>
          </a:p>
          <a:p>
            <a:pPr>
              <a:spcBef>
                <a:spcPct val="40000"/>
              </a:spcBef>
              <a:defRPr/>
            </a:pPr>
            <a:r>
              <a:rPr lang="en-US" altLang="en-US" sz="2400" kern="0" dirty="0" smtClean="0">
                <a:solidFill>
                  <a:srgbClr val="000000"/>
                </a:solidFill>
                <a:latin typeface="Calibri" panose="020F0502020204030204" pitchFamily="34" charset="0"/>
              </a:rPr>
              <a:t>Start with </a:t>
            </a:r>
            <a:r>
              <a:rPr lang="en-US" altLang="en-US" sz="2400" b="1" kern="0" dirty="0" smtClean="0">
                <a:solidFill>
                  <a:srgbClr val="000000"/>
                </a:solidFill>
                <a:latin typeface="Calibri" panose="020F0502020204030204" pitchFamily="34" charset="0"/>
              </a:rPr>
              <a:t>4</a:t>
            </a:r>
            <a:r>
              <a:rPr lang="en-US" altLang="en-US" sz="2400" kern="0" dirty="0" smtClean="0">
                <a:solidFill>
                  <a:srgbClr val="000000"/>
                </a:solidFill>
                <a:latin typeface="Calibri" panose="020F0502020204030204" pitchFamily="34" charset="0"/>
              </a:rPr>
              <a:t> mg </a:t>
            </a:r>
          </a:p>
          <a:p>
            <a:pPr>
              <a:spcBef>
                <a:spcPct val="40000"/>
              </a:spcBef>
              <a:defRPr/>
            </a:pPr>
            <a:r>
              <a:rPr lang="en-US" altLang="en-US" sz="2400" kern="0" dirty="0" smtClean="0">
                <a:solidFill>
                  <a:srgbClr val="000000"/>
                </a:solidFill>
                <a:latin typeface="Calibri" panose="020F0502020204030204" pitchFamily="34" charset="0"/>
              </a:rPr>
              <a:t>Reassess q 2-3 h, give additional </a:t>
            </a:r>
            <a:r>
              <a:rPr lang="en-US" altLang="en-US" sz="2400" b="1" kern="0" dirty="0" smtClean="0">
                <a:solidFill>
                  <a:srgbClr val="000000"/>
                </a:solidFill>
                <a:latin typeface="Calibri" panose="020F0502020204030204" pitchFamily="34" charset="0"/>
              </a:rPr>
              <a:t>4</a:t>
            </a:r>
            <a:r>
              <a:rPr lang="en-US" altLang="en-US" sz="2400" kern="0" dirty="0" smtClean="0">
                <a:solidFill>
                  <a:srgbClr val="000000"/>
                </a:solidFill>
                <a:latin typeface="Calibri" panose="020F0502020204030204" pitchFamily="34" charset="0"/>
              </a:rPr>
              <a:t> mg until withdrawal signs abate</a:t>
            </a:r>
          </a:p>
          <a:p>
            <a:pPr>
              <a:spcBef>
                <a:spcPct val="40000"/>
              </a:spcBef>
              <a:defRPr/>
            </a:pPr>
            <a:r>
              <a:rPr lang="en-US" altLang="en-US" sz="2400" kern="0" dirty="0" smtClean="0">
                <a:solidFill>
                  <a:srgbClr val="000000"/>
                </a:solidFill>
                <a:latin typeface="Calibri" panose="020F0502020204030204" pitchFamily="34" charset="0"/>
              </a:rPr>
              <a:t>Don’t exceed </a:t>
            </a:r>
            <a:r>
              <a:rPr lang="en-US" altLang="en-US" sz="2400" b="1" kern="0" dirty="0" smtClean="0">
                <a:solidFill>
                  <a:srgbClr val="000000"/>
                </a:solidFill>
                <a:latin typeface="Calibri" panose="020F0502020204030204" pitchFamily="34" charset="0"/>
              </a:rPr>
              <a:t>16</a:t>
            </a:r>
            <a:r>
              <a:rPr lang="en-US" altLang="en-US" sz="2400" kern="0" dirty="0" smtClean="0">
                <a:solidFill>
                  <a:srgbClr val="000000"/>
                </a:solidFill>
                <a:latin typeface="Calibri" panose="020F0502020204030204" pitchFamily="34" charset="0"/>
              </a:rPr>
              <a:t> mg/24 </a:t>
            </a:r>
            <a:r>
              <a:rPr lang="en-US" altLang="en-US" sz="2400" kern="0" dirty="0" err="1" smtClean="0">
                <a:solidFill>
                  <a:srgbClr val="000000"/>
                </a:solidFill>
                <a:latin typeface="Calibri" panose="020F0502020204030204" pitchFamily="34" charset="0"/>
              </a:rPr>
              <a:t>hrs</a:t>
            </a:r>
            <a:endParaRPr lang="en-US" altLang="en-US" sz="2400" kern="0" dirty="0" smtClean="0">
              <a:solidFill>
                <a:srgbClr val="000000"/>
              </a:solidFill>
              <a:latin typeface="Calibri" panose="020F0502020204030204" pitchFamily="34" charset="0"/>
            </a:endParaRPr>
          </a:p>
          <a:p>
            <a:pPr>
              <a:spcBef>
                <a:spcPct val="40000"/>
              </a:spcBef>
              <a:defRPr/>
            </a:pPr>
            <a:endParaRPr lang="en-US" altLang="en-US" sz="2400" kern="0" dirty="0" smtClean="0">
              <a:solidFill>
                <a:srgbClr val="000000"/>
              </a:solidFill>
              <a:latin typeface="Calibri" panose="020F0502020204030204" pitchFamily="34" charset="0"/>
            </a:endParaRPr>
          </a:p>
        </p:txBody>
      </p:sp>
      <p:sp>
        <p:nvSpPr>
          <p:cNvPr id="7" name="Rectangle 5"/>
          <p:cNvSpPr txBox="1">
            <a:spLocks noChangeArrowheads="1"/>
          </p:cNvSpPr>
          <p:nvPr/>
        </p:nvSpPr>
        <p:spPr bwMode="auto">
          <a:xfrm>
            <a:off x="225631" y="3962400"/>
            <a:ext cx="11748354" cy="2286000"/>
          </a:xfrm>
          <a:prstGeom prst="rect">
            <a:avLst/>
          </a:prstGeom>
          <a:solidFill>
            <a:srgbClr val="00264D">
              <a:alpha val="16863"/>
            </a:srgbClr>
          </a:solidFill>
          <a:ln>
            <a:solidFill>
              <a:srgbClr val="00264D"/>
            </a:solidFill>
          </a:ln>
          <a:effectLst/>
        </p:spPr>
        <p:txBody>
          <a:bodyPr lIns="90488" tIns="44450" rIns="90488" bIns="44450"/>
          <a:lstStyle>
            <a:lvl1pPr marL="342900" indent="-342900" algn="l" rtl="0" eaLnBrk="0" fontAlgn="base" hangingPunct="0">
              <a:spcBef>
                <a:spcPct val="20000"/>
              </a:spcBef>
              <a:spcAft>
                <a:spcPct val="0"/>
              </a:spcAft>
              <a:buChar char="•"/>
              <a:defRPr sz="3200">
                <a:solidFill>
                  <a:schemeClr val="tx1"/>
                </a:solidFill>
                <a:latin typeface="Corbel" panose="020B0503020204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orbel" panose="020B0503020204020204" pitchFamily="34" charset="0"/>
              </a:defRPr>
            </a:lvl2pPr>
            <a:lvl3pPr marL="1143000" indent="-228600" algn="l" rtl="0" eaLnBrk="0" fontAlgn="base" hangingPunct="0">
              <a:spcBef>
                <a:spcPct val="20000"/>
              </a:spcBef>
              <a:spcAft>
                <a:spcPct val="0"/>
              </a:spcAft>
              <a:buChar char="•"/>
              <a:defRPr sz="2400">
                <a:solidFill>
                  <a:schemeClr val="tx1"/>
                </a:solidFill>
                <a:latin typeface="Corbel" panose="020B0503020204020204" pitchFamily="34" charset="0"/>
              </a:defRPr>
            </a:lvl3pPr>
            <a:lvl4pPr marL="1600200" indent="-228600" algn="l" rtl="0" eaLnBrk="0" fontAlgn="base" hangingPunct="0">
              <a:spcBef>
                <a:spcPct val="20000"/>
              </a:spcBef>
              <a:spcAft>
                <a:spcPct val="0"/>
              </a:spcAft>
              <a:buChar char="–"/>
              <a:defRPr sz="2000">
                <a:solidFill>
                  <a:schemeClr val="tx1"/>
                </a:solidFill>
                <a:latin typeface="Corbel" panose="020B0503020204020204" pitchFamily="34" charset="0"/>
              </a:defRPr>
            </a:lvl4pPr>
            <a:lvl5pPr marL="2057400" indent="-228600" algn="l" rtl="0" eaLnBrk="0" fontAlgn="base" hangingPunct="0">
              <a:spcBef>
                <a:spcPct val="20000"/>
              </a:spcBef>
              <a:spcAft>
                <a:spcPct val="0"/>
              </a:spcAft>
              <a:buChar char="»"/>
              <a:defRPr sz="2000">
                <a:solidFill>
                  <a:schemeClr val="tx1"/>
                </a:solidFill>
                <a:latin typeface="Corbel" panose="020B0503020204020204"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ct val="40000"/>
              </a:spcBef>
              <a:defRPr/>
            </a:pPr>
            <a:r>
              <a:rPr lang="en-US" altLang="en-US" sz="2400" kern="0" dirty="0" smtClean="0">
                <a:solidFill>
                  <a:srgbClr val="000000"/>
                </a:solidFill>
                <a:latin typeface="Calibri" panose="020F0502020204030204" pitchFamily="34" charset="0"/>
              </a:rPr>
              <a:t>Monitor for CNS and respiratory depression</a:t>
            </a:r>
          </a:p>
          <a:p>
            <a:pPr>
              <a:spcBef>
                <a:spcPct val="40000"/>
              </a:spcBef>
              <a:defRPr/>
            </a:pPr>
            <a:r>
              <a:rPr lang="en-US" altLang="en-US" sz="2400" dirty="0" smtClean="0">
                <a:solidFill>
                  <a:srgbClr val="000000"/>
                </a:solidFill>
                <a:latin typeface="Calibri" panose="020F0502020204030204" pitchFamily="34" charset="0"/>
              </a:rPr>
              <a:t>Give </a:t>
            </a:r>
            <a:r>
              <a:rPr lang="en-US" altLang="en-US" sz="2400" dirty="0">
                <a:solidFill>
                  <a:srgbClr val="000000"/>
                </a:solidFill>
                <a:latin typeface="Calibri" panose="020F0502020204030204" pitchFamily="34" charset="0"/>
              </a:rPr>
              <a:t>same dose each daily including day of discharge</a:t>
            </a:r>
          </a:p>
          <a:p>
            <a:pPr>
              <a:defRPr/>
            </a:pPr>
            <a:r>
              <a:rPr lang="en-US" altLang="en-US" sz="2400" b="1" dirty="0" smtClean="0">
                <a:solidFill>
                  <a:srgbClr val="000000"/>
                </a:solidFill>
                <a:latin typeface="Calibri" panose="020F0502020204030204" pitchFamily="34" charset="0"/>
              </a:rPr>
              <a:t>Don’t </a:t>
            </a:r>
            <a:r>
              <a:rPr lang="en-US" altLang="en-US" sz="2400" b="1" dirty="0">
                <a:solidFill>
                  <a:srgbClr val="000000"/>
                </a:solidFill>
                <a:latin typeface="Calibri" panose="020F0502020204030204" pitchFamily="34" charset="0"/>
              </a:rPr>
              <a:t>give a </a:t>
            </a:r>
            <a:r>
              <a:rPr lang="en-US" altLang="en-US" sz="2400" b="1" dirty="0" smtClean="0">
                <a:solidFill>
                  <a:srgbClr val="000000"/>
                </a:solidFill>
                <a:latin typeface="Calibri" panose="020F0502020204030204" pitchFamily="34" charset="0"/>
              </a:rPr>
              <a:t>methadone prescription </a:t>
            </a:r>
            <a:endParaRPr lang="en-US" altLang="en-US" sz="2400" b="1" dirty="0">
              <a:solidFill>
                <a:srgbClr val="000000"/>
              </a:solidFill>
              <a:latin typeface="Calibri" panose="020F0502020204030204" pitchFamily="34" charset="0"/>
            </a:endParaRPr>
          </a:p>
          <a:p>
            <a:pPr>
              <a:defRPr/>
            </a:pPr>
            <a:r>
              <a:rPr lang="en-US" altLang="en-US" sz="2400" b="1" dirty="0" smtClean="0">
                <a:solidFill>
                  <a:srgbClr val="000000"/>
                </a:solidFill>
                <a:latin typeface="Calibri" panose="020F0502020204030204" pitchFamily="34" charset="0"/>
              </a:rPr>
              <a:t>Can give a buprenorphine prescription if you are waivered</a:t>
            </a:r>
            <a:endParaRPr lang="en-US" altLang="en-US" sz="3600" dirty="0">
              <a:solidFill>
                <a:srgbClr val="000000"/>
              </a:solidFill>
              <a:latin typeface="Calibri" panose="020F0502020204030204" pitchFamily="34" charset="0"/>
            </a:endParaRPr>
          </a:p>
        </p:txBody>
      </p:sp>
      <p:sp>
        <p:nvSpPr>
          <p:cNvPr id="9" name="Rectangle 9"/>
          <p:cNvSpPr>
            <a:spLocks noGrp="1" noChangeArrowheads="1"/>
          </p:cNvSpPr>
          <p:nvPr>
            <p:ph type="title"/>
          </p:nvPr>
        </p:nvSpPr>
        <p:spPr>
          <a:xfrm>
            <a:off x="0" y="0"/>
            <a:ext cx="12192000" cy="973777"/>
          </a:xfrm>
          <a:solidFill>
            <a:schemeClr val="tx2">
              <a:lumMod val="75000"/>
            </a:schemeClr>
          </a:solidFill>
        </p:spPr>
        <p:txBody>
          <a:bodyPr lIns="90488" tIns="44450" rIns="90488" bIns="44450"/>
          <a:lstStyle/>
          <a:p>
            <a:pPr algn="l"/>
            <a:r>
              <a:rPr lang="en-US" altLang="en-US" sz="4000" b="1" u="sng" dirty="0" smtClean="0">
                <a:solidFill>
                  <a:schemeClr val="bg1"/>
                </a:solidFill>
                <a:effectLst>
                  <a:outerShdw blurRad="38100" dist="38100" dir="2700000" algn="tl">
                    <a:srgbClr val="000000">
                      <a:alpha val="43137"/>
                    </a:srgbClr>
                  </a:outerShdw>
                </a:effectLst>
              </a:rPr>
              <a:t>Inpatient</a:t>
            </a:r>
            <a:r>
              <a:rPr lang="en-US" altLang="en-US" sz="4000" b="1" dirty="0" smtClean="0">
                <a:solidFill>
                  <a:schemeClr val="bg1"/>
                </a:solidFill>
                <a:effectLst>
                  <a:outerShdw blurRad="38100" dist="38100" dir="2700000" algn="tl">
                    <a:srgbClr val="000000">
                      <a:alpha val="43137"/>
                    </a:srgbClr>
                  </a:outerShdw>
                </a:effectLst>
              </a:rPr>
              <a:t> Treatment of Opioid Withdrawal</a:t>
            </a:r>
          </a:p>
        </p:txBody>
      </p:sp>
      <p:pic>
        <p:nvPicPr>
          <p:cNvPr id="10" name="Picture 11" descr="BMC-BUMS LOGOS 120dpi"/>
          <p:cNvPicPr>
            <a:picLocks noChangeAspect="1" noChangeArrowheads="1"/>
          </p:cNvPicPr>
          <p:nvPr/>
        </p:nvPicPr>
        <p:blipFill rotWithShape="1">
          <a:blip r:embed="rId4">
            <a:extLst>
              <a:ext uri="{28A0092B-C50C-407E-A947-70E740481C1C}">
                <a14:useLocalDpi xmlns:a14="http://schemas.microsoft.com/office/drawing/2010/main" val="0"/>
              </a:ext>
            </a:extLst>
          </a:blip>
          <a:srcRect l="3621" r="54897" b="19001"/>
          <a:stretch/>
        </p:blipFill>
        <p:spPr bwMode="auto">
          <a:xfrm>
            <a:off x="10477693" y="167157"/>
            <a:ext cx="1496291" cy="73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223471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18435" name="Rectangle 3"/>
          <p:cNvSpPr>
            <a:spLocks noChangeArrowheads="1"/>
          </p:cNvSpPr>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endParaRPr lang="en-US" altLang="en-US" sz="2400" smtClean="0">
              <a:solidFill>
                <a:srgbClr val="FFFFFF"/>
              </a:solidFill>
            </a:endParaRPr>
          </a:p>
        </p:txBody>
      </p:sp>
      <p:sp>
        <p:nvSpPr>
          <p:cNvPr id="30724" name="Rectangle 4"/>
          <p:cNvSpPr>
            <a:spLocks noGrp="1" noChangeArrowheads="1"/>
          </p:cNvSpPr>
          <p:nvPr>
            <p:ph type="body" idx="1"/>
          </p:nvPr>
        </p:nvSpPr>
        <p:spPr>
          <a:xfrm>
            <a:off x="203200" y="769441"/>
            <a:ext cx="11785600" cy="5327073"/>
          </a:xfrm>
          <a:noFill/>
          <a:extLst/>
        </p:spPr>
        <p:txBody>
          <a:bodyPr lIns="90488" tIns="44450" rIns="90488" bIns="44450"/>
          <a:lstStyle/>
          <a:p>
            <a:pPr marL="176213" indent="-176213">
              <a:buFontTx/>
              <a:buNone/>
            </a:pPr>
            <a:r>
              <a:rPr lang="en-US" altLang="en-US" b="1" i="1" dirty="0" smtClean="0">
                <a:solidFill>
                  <a:srgbClr val="000000"/>
                </a:solidFill>
              </a:rPr>
              <a:t>Hospital course</a:t>
            </a:r>
          </a:p>
          <a:p>
            <a:pPr marL="176213" indent="-176213">
              <a:buFontTx/>
              <a:buNone/>
            </a:pPr>
            <a:endParaRPr lang="en-US" altLang="en-US" sz="1000" b="1" i="1" dirty="0" smtClean="0">
              <a:solidFill>
                <a:srgbClr val="000000"/>
              </a:solidFill>
            </a:endParaRPr>
          </a:p>
          <a:p>
            <a:pPr marL="176213" indent="-176213">
              <a:spcBef>
                <a:spcPct val="40000"/>
              </a:spcBef>
            </a:pPr>
            <a:r>
              <a:rPr lang="en-US" altLang="en-US" sz="2800" dirty="0" smtClean="0">
                <a:solidFill>
                  <a:srgbClr val="000000"/>
                </a:solidFill>
              </a:rPr>
              <a:t>Arm abscess I and D, cellulitis treated with IV Vancomycin</a:t>
            </a:r>
          </a:p>
          <a:p>
            <a:pPr marL="176213" indent="-176213">
              <a:spcBef>
                <a:spcPct val="40000"/>
              </a:spcBef>
            </a:pPr>
            <a:r>
              <a:rPr lang="en-US" altLang="en-US" sz="2800" dirty="0" smtClean="0">
                <a:solidFill>
                  <a:srgbClr val="000000"/>
                </a:solidFill>
              </a:rPr>
              <a:t>Opioid withdrawal management</a:t>
            </a:r>
          </a:p>
          <a:p>
            <a:pPr marL="631825" lvl="1" indent="-342900">
              <a:spcBef>
                <a:spcPct val="40000"/>
              </a:spcBef>
              <a:buFont typeface="Arial" charset="0"/>
              <a:buChar char="•"/>
            </a:pPr>
            <a:r>
              <a:rPr lang="en-US" altLang="en-US" u="sng" dirty="0" smtClean="0">
                <a:solidFill>
                  <a:srgbClr val="000000"/>
                </a:solidFill>
              </a:rPr>
              <a:t>Day 1</a:t>
            </a:r>
            <a:r>
              <a:rPr lang="en-US" altLang="en-US" dirty="0" smtClean="0">
                <a:solidFill>
                  <a:srgbClr val="000000"/>
                </a:solidFill>
              </a:rPr>
              <a:t> Methadone 20 mg </a:t>
            </a:r>
          </a:p>
          <a:p>
            <a:pPr marL="631825" lvl="1" indent="-342900">
              <a:spcBef>
                <a:spcPct val="40000"/>
              </a:spcBef>
              <a:buFont typeface="Arial" charset="0"/>
              <a:buChar char="•"/>
            </a:pPr>
            <a:r>
              <a:rPr lang="en-US" altLang="en-US" u="sng" dirty="0" smtClean="0">
                <a:solidFill>
                  <a:srgbClr val="000000"/>
                </a:solidFill>
              </a:rPr>
              <a:t>Day 2</a:t>
            </a:r>
          </a:p>
          <a:p>
            <a:pPr lvl="2">
              <a:spcBef>
                <a:spcPct val="40000"/>
              </a:spcBef>
            </a:pPr>
            <a:r>
              <a:rPr lang="en-US" altLang="en-US" dirty="0" smtClean="0">
                <a:solidFill>
                  <a:srgbClr val="000000"/>
                </a:solidFill>
              </a:rPr>
              <a:t>Very anxious, demanded increase in methadone</a:t>
            </a:r>
          </a:p>
          <a:p>
            <a:pPr lvl="2">
              <a:spcBef>
                <a:spcPct val="40000"/>
              </a:spcBef>
            </a:pPr>
            <a:r>
              <a:rPr lang="en-US" altLang="en-US" dirty="0" smtClean="0">
                <a:solidFill>
                  <a:srgbClr val="000000"/>
                </a:solidFill>
              </a:rPr>
              <a:t>Off the floor for 2+ hours</a:t>
            </a:r>
          </a:p>
          <a:p>
            <a:pPr lvl="2">
              <a:spcBef>
                <a:spcPct val="40000"/>
              </a:spcBef>
            </a:pPr>
            <a:r>
              <a:rPr lang="en-US" altLang="en-US" dirty="0" smtClean="0">
                <a:solidFill>
                  <a:srgbClr val="000000"/>
                </a:solidFill>
              </a:rPr>
              <a:t>Repeat urine drug test was positive for “</a:t>
            </a:r>
            <a:r>
              <a:rPr lang="en-US" altLang="en-US" b="1" dirty="0" smtClean="0">
                <a:solidFill>
                  <a:srgbClr val="000000"/>
                </a:solidFill>
              </a:rPr>
              <a:t>opiates</a:t>
            </a:r>
            <a:r>
              <a:rPr lang="en-US" altLang="en-US" dirty="0" smtClean="0">
                <a:solidFill>
                  <a:srgbClr val="000000"/>
                </a:solidFill>
              </a:rPr>
              <a:t>” </a:t>
            </a:r>
          </a:p>
        </p:txBody>
      </p:sp>
      <p:sp>
        <p:nvSpPr>
          <p:cNvPr id="18437" name="Text Box 5"/>
          <p:cNvSpPr txBox="1">
            <a:spLocks noChangeArrowheads="1"/>
          </p:cNvSpPr>
          <p:nvPr/>
        </p:nvSpPr>
        <p:spPr bwMode="auto">
          <a:xfrm>
            <a:off x="0" y="0"/>
            <a:ext cx="12192000" cy="769441"/>
          </a:xfrm>
          <a:prstGeom prst="rect">
            <a:avLst/>
          </a:prstGeom>
          <a:solidFill>
            <a:schemeClr val="tx2">
              <a:lumMod val="75000"/>
            </a:schemeClr>
          </a:solidFill>
          <a:ln>
            <a:noFill/>
          </a:ln>
          <a:effectLst/>
          <a:extLst/>
        </p:spPr>
        <p:txBody>
          <a:bodyPr wrap="squar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4400" b="1" dirty="0" smtClean="0">
                <a:solidFill>
                  <a:schemeClr val="bg1"/>
                </a:solidFill>
                <a:effectLst>
                  <a:outerShdw blurRad="38100" dist="38100" dir="2700000" algn="tl">
                    <a:srgbClr val="000000">
                      <a:alpha val="43137"/>
                    </a:srgbClr>
                  </a:outerShdw>
                </a:effectLst>
              </a:rPr>
              <a:t>Case continued</a:t>
            </a:r>
          </a:p>
        </p:txBody>
      </p:sp>
    </p:spTree>
    <p:custDataLst>
      <p:tags r:id="rId1"/>
    </p:custDataLst>
    <p:extLst>
      <p:ext uri="{BB962C8B-B14F-4D97-AF65-F5344CB8AC3E}">
        <p14:creationId xmlns:p14="http://schemas.microsoft.com/office/powerpoint/2010/main" val="40663594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xEl>
                                              <p:pRg st="5" end="5"/>
                                            </p:txEl>
                                          </p:spTgt>
                                        </p:tgtEl>
                                        <p:attrNameLst>
                                          <p:attrName>style.visibility</p:attrName>
                                        </p:attrNameLst>
                                      </p:cBhvr>
                                      <p:to>
                                        <p:strVal val="visible"/>
                                      </p:to>
                                    </p:set>
                                    <p:animEffect transition="in" filter="fade">
                                      <p:cBhvr>
                                        <p:cTn id="7" dur="500"/>
                                        <p:tgtEl>
                                          <p:spTgt spid="3072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4">
                                            <p:txEl>
                                              <p:pRg st="6" end="6"/>
                                            </p:txEl>
                                          </p:spTgt>
                                        </p:tgtEl>
                                        <p:attrNameLst>
                                          <p:attrName>style.visibility</p:attrName>
                                        </p:attrNameLst>
                                      </p:cBhvr>
                                      <p:to>
                                        <p:strVal val="visible"/>
                                      </p:to>
                                    </p:set>
                                    <p:animEffect transition="in" filter="fade">
                                      <p:cBhvr>
                                        <p:cTn id="10" dur="500"/>
                                        <p:tgtEl>
                                          <p:spTgt spid="3072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24">
                                            <p:txEl>
                                              <p:pRg st="7" end="7"/>
                                            </p:txEl>
                                          </p:spTgt>
                                        </p:tgtEl>
                                        <p:attrNameLst>
                                          <p:attrName>style.visibility</p:attrName>
                                        </p:attrNameLst>
                                      </p:cBhvr>
                                      <p:to>
                                        <p:strVal val="visible"/>
                                      </p:to>
                                    </p:set>
                                    <p:animEffect transition="in" filter="fade">
                                      <p:cBhvr>
                                        <p:cTn id="13" dur="500"/>
                                        <p:tgtEl>
                                          <p:spTgt spid="3072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724">
                                            <p:txEl>
                                              <p:pRg st="8" end="8"/>
                                            </p:txEl>
                                          </p:spTgt>
                                        </p:tgtEl>
                                        <p:attrNameLst>
                                          <p:attrName>style.visibility</p:attrName>
                                        </p:attrNameLst>
                                      </p:cBhvr>
                                      <p:to>
                                        <p:strVal val="visible"/>
                                      </p:to>
                                    </p:set>
                                    <p:animEffect transition="in" filter="fade">
                                      <p:cBhvr>
                                        <p:cTn id="16" dur="500"/>
                                        <p:tgtEl>
                                          <p:spTgt spid="307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Default Design">
  <a:themeElements>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3742</TotalTime>
  <Words>2322</Words>
  <Application>Microsoft Office PowerPoint</Application>
  <PresentationFormat>Custom</PresentationFormat>
  <Paragraphs>347</Paragraphs>
  <Slides>32</Slides>
  <Notes>9</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1_Default Design</vt:lpstr>
      <vt:lpstr>2_Default Design</vt:lpstr>
      <vt:lpstr>Opioids</vt:lpstr>
      <vt:lpstr>PowerPoint Presentation</vt:lpstr>
      <vt:lpstr>Overdoses by Specific Opioid</vt:lpstr>
      <vt:lpstr>Natural History of Opioid Use Disorder</vt:lpstr>
      <vt:lpstr>PowerPoint Presentation</vt:lpstr>
      <vt:lpstr>Opioid Withdrawal Assessment</vt:lpstr>
      <vt:lpstr>Inpatient Goals</vt:lpstr>
      <vt:lpstr>Inpatient Treatment of Opioid Withdrawal</vt:lpstr>
      <vt:lpstr>PowerPoint Presentation</vt:lpstr>
      <vt:lpstr>PowerPoint Presentation</vt:lpstr>
      <vt:lpstr>PowerPoint Presentation</vt:lpstr>
      <vt:lpstr>PowerPoint Presentation</vt:lpstr>
      <vt:lpstr>Opioid Detoxification Outcomes</vt:lpstr>
      <vt:lpstr>Reasons for Relapse</vt:lpstr>
      <vt:lpstr>Medications for OUD Treatment</vt:lpstr>
      <vt:lpstr>Naltrexone</vt:lpstr>
      <vt:lpstr>Injectable Naltrexone (XR-NTX)</vt:lpstr>
      <vt:lpstr>XR-NTX Retention is Poor</vt:lpstr>
      <vt:lpstr>Opioid Agonist Treatment (OAT)</vt:lpstr>
      <vt:lpstr>Methadone Maintenance Treatment</vt:lpstr>
      <vt:lpstr>PowerPoint Presentation</vt:lpstr>
      <vt:lpstr>Methadone Maintenance Limitations</vt:lpstr>
      <vt:lpstr>Drug Addiction Treatment Act (DATA) 2000 </vt:lpstr>
      <vt:lpstr>Buprenorphine </vt:lpstr>
      <vt:lpstr>Buprenorphine Maintenance vs Taper</vt:lpstr>
      <vt:lpstr>Buprenorphine Formulations</vt:lpstr>
      <vt:lpstr>PowerPoint Presentation</vt:lpstr>
      <vt:lpstr>Treatment Gaps Following Opioid Overdose</vt:lpstr>
      <vt:lpstr>“Overcoming My Fear of  Treating Opioid Use Disorder”</vt:lpstr>
      <vt:lpstr>Starting Medications for OUD                       Wherever Patients Present</vt:lpstr>
      <vt:lpstr>Opioid Agonist Treatment (OAT) and Acute Pain Management</vt:lpstr>
      <vt:lpstr>Thanks! Questions?</vt:lpstr>
    </vt:vector>
  </TitlesOfParts>
  <Company>Boston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Dan</dc:creator>
  <cp:lastModifiedBy>Daniel P Alford</cp:lastModifiedBy>
  <cp:revision>95</cp:revision>
  <dcterms:created xsi:type="dcterms:W3CDTF">2019-04-10T16:30:54Z</dcterms:created>
  <dcterms:modified xsi:type="dcterms:W3CDTF">2020-10-19T18:00:33Z</dcterms:modified>
</cp:coreProperties>
</file>