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1144" r:id="rId2"/>
    <p:sldId id="938" r:id="rId3"/>
    <p:sldId id="940" r:id="rId4"/>
    <p:sldId id="532" r:id="rId5"/>
    <p:sldId id="939" r:id="rId6"/>
    <p:sldId id="597" r:id="rId7"/>
    <p:sldId id="534" r:id="rId8"/>
    <p:sldId id="535" r:id="rId9"/>
    <p:sldId id="542" r:id="rId10"/>
    <p:sldId id="1143" r:id="rId11"/>
    <p:sldId id="543" r:id="rId12"/>
    <p:sldId id="1141" r:id="rId13"/>
    <p:sldId id="593" r:id="rId14"/>
    <p:sldId id="943" r:id="rId15"/>
    <p:sldId id="598" r:id="rId16"/>
    <p:sldId id="1123" r:id="rId17"/>
    <p:sldId id="596" r:id="rId18"/>
    <p:sldId id="601" r:id="rId19"/>
    <p:sldId id="547" r:id="rId20"/>
    <p:sldId id="546" r:id="rId21"/>
    <p:sldId id="573" r:id="rId22"/>
    <p:sldId id="1097" r:id="rId23"/>
    <p:sldId id="1160" r:id="rId24"/>
    <p:sldId id="548" r:id="rId25"/>
    <p:sldId id="1119" r:id="rId26"/>
    <p:sldId id="1120" r:id="rId27"/>
    <p:sldId id="1121" r:id="rId28"/>
    <p:sldId id="1159" r:id="rId29"/>
    <p:sldId id="552" r:id="rId30"/>
    <p:sldId id="445" r:id="rId31"/>
    <p:sldId id="941" r:id="rId32"/>
    <p:sldId id="592" r:id="rId33"/>
    <p:sldId id="942" r:id="rId34"/>
    <p:sldId id="555" r:id="rId35"/>
    <p:sldId id="975" r:id="rId36"/>
    <p:sldId id="568" r:id="rId37"/>
    <p:sldId id="569" r:id="rId38"/>
    <p:sldId id="562" r:id="rId39"/>
    <p:sldId id="576" r:id="rId40"/>
    <p:sldId id="577" r:id="rId41"/>
    <p:sldId id="578" r:id="rId42"/>
    <p:sldId id="579" r:id="rId43"/>
    <p:sldId id="452" r:id="rId44"/>
    <p:sldId id="355" r:id="rId45"/>
    <p:sldId id="424" r:id="rId46"/>
    <p:sldId id="1074" r:id="rId47"/>
    <p:sldId id="1064" r:id="rId48"/>
    <p:sldId id="1085" r:id="rId49"/>
    <p:sldId id="1071" r:id="rId50"/>
    <p:sldId id="1154" r:id="rId51"/>
    <p:sldId id="1155" r:id="rId52"/>
    <p:sldId id="1156" r:id="rId53"/>
    <p:sldId id="537" r:id="rId54"/>
    <p:sldId id="519" r:id="rId55"/>
    <p:sldId id="390" r:id="rId56"/>
    <p:sldId id="391" r:id="rId57"/>
    <p:sldId id="58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initials="" lastIdx="9" clrIdx="0"/>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41" autoAdjust="0"/>
    <p:restoredTop sz="84926" autoAdjust="0"/>
  </p:normalViewPr>
  <p:slideViewPr>
    <p:cSldViewPr snapToGrid="0">
      <p:cViewPr varScale="1">
        <p:scale>
          <a:sx n="71" d="100"/>
          <a:sy n="71" d="100"/>
        </p:scale>
        <p:origin x="200" y="320"/>
      </p:cViewPr>
      <p:guideLst>
        <p:guide orient="horz" pos="2160"/>
        <p:guide pos="3840"/>
      </p:guideLst>
    </p:cSldViewPr>
  </p:slideViewPr>
  <p:outlineViewPr>
    <p:cViewPr>
      <p:scale>
        <a:sx n="33" d="100"/>
        <a:sy n="33" d="100"/>
      </p:scale>
      <p:origin x="0" y="-3264"/>
    </p:cViewPr>
  </p:outlin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2"/>
            </a:solidFill>
          </c:spPr>
          <c:invertIfNegative val="0"/>
          <c:cat>
            <c:strRef>
              <c:f>Sheet1!$A$2</c:f>
              <c:strCache>
                <c:ptCount val="1"/>
                <c:pt idx="0">
                  <c:v>Naloxone coverage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14C5-DA41-9D84-C5083F8B4F53}"/>
            </c:ext>
          </c:extLst>
        </c:ser>
        <c:ser>
          <c:idx val="1"/>
          <c:order val="1"/>
          <c:tx>
            <c:strRef>
              <c:f>Sheet1!$C$1</c:f>
              <c:strCache>
                <c:ptCount val="1"/>
                <c:pt idx="0">
                  <c:v>Series 2</c:v>
                </c:pt>
              </c:strCache>
            </c:strRef>
          </c:tx>
          <c:spPr>
            <a:solidFill>
              <a:schemeClr val="accent3"/>
            </a:solidFill>
          </c:spPr>
          <c:invertIfNegative val="0"/>
          <c:cat>
            <c:strRef>
              <c:f>Sheet1!$A$2</c:f>
              <c:strCache>
                <c:ptCount val="1"/>
                <c:pt idx="0">
                  <c:v>Naloxone coverage</c:v>
                </c:pt>
              </c:strCache>
            </c:strRef>
          </c:cat>
          <c:val>
            <c:numRef>
              <c:f>Sheet1!$C$2</c:f>
              <c:numCache>
                <c:formatCode>General</c:formatCode>
                <c:ptCount val="1"/>
                <c:pt idx="0">
                  <c:v>200</c:v>
                </c:pt>
              </c:numCache>
            </c:numRef>
          </c:val>
          <c:extLst>
            <c:ext xmlns:c16="http://schemas.microsoft.com/office/drawing/2014/chart" uri="{C3380CC4-5D6E-409C-BE32-E72D297353CC}">
              <c16:uniqueId val="{00000001-14C5-DA41-9D84-C5083F8B4F53}"/>
            </c:ext>
          </c:extLst>
        </c:ser>
        <c:dLbls>
          <c:showLegendKey val="0"/>
          <c:showVal val="0"/>
          <c:showCatName val="0"/>
          <c:showSerName val="0"/>
          <c:showPercent val="0"/>
          <c:showBubbleSize val="0"/>
        </c:dLbls>
        <c:gapWidth val="150"/>
        <c:overlap val="100"/>
        <c:axId val="1453591712"/>
        <c:axId val="1247588544"/>
      </c:barChart>
      <c:catAx>
        <c:axId val="1453591712"/>
        <c:scaling>
          <c:orientation val="minMax"/>
        </c:scaling>
        <c:delete val="1"/>
        <c:axPos val="b"/>
        <c:numFmt formatCode="General" sourceLinked="0"/>
        <c:majorTickMark val="out"/>
        <c:minorTickMark val="none"/>
        <c:tickLblPos val="nextTo"/>
        <c:crossAx val="1247588544"/>
        <c:crosses val="autoZero"/>
        <c:auto val="1"/>
        <c:lblAlgn val="ctr"/>
        <c:lblOffset val="100"/>
        <c:noMultiLvlLbl val="0"/>
      </c:catAx>
      <c:valAx>
        <c:axId val="1247588544"/>
        <c:scaling>
          <c:orientation val="minMax"/>
          <c:max val="250"/>
        </c:scaling>
        <c:delete val="0"/>
        <c:axPos val="l"/>
        <c:majorGridlines/>
        <c:numFmt formatCode="General" sourceLinked="1"/>
        <c:majorTickMark val="out"/>
        <c:minorTickMark val="none"/>
        <c:tickLblPos val="nextTo"/>
        <c:crossAx val="14535917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No coverage</c:v>
                </c:pt>
              </c:strCache>
            </c:strRef>
          </c:tx>
          <c:invertIfNegative val="0"/>
          <c:cat>
            <c:strRef>
              <c:f>Sheet1!$A$2</c:f>
              <c:strCache>
                <c:ptCount val="1"/>
                <c:pt idx="0">
                  <c:v>Category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81AA-B841-8313-D306A62CDE53}"/>
            </c:ext>
          </c:extLst>
        </c:ser>
        <c:ser>
          <c:idx val="1"/>
          <c:order val="1"/>
          <c:tx>
            <c:strRef>
              <c:f>Sheet1!$C$1</c:f>
              <c:strCache>
                <c:ptCount val="1"/>
                <c:pt idx="0">
                  <c:v>1-100 ppl</c:v>
                </c:pt>
              </c:strCache>
            </c:strRef>
          </c:tx>
          <c:invertIfNegative val="0"/>
          <c:cat>
            <c:strRef>
              <c:f>Sheet1!$A$2</c:f>
              <c:strCache>
                <c:ptCount val="1"/>
                <c:pt idx="0">
                  <c:v>Category 1</c:v>
                </c:pt>
              </c:strCache>
            </c:strRef>
          </c:cat>
          <c:val>
            <c:numRef>
              <c:f>Sheet1!$C$2</c:f>
              <c:numCache>
                <c:formatCode>General</c:formatCode>
                <c:ptCount val="1"/>
                <c:pt idx="0">
                  <c:v>0.73</c:v>
                </c:pt>
              </c:numCache>
            </c:numRef>
          </c:val>
          <c:extLst>
            <c:ext xmlns:c16="http://schemas.microsoft.com/office/drawing/2014/chart" uri="{C3380CC4-5D6E-409C-BE32-E72D297353CC}">
              <c16:uniqueId val="{00000001-81AA-B841-8313-D306A62CDE53}"/>
            </c:ext>
          </c:extLst>
        </c:ser>
        <c:ser>
          <c:idx val="2"/>
          <c:order val="2"/>
          <c:tx>
            <c:strRef>
              <c:f>Sheet1!$D$1</c:f>
              <c:strCache>
                <c:ptCount val="1"/>
                <c:pt idx="0">
                  <c:v>100+ ppl</c:v>
                </c:pt>
              </c:strCache>
            </c:strRef>
          </c:tx>
          <c:invertIfNegative val="0"/>
          <c:cat>
            <c:strRef>
              <c:f>Sheet1!$A$2</c:f>
              <c:strCache>
                <c:ptCount val="1"/>
                <c:pt idx="0">
                  <c:v>Category 1</c:v>
                </c:pt>
              </c:strCache>
            </c:strRef>
          </c:cat>
          <c:val>
            <c:numRef>
              <c:f>Sheet1!$D$2</c:f>
              <c:numCache>
                <c:formatCode>General</c:formatCode>
                <c:ptCount val="1"/>
                <c:pt idx="0">
                  <c:v>0.56000000000000005</c:v>
                </c:pt>
              </c:numCache>
            </c:numRef>
          </c:val>
          <c:extLst>
            <c:ext xmlns:c16="http://schemas.microsoft.com/office/drawing/2014/chart" uri="{C3380CC4-5D6E-409C-BE32-E72D297353CC}">
              <c16:uniqueId val="{00000002-81AA-B841-8313-D306A62CDE53}"/>
            </c:ext>
          </c:extLst>
        </c:ser>
        <c:dLbls>
          <c:showLegendKey val="0"/>
          <c:showVal val="0"/>
          <c:showCatName val="0"/>
          <c:showSerName val="0"/>
          <c:showPercent val="0"/>
          <c:showBubbleSize val="0"/>
        </c:dLbls>
        <c:gapWidth val="150"/>
        <c:axId val="1454862944"/>
        <c:axId val="1454866464"/>
      </c:barChart>
      <c:catAx>
        <c:axId val="1454862944"/>
        <c:scaling>
          <c:orientation val="minMax"/>
        </c:scaling>
        <c:delete val="1"/>
        <c:axPos val="b"/>
        <c:numFmt formatCode="General" sourceLinked="0"/>
        <c:majorTickMark val="out"/>
        <c:minorTickMark val="none"/>
        <c:tickLblPos val="nextTo"/>
        <c:crossAx val="1454866464"/>
        <c:crosses val="autoZero"/>
        <c:auto val="1"/>
        <c:lblAlgn val="ctr"/>
        <c:lblOffset val="100"/>
        <c:noMultiLvlLbl val="0"/>
      </c:catAx>
      <c:valAx>
        <c:axId val="1454866464"/>
        <c:scaling>
          <c:orientation val="minMax"/>
          <c:max val="1"/>
        </c:scaling>
        <c:delete val="0"/>
        <c:axPos val="l"/>
        <c:majorGridlines/>
        <c:numFmt formatCode="0%" sourceLinked="0"/>
        <c:majorTickMark val="out"/>
        <c:minorTickMark val="none"/>
        <c:tickLblPos val="nextTo"/>
        <c:crossAx val="1454862944"/>
        <c:crosses val="autoZero"/>
        <c:crossBetween val="between"/>
      </c:valAx>
    </c:plotArea>
    <c:legend>
      <c:legendPos val="r"/>
      <c:layout>
        <c:manualLayout>
          <c:xMode val="edge"/>
          <c:yMode val="edge"/>
          <c:x val="0.67981864403634495"/>
          <c:y val="0.48307564520733498"/>
          <c:w val="0.29818606923938101"/>
          <c:h val="0.47740028061735801"/>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4/28/19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2</a:t>
            </a:fld>
            <a:endParaRPr lang="en-US"/>
          </a:p>
        </p:txBody>
      </p:sp>
    </p:spTree>
    <p:extLst>
      <p:ext uri="{BB962C8B-B14F-4D97-AF65-F5344CB8AC3E}">
        <p14:creationId xmlns:p14="http://schemas.microsoft.com/office/powerpoint/2010/main" val="101466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57 How to Respond in an Overdose</a:t>
            </a:r>
            <a:endParaRPr lang="en-US" dirty="0"/>
          </a:p>
          <a:p>
            <a:r>
              <a:rPr lang="en-US" b="1" dirty="0"/>
              <a:t>2:47</a:t>
            </a:r>
            <a:endParaRPr lang="en-US" dirty="0"/>
          </a:p>
          <a:p>
            <a:r>
              <a:rPr lang="en-US" dirty="0"/>
              <a:t>Now we are going to talk more in detail about the essential steps, 5 steps, to teach your patients and/or caregivers abut opioid overdose response:  Recognizing the overdose, calling 911 for help, rescue breathing/CPR, administering Naloxone, and staying until help arrives.  </a:t>
            </a:r>
          </a:p>
          <a:p>
            <a:endParaRPr lang="en-US" dirty="0"/>
          </a:p>
        </p:txBody>
      </p:sp>
      <p:sp>
        <p:nvSpPr>
          <p:cNvPr id="4" name="Slide Number Placeholder 3"/>
          <p:cNvSpPr>
            <a:spLocks noGrp="1"/>
          </p:cNvSpPr>
          <p:nvPr>
            <p:ph type="sldNum" sz="quarter" idx="10"/>
          </p:nvPr>
        </p:nvSpPr>
        <p:spPr/>
        <p:txBody>
          <a:bodyPr/>
          <a:lstStyle/>
          <a:p>
            <a:fld id="{49BABE51-2B16-4509-A5B4-566CA6577753}" type="slidenum">
              <a:rPr lang="en-US" smtClean="0"/>
              <a:t>20</a:t>
            </a:fld>
            <a:endParaRPr lang="en-US"/>
          </a:p>
        </p:txBody>
      </p:sp>
    </p:spTree>
    <p:extLst>
      <p:ext uri="{BB962C8B-B14F-4D97-AF65-F5344CB8AC3E}">
        <p14:creationId xmlns:p14="http://schemas.microsoft.com/office/powerpoint/2010/main" val="53317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3E45F8-755F-4B5B-BC7E-2C78D800796F}" type="slidenum">
              <a:rPr lang="en-US" smtClean="0"/>
              <a:pPr/>
              <a:t>22</a:t>
            </a:fld>
            <a:endParaRPr lang="en-US"/>
          </a:p>
        </p:txBody>
      </p:sp>
    </p:spTree>
    <p:extLst>
      <p:ext uri="{BB962C8B-B14F-4D97-AF65-F5344CB8AC3E}">
        <p14:creationId xmlns:p14="http://schemas.microsoft.com/office/powerpoint/2010/main" val="170063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Dan </a:t>
            </a:r>
            <a:r>
              <a:rPr lang="en-US" sz="1200" b="0" i="0" kern="1200" dirty="0" err="1">
                <a:solidFill>
                  <a:schemeClr val="tx1"/>
                </a:solidFill>
                <a:effectLst/>
                <a:latin typeface="+mn-lt"/>
                <a:ea typeface="+mn-ea"/>
                <a:cs typeface="+mn-cs"/>
              </a:rPr>
              <a:t>Bigg</a:t>
            </a:r>
            <a:r>
              <a:rPr lang="en-US" sz="1200" b="0" i="0" kern="1200" dirty="0">
                <a:solidFill>
                  <a:schemeClr val="tx1"/>
                </a:solidFill>
                <a:effectLst/>
                <a:latin typeface="+mn-lt"/>
                <a:ea typeface="+mn-ea"/>
                <a:cs typeface="+mn-cs"/>
              </a:rPr>
              <a:t>, left, and Petra </a:t>
            </a:r>
            <a:r>
              <a:rPr lang="en-US" sz="1200" b="0" i="0" kern="1200" dirty="0" err="1">
                <a:solidFill>
                  <a:schemeClr val="tx1"/>
                </a:solidFill>
                <a:effectLst/>
                <a:latin typeface="+mn-lt"/>
                <a:ea typeface="+mn-ea"/>
                <a:cs typeface="+mn-cs"/>
              </a:rPr>
              <a:t>Hranova</a:t>
            </a:r>
            <a:r>
              <a:rPr lang="en-US" sz="1200" b="0" i="0" kern="1200" dirty="0">
                <a:solidFill>
                  <a:schemeClr val="tx1"/>
                </a:solidFill>
                <a:effectLst/>
                <a:latin typeface="+mn-lt"/>
                <a:ea typeface="+mn-ea"/>
                <a:cs typeface="+mn-cs"/>
              </a:rPr>
              <a:t> of the Chicago Recovery Alliance chat with an addict outside the organization's van. The van is loaded with clean syringes and other drug supplies that addicts can get in exchange for used syringes. </a:t>
            </a:r>
            <a:r>
              <a:rPr lang="en-US" sz="1200" b="0" i="0" kern="1200">
                <a:solidFill>
                  <a:schemeClr val="tx1"/>
                </a:solidFill>
                <a:effectLst/>
                <a:latin typeface="+mn-lt"/>
                <a:ea typeface="+mn-ea"/>
                <a:cs typeface="+mn-cs"/>
              </a:rPr>
              <a:t>(Phil Velasquez/Chicago Tribune 2002)</a:t>
            </a:r>
            <a:endParaRPr lang="en-US" dirty="0"/>
          </a:p>
        </p:txBody>
      </p:sp>
      <p:sp>
        <p:nvSpPr>
          <p:cNvPr id="4" name="Slide Number Placeholder 3"/>
          <p:cNvSpPr>
            <a:spLocks noGrp="1"/>
          </p:cNvSpPr>
          <p:nvPr>
            <p:ph type="sldNum" sz="quarter" idx="10"/>
          </p:nvPr>
        </p:nvSpPr>
        <p:spPr/>
        <p:txBody>
          <a:bodyPr/>
          <a:lstStyle/>
          <a:p>
            <a:fld id="{8D3E45F8-755F-4B5B-BC7E-2C78D800796F}" type="slidenum">
              <a:rPr lang="en-US" smtClean="0"/>
              <a:t>25</a:t>
            </a:fld>
            <a:endParaRPr lang="en-US"/>
          </a:p>
        </p:txBody>
      </p:sp>
    </p:spTree>
    <p:extLst>
      <p:ext uri="{BB962C8B-B14F-4D97-AF65-F5344CB8AC3E}">
        <p14:creationId xmlns:p14="http://schemas.microsoft.com/office/powerpoint/2010/main" val="177843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Dan </a:t>
            </a:r>
            <a:r>
              <a:rPr lang="en-US" sz="1200" b="0" i="0" kern="1200" dirty="0" err="1">
                <a:solidFill>
                  <a:schemeClr val="tx1"/>
                </a:solidFill>
                <a:effectLst/>
                <a:latin typeface="+mn-lt"/>
                <a:ea typeface="+mn-ea"/>
                <a:cs typeface="+mn-cs"/>
              </a:rPr>
              <a:t>Bigg</a:t>
            </a:r>
            <a:r>
              <a:rPr lang="en-US" sz="1200" b="0" i="0" kern="1200" dirty="0">
                <a:solidFill>
                  <a:schemeClr val="tx1"/>
                </a:solidFill>
                <a:effectLst/>
                <a:latin typeface="+mn-lt"/>
                <a:ea typeface="+mn-ea"/>
                <a:cs typeface="+mn-cs"/>
              </a:rPr>
              <a:t>, left, and Petra </a:t>
            </a:r>
            <a:r>
              <a:rPr lang="en-US" sz="1200" b="0" i="0" kern="1200" dirty="0" err="1">
                <a:solidFill>
                  <a:schemeClr val="tx1"/>
                </a:solidFill>
                <a:effectLst/>
                <a:latin typeface="+mn-lt"/>
                <a:ea typeface="+mn-ea"/>
                <a:cs typeface="+mn-cs"/>
              </a:rPr>
              <a:t>Hranova</a:t>
            </a:r>
            <a:r>
              <a:rPr lang="en-US" sz="1200" b="0" i="0" kern="1200" dirty="0">
                <a:solidFill>
                  <a:schemeClr val="tx1"/>
                </a:solidFill>
                <a:effectLst/>
                <a:latin typeface="+mn-lt"/>
                <a:ea typeface="+mn-ea"/>
                <a:cs typeface="+mn-cs"/>
              </a:rPr>
              <a:t> of the Chicago Recovery Alliance chat with an addict outside the organization's van. The van is loaded with clean syringes and other drug supplies that addicts can get in exchange for used syringes. </a:t>
            </a:r>
            <a:r>
              <a:rPr lang="en-US" sz="1200" b="0" i="0" kern="1200">
                <a:solidFill>
                  <a:schemeClr val="tx1"/>
                </a:solidFill>
                <a:effectLst/>
                <a:latin typeface="+mn-lt"/>
                <a:ea typeface="+mn-ea"/>
                <a:cs typeface="+mn-cs"/>
              </a:rPr>
              <a:t>(Phil Velasquez/Chicago Tribune 2002)</a:t>
            </a:r>
            <a:endParaRPr lang="en-US" dirty="0"/>
          </a:p>
        </p:txBody>
      </p:sp>
      <p:sp>
        <p:nvSpPr>
          <p:cNvPr id="4" name="Slide Number Placeholder 3"/>
          <p:cNvSpPr>
            <a:spLocks noGrp="1"/>
          </p:cNvSpPr>
          <p:nvPr>
            <p:ph type="sldNum" sz="quarter" idx="10"/>
          </p:nvPr>
        </p:nvSpPr>
        <p:spPr/>
        <p:txBody>
          <a:bodyPr/>
          <a:lstStyle/>
          <a:p>
            <a:fld id="{8D3E45F8-755F-4B5B-BC7E-2C78D800796F}" type="slidenum">
              <a:rPr lang="en-US" smtClean="0"/>
              <a:t>26</a:t>
            </a:fld>
            <a:endParaRPr lang="en-US"/>
          </a:p>
        </p:txBody>
      </p:sp>
    </p:spTree>
    <p:extLst>
      <p:ext uri="{BB962C8B-B14F-4D97-AF65-F5344CB8AC3E}">
        <p14:creationId xmlns:p14="http://schemas.microsoft.com/office/powerpoint/2010/main" val="1925183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Dan </a:t>
            </a:r>
            <a:r>
              <a:rPr lang="en-US" sz="1200" b="0" i="0" kern="1200" dirty="0" err="1">
                <a:solidFill>
                  <a:schemeClr val="tx1"/>
                </a:solidFill>
                <a:effectLst/>
                <a:latin typeface="+mn-lt"/>
                <a:ea typeface="+mn-ea"/>
                <a:cs typeface="+mn-cs"/>
              </a:rPr>
              <a:t>Bigg</a:t>
            </a:r>
            <a:r>
              <a:rPr lang="en-US" sz="1200" b="0" i="0" kern="1200" dirty="0">
                <a:solidFill>
                  <a:schemeClr val="tx1"/>
                </a:solidFill>
                <a:effectLst/>
                <a:latin typeface="+mn-lt"/>
                <a:ea typeface="+mn-ea"/>
                <a:cs typeface="+mn-cs"/>
              </a:rPr>
              <a:t>, left, and Petra </a:t>
            </a:r>
            <a:r>
              <a:rPr lang="en-US" sz="1200" b="0" i="0" kern="1200" dirty="0" err="1">
                <a:solidFill>
                  <a:schemeClr val="tx1"/>
                </a:solidFill>
                <a:effectLst/>
                <a:latin typeface="+mn-lt"/>
                <a:ea typeface="+mn-ea"/>
                <a:cs typeface="+mn-cs"/>
              </a:rPr>
              <a:t>Hranova</a:t>
            </a:r>
            <a:r>
              <a:rPr lang="en-US" sz="1200" b="0" i="0" kern="1200" dirty="0">
                <a:solidFill>
                  <a:schemeClr val="tx1"/>
                </a:solidFill>
                <a:effectLst/>
                <a:latin typeface="+mn-lt"/>
                <a:ea typeface="+mn-ea"/>
                <a:cs typeface="+mn-cs"/>
              </a:rPr>
              <a:t> of the Chicago Recovery Alliance chat with an addict outside the organization's van. The van is loaded with clean syringes and other drug supplies that addicts can get in exchange for used syringes. </a:t>
            </a:r>
            <a:r>
              <a:rPr lang="en-US" sz="1200" b="0" i="0" kern="1200">
                <a:solidFill>
                  <a:schemeClr val="tx1"/>
                </a:solidFill>
                <a:effectLst/>
                <a:latin typeface="+mn-lt"/>
                <a:ea typeface="+mn-ea"/>
                <a:cs typeface="+mn-cs"/>
              </a:rPr>
              <a:t>(Phil Velasquez/Chicago Tribune 2002)</a:t>
            </a:r>
            <a:endParaRPr lang="en-US" dirty="0"/>
          </a:p>
        </p:txBody>
      </p:sp>
      <p:sp>
        <p:nvSpPr>
          <p:cNvPr id="4" name="Slide Number Placeholder 3"/>
          <p:cNvSpPr>
            <a:spLocks noGrp="1"/>
          </p:cNvSpPr>
          <p:nvPr>
            <p:ph type="sldNum" sz="quarter" idx="10"/>
          </p:nvPr>
        </p:nvSpPr>
        <p:spPr/>
        <p:txBody>
          <a:bodyPr/>
          <a:lstStyle/>
          <a:p>
            <a:fld id="{8D3E45F8-755F-4B5B-BC7E-2C78D800796F}" type="slidenum">
              <a:rPr lang="en-US" smtClean="0"/>
              <a:t>27</a:t>
            </a:fld>
            <a:endParaRPr lang="en-US"/>
          </a:p>
        </p:txBody>
      </p:sp>
    </p:spTree>
    <p:extLst>
      <p:ext uri="{BB962C8B-B14F-4D97-AF65-F5344CB8AC3E}">
        <p14:creationId xmlns:p14="http://schemas.microsoft.com/office/powerpoint/2010/main" val="9865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www.hhs.gov</a:t>
            </a:r>
            <a:r>
              <a:rPr lang="en-US" dirty="0"/>
              <a:t>/opioids/sites/default/files/2018-12/naloxone-</a:t>
            </a:r>
            <a:r>
              <a:rPr lang="en-US" dirty="0" err="1"/>
              <a:t>coprescribing</a:t>
            </a:r>
            <a:r>
              <a:rPr lang="en-US" dirty="0"/>
              <a:t>-</a:t>
            </a:r>
            <a:r>
              <a:rPr lang="en-US" dirty="0" err="1"/>
              <a:t>guidance.pdf</a:t>
            </a:r>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28</a:t>
            </a:fld>
            <a:endParaRPr lang="en-US"/>
          </a:p>
        </p:txBody>
      </p:sp>
    </p:spTree>
    <p:extLst>
      <p:ext uri="{BB962C8B-B14F-4D97-AF65-F5344CB8AC3E}">
        <p14:creationId xmlns:p14="http://schemas.microsoft.com/office/powerpoint/2010/main" val="810237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491" eaLnBrk="0" hangingPunct="0">
              <a:defRPr sz="2300">
                <a:solidFill>
                  <a:schemeClr val="tx1"/>
                </a:solidFill>
                <a:latin typeface="Arial" charset="0"/>
                <a:ea typeface="ＭＳ Ｐゴシック" charset="0"/>
                <a:cs typeface="ＭＳ Ｐゴシック" charset="0"/>
              </a:defRPr>
            </a:lvl1pPr>
            <a:lvl2pPr marL="702756" indent="-270291" defTabSz="920491" eaLnBrk="0" hangingPunct="0">
              <a:defRPr sz="2300">
                <a:solidFill>
                  <a:schemeClr val="tx1"/>
                </a:solidFill>
                <a:latin typeface="Arial" charset="0"/>
                <a:ea typeface="ＭＳ Ｐゴシック" charset="0"/>
              </a:defRPr>
            </a:lvl2pPr>
            <a:lvl3pPr marL="1081164" indent="-216233" defTabSz="920491" eaLnBrk="0" hangingPunct="0">
              <a:defRPr sz="2300">
                <a:solidFill>
                  <a:schemeClr val="tx1"/>
                </a:solidFill>
                <a:latin typeface="Arial" charset="0"/>
                <a:ea typeface="ＭＳ Ｐゴシック" charset="0"/>
              </a:defRPr>
            </a:lvl3pPr>
            <a:lvl4pPr marL="1513629" indent="-216233" defTabSz="920491" eaLnBrk="0" hangingPunct="0">
              <a:defRPr sz="2300">
                <a:solidFill>
                  <a:schemeClr val="tx1"/>
                </a:solidFill>
                <a:latin typeface="Arial" charset="0"/>
                <a:ea typeface="ＭＳ Ｐゴシック" charset="0"/>
              </a:defRPr>
            </a:lvl4pPr>
            <a:lvl5pPr marL="1946095" indent="-216233" defTabSz="920491" eaLnBrk="0" hangingPunct="0">
              <a:defRPr sz="2300">
                <a:solidFill>
                  <a:schemeClr val="tx1"/>
                </a:solidFill>
                <a:latin typeface="Arial" charset="0"/>
                <a:ea typeface="ＭＳ Ｐゴシック" charset="0"/>
              </a:defRPr>
            </a:lvl5pPr>
            <a:lvl6pPr marL="2378560" indent="-216233" defTabSz="920491"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20491"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20491"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204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6318D604-27D2-EC4F-A545-F92DB9D3073B}" type="slidenum">
              <a:rPr lang="en-US" sz="1200">
                <a:cs typeface="Arial" charset="0"/>
              </a:rPr>
              <a:pPr eaLnBrk="1" hangingPunct="1"/>
              <a:t>29</a:t>
            </a:fld>
            <a:endParaRPr lang="en-US" sz="1200">
              <a:cs typeface="Arial" charset="0"/>
            </a:endParaRPr>
          </a:p>
        </p:txBody>
      </p:sp>
      <p:sp>
        <p:nvSpPr>
          <p:cNvPr id="35843"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140761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7826" name="Notes Placeholder 2"/>
          <p:cNvSpPr>
            <a:spLocks noGrp="1"/>
          </p:cNvSpPr>
          <p:nvPr>
            <p:ph type="body" idx="1"/>
          </p:nvPr>
        </p:nvSpPr>
        <p:spPr>
          <a:noFill/>
        </p:spPr>
        <p:txBody>
          <a:bodyPr/>
          <a:lstStyle/>
          <a:p>
            <a:r>
              <a:rPr lang="en-US">
                <a:latin typeface="Arial" charset="0"/>
              </a:rPr>
              <a:t>Timothy Poore</a:t>
            </a:r>
          </a:p>
        </p:txBody>
      </p:sp>
      <p:sp>
        <p:nvSpPr>
          <p:cNvPr id="77827" name="Slide Number Placeholder 3"/>
          <p:cNvSpPr>
            <a:spLocks noGrp="1"/>
          </p:cNvSpPr>
          <p:nvPr>
            <p:ph type="sldNum" sz="quarter" idx="5"/>
          </p:nvPr>
        </p:nvSpPr>
        <p:spPr>
          <a:noFill/>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300265B0-CE3A-9243-BE89-EAAE331C058D}" type="slidenum">
              <a:rPr lang="en-US" sz="1200"/>
              <a:pPr eaLnBrk="1" hangingPunct="1"/>
              <a:t>30</a:t>
            </a:fld>
            <a:endParaRPr lang="en-US" sz="1200"/>
          </a:p>
        </p:txBody>
      </p:sp>
    </p:spTree>
    <p:extLst>
      <p:ext uri="{BB962C8B-B14F-4D97-AF65-F5344CB8AC3E}">
        <p14:creationId xmlns:p14="http://schemas.microsoft.com/office/powerpoint/2010/main" val="499699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33</a:t>
            </a:fld>
            <a:endParaRPr lang="en-US"/>
          </a:p>
        </p:txBody>
      </p:sp>
    </p:spTree>
    <p:extLst>
      <p:ext uri="{BB962C8B-B14F-4D97-AF65-F5344CB8AC3E}">
        <p14:creationId xmlns:p14="http://schemas.microsoft.com/office/powerpoint/2010/main" val="3109048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42</a:t>
            </a:fld>
            <a:endParaRPr lang="en-US"/>
          </a:p>
        </p:txBody>
      </p:sp>
    </p:spTree>
    <p:extLst>
      <p:ext uri="{BB962C8B-B14F-4D97-AF65-F5344CB8AC3E}">
        <p14:creationId xmlns:p14="http://schemas.microsoft.com/office/powerpoint/2010/main" val="43648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diagrams the network of 181 case patients in southeastern Indiana who received a new diagnosis of HIV infection between November 18, 2014, and November 1, 2015; the network is based on the syringe-sharing and sexual partners of the case patients at the time of their HIV diagnosis. The network comprises 536 unique persons and 1058 unique connections: 841 of the contacts in this network (79.5%) were syringe-sharing contacts, 81 (7.7%) were sexual contacts only, and 136 (12.8%) were syringe-sharing and sexual contacts. Reported contacts are represented by circles colored to reflect HIV status, and the sizes of the circles are proportional to the number of connections, with larger circles indicating more connections (range of number of connections, 1 to 56). Connections are represented by a solid gray line if the contact was a syringe-sharing contact only or a </a:t>
            </a:r>
            <a:r>
              <a:rPr lang="en-US" dirty="0" err="1"/>
              <a:t>syringesharing</a:t>
            </a:r>
            <a:r>
              <a:rPr lang="en-US" dirty="0"/>
              <a:t> and sexual contact and by a dashed black line if the contact was a sexual contact only. The 83 “social contacts” in the bottom right are persons with no reported syringe-sharing or sexual connections to other members of the network. These social contacts were named by case patients as persons the case patients knew who could benefit from an HIV test.</a:t>
            </a:r>
          </a:p>
        </p:txBody>
      </p:sp>
      <p:sp>
        <p:nvSpPr>
          <p:cNvPr id="4" name="Slide Number Placeholder 3"/>
          <p:cNvSpPr>
            <a:spLocks noGrp="1"/>
          </p:cNvSpPr>
          <p:nvPr>
            <p:ph type="sldNum" sz="quarter" idx="10"/>
          </p:nvPr>
        </p:nvSpPr>
        <p:spPr/>
        <p:txBody>
          <a:bodyPr/>
          <a:lstStyle/>
          <a:p>
            <a:fld id="{F0C4BAE4-A4DC-44DE-9D42-53BBFF1C4D41}" type="slidenum">
              <a:rPr lang="en-US" smtClean="0"/>
              <a:t>4</a:t>
            </a:fld>
            <a:endParaRPr lang="en-US"/>
          </a:p>
        </p:txBody>
      </p:sp>
    </p:spTree>
    <p:extLst>
      <p:ext uri="{BB962C8B-B14F-4D97-AF65-F5344CB8AC3E}">
        <p14:creationId xmlns:p14="http://schemas.microsoft.com/office/powerpoint/2010/main" val="1739237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Davis, C, </a:t>
            </a:r>
            <a:r>
              <a:rPr lang="en-US" dirty="0" err="1"/>
              <a:t>Carr</a:t>
            </a:r>
            <a:r>
              <a:rPr lang="en-US" dirty="0"/>
              <a:t>, D, 2017. State legal innovations to encourage naloxone dispensing. J Am Pharm </a:t>
            </a:r>
            <a:r>
              <a:rPr lang="en-US" dirty="0" err="1"/>
              <a:t>Assoc</a:t>
            </a:r>
            <a:r>
              <a:rPr lang="en-US" dirty="0"/>
              <a:t> 57, S180–184.</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46</a:t>
            </a:fld>
            <a:endParaRPr lang="en-US"/>
          </a:p>
        </p:txBody>
      </p:sp>
    </p:spTree>
    <p:extLst>
      <p:ext uri="{BB962C8B-B14F-4D97-AF65-F5344CB8AC3E}">
        <p14:creationId xmlns:p14="http://schemas.microsoft.com/office/powerpoint/2010/main" val="56293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Green TC, Case p, Fiske H, Baird J, Cabral S, Burstein D, Schwartz V, Potter N, Walley Y, </a:t>
            </a:r>
            <a:r>
              <a:rPr lang="en-US" sz="1200" dirty="0" err="1"/>
              <a:t>Bratberg</a:t>
            </a:r>
            <a:r>
              <a:rPr lang="en-US" sz="1200" dirty="0"/>
              <a:t> J. Perpetuating stigma or reducing risk? Perspectives from naloxone consumers and pharmacists on pharmacy-based naloxone in 2 states. </a:t>
            </a:r>
            <a:r>
              <a:rPr lang="en-US" sz="1200" dirty="0" err="1"/>
              <a:t>JAPhA</a:t>
            </a:r>
            <a:r>
              <a:rPr lang="en-US" sz="1200" dirty="0"/>
              <a:t>. 2017; 57(2): S19-S27.e4</a:t>
            </a: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47</a:t>
            </a:fld>
            <a:endParaRPr lang="en-US"/>
          </a:p>
        </p:txBody>
      </p:sp>
    </p:spTree>
    <p:extLst>
      <p:ext uri="{BB962C8B-B14F-4D97-AF65-F5344CB8AC3E}">
        <p14:creationId xmlns:p14="http://schemas.microsoft.com/office/powerpoint/2010/main" val="3376642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Green TC, Case p, Fiske H, Baird J, Cabral S, Burstein D, Schwartz V, Potter N, Walley Y, </a:t>
            </a:r>
            <a:r>
              <a:rPr lang="en-US" sz="1200" dirty="0" err="1"/>
              <a:t>Bratberg</a:t>
            </a:r>
            <a:r>
              <a:rPr lang="en-US" sz="1200" dirty="0"/>
              <a:t> J. Perpetuating stigma or reducing risk? Perspectives from naloxone consumers and pharmacists on pharmacy-based naloxone in 2 states. </a:t>
            </a:r>
            <a:r>
              <a:rPr lang="en-US" sz="1200" dirty="0" err="1"/>
              <a:t>JAPhA</a:t>
            </a:r>
            <a:r>
              <a:rPr lang="en-US" sz="1200" dirty="0"/>
              <a:t>. </a:t>
            </a:r>
            <a:r>
              <a:rPr lang="en-US" sz="1200"/>
              <a:t>2017; 57(2): S19-S27.e4</a:t>
            </a:r>
          </a:p>
          <a:p>
            <a:endParaRPr lang="en-US"/>
          </a:p>
        </p:txBody>
      </p:sp>
      <p:sp>
        <p:nvSpPr>
          <p:cNvPr id="4" name="Slide Number Placeholder 3"/>
          <p:cNvSpPr>
            <a:spLocks noGrp="1"/>
          </p:cNvSpPr>
          <p:nvPr>
            <p:ph type="sldNum" sz="quarter" idx="10"/>
          </p:nvPr>
        </p:nvSpPr>
        <p:spPr/>
        <p:txBody>
          <a:bodyPr/>
          <a:lstStyle/>
          <a:p>
            <a:fld id="{F0C4BAE4-A4DC-44DE-9D42-53BBFF1C4D41}" type="slidenum">
              <a:rPr lang="en-US" smtClean="0"/>
              <a:t>48</a:t>
            </a:fld>
            <a:endParaRPr lang="en-US"/>
          </a:p>
        </p:txBody>
      </p:sp>
    </p:spTree>
    <p:extLst>
      <p:ext uri="{BB962C8B-B14F-4D97-AF65-F5344CB8AC3E}">
        <p14:creationId xmlns:p14="http://schemas.microsoft.com/office/powerpoint/2010/main" val="629703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C2D44D-5F94-41E8-BFDF-C12C65846F9E}" type="slidenum">
              <a:rPr lang="en-US" altLang="en-US" smtClean="0"/>
              <a:pPr>
                <a:spcBef>
                  <a:spcPct val="0"/>
                </a:spcBef>
              </a:pPr>
              <a:t>49</a:t>
            </a:fld>
            <a:endParaRPr lang="en-US" altLang="en-US"/>
          </a:p>
        </p:txBody>
      </p:sp>
    </p:spTree>
    <p:extLst>
      <p:ext uri="{BB962C8B-B14F-4D97-AF65-F5344CB8AC3E}">
        <p14:creationId xmlns:p14="http://schemas.microsoft.com/office/powerpoint/2010/main" val="25904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NEW SLIDE</a:t>
            </a:r>
            <a:r>
              <a:rPr lang="en-US" sz="1100" dirty="0"/>
              <a:t> </a:t>
            </a:r>
            <a:r>
              <a:rPr lang="en-US" sz="1100" b="1" dirty="0"/>
              <a:t>: Benzodiazepines and opioids jointly contribute to overdose deaths</a:t>
            </a:r>
            <a:endParaRPr lang="en-US" sz="1100" dirty="0"/>
          </a:p>
          <a:p>
            <a:pPr lvl="0"/>
            <a:r>
              <a:rPr lang="en-US" sz="1100" dirty="0"/>
              <a:t>Benzodiazepines are present in 31% of opioid-related overdose deaths</a:t>
            </a:r>
          </a:p>
          <a:p>
            <a:pPr lvl="0"/>
            <a:r>
              <a:rPr lang="en-US" sz="1100" dirty="0"/>
              <a:t>Opioids are present in 75% of benzodiazepine-related overdose deaths</a:t>
            </a:r>
          </a:p>
          <a:p>
            <a:pPr lvl="0"/>
            <a:r>
              <a:rPr lang="en-US" sz="1100" dirty="0"/>
              <a:t>Among people prescribed opioids, the risk of overdose deaths is 3.8 times higher for people prescribed </a:t>
            </a:r>
            <a:r>
              <a:rPr lang="en-US" sz="1100" dirty="0" err="1"/>
              <a:t>benzos</a:t>
            </a:r>
            <a:r>
              <a:rPr lang="en-US" sz="1100" dirty="0"/>
              <a:t> also.</a:t>
            </a:r>
          </a:p>
          <a:p>
            <a:r>
              <a:rPr lang="en-US" sz="1100" dirty="0"/>
              <a:t> ****For this slide I think it would be good to have an image with a Venn diagram with an opioid and </a:t>
            </a:r>
            <a:r>
              <a:rPr lang="en-US" sz="1100" dirty="0" err="1"/>
              <a:t>benzo</a:t>
            </a:r>
            <a:r>
              <a:rPr lang="en-US" sz="1100" dirty="0"/>
              <a:t> circle that overlap representing this.</a:t>
            </a:r>
          </a:p>
        </p:txBody>
      </p:sp>
      <p:sp>
        <p:nvSpPr>
          <p:cNvPr id="4" name="Slide Number Placeholder 3"/>
          <p:cNvSpPr>
            <a:spLocks noGrp="1"/>
          </p:cNvSpPr>
          <p:nvPr>
            <p:ph type="sldNum" sz="quarter" idx="10"/>
          </p:nvPr>
        </p:nvSpPr>
        <p:spPr/>
        <p:txBody>
          <a:bodyPr/>
          <a:lstStyle/>
          <a:p>
            <a:fld id="{8D3E45F8-755F-4B5B-BC7E-2C78D800796F}" type="slidenum">
              <a:rPr lang="en-US" smtClean="0"/>
              <a:t>50</a:t>
            </a:fld>
            <a:endParaRPr lang="en-US"/>
          </a:p>
        </p:txBody>
      </p:sp>
    </p:spTree>
    <p:extLst>
      <p:ext uri="{BB962C8B-B14F-4D97-AF65-F5344CB8AC3E}">
        <p14:creationId xmlns:p14="http://schemas.microsoft.com/office/powerpoint/2010/main" val="161079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51</a:t>
            </a:fld>
            <a:endParaRPr lang="en-US"/>
          </a:p>
        </p:txBody>
      </p:sp>
    </p:spTree>
    <p:extLst>
      <p:ext uri="{BB962C8B-B14F-4D97-AF65-F5344CB8AC3E}">
        <p14:creationId xmlns:p14="http://schemas.microsoft.com/office/powerpoint/2010/main" val="664721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NEJM article results:</a:t>
            </a:r>
          </a:p>
          <a:p>
            <a:r>
              <a:rPr lang="en-US" dirty="0"/>
              <a:t>From November 18, 2014, to November 1, 2015, HIV infection was diagnosed in 181 case patients. Most of these patients (87.8%) reported having injected the extended-release formulation of the prescription opioid </a:t>
            </a:r>
            <a:r>
              <a:rPr lang="en-US" dirty="0" err="1"/>
              <a:t>oxymorphone</a:t>
            </a:r>
            <a:r>
              <a:rPr lang="en-US" dirty="0"/>
              <a:t>, and 92.3% were </a:t>
            </a:r>
            <a:r>
              <a:rPr lang="en-US" dirty="0" err="1"/>
              <a:t>coinfected</a:t>
            </a:r>
            <a:r>
              <a:rPr lang="en-US" dirty="0"/>
              <a:t> with hepatitis C virus. Among 159 case patients who had an HIV type 1 pol gene sequence, 157 (98.7%) had sequences that were highly related, as determined by phylogenetic analyses. Contact tracing investigations led to the identification of 536 persons who were named as contacts of case patients; 468 of these contacts (87.3%) were located, assessed for risk, tested for HIV, and, if infected, linked to care. The number of times a contact was named as a </a:t>
            </a:r>
            <a:r>
              <a:rPr lang="en-US" dirty="0" err="1"/>
              <a:t>syringesharing</a:t>
            </a:r>
            <a:r>
              <a:rPr lang="en-US" dirty="0"/>
              <a:t> partner by a case patient was significantly associated with the risk of HIV infection (adjusted risk ratio for each time named, 1.9; P</a:t>
            </a:r>
          </a:p>
        </p:txBody>
      </p:sp>
      <p:sp>
        <p:nvSpPr>
          <p:cNvPr id="4" name="Slide Number Placeholder 3"/>
          <p:cNvSpPr>
            <a:spLocks noGrp="1"/>
          </p:cNvSpPr>
          <p:nvPr>
            <p:ph type="sldNum" sz="quarter" idx="10"/>
          </p:nvPr>
        </p:nvSpPr>
        <p:spPr/>
        <p:txBody>
          <a:bodyPr/>
          <a:lstStyle/>
          <a:p>
            <a:fld id="{F0C4BAE4-A4DC-44DE-9D42-53BBFF1C4D41}" type="slidenum">
              <a:rPr lang="en-US" smtClean="0"/>
              <a:t>57</a:t>
            </a:fld>
            <a:endParaRPr lang="en-US"/>
          </a:p>
        </p:txBody>
      </p:sp>
    </p:spTree>
    <p:extLst>
      <p:ext uri="{BB962C8B-B14F-4D97-AF65-F5344CB8AC3E}">
        <p14:creationId xmlns:p14="http://schemas.microsoft.com/office/powerpoint/2010/main" val="62466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diagrams the network of 181 case patients in southeastern Indiana who received a new diagnosis of HIV infection between November 18, 2014, and November 1, 2015; the network is based on the syringe-sharing and sexual partners of the case patients at the time of their HIV diagnosis. The network comprises 536 unique persons and 1058 unique connections: 841 of the contacts in this network (79.5%) were syringe-sharing contacts, 81 (7.7%) were sexual contacts only, and 136 (12.8%) were syringe-sharing and sexual contacts. Reported contacts are represented by circles colored to reflect HIV status, and the sizes of the circles are proportional to the number of connections, with larger circles indicating more connections (range of number of connections, 1 to 56). Connections are represented by a solid gray line if the contact was a syringe-sharing contact only or a </a:t>
            </a:r>
            <a:r>
              <a:rPr lang="en-US" dirty="0" err="1"/>
              <a:t>syringesharing</a:t>
            </a:r>
            <a:r>
              <a:rPr lang="en-US" dirty="0"/>
              <a:t> and sexual contact and by a dashed black line if the contact was a sexual contact only. The 83 “social contacts” in the bottom right are persons with no reported syringe-sharing or sexual connections to other members of the network. These social contacts were named by case patients as persons the case patients knew who could benefit from an HIV test.</a:t>
            </a:r>
          </a:p>
        </p:txBody>
      </p:sp>
      <p:sp>
        <p:nvSpPr>
          <p:cNvPr id="4" name="Slide Number Placeholder 3"/>
          <p:cNvSpPr>
            <a:spLocks noGrp="1"/>
          </p:cNvSpPr>
          <p:nvPr>
            <p:ph type="sldNum" sz="quarter" idx="10"/>
          </p:nvPr>
        </p:nvSpPr>
        <p:spPr/>
        <p:txBody>
          <a:bodyPr/>
          <a:lstStyle/>
          <a:p>
            <a:fld id="{F0C4BAE4-A4DC-44DE-9D42-53BBFF1C4D41}" type="slidenum">
              <a:rPr lang="en-US" smtClean="0"/>
              <a:t>5</a:t>
            </a:fld>
            <a:endParaRPr lang="en-US"/>
          </a:p>
        </p:txBody>
      </p:sp>
    </p:spTree>
    <p:extLst>
      <p:ext uri="{BB962C8B-B14F-4D97-AF65-F5344CB8AC3E}">
        <p14:creationId xmlns:p14="http://schemas.microsoft.com/office/powerpoint/2010/main" val="255939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11D0F1-41CB-434A-9A7D-A004783C8CEF}" type="slidenum">
              <a:rPr lang="en-US" smtClean="0"/>
              <a:t>9</a:t>
            </a:fld>
            <a:endParaRPr lang="en-US"/>
          </a:p>
        </p:txBody>
      </p:sp>
    </p:spTree>
    <p:extLst>
      <p:ext uri="{BB962C8B-B14F-4D97-AF65-F5344CB8AC3E}">
        <p14:creationId xmlns:p14="http://schemas.microsoft.com/office/powerpoint/2010/main" val="240488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Romney</a:t>
            </a:r>
            <a:r>
              <a:rPr lang="en-US" baseline="0" dirty="0"/>
              <a:t> Care started 4/1/2006</a:t>
            </a:r>
          </a:p>
          <a:p>
            <a:r>
              <a:rPr lang="en-US" baseline="0" dirty="0"/>
              <a:t>Naloxone program started in Boston and Cambridge in 2006, then statewide in 12/2007</a:t>
            </a:r>
          </a:p>
          <a:p>
            <a:r>
              <a:rPr lang="en-US" baseline="0" dirty="0"/>
              <a:t>Buprenorphine expanded statewide in 2007 to 14 CHCs</a:t>
            </a:r>
          </a:p>
          <a:p>
            <a:r>
              <a:rPr lang="en-US" baseline="0" dirty="0"/>
              <a:t>Police and Fire: Quincy Police and Revere Fire started carrying naloxone in 2010</a:t>
            </a:r>
          </a:p>
          <a:p>
            <a:r>
              <a:rPr lang="en-US" baseline="0" dirty="0"/>
              <a:t>Legislature and BORIM required </a:t>
            </a:r>
            <a:r>
              <a:rPr lang="en-US" baseline="0" dirty="0" err="1"/>
              <a:t>SafeOpioid</a:t>
            </a:r>
            <a:r>
              <a:rPr lang="en-US" baseline="0" dirty="0"/>
              <a:t> Prescribing for re-licensure 2010</a:t>
            </a:r>
          </a:p>
          <a:p>
            <a:r>
              <a:rPr lang="en-US" baseline="0" dirty="0" err="1"/>
              <a:t>Gov</a:t>
            </a:r>
            <a:r>
              <a:rPr lang="en-US" baseline="0" dirty="0"/>
              <a:t> Patrick declared state emergency 3/27/2014 </a:t>
            </a:r>
            <a:r>
              <a:rPr lang="en-US" baseline="0" dirty="0">
                <a:sym typeface="Wingdings"/>
              </a:rPr>
              <a:t> pharmacy standing order, all police and fire able to carry naloxone, PMP becomes mandatory</a:t>
            </a:r>
          </a:p>
          <a:p>
            <a:r>
              <a:rPr lang="en-US" baseline="0" dirty="0" err="1">
                <a:sym typeface="Wingdings"/>
              </a:rPr>
              <a:t>Gov</a:t>
            </a:r>
            <a:r>
              <a:rPr lang="en-US" baseline="0" dirty="0">
                <a:sym typeface="Wingdings"/>
              </a:rPr>
              <a:t> Baker commission requires checking PMP with every opioid prescription, limits first time prescription to no more than 7 day supply</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13</a:t>
            </a:fld>
            <a:endParaRPr lang="en-US"/>
          </a:p>
        </p:txBody>
      </p:sp>
    </p:spTree>
    <p:extLst>
      <p:ext uri="{BB962C8B-B14F-4D97-AF65-F5344CB8AC3E}">
        <p14:creationId xmlns:p14="http://schemas.microsoft.com/office/powerpoint/2010/main" val="81457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Romney</a:t>
            </a:r>
            <a:r>
              <a:rPr lang="en-US" baseline="0" dirty="0"/>
              <a:t> Care started 4/1/2006</a:t>
            </a:r>
          </a:p>
          <a:p>
            <a:r>
              <a:rPr lang="en-US" baseline="0" dirty="0"/>
              <a:t>Naloxone program started in Boston and Cambridge in 2006, then statewide in 12/2007</a:t>
            </a:r>
          </a:p>
          <a:p>
            <a:r>
              <a:rPr lang="en-US" baseline="0" dirty="0"/>
              <a:t>Buprenorphine expanded statewide in 2007 to 14 CHCs</a:t>
            </a:r>
          </a:p>
          <a:p>
            <a:r>
              <a:rPr lang="en-US" baseline="0" dirty="0"/>
              <a:t>Police and Fire: Quincy Police and Revere Fire started carrying naloxone in 2010</a:t>
            </a:r>
          </a:p>
          <a:p>
            <a:r>
              <a:rPr lang="en-US" baseline="0" dirty="0"/>
              <a:t>Legislature and BORIM required </a:t>
            </a:r>
            <a:r>
              <a:rPr lang="en-US" baseline="0" dirty="0" err="1"/>
              <a:t>SafeOpioid</a:t>
            </a:r>
            <a:r>
              <a:rPr lang="en-US" baseline="0" dirty="0"/>
              <a:t> Prescribing for re-licensure 2010</a:t>
            </a:r>
          </a:p>
          <a:p>
            <a:r>
              <a:rPr lang="en-US" baseline="0" dirty="0" err="1"/>
              <a:t>Gov</a:t>
            </a:r>
            <a:r>
              <a:rPr lang="en-US" baseline="0" dirty="0"/>
              <a:t> Patrick declared state emergency 3/27/2014 </a:t>
            </a:r>
            <a:r>
              <a:rPr lang="en-US" baseline="0" dirty="0">
                <a:sym typeface="Wingdings"/>
              </a:rPr>
              <a:t> pharmacy standing order, all police and fire able to carry naloxone, PMP becomes mandatory</a:t>
            </a:r>
          </a:p>
          <a:p>
            <a:r>
              <a:rPr lang="en-US" baseline="0" dirty="0" err="1">
                <a:sym typeface="Wingdings"/>
              </a:rPr>
              <a:t>Gov</a:t>
            </a:r>
            <a:r>
              <a:rPr lang="en-US" baseline="0" dirty="0">
                <a:sym typeface="Wingdings"/>
              </a:rPr>
              <a:t> Baker commission requires checking PMP with every opioid prescription, limits first time prescription to no more than 7 day supply</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14</a:t>
            </a:fld>
            <a:endParaRPr lang="en-US"/>
          </a:p>
        </p:txBody>
      </p:sp>
    </p:spTree>
    <p:extLst>
      <p:ext uri="{BB962C8B-B14F-4D97-AF65-F5344CB8AC3E}">
        <p14:creationId xmlns:p14="http://schemas.microsoft.com/office/powerpoint/2010/main" val="281996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15</a:t>
            </a:fld>
            <a:endParaRPr lang="en-US"/>
          </a:p>
        </p:txBody>
      </p:sp>
    </p:spTree>
    <p:extLst>
      <p:ext uri="{BB962C8B-B14F-4D97-AF65-F5344CB8AC3E}">
        <p14:creationId xmlns:p14="http://schemas.microsoft.com/office/powerpoint/2010/main" val="359585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10"/>
          </p:nvPr>
        </p:nvSpPr>
        <p:spPr/>
        <p:txBody>
          <a:bodyPr/>
          <a:lstStyle/>
          <a:p>
            <a:fld id="{F0C4BAE4-A4DC-44DE-9D42-53BBFF1C4D41}" type="slidenum">
              <a:rPr lang="en-US" smtClean="0"/>
              <a:t>18</a:t>
            </a:fld>
            <a:endParaRPr lang="en-US"/>
          </a:p>
        </p:txBody>
      </p:sp>
    </p:spTree>
    <p:extLst>
      <p:ext uri="{BB962C8B-B14F-4D97-AF65-F5344CB8AC3E}">
        <p14:creationId xmlns:p14="http://schemas.microsoft.com/office/powerpoint/2010/main" val="230120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252" indent="-218252">
              <a:lnSpc>
                <a:spcPct val="80000"/>
              </a:lnSpc>
            </a:pPr>
            <a:r>
              <a:rPr lang="en-US" sz="1000" dirty="0"/>
              <a:t>15.	Doe-</a:t>
            </a:r>
            <a:r>
              <a:rPr lang="en-US" sz="1000" dirty="0" err="1"/>
              <a:t>Simkins</a:t>
            </a:r>
            <a:r>
              <a:rPr lang="en-US" sz="1000" dirty="0"/>
              <a:t> M, Walley AY, Epstein A, Moyer P. Bystander-administered intranasal naloxone for opioid overdose. American Journal of Public Health 2008;Accepted</a:t>
            </a:r>
          </a:p>
          <a:p>
            <a:pPr marL="218252" indent="-218252">
              <a:lnSpc>
                <a:spcPct val="80000"/>
              </a:lnSpc>
            </a:pPr>
            <a:r>
              <a:rPr lang="en-US" sz="1000" dirty="0"/>
              <a:t>16.	Sherman SG, Gann DS, Scott G, </a:t>
            </a:r>
            <a:r>
              <a:rPr lang="en-US" sz="1000" dirty="0" err="1"/>
              <a:t>Carlberg</a:t>
            </a:r>
            <a:r>
              <a:rPr lang="en-US" sz="1000" dirty="0"/>
              <a:t> S, </a:t>
            </a:r>
            <a:r>
              <a:rPr lang="en-US" sz="1000" dirty="0" err="1"/>
              <a:t>Bigg</a:t>
            </a:r>
            <a:r>
              <a:rPr lang="en-US" sz="1000" dirty="0"/>
              <a:t> D, </a:t>
            </a:r>
            <a:r>
              <a:rPr lang="en-US" sz="1000" dirty="0" err="1"/>
              <a:t>Heimer</a:t>
            </a:r>
            <a:r>
              <a:rPr lang="en-US" sz="1000" dirty="0"/>
              <a:t> R. A qualitative study of overdose responses among Chicago IDUs. Harm </a:t>
            </a:r>
            <a:r>
              <a:rPr lang="en-US" sz="1000" dirty="0" err="1"/>
              <a:t>Reduct</a:t>
            </a:r>
            <a:r>
              <a:rPr lang="en-US" sz="1000" dirty="0"/>
              <a:t> J 2008;5:2.</a:t>
            </a:r>
          </a:p>
          <a:p>
            <a:pPr marL="218252" indent="-218252">
              <a:lnSpc>
                <a:spcPct val="80000"/>
              </a:lnSpc>
            </a:pPr>
            <a:r>
              <a:rPr lang="en-US" sz="1000" dirty="0"/>
              <a:t>Sherman SG, Gann DS, Tobin KE, </a:t>
            </a:r>
            <a:r>
              <a:rPr lang="en-US" sz="1000" dirty="0" err="1"/>
              <a:t>Latkin</a:t>
            </a:r>
            <a:r>
              <a:rPr lang="en-US" sz="1000" dirty="0"/>
              <a:t> CA, Welsh C, </a:t>
            </a:r>
            <a:r>
              <a:rPr lang="en-US" sz="1000" dirty="0" err="1"/>
              <a:t>Bielenson</a:t>
            </a:r>
            <a:r>
              <a:rPr lang="en-US" sz="1000" dirty="0"/>
              <a:t> P. "The life they save may be mine": Diffusion of overdose prevention information from a city sponsored programme. </a:t>
            </a:r>
            <a:r>
              <a:rPr lang="en-US" sz="1000" dirty="0" err="1"/>
              <a:t>Int</a:t>
            </a:r>
            <a:r>
              <a:rPr lang="en-US" sz="1000" dirty="0"/>
              <a:t> J Drug Policy 2008;:[Epub ahead of print].</a:t>
            </a:r>
          </a:p>
          <a:p>
            <a:pPr marL="218252" indent="-218252">
              <a:lnSpc>
                <a:spcPct val="80000"/>
              </a:lnSpc>
            </a:pPr>
            <a:r>
              <a:rPr lang="en-US" sz="1000" dirty="0"/>
              <a:t>19.	</a:t>
            </a:r>
            <a:r>
              <a:rPr lang="en-US" sz="1000" dirty="0" err="1"/>
              <a:t>Strang</a:t>
            </a:r>
            <a:r>
              <a:rPr lang="en-US" sz="1000" dirty="0"/>
              <a:t> J, Manning V, </a:t>
            </a:r>
            <a:r>
              <a:rPr lang="en-US" sz="1000" dirty="0" err="1"/>
              <a:t>Mayet</a:t>
            </a:r>
            <a:r>
              <a:rPr lang="en-US" sz="1000" dirty="0"/>
              <a:t> S, Best D, </a:t>
            </a:r>
            <a:r>
              <a:rPr lang="en-US" sz="1000" dirty="0" err="1"/>
              <a:t>Titherington</a:t>
            </a:r>
            <a:r>
              <a:rPr lang="en-US" sz="1000" dirty="0"/>
              <a:t> E, Santana L et al. Overdose training and take-home naloxone for opiate users: prospective cohort study of impact on knowledge and attitudes and subsequent management of overdoses. Addiction 2008;103(10):1648-57.</a:t>
            </a:r>
          </a:p>
          <a:p>
            <a:pPr marL="218252" indent="-218252">
              <a:lnSpc>
                <a:spcPct val="80000"/>
              </a:lnSpc>
            </a:pPr>
            <a:r>
              <a:rPr lang="en-US" sz="1000" dirty="0"/>
              <a:t>24.	</a:t>
            </a:r>
            <a:r>
              <a:rPr lang="en-US" sz="1000" dirty="0" err="1"/>
              <a:t>Dettmer</a:t>
            </a:r>
            <a:r>
              <a:rPr lang="en-US" sz="1000" dirty="0"/>
              <a:t> K, Saunders B, </a:t>
            </a:r>
            <a:r>
              <a:rPr lang="en-US" sz="1000" dirty="0" err="1"/>
              <a:t>Strang</a:t>
            </a:r>
            <a:r>
              <a:rPr lang="en-US" sz="1000" dirty="0"/>
              <a:t> J. Take home naloxone and the prevention of deaths from opiate overdose: two pilot schemes. BMJ 2001;322(7291):895-6.</a:t>
            </a:r>
          </a:p>
          <a:p>
            <a:pPr marL="218252" indent="-218252">
              <a:lnSpc>
                <a:spcPct val="80000"/>
              </a:lnSpc>
            </a:pPr>
            <a:r>
              <a:rPr lang="en-US" sz="1000" dirty="0"/>
              <a:t>25.	</a:t>
            </a:r>
            <a:r>
              <a:rPr lang="en-US" sz="1000" dirty="0" err="1"/>
              <a:t>Galea</a:t>
            </a:r>
            <a:r>
              <a:rPr lang="en-US" sz="1000" dirty="0"/>
              <a:t> S, Worthington N, Piper TM, Nandi VV, Curtis M, Rosenthal DM. Provision of naloxone to injection drug users as an overdose prevention strategy: early evidence from a pilot study in New York City. Addict </a:t>
            </a:r>
            <a:r>
              <a:rPr lang="en-US" sz="1000" dirty="0" err="1"/>
              <a:t>Behav</a:t>
            </a:r>
            <a:r>
              <a:rPr lang="en-US" sz="1000" dirty="0"/>
              <a:t> 2006;31(5):907-12.</a:t>
            </a:r>
          </a:p>
          <a:p>
            <a:pPr marL="218252" indent="-218252">
              <a:lnSpc>
                <a:spcPct val="80000"/>
              </a:lnSpc>
            </a:pPr>
            <a:r>
              <a:rPr lang="en-US" sz="1000" dirty="0"/>
              <a:t>26.	</a:t>
            </a:r>
            <a:r>
              <a:rPr lang="en-US" sz="1000" dirty="0" err="1"/>
              <a:t>Lagu</a:t>
            </a:r>
            <a:r>
              <a:rPr lang="en-US" sz="1000" dirty="0"/>
              <a:t> T, Anderson BJ, Stein M. Overdoses among friends: drug users are willing to administer naloxone to others. J </a:t>
            </a:r>
            <a:r>
              <a:rPr lang="en-US" sz="1000" dirty="0" err="1"/>
              <a:t>Subst</a:t>
            </a:r>
            <a:r>
              <a:rPr lang="en-US" sz="1000" dirty="0"/>
              <a:t> Abuse Treat 2006;30(2):129-33.</a:t>
            </a:r>
          </a:p>
          <a:p>
            <a:pPr marL="218252" indent="-218252">
              <a:lnSpc>
                <a:spcPct val="80000"/>
              </a:lnSpc>
            </a:pPr>
            <a:r>
              <a:rPr lang="en-US" sz="1000" dirty="0"/>
              <a:t>Maxwell S, </a:t>
            </a:r>
            <a:r>
              <a:rPr lang="en-US" sz="1000" dirty="0" err="1"/>
              <a:t>Bigg</a:t>
            </a:r>
            <a:r>
              <a:rPr lang="en-US" sz="1000" dirty="0"/>
              <a:t> D, </a:t>
            </a:r>
            <a:r>
              <a:rPr lang="en-US" sz="1000" dirty="0" err="1"/>
              <a:t>Stanczykiewicz</a:t>
            </a:r>
            <a:r>
              <a:rPr lang="en-US" sz="1000" dirty="0"/>
              <a:t> K, </a:t>
            </a:r>
            <a:r>
              <a:rPr lang="en-US" sz="1000" dirty="0" err="1"/>
              <a:t>Carlberg-Racich</a:t>
            </a:r>
            <a:r>
              <a:rPr lang="en-US" sz="1000" dirty="0"/>
              <a:t> S. Prescribing naloxone to actively injecting heroin users: a program to reduce heroin overdose deaths. J Addict Dis 2006;25(3):89-96. </a:t>
            </a:r>
          </a:p>
          <a:p>
            <a:pPr marL="218252" indent="-218252">
              <a:lnSpc>
                <a:spcPct val="80000"/>
              </a:lnSpc>
            </a:pPr>
            <a:r>
              <a:rPr lang="en-US" sz="1000" dirty="0"/>
              <a:t>28.	Piper TM, </a:t>
            </a:r>
            <a:r>
              <a:rPr lang="en-US" sz="1000" dirty="0" err="1"/>
              <a:t>Rudenstine</a:t>
            </a:r>
            <a:r>
              <a:rPr lang="en-US" sz="1000" dirty="0"/>
              <a:t> S, </a:t>
            </a:r>
            <a:r>
              <a:rPr lang="en-US" sz="1000" dirty="0" err="1"/>
              <a:t>Stancliff</a:t>
            </a:r>
            <a:r>
              <a:rPr lang="en-US" sz="1000" dirty="0"/>
              <a:t> S, Sherman S, Nandi V, Clear A et al. Overdose prevention for injection drug users: lessons learned from naloxone training and distribution programs in New York City. Harm </a:t>
            </a:r>
            <a:r>
              <a:rPr lang="en-US" sz="1000" dirty="0" err="1"/>
              <a:t>Reduct</a:t>
            </a:r>
            <a:r>
              <a:rPr lang="en-US" sz="1000" dirty="0"/>
              <a:t> J 2007;4:3.</a:t>
            </a:r>
          </a:p>
          <a:p>
            <a:pPr marL="218252" indent="-218252">
              <a:lnSpc>
                <a:spcPct val="80000"/>
              </a:lnSpc>
            </a:pPr>
            <a:r>
              <a:rPr lang="en-US" sz="1000" dirty="0"/>
              <a:t>Piper TM, </a:t>
            </a:r>
            <a:r>
              <a:rPr lang="en-US" sz="1000" dirty="0" err="1"/>
              <a:t>Stancliff</a:t>
            </a:r>
            <a:r>
              <a:rPr lang="en-US" sz="1000" dirty="0"/>
              <a:t> S, </a:t>
            </a:r>
            <a:r>
              <a:rPr lang="en-US" sz="1000" dirty="0" err="1"/>
              <a:t>Rudenstine</a:t>
            </a:r>
            <a:r>
              <a:rPr lang="en-US" sz="1000" dirty="0"/>
              <a:t> S, Sherman S, Nandi V, Clear A et al. Evaluation of a naloxone distribution and administration program in New York City. </a:t>
            </a:r>
            <a:r>
              <a:rPr lang="en-US" sz="1000" dirty="0" err="1"/>
              <a:t>Subst</a:t>
            </a:r>
            <a:r>
              <a:rPr lang="en-US" sz="1000" dirty="0"/>
              <a:t> Use Misuse 2008;43(7):858-70.</a:t>
            </a:r>
          </a:p>
          <a:p>
            <a:pPr marL="218252" indent="-218252">
              <a:lnSpc>
                <a:spcPct val="80000"/>
              </a:lnSpc>
            </a:pPr>
            <a:r>
              <a:rPr lang="en-US" sz="1000" dirty="0"/>
              <a:t>84.	</a:t>
            </a:r>
            <a:r>
              <a:rPr lang="en-US" sz="1000" dirty="0" err="1"/>
              <a:t>Loimer</a:t>
            </a:r>
            <a:r>
              <a:rPr lang="en-US" sz="1000" dirty="0"/>
              <a:t> N, Hofmann P, Chaudhry HR. Nasal administration of naloxone is as effective as the intravenous route in opiate addicts. </a:t>
            </a:r>
            <a:r>
              <a:rPr lang="en-US" sz="1000" dirty="0" err="1"/>
              <a:t>Int</a:t>
            </a:r>
            <a:r>
              <a:rPr lang="en-US" sz="1000" dirty="0"/>
              <a:t> J Addict 1994;29(6):819-27.</a:t>
            </a:r>
          </a:p>
          <a:p>
            <a:pPr marL="218252" indent="-218252">
              <a:lnSpc>
                <a:spcPct val="80000"/>
              </a:lnSpc>
            </a:pPr>
            <a:r>
              <a:rPr lang="en-US" sz="1000" dirty="0"/>
              <a:t>85.	Seal KH, Downing M, </a:t>
            </a:r>
            <a:r>
              <a:rPr lang="en-US" sz="1000" dirty="0" err="1"/>
              <a:t>Kral</a:t>
            </a:r>
            <a:r>
              <a:rPr lang="en-US" sz="1000" dirty="0"/>
              <a:t> AH, Singleton-Banks S, Hammond JP, </a:t>
            </a:r>
            <a:r>
              <a:rPr lang="en-US" sz="1000" dirty="0" err="1"/>
              <a:t>Lorvick</a:t>
            </a:r>
            <a:r>
              <a:rPr lang="en-US" sz="1000" dirty="0"/>
              <a:t> J et al. Attitudes about prescribing take-home naloxone to injection drug users for the management of heroin overdose: a survey of street-recruited injectors in the San Francisco Bay Area. J Urban Health 2003;80(2):291-301.</a:t>
            </a:r>
          </a:p>
          <a:p>
            <a:pPr marL="218252" indent="-218252">
              <a:lnSpc>
                <a:spcPct val="80000"/>
              </a:lnSpc>
            </a:pPr>
            <a:r>
              <a:rPr lang="en-US" sz="1000" dirty="0"/>
              <a:t>86.	Seal KH, </a:t>
            </a:r>
            <a:r>
              <a:rPr lang="en-US" sz="1000" dirty="0" err="1"/>
              <a:t>Thawley</a:t>
            </a:r>
            <a:r>
              <a:rPr lang="en-US" sz="1000" dirty="0"/>
              <a:t> R, Gee L, Bamberger J, </a:t>
            </a:r>
            <a:r>
              <a:rPr lang="en-US" sz="1000" dirty="0" err="1"/>
              <a:t>Kral</a:t>
            </a:r>
            <a:r>
              <a:rPr lang="en-US" sz="1000" dirty="0"/>
              <a:t> AH, </a:t>
            </a:r>
            <a:r>
              <a:rPr lang="en-US" sz="1000" dirty="0" err="1"/>
              <a:t>Ciccarone</a:t>
            </a:r>
            <a:r>
              <a:rPr lang="en-US" sz="1000" dirty="0"/>
              <a:t> D et al. Naloxone distribution and cardiopulmonary resuscitation training for injection drug users to prevent heroin overdose death: a pilot intervention study. J Urban Health 2005;82(2):303-11.</a:t>
            </a:r>
          </a:p>
          <a:p>
            <a:pPr marL="218252" indent="-218252">
              <a:lnSpc>
                <a:spcPct val="80000"/>
              </a:lnSpc>
            </a:pPr>
            <a:r>
              <a:rPr lang="en-US" sz="1000" dirty="0"/>
              <a:t>87.	Tobin KE, Sherman SG, </a:t>
            </a:r>
            <a:r>
              <a:rPr lang="en-US" sz="1000" dirty="0" err="1"/>
              <a:t>Beilenson</a:t>
            </a:r>
            <a:r>
              <a:rPr lang="en-US" sz="1000" dirty="0"/>
              <a:t> P, Welsh C, </a:t>
            </a:r>
            <a:r>
              <a:rPr lang="en-US" sz="1000" dirty="0" err="1"/>
              <a:t>Latkin</a:t>
            </a:r>
            <a:r>
              <a:rPr lang="en-US" sz="1000" dirty="0"/>
              <a:t> CA. Evaluation of the Staying Alive programme: Training injection drug users to properly administer naloxone and save lives. </a:t>
            </a:r>
            <a:r>
              <a:rPr lang="en-US" sz="1000" dirty="0" err="1"/>
              <a:t>Int</a:t>
            </a:r>
            <a:r>
              <a:rPr lang="en-US" sz="1000" dirty="0"/>
              <a:t> J Drug Policy 2008;</a:t>
            </a:r>
          </a:p>
          <a:p>
            <a:pPr marL="218252" indent="-218252">
              <a:lnSpc>
                <a:spcPct val="80000"/>
              </a:lnSpc>
            </a:pPr>
            <a:r>
              <a:rPr lang="en-US" sz="1000" dirty="0"/>
              <a:t>88.	Green TC, </a:t>
            </a:r>
            <a:r>
              <a:rPr lang="en-US" sz="1000" dirty="0" err="1"/>
              <a:t>Heimer</a:t>
            </a:r>
            <a:r>
              <a:rPr lang="en-US" sz="1000" dirty="0"/>
              <a:t> R, </a:t>
            </a:r>
            <a:r>
              <a:rPr lang="en-US" sz="1000" dirty="0" err="1"/>
              <a:t>Grau</a:t>
            </a:r>
            <a:r>
              <a:rPr lang="en-US" sz="1000" dirty="0"/>
              <a:t> LE. Distinguishing signs of opioid overdose and indication for naloxone: an evaluation of six overdose training and naloxone distribution programs in the United States. Addiction 2008;103(6):979-89.</a:t>
            </a:r>
          </a:p>
          <a:p>
            <a:pPr marL="218252" indent="-218252">
              <a:lnSpc>
                <a:spcPct val="80000"/>
              </a:lnSpc>
            </a:pPr>
            <a:endParaRPr lang="en-US" sz="1000" dirty="0"/>
          </a:p>
          <a:p>
            <a:endParaRPr lang="en-US" sz="1000" dirty="0"/>
          </a:p>
        </p:txBody>
      </p:sp>
      <p:sp>
        <p:nvSpPr>
          <p:cNvPr id="4" name="Slide Number Placeholder 3"/>
          <p:cNvSpPr>
            <a:spLocks noGrp="1"/>
          </p:cNvSpPr>
          <p:nvPr>
            <p:ph type="sldNum" sz="quarter" idx="10"/>
          </p:nvPr>
        </p:nvSpPr>
        <p:spPr/>
        <p:txBody>
          <a:bodyPr/>
          <a:lstStyle/>
          <a:p>
            <a:fld id="{8D3E45F8-755F-4B5B-BC7E-2C78D800796F}" type="slidenum">
              <a:rPr lang="en-US" smtClean="0"/>
              <a:t>19</a:t>
            </a:fld>
            <a:endParaRPr lang="en-US"/>
          </a:p>
        </p:txBody>
      </p:sp>
    </p:spTree>
    <p:extLst>
      <p:ext uri="{BB962C8B-B14F-4D97-AF65-F5344CB8AC3E}">
        <p14:creationId xmlns:p14="http://schemas.microsoft.com/office/powerpoint/2010/main" val="171745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4/28/19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4/28/19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4/28/19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4/28/19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4/28/19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4/28/19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4/28/19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4/28/19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4/28/19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9" name="Picture 8" descr="BUSM-SubBrand01.png">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03391" y="6215410"/>
            <a:ext cx="1825936" cy="5424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prescribetoprevent.org/patient-education/videos/"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0.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11" Type="http://schemas.openxmlformats.org/officeDocument/2006/relationships/image" Target="../media/image38.jpg"/><Relationship Id="rId5" Type="http://schemas.openxmlformats.org/officeDocument/2006/relationships/image" Target="../media/image34.png"/><Relationship Id="rId10" Type="http://schemas.openxmlformats.org/officeDocument/2006/relationships/image" Target="../media/image37.jpg"/><Relationship Id="rId4" Type="http://schemas.openxmlformats.org/officeDocument/2006/relationships/image" Target="../media/image33.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wgal.com/article/police-raising-concerns-about-narcan-parties-offering-drugs-and-antidote-to-users/9165193" TargetMode="External"/><Relationship Id="rId2" Type="http://schemas.openxmlformats.org/officeDocument/2006/relationships/hyperlink" Target="http://www.upgruv.com/lawmakers-hesitant-to-expand-narcan-access-1957206979.html"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prescribetoprevent.org/patient-education/videos/" TargetMode="External"/><Relationship Id="rId5" Type="http://schemas.openxmlformats.org/officeDocument/2006/relationships/image" Target="../media/image36.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6477000" cy="1798637"/>
          </a:xfrm>
        </p:spPr>
        <p:txBody>
          <a:bodyPr>
            <a:noAutofit/>
          </a:bodyPr>
          <a:lstStyle/>
          <a:p>
            <a:r>
              <a:rPr lang="en-US" sz="4000" dirty="0">
                <a:latin typeface="Calibri" charset="0"/>
              </a:rPr>
              <a:t>Optimizing Safety in People who use Substances</a:t>
            </a:r>
          </a:p>
        </p:txBody>
      </p:sp>
      <p:sp>
        <p:nvSpPr>
          <p:cNvPr id="3" name="Subtitle 2"/>
          <p:cNvSpPr>
            <a:spLocks noGrp="1"/>
          </p:cNvSpPr>
          <p:nvPr>
            <p:ph type="subTitle" idx="1"/>
          </p:nvPr>
        </p:nvSpPr>
        <p:spPr>
          <a:xfrm>
            <a:off x="1543538" y="3429000"/>
            <a:ext cx="9104924" cy="3124200"/>
          </a:xfrm>
        </p:spPr>
        <p:txBody>
          <a:bodyPr>
            <a:normAutofit/>
          </a:bodyPr>
          <a:lstStyle/>
          <a:p>
            <a:pPr>
              <a:lnSpc>
                <a:spcPct val="80000"/>
              </a:lnSpc>
              <a:spcBef>
                <a:spcPct val="20000"/>
              </a:spcBef>
            </a:pPr>
            <a:endParaRPr lang="en-US" dirty="0">
              <a:solidFill>
                <a:schemeClr val="bg2">
                  <a:lumMod val="25000"/>
                </a:schemeClr>
              </a:solidFill>
              <a:latin typeface="Calibri" charset="0"/>
            </a:endParaRPr>
          </a:p>
          <a:p>
            <a:pPr>
              <a:lnSpc>
                <a:spcPct val="80000"/>
              </a:lnSpc>
              <a:spcBef>
                <a:spcPct val="20000"/>
              </a:spcBef>
            </a:pPr>
            <a:r>
              <a:rPr lang="en-US" dirty="0">
                <a:solidFill>
                  <a:schemeClr val="bg2">
                    <a:lumMod val="25000"/>
                  </a:schemeClr>
                </a:solidFill>
                <a:latin typeface="Calibri" charset="0"/>
              </a:rPr>
              <a:t>Alex Walley</a:t>
            </a:r>
          </a:p>
          <a:p>
            <a:pPr>
              <a:lnSpc>
                <a:spcPct val="80000"/>
              </a:lnSpc>
              <a:spcBef>
                <a:spcPct val="20000"/>
              </a:spcBef>
            </a:pPr>
            <a:r>
              <a:rPr lang="en-US" dirty="0">
                <a:solidFill>
                  <a:schemeClr val="bg2">
                    <a:lumMod val="25000"/>
                  </a:schemeClr>
                </a:solidFill>
                <a:latin typeface="Calibri" charset="0"/>
              </a:rPr>
              <a:t> </a:t>
            </a:r>
          </a:p>
          <a:p>
            <a:pPr>
              <a:lnSpc>
                <a:spcPct val="80000"/>
              </a:lnSpc>
              <a:spcBef>
                <a:spcPct val="20000"/>
              </a:spcBef>
            </a:pPr>
            <a:r>
              <a:rPr lang="en-US" dirty="0">
                <a:solidFill>
                  <a:schemeClr val="bg2">
                    <a:lumMod val="25000"/>
                  </a:schemeClr>
                </a:solidFill>
                <a:latin typeface="Calibri" charset="0"/>
              </a:rPr>
              <a:t>CRIT/FIT/JFIT/AFIT </a:t>
            </a:r>
            <a:r>
              <a:rPr lang="mr-IN" dirty="0">
                <a:solidFill>
                  <a:schemeClr val="bg2">
                    <a:lumMod val="25000"/>
                  </a:schemeClr>
                </a:solidFill>
                <a:latin typeface="Calibri" charset="0"/>
              </a:rPr>
              <a:t>–</a:t>
            </a:r>
            <a:r>
              <a:rPr lang="en-US" dirty="0">
                <a:solidFill>
                  <a:schemeClr val="bg2">
                    <a:lumMod val="25000"/>
                  </a:schemeClr>
                </a:solidFill>
                <a:latin typeface="Calibri" charset="0"/>
              </a:rPr>
              <a:t> April 2019</a:t>
            </a:r>
          </a:p>
          <a:p>
            <a:endParaRPr lang="en-US" dirty="0">
              <a:solidFill>
                <a:schemeClr val="tx2"/>
              </a:solidFill>
            </a:endParaRPr>
          </a:p>
        </p:txBody>
      </p:sp>
      <p:pic>
        <p:nvPicPr>
          <p:cNvPr id="4" name="Picture 3" descr="IMG_0113.JPG">
            <a:extLst>
              <a:ext uri="{FF2B5EF4-FFF2-40B4-BE49-F238E27FC236}">
                <a16:creationId xmlns:a16="http://schemas.microsoft.com/office/drawing/2014/main" id="{42368DA4-0337-9540-8C54-B4D8733A2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87" y="600297"/>
            <a:ext cx="3094270" cy="2320703"/>
          </a:xfrm>
          <a:prstGeom prst="rect">
            <a:avLst/>
          </a:prstGeom>
        </p:spPr>
      </p:pic>
    </p:spTree>
    <p:extLst>
      <p:ext uri="{BB962C8B-B14F-4D97-AF65-F5344CB8AC3E}">
        <p14:creationId xmlns:p14="http://schemas.microsoft.com/office/powerpoint/2010/main" val="253084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500" y="6172200"/>
            <a:ext cx="6777900" cy="738664"/>
          </a:xfrm>
          <a:prstGeom prst="rect">
            <a:avLst/>
          </a:prstGeom>
        </p:spPr>
        <p:txBody>
          <a:bodyPr wrap="square">
            <a:spAutoFit/>
          </a:bodyPr>
          <a:lstStyle/>
          <a:p>
            <a:r>
              <a:rPr lang="fr-FR" sz="1400" dirty="0">
                <a:solidFill>
                  <a:srgbClr val="06204C"/>
                </a:solidFill>
              </a:rPr>
              <a:t>Marshall, B. et al. (2011). </a:t>
            </a:r>
            <a:r>
              <a:rPr lang="en-US" sz="1400" dirty="0">
                <a:solidFill>
                  <a:srgbClr val="06204C"/>
                </a:solidFill>
              </a:rPr>
              <a:t>Reduction in overdose mortality after the opening of </a:t>
            </a:r>
          </a:p>
          <a:p>
            <a:r>
              <a:rPr lang="en-US" sz="1400" dirty="0">
                <a:solidFill>
                  <a:srgbClr val="06204C"/>
                </a:solidFill>
              </a:rPr>
              <a:t>North America’s first medically supervised safer injecting facility: a retrospective </a:t>
            </a:r>
          </a:p>
          <a:p>
            <a:r>
              <a:rPr lang="en-US" sz="1400" dirty="0">
                <a:solidFill>
                  <a:srgbClr val="06204C"/>
                </a:solidFill>
              </a:rPr>
              <a:t>population-based study.</a:t>
            </a:r>
            <a:r>
              <a:rPr lang="fr-FR" sz="1400" dirty="0">
                <a:solidFill>
                  <a:srgbClr val="06204C"/>
                </a:solidFill>
              </a:rPr>
              <a:t> </a:t>
            </a:r>
            <a:r>
              <a:rPr lang="fr-FR" sz="1400" i="1" dirty="0">
                <a:solidFill>
                  <a:srgbClr val="06204C"/>
                </a:solidFill>
              </a:rPr>
              <a:t>Lancet</a:t>
            </a:r>
            <a:r>
              <a:rPr lang="fr-FR" sz="1400" dirty="0">
                <a:solidFill>
                  <a:srgbClr val="06204C"/>
                </a:solidFill>
              </a:rPr>
              <a:t>, </a:t>
            </a:r>
            <a:r>
              <a:rPr lang="fr-FR" sz="1400" i="1" dirty="0">
                <a:solidFill>
                  <a:srgbClr val="06204C"/>
                </a:solidFill>
              </a:rPr>
              <a:t>377</a:t>
            </a:r>
            <a:r>
              <a:rPr lang="fr-FR" sz="1400" dirty="0">
                <a:solidFill>
                  <a:srgbClr val="06204C"/>
                </a:solidFill>
              </a:rPr>
              <a:t>(9775):1429-37.</a:t>
            </a:r>
            <a:endParaRPr lang="en-US" sz="1400" dirty="0">
              <a:solidFill>
                <a:srgbClr val="06204C"/>
              </a:solidFill>
            </a:endParaRPr>
          </a:p>
        </p:txBody>
      </p:sp>
      <p:sp>
        <p:nvSpPr>
          <p:cNvPr id="6" name="TextBox 5"/>
          <p:cNvSpPr txBox="1"/>
          <p:nvPr/>
        </p:nvSpPr>
        <p:spPr>
          <a:xfrm>
            <a:off x="609457" y="1143000"/>
            <a:ext cx="4648343" cy="4093428"/>
          </a:xfrm>
          <a:prstGeom prst="rect">
            <a:avLst/>
          </a:prstGeom>
          <a:noFill/>
          <a:ln>
            <a:noFill/>
          </a:ln>
        </p:spPr>
        <p:txBody>
          <a:bodyPr wrap="square" rtlCol="0">
            <a:spAutoFit/>
          </a:bodyPr>
          <a:lstStyle/>
          <a:p>
            <a:r>
              <a:rPr lang="en-US" sz="2200" b="1" dirty="0"/>
              <a:t>Methods: </a:t>
            </a:r>
            <a:r>
              <a:rPr lang="en-US" sz="2200" dirty="0"/>
              <a:t>Population-based overdose mortality rates were examined in the 500m surrounding the SIF before and after its opening and compared with before and after rates in the rest of the city of Vancouver. </a:t>
            </a:r>
          </a:p>
          <a:p>
            <a:endParaRPr lang="en-US" sz="2200" dirty="0"/>
          </a:p>
          <a:p>
            <a:r>
              <a:rPr lang="en-US" sz="2200" b="1" dirty="0"/>
              <a:t>Results: </a:t>
            </a:r>
            <a:r>
              <a:rPr lang="en-US" sz="2200" dirty="0"/>
              <a:t>In the area around the SIF overdose mortality </a:t>
            </a:r>
            <a:r>
              <a:rPr lang="en-US" sz="2200" b="1" dirty="0">
                <a:solidFill>
                  <a:srgbClr val="0EABF8"/>
                </a:solidFill>
              </a:rPr>
              <a:t>decreased 35%</a:t>
            </a:r>
            <a:r>
              <a:rPr lang="en-US" sz="2200" b="1" dirty="0"/>
              <a:t>, </a:t>
            </a:r>
            <a:r>
              <a:rPr lang="en-US" sz="2200" dirty="0"/>
              <a:t>compared with a 9.3% reduction in the rest of the city.</a:t>
            </a:r>
          </a:p>
          <a:p>
            <a:endParaRPr lang="en-US" dirty="0"/>
          </a:p>
        </p:txBody>
      </p:sp>
      <p:pic>
        <p:nvPicPr>
          <p:cNvPr id="3" name="Picture 2"/>
          <p:cNvPicPr>
            <a:picLocks noChangeAspect="1"/>
          </p:cNvPicPr>
          <p:nvPr/>
        </p:nvPicPr>
        <p:blipFill>
          <a:blip r:embed="rId2"/>
          <a:stretch>
            <a:fillRect/>
          </a:stretch>
        </p:blipFill>
        <p:spPr>
          <a:xfrm>
            <a:off x="5410056" y="990600"/>
            <a:ext cx="6472121" cy="5128710"/>
          </a:xfrm>
          <a:prstGeom prst="rect">
            <a:avLst/>
          </a:prstGeom>
        </p:spPr>
      </p:pic>
      <p:grpSp>
        <p:nvGrpSpPr>
          <p:cNvPr id="8" name="Group 7"/>
          <p:cNvGrpSpPr/>
          <p:nvPr/>
        </p:nvGrpSpPr>
        <p:grpSpPr>
          <a:xfrm>
            <a:off x="1188156" y="5029200"/>
            <a:ext cx="2850444" cy="1465042"/>
            <a:chOff x="4529667" y="4981222"/>
            <a:chExt cx="2850444" cy="1465042"/>
          </a:xfrm>
        </p:grpSpPr>
        <p:sp>
          <p:nvSpPr>
            <p:cNvPr id="9" name="TextBox 8"/>
            <p:cNvSpPr txBox="1"/>
            <p:nvPr/>
          </p:nvSpPr>
          <p:spPr>
            <a:xfrm>
              <a:off x="4529667" y="5830711"/>
              <a:ext cx="2850444" cy="615553"/>
            </a:xfrm>
            <a:prstGeom prst="rect">
              <a:avLst/>
            </a:prstGeom>
            <a:noFill/>
          </p:spPr>
          <p:txBody>
            <a:bodyPr wrap="square" rtlCol="0">
              <a:spAutoFit/>
            </a:bodyPr>
            <a:lstStyle/>
            <a:p>
              <a:pPr algn="ctr"/>
              <a:r>
                <a:rPr lang="en-US" sz="1600" dirty="0"/>
                <a:t>Slide courtesy of Jessie Gaeta</a:t>
              </a:r>
            </a:p>
            <a:p>
              <a:pPr algn="ctr"/>
              <a:endParaRPr lang="en-US" dirty="0"/>
            </a:p>
          </p:txBody>
        </p:sp>
        <p:pic>
          <p:nvPicPr>
            <p:cNvPr id="10" name="Picture 9"/>
            <p:cNvPicPr>
              <a:picLocks noChangeAspect="1"/>
            </p:cNvPicPr>
            <p:nvPr/>
          </p:nvPicPr>
          <p:blipFill>
            <a:blip r:embed="rId3"/>
            <a:stretch>
              <a:fillRect/>
            </a:stretch>
          </p:blipFill>
          <p:spPr>
            <a:xfrm>
              <a:off x="4910524" y="4981222"/>
              <a:ext cx="2160554" cy="898877"/>
            </a:xfrm>
            <a:prstGeom prst="rect">
              <a:avLst/>
            </a:prstGeom>
          </p:spPr>
        </p:pic>
      </p:grpSp>
      <p:sp>
        <p:nvSpPr>
          <p:cNvPr id="11" name="Rectangle 2"/>
          <p:cNvSpPr txBox="1">
            <a:spLocks noChangeArrowheads="1"/>
          </p:cNvSpPr>
          <p:nvPr/>
        </p:nvSpPr>
        <p:spPr>
          <a:xfrm>
            <a:off x="609600" y="304800"/>
            <a:ext cx="8534400"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dirty="0">
                <a:latin typeface="+mn-lt"/>
              </a:rPr>
              <a:t>SIFs: </a:t>
            </a:r>
            <a:r>
              <a:rPr lang="en-US" dirty="0" err="1">
                <a:latin typeface="+mn-lt"/>
              </a:rPr>
              <a:t>Redcued</a:t>
            </a:r>
            <a:r>
              <a:rPr lang="en-US" dirty="0">
                <a:latin typeface="+mn-lt"/>
              </a:rPr>
              <a:t> Overdose Mortality</a:t>
            </a:r>
          </a:p>
        </p:txBody>
      </p:sp>
    </p:spTree>
    <p:extLst>
      <p:ext uri="{BB962C8B-B14F-4D97-AF65-F5344CB8AC3E}">
        <p14:creationId xmlns:p14="http://schemas.microsoft.com/office/powerpoint/2010/main" val="494626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13" y="1064328"/>
            <a:ext cx="7793305" cy="1325563"/>
          </a:xfrm>
        </p:spPr>
        <p:txBody>
          <a:bodyPr/>
          <a:lstStyle/>
          <a:p>
            <a:r>
              <a:rPr lang="en-US" dirty="0"/>
              <a:t>Legal and Logistical Barriers to SIF</a:t>
            </a:r>
          </a:p>
        </p:txBody>
      </p:sp>
      <p:sp>
        <p:nvSpPr>
          <p:cNvPr id="3" name="Content Placeholder 2"/>
          <p:cNvSpPr>
            <a:spLocks noGrp="1"/>
          </p:cNvSpPr>
          <p:nvPr>
            <p:ph idx="1"/>
          </p:nvPr>
        </p:nvSpPr>
        <p:spPr>
          <a:xfrm>
            <a:off x="838200" y="3193207"/>
            <a:ext cx="10111480" cy="2983755"/>
          </a:xfrm>
        </p:spPr>
        <p:txBody>
          <a:bodyPr>
            <a:normAutofit/>
          </a:bodyPr>
          <a:lstStyle/>
          <a:p>
            <a:pPr marL="514350" indent="-514350">
              <a:buFont typeface="+mj-lt"/>
              <a:buAutoNum type="arabicPeriod"/>
            </a:pPr>
            <a:r>
              <a:rPr lang="en-US" sz="2000" b="1" dirty="0"/>
              <a:t>Federal</a:t>
            </a:r>
            <a:r>
              <a:rPr lang="en-US" sz="2000" dirty="0"/>
              <a:t> crack house statutes make it a crime to maintain a facility for the purpose of using substances</a:t>
            </a:r>
          </a:p>
          <a:p>
            <a:pPr marL="514350" indent="-514350">
              <a:buFont typeface="+mj-lt"/>
              <a:buAutoNum type="arabicPeriod"/>
            </a:pPr>
            <a:r>
              <a:rPr lang="en-US" sz="2000" b="1" dirty="0"/>
              <a:t>State</a:t>
            </a:r>
            <a:r>
              <a:rPr lang="en-US" sz="2000" dirty="0"/>
              <a:t> laws would have to shield programs from local and state law enforcement</a:t>
            </a:r>
          </a:p>
          <a:p>
            <a:pPr marL="514350" indent="-514350">
              <a:buFont typeface="+mj-lt"/>
              <a:buAutoNum type="arabicPeriod"/>
            </a:pPr>
            <a:r>
              <a:rPr lang="en-US" sz="2000" b="1" dirty="0"/>
              <a:t>Local</a:t>
            </a:r>
            <a:r>
              <a:rPr lang="en-US" sz="2000" dirty="0"/>
              <a:t> law enforcement, neighborhoods, and business community would need to support it</a:t>
            </a:r>
          </a:p>
          <a:p>
            <a:pPr marL="514350" indent="-514350">
              <a:buFont typeface="+mj-lt"/>
              <a:buAutoNum type="arabicPeriod"/>
            </a:pPr>
            <a:r>
              <a:rPr lang="en-US" sz="2000" dirty="0"/>
              <a:t>Adequate </a:t>
            </a:r>
            <a:r>
              <a:rPr lang="en-US" sz="2000" b="1" dirty="0"/>
              <a:t>funding</a:t>
            </a:r>
            <a:r>
              <a:rPr lang="en-US" sz="2000" dirty="0"/>
              <a:t> is needed to ensure the program is implemented correctly</a:t>
            </a:r>
          </a:p>
          <a:p>
            <a:pPr marL="514350" indent="-514350">
              <a:buFont typeface="+mj-lt"/>
              <a:buAutoNum type="arabicPeriod"/>
            </a:pPr>
            <a:r>
              <a:rPr lang="en-US" sz="2000" dirty="0"/>
              <a:t>An </a:t>
            </a:r>
            <a:r>
              <a:rPr lang="en-US" sz="2000" b="1" dirty="0"/>
              <a:t>empowered group of people who use drugs </a:t>
            </a:r>
            <a:r>
              <a:rPr lang="en-US" sz="2000" dirty="0"/>
              <a:t>is needed to ensure this works</a:t>
            </a:r>
          </a:p>
        </p:txBody>
      </p:sp>
      <p:pic>
        <p:nvPicPr>
          <p:cNvPr id="4" name="Picture 3" descr="IMG_022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3914" y="234251"/>
            <a:ext cx="3570514" cy="2677886"/>
          </a:xfrm>
          <a:prstGeom prst="rect">
            <a:avLst/>
          </a:prstGeom>
        </p:spPr>
      </p:pic>
    </p:spTree>
    <p:extLst>
      <p:ext uri="{BB962C8B-B14F-4D97-AF65-F5344CB8AC3E}">
        <p14:creationId xmlns:p14="http://schemas.microsoft.com/office/powerpoint/2010/main" val="338352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694" y="2121762"/>
            <a:ext cx="2524800" cy="3388994"/>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429" t="20060" r="12450" b="28655"/>
          <a:stretch/>
        </p:blipFill>
        <p:spPr>
          <a:xfrm>
            <a:off x="7303579" y="394832"/>
            <a:ext cx="2210477" cy="2286000"/>
          </a:xfrm>
          <a:prstGeom prst="rect">
            <a:avLst/>
          </a:prstGeom>
        </p:spPr>
      </p:pic>
      <p:sp>
        <p:nvSpPr>
          <p:cNvPr id="14338" name="Title 1"/>
          <p:cNvSpPr>
            <a:spLocks noGrp="1"/>
          </p:cNvSpPr>
          <p:nvPr>
            <p:ph type="title" idx="4294967295"/>
          </p:nvPr>
        </p:nvSpPr>
        <p:spPr>
          <a:xfrm>
            <a:off x="821516" y="640263"/>
            <a:ext cx="6204984" cy="1344975"/>
          </a:xfrm>
        </p:spPr>
        <p:txBody>
          <a:bodyPr vert="horz" lIns="91440" tIns="45720" rIns="91440" bIns="45720" rtlCol="0" anchor="ctr">
            <a:normAutofit/>
          </a:bodyPr>
          <a:lstStyle/>
          <a:p>
            <a:pPr>
              <a:defRPr/>
            </a:pPr>
            <a:r>
              <a:rPr lang="en-US" sz="3400" b="1"/>
              <a:t>Bathrooms are injection facilities: How to make them safer?</a:t>
            </a:r>
          </a:p>
        </p:txBody>
      </p:sp>
      <p:sp>
        <p:nvSpPr>
          <p:cNvPr id="14339" name="Content Placeholder 2"/>
          <p:cNvSpPr>
            <a:spLocks noGrp="1"/>
          </p:cNvSpPr>
          <p:nvPr>
            <p:ph idx="4294967295"/>
          </p:nvPr>
        </p:nvSpPr>
        <p:spPr>
          <a:xfrm>
            <a:off x="821515" y="2121762"/>
            <a:ext cx="6204984" cy="3626917"/>
          </a:xfrm>
        </p:spPr>
        <p:txBody>
          <a:bodyPr vert="horz" lIns="91440" tIns="45720" rIns="91440" bIns="45720" rtlCol="0">
            <a:normAutofit/>
          </a:bodyPr>
          <a:lstStyle/>
          <a:p>
            <a:pPr>
              <a:defRPr/>
            </a:pPr>
            <a:r>
              <a:rPr lang="en-US" sz="2000" dirty="0"/>
              <a:t>Make your bathrooms safer - outfit bathrooms with:</a:t>
            </a:r>
          </a:p>
          <a:p>
            <a:pPr>
              <a:defRPr/>
            </a:pPr>
            <a:r>
              <a:rPr lang="en-US" sz="2000" dirty="0"/>
              <a:t>Secure biohazard boxes</a:t>
            </a:r>
          </a:p>
          <a:p>
            <a:pPr>
              <a:defRPr/>
            </a:pPr>
            <a:r>
              <a:rPr lang="en-US" sz="2000" dirty="0"/>
              <a:t>Good lighting and Mirrors</a:t>
            </a:r>
          </a:p>
          <a:p>
            <a:pPr>
              <a:defRPr/>
            </a:pPr>
            <a:r>
              <a:rPr lang="en-US" sz="2000" dirty="0"/>
              <a:t>Doors that open out</a:t>
            </a:r>
          </a:p>
          <a:p>
            <a:pPr>
              <a:defRPr/>
            </a:pPr>
            <a:r>
              <a:rPr lang="en-US" sz="2000" dirty="0"/>
              <a:t>Call button - </a:t>
            </a:r>
            <a:r>
              <a:rPr lang="en-US" sz="2000" dirty="0" err="1"/>
              <a:t>Intercomm</a:t>
            </a:r>
            <a:r>
              <a:rPr lang="en-US" sz="2000" dirty="0"/>
              <a:t> system</a:t>
            </a:r>
          </a:p>
          <a:p>
            <a:pPr>
              <a:defRPr/>
            </a:pPr>
            <a:r>
              <a:rPr lang="en-US" sz="2000" dirty="0"/>
              <a:t>Reverse motion detector with timer</a:t>
            </a:r>
          </a:p>
          <a:p>
            <a:pPr lvl="1">
              <a:defRPr/>
            </a:pPr>
            <a:r>
              <a:rPr lang="en-US" sz="1600" dirty="0"/>
              <a:t>10min? 5min? 2min?</a:t>
            </a:r>
          </a:p>
          <a:p>
            <a:pPr>
              <a:defRPr/>
            </a:pPr>
            <a:r>
              <a:rPr lang="en-US" sz="2000" dirty="0"/>
              <a:t>Safer injection equipment</a:t>
            </a:r>
          </a:p>
          <a:p>
            <a:pPr>
              <a:defRPr/>
            </a:pPr>
            <a:r>
              <a:rPr lang="en-US" sz="2000" dirty="0"/>
              <a:t>Naloxone rescue kits</a:t>
            </a:r>
          </a:p>
        </p:txBody>
      </p:sp>
      <p:sp>
        <p:nvSpPr>
          <p:cNvPr id="6" name="Rectangle 5">
            <a:extLst>
              <a:ext uri="{FF2B5EF4-FFF2-40B4-BE49-F238E27FC236}">
                <a16:creationId xmlns:a16="http://schemas.microsoft.com/office/drawing/2014/main" id="{E25CC53A-89F4-2A47-B49F-E933AD5C6086}"/>
              </a:ext>
            </a:extLst>
          </p:cNvPr>
          <p:cNvSpPr/>
          <p:nvPr/>
        </p:nvSpPr>
        <p:spPr>
          <a:xfrm>
            <a:off x="821515" y="5983495"/>
            <a:ext cx="8692541" cy="584776"/>
          </a:xfrm>
          <a:prstGeom prst="rect">
            <a:avLst/>
          </a:prstGeom>
        </p:spPr>
        <p:txBody>
          <a:bodyPr wrap="square">
            <a:spAutoFit/>
          </a:bodyPr>
          <a:lstStyle/>
          <a:p>
            <a:r>
              <a:rPr lang="en-US" sz="1600" dirty="0" err="1"/>
              <a:t>Wolfson-Stofko</a:t>
            </a:r>
            <a:r>
              <a:rPr lang="en-US" sz="1600" dirty="0"/>
              <a:t> B, Bennett AS, Elliott L, Curtis R. Drug use in business bathrooms: An exploratory study of manager encounters in New York City. International Journal of Drug Policy. 2017 Jan 31;39:69-77.</a:t>
            </a:r>
          </a:p>
        </p:txBody>
      </p:sp>
    </p:spTree>
    <p:extLst>
      <p:ext uri="{BB962C8B-B14F-4D97-AF65-F5344CB8AC3E}">
        <p14:creationId xmlns:p14="http://schemas.microsoft.com/office/powerpoint/2010/main" val="3712839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7440" y="6111240"/>
            <a:ext cx="21945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0248" y="6428006"/>
            <a:ext cx="9838267" cy="246221"/>
          </a:xfrm>
          <a:prstGeom prst="rect">
            <a:avLst/>
          </a:prstGeom>
        </p:spPr>
        <p:txBody>
          <a:bodyPr wrap="square">
            <a:spAutoFit/>
          </a:bodyPr>
          <a:lstStyle/>
          <a:p>
            <a:r>
              <a:rPr lang="en-US" sz="1000" dirty="0" err="1">
                <a:solidFill>
                  <a:srgbClr val="222222"/>
                </a:solidFill>
                <a:latin typeface="Arial" charset="0"/>
              </a:rPr>
              <a:t>www.mass.gov</a:t>
            </a:r>
            <a:r>
              <a:rPr lang="en-US" sz="1000" dirty="0">
                <a:solidFill>
                  <a:srgbClr val="222222"/>
                </a:solidFill>
                <a:latin typeface="Arial" charset="0"/>
              </a:rPr>
              <a:t>/files/documents/2017/11/13/sec1-od%20deaths%20mass%20residents%20Nov-17.pdf</a:t>
            </a:r>
          </a:p>
        </p:txBody>
      </p:sp>
      <p:sp>
        <p:nvSpPr>
          <p:cNvPr id="10" name="Striped Right Arrow 9"/>
          <p:cNvSpPr/>
          <p:nvPr/>
        </p:nvSpPr>
        <p:spPr>
          <a:xfrm>
            <a:off x="4976445" y="4469958"/>
            <a:ext cx="6655649" cy="1128679"/>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6400" y="4547291"/>
            <a:ext cx="3986784" cy="923330"/>
          </a:xfrm>
          <a:prstGeom prst="rect">
            <a:avLst/>
          </a:prstGeom>
          <a:noFill/>
        </p:spPr>
        <p:txBody>
          <a:bodyPr wrap="square" rtlCol="0">
            <a:spAutoFit/>
          </a:bodyPr>
          <a:lstStyle/>
          <a:p>
            <a:r>
              <a:rPr lang="en-US" dirty="0">
                <a:solidFill>
                  <a:srgbClr val="002060"/>
                </a:solidFill>
              </a:rPr>
              <a:t>Romney Care </a:t>
            </a:r>
          </a:p>
          <a:p>
            <a:r>
              <a:rPr lang="en-US" dirty="0">
                <a:solidFill>
                  <a:srgbClr val="002060"/>
                </a:solidFill>
              </a:rPr>
              <a:t>Naloxone via public health programs</a:t>
            </a:r>
          </a:p>
          <a:p>
            <a:r>
              <a:rPr lang="en-US" dirty="0">
                <a:solidFill>
                  <a:srgbClr val="002060"/>
                </a:solidFill>
              </a:rPr>
              <a:t>Expansion of buprenorphine treatment</a:t>
            </a:r>
          </a:p>
        </p:txBody>
      </p:sp>
      <p:sp>
        <p:nvSpPr>
          <p:cNvPr id="11" name="Striped Right Arrow 10"/>
          <p:cNvSpPr/>
          <p:nvPr/>
        </p:nvSpPr>
        <p:spPr>
          <a:xfrm>
            <a:off x="9302263" y="6332287"/>
            <a:ext cx="2298066" cy="446664"/>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24498" y="6390064"/>
            <a:ext cx="1491793" cy="369332"/>
          </a:xfrm>
          <a:prstGeom prst="rect">
            <a:avLst/>
          </a:prstGeom>
          <a:noFill/>
        </p:spPr>
        <p:txBody>
          <a:bodyPr wrap="square" rtlCol="0">
            <a:spAutoFit/>
          </a:bodyPr>
          <a:lstStyle/>
          <a:p>
            <a:r>
              <a:rPr lang="en-US" dirty="0">
                <a:solidFill>
                  <a:srgbClr val="002060"/>
                </a:solidFill>
              </a:rPr>
              <a:t>Pharmacy SO</a:t>
            </a:r>
          </a:p>
        </p:txBody>
      </p:sp>
      <p:sp>
        <p:nvSpPr>
          <p:cNvPr id="13" name="Striped Right Arrow 12"/>
          <p:cNvSpPr/>
          <p:nvPr/>
        </p:nvSpPr>
        <p:spPr>
          <a:xfrm>
            <a:off x="7150607" y="5547415"/>
            <a:ext cx="4449722" cy="794016"/>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66862" y="5624747"/>
            <a:ext cx="3247676" cy="646331"/>
          </a:xfrm>
          <a:prstGeom prst="rect">
            <a:avLst/>
          </a:prstGeom>
          <a:noFill/>
        </p:spPr>
        <p:txBody>
          <a:bodyPr wrap="square" rtlCol="0">
            <a:spAutoFit/>
          </a:bodyPr>
          <a:lstStyle/>
          <a:p>
            <a:r>
              <a:rPr lang="en-US" dirty="0">
                <a:solidFill>
                  <a:srgbClr val="002060"/>
                </a:solidFill>
              </a:rPr>
              <a:t>Police/Fire naloxone  </a:t>
            </a:r>
          </a:p>
          <a:p>
            <a:r>
              <a:rPr lang="en-US" dirty="0">
                <a:solidFill>
                  <a:srgbClr val="002060"/>
                </a:solidFill>
              </a:rPr>
              <a:t>Safe opioid education mandated</a:t>
            </a:r>
          </a:p>
        </p:txBody>
      </p:sp>
      <p:sp>
        <p:nvSpPr>
          <p:cNvPr id="15" name="Rectangle 2"/>
          <p:cNvSpPr txBox="1">
            <a:spLocks noChangeArrowheads="1"/>
          </p:cNvSpPr>
          <p:nvPr/>
        </p:nvSpPr>
        <p:spPr>
          <a:xfrm>
            <a:off x="644748" y="304113"/>
            <a:ext cx="10955581"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sz="4000" b="0" dirty="0">
                <a:solidFill>
                  <a:srgbClr val="002060"/>
                </a:solidFill>
              </a:rPr>
              <a:t>Opioid deaths in Massachusetts</a:t>
            </a:r>
          </a:p>
        </p:txBody>
      </p:sp>
      <p:pic>
        <p:nvPicPr>
          <p:cNvPr id="17" name="Picture 16" descr="A screenshot of a cell phone&#13;&#10;&#13;&#10;Description automatically generated">
            <a:extLst>
              <a:ext uri="{FF2B5EF4-FFF2-40B4-BE49-F238E27FC236}">
                <a16:creationId xmlns:a16="http://schemas.microsoft.com/office/drawing/2014/main" id="{98729CFC-1B14-BB41-AB5D-F84EDA8E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48" y="909904"/>
            <a:ext cx="11455400" cy="3594100"/>
          </a:xfrm>
          <a:prstGeom prst="rect">
            <a:avLst/>
          </a:prstGeom>
        </p:spPr>
      </p:pic>
      <p:sp>
        <p:nvSpPr>
          <p:cNvPr id="16" name="Rectangle 15"/>
          <p:cNvSpPr/>
          <p:nvPr/>
        </p:nvSpPr>
        <p:spPr>
          <a:xfrm>
            <a:off x="8563708" y="950478"/>
            <a:ext cx="3221121" cy="34502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86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7440" y="6111240"/>
            <a:ext cx="21945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0248" y="6428006"/>
            <a:ext cx="9838267" cy="246221"/>
          </a:xfrm>
          <a:prstGeom prst="rect">
            <a:avLst/>
          </a:prstGeom>
        </p:spPr>
        <p:txBody>
          <a:bodyPr wrap="square">
            <a:spAutoFit/>
          </a:bodyPr>
          <a:lstStyle/>
          <a:p>
            <a:r>
              <a:rPr lang="en-US" sz="1000" dirty="0" err="1">
                <a:solidFill>
                  <a:srgbClr val="222222"/>
                </a:solidFill>
                <a:latin typeface="Arial" charset="0"/>
              </a:rPr>
              <a:t>www.mass.gov</a:t>
            </a:r>
            <a:r>
              <a:rPr lang="en-US" sz="1000" dirty="0">
                <a:solidFill>
                  <a:srgbClr val="222222"/>
                </a:solidFill>
                <a:latin typeface="Arial" charset="0"/>
              </a:rPr>
              <a:t>/files/documents/2017/11/13/sec1-od%20deaths%20mass%20residents%20Nov-17.pdf</a:t>
            </a:r>
          </a:p>
        </p:txBody>
      </p:sp>
      <p:sp>
        <p:nvSpPr>
          <p:cNvPr id="10" name="Striped Right Arrow 9"/>
          <p:cNvSpPr/>
          <p:nvPr/>
        </p:nvSpPr>
        <p:spPr>
          <a:xfrm>
            <a:off x="4976445" y="4469958"/>
            <a:ext cx="6655649" cy="1128679"/>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6400" y="4547291"/>
            <a:ext cx="3986784" cy="923330"/>
          </a:xfrm>
          <a:prstGeom prst="rect">
            <a:avLst/>
          </a:prstGeom>
          <a:noFill/>
        </p:spPr>
        <p:txBody>
          <a:bodyPr wrap="square" rtlCol="0">
            <a:spAutoFit/>
          </a:bodyPr>
          <a:lstStyle/>
          <a:p>
            <a:r>
              <a:rPr lang="en-US" dirty="0">
                <a:solidFill>
                  <a:srgbClr val="002060"/>
                </a:solidFill>
              </a:rPr>
              <a:t>Romney Care </a:t>
            </a:r>
          </a:p>
          <a:p>
            <a:r>
              <a:rPr lang="en-US" dirty="0">
                <a:solidFill>
                  <a:srgbClr val="002060"/>
                </a:solidFill>
              </a:rPr>
              <a:t>Naloxone via public health programs</a:t>
            </a:r>
          </a:p>
          <a:p>
            <a:r>
              <a:rPr lang="en-US" dirty="0">
                <a:solidFill>
                  <a:srgbClr val="002060"/>
                </a:solidFill>
              </a:rPr>
              <a:t>Expansion of buprenorphine treatment</a:t>
            </a:r>
          </a:p>
        </p:txBody>
      </p:sp>
      <p:sp>
        <p:nvSpPr>
          <p:cNvPr id="11" name="Striped Right Arrow 10"/>
          <p:cNvSpPr/>
          <p:nvPr/>
        </p:nvSpPr>
        <p:spPr>
          <a:xfrm>
            <a:off x="9302263" y="6332287"/>
            <a:ext cx="2298066" cy="446664"/>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24498" y="6390064"/>
            <a:ext cx="1491793" cy="369332"/>
          </a:xfrm>
          <a:prstGeom prst="rect">
            <a:avLst/>
          </a:prstGeom>
          <a:noFill/>
        </p:spPr>
        <p:txBody>
          <a:bodyPr wrap="square" rtlCol="0">
            <a:spAutoFit/>
          </a:bodyPr>
          <a:lstStyle/>
          <a:p>
            <a:r>
              <a:rPr lang="en-US" dirty="0">
                <a:solidFill>
                  <a:srgbClr val="002060"/>
                </a:solidFill>
              </a:rPr>
              <a:t>Pharmacy SO</a:t>
            </a:r>
          </a:p>
        </p:txBody>
      </p:sp>
      <p:sp>
        <p:nvSpPr>
          <p:cNvPr id="13" name="Striped Right Arrow 12"/>
          <p:cNvSpPr/>
          <p:nvPr/>
        </p:nvSpPr>
        <p:spPr>
          <a:xfrm>
            <a:off x="7150607" y="5547415"/>
            <a:ext cx="4449722" cy="794016"/>
          </a:xfrm>
          <a:prstGeom prst="stripedRightArrow">
            <a:avLst>
              <a:gd name="adj1" fmla="val 79410"/>
              <a:gd name="adj2" fmla="val 50000"/>
            </a:avLst>
          </a:pr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66862" y="5624747"/>
            <a:ext cx="3247676" cy="646331"/>
          </a:xfrm>
          <a:prstGeom prst="rect">
            <a:avLst/>
          </a:prstGeom>
          <a:noFill/>
        </p:spPr>
        <p:txBody>
          <a:bodyPr wrap="square" rtlCol="0">
            <a:spAutoFit/>
          </a:bodyPr>
          <a:lstStyle/>
          <a:p>
            <a:r>
              <a:rPr lang="en-US" dirty="0">
                <a:solidFill>
                  <a:srgbClr val="002060"/>
                </a:solidFill>
              </a:rPr>
              <a:t>Police/Fire naloxone  </a:t>
            </a:r>
          </a:p>
          <a:p>
            <a:r>
              <a:rPr lang="en-US" dirty="0">
                <a:solidFill>
                  <a:srgbClr val="002060"/>
                </a:solidFill>
              </a:rPr>
              <a:t>Safe opioid education mandated</a:t>
            </a:r>
          </a:p>
        </p:txBody>
      </p:sp>
      <p:sp>
        <p:nvSpPr>
          <p:cNvPr id="15" name="Rectangle 2"/>
          <p:cNvSpPr txBox="1">
            <a:spLocks noChangeArrowheads="1"/>
          </p:cNvSpPr>
          <p:nvPr/>
        </p:nvSpPr>
        <p:spPr>
          <a:xfrm>
            <a:off x="644748" y="304113"/>
            <a:ext cx="10955581"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sz="4000" b="0" dirty="0">
                <a:solidFill>
                  <a:srgbClr val="002060"/>
                </a:solidFill>
              </a:rPr>
              <a:t>Opioid deaths in Massachusetts</a:t>
            </a:r>
          </a:p>
        </p:txBody>
      </p:sp>
      <p:pic>
        <p:nvPicPr>
          <p:cNvPr id="17" name="Picture 16" descr="A screenshot of a cell phone&#13;&#10;&#13;&#10;Description automatically generated">
            <a:extLst>
              <a:ext uri="{FF2B5EF4-FFF2-40B4-BE49-F238E27FC236}">
                <a16:creationId xmlns:a16="http://schemas.microsoft.com/office/drawing/2014/main" id="{98729CFC-1B14-BB41-AB5D-F84EDA8E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48" y="909904"/>
            <a:ext cx="11455400" cy="3594100"/>
          </a:xfrm>
          <a:prstGeom prst="rect">
            <a:avLst/>
          </a:prstGeom>
        </p:spPr>
      </p:pic>
    </p:spTree>
    <p:extLst>
      <p:ext uri="{BB962C8B-B14F-4D97-AF65-F5344CB8AC3E}">
        <p14:creationId xmlns:p14="http://schemas.microsoft.com/office/powerpoint/2010/main" val="325354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8672" y="1487132"/>
            <a:ext cx="5695764" cy="2108662"/>
          </a:xfrm>
        </p:spPr>
        <p:txBody>
          <a:bodyPr>
            <a:noAutofit/>
          </a:bodyPr>
          <a:lstStyle/>
          <a:p>
            <a:r>
              <a:rPr lang="en-US" sz="2000" dirty="0"/>
              <a:t>Prescription opioids for pain</a:t>
            </a:r>
          </a:p>
          <a:p>
            <a:r>
              <a:rPr lang="en-US" sz="2000" dirty="0"/>
              <a:t>Transitioning to heroin and illicitly-made fentanyl</a:t>
            </a:r>
          </a:p>
          <a:p>
            <a:r>
              <a:rPr lang="en-US" sz="2000" dirty="0"/>
              <a:t>Erratic and more deadly heroin and fentanyl supply</a:t>
            </a:r>
          </a:p>
          <a:p>
            <a:pPr lvl="1"/>
            <a:r>
              <a:rPr lang="en-US" sz="1600" i="1" dirty="0"/>
              <a:t>Overdose response window has shrunk from minutes to hours to seconds to minutes</a:t>
            </a:r>
          </a:p>
          <a:p>
            <a:r>
              <a:rPr lang="en-US" sz="2000" dirty="0" err="1"/>
              <a:t>Polysubstance</a:t>
            </a:r>
            <a:r>
              <a:rPr lang="en-US" sz="2000" dirty="0"/>
              <a:t> use (including </a:t>
            </a:r>
            <a:r>
              <a:rPr lang="en-US" sz="2000" dirty="0" err="1"/>
              <a:t>polypharmacy</a:t>
            </a:r>
            <a:r>
              <a:rPr lang="en-US" sz="2000" dirty="0"/>
              <a:t>)</a:t>
            </a:r>
          </a:p>
        </p:txBody>
      </p:sp>
      <p:pic>
        <p:nvPicPr>
          <p:cNvPr id="10" name="Picture 9" descr="U:\Opioids\TMS\Pictures\op_oc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76" b="16484"/>
          <a:stretch/>
        </p:blipFill>
        <p:spPr bwMode="auto">
          <a:xfrm>
            <a:off x="0" y="0"/>
            <a:ext cx="5683291" cy="303229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C:\Users\nsomerville\Desktop\IMG_6764.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317" r="22048"/>
          <a:stretch/>
        </p:blipFill>
        <p:spPr bwMode="auto">
          <a:xfrm rot="16200000">
            <a:off x="833978" y="2198315"/>
            <a:ext cx="4015335" cy="5683294"/>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8" descr="Screen Shot 2014-07-08 at 4.51.43 AM.png"/>
          <p:cNvPicPr>
            <a:picLocks noChangeAspect="1"/>
          </p:cNvPicPr>
          <p:nvPr/>
        </p:nvPicPr>
        <p:blipFill>
          <a:blip r:embed="rId5"/>
          <a:srcRect/>
          <a:stretch>
            <a:fillRect/>
          </a:stretch>
        </p:blipFill>
        <p:spPr bwMode="auto">
          <a:xfrm>
            <a:off x="6581576" y="4190561"/>
            <a:ext cx="4949956" cy="1698802"/>
          </a:xfrm>
          <a:prstGeom prst="rect">
            <a:avLst/>
          </a:prstGeom>
          <a:noFill/>
          <a:ln w="9525">
            <a:noFill/>
            <a:miter lim="800000"/>
            <a:headEnd/>
            <a:tailEnd/>
          </a:ln>
        </p:spPr>
      </p:pic>
      <p:sp>
        <p:nvSpPr>
          <p:cNvPr id="11" name="Rectangle 2"/>
          <p:cNvSpPr txBox="1">
            <a:spLocks noChangeArrowheads="1"/>
          </p:cNvSpPr>
          <p:nvPr/>
        </p:nvSpPr>
        <p:spPr>
          <a:xfrm>
            <a:off x="6059423" y="304113"/>
            <a:ext cx="5845013"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sz="4000" b="0" dirty="0">
                <a:solidFill>
                  <a:srgbClr val="002060"/>
                </a:solidFill>
              </a:rPr>
              <a:t>Why a Surge in Overdoses?</a:t>
            </a:r>
          </a:p>
        </p:txBody>
      </p:sp>
    </p:spTree>
    <p:extLst>
      <p:ext uri="{BB962C8B-B14F-4D97-AF65-F5344CB8AC3E}">
        <p14:creationId xmlns:p14="http://schemas.microsoft.com/office/powerpoint/2010/main" val="157632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52457"/>
            <a:ext cx="10905066" cy="3953084"/>
          </a:xfrm>
          <a:prstGeom prst="rect">
            <a:avLst/>
          </a:prstGeom>
        </p:spPr>
      </p:pic>
      <p:sp>
        <p:nvSpPr>
          <p:cNvPr id="3" name="Rectangle 2"/>
          <p:cNvSpPr/>
          <p:nvPr/>
        </p:nvSpPr>
        <p:spPr>
          <a:xfrm>
            <a:off x="2423160" y="6245275"/>
            <a:ext cx="7040880" cy="369332"/>
          </a:xfrm>
          <a:prstGeom prst="rect">
            <a:avLst/>
          </a:prstGeom>
        </p:spPr>
        <p:txBody>
          <a:bodyPr wrap="square">
            <a:spAutoFit/>
          </a:bodyPr>
          <a:lstStyle/>
          <a:p>
            <a:r>
              <a:rPr lang="en-US"/>
              <a:t>www.hhs.gov</a:t>
            </a:r>
            <a:r>
              <a:rPr lang="en-US" dirty="0"/>
              <a:t>/opioids/about-the-epidemic/</a:t>
            </a:r>
            <a:r>
              <a:rPr lang="en-US" dirty="0" err="1"/>
              <a:t>hhs</a:t>
            </a:r>
            <a:r>
              <a:rPr lang="en-US" dirty="0"/>
              <a:t>-response/</a:t>
            </a:r>
            <a:r>
              <a:rPr lang="en-US" dirty="0" err="1"/>
              <a:t>index.html</a:t>
            </a:r>
            <a:endParaRPr lang="en-US" dirty="0"/>
          </a:p>
        </p:txBody>
      </p:sp>
    </p:spTree>
    <p:extLst>
      <p:ext uri="{BB962C8B-B14F-4D97-AF65-F5344CB8AC3E}">
        <p14:creationId xmlns:p14="http://schemas.microsoft.com/office/powerpoint/2010/main" val="413468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66" y="1228768"/>
            <a:ext cx="11239143" cy="1988196"/>
          </a:xfrm>
        </p:spPr>
        <p:txBody>
          <a:bodyPr>
            <a:normAutofit/>
          </a:bodyPr>
          <a:lstStyle/>
          <a:p>
            <a:pPr marL="0" indent="0">
              <a:buNone/>
            </a:pPr>
            <a:r>
              <a:rPr lang="en-US" sz="2000" b="1" dirty="0"/>
              <a:t>A comprehensive public health response to address overdoses related to IMF </a:t>
            </a:r>
          </a:p>
          <a:p>
            <a:pPr marL="514350" indent="-514350">
              <a:buFont typeface="+mj-lt"/>
              <a:buAutoNum type="arabicPeriod"/>
            </a:pPr>
            <a:r>
              <a:rPr lang="en-US" sz="2000" dirty="0"/>
              <a:t>Fentanyl should be included on standard toxicology screens </a:t>
            </a:r>
          </a:p>
          <a:p>
            <a:pPr marL="514350" indent="-514350">
              <a:buFont typeface="+mj-lt"/>
              <a:buAutoNum type="arabicPeriod"/>
            </a:pPr>
            <a:r>
              <a:rPr lang="en-US" sz="2000" dirty="0"/>
              <a:t>Adapt existing harm reduction strategies, such as direct observation of anyone using illicit opioids, and ensuring bystanders are equipped with naloxone</a:t>
            </a:r>
          </a:p>
          <a:p>
            <a:pPr marL="514350" indent="-514350">
              <a:buFont typeface="+mj-lt"/>
              <a:buAutoNum type="arabicPeriod"/>
            </a:pPr>
            <a:r>
              <a:rPr lang="en-US" sz="2000" dirty="0"/>
              <a:t>Enhanced access and linkage to medication for opioid use disorders</a:t>
            </a:r>
          </a:p>
        </p:txBody>
      </p:sp>
      <p:pic>
        <p:nvPicPr>
          <p:cNvPr id="5" name="Picture 4" descr="Screen Shot 2017-04-16 at 7.2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148" y="5159386"/>
            <a:ext cx="6682995" cy="1522708"/>
          </a:xfrm>
          <a:prstGeom prst="rect">
            <a:avLst/>
          </a:prstGeom>
        </p:spPr>
      </p:pic>
      <p:sp>
        <p:nvSpPr>
          <p:cNvPr id="2" name="Rectangle 1"/>
          <p:cNvSpPr/>
          <p:nvPr/>
        </p:nvSpPr>
        <p:spPr>
          <a:xfrm>
            <a:off x="502965" y="3449511"/>
            <a:ext cx="11097363" cy="1477328"/>
          </a:xfrm>
          <a:prstGeom prst="rect">
            <a:avLst/>
          </a:prstGeom>
        </p:spPr>
        <p:txBody>
          <a:bodyPr wrap="square">
            <a:spAutoFit/>
          </a:bodyPr>
          <a:lstStyle/>
          <a:p>
            <a:r>
              <a:rPr lang="en-US" dirty="0"/>
              <a:t>“So, now what they [people selling illicit drugs] are doing is they’re cutting the heroin with the fentanyl to make it stronger. And the dope [heroin] is so strong with the fentanyl in it, that you get the whole dose of the fentanyl at once rather than being time-released [like the patch]. And that’s why people are dying—plain and simple. You know, they [people using illicit drugs] are doing the whole bag [of heroin mixed with fentanyl] and they don’t realize that they can’t handle it; their body can't handle it.”  </a:t>
            </a:r>
            <a:r>
              <a:rPr lang="en-US" b="1" dirty="0"/>
              <a:t>--  Overdose bystander</a:t>
            </a:r>
          </a:p>
        </p:txBody>
      </p:sp>
      <p:cxnSp>
        <p:nvCxnSpPr>
          <p:cNvPr id="6" name="Straight Connector 5"/>
          <p:cNvCxnSpPr/>
          <p:nvPr/>
        </p:nvCxnSpPr>
        <p:spPr>
          <a:xfrm>
            <a:off x="241547" y="3216302"/>
            <a:ext cx="1152144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644748" y="304113"/>
            <a:ext cx="10955581"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sz="4000" b="0" dirty="0">
                <a:solidFill>
                  <a:srgbClr val="002060"/>
                </a:solidFill>
              </a:rPr>
              <a:t>Addressing fentanyl overdose deaths</a:t>
            </a:r>
          </a:p>
        </p:txBody>
      </p:sp>
      <p:pic>
        <p:nvPicPr>
          <p:cNvPr id="10" name="Picture 3" descr="C:\Users\nsomerville\Desktop\IMG_676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17" r="22048"/>
          <a:stretch/>
        </p:blipFill>
        <p:spPr bwMode="auto">
          <a:xfrm rot="16200000">
            <a:off x="10050130" y="-85293"/>
            <a:ext cx="1521133" cy="21530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4"/>
          <a:stretch>
            <a:fillRect/>
          </a:stretch>
        </p:blipFill>
        <p:spPr>
          <a:xfrm>
            <a:off x="1527549" y="636572"/>
            <a:ext cx="7496840" cy="4997893"/>
          </a:xfrm>
          <a:prstGeom prst="rect">
            <a:avLst/>
          </a:prstGeom>
        </p:spPr>
      </p:pic>
    </p:spTree>
    <p:extLst>
      <p:ext uri="{BB962C8B-B14F-4D97-AF65-F5344CB8AC3E}">
        <p14:creationId xmlns:p14="http://schemas.microsoft.com/office/powerpoint/2010/main" val="6198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368800" y="1799425"/>
            <a:ext cx="7823200" cy="4419600"/>
          </a:xfrm>
        </p:spPr>
        <p:txBody>
          <a:bodyPr>
            <a:normAutofit fontScale="85000" lnSpcReduction="20000"/>
          </a:bodyPr>
          <a:lstStyle/>
          <a:p>
            <a:pPr eaLnBrk="1" hangingPunct="1">
              <a:lnSpc>
                <a:spcPct val="120000"/>
              </a:lnSpc>
              <a:defRPr/>
            </a:pPr>
            <a:r>
              <a:rPr lang="en-US" sz="2800" dirty="0"/>
              <a:t>Most opioid users do not use alone</a:t>
            </a:r>
          </a:p>
          <a:p>
            <a:pPr eaLnBrk="1" hangingPunct="1">
              <a:lnSpc>
                <a:spcPct val="120000"/>
              </a:lnSpc>
              <a:defRPr/>
            </a:pPr>
            <a:r>
              <a:rPr lang="en-US" sz="2800" dirty="0"/>
              <a:t>Known risk factors: </a:t>
            </a:r>
          </a:p>
          <a:p>
            <a:pPr lvl="1" eaLnBrk="1" hangingPunct="1">
              <a:lnSpc>
                <a:spcPct val="120000"/>
              </a:lnSpc>
              <a:defRPr/>
            </a:pPr>
            <a:r>
              <a:rPr lang="en-US" sz="2200" dirty="0"/>
              <a:t>Mixing substances, abstinence, using alone, unknown source</a:t>
            </a:r>
          </a:p>
          <a:p>
            <a:pPr eaLnBrk="1" hangingPunct="1">
              <a:lnSpc>
                <a:spcPct val="120000"/>
              </a:lnSpc>
              <a:defRPr/>
            </a:pPr>
            <a:r>
              <a:rPr lang="en-US" sz="2800" dirty="0"/>
              <a:t>Opportunity window: </a:t>
            </a:r>
          </a:p>
          <a:p>
            <a:pPr lvl="1" eaLnBrk="1" hangingPunct="1">
              <a:lnSpc>
                <a:spcPct val="120000"/>
              </a:lnSpc>
              <a:defRPr/>
            </a:pPr>
            <a:r>
              <a:rPr lang="en-US" sz="2400" dirty="0"/>
              <a:t>Opioid overdoses take minutes to hours and is reversible with naloxone</a:t>
            </a:r>
          </a:p>
          <a:p>
            <a:pPr lvl="1">
              <a:lnSpc>
                <a:spcPct val="120000"/>
              </a:lnSpc>
              <a:defRPr/>
            </a:pPr>
            <a:r>
              <a:rPr lang="en-US" dirty="0"/>
              <a:t>For fentanyl, the window is seconds to minutes</a:t>
            </a:r>
            <a:endParaRPr lang="en-US" sz="2400" dirty="0"/>
          </a:p>
          <a:p>
            <a:pPr eaLnBrk="1" hangingPunct="1">
              <a:lnSpc>
                <a:spcPct val="120000"/>
              </a:lnSpc>
              <a:defRPr/>
            </a:pPr>
            <a:r>
              <a:rPr lang="en-US" sz="2800" dirty="0"/>
              <a:t>Bystanders are trainable to recognize and respond to overdoses</a:t>
            </a:r>
          </a:p>
          <a:p>
            <a:pPr eaLnBrk="1" hangingPunct="1">
              <a:lnSpc>
                <a:spcPct val="120000"/>
              </a:lnSpc>
              <a:defRPr/>
            </a:pPr>
            <a:r>
              <a:rPr lang="en-US" sz="2800" dirty="0"/>
              <a:t>Fear of public safety </a:t>
            </a:r>
          </a:p>
        </p:txBody>
      </p:sp>
      <p:pic>
        <p:nvPicPr>
          <p:cNvPr id="6" name="Picture 5" descr="Screen Shot 2016-03-14 at 5.50.54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82" y="3475825"/>
            <a:ext cx="3418540" cy="1321649"/>
          </a:xfrm>
          <a:prstGeom prst="rect">
            <a:avLst/>
          </a:prstGeom>
        </p:spPr>
      </p:pic>
      <p:sp>
        <p:nvSpPr>
          <p:cNvPr id="7" name="Rectangle 6"/>
          <p:cNvSpPr/>
          <p:nvPr/>
        </p:nvSpPr>
        <p:spPr>
          <a:xfrm>
            <a:off x="-61047" y="5085014"/>
            <a:ext cx="3980998" cy="646331"/>
          </a:xfrm>
          <a:prstGeom prst="rect">
            <a:avLst/>
          </a:prstGeom>
        </p:spPr>
        <p:txBody>
          <a:bodyPr wrap="square">
            <a:spAutoFit/>
          </a:bodyPr>
          <a:lstStyle/>
          <a:p>
            <a:pPr algn="ctr"/>
            <a:r>
              <a:rPr lang="en-US" dirty="0">
                <a:solidFill>
                  <a:srgbClr val="512C5A"/>
                </a:solidFill>
                <a:hlinkClick r:id="rId4"/>
              </a:rPr>
              <a:t>Patient education videos and materials at prescribetoprevent.org</a:t>
            </a:r>
            <a:endParaRPr lang="en-US" dirty="0">
              <a:solidFill>
                <a:srgbClr val="512C5A"/>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67" y="0"/>
            <a:ext cx="3914114" cy="3014317"/>
          </a:xfrm>
          <a:prstGeom prst="rect">
            <a:avLst/>
          </a:prstGeom>
        </p:spPr>
      </p:pic>
      <p:sp>
        <p:nvSpPr>
          <p:cNvPr id="9" name="Rectangle 2"/>
          <p:cNvSpPr txBox="1">
            <a:spLocks noChangeArrowheads="1"/>
          </p:cNvSpPr>
          <p:nvPr/>
        </p:nvSpPr>
        <p:spPr>
          <a:xfrm>
            <a:off x="4201160" y="715593"/>
            <a:ext cx="7399169"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sz="3900" b="0" dirty="0">
                <a:solidFill>
                  <a:srgbClr val="002060"/>
                </a:solidFill>
              </a:rPr>
              <a:t>Case for overdose education and naloxone distribution (OEND)</a:t>
            </a:r>
          </a:p>
        </p:txBody>
      </p:sp>
    </p:spTree>
    <p:extLst>
      <p:ext uri="{BB962C8B-B14F-4D97-AF65-F5344CB8AC3E}">
        <p14:creationId xmlns:p14="http://schemas.microsoft.com/office/powerpoint/2010/main" val="29421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11000" contrast="41000"/>
                    </a14:imgEffect>
                  </a14:imgLayer>
                </a14:imgProps>
              </a:ext>
              <a:ext uri="{28A0092B-C50C-407E-A947-70E740481C1C}">
                <a14:useLocalDpi xmlns:a14="http://schemas.microsoft.com/office/drawing/2010/main" val="0"/>
              </a:ext>
            </a:extLst>
          </a:blip>
          <a:srcRect/>
          <a:stretch/>
        </p:blipFill>
        <p:spPr>
          <a:xfrm>
            <a:off x="3832197" y="5829299"/>
            <a:ext cx="1761636" cy="808265"/>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cstate="print">
            <a:grayscl/>
            <a:extLst>
              <a:ext uri="{BEBA8EAE-BF5A-486C-A8C5-ECC9F3942E4B}">
                <a14:imgProps xmlns:a14="http://schemas.microsoft.com/office/drawing/2010/main">
                  <a14:imgLayer r:embed="rId6">
                    <a14:imgEffect>
                      <a14:sharpenSoften amount="25000"/>
                    </a14:imgEffect>
                    <a14:imgEffect>
                      <a14:brightnessContrast bright="32000" contrast="-20000"/>
                    </a14:imgEffect>
                  </a14:imgLayer>
                </a14:imgProps>
              </a:ext>
              <a:ext uri="{28A0092B-C50C-407E-A947-70E740481C1C}">
                <a14:useLocalDpi xmlns:a14="http://schemas.microsoft.com/office/drawing/2010/main" val="0"/>
              </a:ext>
            </a:extLst>
          </a:blip>
          <a:stretch>
            <a:fillRect/>
          </a:stretch>
        </p:blipFill>
        <p:spPr>
          <a:xfrm>
            <a:off x="2323142" y="5094515"/>
            <a:ext cx="1752532" cy="985799"/>
          </a:xfrm>
          <a:prstGeom prst="rect">
            <a:avLst/>
          </a:prstGeom>
          <a:effectLst>
            <a:outerShdw blurRad="50800" dist="38100" dir="8100000" algn="tr" rotWithShape="0">
              <a:prstClr val="black">
                <a:alpha val="40000"/>
              </a:prstClr>
            </a:outerShdw>
          </a:effectLst>
        </p:spPr>
      </p:pic>
      <p:pic>
        <p:nvPicPr>
          <p:cNvPr id="29" name="Picture 28"/>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05186" y="3061608"/>
            <a:ext cx="1849685" cy="1080824"/>
          </a:xfrm>
          <a:prstGeom prst="rect">
            <a:avLst/>
          </a:prstGeom>
        </p:spPr>
      </p:pic>
      <p:sp>
        <p:nvSpPr>
          <p:cNvPr id="26" name="Bent-Up Arrow 25"/>
          <p:cNvSpPr/>
          <p:nvPr/>
        </p:nvSpPr>
        <p:spPr>
          <a:xfrm rot="5400000">
            <a:off x="5275324" y="4874365"/>
            <a:ext cx="750166" cy="1012481"/>
          </a:xfrm>
          <a:prstGeom prst="bentUpArrow">
            <a:avLst>
              <a:gd name="adj1" fmla="val 32840"/>
              <a:gd name="adj2" fmla="val 25000"/>
              <a:gd name="adj3" fmla="val 35780"/>
            </a:avLst>
          </a:prstGeom>
          <a:solidFill>
            <a:schemeClr val="bg1">
              <a:lumMod val="75000"/>
            </a:schemeClr>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Bent-Up Arrow 24"/>
          <p:cNvSpPr/>
          <p:nvPr/>
        </p:nvSpPr>
        <p:spPr>
          <a:xfrm rot="5400000">
            <a:off x="3823118" y="3925257"/>
            <a:ext cx="750166" cy="1012481"/>
          </a:xfrm>
          <a:prstGeom prst="bentUpArrow">
            <a:avLst>
              <a:gd name="adj1" fmla="val 32840"/>
              <a:gd name="adj2" fmla="val 25000"/>
              <a:gd name="adj3" fmla="val 35780"/>
            </a:avLst>
          </a:prstGeom>
          <a:solidFill>
            <a:schemeClr val="bg1">
              <a:lumMod val="75000"/>
            </a:schemeClr>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Bent-Up Arrow 22"/>
          <p:cNvSpPr/>
          <p:nvPr/>
        </p:nvSpPr>
        <p:spPr>
          <a:xfrm rot="5400000">
            <a:off x="2377193" y="2923339"/>
            <a:ext cx="750166" cy="1012481"/>
          </a:xfrm>
          <a:prstGeom prst="bentUpArrow">
            <a:avLst>
              <a:gd name="adj1" fmla="val 32840"/>
              <a:gd name="adj2" fmla="val 25000"/>
              <a:gd name="adj3" fmla="val 35780"/>
            </a:avLst>
          </a:prstGeom>
          <a:solidFill>
            <a:schemeClr val="bg1">
              <a:lumMod val="75000"/>
            </a:schemeClr>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itle 1"/>
          <p:cNvSpPr>
            <a:spLocks noGrp="1"/>
          </p:cNvSpPr>
          <p:nvPr>
            <p:ph type="title"/>
          </p:nvPr>
        </p:nvSpPr>
        <p:spPr/>
        <p:txBody>
          <a:bodyPr>
            <a:normAutofit/>
          </a:bodyPr>
          <a:lstStyle/>
          <a:p>
            <a:pPr>
              <a:lnSpc>
                <a:spcPct val="80000"/>
              </a:lnSpc>
            </a:pPr>
            <a:r>
              <a:rPr lang="en-US" sz="3600" dirty="0">
                <a:latin typeface="+mn-lt"/>
              </a:rPr>
              <a:t>Evaluations of Overdose Education and Naloxone Distribution Programs</a:t>
            </a:r>
          </a:p>
        </p:txBody>
      </p:sp>
      <p:sp>
        <p:nvSpPr>
          <p:cNvPr id="4" name="Slide Number Placeholder 3"/>
          <p:cNvSpPr>
            <a:spLocks noGrp="1"/>
          </p:cNvSpPr>
          <p:nvPr>
            <p:ph type="sldNum" sz="quarter" idx="12"/>
          </p:nvPr>
        </p:nvSpPr>
        <p:spPr/>
        <p:txBody>
          <a:bodyPr/>
          <a:lstStyle/>
          <a:p>
            <a:fld id="{4B400BD9-D228-4153-B8C2-89400C6815ED}" type="slidenum">
              <a:rPr lang="en-US" smtClean="0"/>
              <a:t>19</a:t>
            </a:fld>
            <a:endParaRPr lang="en-US"/>
          </a:p>
        </p:txBody>
      </p:sp>
      <p:sp>
        <p:nvSpPr>
          <p:cNvPr id="8" name="Bent-Up Arrow 7"/>
          <p:cNvSpPr/>
          <p:nvPr/>
        </p:nvSpPr>
        <p:spPr>
          <a:xfrm rot="5400000">
            <a:off x="1108932" y="1938018"/>
            <a:ext cx="750166" cy="1012481"/>
          </a:xfrm>
          <a:prstGeom prst="bentUpArrow">
            <a:avLst>
              <a:gd name="adj1" fmla="val 32840"/>
              <a:gd name="adj2" fmla="val 25000"/>
              <a:gd name="adj3" fmla="val 35780"/>
            </a:avLst>
          </a:prstGeom>
          <a:solidFill>
            <a:schemeClr val="bg1">
              <a:lumMod val="75000"/>
            </a:schemeClr>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773723" y="1441938"/>
            <a:ext cx="1991912" cy="883946"/>
          </a:xfrm>
          <a:custGeom>
            <a:avLst/>
            <a:gdLst>
              <a:gd name="connsiteX0" fmla="*/ 0 w 1115609"/>
              <a:gd name="connsiteY0" fmla="*/ 130174 h 780890"/>
              <a:gd name="connsiteX1" fmla="*/ 130174 w 1115609"/>
              <a:gd name="connsiteY1" fmla="*/ 0 h 780890"/>
              <a:gd name="connsiteX2" fmla="*/ 985435 w 1115609"/>
              <a:gd name="connsiteY2" fmla="*/ 0 h 780890"/>
              <a:gd name="connsiteX3" fmla="*/ 1115609 w 1115609"/>
              <a:gd name="connsiteY3" fmla="*/ 130174 h 780890"/>
              <a:gd name="connsiteX4" fmla="*/ 1115609 w 1115609"/>
              <a:gd name="connsiteY4" fmla="*/ 650716 h 780890"/>
              <a:gd name="connsiteX5" fmla="*/ 985435 w 1115609"/>
              <a:gd name="connsiteY5" fmla="*/ 780890 h 780890"/>
              <a:gd name="connsiteX6" fmla="*/ 130174 w 1115609"/>
              <a:gd name="connsiteY6" fmla="*/ 780890 h 780890"/>
              <a:gd name="connsiteX7" fmla="*/ 0 w 1115609"/>
              <a:gd name="connsiteY7" fmla="*/ 650716 h 780890"/>
              <a:gd name="connsiteX8" fmla="*/ 0 w 1115609"/>
              <a:gd name="connsiteY8" fmla="*/ 130174 h 7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609" h="780890">
                <a:moveTo>
                  <a:pt x="0" y="130174"/>
                </a:moveTo>
                <a:cubicBezTo>
                  <a:pt x="0" y="58281"/>
                  <a:pt x="58281" y="0"/>
                  <a:pt x="130174" y="0"/>
                </a:cubicBezTo>
                <a:lnTo>
                  <a:pt x="985435" y="0"/>
                </a:lnTo>
                <a:cubicBezTo>
                  <a:pt x="1057328" y="0"/>
                  <a:pt x="1115609" y="58281"/>
                  <a:pt x="1115609" y="130174"/>
                </a:cubicBezTo>
                <a:lnTo>
                  <a:pt x="1115609" y="650716"/>
                </a:lnTo>
                <a:cubicBezTo>
                  <a:pt x="1115609" y="722609"/>
                  <a:pt x="1057328" y="780890"/>
                  <a:pt x="985435" y="780890"/>
                </a:cubicBezTo>
                <a:lnTo>
                  <a:pt x="130174" y="780890"/>
                </a:lnTo>
                <a:cubicBezTo>
                  <a:pt x="58281" y="780890"/>
                  <a:pt x="0" y="722609"/>
                  <a:pt x="0" y="650716"/>
                </a:cubicBezTo>
                <a:lnTo>
                  <a:pt x="0" y="130174"/>
                </a:lnTo>
                <a:close/>
              </a:path>
            </a:pathLst>
          </a:custGeom>
          <a:solidFill>
            <a:schemeClr val="tx1">
              <a:lumMod val="65000"/>
              <a:lumOff val="35000"/>
            </a:schemeClr>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07" tIns="68607" rIns="68607" bIns="68607" numCol="1" spcCol="1270" anchor="ctr" anchorCtr="0">
            <a:noAutofit/>
          </a:bodyPr>
          <a:lstStyle/>
          <a:p>
            <a:pPr lvl="0" algn="ctr" defTabSz="355600" rtl="0">
              <a:lnSpc>
                <a:spcPct val="80000"/>
              </a:lnSpc>
              <a:spcBef>
                <a:spcPct val="0"/>
              </a:spcBef>
            </a:pPr>
            <a:r>
              <a:rPr lang="en-US" b="1" kern="1200" dirty="0">
                <a:effectLst>
                  <a:outerShdw blurRad="38100" dist="38100" dir="2700000" algn="tl">
                    <a:srgbClr val="000000">
                      <a:alpha val="43137"/>
                    </a:srgbClr>
                  </a:outerShdw>
                </a:effectLst>
              </a:rPr>
              <a:t>Feasibility</a:t>
            </a:r>
            <a:endParaRPr lang="en-US" kern="1200" dirty="0">
              <a:effectLst>
                <a:outerShdw blurRad="38100" dist="38100" dir="2700000" algn="tl">
                  <a:srgbClr val="000000">
                    <a:alpha val="43137"/>
                  </a:srgbClr>
                </a:outerShdw>
              </a:effectLst>
            </a:endParaRPr>
          </a:p>
        </p:txBody>
      </p:sp>
      <p:sp>
        <p:nvSpPr>
          <p:cNvPr id="10" name="Freeform 9"/>
          <p:cNvSpPr/>
          <p:nvPr/>
        </p:nvSpPr>
        <p:spPr>
          <a:xfrm>
            <a:off x="2765637" y="1526243"/>
            <a:ext cx="6010188" cy="714444"/>
          </a:xfrm>
          <a:custGeom>
            <a:avLst/>
            <a:gdLst>
              <a:gd name="connsiteX0" fmla="*/ 0 w 811388"/>
              <a:gd name="connsiteY0" fmla="*/ 0 h 631150"/>
              <a:gd name="connsiteX1" fmla="*/ 811388 w 811388"/>
              <a:gd name="connsiteY1" fmla="*/ 0 h 631150"/>
              <a:gd name="connsiteX2" fmla="*/ 811388 w 811388"/>
              <a:gd name="connsiteY2" fmla="*/ 631150 h 631150"/>
              <a:gd name="connsiteX3" fmla="*/ 0 w 811388"/>
              <a:gd name="connsiteY3" fmla="*/ 631150 h 631150"/>
              <a:gd name="connsiteX4" fmla="*/ 0 w 811388"/>
              <a:gd name="connsiteY4" fmla="*/ 0 h 63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88" h="631150">
                <a:moveTo>
                  <a:pt x="0" y="0"/>
                </a:moveTo>
                <a:lnTo>
                  <a:pt x="811388" y="0"/>
                </a:lnTo>
                <a:lnTo>
                  <a:pt x="811388" y="631150"/>
                </a:lnTo>
                <a:lnTo>
                  <a:pt x="0" y="631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117475" lvl="1" indent="-117475" algn="l" defTabSz="177800" rtl="0">
              <a:lnSpc>
                <a:spcPct val="90000"/>
              </a:lnSpc>
              <a:spcBef>
                <a:spcPct val="0"/>
              </a:spcBef>
              <a:buChar char="••"/>
            </a:pPr>
            <a:r>
              <a:rPr lang="en-US" sz="1000" kern="1200" dirty="0"/>
              <a:t>Piper et al. </a:t>
            </a:r>
            <a:r>
              <a:rPr lang="en-US" sz="1000" kern="1200" dirty="0" err="1"/>
              <a:t>Subst</a:t>
            </a:r>
            <a:r>
              <a:rPr lang="en-US" sz="1000" kern="1200" dirty="0"/>
              <a:t> Use Misuse 2008: 43; 858-70.</a:t>
            </a:r>
          </a:p>
          <a:p>
            <a:pPr marL="117475" lvl="1" indent="-117475" algn="l" defTabSz="177800" rtl="0">
              <a:lnSpc>
                <a:spcPct val="90000"/>
              </a:lnSpc>
              <a:spcBef>
                <a:spcPct val="0"/>
              </a:spcBef>
              <a:buChar char="••"/>
            </a:pPr>
            <a:r>
              <a:rPr lang="en-US" sz="1000" kern="1200" dirty="0"/>
              <a:t>Doe-</a:t>
            </a:r>
            <a:r>
              <a:rPr lang="en-US" sz="1000" kern="1200" dirty="0" err="1"/>
              <a:t>Simkins</a:t>
            </a:r>
            <a:r>
              <a:rPr lang="en-US" sz="1000" kern="1200" dirty="0"/>
              <a:t> et al. Am J Public Health 2009: 99: 788-791.</a:t>
            </a:r>
          </a:p>
          <a:p>
            <a:pPr marL="117475" lvl="1" indent="-117475" algn="l" defTabSz="177800" rtl="0">
              <a:lnSpc>
                <a:spcPct val="90000"/>
              </a:lnSpc>
              <a:spcBef>
                <a:spcPct val="0"/>
              </a:spcBef>
              <a:buChar char="••"/>
            </a:pPr>
            <a:r>
              <a:rPr lang="en-US" sz="1000" kern="1200" dirty="0" err="1"/>
              <a:t>Enteen</a:t>
            </a:r>
            <a:r>
              <a:rPr lang="en-US" sz="1000" kern="1200" dirty="0"/>
              <a:t> et al. J Urban Health 2010:87: 931-41.</a:t>
            </a:r>
          </a:p>
          <a:p>
            <a:pPr marL="117475" lvl="1" indent="-117475" algn="l" defTabSz="177800" rtl="0">
              <a:lnSpc>
                <a:spcPct val="90000"/>
              </a:lnSpc>
              <a:spcBef>
                <a:spcPct val="0"/>
              </a:spcBef>
              <a:buChar char="••"/>
            </a:pPr>
            <a:r>
              <a:rPr lang="en-US" sz="1000" kern="1200" dirty="0"/>
              <a:t>Bennett et al. J Urban Health. 2011: 88; 1020-30.</a:t>
            </a:r>
          </a:p>
          <a:p>
            <a:pPr marL="117475" lvl="1" indent="-117475" algn="l" defTabSz="177800" rtl="0">
              <a:lnSpc>
                <a:spcPct val="90000"/>
              </a:lnSpc>
              <a:spcBef>
                <a:spcPct val="0"/>
              </a:spcBef>
              <a:buChar char="••"/>
            </a:pPr>
            <a:r>
              <a:rPr lang="en-US" sz="1000" kern="1200" dirty="0"/>
              <a:t>Walley et al. JSAT 2013; 44:241-7. (Methadone and detox programs)</a:t>
            </a:r>
          </a:p>
        </p:txBody>
      </p:sp>
      <p:sp>
        <p:nvSpPr>
          <p:cNvPr id="12" name="Freeform 11"/>
          <p:cNvSpPr/>
          <p:nvPr/>
        </p:nvSpPr>
        <p:spPr>
          <a:xfrm>
            <a:off x="1979547" y="2434902"/>
            <a:ext cx="2246356" cy="883946"/>
          </a:xfrm>
          <a:custGeom>
            <a:avLst/>
            <a:gdLst>
              <a:gd name="connsiteX0" fmla="*/ 0 w 1115609"/>
              <a:gd name="connsiteY0" fmla="*/ 130174 h 780890"/>
              <a:gd name="connsiteX1" fmla="*/ 130174 w 1115609"/>
              <a:gd name="connsiteY1" fmla="*/ 0 h 780890"/>
              <a:gd name="connsiteX2" fmla="*/ 985435 w 1115609"/>
              <a:gd name="connsiteY2" fmla="*/ 0 h 780890"/>
              <a:gd name="connsiteX3" fmla="*/ 1115609 w 1115609"/>
              <a:gd name="connsiteY3" fmla="*/ 130174 h 780890"/>
              <a:gd name="connsiteX4" fmla="*/ 1115609 w 1115609"/>
              <a:gd name="connsiteY4" fmla="*/ 650716 h 780890"/>
              <a:gd name="connsiteX5" fmla="*/ 985435 w 1115609"/>
              <a:gd name="connsiteY5" fmla="*/ 780890 h 780890"/>
              <a:gd name="connsiteX6" fmla="*/ 130174 w 1115609"/>
              <a:gd name="connsiteY6" fmla="*/ 780890 h 780890"/>
              <a:gd name="connsiteX7" fmla="*/ 0 w 1115609"/>
              <a:gd name="connsiteY7" fmla="*/ 650716 h 780890"/>
              <a:gd name="connsiteX8" fmla="*/ 0 w 1115609"/>
              <a:gd name="connsiteY8" fmla="*/ 130174 h 7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609" h="780890">
                <a:moveTo>
                  <a:pt x="0" y="130174"/>
                </a:moveTo>
                <a:cubicBezTo>
                  <a:pt x="0" y="58281"/>
                  <a:pt x="58281" y="0"/>
                  <a:pt x="130174" y="0"/>
                </a:cubicBezTo>
                <a:lnTo>
                  <a:pt x="985435" y="0"/>
                </a:lnTo>
                <a:cubicBezTo>
                  <a:pt x="1057328" y="0"/>
                  <a:pt x="1115609" y="58281"/>
                  <a:pt x="1115609" y="130174"/>
                </a:cubicBezTo>
                <a:lnTo>
                  <a:pt x="1115609" y="650716"/>
                </a:lnTo>
                <a:cubicBezTo>
                  <a:pt x="1115609" y="722609"/>
                  <a:pt x="1057328" y="780890"/>
                  <a:pt x="985435" y="780890"/>
                </a:cubicBezTo>
                <a:lnTo>
                  <a:pt x="130174" y="780890"/>
                </a:lnTo>
                <a:cubicBezTo>
                  <a:pt x="58281" y="780890"/>
                  <a:pt x="0" y="722609"/>
                  <a:pt x="0" y="650716"/>
                </a:cubicBezTo>
                <a:lnTo>
                  <a:pt x="0" y="130174"/>
                </a:lnTo>
                <a:close/>
              </a:path>
            </a:pathLst>
          </a:custGeom>
          <a:solidFill>
            <a:schemeClr val="tx1">
              <a:lumMod val="65000"/>
              <a:lumOff val="35000"/>
            </a:schemeClr>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07" tIns="68607" rIns="68607" bIns="68607" numCol="1" spcCol="1270" anchor="ctr" anchorCtr="0">
            <a:noAutofit/>
          </a:bodyPr>
          <a:lstStyle/>
          <a:p>
            <a:pPr lvl="0" algn="ctr" defTabSz="355600" rtl="0">
              <a:lnSpc>
                <a:spcPct val="80000"/>
              </a:lnSpc>
              <a:spcBef>
                <a:spcPct val="0"/>
              </a:spcBef>
            </a:pPr>
            <a:r>
              <a:rPr lang="en-US" b="1" kern="1200" dirty="0">
                <a:effectLst>
                  <a:outerShdw blurRad="38100" dist="38100" dir="2700000" algn="tl">
                    <a:srgbClr val="000000">
                      <a:alpha val="43137"/>
                    </a:srgbClr>
                  </a:outerShdw>
                </a:effectLst>
              </a:rPr>
              <a:t>Increased knowledge           and skills</a:t>
            </a:r>
            <a:endParaRPr lang="en-US" kern="1200" dirty="0">
              <a:effectLst>
                <a:outerShdw blurRad="38100" dist="38100" dir="2700000" algn="tl">
                  <a:srgbClr val="000000">
                    <a:alpha val="43137"/>
                  </a:srgbClr>
                </a:outerShdw>
              </a:effectLst>
            </a:endParaRPr>
          </a:p>
        </p:txBody>
      </p:sp>
      <p:sp>
        <p:nvSpPr>
          <p:cNvPr id="13" name="Freeform 12"/>
          <p:cNvSpPr/>
          <p:nvPr/>
        </p:nvSpPr>
        <p:spPr>
          <a:xfrm>
            <a:off x="4260217" y="2519207"/>
            <a:ext cx="6010188" cy="714444"/>
          </a:xfrm>
          <a:custGeom>
            <a:avLst/>
            <a:gdLst>
              <a:gd name="connsiteX0" fmla="*/ 0 w 811388"/>
              <a:gd name="connsiteY0" fmla="*/ 0 h 631150"/>
              <a:gd name="connsiteX1" fmla="*/ 811388 w 811388"/>
              <a:gd name="connsiteY1" fmla="*/ 0 h 631150"/>
              <a:gd name="connsiteX2" fmla="*/ 811388 w 811388"/>
              <a:gd name="connsiteY2" fmla="*/ 631150 h 631150"/>
              <a:gd name="connsiteX3" fmla="*/ 0 w 811388"/>
              <a:gd name="connsiteY3" fmla="*/ 631150 h 631150"/>
              <a:gd name="connsiteX4" fmla="*/ 0 w 811388"/>
              <a:gd name="connsiteY4" fmla="*/ 0 h 63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88" h="631150">
                <a:moveTo>
                  <a:pt x="0" y="0"/>
                </a:moveTo>
                <a:lnTo>
                  <a:pt x="811388" y="0"/>
                </a:lnTo>
                <a:lnTo>
                  <a:pt x="811388" y="631150"/>
                </a:lnTo>
                <a:lnTo>
                  <a:pt x="0" y="631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117475" lvl="1" indent="-117475" algn="l" defTabSz="177800" rtl="0">
              <a:lnSpc>
                <a:spcPct val="90000"/>
              </a:lnSpc>
              <a:spcBef>
                <a:spcPct val="0"/>
              </a:spcBef>
              <a:buChar char="••"/>
            </a:pPr>
            <a:r>
              <a:rPr lang="en-US" sz="1000" kern="1200" dirty="0"/>
              <a:t>Green et al. Addiction 2008: 103;979-89.</a:t>
            </a:r>
          </a:p>
          <a:p>
            <a:pPr marL="117475" lvl="1" indent="-117475" algn="l" defTabSz="177800" rtl="0">
              <a:lnSpc>
                <a:spcPct val="90000"/>
              </a:lnSpc>
              <a:spcBef>
                <a:spcPct val="0"/>
              </a:spcBef>
              <a:buChar char="••"/>
            </a:pPr>
            <a:r>
              <a:rPr lang="en-US" sz="1000" kern="1200" dirty="0"/>
              <a:t>Tobin et al. </a:t>
            </a:r>
            <a:r>
              <a:rPr lang="en-US" sz="1000" kern="1200" dirty="0" err="1"/>
              <a:t>Int</a:t>
            </a:r>
            <a:r>
              <a:rPr lang="en-US" sz="1000" kern="1200" dirty="0"/>
              <a:t> J Drug Policy 2009: 20; 131-6.</a:t>
            </a:r>
          </a:p>
          <a:p>
            <a:pPr marL="117475" lvl="1" indent="-117475" algn="l" defTabSz="177800" rtl="0">
              <a:lnSpc>
                <a:spcPct val="90000"/>
              </a:lnSpc>
              <a:spcBef>
                <a:spcPct val="0"/>
              </a:spcBef>
              <a:buChar char="••"/>
            </a:pPr>
            <a:r>
              <a:rPr lang="en-US" sz="1000" kern="1200" dirty="0"/>
              <a:t>Wagner et al. </a:t>
            </a:r>
            <a:r>
              <a:rPr lang="en-US" sz="1000" kern="1200" dirty="0" err="1"/>
              <a:t>Int</a:t>
            </a:r>
            <a:r>
              <a:rPr lang="en-US" sz="1000" kern="1200" dirty="0"/>
              <a:t> J Drug Policy 2010: 21: 186-93.</a:t>
            </a:r>
          </a:p>
        </p:txBody>
      </p:sp>
      <p:sp>
        <p:nvSpPr>
          <p:cNvPr id="15" name="Freeform 14"/>
          <p:cNvSpPr/>
          <p:nvPr/>
        </p:nvSpPr>
        <p:spPr>
          <a:xfrm>
            <a:off x="3367391" y="3427866"/>
            <a:ext cx="2616263" cy="883946"/>
          </a:xfrm>
          <a:custGeom>
            <a:avLst/>
            <a:gdLst>
              <a:gd name="connsiteX0" fmla="*/ 0 w 1115609"/>
              <a:gd name="connsiteY0" fmla="*/ 130174 h 780890"/>
              <a:gd name="connsiteX1" fmla="*/ 130174 w 1115609"/>
              <a:gd name="connsiteY1" fmla="*/ 0 h 780890"/>
              <a:gd name="connsiteX2" fmla="*/ 985435 w 1115609"/>
              <a:gd name="connsiteY2" fmla="*/ 0 h 780890"/>
              <a:gd name="connsiteX3" fmla="*/ 1115609 w 1115609"/>
              <a:gd name="connsiteY3" fmla="*/ 130174 h 780890"/>
              <a:gd name="connsiteX4" fmla="*/ 1115609 w 1115609"/>
              <a:gd name="connsiteY4" fmla="*/ 650716 h 780890"/>
              <a:gd name="connsiteX5" fmla="*/ 985435 w 1115609"/>
              <a:gd name="connsiteY5" fmla="*/ 780890 h 780890"/>
              <a:gd name="connsiteX6" fmla="*/ 130174 w 1115609"/>
              <a:gd name="connsiteY6" fmla="*/ 780890 h 780890"/>
              <a:gd name="connsiteX7" fmla="*/ 0 w 1115609"/>
              <a:gd name="connsiteY7" fmla="*/ 650716 h 780890"/>
              <a:gd name="connsiteX8" fmla="*/ 0 w 1115609"/>
              <a:gd name="connsiteY8" fmla="*/ 130174 h 7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609" h="780890">
                <a:moveTo>
                  <a:pt x="0" y="130174"/>
                </a:moveTo>
                <a:cubicBezTo>
                  <a:pt x="0" y="58281"/>
                  <a:pt x="58281" y="0"/>
                  <a:pt x="130174" y="0"/>
                </a:cubicBezTo>
                <a:lnTo>
                  <a:pt x="985435" y="0"/>
                </a:lnTo>
                <a:cubicBezTo>
                  <a:pt x="1057328" y="0"/>
                  <a:pt x="1115609" y="58281"/>
                  <a:pt x="1115609" y="130174"/>
                </a:cubicBezTo>
                <a:lnTo>
                  <a:pt x="1115609" y="650716"/>
                </a:lnTo>
                <a:cubicBezTo>
                  <a:pt x="1115609" y="722609"/>
                  <a:pt x="1057328" y="780890"/>
                  <a:pt x="985435" y="780890"/>
                </a:cubicBezTo>
                <a:lnTo>
                  <a:pt x="130174" y="780890"/>
                </a:lnTo>
                <a:cubicBezTo>
                  <a:pt x="58281" y="780890"/>
                  <a:pt x="0" y="722609"/>
                  <a:pt x="0" y="650716"/>
                </a:cubicBezTo>
                <a:lnTo>
                  <a:pt x="0" y="130174"/>
                </a:lnTo>
                <a:close/>
              </a:path>
            </a:pathLst>
          </a:custGeom>
          <a:solidFill>
            <a:schemeClr val="tx1">
              <a:lumMod val="65000"/>
              <a:lumOff val="35000"/>
            </a:schemeClr>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07" tIns="68607" rIns="68607" bIns="68607" numCol="1" spcCol="1270" anchor="ctr" anchorCtr="0">
            <a:noAutofit/>
          </a:bodyPr>
          <a:lstStyle/>
          <a:p>
            <a:pPr lvl="0" algn="ctr" defTabSz="355600" rtl="0">
              <a:lnSpc>
                <a:spcPct val="80000"/>
              </a:lnSpc>
              <a:spcBef>
                <a:spcPct val="0"/>
              </a:spcBef>
            </a:pPr>
            <a:r>
              <a:rPr lang="en-US" b="1" kern="1200">
                <a:effectLst>
                  <a:outerShdw blurRad="38100" dist="38100" dir="2700000" algn="tl">
                    <a:srgbClr val="000000">
                      <a:alpha val="43137"/>
                    </a:srgbClr>
                  </a:outerShdw>
                </a:effectLst>
              </a:rPr>
              <a:t>No increase in use, increase in drug treatment</a:t>
            </a:r>
            <a:endParaRPr lang="en-US" kern="1200">
              <a:effectLst>
                <a:outerShdw blurRad="38100" dist="38100" dir="2700000" algn="tl">
                  <a:srgbClr val="000000">
                    <a:alpha val="43137"/>
                  </a:srgbClr>
                </a:outerShdw>
              </a:effectLst>
            </a:endParaRPr>
          </a:p>
        </p:txBody>
      </p:sp>
      <p:sp>
        <p:nvSpPr>
          <p:cNvPr id="16" name="Freeform 15"/>
          <p:cNvSpPr/>
          <p:nvPr/>
        </p:nvSpPr>
        <p:spPr>
          <a:xfrm>
            <a:off x="6020370" y="3512171"/>
            <a:ext cx="4626508" cy="714444"/>
          </a:xfrm>
          <a:custGeom>
            <a:avLst/>
            <a:gdLst>
              <a:gd name="connsiteX0" fmla="*/ 0 w 811388"/>
              <a:gd name="connsiteY0" fmla="*/ 0 h 631150"/>
              <a:gd name="connsiteX1" fmla="*/ 811388 w 811388"/>
              <a:gd name="connsiteY1" fmla="*/ 0 h 631150"/>
              <a:gd name="connsiteX2" fmla="*/ 811388 w 811388"/>
              <a:gd name="connsiteY2" fmla="*/ 631150 h 631150"/>
              <a:gd name="connsiteX3" fmla="*/ 0 w 811388"/>
              <a:gd name="connsiteY3" fmla="*/ 631150 h 631150"/>
              <a:gd name="connsiteX4" fmla="*/ 0 w 811388"/>
              <a:gd name="connsiteY4" fmla="*/ 0 h 63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88" h="631150">
                <a:moveTo>
                  <a:pt x="0" y="0"/>
                </a:moveTo>
                <a:lnTo>
                  <a:pt x="811388" y="0"/>
                </a:lnTo>
                <a:lnTo>
                  <a:pt x="811388" y="631150"/>
                </a:lnTo>
                <a:lnTo>
                  <a:pt x="0" y="631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117475" lvl="1" indent="-117475" algn="l" defTabSz="177800" rtl="0">
              <a:lnSpc>
                <a:spcPct val="90000"/>
              </a:lnSpc>
              <a:spcBef>
                <a:spcPct val="0"/>
              </a:spcBef>
              <a:buChar char="••"/>
            </a:pPr>
            <a:r>
              <a:rPr lang="en-US" sz="1000" kern="1200" dirty="0"/>
              <a:t>Seal et al. J Urban Health 2005:82:303-11.</a:t>
            </a:r>
          </a:p>
          <a:p>
            <a:pPr marL="117475" lvl="1" indent="-117475" algn="l" defTabSz="177800" rtl="0">
              <a:lnSpc>
                <a:spcPct val="90000"/>
              </a:lnSpc>
              <a:spcBef>
                <a:spcPct val="0"/>
              </a:spcBef>
              <a:buChar char="••"/>
            </a:pPr>
            <a:r>
              <a:rPr lang="en-US" sz="1000" kern="1200" dirty="0"/>
              <a:t>Doe-</a:t>
            </a:r>
            <a:r>
              <a:rPr lang="en-US" sz="1000" kern="1200" dirty="0" err="1"/>
              <a:t>Simkins</a:t>
            </a:r>
            <a:r>
              <a:rPr lang="en-US" sz="1000" kern="1200" dirty="0"/>
              <a:t> et al. BMC Public Health 2014 14:297. </a:t>
            </a:r>
          </a:p>
          <a:p>
            <a:pPr marL="117475" lvl="1" indent="-117475" defTabSz="177800">
              <a:lnSpc>
                <a:spcPct val="90000"/>
              </a:lnSpc>
              <a:spcBef>
                <a:spcPct val="0"/>
              </a:spcBef>
              <a:buFontTx/>
              <a:buChar char="••"/>
            </a:pPr>
            <a:r>
              <a:rPr lang="en-US" sz="1000" dirty="0"/>
              <a:t>Jones et al. Addictive Behaviors 2017:71:104-6</a:t>
            </a:r>
          </a:p>
        </p:txBody>
      </p:sp>
      <p:sp>
        <p:nvSpPr>
          <p:cNvPr id="18" name="Freeform 17"/>
          <p:cNvSpPr/>
          <p:nvPr/>
        </p:nvSpPr>
        <p:spPr>
          <a:xfrm>
            <a:off x="4855389" y="4375563"/>
            <a:ext cx="2481223" cy="883946"/>
          </a:xfrm>
          <a:custGeom>
            <a:avLst/>
            <a:gdLst>
              <a:gd name="connsiteX0" fmla="*/ 0 w 1115609"/>
              <a:gd name="connsiteY0" fmla="*/ 130174 h 780890"/>
              <a:gd name="connsiteX1" fmla="*/ 130174 w 1115609"/>
              <a:gd name="connsiteY1" fmla="*/ 0 h 780890"/>
              <a:gd name="connsiteX2" fmla="*/ 985435 w 1115609"/>
              <a:gd name="connsiteY2" fmla="*/ 0 h 780890"/>
              <a:gd name="connsiteX3" fmla="*/ 1115609 w 1115609"/>
              <a:gd name="connsiteY3" fmla="*/ 130174 h 780890"/>
              <a:gd name="connsiteX4" fmla="*/ 1115609 w 1115609"/>
              <a:gd name="connsiteY4" fmla="*/ 650716 h 780890"/>
              <a:gd name="connsiteX5" fmla="*/ 985435 w 1115609"/>
              <a:gd name="connsiteY5" fmla="*/ 780890 h 780890"/>
              <a:gd name="connsiteX6" fmla="*/ 130174 w 1115609"/>
              <a:gd name="connsiteY6" fmla="*/ 780890 h 780890"/>
              <a:gd name="connsiteX7" fmla="*/ 0 w 1115609"/>
              <a:gd name="connsiteY7" fmla="*/ 650716 h 780890"/>
              <a:gd name="connsiteX8" fmla="*/ 0 w 1115609"/>
              <a:gd name="connsiteY8" fmla="*/ 130174 h 7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609" h="780890">
                <a:moveTo>
                  <a:pt x="0" y="130174"/>
                </a:moveTo>
                <a:cubicBezTo>
                  <a:pt x="0" y="58281"/>
                  <a:pt x="58281" y="0"/>
                  <a:pt x="130174" y="0"/>
                </a:cubicBezTo>
                <a:lnTo>
                  <a:pt x="985435" y="0"/>
                </a:lnTo>
                <a:cubicBezTo>
                  <a:pt x="1057328" y="0"/>
                  <a:pt x="1115609" y="58281"/>
                  <a:pt x="1115609" y="130174"/>
                </a:cubicBezTo>
                <a:lnTo>
                  <a:pt x="1115609" y="650716"/>
                </a:lnTo>
                <a:cubicBezTo>
                  <a:pt x="1115609" y="722609"/>
                  <a:pt x="1057328" y="780890"/>
                  <a:pt x="985435" y="780890"/>
                </a:cubicBezTo>
                <a:lnTo>
                  <a:pt x="130174" y="780890"/>
                </a:lnTo>
                <a:cubicBezTo>
                  <a:pt x="58281" y="780890"/>
                  <a:pt x="0" y="722609"/>
                  <a:pt x="0" y="650716"/>
                </a:cubicBezTo>
                <a:lnTo>
                  <a:pt x="0" y="130174"/>
                </a:lnTo>
                <a:close/>
              </a:path>
            </a:pathLst>
          </a:custGeom>
          <a:solidFill>
            <a:schemeClr val="tx1">
              <a:lumMod val="65000"/>
              <a:lumOff val="35000"/>
            </a:schemeClr>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07" tIns="68607" rIns="68607" bIns="68607" numCol="1" spcCol="1270" anchor="ctr" anchorCtr="0">
            <a:noAutofit/>
          </a:bodyPr>
          <a:lstStyle/>
          <a:p>
            <a:pPr lvl="0" algn="ctr" defTabSz="355600" rtl="0">
              <a:lnSpc>
                <a:spcPct val="80000"/>
              </a:lnSpc>
              <a:spcBef>
                <a:spcPct val="0"/>
              </a:spcBef>
            </a:pPr>
            <a:r>
              <a:rPr lang="en-US" b="1" kern="1200" dirty="0">
                <a:effectLst>
                  <a:outerShdw blurRad="38100" dist="38100" dir="2700000" algn="tl">
                    <a:srgbClr val="000000">
                      <a:alpha val="43137"/>
                    </a:srgbClr>
                  </a:outerShdw>
                </a:effectLst>
              </a:rPr>
              <a:t>Reduction in overdose in communities</a:t>
            </a:r>
            <a:endParaRPr lang="en-US" kern="1200" dirty="0">
              <a:effectLst>
                <a:outerShdw blurRad="38100" dist="38100" dir="2700000" algn="tl">
                  <a:srgbClr val="000000">
                    <a:alpha val="43137"/>
                  </a:srgbClr>
                </a:outerShdw>
              </a:effectLst>
            </a:endParaRPr>
          </a:p>
        </p:txBody>
      </p:sp>
      <p:sp>
        <p:nvSpPr>
          <p:cNvPr id="19" name="Freeform 18"/>
          <p:cNvSpPr/>
          <p:nvPr/>
        </p:nvSpPr>
        <p:spPr>
          <a:xfrm>
            <a:off x="7358021" y="4450814"/>
            <a:ext cx="3337139" cy="714444"/>
          </a:xfrm>
          <a:custGeom>
            <a:avLst/>
            <a:gdLst>
              <a:gd name="connsiteX0" fmla="*/ 0 w 811388"/>
              <a:gd name="connsiteY0" fmla="*/ 0 h 631150"/>
              <a:gd name="connsiteX1" fmla="*/ 811388 w 811388"/>
              <a:gd name="connsiteY1" fmla="*/ 0 h 631150"/>
              <a:gd name="connsiteX2" fmla="*/ 811388 w 811388"/>
              <a:gd name="connsiteY2" fmla="*/ 631150 h 631150"/>
              <a:gd name="connsiteX3" fmla="*/ 0 w 811388"/>
              <a:gd name="connsiteY3" fmla="*/ 631150 h 631150"/>
              <a:gd name="connsiteX4" fmla="*/ 0 w 811388"/>
              <a:gd name="connsiteY4" fmla="*/ 0 h 63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88" h="631150">
                <a:moveTo>
                  <a:pt x="0" y="0"/>
                </a:moveTo>
                <a:lnTo>
                  <a:pt x="811388" y="0"/>
                </a:lnTo>
                <a:lnTo>
                  <a:pt x="811388" y="631150"/>
                </a:lnTo>
                <a:lnTo>
                  <a:pt x="0" y="631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marL="117475" lvl="1" indent="-117475" algn="l" defTabSz="177800" rtl="0">
              <a:lnSpc>
                <a:spcPct val="90000"/>
              </a:lnSpc>
              <a:spcBef>
                <a:spcPct val="0"/>
              </a:spcBef>
              <a:buChar char="••"/>
            </a:pPr>
            <a:r>
              <a:rPr lang="en-US" sz="1000" kern="1200" dirty="0"/>
              <a:t>Maxwell et al. J Addict Dis 2006:25; 89-96.</a:t>
            </a:r>
          </a:p>
          <a:p>
            <a:pPr marL="117475" lvl="1" indent="-117475" algn="l" defTabSz="177800" rtl="0">
              <a:lnSpc>
                <a:spcPct val="90000"/>
              </a:lnSpc>
              <a:spcBef>
                <a:spcPct val="0"/>
              </a:spcBef>
              <a:buChar char="••"/>
            </a:pPr>
            <a:r>
              <a:rPr lang="en-US" sz="1000" kern="1200" dirty="0"/>
              <a:t>Evans et al. Am J </a:t>
            </a:r>
            <a:r>
              <a:rPr lang="en-US" sz="1000" kern="1200" dirty="0" err="1"/>
              <a:t>Epidemiol</a:t>
            </a:r>
            <a:r>
              <a:rPr lang="en-US" sz="1000" kern="1200" dirty="0"/>
              <a:t> 2012; 174: 302-8.</a:t>
            </a:r>
            <a:endParaRPr lang="en-US" sz="1000" dirty="0"/>
          </a:p>
          <a:p>
            <a:pPr marL="117475" lvl="1" indent="-117475" algn="l" defTabSz="177800" rtl="0">
              <a:lnSpc>
                <a:spcPct val="90000"/>
              </a:lnSpc>
              <a:spcBef>
                <a:spcPct val="0"/>
              </a:spcBef>
              <a:buChar char="••"/>
            </a:pPr>
            <a:r>
              <a:rPr lang="en-US" sz="1000" kern="1200" dirty="0"/>
              <a:t>Walley et al. BMJ 2013; 346: f174.</a:t>
            </a:r>
            <a:endParaRPr lang="en-US" sz="1000" dirty="0"/>
          </a:p>
          <a:p>
            <a:pPr marL="117475" lvl="1" indent="-117475" algn="l" defTabSz="177800" rtl="0">
              <a:lnSpc>
                <a:spcPct val="90000"/>
              </a:lnSpc>
              <a:spcBef>
                <a:spcPct val="0"/>
              </a:spcBef>
              <a:buChar char="••"/>
            </a:pPr>
            <a:r>
              <a:rPr lang="en-US" sz="1000" dirty="0">
                <a:solidFill>
                  <a:schemeClr val="tx1"/>
                </a:solidFill>
              </a:rPr>
              <a:t>Coffin et al. </a:t>
            </a:r>
            <a:r>
              <a:rPr lang="en-US" sz="1000" i="1" dirty="0">
                <a:solidFill>
                  <a:schemeClr val="tx1"/>
                </a:solidFill>
              </a:rPr>
              <a:t>Ann Intern Med </a:t>
            </a:r>
            <a:r>
              <a:rPr lang="en-US" sz="1000" dirty="0">
                <a:solidFill>
                  <a:schemeClr val="tx1"/>
                </a:solidFill>
              </a:rPr>
              <a:t>2016; 1-8. </a:t>
            </a:r>
          </a:p>
        </p:txBody>
      </p:sp>
      <p:sp>
        <p:nvSpPr>
          <p:cNvPr id="20" name="Freeform 19"/>
          <p:cNvSpPr/>
          <p:nvPr/>
        </p:nvSpPr>
        <p:spPr>
          <a:xfrm>
            <a:off x="6204644" y="5368527"/>
            <a:ext cx="2462541" cy="883946"/>
          </a:xfrm>
          <a:custGeom>
            <a:avLst/>
            <a:gdLst>
              <a:gd name="connsiteX0" fmla="*/ 0 w 1115609"/>
              <a:gd name="connsiteY0" fmla="*/ 130174 h 780890"/>
              <a:gd name="connsiteX1" fmla="*/ 130174 w 1115609"/>
              <a:gd name="connsiteY1" fmla="*/ 0 h 780890"/>
              <a:gd name="connsiteX2" fmla="*/ 985435 w 1115609"/>
              <a:gd name="connsiteY2" fmla="*/ 0 h 780890"/>
              <a:gd name="connsiteX3" fmla="*/ 1115609 w 1115609"/>
              <a:gd name="connsiteY3" fmla="*/ 130174 h 780890"/>
              <a:gd name="connsiteX4" fmla="*/ 1115609 w 1115609"/>
              <a:gd name="connsiteY4" fmla="*/ 650716 h 780890"/>
              <a:gd name="connsiteX5" fmla="*/ 985435 w 1115609"/>
              <a:gd name="connsiteY5" fmla="*/ 780890 h 780890"/>
              <a:gd name="connsiteX6" fmla="*/ 130174 w 1115609"/>
              <a:gd name="connsiteY6" fmla="*/ 780890 h 780890"/>
              <a:gd name="connsiteX7" fmla="*/ 0 w 1115609"/>
              <a:gd name="connsiteY7" fmla="*/ 650716 h 780890"/>
              <a:gd name="connsiteX8" fmla="*/ 0 w 1115609"/>
              <a:gd name="connsiteY8" fmla="*/ 130174 h 78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609" h="780890">
                <a:moveTo>
                  <a:pt x="0" y="130174"/>
                </a:moveTo>
                <a:cubicBezTo>
                  <a:pt x="0" y="58281"/>
                  <a:pt x="58281" y="0"/>
                  <a:pt x="130174" y="0"/>
                </a:cubicBezTo>
                <a:lnTo>
                  <a:pt x="985435" y="0"/>
                </a:lnTo>
                <a:cubicBezTo>
                  <a:pt x="1057328" y="0"/>
                  <a:pt x="1115609" y="58281"/>
                  <a:pt x="1115609" y="130174"/>
                </a:cubicBezTo>
                <a:lnTo>
                  <a:pt x="1115609" y="650716"/>
                </a:lnTo>
                <a:cubicBezTo>
                  <a:pt x="1115609" y="722609"/>
                  <a:pt x="1057328" y="780890"/>
                  <a:pt x="985435" y="780890"/>
                </a:cubicBezTo>
                <a:lnTo>
                  <a:pt x="130174" y="780890"/>
                </a:lnTo>
                <a:cubicBezTo>
                  <a:pt x="58281" y="780890"/>
                  <a:pt x="0" y="722609"/>
                  <a:pt x="0" y="650716"/>
                </a:cubicBezTo>
                <a:lnTo>
                  <a:pt x="0" y="130174"/>
                </a:lnTo>
                <a:close/>
              </a:path>
            </a:pathLst>
          </a:custGeom>
          <a:solidFill>
            <a:schemeClr val="tx1">
              <a:lumMod val="65000"/>
              <a:lumOff val="35000"/>
            </a:schemeClr>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07" tIns="68607" rIns="68607" bIns="68607" numCol="1" spcCol="1270" anchor="ctr" anchorCtr="0">
            <a:noAutofit/>
          </a:bodyPr>
          <a:lstStyle/>
          <a:p>
            <a:pPr lvl="0" algn="ctr" defTabSz="355600" rtl="0">
              <a:lnSpc>
                <a:spcPct val="80000"/>
              </a:lnSpc>
              <a:spcBef>
                <a:spcPct val="0"/>
              </a:spcBef>
            </a:pPr>
            <a:r>
              <a:rPr lang="en-US" b="1" kern="1200" dirty="0">
                <a:effectLst>
                  <a:outerShdw blurRad="38100" dist="38100" dir="2700000" algn="tl">
                    <a:srgbClr val="000000">
                      <a:alpha val="43137"/>
                    </a:srgbClr>
                  </a:outerShdw>
                </a:effectLst>
              </a:rPr>
              <a:t>Cost-effective </a:t>
            </a:r>
          </a:p>
          <a:p>
            <a:pPr lvl="0" algn="ctr" defTabSz="355600" rtl="0">
              <a:lnSpc>
                <a:spcPct val="80000"/>
              </a:lnSpc>
              <a:spcBef>
                <a:spcPct val="0"/>
              </a:spcBef>
            </a:pPr>
            <a:r>
              <a:rPr lang="en-US" sz="1200" b="1" kern="1200" dirty="0"/>
              <a:t>$438 (best)</a:t>
            </a:r>
          </a:p>
          <a:p>
            <a:pPr lvl="0" algn="ctr" defTabSz="355600" rtl="0">
              <a:lnSpc>
                <a:spcPct val="80000"/>
              </a:lnSpc>
              <a:spcBef>
                <a:spcPct val="0"/>
              </a:spcBef>
            </a:pPr>
            <a:r>
              <a:rPr lang="en-US" sz="1200" b="1" kern="1200" dirty="0"/>
              <a:t>$14,000 (worst )                        per quality-adjusted                  life year gained</a:t>
            </a:r>
            <a:endParaRPr lang="en-US" sz="1200" kern="1200" dirty="0"/>
          </a:p>
        </p:txBody>
      </p:sp>
      <p:sp>
        <p:nvSpPr>
          <p:cNvPr id="21" name="Freeform 20"/>
          <p:cNvSpPr/>
          <p:nvPr/>
        </p:nvSpPr>
        <p:spPr>
          <a:xfrm>
            <a:off x="8671538" y="5452832"/>
            <a:ext cx="2277121" cy="404760"/>
          </a:xfrm>
          <a:custGeom>
            <a:avLst/>
            <a:gdLst>
              <a:gd name="connsiteX0" fmla="*/ 0 w 811388"/>
              <a:gd name="connsiteY0" fmla="*/ 0 h 631150"/>
              <a:gd name="connsiteX1" fmla="*/ 811388 w 811388"/>
              <a:gd name="connsiteY1" fmla="*/ 0 h 631150"/>
              <a:gd name="connsiteX2" fmla="*/ 811388 w 811388"/>
              <a:gd name="connsiteY2" fmla="*/ 631150 h 631150"/>
              <a:gd name="connsiteX3" fmla="*/ 0 w 811388"/>
              <a:gd name="connsiteY3" fmla="*/ 631150 h 631150"/>
              <a:gd name="connsiteX4" fmla="*/ 0 w 811388"/>
              <a:gd name="connsiteY4" fmla="*/ 0 h 63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88" h="631150">
                <a:moveTo>
                  <a:pt x="0" y="0"/>
                </a:moveTo>
                <a:lnTo>
                  <a:pt x="811388" y="0"/>
                </a:lnTo>
                <a:lnTo>
                  <a:pt x="811388" y="631150"/>
                </a:lnTo>
                <a:lnTo>
                  <a:pt x="0" y="631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1" defTabSz="400050">
              <a:lnSpc>
                <a:spcPct val="90000"/>
              </a:lnSpc>
              <a:spcBef>
                <a:spcPct val="0"/>
              </a:spcBef>
            </a:pPr>
            <a:r>
              <a:rPr lang="en-US" sz="1000" kern="1200" dirty="0"/>
              <a:t>Coffin and Sullivan. </a:t>
            </a:r>
            <a:r>
              <a:rPr lang="sv-SE" sz="1000" dirty="0"/>
              <a:t>Ann Intern Med. 2013 Jan 1;158(1):1-9.</a:t>
            </a:r>
            <a:endParaRPr lang="en-US" sz="1000" kern="1200" dirty="0"/>
          </a:p>
        </p:txBody>
      </p:sp>
      <p:pic>
        <p:nvPicPr>
          <p:cNvPr id="3" name="Picture 2"/>
          <p:cNvPicPr>
            <a:picLocks noChangeAspect="1"/>
          </p:cNvPicPr>
          <p:nvPr/>
        </p:nvPicPr>
        <p:blipFill>
          <a:blip r:embed="rId9" cstate="print">
            <a:grayscl/>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6715" y="4245428"/>
            <a:ext cx="1785256" cy="100420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7175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956" b="8817"/>
          <a:stretch/>
        </p:blipFill>
        <p:spPr>
          <a:xfrm>
            <a:off x="0" y="20522"/>
            <a:ext cx="12192000" cy="6857990"/>
          </a:xfrm>
          <a:prstGeom prst="rect">
            <a:avLst/>
          </a:prstGeom>
        </p:spPr>
      </p:pic>
      <p:sp>
        <p:nvSpPr>
          <p:cNvPr id="11" name="Rectangle 3"/>
          <p:cNvSpPr txBox="1">
            <a:spLocks noChangeArrowheads="1"/>
          </p:cNvSpPr>
          <p:nvPr/>
        </p:nvSpPr>
        <p:spPr>
          <a:xfrm>
            <a:off x="3409342" y="5022820"/>
            <a:ext cx="6327648" cy="2088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dirty="0"/>
          </a:p>
        </p:txBody>
      </p:sp>
      <p:sp>
        <p:nvSpPr>
          <p:cNvPr id="4" name="Oval 3"/>
          <p:cNvSpPr/>
          <p:nvPr/>
        </p:nvSpPr>
        <p:spPr>
          <a:xfrm>
            <a:off x="3409342" y="1747574"/>
            <a:ext cx="5435951" cy="5007670"/>
          </a:xfrm>
          <a:prstGeom prst="ellipse">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8790" y="1945894"/>
            <a:ext cx="4204137" cy="1342754"/>
          </a:xfrm>
        </p:spPr>
        <p:txBody>
          <a:bodyPr vert="horz" lIns="0" tIns="9144" rIns="0" bIns="9144">
            <a:normAutofit/>
          </a:bodyPr>
          <a:lstStyle/>
          <a:p>
            <a:pPr algn="ctr"/>
            <a:r>
              <a:rPr lang="en-US" sz="3600" b="1" u="sng" dirty="0">
                <a:ln w="500">
                  <a:solidFill>
                    <a:schemeClr val="tx2">
                      <a:shade val="20000"/>
                      <a:satMod val="350000"/>
                    </a:schemeClr>
                  </a:solidFill>
                </a:ln>
              </a:rPr>
              <a:t>Learning Objectives</a:t>
            </a:r>
          </a:p>
        </p:txBody>
      </p:sp>
      <p:sp>
        <p:nvSpPr>
          <p:cNvPr id="3" name="Content Placeholder 2"/>
          <p:cNvSpPr>
            <a:spLocks noGrp="1"/>
          </p:cNvSpPr>
          <p:nvPr>
            <p:ph idx="1"/>
          </p:nvPr>
        </p:nvSpPr>
        <p:spPr>
          <a:xfrm>
            <a:off x="3934858" y="2727961"/>
            <a:ext cx="4593021" cy="3341396"/>
          </a:xfrm>
        </p:spPr>
        <p:txBody>
          <a:bodyPr anchor="ctr">
            <a:normAutofit/>
          </a:bodyPr>
          <a:lstStyle/>
          <a:p>
            <a:pPr marL="533400" indent="-533400">
              <a:buFont typeface="Times" charset="0"/>
              <a:buAutoNum type="arabicPeriod"/>
            </a:pPr>
            <a:r>
              <a:rPr lang="en-US" sz="2400" dirty="0">
                <a:latin typeface="Calibri" charset="0"/>
              </a:rPr>
              <a:t>Define harm reduction and apply it to public health</a:t>
            </a:r>
          </a:p>
          <a:p>
            <a:pPr marL="533400" indent="-533400">
              <a:buFont typeface="Times" charset="0"/>
              <a:buAutoNum type="arabicPeriod"/>
            </a:pPr>
            <a:r>
              <a:rPr lang="en-US" sz="2400" dirty="0">
                <a:latin typeface="Calibri" charset="0"/>
              </a:rPr>
              <a:t>Explain the rationale and evidence for:</a:t>
            </a:r>
          </a:p>
          <a:p>
            <a:pPr marL="990600" lvl="1" indent="-533400">
              <a:buFont typeface="+mj-lt"/>
              <a:buAutoNum type="alphaLcPeriod"/>
            </a:pPr>
            <a:r>
              <a:rPr lang="en-US" sz="2000" dirty="0">
                <a:latin typeface="Calibri" charset="0"/>
              </a:rPr>
              <a:t>needle syringe access</a:t>
            </a:r>
          </a:p>
          <a:p>
            <a:pPr marL="990600" lvl="1" indent="-533400">
              <a:buFont typeface="+mj-lt"/>
              <a:buAutoNum type="alphaLcPeriod"/>
            </a:pPr>
            <a:r>
              <a:rPr lang="en-US" sz="2000" dirty="0">
                <a:latin typeface="Calibri" charset="0"/>
              </a:rPr>
              <a:t>supervised injection facilities and </a:t>
            </a:r>
          </a:p>
          <a:p>
            <a:pPr marL="990600" lvl="1" indent="-533400">
              <a:buFont typeface="+mj-lt"/>
              <a:buAutoNum type="alphaLcPeriod"/>
            </a:pPr>
            <a:r>
              <a:rPr lang="en-US" sz="2000" dirty="0">
                <a:latin typeface="Calibri" charset="0"/>
              </a:rPr>
              <a:t>naloxone rescue kits for overdose prevention</a:t>
            </a:r>
          </a:p>
        </p:txBody>
      </p:sp>
    </p:spTree>
    <p:extLst>
      <p:ext uri="{BB962C8B-B14F-4D97-AF65-F5344CB8AC3E}">
        <p14:creationId xmlns:p14="http://schemas.microsoft.com/office/powerpoint/2010/main" val="1956267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19673969">
            <a:off x="848272" y="4489166"/>
            <a:ext cx="423061" cy="4707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74398">
            <a:off x="719573" y="5063353"/>
            <a:ext cx="787573" cy="590680"/>
          </a:xfrm>
          <a:prstGeom prst="rect">
            <a:avLst/>
          </a:prstGeom>
        </p:spPr>
      </p:pic>
      <p:pic>
        <p:nvPicPr>
          <p:cNvPr id="40" name="Picture 39" descr="Screen Shot 2016-03-14 at 5.50.54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3000" y="5687090"/>
            <a:ext cx="2874059" cy="1111146"/>
          </a:xfrm>
          <a:prstGeom prst="rect">
            <a:avLst/>
          </a:prstGeom>
        </p:spPr>
      </p:pic>
      <p:sp>
        <p:nvSpPr>
          <p:cNvPr id="15" name="Rectangle 14"/>
          <p:cNvSpPr/>
          <p:nvPr/>
        </p:nvSpPr>
        <p:spPr>
          <a:xfrm>
            <a:off x="776941" y="3361765"/>
            <a:ext cx="3839883" cy="245035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cstate="print">
            <a:graysc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9061" r="1976" b="4882"/>
          <a:stretch/>
        </p:blipFill>
        <p:spPr bwMode="auto">
          <a:xfrm>
            <a:off x="9412391" y="3511567"/>
            <a:ext cx="2280379" cy="1077818"/>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Content Placeholder 4" descr="ems.jpg"/>
          <p:cNvPicPr>
            <a:picLocks noChangeAspect="1"/>
          </p:cNvPicPr>
          <p:nvPr/>
        </p:nvPicPr>
        <p:blipFill rotWithShape="1">
          <a:blip r:embed="rId9" cstate="print">
            <a:grayscl/>
            <a:extLst>
              <a:ext uri="{28A0092B-C50C-407E-A947-70E740481C1C}">
                <a14:useLocalDpi xmlns:a14="http://schemas.microsoft.com/office/drawing/2010/main" val="0"/>
              </a:ext>
            </a:extLst>
          </a:blip>
          <a:srcRect t="17882"/>
          <a:stretch/>
        </p:blipFill>
        <p:spPr>
          <a:xfrm>
            <a:off x="5505565" y="5518471"/>
            <a:ext cx="2428200" cy="1072070"/>
          </a:xfrm>
          <a:prstGeom prst="rect">
            <a:avLst/>
          </a:prstGeom>
          <a:effectLst>
            <a:outerShdw blurRad="50800" dist="38100" dir="8100000" algn="tr" rotWithShape="0">
              <a:prstClr val="black">
                <a:alpha val="40000"/>
              </a:prstClr>
            </a:outerShdw>
          </a:effectLst>
        </p:spPr>
      </p:pic>
      <p:sp>
        <p:nvSpPr>
          <p:cNvPr id="7" name="Freeform 6"/>
          <p:cNvSpPr/>
          <p:nvPr/>
        </p:nvSpPr>
        <p:spPr>
          <a:xfrm>
            <a:off x="9338234" y="2755557"/>
            <a:ext cx="2853766" cy="673496"/>
          </a:xfrm>
          <a:custGeom>
            <a:avLst/>
            <a:gdLst>
              <a:gd name="connsiteX0" fmla="*/ 0 w 2462120"/>
              <a:gd name="connsiteY0" fmla="*/ 0 h 832852"/>
              <a:gd name="connsiteX1" fmla="*/ 2462120 w 2462120"/>
              <a:gd name="connsiteY1" fmla="*/ 0 h 832852"/>
              <a:gd name="connsiteX2" fmla="*/ 2462120 w 2462120"/>
              <a:gd name="connsiteY2" fmla="*/ 832852 h 832852"/>
              <a:gd name="connsiteX3" fmla="*/ 0 w 2462120"/>
              <a:gd name="connsiteY3" fmla="*/ 832852 h 832852"/>
              <a:gd name="connsiteX4" fmla="*/ 0 w 2462120"/>
              <a:gd name="connsiteY4" fmla="*/ 0 h 832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120" h="832852">
                <a:moveTo>
                  <a:pt x="0" y="0"/>
                </a:moveTo>
                <a:lnTo>
                  <a:pt x="2462120" y="0"/>
                </a:lnTo>
                <a:lnTo>
                  <a:pt x="2462120" y="832852"/>
                </a:lnTo>
                <a:lnTo>
                  <a:pt x="0" y="8328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Rescue breathe/ </a:t>
            </a:r>
          </a:p>
          <a:p>
            <a:pP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 chest compressions</a:t>
            </a:r>
          </a:p>
          <a:p>
            <a:pP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1400" dirty="0">
                <a:solidFill>
                  <a:prstClr val="black">
                    <a:hueOff val="0"/>
                    <a:satOff val="0"/>
                    <a:lumOff val="0"/>
                    <a:alphaOff val="0"/>
                  </a:prstClr>
                </a:solidFill>
                <a:latin typeface="Arial" panose="020B0604020202020204" pitchFamily="34" charset="0"/>
                <a:cs typeface="Arial" panose="020B0604020202020204" pitchFamily="34" charset="0"/>
              </a:rPr>
              <a:t>per rescuer’s level of training</a:t>
            </a:r>
            <a:endParaRPr lang="en-US" sz="1600" dirty="0">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11" name="Shape 10"/>
          <p:cNvSpPr/>
          <p:nvPr/>
        </p:nvSpPr>
        <p:spPr>
          <a:xfrm rot="4396374">
            <a:off x="3028665" y="-228669"/>
            <a:ext cx="6462519" cy="7893489"/>
          </a:xfrm>
          <a:prstGeom prst="swooshArrow">
            <a:avLst>
              <a:gd name="adj1" fmla="val 16310"/>
              <a:gd name="adj2" fmla="val 20209"/>
            </a:avLst>
          </a:prstGeom>
          <a:gradFill flip="none" rotWithShape="1">
            <a:gsLst>
              <a:gs pos="32000">
                <a:srgbClr val="006CAA"/>
              </a:gs>
              <a:gs pos="100000">
                <a:schemeClr val="bg1">
                  <a:alpha val="0"/>
                </a:schemeClr>
              </a:gs>
              <a:gs pos="79000">
                <a:srgbClr val="2AA8E2">
                  <a:shade val="100000"/>
                  <a:satMod val="115000"/>
                  <a:alpha val="63000"/>
                </a:srgbClr>
              </a:gs>
            </a:gsLst>
            <a:lin ang="108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5" name="Group 24"/>
          <p:cNvGrpSpPr/>
          <p:nvPr/>
        </p:nvGrpSpPr>
        <p:grpSpPr>
          <a:xfrm>
            <a:off x="6828117" y="2787649"/>
            <a:ext cx="431414" cy="418353"/>
            <a:chOff x="4839438" y="2795962"/>
            <a:chExt cx="332090" cy="338554"/>
          </a:xfrm>
        </p:grpSpPr>
        <p:sp>
          <p:nvSpPr>
            <p:cNvPr id="14" name="Oval 13"/>
            <p:cNvSpPr/>
            <p:nvPr/>
          </p:nvSpPr>
          <p:spPr>
            <a:xfrm>
              <a:off x="4839438" y="2808286"/>
              <a:ext cx="332090" cy="309026"/>
            </a:xfrm>
            <a:prstGeom prst="ellipse">
              <a:avLst/>
            </a:prstGeom>
            <a:solidFill>
              <a:srgbClr val="0873BA"/>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9" name="TextBox 18"/>
            <p:cNvSpPr txBox="1"/>
            <p:nvPr/>
          </p:nvSpPr>
          <p:spPr>
            <a:xfrm>
              <a:off x="4864838" y="2795962"/>
              <a:ext cx="300234" cy="338554"/>
            </a:xfrm>
            <a:prstGeom prst="rect">
              <a:avLst/>
            </a:prstGeom>
            <a:noFill/>
          </p:spPr>
          <p:txBody>
            <a:bodyPr wrap="square" rtlCol="0">
              <a:spAutoFit/>
            </a:bodyPr>
            <a:lstStyle/>
            <a:p>
              <a:pPr algn="ctr" defTabSz="914400"/>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grpSp>
        <p:nvGrpSpPr>
          <p:cNvPr id="37" name="Group 36"/>
          <p:cNvGrpSpPr/>
          <p:nvPr/>
        </p:nvGrpSpPr>
        <p:grpSpPr>
          <a:xfrm>
            <a:off x="7203527" y="2793999"/>
            <a:ext cx="431414" cy="418353"/>
            <a:chOff x="4839438" y="2802312"/>
            <a:chExt cx="332090" cy="338554"/>
          </a:xfrm>
        </p:grpSpPr>
        <p:sp>
          <p:nvSpPr>
            <p:cNvPr id="38" name="Oval 37"/>
            <p:cNvSpPr/>
            <p:nvPr/>
          </p:nvSpPr>
          <p:spPr>
            <a:xfrm>
              <a:off x="4839438" y="2808286"/>
              <a:ext cx="332090" cy="309026"/>
            </a:xfrm>
            <a:prstGeom prst="ellipse">
              <a:avLst/>
            </a:prstGeom>
            <a:solidFill>
              <a:srgbClr val="0873BA"/>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9" name="TextBox 38"/>
            <p:cNvSpPr txBox="1"/>
            <p:nvPr/>
          </p:nvSpPr>
          <p:spPr>
            <a:xfrm>
              <a:off x="4855313" y="2802312"/>
              <a:ext cx="300234" cy="338554"/>
            </a:xfrm>
            <a:prstGeom prst="rect">
              <a:avLst/>
            </a:prstGeom>
            <a:noFill/>
          </p:spPr>
          <p:txBody>
            <a:bodyPr wrap="square" rtlCol="0">
              <a:spAutoFit/>
            </a:bodyPr>
            <a:lstStyle/>
            <a:p>
              <a:pPr algn="ctr" defTabSz="914400"/>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grpSp>
      <p:sp>
        <p:nvSpPr>
          <p:cNvPr id="2" name="Title 1"/>
          <p:cNvSpPr>
            <a:spLocks noGrp="1"/>
          </p:cNvSpPr>
          <p:nvPr>
            <p:ph type="title"/>
          </p:nvPr>
        </p:nvSpPr>
        <p:spPr>
          <a:xfrm>
            <a:off x="585216" y="558319"/>
            <a:ext cx="10972800" cy="530786"/>
          </a:xfrm>
        </p:spPr>
        <p:txBody>
          <a:bodyPr>
            <a:normAutofit fontScale="90000"/>
          </a:bodyPr>
          <a:lstStyle/>
          <a:p>
            <a:r>
              <a:rPr lang="en-US" dirty="0"/>
              <a:t>How to Respond in an Overdose</a:t>
            </a:r>
          </a:p>
        </p:txBody>
      </p:sp>
      <p:sp>
        <p:nvSpPr>
          <p:cNvPr id="4" name="Rectangle 3"/>
          <p:cNvSpPr/>
          <p:nvPr/>
        </p:nvSpPr>
        <p:spPr>
          <a:xfrm>
            <a:off x="583808" y="1116693"/>
            <a:ext cx="10937632" cy="400110"/>
          </a:xfrm>
          <a:prstGeom prst="rect">
            <a:avLst/>
          </a:prstGeom>
        </p:spPr>
        <p:txBody>
          <a:bodyPr wrap="square">
            <a:spAutoFit/>
          </a:bodyPr>
          <a:lstStyle/>
          <a:p>
            <a:pPr defTabSz="914400"/>
            <a:r>
              <a:rPr lang="en-US" sz="2000" dirty="0">
                <a:solidFill>
                  <a:schemeClr val="tx1">
                    <a:lumMod val="65000"/>
                    <a:lumOff val="35000"/>
                  </a:schemeClr>
                </a:solidFill>
                <a:latin typeface="Arial" panose="020B0604020202020204" pitchFamily="34" charset="0"/>
                <a:cs typeface="Arial" panose="020B0604020202020204" pitchFamily="34" charset="0"/>
              </a:rPr>
              <a:t>Steps to teach patients, family, friends, caregivers</a:t>
            </a:r>
          </a:p>
        </p:txBody>
      </p:sp>
      <p:sp>
        <p:nvSpPr>
          <p:cNvPr id="5" name="Freeform 4"/>
          <p:cNvSpPr/>
          <p:nvPr/>
        </p:nvSpPr>
        <p:spPr>
          <a:xfrm>
            <a:off x="-210923" y="1801929"/>
            <a:ext cx="3170956" cy="386252"/>
          </a:xfrm>
          <a:custGeom>
            <a:avLst/>
            <a:gdLst>
              <a:gd name="connsiteX0" fmla="*/ 0 w 2118568"/>
              <a:gd name="connsiteY0" fmla="*/ 0 h 832852"/>
              <a:gd name="connsiteX1" fmla="*/ 2118568 w 2118568"/>
              <a:gd name="connsiteY1" fmla="*/ 0 h 832852"/>
              <a:gd name="connsiteX2" fmla="*/ 2118568 w 2118568"/>
              <a:gd name="connsiteY2" fmla="*/ 832852 h 832852"/>
              <a:gd name="connsiteX3" fmla="*/ 0 w 2118568"/>
              <a:gd name="connsiteY3" fmla="*/ 832852 h 832852"/>
              <a:gd name="connsiteX4" fmla="*/ 0 w 2118568"/>
              <a:gd name="connsiteY4" fmla="*/ 0 h 832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568" h="832852">
                <a:moveTo>
                  <a:pt x="0" y="0"/>
                </a:moveTo>
                <a:lnTo>
                  <a:pt x="2118568" y="0"/>
                </a:lnTo>
                <a:lnTo>
                  <a:pt x="2118568" y="832852"/>
                </a:lnTo>
                <a:lnTo>
                  <a:pt x="0" y="8328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algn="r" defTabSz="622300">
              <a:lnSpc>
                <a:spcPct val="90000"/>
              </a:lnSpc>
              <a:spcBef>
                <a:spcPct val="0"/>
              </a:spcBef>
              <a:spcAft>
                <a:spcPct val="35000"/>
              </a:spcAft>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Recognize overdose</a:t>
            </a:r>
            <a:endParaRPr lang="en-US" sz="1600" dirty="0">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6" name="Freeform 5"/>
          <p:cNvSpPr/>
          <p:nvPr/>
        </p:nvSpPr>
        <p:spPr>
          <a:xfrm>
            <a:off x="1485802" y="2146952"/>
            <a:ext cx="3403827" cy="523763"/>
          </a:xfrm>
          <a:custGeom>
            <a:avLst/>
            <a:gdLst>
              <a:gd name="connsiteX0" fmla="*/ 0 w 3091965"/>
              <a:gd name="connsiteY0" fmla="*/ 0 h 832852"/>
              <a:gd name="connsiteX1" fmla="*/ 3091965 w 3091965"/>
              <a:gd name="connsiteY1" fmla="*/ 0 h 832852"/>
              <a:gd name="connsiteX2" fmla="*/ 3091965 w 3091965"/>
              <a:gd name="connsiteY2" fmla="*/ 832852 h 832852"/>
              <a:gd name="connsiteX3" fmla="*/ 0 w 3091965"/>
              <a:gd name="connsiteY3" fmla="*/ 832852 h 832852"/>
              <a:gd name="connsiteX4" fmla="*/ 0 w 3091965"/>
              <a:gd name="connsiteY4" fmla="*/ 0 h 832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965" h="832852">
                <a:moveTo>
                  <a:pt x="0" y="0"/>
                </a:moveTo>
                <a:lnTo>
                  <a:pt x="3091965" y="0"/>
                </a:lnTo>
                <a:lnTo>
                  <a:pt x="3091965" y="832852"/>
                </a:lnTo>
                <a:lnTo>
                  <a:pt x="0" y="8328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ct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Call 911 for help</a:t>
            </a:r>
            <a:endParaRPr lang="en-US" sz="1600" dirty="0">
              <a:solidFill>
                <a:prstClr val="black">
                  <a:hueOff val="0"/>
                  <a:satOff val="0"/>
                  <a:lumOff val="0"/>
                  <a:alphaOff val="0"/>
                </a:prstClr>
              </a:solidFill>
              <a:latin typeface="Arial" panose="020B0604020202020204" pitchFamily="34" charset="0"/>
              <a:cs typeface="Arial" panose="020B0604020202020204" pitchFamily="34" charset="0"/>
            </a:endParaRPr>
          </a:p>
        </p:txBody>
      </p:sp>
      <p:sp>
        <p:nvSpPr>
          <p:cNvPr id="8" name="Freeform 7"/>
          <p:cNvSpPr/>
          <p:nvPr/>
        </p:nvSpPr>
        <p:spPr>
          <a:xfrm>
            <a:off x="2058256" y="2904968"/>
            <a:ext cx="3329997" cy="475091"/>
          </a:xfrm>
          <a:custGeom>
            <a:avLst/>
            <a:gdLst>
              <a:gd name="connsiteX0" fmla="*/ 0 w 1889534"/>
              <a:gd name="connsiteY0" fmla="*/ 0 h 832852"/>
              <a:gd name="connsiteX1" fmla="*/ 1889534 w 1889534"/>
              <a:gd name="connsiteY1" fmla="*/ 0 h 832852"/>
              <a:gd name="connsiteX2" fmla="*/ 1889534 w 1889534"/>
              <a:gd name="connsiteY2" fmla="*/ 832852 h 832852"/>
              <a:gd name="connsiteX3" fmla="*/ 0 w 1889534"/>
              <a:gd name="connsiteY3" fmla="*/ 832852 h 832852"/>
              <a:gd name="connsiteX4" fmla="*/ 0 w 1889534"/>
              <a:gd name="connsiteY4" fmla="*/ 0 h 832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34" h="832852">
                <a:moveTo>
                  <a:pt x="0" y="0"/>
                </a:moveTo>
                <a:lnTo>
                  <a:pt x="1889534" y="0"/>
                </a:lnTo>
                <a:lnTo>
                  <a:pt x="1889534" y="832852"/>
                </a:lnTo>
                <a:lnTo>
                  <a:pt x="0" y="8328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algn="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Administer naloxone </a:t>
            </a:r>
          </a:p>
          <a:p>
            <a:pPr algn="r" defTabSz="622300">
              <a:lnSpc>
                <a:spcPct val="80000"/>
              </a:lnSpc>
              <a:spcBef>
                <a:spcPct val="0"/>
              </a:spcBef>
            </a:pPr>
            <a:r>
              <a:rPr lang="en-US" sz="1400" dirty="0">
                <a:solidFill>
                  <a:prstClr val="black">
                    <a:hueOff val="0"/>
                    <a:satOff val="0"/>
                    <a:lumOff val="0"/>
                    <a:alphaOff val="0"/>
                  </a:prstClr>
                </a:solidFill>
                <a:latin typeface="Arial" panose="020B0604020202020204" pitchFamily="34" charset="0"/>
                <a:cs typeface="Arial" panose="020B0604020202020204" pitchFamily="34" charset="0"/>
              </a:rPr>
              <a:t>as soon as it is available</a:t>
            </a:r>
          </a:p>
        </p:txBody>
      </p:sp>
      <p:sp>
        <p:nvSpPr>
          <p:cNvPr id="9" name="Freeform 8"/>
          <p:cNvSpPr/>
          <p:nvPr/>
        </p:nvSpPr>
        <p:spPr>
          <a:xfrm>
            <a:off x="5154363" y="4889925"/>
            <a:ext cx="2286343" cy="486902"/>
          </a:xfrm>
          <a:custGeom>
            <a:avLst/>
            <a:gdLst>
              <a:gd name="connsiteX0" fmla="*/ 0 w 2862930"/>
              <a:gd name="connsiteY0" fmla="*/ 0 h 832852"/>
              <a:gd name="connsiteX1" fmla="*/ 2862930 w 2862930"/>
              <a:gd name="connsiteY1" fmla="*/ 0 h 832852"/>
              <a:gd name="connsiteX2" fmla="*/ 2862930 w 2862930"/>
              <a:gd name="connsiteY2" fmla="*/ 832852 h 832852"/>
              <a:gd name="connsiteX3" fmla="*/ 0 w 2862930"/>
              <a:gd name="connsiteY3" fmla="*/ 832852 h 832852"/>
              <a:gd name="connsiteX4" fmla="*/ 0 w 2862930"/>
              <a:gd name="connsiteY4" fmla="*/ 0 h 832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930" h="832852">
                <a:moveTo>
                  <a:pt x="0" y="0"/>
                </a:moveTo>
                <a:lnTo>
                  <a:pt x="2862930" y="0"/>
                </a:lnTo>
                <a:lnTo>
                  <a:pt x="2862930" y="832852"/>
                </a:lnTo>
                <a:lnTo>
                  <a:pt x="0" y="8328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algn="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Stay until help arrives</a:t>
            </a:r>
          </a:p>
          <a:p>
            <a:pPr algn="r" defTabSz="622300">
              <a:lnSpc>
                <a:spcPct val="80000"/>
              </a:lnSpc>
              <a:spcBef>
                <a:spcPct val="0"/>
              </a:spcBef>
            </a:pPr>
            <a:r>
              <a:rPr lang="en-US" sz="1600" b="1"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1400" dirty="0">
                <a:solidFill>
                  <a:prstClr val="black">
                    <a:hueOff val="0"/>
                    <a:satOff val="0"/>
                    <a:lumOff val="0"/>
                    <a:alphaOff val="0"/>
                  </a:prstClr>
                </a:solidFill>
                <a:latin typeface="Arial" panose="020B0604020202020204" pitchFamily="34" charset="0"/>
                <a:cs typeface="Arial" panose="020B0604020202020204" pitchFamily="34" charset="0"/>
              </a:rPr>
              <a:t>Place in recovery position if breathing</a:t>
            </a:r>
          </a:p>
        </p:txBody>
      </p:sp>
      <p:sp>
        <p:nvSpPr>
          <p:cNvPr id="16" name="Oval 15"/>
          <p:cNvSpPr/>
          <p:nvPr/>
        </p:nvSpPr>
        <p:spPr>
          <a:xfrm>
            <a:off x="8993779" y="4641340"/>
            <a:ext cx="508809" cy="486710"/>
          </a:xfrm>
          <a:prstGeom prst="ellipse">
            <a:avLst/>
          </a:prstGeom>
          <a:solidFill>
            <a:srgbClr val="0873BA"/>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9088013" y="4676188"/>
            <a:ext cx="369752" cy="400110"/>
          </a:xfrm>
          <a:prstGeom prst="rect">
            <a:avLst/>
          </a:prstGeom>
          <a:noFill/>
        </p:spPr>
        <p:txBody>
          <a:bodyPr wrap="square" rtlCol="0">
            <a:spAutoFit/>
          </a:bodyPr>
          <a:lstStyle/>
          <a:p>
            <a:pPr defTabSz="914400"/>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2" name="Oval 11"/>
          <p:cNvSpPr/>
          <p:nvPr/>
        </p:nvSpPr>
        <p:spPr>
          <a:xfrm>
            <a:off x="3854332" y="1706731"/>
            <a:ext cx="433785" cy="341249"/>
          </a:xfrm>
          <a:prstGeom prst="ellipse">
            <a:avLst/>
          </a:prstGeom>
          <a:solidFill>
            <a:srgbClr val="0873BA"/>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2" name="TextBox 21"/>
          <p:cNvSpPr txBox="1"/>
          <p:nvPr/>
        </p:nvSpPr>
        <p:spPr>
          <a:xfrm>
            <a:off x="3931050" y="1703293"/>
            <a:ext cx="278929" cy="338554"/>
          </a:xfrm>
          <a:prstGeom prst="rect">
            <a:avLst/>
          </a:prstGeom>
          <a:noFill/>
        </p:spPr>
        <p:txBody>
          <a:bodyPr wrap="square" rtlCol="0">
            <a:spAutoFit/>
          </a:bodyPr>
          <a:lstStyle/>
          <a:p>
            <a:pPr algn="ctr" defTabSz="914400"/>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3" name="Oval 12"/>
          <p:cNvSpPr/>
          <p:nvPr/>
        </p:nvSpPr>
        <p:spPr>
          <a:xfrm>
            <a:off x="5384607" y="2074666"/>
            <a:ext cx="472327" cy="391032"/>
          </a:xfrm>
          <a:prstGeom prst="ellipse">
            <a:avLst/>
          </a:prstGeom>
          <a:solidFill>
            <a:srgbClr val="0873BA"/>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3" name="TextBox 22"/>
          <p:cNvSpPr txBox="1"/>
          <p:nvPr/>
        </p:nvSpPr>
        <p:spPr>
          <a:xfrm>
            <a:off x="5447135" y="2091764"/>
            <a:ext cx="337291" cy="504640"/>
          </a:xfrm>
          <a:prstGeom prst="rect">
            <a:avLst/>
          </a:prstGeom>
          <a:noFill/>
        </p:spPr>
        <p:txBody>
          <a:bodyPr wrap="square" rtlCol="0">
            <a:spAutoFit/>
          </a:bodyPr>
          <a:lstStyle/>
          <a:p>
            <a:pPr algn="ctr" defTabSz="914400"/>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grpSp>
        <p:nvGrpSpPr>
          <p:cNvPr id="3" name="Group 2"/>
          <p:cNvGrpSpPr/>
          <p:nvPr/>
        </p:nvGrpSpPr>
        <p:grpSpPr>
          <a:xfrm>
            <a:off x="778024" y="3482152"/>
            <a:ext cx="3601105" cy="577850"/>
            <a:chOff x="2378061" y="3412950"/>
            <a:chExt cx="2700829" cy="577850"/>
          </a:xfrm>
        </p:grpSpPr>
        <p:pic>
          <p:nvPicPr>
            <p:cNvPr id="36" name="Picture 35"/>
            <p:cNvPicPr>
              <a:picLocks noChangeAspect="1"/>
            </p:cNvPicPr>
            <p:nvPr/>
          </p:nvPicPr>
          <p:blipFill rotWithShape="1">
            <a:blip r:embed="rId10">
              <a:extLst>
                <a:ext uri="{28A0092B-C50C-407E-A947-70E740481C1C}">
                  <a14:useLocalDpi xmlns:a14="http://schemas.microsoft.com/office/drawing/2010/main" val="0"/>
                </a:ext>
              </a:extLst>
            </a:blip>
            <a:srcRect t="59911" r="31064" b="-3832"/>
            <a:stretch/>
          </p:blipFill>
          <p:spPr>
            <a:xfrm>
              <a:off x="3821470" y="3714694"/>
              <a:ext cx="1257420" cy="276106"/>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b="53662"/>
            <a:stretch/>
          </p:blipFill>
          <p:spPr>
            <a:xfrm>
              <a:off x="3163859" y="3429881"/>
              <a:ext cx="1824038" cy="291309"/>
            </a:xfrm>
            <a:prstGeom prst="rect">
              <a:avLst/>
            </a:prstGeom>
          </p:spPr>
        </p:pic>
        <p:sp>
          <p:nvSpPr>
            <p:cNvPr id="30" name="TextBox 29"/>
            <p:cNvSpPr txBox="1"/>
            <p:nvPr/>
          </p:nvSpPr>
          <p:spPr>
            <a:xfrm>
              <a:off x="2378061" y="3412950"/>
              <a:ext cx="1192810" cy="430887"/>
            </a:xfrm>
            <a:prstGeom prst="rect">
              <a:avLst/>
            </a:prstGeom>
            <a:noFill/>
          </p:spPr>
          <p:txBody>
            <a:bodyPr wrap="square" rtlCol="0">
              <a:sp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Multi-step nasal spray</a:t>
              </a:r>
            </a:p>
          </p:txBody>
        </p:sp>
      </p:grpSp>
      <p:sp>
        <p:nvSpPr>
          <p:cNvPr id="31" name="TextBox 30"/>
          <p:cNvSpPr txBox="1"/>
          <p:nvPr/>
        </p:nvSpPr>
        <p:spPr>
          <a:xfrm>
            <a:off x="1405599" y="5109575"/>
            <a:ext cx="2160159" cy="430887"/>
          </a:xfrm>
          <a:prstGeom prst="rect">
            <a:avLst/>
          </a:prstGeom>
          <a:noFill/>
        </p:spPr>
        <p:txBody>
          <a:bodyPr wrap="square" rtlCol="0">
            <a:sp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Single-step nasal spray (NARCAN®)</a:t>
            </a:r>
          </a:p>
        </p:txBody>
      </p:sp>
      <p:grpSp>
        <p:nvGrpSpPr>
          <p:cNvPr id="18" name="Group 17"/>
          <p:cNvGrpSpPr/>
          <p:nvPr/>
        </p:nvGrpSpPr>
        <p:grpSpPr>
          <a:xfrm>
            <a:off x="778023" y="4034018"/>
            <a:ext cx="3619237" cy="361064"/>
            <a:chOff x="2638105" y="3969795"/>
            <a:chExt cx="2714428" cy="361064"/>
          </a:xfrm>
        </p:grpSpPr>
        <p:sp>
          <p:nvSpPr>
            <p:cNvPr id="32" name="TextBox 31"/>
            <p:cNvSpPr txBox="1"/>
            <p:nvPr/>
          </p:nvSpPr>
          <p:spPr>
            <a:xfrm>
              <a:off x="2638105" y="3969795"/>
              <a:ext cx="1421390" cy="261610"/>
            </a:xfrm>
            <a:prstGeom prst="rect">
              <a:avLst/>
            </a:prstGeom>
            <a:noFill/>
          </p:spPr>
          <p:txBody>
            <a:bodyPr wrap="square" rtlCol="0">
              <a:sp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Intramuscular injection</a:t>
              </a:r>
            </a:p>
          </p:txBody>
        </p: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6402" y="4079591"/>
              <a:ext cx="1626131" cy="251268"/>
            </a:xfrm>
            <a:prstGeom prst="rect">
              <a:avLst/>
            </a:prstGeom>
          </p:spPr>
        </p:pic>
      </p:grpSp>
      <p:sp>
        <p:nvSpPr>
          <p:cNvPr id="33" name="TextBox 32"/>
          <p:cNvSpPr txBox="1"/>
          <p:nvPr/>
        </p:nvSpPr>
        <p:spPr>
          <a:xfrm>
            <a:off x="1405599" y="4552022"/>
            <a:ext cx="1797340" cy="261610"/>
          </a:xfrm>
          <a:prstGeom prst="rect">
            <a:avLst/>
          </a:prstGeom>
          <a:noFill/>
        </p:spPr>
        <p:txBody>
          <a:bodyPr wrap="square" rtlCol="0">
            <a:sp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Auto-injector (EVZIO®)</a:t>
            </a:r>
          </a:p>
        </p:txBody>
      </p:sp>
    </p:spTree>
    <p:custDataLst>
      <p:tags r:id="rId1"/>
    </p:custDataLst>
    <p:extLst>
      <p:ext uri="{BB962C8B-B14F-4D97-AF65-F5344CB8AC3E}">
        <p14:creationId xmlns:p14="http://schemas.microsoft.com/office/powerpoint/2010/main" val="276058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object 4"/>
          <p:cNvSpPr>
            <a:spLocks noChangeArrowheads="1"/>
          </p:cNvSpPr>
          <p:nvPr/>
        </p:nvSpPr>
        <p:spPr bwMode="auto">
          <a:xfrm>
            <a:off x="6134100" y="2341564"/>
            <a:ext cx="2726267" cy="2001837"/>
          </a:xfrm>
          <a:prstGeom prst="rect">
            <a:avLst/>
          </a:prstGeom>
          <a:blipFill dpi="0" rotWithShape="1">
            <a:blip r:embed="rId2"/>
            <a:srcRect/>
            <a:stretch>
              <a:fillRect/>
            </a:stretch>
          </a:blipFill>
          <a:ln w="9525">
            <a:noFill/>
            <a:miter lim="800000"/>
            <a:headEnd/>
            <a:tailEnd/>
          </a:ln>
        </p:spPr>
        <p:txBody>
          <a:bodyPr lIns="0" tIns="0" rIns="0" bIns="0"/>
          <a:lstStyle/>
          <a:p>
            <a:pPr defTabSz="914400"/>
            <a:endParaRPr lang="en-US" sz="2400">
              <a:latin typeface="Calibri" pitchFamily="34" charset="0"/>
              <a:cs typeface="Arial" charset="0"/>
            </a:endParaRPr>
          </a:p>
        </p:txBody>
      </p:sp>
      <p:sp>
        <p:nvSpPr>
          <p:cNvPr id="357378" name="object 5"/>
          <p:cNvSpPr>
            <a:spLocks noChangeArrowheads="1"/>
          </p:cNvSpPr>
          <p:nvPr/>
        </p:nvSpPr>
        <p:spPr bwMode="auto">
          <a:xfrm>
            <a:off x="186267" y="2330451"/>
            <a:ext cx="2861733" cy="2074863"/>
          </a:xfrm>
          <a:prstGeom prst="rect">
            <a:avLst/>
          </a:prstGeom>
          <a:blipFill dpi="0" rotWithShape="1">
            <a:blip r:embed="rId3"/>
            <a:srcRect/>
            <a:stretch>
              <a:fillRect/>
            </a:stretch>
          </a:blipFill>
          <a:ln w="9525">
            <a:noFill/>
            <a:miter lim="800000"/>
            <a:headEnd/>
            <a:tailEnd/>
          </a:ln>
        </p:spPr>
        <p:txBody>
          <a:bodyPr lIns="0" tIns="0" rIns="0" bIns="0"/>
          <a:lstStyle/>
          <a:p>
            <a:pPr defTabSz="914400"/>
            <a:endParaRPr lang="en-US" sz="2400">
              <a:latin typeface="Calibri" pitchFamily="34" charset="0"/>
              <a:cs typeface="Arial" charset="0"/>
            </a:endParaRPr>
          </a:p>
        </p:txBody>
      </p:sp>
      <p:sp>
        <p:nvSpPr>
          <p:cNvPr id="6" name="object 6"/>
          <p:cNvSpPr txBox="1"/>
          <p:nvPr/>
        </p:nvSpPr>
        <p:spPr>
          <a:xfrm>
            <a:off x="101600" y="4468813"/>
            <a:ext cx="2937933" cy="1231900"/>
          </a:xfrm>
          <a:prstGeom prst="rect">
            <a:avLst/>
          </a:prstGeom>
        </p:spPr>
        <p:txBody>
          <a:bodyPr lIns="0" tIns="0" rIns="0" bIns="0"/>
          <a:lstStyle/>
          <a:p>
            <a:pPr marL="12700" algn="ctr" defTabSz="914400" fontAlgn="auto">
              <a:spcBef>
                <a:spcPts val="0"/>
              </a:spcBef>
              <a:spcAft>
                <a:spcPts val="0"/>
              </a:spcAft>
              <a:defRPr/>
            </a:pPr>
            <a:r>
              <a:rPr lang="en-US" spc="-10" dirty="0">
                <a:latin typeface="Calibri"/>
                <a:cs typeface="Calibri"/>
              </a:rPr>
              <a:t>Nasal with atomizer</a:t>
            </a:r>
          </a:p>
          <a:p>
            <a:pPr marL="12700" algn="ctr" defTabSz="914400" fontAlgn="auto">
              <a:spcBef>
                <a:spcPts val="0"/>
              </a:spcBef>
              <a:spcAft>
                <a:spcPts val="0"/>
              </a:spcAft>
              <a:defRPr/>
            </a:pPr>
            <a:r>
              <a:rPr lang="en-US" spc="-10" dirty="0">
                <a:latin typeface="Calibri"/>
                <a:cs typeface="Calibri"/>
              </a:rPr>
              <a:t>“Multi-step”*</a:t>
            </a:r>
          </a:p>
          <a:p>
            <a:pPr marL="12700" algn="ctr" defTabSz="914400" fontAlgn="auto">
              <a:spcBef>
                <a:spcPts val="0"/>
              </a:spcBef>
              <a:spcAft>
                <a:spcPts val="0"/>
              </a:spcAft>
              <a:defRPr/>
            </a:pPr>
            <a:r>
              <a:rPr lang="en-US" spc="-10" dirty="0">
                <a:latin typeface="Calibri"/>
                <a:cs typeface="Calibri"/>
              </a:rPr>
              <a:t>1 dose = </a:t>
            </a:r>
            <a:r>
              <a:rPr lang="en-US" b="1" spc="-10" dirty="0">
                <a:latin typeface="Calibri"/>
                <a:cs typeface="Calibri"/>
              </a:rPr>
              <a:t>2mg/2ml </a:t>
            </a:r>
          </a:p>
          <a:p>
            <a:pPr marL="12700" algn="ctr" defTabSz="914400" fontAlgn="auto">
              <a:spcBef>
                <a:spcPts val="0"/>
              </a:spcBef>
              <a:spcAft>
                <a:spcPts val="0"/>
              </a:spcAft>
              <a:defRPr/>
            </a:pPr>
            <a:r>
              <a:rPr lang="en-US" spc="-10" dirty="0">
                <a:latin typeface="Calibri"/>
                <a:cs typeface="Calibri"/>
              </a:rPr>
              <a:t>IN</a:t>
            </a:r>
          </a:p>
          <a:p>
            <a:pPr marL="12700" algn="ctr" defTabSz="914400" fontAlgn="auto">
              <a:spcBef>
                <a:spcPts val="0"/>
              </a:spcBef>
              <a:spcAft>
                <a:spcPts val="0"/>
              </a:spcAft>
              <a:defRPr/>
            </a:pPr>
            <a:r>
              <a:rPr lang="en-US" spc="-10" dirty="0">
                <a:latin typeface="Calibri"/>
                <a:cs typeface="Calibri"/>
              </a:rPr>
              <a:t>$$</a:t>
            </a:r>
            <a:endParaRPr dirty="0">
              <a:latin typeface="Calibri"/>
              <a:cs typeface="Calibri"/>
            </a:endParaRPr>
          </a:p>
        </p:txBody>
      </p:sp>
      <p:sp>
        <p:nvSpPr>
          <p:cNvPr id="7" name="object 7"/>
          <p:cNvSpPr txBox="1"/>
          <p:nvPr/>
        </p:nvSpPr>
        <p:spPr>
          <a:xfrm>
            <a:off x="6134100" y="4468813"/>
            <a:ext cx="2726267" cy="579437"/>
          </a:xfrm>
          <a:prstGeom prst="rect">
            <a:avLst/>
          </a:prstGeom>
        </p:spPr>
        <p:txBody>
          <a:bodyPr lIns="0" tIns="0" rIns="0" bIns="0"/>
          <a:lstStyle/>
          <a:p>
            <a:pPr marL="12700" algn="ctr" defTabSz="914400" fontAlgn="auto">
              <a:spcBef>
                <a:spcPts val="0"/>
              </a:spcBef>
              <a:spcAft>
                <a:spcPts val="0"/>
              </a:spcAft>
              <a:defRPr/>
            </a:pPr>
            <a:r>
              <a:rPr spc="-30" dirty="0">
                <a:latin typeface="Calibri"/>
                <a:cs typeface="Calibri"/>
              </a:rPr>
              <a:t>A</a:t>
            </a:r>
            <a:r>
              <a:rPr dirty="0">
                <a:latin typeface="Calibri"/>
                <a:cs typeface="Calibri"/>
              </a:rPr>
              <a:t>u</a:t>
            </a:r>
            <a:r>
              <a:rPr spc="-40" dirty="0">
                <a:latin typeface="Calibri"/>
                <a:cs typeface="Calibri"/>
              </a:rPr>
              <a:t>t</a:t>
            </a:r>
            <a:r>
              <a:rPr spc="-5" dirty="0">
                <a:latin typeface="Calibri"/>
                <a:cs typeface="Calibri"/>
              </a:rPr>
              <a:t>o</a:t>
            </a:r>
            <a:r>
              <a:rPr dirty="0">
                <a:latin typeface="Calibri"/>
                <a:cs typeface="Calibri"/>
              </a:rPr>
              <a:t>-i</a:t>
            </a:r>
            <a:r>
              <a:rPr spc="-5" dirty="0">
                <a:latin typeface="Calibri"/>
                <a:cs typeface="Calibri"/>
              </a:rPr>
              <a:t>n</a:t>
            </a:r>
            <a:r>
              <a:rPr spc="-15" dirty="0">
                <a:latin typeface="Calibri"/>
                <a:cs typeface="Calibri"/>
              </a:rPr>
              <a:t>jec</a:t>
            </a:r>
            <a:r>
              <a:rPr spc="-55" dirty="0">
                <a:latin typeface="Calibri"/>
                <a:cs typeface="Calibri"/>
              </a:rPr>
              <a:t>t</a:t>
            </a:r>
            <a:r>
              <a:rPr spc="-5" dirty="0">
                <a:latin typeface="Calibri"/>
                <a:cs typeface="Calibri"/>
              </a:rPr>
              <a:t>o</a:t>
            </a:r>
            <a:r>
              <a:rPr spc="-15" dirty="0">
                <a:latin typeface="Calibri"/>
                <a:cs typeface="Calibri"/>
              </a:rPr>
              <a:t>r</a:t>
            </a:r>
            <a:r>
              <a:rPr lang="en-US" spc="-15" dirty="0">
                <a:latin typeface="Calibri"/>
                <a:cs typeface="Calibri"/>
              </a:rPr>
              <a:t>*</a:t>
            </a:r>
          </a:p>
          <a:p>
            <a:pPr marL="12700" algn="ctr" defTabSz="914400" fontAlgn="auto">
              <a:spcBef>
                <a:spcPts val="0"/>
              </a:spcBef>
              <a:spcAft>
                <a:spcPts val="0"/>
              </a:spcAft>
              <a:defRPr/>
            </a:pPr>
            <a:endParaRPr lang="en-US" spc="-15" dirty="0">
              <a:latin typeface="Calibri"/>
              <a:cs typeface="Calibri"/>
            </a:endParaRPr>
          </a:p>
          <a:p>
            <a:pPr marL="12700" algn="ctr" defTabSz="914400" fontAlgn="auto">
              <a:spcBef>
                <a:spcPts val="0"/>
              </a:spcBef>
              <a:spcAft>
                <a:spcPts val="0"/>
              </a:spcAft>
              <a:defRPr/>
            </a:pPr>
            <a:r>
              <a:rPr lang="en-US" spc="-15" dirty="0">
                <a:latin typeface="Calibri"/>
                <a:cs typeface="Calibri"/>
              </a:rPr>
              <a:t>1 dose = </a:t>
            </a:r>
            <a:r>
              <a:rPr lang="en-US" b="1" spc="-15" dirty="0">
                <a:latin typeface="Calibri"/>
                <a:cs typeface="Calibri"/>
              </a:rPr>
              <a:t>0.4mg/1ml </a:t>
            </a:r>
            <a:r>
              <a:rPr lang="en-US" spc="-15" dirty="0">
                <a:latin typeface="Calibri"/>
                <a:cs typeface="Calibri"/>
              </a:rPr>
              <a:t>IM</a:t>
            </a:r>
          </a:p>
          <a:p>
            <a:pPr marL="12700" algn="ctr" defTabSz="914400" fontAlgn="auto">
              <a:spcBef>
                <a:spcPts val="0"/>
              </a:spcBef>
              <a:spcAft>
                <a:spcPts val="0"/>
              </a:spcAft>
              <a:defRPr/>
            </a:pPr>
            <a:r>
              <a:rPr lang="en-US" spc="-15" dirty="0">
                <a:latin typeface="Calibri"/>
                <a:cs typeface="Calibri"/>
              </a:rPr>
              <a:t>$$$$</a:t>
            </a:r>
            <a:endParaRPr dirty="0">
              <a:latin typeface="Calibri"/>
              <a:cs typeface="Calibri"/>
            </a:endParaRPr>
          </a:p>
        </p:txBody>
      </p:sp>
      <p:pic>
        <p:nvPicPr>
          <p:cNvPr id="357381" name="Picture 8" descr="AdaptImage2-1024x576"/>
          <p:cNvPicPr>
            <a:picLocks noChangeAspect="1" noChangeArrowheads="1"/>
          </p:cNvPicPr>
          <p:nvPr/>
        </p:nvPicPr>
        <p:blipFill>
          <a:blip r:embed="rId4"/>
          <a:srcRect l="25781" r="10156"/>
          <a:stretch>
            <a:fillRect/>
          </a:stretch>
        </p:blipFill>
        <p:spPr bwMode="auto">
          <a:xfrm>
            <a:off x="3194051" y="2330451"/>
            <a:ext cx="2770716" cy="2036763"/>
          </a:xfrm>
          <a:prstGeom prst="rect">
            <a:avLst/>
          </a:prstGeom>
          <a:noFill/>
          <a:ln w="9525">
            <a:noFill/>
            <a:miter lim="800000"/>
            <a:headEnd/>
            <a:tailEnd/>
          </a:ln>
        </p:spPr>
      </p:pic>
      <p:sp>
        <p:nvSpPr>
          <p:cNvPr id="357382" name="Text Box 9"/>
          <p:cNvSpPr txBox="1">
            <a:spLocks noChangeArrowheads="1"/>
          </p:cNvSpPr>
          <p:nvPr/>
        </p:nvSpPr>
        <p:spPr bwMode="auto">
          <a:xfrm>
            <a:off x="3194050" y="4448175"/>
            <a:ext cx="2770716" cy="1200329"/>
          </a:xfrm>
          <a:prstGeom prst="rect">
            <a:avLst/>
          </a:prstGeom>
          <a:noFill/>
          <a:ln w="9525">
            <a:noFill/>
            <a:miter lim="800000"/>
            <a:headEnd/>
            <a:tailEnd/>
          </a:ln>
        </p:spPr>
        <p:txBody>
          <a:bodyPr wrap="square">
            <a:spAutoFit/>
          </a:bodyPr>
          <a:lstStyle/>
          <a:p>
            <a:pPr marL="3175" lvl="1" algn="ctr" defTabSz="914400"/>
            <a:r>
              <a:rPr lang="en-US" dirty="0">
                <a:latin typeface="Calibri" pitchFamily="34" charset="0"/>
                <a:cs typeface="Arial" charset="0"/>
              </a:rPr>
              <a:t>NEW: Nasal Spray</a:t>
            </a:r>
          </a:p>
          <a:p>
            <a:pPr marL="3175" lvl="1" algn="ctr" defTabSz="914400"/>
            <a:r>
              <a:rPr lang="en-US" dirty="0">
                <a:latin typeface="Calibri" pitchFamily="34" charset="0"/>
                <a:cs typeface="Arial" charset="0"/>
              </a:rPr>
              <a:t>“Single-Step”</a:t>
            </a:r>
          </a:p>
          <a:p>
            <a:pPr marL="3175" lvl="1" algn="ctr" defTabSz="914400"/>
            <a:r>
              <a:rPr lang="en-US" dirty="0">
                <a:latin typeface="Calibri" pitchFamily="34" charset="0"/>
                <a:cs typeface="Arial" charset="0"/>
              </a:rPr>
              <a:t>1 dose = </a:t>
            </a:r>
            <a:r>
              <a:rPr lang="en-US" b="1" dirty="0">
                <a:latin typeface="Calibri" pitchFamily="34" charset="0"/>
                <a:cs typeface="Arial" charset="0"/>
              </a:rPr>
              <a:t>4mg/0.1ml </a:t>
            </a:r>
            <a:r>
              <a:rPr lang="en-US" dirty="0">
                <a:latin typeface="Calibri" pitchFamily="34" charset="0"/>
                <a:cs typeface="Arial" charset="0"/>
              </a:rPr>
              <a:t>IN</a:t>
            </a:r>
          </a:p>
          <a:p>
            <a:pPr marL="3175" lvl="1" algn="ctr" defTabSz="914400"/>
            <a:r>
              <a:rPr lang="en-US" dirty="0">
                <a:latin typeface="Calibri" pitchFamily="34" charset="0"/>
                <a:cs typeface="Arial" charset="0"/>
              </a:rPr>
              <a:t>$$</a:t>
            </a:r>
          </a:p>
        </p:txBody>
      </p:sp>
      <p:pic>
        <p:nvPicPr>
          <p:cNvPr id="357383" name="Picture 4"/>
          <p:cNvPicPr>
            <a:picLocks noChangeAspect="1" noChangeArrowheads="1"/>
          </p:cNvPicPr>
          <p:nvPr/>
        </p:nvPicPr>
        <p:blipFill>
          <a:blip r:embed="rId5"/>
          <a:srcRect/>
          <a:stretch>
            <a:fillRect/>
          </a:stretch>
        </p:blipFill>
        <p:spPr bwMode="auto">
          <a:xfrm>
            <a:off x="9042400" y="2371726"/>
            <a:ext cx="2641600" cy="1990725"/>
          </a:xfrm>
          <a:prstGeom prst="rect">
            <a:avLst/>
          </a:prstGeom>
          <a:noFill/>
          <a:ln w="9525">
            <a:noFill/>
            <a:miter lim="800000"/>
            <a:headEnd/>
            <a:tailEnd/>
          </a:ln>
        </p:spPr>
      </p:pic>
      <p:sp>
        <p:nvSpPr>
          <p:cNvPr id="11" name="object 7"/>
          <p:cNvSpPr txBox="1"/>
          <p:nvPr/>
        </p:nvSpPr>
        <p:spPr>
          <a:xfrm>
            <a:off x="9171518" y="4468813"/>
            <a:ext cx="2724149" cy="584200"/>
          </a:xfrm>
          <a:prstGeom prst="rect">
            <a:avLst/>
          </a:prstGeom>
        </p:spPr>
        <p:txBody>
          <a:bodyPr lIns="0" tIns="0" rIns="0" bIns="0"/>
          <a:lstStyle/>
          <a:p>
            <a:pPr marL="12700" algn="ctr" defTabSz="914400" fontAlgn="auto">
              <a:spcBef>
                <a:spcPts val="0"/>
              </a:spcBef>
              <a:spcAft>
                <a:spcPts val="0"/>
              </a:spcAft>
              <a:defRPr/>
            </a:pPr>
            <a:r>
              <a:rPr lang="en-US" spc="-40" dirty="0">
                <a:latin typeface="Calibri"/>
                <a:cs typeface="Calibri"/>
              </a:rPr>
              <a:t>Intramuscular Injection</a:t>
            </a:r>
          </a:p>
          <a:p>
            <a:pPr marL="12700" algn="ctr" defTabSz="914400" fontAlgn="auto">
              <a:spcBef>
                <a:spcPts val="0"/>
              </a:spcBef>
              <a:spcAft>
                <a:spcPts val="0"/>
              </a:spcAft>
              <a:defRPr/>
            </a:pPr>
            <a:r>
              <a:rPr lang="es-ES_tradnl" spc="-15" dirty="0">
                <a:latin typeface="Calibri"/>
                <a:cs typeface="Calibri"/>
              </a:rPr>
              <a:t>1 </a:t>
            </a:r>
            <a:r>
              <a:rPr lang="es-ES_tradnl" spc="-15" dirty="0" err="1">
                <a:latin typeface="Calibri"/>
                <a:cs typeface="Calibri"/>
              </a:rPr>
              <a:t>dose</a:t>
            </a:r>
            <a:r>
              <a:rPr lang="es-ES_tradnl" spc="-15" dirty="0">
                <a:latin typeface="Calibri"/>
                <a:cs typeface="Calibri"/>
              </a:rPr>
              <a:t> = </a:t>
            </a:r>
            <a:r>
              <a:rPr lang="es-ES_tradnl" b="1" spc="-15" dirty="0">
                <a:latin typeface="Calibri"/>
                <a:cs typeface="Calibri"/>
              </a:rPr>
              <a:t>0.4mg/1ml </a:t>
            </a:r>
            <a:r>
              <a:rPr lang="es-ES_tradnl" spc="-15" dirty="0">
                <a:latin typeface="Calibri"/>
                <a:cs typeface="Calibri"/>
              </a:rPr>
              <a:t>IM</a:t>
            </a:r>
          </a:p>
          <a:p>
            <a:pPr marL="12700" algn="ctr" defTabSz="914400" fontAlgn="auto">
              <a:spcBef>
                <a:spcPts val="0"/>
              </a:spcBef>
              <a:spcAft>
                <a:spcPts val="0"/>
              </a:spcAft>
              <a:defRPr/>
            </a:pPr>
            <a:r>
              <a:rPr lang="es-ES_tradnl" spc="-15" dirty="0">
                <a:latin typeface="Calibri"/>
                <a:cs typeface="Calibri"/>
              </a:rPr>
              <a:t>$</a:t>
            </a:r>
            <a:endParaRPr lang="es-ES_tradnl" dirty="0">
              <a:latin typeface="Calibri"/>
              <a:cs typeface="Calibri"/>
            </a:endParaRPr>
          </a:p>
          <a:p>
            <a:pPr marL="12700" algn="ctr" defTabSz="914400" fontAlgn="auto">
              <a:spcBef>
                <a:spcPts val="0"/>
              </a:spcBef>
              <a:spcAft>
                <a:spcPts val="0"/>
              </a:spcAft>
              <a:defRPr/>
            </a:pPr>
            <a:endParaRPr dirty="0">
              <a:latin typeface="Calibri"/>
              <a:cs typeface="Calibri"/>
            </a:endParaRPr>
          </a:p>
        </p:txBody>
      </p:sp>
      <p:sp>
        <p:nvSpPr>
          <p:cNvPr id="2" name="TextBox 2"/>
          <p:cNvSpPr txBox="1"/>
          <p:nvPr/>
        </p:nvSpPr>
        <p:spPr>
          <a:xfrm>
            <a:off x="1035051" y="1149350"/>
            <a:ext cx="10119783" cy="985838"/>
          </a:xfrm>
          <a:prstGeom prst="rect">
            <a:avLst/>
          </a:prstGeom>
          <a:noFill/>
        </p:spPr>
        <p:txBody>
          <a:bodyPr>
            <a:spAutoFit/>
          </a:bodyPr>
          <a:lstStyle/>
          <a:p>
            <a:pPr algn="ctr" fontAlgn="auto">
              <a:spcBef>
                <a:spcPts val="0"/>
              </a:spcBef>
              <a:spcAft>
                <a:spcPts val="0"/>
              </a:spcAft>
              <a:defRPr/>
            </a:pPr>
            <a:r>
              <a:rPr lang="en-US" sz="4000" dirty="0">
                <a:latin typeface="+mj-lt"/>
              </a:rPr>
              <a:t>Naloxone formulations</a:t>
            </a:r>
            <a:endParaRPr lang="en-US" dirty="0">
              <a:latin typeface="+mn-lt"/>
            </a:endParaRPr>
          </a:p>
          <a:p>
            <a:pPr algn="ctr" fontAlgn="auto">
              <a:spcBef>
                <a:spcPts val="0"/>
              </a:spcBef>
              <a:spcAft>
                <a:spcPts val="0"/>
              </a:spcAft>
              <a:defRPr/>
            </a:pPr>
            <a:endParaRPr lang="en-US" dirty="0">
              <a:latin typeface="+mj-lt"/>
            </a:endParaRPr>
          </a:p>
        </p:txBody>
      </p:sp>
    </p:spTree>
    <p:extLst>
      <p:ext uri="{BB962C8B-B14F-4D97-AF65-F5344CB8AC3E}">
        <p14:creationId xmlns:p14="http://schemas.microsoft.com/office/powerpoint/2010/main" val="4276367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vert="horz" lIns="0" tIns="9144" rIns="0" bIns="9144" rtlCol="0" anchor="b">
            <a:noAutofit/>
          </a:bodyPr>
          <a:lstStyle/>
          <a:p>
            <a:r>
              <a:rPr lang="en-US" sz="4000" dirty="0">
                <a:ln w="500">
                  <a:solidFill>
                    <a:schemeClr val="tx2">
                      <a:shade val="20000"/>
                      <a:satMod val="350000"/>
                    </a:schemeClr>
                  </a:solidFill>
                </a:ln>
                <a:solidFill>
                  <a:srgbClr val="002060"/>
                </a:solidFill>
              </a:rPr>
              <a:t>Making a risk reduction plan with your patients</a:t>
            </a:r>
          </a:p>
        </p:txBody>
      </p:sp>
      <p:sp>
        <p:nvSpPr>
          <p:cNvPr id="2" name="Content Placeholder 1"/>
          <p:cNvSpPr>
            <a:spLocks noGrp="1"/>
          </p:cNvSpPr>
          <p:nvPr>
            <p:ph idx="1"/>
          </p:nvPr>
        </p:nvSpPr>
        <p:spPr/>
        <p:txBody>
          <a:bodyPr>
            <a:normAutofit/>
          </a:bodyPr>
          <a:lstStyle/>
          <a:p>
            <a:r>
              <a:rPr lang="en-US" b="1" i="1" dirty="0">
                <a:solidFill>
                  <a:schemeClr val="tx1">
                    <a:lumMod val="65000"/>
                    <a:lumOff val="35000"/>
                  </a:schemeClr>
                </a:solidFill>
              </a:rPr>
              <a:t>Ask your patients:</a:t>
            </a:r>
          </a:p>
          <a:p>
            <a:pPr marL="742950" lvl="1" indent="-285750">
              <a:spcAft>
                <a:spcPts val="600"/>
              </a:spcAft>
              <a:buFont typeface="Calibri" panose="020F0502020204030204" pitchFamily="34" charset="0"/>
              <a:buChar char="–"/>
            </a:pPr>
            <a:r>
              <a:rPr lang="en-US" sz="2800" dirty="0"/>
              <a:t>How do you protect yourself against overdose?</a:t>
            </a:r>
          </a:p>
          <a:p>
            <a:pPr marL="742950" lvl="1" indent="-285750">
              <a:spcAft>
                <a:spcPts val="600"/>
              </a:spcAft>
              <a:buFont typeface="Calibri" panose="020F0502020204030204" pitchFamily="34" charset="0"/>
              <a:buChar char="–"/>
            </a:pPr>
            <a:r>
              <a:rPr lang="en-US" sz="2800" dirty="0"/>
              <a:t>How do you keep your medications safe at home?</a:t>
            </a:r>
          </a:p>
          <a:p>
            <a:pPr indent="-542290">
              <a:spcAft>
                <a:spcPts val="600"/>
              </a:spcAft>
            </a:pPr>
            <a:r>
              <a:rPr lang="en-US" b="1" i="1" dirty="0">
                <a:solidFill>
                  <a:schemeClr val="tx1">
                    <a:lumMod val="65000"/>
                    <a:lumOff val="35000"/>
                  </a:schemeClr>
                </a:solidFill>
              </a:rPr>
              <a:t>And their loved ones:</a:t>
            </a:r>
          </a:p>
          <a:p>
            <a:pPr marL="742950" lvl="1" indent="-285750">
              <a:spcAft>
                <a:spcPts val="600"/>
              </a:spcAft>
              <a:buFont typeface="Calibri" panose="020F0502020204030204" pitchFamily="34" charset="0"/>
              <a:buChar char="–"/>
            </a:pPr>
            <a:r>
              <a:rPr lang="en-US" sz="2800" dirty="0"/>
              <a:t>What is your plan if you witness an overdose in the future?</a:t>
            </a:r>
          </a:p>
          <a:p>
            <a:pPr marL="742950" lvl="1" indent="-285750">
              <a:spcAft>
                <a:spcPts val="600"/>
              </a:spcAft>
              <a:buFont typeface="Calibri" panose="020F0502020204030204" pitchFamily="34" charset="0"/>
              <a:buChar char="–"/>
            </a:pPr>
            <a:r>
              <a:rPr lang="en-US" sz="2800" dirty="0"/>
              <a:t>Have you received training to prevent, recognize, or respond to an overdose?</a:t>
            </a:r>
            <a:endParaRPr lang="en-US" dirty="0"/>
          </a:p>
        </p:txBody>
      </p:sp>
      <p:sp>
        <p:nvSpPr>
          <p:cNvPr id="4" name="Slide Number Placeholder 3"/>
          <p:cNvSpPr>
            <a:spLocks noGrp="1"/>
          </p:cNvSpPr>
          <p:nvPr>
            <p:ph type="sldNum" sz="quarter" idx="12"/>
          </p:nvPr>
        </p:nvSpPr>
        <p:spPr/>
        <p:txBody>
          <a:bodyPr/>
          <a:lstStyle/>
          <a:p>
            <a:fld id="{4B400BD9-D228-4153-B8C2-89400C6815ED}" type="slidenum">
              <a:rPr lang="en-US" smtClean="0"/>
              <a:pPr/>
              <a:t>22</a:t>
            </a:fld>
            <a:endParaRPr lang="en-US"/>
          </a:p>
        </p:txBody>
      </p:sp>
    </p:spTree>
    <p:extLst>
      <p:ext uri="{BB962C8B-B14F-4D97-AF65-F5344CB8AC3E}">
        <p14:creationId xmlns:p14="http://schemas.microsoft.com/office/powerpoint/2010/main" val="3972962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Safer use behaviors that are particularly important for people using fentanyl include:</a:t>
            </a:r>
            <a:br>
              <a:rPr lang="en-US" sz="3600" dirty="0"/>
            </a:br>
            <a:endParaRPr lang="en-US" sz="3600" dirty="0"/>
          </a:p>
        </p:txBody>
      </p:sp>
      <p:sp>
        <p:nvSpPr>
          <p:cNvPr id="3" name="Content Placeholder 2"/>
          <p:cNvSpPr>
            <a:spLocks noGrp="1"/>
          </p:cNvSpPr>
          <p:nvPr>
            <p:ph idx="1"/>
          </p:nvPr>
        </p:nvSpPr>
        <p:spPr/>
        <p:txBody>
          <a:bodyPr>
            <a:normAutofit/>
          </a:bodyPr>
          <a:lstStyle/>
          <a:p>
            <a:pPr lvl="0">
              <a:lnSpc>
                <a:spcPct val="110000"/>
              </a:lnSpc>
              <a:spcBef>
                <a:spcPts val="0"/>
              </a:spcBef>
            </a:pPr>
            <a:r>
              <a:rPr lang="en-US" b="1" dirty="0"/>
              <a:t>Use with other people present</a:t>
            </a:r>
          </a:p>
          <a:p>
            <a:pPr lvl="0">
              <a:lnSpc>
                <a:spcPct val="110000"/>
              </a:lnSpc>
              <a:spcBef>
                <a:spcPts val="0"/>
              </a:spcBef>
            </a:pPr>
            <a:r>
              <a:rPr lang="en-US" b="1" dirty="0"/>
              <a:t>Start with a small amount </a:t>
            </a:r>
            <a:r>
              <a:rPr lang="en-US" dirty="0"/>
              <a:t>and give slowly to gauge potency</a:t>
            </a:r>
          </a:p>
          <a:p>
            <a:pPr lvl="0">
              <a:lnSpc>
                <a:spcPct val="110000"/>
              </a:lnSpc>
              <a:spcBef>
                <a:spcPts val="0"/>
              </a:spcBef>
            </a:pPr>
            <a:r>
              <a:rPr lang="en-US" b="1" dirty="0"/>
              <a:t>Take turns </a:t>
            </a:r>
            <a:r>
              <a:rPr lang="en-US" dirty="0"/>
              <a:t>to prevent simultaneous overdose</a:t>
            </a:r>
          </a:p>
          <a:p>
            <a:pPr lvl="0">
              <a:lnSpc>
                <a:spcPct val="110000"/>
              </a:lnSpc>
              <a:spcBef>
                <a:spcPts val="0"/>
              </a:spcBef>
            </a:pPr>
            <a:r>
              <a:rPr lang="en-US" b="1" dirty="0"/>
              <a:t>Have naloxone ready </a:t>
            </a:r>
            <a:r>
              <a:rPr lang="en-US" dirty="0"/>
              <a:t>and an immediate way to call for help</a:t>
            </a:r>
          </a:p>
          <a:p>
            <a:pPr lvl="0">
              <a:lnSpc>
                <a:spcPct val="110000"/>
              </a:lnSpc>
              <a:spcBef>
                <a:spcPts val="0"/>
              </a:spcBef>
            </a:pPr>
            <a:r>
              <a:rPr lang="en-US" dirty="0"/>
              <a:t>If using alone, </a:t>
            </a:r>
            <a:r>
              <a:rPr lang="en-US" b="1" dirty="0"/>
              <a:t>connect with someone by phone or video </a:t>
            </a:r>
            <a:r>
              <a:rPr lang="en-US" dirty="0"/>
              <a:t>to monitor while and immediately after using, </a:t>
            </a:r>
          </a:p>
        </p:txBody>
      </p:sp>
      <p:sp>
        <p:nvSpPr>
          <p:cNvPr id="4" name="Slide Number Placeholder 3"/>
          <p:cNvSpPr>
            <a:spLocks noGrp="1"/>
          </p:cNvSpPr>
          <p:nvPr>
            <p:ph type="sldNum" sz="quarter" idx="12"/>
          </p:nvPr>
        </p:nvSpPr>
        <p:spPr/>
        <p:txBody>
          <a:bodyPr/>
          <a:lstStyle/>
          <a:p>
            <a:fld id="{7C21DD37-6E2C-43F1-96AD-17A140DBD540}" type="slidenum">
              <a:rPr lang="en-US" smtClean="0"/>
              <a:t>23</a:t>
            </a:fld>
            <a:endParaRPr lang="en-US"/>
          </a:p>
        </p:txBody>
      </p:sp>
    </p:spTree>
    <p:extLst>
      <p:ext uri="{BB962C8B-B14F-4D97-AF65-F5344CB8AC3E}">
        <p14:creationId xmlns:p14="http://schemas.microsoft.com/office/powerpoint/2010/main" val="585236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28543" cy="1325563"/>
          </a:xfrm>
        </p:spPr>
        <p:txBody>
          <a:bodyPr>
            <a:normAutofit/>
          </a:bodyPr>
          <a:lstStyle/>
          <a:p>
            <a:r>
              <a:rPr lang="en-US" sz="3600" dirty="0"/>
              <a:t>Risk Compensation and Moral Hazard</a:t>
            </a:r>
            <a:br>
              <a:rPr lang="en-US" sz="3600" dirty="0"/>
            </a:br>
            <a:r>
              <a:rPr lang="en-US" sz="3600" dirty="0"/>
              <a:t>-&gt;&gt; </a:t>
            </a:r>
            <a:r>
              <a:rPr lang="en-US" sz="3600" dirty="0" err="1"/>
              <a:t>Narcan</a:t>
            </a:r>
            <a:r>
              <a:rPr lang="en-US" sz="3600" dirty="0"/>
              <a:t> Party Urban Legend = Fake News</a:t>
            </a:r>
          </a:p>
        </p:txBody>
      </p:sp>
      <p:sp>
        <p:nvSpPr>
          <p:cNvPr id="3" name="Content Placeholder 2"/>
          <p:cNvSpPr>
            <a:spLocks noGrp="1"/>
          </p:cNvSpPr>
          <p:nvPr>
            <p:ph idx="1"/>
          </p:nvPr>
        </p:nvSpPr>
        <p:spPr>
          <a:xfrm>
            <a:off x="838200" y="1649777"/>
            <a:ext cx="6923285" cy="4351338"/>
          </a:xfrm>
        </p:spPr>
        <p:txBody>
          <a:bodyPr>
            <a:normAutofit fontScale="55000" lnSpcReduction="20000"/>
          </a:bodyPr>
          <a:lstStyle/>
          <a:p>
            <a:pPr marL="0" indent="0">
              <a:buNone/>
            </a:pPr>
            <a:r>
              <a:rPr lang="en-US" sz="3600" dirty="0"/>
              <a:t>'Drug dealers are throwing </a:t>
            </a:r>
            <a:r>
              <a:rPr lang="en-US" sz="3600" dirty="0" err="1"/>
              <a:t>Narcan</a:t>
            </a:r>
            <a:r>
              <a:rPr lang="en-US" sz="3600" dirty="0"/>
              <a:t> parties'</a:t>
            </a:r>
          </a:p>
          <a:p>
            <a:pPr>
              <a:lnSpc>
                <a:spcPct val="120000"/>
              </a:lnSpc>
              <a:spcBef>
                <a:spcPts val="0"/>
              </a:spcBef>
            </a:pPr>
            <a:r>
              <a:rPr lang="en-US" dirty="0"/>
              <a:t>Aug. 2016 previous assertions by two legislators in PA:</a:t>
            </a:r>
          </a:p>
          <a:p>
            <a:pPr lvl="1">
              <a:lnSpc>
                <a:spcPct val="120000"/>
              </a:lnSpc>
              <a:spcBef>
                <a:spcPts val="0"/>
              </a:spcBef>
            </a:pPr>
            <a:r>
              <a:rPr lang="en-US" u="sng" dirty="0">
                <a:hlinkClick r:id="rId2"/>
              </a:rPr>
              <a:t>http://www.upgruv.com/lawmakers-hesitant-to-expand-narcan-access-1957206979.html</a:t>
            </a:r>
            <a:endParaRPr lang="en-US" u="sng" dirty="0"/>
          </a:p>
          <a:p>
            <a:pPr>
              <a:lnSpc>
                <a:spcPct val="120000"/>
              </a:lnSpc>
              <a:spcBef>
                <a:spcPts val="0"/>
              </a:spcBef>
            </a:pPr>
            <a:r>
              <a:rPr lang="en-US" dirty="0"/>
              <a:t>The TV story March 2017 in PA:</a:t>
            </a:r>
          </a:p>
          <a:p>
            <a:pPr lvl="1">
              <a:lnSpc>
                <a:spcPct val="120000"/>
              </a:lnSpc>
              <a:spcBef>
                <a:spcPts val="0"/>
              </a:spcBef>
            </a:pPr>
            <a:r>
              <a:rPr lang="en-US" u="sng" dirty="0">
                <a:hlinkClick r:id="rId3"/>
              </a:rPr>
              <a:t>http://</a:t>
            </a:r>
            <a:r>
              <a:rPr lang="en-US" u="sng" dirty="0" err="1">
                <a:hlinkClick r:id="rId3"/>
              </a:rPr>
              <a:t>www.wgal.com</a:t>
            </a:r>
            <a:r>
              <a:rPr lang="en-US" u="sng" dirty="0">
                <a:hlinkClick r:id="rId3"/>
              </a:rPr>
              <a:t>/article/police-raising-concerns-about-narcan-parties-offering-drugs-and-antidote-to-users/9165193</a:t>
            </a:r>
            <a:endParaRPr lang="en-US" dirty="0"/>
          </a:p>
          <a:p>
            <a:pPr marL="0" indent="0">
              <a:lnSpc>
                <a:spcPct val="120000"/>
              </a:lnSpc>
              <a:spcBef>
                <a:spcPts val="0"/>
              </a:spcBef>
              <a:buNone/>
            </a:pPr>
            <a:r>
              <a:rPr lang="en-US" sz="4400" dirty="0"/>
              <a:t>Naloxone distribution does </a:t>
            </a:r>
            <a:r>
              <a:rPr lang="en-US" sz="4400" i="1" dirty="0"/>
              <a:t>not </a:t>
            </a:r>
            <a:r>
              <a:rPr lang="en-US" sz="4400" dirty="0"/>
              <a:t>increase drug use</a:t>
            </a:r>
          </a:p>
          <a:p>
            <a:pPr lvl="1">
              <a:lnSpc>
                <a:spcPct val="120000"/>
              </a:lnSpc>
              <a:spcBef>
                <a:spcPts val="0"/>
              </a:spcBef>
            </a:pPr>
            <a:r>
              <a:rPr lang="en-US" dirty="0"/>
              <a:t>Maxwell et </a:t>
            </a:r>
            <a:r>
              <a:rPr lang="en-US" dirty="0" err="1"/>
              <a:t>al.,Journal</a:t>
            </a:r>
            <a:r>
              <a:rPr lang="en-US" dirty="0"/>
              <a:t> of Addictive Diseases, 2006;</a:t>
            </a:r>
          </a:p>
          <a:p>
            <a:pPr lvl="1">
              <a:lnSpc>
                <a:spcPct val="120000"/>
              </a:lnSpc>
              <a:spcBef>
                <a:spcPts val="0"/>
              </a:spcBef>
            </a:pPr>
            <a:r>
              <a:rPr lang="en-US" dirty="0"/>
              <a:t>Seal et al., Journal of Urban Health, 2005;</a:t>
            </a:r>
          </a:p>
          <a:p>
            <a:pPr lvl="1">
              <a:lnSpc>
                <a:spcPct val="120000"/>
              </a:lnSpc>
              <a:spcBef>
                <a:spcPts val="0"/>
              </a:spcBef>
            </a:pPr>
            <a:r>
              <a:rPr lang="en-US" dirty="0"/>
              <a:t>Wagner et al., 2010 International Journal of Drug Policy; </a:t>
            </a:r>
          </a:p>
          <a:p>
            <a:pPr lvl="1">
              <a:lnSpc>
                <a:spcPct val="120000"/>
              </a:lnSpc>
              <a:spcBef>
                <a:spcPts val="0"/>
              </a:spcBef>
            </a:pPr>
            <a:r>
              <a:rPr lang="en-US" dirty="0"/>
              <a:t>Doe-</a:t>
            </a:r>
            <a:r>
              <a:rPr lang="en-US" dirty="0" err="1"/>
              <a:t>Simkins</a:t>
            </a:r>
            <a:r>
              <a:rPr lang="en-US" dirty="0"/>
              <a:t> et al, BMC Public Health, 2014</a:t>
            </a:r>
          </a:p>
          <a:p>
            <a:pPr lvl="1">
              <a:lnSpc>
                <a:spcPct val="120000"/>
              </a:lnSpc>
              <a:spcBef>
                <a:spcPts val="0"/>
              </a:spcBef>
            </a:pPr>
            <a:r>
              <a:rPr lang="en-US" dirty="0"/>
              <a:t>Jones et al. Addictive Behaviors 2017:71:104-6 </a:t>
            </a:r>
          </a:p>
          <a:p>
            <a:pPr>
              <a:lnSpc>
                <a:spcPct val="120000"/>
              </a:lnSpc>
              <a:spcBef>
                <a:spcPts val="0"/>
              </a:spcBef>
            </a:pPr>
            <a:endParaRPr lang="en-US" b="1" dirty="0"/>
          </a:p>
          <a:p>
            <a:pPr marL="0" indent="0">
              <a:lnSpc>
                <a:spcPct val="120000"/>
              </a:lnSpc>
              <a:spcBef>
                <a:spcPts val="0"/>
              </a:spcBef>
              <a:buNone/>
            </a:pPr>
            <a:r>
              <a:rPr lang="en-US" sz="3600" b="1" dirty="0"/>
              <a:t>Similar examples:</a:t>
            </a:r>
            <a:endParaRPr lang="en-US" sz="3600" dirty="0"/>
          </a:p>
          <a:p>
            <a:pPr>
              <a:lnSpc>
                <a:spcPct val="120000"/>
              </a:lnSpc>
              <a:spcBef>
                <a:spcPts val="0"/>
              </a:spcBef>
            </a:pPr>
            <a:r>
              <a:rPr lang="en-US" dirty="0"/>
              <a:t>Seat belts do not cause more motor vehicle deaths, but reduce them</a:t>
            </a:r>
          </a:p>
          <a:p>
            <a:pPr>
              <a:lnSpc>
                <a:spcPct val="120000"/>
              </a:lnSpc>
              <a:spcBef>
                <a:spcPts val="0"/>
              </a:spcBef>
            </a:pPr>
            <a:r>
              <a:rPr lang="en-US" dirty="0"/>
              <a:t>Syringe distribution does not increase HIV transmission, but reduces </a:t>
            </a:r>
          </a:p>
          <a:p>
            <a:pPr>
              <a:lnSpc>
                <a:spcPct val="120000"/>
              </a:lnSpc>
              <a:spcBef>
                <a:spcPts val="0"/>
              </a:spcBef>
            </a:pPr>
            <a:r>
              <a:rPr lang="en-US" dirty="0"/>
              <a:t>Vaccinations &amp; condoms do not increase sexually transmitted infections</a:t>
            </a:r>
          </a:p>
          <a:p>
            <a:pPr>
              <a:lnSpc>
                <a:spcPct val="120000"/>
              </a:lnSpc>
              <a:spcBef>
                <a:spcPts val="0"/>
              </a:spcBef>
            </a:pPr>
            <a:r>
              <a:rPr lang="en-US" dirty="0"/>
              <a:t>Fire extinguishers do not cause fires, but reduce their consequences</a:t>
            </a:r>
          </a:p>
          <a:p>
            <a:pPr marL="0" indent="0">
              <a:buNone/>
            </a:pPr>
            <a:endParaRPr lang="en-US" dirty="0"/>
          </a:p>
        </p:txBody>
      </p:sp>
      <p:pic>
        <p:nvPicPr>
          <p:cNvPr id="4" name="Picture 3" descr="Screen Shot 2017-04-16 at 5.4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408" y="1540330"/>
            <a:ext cx="3506592" cy="4353493"/>
          </a:xfrm>
          <a:prstGeom prst="rect">
            <a:avLst/>
          </a:prstGeom>
        </p:spPr>
      </p:pic>
    </p:spTree>
    <p:extLst>
      <p:ext uri="{BB962C8B-B14F-4D97-AF65-F5344CB8AC3E}">
        <p14:creationId xmlns:p14="http://schemas.microsoft.com/office/powerpoint/2010/main" val="258743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18"/>
            <a:ext cx="12192000" cy="6859325"/>
          </a:xfrm>
          <a:prstGeom prst="rect">
            <a:avLst/>
          </a:prstGeom>
        </p:spPr>
      </p:pic>
      <p:sp>
        <p:nvSpPr>
          <p:cNvPr id="4" name="Slide Number Placeholder 3"/>
          <p:cNvSpPr>
            <a:spLocks noGrp="1"/>
          </p:cNvSpPr>
          <p:nvPr>
            <p:ph type="sldNum" sz="quarter" idx="12"/>
          </p:nvPr>
        </p:nvSpPr>
        <p:spPr/>
        <p:txBody>
          <a:bodyPr/>
          <a:lstStyle/>
          <a:p>
            <a:fld id="{4B400BD9-D228-4153-B8C2-89400C6815ED}" type="slidenum">
              <a:rPr lang="en-US" smtClean="0"/>
              <a:t>25</a:t>
            </a:fld>
            <a:endParaRPr lang="en-US" dirty="0"/>
          </a:p>
        </p:txBody>
      </p:sp>
    </p:spTree>
    <p:extLst>
      <p:ext uri="{BB962C8B-B14F-4D97-AF65-F5344CB8AC3E}">
        <p14:creationId xmlns:p14="http://schemas.microsoft.com/office/powerpoint/2010/main" val="207559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325"/>
          </a:xfrm>
          <a:prstGeom prst="rect">
            <a:avLst/>
          </a:prstGeom>
        </p:spPr>
      </p:pic>
      <p:pic>
        <p:nvPicPr>
          <p:cNvPr id="19" name="Picture 18"/>
          <p:cNvPicPr>
            <a:picLocks noChangeAspect="1"/>
          </p:cNvPicPr>
          <p:nvPr/>
        </p:nvPicPr>
        <p:blipFill>
          <a:blip r:embed="rId4"/>
          <a:stretch>
            <a:fillRect/>
          </a:stretch>
        </p:blipFill>
        <p:spPr>
          <a:xfrm>
            <a:off x="4823465" y="457200"/>
            <a:ext cx="2730500" cy="3263898"/>
          </a:xfrm>
          <a:prstGeom prst="rect">
            <a:avLst/>
          </a:prstGeom>
        </p:spPr>
      </p:pic>
      <p:sp>
        <p:nvSpPr>
          <p:cNvPr id="4" name="Slide Number Placeholder 3"/>
          <p:cNvSpPr>
            <a:spLocks noGrp="1"/>
          </p:cNvSpPr>
          <p:nvPr>
            <p:ph type="sldNum" sz="quarter" idx="12"/>
          </p:nvPr>
        </p:nvSpPr>
        <p:spPr/>
        <p:txBody>
          <a:bodyPr/>
          <a:lstStyle/>
          <a:p>
            <a:fld id="{4B400BD9-D228-4153-B8C2-89400C6815ED}" type="slidenum">
              <a:rPr lang="en-US" smtClean="0"/>
              <a:t>26</a:t>
            </a:fld>
            <a:endParaRPr lang="en-US" dirty="0"/>
          </a:p>
        </p:txBody>
      </p:sp>
      <p:grpSp>
        <p:nvGrpSpPr>
          <p:cNvPr id="2" name="Group 1"/>
          <p:cNvGrpSpPr/>
          <p:nvPr/>
        </p:nvGrpSpPr>
        <p:grpSpPr>
          <a:xfrm>
            <a:off x="181617" y="84069"/>
            <a:ext cx="3006725" cy="3404539"/>
            <a:chOff x="160083" y="1743956"/>
            <a:chExt cx="4064502" cy="4690279"/>
          </a:xfrm>
        </p:grpSpPr>
        <p:grpSp>
          <p:nvGrpSpPr>
            <p:cNvPr id="3" name="Group 2"/>
            <p:cNvGrpSpPr/>
            <p:nvPr/>
          </p:nvGrpSpPr>
          <p:grpSpPr>
            <a:xfrm>
              <a:off x="160083" y="1743956"/>
              <a:ext cx="4064502" cy="4690279"/>
              <a:chOff x="597871" y="1794124"/>
              <a:chExt cx="4064502" cy="4690279"/>
            </a:xfrm>
          </p:grpSpPr>
          <p:grpSp>
            <p:nvGrpSpPr>
              <p:cNvPr id="11" name="Group 10"/>
              <p:cNvGrpSpPr/>
              <p:nvPr/>
            </p:nvGrpSpPr>
            <p:grpSpPr>
              <a:xfrm>
                <a:off x="597871" y="1794124"/>
                <a:ext cx="3974129" cy="4690279"/>
                <a:chOff x="439615" y="290146"/>
                <a:chExt cx="4614218" cy="5380899"/>
              </a:xfrm>
            </p:grpSpPr>
            <p:sp>
              <p:nvSpPr>
                <p:cNvPr id="9" name="Rounded Rectangle 8"/>
                <p:cNvSpPr/>
                <p:nvPr/>
              </p:nvSpPr>
              <p:spPr>
                <a:xfrm>
                  <a:off x="439615" y="290146"/>
                  <a:ext cx="4598377" cy="5380899"/>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txBox="1">
                  <a:spLocks/>
                </p:cNvSpPr>
                <p:nvPr/>
              </p:nvSpPr>
              <p:spPr>
                <a:xfrm>
                  <a:off x="643822" y="1841206"/>
                  <a:ext cx="4410011" cy="3803202"/>
                </a:xfrm>
                <a:prstGeom prst="rect">
                  <a:avLst/>
                </a:prstGeom>
              </p:spPr>
              <p:txBody>
                <a:bodyPr vert="horz" lIns="91440" tIns="45720" rIns="91440" bIns="45720" rtlCol="0">
                  <a:norm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0"/>
                    </a:spcAft>
                    <a:buFont typeface="Arial" charset="0"/>
                    <a:buNone/>
                  </a:pPr>
                  <a:r>
                    <a:rPr lang="en-US" sz="1400" b="0" dirty="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AMA</a:t>
                  </a:r>
                  <a:r>
                    <a:rPr lang="en-US" sz="1400" b="0" dirty="0">
                      <a:latin typeface="Arial" panose="020B0604020202020204" pitchFamily="34" charset="0"/>
                      <a:cs typeface="Arial" panose="020B0604020202020204" pitchFamily="34" charset="0"/>
                    </a:rPr>
                    <a:t> has been a longtime supporter of increasing the availability of Naloxone for patients, first responders and bystanders who can help save lives and has provided resources to bolster legislative efforts to increase access to this medication in several states.”</a:t>
                  </a:r>
                  <a:endParaRPr lang="en-US" sz="1400" b="0" dirty="0">
                    <a:latin typeface="Calibri" charset="0"/>
                  </a:endParaRPr>
                </a:p>
              </p:txBody>
            </p:sp>
          </p:grpSp>
          <p:sp>
            <p:nvSpPr>
              <p:cNvPr id="12" name="Rectangle 1"/>
              <p:cNvSpPr>
                <a:spLocks noChangeArrowheads="1"/>
              </p:cNvSpPr>
              <p:nvPr/>
            </p:nvSpPr>
            <p:spPr bwMode="auto">
              <a:xfrm>
                <a:off x="776372" y="5888239"/>
                <a:ext cx="3886001" cy="57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900" dirty="0"/>
                  <a:t>www.ama-assn.org/ama/pub/news/news/2014/2014-04-07-naxolene-product-approval.page</a:t>
                </a: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59179" y="1869621"/>
              <a:ext cx="2084092" cy="1071155"/>
            </a:xfrm>
            <a:prstGeom prst="rect">
              <a:avLst/>
            </a:prstGeom>
          </p:spPr>
        </p:pic>
      </p:grpSp>
      <p:pic>
        <p:nvPicPr>
          <p:cNvPr id="6" name="Picture 5" descr="Screen Shot 2015-01-22 at 7.07.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6131" y="75197"/>
            <a:ext cx="2660613" cy="3352800"/>
          </a:xfrm>
          <a:prstGeom prst="rect">
            <a:avLst/>
          </a:prstGeom>
        </p:spPr>
      </p:pic>
      <p:grpSp>
        <p:nvGrpSpPr>
          <p:cNvPr id="5" name="Group 4"/>
          <p:cNvGrpSpPr/>
          <p:nvPr/>
        </p:nvGrpSpPr>
        <p:grpSpPr>
          <a:xfrm>
            <a:off x="2609360" y="2802860"/>
            <a:ext cx="2838450" cy="3064540"/>
            <a:chOff x="4303458" y="191381"/>
            <a:chExt cx="4064502" cy="4690278"/>
          </a:xfrm>
        </p:grpSpPr>
        <p:grpSp>
          <p:nvGrpSpPr>
            <p:cNvPr id="14" name="Group 13"/>
            <p:cNvGrpSpPr/>
            <p:nvPr/>
          </p:nvGrpSpPr>
          <p:grpSpPr>
            <a:xfrm>
              <a:off x="4303458" y="191381"/>
              <a:ext cx="4064502" cy="4690278"/>
              <a:chOff x="597871" y="1794124"/>
              <a:chExt cx="4064502" cy="4690278"/>
            </a:xfrm>
          </p:grpSpPr>
          <p:grpSp>
            <p:nvGrpSpPr>
              <p:cNvPr id="15" name="Group 14"/>
              <p:cNvGrpSpPr/>
              <p:nvPr/>
            </p:nvGrpSpPr>
            <p:grpSpPr>
              <a:xfrm>
                <a:off x="597871" y="1794124"/>
                <a:ext cx="3960485" cy="4690278"/>
                <a:chOff x="439615" y="290146"/>
                <a:chExt cx="4598376" cy="5380898"/>
              </a:xfrm>
            </p:grpSpPr>
            <p:sp>
              <p:nvSpPr>
                <p:cNvPr id="17" name="Rounded Rectangle 16"/>
                <p:cNvSpPr/>
                <p:nvPr/>
              </p:nvSpPr>
              <p:spPr>
                <a:xfrm>
                  <a:off x="439615" y="290146"/>
                  <a:ext cx="4598376" cy="5380898"/>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5"/>
                <p:cNvSpPr txBox="1">
                  <a:spLocks/>
                </p:cNvSpPr>
                <p:nvPr/>
              </p:nvSpPr>
              <p:spPr>
                <a:xfrm>
                  <a:off x="643821" y="1841206"/>
                  <a:ext cx="4018186" cy="3803202"/>
                </a:xfrm>
                <a:prstGeom prst="rect">
                  <a:avLst/>
                </a:prstGeom>
              </p:spPr>
              <p:txBody>
                <a:bodyPr vert="horz" lIns="91440" tIns="45720" rIns="91440" bIns="45720" rtlCol="0">
                  <a:no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Font typeface="Arial" charset="0"/>
                    <a:buNone/>
                  </a:pPr>
                  <a:r>
                    <a:rPr lang="en-US" sz="1100" b="0" dirty="0">
                      <a:latin typeface="Arial" panose="020B0604020202020204" pitchFamily="34" charset="0"/>
                      <a:cs typeface="Arial" panose="020B0604020202020204" pitchFamily="34" charset="0"/>
                    </a:rPr>
                    <a:t>“</a:t>
                  </a:r>
                  <a:r>
                    <a:rPr lang="en-US" sz="1100" dirty="0" err="1">
                      <a:latin typeface="Arial" panose="020B0604020202020204" pitchFamily="34" charset="0"/>
                      <a:cs typeface="Arial" panose="020B0604020202020204" pitchFamily="34" charset="0"/>
                    </a:rPr>
                    <a:t>APhA</a:t>
                  </a:r>
                  <a:r>
                    <a:rPr lang="en-US" sz="1100" dirty="0">
                      <a:latin typeface="Arial" panose="020B0604020202020204" pitchFamily="34" charset="0"/>
                      <a:cs typeface="Arial" panose="020B0604020202020204" pitchFamily="34" charset="0"/>
                    </a:rPr>
                    <a:t> </a:t>
                  </a:r>
                  <a:r>
                    <a:rPr lang="en-US" sz="1100" b="0" dirty="0">
                      <a:latin typeface="Arial" panose="020B0604020202020204" pitchFamily="34" charset="0"/>
                      <a:cs typeface="Arial" panose="020B0604020202020204" pitchFamily="34" charset="0"/>
                    </a:rPr>
                    <a:t>supports the pharmacist’s role in selecting appropriate therapy and dosing and initiating and providing education about the proper use of opioid reversal agents to prevent opioid-related deaths due to overdose”</a:t>
                  </a:r>
                  <a:endParaRPr lang="en-US" sz="1100" b="0" dirty="0">
                    <a:latin typeface="Calibri" charset="0"/>
                  </a:endParaRPr>
                </a:p>
              </p:txBody>
            </p:sp>
          </p:grpSp>
          <p:sp>
            <p:nvSpPr>
              <p:cNvPr id="16" name="Rectangle 1"/>
              <p:cNvSpPr>
                <a:spLocks noChangeArrowheads="1"/>
              </p:cNvSpPr>
              <p:nvPr/>
            </p:nvSpPr>
            <p:spPr bwMode="auto">
              <a:xfrm>
                <a:off x="776372" y="5645737"/>
                <a:ext cx="3886001" cy="58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800" dirty="0"/>
                  <a:t>www.pharmacist.com/policy/controlled-substances-and-other-medications-potential-abuse-and-use-opioid-reversal-agents-2</a:t>
                </a:r>
              </a:p>
            </p:txBody>
          </p:sp>
        </p:gr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3136" y="300038"/>
              <a:ext cx="3750263" cy="894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20" name="Group 19"/>
          <p:cNvGrpSpPr/>
          <p:nvPr/>
        </p:nvGrpSpPr>
        <p:grpSpPr>
          <a:xfrm>
            <a:off x="7181773" y="2550764"/>
            <a:ext cx="2765424" cy="3352800"/>
            <a:chOff x="597871" y="1794124"/>
            <a:chExt cx="4064502" cy="4690278"/>
          </a:xfrm>
        </p:grpSpPr>
        <p:grpSp>
          <p:nvGrpSpPr>
            <p:cNvPr id="21" name="Group 20"/>
            <p:cNvGrpSpPr/>
            <p:nvPr/>
          </p:nvGrpSpPr>
          <p:grpSpPr>
            <a:xfrm>
              <a:off x="597871" y="1794124"/>
              <a:ext cx="3974129" cy="4690278"/>
              <a:chOff x="439615" y="290146"/>
              <a:chExt cx="4614218" cy="5380898"/>
            </a:xfrm>
          </p:grpSpPr>
          <p:sp>
            <p:nvSpPr>
              <p:cNvPr id="23" name="Rounded Rectangle 22"/>
              <p:cNvSpPr/>
              <p:nvPr/>
            </p:nvSpPr>
            <p:spPr>
              <a:xfrm>
                <a:off x="439615" y="290146"/>
                <a:ext cx="4598377" cy="5380898"/>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Screen Shot 2013-10-17 at 6.41.53 AM.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483576" y="404445"/>
                <a:ext cx="4369777" cy="1430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Content Placeholder 5"/>
              <p:cNvSpPr txBox="1">
                <a:spLocks/>
              </p:cNvSpPr>
              <p:nvPr/>
            </p:nvSpPr>
            <p:spPr>
              <a:xfrm>
                <a:off x="643821" y="1841207"/>
                <a:ext cx="4410012" cy="3803203"/>
              </a:xfrm>
              <a:prstGeom prst="rect">
                <a:avLst/>
              </a:prstGeom>
            </p:spPr>
            <p:txBody>
              <a:bodyPr vert="horz" lIns="91440" tIns="45720" rIns="91440" bIns="45720" rtlCol="0">
                <a:norm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Font typeface="Arial" charset="0"/>
                  <a:buNone/>
                </a:pPr>
                <a:r>
                  <a:rPr lang="en-US" sz="800" dirty="0">
                    <a:latin typeface="Arial" panose="020B0604020202020204" pitchFamily="34" charset="0"/>
                    <a:cs typeface="Arial" panose="020B0604020202020204" pitchFamily="34" charset="0"/>
                  </a:rPr>
                  <a:t>ASAM Board of Directors</a:t>
                </a:r>
              </a:p>
              <a:p>
                <a:pPr marL="0" indent="0">
                  <a:lnSpc>
                    <a:spcPct val="100000"/>
                  </a:lnSpc>
                  <a:spcAft>
                    <a:spcPts val="1200"/>
                  </a:spcAft>
                  <a:buFont typeface="Arial" charset="0"/>
                  <a:buNone/>
                </a:pPr>
                <a:r>
                  <a:rPr lang="en-US" sz="700" dirty="0">
                    <a:latin typeface="Arial" panose="020B0604020202020204" pitchFamily="34" charset="0"/>
                    <a:cs typeface="Arial" panose="020B0604020202020204" pitchFamily="34" charset="0"/>
                  </a:rPr>
                  <a:t>April 2010</a:t>
                </a:r>
              </a:p>
              <a:p>
                <a:pPr marL="112713" indent="-112713">
                  <a:lnSpc>
                    <a:spcPct val="100000"/>
                  </a:lnSpc>
                  <a:buFont typeface="Arial" panose="020B0604020202020204" pitchFamily="34" charset="0"/>
                  <a:buNone/>
                </a:pPr>
                <a:r>
                  <a:rPr lang="en-US" sz="1000" b="0" dirty="0">
                    <a:latin typeface="Calibri" charset="0"/>
                  </a:rPr>
                  <a:t>“Naloxone has been proven to be an effective, fast-acting, inexpensive and non-addictive opioid antagonist with minimal side effects... Naloxone can be administered quickly and effectively by trained professional and lay individuals who observe the initial signs of an opioid overdose reaction.” </a:t>
                </a:r>
              </a:p>
            </p:txBody>
          </p:sp>
        </p:grpSp>
        <p:sp>
          <p:nvSpPr>
            <p:cNvPr id="22" name="Rectangle 1"/>
            <p:cNvSpPr>
              <a:spLocks noChangeArrowheads="1"/>
            </p:cNvSpPr>
            <p:nvPr/>
          </p:nvSpPr>
          <p:spPr bwMode="auto">
            <a:xfrm>
              <a:off x="776371" y="5844819"/>
              <a:ext cx="3886002" cy="587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900" dirty="0"/>
                <a:t>www.asam.org/docs/publicy-policy-statements/1naloxone-1-10.pdf</a:t>
              </a:r>
            </a:p>
          </p:txBody>
        </p:sp>
      </p:grpSp>
    </p:spTree>
    <p:extLst>
      <p:ext uri="{BB962C8B-B14F-4D97-AF65-F5344CB8AC3E}">
        <p14:creationId xmlns:p14="http://schemas.microsoft.com/office/powerpoint/2010/main" val="53910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9325"/>
          </a:xfrm>
          <a:prstGeom prst="rect">
            <a:avLst/>
          </a:prstGeom>
        </p:spPr>
      </p:pic>
      <p:pic>
        <p:nvPicPr>
          <p:cNvPr id="19" name="Picture 18"/>
          <p:cNvPicPr>
            <a:picLocks noChangeAspect="1"/>
          </p:cNvPicPr>
          <p:nvPr/>
        </p:nvPicPr>
        <p:blipFill>
          <a:blip r:embed="rId4"/>
          <a:stretch>
            <a:fillRect/>
          </a:stretch>
        </p:blipFill>
        <p:spPr>
          <a:xfrm>
            <a:off x="4823465" y="457200"/>
            <a:ext cx="2730500" cy="3263898"/>
          </a:xfrm>
          <a:prstGeom prst="rect">
            <a:avLst/>
          </a:prstGeom>
        </p:spPr>
      </p:pic>
      <p:sp>
        <p:nvSpPr>
          <p:cNvPr id="4" name="Slide Number Placeholder 3"/>
          <p:cNvSpPr>
            <a:spLocks noGrp="1"/>
          </p:cNvSpPr>
          <p:nvPr>
            <p:ph type="sldNum" sz="quarter" idx="12"/>
          </p:nvPr>
        </p:nvSpPr>
        <p:spPr/>
        <p:txBody>
          <a:bodyPr/>
          <a:lstStyle/>
          <a:p>
            <a:fld id="{4B400BD9-D228-4153-B8C2-89400C6815ED}" type="slidenum">
              <a:rPr lang="en-US" smtClean="0"/>
              <a:t>27</a:t>
            </a:fld>
            <a:endParaRPr lang="en-US" dirty="0"/>
          </a:p>
        </p:txBody>
      </p:sp>
      <p:grpSp>
        <p:nvGrpSpPr>
          <p:cNvPr id="2" name="Group 1"/>
          <p:cNvGrpSpPr/>
          <p:nvPr/>
        </p:nvGrpSpPr>
        <p:grpSpPr>
          <a:xfrm>
            <a:off x="181617" y="84069"/>
            <a:ext cx="3006725" cy="3404539"/>
            <a:chOff x="160083" y="1743956"/>
            <a:chExt cx="4064502" cy="4690279"/>
          </a:xfrm>
        </p:grpSpPr>
        <p:grpSp>
          <p:nvGrpSpPr>
            <p:cNvPr id="3" name="Group 2"/>
            <p:cNvGrpSpPr/>
            <p:nvPr/>
          </p:nvGrpSpPr>
          <p:grpSpPr>
            <a:xfrm>
              <a:off x="160083" y="1743956"/>
              <a:ext cx="4064502" cy="4690279"/>
              <a:chOff x="597871" y="1794124"/>
              <a:chExt cx="4064502" cy="4690279"/>
            </a:xfrm>
          </p:grpSpPr>
          <p:grpSp>
            <p:nvGrpSpPr>
              <p:cNvPr id="11" name="Group 10"/>
              <p:cNvGrpSpPr/>
              <p:nvPr/>
            </p:nvGrpSpPr>
            <p:grpSpPr>
              <a:xfrm>
                <a:off x="597871" y="1794124"/>
                <a:ext cx="3974129" cy="4690279"/>
                <a:chOff x="439615" y="290146"/>
                <a:chExt cx="4614218" cy="5380899"/>
              </a:xfrm>
            </p:grpSpPr>
            <p:sp>
              <p:nvSpPr>
                <p:cNvPr id="9" name="Rounded Rectangle 8"/>
                <p:cNvSpPr/>
                <p:nvPr/>
              </p:nvSpPr>
              <p:spPr>
                <a:xfrm>
                  <a:off x="439615" y="290146"/>
                  <a:ext cx="4598377" cy="5380899"/>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txBox="1">
                  <a:spLocks/>
                </p:cNvSpPr>
                <p:nvPr/>
              </p:nvSpPr>
              <p:spPr>
                <a:xfrm>
                  <a:off x="643822" y="1841206"/>
                  <a:ext cx="4410011" cy="3803202"/>
                </a:xfrm>
                <a:prstGeom prst="rect">
                  <a:avLst/>
                </a:prstGeom>
              </p:spPr>
              <p:txBody>
                <a:bodyPr vert="horz" lIns="91440" tIns="45720" rIns="91440" bIns="45720" rtlCol="0">
                  <a:norm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0"/>
                    </a:spcAft>
                    <a:buFont typeface="Arial" charset="0"/>
                    <a:buNone/>
                  </a:pPr>
                  <a:r>
                    <a:rPr lang="en-US" sz="1400" b="0" dirty="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AMA</a:t>
                  </a:r>
                  <a:r>
                    <a:rPr lang="en-US" sz="1400" b="0" dirty="0">
                      <a:latin typeface="Arial" panose="020B0604020202020204" pitchFamily="34" charset="0"/>
                      <a:cs typeface="Arial" panose="020B0604020202020204" pitchFamily="34" charset="0"/>
                    </a:rPr>
                    <a:t> has been a longtime supporter of increasing the availability of Naloxone for patients, first responders and bystanders who can help save lives and has provided resources to bolster legislative efforts to increase access to this medication in several states.”</a:t>
                  </a:r>
                  <a:endParaRPr lang="en-US" sz="1400" b="0" dirty="0">
                    <a:latin typeface="Calibri" charset="0"/>
                  </a:endParaRPr>
                </a:p>
              </p:txBody>
            </p:sp>
          </p:grpSp>
          <p:sp>
            <p:nvSpPr>
              <p:cNvPr id="12" name="Rectangle 1"/>
              <p:cNvSpPr>
                <a:spLocks noChangeArrowheads="1"/>
              </p:cNvSpPr>
              <p:nvPr/>
            </p:nvSpPr>
            <p:spPr bwMode="auto">
              <a:xfrm>
                <a:off x="776372" y="5888239"/>
                <a:ext cx="3886001" cy="57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900" dirty="0"/>
                  <a:t>www.ama-assn.org/ama/pub/news/news/2014/2014-04-07-naxolene-product-approval.page</a:t>
                </a: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59179" y="1869621"/>
              <a:ext cx="2084092" cy="1071155"/>
            </a:xfrm>
            <a:prstGeom prst="rect">
              <a:avLst/>
            </a:prstGeom>
          </p:spPr>
        </p:pic>
      </p:grpSp>
      <p:pic>
        <p:nvPicPr>
          <p:cNvPr id="6" name="Picture 5" descr="Screen Shot 2015-01-22 at 7.07.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6131" y="75197"/>
            <a:ext cx="2660613" cy="3352800"/>
          </a:xfrm>
          <a:prstGeom prst="rect">
            <a:avLst/>
          </a:prstGeom>
        </p:spPr>
      </p:pic>
      <p:grpSp>
        <p:nvGrpSpPr>
          <p:cNvPr id="5" name="Group 4"/>
          <p:cNvGrpSpPr/>
          <p:nvPr/>
        </p:nvGrpSpPr>
        <p:grpSpPr>
          <a:xfrm>
            <a:off x="2609360" y="2802860"/>
            <a:ext cx="2838450" cy="3064540"/>
            <a:chOff x="4303458" y="191381"/>
            <a:chExt cx="4064502" cy="4690278"/>
          </a:xfrm>
        </p:grpSpPr>
        <p:grpSp>
          <p:nvGrpSpPr>
            <p:cNvPr id="14" name="Group 13"/>
            <p:cNvGrpSpPr/>
            <p:nvPr/>
          </p:nvGrpSpPr>
          <p:grpSpPr>
            <a:xfrm>
              <a:off x="4303458" y="191381"/>
              <a:ext cx="4064502" cy="4690278"/>
              <a:chOff x="597871" y="1794124"/>
              <a:chExt cx="4064502" cy="4690278"/>
            </a:xfrm>
          </p:grpSpPr>
          <p:grpSp>
            <p:nvGrpSpPr>
              <p:cNvPr id="15" name="Group 14"/>
              <p:cNvGrpSpPr/>
              <p:nvPr/>
            </p:nvGrpSpPr>
            <p:grpSpPr>
              <a:xfrm>
                <a:off x="597871" y="1794124"/>
                <a:ext cx="3960485" cy="4690278"/>
                <a:chOff x="439615" y="290146"/>
                <a:chExt cx="4598376" cy="5380898"/>
              </a:xfrm>
            </p:grpSpPr>
            <p:sp>
              <p:nvSpPr>
                <p:cNvPr id="17" name="Rounded Rectangle 16"/>
                <p:cNvSpPr/>
                <p:nvPr/>
              </p:nvSpPr>
              <p:spPr>
                <a:xfrm>
                  <a:off x="439615" y="290146"/>
                  <a:ext cx="4598376" cy="5380898"/>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5"/>
                <p:cNvSpPr txBox="1">
                  <a:spLocks/>
                </p:cNvSpPr>
                <p:nvPr/>
              </p:nvSpPr>
              <p:spPr>
                <a:xfrm>
                  <a:off x="643821" y="1841206"/>
                  <a:ext cx="4018186" cy="3803202"/>
                </a:xfrm>
                <a:prstGeom prst="rect">
                  <a:avLst/>
                </a:prstGeom>
              </p:spPr>
              <p:txBody>
                <a:bodyPr vert="horz" lIns="91440" tIns="45720" rIns="91440" bIns="45720" rtlCol="0">
                  <a:no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Font typeface="Arial" charset="0"/>
                    <a:buNone/>
                  </a:pPr>
                  <a:r>
                    <a:rPr lang="en-US" sz="1100" b="0" dirty="0">
                      <a:latin typeface="Arial" panose="020B0604020202020204" pitchFamily="34" charset="0"/>
                      <a:cs typeface="Arial" panose="020B0604020202020204" pitchFamily="34" charset="0"/>
                    </a:rPr>
                    <a:t>“</a:t>
                  </a:r>
                  <a:r>
                    <a:rPr lang="en-US" sz="1100" dirty="0" err="1">
                      <a:latin typeface="Arial" panose="020B0604020202020204" pitchFamily="34" charset="0"/>
                      <a:cs typeface="Arial" panose="020B0604020202020204" pitchFamily="34" charset="0"/>
                    </a:rPr>
                    <a:t>APhA</a:t>
                  </a:r>
                  <a:r>
                    <a:rPr lang="en-US" sz="1100" dirty="0">
                      <a:latin typeface="Arial" panose="020B0604020202020204" pitchFamily="34" charset="0"/>
                      <a:cs typeface="Arial" panose="020B0604020202020204" pitchFamily="34" charset="0"/>
                    </a:rPr>
                    <a:t> </a:t>
                  </a:r>
                  <a:r>
                    <a:rPr lang="en-US" sz="1100" b="0" dirty="0">
                      <a:latin typeface="Arial" panose="020B0604020202020204" pitchFamily="34" charset="0"/>
                      <a:cs typeface="Arial" panose="020B0604020202020204" pitchFamily="34" charset="0"/>
                    </a:rPr>
                    <a:t>supports the pharmacist’s role in selecting appropriate therapy and dosing and initiating and providing education about the proper use of opioid reversal agents to prevent opioid-related deaths due to overdose”</a:t>
                  </a:r>
                  <a:endParaRPr lang="en-US" sz="1100" b="0" dirty="0">
                    <a:latin typeface="Calibri" charset="0"/>
                  </a:endParaRPr>
                </a:p>
              </p:txBody>
            </p:sp>
          </p:grpSp>
          <p:sp>
            <p:nvSpPr>
              <p:cNvPr id="16" name="Rectangle 1"/>
              <p:cNvSpPr>
                <a:spLocks noChangeArrowheads="1"/>
              </p:cNvSpPr>
              <p:nvPr/>
            </p:nvSpPr>
            <p:spPr bwMode="auto">
              <a:xfrm>
                <a:off x="776372" y="5645737"/>
                <a:ext cx="3886001" cy="58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800" dirty="0"/>
                  <a:t>www.pharmacist.com/policy/controlled-substances-and-other-medications-potential-abuse-and-use-opioid-reversal-agents-2</a:t>
                </a:r>
              </a:p>
            </p:txBody>
          </p:sp>
        </p:gr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3136" y="300038"/>
              <a:ext cx="3750263" cy="8941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20" name="Group 19"/>
          <p:cNvGrpSpPr/>
          <p:nvPr/>
        </p:nvGrpSpPr>
        <p:grpSpPr>
          <a:xfrm>
            <a:off x="7181773" y="2550764"/>
            <a:ext cx="2765424" cy="3352800"/>
            <a:chOff x="597871" y="1794124"/>
            <a:chExt cx="4064502" cy="4690278"/>
          </a:xfrm>
        </p:grpSpPr>
        <p:grpSp>
          <p:nvGrpSpPr>
            <p:cNvPr id="21" name="Group 20"/>
            <p:cNvGrpSpPr/>
            <p:nvPr/>
          </p:nvGrpSpPr>
          <p:grpSpPr>
            <a:xfrm>
              <a:off x="597871" y="1794124"/>
              <a:ext cx="3974129" cy="4690278"/>
              <a:chOff x="439615" y="290146"/>
              <a:chExt cx="4614218" cy="5380898"/>
            </a:xfrm>
          </p:grpSpPr>
          <p:sp>
            <p:nvSpPr>
              <p:cNvPr id="23" name="Rounded Rectangle 22"/>
              <p:cNvSpPr/>
              <p:nvPr/>
            </p:nvSpPr>
            <p:spPr>
              <a:xfrm>
                <a:off x="439615" y="290146"/>
                <a:ext cx="4598377" cy="5380898"/>
              </a:xfrm>
              <a:prstGeom prst="roundRect">
                <a:avLst>
                  <a:gd name="adj" fmla="val 3092"/>
                </a:avLst>
              </a:prstGeom>
              <a:solidFill>
                <a:schemeClr val="bg1"/>
              </a:solidFill>
              <a:ln w="19050">
                <a:solidFill>
                  <a:schemeClr val="bg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Screen Shot 2013-10-17 at 6.41.53 AM.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483576" y="404445"/>
                <a:ext cx="4369777" cy="1430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Content Placeholder 5"/>
              <p:cNvSpPr txBox="1">
                <a:spLocks/>
              </p:cNvSpPr>
              <p:nvPr/>
            </p:nvSpPr>
            <p:spPr>
              <a:xfrm>
                <a:off x="643821" y="1841207"/>
                <a:ext cx="4410012" cy="3803203"/>
              </a:xfrm>
              <a:prstGeom prst="rect">
                <a:avLst/>
              </a:prstGeom>
            </p:spPr>
            <p:txBody>
              <a:bodyPr vert="horz" lIns="91440" tIns="45720" rIns="91440" bIns="45720" rtlCol="0">
                <a:normAutofit/>
              </a:bodyPr>
              <a:lstStyle>
                <a:lvl1pPr marL="342900" indent="-342900" algn="l" defTabSz="914400" rtl="0" eaLnBrk="1" latinLnBrk="0" hangingPunct="1">
                  <a:lnSpc>
                    <a:spcPct val="80000"/>
                  </a:lnSpc>
                  <a:spcBef>
                    <a:spcPts val="0"/>
                  </a:spcBef>
                  <a:spcAft>
                    <a:spcPts val="600"/>
                  </a:spcAft>
                  <a:buFont typeface="Arial" panose="020B0604020202020204" pitchFamily="34" charset="0"/>
                  <a:buChar char="•"/>
                  <a:defRPr sz="2800" b="1" kern="1200">
                    <a:solidFill>
                      <a:schemeClr val="tx1">
                        <a:lumMod val="75000"/>
                        <a:lumOff val="25000"/>
                      </a:schemeClr>
                    </a:solidFill>
                    <a:latin typeface="+mn-lt"/>
                    <a:ea typeface="+mn-ea"/>
                    <a:cs typeface="+mn-cs"/>
                  </a:defRPr>
                </a:lvl1pPr>
                <a:lvl2pPr marL="742950" indent="-285750" algn="l" defTabSz="914400" rtl="0" eaLnBrk="1" latinLnBrk="0" hangingPunct="1">
                  <a:lnSpc>
                    <a:spcPct val="80000"/>
                  </a:lnSpc>
                  <a:spcBef>
                    <a:spcPts val="0"/>
                  </a:spcBef>
                  <a:spcAft>
                    <a:spcPts val="1200"/>
                  </a:spcAft>
                  <a:buFont typeface="Arial" panose="020B0604020202020204" pitchFamily="34" charset="0"/>
                  <a:buChar char="–"/>
                  <a:defRPr sz="2400" b="1" kern="1200">
                    <a:solidFill>
                      <a:schemeClr val="tx1">
                        <a:lumMod val="75000"/>
                        <a:lumOff val="25000"/>
                      </a:schemeClr>
                    </a:solidFill>
                    <a:latin typeface="+mn-lt"/>
                    <a:ea typeface="+mn-ea"/>
                    <a:cs typeface="+mn-cs"/>
                  </a:defRPr>
                </a:lvl2pPr>
                <a:lvl3pPr marL="1143000" indent="-228600" algn="l" defTabSz="914400" rtl="0" eaLnBrk="1" latinLnBrk="0" hangingPunct="1">
                  <a:lnSpc>
                    <a:spcPct val="80000"/>
                  </a:lnSpc>
                  <a:spcBef>
                    <a:spcPts val="0"/>
                  </a:spcBef>
                  <a:spcAft>
                    <a:spcPts val="600"/>
                  </a:spcAft>
                  <a:buFont typeface="Arial" panose="020B0604020202020204" pitchFamily="34" charset="0"/>
                  <a:buChar char="•"/>
                  <a:defRPr sz="2000" b="1"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Font typeface="Arial" charset="0"/>
                  <a:buNone/>
                </a:pPr>
                <a:r>
                  <a:rPr lang="en-US" sz="800" dirty="0">
                    <a:latin typeface="Arial" panose="020B0604020202020204" pitchFamily="34" charset="0"/>
                    <a:cs typeface="Arial" panose="020B0604020202020204" pitchFamily="34" charset="0"/>
                  </a:rPr>
                  <a:t>ASAM Board of Directors</a:t>
                </a:r>
              </a:p>
              <a:p>
                <a:pPr marL="0" indent="0">
                  <a:lnSpc>
                    <a:spcPct val="100000"/>
                  </a:lnSpc>
                  <a:spcAft>
                    <a:spcPts val="1200"/>
                  </a:spcAft>
                  <a:buFont typeface="Arial" charset="0"/>
                  <a:buNone/>
                </a:pPr>
                <a:r>
                  <a:rPr lang="en-US" sz="700" dirty="0">
                    <a:latin typeface="Arial" panose="020B0604020202020204" pitchFamily="34" charset="0"/>
                    <a:cs typeface="Arial" panose="020B0604020202020204" pitchFamily="34" charset="0"/>
                  </a:rPr>
                  <a:t>April 2010</a:t>
                </a:r>
              </a:p>
              <a:p>
                <a:pPr marL="112713" indent="-112713">
                  <a:lnSpc>
                    <a:spcPct val="100000"/>
                  </a:lnSpc>
                  <a:buFont typeface="Arial" panose="020B0604020202020204" pitchFamily="34" charset="0"/>
                  <a:buNone/>
                </a:pPr>
                <a:r>
                  <a:rPr lang="en-US" sz="1000" b="0" dirty="0">
                    <a:latin typeface="Calibri" charset="0"/>
                  </a:rPr>
                  <a:t>“Naloxone has been proven to be an effective, fast-acting, inexpensive and non-addictive opioid antagonist with minimal side effects... Naloxone can be administered quickly and effectively by trained professional and lay individuals who observe the initial signs of an opioid overdose reaction.” </a:t>
                </a:r>
              </a:p>
            </p:txBody>
          </p:sp>
        </p:grpSp>
        <p:sp>
          <p:nvSpPr>
            <p:cNvPr id="22" name="Rectangle 1"/>
            <p:cNvSpPr>
              <a:spLocks noChangeArrowheads="1"/>
            </p:cNvSpPr>
            <p:nvPr/>
          </p:nvSpPr>
          <p:spPr bwMode="auto">
            <a:xfrm>
              <a:off x="776371" y="5844819"/>
              <a:ext cx="3886002" cy="587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US" sz="900" dirty="0"/>
                <a:t>www.asam.org/docs/publicy-policy-statements/1naloxone-1-10.pdf</a:t>
              </a:r>
            </a:p>
          </p:txBody>
        </p:sp>
      </p:grpSp>
      <p:grpSp>
        <p:nvGrpSpPr>
          <p:cNvPr id="29" name="Group 28"/>
          <p:cNvGrpSpPr/>
          <p:nvPr/>
        </p:nvGrpSpPr>
        <p:grpSpPr>
          <a:xfrm>
            <a:off x="-76200" y="2822097"/>
            <a:ext cx="12110318" cy="3241160"/>
            <a:chOff x="-76200" y="2822097"/>
            <a:chExt cx="12110318" cy="3241160"/>
          </a:xfrm>
        </p:grpSpPr>
        <p:pic>
          <p:nvPicPr>
            <p:cNvPr id="8" name="Picture 7"/>
            <p:cNvPicPr>
              <a:picLocks noChangeAspect="1"/>
            </p:cNvPicPr>
            <p:nvPr/>
          </p:nvPicPr>
          <p:blipFill>
            <a:blip r:embed="rId9"/>
            <a:stretch>
              <a:fillRect/>
            </a:stretch>
          </p:blipFill>
          <p:spPr>
            <a:xfrm>
              <a:off x="9889647" y="2856282"/>
              <a:ext cx="2144471" cy="3133311"/>
            </a:xfrm>
            <a:prstGeom prst="rect">
              <a:avLst/>
            </a:prstGeom>
          </p:spPr>
        </p:pic>
        <p:grpSp>
          <p:nvGrpSpPr>
            <p:cNvPr id="27" name="Group 26"/>
            <p:cNvGrpSpPr/>
            <p:nvPr/>
          </p:nvGrpSpPr>
          <p:grpSpPr>
            <a:xfrm>
              <a:off x="-76200" y="2822097"/>
              <a:ext cx="10058400" cy="3241160"/>
              <a:chOff x="-104779" y="1784648"/>
              <a:chExt cx="10058400" cy="3241160"/>
            </a:xfrm>
          </p:grpSpPr>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79" y="1784648"/>
                <a:ext cx="10058400" cy="3241160"/>
              </a:xfrm>
              <a:prstGeom prst="rect">
                <a:avLst/>
              </a:prstGeom>
            </p:spPr>
          </p:pic>
          <p:sp>
            <p:nvSpPr>
              <p:cNvPr id="26" name="TextBox 25"/>
              <p:cNvSpPr txBox="1"/>
              <p:nvPr/>
            </p:nvSpPr>
            <p:spPr>
              <a:xfrm>
                <a:off x="8235023" y="1807650"/>
                <a:ext cx="1682098" cy="369332"/>
              </a:xfrm>
              <a:prstGeom prst="rect">
                <a:avLst/>
              </a:prstGeom>
              <a:noFill/>
            </p:spPr>
            <p:txBody>
              <a:bodyPr wrap="square" rtlCol="0">
                <a:spAutoFit/>
              </a:bodyPr>
              <a:lstStyle/>
              <a:p>
                <a:r>
                  <a:rPr lang="en-US"/>
                  <a:t>April 5, 2018</a:t>
                </a:r>
              </a:p>
            </p:txBody>
          </p:sp>
        </p:grpSp>
      </p:grpSp>
    </p:spTree>
    <p:extLst>
      <p:ext uri="{BB962C8B-B14F-4D97-AF65-F5344CB8AC3E}">
        <p14:creationId xmlns:p14="http://schemas.microsoft.com/office/powerpoint/2010/main" val="7614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76" y="365126"/>
            <a:ext cx="11006958" cy="722696"/>
          </a:xfrm>
        </p:spPr>
        <p:txBody>
          <a:bodyPr vert="horz" lIns="0" tIns="9144" rIns="0" bIns="9144" anchor="b">
            <a:noAutofit/>
          </a:bodyPr>
          <a:lstStyle/>
          <a:p>
            <a:r>
              <a:rPr lang="en-US" sz="2800" dirty="0">
                <a:ln w="500">
                  <a:solidFill>
                    <a:schemeClr val="tx2">
                      <a:shade val="20000"/>
                      <a:satMod val="350000"/>
                    </a:schemeClr>
                  </a:solidFill>
                </a:ln>
                <a:solidFill>
                  <a:srgbClr val="002060"/>
                </a:solidFill>
              </a:rPr>
              <a:t>Recommendations for when to prescribe and/or co-prescribe naloxone</a:t>
            </a:r>
            <a:br>
              <a:rPr lang="en-US" sz="2800" dirty="0">
                <a:ln w="500">
                  <a:solidFill>
                    <a:schemeClr val="tx2">
                      <a:shade val="20000"/>
                      <a:satMod val="350000"/>
                    </a:schemeClr>
                  </a:solidFill>
                </a:ln>
                <a:solidFill>
                  <a:srgbClr val="002060"/>
                </a:solidFill>
              </a:rPr>
            </a:br>
            <a:r>
              <a:rPr lang="en-US" sz="2400" dirty="0">
                <a:ln w="500">
                  <a:solidFill>
                    <a:schemeClr val="tx2">
                      <a:shade val="20000"/>
                      <a:satMod val="350000"/>
                    </a:schemeClr>
                  </a:solidFill>
                </a:ln>
                <a:solidFill>
                  <a:srgbClr val="002060"/>
                </a:solidFill>
              </a:rPr>
              <a:t>US </a:t>
            </a:r>
            <a:r>
              <a:rPr lang="en-US" sz="2400" dirty="0" err="1">
                <a:ln w="500">
                  <a:solidFill>
                    <a:schemeClr val="tx2">
                      <a:shade val="20000"/>
                      <a:satMod val="350000"/>
                    </a:schemeClr>
                  </a:solidFill>
                </a:ln>
                <a:solidFill>
                  <a:srgbClr val="002060"/>
                </a:solidFill>
              </a:rPr>
              <a:t>Dept</a:t>
            </a:r>
            <a:r>
              <a:rPr lang="en-US" sz="2400" dirty="0">
                <a:ln w="500">
                  <a:solidFill>
                    <a:schemeClr val="tx2">
                      <a:shade val="20000"/>
                      <a:satMod val="350000"/>
                    </a:schemeClr>
                  </a:solidFill>
                </a:ln>
                <a:solidFill>
                  <a:srgbClr val="002060"/>
                </a:solidFill>
              </a:rPr>
              <a:t> of Health and Human Services - December 19, 2018 </a:t>
            </a:r>
          </a:p>
        </p:txBody>
      </p:sp>
      <p:sp>
        <p:nvSpPr>
          <p:cNvPr id="3" name="Content Placeholder 2"/>
          <p:cNvSpPr>
            <a:spLocks noGrp="1"/>
          </p:cNvSpPr>
          <p:nvPr>
            <p:ph idx="1"/>
          </p:nvPr>
        </p:nvSpPr>
        <p:spPr>
          <a:xfrm>
            <a:off x="712076" y="1198184"/>
            <a:ext cx="11006958" cy="1481957"/>
          </a:xfrm>
        </p:spPr>
        <p:txBody>
          <a:bodyPr>
            <a:noAutofit/>
          </a:bodyPr>
          <a:lstStyle/>
          <a:p>
            <a:pPr marL="0" indent="0">
              <a:lnSpc>
                <a:spcPct val="100000"/>
              </a:lnSpc>
              <a:spcBef>
                <a:spcPts val="0"/>
              </a:spcBef>
              <a:buNone/>
            </a:pPr>
            <a:r>
              <a:rPr lang="en-US" sz="2000" i="1" dirty="0"/>
              <a:t>Naloxone is highly effective and has saved lives from opioid overdoses, but can only do so if it is in the right hands, at the right time. Healthcare providers have a critical role in assuring this occurs across all populations at risk. In order to reduce the risk of overdose deaths, clinicians should strongly consider prescribing or co-prescribing naloxone, and providing education about its use for the following patients who are at risk of opioid overdose.</a:t>
            </a:r>
          </a:p>
        </p:txBody>
      </p:sp>
      <p:sp>
        <p:nvSpPr>
          <p:cNvPr id="4" name="Slide Number Placeholder 3"/>
          <p:cNvSpPr>
            <a:spLocks noGrp="1"/>
          </p:cNvSpPr>
          <p:nvPr>
            <p:ph type="sldNum" sz="quarter" idx="12"/>
          </p:nvPr>
        </p:nvSpPr>
        <p:spPr/>
        <p:txBody>
          <a:bodyPr/>
          <a:lstStyle/>
          <a:p>
            <a:fld id="{7C21DD37-6E2C-43F1-96AD-17A140DBD540}" type="slidenum">
              <a:rPr lang="en-US" smtClean="0"/>
              <a:t>28</a:t>
            </a:fld>
            <a:endParaRPr lang="en-US"/>
          </a:p>
        </p:txBody>
      </p:sp>
      <p:sp>
        <p:nvSpPr>
          <p:cNvPr id="5" name="Rectangle 4"/>
          <p:cNvSpPr/>
          <p:nvPr/>
        </p:nvSpPr>
        <p:spPr>
          <a:xfrm>
            <a:off x="838200" y="2945200"/>
            <a:ext cx="5152697" cy="2862322"/>
          </a:xfrm>
          <a:prstGeom prst="rect">
            <a:avLst/>
          </a:prstGeom>
        </p:spPr>
        <p:txBody>
          <a:bodyPr wrap="square">
            <a:spAutoFit/>
          </a:bodyPr>
          <a:lstStyle/>
          <a:p>
            <a:r>
              <a:rPr lang="en-US" sz="2000" b="1" dirty="0"/>
              <a:t>Patients prescribed opioids who: </a:t>
            </a:r>
          </a:p>
          <a:p>
            <a:pPr marL="285750" indent="-285750">
              <a:buFont typeface="Arial" charset="0"/>
              <a:buChar char="•"/>
            </a:pPr>
            <a:r>
              <a:rPr lang="en-US" sz="2000" dirty="0"/>
              <a:t>Prescribed opioids at 50 MME per day or more</a:t>
            </a:r>
          </a:p>
          <a:p>
            <a:pPr marL="285750" indent="-285750">
              <a:buFont typeface="Arial" charset="0"/>
              <a:buChar char="•"/>
            </a:pPr>
            <a:r>
              <a:rPr lang="en-US" sz="2000" dirty="0"/>
              <a:t>Respiratory conditions such as chronic obstructive pulmonary disease or obstructive sleep apnea </a:t>
            </a:r>
          </a:p>
          <a:p>
            <a:pPr marL="285750" indent="-285750">
              <a:buFont typeface="Arial" charset="0"/>
              <a:buChar char="•"/>
            </a:pPr>
            <a:r>
              <a:rPr lang="en-US" sz="2000" dirty="0"/>
              <a:t>Prescribed benzodiazepines </a:t>
            </a:r>
          </a:p>
          <a:p>
            <a:pPr marL="285750" indent="-285750">
              <a:buFont typeface="Arial" charset="0"/>
              <a:buChar char="•"/>
            </a:pPr>
            <a:r>
              <a:rPr lang="en-US" sz="2000" dirty="0"/>
              <a:t>Have a non-opioid SUD, report excessive alcohol use, or have a mental health disorder</a:t>
            </a:r>
          </a:p>
        </p:txBody>
      </p:sp>
      <p:sp>
        <p:nvSpPr>
          <p:cNvPr id="6" name="Rectangle 5"/>
          <p:cNvSpPr/>
          <p:nvPr/>
        </p:nvSpPr>
        <p:spPr>
          <a:xfrm>
            <a:off x="5990897" y="2941581"/>
            <a:ext cx="5728137" cy="2862322"/>
          </a:xfrm>
          <a:prstGeom prst="rect">
            <a:avLst/>
          </a:prstGeom>
        </p:spPr>
        <p:txBody>
          <a:bodyPr wrap="square">
            <a:spAutoFit/>
          </a:bodyPr>
          <a:lstStyle/>
          <a:p>
            <a:r>
              <a:rPr lang="en-US" sz="2000" b="1" dirty="0"/>
              <a:t>Patients at high risk for experiencing or responding: </a:t>
            </a:r>
          </a:p>
          <a:p>
            <a:pPr marL="285750" indent="-285750">
              <a:buFont typeface="Arial" charset="0"/>
              <a:buChar char="•"/>
            </a:pPr>
            <a:r>
              <a:rPr lang="en-US" sz="2000" dirty="0"/>
              <a:t>Using heroin, illicit fentanyl or misusing Rx opioids </a:t>
            </a:r>
          </a:p>
          <a:p>
            <a:pPr marL="285750" indent="-285750">
              <a:buFont typeface="Arial" charset="0"/>
              <a:buChar char="•"/>
            </a:pPr>
            <a:r>
              <a:rPr lang="en-US" sz="2000" dirty="0"/>
              <a:t>Using methamphetamine and cocaine, potentially contaminated with fentanyl</a:t>
            </a:r>
          </a:p>
          <a:p>
            <a:pPr marL="285750" indent="-285750">
              <a:buFont typeface="Arial" charset="0"/>
              <a:buChar char="•"/>
            </a:pPr>
            <a:r>
              <a:rPr lang="en-US" sz="2000" dirty="0"/>
              <a:t>Receiving treatment for opioid use disorder, including methadone, buprenorphine, or naltrexone </a:t>
            </a:r>
          </a:p>
          <a:p>
            <a:pPr marL="285750" indent="-285750">
              <a:buFont typeface="Arial" charset="0"/>
              <a:buChar char="•"/>
            </a:pPr>
            <a:r>
              <a:rPr lang="en-US" sz="2000" dirty="0"/>
              <a:t>History of opioid misuse and recent  controlled settings where tolerance to opioids has been lost</a:t>
            </a:r>
          </a:p>
        </p:txBody>
      </p:sp>
      <p:sp>
        <p:nvSpPr>
          <p:cNvPr id="7" name="Rectangle 6"/>
          <p:cNvSpPr/>
          <p:nvPr/>
        </p:nvSpPr>
        <p:spPr>
          <a:xfrm>
            <a:off x="2342734" y="6356350"/>
            <a:ext cx="7211411" cy="307777"/>
          </a:xfrm>
          <a:prstGeom prst="rect">
            <a:avLst/>
          </a:prstGeom>
        </p:spPr>
        <p:txBody>
          <a:bodyPr wrap="square">
            <a:spAutoFit/>
          </a:bodyPr>
          <a:lstStyle/>
          <a:p>
            <a:r>
              <a:rPr lang="en-US" sz="1400" dirty="0" err="1"/>
              <a:t>www.hhs.gov</a:t>
            </a:r>
            <a:r>
              <a:rPr lang="en-US" sz="1400" dirty="0"/>
              <a:t>/opioids/sites/default/files/2018-12/naloxone-</a:t>
            </a:r>
            <a:r>
              <a:rPr lang="en-US" sz="1400" dirty="0" err="1"/>
              <a:t>coprescribing</a:t>
            </a:r>
            <a:r>
              <a:rPr lang="en-US" sz="1400" dirty="0"/>
              <a:t>-</a:t>
            </a:r>
            <a:r>
              <a:rPr lang="en-US" sz="1400" dirty="0" err="1"/>
              <a:t>guidance.pdf</a:t>
            </a:r>
            <a:endParaRPr lang="en-US" sz="1400" dirty="0"/>
          </a:p>
        </p:txBody>
      </p:sp>
    </p:spTree>
    <p:extLst>
      <p:ext uri="{BB962C8B-B14F-4D97-AF65-F5344CB8AC3E}">
        <p14:creationId xmlns:p14="http://schemas.microsoft.com/office/powerpoint/2010/main" val="3978381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body" idx="1"/>
          </p:nvPr>
        </p:nvSpPr>
        <p:spPr>
          <a:xfrm>
            <a:off x="609600" y="1371600"/>
            <a:ext cx="10972800" cy="4343400"/>
          </a:xfrm>
        </p:spPr>
        <p:txBody>
          <a:bodyPr>
            <a:normAutofit/>
          </a:bodyPr>
          <a:lstStyle/>
          <a:p>
            <a:pPr eaLnBrk="1" hangingPunct="1"/>
            <a:r>
              <a:rPr lang="en-US" sz="3200" dirty="0">
                <a:cs typeface="Arial" charset="0"/>
              </a:rPr>
              <a:t>Practical strategies and ideas to reduce substance use consequences</a:t>
            </a:r>
          </a:p>
          <a:p>
            <a:pPr lvl="1" eaLnBrk="1" hangingPunct="1"/>
            <a:r>
              <a:rPr lang="en-US" sz="2800" dirty="0">
                <a:cs typeface="Arial" charset="0"/>
              </a:rPr>
              <a:t>A movement for social justice built on a belief in, and respect for, the rights of people who use substances</a:t>
            </a:r>
          </a:p>
          <a:p>
            <a:pPr lvl="2" eaLnBrk="1" hangingPunct="1"/>
            <a:r>
              <a:rPr lang="en-US" dirty="0">
                <a:cs typeface="Arial" charset="0"/>
              </a:rPr>
              <a:t>Harmreduction.org </a:t>
            </a:r>
          </a:p>
          <a:p>
            <a:pPr>
              <a:spcBef>
                <a:spcPts val="600"/>
              </a:spcBef>
              <a:spcAft>
                <a:spcPts val="600"/>
              </a:spcAft>
            </a:pPr>
            <a:r>
              <a:rPr lang="en-US" sz="3200" dirty="0">
                <a:cs typeface="Arial" charset="0"/>
              </a:rPr>
              <a:t>Interventions guided by risk-benefit analysis</a:t>
            </a:r>
          </a:p>
          <a:p>
            <a:pPr lvl="1">
              <a:spcBef>
                <a:spcPts val="600"/>
              </a:spcBef>
              <a:spcAft>
                <a:spcPts val="600"/>
              </a:spcAft>
              <a:buSzPct val="55000"/>
              <a:buFont typeface="Wingdings 2" panose="05020102010507070707" pitchFamily="18" charset="2"/>
              <a:buChar char="®"/>
            </a:pPr>
            <a:r>
              <a:rPr lang="en-US" sz="2800" dirty="0">
                <a:cs typeface="Arial" charset="0"/>
              </a:rPr>
              <a:t>Abstinence is not a prerequisite to care</a:t>
            </a:r>
          </a:p>
        </p:txBody>
      </p:sp>
      <p:pic>
        <p:nvPicPr>
          <p:cNvPr id="21508" name="Content Placeholder 3" descr="1132051471_2392.jpg"/>
          <p:cNvPicPr>
            <a:picLocks noChangeAspect="1"/>
          </p:cNvPicPr>
          <p:nvPr/>
        </p:nvPicPr>
        <p:blipFill>
          <a:blip r:embed="rId3">
            <a:extLst>
              <a:ext uri="{28A0092B-C50C-407E-A947-70E740481C1C}">
                <a14:useLocalDpi xmlns:a14="http://schemas.microsoft.com/office/drawing/2010/main" val="0"/>
              </a:ext>
            </a:extLst>
          </a:blip>
          <a:srcRect l="-58504" r="-58504"/>
          <a:stretch>
            <a:fillRect/>
          </a:stretch>
        </p:blipFill>
        <p:spPr bwMode="auto">
          <a:xfrm>
            <a:off x="7978588" y="3048000"/>
            <a:ext cx="5106320" cy="270023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685800" y="381000"/>
            <a:ext cx="8534400"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dirty="0">
                <a:latin typeface="+mn-lt"/>
              </a:rPr>
              <a:t>What is Harm Reduction?</a:t>
            </a:r>
          </a:p>
        </p:txBody>
      </p:sp>
    </p:spTree>
    <p:extLst>
      <p:ext uri="{BB962C8B-B14F-4D97-AF65-F5344CB8AC3E}">
        <p14:creationId xmlns:p14="http://schemas.microsoft.com/office/powerpoint/2010/main" val="114016801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pPr eaLnBrk="1" hangingPunct="1"/>
            <a:r>
              <a:rPr lang="en-US" sz="3600" dirty="0">
                <a:latin typeface="Calibri" charset="0"/>
              </a:rPr>
              <a:t>Morning Report Case </a:t>
            </a:r>
            <a:br>
              <a:rPr lang="en-US" sz="3600" dirty="0">
                <a:latin typeface="Calibri" charset="0"/>
              </a:rPr>
            </a:br>
            <a:r>
              <a:rPr lang="mr-IN" sz="3600" dirty="0">
                <a:latin typeface="Calibri" charset="0"/>
              </a:rPr>
              <a:t>–</a:t>
            </a:r>
            <a:r>
              <a:rPr lang="en-US" sz="3600" dirty="0">
                <a:latin typeface="Calibri" charset="0"/>
              </a:rPr>
              <a:t> </a:t>
            </a:r>
            <a:r>
              <a:rPr lang="en-US" sz="3600" i="1" dirty="0">
                <a:latin typeface="Calibri" charset="0"/>
              </a:rPr>
              <a:t>She doesn’t want anything</a:t>
            </a:r>
            <a:endParaRPr lang="en-US" sz="3600" dirty="0">
              <a:latin typeface="Calibri" charset="0"/>
            </a:endParaRPr>
          </a:p>
        </p:txBody>
      </p:sp>
      <p:sp>
        <p:nvSpPr>
          <p:cNvPr id="3" name="Content Placeholder 2"/>
          <p:cNvSpPr>
            <a:spLocks noGrp="1"/>
          </p:cNvSpPr>
          <p:nvPr>
            <p:ph idx="1"/>
          </p:nvPr>
        </p:nvSpPr>
        <p:spPr>
          <a:xfrm>
            <a:off x="1386926" y="1529324"/>
            <a:ext cx="9966874" cy="4351338"/>
          </a:xfrm>
        </p:spPr>
        <p:txBody>
          <a:bodyPr rtlCol="0">
            <a:normAutofit fontScale="77500" lnSpcReduction="20000"/>
          </a:bodyPr>
          <a:lstStyle/>
          <a:p>
            <a:pPr marL="0" indent="0" eaLnBrk="1" fontAlgn="auto" hangingPunct="1">
              <a:lnSpc>
                <a:spcPct val="120000"/>
              </a:lnSpc>
              <a:spcAft>
                <a:spcPts val="0"/>
              </a:spcAft>
              <a:buNone/>
              <a:defRPr/>
            </a:pPr>
            <a:r>
              <a:rPr lang="en-US" dirty="0"/>
              <a:t>A</a:t>
            </a:r>
            <a:r>
              <a:rPr lang="en-US" dirty="0">
                <a:ea typeface="+mn-ea"/>
                <a:cs typeface="+mn-cs"/>
              </a:rPr>
              <a:t> 29 </a:t>
            </a:r>
            <a:r>
              <a:rPr lang="en-US" dirty="0" err="1">
                <a:ea typeface="+mn-ea"/>
                <a:cs typeface="+mn-cs"/>
              </a:rPr>
              <a:t>yo</a:t>
            </a:r>
            <a:r>
              <a:rPr lang="en-US" dirty="0">
                <a:ea typeface="+mn-ea"/>
                <a:cs typeface="+mn-cs"/>
              </a:rPr>
              <a:t> woman with polydrug overdose, complicated by aspiration, and a left arm cellulitis. She was found unresponsive in the bathroom of a restaurant with a syringe, cooker and filters.</a:t>
            </a:r>
          </a:p>
          <a:p>
            <a:pPr lvl="1" eaLnBrk="1" fontAlgn="auto" hangingPunct="1">
              <a:lnSpc>
                <a:spcPct val="120000"/>
              </a:lnSpc>
              <a:spcAft>
                <a:spcPts val="0"/>
              </a:spcAft>
              <a:buFont typeface="Arial"/>
              <a:buChar char="–"/>
              <a:defRPr/>
            </a:pPr>
            <a:r>
              <a:rPr lang="en-US" dirty="0">
                <a:ea typeface="+mn-ea"/>
              </a:rPr>
              <a:t>Works as a waiter</a:t>
            </a:r>
          </a:p>
          <a:p>
            <a:pPr lvl="1" eaLnBrk="1" fontAlgn="auto" hangingPunct="1">
              <a:lnSpc>
                <a:spcPct val="120000"/>
              </a:lnSpc>
              <a:spcAft>
                <a:spcPts val="0"/>
              </a:spcAft>
              <a:buFont typeface="Arial"/>
              <a:buChar char="–"/>
              <a:defRPr/>
            </a:pPr>
            <a:r>
              <a:rPr lang="en-US" dirty="0">
                <a:ea typeface="+mn-ea"/>
              </a:rPr>
              <a:t>Injecting heroin daily since age 23.  </a:t>
            </a:r>
          </a:p>
          <a:p>
            <a:pPr lvl="1" eaLnBrk="1" fontAlgn="auto" hangingPunct="1">
              <a:lnSpc>
                <a:spcPct val="120000"/>
              </a:lnSpc>
              <a:spcAft>
                <a:spcPts val="0"/>
              </a:spcAft>
              <a:buFont typeface="Arial"/>
              <a:buChar char="–"/>
              <a:defRPr/>
            </a:pPr>
            <a:r>
              <a:rPr lang="en-US" dirty="0">
                <a:ea typeface="+mn-ea"/>
              </a:rPr>
              <a:t>Uses cocaine on the weekends and drinks alcohol after work</a:t>
            </a:r>
          </a:p>
          <a:p>
            <a:pPr lvl="1" eaLnBrk="1" fontAlgn="auto" hangingPunct="1">
              <a:lnSpc>
                <a:spcPct val="120000"/>
              </a:lnSpc>
              <a:spcAft>
                <a:spcPts val="0"/>
              </a:spcAft>
              <a:buFont typeface="Arial"/>
              <a:buChar char="–"/>
              <a:defRPr/>
            </a:pPr>
            <a:r>
              <a:rPr lang="en-US" dirty="0">
                <a:ea typeface="+mn-ea"/>
              </a:rPr>
              <a:t>Trades sex for drugs, when money is short</a:t>
            </a:r>
          </a:p>
          <a:p>
            <a:pPr lvl="1" eaLnBrk="1" fontAlgn="auto" hangingPunct="1">
              <a:lnSpc>
                <a:spcPct val="120000"/>
              </a:lnSpc>
              <a:spcAft>
                <a:spcPts val="0"/>
              </a:spcAft>
              <a:buFont typeface="Arial"/>
              <a:buChar char="–"/>
              <a:defRPr/>
            </a:pPr>
            <a:r>
              <a:rPr lang="en-US" dirty="0">
                <a:ea typeface="+mn-ea"/>
              </a:rPr>
              <a:t>Prescribed clonazepam, clonidine and gabapentin for panic disorder and mood stabilization</a:t>
            </a:r>
          </a:p>
          <a:p>
            <a:pPr lvl="1" eaLnBrk="1" fontAlgn="auto" hangingPunct="1">
              <a:lnSpc>
                <a:spcPct val="120000"/>
              </a:lnSpc>
              <a:spcAft>
                <a:spcPts val="0"/>
              </a:spcAft>
              <a:buFont typeface="Arial"/>
              <a:buChar char="–"/>
              <a:defRPr/>
            </a:pPr>
            <a:r>
              <a:rPr lang="en-US" dirty="0">
                <a:ea typeface="+mn-ea"/>
              </a:rPr>
              <a:t>Treated with methadone and buprenorphine in the past when pregnant</a:t>
            </a:r>
          </a:p>
          <a:p>
            <a:pPr lvl="1" eaLnBrk="1" fontAlgn="auto" hangingPunct="1">
              <a:lnSpc>
                <a:spcPct val="120000"/>
              </a:lnSpc>
              <a:spcAft>
                <a:spcPts val="0"/>
              </a:spcAft>
              <a:buFont typeface="Arial"/>
              <a:buChar char="–"/>
              <a:defRPr/>
            </a:pPr>
            <a:r>
              <a:rPr lang="en-US" dirty="0">
                <a:ea typeface="+mn-ea"/>
              </a:rPr>
              <a:t>Intends to use again on discharge</a:t>
            </a:r>
          </a:p>
          <a:p>
            <a:pPr marL="457200" lvl="1" indent="0" eaLnBrk="1" fontAlgn="auto" hangingPunct="1">
              <a:lnSpc>
                <a:spcPct val="120000"/>
              </a:lnSpc>
              <a:spcAft>
                <a:spcPts val="0"/>
              </a:spcAft>
              <a:buFont typeface="Arial" charset="0"/>
              <a:buNone/>
              <a:defRPr/>
            </a:pPr>
            <a:r>
              <a:rPr lang="en-US" dirty="0">
                <a:ea typeface="+mn-ea"/>
              </a:rPr>
              <a:t>Despite your best brief intervention and motivational interviewing…</a:t>
            </a:r>
          </a:p>
          <a:p>
            <a:pPr lvl="1" eaLnBrk="1" fontAlgn="auto" hangingPunct="1">
              <a:lnSpc>
                <a:spcPct val="120000"/>
              </a:lnSpc>
              <a:spcAft>
                <a:spcPts val="0"/>
              </a:spcAft>
              <a:buFont typeface="Arial"/>
              <a:buChar char="–"/>
              <a:defRPr/>
            </a:pPr>
            <a:r>
              <a:rPr lang="en-US" dirty="0">
                <a:ea typeface="+mn-ea"/>
              </a:rPr>
              <a:t> </a:t>
            </a:r>
            <a:r>
              <a:rPr lang="en-US" b="1" i="1" dirty="0">
                <a:ea typeface="+mn-ea"/>
              </a:rPr>
              <a:t>She is not interested in treatment at this time.</a:t>
            </a:r>
          </a:p>
          <a:p>
            <a:pPr eaLnBrk="1" fontAlgn="auto" hangingPunct="1">
              <a:lnSpc>
                <a:spcPct val="120000"/>
              </a:lnSpc>
              <a:spcAft>
                <a:spcPts val="0"/>
              </a:spcAft>
              <a:buFont typeface="Arial"/>
              <a:buChar char="•"/>
              <a:defRPr/>
            </a:pPr>
            <a:endParaRPr lang="en-US" dirty="0">
              <a:ea typeface="+mn-ea"/>
              <a:cs typeface="+mn-cs"/>
            </a:endParaRPr>
          </a:p>
          <a:p>
            <a:pPr eaLnBrk="1" fontAlgn="auto" hangingPunct="1">
              <a:lnSpc>
                <a:spcPct val="120000"/>
              </a:lnSpc>
              <a:spcAft>
                <a:spcPts val="0"/>
              </a:spcAft>
              <a:buFont typeface="Arial"/>
              <a:buChar char="•"/>
              <a:defRPr/>
            </a:pPr>
            <a:endParaRPr lang="en-US" dirty="0">
              <a:ea typeface="+mn-ea"/>
              <a:cs typeface="+mn-cs"/>
            </a:endParaRPr>
          </a:p>
        </p:txBody>
      </p:sp>
    </p:spTree>
    <p:extLst>
      <p:ext uri="{BB962C8B-B14F-4D97-AF65-F5344CB8AC3E}">
        <p14:creationId xmlns:p14="http://schemas.microsoft.com/office/powerpoint/2010/main" val="2378624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a:latin typeface="Calibri" charset="0"/>
              </a:rPr>
              <a:t>Harm Reduction Interventions</a:t>
            </a:r>
          </a:p>
        </p:txBody>
      </p:sp>
      <p:sp>
        <p:nvSpPr>
          <p:cNvPr id="3" name="Content Placeholder 2"/>
          <p:cNvSpPr>
            <a:spLocks noGrp="1"/>
          </p:cNvSpPr>
          <p:nvPr>
            <p:ph idx="1"/>
          </p:nvPr>
        </p:nvSpPr>
        <p:spPr>
          <a:xfrm>
            <a:off x="838200" y="1354015"/>
            <a:ext cx="7778262" cy="4822948"/>
          </a:xfrm>
        </p:spPr>
        <p:txBody>
          <a:bodyPr rtlCol="0">
            <a:normAutofit/>
          </a:bodyPr>
          <a:lstStyle/>
          <a:p>
            <a:pPr eaLnBrk="1" fontAlgn="auto" hangingPunct="1">
              <a:spcAft>
                <a:spcPts val="0"/>
              </a:spcAft>
              <a:buFont typeface="Arial"/>
              <a:buChar char="•"/>
              <a:defRPr/>
            </a:pPr>
            <a:r>
              <a:rPr lang="en-US" sz="2000" dirty="0">
                <a:ea typeface="+mn-ea"/>
                <a:cs typeface="+mn-cs"/>
              </a:rPr>
              <a:t>Opioid agonist treatment to reduce HIV and mortality</a:t>
            </a:r>
          </a:p>
          <a:p>
            <a:pPr lvl="1" eaLnBrk="1" fontAlgn="auto" hangingPunct="1">
              <a:spcAft>
                <a:spcPts val="0"/>
              </a:spcAft>
              <a:buFont typeface="Arial"/>
              <a:buChar char="•"/>
              <a:defRPr/>
            </a:pPr>
            <a:r>
              <a:rPr lang="en-US" sz="1600" dirty="0"/>
              <a:t>Treatment continuity post-incarceration</a:t>
            </a:r>
          </a:p>
          <a:p>
            <a:pPr lvl="1" eaLnBrk="1" fontAlgn="auto" hangingPunct="1">
              <a:spcAft>
                <a:spcPts val="0"/>
              </a:spcAft>
              <a:buFont typeface="Arial"/>
              <a:buChar char="•"/>
              <a:defRPr/>
            </a:pPr>
            <a:r>
              <a:rPr lang="en-US" sz="1600" dirty="0">
                <a:ea typeface="+mn-ea"/>
              </a:rPr>
              <a:t>Injectable </a:t>
            </a:r>
            <a:r>
              <a:rPr lang="en-US" sz="1600" dirty="0" err="1">
                <a:ea typeface="+mn-ea"/>
              </a:rPr>
              <a:t>opoid</a:t>
            </a:r>
            <a:r>
              <a:rPr lang="en-US" sz="1600" dirty="0">
                <a:ea typeface="+mn-ea"/>
              </a:rPr>
              <a:t> treatments (diacetylmorphine and hydromorphone)</a:t>
            </a:r>
            <a:endParaRPr lang="en-US" sz="1800" dirty="0">
              <a:ea typeface="+mn-ea"/>
            </a:endParaRPr>
          </a:p>
          <a:p>
            <a:pPr eaLnBrk="1" fontAlgn="auto" hangingPunct="1">
              <a:spcAft>
                <a:spcPts val="0"/>
              </a:spcAft>
              <a:buFont typeface="Arial"/>
              <a:buChar char="•"/>
              <a:defRPr/>
            </a:pPr>
            <a:r>
              <a:rPr lang="en-US" sz="2000" dirty="0">
                <a:ea typeface="+mn-ea"/>
                <a:cs typeface="+mn-cs"/>
              </a:rPr>
              <a:t>Needle and syringe programs to reduce HIV and injection risk </a:t>
            </a:r>
          </a:p>
          <a:p>
            <a:pPr lvl="1" eaLnBrk="1" fontAlgn="auto" hangingPunct="1">
              <a:spcAft>
                <a:spcPts val="0"/>
              </a:spcAft>
              <a:buFont typeface="Arial"/>
              <a:buChar char="•"/>
              <a:defRPr/>
            </a:pPr>
            <a:r>
              <a:rPr lang="en-US" sz="1600" dirty="0"/>
              <a:t>Pharmacy access needles and syringes </a:t>
            </a:r>
            <a:endParaRPr lang="en-US" sz="1800" dirty="0">
              <a:ea typeface="+mn-ea"/>
            </a:endParaRPr>
          </a:p>
          <a:p>
            <a:pPr eaLnBrk="1" fontAlgn="auto" hangingPunct="1">
              <a:spcAft>
                <a:spcPts val="0"/>
              </a:spcAft>
              <a:buFont typeface="Arial"/>
              <a:buChar char="•"/>
              <a:defRPr/>
            </a:pPr>
            <a:r>
              <a:rPr lang="en-US" sz="2000" dirty="0">
                <a:ea typeface="+mn-ea"/>
                <a:cs typeface="+mn-cs"/>
              </a:rPr>
              <a:t>Drug consumption rooms for injection risk and overdose mortality</a:t>
            </a:r>
          </a:p>
          <a:p>
            <a:pPr eaLnBrk="1" fontAlgn="auto" hangingPunct="1">
              <a:spcAft>
                <a:spcPts val="0"/>
              </a:spcAft>
              <a:buFont typeface="Arial"/>
              <a:buChar char="•"/>
              <a:defRPr/>
            </a:pPr>
            <a:r>
              <a:rPr lang="en-US" sz="2000" dirty="0"/>
              <a:t>Naloxone rescue kits for opioid overdose mortality</a:t>
            </a:r>
          </a:p>
          <a:p>
            <a:pPr eaLnBrk="1" fontAlgn="auto" hangingPunct="1">
              <a:spcAft>
                <a:spcPts val="0"/>
              </a:spcAft>
              <a:buFont typeface="Arial"/>
              <a:buChar char="•"/>
              <a:defRPr/>
            </a:pPr>
            <a:r>
              <a:rPr lang="en-US" sz="2000" dirty="0"/>
              <a:t>Pre and Post exposure prophylaxis</a:t>
            </a:r>
          </a:p>
          <a:p>
            <a:pPr eaLnBrk="1" fontAlgn="auto" hangingPunct="1">
              <a:spcAft>
                <a:spcPts val="0"/>
              </a:spcAft>
              <a:buFont typeface="Arial"/>
              <a:buChar char="•"/>
              <a:defRPr/>
            </a:pPr>
            <a:r>
              <a:rPr lang="en-US" sz="2000" dirty="0"/>
              <a:t>Housing first programs</a:t>
            </a:r>
          </a:p>
          <a:p>
            <a:pPr eaLnBrk="1" fontAlgn="auto" hangingPunct="1">
              <a:spcAft>
                <a:spcPts val="0"/>
              </a:spcAft>
              <a:buFont typeface="Arial"/>
              <a:buChar char="•"/>
              <a:defRPr/>
            </a:pPr>
            <a:r>
              <a:rPr lang="en-US" sz="2000" dirty="0"/>
              <a:t>Shelter-based alcohol administration</a:t>
            </a:r>
          </a:p>
          <a:p>
            <a:pPr eaLnBrk="1" fontAlgn="auto" hangingPunct="1">
              <a:spcAft>
                <a:spcPts val="0"/>
              </a:spcAft>
              <a:buFont typeface="Arial"/>
              <a:buChar char="•"/>
              <a:defRPr/>
            </a:pPr>
            <a:r>
              <a:rPr lang="en-US" sz="2000" dirty="0">
                <a:ea typeface="+mn-ea"/>
                <a:cs typeface="+mn-cs"/>
              </a:rPr>
              <a:t>Bad date sheets</a:t>
            </a:r>
          </a:p>
        </p:txBody>
      </p:sp>
      <p:sp>
        <p:nvSpPr>
          <p:cNvPr id="23555" name="TextBox 3"/>
          <p:cNvSpPr txBox="1">
            <a:spLocks noChangeArrowheads="1"/>
          </p:cNvSpPr>
          <p:nvPr/>
        </p:nvSpPr>
        <p:spPr bwMode="auto">
          <a:xfrm>
            <a:off x="304800" y="6324601"/>
            <a:ext cx="6604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http://www.emcdda.europa.eu/best-practice/harm-reduction</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8916" y="1217830"/>
            <a:ext cx="298512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6624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pPr eaLnBrk="1" hangingPunct="1"/>
            <a:r>
              <a:rPr lang="en-US" sz="3600" dirty="0">
                <a:latin typeface="Calibri" charset="0"/>
              </a:rPr>
              <a:t>Morning Report Case </a:t>
            </a:r>
            <a:br>
              <a:rPr lang="en-US" sz="3600" dirty="0">
                <a:latin typeface="Calibri" charset="0"/>
              </a:rPr>
            </a:br>
            <a:r>
              <a:rPr lang="mr-IN" sz="3600" dirty="0">
                <a:latin typeface="Calibri" charset="0"/>
              </a:rPr>
              <a:t>–</a:t>
            </a:r>
            <a:r>
              <a:rPr lang="en-US" sz="3600" dirty="0">
                <a:latin typeface="Calibri" charset="0"/>
              </a:rPr>
              <a:t> </a:t>
            </a:r>
            <a:r>
              <a:rPr lang="en-US" sz="3600" i="1" dirty="0">
                <a:latin typeface="Calibri" charset="0"/>
              </a:rPr>
              <a:t>She doesn’t want anything</a:t>
            </a:r>
            <a:endParaRPr lang="en-US" sz="3600" dirty="0">
              <a:latin typeface="Calibri" charset="0"/>
            </a:endParaRPr>
          </a:p>
        </p:txBody>
      </p:sp>
      <p:sp>
        <p:nvSpPr>
          <p:cNvPr id="3" name="Content Placeholder 2"/>
          <p:cNvSpPr>
            <a:spLocks noGrp="1"/>
          </p:cNvSpPr>
          <p:nvPr>
            <p:ph idx="1"/>
          </p:nvPr>
        </p:nvSpPr>
        <p:spPr>
          <a:xfrm>
            <a:off x="1386926" y="1690688"/>
            <a:ext cx="9966874" cy="4351338"/>
          </a:xfrm>
        </p:spPr>
        <p:txBody>
          <a:bodyPr rtlCol="0">
            <a:normAutofit fontScale="77500" lnSpcReduction="20000"/>
          </a:bodyPr>
          <a:lstStyle/>
          <a:p>
            <a:pPr marL="0" indent="0" eaLnBrk="1" fontAlgn="auto" hangingPunct="1">
              <a:lnSpc>
                <a:spcPct val="120000"/>
              </a:lnSpc>
              <a:spcAft>
                <a:spcPts val="0"/>
              </a:spcAft>
              <a:buNone/>
              <a:defRPr/>
            </a:pPr>
            <a:r>
              <a:rPr lang="en-US" dirty="0"/>
              <a:t>A</a:t>
            </a:r>
            <a:r>
              <a:rPr lang="en-US" dirty="0">
                <a:ea typeface="+mn-ea"/>
                <a:cs typeface="+mn-cs"/>
              </a:rPr>
              <a:t> 29 </a:t>
            </a:r>
            <a:r>
              <a:rPr lang="en-US" dirty="0" err="1">
                <a:ea typeface="+mn-ea"/>
                <a:cs typeface="+mn-cs"/>
              </a:rPr>
              <a:t>yo</a:t>
            </a:r>
            <a:r>
              <a:rPr lang="en-US" dirty="0">
                <a:ea typeface="+mn-ea"/>
                <a:cs typeface="+mn-cs"/>
              </a:rPr>
              <a:t> woman with polydrug overdose, complicated by aspiration, and a left arm cellulitis. She was found unresponsive in the bathroom of a restaurant with a syringe, cooker and filters.</a:t>
            </a:r>
          </a:p>
          <a:p>
            <a:pPr lvl="1" eaLnBrk="1" fontAlgn="auto" hangingPunct="1">
              <a:lnSpc>
                <a:spcPct val="120000"/>
              </a:lnSpc>
              <a:spcAft>
                <a:spcPts val="0"/>
              </a:spcAft>
              <a:buFont typeface="Arial"/>
              <a:buChar char="–"/>
              <a:defRPr/>
            </a:pPr>
            <a:r>
              <a:rPr lang="en-US" dirty="0">
                <a:ea typeface="+mn-ea"/>
              </a:rPr>
              <a:t>Works as a waiter</a:t>
            </a:r>
          </a:p>
          <a:p>
            <a:pPr lvl="1" eaLnBrk="1" fontAlgn="auto" hangingPunct="1">
              <a:lnSpc>
                <a:spcPct val="120000"/>
              </a:lnSpc>
              <a:spcAft>
                <a:spcPts val="0"/>
              </a:spcAft>
              <a:buFont typeface="Arial"/>
              <a:buChar char="–"/>
              <a:defRPr/>
            </a:pPr>
            <a:r>
              <a:rPr lang="en-US" dirty="0">
                <a:ea typeface="+mn-ea"/>
              </a:rPr>
              <a:t>Injecting heroin daily since age 23.  </a:t>
            </a:r>
          </a:p>
          <a:p>
            <a:pPr lvl="1" eaLnBrk="1" fontAlgn="auto" hangingPunct="1">
              <a:lnSpc>
                <a:spcPct val="120000"/>
              </a:lnSpc>
              <a:spcAft>
                <a:spcPts val="0"/>
              </a:spcAft>
              <a:buFont typeface="Arial"/>
              <a:buChar char="–"/>
              <a:defRPr/>
            </a:pPr>
            <a:r>
              <a:rPr lang="en-US" dirty="0">
                <a:ea typeface="+mn-ea"/>
              </a:rPr>
              <a:t>Uses cocaine on the weekends and drinks alcohol after work</a:t>
            </a:r>
          </a:p>
          <a:p>
            <a:pPr lvl="1" eaLnBrk="1" fontAlgn="auto" hangingPunct="1">
              <a:lnSpc>
                <a:spcPct val="120000"/>
              </a:lnSpc>
              <a:spcAft>
                <a:spcPts val="0"/>
              </a:spcAft>
              <a:buFont typeface="Arial"/>
              <a:buChar char="–"/>
              <a:defRPr/>
            </a:pPr>
            <a:r>
              <a:rPr lang="en-US" dirty="0">
                <a:ea typeface="+mn-ea"/>
              </a:rPr>
              <a:t>Trades sex for drugs, when money is short</a:t>
            </a:r>
          </a:p>
          <a:p>
            <a:pPr lvl="1" eaLnBrk="1" fontAlgn="auto" hangingPunct="1">
              <a:lnSpc>
                <a:spcPct val="120000"/>
              </a:lnSpc>
              <a:spcAft>
                <a:spcPts val="0"/>
              </a:spcAft>
              <a:buFont typeface="Arial"/>
              <a:buChar char="–"/>
              <a:defRPr/>
            </a:pPr>
            <a:r>
              <a:rPr lang="en-US" dirty="0">
                <a:ea typeface="+mn-ea"/>
              </a:rPr>
              <a:t>Prescribed clonazepam, clonidine and gabapentin for panic disorder and mood stabilization</a:t>
            </a:r>
          </a:p>
          <a:p>
            <a:pPr lvl="1" eaLnBrk="1" fontAlgn="auto" hangingPunct="1">
              <a:lnSpc>
                <a:spcPct val="120000"/>
              </a:lnSpc>
              <a:spcAft>
                <a:spcPts val="0"/>
              </a:spcAft>
              <a:buFont typeface="Arial"/>
              <a:buChar char="–"/>
              <a:defRPr/>
            </a:pPr>
            <a:r>
              <a:rPr lang="en-US" dirty="0">
                <a:ea typeface="+mn-ea"/>
              </a:rPr>
              <a:t>Treated with methadone and buprenorphine in the past when pregnant</a:t>
            </a:r>
          </a:p>
          <a:p>
            <a:pPr lvl="1" eaLnBrk="1" fontAlgn="auto" hangingPunct="1">
              <a:lnSpc>
                <a:spcPct val="120000"/>
              </a:lnSpc>
              <a:spcAft>
                <a:spcPts val="0"/>
              </a:spcAft>
              <a:buFont typeface="Arial"/>
              <a:buChar char="–"/>
              <a:defRPr/>
            </a:pPr>
            <a:r>
              <a:rPr lang="en-US" dirty="0">
                <a:ea typeface="+mn-ea"/>
              </a:rPr>
              <a:t>Intends to use again on discharge</a:t>
            </a:r>
          </a:p>
          <a:p>
            <a:pPr marL="457200" lvl="1" indent="0" eaLnBrk="1" fontAlgn="auto" hangingPunct="1">
              <a:lnSpc>
                <a:spcPct val="120000"/>
              </a:lnSpc>
              <a:spcAft>
                <a:spcPts val="0"/>
              </a:spcAft>
              <a:buFont typeface="Arial" charset="0"/>
              <a:buNone/>
              <a:defRPr/>
            </a:pPr>
            <a:r>
              <a:rPr lang="en-US" dirty="0">
                <a:ea typeface="+mn-ea"/>
              </a:rPr>
              <a:t>Despite your best brief intervention and motivational interviewing…</a:t>
            </a:r>
          </a:p>
          <a:p>
            <a:pPr lvl="1" eaLnBrk="1" fontAlgn="auto" hangingPunct="1">
              <a:lnSpc>
                <a:spcPct val="120000"/>
              </a:lnSpc>
              <a:spcAft>
                <a:spcPts val="0"/>
              </a:spcAft>
              <a:buFont typeface="Arial"/>
              <a:buChar char="–"/>
              <a:defRPr/>
            </a:pPr>
            <a:r>
              <a:rPr lang="en-US" dirty="0">
                <a:ea typeface="+mn-ea"/>
              </a:rPr>
              <a:t> </a:t>
            </a:r>
            <a:r>
              <a:rPr lang="en-US" b="1" i="1" dirty="0">
                <a:ea typeface="+mn-ea"/>
              </a:rPr>
              <a:t>She is not interested in treatment at this time.</a:t>
            </a:r>
          </a:p>
          <a:p>
            <a:pPr eaLnBrk="1" fontAlgn="auto" hangingPunct="1">
              <a:lnSpc>
                <a:spcPct val="120000"/>
              </a:lnSpc>
              <a:spcAft>
                <a:spcPts val="0"/>
              </a:spcAft>
              <a:buFont typeface="Arial"/>
              <a:buChar char="•"/>
              <a:defRPr/>
            </a:pPr>
            <a:endParaRPr lang="en-US" dirty="0">
              <a:ea typeface="+mn-ea"/>
              <a:cs typeface="+mn-cs"/>
            </a:endParaRPr>
          </a:p>
          <a:p>
            <a:pPr eaLnBrk="1" fontAlgn="auto" hangingPunct="1">
              <a:lnSpc>
                <a:spcPct val="120000"/>
              </a:lnSpc>
              <a:spcAft>
                <a:spcPts val="0"/>
              </a:spcAft>
              <a:buFont typeface="Arial"/>
              <a:buChar char="•"/>
              <a:defRPr/>
            </a:pPr>
            <a:endParaRPr lang="en-US" dirty="0">
              <a:ea typeface="+mn-ea"/>
              <a:cs typeface="+mn-cs"/>
            </a:endParaRPr>
          </a:p>
        </p:txBody>
      </p:sp>
    </p:spTree>
    <p:extLst>
      <p:ext uri="{BB962C8B-B14F-4D97-AF65-F5344CB8AC3E}">
        <p14:creationId xmlns:p14="http://schemas.microsoft.com/office/powerpoint/2010/main" val="3913531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838200" y="365126"/>
            <a:ext cx="10515600" cy="531690"/>
          </a:xfrm>
        </p:spPr>
        <p:txBody>
          <a:bodyPr>
            <a:normAutofit fontScale="90000"/>
          </a:bodyPr>
          <a:lstStyle/>
          <a:p>
            <a:pPr eaLnBrk="1" hangingPunct="1"/>
            <a:r>
              <a:rPr lang="en-US" sz="3600" dirty="0">
                <a:latin typeface="Calibri" charset="0"/>
              </a:rPr>
              <a:t>Case</a:t>
            </a:r>
          </a:p>
        </p:txBody>
      </p:sp>
      <p:sp>
        <p:nvSpPr>
          <p:cNvPr id="6" name="Content Placeholder 5"/>
          <p:cNvSpPr txBox="1">
            <a:spLocks noGrp="1"/>
          </p:cNvSpPr>
          <p:nvPr>
            <p:ph idx="1"/>
          </p:nvPr>
        </p:nvSpPr>
        <p:spPr>
          <a:xfrm>
            <a:off x="2334746" y="630971"/>
            <a:ext cx="8756016" cy="5031121"/>
          </a:xfrm>
        </p:spPr>
        <p:style>
          <a:lnRef idx="2">
            <a:schemeClr val="dk1"/>
          </a:lnRef>
          <a:fillRef idx="1">
            <a:schemeClr val="lt1"/>
          </a:fillRef>
          <a:effectRef idx="0">
            <a:schemeClr val="dk1"/>
          </a:effectRef>
          <a:fontRef idx="minor">
            <a:schemeClr val="dk1"/>
          </a:fontRef>
        </p:style>
        <p:txBody>
          <a:bodyPr wrap="square">
            <a:spAutoFit/>
          </a:bodyPr>
          <a:lstStyle/>
          <a:p>
            <a:pPr>
              <a:buFont typeface="+mj-lt"/>
              <a:buAutoNum type="arabicPeriod"/>
              <a:defRPr/>
            </a:pPr>
            <a:r>
              <a:rPr lang="en-US" sz="1800" dirty="0"/>
              <a:t>Discuss her addiction treatment options – conduct a brief intervention </a:t>
            </a:r>
          </a:p>
          <a:p>
            <a:pPr lvl="1">
              <a:buFont typeface="Arial"/>
              <a:buChar char="•"/>
              <a:defRPr/>
            </a:pPr>
            <a:r>
              <a:rPr lang="en-US" sz="1600" dirty="0"/>
              <a:t> Residential treatment, intensive outpatient, pharmacotherapy, 12-step groups</a:t>
            </a:r>
          </a:p>
          <a:p>
            <a:pPr>
              <a:buFont typeface="+mj-lt"/>
              <a:buAutoNum type="arabicPeriod" startAt="2"/>
              <a:defRPr/>
            </a:pPr>
            <a:r>
              <a:rPr lang="en-US" sz="1800" dirty="0"/>
              <a:t>Review her injection and other drug use routine for knowledge and readiness</a:t>
            </a:r>
          </a:p>
          <a:p>
            <a:pPr lvl="1">
              <a:buFont typeface="Arial"/>
              <a:buChar char="•"/>
              <a:defRPr/>
            </a:pPr>
            <a:r>
              <a:rPr lang="en-US" sz="1600" dirty="0"/>
              <a:t>Educate/ re-enforce safer use strategies</a:t>
            </a:r>
          </a:p>
          <a:p>
            <a:pPr marL="1200150" lvl="2" indent="-285750">
              <a:buFont typeface="Arial"/>
              <a:buChar char="•"/>
              <a:defRPr/>
            </a:pPr>
            <a:r>
              <a:rPr lang="en-US" sz="1400" dirty="0"/>
              <a:t>NSP, keeping substances safe from others, not using alone, tester shots, </a:t>
            </a:r>
            <a:r>
              <a:rPr lang="en-US" sz="1600" dirty="0" err="1"/>
              <a:t>PrEP</a:t>
            </a:r>
            <a:endParaRPr lang="en-US" sz="1600" dirty="0"/>
          </a:p>
          <a:p>
            <a:pPr>
              <a:buFont typeface="+mj-lt"/>
              <a:buAutoNum type="arabicPeriod" startAt="3"/>
              <a:defRPr/>
            </a:pPr>
            <a:r>
              <a:rPr lang="en-US" sz="1800" dirty="0"/>
              <a:t>Ask her about her overdose experience</a:t>
            </a:r>
          </a:p>
          <a:p>
            <a:pPr lvl="1">
              <a:buFont typeface="Arial"/>
              <a:buChar char="•"/>
              <a:defRPr/>
            </a:pPr>
            <a:r>
              <a:rPr lang="en-US" sz="1600" dirty="0"/>
              <a:t>Make a plan with her to reduce her own overdose risk and how to respond to others</a:t>
            </a:r>
          </a:p>
          <a:p>
            <a:pPr lvl="1">
              <a:buFont typeface="Arial"/>
              <a:buChar char="•"/>
              <a:defRPr/>
            </a:pPr>
            <a:r>
              <a:rPr lang="en-US" sz="1600" dirty="0"/>
              <a:t>Prescribe naloxone rescue kit if available</a:t>
            </a:r>
          </a:p>
          <a:p>
            <a:pPr>
              <a:buFont typeface="+mj-lt"/>
              <a:buAutoNum type="arabicPeriod" startAt="4"/>
              <a:defRPr/>
            </a:pPr>
            <a:r>
              <a:rPr lang="en-US" sz="1800" dirty="0"/>
              <a:t>Work to reduce sexual risk</a:t>
            </a:r>
          </a:p>
          <a:p>
            <a:pPr lvl="1">
              <a:buFont typeface="Arial"/>
              <a:buChar char="•"/>
              <a:defRPr/>
            </a:pPr>
            <a:r>
              <a:rPr lang="en-US" sz="1400" dirty="0"/>
              <a:t>Condoms</a:t>
            </a:r>
          </a:p>
          <a:p>
            <a:pPr lvl="1">
              <a:buFont typeface="Arial"/>
              <a:buChar char="•"/>
              <a:defRPr/>
            </a:pPr>
            <a:r>
              <a:rPr lang="en-US" sz="1400" dirty="0"/>
              <a:t>PEP and </a:t>
            </a:r>
            <a:r>
              <a:rPr lang="en-US" sz="1400" dirty="0" err="1"/>
              <a:t>PrEP</a:t>
            </a:r>
            <a:endParaRPr lang="en-US" sz="1400" dirty="0"/>
          </a:p>
          <a:p>
            <a:pPr>
              <a:buFont typeface="+mj-lt"/>
              <a:buAutoNum type="arabicPeriod" startAt="4"/>
              <a:defRPr/>
            </a:pPr>
            <a:r>
              <a:rPr lang="en-US" sz="1800" dirty="0"/>
              <a:t>Screen her for interpersonal violence. </a:t>
            </a:r>
          </a:p>
          <a:p>
            <a:pPr marL="800100" lvl="1" indent="-342900">
              <a:buFont typeface="Arial"/>
              <a:buChar char="•"/>
              <a:defRPr/>
            </a:pPr>
            <a:r>
              <a:rPr lang="en-US" sz="1600" dirty="0"/>
              <a:t>Offer IPV and sex worker services info</a:t>
            </a:r>
          </a:p>
          <a:p>
            <a:pPr>
              <a:buFont typeface="+mj-lt"/>
              <a:buAutoNum type="arabicPeriod" startAt="5"/>
              <a:defRPr/>
            </a:pPr>
            <a:r>
              <a:rPr lang="en-US" sz="1800" dirty="0"/>
              <a:t>Express concern about her polypharmacy and discuss strategies to reduce</a:t>
            </a:r>
          </a:p>
          <a:p>
            <a:pPr lvl="1">
              <a:buFont typeface="Arial"/>
              <a:buChar char="•"/>
              <a:defRPr/>
            </a:pPr>
            <a:r>
              <a:rPr lang="en-US" sz="1600" dirty="0"/>
              <a:t>Speak her prescribers (with her permission) about whether they are aware of the overdose</a:t>
            </a:r>
          </a:p>
          <a:p>
            <a:pPr lvl="1">
              <a:buFont typeface="Arial"/>
              <a:buChar char="•"/>
              <a:defRPr/>
            </a:pPr>
            <a:r>
              <a:rPr lang="en-US" sz="1600" dirty="0"/>
              <a:t>Encourage closer monitoring and a risk-benefit analysis for safety</a:t>
            </a:r>
          </a:p>
        </p:txBody>
      </p:sp>
    </p:spTree>
    <p:extLst>
      <p:ext uri="{BB962C8B-B14F-4D97-AF65-F5344CB8AC3E}">
        <p14:creationId xmlns:p14="http://schemas.microsoft.com/office/powerpoint/2010/main" val="11429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956" b="8817"/>
          <a:stretch/>
        </p:blipFill>
        <p:spPr>
          <a:xfrm>
            <a:off x="0" y="20522"/>
            <a:ext cx="12192000" cy="6857990"/>
          </a:xfrm>
          <a:prstGeom prst="rect">
            <a:avLst/>
          </a:prstGeom>
        </p:spPr>
      </p:pic>
      <p:sp>
        <p:nvSpPr>
          <p:cNvPr id="11" name="Rectangle 3"/>
          <p:cNvSpPr txBox="1">
            <a:spLocks noChangeArrowheads="1"/>
          </p:cNvSpPr>
          <p:nvPr/>
        </p:nvSpPr>
        <p:spPr>
          <a:xfrm>
            <a:off x="3409342" y="5022820"/>
            <a:ext cx="6327648" cy="2088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dirty="0"/>
          </a:p>
        </p:txBody>
      </p:sp>
      <p:sp>
        <p:nvSpPr>
          <p:cNvPr id="4" name="Oval 3"/>
          <p:cNvSpPr/>
          <p:nvPr/>
        </p:nvSpPr>
        <p:spPr>
          <a:xfrm>
            <a:off x="3409342" y="1747574"/>
            <a:ext cx="5435951" cy="5007670"/>
          </a:xfrm>
          <a:prstGeom prst="ellipse">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8790" y="1945894"/>
            <a:ext cx="4204137" cy="1342754"/>
          </a:xfrm>
        </p:spPr>
        <p:txBody>
          <a:bodyPr vert="horz" lIns="0" tIns="9144" rIns="0" bIns="9144">
            <a:normAutofit/>
          </a:bodyPr>
          <a:lstStyle/>
          <a:p>
            <a:pPr algn="ctr"/>
            <a:r>
              <a:rPr lang="en-US" sz="3600" b="1" u="sng" dirty="0">
                <a:ln w="500">
                  <a:solidFill>
                    <a:schemeClr val="tx2">
                      <a:shade val="20000"/>
                      <a:satMod val="350000"/>
                    </a:schemeClr>
                  </a:solidFill>
                </a:ln>
              </a:rPr>
              <a:t>Learning Objectives</a:t>
            </a:r>
          </a:p>
        </p:txBody>
      </p:sp>
      <p:sp>
        <p:nvSpPr>
          <p:cNvPr id="3" name="Content Placeholder 2"/>
          <p:cNvSpPr>
            <a:spLocks noGrp="1"/>
          </p:cNvSpPr>
          <p:nvPr>
            <p:ph idx="1"/>
          </p:nvPr>
        </p:nvSpPr>
        <p:spPr>
          <a:xfrm>
            <a:off x="3934858" y="2727961"/>
            <a:ext cx="4593021" cy="3341396"/>
          </a:xfrm>
        </p:spPr>
        <p:txBody>
          <a:bodyPr anchor="ctr">
            <a:normAutofit/>
          </a:bodyPr>
          <a:lstStyle/>
          <a:p>
            <a:pPr marL="533400" indent="-533400">
              <a:buFont typeface="Times" charset="0"/>
              <a:buAutoNum type="arabicPeriod"/>
            </a:pPr>
            <a:r>
              <a:rPr lang="en-US" sz="2400" dirty="0">
                <a:latin typeface="Calibri" charset="0"/>
              </a:rPr>
              <a:t>Define harm reduction and apply it to public health</a:t>
            </a:r>
          </a:p>
          <a:p>
            <a:pPr marL="533400" indent="-533400">
              <a:buFont typeface="Times" charset="0"/>
              <a:buAutoNum type="arabicPeriod"/>
            </a:pPr>
            <a:r>
              <a:rPr lang="en-US" sz="2400" dirty="0">
                <a:latin typeface="Calibri" charset="0"/>
              </a:rPr>
              <a:t>Explain the rationale and evidence for:</a:t>
            </a:r>
          </a:p>
          <a:p>
            <a:pPr marL="990600" lvl="1" indent="-533400">
              <a:buFont typeface="+mj-lt"/>
              <a:buAutoNum type="alphaLcPeriod"/>
            </a:pPr>
            <a:r>
              <a:rPr lang="en-US" sz="2000" dirty="0">
                <a:latin typeface="Calibri" charset="0"/>
              </a:rPr>
              <a:t>needle syringe access</a:t>
            </a:r>
          </a:p>
          <a:p>
            <a:pPr marL="990600" lvl="1" indent="-533400">
              <a:buFont typeface="+mj-lt"/>
              <a:buAutoNum type="alphaLcPeriod"/>
            </a:pPr>
            <a:r>
              <a:rPr lang="en-US" sz="2000" dirty="0">
                <a:latin typeface="Calibri" charset="0"/>
              </a:rPr>
              <a:t>supervised injection facilities and </a:t>
            </a:r>
          </a:p>
          <a:p>
            <a:pPr marL="990600" lvl="1" indent="-533400">
              <a:buFont typeface="+mj-lt"/>
              <a:buAutoNum type="alphaLcPeriod"/>
            </a:pPr>
            <a:r>
              <a:rPr lang="en-US" sz="2000" dirty="0">
                <a:latin typeface="Calibri" charset="0"/>
              </a:rPr>
              <a:t>naloxone rescue kits for overdose prevention</a:t>
            </a:r>
          </a:p>
        </p:txBody>
      </p:sp>
    </p:spTree>
    <p:extLst>
      <p:ext uri="{BB962C8B-B14F-4D97-AF65-F5344CB8AC3E}">
        <p14:creationId xmlns:p14="http://schemas.microsoft.com/office/powerpoint/2010/main" val="395841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5-07 at 9.40.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387"/>
            <a:ext cx="12192000" cy="6477682"/>
          </a:xfrm>
          <a:prstGeom prst="rect">
            <a:avLst/>
          </a:prstGeom>
        </p:spPr>
      </p:pic>
    </p:spTree>
    <p:extLst>
      <p:ext uri="{BB962C8B-B14F-4D97-AF65-F5344CB8AC3E}">
        <p14:creationId xmlns:p14="http://schemas.microsoft.com/office/powerpoint/2010/main" val="1233971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m1in4.com/wp-content/uploads/2017/02/63c2b955dfa204fad86deef67402c97d.jpg"/>
          <p:cNvPicPr>
            <a:picLocks noChangeAspect="1" noChangeArrowheads="1"/>
          </p:cNvPicPr>
          <p:nvPr/>
        </p:nvPicPr>
        <p:blipFill rotWithShape="1">
          <a:blip r:embed="rId2">
            <a:extLst>
              <a:ext uri="{28A0092B-C50C-407E-A947-70E740481C1C}">
                <a14:useLocalDpi xmlns:a14="http://schemas.microsoft.com/office/drawing/2010/main" val="0"/>
              </a:ext>
            </a:extLst>
          </a:blip>
          <a:srcRect l="3098"/>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32295" y="1740877"/>
            <a:ext cx="4185385" cy="3729481"/>
          </a:xfrm>
        </p:spPr>
        <p:txBody>
          <a:bodyPr vert="horz" lIns="0" tIns="9144" rIns="0" bIns="9144" rtlCol="0" anchor="ctr" anchorCtr="0">
            <a:noAutofit/>
          </a:bodyPr>
          <a:lstStyle/>
          <a:p>
            <a:pPr>
              <a:lnSpc>
                <a:spcPct val="100000"/>
              </a:lnSpc>
            </a:pPr>
            <a:r>
              <a:rPr lang="en-US" sz="2400" b="1" dirty="0">
                <a:ln w="500">
                  <a:solidFill>
                    <a:schemeClr val="tx2">
                      <a:shade val="20000"/>
                      <a:satMod val="350000"/>
                    </a:schemeClr>
                  </a:solidFill>
                </a:ln>
                <a:solidFill>
                  <a:schemeClr val="accent5"/>
                </a:solidFill>
              </a:rPr>
              <a:t>Realistic Expectations! </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Addiction is a chronic relapsing condition</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Over time treatment works </a:t>
            </a: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People get better, if the stay alive</a:t>
            </a:r>
            <a:br>
              <a:rPr lang="en-US" sz="2400" b="1" dirty="0">
                <a:ln w="500">
                  <a:solidFill>
                    <a:schemeClr val="tx2">
                      <a:shade val="20000"/>
                      <a:satMod val="350000"/>
                    </a:schemeClr>
                  </a:solidFill>
                </a:ln>
                <a:solidFill>
                  <a:schemeClr val="accent5"/>
                </a:solidFill>
              </a:rPr>
            </a:br>
            <a:br>
              <a:rPr lang="en-US" sz="2400" dirty="0"/>
            </a:br>
            <a:r>
              <a:rPr lang="en-US" sz="2400" b="1" dirty="0">
                <a:ln w="500">
                  <a:solidFill>
                    <a:schemeClr val="tx2">
                      <a:shade val="20000"/>
                      <a:satMod val="350000"/>
                    </a:schemeClr>
                  </a:solidFill>
                </a:ln>
                <a:solidFill>
                  <a:schemeClr val="accent5"/>
                </a:solidFill>
              </a:rPr>
              <a:t>Engage people before, at, and after health system touchpoints</a:t>
            </a:r>
            <a:br>
              <a:rPr lang="en-US" sz="2400" dirty="0"/>
            </a:br>
            <a:br>
              <a:rPr lang="en-US" sz="2400" b="1" dirty="0">
                <a:ln w="500">
                  <a:solidFill>
                    <a:schemeClr val="tx2">
                      <a:shade val="20000"/>
                      <a:satMod val="350000"/>
                    </a:schemeClr>
                  </a:solidFill>
                </a:ln>
                <a:solidFill>
                  <a:schemeClr val="accent5"/>
                </a:solidFill>
              </a:rPr>
            </a:br>
            <a:r>
              <a:rPr lang="en-US" sz="2400" b="1" dirty="0" err="1">
                <a:ln w="500">
                  <a:solidFill>
                    <a:schemeClr val="tx2">
                      <a:shade val="20000"/>
                      <a:satMod val="350000"/>
                    </a:schemeClr>
                  </a:solidFill>
                </a:ln>
                <a:solidFill>
                  <a:schemeClr val="accent5"/>
                </a:solidFill>
              </a:rPr>
              <a:t>awalley@bu.edu</a:t>
            </a:r>
            <a:endParaRPr lang="en-US" sz="2400" b="1" dirty="0">
              <a:ln w="500">
                <a:solidFill>
                  <a:schemeClr val="tx2">
                    <a:shade val="20000"/>
                    <a:satMod val="350000"/>
                  </a:schemeClr>
                </a:solidFill>
              </a:ln>
              <a:solidFill>
                <a:schemeClr val="accent5"/>
              </a:solidFill>
            </a:endParaRPr>
          </a:p>
        </p:txBody>
      </p:sp>
      <p:sp>
        <p:nvSpPr>
          <p:cNvPr id="3" name="Slide Number Placeholder 2"/>
          <p:cNvSpPr>
            <a:spLocks noGrp="1"/>
          </p:cNvSpPr>
          <p:nvPr>
            <p:ph type="sldNum" sz="quarter" idx="12"/>
          </p:nvPr>
        </p:nvSpPr>
        <p:spPr/>
        <p:txBody>
          <a:bodyPr/>
          <a:lstStyle/>
          <a:p>
            <a:fld id="{7C21DD37-6E2C-43F1-96AD-17A140DBD540}" type="slidenum">
              <a:rPr lang="en-US" smtClean="0"/>
              <a:t>35</a:t>
            </a:fld>
            <a:endParaRPr lang="en-US"/>
          </a:p>
        </p:txBody>
      </p:sp>
      <p:pic>
        <p:nvPicPr>
          <p:cNvPr id="5" name="Picture 4" descr="Screen Shot 2015-08-27 at 9.53.30 AM.png">
            <a:extLst>
              <a:ext uri="{FF2B5EF4-FFF2-40B4-BE49-F238E27FC236}">
                <a16:creationId xmlns:a16="http://schemas.microsoft.com/office/drawing/2014/main" id="{60E474D1-A624-D243-B7E3-556635B0E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565" y="136525"/>
            <a:ext cx="2163200" cy="1185757"/>
          </a:xfrm>
          <a:prstGeom prst="rect">
            <a:avLst/>
          </a:prstGeom>
        </p:spPr>
      </p:pic>
    </p:spTree>
    <p:extLst>
      <p:ext uri="{BB962C8B-B14F-4D97-AF65-F5344CB8AC3E}">
        <p14:creationId xmlns:p14="http://schemas.microsoft.com/office/powerpoint/2010/main" val="2380118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563" y="17644"/>
            <a:ext cx="10515600" cy="1196735"/>
          </a:xfrm>
        </p:spPr>
        <p:txBody>
          <a:bodyPr>
            <a:normAutofit/>
          </a:bodyPr>
          <a:lstStyle/>
          <a:p>
            <a:pPr algn="ctr"/>
            <a:r>
              <a:rPr lang="en-US" sz="3200" dirty="0"/>
              <a:t>Successful strategies for HIV/AIDS and </a:t>
            </a:r>
            <a:br>
              <a:rPr lang="en-US" sz="3200" dirty="0"/>
            </a:br>
            <a:r>
              <a:rPr lang="en-US" sz="3200" dirty="0"/>
              <a:t>parallel opportunities for overdose reduction</a:t>
            </a:r>
          </a:p>
        </p:txBody>
      </p:sp>
      <p:graphicFrame>
        <p:nvGraphicFramePr>
          <p:cNvPr id="5" name="Table 4"/>
          <p:cNvGraphicFramePr>
            <a:graphicFrameLocks noGrp="1"/>
          </p:cNvGraphicFramePr>
          <p:nvPr>
            <p:extLst/>
          </p:nvPr>
        </p:nvGraphicFramePr>
        <p:xfrm>
          <a:off x="229290" y="1125414"/>
          <a:ext cx="11781925" cy="5122289"/>
        </p:xfrm>
        <a:graphic>
          <a:graphicData uri="http://schemas.openxmlformats.org/drawingml/2006/table">
            <a:tbl>
              <a:tblPr firstRow="1" bandRow="1">
                <a:tableStyleId>{8FD4443E-F989-4FC4-A0C8-D5A2AF1F390B}</a:tableStyleId>
              </a:tblPr>
              <a:tblGrid>
                <a:gridCol w="564403">
                  <a:extLst>
                    <a:ext uri="{9D8B030D-6E8A-4147-A177-3AD203B41FA5}">
                      <a16:colId xmlns:a16="http://schemas.microsoft.com/office/drawing/2014/main" val="20000"/>
                    </a:ext>
                  </a:extLst>
                </a:gridCol>
                <a:gridCol w="5642947">
                  <a:extLst>
                    <a:ext uri="{9D8B030D-6E8A-4147-A177-3AD203B41FA5}">
                      <a16:colId xmlns:a16="http://schemas.microsoft.com/office/drawing/2014/main" val="20001"/>
                    </a:ext>
                  </a:extLst>
                </a:gridCol>
                <a:gridCol w="5574575">
                  <a:extLst>
                    <a:ext uri="{9D8B030D-6E8A-4147-A177-3AD203B41FA5}">
                      <a16:colId xmlns:a16="http://schemas.microsoft.com/office/drawing/2014/main" val="20002"/>
                    </a:ext>
                  </a:extLst>
                </a:gridCol>
              </a:tblGrid>
              <a:tr h="419026">
                <a:tc rowSpan="9">
                  <a:txBody>
                    <a:bodyPr/>
                    <a:lstStyle/>
                    <a:p>
                      <a:pPr algn="ctr"/>
                      <a:r>
                        <a:rPr lang="en-US" sz="2000" dirty="0"/>
                        <a:t>Treatment </a:t>
                      </a:r>
                      <a:r>
                        <a:rPr lang="en-US" sz="2000" dirty="0">
                          <a:sym typeface="Wingdings"/>
                        </a:rPr>
                        <a:t>&lt;---------&gt; Prevention</a:t>
                      </a:r>
                      <a:endParaRPr lang="en-US" sz="2000" dirty="0">
                        <a:latin typeface="+mn-lt"/>
                      </a:endParaRPr>
                    </a:p>
                  </a:txBody>
                  <a:tcPr vert="vert270"/>
                </a:tc>
                <a:tc>
                  <a:txBody>
                    <a:bodyPr/>
                    <a:lstStyle/>
                    <a:p>
                      <a:pPr marL="0" marR="0" indent="0" algn="ctr">
                        <a:lnSpc>
                          <a:spcPts val="2400"/>
                        </a:lnSpc>
                        <a:spcBef>
                          <a:spcPts val="0"/>
                        </a:spcBef>
                        <a:spcAft>
                          <a:spcPts val="0"/>
                        </a:spcAft>
                      </a:pPr>
                      <a:r>
                        <a:rPr lang="en-US" sz="1800">
                          <a:effectLst/>
                        </a:rPr>
                        <a:t>Successful strategies for HIV/AIDS</a:t>
                      </a:r>
                      <a:endParaRPr lang="en-US" sz="1800">
                        <a:effectLst/>
                        <a:latin typeface="+mn-lt"/>
                        <a:ea typeface="Times New Roman"/>
                        <a:cs typeface="Times New Roman"/>
                      </a:endParaRPr>
                    </a:p>
                  </a:txBody>
                  <a:tcPr marL="73025" marR="73025"/>
                </a:tc>
                <a:tc>
                  <a:txBody>
                    <a:bodyPr/>
                    <a:lstStyle/>
                    <a:p>
                      <a:pPr marL="0" marR="0" indent="0" algn="ctr">
                        <a:lnSpc>
                          <a:spcPts val="2400"/>
                        </a:lnSpc>
                        <a:spcBef>
                          <a:spcPts val="0"/>
                        </a:spcBef>
                        <a:spcAft>
                          <a:spcPts val="0"/>
                        </a:spcAft>
                      </a:pPr>
                      <a:r>
                        <a:rPr lang="en-US" sz="1800" dirty="0">
                          <a:effectLst/>
                        </a:rPr>
                        <a:t>Parallel opportunities for overdose reduction</a:t>
                      </a:r>
                      <a:endParaRPr lang="en-US" sz="1800" dirty="0">
                        <a:effectLst/>
                        <a:latin typeface="+mn-lt"/>
                        <a:ea typeface="Times New Roman"/>
                        <a:cs typeface="Times New Roman"/>
                      </a:endParaRPr>
                    </a:p>
                  </a:txBody>
                  <a:tcPr marL="73025" marR="73025"/>
                </a:tc>
                <a:extLst>
                  <a:ext uri="{0D108BD9-81ED-4DB2-BD59-A6C34878D82A}">
                    <a16:rowId xmlns:a16="http://schemas.microsoft.com/office/drawing/2014/main" val="10000"/>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HIV testing and risk reduction counseling</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Overdose risk assessment and reduction counseling</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1"/>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Needle-syringe distribution</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Naloxone rescue kit distribution </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2"/>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Targeted outreach /peer-driven interventions</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Targeted outreach /peer-driven interventions</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3"/>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Supervised injection facilities</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Supervised injection facilities </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4"/>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Anti-retroviral therapy and opioid agonist treatment</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Medication for opioid use disorders</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5"/>
                  </a:ext>
                </a:extLst>
              </a:tr>
              <a:tr h="541510">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dirty="0">
                          <a:effectLst/>
                        </a:rPr>
                        <a:t>Comprehensive, collaborative, longitudinal care for individuals with HIV infection </a:t>
                      </a:r>
                      <a:endParaRPr lang="en-US" sz="1800" dirty="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Comprehensive, collaborative, longitudinal care for individuals with addictions</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6"/>
                  </a:ext>
                </a:extLst>
              </a:tr>
              <a:tr h="763916">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Coordinated prevention and treatment strategy across public health and the healthcare system</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Coordinated prevention and treatment strategy across criminal justice, law enforcement, public health and healthcare systems</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7"/>
                  </a:ext>
                </a:extLst>
              </a:tr>
              <a:tr h="763916">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dirty="0">
                          <a:effectLst/>
                        </a:rPr>
                        <a:t>Major funding across public health and the healthcare system of evidence-based interventions</a:t>
                      </a:r>
                      <a:endParaRPr lang="en-US" sz="1800" dirty="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effectLst/>
                        </a:rPr>
                        <a:t>Major funding across criminal justice, law enforcement, public health and healthcare systems of evidence-based interventions</a:t>
                      </a:r>
                      <a:endParaRPr lang="en-US" sz="1800" dirty="0">
                        <a:solidFill>
                          <a:schemeClr val="accent1"/>
                        </a:solidFill>
                        <a:effectLst/>
                        <a:latin typeface="+mn-lt"/>
                        <a:ea typeface="Times New Roman"/>
                        <a:cs typeface="Times New Roman"/>
                      </a:endParaRPr>
                    </a:p>
                  </a:txBody>
                  <a:tcPr marL="73025" marR="73025"/>
                </a:tc>
                <a:extLst>
                  <a:ext uri="{0D108BD9-81ED-4DB2-BD59-A6C34878D82A}">
                    <a16:rowId xmlns:a16="http://schemas.microsoft.com/office/drawing/2014/main" val="10008"/>
                  </a:ext>
                </a:extLst>
              </a:tr>
            </a:tbl>
          </a:graphicData>
        </a:graphic>
      </p:graphicFrame>
      <p:sp>
        <p:nvSpPr>
          <p:cNvPr id="7" name="TextBox 6"/>
          <p:cNvSpPr txBox="1"/>
          <p:nvPr/>
        </p:nvSpPr>
        <p:spPr>
          <a:xfrm>
            <a:off x="740780" y="6403740"/>
            <a:ext cx="4091926" cy="369332"/>
          </a:xfrm>
          <a:prstGeom prst="rect">
            <a:avLst/>
          </a:prstGeom>
          <a:noFill/>
        </p:spPr>
        <p:txBody>
          <a:bodyPr wrap="square" rtlCol="0">
            <a:spAutoFit/>
          </a:bodyPr>
          <a:lstStyle/>
          <a:p>
            <a:r>
              <a:rPr lang="en-US" dirty="0"/>
              <a:t>Walley AY. Preventive Medicine 2015.</a:t>
            </a:r>
          </a:p>
        </p:txBody>
      </p:sp>
    </p:spTree>
    <p:extLst>
      <p:ext uri="{BB962C8B-B14F-4D97-AF65-F5344CB8AC3E}">
        <p14:creationId xmlns:p14="http://schemas.microsoft.com/office/powerpoint/2010/main" val="2103334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563" y="17644"/>
            <a:ext cx="10515600" cy="1196735"/>
          </a:xfrm>
        </p:spPr>
        <p:txBody>
          <a:bodyPr>
            <a:normAutofit/>
          </a:bodyPr>
          <a:lstStyle/>
          <a:p>
            <a:pPr algn="ctr"/>
            <a:r>
              <a:rPr lang="en-US" sz="3200" dirty="0"/>
              <a:t>Successful strategies for HIV/AIDS and </a:t>
            </a:r>
            <a:br>
              <a:rPr lang="en-US" sz="3200" dirty="0"/>
            </a:br>
            <a:r>
              <a:rPr lang="en-US" sz="3200" dirty="0"/>
              <a:t>parallel opportunities for overdose reduction</a:t>
            </a:r>
          </a:p>
        </p:txBody>
      </p:sp>
      <p:graphicFrame>
        <p:nvGraphicFramePr>
          <p:cNvPr id="5" name="Table 4"/>
          <p:cNvGraphicFramePr>
            <a:graphicFrameLocks noGrp="1"/>
          </p:cNvGraphicFramePr>
          <p:nvPr>
            <p:extLst/>
          </p:nvPr>
        </p:nvGraphicFramePr>
        <p:xfrm>
          <a:off x="229290" y="1125414"/>
          <a:ext cx="11781925" cy="5122289"/>
        </p:xfrm>
        <a:graphic>
          <a:graphicData uri="http://schemas.openxmlformats.org/drawingml/2006/table">
            <a:tbl>
              <a:tblPr firstRow="1" bandRow="1">
                <a:tableStyleId>{D03447BB-5D67-496B-8E87-E561075AD55C}</a:tableStyleId>
              </a:tblPr>
              <a:tblGrid>
                <a:gridCol w="564403">
                  <a:extLst>
                    <a:ext uri="{9D8B030D-6E8A-4147-A177-3AD203B41FA5}">
                      <a16:colId xmlns:a16="http://schemas.microsoft.com/office/drawing/2014/main" val="20000"/>
                    </a:ext>
                  </a:extLst>
                </a:gridCol>
                <a:gridCol w="5642947">
                  <a:extLst>
                    <a:ext uri="{9D8B030D-6E8A-4147-A177-3AD203B41FA5}">
                      <a16:colId xmlns:a16="http://schemas.microsoft.com/office/drawing/2014/main" val="20001"/>
                    </a:ext>
                  </a:extLst>
                </a:gridCol>
                <a:gridCol w="5574575">
                  <a:extLst>
                    <a:ext uri="{9D8B030D-6E8A-4147-A177-3AD203B41FA5}">
                      <a16:colId xmlns:a16="http://schemas.microsoft.com/office/drawing/2014/main" val="20002"/>
                    </a:ext>
                  </a:extLst>
                </a:gridCol>
              </a:tblGrid>
              <a:tr h="419026">
                <a:tc rowSpan="9">
                  <a:txBody>
                    <a:bodyPr/>
                    <a:lstStyle/>
                    <a:p>
                      <a:pPr algn="ctr"/>
                      <a:r>
                        <a:rPr lang="en-US" sz="2000" dirty="0"/>
                        <a:t>Treatment </a:t>
                      </a:r>
                      <a:r>
                        <a:rPr lang="en-US" sz="2000" dirty="0">
                          <a:sym typeface="Wingdings"/>
                        </a:rPr>
                        <a:t>&lt;---------&gt; Prevention</a:t>
                      </a:r>
                      <a:endParaRPr lang="en-US" sz="2000" dirty="0">
                        <a:latin typeface="+mn-lt"/>
                      </a:endParaRPr>
                    </a:p>
                  </a:txBody>
                  <a:tcPr vert="vert270"/>
                </a:tc>
                <a:tc>
                  <a:txBody>
                    <a:bodyPr/>
                    <a:lstStyle/>
                    <a:p>
                      <a:pPr marL="0" marR="0" indent="0" algn="ctr">
                        <a:lnSpc>
                          <a:spcPts val="2400"/>
                        </a:lnSpc>
                        <a:spcBef>
                          <a:spcPts val="0"/>
                        </a:spcBef>
                        <a:spcAft>
                          <a:spcPts val="0"/>
                        </a:spcAft>
                      </a:pPr>
                      <a:r>
                        <a:rPr lang="en-US" sz="1800">
                          <a:effectLst/>
                        </a:rPr>
                        <a:t>Successful strategies for HIV/AIDS</a:t>
                      </a:r>
                      <a:endParaRPr lang="en-US" sz="1800">
                        <a:effectLst/>
                        <a:latin typeface="+mn-lt"/>
                        <a:ea typeface="Times New Roman"/>
                        <a:cs typeface="Times New Roman"/>
                      </a:endParaRPr>
                    </a:p>
                  </a:txBody>
                  <a:tcPr marL="73025" marR="73025"/>
                </a:tc>
                <a:tc>
                  <a:txBody>
                    <a:bodyPr/>
                    <a:lstStyle/>
                    <a:p>
                      <a:pPr marL="0" marR="0" indent="0" algn="ctr">
                        <a:lnSpc>
                          <a:spcPts val="2400"/>
                        </a:lnSpc>
                        <a:spcBef>
                          <a:spcPts val="0"/>
                        </a:spcBef>
                        <a:spcAft>
                          <a:spcPts val="0"/>
                        </a:spcAft>
                      </a:pPr>
                      <a:r>
                        <a:rPr lang="en-US" sz="1800" dirty="0">
                          <a:effectLst/>
                        </a:rPr>
                        <a:t>Parallel opportunities for overdose reduction</a:t>
                      </a:r>
                      <a:endParaRPr lang="en-US" sz="1800" dirty="0">
                        <a:effectLst/>
                        <a:latin typeface="+mn-lt"/>
                        <a:ea typeface="Times New Roman"/>
                        <a:cs typeface="Times New Roman"/>
                      </a:endParaRPr>
                    </a:p>
                  </a:txBody>
                  <a:tcPr marL="73025" marR="73025"/>
                </a:tc>
                <a:extLst>
                  <a:ext uri="{0D108BD9-81ED-4DB2-BD59-A6C34878D82A}">
                    <a16:rowId xmlns:a16="http://schemas.microsoft.com/office/drawing/2014/main" val="10000"/>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HIV testing and risk reduction counseling</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FF00"/>
                          </a:solidFill>
                          <a:effectLst/>
                        </a:rPr>
                        <a:t>Overdose risk assessment and reduction counseling</a:t>
                      </a:r>
                      <a:endParaRPr lang="en-US" sz="1800" dirty="0">
                        <a:solidFill>
                          <a:srgbClr val="FFFF00"/>
                        </a:solidFill>
                        <a:effectLst/>
                        <a:latin typeface="+mn-lt"/>
                        <a:ea typeface="Times New Roman"/>
                        <a:cs typeface="Times New Roman"/>
                      </a:endParaRPr>
                    </a:p>
                  </a:txBody>
                  <a:tcPr marL="73025" marR="73025"/>
                </a:tc>
                <a:extLst>
                  <a:ext uri="{0D108BD9-81ED-4DB2-BD59-A6C34878D82A}">
                    <a16:rowId xmlns:a16="http://schemas.microsoft.com/office/drawing/2014/main" val="10001"/>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Needle-syringe distribution</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chemeClr val="accent6">
                              <a:lumMod val="50000"/>
                            </a:schemeClr>
                          </a:solidFill>
                          <a:effectLst/>
                        </a:rPr>
                        <a:t>Naloxone rescue kit distribution </a:t>
                      </a:r>
                      <a:endParaRPr lang="en-US" sz="1800" dirty="0">
                        <a:solidFill>
                          <a:schemeClr val="accent6">
                            <a:lumMod val="50000"/>
                          </a:schemeClr>
                        </a:solidFill>
                        <a:effectLst/>
                        <a:latin typeface="+mn-lt"/>
                        <a:ea typeface="Times New Roman"/>
                        <a:cs typeface="Times New Roman"/>
                      </a:endParaRPr>
                    </a:p>
                  </a:txBody>
                  <a:tcPr marL="73025" marR="73025"/>
                </a:tc>
                <a:extLst>
                  <a:ext uri="{0D108BD9-81ED-4DB2-BD59-A6C34878D82A}">
                    <a16:rowId xmlns:a16="http://schemas.microsoft.com/office/drawing/2014/main" val="10002"/>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Targeted outreach /peer-driven interventions</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FF00"/>
                          </a:solidFill>
                          <a:effectLst/>
                        </a:rPr>
                        <a:t>Targeted outreach /peer-driven interventions</a:t>
                      </a:r>
                      <a:endParaRPr lang="en-US" sz="1800" dirty="0">
                        <a:solidFill>
                          <a:srgbClr val="FFFF00"/>
                        </a:solidFill>
                        <a:effectLst/>
                        <a:latin typeface="+mn-lt"/>
                        <a:ea typeface="Times New Roman"/>
                        <a:cs typeface="Times New Roman"/>
                      </a:endParaRPr>
                    </a:p>
                  </a:txBody>
                  <a:tcPr marL="73025" marR="73025"/>
                </a:tc>
                <a:extLst>
                  <a:ext uri="{0D108BD9-81ED-4DB2-BD59-A6C34878D82A}">
                    <a16:rowId xmlns:a16="http://schemas.microsoft.com/office/drawing/2014/main" val="10003"/>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Supervised injection facilities</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0000"/>
                          </a:solidFill>
                          <a:effectLst/>
                        </a:rPr>
                        <a:t>Supervised injection facilities </a:t>
                      </a:r>
                      <a:endParaRPr lang="en-US" sz="1800" dirty="0">
                        <a:solidFill>
                          <a:srgbClr val="FF0000"/>
                        </a:solidFill>
                        <a:effectLst/>
                        <a:latin typeface="+mn-lt"/>
                        <a:ea typeface="Times New Roman"/>
                        <a:cs typeface="Times New Roman"/>
                      </a:endParaRPr>
                    </a:p>
                  </a:txBody>
                  <a:tcPr marL="73025" marR="73025"/>
                </a:tc>
                <a:extLst>
                  <a:ext uri="{0D108BD9-81ED-4DB2-BD59-A6C34878D82A}">
                    <a16:rowId xmlns:a16="http://schemas.microsoft.com/office/drawing/2014/main" val="10004"/>
                  </a:ext>
                </a:extLst>
              </a:tr>
              <a:tr h="392165">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Anti-retroviral therapy and opioid agonist treatment</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008000"/>
                          </a:solidFill>
                          <a:effectLst/>
                        </a:rPr>
                        <a:t>Medication for opioid use disorders</a:t>
                      </a:r>
                      <a:endParaRPr lang="en-US" sz="1800" dirty="0">
                        <a:solidFill>
                          <a:srgbClr val="008000"/>
                        </a:solidFill>
                        <a:effectLst/>
                        <a:latin typeface="+mn-lt"/>
                        <a:ea typeface="Times New Roman"/>
                        <a:cs typeface="Times New Roman"/>
                      </a:endParaRPr>
                    </a:p>
                  </a:txBody>
                  <a:tcPr marL="73025" marR="73025"/>
                </a:tc>
                <a:extLst>
                  <a:ext uri="{0D108BD9-81ED-4DB2-BD59-A6C34878D82A}">
                    <a16:rowId xmlns:a16="http://schemas.microsoft.com/office/drawing/2014/main" val="10005"/>
                  </a:ext>
                </a:extLst>
              </a:tr>
              <a:tr h="541510">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dirty="0">
                          <a:effectLst/>
                        </a:rPr>
                        <a:t>Comprehensive, collaborative, longitudinal care for individuals with HIV infection </a:t>
                      </a:r>
                      <a:endParaRPr lang="en-US" sz="1800" dirty="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FF00"/>
                          </a:solidFill>
                          <a:effectLst/>
                        </a:rPr>
                        <a:t>Comprehensive, collaborative, longitudinal care for individuals with addictions</a:t>
                      </a:r>
                      <a:endParaRPr lang="en-US" sz="1800" dirty="0">
                        <a:solidFill>
                          <a:srgbClr val="FFFF00"/>
                        </a:solidFill>
                        <a:effectLst/>
                        <a:latin typeface="+mn-lt"/>
                        <a:ea typeface="Times New Roman"/>
                        <a:cs typeface="Times New Roman"/>
                      </a:endParaRPr>
                    </a:p>
                  </a:txBody>
                  <a:tcPr marL="73025" marR="73025"/>
                </a:tc>
                <a:extLst>
                  <a:ext uri="{0D108BD9-81ED-4DB2-BD59-A6C34878D82A}">
                    <a16:rowId xmlns:a16="http://schemas.microsoft.com/office/drawing/2014/main" val="10006"/>
                  </a:ext>
                </a:extLst>
              </a:tr>
              <a:tr h="763916">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a:effectLst/>
                        </a:rPr>
                        <a:t>Coordinated prevention and treatment strategy across public health and the healthcare system</a:t>
                      </a:r>
                      <a:endParaRPr lang="en-US" sz="180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FF00"/>
                          </a:solidFill>
                          <a:effectLst/>
                        </a:rPr>
                        <a:t>Coordinated prevention and treatment strategy across criminal justice, law enforcement, public health and healthcare systems</a:t>
                      </a:r>
                      <a:endParaRPr lang="en-US" sz="1800" dirty="0">
                        <a:solidFill>
                          <a:srgbClr val="FFFF00"/>
                        </a:solidFill>
                        <a:effectLst/>
                        <a:latin typeface="+mn-lt"/>
                        <a:ea typeface="Times New Roman"/>
                        <a:cs typeface="Times New Roman"/>
                      </a:endParaRPr>
                    </a:p>
                  </a:txBody>
                  <a:tcPr marL="73025" marR="73025"/>
                </a:tc>
                <a:extLst>
                  <a:ext uri="{0D108BD9-81ED-4DB2-BD59-A6C34878D82A}">
                    <a16:rowId xmlns:a16="http://schemas.microsoft.com/office/drawing/2014/main" val="10007"/>
                  </a:ext>
                </a:extLst>
              </a:tr>
              <a:tr h="763916">
                <a:tc vMerge="1">
                  <a:txBody>
                    <a:bodyPr/>
                    <a:lstStyle/>
                    <a:p>
                      <a:endParaRPr lang="en-US" dirty="0"/>
                    </a:p>
                  </a:txBody>
                  <a:tcPr/>
                </a:tc>
                <a:tc>
                  <a:txBody>
                    <a:bodyPr/>
                    <a:lstStyle/>
                    <a:p>
                      <a:pPr marL="342900" marR="0" lvl="0" indent="-342900">
                        <a:lnSpc>
                          <a:spcPct val="115000"/>
                        </a:lnSpc>
                        <a:spcBef>
                          <a:spcPts val="0"/>
                        </a:spcBef>
                        <a:spcAft>
                          <a:spcPts val="0"/>
                        </a:spcAft>
                        <a:buFont typeface="Symbol"/>
                        <a:buChar char=""/>
                      </a:pPr>
                      <a:r>
                        <a:rPr lang="en-US" sz="1800" dirty="0">
                          <a:effectLst/>
                        </a:rPr>
                        <a:t>Major funding across public health and the healthcare system of evidence-based interventions</a:t>
                      </a:r>
                      <a:endParaRPr lang="en-US" sz="1800" dirty="0">
                        <a:effectLst/>
                        <a:latin typeface="+mn-lt"/>
                        <a:ea typeface="Times New Roman"/>
                        <a:cs typeface="Times New Roman"/>
                      </a:endParaRPr>
                    </a:p>
                  </a:txBody>
                  <a:tcPr marL="73025" marR="73025"/>
                </a:tc>
                <a:tc>
                  <a:txBody>
                    <a:bodyPr/>
                    <a:lstStyle/>
                    <a:p>
                      <a:pPr marL="342900" marR="0" lvl="0" indent="-342900">
                        <a:lnSpc>
                          <a:spcPct val="115000"/>
                        </a:lnSpc>
                        <a:spcBef>
                          <a:spcPts val="0"/>
                        </a:spcBef>
                        <a:spcAft>
                          <a:spcPts val="0"/>
                        </a:spcAft>
                        <a:buFont typeface="Symbol"/>
                        <a:buChar char=""/>
                      </a:pPr>
                      <a:r>
                        <a:rPr lang="en-US" sz="1800" dirty="0">
                          <a:solidFill>
                            <a:srgbClr val="FF6600"/>
                          </a:solidFill>
                          <a:effectLst/>
                        </a:rPr>
                        <a:t>Major funding across criminal justice, law enforcement, public health and healthcare systems of evidence-based interventions</a:t>
                      </a:r>
                      <a:endParaRPr lang="en-US" sz="1800" dirty="0">
                        <a:solidFill>
                          <a:srgbClr val="FF6600"/>
                        </a:solidFill>
                        <a:effectLst/>
                        <a:latin typeface="+mn-lt"/>
                        <a:ea typeface="Times New Roman"/>
                        <a:cs typeface="Times New Roman"/>
                      </a:endParaRPr>
                    </a:p>
                  </a:txBody>
                  <a:tcPr marL="73025" marR="73025"/>
                </a:tc>
                <a:extLst>
                  <a:ext uri="{0D108BD9-81ED-4DB2-BD59-A6C34878D82A}">
                    <a16:rowId xmlns:a16="http://schemas.microsoft.com/office/drawing/2014/main" val="10008"/>
                  </a:ext>
                </a:extLst>
              </a:tr>
            </a:tbl>
          </a:graphicData>
        </a:graphic>
      </p:graphicFrame>
      <p:sp>
        <p:nvSpPr>
          <p:cNvPr id="7" name="TextBox 6"/>
          <p:cNvSpPr txBox="1"/>
          <p:nvPr/>
        </p:nvSpPr>
        <p:spPr>
          <a:xfrm>
            <a:off x="740780" y="6403740"/>
            <a:ext cx="4091926" cy="369332"/>
          </a:xfrm>
          <a:prstGeom prst="rect">
            <a:avLst/>
          </a:prstGeom>
          <a:noFill/>
        </p:spPr>
        <p:txBody>
          <a:bodyPr wrap="square" rtlCol="0">
            <a:spAutoFit/>
          </a:bodyPr>
          <a:lstStyle/>
          <a:p>
            <a:r>
              <a:rPr lang="en-US" dirty="0"/>
              <a:t>Walley AY. Preventive Medicine 2015.</a:t>
            </a:r>
          </a:p>
        </p:txBody>
      </p:sp>
    </p:spTree>
    <p:extLst>
      <p:ext uri="{BB962C8B-B14F-4D97-AF65-F5344CB8AC3E}">
        <p14:creationId xmlns:p14="http://schemas.microsoft.com/office/powerpoint/2010/main" val="1301402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500" y="6172200"/>
            <a:ext cx="6777900" cy="738664"/>
          </a:xfrm>
          <a:prstGeom prst="rect">
            <a:avLst/>
          </a:prstGeom>
        </p:spPr>
        <p:txBody>
          <a:bodyPr wrap="square">
            <a:spAutoFit/>
          </a:bodyPr>
          <a:lstStyle/>
          <a:p>
            <a:r>
              <a:rPr lang="fr-FR" sz="1400" dirty="0">
                <a:solidFill>
                  <a:srgbClr val="06204C"/>
                </a:solidFill>
              </a:rPr>
              <a:t>Marshall, B. et al. (2011). </a:t>
            </a:r>
            <a:r>
              <a:rPr lang="en-US" sz="1400" dirty="0">
                <a:solidFill>
                  <a:srgbClr val="06204C"/>
                </a:solidFill>
              </a:rPr>
              <a:t>Reduction in overdose mortality after the opening of </a:t>
            </a:r>
          </a:p>
          <a:p>
            <a:r>
              <a:rPr lang="en-US" sz="1400" dirty="0">
                <a:solidFill>
                  <a:srgbClr val="06204C"/>
                </a:solidFill>
              </a:rPr>
              <a:t>North America’s first medically supervised safer injecting facility: a retrospective </a:t>
            </a:r>
          </a:p>
          <a:p>
            <a:r>
              <a:rPr lang="en-US" sz="1400" dirty="0">
                <a:solidFill>
                  <a:srgbClr val="06204C"/>
                </a:solidFill>
              </a:rPr>
              <a:t>population-based study.</a:t>
            </a:r>
            <a:r>
              <a:rPr lang="fr-FR" sz="1400" dirty="0">
                <a:solidFill>
                  <a:srgbClr val="06204C"/>
                </a:solidFill>
              </a:rPr>
              <a:t> </a:t>
            </a:r>
            <a:r>
              <a:rPr lang="fr-FR" sz="1400" i="1" dirty="0">
                <a:solidFill>
                  <a:srgbClr val="06204C"/>
                </a:solidFill>
              </a:rPr>
              <a:t>Lancet</a:t>
            </a:r>
            <a:r>
              <a:rPr lang="fr-FR" sz="1400" dirty="0">
                <a:solidFill>
                  <a:srgbClr val="06204C"/>
                </a:solidFill>
              </a:rPr>
              <a:t>, </a:t>
            </a:r>
            <a:r>
              <a:rPr lang="fr-FR" sz="1400" i="1" dirty="0">
                <a:solidFill>
                  <a:srgbClr val="06204C"/>
                </a:solidFill>
              </a:rPr>
              <a:t>377</a:t>
            </a:r>
            <a:r>
              <a:rPr lang="fr-FR" sz="1400" dirty="0">
                <a:solidFill>
                  <a:srgbClr val="06204C"/>
                </a:solidFill>
              </a:rPr>
              <a:t>(9775):1429-37.</a:t>
            </a:r>
            <a:endParaRPr lang="en-US" sz="1400" dirty="0">
              <a:solidFill>
                <a:srgbClr val="06204C"/>
              </a:solidFill>
            </a:endParaRPr>
          </a:p>
        </p:txBody>
      </p:sp>
      <p:sp>
        <p:nvSpPr>
          <p:cNvPr id="6" name="TextBox 5"/>
          <p:cNvSpPr txBox="1"/>
          <p:nvPr/>
        </p:nvSpPr>
        <p:spPr>
          <a:xfrm>
            <a:off x="609457" y="1143000"/>
            <a:ext cx="4648343" cy="4093428"/>
          </a:xfrm>
          <a:prstGeom prst="rect">
            <a:avLst/>
          </a:prstGeom>
          <a:noFill/>
          <a:ln>
            <a:noFill/>
          </a:ln>
        </p:spPr>
        <p:txBody>
          <a:bodyPr wrap="square" rtlCol="0">
            <a:spAutoFit/>
          </a:bodyPr>
          <a:lstStyle/>
          <a:p>
            <a:r>
              <a:rPr lang="en-US" sz="2200" b="1" dirty="0"/>
              <a:t>Methods: </a:t>
            </a:r>
            <a:r>
              <a:rPr lang="en-US" sz="2200" dirty="0"/>
              <a:t>Population-based overdose mortality rates were examined in the 500m surrounding the SIF before and after its opening and compared with before and after rates in the rest of the city of Vancouver. </a:t>
            </a:r>
          </a:p>
          <a:p>
            <a:endParaRPr lang="en-US" sz="2200" dirty="0"/>
          </a:p>
          <a:p>
            <a:r>
              <a:rPr lang="en-US" sz="2200" b="1" dirty="0"/>
              <a:t>Results: </a:t>
            </a:r>
            <a:r>
              <a:rPr lang="en-US" sz="2200" dirty="0"/>
              <a:t>In the area around the SIF overdose mortality </a:t>
            </a:r>
            <a:r>
              <a:rPr lang="en-US" sz="2200" b="1" dirty="0">
                <a:solidFill>
                  <a:srgbClr val="0EABF8"/>
                </a:solidFill>
              </a:rPr>
              <a:t>decreased 35%</a:t>
            </a:r>
            <a:r>
              <a:rPr lang="en-US" sz="2200" b="1" dirty="0"/>
              <a:t>, </a:t>
            </a:r>
            <a:r>
              <a:rPr lang="en-US" sz="2200" dirty="0"/>
              <a:t>compared with a 9.3% reduction in the rest of the city.</a:t>
            </a:r>
          </a:p>
          <a:p>
            <a:endParaRPr lang="en-US" dirty="0"/>
          </a:p>
        </p:txBody>
      </p:sp>
      <p:pic>
        <p:nvPicPr>
          <p:cNvPr id="3" name="Picture 2"/>
          <p:cNvPicPr>
            <a:picLocks noChangeAspect="1"/>
          </p:cNvPicPr>
          <p:nvPr/>
        </p:nvPicPr>
        <p:blipFill>
          <a:blip r:embed="rId2"/>
          <a:stretch>
            <a:fillRect/>
          </a:stretch>
        </p:blipFill>
        <p:spPr>
          <a:xfrm>
            <a:off x="5410056" y="990600"/>
            <a:ext cx="6472121" cy="5128710"/>
          </a:xfrm>
          <a:prstGeom prst="rect">
            <a:avLst/>
          </a:prstGeom>
        </p:spPr>
      </p:pic>
      <p:grpSp>
        <p:nvGrpSpPr>
          <p:cNvPr id="8" name="Group 7"/>
          <p:cNvGrpSpPr/>
          <p:nvPr/>
        </p:nvGrpSpPr>
        <p:grpSpPr>
          <a:xfrm>
            <a:off x="1188156" y="5029200"/>
            <a:ext cx="2850444" cy="1465042"/>
            <a:chOff x="4529667" y="4981222"/>
            <a:chExt cx="2850444" cy="1465042"/>
          </a:xfrm>
        </p:grpSpPr>
        <p:sp>
          <p:nvSpPr>
            <p:cNvPr id="9" name="TextBox 8"/>
            <p:cNvSpPr txBox="1"/>
            <p:nvPr/>
          </p:nvSpPr>
          <p:spPr>
            <a:xfrm>
              <a:off x="4529667" y="5830711"/>
              <a:ext cx="2850444" cy="615553"/>
            </a:xfrm>
            <a:prstGeom prst="rect">
              <a:avLst/>
            </a:prstGeom>
            <a:noFill/>
          </p:spPr>
          <p:txBody>
            <a:bodyPr wrap="square" rtlCol="0">
              <a:spAutoFit/>
            </a:bodyPr>
            <a:lstStyle/>
            <a:p>
              <a:pPr algn="ctr"/>
              <a:r>
                <a:rPr lang="en-US" sz="1600" dirty="0"/>
                <a:t>Slide courtesy of Jessie Gaeta</a:t>
              </a:r>
            </a:p>
            <a:p>
              <a:pPr algn="ctr"/>
              <a:endParaRPr lang="en-US" dirty="0"/>
            </a:p>
          </p:txBody>
        </p:sp>
        <p:pic>
          <p:nvPicPr>
            <p:cNvPr id="10" name="Picture 9"/>
            <p:cNvPicPr>
              <a:picLocks noChangeAspect="1"/>
            </p:cNvPicPr>
            <p:nvPr/>
          </p:nvPicPr>
          <p:blipFill>
            <a:blip r:embed="rId3"/>
            <a:stretch>
              <a:fillRect/>
            </a:stretch>
          </p:blipFill>
          <p:spPr>
            <a:xfrm>
              <a:off x="4910524" y="4981222"/>
              <a:ext cx="2160554" cy="898877"/>
            </a:xfrm>
            <a:prstGeom prst="rect">
              <a:avLst/>
            </a:prstGeom>
          </p:spPr>
        </p:pic>
      </p:grpSp>
      <p:sp>
        <p:nvSpPr>
          <p:cNvPr id="11" name="Rectangle 2"/>
          <p:cNvSpPr txBox="1">
            <a:spLocks noChangeArrowheads="1"/>
          </p:cNvSpPr>
          <p:nvPr/>
        </p:nvSpPr>
        <p:spPr>
          <a:xfrm>
            <a:off x="609600" y="304800"/>
            <a:ext cx="8534400"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dirty="0">
                <a:latin typeface="+mn-lt"/>
              </a:rPr>
              <a:t>SIFs Reduce Overdose Mortality</a:t>
            </a:r>
          </a:p>
        </p:txBody>
      </p:sp>
    </p:spTree>
    <p:extLst>
      <p:ext uri="{BB962C8B-B14F-4D97-AF65-F5344CB8AC3E}">
        <p14:creationId xmlns:p14="http://schemas.microsoft.com/office/powerpoint/2010/main" val="140575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6875"/>
            <a:ext cx="10515600" cy="1325563"/>
          </a:xfrm>
        </p:spPr>
        <p:txBody>
          <a:bodyPr/>
          <a:lstStyle/>
          <a:p>
            <a:r>
              <a:rPr lang="en-US" dirty="0"/>
              <a:t>Active overdose prevention advocacy efforts</a:t>
            </a:r>
          </a:p>
        </p:txBody>
      </p:sp>
      <p:sp>
        <p:nvSpPr>
          <p:cNvPr id="3" name="Content Placeholder 2"/>
          <p:cNvSpPr>
            <a:spLocks noGrp="1"/>
          </p:cNvSpPr>
          <p:nvPr>
            <p:ph idx="1"/>
          </p:nvPr>
        </p:nvSpPr>
        <p:spPr>
          <a:xfrm>
            <a:off x="838200" y="1619250"/>
            <a:ext cx="10515600" cy="4589463"/>
          </a:xfrm>
        </p:spPr>
        <p:txBody>
          <a:bodyPr>
            <a:normAutofit lnSpcReduction="10000"/>
          </a:bodyPr>
          <a:lstStyle/>
          <a:p>
            <a:pPr>
              <a:lnSpc>
                <a:spcPct val="120000"/>
              </a:lnSpc>
            </a:pPr>
            <a:r>
              <a:rPr lang="en-US" dirty="0"/>
              <a:t>Pharmacy access to naloxone rescue kit</a:t>
            </a:r>
          </a:p>
          <a:p>
            <a:pPr>
              <a:lnSpc>
                <a:spcPct val="120000"/>
              </a:lnSpc>
            </a:pPr>
            <a:r>
              <a:rPr lang="en-US" dirty="0"/>
              <a:t>Insurance coverage for naloxone rescue kits regardless of opioid using status</a:t>
            </a:r>
          </a:p>
          <a:p>
            <a:pPr>
              <a:lnSpc>
                <a:spcPct val="120000"/>
              </a:lnSpc>
            </a:pPr>
            <a:r>
              <a:rPr lang="en-US" dirty="0"/>
              <a:t>Integrating naloxone training into Basic Life Support education</a:t>
            </a:r>
          </a:p>
          <a:p>
            <a:pPr>
              <a:lnSpc>
                <a:spcPct val="120000"/>
              </a:lnSpc>
            </a:pPr>
            <a:r>
              <a:rPr lang="en-US" dirty="0"/>
              <a:t>Integration of addiction treatment and harm reduction education into the curriculum</a:t>
            </a:r>
          </a:p>
          <a:p>
            <a:pPr>
              <a:lnSpc>
                <a:spcPct val="120000"/>
              </a:lnSpc>
            </a:pPr>
            <a:r>
              <a:rPr lang="en-US" dirty="0"/>
              <a:t>Safe spaces, drug consumption rooms, supervised infection facilities, heroin maintenance</a:t>
            </a:r>
          </a:p>
        </p:txBody>
      </p:sp>
    </p:spTree>
    <p:extLst>
      <p:ext uri="{BB962C8B-B14F-4D97-AF65-F5344CB8AC3E}">
        <p14:creationId xmlns:p14="http://schemas.microsoft.com/office/powerpoint/2010/main" val="197528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925726" cy="5057480"/>
          </a:xfrm>
        </p:spPr>
        <p:txBody>
          <a:bodyPr>
            <a:normAutofit/>
          </a:bodyPr>
          <a:lstStyle/>
          <a:p>
            <a:r>
              <a:rPr lang="en-US" sz="4000" dirty="0"/>
              <a:t>Scott County, IN HIV outbreak, 2014-2015</a:t>
            </a:r>
          </a:p>
        </p:txBody>
      </p:sp>
      <p:sp>
        <p:nvSpPr>
          <p:cNvPr id="4" name="TextBox 3"/>
          <p:cNvSpPr txBox="1"/>
          <p:nvPr/>
        </p:nvSpPr>
        <p:spPr>
          <a:xfrm>
            <a:off x="1364974" y="6110103"/>
            <a:ext cx="3359889" cy="382772"/>
          </a:xfrm>
          <a:prstGeom prst="rect">
            <a:avLst/>
          </a:prstGeom>
          <a:noFill/>
        </p:spPr>
        <p:txBody>
          <a:bodyPr wrap="square" rtlCol="0">
            <a:spAutoFit/>
          </a:bodyPr>
          <a:lstStyle/>
          <a:p>
            <a:r>
              <a:rPr lang="en-US" dirty="0"/>
              <a:t>Peters et al. NEJM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006" y="189779"/>
            <a:ext cx="6944139" cy="5830872"/>
          </a:xfrm>
          <a:prstGeom prst="rect">
            <a:avLst/>
          </a:prstGeom>
        </p:spPr>
      </p:pic>
    </p:spTree>
    <p:extLst>
      <p:ext uri="{BB962C8B-B14F-4D97-AF65-F5344CB8AC3E}">
        <p14:creationId xmlns:p14="http://schemas.microsoft.com/office/powerpoint/2010/main" val="1719951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a:defRPr/>
            </a:pPr>
            <a:r>
              <a:rPr lang="en-US" sz="2800" dirty="0">
                <a:latin typeface="+mn-lt"/>
                <a:ea typeface="+mj-ea"/>
              </a:rPr>
              <a:t>Law that limits liability and promotes help-seeking, third party prescribing </a:t>
            </a:r>
            <a:br>
              <a:rPr lang="en-US" sz="2800" dirty="0">
                <a:latin typeface="+mn-lt"/>
                <a:ea typeface="+mj-ea"/>
              </a:rPr>
            </a:br>
            <a:r>
              <a:rPr lang="en-US" sz="2800" dirty="0">
                <a:latin typeface="+mn-lt"/>
                <a:ea typeface="+mj-ea"/>
              </a:rPr>
              <a:t>Massachusetts - August 2012:</a:t>
            </a:r>
            <a:endParaRPr lang="en-US" dirty="0">
              <a:ea typeface="+mj-ea"/>
            </a:endParaRPr>
          </a:p>
        </p:txBody>
      </p:sp>
      <p:sp>
        <p:nvSpPr>
          <p:cNvPr id="29699" name="Content Placeholder 2"/>
          <p:cNvSpPr>
            <a:spLocks noGrp="1"/>
          </p:cNvSpPr>
          <p:nvPr>
            <p:ph idx="4294967295"/>
          </p:nvPr>
        </p:nvSpPr>
        <p:spPr/>
        <p:txBody>
          <a:bodyPr>
            <a:normAutofit/>
          </a:bodyPr>
          <a:lstStyle/>
          <a:p>
            <a:pPr marL="0" indent="0">
              <a:buFontTx/>
              <a:buNone/>
            </a:pPr>
            <a:r>
              <a:rPr lang="en-US" sz="1600" b="1">
                <a:latin typeface="Arial" charset="0"/>
              </a:rPr>
              <a:t>Good Samaritan provision</a:t>
            </a:r>
            <a:r>
              <a:rPr lang="en-US" sz="1600">
                <a:latin typeface="Arial" charset="0"/>
              </a:rPr>
              <a:t>: </a:t>
            </a:r>
          </a:p>
          <a:p>
            <a:pPr marL="0" indent="0"/>
            <a:r>
              <a:rPr lang="en-US" sz="1600">
                <a:latin typeface="Arial" charset="0"/>
              </a:rPr>
              <a:t>Protects people who overdose or seek help for someone overdosing from being charged or prosecuted for drug possession</a:t>
            </a:r>
          </a:p>
          <a:p>
            <a:pPr lvl="1"/>
            <a:r>
              <a:rPr lang="en-US" sz="1200">
                <a:latin typeface="Arial" charset="0"/>
              </a:rPr>
              <a:t>Protection does not extend to trafficking or distribution charges</a:t>
            </a:r>
          </a:p>
          <a:p>
            <a:pPr marL="0" indent="0"/>
            <a:endParaRPr lang="en-US" sz="1600">
              <a:latin typeface="Arial" charset="0"/>
            </a:endParaRPr>
          </a:p>
          <a:p>
            <a:pPr marL="0" indent="0">
              <a:buFontTx/>
              <a:buNone/>
            </a:pPr>
            <a:r>
              <a:rPr lang="en-US" sz="1600" b="1">
                <a:latin typeface="Arial" charset="0"/>
              </a:rPr>
              <a:t>Patient protection</a:t>
            </a:r>
            <a:r>
              <a:rPr lang="en-US" sz="1600">
                <a:latin typeface="Arial" charset="0"/>
              </a:rPr>
              <a:t>: </a:t>
            </a:r>
          </a:p>
          <a:p>
            <a:pPr marL="0" indent="0"/>
            <a:r>
              <a:rPr lang="en-US" sz="1600">
                <a:latin typeface="Arial" charset="0"/>
              </a:rPr>
              <a:t>A person acting in good faith may </a:t>
            </a:r>
            <a:r>
              <a:rPr lang="en-US" sz="1600" i="1" u="sng">
                <a:latin typeface="Arial" charset="0"/>
              </a:rPr>
              <a:t>receive a naloxone prescription, possess naloxone and administer naloxone</a:t>
            </a:r>
            <a:r>
              <a:rPr lang="en-US" sz="1600">
                <a:latin typeface="Arial" charset="0"/>
              </a:rPr>
              <a:t> to an individual appearing to experience an opiate-related overdose.</a:t>
            </a:r>
          </a:p>
          <a:p>
            <a:pPr marL="0" indent="0"/>
            <a:endParaRPr lang="en-US" sz="1600">
              <a:latin typeface="Arial" charset="0"/>
            </a:endParaRPr>
          </a:p>
          <a:p>
            <a:pPr marL="0" indent="0">
              <a:buFontTx/>
              <a:buNone/>
            </a:pPr>
            <a:r>
              <a:rPr lang="en-US" sz="1600" b="1">
                <a:latin typeface="Arial" charset="0"/>
              </a:rPr>
              <a:t>Prescriber protection</a:t>
            </a:r>
            <a:r>
              <a:rPr lang="en-US" sz="1600">
                <a:latin typeface="Arial" charset="0"/>
              </a:rPr>
              <a:t>:</a:t>
            </a:r>
          </a:p>
          <a:p>
            <a:pPr marL="0" indent="0"/>
            <a:r>
              <a:rPr lang="en-US" sz="1600">
                <a:latin typeface="Arial" charset="0"/>
              </a:rPr>
              <a:t>Naloxone or other opioid antagonist </a:t>
            </a:r>
            <a:r>
              <a:rPr lang="en-US" sz="1600" i="1" u="sng">
                <a:latin typeface="Arial" charset="0"/>
              </a:rPr>
              <a:t>may lawfully be prescribed and dispensed to a person at risk of experiencing an opiate-related overdose or a family member, friend or other person</a:t>
            </a:r>
            <a:r>
              <a:rPr lang="en-US" sz="1600">
                <a:latin typeface="Arial" charset="0"/>
              </a:rPr>
              <a:t> in a position to assist a person at risk of experiencing an opiate-related overdose. For purposes of this chapter and chapter 112, any such prescription shall be regarded as being issued for a legitimate medical purpose in the usual course of professional practice.</a:t>
            </a:r>
          </a:p>
        </p:txBody>
      </p:sp>
    </p:spTree>
    <p:extLst>
      <p:ext uri="{BB962C8B-B14F-4D97-AF65-F5344CB8AC3E}">
        <p14:creationId xmlns:p14="http://schemas.microsoft.com/office/powerpoint/2010/main" val="964415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creen Shot 2015-12-02 at 9.17.30 AM.png"/>
          <p:cNvPicPr>
            <a:picLocks noChangeAspect="1"/>
          </p:cNvPicPr>
          <p:nvPr/>
        </p:nvPicPr>
        <p:blipFill>
          <a:blip r:embed="rId2"/>
          <a:srcRect t="9612" b="5470"/>
          <a:stretch>
            <a:fillRect/>
          </a:stretch>
        </p:blipFill>
        <p:spPr bwMode="auto">
          <a:xfrm>
            <a:off x="0" y="0"/>
            <a:ext cx="8494944" cy="6858000"/>
          </a:xfrm>
          <a:prstGeom prst="rect">
            <a:avLst/>
          </a:prstGeom>
          <a:noFill/>
          <a:ln w="9525">
            <a:noFill/>
            <a:miter lim="800000"/>
            <a:headEnd/>
            <a:tailEnd/>
          </a:ln>
        </p:spPr>
      </p:pic>
      <p:sp>
        <p:nvSpPr>
          <p:cNvPr id="17410" name="TextBox 2"/>
          <p:cNvSpPr txBox="1">
            <a:spLocks noChangeArrowheads="1"/>
          </p:cNvSpPr>
          <p:nvPr/>
        </p:nvSpPr>
        <p:spPr bwMode="auto">
          <a:xfrm>
            <a:off x="4736353" y="389127"/>
            <a:ext cx="7291294" cy="3108544"/>
          </a:xfrm>
          <a:prstGeom prst="rect">
            <a:avLst/>
          </a:prstGeom>
          <a:solidFill>
            <a:schemeClr val="bg1"/>
          </a:solidFill>
          <a:ln w="9525">
            <a:solidFill>
              <a:schemeClr val="accent1"/>
            </a:solidFill>
            <a:miter lim="800000"/>
            <a:headEnd/>
            <a:tailEnd/>
          </a:ln>
        </p:spPr>
        <p:txBody>
          <a:bodyPr wrap="square">
            <a:spAutoFit/>
          </a:bodyPr>
          <a:lstStyle/>
          <a:p>
            <a:r>
              <a:rPr lang="en-US" sz="3200" dirty="0"/>
              <a:t>Updated Opioid-Associated Life Threatening Emergency (ADULT) Algorithm </a:t>
            </a:r>
          </a:p>
          <a:p>
            <a:endParaRPr lang="en-US" sz="3200" dirty="0"/>
          </a:p>
          <a:p>
            <a:r>
              <a:rPr lang="en-US" sz="3200" dirty="0"/>
              <a:t>American Heart Association Guidelines October 2015</a:t>
            </a:r>
          </a:p>
          <a:p>
            <a:r>
              <a:rPr lang="en-US" dirty="0"/>
              <a:t>https://</a:t>
            </a:r>
            <a:r>
              <a:rPr lang="en-US" dirty="0" err="1"/>
              <a:t>eccguidelines.heart.org</a:t>
            </a:r>
            <a:r>
              <a:rPr lang="en-US" dirty="0"/>
              <a:t>/</a:t>
            </a:r>
            <a:r>
              <a:rPr lang="en-US" dirty="0" err="1"/>
              <a:t>wp</a:t>
            </a:r>
            <a:r>
              <a:rPr lang="en-US" dirty="0"/>
              <a:t>-content/uploads/2015/10/2015-AHA-Guidelines-Highlights-English.pdf</a:t>
            </a:r>
          </a:p>
        </p:txBody>
      </p:sp>
    </p:spTree>
    <p:extLst>
      <p:ext uri="{BB962C8B-B14F-4D97-AF65-F5344CB8AC3E}">
        <p14:creationId xmlns:p14="http://schemas.microsoft.com/office/powerpoint/2010/main" val="1131673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09600" y="533400"/>
            <a:ext cx="10972800" cy="1066800"/>
          </a:xfrm>
        </p:spPr>
        <p:txBody>
          <a:bodyPr>
            <a:normAutofit/>
          </a:bodyPr>
          <a:lstStyle/>
          <a:p>
            <a:pPr eaLnBrk="1" hangingPunct="1">
              <a:defRPr/>
            </a:pPr>
            <a:r>
              <a:rPr lang="en-US" sz="3200" dirty="0"/>
              <a:t>Overdose Education and Naloxone Rescue</a:t>
            </a:r>
          </a:p>
        </p:txBody>
      </p:sp>
      <p:sp>
        <p:nvSpPr>
          <p:cNvPr id="77827" name="Rectangle 3"/>
          <p:cNvSpPr>
            <a:spLocks noGrp="1" noChangeArrowheads="1"/>
          </p:cNvSpPr>
          <p:nvPr>
            <p:ph type="body" idx="4294967295"/>
          </p:nvPr>
        </p:nvSpPr>
        <p:spPr>
          <a:xfrm>
            <a:off x="609600" y="1419412"/>
            <a:ext cx="10972800" cy="3361764"/>
          </a:xfrm>
        </p:spPr>
        <p:txBody>
          <a:bodyPr numCol="2">
            <a:normAutofit/>
          </a:bodyPr>
          <a:lstStyle/>
          <a:p>
            <a:pPr marL="0" indent="0" eaLnBrk="1" hangingPunct="1">
              <a:lnSpc>
                <a:spcPct val="90000"/>
              </a:lnSpc>
              <a:buFontTx/>
              <a:buNone/>
            </a:pPr>
            <a:r>
              <a:rPr lang="en-US" sz="1900" dirty="0">
                <a:latin typeface="Arial" charset="0"/>
              </a:rPr>
              <a:t>What people need to know:</a:t>
            </a:r>
          </a:p>
          <a:p>
            <a:pPr marL="0" indent="0" eaLnBrk="1" hangingPunct="1">
              <a:lnSpc>
                <a:spcPct val="90000"/>
              </a:lnSpc>
              <a:buFontTx/>
              <a:buAutoNum type="arabicPeriod"/>
            </a:pPr>
            <a:r>
              <a:rPr lang="en-US" sz="1900" dirty="0">
                <a:latin typeface="Arial" charset="0"/>
              </a:rPr>
              <a:t>Prevention - the risks:</a:t>
            </a:r>
          </a:p>
          <a:p>
            <a:pPr lvl="1" eaLnBrk="1" hangingPunct="1">
              <a:lnSpc>
                <a:spcPct val="90000"/>
              </a:lnSpc>
            </a:pPr>
            <a:r>
              <a:rPr lang="en-US" sz="1500" dirty="0">
                <a:latin typeface="Arial" charset="0"/>
              </a:rPr>
              <a:t>Mixing substances</a:t>
            </a:r>
          </a:p>
          <a:p>
            <a:pPr lvl="1" eaLnBrk="1" hangingPunct="1">
              <a:lnSpc>
                <a:spcPct val="90000"/>
              </a:lnSpc>
            </a:pPr>
            <a:r>
              <a:rPr lang="en-US" sz="1500" dirty="0">
                <a:latin typeface="Arial" charset="0"/>
              </a:rPr>
              <a:t>Abstinence- low tolerance </a:t>
            </a:r>
          </a:p>
          <a:p>
            <a:pPr lvl="1" eaLnBrk="1" hangingPunct="1">
              <a:lnSpc>
                <a:spcPct val="90000"/>
              </a:lnSpc>
            </a:pPr>
            <a:r>
              <a:rPr lang="en-US" sz="1500" dirty="0">
                <a:latin typeface="Arial" charset="0"/>
              </a:rPr>
              <a:t>Using alone</a:t>
            </a:r>
          </a:p>
          <a:p>
            <a:pPr lvl="1" eaLnBrk="1" hangingPunct="1">
              <a:lnSpc>
                <a:spcPct val="90000"/>
              </a:lnSpc>
            </a:pPr>
            <a:r>
              <a:rPr lang="en-US" sz="1500" dirty="0">
                <a:latin typeface="Arial" charset="0"/>
              </a:rPr>
              <a:t>Unknown source</a:t>
            </a:r>
          </a:p>
          <a:p>
            <a:pPr lvl="1" eaLnBrk="1" hangingPunct="1">
              <a:lnSpc>
                <a:spcPct val="90000"/>
              </a:lnSpc>
            </a:pPr>
            <a:r>
              <a:rPr lang="en-US" sz="1500" dirty="0">
                <a:latin typeface="Arial" charset="0"/>
              </a:rPr>
              <a:t>Chronic medical disease</a:t>
            </a:r>
          </a:p>
          <a:p>
            <a:pPr lvl="1" eaLnBrk="1" hangingPunct="1">
              <a:lnSpc>
                <a:spcPct val="90000"/>
              </a:lnSpc>
            </a:pPr>
            <a:r>
              <a:rPr lang="en-US" sz="1500" dirty="0">
                <a:latin typeface="Arial" charset="0"/>
              </a:rPr>
              <a:t>Long acting opioids last longer</a:t>
            </a:r>
          </a:p>
          <a:p>
            <a:pPr marL="0" indent="0" eaLnBrk="1" hangingPunct="1">
              <a:lnSpc>
                <a:spcPct val="90000"/>
              </a:lnSpc>
              <a:buFontTx/>
              <a:buAutoNum type="arabicPeriod"/>
            </a:pPr>
            <a:r>
              <a:rPr lang="en-US" sz="1900" dirty="0">
                <a:latin typeface="Arial" charset="0"/>
              </a:rPr>
              <a:t>Recognition</a:t>
            </a:r>
          </a:p>
          <a:p>
            <a:pPr lvl="1" eaLnBrk="1" hangingPunct="1">
              <a:lnSpc>
                <a:spcPct val="90000"/>
              </a:lnSpc>
            </a:pPr>
            <a:r>
              <a:rPr lang="en-US" sz="1500" dirty="0">
                <a:latin typeface="Arial" charset="0"/>
              </a:rPr>
              <a:t>Unresponsive to sternal rub with slowed breathing</a:t>
            </a:r>
          </a:p>
          <a:p>
            <a:pPr lvl="1" eaLnBrk="1" hangingPunct="1">
              <a:lnSpc>
                <a:spcPct val="90000"/>
              </a:lnSpc>
            </a:pPr>
            <a:r>
              <a:rPr lang="en-US" sz="1500" dirty="0">
                <a:latin typeface="Arial" charset="0"/>
              </a:rPr>
              <a:t>Blue lips, pinpoint pupils</a:t>
            </a:r>
          </a:p>
          <a:p>
            <a:pPr marL="0" indent="0" eaLnBrk="1" hangingPunct="1">
              <a:lnSpc>
                <a:spcPct val="90000"/>
              </a:lnSpc>
              <a:buFontTx/>
              <a:buAutoNum type="arabicPeriod"/>
            </a:pPr>
            <a:r>
              <a:rPr lang="en-US" sz="1900" dirty="0">
                <a:latin typeface="Arial" charset="0"/>
              </a:rPr>
              <a:t>Response - What to do</a:t>
            </a:r>
          </a:p>
          <a:p>
            <a:pPr lvl="1" eaLnBrk="1" hangingPunct="1">
              <a:lnSpc>
                <a:spcPct val="90000"/>
              </a:lnSpc>
              <a:buFont typeface="Arial" charset="0"/>
              <a:buChar char="•"/>
            </a:pPr>
            <a:r>
              <a:rPr lang="en-US" sz="1500" dirty="0">
                <a:latin typeface="Arial" charset="0"/>
              </a:rPr>
              <a:t>Call for help</a:t>
            </a:r>
          </a:p>
          <a:p>
            <a:pPr lvl="1" eaLnBrk="1" hangingPunct="1">
              <a:lnSpc>
                <a:spcPct val="90000"/>
              </a:lnSpc>
              <a:buFont typeface="Arial" charset="0"/>
              <a:buChar char="•"/>
            </a:pPr>
            <a:r>
              <a:rPr lang="en-US" sz="1500" dirty="0">
                <a:latin typeface="Arial" charset="0"/>
              </a:rPr>
              <a:t>Rescue breathe</a:t>
            </a:r>
          </a:p>
          <a:p>
            <a:pPr lvl="1" eaLnBrk="1" hangingPunct="1">
              <a:lnSpc>
                <a:spcPct val="90000"/>
              </a:lnSpc>
              <a:buFont typeface="Arial" charset="0"/>
              <a:buChar char="•"/>
            </a:pPr>
            <a:r>
              <a:rPr lang="en-US" sz="1500" dirty="0">
                <a:latin typeface="Arial" charset="0"/>
              </a:rPr>
              <a:t>Administer naloxone, continue breathing</a:t>
            </a:r>
          </a:p>
          <a:p>
            <a:pPr lvl="1" eaLnBrk="1" hangingPunct="1">
              <a:lnSpc>
                <a:spcPct val="90000"/>
              </a:lnSpc>
              <a:buFont typeface="Arial" charset="0"/>
              <a:buChar char="•"/>
            </a:pPr>
            <a:r>
              <a:rPr lang="en-US" sz="1500" dirty="0">
                <a:latin typeface="Arial" charset="0"/>
              </a:rPr>
              <a:t>Recovery position</a:t>
            </a:r>
          </a:p>
          <a:p>
            <a:pPr lvl="1" eaLnBrk="1" hangingPunct="1">
              <a:lnSpc>
                <a:spcPct val="90000"/>
              </a:lnSpc>
              <a:buFont typeface="Arial" charset="0"/>
              <a:buChar char="•"/>
            </a:pPr>
            <a:r>
              <a:rPr lang="en-US" sz="1500" dirty="0">
                <a:latin typeface="Arial" charset="0"/>
              </a:rPr>
              <a:t>Stay until help arrives                                                                                                                                                                                                                                                                                                                                                                                                                                                                                                                                                                                                                                                                                                                                                                                                                                                                       </a:t>
            </a:r>
          </a:p>
        </p:txBody>
      </p:sp>
      <p:pic>
        <p:nvPicPr>
          <p:cNvPr id="5" name="Picture 2" descr="http://www.bostonglobe.com/rf/image_r/Boston/2011-2020/2013/02/28/BostonGlobe.com/HealthScience/Images/IMG_1898.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801" y="4247784"/>
            <a:ext cx="2280024" cy="1468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418" y="3409583"/>
            <a:ext cx="2184399"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Content Placeholder 4" descr="em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722464" y="4400183"/>
            <a:ext cx="1834403" cy="1371600"/>
          </a:xfrm>
          <a:prstGeom prst="rect">
            <a:avLst/>
          </a:prstGeom>
        </p:spPr>
      </p:pic>
      <p:sp>
        <p:nvSpPr>
          <p:cNvPr id="2" name="Rectangle 1"/>
          <p:cNvSpPr/>
          <p:nvPr/>
        </p:nvSpPr>
        <p:spPr>
          <a:xfrm>
            <a:off x="268942" y="5995942"/>
            <a:ext cx="4900706" cy="646331"/>
          </a:xfrm>
          <a:prstGeom prst="rect">
            <a:avLst/>
          </a:prstGeom>
        </p:spPr>
        <p:txBody>
          <a:bodyPr wrap="square">
            <a:spAutoFit/>
          </a:bodyPr>
          <a:lstStyle/>
          <a:p>
            <a:pPr algn="ctr"/>
            <a:r>
              <a:rPr lang="en-US" dirty="0">
                <a:solidFill>
                  <a:srgbClr val="512C5A"/>
                </a:solidFill>
                <a:hlinkClick r:id="rId6"/>
              </a:rPr>
              <a:t>Patient education videos and materials at prescribetoprevent.org</a:t>
            </a:r>
            <a:endParaRPr lang="en-US" dirty="0">
              <a:solidFill>
                <a:srgbClr val="512C5A"/>
              </a:solidFill>
            </a:endParaRPr>
          </a:p>
        </p:txBody>
      </p:sp>
      <p:pic>
        <p:nvPicPr>
          <p:cNvPr id="8" name="Picture 7" descr="Screen Shot 2016-03-14 at 5.50.54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6258" y="4743823"/>
            <a:ext cx="2874059" cy="1111146"/>
          </a:xfrm>
          <a:prstGeom prst="rect">
            <a:avLst/>
          </a:prstGeom>
        </p:spPr>
      </p:pic>
    </p:spTree>
    <p:extLst>
      <p:ext uri="{BB962C8B-B14F-4D97-AF65-F5344CB8AC3E}">
        <p14:creationId xmlns:p14="http://schemas.microsoft.com/office/powerpoint/2010/main" val="2636720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Screen Shot 2015-05-04 at 6.51.1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1842" y="625216"/>
            <a:ext cx="9626456"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2"/>
          <p:cNvSpPr>
            <a:spLocks noChangeArrowheads="1"/>
          </p:cNvSpPr>
          <p:nvPr/>
        </p:nvSpPr>
        <p:spPr bwMode="auto">
          <a:xfrm>
            <a:off x="4376615" y="2106231"/>
            <a:ext cx="42398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t>MMWR / May 1, 2015 / Vol. 64 / No. 16</a:t>
            </a:r>
          </a:p>
        </p:txBody>
      </p:sp>
      <p:sp>
        <p:nvSpPr>
          <p:cNvPr id="74755" name="TextBox 3"/>
          <p:cNvSpPr txBox="1">
            <a:spLocks noChangeArrowheads="1"/>
          </p:cNvSpPr>
          <p:nvPr/>
        </p:nvSpPr>
        <p:spPr bwMode="auto">
          <a:xfrm>
            <a:off x="1172308" y="3126155"/>
            <a:ext cx="9104923" cy="355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buFont typeface="Arial" charset="0"/>
              <a:buChar char="•"/>
            </a:pPr>
            <a:r>
              <a:rPr lang="en-US" sz="1800" dirty="0"/>
              <a:t>135 (129 confirmed, 6 prelim) infections in community of 4200 – Jan-April 2015</a:t>
            </a:r>
          </a:p>
          <a:p>
            <a:pPr eaLnBrk="1" hangingPunct="1">
              <a:spcBef>
                <a:spcPts val="600"/>
              </a:spcBef>
              <a:buFont typeface="Arial" charset="0"/>
              <a:buChar char="•"/>
            </a:pPr>
            <a:r>
              <a:rPr lang="en-US" sz="1800" dirty="0"/>
              <a:t>55% male, age range 18-57</a:t>
            </a:r>
          </a:p>
          <a:p>
            <a:pPr eaLnBrk="1" hangingPunct="1">
              <a:spcBef>
                <a:spcPts val="600"/>
              </a:spcBef>
              <a:buFont typeface="Arial" charset="0"/>
              <a:buChar char="•"/>
            </a:pPr>
            <a:r>
              <a:rPr lang="en-US" sz="1800" dirty="0"/>
              <a:t>80% acknowledge IDU, 3% deny IDU</a:t>
            </a:r>
          </a:p>
          <a:p>
            <a:pPr lvl="1" eaLnBrk="1" hangingPunct="1">
              <a:spcBef>
                <a:spcPts val="600"/>
              </a:spcBef>
              <a:buFont typeface="Arial" charset="0"/>
              <a:buChar char="•"/>
            </a:pPr>
            <a:r>
              <a:rPr lang="en-US" sz="1800" dirty="0"/>
              <a:t>All PWIDs report </a:t>
            </a:r>
            <a:r>
              <a:rPr lang="en-US" sz="1800" dirty="0" err="1"/>
              <a:t>oxymorphone</a:t>
            </a:r>
            <a:r>
              <a:rPr lang="en-US" sz="1800" dirty="0"/>
              <a:t> tablets as drug of choice</a:t>
            </a:r>
          </a:p>
          <a:p>
            <a:pPr lvl="1" eaLnBrk="1" hangingPunct="1">
              <a:spcBef>
                <a:spcPts val="600"/>
              </a:spcBef>
              <a:buFont typeface="Arial" charset="0"/>
              <a:buChar char="•"/>
            </a:pPr>
            <a:r>
              <a:rPr lang="en-US" sz="1800" dirty="0"/>
              <a:t>Other injection drugs include methamphetamine and heroin</a:t>
            </a:r>
          </a:p>
          <a:p>
            <a:pPr eaLnBrk="1" hangingPunct="1">
              <a:spcBef>
                <a:spcPts val="600"/>
              </a:spcBef>
              <a:buFont typeface="Arial" charset="0"/>
              <a:buChar char="•"/>
            </a:pPr>
            <a:r>
              <a:rPr lang="en-US" sz="1800" dirty="0"/>
              <a:t>84% co-infected with HCV</a:t>
            </a:r>
          </a:p>
          <a:p>
            <a:pPr eaLnBrk="1" hangingPunct="1">
              <a:spcBef>
                <a:spcPts val="600"/>
              </a:spcBef>
              <a:buFont typeface="Arial" charset="0"/>
              <a:buChar char="•"/>
            </a:pPr>
            <a:r>
              <a:rPr lang="en-US" sz="1800" dirty="0"/>
              <a:t>Up to three generations injecting together</a:t>
            </a:r>
          </a:p>
          <a:p>
            <a:pPr eaLnBrk="1" hangingPunct="1">
              <a:spcBef>
                <a:spcPts val="600"/>
              </a:spcBef>
              <a:buFont typeface="Arial" charset="0"/>
              <a:buChar char="•"/>
            </a:pPr>
            <a:r>
              <a:rPr lang="en-US" sz="1800" dirty="0"/>
              <a:t>Crushing and cooking 40mg tablets with frequent sharing of injection equipment</a:t>
            </a:r>
          </a:p>
          <a:p>
            <a:pPr eaLnBrk="1" hangingPunct="1">
              <a:spcBef>
                <a:spcPts val="600"/>
              </a:spcBef>
              <a:buFont typeface="Arial" charset="0"/>
              <a:buChar char="•"/>
            </a:pPr>
            <a:r>
              <a:rPr lang="en-US" sz="1800" dirty="0"/>
              <a:t>Number of injections per day range from 4-15</a:t>
            </a:r>
          </a:p>
          <a:p>
            <a:pPr eaLnBrk="1" hangingPunct="1">
              <a:spcBef>
                <a:spcPts val="600"/>
              </a:spcBef>
              <a:buFont typeface="Arial" charset="0"/>
              <a:buChar char="•"/>
            </a:pPr>
            <a:r>
              <a:rPr lang="en-US" sz="1800" dirty="0"/>
              <a:t>Injection partners range from 1 to 6</a:t>
            </a:r>
          </a:p>
        </p:txBody>
      </p:sp>
      <p:sp>
        <p:nvSpPr>
          <p:cNvPr id="2" name="Rectangle 1"/>
          <p:cNvSpPr/>
          <p:nvPr/>
        </p:nvSpPr>
        <p:spPr>
          <a:xfrm>
            <a:off x="937846" y="573601"/>
            <a:ext cx="10257692" cy="4401205"/>
          </a:xfrm>
          <a:prstGeom prst="rect">
            <a:avLst/>
          </a:prstGeom>
          <a:solidFill>
            <a:schemeClr val="accent2">
              <a:lumMod val="60000"/>
              <a:lumOff val="40000"/>
            </a:schemeClr>
          </a:solidFill>
          <a:ln>
            <a:solidFill>
              <a:schemeClr val="accent2">
                <a:lumMod val="50000"/>
              </a:schemeClr>
            </a:solidFill>
          </a:ln>
        </p:spPr>
        <p:txBody>
          <a:bodyPr wrap="square" anchor="ctr" anchorCtr="0">
            <a:spAutoFit/>
          </a:bodyPr>
          <a:lstStyle/>
          <a:p>
            <a:r>
              <a:rPr lang="en-US" sz="4000" dirty="0"/>
              <a:t>-&gt; March 26, 2015 – Gov. Pence issued emergency order permitting needle-syringe distribution</a:t>
            </a:r>
          </a:p>
          <a:p>
            <a:r>
              <a:rPr lang="en-US" sz="4000" dirty="0"/>
              <a:t>-&gt; May 2015 – Indiana law passed allowing needle-syringe distribution in communities with an HIV epidemic</a:t>
            </a:r>
          </a:p>
          <a:p>
            <a:r>
              <a:rPr lang="en-US" sz="4000" dirty="0"/>
              <a:t>-&gt; Jan 2016 federal funding ban ended</a:t>
            </a:r>
          </a:p>
        </p:txBody>
      </p:sp>
    </p:spTree>
    <p:extLst>
      <p:ext uri="{BB962C8B-B14F-4D97-AF65-F5344CB8AC3E}">
        <p14:creationId xmlns:p14="http://schemas.microsoft.com/office/powerpoint/2010/main" val="166888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1035780" y="156853"/>
            <a:ext cx="10012546" cy="912813"/>
          </a:xfrm>
        </p:spPr>
        <p:txBody>
          <a:bodyPr>
            <a:noAutofit/>
          </a:bodyPr>
          <a:lstStyle/>
          <a:p>
            <a:pPr>
              <a:defRPr/>
            </a:pPr>
            <a:r>
              <a:rPr lang="en-US" sz="3200" dirty="0"/>
              <a:t>Bathrooms are injection facilities: How to make them safer?</a:t>
            </a:r>
          </a:p>
        </p:txBody>
      </p:sp>
      <p:sp>
        <p:nvSpPr>
          <p:cNvPr id="14339" name="Content Placeholder 2"/>
          <p:cNvSpPr>
            <a:spLocks noGrp="1"/>
          </p:cNvSpPr>
          <p:nvPr>
            <p:ph idx="4294967295"/>
          </p:nvPr>
        </p:nvSpPr>
        <p:spPr>
          <a:xfrm>
            <a:off x="609600" y="1107040"/>
            <a:ext cx="5791200" cy="4953000"/>
          </a:xfrm>
        </p:spPr>
        <p:txBody>
          <a:bodyPr>
            <a:normAutofit fontScale="92500" lnSpcReduction="10000"/>
          </a:bodyPr>
          <a:lstStyle/>
          <a:p>
            <a:pPr>
              <a:buNone/>
              <a:defRPr/>
            </a:pPr>
            <a:r>
              <a:rPr lang="en-US" sz="2800" dirty="0"/>
              <a:t>Outfit </a:t>
            </a:r>
            <a:r>
              <a:rPr lang="en-US" sz="2800" dirty="0">
                <a:cs typeface="+mn-cs"/>
              </a:rPr>
              <a:t>bathrooms with:</a:t>
            </a:r>
          </a:p>
          <a:p>
            <a:pPr>
              <a:defRPr/>
            </a:pPr>
            <a:r>
              <a:rPr lang="en-US" sz="2800" dirty="0"/>
              <a:t>Secure b</a:t>
            </a:r>
            <a:r>
              <a:rPr lang="en-US" sz="2800" dirty="0">
                <a:cs typeface="+mn-cs"/>
              </a:rPr>
              <a:t>iohazard boxes</a:t>
            </a:r>
          </a:p>
          <a:p>
            <a:pPr eaLnBrk="1" hangingPunct="1">
              <a:defRPr/>
            </a:pPr>
            <a:r>
              <a:rPr lang="en-US" sz="2800" dirty="0">
                <a:cs typeface="+mn-cs"/>
              </a:rPr>
              <a:t>Good lighting</a:t>
            </a:r>
          </a:p>
          <a:p>
            <a:pPr eaLnBrk="1" hangingPunct="1">
              <a:defRPr/>
            </a:pPr>
            <a:r>
              <a:rPr lang="en-US" sz="2800" dirty="0"/>
              <a:t>Mirrors</a:t>
            </a:r>
          </a:p>
          <a:p>
            <a:pPr eaLnBrk="1" hangingPunct="1">
              <a:defRPr/>
            </a:pPr>
            <a:r>
              <a:rPr lang="en-US" sz="2800" dirty="0">
                <a:cs typeface="+mn-cs"/>
              </a:rPr>
              <a:t>Doors that open out</a:t>
            </a:r>
          </a:p>
          <a:p>
            <a:pPr eaLnBrk="1" hangingPunct="1">
              <a:defRPr/>
            </a:pPr>
            <a:r>
              <a:rPr lang="en-US" sz="2800" dirty="0"/>
              <a:t>Call button</a:t>
            </a:r>
          </a:p>
          <a:p>
            <a:pPr eaLnBrk="1" hangingPunct="1">
              <a:defRPr/>
            </a:pPr>
            <a:r>
              <a:rPr lang="en-US" sz="2800" dirty="0" err="1">
                <a:cs typeface="+mn-cs"/>
              </a:rPr>
              <a:t>Intercomm</a:t>
            </a:r>
            <a:r>
              <a:rPr lang="en-US" sz="2800" dirty="0">
                <a:cs typeface="+mn-cs"/>
              </a:rPr>
              <a:t> system</a:t>
            </a:r>
          </a:p>
          <a:p>
            <a:pPr eaLnBrk="1" hangingPunct="1">
              <a:defRPr/>
            </a:pPr>
            <a:r>
              <a:rPr lang="en-US" dirty="0"/>
              <a:t>Timer with monitor</a:t>
            </a:r>
          </a:p>
          <a:p>
            <a:pPr lvl="1">
              <a:defRPr/>
            </a:pPr>
            <a:r>
              <a:rPr lang="en-US" sz="2400" dirty="0">
                <a:cs typeface="+mn-cs"/>
              </a:rPr>
              <a:t>10min? 5min? 2min?</a:t>
            </a:r>
          </a:p>
          <a:p>
            <a:pPr eaLnBrk="1" hangingPunct="1">
              <a:defRPr/>
            </a:pPr>
            <a:r>
              <a:rPr lang="en-US" sz="2800" dirty="0"/>
              <a:t>Safer injection equipment</a:t>
            </a:r>
          </a:p>
          <a:p>
            <a:pPr eaLnBrk="1" hangingPunct="1">
              <a:defRPr/>
            </a:pPr>
            <a:r>
              <a:rPr lang="en-US" sz="2800" dirty="0">
                <a:cs typeface="+mn-cs"/>
              </a:rPr>
              <a:t>Naloxone rescue kit</a:t>
            </a:r>
          </a:p>
        </p:txBody>
      </p:sp>
      <p:pic>
        <p:nvPicPr>
          <p:cNvPr id="4" name="Picture 3" descr="IMG_07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8988" y="1183240"/>
            <a:ext cx="4085412" cy="4086237"/>
          </a:xfrm>
          <a:prstGeom prst="rect">
            <a:avLst/>
          </a:prstGeom>
        </p:spPr>
      </p:pic>
      <p:sp>
        <p:nvSpPr>
          <p:cNvPr id="2" name="Rectangle 1"/>
          <p:cNvSpPr/>
          <p:nvPr/>
        </p:nvSpPr>
        <p:spPr>
          <a:xfrm>
            <a:off x="184965" y="6169992"/>
            <a:ext cx="9839915" cy="584776"/>
          </a:xfrm>
          <a:prstGeom prst="rect">
            <a:avLst/>
          </a:prstGeom>
        </p:spPr>
        <p:txBody>
          <a:bodyPr wrap="square">
            <a:spAutoFit/>
          </a:bodyPr>
          <a:lstStyle/>
          <a:p>
            <a:r>
              <a:rPr lang="en-US" sz="1600" dirty="0" err="1"/>
              <a:t>Wolfson-Stofko</a:t>
            </a:r>
            <a:r>
              <a:rPr lang="en-US" sz="1600" dirty="0"/>
              <a:t> B, Bennett AS, Elliott L, Curtis R. Drug use in business bathrooms: An exploratory study of manager encounters in New York City. International Journal of Drug Policy. 2017 Jan 31;39:69-77.</a:t>
            </a:r>
          </a:p>
        </p:txBody>
      </p:sp>
    </p:spTree>
    <p:extLst>
      <p:ext uri="{BB962C8B-B14F-4D97-AF65-F5344CB8AC3E}">
        <p14:creationId xmlns:p14="http://schemas.microsoft.com/office/powerpoint/2010/main" val="2827726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9437"/>
            <a:ext cx="10515600" cy="1325563"/>
          </a:xfrm>
        </p:spPr>
        <p:txBody>
          <a:bodyPr/>
          <a:lstStyle/>
          <a:p>
            <a:r>
              <a:rPr lang="en-US"/>
              <a:t>Evidence</a:t>
            </a:r>
            <a:br>
              <a:rPr lang="en-US"/>
            </a:br>
            <a:r>
              <a:rPr lang="en-US"/>
              <a:t>	SIFs DON’T…. </a:t>
            </a:r>
          </a:p>
        </p:txBody>
      </p:sp>
      <p:graphicFrame>
        <p:nvGraphicFramePr>
          <p:cNvPr id="4" name="Content Placeholder 3"/>
          <p:cNvGraphicFramePr>
            <a:graphicFrameLocks noGrp="1"/>
          </p:cNvGraphicFramePr>
          <p:nvPr>
            <p:ph idx="1"/>
            <p:extLst/>
          </p:nvPr>
        </p:nvGraphicFramePr>
        <p:xfrm>
          <a:off x="656051" y="1525000"/>
          <a:ext cx="10888249" cy="5120640"/>
        </p:xfrm>
        <a:graphic>
          <a:graphicData uri="http://schemas.openxmlformats.org/drawingml/2006/table">
            <a:tbl>
              <a:tblPr firstRow="1" bandRow="1">
                <a:tableStyleId>{2D5ABB26-0587-4C30-8999-92F81FD0307C}</a:tableStyleId>
              </a:tblPr>
              <a:tblGrid>
                <a:gridCol w="5069892">
                  <a:extLst>
                    <a:ext uri="{9D8B030D-6E8A-4147-A177-3AD203B41FA5}">
                      <a16:colId xmlns:a16="http://schemas.microsoft.com/office/drawing/2014/main" val="20000"/>
                    </a:ext>
                  </a:extLst>
                </a:gridCol>
                <a:gridCol w="5818357">
                  <a:extLst>
                    <a:ext uri="{9D8B030D-6E8A-4147-A177-3AD203B41FA5}">
                      <a16:colId xmlns:a16="http://schemas.microsoft.com/office/drawing/2014/main" val="20001"/>
                    </a:ext>
                  </a:extLst>
                </a:gridCol>
              </a:tblGrid>
              <a:tr h="1128563">
                <a:tc>
                  <a:txBody>
                    <a:bodyPr/>
                    <a:lstStyle/>
                    <a:p>
                      <a:r>
                        <a:rPr lang="en-US" dirty="0"/>
                        <a:t>Encourage</a:t>
                      </a:r>
                      <a:r>
                        <a:rPr lang="en-US" baseline="0" dirty="0"/>
                        <a:t> people to initiate injection drug use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r>
                        <a:rPr lang="en-US" sz="1300" dirty="0"/>
                        <a:t>Kerr 2007 examined length of injecting career and circumstances surrounding initiation into injection drug use among 1065 SIF users and found that the median years of injection drug use was 15.9 years, and that only 1 individual reported performing a first injection at the SIF. These findings indicate that the SIF’s benefits have not been offset by a rise in initiation into injection drug use. </a:t>
                      </a:r>
                    </a:p>
                    <a:p>
                      <a:pPr algn="r"/>
                      <a:r>
                        <a:rPr lang="en-US" sz="1300" dirty="0">
                          <a:solidFill>
                            <a:schemeClr val="bg1">
                              <a:lumMod val="50000"/>
                            </a:schemeClr>
                          </a:solidFill>
                        </a:rPr>
                        <a:t>Am J Public Health. 2007 Jul;97(7):1228-30.</a:t>
                      </a:r>
                      <a:endParaRPr lang="en-US" sz="1300" b="0" dirty="0">
                        <a:solidFill>
                          <a:schemeClr val="bg1">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128563">
                <a:tc>
                  <a:txBody>
                    <a:bodyPr/>
                    <a:lstStyle/>
                    <a:p>
                      <a:r>
                        <a:rPr lang="en-US" dirty="0"/>
                        <a:t>Attract drug dealers to the area</a:t>
                      </a:r>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tc>
                  <a:txBody>
                    <a:bodyPr/>
                    <a:lstStyle/>
                    <a:p>
                      <a:r>
                        <a:rPr lang="en-US" sz="1300" dirty="0"/>
                        <a:t>Wood 2006 used Vancouver</a:t>
                      </a:r>
                      <a:r>
                        <a:rPr lang="en-US" sz="1300" baseline="0" dirty="0"/>
                        <a:t> Police Department data to examine the effect of a SIF on crime rates before and after opening and no increases were seen with respect to drug trafficking (124 vs. 116) or assaults/robbery(174 vs. 180), although a decline in vehicle break-ins/vehicle theft was observed (302 vs. 227). The SIF was not associated with increased drug trafficking or crimes commonly linked to drug use.</a:t>
                      </a:r>
                    </a:p>
                    <a:p>
                      <a:pPr algn="r"/>
                      <a:r>
                        <a:rPr lang="en-US" sz="1300" dirty="0" err="1">
                          <a:solidFill>
                            <a:schemeClr val="bg1">
                              <a:lumMod val="50000"/>
                            </a:schemeClr>
                          </a:solidFill>
                        </a:rPr>
                        <a:t>Subst</a:t>
                      </a:r>
                      <a:r>
                        <a:rPr lang="en-US" sz="1300" dirty="0">
                          <a:solidFill>
                            <a:schemeClr val="bg1">
                              <a:lumMod val="50000"/>
                            </a:schemeClr>
                          </a:solidFill>
                        </a:rPr>
                        <a:t> Abuse Treat </a:t>
                      </a:r>
                      <a:r>
                        <a:rPr lang="en-US" sz="1300" dirty="0" err="1">
                          <a:solidFill>
                            <a:schemeClr val="bg1">
                              <a:lumMod val="50000"/>
                            </a:schemeClr>
                          </a:solidFill>
                        </a:rPr>
                        <a:t>Prev</a:t>
                      </a:r>
                      <a:r>
                        <a:rPr lang="en-US" sz="1300" dirty="0">
                          <a:solidFill>
                            <a:schemeClr val="bg1">
                              <a:lumMod val="50000"/>
                            </a:schemeClr>
                          </a:solidFill>
                        </a:rPr>
                        <a:t> Policy. 2006 May 8;1:13.</a:t>
                      </a: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778003">
                <a:tc>
                  <a:txBody>
                    <a:bodyPr/>
                    <a:lstStyle/>
                    <a:p>
                      <a:r>
                        <a:rPr lang="en-US" dirty="0"/>
                        <a:t>Increase relapse</a:t>
                      </a:r>
                      <a:r>
                        <a:rPr lang="en-US" baseline="0" dirty="0"/>
                        <a:t> rates or decrease rate of stopping injection drug use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300" dirty="0"/>
                        <a:t>Kerr 2006 performed an analysis of periods before and after the facility’s opening that showed no substantial increase in the rate of relapse into injected drug use (17% v 20%) and no substantial decrease in the rate of stopping injected drug use (17% v 15%).</a:t>
                      </a:r>
                    </a:p>
                    <a:p>
                      <a:pPr algn="r"/>
                      <a:r>
                        <a:rPr lang="en-US" sz="1300" dirty="0">
                          <a:solidFill>
                            <a:schemeClr val="bg1">
                              <a:lumMod val="50000"/>
                            </a:schemeClr>
                          </a:solidFill>
                        </a:rPr>
                        <a:t>BMJ. 2006 Jan 28;332(7535):220-2.</a:t>
                      </a: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1133200">
                <a:tc>
                  <a:txBody>
                    <a:bodyPr/>
                    <a:lstStyle/>
                    <a:p>
                      <a:r>
                        <a:rPr lang="en-US" dirty="0"/>
                        <a:t>Increase the likelihood</a:t>
                      </a:r>
                      <a:r>
                        <a:rPr lang="en-US" baseline="0" dirty="0"/>
                        <a:t> of overdose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300" dirty="0" err="1"/>
                        <a:t>Milloy</a:t>
                      </a:r>
                      <a:r>
                        <a:rPr lang="en-US" sz="1300" dirty="0"/>
                        <a:t> 2009 surveyed</a:t>
                      </a:r>
                      <a:r>
                        <a:rPr lang="en-US" sz="1300" baseline="0" dirty="0"/>
                        <a:t> injection drug users and found a</a:t>
                      </a:r>
                      <a:r>
                        <a:rPr lang="en-US" sz="1300" dirty="0"/>
                        <a:t>t baseline, 638 (58.53%) reported a history of non-fatal overdose and 97 (8.90%) reported at least one non-fatal overdose in the last six months. In the analysis, factors associated with recent non-fatal overdose included: sex-trade involvement and public drug use. Using the SIF for ≥75% of injections was not associated with recent non-fatal overdose in univariate or multivariate analyses.</a:t>
                      </a:r>
                    </a:p>
                    <a:p>
                      <a:pPr algn="r"/>
                      <a:r>
                        <a:rPr lang="en-US" sz="1300" dirty="0">
                          <a:solidFill>
                            <a:schemeClr val="bg1">
                              <a:lumMod val="50000"/>
                            </a:schemeClr>
                          </a:solidFill>
                        </a:rPr>
                        <a:t>J Public Health (</a:t>
                      </a:r>
                      <a:r>
                        <a:rPr lang="en-US" sz="1300" dirty="0" err="1">
                          <a:solidFill>
                            <a:schemeClr val="bg1">
                              <a:lumMod val="50000"/>
                            </a:schemeClr>
                          </a:solidFill>
                        </a:rPr>
                        <a:t>Oxf</a:t>
                      </a:r>
                      <a:r>
                        <a:rPr lang="en-US" sz="1300" dirty="0">
                          <a:solidFill>
                            <a:schemeClr val="bg1">
                              <a:lumMod val="50000"/>
                            </a:schemeClr>
                          </a:solidFill>
                        </a:rPr>
                        <a:t>). 2010 Sep;32(3):342-9.</a:t>
                      </a:r>
                    </a:p>
                  </a:txBody>
                  <a:tcPr>
                    <a:lnL w="1270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9341556" y="141105"/>
            <a:ext cx="2850444" cy="1465042"/>
            <a:chOff x="4529667" y="4981222"/>
            <a:chExt cx="2850444" cy="1465042"/>
          </a:xfrm>
        </p:grpSpPr>
        <p:sp>
          <p:nvSpPr>
            <p:cNvPr id="7" name="TextBox 6"/>
            <p:cNvSpPr txBox="1"/>
            <p:nvPr/>
          </p:nvSpPr>
          <p:spPr>
            <a:xfrm>
              <a:off x="4529667" y="5830711"/>
              <a:ext cx="2850444" cy="615553"/>
            </a:xfrm>
            <a:prstGeom prst="rect">
              <a:avLst/>
            </a:prstGeom>
            <a:noFill/>
          </p:spPr>
          <p:txBody>
            <a:bodyPr wrap="square" rtlCol="0">
              <a:spAutoFit/>
            </a:bodyPr>
            <a:lstStyle/>
            <a:p>
              <a:pPr algn="ctr"/>
              <a:r>
                <a:rPr lang="en-US" sz="1600" dirty="0"/>
                <a:t>Slide courtesy of Jessie Gaeta</a:t>
              </a:r>
            </a:p>
            <a:p>
              <a:pPr algn="ctr"/>
              <a:endParaRPr lang="en-US" dirty="0"/>
            </a:p>
          </p:txBody>
        </p:sp>
        <p:pic>
          <p:nvPicPr>
            <p:cNvPr id="8" name="Picture 7"/>
            <p:cNvPicPr>
              <a:picLocks noChangeAspect="1"/>
            </p:cNvPicPr>
            <p:nvPr/>
          </p:nvPicPr>
          <p:blipFill>
            <a:blip r:embed="rId2"/>
            <a:stretch>
              <a:fillRect/>
            </a:stretch>
          </p:blipFill>
          <p:spPr>
            <a:xfrm>
              <a:off x="4910524" y="4981222"/>
              <a:ext cx="2160554" cy="898877"/>
            </a:xfrm>
            <a:prstGeom prst="rect">
              <a:avLst/>
            </a:prstGeom>
          </p:spPr>
        </p:pic>
      </p:grpSp>
    </p:spTree>
    <p:extLst>
      <p:ext uri="{BB962C8B-B14F-4D97-AF65-F5344CB8AC3E}">
        <p14:creationId xmlns:p14="http://schemas.microsoft.com/office/powerpoint/2010/main" val="1590154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9144" rIns="0" bIns="9144" rtlCol="0" anchor="ctr" anchorCtr="0">
            <a:noAutofit/>
          </a:bodyPr>
          <a:lstStyle/>
          <a:p>
            <a:pPr marL="525463" indent="-508000"/>
            <a:r>
              <a:rPr lang="en-US" sz="2800" i="1" dirty="0">
                <a:ln w="500">
                  <a:solidFill>
                    <a:schemeClr val="tx2">
                      <a:shade val="20000"/>
                      <a:satMod val="350000"/>
                    </a:schemeClr>
                  </a:solidFill>
                </a:ln>
                <a:solidFill>
                  <a:srgbClr val="002060"/>
                </a:solidFill>
              </a:rPr>
              <a:t>State laws nationwide have drastically increased patients' ease of access to naloxone through pharmacies</a:t>
            </a:r>
          </a:p>
        </p:txBody>
      </p:sp>
      <p:sp>
        <p:nvSpPr>
          <p:cNvPr id="3" name="Content Placeholder 2"/>
          <p:cNvSpPr>
            <a:spLocks noGrp="1"/>
          </p:cNvSpPr>
          <p:nvPr>
            <p:ph idx="1"/>
          </p:nvPr>
        </p:nvSpPr>
        <p:spPr/>
        <p:txBody>
          <a:bodyPr>
            <a:normAutofit/>
          </a:bodyPr>
          <a:lstStyle/>
          <a:p>
            <a:pPr marL="0" indent="0">
              <a:lnSpc>
                <a:spcPct val="100000"/>
              </a:lnSpc>
              <a:buNone/>
            </a:pPr>
            <a:r>
              <a:rPr lang="en-US" sz="2400" dirty="0"/>
              <a:t>The great majority of states permit pharmacies</a:t>
            </a:r>
            <a:r>
              <a:rPr lang="mr-IN" sz="2400" dirty="0"/>
              <a:t>…</a:t>
            </a:r>
            <a:endParaRPr lang="en-US" sz="2400" dirty="0"/>
          </a:p>
          <a:p>
            <a:pPr>
              <a:lnSpc>
                <a:spcPct val="100000"/>
              </a:lnSpc>
            </a:pPr>
            <a:r>
              <a:rPr lang="en-US" sz="2400" dirty="0"/>
              <a:t>Naloxone distributed without a prescription via </a:t>
            </a:r>
            <a:r>
              <a:rPr lang="en-US" sz="2400" u="sng" dirty="0"/>
              <a:t>standing orders, collaborative practice agreements or pharmacist prescribing authority</a:t>
            </a:r>
          </a:p>
          <a:p>
            <a:pPr>
              <a:lnSpc>
                <a:spcPct val="100000"/>
              </a:lnSpc>
            </a:pPr>
            <a:r>
              <a:rPr lang="en-US" sz="2400" dirty="0"/>
              <a:t>People not at risk themselves for overdose may receive naloxone via </a:t>
            </a:r>
            <a:r>
              <a:rPr lang="en-US" sz="2400" u="sng" dirty="0"/>
              <a:t>3</a:t>
            </a:r>
            <a:r>
              <a:rPr lang="en-US" sz="2400" u="sng" baseline="30000" dirty="0"/>
              <a:t>rd</a:t>
            </a:r>
            <a:r>
              <a:rPr lang="en-US" sz="2400" u="sng" dirty="0"/>
              <a:t> party distribution</a:t>
            </a:r>
          </a:p>
          <a:p>
            <a:pPr>
              <a:lnSpc>
                <a:spcPct val="100000"/>
              </a:lnSpc>
            </a:pPr>
            <a:r>
              <a:rPr lang="en-US" sz="2400" u="sng" dirty="0"/>
              <a:t>Pharmacist immunity</a:t>
            </a:r>
            <a:r>
              <a:rPr lang="en-US" sz="2400" dirty="0"/>
              <a:t> from liability for furnishing naloxone</a:t>
            </a:r>
            <a:endParaRPr lang="en-US" sz="2400" u="sng" dirty="0"/>
          </a:p>
          <a:p>
            <a:pPr>
              <a:lnSpc>
                <a:spcPct val="100000"/>
              </a:lnSpc>
            </a:pPr>
            <a:r>
              <a:rPr lang="en-US" sz="2400" u="sng" dirty="0"/>
              <a:t>Mandated insurance coverage</a:t>
            </a:r>
            <a:r>
              <a:rPr lang="en-US" sz="2400" dirty="0"/>
              <a:t> (RI)</a:t>
            </a:r>
          </a:p>
          <a:p>
            <a:pPr marL="0" indent="0">
              <a:lnSpc>
                <a:spcPct val="100000"/>
              </a:lnSpc>
              <a:buNone/>
            </a:pPr>
            <a:r>
              <a:rPr lang="en-US" sz="2400" i="1" dirty="0"/>
              <a:t>Check out </a:t>
            </a:r>
            <a:r>
              <a:rPr lang="en-US" sz="2400" i="1" dirty="0" err="1"/>
              <a:t>PDAPS.org</a:t>
            </a:r>
            <a:r>
              <a:rPr lang="en-US" sz="2400" i="1" dirty="0"/>
              <a:t> </a:t>
            </a:r>
            <a:r>
              <a:rPr lang="mr-IN" sz="2400" i="1" dirty="0"/>
              <a:t>–</a:t>
            </a:r>
            <a:r>
              <a:rPr lang="en-US" sz="2400" i="1" dirty="0"/>
              <a:t> Prescription Drug Abuse Policy System for the latest state overdose and naloxone laws</a:t>
            </a:r>
          </a:p>
        </p:txBody>
      </p:sp>
      <p:sp>
        <p:nvSpPr>
          <p:cNvPr id="4" name="Slide Number Placeholder 3"/>
          <p:cNvSpPr>
            <a:spLocks noGrp="1"/>
          </p:cNvSpPr>
          <p:nvPr>
            <p:ph type="sldNum" sz="quarter" idx="12"/>
          </p:nvPr>
        </p:nvSpPr>
        <p:spPr/>
        <p:txBody>
          <a:bodyPr/>
          <a:lstStyle/>
          <a:p>
            <a:fld id="{7C21DD37-6E2C-43F1-96AD-17A140DBD540}" type="slidenum">
              <a:rPr lang="en-US" smtClean="0"/>
              <a:t>46</a:t>
            </a:fld>
            <a:endParaRPr lang="en-US"/>
          </a:p>
        </p:txBody>
      </p:sp>
      <p:sp>
        <p:nvSpPr>
          <p:cNvPr id="5" name="TextBox 4"/>
          <p:cNvSpPr txBox="1"/>
          <p:nvPr/>
        </p:nvSpPr>
        <p:spPr>
          <a:xfrm>
            <a:off x="2664372" y="6356350"/>
            <a:ext cx="5754414" cy="369332"/>
          </a:xfrm>
          <a:prstGeom prst="rect">
            <a:avLst/>
          </a:prstGeom>
          <a:noFill/>
        </p:spPr>
        <p:txBody>
          <a:bodyPr wrap="square" rtlCol="0">
            <a:spAutoFit/>
          </a:bodyPr>
          <a:lstStyle/>
          <a:p>
            <a:r>
              <a:rPr lang="en-US" dirty="0"/>
              <a:t>Davis and </a:t>
            </a:r>
            <a:r>
              <a:rPr lang="en-US" dirty="0" err="1"/>
              <a:t>Carr</a:t>
            </a:r>
            <a:r>
              <a:rPr lang="en-US" dirty="0"/>
              <a:t>. </a:t>
            </a:r>
            <a:r>
              <a:rPr lang="en-US" dirty="0" err="1"/>
              <a:t>JAPhA</a:t>
            </a:r>
            <a:r>
              <a:rPr lang="en-US" dirty="0"/>
              <a:t>. 2017</a:t>
            </a:r>
          </a:p>
        </p:txBody>
      </p:sp>
    </p:spTree>
    <p:extLst>
      <p:ext uri="{BB962C8B-B14F-4D97-AF65-F5344CB8AC3E}">
        <p14:creationId xmlns:p14="http://schemas.microsoft.com/office/powerpoint/2010/main" val="182388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39931"/>
          </a:xfrm>
        </p:spPr>
        <p:txBody>
          <a:bodyPr vert="horz" lIns="0" tIns="9144" rIns="0" bIns="9144" rtlCol="0" anchor="ctr" anchorCtr="0">
            <a:noAutofit/>
          </a:bodyPr>
          <a:lstStyle/>
          <a:p>
            <a:pPr marL="525463" indent="-508000"/>
            <a:r>
              <a:rPr lang="en-US" sz="2800" dirty="0">
                <a:ln w="500">
                  <a:solidFill>
                    <a:schemeClr val="tx2">
                      <a:shade val="20000"/>
                      <a:satMod val="350000"/>
                    </a:schemeClr>
                  </a:solidFill>
                </a:ln>
                <a:solidFill>
                  <a:srgbClr val="002060"/>
                </a:solidFill>
              </a:rPr>
              <a:t>Accessing naloxone at pharmacies</a:t>
            </a:r>
            <a:br>
              <a:rPr lang="en-US" sz="2800" dirty="0">
                <a:ln w="500">
                  <a:solidFill>
                    <a:schemeClr val="tx2">
                      <a:shade val="20000"/>
                      <a:satMod val="350000"/>
                    </a:schemeClr>
                  </a:solidFill>
                </a:ln>
                <a:solidFill>
                  <a:srgbClr val="002060"/>
                </a:solidFill>
              </a:rPr>
            </a:br>
            <a:r>
              <a:rPr lang="en-US" sz="2400" i="1" dirty="0">
                <a:ln w="500">
                  <a:solidFill>
                    <a:schemeClr val="tx2">
                      <a:shade val="20000"/>
                      <a:satMod val="350000"/>
                    </a:schemeClr>
                  </a:solidFill>
                </a:ln>
                <a:solidFill>
                  <a:srgbClr val="002060"/>
                </a:solidFill>
              </a:rPr>
              <a:t>Perspectives of people with chronic pain, substance use disorders, caregivers, and pharmacists in 2015 </a:t>
            </a:r>
            <a:r>
              <a:rPr lang="mr-IN" sz="2400" i="1" dirty="0">
                <a:ln w="500">
                  <a:solidFill>
                    <a:schemeClr val="tx2">
                      <a:shade val="20000"/>
                      <a:satMod val="350000"/>
                    </a:schemeClr>
                  </a:solidFill>
                </a:ln>
                <a:solidFill>
                  <a:srgbClr val="002060"/>
                </a:solidFill>
              </a:rPr>
              <a:t>–</a:t>
            </a:r>
            <a:r>
              <a:rPr lang="en-US" sz="2400" i="1" dirty="0">
                <a:ln w="500">
                  <a:solidFill>
                    <a:schemeClr val="tx2">
                      <a:shade val="20000"/>
                      <a:satMod val="350000"/>
                    </a:schemeClr>
                  </a:solidFill>
                </a:ln>
                <a:solidFill>
                  <a:srgbClr val="002060"/>
                </a:solidFill>
              </a:rPr>
              <a:t> MA and RI</a:t>
            </a:r>
            <a:endParaRPr lang="en-US" sz="2800" i="1" dirty="0">
              <a:ln w="500">
                <a:solidFill>
                  <a:schemeClr val="tx2">
                    <a:shade val="20000"/>
                    <a:satMod val="350000"/>
                  </a:schemeClr>
                </a:solidFill>
              </a:ln>
              <a:solidFill>
                <a:srgbClr val="002060"/>
              </a:solidFill>
            </a:endParaRPr>
          </a:p>
        </p:txBody>
      </p:sp>
      <p:sp>
        <p:nvSpPr>
          <p:cNvPr id="3" name="Content Placeholder 2"/>
          <p:cNvSpPr>
            <a:spLocks noGrp="1"/>
          </p:cNvSpPr>
          <p:nvPr>
            <p:ph idx="1"/>
          </p:nvPr>
        </p:nvSpPr>
        <p:spPr>
          <a:xfrm>
            <a:off x="838200" y="1543426"/>
            <a:ext cx="10515600" cy="4776343"/>
          </a:xfrm>
        </p:spPr>
        <p:txBody>
          <a:bodyPr>
            <a:normAutofit fontScale="92500" lnSpcReduction="10000"/>
          </a:bodyPr>
          <a:lstStyle/>
          <a:p>
            <a:pPr>
              <a:lnSpc>
                <a:spcPct val="120000"/>
              </a:lnSpc>
            </a:pPr>
            <a:r>
              <a:rPr lang="en-US" b="1" dirty="0"/>
              <a:t>Some fear about consequences from obtaining pharmacy naloxone</a:t>
            </a:r>
          </a:p>
          <a:p>
            <a:pPr lvl="1">
              <a:lnSpc>
                <a:spcPct val="120000"/>
              </a:lnSpc>
            </a:pPr>
            <a:r>
              <a:rPr lang="en-US" sz="2600" dirty="0"/>
              <a:t>“I think that if you go to the pharmacist and</a:t>
            </a:r>
            <a:r>
              <a:rPr lang="mr-IN" sz="2600" dirty="0"/>
              <a:t>…</a:t>
            </a:r>
            <a:r>
              <a:rPr lang="en-US" sz="2600" dirty="0"/>
              <a:t>bring it up that you are interested in getting </a:t>
            </a:r>
            <a:r>
              <a:rPr lang="en-US" sz="2600" dirty="0" err="1"/>
              <a:t>Narcan</a:t>
            </a:r>
            <a:r>
              <a:rPr lang="mr-IN" sz="2600" dirty="0"/>
              <a:t>…</a:t>
            </a:r>
            <a:r>
              <a:rPr lang="en-US" sz="2600" dirty="0"/>
              <a:t>automatically red flags go up in that pharmacist’s mind. Why do you want </a:t>
            </a:r>
            <a:r>
              <a:rPr lang="en-US" sz="2600" dirty="0" err="1"/>
              <a:t>Narcan</a:t>
            </a:r>
            <a:r>
              <a:rPr lang="en-US" sz="2600" dirty="0"/>
              <a:t>? Do you think you are going to overdose? Then all of a sudden there you are the criminal again.”</a:t>
            </a:r>
          </a:p>
          <a:p>
            <a:pPr>
              <a:lnSpc>
                <a:spcPct val="120000"/>
              </a:lnSpc>
            </a:pPr>
            <a:r>
              <a:rPr lang="en-US" b="1" dirty="0"/>
              <a:t>Some pharmacists were concerned about offending patients</a:t>
            </a:r>
          </a:p>
          <a:p>
            <a:pPr lvl="1">
              <a:lnSpc>
                <a:spcPct val="120000"/>
              </a:lnSpc>
            </a:pPr>
            <a:r>
              <a:rPr lang="en-US" sz="2600" dirty="0"/>
              <a:t>“I think it, for me, I think it might ruin a relationship even knowing the background of somebody, but you don’t want to step over those boundaries where you would ruin a relationship, then they will go and talk to their friends, “Oh, she thinks I’m an addict.”</a:t>
            </a:r>
          </a:p>
        </p:txBody>
      </p:sp>
      <p:sp>
        <p:nvSpPr>
          <p:cNvPr id="6" name="TextBox 5"/>
          <p:cNvSpPr txBox="1"/>
          <p:nvPr/>
        </p:nvSpPr>
        <p:spPr>
          <a:xfrm>
            <a:off x="2178049" y="6073775"/>
            <a:ext cx="7394575" cy="307777"/>
          </a:xfrm>
          <a:prstGeom prst="rect">
            <a:avLst/>
          </a:prstGeom>
          <a:noFill/>
        </p:spPr>
        <p:txBody>
          <a:bodyPr wrap="square" rtlCol="0">
            <a:spAutoFit/>
          </a:bodyPr>
          <a:lstStyle/>
          <a:p>
            <a:endParaRPr lang="en-US" sz="1400" dirty="0"/>
          </a:p>
        </p:txBody>
      </p:sp>
      <p:sp>
        <p:nvSpPr>
          <p:cNvPr id="4" name="Slide Number Placeholder 3"/>
          <p:cNvSpPr>
            <a:spLocks noGrp="1"/>
          </p:cNvSpPr>
          <p:nvPr>
            <p:ph type="sldNum" sz="quarter" idx="12"/>
          </p:nvPr>
        </p:nvSpPr>
        <p:spPr/>
        <p:txBody>
          <a:bodyPr/>
          <a:lstStyle/>
          <a:p>
            <a:fld id="{7C21DD37-6E2C-43F1-96AD-17A140DBD540}" type="slidenum">
              <a:rPr lang="en-US" smtClean="0"/>
              <a:t>47</a:t>
            </a:fld>
            <a:endParaRPr lang="en-US"/>
          </a:p>
        </p:txBody>
      </p:sp>
      <p:sp>
        <p:nvSpPr>
          <p:cNvPr id="5" name="TextBox 4"/>
          <p:cNvSpPr txBox="1"/>
          <p:nvPr/>
        </p:nvSpPr>
        <p:spPr>
          <a:xfrm>
            <a:off x="2396359" y="6319769"/>
            <a:ext cx="5722882" cy="369332"/>
          </a:xfrm>
          <a:prstGeom prst="rect">
            <a:avLst/>
          </a:prstGeom>
          <a:noFill/>
        </p:spPr>
        <p:txBody>
          <a:bodyPr wrap="square" rtlCol="0">
            <a:spAutoFit/>
          </a:bodyPr>
          <a:lstStyle/>
          <a:p>
            <a:r>
              <a:rPr lang="en-US" dirty="0"/>
              <a:t>Green et al. </a:t>
            </a:r>
            <a:r>
              <a:rPr lang="en-US" dirty="0" err="1"/>
              <a:t>JAPhA</a:t>
            </a:r>
            <a:r>
              <a:rPr lang="en-US" dirty="0"/>
              <a:t> 2017</a:t>
            </a:r>
          </a:p>
        </p:txBody>
      </p:sp>
    </p:spTree>
    <p:extLst>
      <p:ext uri="{BB962C8B-B14F-4D97-AF65-F5344CB8AC3E}">
        <p14:creationId xmlns:p14="http://schemas.microsoft.com/office/powerpoint/2010/main" val="1220978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39931"/>
          </a:xfrm>
        </p:spPr>
        <p:txBody>
          <a:bodyPr vert="horz" lIns="0" tIns="9144" rIns="0" bIns="9144" rtlCol="0" anchor="ctr" anchorCtr="0">
            <a:noAutofit/>
          </a:bodyPr>
          <a:lstStyle/>
          <a:p>
            <a:pPr>
              <a:spcAft>
                <a:spcPct val="0"/>
              </a:spcAft>
              <a:defRPr/>
            </a:pPr>
            <a:r>
              <a:rPr lang="en-US" sz="2800" dirty="0">
                <a:ln w="500">
                  <a:solidFill>
                    <a:schemeClr val="tx2">
                      <a:shade val="20000"/>
                      <a:satMod val="350000"/>
                    </a:schemeClr>
                  </a:solidFill>
                </a:ln>
                <a:solidFill>
                  <a:srgbClr val="002060"/>
                </a:solidFill>
              </a:rPr>
              <a:t>Accessing naloxone at pharmacies</a:t>
            </a:r>
            <a:br>
              <a:rPr lang="en-US" sz="2800" dirty="0">
                <a:ln w="500">
                  <a:solidFill>
                    <a:schemeClr val="tx2">
                      <a:shade val="20000"/>
                      <a:satMod val="350000"/>
                    </a:schemeClr>
                  </a:solidFill>
                </a:ln>
                <a:solidFill>
                  <a:srgbClr val="002060"/>
                </a:solidFill>
              </a:rPr>
            </a:br>
            <a:r>
              <a:rPr lang="en-US" altLang="en-US" sz="2400" b="1" dirty="0"/>
              <a:t>“…</a:t>
            </a:r>
            <a:r>
              <a:rPr lang="en-US" altLang="en-US" sz="2400" b="1" i="1" dirty="0"/>
              <a:t>[You can take] the stigma away [from naloxone] by making it…as common as…'Do you want fries with that?” – Caregiver, MA</a:t>
            </a:r>
          </a:p>
        </p:txBody>
      </p:sp>
      <p:sp>
        <p:nvSpPr>
          <p:cNvPr id="3" name="Content Placeholder 2"/>
          <p:cNvSpPr>
            <a:spLocks noGrp="1"/>
          </p:cNvSpPr>
          <p:nvPr>
            <p:ph idx="1"/>
          </p:nvPr>
        </p:nvSpPr>
        <p:spPr>
          <a:xfrm>
            <a:off x="838200" y="1543426"/>
            <a:ext cx="10515600" cy="4776343"/>
          </a:xfrm>
        </p:spPr>
        <p:txBody>
          <a:bodyPr>
            <a:normAutofit fontScale="92500"/>
          </a:bodyPr>
          <a:lstStyle/>
          <a:p>
            <a:pPr>
              <a:lnSpc>
                <a:spcPct val="120000"/>
              </a:lnSpc>
            </a:pPr>
            <a:r>
              <a:rPr lang="en-US" b="1" dirty="0"/>
              <a:t>Others have had a good experience</a:t>
            </a:r>
          </a:p>
          <a:p>
            <a:pPr lvl="1">
              <a:lnSpc>
                <a:spcPct val="120000"/>
              </a:lnSpc>
            </a:pPr>
            <a:r>
              <a:rPr lang="en-US" sz="2600" dirty="0"/>
              <a:t>“He asked me if I knew how to use it and I said yeah and that was it. So I mean I think it should be that easy, because there are, there are some people who will give you a hard time, you know.”</a:t>
            </a:r>
          </a:p>
          <a:p>
            <a:pPr>
              <a:lnSpc>
                <a:spcPct val="120000"/>
              </a:lnSpc>
            </a:pPr>
            <a:r>
              <a:rPr lang="en-US" b="1" dirty="0"/>
              <a:t>Opt-out offer of naloxone considered promising strategy by all groups</a:t>
            </a:r>
          </a:p>
          <a:p>
            <a:pPr lvl="1">
              <a:lnSpc>
                <a:spcPct val="120000"/>
              </a:lnSpc>
            </a:pPr>
            <a:r>
              <a:rPr lang="en-US" sz="2600" dirty="0"/>
              <a:t>“If it was up to me, every single opiate prescription that was being filled would also be dispensed with </a:t>
            </a:r>
            <a:r>
              <a:rPr lang="en-US" sz="2600" dirty="0" err="1"/>
              <a:t>Narcan</a:t>
            </a:r>
            <a:r>
              <a:rPr lang="en-US" sz="2600" dirty="0"/>
              <a:t>. Even if the patients aren’t using them or the families aren’t using it, it would help, I think, to over time kind of reduce the stigma and that </a:t>
            </a:r>
            <a:r>
              <a:rPr lang="en-US" sz="2600" dirty="0" err="1"/>
              <a:t>Narcan</a:t>
            </a:r>
            <a:r>
              <a:rPr lang="en-US" sz="2600" dirty="0"/>
              <a:t> is only for heroin.”</a:t>
            </a:r>
          </a:p>
        </p:txBody>
      </p:sp>
      <p:sp>
        <p:nvSpPr>
          <p:cNvPr id="6" name="TextBox 5"/>
          <p:cNvSpPr txBox="1"/>
          <p:nvPr/>
        </p:nvSpPr>
        <p:spPr>
          <a:xfrm>
            <a:off x="2178049" y="6073775"/>
            <a:ext cx="7394575" cy="307777"/>
          </a:xfrm>
          <a:prstGeom prst="rect">
            <a:avLst/>
          </a:prstGeom>
          <a:noFill/>
        </p:spPr>
        <p:txBody>
          <a:bodyPr wrap="square" rtlCol="0">
            <a:spAutoFit/>
          </a:bodyPr>
          <a:lstStyle/>
          <a:p>
            <a:endParaRPr lang="en-US" sz="1400" dirty="0"/>
          </a:p>
        </p:txBody>
      </p:sp>
      <p:sp>
        <p:nvSpPr>
          <p:cNvPr id="4" name="Slide Number Placeholder 3"/>
          <p:cNvSpPr>
            <a:spLocks noGrp="1"/>
          </p:cNvSpPr>
          <p:nvPr>
            <p:ph type="sldNum" sz="quarter" idx="12"/>
          </p:nvPr>
        </p:nvSpPr>
        <p:spPr/>
        <p:txBody>
          <a:bodyPr/>
          <a:lstStyle/>
          <a:p>
            <a:fld id="{7C21DD37-6E2C-43F1-96AD-17A140DBD540}" type="slidenum">
              <a:rPr lang="en-US" smtClean="0"/>
              <a:t>48</a:t>
            </a:fld>
            <a:endParaRPr lang="en-US"/>
          </a:p>
        </p:txBody>
      </p:sp>
      <p:sp>
        <p:nvSpPr>
          <p:cNvPr id="5" name="TextBox 4"/>
          <p:cNvSpPr txBox="1"/>
          <p:nvPr/>
        </p:nvSpPr>
        <p:spPr>
          <a:xfrm>
            <a:off x="2396359" y="6319769"/>
            <a:ext cx="5722882" cy="369332"/>
          </a:xfrm>
          <a:prstGeom prst="rect">
            <a:avLst/>
          </a:prstGeom>
          <a:noFill/>
        </p:spPr>
        <p:txBody>
          <a:bodyPr wrap="square" rtlCol="0">
            <a:spAutoFit/>
          </a:bodyPr>
          <a:lstStyle/>
          <a:p>
            <a:r>
              <a:rPr lang="en-US" dirty="0"/>
              <a:t>Green et al. </a:t>
            </a:r>
            <a:r>
              <a:rPr lang="en-US" dirty="0" err="1"/>
              <a:t>JAPhA</a:t>
            </a:r>
            <a:r>
              <a:rPr lang="en-US"/>
              <a:t> 2017</a:t>
            </a:r>
          </a:p>
        </p:txBody>
      </p:sp>
    </p:spTree>
    <p:extLst>
      <p:ext uri="{BB962C8B-B14F-4D97-AF65-F5344CB8AC3E}">
        <p14:creationId xmlns:p14="http://schemas.microsoft.com/office/powerpoint/2010/main" val="829898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165" y="4009618"/>
            <a:ext cx="2242802" cy="2990403"/>
          </a:xfrm>
          <a:prstGeom prst="rect">
            <a:avLst/>
          </a:prstGeom>
        </p:spPr>
      </p:pic>
      <p:sp>
        <p:nvSpPr>
          <p:cNvPr id="55299" name="Slide Number Placeholder 3"/>
          <p:cNvSpPr>
            <a:spLocks noGrp="1"/>
          </p:cNvSpPr>
          <p:nvPr>
            <p:ph type="sldNum" sz="quarter" idx="12"/>
          </p:nvPr>
        </p:nvSpPr>
        <p:spPr bwMode="auto">
          <a:xfrm>
            <a:off x="9045373" y="5956137"/>
            <a:ext cx="1052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08920F-B7CC-44F0-9239-4F7DAFC28F60}" type="slidenum">
              <a:rPr lang="en-US" altLang="en-US" sz="1200">
                <a:solidFill>
                  <a:srgbClr val="898989"/>
                </a:solidFill>
              </a:rPr>
              <a:pPr>
                <a:spcBef>
                  <a:spcPct val="0"/>
                </a:spcBef>
                <a:buFontTx/>
                <a:buNone/>
              </a:pPr>
              <a:t>49</a:t>
            </a:fld>
            <a:endParaRPr lang="en-US" altLang="en-US" sz="1200">
              <a:solidFill>
                <a:srgbClr val="898989"/>
              </a:solidFill>
            </a:endParaRPr>
          </a:p>
        </p:txBody>
      </p:sp>
      <p:grpSp>
        <p:nvGrpSpPr>
          <p:cNvPr id="55300" name="Group 5"/>
          <p:cNvGrpSpPr>
            <a:grpSpLocks/>
          </p:cNvGrpSpPr>
          <p:nvPr/>
        </p:nvGrpSpPr>
        <p:grpSpPr bwMode="auto">
          <a:xfrm>
            <a:off x="53937" y="609600"/>
            <a:ext cx="2547937" cy="4211638"/>
            <a:chOff x="577850" y="1310000"/>
            <a:chExt cx="2548596" cy="4211639"/>
          </a:xfrm>
        </p:grpSpPr>
        <p:sp>
          <p:nvSpPr>
            <p:cNvPr id="9" name="Freeform 8"/>
            <p:cNvSpPr/>
            <p:nvPr/>
          </p:nvSpPr>
          <p:spPr>
            <a:xfrm>
              <a:off x="798569" y="2057713"/>
              <a:ext cx="220720" cy="828675"/>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803333" y="4361176"/>
              <a:ext cx="220719" cy="828675"/>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798569" y="2797488"/>
              <a:ext cx="220720" cy="828675"/>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803333" y="3594414"/>
              <a:ext cx="220719" cy="828675"/>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941481" y="2629213"/>
              <a:ext cx="2086515" cy="541337"/>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solidFill>
              <a:schemeClr val="bg1">
                <a:alpha val="9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Setting: clinic with insured patients</a:t>
              </a:r>
            </a:p>
          </p:txBody>
        </p:sp>
        <p:sp>
          <p:nvSpPr>
            <p:cNvPr id="17" name="Freeform 16"/>
            <p:cNvSpPr/>
            <p:nvPr/>
          </p:nvSpPr>
          <p:spPr>
            <a:xfrm>
              <a:off x="941481" y="4865643"/>
              <a:ext cx="2086515" cy="655996"/>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solidFill>
              <a:schemeClr val="bg1">
                <a:alpha val="9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Prescriber-pharmacy communications key</a:t>
              </a:r>
            </a:p>
          </p:txBody>
        </p:sp>
        <p:sp>
          <p:nvSpPr>
            <p:cNvPr id="18" name="Freeform 17"/>
            <p:cNvSpPr/>
            <p:nvPr/>
          </p:nvSpPr>
          <p:spPr>
            <a:xfrm>
              <a:off x="941481" y="3351526"/>
              <a:ext cx="2086515" cy="547688"/>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solidFill>
              <a:schemeClr val="bg1">
                <a:alpha val="9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Pharmacies alerted to prescribing plans</a:t>
              </a:r>
            </a:p>
            <a:p>
              <a:pPr defTabSz="444500">
                <a:lnSpc>
                  <a:spcPct val="80000"/>
                </a:lnSpc>
                <a:defRPr/>
              </a:pPr>
              <a:endParaRPr lang="en-US" sz="1600" b="1" dirty="0"/>
            </a:p>
          </p:txBody>
        </p:sp>
        <p:sp>
          <p:nvSpPr>
            <p:cNvPr id="19" name="Freeform 18"/>
            <p:cNvSpPr/>
            <p:nvPr/>
          </p:nvSpPr>
          <p:spPr>
            <a:xfrm>
              <a:off x="941481" y="4081776"/>
              <a:ext cx="2086515" cy="704850"/>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solidFill>
              <a:schemeClr val="bg1">
                <a:alpha val="9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Informational brochure, patient fills</a:t>
              </a:r>
              <a:endParaRPr lang="en-US" sz="1600" dirty="0"/>
            </a:p>
            <a:p>
              <a:pPr defTabSz="444500">
                <a:lnSpc>
                  <a:spcPct val="80000"/>
                </a:lnSpc>
                <a:defRPr/>
              </a:pPr>
              <a:endParaRPr lang="en-US" sz="1600" b="1" dirty="0"/>
            </a:p>
          </p:txBody>
        </p:sp>
        <p:sp>
          <p:nvSpPr>
            <p:cNvPr id="8" name="Freeform 7"/>
            <p:cNvSpPr/>
            <p:nvPr/>
          </p:nvSpPr>
          <p:spPr>
            <a:xfrm>
              <a:off x="577850" y="1310000"/>
              <a:ext cx="2548596" cy="1219200"/>
            </a:xfrm>
            <a:custGeom>
              <a:avLst/>
              <a:gdLst>
                <a:gd name="connsiteX0" fmla="*/ 0 w 2209439"/>
                <a:gd name="connsiteY0" fmla="*/ 110472 h 1104719"/>
                <a:gd name="connsiteX1" fmla="*/ 110472 w 2209439"/>
                <a:gd name="connsiteY1" fmla="*/ 0 h 1104719"/>
                <a:gd name="connsiteX2" fmla="*/ 2098967 w 2209439"/>
                <a:gd name="connsiteY2" fmla="*/ 0 h 1104719"/>
                <a:gd name="connsiteX3" fmla="*/ 2209439 w 2209439"/>
                <a:gd name="connsiteY3" fmla="*/ 110472 h 1104719"/>
                <a:gd name="connsiteX4" fmla="*/ 2209439 w 2209439"/>
                <a:gd name="connsiteY4" fmla="*/ 994247 h 1104719"/>
                <a:gd name="connsiteX5" fmla="*/ 2098967 w 2209439"/>
                <a:gd name="connsiteY5" fmla="*/ 1104719 h 1104719"/>
                <a:gd name="connsiteX6" fmla="*/ 110472 w 2209439"/>
                <a:gd name="connsiteY6" fmla="*/ 1104719 h 1104719"/>
                <a:gd name="connsiteX7" fmla="*/ 0 w 2209439"/>
                <a:gd name="connsiteY7" fmla="*/ 994247 h 1104719"/>
                <a:gd name="connsiteX8" fmla="*/ 0 w 2209439"/>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439" h="1104719">
                  <a:moveTo>
                    <a:pt x="0" y="110472"/>
                  </a:moveTo>
                  <a:cubicBezTo>
                    <a:pt x="0" y="49460"/>
                    <a:pt x="49460" y="0"/>
                    <a:pt x="110472" y="0"/>
                  </a:cubicBezTo>
                  <a:lnTo>
                    <a:pt x="2098967" y="0"/>
                  </a:lnTo>
                  <a:cubicBezTo>
                    <a:pt x="2159979" y="0"/>
                    <a:pt x="2209439" y="49460"/>
                    <a:pt x="2209439" y="110472"/>
                  </a:cubicBezTo>
                  <a:lnTo>
                    <a:pt x="2209439" y="994247"/>
                  </a:lnTo>
                  <a:cubicBezTo>
                    <a:pt x="2209439" y="1055259"/>
                    <a:pt x="2159979" y="1104719"/>
                    <a:pt x="2098967" y="1104719"/>
                  </a:cubicBezTo>
                  <a:lnTo>
                    <a:pt x="110472" y="1104719"/>
                  </a:lnTo>
                  <a:cubicBezTo>
                    <a:pt x="49460" y="1104719"/>
                    <a:pt x="0" y="1055259"/>
                    <a:pt x="0" y="994247"/>
                  </a:cubicBezTo>
                  <a:lnTo>
                    <a:pt x="0" y="110472"/>
                  </a:lnTo>
                  <a:close/>
                </a:path>
              </a:pathLst>
            </a:custGeom>
            <a:solidFill>
              <a:schemeClr val="tx1">
                <a:lumMod val="65000"/>
                <a:lumOff val="3500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51" tIns="56486" rIns="68551" bIns="56486" spcCol="1270" anchor="ctr"/>
            <a:lstStyle/>
            <a:p>
              <a:pPr algn="ctr" defTabSz="844550">
                <a:lnSpc>
                  <a:spcPct val="70000"/>
                </a:lnSpc>
                <a:spcAft>
                  <a:spcPts val="600"/>
                </a:spcAft>
                <a:defRPr/>
              </a:pPr>
              <a:r>
                <a:rPr lang="en-US" sz="1900" b="1" dirty="0">
                  <a:effectLst>
                    <a:outerShdw blurRad="38100" dist="38100" dir="2700000" algn="tl">
                      <a:srgbClr val="000000">
                        <a:alpha val="43137"/>
                      </a:srgbClr>
                    </a:outerShdw>
                  </a:effectLst>
                </a:rPr>
                <a:t>Prescriber writes prescription</a:t>
              </a:r>
            </a:p>
            <a:p>
              <a:pPr algn="ctr" defTabSz="844550">
                <a:lnSpc>
                  <a:spcPct val="70000"/>
                </a:lnSpc>
                <a:spcAft>
                  <a:spcPts val="600"/>
                </a:spcAft>
                <a:defRPr/>
              </a:pPr>
              <a:r>
                <a:rPr lang="en-US" sz="1900" b="1" dirty="0">
                  <a:effectLst>
                    <a:outerShdw blurRad="38100" dist="38100" dir="2700000" algn="tl">
                      <a:srgbClr val="000000">
                        <a:alpha val="43137"/>
                      </a:srgbClr>
                    </a:outerShdw>
                  </a:effectLst>
                </a:rPr>
                <a:t>Patient fills at pharmacy</a:t>
              </a:r>
              <a:endParaRPr lang="en-US" sz="1900" dirty="0">
                <a:effectLst>
                  <a:outerShdw blurRad="38100" dist="38100" dir="2700000" algn="tl">
                    <a:srgbClr val="000000">
                      <a:alpha val="43137"/>
                    </a:srgbClr>
                  </a:outerShdw>
                </a:effectLst>
              </a:endParaRPr>
            </a:p>
          </p:txBody>
        </p:sp>
      </p:grpSp>
      <p:grpSp>
        <p:nvGrpSpPr>
          <p:cNvPr id="55301" name="Group 4"/>
          <p:cNvGrpSpPr>
            <a:grpSpLocks/>
          </p:cNvGrpSpPr>
          <p:nvPr/>
        </p:nvGrpSpPr>
        <p:grpSpPr bwMode="auto">
          <a:xfrm>
            <a:off x="2831423" y="609600"/>
            <a:ext cx="3088003" cy="3555642"/>
            <a:chOff x="5831469" y="1333947"/>
            <a:chExt cx="3087811" cy="3268703"/>
          </a:xfrm>
        </p:grpSpPr>
        <p:grpSp>
          <p:nvGrpSpPr>
            <p:cNvPr id="55312" name="Group 28"/>
            <p:cNvGrpSpPr>
              <a:grpSpLocks/>
            </p:cNvGrpSpPr>
            <p:nvPr/>
          </p:nvGrpSpPr>
          <p:grpSpPr bwMode="auto">
            <a:xfrm>
              <a:off x="5831469" y="1333947"/>
              <a:ext cx="3087811" cy="1960689"/>
              <a:chOff x="5840177" y="1310000"/>
              <a:chExt cx="3087811" cy="1960689"/>
            </a:xfrm>
          </p:grpSpPr>
          <p:sp>
            <p:nvSpPr>
              <p:cNvPr id="15" name="Freeform 14"/>
              <p:cNvSpPr/>
              <p:nvPr/>
            </p:nvSpPr>
            <p:spPr>
              <a:xfrm>
                <a:off x="6060825" y="2362220"/>
                <a:ext cx="220649" cy="828933"/>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172737" y="2498671"/>
                <a:ext cx="2755251" cy="772018"/>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endParaRPr lang="en-US" sz="1600" b="1" dirty="0"/>
              </a:p>
              <a:p>
                <a:pPr defTabSz="444500">
                  <a:lnSpc>
                    <a:spcPct val="80000"/>
                  </a:lnSpc>
                  <a:defRPr/>
                </a:pPr>
                <a:r>
                  <a:rPr lang="en-US" sz="1600" b="1" dirty="0"/>
                  <a:t>Without prescriber contact under a standing order</a:t>
                </a:r>
                <a:endParaRPr lang="en-US" sz="1600" dirty="0"/>
              </a:p>
            </p:txBody>
          </p:sp>
          <p:sp>
            <p:nvSpPr>
              <p:cNvPr id="14" name="Freeform 13"/>
              <p:cNvSpPr/>
              <p:nvPr/>
            </p:nvSpPr>
            <p:spPr>
              <a:xfrm>
                <a:off x="5840177" y="1310000"/>
                <a:ext cx="2833510" cy="1104758"/>
              </a:xfrm>
              <a:custGeom>
                <a:avLst/>
                <a:gdLst>
                  <a:gd name="connsiteX0" fmla="*/ 0 w 2209439"/>
                  <a:gd name="connsiteY0" fmla="*/ 110472 h 1104719"/>
                  <a:gd name="connsiteX1" fmla="*/ 110472 w 2209439"/>
                  <a:gd name="connsiteY1" fmla="*/ 0 h 1104719"/>
                  <a:gd name="connsiteX2" fmla="*/ 2098967 w 2209439"/>
                  <a:gd name="connsiteY2" fmla="*/ 0 h 1104719"/>
                  <a:gd name="connsiteX3" fmla="*/ 2209439 w 2209439"/>
                  <a:gd name="connsiteY3" fmla="*/ 110472 h 1104719"/>
                  <a:gd name="connsiteX4" fmla="*/ 2209439 w 2209439"/>
                  <a:gd name="connsiteY4" fmla="*/ 994247 h 1104719"/>
                  <a:gd name="connsiteX5" fmla="*/ 2098967 w 2209439"/>
                  <a:gd name="connsiteY5" fmla="*/ 1104719 h 1104719"/>
                  <a:gd name="connsiteX6" fmla="*/ 110472 w 2209439"/>
                  <a:gd name="connsiteY6" fmla="*/ 1104719 h 1104719"/>
                  <a:gd name="connsiteX7" fmla="*/ 0 w 2209439"/>
                  <a:gd name="connsiteY7" fmla="*/ 994247 h 1104719"/>
                  <a:gd name="connsiteX8" fmla="*/ 0 w 2209439"/>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439" h="1104719">
                    <a:moveTo>
                      <a:pt x="0" y="110472"/>
                    </a:moveTo>
                    <a:cubicBezTo>
                      <a:pt x="0" y="49460"/>
                      <a:pt x="49460" y="0"/>
                      <a:pt x="110472" y="0"/>
                    </a:cubicBezTo>
                    <a:lnTo>
                      <a:pt x="2098967" y="0"/>
                    </a:lnTo>
                    <a:cubicBezTo>
                      <a:pt x="2159979" y="0"/>
                      <a:pt x="2209439" y="49460"/>
                      <a:pt x="2209439" y="110472"/>
                    </a:cubicBezTo>
                    <a:lnTo>
                      <a:pt x="2209439" y="994247"/>
                    </a:lnTo>
                    <a:cubicBezTo>
                      <a:pt x="2209439" y="1055259"/>
                      <a:pt x="2159979" y="1104719"/>
                      <a:pt x="2098967" y="1104719"/>
                    </a:cubicBezTo>
                    <a:lnTo>
                      <a:pt x="110472" y="1104719"/>
                    </a:lnTo>
                    <a:cubicBezTo>
                      <a:pt x="49460" y="1104719"/>
                      <a:pt x="0" y="1055259"/>
                      <a:pt x="0" y="994247"/>
                    </a:cubicBezTo>
                    <a:lnTo>
                      <a:pt x="0" y="110472"/>
                    </a:lnTo>
                    <a:close/>
                  </a:path>
                </a:pathLst>
              </a:custGeom>
              <a:solidFill>
                <a:schemeClr val="tx1">
                  <a:lumMod val="65000"/>
                  <a:lumOff val="3500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51" tIns="56486" rIns="68551" bIns="56486" spcCol="1270" anchor="ctr"/>
              <a:lstStyle/>
              <a:p>
                <a:pPr algn="ctr" defTabSz="844550">
                  <a:lnSpc>
                    <a:spcPct val="70000"/>
                  </a:lnSpc>
                  <a:defRPr/>
                </a:pPr>
                <a:r>
                  <a:rPr lang="en-US" sz="1900" b="1" dirty="0">
                    <a:effectLst>
                      <a:outerShdw blurRad="38100" dist="38100" dir="2700000" algn="tl">
                        <a:srgbClr val="000000">
                          <a:alpha val="43137"/>
                        </a:srgbClr>
                      </a:outerShdw>
                    </a:effectLst>
                  </a:rPr>
                  <a:t>Pharmacy provides naloxone directly to customer </a:t>
                </a:r>
                <a:endParaRPr lang="en-US" sz="1900" dirty="0">
                  <a:effectLst>
                    <a:outerShdw blurRad="38100" dist="38100" dir="2700000" algn="tl">
                      <a:srgbClr val="000000">
                        <a:alpha val="43137"/>
                      </a:srgbClr>
                    </a:outerShdw>
                  </a:effectLst>
                </a:endParaRPr>
              </a:p>
            </p:txBody>
          </p:sp>
        </p:grpSp>
        <p:sp>
          <p:nvSpPr>
            <p:cNvPr id="30" name="Freeform 29"/>
            <p:cNvSpPr/>
            <p:nvPr/>
          </p:nvSpPr>
          <p:spPr>
            <a:xfrm>
              <a:off x="6053705" y="3155265"/>
              <a:ext cx="220648" cy="877093"/>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6104818" y="3410329"/>
              <a:ext cx="2814462" cy="1192321"/>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Training needed</a:t>
              </a:r>
            </a:p>
            <a:p>
              <a:pPr defTabSz="444500">
                <a:lnSpc>
                  <a:spcPct val="80000"/>
                </a:lnSpc>
                <a:defRPr/>
              </a:pPr>
              <a:endParaRPr lang="en-US" sz="1600" b="1" dirty="0"/>
            </a:p>
            <a:p>
              <a:pPr defTabSz="444500">
                <a:lnSpc>
                  <a:spcPct val="80000"/>
                </a:lnSpc>
                <a:defRPr/>
              </a:pPr>
              <a:r>
                <a:rPr lang="en-US" sz="1600" b="1" dirty="0"/>
                <a:t>Passive or active models:</a:t>
              </a:r>
              <a:br>
                <a:rPr lang="en-US" sz="1600" b="1" dirty="0"/>
              </a:br>
              <a:r>
                <a:rPr lang="en-US" sz="1600" b="1" dirty="0"/>
                <a:t>Naloxone co-prescription</a:t>
              </a:r>
            </a:p>
            <a:p>
              <a:pPr defTabSz="444500">
                <a:lnSpc>
                  <a:spcPct val="80000"/>
                </a:lnSpc>
                <a:defRPr/>
              </a:pPr>
              <a:r>
                <a:rPr lang="en-US" sz="1600" b="1" dirty="0"/>
                <a:t>Universal offer, may require clear policy direction</a:t>
              </a:r>
              <a:endParaRPr lang="en-US" sz="1600" dirty="0"/>
            </a:p>
          </p:txBody>
        </p:sp>
      </p:grpSp>
      <p:pic>
        <p:nvPicPr>
          <p:cNvPr id="553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11" y="4191000"/>
            <a:ext cx="20875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3" name="Group 25"/>
          <p:cNvGrpSpPr>
            <a:grpSpLocks/>
          </p:cNvGrpSpPr>
          <p:nvPr/>
        </p:nvGrpSpPr>
        <p:grpSpPr bwMode="auto">
          <a:xfrm>
            <a:off x="5940387" y="609600"/>
            <a:ext cx="2909887" cy="3250842"/>
            <a:chOff x="5831469" y="1333948"/>
            <a:chExt cx="2909705" cy="3026365"/>
          </a:xfrm>
        </p:grpSpPr>
        <p:grpSp>
          <p:nvGrpSpPr>
            <p:cNvPr id="55306" name="Group 28"/>
            <p:cNvGrpSpPr>
              <a:grpSpLocks/>
            </p:cNvGrpSpPr>
            <p:nvPr/>
          </p:nvGrpSpPr>
          <p:grpSpPr bwMode="auto">
            <a:xfrm>
              <a:off x="5831469" y="1333948"/>
              <a:ext cx="2909705" cy="1985531"/>
              <a:chOff x="5840177" y="1310001"/>
              <a:chExt cx="2909705" cy="1985531"/>
            </a:xfrm>
          </p:grpSpPr>
          <p:sp>
            <p:nvSpPr>
              <p:cNvPr id="31" name="Freeform 30"/>
              <p:cNvSpPr/>
              <p:nvPr/>
            </p:nvSpPr>
            <p:spPr>
              <a:xfrm>
                <a:off x="6060825" y="2415456"/>
                <a:ext cx="220649" cy="829091"/>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Freeform 31"/>
              <p:cNvSpPr/>
              <p:nvPr/>
            </p:nvSpPr>
            <p:spPr>
              <a:xfrm>
                <a:off x="6186230" y="2500284"/>
                <a:ext cx="2487456" cy="795248"/>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Without prescriber or pharmacy contact under a standing order, distribution model</a:t>
                </a:r>
                <a:endParaRPr lang="en-US" sz="1600" dirty="0"/>
              </a:p>
            </p:txBody>
          </p:sp>
          <p:sp>
            <p:nvSpPr>
              <p:cNvPr id="33" name="Freeform 32"/>
              <p:cNvSpPr/>
              <p:nvPr/>
            </p:nvSpPr>
            <p:spPr>
              <a:xfrm>
                <a:off x="5840177" y="1310001"/>
                <a:ext cx="2909705" cy="1105454"/>
              </a:xfrm>
              <a:custGeom>
                <a:avLst/>
                <a:gdLst>
                  <a:gd name="connsiteX0" fmla="*/ 0 w 2209439"/>
                  <a:gd name="connsiteY0" fmla="*/ 110472 h 1104719"/>
                  <a:gd name="connsiteX1" fmla="*/ 110472 w 2209439"/>
                  <a:gd name="connsiteY1" fmla="*/ 0 h 1104719"/>
                  <a:gd name="connsiteX2" fmla="*/ 2098967 w 2209439"/>
                  <a:gd name="connsiteY2" fmla="*/ 0 h 1104719"/>
                  <a:gd name="connsiteX3" fmla="*/ 2209439 w 2209439"/>
                  <a:gd name="connsiteY3" fmla="*/ 110472 h 1104719"/>
                  <a:gd name="connsiteX4" fmla="*/ 2209439 w 2209439"/>
                  <a:gd name="connsiteY4" fmla="*/ 994247 h 1104719"/>
                  <a:gd name="connsiteX5" fmla="*/ 2098967 w 2209439"/>
                  <a:gd name="connsiteY5" fmla="*/ 1104719 h 1104719"/>
                  <a:gd name="connsiteX6" fmla="*/ 110472 w 2209439"/>
                  <a:gd name="connsiteY6" fmla="*/ 1104719 h 1104719"/>
                  <a:gd name="connsiteX7" fmla="*/ 0 w 2209439"/>
                  <a:gd name="connsiteY7" fmla="*/ 994247 h 1104719"/>
                  <a:gd name="connsiteX8" fmla="*/ 0 w 2209439"/>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439" h="1104719">
                    <a:moveTo>
                      <a:pt x="0" y="110472"/>
                    </a:moveTo>
                    <a:cubicBezTo>
                      <a:pt x="0" y="49460"/>
                      <a:pt x="49460" y="0"/>
                      <a:pt x="110472" y="0"/>
                    </a:cubicBezTo>
                    <a:lnTo>
                      <a:pt x="2098967" y="0"/>
                    </a:lnTo>
                    <a:cubicBezTo>
                      <a:pt x="2159979" y="0"/>
                      <a:pt x="2209439" y="49460"/>
                      <a:pt x="2209439" y="110472"/>
                    </a:cubicBezTo>
                    <a:lnTo>
                      <a:pt x="2209439" y="994247"/>
                    </a:lnTo>
                    <a:cubicBezTo>
                      <a:pt x="2209439" y="1055259"/>
                      <a:pt x="2159979" y="1104719"/>
                      <a:pt x="2098967" y="1104719"/>
                    </a:cubicBezTo>
                    <a:lnTo>
                      <a:pt x="110472" y="1104719"/>
                    </a:lnTo>
                    <a:cubicBezTo>
                      <a:pt x="49460" y="1104719"/>
                      <a:pt x="0" y="1055259"/>
                      <a:pt x="0" y="994247"/>
                    </a:cubicBezTo>
                    <a:lnTo>
                      <a:pt x="0" y="110472"/>
                    </a:lnTo>
                    <a:close/>
                  </a:path>
                </a:pathLst>
              </a:custGeom>
              <a:solidFill>
                <a:schemeClr val="tx1">
                  <a:lumMod val="65000"/>
                  <a:lumOff val="3500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51" tIns="56486" rIns="68551" bIns="56486" spcCol="1270" anchor="ctr"/>
              <a:lstStyle/>
              <a:p>
                <a:pPr algn="ctr" defTabSz="844550">
                  <a:lnSpc>
                    <a:spcPct val="70000"/>
                  </a:lnSpc>
                  <a:defRPr/>
                </a:pPr>
                <a:r>
                  <a:rPr lang="en-US" sz="1900" b="1" dirty="0">
                    <a:effectLst>
                      <a:outerShdw blurRad="38100" dist="38100" dir="2700000" algn="tl">
                        <a:srgbClr val="000000">
                          <a:alpha val="43137"/>
                        </a:srgbClr>
                      </a:outerShdw>
                    </a:effectLst>
                  </a:rPr>
                  <a:t>Pharmacy provides naloxone to patients in treatment center/clinic</a:t>
                </a:r>
                <a:endParaRPr lang="en-US" sz="1900" dirty="0">
                  <a:effectLst>
                    <a:outerShdw blurRad="38100" dist="38100" dir="2700000" algn="tl">
                      <a:srgbClr val="000000">
                        <a:alpha val="43137"/>
                      </a:srgbClr>
                    </a:outerShdw>
                  </a:effectLst>
                </a:endParaRPr>
              </a:p>
            </p:txBody>
          </p:sp>
        </p:grpSp>
        <p:sp>
          <p:nvSpPr>
            <p:cNvPr id="28" name="Freeform 27"/>
            <p:cNvSpPr/>
            <p:nvPr/>
          </p:nvSpPr>
          <p:spPr>
            <a:xfrm>
              <a:off x="6053705" y="3154697"/>
              <a:ext cx="220648" cy="876384"/>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6150536" y="3480975"/>
              <a:ext cx="2514443" cy="879338"/>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Patient training done on-site at clinic, facilitates facility-level compliance and sustainability</a:t>
              </a:r>
              <a:endParaRPr lang="en-US" sz="1600" dirty="0"/>
            </a:p>
          </p:txBody>
        </p:sp>
      </p:grpSp>
      <p:pic>
        <p:nvPicPr>
          <p:cNvPr id="5530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461" y="3886200"/>
            <a:ext cx="24114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873" y="4876801"/>
            <a:ext cx="2667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25"/>
          <p:cNvGrpSpPr>
            <a:grpSpLocks/>
          </p:cNvGrpSpPr>
          <p:nvPr/>
        </p:nvGrpSpPr>
        <p:grpSpPr bwMode="auto">
          <a:xfrm>
            <a:off x="8953164" y="609600"/>
            <a:ext cx="3139775" cy="3400018"/>
            <a:chOff x="5831469" y="1333948"/>
            <a:chExt cx="3139579" cy="3144071"/>
          </a:xfrm>
        </p:grpSpPr>
        <p:grpSp>
          <p:nvGrpSpPr>
            <p:cNvPr id="42" name="Group 28"/>
            <p:cNvGrpSpPr>
              <a:grpSpLocks/>
            </p:cNvGrpSpPr>
            <p:nvPr/>
          </p:nvGrpSpPr>
          <p:grpSpPr bwMode="auto">
            <a:xfrm>
              <a:off x="5831469" y="1333948"/>
              <a:ext cx="3139579" cy="2144157"/>
              <a:chOff x="5840177" y="1310001"/>
              <a:chExt cx="3139579" cy="2144157"/>
            </a:xfrm>
          </p:grpSpPr>
          <p:sp>
            <p:nvSpPr>
              <p:cNvPr id="45" name="Freeform 44"/>
              <p:cNvSpPr/>
              <p:nvPr/>
            </p:nvSpPr>
            <p:spPr>
              <a:xfrm>
                <a:off x="6060825" y="2340971"/>
                <a:ext cx="220649" cy="829091"/>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6" name="Freeform 45"/>
              <p:cNvSpPr/>
              <p:nvPr/>
            </p:nvSpPr>
            <p:spPr>
              <a:xfrm>
                <a:off x="6163371" y="2485269"/>
                <a:ext cx="2816385" cy="968889"/>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Without prescriber contact under a standing order</a:t>
                </a:r>
              </a:p>
              <a:p>
                <a:pPr defTabSz="444500">
                  <a:lnSpc>
                    <a:spcPct val="80000"/>
                  </a:lnSpc>
                  <a:defRPr/>
                </a:pPr>
                <a:endParaRPr lang="en-US" sz="1600" b="1" dirty="0"/>
              </a:p>
              <a:p>
                <a:pPr defTabSz="444500">
                  <a:lnSpc>
                    <a:spcPct val="80000"/>
                  </a:lnSpc>
                  <a:defRPr/>
                </a:pPr>
                <a:r>
                  <a:rPr lang="en-US" sz="1600" b="1" dirty="0"/>
                  <a:t>Event or venue-based, rapid deployment</a:t>
                </a:r>
                <a:endParaRPr lang="en-US" sz="1600" dirty="0"/>
              </a:p>
            </p:txBody>
          </p:sp>
          <p:sp>
            <p:nvSpPr>
              <p:cNvPr id="47" name="Freeform 46"/>
              <p:cNvSpPr/>
              <p:nvPr/>
            </p:nvSpPr>
            <p:spPr>
              <a:xfrm>
                <a:off x="5840177" y="1310001"/>
                <a:ext cx="2909705" cy="1105454"/>
              </a:xfrm>
              <a:custGeom>
                <a:avLst/>
                <a:gdLst>
                  <a:gd name="connsiteX0" fmla="*/ 0 w 2209439"/>
                  <a:gd name="connsiteY0" fmla="*/ 110472 h 1104719"/>
                  <a:gd name="connsiteX1" fmla="*/ 110472 w 2209439"/>
                  <a:gd name="connsiteY1" fmla="*/ 0 h 1104719"/>
                  <a:gd name="connsiteX2" fmla="*/ 2098967 w 2209439"/>
                  <a:gd name="connsiteY2" fmla="*/ 0 h 1104719"/>
                  <a:gd name="connsiteX3" fmla="*/ 2209439 w 2209439"/>
                  <a:gd name="connsiteY3" fmla="*/ 110472 h 1104719"/>
                  <a:gd name="connsiteX4" fmla="*/ 2209439 w 2209439"/>
                  <a:gd name="connsiteY4" fmla="*/ 994247 h 1104719"/>
                  <a:gd name="connsiteX5" fmla="*/ 2098967 w 2209439"/>
                  <a:gd name="connsiteY5" fmla="*/ 1104719 h 1104719"/>
                  <a:gd name="connsiteX6" fmla="*/ 110472 w 2209439"/>
                  <a:gd name="connsiteY6" fmla="*/ 1104719 h 1104719"/>
                  <a:gd name="connsiteX7" fmla="*/ 0 w 2209439"/>
                  <a:gd name="connsiteY7" fmla="*/ 994247 h 1104719"/>
                  <a:gd name="connsiteX8" fmla="*/ 0 w 2209439"/>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439" h="1104719">
                    <a:moveTo>
                      <a:pt x="0" y="110472"/>
                    </a:moveTo>
                    <a:cubicBezTo>
                      <a:pt x="0" y="49460"/>
                      <a:pt x="49460" y="0"/>
                      <a:pt x="110472" y="0"/>
                    </a:cubicBezTo>
                    <a:lnTo>
                      <a:pt x="2098967" y="0"/>
                    </a:lnTo>
                    <a:cubicBezTo>
                      <a:pt x="2159979" y="0"/>
                      <a:pt x="2209439" y="49460"/>
                      <a:pt x="2209439" y="110472"/>
                    </a:cubicBezTo>
                    <a:lnTo>
                      <a:pt x="2209439" y="994247"/>
                    </a:lnTo>
                    <a:cubicBezTo>
                      <a:pt x="2209439" y="1055259"/>
                      <a:pt x="2159979" y="1104719"/>
                      <a:pt x="2098967" y="1104719"/>
                    </a:cubicBezTo>
                    <a:lnTo>
                      <a:pt x="110472" y="1104719"/>
                    </a:lnTo>
                    <a:cubicBezTo>
                      <a:pt x="49460" y="1104719"/>
                      <a:pt x="0" y="1055259"/>
                      <a:pt x="0" y="994247"/>
                    </a:cubicBezTo>
                    <a:lnTo>
                      <a:pt x="0" y="110472"/>
                    </a:lnTo>
                    <a:close/>
                  </a:path>
                </a:pathLst>
              </a:custGeom>
              <a:solidFill>
                <a:schemeClr val="tx1">
                  <a:lumMod val="65000"/>
                  <a:lumOff val="3500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51" tIns="56486" rIns="68551" bIns="56486" spcCol="1270" anchor="ctr"/>
              <a:lstStyle/>
              <a:p>
                <a:pPr algn="ctr" defTabSz="844550">
                  <a:lnSpc>
                    <a:spcPct val="70000"/>
                  </a:lnSpc>
                  <a:defRPr/>
                </a:pPr>
                <a:r>
                  <a:rPr lang="en-US" sz="1900" b="1" dirty="0">
                    <a:effectLst>
                      <a:outerShdw blurRad="38100" dist="38100" dir="2700000" algn="tl">
                        <a:srgbClr val="000000">
                          <a:alpha val="43137"/>
                        </a:srgbClr>
                      </a:outerShdw>
                    </a:effectLst>
                  </a:rPr>
                  <a:t>Pharmacy provides naloxone to patients in mobile setting</a:t>
                </a:r>
                <a:endParaRPr lang="en-US" sz="1900" dirty="0">
                  <a:effectLst>
                    <a:outerShdw blurRad="38100" dist="38100" dir="2700000" algn="tl">
                      <a:srgbClr val="000000">
                        <a:alpha val="43137"/>
                      </a:srgbClr>
                    </a:outerShdw>
                  </a:effectLst>
                </a:endParaRPr>
              </a:p>
            </p:txBody>
          </p:sp>
        </p:grpSp>
        <p:sp>
          <p:nvSpPr>
            <p:cNvPr id="43" name="Freeform 42"/>
            <p:cNvSpPr/>
            <p:nvPr/>
          </p:nvSpPr>
          <p:spPr>
            <a:xfrm>
              <a:off x="6053705" y="3154697"/>
              <a:ext cx="220648" cy="876384"/>
            </a:xfrm>
            <a:custGeom>
              <a:avLst/>
              <a:gdLst/>
              <a:ahLst/>
              <a:cxnLst/>
              <a:rect l="0" t="0" r="0" b="0"/>
              <a:pathLst>
                <a:path>
                  <a:moveTo>
                    <a:pt x="0" y="0"/>
                  </a:moveTo>
                  <a:lnTo>
                    <a:pt x="0" y="828539"/>
                  </a:lnTo>
                  <a:lnTo>
                    <a:pt x="220943" y="828539"/>
                  </a:lnTo>
                </a:path>
              </a:pathLst>
            </a:custGeom>
            <a:noFill/>
            <a:ln>
              <a:solidFill>
                <a:schemeClr val="bg1">
                  <a:lumMod val="6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4" name="Freeform 43"/>
            <p:cNvSpPr/>
            <p:nvPr/>
          </p:nvSpPr>
          <p:spPr>
            <a:xfrm>
              <a:off x="6162441" y="3541708"/>
              <a:ext cx="2808606" cy="936311"/>
            </a:xfrm>
            <a:custGeom>
              <a:avLst/>
              <a:gdLst>
                <a:gd name="connsiteX0" fmla="*/ 0 w 1767551"/>
                <a:gd name="connsiteY0" fmla="*/ 110472 h 1104719"/>
                <a:gd name="connsiteX1" fmla="*/ 110472 w 1767551"/>
                <a:gd name="connsiteY1" fmla="*/ 0 h 1104719"/>
                <a:gd name="connsiteX2" fmla="*/ 1657079 w 1767551"/>
                <a:gd name="connsiteY2" fmla="*/ 0 h 1104719"/>
                <a:gd name="connsiteX3" fmla="*/ 1767551 w 1767551"/>
                <a:gd name="connsiteY3" fmla="*/ 110472 h 1104719"/>
                <a:gd name="connsiteX4" fmla="*/ 1767551 w 1767551"/>
                <a:gd name="connsiteY4" fmla="*/ 994247 h 1104719"/>
                <a:gd name="connsiteX5" fmla="*/ 1657079 w 1767551"/>
                <a:gd name="connsiteY5" fmla="*/ 1104719 h 1104719"/>
                <a:gd name="connsiteX6" fmla="*/ 110472 w 1767551"/>
                <a:gd name="connsiteY6" fmla="*/ 1104719 h 1104719"/>
                <a:gd name="connsiteX7" fmla="*/ 0 w 1767551"/>
                <a:gd name="connsiteY7" fmla="*/ 994247 h 1104719"/>
                <a:gd name="connsiteX8" fmla="*/ 0 w 1767551"/>
                <a:gd name="connsiteY8" fmla="*/ 110472 h 110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551" h="1104719">
                  <a:moveTo>
                    <a:pt x="0" y="110472"/>
                  </a:moveTo>
                  <a:cubicBezTo>
                    <a:pt x="0" y="49460"/>
                    <a:pt x="49460" y="0"/>
                    <a:pt x="110472" y="0"/>
                  </a:cubicBezTo>
                  <a:lnTo>
                    <a:pt x="1657079" y="0"/>
                  </a:lnTo>
                  <a:cubicBezTo>
                    <a:pt x="1718091" y="0"/>
                    <a:pt x="1767551" y="49460"/>
                    <a:pt x="1767551" y="110472"/>
                  </a:cubicBezTo>
                  <a:lnTo>
                    <a:pt x="1767551" y="994247"/>
                  </a:lnTo>
                  <a:cubicBezTo>
                    <a:pt x="1767551" y="1055259"/>
                    <a:pt x="1718091" y="1104719"/>
                    <a:pt x="1657079" y="1104719"/>
                  </a:cubicBezTo>
                  <a:lnTo>
                    <a:pt x="110472" y="1104719"/>
                  </a:lnTo>
                  <a:cubicBezTo>
                    <a:pt x="49460" y="1104719"/>
                    <a:pt x="0" y="1055259"/>
                    <a:pt x="0" y="994247"/>
                  </a:cubicBezTo>
                  <a:lnTo>
                    <a:pt x="0" y="110472"/>
                  </a:lnTo>
                  <a:close/>
                </a:path>
              </a:pathLst>
            </a:custGeom>
            <a:ln>
              <a:solidFill>
                <a:schemeClr val="bg1">
                  <a:lumMod val="6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51406" tIns="45056" rIns="51406" bIns="45056" spcCol="1270"/>
            <a:lstStyle/>
            <a:p>
              <a:pPr defTabSz="444500">
                <a:lnSpc>
                  <a:spcPct val="80000"/>
                </a:lnSpc>
                <a:defRPr/>
              </a:pPr>
              <a:r>
                <a:rPr lang="en-US" sz="1600" b="1" dirty="0"/>
                <a:t>Training needed, technology for mobile labeling/billing</a:t>
              </a:r>
            </a:p>
            <a:p>
              <a:pPr defTabSz="444500">
                <a:lnSpc>
                  <a:spcPct val="80000"/>
                </a:lnSpc>
                <a:defRPr/>
              </a:pPr>
              <a:endParaRPr lang="en-US" sz="1600" b="1" dirty="0"/>
            </a:p>
            <a:p>
              <a:pPr defTabSz="444500">
                <a:lnSpc>
                  <a:spcPct val="80000"/>
                </a:lnSpc>
                <a:defRPr/>
              </a:pPr>
              <a:r>
                <a:rPr lang="en-US" sz="1600" b="1" dirty="0"/>
                <a:t>Patient training done in-field by pharmacy</a:t>
              </a:r>
              <a:endParaRPr lang="en-US" sz="1600" dirty="0"/>
            </a:p>
          </p:txBody>
        </p:sp>
      </p:grpSp>
      <p:sp>
        <p:nvSpPr>
          <p:cNvPr id="39" name="Title 1"/>
          <p:cNvSpPr>
            <a:spLocks noGrp="1"/>
          </p:cNvSpPr>
          <p:nvPr>
            <p:ph type="title"/>
          </p:nvPr>
        </p:nvSpPr>
        <p:spPr>
          <a:xfrm>
            <a:off x="315873" y="-120650"/>
            <a:ext cx="10314026" cy="1014413"/>
          </a:xfrm>
        </p:spPr>
        <p:txBody>
          <a:bodyPr vert="horz" lIns="0" tIns="9144" rIns="0" bIns="9144" rtlCol="0" anchor="ctr" anchorCtr="0">
            <a:noAutofit/>
          </a:bodyPr>
          <a:lstStyle/>
          <a:p>
            <a:pPr marL="525463" indent="-508000"/>
            <a:r>
              <a:rPr lang="en-US" sz="3200" dirty="0">
                <a:ln w="500">
                  <a:solidFill>
                    <a:schemeClr val="tx2">
                      <a:shade val="20000"/>
                      <a:satMod val="350000"/>
                    </a:schemeClr>
                  </a:solidFill>
                </a:ln>
                <a:solidFill>
                  <a:srgbClr val="002060"/>
                </a:solidFill>
              </a:rPr>
              <a:t>Innovations: Models for Pharmacy Naloxone</a:t>
            </a:r>
          </a:p>
        </p:txBody>
      </p:sp>
    </p:spTree>
    <p:extLst>
      <p:ext uri="{BB962C8B-B14F-4D97-AF65-F5344CB8AC3E}">
        <p14:creationId xmlns:p14="http://schemas.microsoft.com/office/powerpoint/2010/main" val="317538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3138377" cy="2875032"/>
          </a:xfrm>
        </p:spPr>
        <p:txBody>
          <a:bodyPr>
            <a:normAutofit/>
          </a:bodyPr>
          <a:lstStyle/>
          <a:p>
            <a:r>
              <a:rPr lang="en-US" sz="4000" dirty="0"/>
              <a:t>Lawrence and Lowell, MA</a:t>
            </a:r>
            <a:br>
              <a:rPr lang="en-US" sz="4000" dirty="0"/>
            </a:br>
            <a:r>
              <a:rPr lang="en-US" sz="4000" dirty="0"/>
              <a:t>HIV outbreak, 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600" y="0"/>
            <a:ext cx="6657400" cy="6858000"/>
          </a:xfrm>
          <a:prstGeom prst="rect">
            <a:avLst/>
          </a:prstGeom>
        </p:spPr>
      </p:pic>
      <p:pic>
        <p:nvPicPr>
          <p:cNvPr id="5" name="Picture 4" descr="A screenshot of a cell phone&#13;&#10;&#13;&#10;Description automatically generated">
            <a:extLst>
              <a:ext uri="{FF2B5EF4-FFF2-40B4-BE49-F238E27FC236}">
                <a16:creationId xmlns:a16="http://schemas.microsoft.com/office/drawing/2014/main" id="{1C037D67-F839-4741-B0AD-B761E8BA7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06" y="2832652"/>
            <a:ext cx="5913348" cy="3063875"/>
          </a:xfrm>
          <a:prstGeom prst="rect">
            <a:avLst/>
          </a:prstGeom>
        </p:spPr>
      </p:pic>
      <p:sp>
        <p:nvSpPr>
          <p:cNvPr id="6" name="TextBox 5">
            <a:extLst>
              <a:ext uri="{FF2B5EF4-FFF2-40B4-BE49-F238E27FC236}">
                <a16:creationId xmlns:a16="http://schemas.microsoft.com/office/drawing/2014/main" id="{D7F96D3E-57DB-0243-A8E8-3C0CE3F912EC}"/>
              </a:ext>
            </a:extLst>
          </p:cNvPr>
          <p:cNvSpPr txBox="1"/>
          <p:nvPr/>
        </p:nvSpPr>
        <p:spPr>
          <a:xfrm>
            <a:off x="2047461" y="3429000"/>
            <a:ext cx="3001617" cy="369332"/>
          </a:xfrm>
          <a:prstGeom prst="rect">
            <a:avLst/>
          </a:prstGeom>
          <a:noFill/>
        </p:spPr>
        <p:txBody>
          <a:bodyPr wrap="square" rtlCol="0">
            <a:spAutoFit/>
          </a:bodyPr>
          <a:lstStyle/>
          <a:p>
            <a:r>
              <a:rPr lang="en-US" dirty="0"/>
              <a:t>Boston Cluster 2018-19</a:t>
            </a:r>
          </a:p>
        </p:txBody>
      </p:sp>
    </p:spTree>
    <p:extLst>
      <p:ext uri="{BB962C8B-B14F-4D97-AF65-F5344CB8AC3E}">
        <p14:creationId xmlns:p14="http://schemas.microsoft.com/office/powerpoint/2010/main" val="36229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Benzodiazepines and Opioids</a:t>
            </a:r>
          </a:p>
        </p:txBody>
      </p:sp>
      <p:sp>
        <p:nvSpPr>
          <p:cNvPr id="3" name="Content Placeholder 2"/>
          <p:cNvSpPr>
            <a:spLocks noGrp="1"/>
          </p:cNvSpPr>
          <p:nvPr>
            <p:ph idx="1"/>
          </p:nvPr>
        </p:nvSpPr>
        <p:spPr>
          <a:xfrm>
            <a:off x="609601" y="2196353"/>
            <a:ext cx="6980517" cy="4173314"/>
          </a:xfrm>
        </p:spPr>
        <p:txBody>
          <a:bodyPr>
            <a:normAutofit fontScale="77500" lnSpcReduction="20000"/>
          </a:bodyPr>
          <a:lstStyle/>
          <a:p>
            <a:pPr>
              <a:lnSpc>
                <a:spcPct val="120000"/>
              </a:lnSpc>
              <a:spcBef>
                <a:spcPts val="0"/>
              </a:spcBef>
              <a:spcAft>
                <a:spcPts val="600"/>
              </a:spcAft>
            </a:pPr>
            <a:r>
              <a:rPr lang="en-US" b="0" dirty="0"/>
              <a:t>Benzodiazepines are present in 31% of opioid-related overdose deaths</a:t>
            </a:r>
          </a:p>
          <a:p>
            <a:pPr>
              <a:lnSpc>
                <a:spcPct val="120000"/>
              </a:lnSpc>
              <a:spcBef>
                <a:spcPts val="0"/>
              </a:spcBef>
              <a:spcAft>
                <a:spcPts val="600"/>
              </a:spcAft>
            </a:pPr>
            <a:r>
              <a:rPr lang="en-US" b="0" dirty="0"/>
              <a:t>Opioids are present in 75% of benzodiazepine-related overdose deaths</a:t>
            </a:r>
            <a:r>
              <a:rPr lang="en-US" b="0" baseline="30000" dirty="0"/>
              <a:t>1</a:t>
            </a:r>
            <a:r>
              <a:rPr lang="en-US" b="0" dirty="0"/>
              <a:t> </a:t>
            </a:r>
          </a:p>
          <a:p>
            <a:pPr>
              <a:lnSpc>
                <a:spcPct val="120000"/>
              </a:lnSpc>
              <a:spcBef>
                <a:spcPts val="0"/>
              </a:spcBef>
              <a:spcAft>
                <a:spcPts val="600"/>
              </a:spcAft>
            </a:pPr>
            <a:r>
              <a:rPr lang="en-US" b="0" dirty="0"/>
              <a:t>Among people prescribed opioids, the risk of overdose deaths is 3.8 times higher for people prescribed </a:t>
            </a:r>
            <a:r>
              <a:rPr lang="en-US" b="0" dirty="0" err="1"/>
              <a:t>benzos</a:t>
            </a:r>
            <a:r>
              <a:rPr lang="en-US" b="0" dirty="0"/>
              <a:t> also</a:t>
            </a:r>
            <a:r>
              <a:rPr lang="en-US" baseline="30000" dirty="0"/>
              <a:t>2</a:t>
            </a:r>
          </a:p>
          <a:p>
            <a:pPr>
              <a:lnSpc>
                <a:spcPct val="120000"/>
              </a:lnSpc>
              <a:spcBef>
                <a:spcPts val="0"/>
              </a:spcBef>
              <a:spcAft>
                <a:spcPts val="600"/>
              </a:spcAft>
            </a:pPr>
            <a:r>
              <a:rPr lang="en-US" b="0" dirty="0"/>
              <a:t>8/31/16– FDA announced black box warning for opioid pain and cough meds and benzodiazepines regarding risk of the combined use of opioids and </a:t>
            </a:r>
            <a:r>
              <a:rPr lang="en-US" b="0" dirty="0" err="1"/>
              <a:t>benzos</a:t>
            </a:r>
            <a:endParaRPr lang="en-US" b="0" dirty="0"/>
          </a:p>
        </p:txBody>
      </p:sp>
      <p:sp>
        <p:nvSpPr>
          <p:cNvPr id="5" name="Rectangle 4"/>
          <p:cNvSpPr/>
          <p:nvPr/>
        </p:nvSpPr>
        <p:spPr>
          <a:xfrm>
            <a:off x="1023693" y="1397495"/>
            <a:ext cx="4362117" cy="400110"/>
          </a:xfrm>
          <a:prstGeom prst="rect">
            <a:avLst/>
          </a:prstGeom>
        </p:spPr>
        <p:txBody>
          <a:bodyPr wrap="non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Jointly contribute to overdose deaths</a:t>
            </a:r>
          </a:p>
        </p:txBody>
      </p:sp>
      <p:sp>
        <p:nvSpPr>
          <p:cNvPr id="6" name="Rectangle 5"/>
          <p:cNvSpPr/>
          <p:nvPr/>
        </p:nvSpPr>
        <p:spPr>
          <a:xfrm>
            <a:off x="601901" y="6024683"/>
            <a:ext cx="5993949" cy="646331"/>
          </a:xfrm>
          <a:prstGeom prst="rect">
            <a:avLst/>
          </a:prstGeom>
        </p:spPr>
        <p:txBody>
          <a:bodyPr wrap="none">
            <a:spAutoFit/>
          </a:bodyPr>
          <a:lstStyle/>
          <a:p>
            <a:pPr marL="173038" lvl="1" indent="-173038">
              <a:buFont typeface="+mj-lt"/>
              <a:buAutoNum type="arabicPeriod"/>
            </a:pPr>
            <a:r>
              <a:rPr lang="en-US" sz="1200" dirty="0">
                <a:latin typeface="Arial" panose="020B0604020202020204" pitchFamily="34" charset="0"/>
                <a:cs typeface="Arial" panose="020B0604020202020204" pitchFamily="34" charset="0"/>
              </a:rPr>
              <a:t>Jones CM and </a:t>
            </a:r>
            <a:r>
              <a:rPr lang="en-US" sz="1200" dirty="0" err="1">
                <a:latin typeface="Arial" panose="020B0604020202020204" pitchFamily="34" charset="0"/>
                <a:cs typeface="Arial" panose="020B0604020202020204" pitchFamily="34" charset="0"/>
              </a:rPr>
              <a:t>McAninch</a:t>
            </a:r>
            <a:r>
              <a:rPr lang="en-US" sz="1200" dirty="0">
                <a:latin typeface="Arial" panose="020B0604020202020204" pitchFamily="34" charset="0"/>
                <a:cs typeface="Arial" panose="020B0604020202020204" pitchFamily="34" charset="0"/>
              </a:rPr>
              <a:t> JK. Am J </a:t>
            </a:r>
            <a:r>
              <a:rPr lang="en-US" sz="1200" dirty="0" err="1">
                <a:latin typeface="Arial" panose="020B0604020202020204" pitchFamily="34" charset="0"/>
                <a:cs typeface="Arial" panose="020B0604020202020204" pitchFamily="34" charset="0"/>
              </a:rPr>
              <a:t>Prev</a:t>
            </a:r>
            <a:r>
              <a:rPr lang="en-US" sz="1200" dirty="0">
                <a:latin typeface="Arial" panose="020B0604020202020204" pitchFamily="34" charset="0"/>
                <a:cs typeface="Arial" panose="020B0604020202020204" pitchFamily="34" charset="0"/>
              </a:rPr>
              <a:t> Med. 2015 Oct;49(4):493-501.</a:t>
            </a:r>
          </a:p>
          <a:p>
            <a:pPr marL="173038" lvl="1" indent="-173038">
              <a:buFont typeface="+mj-lt"/>
              <a:buAutoNum type="arabicPeriod"/>
            </a:pPr>
            <a:r>
              <a:rPr lang="en-US" sz="1200" dirty="0">
                <a:latin typeface="Arial" panose="020B0604020202020204" pitchFamily="34" charset="0"/>
                <a:cs typeface="Arial" panose="020B0604020202020204" pitchFamily="34" charset="0"/>
              </a:rPr>
              <a:t>Park TW, et al. BMJ. 2015 Jun 10;350:h2698.</a:t>
            </a:r>
          </a:p>
          <a:p>
            <a:pPr marL="173038" lvl="1" indent="-173038">
              <a:buFont typeface="+mj-lt"/>
              <a:buAutoNum type="arabicPeriod"/>
            </a:pPr>
            <a:r>
              <a:rPr lang="en-US" sz="1200" dirty="0">
                <a:latin typeface="Arial" panose="020B0604020202020204" pitchFamily="34" charset="0"/>
                <a:cs typeface="Arial" panose="020B0604020202020204" pitchFamily="34" charset="0"/>
              </a:rPr>
              <a:t>http://</a:t>
            </a:r>
            <a:r>
              <a:rPr lang="en-US" sz="1200" dirty="0" err="1">
                <a:latin typeface="Arial" panose="020B0604020202020204" pitchFamily="34" charset="0"/>
                <a:cs typeface="Arial" panose="020B0604020202020204" pitchFamily="34" charset="0"/>
              </a:rPr>
              <a:t>www.fda.gov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NewsEvents</a:t>
            </a:r>
            <a:r>
              <a:rPr lang="en-US" sz="1200" dirty="0">
                <a:latin typeface="Arial" panose="020B0604020202020204" pitchFamily="34" charset="0"/>
                <a:cs typeface="Arial" panose="020B0604020202020204" pitchFamily="34" charset="0"/>
              </a:rPr>
              <a:t>/Newsroom/</a:t>
            </a:r>
            <a:r>
              <a:rPr lang="en-US" sz="1200" dirty="0" err="1">
                <a:latin typeface="Arial" panose="020B0604020202020204" pitchFamily="34" charset="0"/>
                <a:cs typeface="Arial" panose="020B0604020202020204" pitchFamily="34" charset="0"/>
              </a:rPr>
              <a:t>PressAnnouncements</a:t>
            </a:r>
            <a:r>
              <a:rPr lang="en-US" sz="1200" dirty="0">
                <a:latin typeface="Arial" panose="020B0604020202020204" pitchFamily="34" charset="0"/>
                <a:cs typeface="Arial" panose="020B0604020202020204" pitchFamily="34" charset="0"/>
              </a:rPr>
              <a:t>/ucm518697.htm</a:t>
            </a:r>
          </a:p>
        </p:txBody>
      </p:sp>
      <p:sp>
        <p:nvSpPr>
          <p:cNvPr id="10" name="Slide Number Placeholder 2"/>
          <p:cNvSpPr>
            <a:spLocks noGrp="1"/>
          </p:cNvSpPr>
          <p:nvPr>
            <p:ph type="sldNum" sz="quarter" idx="12"/>
          </p:nvPr>
        </p:nvSpPr>
        <p:spPr>
          <a:xfrm>
            <a:off x="10863071" y="6446291"/>
            <a:ext cx="1123343" cy="365125"/>
          </a:xfrm>
        </p:spPr>
        <p:txBody>
          <a:bodyPr/>
          <a:lstStyle/>
          <a:p>
            <a:fld id="{35AAAE8F-E71D-482C-A86C-C9447754E4EF}" type="slidenum">
              <a:rPr lang="en-US" smtClean="0"/>
              <a:t>50</a:t>
            </a:fld>
            <a:endParaRPr lang="en-US" dirty="0"/>
          </a:p>
        </p:txBody>
      </p:sp>
      <p:grpSp>
        <p:nvGrpSpPr>
          <p:cNvPr id="14" name="Group 13"/>
          <p:cNvGrpSpPr/>
          <p:nvPr/>
        </p:nvGrpSpPr>
        <p:grpSpPr>
          <a:xfrm>
            <a:off x="7437120" y="1513720"/>
            <a:ext cx="4248355" cy="3771512"/>
            <a:chOff x="5733288" y="1974850"/>
            <a:chExt cx="2386583" cy="2726276"/>
          </a:xfrm>
        </p:grpSpPr>
        <p:sp>
          <p:nvSpPr>
            <p:cNvPr id="4" name="Oval 3"/>
            <p:cNvSpPr/>
            <p:nvPr/>
          </p:nvSpPr>
          <p:spPr>
            <a:xfrm>
              <a:off x="5733288" y="1974850"/>
              <a:ext cx="2386583" cy="2322830"/>
            </a:xfrm>
            <a:prstGeom prst="ellipse">
              <a:avLst/>
            </a:prstGeom>
            <a:solidFill>
              <a:schemeClr val="tx2">
                <a:lumMod val="75000"/>
                <a:alpha val="58824"/>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24098" y="3128358"/>
              <a:ext cx="1604961" cy="1572768"/>
            </a:xfrm>
            <a:prstGeom prst="ellipse">
              <a:avLst/>
            </a:prstGeom>
            <a:solidFill>
              <a:srgbClr val="00B0F0">
                <a:alpha val="58824"/>
              </a:srgb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70076" y="2509167"/>
              <a:ext cx="1913000" cy="252143"/>
            </a:xfrm>
            <a:prstGeom prst="rect">
              <a:avLst/>
            </a:prstGeom>
            <a:noFill/>
          </p:spPr>
          <p:txBody>
            <a:bodyPr wrap="square" rtlCol="0">
              <a:spAutoFit/>
            </a:bodyPr>
            <a:lstStyle/>
            <a:p>
              <a:pPr algn="ctr">
                <a:lnSpc>
                  <a:spcPct val="80000"/>
                </a:lnSpc>
              </a:pPr>
              <a:r>
                <a:rPr lang="en-US" sz="2000" b="1" dirty="0">
                  <a:solidFill>
                    <a:schemeClr val="bg1"/>
                  </a:solidFill>
                  <a:latin typeface="Arial" panose="020B0604020202020204" pitchFamily="34" charset="0"/>
                  <a:cs typeface="Arial" panose="020B0604020202020204" pitchFamily="34" charset="0"/>
                </a:rPr>
                <a:t>Opioid-related Deaths</a:t>
              </a:r>
            </a:p>
          </p:txBody>
        </p:sp>
        <p:sp>
          <p:nvSpPr>
            <p:cNvPr id="13" name="TextBox 12"/>
            <p:cNvSpPr txBox="1"/>
            <p:nvPr/>
          </p:nvSpPr>
          <p:spPr>
            <a:xfrm>
              <a:off x="5970078" y="3685353"/>
              <a:ext cx="1913000" cy="411958"/>
            </a:xfrm>
            <a:prstGeom prst="rect">
              <a:avLst/>
            </a:prstGeom>
            <a:noFill/>
          </p:spPr>
          <p:txBody>
            <a:bodyPr wrap="square" rtlCol="0">
              <a:spAutoFit/>
            </a:bodyPr>
            <a:lstStyle/>
            <a:p>
              <a:pPr algn="ctr">
                <a:lnSpc>
                  <a:spcPct val="80000"/>
                </a:lnSpc>
              </a:pPr>
              <a:r>
                <a:rPr lang="en-US" sz="1900" b="1" dirty="0">
                  <a:solidFill>
                    <a:schemeClr val="bg1"/>
                  </a:solidFill>
                  <a:latin typeface="Arial" panose="020B0604020202020204" pitchFamily="34" charset="0"/>
                  <a:cs typeface="Arial" panose="020B0604020202020204" pitchFamily="34" charset="0"/>
                </a:rPr>
                <a:t>Benzodiazepine-related</a:t>
              </a:r>
            </a:p>
            <a:p>
              <a:pPr algn="ctr">
                <a:lnSpc>
                  <a:spcPct val="80000"/>
                </a:lnSpc>
              </a:pPr>
              <a:r>
                <a:rPr lang="en-US" sz="1900" b="1" dirty="0">
                  <a:solidFill>
                    <a:schemeClr val="bg1"/>
                  </a:solidFill>
                  <a:latin typeface="Arial" panose="020B0604020202020204" pitchFamily="34" charset="0"/>
                  <a:cs typeface="Arial" panose="020B0604020202020204" pitchFamily="34" charset="0"/>
                </a:rPr>
                <a:t>Deaths</a:t>
              </a:r>
            </a:p>
          </p:txBody>
        </p:sp>
      </p:grpSp>
    </p:spTree>
    <p:custDataLst>
      <p:tags r:id="rId1"/>
    </p:custDataLst>
    <p:extLst>
      <p:ext uri="{BB962C8B-B14F-4D97-AF65-F5344CB8AC3E}">
        <p14:creationId xmlns:p14="http://schemas.microsoft.com/office/powerpoint/2010/main" val="20427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a:xfrm>
            <a:off x="813539" y="1203496"/>
            <a:ext cx="10515600" cy="1325563"/>
          </a:xfrm>
        </p:spPr>
        <p:txBody>
          <a:bodyPr/>
          <a:lstStyle/>
          <a:p>
            <a:r>
              <a:rPr lang="ja-JP" altLang="en-US" dirty="0">
                <a:latin typeface="Arial"/>
              </a:rPr>
              <a:t>“</a:t>
            </a:r>
            <a:r>
              <a:rPr lang="en-US" dirty="0"/>
              <a:t>Street pills</a:t>
            </a:r>
            <a:r>
              <a:rPr lang="ja-JP" altLang="en-US" dirty="0">
                <a:latin typeface="Arial"/>
              </a:rPr>
              <a:t>”</a:t>
            </a:r>
            <a:endParaRPr lang="en-US" dirty="0"/>
          </a:p>
        </p:txBody>
      </p:sp>
      <p:sp>
        <p:nvSpPr>
          <p:cNvPr id="276483" name="Rectangle 3"/>
          <p:cNvSpPr>
            <a:spLocks noGrp="1" noChangeArrowheads="1"/>
          </p:cNvSpPr>
          <p:nvPr>
            <p:ph type="body" idx="1"/>
          </p:nvPr>
        </p:nvSpPr>
        <p:spPr>
          <a:xfrm>
            <a:off x="838200" y="3205537"/>
            <a:ext cx="10515600" cy="2971426"/>
          </a:xfrm>
        </p:spPr>
        <p:txBody>
          <a:bodyPr numCol="2">
            <a:normAutofit fontScale="92500" lnSpcReduction="20000"/>
          </a:bodyPr>
          <a:lstStyle/>
          <a:p>
            <a:pPr>
              <a:lnSpc>
                <a:spcPct val="120000"/>
              </a:lnSpc>
              <a:spcBef>
                <a:spcPct val="30000"/>
              </a:spcBef>
            </a:pPr>
            <a:r>
              <a:rPr lang="en-US" sz="2400" dirty="0"/>
              <a:t>Benzodiazepines</a:t>
            </a:r>
          </a:p>
          <a:p>
            <a:pPr lvl="1">
              <a:lnSpc>
                <a:spcPct val="120000"/>
              </a:lnSpc>
              <a:spcBef>
                <a:spcPct val="30000"/>
              </a:spcBef>
            </a:pPr>
            <a:r>
              <a:rPr lang="en-US" sz="2000" dirty="0"/>
              <a:t>Clonazepam (</a:t>
            </a:r>
            <a:r>
              <a:rPr lang="en-US" sz="2000" dirty="0" err="1"/>
              <a:t>Klonopin</a:t>
            </a:r>
            <a:r>
              <a:rPr lang="en-US" sz="2000" dirty="0"/>
              <a:t>)</a:t>
            </a:r>
          </a:p>
          <a:p>
            <a:pPr lvl="1">
              <a:lnSpc>
                <a:spcPct val="120000"/>
              </a:lnSpc>
              <a:spcBef>
                <a:spcPct val="30000"/>
              </a:spcBef>
            </a:pPr>
            <a:r>
              <a:rPr lang="en-US" sz="2000" dirty="0"/>
              <a:t>Alprazolam (Xanax)</a:t>
            </a:r>
          </a:p>
          <a:p>
            <a:pPr lvl="1">
              <a:lnSpc>
                <a:spcPct val="120000"/>
              </a:lnSpc>
              <a:spcBef>
                <a:spcPct val="30000"/>
              </a:spcBef>
            </a:pPr>
            <a:r>
              <a:rPr lang="en-US" sz="2000" dirty="0"/>
              <a:t>Diazepam (Valium) </a:t>
            </a:r>
          </a:p>
          <a:p>
            <a:pPr lvl="1">
              <a:lnSpc>
                <a:spcPct val="120000"/>
              </a:lnSpc>
              <a:spcBef>
                <a:spcPct val="30000"/>
              </a:spcBef>
            </a:pPr>
            <a:r>
              <a:rPr lang="en-US" sz="2000" dirty="0"/>
              <a:t>Also Z drugs –</a:t>
            </a:r>
            <a:r>
              <a:rPr lang="en-US" sz="2000" dirty="0" err="1"/>
              <a:t>ambien</a:t>
            </a:r>
            <a:r>
              <a:rPr lang="en-US" sz="2000" dirty="0"/>
              <a:t> and </a:t>
            </a:r>
            <a:r>
              <a:rPr lang="en-US" sz="2000" dirty="0" err="1"/>
              <a:t>lunesta</a:t>
            </a:r>
            <a:endParaRPr lang="en-US" sz="2000" dirty="0"/>
          </a:p>
          <a:p>
            <a:pPr>
              <a:lnSpc>
                <a:spcPct val="120000"/>
              </a:lnSpc>
              <a:spcBef>
                <a:spcPct val="30000"/>
              </a:spcBef>
            </a:pPr>
            <a:endParaRPr lang="en-US" sz="2400" dirty="0"/>
          </a:p>
          <a:p>
            <a:pPr>
              <a:lnSpc>
                <a:spcPct val="120000"/>
              </a:lnSpc>
              <a:spcBef>
                <a:spcPct val="30000"/>
              </a:spcBef>
            </a:pPr>
            <a:endParaRPr lang="en-US" sz="2400" dirty="0"/>
          </a:p>
          <a:p>
            <a:pPr>
              <a:lnSpc>
                <a:spcPct val="120000"/>
              </a:lnSpc>
              <a:spcBef>
                <a:spcPct val="30000"/>
              </a:spcBef>
            </a:pPr>
            <a:r>
              <a:rPr lang="en-US" sz="2400" dirty="0"/>
              <a:t>Clonidine (</a:t>
            </a:r>
            <a:r>
              <a:rPr lang="en-US" sz="2400" dirty="0" err="1"/>
              <a:t>Catapress</a:t>
            </a:r>
            <a:r>
              <a:rPr lang="en-US" sz="2400" dirty="0"/>
              <a:t>)</a:t>
            </a:r>
          </a:p>
          <a:p>
            <a:pPr>
              <a:lnSpc>
                <a:spcPct val="120000"/>
              </a:lnSpc>
              <a:spcBef>
                <a:spcPct val="30000"/>
              </a:spcBef>
            </a:pPr>
            <a:r>
              <a:rPr lang="en-US" sz="2400" dirty="0"/>
              <a:t>Promethazine (Phenergan)</a:t>
            </a:r>
          </a:p>
          <a:p>
            <a:pPr>
              <a:lnSpc>
                <a:spcPct val="120000"/>
              </a:lnSpc>
              <a:spcBef>
                <a:spcPct val="30000"/>
              </a:spcBef>
            </a:pPr>
            <a:r>
              <a:rPr lang="en-US" sz="2400" dirty="0" err="1"/>
              <a:t>Quetiapine</a:t>
            </a:r>
            <a:r>
              <a:rPr lang="en-US" sz="2400" dirty="0"/>
              <a:t> (Seroquel)</a:t>
            </a:r>
          </a:p>
          <a:p>
            <a:pPr>
              <a:lnSpc>
                <a:spcPct val="120000"/>
              </a:lnSpc>
              <a:spcBef>
                <a:spcPct val="30000"/>
              </a:spcBef>
            </a:pPr>
            <a:r>
              <a:rPr lang="en-US" sz="2400" dirty="0"/>
              <a:t>Gabapentin (Neurontin)</a:t>
            </a:r>
          </a:p>
          <a:p>
            <a:pPr lvl="1">
              <a:lnSpc>
                <a:spcPct val="120000"/>
              </a:lnSpc>
              <a:spcBef>
                <a:spcPct val="30000"/>
              </a:spcBef>
            </a:pPr>
            <a:r>
              <a:rPr lang="en-US" sz="2000" dirty="0" err="1"/>
              <a:t>Pregabalin</a:t>
            </a:r>
            <a:r>
              <a:rPr lang="en-US" sz="2000" dirty="0"/>
              <a:t> (</a:t>
            </a:r>
            <a:r>
              <a:rPr lang="en-US" sz="2000" dirty="0" err="1"/>
              <a:t>Lyrica</a:t>
            </a:r>
            <a:r>
              <a:rPr lang="en-US" sz="2000" dirty="0"/>
              <a:t>)</a:t>
            </a:r>
          </a:p>
          <a:p>
            <a:pPr>
              <a:lnSpc>
                <a:spcPct val="120000"/>
              </a:lnSpc>
              <a:spcBef>
                <a:spcPct val="30000"/>
              </a:spcBef>
            </a:pPr>
            <a:r>
              <a:rPr lang="en-US" sz="2400" dirty="0" err="1"/>
              <a:t>Buproprion</a:t>
            </a:r>
            <a:r>
              <a:rPr lang="en-US" sz="2400" dirty="0"/>
              <a:t> (</a:t>
            </a:r>
            <a:r>
              <a:rPr lang="en-US" sz="2400" dirty="0" err="1"/>
              <a:t>Wellbutrin</a:t>
            </a:r>
            <a:r>
              <a:rPr lang="en-US" sz="2400" dirty="0"/>
              <a:t>)</a:t>
            </a:r>
          </a:p>
        </p:txBody>
      </p:sp>
      <p:pic>
        <p:nvPicPr>
          <p:cNvPr id="4" name="Picture 3" descr="BathroomO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964" y="303306"/>
            <a:ext cx="2012372" cy="2604246"/>
          </a:xfrm>
          <a:prstGeom prst="rect">
            <a:avLst/>
          </a:prstGeom>
          <a:solidFill>
            <a:schemeClr val="bg1"/>
          </a:solidFill>
          <a:ln>
            <a:solidFill>
              <a:schemeClr val="tx1"/>
            </a:solidFill>
          </a:ln>
        </p:spPr>
      </p:pic>
    </p:spTree>
    <p:extLst>
      <p:ext uri="{BB962C8B-B14F-4D97-AF65-F5344CB8AC3E}">
        <p14:creationId xmlns:p14="http://schemas.microsoft.com/office/powerpoint/2010/main" val="1386289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5"/>
          <p:cNvSpPr txBox="1">
            <a:spLocks noChangeArrowheads="1"/>
          </p:cNvSpPr>
          <p:nvPr/>
        </p:nvSpPr>
        <p:spPr bwMode="auto">
          <a:xfrm>
            <a:off x="2844800" y="273050"/>
            <a:ext cx="7467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000000"/>
                </a:solidFill>
              </a:rPr>
              <a:t>Opioid Overdose Related Deaths: Massachusetts 2004 - 2006</a:t>
            </a:r>
          </a:p>
        </p:txBody>
      </p:sp>
      <p:pic>
        <p:nvPicPr>
          <p:cNvPr id="18434"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1"/>
            <a:ext cx="10160000" cy="4708525"/>
          </a:xfrm>
          <a:prstGeom prst="rect">
            <a:avLst/>
          </a:prstGeom>
          <a:solidFill>
            <a:schemeClr val="folHlink"/>
          </a:solidFill>
          <a:ln>
            <a:noFill/>
          </a:ln>
          <a:effectLst>
            <a:outerShdw blurRad="50800" dist="38100" dir="2700000" algn="tl" rotWithShape="0">
              <a:srgbClr val="000000">
                <a:alpha val="43000"/>
              </a:srgbClr>
            </a:outerShdw>
          </a:effectLst>
          <a:extLst>
            <a:ext uri="{91240B29-F687-4f45-9708-019B960494DF}">
              <a14:hiddenLine xmlns:a14="http://schemas.microsoft.com/office/drawing/2010/main" xmlns="" w="9525">
                <a:solidFill>
                  <a:srgbClr val="000000"/>
                </a:solidFill>
                <a:miter lim="800000"/>
                <a:headEnd/>
                <a:tailEnd/>
              </a14:hiddenLine>
            </a:ext>
          </a:extLst>
        </p:spPr>
      </p:pic>
      <p:pic>
        <p:nvPicPr>
          <p:cNvPr id="399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800600"/>
            <a:ext cx="203200" cy="15240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399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029200"/>
            <a:ext cx="203200" cy="1524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3994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257800"/>
            <a:ext cx="203200" cy="1524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3994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486400"/>
            <a:ext cx="203200" cy="1524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3994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715000"/>
            <a:ext cx="203200" cy="1524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39944" name="Text Box 10"/>
          <p:cNvSpPr txBox="1">
            <a:spLocks noChangeArrowheads="1"/>
          </p:cNvSpPr>
          <p:nvPr/>
        </p:nvSpPr>
        <p:spPr bwMode="auto">
          <a:xfrm>
            <a:off x="2641600" y="4740275"/>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No Deaths</a:t>
            </a:r>
          </a:p>
        </p:txBody>
      </p:sp>
      <p:sp>
        <p:nvSpPr>
          <p:cNvPr id="39945" name="Text Box 11"/>
          <p:cNvSpPr txBox="1">
            <a:spLocks noChangeArrowheads="1"/>
          </p:cNvSpPr>
          <p:nvPr/>
        </p:nvSpPr>
        <p:spPr bwMode="auto">
          <a:xfrm>
            <a:off x="2641600" y="4962525"/>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1 - 5</a:t>
            </a:r>
          </a:p>
        </p:txBody>
      </p:sp>
      <p:sp>
        <p:nvSpPr>
          <p:cNvPr id="39946" name="Text Box 12"/>
          <p:cNvSpPr txBox="1">
            <a:spLocks noChangeArrowheads="1"/>
          </p:cNvSpPr>
          <p:nvPr/>
        </p:nvSpPr>
        <p:spPr bwMode="auto">
          <a:xfrm>
            <a:off x="2641600" y="5194300"/>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6 - 15</a:t>
            </a:r>
          </a:p>
        </p:txBody>
      </p:sp>
      <p:sp>
        <p:nvSpPr>
          <p:cNvPr id="39947" name="Text Box 13"/>
          <p:cNvSpPr txBox="1">
            <a:spLocks noChangeArrowheads="1"/>
          </p:cNvSpPr>
          <p:nvPr/>
        </p:nvSpPr>
        <p:spPr bwMode="auto">
          <a:xfrm>
            <a:off x="2641600" y="5422900"/>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16 - 30</a:t>
            </a:r>
          </a:p>
        </p:txBody>
      </p:sp>
      <p:sp>
        <p:nvSpPr>
          <p:cNvPr id="39948" name="Text Box 14"/>
          <p:cNvSpPr txBox="1">
            <a:spLocks noChangeArrowheads="1"/>
          </p:cNvSpPr>
          <p:nvPr/>
        </p:nvSpPr>
        <p:spPr bwMode="auto">
          <a:xfrm>
            <a:off x="2641600" y="5648325"/>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a:t>30+</a:t>
            </a:r>
          </a:p>
        </p:txBody>
      </p:sp>
      <p:sp>
        <p:nvSpPr>
          <p:cNvPr id="39949" name="Text Box 15"/>
          <p:cNvSpPr txBox="1">
            <a:spLocks noChangeArrowheads="1"/>
          </p:cNvSpPr>
          <p:nvPr/>
        </p:nvSpPr>
        <p:spPr bwMode="auto">
          <a:xfrm>
            <a:off x="2438400" y="4495800"/>
            <a:ext cx="2743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Number of Deaths</a:t>
            </a:r>
          </a:p>
        </p:txBody>
      </p:sp>
      <p:sp>
        <p:nvSpPr>
          <p:cNvPr id="1157138" name="AutoShape 18"/>
          <p:cNvSpPr>
            <a:spLocks noChangeArrowheads="1"/>
          </p:cNvSpPr>
          <p:nvPr/>
        </p:nvSpPr>
        <p:spPr bwMode="auto">
          <a:xfrm>
            <a:off x="7518400" y="3276600"/>
            <a:ext cx="203200" cy="152400"/>
          </a:xfrm>
          <a:prstGeom prst="diamond">
            <a:avLst/>
          </a:prstGeom>
          <a:solidFill>
            <a:srgbClr val="FF00FF"/>
          </a:solidFill>
          <a:ln w="9525">
            <a:solidFill>
              <a:schemeClr val="tx1"/>
            </a:solidFill>
            <a:miter lim="800000"/>
            <a:headEnd/>
            <a:tailEnd/>
          </a:ln>
        </p:spPr>
        <p:txBody>
          <a:bodyPr wrap="none" anchor="ctr"/>
          <a:lstStyle/>
          <a:p>
            <a:endParaRPr lang="en-US"/>
          </a:p>
        </p:txBody>
      </p:sp>
      <p:sp>
        <p:nvSpPr>
          <p:cNvPr id="1157139" name="AutoShape 19"/>
          <p:cNvSpPr>
            <a:spLocks noChangeArrowheads="1"/>
          </p:cNvSpPr>
          <p:nvPr/>
        </p:nvSpPr>
        <p:spPr bwMode="auto">
          <a:xfrm>
            <a:off x="7518400" y="3124200"/>
            <a:ext cx="203200" cy="152400"/>
          </a:xfrm>
          <a:prstGeom prst="diamond">
            <a:avLst/>
          </a:prstGeom>
          <a:solidFill>
            <a:srgbClr val="FF00FF"/>
          </a:solidFill>
          <a:ln w="9525">
            <a:solidFill>
              <a:schemeClr val="tx1"/>
            </a:solidFill>
            <a:miter lim="800000"/>
            <a:headEnd/>
            <a:tailEnd/>
          </a:ln>
        </p:spPr>
        <p:txBody>
          <a:bodyPr wrap="none" anchor="ctr"/>
          <a:lstStyle/>
          <a:p>
            <a:endParaRPr lang="en-US"/>
          </a:p>
        </p:txBody>
      </p:sp>
      <p:sp>
        <p:nvSpPr>
          <p:cNvPr id="1157140" name="AutoShape 20"/>
          <p:cNvSpPr>
            <a:spLocks noChangeArrowheads="1"/>
          </p:cNvSpPr>
          <p:nvPr/>
        </p:nvSpPr>
        <p:spPr bwMode="auto">
          <a:xfrm>
            <a:off x="7924800" y="28956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1" name="AutoShape 21"/>
          <p:cNvSpPr>
            <a:spLocks noChangeArrowheads="1"/>
          </p:cNvSpPr>
          <p:nvPr/>
        </p:nvSpPr>
        <p:spPr bwMode="auto">
          <a:xfrm>
            <a:off x="7924800" y="49530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2" name="AutoShape 22"/>
          <p:cNvSpPr>
            <a:spLocks noChangeArrowheads="1"/>
          </p:cNvSpPr>
          <p:nvPr/>
        </p:nvSpPr>
        <p:spPr bwMode="auto">
          <a:xfrm>
            <a:off x="7518400" y="48006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3" name="AutoShape 23"/>
          <p:cNvSpPr>
            <a:spLocks noChangeArrowheads="1"/>
          </p:cNvSpPr>
          <p:nvPr/>
        </p:nvSpPr>
        <p:spPr bwMode="auto">
          <a:xfrm>
            <a:off x="3860800" y="38100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4" name="AutoShape 24"/>
          <p:cNvSpPr>
            <a:spLocks noChangeArrowheads="1"/>
          </p:cNvSpPr>
          <p:nvPr/>
        </p:nvSpPr>
        <p:spPr bwMode="auto">
          <a:xfrm>
            <a:off x="3556000" y="32004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6" name="AutoShape 26"/>
          <p:cNvSpPr>
            <a:spLocks noChangeArrowheads="1"/>
          </p:cNvSpPr>
          <p:nvPr/>
        </p:nvSpPr>
        <p:spPr bwMode="auto">
          <a:xfrm>
            <a:off x="9753600" y="39624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7" name="AutoShape 27"/>
          <p:cNvSpPr>
            <a:spLocks noChangeArrowheads="1"/>
          </p:cNvSpPr>
          <p:nvPr/>
        </p:nvSpPr>
        <p:spPr bwMode="auto">
          <a:xfrm>
            <a:off x="9448800" y="48768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48" name="AutoShape 28"/>
          <p:cNvSpPr>
            <a:spLocks noChangeArrowheads="1"/>
          </p:cNvSpPr>
          <p:nvPr/>
        </p:nvSpPr>
        <p:spPr bwMode="auto">
          <a:xfrm>
            <a:off x="7721600" y="3886200"/>
            <a:ext cx="203200" cy="152400"/>
          </a:xfrm>
          <a:prstGeom prst="diamond">
            <a:avLst/>
          </a:prstGeom>
          <a:solidFill>
            <a:srgbClr val="0000FF"/>
          </a:solidFill>
          <a:ln w="9525">
            <a:solidFill>
              <a:schemeClr val="tx1"/>
            </a:solidFill>
            <a:miter lim="800000"/>
            <a:headEnd/>
            <a:tailEnd/>
          </a:ln>
        </p:spPr>
        <p:txBody>
          <a:bodyPr wrap="none" anchor="ctr"/>
          <a:lstStyle/>
          <a:p>
            <a:endParaRPr lang="en-US"/>
          </a:p>
        </p:txBody>
      </p:sp>
      <p:sp>
        <p:nvSpPr>
          <p:cNvPr id="1157149" name="AutoShape 29"/>
          <p:cNvSpPr>
            <a:spLocks noChangeArrowheads="1"/>
          </p:cNvSpPr>
          <p:nvPr/>
        </p:nvSpPr>
        <p:spPr bwMode="auto">
          <a:xfrm>
            <a:off x="7721600" y="3429000"/>
            <a:ext cx="203200" cy="152400"/>
          </a:xfrm>
          <a:prstGeom prst="diamond">
            <a:avLst/>
          </a:prstGeom>
          <a:solidFill>
            <a:srgbClr val="0000FF"/>
          </a:solidFill>
          <a:ln w="9525">
            <a:solidFill>
              <a:schemeClr val="tx1"/>
            </a:solidFill>
            <a:miter lim="800000"/>
            <a:headEnd/>
            <a:tailEnd/>
          </a:ln>
        </p:spPr>
        <p:txBody>
          <a:bodyPr wrap="none" anchor="ctr"/>
          <a:lstStyle/>
          <a:p>
            <a:endParaRPr lang="en-US"/>
          </a:p>
        </p:txBody>
      </p:sp>
      <p:sp>
        <p:nvSpPr>
          <p:cNvPr id="1157150" name="AutoShape 30"/>
          <p:cNvSpPr>
            <a:spLocks noChangeArrowheads="1"/>
          </p:cNvSpPr>
          <p:nvPr/>
        </p:nvSpPr>
        <p:spPr bwMode="auto">
          <a:xfrm>
            <a:off x="8534400" y="2514600"/>
            <a:ext cx="203200" cy="152400"/>
          </a:xfrm>
          <a:prstGeom prst="diamond">
            <a:avLst/>
          </a:prstGeom>
          <a:solidFill>
            <a:srgbClr val="00FF00"/>
          </a:solidFill>
          <a:ln w="9525">
            <a:solidFill>
              <a:schemeClr val="tx1"/>
            </a:solidFill>
            <a:miter lim="800000"/>
            <a:headEnd/>
            <a:tailEnd/>
          </a:ln>
        </p:spPr>
        <p:txBody>
          <a:bodyPr wrap="none" anchor="ctr"/>
          <a:lstStyle/>
          <a:p>
            <a:endParaRPr lang="en-US"/>
          </a:p>
        </p:txBody>
      </p:sp>
      <p:sp>
        <p:nvSpPr>
          <p:cNvPr id="1157151" name="Text Box 31"/>
          <p:cNvSpPr txBox="1">
            <a:spLocks noChangeArrowheads="1"/>
          </p:cNvSpPr>
          <p:nvPr/>
        </p:nvSpPr>
        <p:spPr bwMode="auto">
          <a:xfrm>
            <a:off x="8432800" y="1828801"/>
            <a:ext cx="2438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a:latin typeface="Calibri" charset="0"/>
              </a:rPr>
              <a:t>OEND programs</a:t>
            </a:r>
          </a:p>
          <a:p>
            <a:pPr algn="r" eaLnBrk="1" hangingPunct="1"/>
            <a:r>
              <a:rPr lang="en-US" sz="1600">
                <a:solidFill>
                  <a:srgbClr val="FF66CC"/>
                </a:solidFill>
                <a:latin typeface="Calibri" charset="0"/>
              </a:rPr>
              <a:t>2006-07</a:t>
            </a:r>
          </a:p>
        </p:txBody>
      </p:sp>
      <p:sp>
        <p:nvSpPr>
          <p:cNvPr id="1157153" name="Text Box 33"/>
          <p:cNvSpPr txBox="1">
            <a:spLocks noChangeArrowheads="1"/>
          </p:cNvSpPr>
          <p:nvPr/>
        </p:nvSpPr>
        <p:spPr bwMode="auto">
          <a:xfrm>
            <a:off x="9550400" y="2293938"/>
            <a:ext cx="1320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a:solidFill>
                  <a:schemeClr val="folHlink"/>
                </a:solidFill>
                <a:latin typeface="Calibri" charset="0"/>
              </a:rPr>
              <a:t>2007-08</a:t>
            </a:r>
          </a:p>
        </p:txBody>
      </p:sp>
      <p:sp>
        <p:nvSpPr>
          <p:cNvPr id="1157154" name="Text Box 34"/>
          <p:cNvSpPr txBox="1">
            <a:spLocks noChangeArrowheads="1"/>
          </p:cNvSpPr>
          <p:nvPr/>
        </p:nvSpPr>
        <p:spPr bwMode="auto">
          <a:xfrm>
            <a:off x="9753600" y="2514600"/>
            <a:ext cx="1117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a:solidFill>
                  <a:srgbClr val="6666FF"/>
                </a:solidFill>
                <a:latin typeface="Calibri" charset="0"/>
              </a:rPr>
              <a:t>2009</a:t>
            </a:r>
          </a:p>
        </p:txBody>
      </p:sp>
      <p:sp>
        <p:nvSpPr>
          <p:cNvPr id="1157155" name="AutoShape 35"/>
          <p:cNvSpPr>
            <a:spLocks noChangeArrowheads="1"/>
          </p:cNvSpPr>
          <p:nvPr/>
        </p:nvSpPr>
        <p:spPr bwMode="auto">
          <a:xfrm>
            <a:off x="5791200" y="34290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56" name="AutoShape 36"/>
          <p:cNvSpPr>
            <a:spLocks noChangeArrowheads="1"/>
          </p:cNvSpPr>
          <p:nvPr/>
        </p:nvSpPr>
        <p:spPr bwMode="auto">
          <a:xfrm>
            <a:off x="7010400" y="24384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57" name="AutoShape 37"/>
          <p:cNvSpPr>
            <a:spLocks noChangeArrowheads="1"/>
          </p:cNvSpPr>
          <p:nvPr/>
        </p:nvSpPr>
        <p:spPr bwMode="auto">
          <a:xfrm>
            <a:off x="7518400" y="21336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58" name="AutoShape 38"/>
          <p:cNvSpPr>
            <a:spLocks noChangeArrowheads="1"/>
          </p:cNvSpPr>
          <p:nvPr/>
        </p:nvSpPr>
        <p:spPr bwMode="auto">
          <a:xfrm>
            <a:off x="7416800" y="23622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59" name="AutoShape 39"/>
          <p:cNvSpPr>
            <a:spLocks noChangeArrowheads="1"/>
          </p:cNvSpPr>
          <p:nvPr/>
        </p:nvSpPr>
        <p:spPr bwMode="auto">
          <a:xfrm>
            <a:off x="7112000" y="31242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0" name="AutoShape 40"/>
          <p:cNvSpPr>
            <a:spLocks noChangeArrowheads="1"/>
          </p:cNvSpPr>
          <p:nvPr/>
        </p:nvSpPr>
        <p:spPr bwMode="auto">
          <a:xfrm>
            <a:off x="7416800" y="30480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1" name="AutoShape 41"/>
          <p:cNvSpPr>
            <a:spLocks noChangeArrowheads="1"/>
          </p:cNvSpPr>
          <p:nvPr/>
        </p:nvSpPr>
        <p:spPr bwMode="auto">
          <a:xfrm>
            <a:off x="7721600" y="29718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2" name="AutoShape 42"/>
          <p:cNvSpPr>
            <a:spLocks noChangeArrowheads="1"/>
          </p:cNvSpPr>
          <p:nvPr/>
        </p:nvSpPr>
        <p:spPr bwMode="auto">
          <a:xfrm>
            <a:off x="7518400" y="29718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3" name="AutoShape 43"/>
          <p:cNvSpPr>
            <a:spLocks noChangeArrowheads="1"/>
          </p:cNvSpPr>
          <p:nvPr/>
        </p:nvSpPr>
        <p:spPr bwMode="auto">
          <a:xfrm>
            <a:off x="8026400" y="27432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4" name="AutoShape 44"/>
          <p:cNvSpPr>
            <a:spLocks noChangeArrowheads="1"/>
          </p:cNvSpPr>
          <p:nvPr/>
        </p:nvSpPr>
        <p:spPr bwMode="auto">
          <a:xfrm>
            <a:off x="7924800" y="3581400"/>
            <a:ext cx="203200" cy="152400"/>
          </a:xfrm>
          <a:prstGeom prst="octagon">
            <a:avLst>
              <a:gd name="adj" fmla="val 29287"/>
            </a:avLst>
          </a:prstGeom>
          <a:solidFill>
            <a:srgbClr val="FFFF00"/>
          </a:solidFill>
          <a:ln w="9525">
            <a:solidFill>
              <a:schemeClr val="tx1"/>
            </a:solidFill>
            <a:miter lim="800000"/>
            <a:headEnd/>
            <a:tailEnd/>
          </a:ln>
        </p:spPr>
        <p:txBody>
          <a:bodyPr wrap="none" anchor="ctr"/>
          <a:lstStyle/>
          <a:p>
            <a:endParaRPr lang="en-US"/>
          </a:p>
        </p:txBody>
      </p:sp>
      <p:sp>
        <p:nvSpPr>
          <p:cNvPr id="1157165" name="Text Box 45"/>
          <p:cNvSpPr txBox="1">
            <a:spLocks noChangeArrowheads="1"/>
          </p:cNvSpPr>
          <p:nvPr/>
        </p:nvSpPr>
        <p:spPr bwMode="auto">
          <a:xfrm>
            <a:off x="8940800" y="2787650"/>
            <a:ext cx="1930400" cy="3365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a:solidFill>
                  <a:srgbClr val="F8061D"/>
                </a:solidFill>
                <a:latin typeface="Calibri" charset="0"/>
              </a:rPr>
              <a:t>Towns without</a:t>
            </a:r>
            <a:endParaRPr lang="en-US" sz="1600">
              <a:solidFill>
                <a:srgbClr val="6666FF"/>
              </a:solidFill>
              <a:latin typeface="Calibri" charset="0"/>
            </a:endParaRPr>
          </a:p>
        </p:txBody>
      </p:sp>
    </p:spTree>
    <p:extLst>
      <p:ext uri="{BB962C8B-B14F-4D97-AF65-F5344CB8AC3E}">
        <p14:creationId xmlns:p14="http://schemas.microsoft.com/office/powerpoint/2010/main" val="4087311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1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71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1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71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71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71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71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571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71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7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5715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71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571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571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571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571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571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571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571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571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71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57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38" grpId="0" animBg="1"/>
      <p:bldP spid="1157139" grpId="0" animBg="1"/>
      <p:bldP spid="1157140" grpId="0" animBg="1"/>
      <p:bldP spid="1157141" grpId="0" animBg="1"/>
      <p:bldP spid="1157142" grpId="0" animBg="1"/>
      <p:bldP spid="1157143" grpId="0" animBg="1"/>
      <p:bldP spid="1157144" grpId="0" animBg="1"/>
      <p:bldP spid="1157146" grpId="0" animBg="1"/>
      <p:bldP spid="1157147" grpId="0" animBg="1"/>
      <p:bldP spid="1157148" grpId="0" animBg="1"/>
      <p:bldP spid="1157149" grpId="0" animBg="1"/>
      <p:bldP spid="1157150" grpId="0" animBg="1"/>
      <p:bldP spid="1157151" grpId="0"/>
      <p:bldP spid="1157153" grpId="0"/>
      <p:bldP spid="1157154" grpId="0"/>
      <p:bldP spid="1157155" grpId="0" animBg="1"/>
      <p:bldP spid="1157156" grpId="0" animBg="1"/>
      <p:bldP spid="1157157" grpId="0" animBg="1"/>
      <p:bldP spid="1157158" grpId="0" animBg="1"/>
      <p:bldP spid="1157159" grpId="0" animBg="1"/>
      <p:bldP spid="1157160" grpId="0" animBg="1"/>
      <p:bldP spid="1157161" grpId="0" animBg="1"/>
      <p:bldP spid="1157162" grpId="0" animBg="1"/>
      <p:bldP spid="1157163" grpId="0" animBg="1"/>
      <p:bldP spid="1157164" grpId="0" animBg="1"/>
      <p:bldP spid="11571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839788" y="1316038"/>
            <a:ext cx="5157787" cy="823912"/>
          </a:xfrm>
        </p:spPr>
        <p:txBody>
          <a:bodyPr/>
          <a:lstStyle/>
          <a:p>
            <a:pPr algn="ctr"/>
            <a:r>
              <a:rPr lang="en-US" b="0" dirty="0"/>
              <a:t>Naloxone coverage per 100K</a:t>
            </a:r>
          </a:p>
        </p:txBody>
      </p:sp>
      <p:graphicFrame>
        <p:nvGraphicFramePr>
          <p:cNvPr id="14" name="Content Placeholder 13"/>
          <p:cNvGraphicFramePr>
            <a:graphicFrameLocks noGrp="1"/>
          </p:cNvGraphicFramePr>
          <p:nvPr>
            <p:ph sz="half" idx="2"/>
            <p:extLst/>
          </p:nvPr>
        </p:nvGraphicFramePr>
        <p:xfrm>
          <a:off x="609600" y="2174875"/>
          <a:ext cx="5386917"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p:cNvSpPr>
            <a:spLocks noGrp="1"/>
          </p:cNvSpPr>
          <p:nvPr>
            <p:ph type="body" sz="quarter" idx="3"/>
          </p:nvPr>
        </p:nvSpPr>
        <p:spPr>
          <a:xfrm>
            <a:off x="6172200" y="1316038"/>
            <a:ext cx="5183188" cy="823912"/>
          </a:xfrm>
        </p:spPr>
        <p:txBody>
          <a:bodyPr/>
          <a:lstStyle/>
          <a:p>
            <a:pPr algn="ctr"/>
            <a:r>
              <a:rPr lang="en-US" b="0" dirty="0"/>
              <a:t>Opioid overdose death rate</a:t>
            </a:r>
          </a:p>
        </p:txBody>
      </p:sp>
      <p:graphicFrame>
        <p:nvGraphicFramePr>
          <p:cNvPr id="15" name="Content Placeholder 14"/>
          <p:cNvGraphicFramePr>
            <a:graphicFrameLocks noGrp="1"/>
          </p:cNvGraphicFramePr>
          <p:nvPr>
            <p:ph sz="quarter" idx="4"/>
            <p:extLst/>
          </p:nvPr>
        </p:nvGraphicFramePr>
        <p:xfrm>
          <a:off x="6193368" y="2174875"/>
          <a:ext cx="5389033"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p:cNvSpPr/>
          <p:nvPr/>
        </p:nvSpPr>
        <p:spPr>
          <a:xfrm>
            <a:off x="508000" y="5632343"/>
            <a:ext cx="1219200" cy="622515"/>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368800" y="4191000"/>
            <a:ext cx="3860800" cy="990600"/>
          </a:xfrm>
          <a:prstGeom prst="straightConnector1">
            <a:avLst/>
          </a:prstGeom>
          <a:ln w="508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a:off x="8432800" y="2362200"/>
            <a:ext cx="406400" cy="99060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839200" y="2571690"/>
            <a:ext cx="2641600" cy="400110"/>
          </a:xfrm>
          <a:prstGeom prst="rect">
            <a:avLst/>
          </a:prstGeom>
          <a:noFill/>
        </p:spPr>
        <p:txBody>
          <a:bodyPr wrap="square" rtlCol="0">
            <a:spAutoFit/>
          </a:bodyPr>
          <a:lstStyle/>
          <a:p>
            <a:r>
              <a:rPr lang="en-US" sz="2000" dirty="0"/>
              <a:t>27% reduction</a:t>
            </a:r>
          </a:p>
        </p:txBody>
      </p:sp>
      <p:sp>
        <p:nvSpPr>
          <p:cNvPr id="23" name="Right Brace 22"/>
          <p:cNvSpPr/>
          <p:nvPr/>
        </p:nvSpPr>
        <p:spPr>
          <a:xfrm>
            <a:off x="8839200" y="2362200"/>
            <a:ext cx="521776" cy="1485900"/>
          </a:xfrm>
          <a:prstGeom prst="rightBrace">
            <a:avLst>
              <a:gd name="adj1" fmla="val 4844"/>
              <a:gd name="adj2" fmla="val 50000"/>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9360976" y="2839253"/>
            <a:ext cx="2641600" cy="400110"/>
          </a:xfrm>
          <a:prstGeom prst="rect">
            <a:avLst/>
          </a:prstGeom>
          <a:noFill/>
        </p:spPr>
        <p:txBody>
          <a:bodyPr wrap="square" rtlCol="0">
            <a:spAutoFit/>
          </a:bodyPr>
          <a:lstStyle/>
          <a:p>
            <a:r>
              <a:rPr lang="en-US" sz="2000" dirty="0"/>
              <a:t>46% reduction</a:t>
            </a:r>
          </a:p>
        </p:txBody>
      </p:sp>
      <p:cxnSp>
        <p:nvCxnSpPr>
          <p:cNvPr id="25" name="Straight Arrow Connector 24"/>
          <p:cNvCxnSpPr/>
          <p:nvPr/>
        </p:nvCxnSpPr>
        <p:spPr>
          <a:xfrm>
            <a:off x="4368800" y="3581400"/>
            <a:ext cx="4267200" cy="99060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2"/>
          <p:cNvSpPr>
            <a:spLocks noGrp="1" noChangeArrowheads="1"/>
          </p:cNvSpPr>
          <p:nvPr>
            <p:ph type="title"/>
          </p:nvPr>
        </p:nvSpPr>
        <p:spPr>
          <a:xfrm>
            <a:off x="609600" y="274638"/>
            <a:ext cx="10972800" cy="1143000"/>
          </a:xfrm>
        </p:spPr>
        <p:txBody>
          <a:bodyPr/>
          <a:lstStyle/>
          <a:p>
            <a:pPr eaLnBrk="1" hangingPunct="1">
              <a:defRPr/>
            </a:pPr>
            <a:r>
              <a:rPr lang="en-US" sz="3200" dirty="0">
                <a:cs typeface="+mj-cs"/>
              </a:rPr>
              <a:t>Fatal opioid OD rates by OEND implementation</a:t>
            </a:r>
          </a:p>
        </p:txBody>
      </p:sp>
      <p:sp>
        <p:nvSpPr>
          <p:cNvPr id="17" name="Text Box 46"/>
          <p:cNvSpPr txBox="1">
            <a:spLocks noChangeArrowheads="1"/>
          </p:cNvSpPr>
          <p:nvPr/>
        </p:nvSpPr>
        <p:spPr bwMode="auto">
          <a:xfrm>
            <a:off x="7112000" y="6400801"/>
            <a:ext cx="49784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400" dirty="0">
                <a:solidFill>
                  <a:srgbClr val="000000"/>
                </a:solidFill>
                <a:cs typeface="+mn-cs"/>
              </a:rPr>
              <a:t>Walley et al. </a:t>
            </a:r>
            <a:r>
              <a:rPr lang="en-US" sz="1400" i="1" dirty="0">
                <a:solidFill>
                  <a:srgbClr val="000000"/>
                </a:solidFill>
                <a:cs typeface="+mn-cs"/>
              </a:rPr>
              <a:t>BMJ</a:t>
            </a:r>
            <a:r>
              <a:rPr lang="en-US" sz="1400" dirty="0">
                <a:solidFill>
                  <a:srgbClr val="000000"/>
                </a:solidFill>
                <a:cs typeface="+mn-cs"/>
              </a:rPr>
              <a:t> 2013; 346: f174.</a:t>
            </a:r>
          </a:p>
        </p:txBody>
      </p:sp>
    </p:spTree>
    <p:extLst>
      <p:ext uri="{BB962C8B-B14F-4D97-AF65-F5344CB8AC3E}">
        <p14:creationId xmlns:p14="http://schemas.microsoft.com/office/powerpoint/2010/main" val="9457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down)">
                                      <p:cBhvr>
                                        <p:cTn id="7" dur="500"/>
                                        <p:tgtEl>
                                          <p:spTgt spid="1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11" dur="500"/>
                                        <p:tgtEl>
                                          <p:spTgt spid="15">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000"/>
                                        <p:tgtEl>
                                          <p:spTgt spid="1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down)">
                                      <p:cBhvr>
                                        <p:cTn id="20" dur="500"/>
                                        <p:tgtEl>
                                          <p:spTgt spid="15">
                                            <p:graphicEl>
                                              <a:chart seriesIdx="0"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down)">
                                      <p:cBhvr>
                                        <p:cTn id="25" dur="500"/>
                                        <p:tgtEl>
                                          <p:spTgt spid="14">
                                            <p:graphicEl>
                                              <a:chart seriesIdx="0"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down)">
                                      <p:cBhvr>
                                        <p:cTn id="34" dur="500"/>
                                        <p:tgtEl>
                                          <p:spTgt spid="15">
                                            <p:graphicEl>
                                              <a:chart seriesIdx="1" categoryIdx="-4" bldStep="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4">
                                            <p:graphicEl>
                                              <a:chart seriesIdx="1" categoryIdx="-4" bldStep="series"/>
                                            </p:graphicEl>
                                          </p:spTgt>
                                        </p:tgtEl>
                                        <p:attrNameLst>
                                          <p:attrName>style.visibility</p:attrName>
                                        </p:attrNameLst>
                                      </p:cBhvr>
                                      <p:to>
                                        <p:strVal val="visible"/>
                                      </p:to>
                                    </p:set>
                                    <p:animEffect transition="in" filter="wipe(down)">
                                      <p:cBhvr>
                                        <p:cTn id="56" dur="500"/>
                                        <p:tgtEl>
                                          <p:spTgt spid="14">
                                            <p:graphicEl>
                                              <a:chart seriesIdx="1" categoryIdx="-4" bldStep="series"/>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down)">
                                      <p:cBhvr>
                                        <p:cTn id="65" dur="500"/>
                                        <p:tgtEl>
                                          <p:spTgt spid="15">
                                            <p:graphicEl>
                                              <a:chart seriesIdx="2" categoryIdx="-4" bldStep="series"/>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childTnLst>
                          </p:cTn>
                        </p:par>
                        <p:par>
                          <p:cTn id="71" fill="hold">
                            <p:stCondLst>
                              <p:cond delay="500"/>
                            </p:stCondLst>
                            <p:childTnLst>
                              <p:par>
                                <p:cTn id="72" presetID="16" presetClass="entr" presetSubtype="21"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Graphic spid="15" grpId="0">
        <p:bldSub>
          <a:bldChart bld="series"/>
        </p:bldSub>
      </p:bldGraphic>
      <p:bldP spid="16" grpId="0" animBg="1"/>
      <p:bldP spid="21" grpId="0" animBg="1"/>
      <p:bldP spid="21" grpId="1" animBg="1"/>
      <p:bldP spid="22" grpId="0"/>
      <p:bldP spid="22" grpId="1"/>
      <p:bldP spid="23" grpId="0" animBg="1"/>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432" y="2435412"/>
            <a:ext cx="10160000" cy="3785837"/>
          </a:xfrm>
        </p:spPr>
        <p:txBody>
          <a:bodyPr>
            <a:normAutofit fontScale="85000" lnSpcReduction="10000"/>
          </a:bodyPr>
          <a:lstStyle/>
          <a:p>
            <a:pPr>
              <a:lnSpc>
                <a:spcPct val="110000"/>
              </a:lnSpc>
              <a:spcBef>
                <a:spcPts val="600"/>
              </a:spcBef>
            </a:pPr>
            <a:r>
              <a:rPr lang="en-US" b="1" dirty="0"/>
              <a:t>Objective: </a:t>
            </a:r>
            <a:r>
              <a:rPr lang="en-US" sz="2000" dirty="0"/>
              <a:t>To evaluate the feasibility and effect of implementing naloxone prescription to patients prescribed opioids for chronic pain</a:t>
            </a:r>
            <a:r>
              <a:rPr lang="en-US" sz="2000" b="1" dirty="0"/>
              <a:t> </a:t>
            </a:r>
            <a:r>
              <a:rPr lang="en-US" sz="2000" dirty="0"/>
              <a:t>at 6 safety-net primary care clinics </a:t>
            </a:r>
          </a:p>
          <a:p>
            <a:pPr>
              <a:lnSpc>
                <a:spcPct val="110000"/>
              </a:lnSpc>
              <a:spcBef>
                <a:spcPts val="600"/>
              </a:spcBef>
            </a:pPr>
            <a:r>
              <a:rPr lang="en-US" b="1" dirty="0"/>
              <a:t>Results</a:t>
            </a:r>
          </a:p>
          <a:p>
            <a:pPr lvl="1">
              <a:lnSpc>
                <a:spcPct val="110000"/>
              </a:lnSpc>
              <a:spcBef>
                <a:spcPts val="600"/>
              </a:spcBef>
            </a:pPr>
            <a:r>
              <a:rPr lang="en-US" dirty="0"/>
              <a:t>38% of 1985 patients receiving long term opioids co-prescribed  naloxone rescue kits</a:t>
            </a:r>
          </a:p>
          <a:p>
            <a:pPr lvl="2">
              <a:lnSpc>
                <a:spcPct val="110000"/>
              </a:lnSpc>
              <a:spcBef>
                <a:spcPts val="600"/>
              </a:spcBef>
            </a:pPr>
            <a:r>
              <a:rPr lang="en-US" dirty="0"/>
              <a:t>Patients with higher opioid doses and previous opioid-related ED visits were more likely to be prescribed naloxone kits</a:t>
            </a:r>
          </a:p>
          <a:p>
            <a:pPr lvl="1">
              <a:lnSpc>
                <a:spcPct val="110000"/>
              </a:lnSpc>
              <a:spcBef>
                <a:spcPts val="600"/>
              </a:spcBef>
            </a:pPr>
            <a:r>
              <a:rPr lang="en-US" dirty="0"/>
              <a:t>Opioid-related ED visits were reduced by 47% at 6 months and 63% at 12 months among those who were co-prescribed naloxone, compared with those who were not</a:t>
            </a:r>
          </a:p>
          <a:p>
            <a:pPr lvl="1">
              <a:lnSpc>
                <a:spcPct val="110000"/>
              </a:lnSpc>
              <a:spcBef>
                <a:spcPts val="600"/>
              </a:spcBef>
            </a:pPr>
            <a:r>
              <a:rPr lang="en-US" dirty="0"/>
              <a:t>No change was detected in the net prescribed opioid doses for patients who were co-prescribed naloxone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54</a:t>
            </a:fld>
            <a:endParaRPr lang="en-US"/>
          </a:p>
        </p:txBody>
      </p:sp>
      <p:pic>
        <p:nvPicPr>
          <p:cNvPr id="6" name="Picture 5" descr="Screen Shot 2016-09-18 at 10.00.19 AM.png"/>
          <p:cNvPicPr>
            <a:picLocks noChangeAspect="1"/>
          </p:cNvPicPr>
          <p:nvPr/>
        </p:nvPicPr>
        <p:blipFill rotWithShape="1">
          <a:blip r:embed="rId2">
            <a:extLst>
              <a:ext uri="{28A0092B-C50C-407E-A947-70E740481C1C}">
                <a14:useLocalDpi xmlns:a14="http://schemas.microsoft.com/office/drawing/2010/main" val="0"/>
              </a:ext>
            </a:extLst>
          </a:blip>
          <a:srcRect r="1412"/>
          <a:stretch/>
        </p:blipFill>
        <p:spPr>
          <a:xfrm>
            <a:off x="285416" y="242570"/>
            <a:ext cx="8664350" cy="2014433"/>
          </a:xfrm>
          <a:prstGeom prst="rect">
            <a:avLst/>
          </a:prstGeom>
        </p:spPr>
      </p:pic>
      <p:sp>
        <p:nvSpPr>
          <p:cNvPr id="5" name="TextBox 4"/>
          <p:cNvSpPr txBox="1"/>
          <p:nvPr/>
        </p:nvSpPr>
        <p:spPr>
          <a:xfrm>
            <a:off x="-19238" y="6641680"/>
            <a:ext cx="11213692" cy="253916"/>
          </a:xfrm>
          <a:prstGeom prst="rect">
            <a:avLst/>
          </a:prstGeom>
          <a:noFill/>
        </p:spPr>
        <p:txBody>
          <a:bodyPr wrap="square" rtlCol="0">
            <a:spAutoFit/>
          </a:bodyPr>
          <a:lstStyle/>
          <a:p>
            <a:r>
              <a:rPr lang="en-US" sz="1050" dirty="0"/>
              <a:t>Coffin PO, et al. Nonrandomized intervention study of naloxone </a:t>
            </a:r>
            <a:r>
              <a:rPr lang="en-US" sz="1050" dirty="0" err="1"/>
              <a:t>coprescription</a:t>
            </a:r>
            <a:r>
              <a:rPr lang="en-US" sz="1050" dirty="0"/>
              <a:t> for primary care patient receiving long-term opioid therapy for pain. </a:t>
            </a:r>
            <a:r>
              <a:rPr lang="en-US" sz="1050" i="1" dirty="0"/>
              <a:t>Ann Intern Med </a:t>
            </a:r>
            <a:r>
              <a:rPr lang="en-US" sz="1050" dirty="0"/>
              <a:t>2016; 1-8. </a:t>
            </a:r>
          </a:p>
        </p:txBody>
      </p:sp>
    </p:spTree>
    <p:extLst>
      <p:ext uri="{BB962C8B-B14F-4D97-AF65-F5344CB8AC3E}">
        <p14:creationId xmlns:p14="http://schemas.microsoft.com/office/powerpoint/2010/main" val="4099936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28600" y="368300"/>
          <a:ext cx="11734800" cy="6121400"/>
        </p:xfrm>
        <a:graphic>
          <a:graphicData uri="http://schemas.openxmlformats.org/presentationml/2006/ole">
            <mc:AlternateContent xmlns:mc="http://schemas.openxmlformats.org/markup-compatibility/2006">
              <mc:Choice xmlns:v="urn:schemas-microsoft-com:vml" Requires="v">
                <p:oleObj spid="_x0000_s4099" name="Document" r:id="rId3" imgW="8801100" imgH="6121400" progId="Word.Document.12">
                  <p:embed/>
                </p:oleObj>
              </mc:Choice>
              <mc:Fallback>
                <p:oleObj name="Document" r:id="rId3" imgW="8801100" imgH="6121400" progId="Word.Document.12">
                  <p:embed/>
                  <p:pic>
                    <p:nvPicPr>
                      <p:cNvPr id="3" name="Object 2"/>
                      <p:cNvPicPr/>
                      <p:nvPr/>
                    </p:nvPicPr>
                    <p:blipFill>
                      <a:blip r:embed="rId4"/>
                      <a:stretch>
                        <a:fillRect/>
                      </a:stretch>
                    </p:blipFill>
                    <p:spPr>
                      <a:xfrm>
                        <a:off x="228600" y="368300"/>
                        <a:ext cx="11734800" cy="6121400"/>
                      </a:xfrm>
                      <a:prstGeom prst="rect">
                        <a:avLst/>
                      </a:prstGeom>
                    </p:spPr>
                  </p:pic>
                </p:oleObj>
              </mc:Fallback>
            </mc:AlternateContent>
          </a:graphicData>
        </a:graphic>
      </p:graphicFrame>
    </p:spTree>
    <p:extLst>
      <p:ext uri="{BB962C8B-B14F-4D97-AF65-F5344CB8AC3E}">
        <p14:creationId xmlns:p14="http://schemas.microsoft.com/office/powerpoint/2010/main" val="409799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406400" y="99484"/>
          <a:ext cx="11455400" cy="6682317"/>
        </p:xfrm>
        <a:graphic>
          <a:graphicData uri="http://schemas.openxmlformats.org/presentationml/2006/ole">
            <mc:AlternateContent xmlns:mc="http://schemas.openxmlformats.org/markup-compatibility/2006">
              <mc:Choice xmlns:v="urn:schemas-microsoft-com:vml" Requires="v">
                <p:oleObj spid="_x0000_s5123" name="Document" r:id="rId3" imgW="8801100" imgH="6845300" progId="Word.Document.12">
                  <p:embed/>
                </p:oleObj>
              </mc:Choice>
              <mc:Fallback>
                <p:oleObj name="Document" r:id="rId3" imgW="8801100" imgH="6845300" progId="Word.Document.12">
                  <p:embed/>
                  <p:pic>
                    <p:nvPicPr>
                      <p:cNvPr id="2" name="Object 1"/>
                      <p:cNvPicPr/>
                      <p:nvPr/>
                    </p:nvPicPr>
                    <p:blipFill>
                      <a:blip r:embed="rId4"/>
                      <a:stretch>
                        <a:fillRect/>
                      </a:stretch>
                    </p:blipFill>
                    <p:spPr>
                      <a:xfrm>
                        <a:off x="406400" y="99484"/>
                        <a:ext cx="11455400" cy="6682317"/>
                      </a:xfrm>
                      <a:prstGeom prst="rect">
                        <a:avLst/>
                      </a:prstGeom>
                    </p:spPr>
                  </p:pic>
                </p:oleObj>
              </mc:Fallback>
            </mc:AlternateContent>
          </a:graphicData>
        </a:graphic>
      </p:graphicFrame>
    </p:spTree>
    <p:extLst>
      <p:ext uri="{BB962C8B-B14F-4D97-AF65-F5344CB8AC3E}">
        <p14:creationId xmlns:p14="http://schemas.microsoft.com/office/powerpoint/2010/main" val="138948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Screen Shot 2015-05-04 at 6.51.1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842" y="625216"/>
            <a:ext cx="9626456"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2"/>
          <p:cNvSpPr>
            <a:spLocks noChangeArrowheads="1"/>
          </p:cNvSpPr>
          <p:nvPr/>
        </p:nvSpPr>
        <p:spPr bwMode="auto">
          <a:xfrm>
            <a:off x="4376615" y="2106231"/>
            <a:ext cx="42398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t>MMWR / May 1, 2015 / Vol. 64 / No. 16</a:t>
            </a:r>
          </a:p>
        </p:txBody>
      </p:sp>
      <p:sp>
        <p:nvSpPr>
          <p:cNvPr id="74755" name="TextBox 3"/>
          <p:cNvSpPr txBox="1">
            <a:spLocks noChangeArrowheads="1"/>
          </p:cNvSpPr>
          <p:nvPr/>
        </p:nvSpPr>
        <p:spPr bwMode="auto">
          <a:xfrm>
            <a:off x="1172308" y="3126155"/>
            <a:ext cx="9104923" cy="355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buFont typeface="Arial" charset="0"/>
              <a:buChar char="•"/>
            </a:pPr>
            <a:r>
              <a:rPr lang="en-US" sz="1800" dirty="0"/>
              <a:t>181 (129 confirmed, 6 prelim) infections in community of 4200 – Jan-April 2015</a:t>
            </a:r>
          </a:p>
          <a:p>
            <a:pPr eaLnBrk="1" hangingPunct="1">
              <a:spcBef>
                <a:spcPts val="600"/>
              </a:spcBef>
              <a:buFont typeface="Arial" charset="0"/>
              <a:buChar char="•"/>
            </a:pPr>
            <a:r>
              <a:rPr lang="en-US" sz="1800" dirty="0"/>
              <a:t>55% male, age range 18-57</a:t>
            </a:r>
          </a:p>
          <a:p>
            <a:pPr eaLnBrk="1" hangingPunct="1">
              <a:spcBef>
                <a:spcPts val="600"/>
              </a:spcBef>
              <a:buFont typeface="Arial" charset="0"/>
              <a:buChar char="•"/>
            </a:pPr>
            <a:r>
              <a:rPr lang="en-US" sz="1800" dirty="0"/>
              <a:t>80% acknowledge IDU, 3% deny IDU</a:t>
            </a:r>
          </a:p>
          <a:p>
            <a:pPr lvl="1" eaLnBrk="1" hangingPunct="1">
              <a:spcBef>
                <a:spcPts val="600"/>
              </a:spcBef>
              <a:buFont typeface="Arial" charset="0"/>
              <a:buChar char="•"/>
            </a:pPr>
            <a:r>
              <a:rPr lang="en-US" sz="1800" dirty="0"/>
              <a:t>All PWIDs report </a:t>
            </a:r>
            <a:r>
              <a:rPr lang="en-US" sz="1800" dirty="0" err="1"/>
              <a:t>oxymorphone</a:t>
            </a:r>
            <a:r>
              <a:rPr lang="en-US" sz="1800" dirty="0"/>
              <a:t> tablets as drug of choice</a:t>
            </a:r>
          </a:p>
          <a:p>
            <a:pPr lvl="1" eaLnBrk="1" hangingPunct="1">
              <a:spcBef>
                <a:spcPts val="600"/>
              </a:spcBef>
              <a:buFont typeface="Arial" charset="0"/>
              <a:buChar char="•"/>
            </a:pPr>
            <a:r>
              <a:rPr lang="en-US" sz="1800" dirty="0"/>
              <a:t>Other injection drugs include methamphetamine and heroin</a:t>
            </a:r>
          </a:p>
          <a:p>
            <a:pPr eaLnBrk="1" hangingPunct="1">
              <a:spcBef>
                <a:spcPts val="600"/>
              </a:spcBef>
              <a:buFont typeface="Arial" charset="0"/>
              <a:buChar char="•"/>
            </a:pPr>
            <a:r>
              <a:rPr lang="en-US" sz="1800" dirty="0"/>
              <a:t>84% co-infected with HCV</a:t>
            </a:r>
          </a:p>
          <a:p>
            <a:pPr eaLnBrk="1" hangingPunct="1">
              <a:spcBef>
                <a:spcPts val="600"/>
              </a:spcBef>
              <a:buFont typeface="Arial" charset="0"/>
              <a:buChar char="•"/>
            </a:pPr>
            <a:r>
              <a:rPr lang="en-US" sz="1800" dirty="0"/>
              <a:t>Up to three generations injecting together</a:t>
            </a:r>
          </a:p>
          <a:p>
            <a:pPr eaLnBrk="1" hangingPunct="1">
              <a:spcBef>
                <a:spcPts val="600"/>
              </a:spcBef>
              <a:buFont typeface="Arial" charset="0"/>
              <a:buChar char="•"/>
            </a:pPr>
            <a:r>
              <a:rPr lang="en-US" sz="1800" dirty="0"/>
              <a:t>Crushing and cooking 40mg tablets with frequent sharing of injection equipment</a:t>
            </a:r>
          </a:p>
          <a:p>
            <a:pPr eaLnBrk="1" hangingPunct="1">
              <a:spcBef>
                <a:spcPts val="600"/>
              </a:spcBef>
              <a:buFont typeface="Arial" charset="0"/>
              <a:buChar char="•"/>
            </a:pPr>
            <a:r>
              <a:rPr lang="en-US" sz="1800" dirty="0"/>
              <a:t>Number of injections per day range from 4-15</a:t>
            </a:r>
          </a:p>
          <a:p>
            <a:pPr eaLnBrk="1" hangingPunct="1">
              <a:spcBef>
                <a:spcPts val="600"/>
              </a:spcBef>
              <a:buFont typeface="Arial" charset="0"/>
              <a:buChar char="•"/>
            </a:pPr>
            <a:r>
              <a:rPr lang="en-US" sz="1800" dirty="0"/>
              <a:t>Injection partners range from 1 to 6</a:t>
            </a:r>
          </a:p>
        </p:txBody>
      </p:sp>
      <p:sp>
        <p:nvSpPr>
          <p:cNvPr id="6" name="Rectangle 5"/>
          <p:cNvSpPr/>
          <p:nvPr/>
        </p:nvSpPr>
        <p:spPr>
          <a:xfrm>
            <a:off x="1136224" y="2769166"/>
            <a:ext cx="10257692" cy="3416320"/>
          </a:xfrm>
          <a:prstGeom prst="rect">
            <a:avLst/>
          </a:prstGeom>
          <a:solidFill>
            <a:schemeClr val="accent2">
              <a:lumMod val="60000"/>
              <a:lumOff val="40000"/>
            </a:schemeClr>
          </a:solidFill>
          <a:ln>
            <a:solidFill>
              <a:schemeClr val="accent2">
                <a:lumMod val="50000"/>
              </a:schemeClr>
            </a:solidFill>
          </a:ln>
        </p:spPr>
        <p:txBody>
          <a:bodyPr wrap="square" anchor="ctr" anchorCtr="0">
            <a:spAutoFit/>
          </a:bodyPr>
          <a:lstStyle/>
          <a:p>
            <a:r>
              <a:rPr lang="en-US" sz="3600" dirty="0"/>
              <a:t>-&gt; March 26, 2015 – Gov. Pence issued emergency order permitting needle-syringe distribution</a:t>
            </a:r>
          </a:p>
          <a:p>
            <a:r>
              <a:rPr lang="en-US" sz="3600" dirty="0"/>
              <a:t>-&gt; May 2015 – Indiana law passed allowing needle-syringe distribution in communities with an HIV epidemic</a:t>
            </a:r>
          </a:p>
          <a:p>
            <a:r>
              <a:rPr lang="en-US" sz="3600" dirty="0"/>
              <a:t>-&gt; Jan 2016 federal funding ban ended</a:t>
            </a:r>
          </a:p>
        </p:txBody>
      </p:sp>
    </p:spTree>
    <p:extLst>
      <p:ext uri="{BB962C8B-B14F-4D97-AF65-F5344CB8AC3E}">
        <p14:creationId xmlns:p14="http://schemas.microsoft.com/office/powerpoint/2010/main" val="290244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914401" y="3203719"/>
            <a:ext cx="10515600" cy="1325563"/>
          </a:xfrm>
        </p:spPr>
        <p:txBody>
          <a:bodyPr vert="horz" lIns="0" tIns="9144" rIns="0" bIns="9144" rtlCol="0" anchor="ctr" anchorCtr="0">
            <a:noAutofit/>
          </a:bodyPr>
          <a:lstStyle/>
          <a:p>
            <a:r>
              <a:rPr lang="en-US" sz="2800" dirty="0">
                <a:ln w="500">
                  <a:solidFill>
                    <a:schemeClr val="tx2">
                      <a:shade val="20000"/>
                      <a:satMod val="350000"/>
                    </a:schemeClr>
                  </a:solidFill>
                </a:ln>
                <a:solidFill>
                  <a:srgbClr val="002060"/>
                </a:solidFill>
              </a:rPr>
              <a:t>HIV </a:t>
            </a:r>
            <a:r>
              <a:rPr lang="en-US" sz="2800" b="1" dirty="0">
                <a:ln w="500">
                  <a:solidFill>
                    <a:schemeClr val="tx2">
                      <a:shade val="20000"/>
                      <a:satMod val="350000"/>
                    </a:schemeClr>
                  </a:solidFill>
                </a:ln>
                <a:solidFill>
                  <a:srgbClr val="002060"/>
                </a:solidFill>
              </a:rPr>
              <a:t>decreases with </a:t>
            </a:r>
            <a:r>
              <a:rPr lang="en-US" sz="2800" dirty="0">
                <a:ln w="500">
                  <a:solidFill>
                    <a:schemeClr val="tx2">
                      <a:shade val="20000"/>
                      <a:satMod val="350000"/>
                    </a:schemeClr>
                  </a:solidFill>
                </a:ln>
                <a:solidFill>
                  <a:srgbClr val="002060"/>
                </a:solidFill>
              </a:rPr>
              <a:t>and </a:t>
            </a:r>
            <a:r>
              <a:rPr lang="en-US" sz="2800" b="1" dirty="0">
                <a:ln w="500">
                  <a:solidFill>
                    <a:schemeClr val="tx2">
                      <a:shade val="20000"/>
                      <a:satMod val="350000"/>
                    </a:schemeClr>
                  </a:solidFill>
                </a:ln>
                <a:solidFill>
                  <a:srgbClr val="002060"/>
                </a:solidFill>
              </a:rPr>
              <a:t>increases without </a:t>
            </a:r>
            <a:r>
              <a:rPr lang="en-US" sz="2800" dirty="0">
                <a:ln w="500">
                  <a:solidFill>
                    <a:schemeClr val="tx2">
                      <a:shade val="20000"/>
                      <a:satMod val="350000"/>
                    </a:schemeClr>
                  </a:solidFill>
                </a:ln>
                <a:solidFill>
                  <a:srgbClr val="002060"/>
                </a:solidFill>
              </a:rPr>
              <a:t>needle-syringe programs</a:t>
            </a:r>
          </a:p>
        </p:txBody>
      </p:sp>
      <p:graphicFrame>
        <p:nvGraphicFramePr>
          <p:cNvPr id="4" name="Content Placeholder 3"/>
          <p:cNvGraphicFramePr>
            <a:graphicFrameLocks noGrp="1"/>
          </p:cNvGraphicFramePr>
          <p:nvPr>
            <p:ph idx="1"/>
            <p:extLst/>
          </p:nvPr>
        </p:nvGraphicFramePr>
        <p:xfrm>
          <a:off x="914401" y="4227349"/>
          <a:ext cx="10242062" cy="1588214"/>
        </p:xfrm>
        <a:graphic>
          <a:graphicData uri="http://schemas.openxmlformats.org/drawingml/2006/table">
            <a:tbl>
              <a:tblPr firstRow="1" bandRow="1">
                <a:tableStyleId>{5C22544A-7EE6-4342-B048-85BDC9FD1C3A}</a:tableStyleId>
              </a:tblPr>
              <a:tblGrid>
                <a:gridCol w="4294177">
                  <a:extLst>
                    <a:ext uri="{9D8B030D-6E8A-4147-A177-3AD203B41FA5}">
                      <a16:colId xmlns:a16="http://schemas.microsoft.com/office/drawing/2014/main" val="20000"/>
                    </a:ext>
                  </a:extLst>
                </a:gridCol>
                <a:gridCol w="2827682">
                  <a:extLst>
                    <a:ext uri="{9D8B030D-6E8A-4147-A177-3AD203B41FA5}">
                      <a16:colId xmlns:a16="http://schemas.microsoft.com/office/drawing/2014/main" val="20001"/>
                    </a:ext>
                  </a:extLst>
                </a:gridCol>
                <a:gridCol w="3120203">
                  <a:extLst>
                    <a:ext uri="{9D8B030D-6E8A-4147-A177-3AD203B41FA5}">
                      <a16:colId xmlns:a16="http://schemas.microsoft.com/office/drawing/2014/main" val="20002"/>
                    </a:ext>
                  </a:extLst>
                </a:gridCol>
              </a:tblGrid>
              <a:tr h="566620">
                <a:tc>
                  <a:txBody>
                    <a:bodyPr/>
                    <a:lstStyle/>
                    <a:p>
                      <a:endParaRPr lang="en-US" sz="2400" dirty="0"/>
                    </a:p>
                  </a:txBody>
                  <a:tcPr marL="121920" marR="121920" marT="45757" marB="45757"/>
                </a:tc>
                <a:tc>
                  <a:txBody>
                    <a:bodyPr/>
                    <a:lstStyle/>
                    <a:p>
                      <a:pPr algn="ctr"/>
                      <a:r>
                        <a:rPr lang="en-US" sz="2400" dirty="0"/>
                        <a:t>Cities with NSPs</a:t>
                      </a:r>
                    </a:p>
                  </a:txBody>
                  <a:tcPr marL="121920" marR="121920" marT="45757" marB="45757"/>
                </a:tc>
                <a:tc>
                  <a:txBody>
                    <a:bodyPr/>
                    <a:lstStyle/>
                    <a:p>
                      <a:pPr algn="ctr"/>
                      <a:r>
                        <a:rPr lang="en-US" sz="2400" dirty="0"/>
                        <a:t>Cities without NSPs</a:t>
                      </a:r>
                    </a:p>
                  </a:txBody>
                  <a:tcPr marL="121920" marR="121920" marT="45757" marB="45757"/>
                </a:tc>
                <a:extLst>
                  <a:ext uri="{0D108BD9-81ED-4DB2-BD59-A6C34878D82A}">
                    <a16:rowId xmlns:a16="http://schemas.microsoft.com/office/drawing/2014/main" val="10000"/>
                  </a:ext>
                </a:extLst>
              </a:tr>
              <a:tr h="510797">
                <a:tc>
                  <a:txBody>
                    <a:bodyPr/>
                    <a:lstStyle/>
                    <a:p>
                      <a:r>
                        <a:rPr lang="en-US" sz="2400" dirty="0"/>
                        <a:t>All cities</a:t>
                      </a:r>
                    </a:p>
                  </a:txBody>
                  <a:tcPr marL="121920" marR="121920" marT="45757" marB="45757"/>
                </a:tc>
                <a:tc>
                  <a:txBody>
                    <a:bodyPr/>
                    <a:lstStyle/>
                    <a:p>
                      <a:pPr algn="ctr"/>
                      <a:r>
                        <a:rPr lang="en-US" sz="2400" dirty="0"/>
                        <a:t>-5.8% per year</a:t>
                      </a:r>
                    </a:p>
                  </a:txBody>
                  <a:tcPr marL="121920" marR="121920" marT="45757" marB="45757"/>
                </a:tc>
                <a:tc>
                  <a:txBody>
                    <a:bodyPr/>
                    <a:lstStyle/>
                    <a:p>
                      <a:pPr algn="ctr"/>
                      <a:r>
                        <a:rPr lang="en-US" sz="2400" dirty="0"/>
                        <a:t>+5.9% per year</a:t>
                      </a:r>
                    </a:p>
                  </a:txBody>
                  <a:tcPr marL="121920" marR="121920" marT="45757" marB="45757"/>
                </a:tc>
                <a:extLst>
                  <a:ext uri="{0D108BD9-81ED-4DB2-BD59-A6C34878D82A}">
                    <a16:rowId xmlns:a16="http://schemas.microsoft.com/office/drawing/2014/main" val="10001"/>
                  </a:ext>
                </a:extLst>
              </a:tr>
              <a:tr h="510797">
                <a:tc>
                  <a:txBody>
                    <a:bodyPr/>
                    <a:lstStyle/>
                    <a:p>
                      <a:r>
                        <a:rPr lang="en-US" sz="2400" dirty="0"/>
                        <a:t>Cities with </a:t>
                      </a:r>
                      <a:r>
                        <a:rPr lang="en-US" sz="2400" dirty="0" err="1"/>
                        <a:t>seroprevalence</a:t>
                      </a:r>
                      <a:r>
                        <a:rPr lang="en-US" sz="2400" dirty="0"/>
                        <a:t> &lt;10%</a:t>
                      </a:r>
                    </a:p>
                  </a:txBody>
                  <a:tcPr marL="121920" marR="121920" marT="45757" marB="45757"/>
                </a:tc>
                <a:tc>
                  <a:txBody>
                    <a:bodyPr/>
                    <a:lstStyle/>
                    <a:p>
                      <a:pPr algn="ctr"/>
                      <a:r>
                        <a:rPr lang="en-US" sz="2400" dirty="0"/>
                        <a:t>-1.1% per year</a:t>
                      </a:r>
                    </a:p>
                  </a:txBody>
                  <a:tcPr marL="121920" marR="121920" marT="45757" marB="45757"/>
                </a:tc>
                <a:tc>
                  <a:txBody>
                    <a:bodyPr/>
                    <a:lstStyle/>
                    <a:p>
                      <a:pPr algn="ctr"/>
                      <a:r>
                        <a:rPr lang="en-US" sz="2400" dirty="0"/>
                        <a:t>+16.2% per year</a:t>
                      </a:r>
                    </a:p>
                  </a:txBody>
                  <a:tcPr marL="121920" marR="121920" marT="45757" marB="45757"/>
                </a:tc>
                <a:extLst>
                  <a:ext uri="{0D108BD9-81ED-4DB2-BD59-A6C34878D82A}">
                    <a16:rowId xmlns:a16="http://schemas.microsoft.com/office/drawing/2014/main" val="10002"/>
                  </a:ext>
                </a:extLst>
              </a:tr>
            </a:tbl>
          </a:graphicData>
        </a:graphic>
      </p:graphicFrame>
      <p:sp>
        <p:nvSpPr>
          <p:cNvPr id="29716" name="TextBox 5"/>
          <p:cNvSpPr txBox="1">
            <a:spLocks noChangeArrowheads="1"/>
          </p:cNvSpPr>
          <p:nvPr/>
        </p:nvSpPr>
        <p:spPr bwMode="auto">
          <a:xfrm>
            <a:off x="914401" y="6176411"/>
            <a:ext cx="102616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Hurley et al. Lancet 1997:349; 1797-1800.</a:t>
            </a:r>
          </a:p>
          <a:p>
            <a:pPr eaLnBrk="1" hangingPunct="1"/>
            <a:r>
              <a:rPr lang="en-US" sz="1600" dirty="0" err="1"/>
              <a:t>www.unodc.org</a:t>
            </a:r>
            <a:r>
              <a:rPr lang="en-US" sz="1600" dirty="0"/>
              <a:t>/documents/</a:t>
            </a:r>
            <a:r>
              <a:rPr lang="en-US" sz="1600" dirty="0" err="1"/>
              <a:t>hiv</a:t>
            </a:r>
            <a:r>
              <a:rPr lang="en-US" sz="1600" dirty="0"/>
              <a:t>-aids/EFA%20effectiveness%20sterile%20needle.pdf </a:t>
            </a:r>
          </a:p>
        </p:txBody>
      </p:sp>
      <p:pic>
        <p:nvPicPr>
          <p:cNvPr id="5" name="Content Placeholder 7" descr="vascular access.png"/>
          <p:cNvPicPr>
            <a:picLocks noChangeAspect="1"/>
          </p:cNvPicPr>
          <p:nvPr/>
        </p:nvPicPr>
        <p:blipFill>
          <a:blip r:embed="rId2">
            <a:extLst>
              <a:ext uri="{28A0092B-C50C-407E-A947-70E740481C1C}">
                <a14:useLocalDpi xmlns:a14="http://schemas.microsoft.com/office/drawing/2010/main" val="0"/>
              </a:ext>
            </a:extLst>
          </a:blip>
          <a:srcRect l="-23259" r="-23259"/>
          <a:stretch>
            <a:fillRect/>
          </a:stretch>
        </p:blipFill>
        <p:spPr>
          <a:xfrm>
            <a:off x="3436130" y="434102"/>
            <a:ext cx="6057319" cy="2600353"/>
          </a:xfrm>
          <a:prstGeom prst="rect">
            <a:avLst/>
          </a:prstGeom>
        </p:spPr>
      </p:pic>
      <p:pic>
        <p:nvPicPr>
          <p:cNvPr id="6" name="Content Placeholder 3" descr="shooting gallery.png"/>
          <p:cNvPicPr>
            <a:picLocks noChangeAspect="1"/>
          </p:cNvPicPr>
          <p:nvPr/>
        </p:nvPicPr>
        <p:blipFill>
          <a:blip r:embed="rId3">
            <a:extLst>
              <a:ext uri="{28A0092B-C50C-407E-A947-70E740481C1C}">
                <a14:useLocalDpi xmlns:a14="http://schemas.microsoft.com/office/drawing/2010/main" val="0"/>
              </a:ext>
            </a:extLst>
          </a:blip>
          <a:srcRect l="-14703" r="-14703"/>
          <a:stretch>
            <a:fillRect/>
          </a:stretch>
        </p:blipFill>
        <p:spPr bwMode="auto">
          <a:xfrm>
            <a:off x="3775818" y="440983"/>
            <a:ext cx="5377945" cy="260035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1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atin typeface="Calibri" charset="0"/>
              </a:rPr>
              <a:t>Filters</a:t>
            </a:r>
          </a:p>
        </p:txBody>
      </p:sp>
      <p:sp>
        <p:nvSpPr>
          <p:cNvPr id="26626" name="Content Placeholder 2"/>
          <p:cNvSpPr>
            <a:spLocks noGrp="1"/>
          </p:cNvSpPr>
          <p:nvPr>
            <p:ph idx="1"/>
          </p:nvPr>
        </p:nvSpPr>
        <p:spPr/>
        <p:txBody>
          <a:bodyPr/>
          <a:lstStyle/>
          <a:p>
            <a:pPr eaLnBrk="1" hangingPunct="1"/>
            <a:r>
              <a:rPr lang="en-US">
                <a:latin typeface="Calibri" charset="0"/>
              </a:rPr>
              <a:t>Used to trap particulate matter </a:t>
            </a:r>
          </a:p>
          <a:p>
            <a:pPr eaLnBrk="1" hangingPunct="1"/>
            <a:r>
              <a:rPr lang="en-US">
                <a:latin typeface="Calibri" charset="0"/>
              </a:rPr>
              <a:t>Cotton balls, Q tip, tampon, cigarette filter</a:t>
            </a:r>
          </a:p>
          <a:p>
            <a:pPr eaLnBrk="1" hangingPunct="1"/>
            <a:r>
              <a:rPr lang="en-US">
                <a:latin typeface="Calibri" charset="0"/>
              </a:rPr>
              <a:t>Require manipulation with fingers</a:t>
            </a:r>
          </a:p>
          <a:p>
            <a:pPr eaLnBrk="1" hangingPunct="1"/>
            <a:r>
              <a:rPr lang="en-US">
                <a:latin typeface="Calibri" charset="0"/>
              </a:rPr>
              <a:t>Contamination with skin flora</a:t>
            </a:r>
          </a:p>
          <a:p>
            <a:pPr eaLnBrk="1" hangingPunct="1"/>
            <a:r>
              <a:rPr lang="en-US">
                <a:latin typeface="Calibri" charset="0"/>
              </a:rPr>
              <a:t>Ideal filter small, preformed  (dental pellet)</a:t>
            </a:r>
          </a:p>
        </p:txBody>
      </p:sp>
      <p:pic>
        <p:nvPicPr>
          <p:cNvPr id="26627" name="Picture 3" descr="filt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3252" y="653257"/>
            <a:ext cx="38608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7319" y="3429000"/>
            <a:ext cx="3496733"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836335" y="6204743"/>
            <a:ext cx="2727317" cy="369332"/>
          </a:xfrm>
          <a:prstGeom prst="rect">
            <a:avLst/>
          </a:prstGeom>
          <a:noFill/>
        </p:spPr>
        <p:txBody>
          <a:bodyPr wrap="none" rtlCol="0">
            <a:spAutoFit/>
          </a:bodyPr>
          <a:lstStyle/>
          <a:p>
            <a:r>
              <a:rPr lang="en-US" dirty="0"/>
              <a:t>Slide from Sarah </a:t>
            </a:r>
            <a:r>
              <a:rPr lang="en-US" dirty="0" err="1"/>
              <a:t>Wakeman</a:t>
            </a:r>
            <a:endParaRPr lang="en-US" dirty="0"/>
          </a:p>
        </p:txBody>
      </p:sp>
    </p:spTree>
    <p:extLst>
      <p:ext uri="{BB962C8B-B14F-4D97-AF65-F5344CB8AC3E}">
        <p14:creationId xmlns:p14="http://schemas.microsoft.com/office/powerpoint/2010/main" val="5262871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838200" y="921717"/>
            <a:ext cx="4608443" cy="1325563"/>
          </a:xfrm>
        </p:spPr>
        <p:txBody>
          <a:bodyPr/>
          <a:lstStyle/>
          <a:p>
            <a:pPr eaLnBrk="1" hangingPunct="1"/>
            <a:r>
              <a:rPr lang="en-US" dirty="0">
                <a:latin typeface="Arial" charset="0"/>
                <a:cs typeface="Arial" charset="0"/>
              </a:rPr>
              <a:t>Syringes and needles</a:t>
            </a:r>
          </a:p>
        </p:txBody>
      </p:sp>
      <p:sp>
        <p:nvSpPr>
          <p:cNvPr id="28674" name="Content Placeholder 2"/>
          <p:cNvSpPr>
            <a:spLocks noGrp="1"/>
          </p:cNvSpPr>
          <p:nvPr>
            <p:ph idx="1"/>
          </p:nvPr>
        </p:nvSpPr>
        <p:spPr>
          <a:xfrm>
            <a:off x="914400" y="2338601"/>
            <a:ext cx="4830417" cy="3366459"/>
          </a:xfrm>
        </p:spPr>
        <p:txBody>
          <a:bodyPr>
            <a:normAutofit/>
          </a:bodyPr>
          <a:lstStyle/>
          <a:p>
            <a:pPr eaLnBrk="1" hangingPunct="1"/>
            <a:r>
              <a:rPr lang="en-US" sz="2400" dirty="0">
                <a:latin typeface="Arial" charset="0"/>
                <a:cs typeface="Arial" charset="0"/>
              </a:rPr>
              <a:t>New needle and syringe each injection</a:t>
            </a:r>
          </a:p>
          <a:p>
            <a:pPr eaLnBrk="1" hangingPunct="1"/>
            <a:r>
              <a:rPr lang="en-US" sz="2400" dirty="0">
                <a:latin typeface="Arial" charset="0"/>
                <a:cs typeface="Arial" charset="0"/>
              </a:rPr>
              <a:t>Needle dulls with each use</a:t>
            </a:r>
          </a:p>
          <a:p>
            <a:pPr eaLnBrk="1" hangingPunct="1"/>
            <a:r>
              <a:rPr lang="en-US" sz="2400" dirty="0">
                <a:latin typeface="Arial" charset="0"/>
                <a:cs typeface="Arial" charset="0"/>
              </a:rPr>
              <a:t>Bleach is option</a:t>
            </a:r>
          </a:p>
          <a:p>
            <a:pPr eaLnBrk="1" hangingPunct="1"/>
            <a:r>
              <a:rPr lang="en-US" sz="2400" dirty="0">
                <a:latin typeface="Arial" charset="0"/>
                <a:cs typeface="Arial" charset="0"/>
              </a:rPr>
              <a:t>Don</a:t>
            </a:r>
            <a:r>
              <a:rPr lang="ja-JP" altLang="en-US" sz="2400" dirty="0">
                <a:latin typeface="Arial" charset="0"/>
                <a:cs typeface="Arial" charset="0"/>
              </a:rPr>
              <a:t>’</a:t>
            </a:r>
            <a:r>
              <a:rPr lang="en-US" altLang="ja-JP" sz="2400" dirty="0">
                <a:latin typeface="Arial" charset="0"/>
                <a:cs typeface="Arial" charset="0"/>
              </a:rPr>
              <a:t>t use syringe to divide dose or mix heroin</a:t>
            </a:r>
          </a:p>
          <a:p>
            <a:pPr eaLnBrk="1" hangingPunct="1"/>
            <a:endParaRPr lang="en-US" dirty="0">
              <a:latin typeface="Arial" charset="0"/>
              <a:cs typeface="Arial" charset="0"/>
            </a:endParaRPr>
          </a:p>
        </p:txBody>
      </p:sp>
      <p:pic>
        <p:nvPicPr>
          <p:cNvPr id="28675" name="Picture 3" descr="dulled syrin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762000"/>
            <a:ext cx="5890684"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213471" y="6398745"/>
            <a:ext cx="2727317" cy="369332"/>
          </a:xfrm>
          <a:prstGeom prst="rect">
            <a:avLst/>
          </a:prstGeom>
          <a:noFill/>
        </p:spPr>
        <p:txBody>
          <a:bodyPr wrap="none" rtlCol="0">
            <a:spAutoFit/>
          </a:bodyPr>
          <a:lstStyle/>
          <a:p>
            <a:r>
              <a:rPr lang="en-US" dirty="0"/>
              <a:t>Slide from Sarah </a:t>
            </a:r>
            <a:r>
              <a:rPr lang="en-US" dirty="0" err="1"/>
              <a:t>Wakeman</a:t>
            </a:r>
            <a:endParaRPr lang="en-US" dirty="0"/>
          </a:p>
        </p:txBody>
      </p:sp>
    </p:spTree>
    <p:extLst>
      <p:ext uri="{BB962C8B-B14F-4D97-AF65-F5344CB8AC3E}">
        <p14:creationId xmlns:p14="http://schemas.microsoft.com/office/powerpoint/2010/main" val="25240973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646686" y="1145509"/>
            <a:ext cx="7125714" cy="5864891"/>
          </a:xfrm>
        </p:spPr>
        <p:txBody>
          <a:bodyPr>
            <a:noAutofit/>
          </a:bodyPr>
          <a:lstStyle/>
          <a:p>
            <a:pPr>
              <a:lnSpc>
                <a:spcPct val="100000"/>
              </a:lnSpc>
            </a:pPr>
            <a:r>
              <a:rPr lang="en-US" sz="2800" dirty="0"/>
              <a:t>Legal facilities where people can inject pre-obtained drugs under supervision</a:t>
            </a:r>
          </a:p>
          <a:p>
            <a:pPr>
              <a:lnSpc>
                <a:spcPct val="120000"/>
              </a:lnSpc>
            </a:pPr>
            <a:r>
              <a:rPr lang="en-US" sz="2800" dirty="0"/>
              <a:t>Objectives: Public Health + Public Safety</a:t>
            </a:r>
          </a:p>
          <a:p>
            <a:pPr lvl="1">
              <a:lnSpc>
                <a:spcPct val="80000"/>
              </a:lnSpc>
            </a:pPr>
            <a:r>
              <a:rPr lang="en-US" sz="2200" dirty="0"/>
              <a:t>Reduce overdose</a:t>
            </a:r>
          </a:p>
          <a:p>
            <a:pPr lvl="1">
              <a:lnSpc>
                <a:spcPct val="80000"/>
              </a:lnSpc>
            </a:pPr>
            <a:r>
              <a:rPr lang="en-US" sz="2200" dirty="0"/>
              <a:t>Reduce injection-related infections</a:t>
            </a:r>
          </a:p>
          <a:p>
            <a:pPr lvl="1">
              <a:lnSpc>
                <a:spcPct val="80000"/>
              </a:lnSpc>
            </a:pPr>
            <a:r>
              <a:rPr lang="en-US" sz="2200" dirty="0"/>
              <a:t>Improve access to substance use disorder treatment </a:t>
            </a:r>
          </a:p>
          <a:p>
            <a:pPr lvl="1">
              <a:lnSpc>
                <a:spcPct val="80000"/>
              </a:lnSpc>
            </a:pPr>
            <a:r>
              <a:rPr lang="en-US" sz="2200" dirty="0"/>
              <a:t>Reduce public drug use</a:t>
            </a:r>
          </a:p>
          <a:p>
            <a:pPr lvl="1">
              <a:lnSpc>
                <a:spcPct val="80000"/>
              </a:lnSpc>
            </a:pPr>
            <a:r>
              <a:rPr lang="en-US" sz="2200" dirty="0"/>
              <a:t>Improve neighborhood security</a:t>
            </a:r>
          </a:p>
          <a:p>
            <a:r>
              <a:rPr lang="en-US" sz="2800" dirty="0"/>
              <a:t>Existing Facilities</a:t>
            </a:r>
          </a:p>
          <a:p>
            <a:pPr lvl="1"/>
            <a:r>
              <a:rPr lang="en-US" sz="2200" dirty="0"/>
              <a:t>86 facilities throughout Europe</a:t>
            </a:r>
          </a:p>
          <a:p>
            <a:pPr lvl="1"/>
            <a:r>
              <a:rPr lang="en-US" sz="2200" dirty="0"/>
              <a:t>Canada</a:t>
            </a:r>
          </a:p>
          <a:p>
            <a:pPr lvl="1"/>
            <a:r>
              <a:rPr lang="en-US" sz="2200" dirty="0"/>
              <a:t>Sydney, Australia</a:t>
            </a:r>
          </a:p>
          <a:p>
            <a:pPr marL="356616" lvl="1" indent="0">
              <a:lnSpc>
                <a:spcPct val="100000"/>
              </a:lnSpc>
              <a:buNone/>
            </a:pPr>
            <a:endParaRPr lang="en-US" sz="2200" dirty="0"/>
          </a:p>
        </p:txBody>
      </p:sp>
      <p:grpSp>
        <p:nvGrpSpPr>
          <p:cNvPr id="9" name="Group 8"/>
          <p:cNvGrpSpPr/>
          <p:nvPr/>
        </p:nvGrpSpPr>
        <p:grpSpPr>
          <a:xfrm>
            <a:off x="4724400" y="5278520"/>
            <a:ext cx="3155244" cy="1579480"/>
            <a:chOff x="4417181" y="4981222"/>
            <a:chExt cx="2962930" cy="1432922"/>
          </a:xfrm>
        </p:grpSpPr>
        <p:sp>
          <p:nvSpPr>
            <p:cNvPr id="7" name="TextBox 6"/>
            <p:cNvSpPr txBox="1"/>
            <p:nvPr/>
          </p:nvSpPr>
          <p:spPr>
            <a:xfrm>
              <a:off x="4417181" y="5855707"/>
              <a:ext cx="2962930" cy="558437"/>
            </a:xfrm>
            <a:prstGeom prst="rect">
              <a:avLst/>
            </a:prstGeom>
            <a:noFill/>
          </p:spPr>
          <p:txBody>
            <a:bodyPr wrap="square" rtlCol="0">
              <a:spAutoFit/>
            </a:bodyPr>
            <a:lstStyle/>
            <a:p>
              <a:pPr algn="ctr"/>
              <a:r>
                <a:rPr lang="en-US" sz="1600" dirty="0">
                  <a:solidFill>
                    <a:srgbClr val="06204C"/>
                  </a:solidFill>
                </a:rPr>
                <a:t>Slide(s) courtesy of Jessie Gaeta</a:t>
              </a:r>
            </a:p>
            <a:p>
              <a:pPr algn="ctr"/>
              <a:endParaRPr lang="en-US" dirty="0">
                <a:solidFill>
                  <a:srgbClr val="06204C"/>
                </a:solidFill>
              </a:endParaRPr>
            </a:p>
          </p:txBody>
        </p:sp>
        <p:pic>
          <p:nvPicPr>
            <p:cNvPr id="8" name="Picture 7"/>
            <p:cNvPicPr>
              <a:picLocks noChangeAspect="1"/>
            </p:cNvPicPr>
            <p:nvPr/>
          </p:nvPicPr>
          <p:blipFill>
            <a:blip r:embed="rId3"/>
            <a:stretch>
              <a:fillRect/>
            </a:stretch>
          </p:blipFill>
          <p:spPr>
            <a:xfrm>
              <a:off x="4910524" y="4981222"/>
              <a:ext cx="2160554" cy="898877"/>
            </a:xfrm>
            <a:prstGeom prst="rect">
              <a:avLst/>
            </a:prstGeom>
          </p:spPr>
        </p:pic>
      </p:grpSp>
      <p:sp>
        <p:nvSpPr>
          <p:cNvPr id="11" name="Rectangle 2"/>
          <p:cNvSpPr txBox="1">
            <a:spLocks noChangeArrowheads="1"/>
          </p:cNvSpPr>
          <p:nvPr/>
        </p:nvSpPr>
        <p:spPr>
          <a:xfrm>
            <a:off x="609600" y="439981"/>
            <a:ext cx="10972800" cy="664919"/>
          </a:xfrm>
          <a:prstGeom prst="rect">
            <a:avLst/>
          </a:prstGeom>
        </p:spPr>
        <p:txBody>
          <a:bodyPr vert="horz" lIns="0" tIns="9144" rIns="0" bIns="9144" anchor="b">
            <a:noAutofit/>
          </a:bodyPr>
          <a:lst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latin typeface="+mj-lt"/>
                <a:ea typeface="+mj-ea"/>
                <a:cs typeface="+mj-cs"/>
              </a:defRPr>
            </a:lvl1pPr>
          </a:lstStyle>
          <a:p>
            <a:pPr algn="l"/>
            <a:r>
              <a:rPr lang="en-US" dirty="0">
                <a:latin typeface="+mn-lt"/>
              </a:rPr>
              <a:t>Supervised Injection Facilities</a:t>
            </a:r>
          </a:p>
        </p:txBody>
      </p:sp>
      <p:pic>
        <p:nvPicPr>
          <p:cNvPr id="10" name="Picture 9"/>
          <p:cNvPicPr>
            <a:picLocks noChangeAspect="1"/>
          </p:cNvPicPr>
          <p:nvPr/>
        </p:nvPicPr>
        <p:blipFill>
          <a:blip r:embed="rId4"/>
          <a:stretch>
            <a:fillRect/>
          </a:stretch>
        </p:blipFill>
        <p:spPr>
          <a:xfrm>
            <a:off x="8001000" y="1066800"/>
            <a:ext cx="3886200" cy="5115683"/>
          </a:xfrm>
          <a:prstGeom prst="rect">
            <a:avLst/>
          </a:prstGeom>
        </p:spPr>
      </p:pic>
    </p:spTree>
    <p:extLst>
      <p:ext uri="{BB962C8B-B14F-4D97-AF65-F5344CB8AC3E}">
        <p14:creationId xmlns:p14="http://schemas.microsoft.com/office/powerpoint/2010/main" val="2519948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24598</TotalTime>
  <Words>6054</Words>
  <Application>Microsoft Macintosh PowerPoint</Application>
  <PresentationFormat>Widescreen</PresentationFormat>
  <Paragraphs>637</Paragraphs>
  <Slides>57</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6" baseType="lpstr">
      <vt:lpstr>Arial</vt:lpstr>
      <vt:lpstr>Calibri</vt:lpstr>
      <vt:lpstr>Calibri Light</vt:lpstr>
      <vt:lpstr>Symbol</vt:lpstr>
      <vt:lpstr>Times</vt:lpstr>
      <vt:lpstr>Wingdings</vt:lpstr>
      <vt:lpstr>Wingdings 2</vt:lpstr>
      <vt:lpstr>Office Theme</vt:lpstr>
      <vt:lpstr>Document</vt:lpstr>
      <vt:lpstr>Optimizing Safety in People who use Substances</vt:lpstr>
      <vt:lpstr>Learning Objectives</vt:lpstr>
      <vt:lpstr>Morning Report Case  – She doesn’t want anything</vt:lpstr>
      <vt:lpstr>Scott County, IN HIV outbreak, 2014-2015</vt:lpstr>
      <vt:lpstr>Lawrence and Lowell, MA HIV outbreak, 2017</vt:lpstr>
      <vt:lpstr>HIV decreases with and increases without needle-syringe programs</vt:lpstr>
      <vt:lpstr>Filters</vt:lpstr>
      <vt:lpstr>Syringes and needles</vt:lpstr>
      <vt:lpstr>PowerPoint Presentation</vt:lpstr>
      <vt:lpstr>PowerPoint Presentation</vt:lpstr>
      <vt:lpstr>Legal and Logistical Barriers to SIF</vt:lpstr>
      <vt:lpstr>Bathrooms are injection facilities: How to make them safer?</vt:lpstr>
      <vt:lpstr>PowerPoint Presentation</vt:lpstr>
      <vt:lpstr>PowerPoint Presentation</vt:lpstr>
      <vt:lpstr>PowerPoint Presentation</vt:lpstr>
      <vt:lpstr>PowerPoint Presentation</vt:lpstr>
      <vt:lpstr>PowerPoint Presentation</vt:lpstr>
      <vt:lpstr>PowerPoint Presentation</vt:lpstr>
      <vt:lpstr>Evaluations of Overdose Education and Naloxone Distribution Programs</vt:lpstr>
      <vt:lpstr>How to Respond in an Overdose</vt:lpstr>
      <vt:lpstr>PowerPoint Presentation</vt:lpstr>
      <vt:lpstr>Making a risk reduction plan with your patients</vt:lpstr>
      <vt:lpstr>Safer use behaviors that are particularly important for people using fentanyl include: </vt:lpstr>
      <vt:lpstr>Risk Compensation and Moral Hazard -&gt;&gt; Narcan Party Urban Legend = Fake News</vt:lpstr>
      <vt:lpstr>PowerPoint Presentation</vt:lpstr>
      <vt:lpstr>PowerPoint Presentation</vt:lpstr>
      <vt:lpstr>PowerPoint Presentation</vt:lpstr>
      <vt:lpstr>Recommendations for when to prescribe and/or co-prescribe naloxone US Dept of Health and Human Services - December 19, 2018 </vt:lpstr>
      <vt:lpstr>PowerPoint Presentation</vt:lpstr>
      <vt:lpstr>Harm Reduction Interventions</vt:lpstr>
      <vt:lpstr>Morning Report Case  – She doesn’t want anything</vt:lpstr>
      <vt:lpstr>Case</vt:lpstr>
      <vt:lpstr>Learning Objectives</vt:lpstr>
      <vt:lpstr>PowerPoint Presentation</vt:lpstr>
      <vt:lpstr>Realistic Expectations!   Addiction is a chronic relapsing condition  Over time treatment works  People get better, if the stay alive  Engage people before, at, and after health system touchpoints  awalley@bu.edu</vt:lpstr>
      <vt:lpstr>Successful strategies for HIV/AIDS and  parallel opportunities for overdose reduction</vt:lpstr>
      <vt:lpstr>Successful strategies for HIV/AIDS and  parallel opportunities for overdose reduction</vt:lpstr>
      <vt:lpstr>PowerPoint Presentation</vt:lpstr>
      <vt:lpstr>Active overdose prevention advocacy efforts</vt:lpstr>
      <vt:lpstr>Law that limits liability and promotes help-seeking, third party prescribing  Massachusetts - August 2012:</vt:lpstr>
      <vt:lpstr>PowerPoint Presentation</vt:lpstr>
      <vt:lpstr>Overdose Education and Naloxone Rescue</vt:lpstr>
      <vt:lpstr>PowerPoint Presentation</vt:lpstr>
      <vt:lpstr>Bathrooms are injection facilities: How to make them safer?</vt:lpstr>
      <vt:lpstr>Evidence  SIFs DON’T…. </vt:lpstr>
      <vt:lpstr>State laws nationwide have drastically increased patients' ease of access to naloxone through pharmacies</vt:lpstr>
      <vt:lpstr>Accessing naloxone at pharmacies Perspectives of people with chronic pain, substance use disorders, caregivers, and pharmacists in 2015 – MA and RI</vt:lpstr>
      <vt:lpstr>Accessing naloxone at pharmacies “…[You can take] the stigma away [from naloxone] by making it…as common as…'Do you want fries with that?” – Caregiver, MA</vt:lpstr>
      <vt:lpstr>Innovations: Models for Pharmacy Naloxone</vt:lpstr>
      <vt:lpstr>Benzodiazepines and Opioids</vt:lpstr>
      <vt:lpstr>“Street pills”</vt:lpstr>
      <vt:lpstr>PowerPoint Presentation</vt:lpstr>
      <vt:lpstr>Fatal opioid OD rates by OEND implementation</vt:lpstr>
      <vt:lpstr>PowerPoint Presentation</vt:lpstr>
      <vt:lpstr>PowerPoint Presentation</vt:lpstr>
      <vt:lpstr>PowerPoint Presentation</vt:lpstr>
      <vt:lpstr>PowerPoint Presentation</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Cruz, Alissa</dc:creator>
  <cp:lastModifiedBy>Alex Walley</cp:lastModifiedBy>
  <cp:revision>349</cp:revision>
  <dcterms:created xsi:type="dcterms:W3CDTF">2014-12-11T15:55:10Z</dcterms:created>
  <dcterms:modified xsi:type="dcterms:W3CDTF">2019-04-28T12:42:35Z</dcterms:modified>
</cp:coreProperties>
</file>