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390" r:id="rId4"/>
    <p:sldId id="262" r:id="rId5"/>
    <p:sldId id="314" r:id="rId6"/>
    <p:sldId id="365" r:id="rId7"/>
    <p:sldId id="302" r:id="rId8"/>
    <p:sldId id="385" r:id="rId9"/>
    <p:sldId id="295" r:id="rId10"/>
    <p:sldId id="259" r:id="rId11"/>
    <p:sldId id="308" r:id="rId12"/>
    <p:sldId id="306" r:id="rId13"/>
    <p:sldId id="261" r:id="rId14"/>
    <p:sldId id="366" r:id="rId15"/>
    <p:sldId id="296" r:id="rId16"/>
    <p:sldId id="309" r:id="rId17"/>
    <p:sldId id="265" r:id="rId18"/>
    <p:sldId id="377" r:id="rId19"/>
    <p:sldId id="378" r:id="rId20"/>
    <p:sldId id="386" r:id="rId21"/>
    <p:sldId id="358" r:id="rId22"/>
    <p:sldId id="312" r:id="rId23"/>
    <p:sldId id="311" r:id="rId24"/>
    <p:sldId id="367" r:id="rId25"/>
    <p:sldId id="368" r:id="rId26"/>
    <p:sldId id="379" r:id="rId27"/>
    <p:sldId id="384" r:id="rId28"/>
    <p:sldId id="315" r:id="rId29"/>
    <p:sldId id="364" r:id="rId30"/>
    <p:sldId id="357" r:id="rId31"/>
    <p:sldId id="354" r:id="rId32"/>
    <p:sldId id="319" r:id="rId33"/>
    <p:sldId id="370" r:id="rId34"/>
    <p:sldId id="376" r:id="rId35"/>
    <p:sldId id="303" r:id="rId36"/>
    <p:sldId id="380" r:id="rId37"/>
    <p:sldId id="381" r:id="rId38"/>
    <p:sldId id="375" r:id="rId39"/>
    <p:sldId id="387" r:id="rId40"/>
    <p:sldId id="372" r:id="rId41"/>
    <p:sldId id="373" r:id="rId42"/>
    <p:sldId id="388" r:id="rId43"/>
    <p:sldId id="389" r:id="rId44"/>
    <p:sldId id="391" r:id="rId45"/>
    <p:sldId id="371" r:id="rId46"/>
    <p:sldId id="383" r:id="rId47"/>
    <p:sldId id="258" r:id="rId48"/>
    <p:sldId id="374" r:id="rId49"/>
    <p:sldId id="28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Bagley" initials="SMB" lastIdx="9" clrIdx="0">
    <p:extLst>
      <p:ext uri="{19B8F6BF-5375-455C-9EA6-DF929625EA0E}">
        <p15:presenceInfo xmlns:p15="http://schemas.microsoft.com/office/powerpoint/2012/main" userId="Sarah Bagley" providerId="None"/>
      </p:ext>
    </p:extLst>
  </p:cmAuthor>
  <p:cmAuthor id="2" name="Sarah Bagley" initials="SB" lastIdx="4" clrIdx="1">
    <p:extLst>
      <p:ext uri="{19B8F6BF-5375-455C-9EA6-DF929625EA0E}">
        <p15:presenceInfo xmlns:p15="http://schemas.microsoft.com/office/powerpoint/2012/main" userId="bcc21c3900e305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ACBCD9"/>
    <a:srgbClr val="7266BA"/>
    <a:srgbClr val="948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43"/>
  </p:normalViewPr>
  <p:slideViewPr>
    <p:cSldViewPr snapToGrid="0" snapToObjects="1">
      <p:cViewPr varScale="1">
        <p:scale>
          <a:sx n="117" d="100"/>
          <a:sy n="117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saschoen\AppData\Roaming\Microsoft\Excel\overdose_data_1999-2017_0%20(version%202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'Rate Drug OD, 15-24 Years'!$B$14</c:f>
              <c:strCache>
                <c:ptCount val="1"/>
                <c:pt idx="0">
                  <c:v>Prescription Opioids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'Rate Drug OD, 15-24 Years'!$C$7:$U$7</c:f>
              <c:numCache>
                <c:formatCode>General</c:formatCode>
                <c:ptCount val="19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</c:numCache>
            </c:numRef>
          </c:cat>
          <c:val>
            <c:numRef>
              <c:f>'Rate Drug OD, 15-24 Years'!$C$14:$U$14</c:f>
              <c:numCache>
                <c:formatCode>0.0</c:formatCode>
                <c:ptCount val="19"/>
                <c:pt idx="0">
                  <c:v>0.6</c:v>
                </c:pt>
                <c:pt idx="1">
                  <c:v>0.7</c:v>
                </c:pt>
                <c:pt idx="2">
                  <c:v>1.2</c:v>
                </c:pt>
                <c:pt idx="3">
                  <c:v>1.6</c:v>
                </c:pt>
                <c:pt idx="4">
                  <c:v>2</c:v>
                </c:pt>
                <c:pt idx="5">
                  <c:v>2.5</c:v>
                </c:pt>
                <c:pt idx="6">
                  <c:v>2.5</c:v>
                </c:pt>
                <c:pt idx="7">
                  <c:v>3.2</c:v>
                </c:pt>
                <c:pt idx="8">
                  <c:v>3.6</c:v>
                </c:pt>
                <c:pt idx="9">
                  <c:v>3.3</c:v>
                </c:pt>
                <c:pt idx="10">
                  <c:v>3.2</c:v>
                </c:pt>
                <c:pt idx="11">
                  <c:v>3.5</c:v>
                </c:pt>
                <c:pt idx="12">
                  <c:v>3.3</c:v>
                </c:pt>
                <c:pt idx="13">
                  <c:v>2.5</c:v>
                </c:pt>
                <c:pt idx="14">
                  <c:v>2.2000000000000002</c:v>
                </c:pt>
                <c:pt idx="15">
                  <c:v>2.1</c:v>
                </c:pt>
                <c:pt idx="16">
                  <c:v>2</c:v>
                </c:pt>
                <c:pt idx="17">
                  <c:v>2.6</c:v>
                </c:pt>
                <c:pt idx="18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83-1A48-BBDB-13C8BB05568B}"/>
            </c:ext>
          </c:extLst>
        </c:ser>
        <c:ser>
          <c:idx val="1"/>
          <c:order val="1"/>
          <c:tx>
            <c:strRef>
              <c:f>'Rate Drug OD, 15-24 Years'!$B$20</c:f>
              <c:strCache>
                <c:ptCount val="1"/>
                <c:pt idx="0">
                  <c:v>Heroin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'Rate Drug OD, 15-24 Years'!$C$7:$U$7</c:f>
              <c:numCache>
                <c:formatCode>General</c:formatCode>
                <c:ptCount val="19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</c:numCache>
            </c:numRef>
          </c:cat>
          <c:val>
            <c:numRef>
              <c:f>'Rate Drug OD, 15-24 Years'!$C$20:$U$20</c:f>
              <c:numCache>
                <c:formatCode>0.0</c:formatCode>
                <c:ptCount val="19"/>
                <c:pt idx="0">
                  <c:v>0.5</c:v>
                </c:pt>
                <c:pt idx="1">
                  <c:v>0.6</c:v>
                </c:pt>
                <c:pt idx="2">
                  <c:v>0.5</c:v>
                </c:pt>
                <c:pt idx="3">
                  <c:v>0.6</c:v>
                </c:pt>
                <c:pt idx="4">
                  <c:v>0.6</c:v>
                </c:pt>
                <c:pt idx="5">
                  <c:v>0.6</c:v>
                </c:pt>
                <c:pt idx="6">
                  <c:v>0.7</c:v>
                </c:pt>
                <c:pt idx="7">
                  <c:v>0.7</c:v>
                </c:pt>
                <c:pt idx="8">
                  <c:v>0.8</c:v>
                </c:pt>
                <c:pt idx="9">
                  <c:v>1.1000000000000001</c:v>
                </c:pt>
                <c:pt idx="10">
                  <c:v>1.2</c:v>
                </c:pt>
                <c:pt idx="11">
                  <c:v>1.2</c:v>
                </c:pt>
                <c:pt idx="12">
                  <c:v>1.8</c:v>
                </c:pt>
                <c:pt idx="13">
                  <c:v>2.2000000000000002</c:v>
                </c:pt>
                <c:pt idx="14">
                  <c:v>2.9</c:v>
                </c:pt>
                <c:pt idx="15">
                  <c:v>3.3</c:v>
                </c:pt>
                <c:pt idx="16">
                  <c:v>3.8</c:v>
                </c:pt>
                <c:pt idx="17">
                  <c:v>4</c:v>
                </c:pt>
                <c:pt idx="18">
                  <c:v>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83-1A48-BBDB-13C8BB05568B}"/>
            </c:ext>
          </c:extLst>
        </c:ser>
        <c:ser>
          <c:idx val="3"/>
          <c:order val="3"/>
          <c:tx>
            <c:strRef>
              <c:f>'Rate Drug OD, 15-24 Years'!$B$23</c:f>
              <c:strCache>
                <c:ptCount val="1"/>
                <c:pt idx="0">
                  <c:v>Heroin AND Other Synthetic Narcotics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'Rate Drug OD, 15-24 Years'!$C$7:$U$7</c:f>
              <c:numCache>
                <c:formatCode>General</c:formatCode>
                <c:ptCount val="19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</c:numCache>
            </c:numRef>
          </c:cat>
          <c:val>
            <c:numRef>
              <c:f>'Rate Drug OD, 15-24 Years'!$C$23:$U$23</c:f>
              <c:numCache>
                <c:formatCode>General</c:formatCode>
                <c:ptCount val="19"/>
                <c:pt idx="14" formatCode="0.0">
                  <c:v>0</c:v>
                </c:pt>
                <c:pt idx="15" formatCode="0.0">
                  <c:v>0.3</c:v>
                </c:pt>
                <c:pt idx="16" formatCode="0.0">
                  <c:v>0.7</c:v>
                </c:pt>
                <c:pt idx="17" formatCode="0.0">
                  <c:v>1.2</c:v>
                </c:pt>
                <c:pt idx="18" formatCode="0.0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A83-1A48-BBDB-13C8BB05568B}"/>
            </c:ext>
          </c:extLst>
        </c:ser>
        <c:ser>
          <c:idx val="4"/>
          <c:order val="4"/>
          <c:tx>
            <c:strRef>
              <c:f>'Rate Drug OD, 15-24 Years'!$B$26</c:f>
              <c:strCache>
                <c:ptCount val="1"/>
                <c:pt idx="0">
                  <c:v>Other Synthetic Narcotics (fentanyl)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numRef>
              <c:f>'Rate Drug OD, 15-24 Years'!$C$7:$U$7</c:f>
              <c:numCache>
                <c:formatCode>General</c:formatCode>
                <c:ptCount val="19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</c:numCache>
            </c:numRef>
          </c:cat>
          <c:val>
            <c:numRef>
              <c:f>'Rate Drug OD, 15-24 Years'!$C$26:$U$26</c:f>
              <c:numCache>
                <c:formatCode>0.0</c:formatCode>
                <c:ptCount val="19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0.2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0.6</c:v>
                </c:pt>
                <c:pt idx="8">
                  <c:v>0.4</c:v>
                </c:pt>
                <c:pt idx="9">
                  <c:v>0.4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0.4</c:v>
                </c:pt>
                <c:pt idx="14">
                  <c:v>0.5</c:v>
                </c:pt>
                <c:pt idx="15">
                  <c:v>1.2</c:v>
                </c:pt>
                <c:pt idx="16">
                  <c:v>2.2999999999999998</c:v>
                </c:pt>
                <c:pt idx="17">
                  <c:v>4.5</c:v>
                </c:pt>
                <c:pt idx="18">
                  <c:v>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A83-1A48-BBDB-13C8BB0556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5613856"/>
        <c:axId val="415614248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'Rate Drug OD, 15-24 Years'!$B$17</c15:sqref>
                        </c15:formulaRef>
                      </c:ext>
                    </c:extLst>
                    <c:strCache>
                      <c:ptCount val="1"/>
                      <c:pt idx="0">
                        <c:v>Prescription Opioids AND Other Synthetic Narcotics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'Rate Drug OD, 15-24 Years'!$C$7:$U$7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1999</c:v>
                      </c:pt>
                      <c:pt idx="1">
                        <c:v>2000</c:v>
                      </c:pt>
                      <c:pt idx="2">
                        <c:v>2001</c:v>
                      </c:pt>
                      <c:pt idx="3">
                        <c:v>2002</c:v>
                      </c:pt>
                      <c:pt idx="4">
                        <c:v>2003</c:v>
                      </c:pt>
                      <c:pt idx="5">
                        <c:v>2004</c:v>
                      </c:pt>
                      <c:pt idx="6">
                        <c:v>2005</c:v>
                      </c:pt>
                      <c:pt idx="7">
                        <c:v>2006</c:v>
                      </c:pt>
                      <c:pt idx="8">
                        <c:v>2007</c:v>
                      </c:pt>
                      <c:pt idx="9">
                        <c:v>2008</c:v>
                      </c:pt>
                      <c:pt idx="10">
                        <c:v>2009</c:v>
                      </c:pt>
                      <c:pt idx="11">
                        <c:v>2010</c:v>
                      </c:pt>
                      <c:pt idx="12">
                        <c:v>2011</c:v>
                      </c:pt>
                      <c:pt idx="13">
                        <c:v>2012</c:v>
                      </c:pt>
                      <c:pt idx="14">
                        <c:v>2013</c:v>
                      </c:pt>
                      <c:pt idx="15">
                        <c:v>2014</c:v>
                      </c:pt>
                      <c:pt idx="16">
                        <c:v>2015</c:v>
                      </c:pt>
                      <c:pt idx="17">
                        <c:v>2016</c:v>
                      </c:pt>
                      <c:pt idx="18">
                        <c:v>2017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'Rate Drug OD, 15-24 Years'!$C$17:$U$17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10" formatCode="0.0">
                        <c:v>0.1</c:v>
                      </c:pt>
                      <c:pt idx="11" formatCode="0.0">
                        <c:v>0.1</c:v>
                      </c:pt>
                      <c:pt idx="12" formatCode="0.0">
                        <c:v>0.1</c:v>
                      </c:pt>
                      <c:pt idx="15" formatCode="0.0">
                        <c:v>0.1</c:v>
                      </c:pt>
                      <c:pt idx="16" formatCode="0.0">
                        <c:v>0.3</c:v>
                      </c:pt>
                      <c:pt idx="17" formatCode="0.0">
                        <c:v>0.4</c:v>
                      </c:pt>
                      <c:pt idx="18" formatCode="0.0">
                        <c:v>0.6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9A83-1A48-BBDB-13C8BB05568B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'Rate Drug OD, 15-24 Years'!$C$7</c15:sqref>
                        </c15:formulaRef>
                      </c:ext>
                    </c:extLst>
                    <c:strCache>
                      <c:ptCount val="1"/>
                      <c:pt idx="0">
                        <c:v>1999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'Rate Drug OD, 15-24 Years'!$C$7:$U$7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1999</c:v>
                      </c:pt>
                      <c:pt idx="1">
                        <c:v>2000</c:v>
                      </c:pt>
                      <c:pt idx="2">
                        <c:v>2001</c:v>
                      </c:pt>
                      <c:pt idx="3">
                        <c:v>2002</c:v>
                      </c:pt>
                      <c:pt idx="4">
                        <c:v>2003</c:v>
                      </c:pt>
                      <c:pt idx="5">
                        <c:v>2004</c:v>
                      </c:pt>
                      <c:pt idx="6">
                        <c:v>2005</c:v>
                      </c:pt>
                      <c:pt idx="7">
                        <c:v>2006</c:v>
                      </c:pt>
                      <c:pt idx="8">
                        <c:v>2007</c:v>
                      </c:pt>
                      <c:pt idx="9">
                        <c:v>2008</c:v>
                      </c:pt>
                      <c:pt idx="10">
                        <c:v>2009</c:v>
                      </c:pt>
                      <c:pt idx="11">
                        <c:v>2010</c:v>
                      </c:pt>
                      <c:pt idx="12">
                        <c:v>2011</c:v>
                      </c:pt>
                      <c:pt idx="13">
                        <c:v>2012</c:v>
                      </c:pt>
                      <c:pt idx="14">
                        <c:v>2013</c:v>
                      </c:pt>
                      <c:pt idx="15">
                        <c:v>2014</c:v>
                      </c:pt>
                      <c:pt idx="16">
                        <c:v>2015</c:v>
                      </c:pt>
                      <c:pt idx="17">
                        <c:v>2016</c:v>
                      </c:pt>
                      <c:pt idx="18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'Rate Drug OD, 15-24 Years'!$D$7:$U$7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A83-1A48-BBDB-13C8BB05568B}"/>
                  </c:ext>
                </c:extLst>
              </c15:ser>
            </c15:filteredLineSeries>
          </c:ext>
        </c:extLst>
      </c:lineChart>
      <c:catAx>
        <c:axId val="415613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614248"/>
        <c:crosses val="autoZero"/>
        <c:auto val="1"/>
        <c:lblAlgn val="ctr"/>
        <c:lblOffset val="100"/>
        <c:noMultiLvlLbl val="0"/>
      </c:catAx>
      <c:valAx>
        <c:axId val="415614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61385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4-13T09:44:56.377" idx="1">
    <p:pos x="727" y="459"/>
    <p:text>The take home here is that dupe actually seems best in terms of length of stay, but that we really need more trials to make a final call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14986-CB1E-E147-AC6F-274EF68D9CDA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AC1B9-CF8D-BC48-827D-5DB25F2FB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20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F7ADE-A7CE-40C3-ABD3-DE2CCD2DE5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 have now told you that overall opioid use has been decreasing</a:t>
            </a:r>
            <a:r>
              <a:rPr lang="en-US" baseline="0" dirty="0"/>
              <a:t> but that hospitalization for opioid poisoning might be increasing- until really last week there was question about what was happening with overdose deaths in this age group- but then this data brief was released by the CDC and the NCHS- showing that there has been an increase in the last couple of years in overdose deaths (from any substance)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03F29-C33C-744B-9C67-4A132DB3C0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59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F588-F387-7543-BF5E-834CA01C2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F0EE8D-11FF-9042-81B5-293A04396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6B40A-1C0F-094B-8FB6-863BB7A64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5B97-D4B0-EA4A-B423-3B9BDEC7D661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B22A1-6941-964E-89D9-3631131B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79F96-6259-B244-8B8B-C3416B1B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F6FD-3992-4343-AC5C-1BC333EB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5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A6D1-6A09-B647-BF8E-D6E238E54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B49F8-7E1E-E342-8E97-500912185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58D6-9A22-994D-A665-1347A5E6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5B97-D4B0-EA4A-B423-3B9BDEC7D661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83336-D491-5D4E-B9A7-4F9D1234A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B7CD8-794C-2D41-9DA8-74936667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F6FD-3992-4343-AC5C-1BC333EB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7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82E82-D04F-7D47-856B-5045C9002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CF7BF8-63DC-9D46-B066-9069E8404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854D7-08E1-6F48-901A-6546933A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5B97-D4B0-EA4A-B423-3B9BDEC7D661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4778D-192B-CF41-A777-B37E2B1F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EBA54-96B4-794F-B09A-00B83FC1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F6FD-3992-4343-AC5C-1BC333EB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7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6C086-902E-7A4C-BBB4-8AB76793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60258-FDAE-2642-966B-A87DC441B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66364-7F3A-754A-9DE3-6A9BF6833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5B97-D4B0-EA4A-B423-3B9BDEC7D661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CE219-3409-FB4F-B578-5E7A2EF2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84EB9-F07C-FE4C-9550-BED12E68D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F6FD-3992-4343-AC5C-1BC333EB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0C9AA-33B8-1D47-8686-D3E54F5BB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1FD44-640E-F34C-B71A-214777B04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F457E-446B-BD41-BC0A-04C3510C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5B97-D4B0-EA4A-B423-3B9BDEC7D661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49B87-A287-AF42-B4B3-99775106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8C201-E749-A646-B4F2-47E8F85C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F6FD-3992-4343-AC5C-1BC333EB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22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3AC76-35A1-234E-B447-332C7F937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8DCA2-7DC0-FF46-AD47-BC8608087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B9E96-D87F-F049-B9B9-80036EA9A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FF34B-EE86-BC42-87A9-C3756B264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5B97-D4B0-EA4A-B423-3B9BDEC7D661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27993-08F9-0342-90F9-6BE81361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FB582-EC19-A749-877E-3D71F546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F6FD-3992-4343-AC5C-1BC333EB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66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8E5D2-CBCD-354C-B8FC-A8A6AA40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9263-1598-BE47-9C70-EE4BB37DE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C3F8A-9270-D74A-BA87-64DDED199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C2C87E-7A6A-5544-A444-1928EDDE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1B28E1-5EBB-6042-9F92-FB5B371E16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376C5F-5FB5-EE4B-9A6C-FBD9CBA27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5B97-D4B0-EA4A-B423-3B9BDEC7D661}" type="datetimeFigureOut">
              <a:rPr lang="en-US" smtClean="0"/>
              <a:t>5/1/19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26AE6C-7244-A74F-8F68-CF17CB6DF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92310-2637-FB43-985A-3AC7D1644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F6FD-3992-4343-AC5C-1BC333EB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10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D8E7-ECC9-7549-A368-2A5CDE3D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AA4F9-8468-2F4A-9658-D6324C87B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5B97-D4B0-EA4A-B423-3B9BDEC7D661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199DD-61AC-5E41-B802-F6CDFADCB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1FFD8-686F-974D-BCB1-13AD7BD1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F6FD-3992-4343-AC5C-1BC333EB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4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9796FD-E180-FB4B-91F6-3E450845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5B97-D4B0-EA4A-B423-3B9BDEC7D661}" type="datetimeFigureOut">
              <a:rPr lang="en-US" smtClean="0"/>
              <a:t>5/1/19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F5C30-2193-A54A-BB05-F1BADF71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4647F-D416-8542-A37F-6FC7D7577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F6FD-3992-4343-AC5C-1BC333EB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37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2CDDA-3CBC-A342-AAAF-CCA1C4069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B4A21-F264-1D42-8515-DC751D3E5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42FEF-D043-FA4B-988E-4B3EA002C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15FB7-4F4D-364E-A661-F2040119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5B97-D4B0-EA4A-B423-3B9BDEC7D661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586381-4297-E744-89EF-1F2B88DB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5875B-A8CB-FB4F-BB4E-C0B52068B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F6FD-3992-4343-AC5C-1BC333EB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1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1CBA7-B731-4542-B64F-0FA30C3D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B72475-7970-7E40-A31D-9A15775B5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23496-080B-8445-9340-C8CF99D82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7D56E-88AF-564B-8DC5-57385C61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5B97-D4B0-EA4A-B423-3B9BDEC7D661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08CC4-4D7F-D84E-8B91-B94BC5D9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19508-0A84-B348-B245-62AEB03A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F6FD-3992-4343-AC5C-1BC333EB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1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41C430-03EC-DB46-93EB-4EE7F2F4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5C40F-51DA-F244-9586-A5328E3AE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85529-80AC-8E4A-9159-CB969D076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05B97-D4B0-EA4A-B423-3B9BDEC7D661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ADD77-D671-5F42-945D-450B9E2A4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C039A-FE7C-AC42-BE93-C92AFCA9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FF6FD-3992-4343-AC5C-1BC333EB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4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4.jpeg"/><Relationship Id="rId7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jpeg"/><Relationship Id="rId7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jpe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comments" Target="../comments/comment1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6502A-AA97-DD41-B6C3-67E7267B8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4610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Adolescents, Young Adults, and Pregnancy</a:t>
            </a:r>
            <a:endParaRPr lang="en-US" sz="4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98A51-DA10-AD48-800D-885F49460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05927"/>
            <a:ext cx="9144000" cy="1655762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Sarah M. Bagley, MD, MSc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Assistant Professor of Medicine and Pediatrics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Medical Director, CATALYST Program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Grayken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Center for Addiction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Boston University School of Medicine/Boston Medical Center</a:t>
            </a: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May 1,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5149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7455" t="47352" r="49545" b="9818"/>
          <a:stretch/>
        </p:blipFill>
        <p:spPr>
          <a:xfrm>
            <a:off x="2850728" y="1645499"/>
            <a:ext cx="6103151" cy="44556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87415" y="6508435"/>
            <a:ext cx="3873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Grant, Dawson </a:t>
            </a:r>
            <a:r>
              <a:rPr lang="en-US" sz="1200" i="1" dirty="0">
                <a:latin typeface="Franklin Gothic Medium" panose="020B0603020102020204" pitchFamily="34" charset="0"/>
                <a:cs typeface="Arial" panose="020B0604020202020204" pitchFamily="34" charset="0"/>
              </a:rPr>
              <a:t>J </a:t>
            </a:r>
            <a:r>
              <a:rPr lang="en-US" sz="1200" i="1" dirty="0" err="1">
                <a:latin typeface="Franklin Gothic Medium" panose="020B0603020102020204" pitchFamily="34" charset="0"/>
                <a:cs typeface="Arial" panose="020B0604020202020204" pitchFamily="34" charset="0"/>
              </a:rPr>
              <a:t>Subst</a:t>
            </a:r>
            <a:r>
              <a:rPr lang="en-US" sz="1200" i="1" dirty="0">
                <a:latin typeface="Franklin Gothic Medium" panose="020B0603020102020204" pitchFamily="34" charset="0"/>
                <a:cs typeface="Arial" panose="020B0604020202020204" pitchFamily="34" charset="0"/>
              </a:rPr>
              <a:t> Abuse </a:t>
            </a:r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(1998)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48593" y="1504339"/>
            <a:ext cx="5159586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Likelihood of lifetime substance use disorder was </a:t>
            </a:r>
            <a:r>
              <a:rPr lang="en-US" sz="28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reduced by </a:t>
            </a:r>
            <a:r>
              <a:rPr lang="en-US" sz="2800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4% </a:t>
            </a:r>
            <a:r>
              <a:rPr lang="en-US" sz="28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and</a:t>
            </a:r>
            <a:r>
              <a:rPr lang="en-US" sz="2800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 5%</a:t>
            </a:r>
            <a:r>
              <a:rPr lang="en-US" sz="2800" b="1" dirty="0">
                <a:latin typeface="Franklin Gothic Medium" panose="020B0603020102020204" pitchFamily="34" charset="0"/>
              </a:rPr>
              <a:t> </a:t>
            </a:r>
            <a:r>
              <a:rPr lang="en-US" sz="2800" dirty="0">
                <a:latin typeface="Franklin Gothic Medium" panose="020B0603020102020204" pitchFamily="34" charset="0"/>
              </a:rPr>
              <a:t>with each year drug use onset was delayed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F2FCD5D-10AE-0B4B-9890-C82301FB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28" y="373690"/>
            <a:ext cx="1190734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Long term consequences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8954" y="373712"/>
            <a:ext cx="2900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Early onset matters: </a:t>
            </a:r>
            <a:endParaRPr lang="en-US" sz="2400" b="1" dirty="0">
              <a:latin typeface="Franklin Gothic Medium" panose="020B06030201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0442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73C20D2-2EEE-E84C-8BCC-640B19938D5C}"/>
              </a:ext>
            </a:extLst>
          </p:cNvPr>
          <p:cNvSpPr txBox="1"/>
          <p:nvPr/>
        </p:nvSpPr>
        <p:spPr>
          <a:xfrm>
            <a:off x="5562711" y="6270562"/>
            <a:ext cx="569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Treatment Episode Data Set (TEDS):</a:t>
            </a:r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 2011</a:t>
            </a:r>
          </a:p>
          <a:p>
            <a:pPr algn="r"/>
            <a:r>
              <a:rPr lang="en-US" alt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SAMHSA, 2015</a:t>
            </a:r>
          </a:p>
          <a:p>
            <a:pPr algn="r"/>
            <a:endParaRPr lang="en-US" altLang="en-US" sz="1200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Franklin Gothic Medium" panose="020B06030201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39811" t="27662" r="31233" b="13187"/>
          <a:stretch/>
        </p:blipFill>
        <p:spPr>
          <a:xfrm>
            <a:off x="6450383" y="1204037"/>
            <a:ext cx="4270815" cy="49074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F2FCD5D-10AE-0B4B-9890-C82301FB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28" y="373690"/>
            <a:ext cx="1190734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Long term consequences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8954" y="373712"/>
            <a:ext cx="2900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Early onset matters: </a:t>
            </a:r>
            <a:endParaRPr lang="en-US" sz="2400" b="1" dirty="0">
              <a:latin typeface="Franklin Gothic Medium" panose="020B0603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00891A-DAE3-4641-A28F-F0BAF1DC2623}"/>
              </a:ext>
            </a:extLst>
          </p:cNvPr>
          <p:cNvSpPr txBox="1"/>
          <p:nvPr/>
        </p:nvSpPr>
        <p:spPr>
          <a:xfrm>
            <a:off x="654122" y="2423098"/>
            <a:ext cx="6550272" cy="224676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2 in 3 </a:t>
            </a:r>
            <a:r>
              <a:rPr lang="en-US" sz="2800" dirty="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individuals in opioid treatment report first use </a:t>
            </a:r>
            <a:r>
              <a:rPr lang="en-US" sz="2800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before </a:t>
            </a:r>
            <a:r>
              <a:rPr lang="en-US" sz="2800" b="1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age 25</a:t>
            </a:r>
          </a:p>
          <a:p>
            <a:endParaRPr lang="en-US" sz="2800" b="1" dirty="0">
              <a:solidFill>
                <a:srgbClr val="FF00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1 in 3 </a:t>
            </a:r>
            <a:r>
              <a:rPr lang="en-US" sz="2800" dirty="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report first use </a:t>
            </a:r>
            <a:r>
              <a:rPr lang="en-US" sz="2800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before </a:t>
            </a:r>
            <a:r>
              <a:rPr lang="en-US" sz="2800" b="1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age 18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4916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ma.silverchair-cdn.com/ama/content_public/journal/peds/5094/poa60009f1.png?Expires=1549495623&amp;Signature=Ao~bTqKPktQBVoy0Hehd9eOJKPHuXu-j5g65yMPT04~44SA6moKsp4IydZL8L1dcRr6hogwEPjZaRGIiP6dRmwa2I~6dzZR0K0gpTqLu1Ef0223X9FMuNCb-kTnQ3wYkc8cB15ysdQI3XZKcorNuY8-Dq3iZEbSeo2EcoDkJP7AQMgF6oqQncNlEyYL33vf3pZYbEWi5VP-aE2xvXspkYdVcH9M8JHk-HRh-5~ibNhj0sFZLlfvCwOJU1NtVD8R8pBDjW6AqPYfXIdOnIljD3zDkSSiPAw86ss3OM3WZokqk5GiCMoCHpDCozmk5ec6mDQXAzcaqzeDOWmhTDxBbBQ__&amp;Key-Pair-Id=APKAIE5G5CRDK6RD3P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78" y="1693291"/>
            <a:ext cx="5976878" cy="442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9062" y="1962867"/>
            <a:ext cx="3886211" cy="267765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Young adults who began drinking before age 14 exhibited a </a:t>
            </a:r>
            <a:r>
              <a:rPr lang="en-US" sz="2400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lifetime dependence prevalence </a:t>
            </a:r>
            <a:r>
              <a:rPr lang="en-US" sz="2400" dirty="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of </a:t>
            </a:r>
            <a:r>
              <a:rPr lang="en-US" sz="2400" b="1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47% </a:t>
            </a:r>
            <a:r>
              <a:rPr lang="en-US" sz="2400" dirty="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compared to </a:t>
            </a:r>
            <a:r>
              <a:rPr lang="en-US" sz="2400" b="1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9% </a:t>
            </a:r>
            <a:r>
              <a:rPr lang="en-US" sz="2400" dirty="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of youth who began drinking at/after 21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2FCD5D-10AE-0B4B-9890-C82301FB0EB1}"/>
              </a:ext>
            </a:extLst>
          </p:cNvPr>
          <p:cNvSpPr txBox="1">
            <a:spLocks/>
          </p:cNvSpPr>
          <p:nvPr/>
        </p:nvSpPr>
        <p:spPr>
          <a:xfrm>
            <a:off x="196428" y="373690"/>
            <a:ext cx="119073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Franklin Gothic Medium" panose="020B0603020102020204" pitchFamily="34" charset="0"/>
                <a:cs typeface="Arial" panose="020B0604020202020204" pitchFamily="34" charset="0"/>
              </a:rPr>
              <a:t>Long term consequences</a:t>
            </a:r>
            <a:endParaRPr lang="en-US" b="1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954" y="373712"/>
            <a:ext cx="2900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Early onset matters: </a:t>
            </a:r>
            <a:endParaRPr lang="en-US" sz="2400" b="1" dirty="0">
              <a:latin typeface="Franklin Gothic Medium" panose="020B06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57937" y="6506603"/>
            <a:ext cx="2282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latin typeface="Franklin Gothic Medium" panose="020B0603020102020204" pitchFamily="34" charset="0"/>
                <a:cs typeface="Arial" panose="020B0604020202020204" pitchFamily="34" charset="0"/>
              </a:rPr>
              <a:t>Hingson</a:t>
            </a:r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Franklin Gothic Medium" panose="020B0603020102020204" pitchFamily="34" charset="0"/>
                <a:cs typeface="Arial" panose="020B0604020202020204" pitchFamily="34" charset="0"/>
              </a:rPr>
              <a:t>Heeren</a:t>
            </a:r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, Winter, 2006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0453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6E86E922-77C7-AD4A-A0D8-9C2204313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" r="6588" b="7729"/>
          <a:stretch/>
        </p:blipFill>
        <p:spPr>
          <a:xfrm>
            <a:off x="889783" y="1909065"/>
            <a:ext cx="6592555" cy="3833477"/>
          </a:xfrm>
          <a:prstGeom prst="rect">
            <a:avLst/>
          </a:prstGeom>
          <a:ln w="19050">
            <a:solidFill>
              <a:srgbClr val="ACBCD9"/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B1D480-96AB-864A-B751-C617928C2E78}"/>
              </a:ext>
            </a:extLst>
          </p:cNvPr>
          <p:cNvSpPr txBox="1"/>
          <p:nvPr/>
        </p:nvSpPr>
        <p:spPr>
          <a:xfrm>
            <a:off x="8967124" y="6509250"/>
            <a:ext cx="229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Aiken, 2018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82684" y="2224186"/>
            <a:ext cx="3907092" cy="267765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chemeClr val="tx1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Earlier alcohol use associated with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increased risk of binge drinking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 and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higher quantity of consumption 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in late secondary school</a:t>
            </a:r>
            <a:endParaRPr lang="en-US" sz="2800" dirty="0">
              <a:solidFill>
                <a:schemeClr val="tx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F2FCD5D-10AE-0B4B-9890-C82301FB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28" y="373690"/>
            <a:ext cx="1190734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Long-term consequences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8954" y="373712"/>
            <a:ext cx="2900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Early onset matters: </a:t>
            </a:r>
            <a:endParaRPr lang="en-US" sz="2400" b="1" dirty="0">
              <a:latin typeface="Franklin Gothic Medium" panose="020B06030201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75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73C20D2-2EEE-E84C-8BCC-640B19938D5C}"/>
              </a:ext>
            </a:extLst>
          </p:cNvPr>
          <p:cNvSpPr txBox="1"/>
          <p:nvPr/>
        </p:nvSpPr>
        <p:spPr>
          <a:xfrm>
            <a:off x="5562711" y="6471903"/>
            <a:ext cx="569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Cerda, 2015</a:t>
            </a:r>
          </a:p>
          <a:p>
            <a:endParaRPr lang="en-US" sz="1200" dirty="0">
              <a:latin typeface="Franklin Gothic Medium" panose="020B06030201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2FCD5D-10AE-0B4B-9890-C82301FB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28" y="373690"/>
            <a:ext cx="1190734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Long term consequences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8954" y="373712"/>
            <a:ext cx="2900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Early onset matters: </a:t>
            </a:r>
            <a:endParaRPr lang="en-US" sz="2400" b="1" dirty="0">
              <a:latin typeface="Franklin Gothic Medium" panose="020B0603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5642" y="2201536"/>
            <a:ext cx="3336758" cy="224676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  <a:cs typeface="Arial" panose="020B0604020202020204" pitchFamily="34" charset="0"/>
              </a:rPr>
              <a:t>Prior history of nonmedical use of prescription opioids strongly associated with </a:t>
            </a:r>
            <a:r>
              <a:rPr lang="en-US" sz="2800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heroin initiation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9298" t="27805" r="19879" b="13334"/>
          <a:stretch/>
        </p:blipFill>
        <p:spPr>
          <a:xfrm>
            <a:off x="4125949" y="1655840"/>
            <a:ext cx="7660889" cy="417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58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EA1AA50-4D46-1445-A5F5-AE6EBAD79FFA}"/>
              </a:ext>
            </a:extLst>
          </p:cNvPr>
          <p:cNvSpPr txBox="1">
            <a:spLocks/>
          </p:cNvSpPr>
          <p:nvPr/>
        </p:nvSpPr>
        <p:spPr>
          <a:xfrm>
            <a:off x="196428" y="373690"/>
            <a:ext cx="119073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Short term consequences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B708B2-635D-F14B-9D5E-FC18E20A3BC6}"/>
              </a:ext>
            </a:extLst>
          </p:cNvPr>
          <p:cNvSpPr/>
          <p:nvPr/>
        </p:nvSpPr>
        <p:spPr>
          <a:xfrm>
            <a:off x="208954" y="373712"/>
            <a:ext cx="2900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Early onset matters: </a:t>
            </a:r>
            <a:endParaRPr lang="en-US" sz="2400" b="1" dirty="0">
              <a:latin typeface="Franklin Gothic Medium" panose="020B0603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41FDBC-8FBC-B54A-BAF4-468401BDA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28" y="1699253"/>
            <a:ext cx="8045893" cy="40914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518F81-241A-4641-B57B-8DA68A7DEACB}"/>
              </a:ext>
            </a:extLst>
          </p:cNvPr>
          <p:cNvSpPr txBox="1"/>
          <p:nvPr/>
        </p:nvSpPr>
        <p:spPr>
          <a:xfrm>
            <a:off x="6018685" y="6497738"/>
            <a:ext cx="524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Li et al. </a:t>
            </a:r>
            <a:r>
              <a:rPr lang="en-US" sz="1200" i="1" dirty="0">
                <a:latin typeface="Franklin Gothic Medium" panose="020B0603020102020204" pitchFamily="34" charset="0"/>
                <a:cs typeface="Arial" panose="020B0604020202020204" pitchFamily="34" charset="0"/>
              </a:rPr>
              <a:t>Epidemiol Rev </a:t>
            </a:r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(2012)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31D9F-263C-1E47-95B7-C5E8859AE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3375" y="1608879"/>
            <a:ext cx="3994078" cy="2496950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latin typeface="Franklin Gothic Medium" panose="020B0603020102020204" pitchFamily="34" charset="0"/>
                <a:cs typeface="Arial" panose="020B0604020202020204" pitchFamily="34" charset="0"/>
              </a:rPr>
              <a:t>Marijuana use associated with </a:t>
            </a:r>
            <a:r>
              <a:rPr lang="en-US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significantly increased crash risk </a:t>
            </a:r>
            <a:r>
              <a:rPr lang="en-US" dirty="0">
                <a:latin typeface="Franklin Gothic Medium" panose="020B0603020102020204" pitchFamily="34" charset="0"/>
                <a:cs typeface="Arial" panose="020B0604020202020204" pitchFamily="34" charset="0"/>
              </a:rPr>
              <a:t>in a dose and frequency dependent relationship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D757EB-B24D-8949-8184-283C20CE1B36}"/>
              </a:ext>
            </a:extLst>
          </p:cNvPr>
          <p:cNvCxnSpPr/>
          <p:nvPr/>
        </p:nvCxnSpPr>
        <p:spPr>
          <a:xfrm>
            <a:off x="6717632" y="2406316"/>
            <a:ext cx="0" cy="263090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9934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D74FC19-2059-4D42-92DE-16BE094AE09F}"/>
              </a:ext>
            </a:extLst>
          </p:cNvPr>
          <p:cNvSpPr txBox="1">
            <a:spLocks/>
          </p:cNvSpPr>
          <p:nvPr/>
        </p:nvSpPr>
        <p:spPr>
          <a:xfrm>
            <a:off x="196428" y="373690"/>
            <a:ext cx="119073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Short term consequences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02877-B7CA-A840-81F5-F718B1CF19E7}"/>
              </a:ext>
            </a:extLst>
          </p:cNvPr>
          <p:cNvSpPr/>
          <p:nvPr/>
        </p:nvSpPr>
        <p:spPr>
          <a:xfrm>
            <a:off x="208954" y="373712"/>
            <a:ext cx="2900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Early onset matters: </a:t>
            </a:r>
            <a:endParaRPr lang="en-US" sz="2400" b="1" dirty="0">
              <a:latin typeface="Franklin Gothic Medium" panose="020B06030201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D7B73E-98B2-9749-BB6D-2EA27BB99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7"/>
          <a:stretch/>
        </p:blipFill>
        <p:spPr>
          <a:xfrm>
            <a:off x="828339" y="1322102"/>
            <a:ext cx="5639353" cy="460023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383041E-F0C0-9640-9D46-290B638EF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9999" y="2103618"/>
            <a:ext cx="4122327" cy="1709581"/>
          </a:xfrm>
          <a:noFill/>
          <a:ln>
            <a:noFill/>
          </a:ln>
          <a:effectLst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28% </a:t>
            </a:r>
            <a:r>
              <a:rPr lang="en-US" dirty="0">
                <a:latin typeface="Franklin Gothic Medium" panose="020B0603020102020204" pitchFamily="34" charset="0"/>
                <a:cs typeface="Arial" panose="020B0604020202020204" pitchFamily="34" charset="0"/>
              </a:rPr>
              <a:t>of MVC fatalities with individuals ≤20 years old involved alcohol </a:t>
            </a:r>
          </a:p>
          <a:p>
            <a:pPr marL="0" indent="0" algn="ctr">
              <a:buNone/>
            </a:pPr>
            <a:endParaRPr lang="en-US" sz="2400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1B6D51-36E4-D346-8A42-09E75BBF19B3}"/>
              </a:ext>
            </a:extLst>
          </p:cNvPr>
          <p:cNvSpPr txBox="1"/>
          <p:nvPr/>
        </p:nvSpPr>
        <p:spPr>
          <a:xfrm>
            <a:off x="6018685" y="6509250"/>
            <a:ext cx="5242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Franklin Gothic Medium" panose="020B0603020102020204" pitchFamily="34" charset="0"/>
                <a:cs typeface="Arial" panose="020B0604020202020204" pitchFamily="34" charset="0"/>
              </a:rPr>
              <a:t>Hadland</a:t>
            </a:r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 et al. </a:t>
            </a:r>
            <a:r>
              <a:rPr lang="en-US" sz="1200" i="1" dirty="0">
                <a:latin typeface="Franklin Gothic Medium" panose="020B0603020102020204" pitchFamily="34" charset="0"/>
                <a:cs typeface="Arial" panose="020B0604020202020204" pitchFamily="34" charset="0"/>
              </a:rPr>
              <a:t>Pediatrics </a:t>
            </a:r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(2017)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1819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0286" t="34095" r="45572" b="36840"/>
          <a:stretch/>
        </p:blipFill>
        <p:spPr>
          <a:xfrm>
            <a:off x="1925745" y="3089627"/>
            <a:ext cx="9233263" cy="3419623"/>
          </a:xfrm>
          <a:prstGeom prst="rect">
            <a:avLst/>
          </a:prstGeom>
          <a:ln w="19050">
            <a:solidFill>
              <a:srgbClr val="ACBCD9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D277701-5819-E947-90CE-052DEEDB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Short term consequences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9511" y="1377028"/>
            <a:ext cx="8165431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Franklin Gothic Medium" panose="020B0603020102020204" pitchFamily="34" charset="0"/>
              </a:rPr>
              <a:t>Compared to community-matched sample, youth in clinical treatment reported: </a:t>
            </a:r>
            <a:r>
              <a:rPr lang="en-US" sz="2400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earlier age of onset to sexual activity, more sexual partners, less consistent use of condoms, more STDs, more pregnancies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65146" y="650925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Tapert et al. </a:t>
            </a:r>
            <a:r>
              <a:rPr lang="en-US" sz="1200" i="1" dirty="0">
                <a:latin typeface="Franklin Gothic Medium" panose="020B0603020102020204" pitchFamily="34" charset="0"/>
                <a:cs typeface="Arial" panose="020B0604020202020204" pitchFamily="34" charset="0"/>
              </a:rPr>
              <a:t>Journal of Adolescent Health </a:t>
            </a:r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(2001)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9642" y="373712"/>
            <a:ext cx="2900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Early onset matters: </a:t>
            </a:r>
            <a:endParaRPr lang="en-US" sz="2400" b="1" dirty="0">
              <a:latin typeface="Franklin Gothic Medium" panose="020B06030201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1078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55821" y="5486400"/>
            <a:ext cx="10503568" cy="1275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A32D1-6B41-AD4A-91B2-3A38EB0FA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42" y="373712"/>
            <a:ext cx="110490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Prevalence of Hep C rising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900B54-A410-F441-85E7-1CD6B992F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608" y="1492491"/>
            <a:ext cx="8801592" cy="440455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9841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49215" t="7561" r="5796" b="28786"/>
          <a:stretch/>
        </p:blipFill>
        <p:spPr>
          <a:xfrm>
            <a:off x="694766" y="1427356"/>
            <a:ext cx="5661429" cy="4505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4DA62C-A331-4840-92D8-0EDC81C8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26" y="327464"/>
            <a:ext cx="11511738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Increasing prevalence of infective endocarditis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5C8C0-E7DD-6B4F-98E0-1B998C097244}"/>
              </a:ext>
            </a:extLst>
          </p:cNvPr>
          <p:cNvSpPr txBox="1"/>
          <p:nvPr/>
        </p:nvSpPr>
        <p:spPr>
          <a:xfrm>
            <a:off x="7416801" y="2198688"/>
            <a:ext cx="40974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Franklin Gothic Medium" panose="020B0603020102020204" pitchFamily="34" charset="0"/>
              </a:rPr>
              <a:t>From 2008 to 2013 there was an increase in IE related to injection drug use from </a:t>
            </a:r>
            <a:r>
              <a:rPr lang="en-US" sz="28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28% to 42% </a:t>
            </a:r>
            <a:r>
              <a:rPr lang="en-US" sz="2800" dirty="0">
                <a:latin typeface="Franklin Gothic Medium" panose="020B0603020102020204" pitchFamily="34" charset="0"/>
              </a:rPr>
              <a:t>(P &lt;0.001)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40D1D-3C9A-9748-93BE-8914D309C135}"/>
              </a:ext>
            </a:extLst>
          </p:cNvPr>
          <p:cNvSpPr txBox="1"/>
          <p:nvPr/>
        </p:nvSpPr>
        <p:spPr>
          <a:xfrm>
            <a:off x="8213146" y="6509250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Franklin Gothic Medium" panose="020B0603020102020204" pitchFamily="34" charset="0"/>
              </a:rPr>
              <a:t>Wurcel</a:t>
            </a:r>
            <a:r>
              <a:rPr lang="en-US" sz="1200" dirty="0">
                <a:latin typeface="Franklin Gothic Medium" panose="020B0603020102020204" pitchFamily="34" charset="0"/>
              </a:rPr>
              <a:t> AG et al. 2016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515291" y="3643587"/>
            <a:ext cx="4794297" cy="954772"/>
            <a:chOff x="1515291" y="3643587"/>
            <a:chExt cx="4794297" cy="954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3" name="Diamond 2"/>
            <p:cNvSpPr/>
            <p:nvPr/>
          </p:nvSpPr>
          <p:spPr>
            <a:xfrm>
              <a:off x="1515291" y="4214948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iamond 12"/>
            <p:cNvSpPr/>
            <p:nvPr/>
          </p:nvSpPr>
          <p:spPr>
            <a:xfrm>
              <a:off x="1876697" y="4232366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/>
          </p:nvSpPr>
          <p:spPr>
            <a:xfrm>
              <a:off x="2217494" y="4206238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iamond 14"/>
            <p:cNvSpPr/>
            <p:nvPr/>
          </p:nvSpPr>
          <p:spPr>
            <a:xfrm>
              <a:off x="2567001" y="4385268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iamond 15"/>
            <p:cNvSpPr/>
            <p:nvPr/>
          </p:nvSpPr>
          <p:spPr>
            <a:xfrm>
              <a:off x="2925011" y="4243384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iamond 16"/>
            <p:cNvSpPr/>
            <p:nvPr/>
          </p:nvSpPr>
          <p:spPr>
            <a:xfrm>
              <a:off x="3283021" y="4260802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iamond 17"/>
            <p:cNvSpPr/>
            <p:nvPr/>
          </p:nvSpPr>
          <p:spPr>
            <a:xfrm>
              <a:off x="3628150" y="4349929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iamond 18"/>
            <p:cNvSpPr/>
            <p:nvPr/>
          </p:nvSpPr>
          <p:spPr>
            <a:xfrm>
              <a:off x="3981988" y="4356828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/>
            <p:cNvSpPr/>
            <p:nvPr/>
          </p:nvSpPr>
          <p:spPr>
            <a:xfrm>
              <a:off x="4335826" y="4180886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iamond 20"/>
            <p:cNvSpPr/>
            <p:nvPr/>
          </p:nvSpPr>
          <p:spPr>
            <a:xfrm>
              <a:off x="4689299" y="4154257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iamond 21"/>
            <p:cNvSpPr/>
            <p:nvPr/>
          </p:nvSpPr>
          <p:spPr>
            <a:xfrm>
              <a:off x="5047992" y="4204428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iamond 22"/>
            <p:cNvSpPr/>
            <p:nvPr/>
          </p:nvSpPr>
          <p:spPr>
            <a:xfrm>
              <a:off x="5401147" y="4028484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iamond 23"/>
            <p:cNvSpPr/>
            <p:nvPr/>
          </p:nvSpPr>
          <p:spPr>
            <a:xfrm>
              <a:off x="5745593" y="3797975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iamond 24"/>
            <p:cNvSpPr/>
            <p:nvPr/>
          </p:nvSpPr>
          <p:spPr>
            <a:xfrm>
              <a:off x="6100582" y="3643587"/>
              <a:ext cx="209006" cy="213091"/>
            </a:xfrm>
            <a:prstGeom prst="diamond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7447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5A2AD-C836-0B48-A262-C0DE50AC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Disclosure Information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8A686-2BEB-5F4D-8511-2C9569D4E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Franklin Gothic Medium" panose="020B0603020102020204" pitchFamily="34" charset="0"/>
            </a:endParaRP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Sarah M. Bagley, M.D., MSc.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Nothing to disclose 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dirty="0">
              <a:latin typeface="Franklin Gothic Medium" panose="020B0603020102020204" pitchFamily="34" charset="0"/>
            </a:endParaRP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endParaRPr lang="en-US" dirty="0">
              <a:latin typeface="Franklin Gothic Medium" panose="020B06030201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619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1784-4042-7346-BBD6-BF26C1786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61" y="478191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Overall drug use among teens and young adults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37397-7773-6449-AA5F-0092868B5C8D}"/>
              </a:ext>
            </a:extLst>
          </p:cNvPr>
          <p:cNvSpPr txBox="1"/>
          <p:nvPr/>
        </p:nvSpPr>
        <p:spPr>
          <a:xfrm>
            <a:off x="2984292" y="1676541"/>
            <a:ext cx="561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Past Month Illicit Drug Use among People Aged 12 or Older, by Age Group: 2017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0175977" y="6509250"/>
            <a:ext cx="10851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NSDUH, 2017</a:t>
            </a:r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E3C5F58F-C411-7E41-B912-556287DF0442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777" y="2195658"/>
            <a:ext cx="6557317" cy="40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76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9BF53-FE57-544B-A59B-DA18493D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63" y="484809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Trends in alcohol 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00200-BA02-0A46-A985-BDECF7CAE5D3}"/>
              </a:ext>
            </a:extLst>
          </p:cNvPr>
          <p:cNvSpPr txBox="1"/>
          <p:nvPr/>
        </p:nvSpPr>
        <p:spPr>
          <a:xfrm>
            <a:off x="10870804" y="9703433"/>
            <a:ext cx="1321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NSDUH,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43483" y="1610767"/>
            <a:ext cx="4953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Past Month Alcohol Use among People Aged 12 or Older, by Age Group: Percentages, 2002-2017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10175977" y="6509250"/>
            <a:ext cx="10851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NSDUH, 2017</a:t>
            </a:r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9B65E909-10D6-3C4E-9315-1F8826A58652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7" y="2036375"/>
            <a:ext cx="6705600" cy="41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1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CD8A-3B04-B54C-8E4D-BD4F8519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58" y="468648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Trends in marijuana use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6051" y="1589319"/>
            <a:ext cx="515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Past Month Marijuana Use among People Aged 12 or Older, by Age Group: Percentages, 2002-2017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Rectangle 30"/>
          <p:cNvSpPr/>
          <p:nvPr/>
        </p:nvSpPr>
        <p:spPr>
          <a:xfrm>
            <a:off x="10175977" y="6509250"/>
            <a:ext cx="10851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NSDUH, 2017</a:t>
            </a:r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161AF0BC-7E98-9848-A9B3-3EBA00FEE96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609" y="1912485"/>
            <a:ext cx="6705600" cy="41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40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A83F-8398-6049-B51F-FBFC5F56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58" y="435548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Trends in other substance use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3808430" y="1571923"/>
            <a:ext cx="515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Past Month Cocaine Use among People Aged 12 or Older, by Age Group: Percentages, 2002-2017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175977" y="6509250"/>
            <a:ext cx="10851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NSDUH, 2017</a:t>
            </a:r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7C261327-5116-634C-9B11-E85140A9565E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09" y="2028854"/>
            <a:ext cx="6781800" cy="424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66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45" t="10823" r="22530" b="3843"/>
          <a:stretch/>
        </p:blipFill>
        <p:spPr>
          <a:xfrm>
            <a:off x="4893746" y="1559357"/>
            <a:ext cx="6259162" cy="4677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323" y="395321"/>
            <a:ext cx="120236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Opioid poisonings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9062" y="2087383"/>
            <a:ext cx="4127536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  <a:cs typeface="Arial" panose="020B0604020202020204" pitchFamily="34" charset="0"/>
              </a:rPr>
              <a:t>Pediatric hospitalizations for opioid poisonings </a:t>
            </a:r>
            <a:r>
              <a:rPr lang="en-US" sz="2800" b="1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increased nearly 2-fold </a:t>
            </a:r>
            <a:r>
              <a:rPr lang="en-US" sz="2800" dirty="0">
                <a:latin typeface="Franklin Gothic Medium" panose="020B0603020102020204" pitchFamily="34" charset="0"/>
                <a:cs typeface="Arial" panose="020B0604020202020204" pitchFamily="34" charset="0"/>
              </a:rPr>
              <a:t>from 1997 to 2012</a:t>
            </a:r>
          </a:p>
        </p:txBody>
      </p:sp>
      <p:sp>
        <p:nvSpPr>
          <p:cNvPr id="7" name="Rectangle 6"/>
          <p:cNvSpPr/>
          <p:nvPr/>
        </p:nvSpPr>
        <p:spPr>
          <a:xfrm>
            <a:off x="7481198" y="6537070"/>
            <a:ext cx="38993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Gaither (2016) JAMA </a:t>
            </a:r>
            <a:r>
              <a:rPr lang="en-US" altLang="en-US" sz="1200" dirty="0" err="1">
                <a:latin typeface="Franklin Gothic Medium" panose="020B0603020102020204" pitchFamily="34" charset="0"/>
                <a:cs typeface="Arial" panose="020B0604020202020204" pitchFamily="34" charset="0"/>
              </a:rPr>
              <a:t>Pediatr</a:t>
            </a:r>
            <a:r>
              <a:rPr lang="en-US" alt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. 2016;170(12):1195-1201</a:t>
            </a:r>
            <a:endParaRPr lang="en-US" sz="1200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8323" y="1041297"/>
            <a:ext cx="99820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Hospitalizations for Prescription Opioid Poisonings Stratified by Age Category</a:t>
            </a:r>
            <a:endParaRPr lang="en-US" sz="2000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1652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36346" y="6509250"/>
            <a:ext cx="7924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200" i="1" dirty="0">
                <a:latin typeface="Franklin Gothic Medium" panose="020B0603020102020204" pitchFamily="34" charset="0"/>
                <a:cs typeface="Arial" pitchFamily="34" charset="0"/>
              </a:rPr>
              <a:t> </a:t>
            </a:r>
            <a:r>
              <a:rPr lang="en-US" altLang="en-US" sz="1200" dirty="0">
                <a:latin typeface="Franklin Gothic Medium" panose="020B0603020102020204" pitchFamily="34" charset="0"/>
                <a:cs typeface="Arial" pitchFamily="34" charset="0"/>
              </a:rPr>
              <a:t>Gaither JR, et al. </a:t>
            </a:r>
            <a:r>
              <a:rPr lang="en-US" altLang="en-US" sz="1200" i="1" dirty="0">
                <a:latin typeface="Franklin Gothic Medium" panose="020B0603020102020204" pitchFamily="34" charset="0"/>
                <a:cs typeface="Arial" pitchFamily="34" charset="0"/>
              </a:rPr>
              <a:t>JAMA </a:t>
            </a:r>
            <a:r>
              <a:rPr lang="en-US" altLang="en-US" sz="1200" i="1" dirty="0" err="1">
                <a:latin typeface="Franklin Gothic Medium" panose="020B0603020102020204" pitchFamily="34" charset="0"/>
                <a:cs typeface="Arial" pitchFamily="34" charset="0"/>
              </a:rPr>
              <a:t>Netw</a:t>
            </a:r>
            <a:r>
              <a:rPr lang="en-US" altLang="en-US" sz="1200" i="1" dirty="0">
                <a:latin typeface="Franklin Gothic Medium" panose="020B0603020102020204" pitchFamily="34" charset="0"/>
                <a:cs typeface="Arial" pitchFamily="34" charset="0"/>
              </a:rPr>
              <a:t> Open</a:t>
            </a:r>
            <a:r>
              <a:rPr lang="en-US" altLang="en-US" sz="1200" dirty="0">
                <a:latin typeface="Franklin Gothic Medium" panose="020B0603020102020204" pitchFamily="34" charset="0"/>
                <a:cs typeface="Arial" pitchFamily="34" charset="0"/>
              </a:rPr>
              <a:t>. 2018;1(8):e186558.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071330-B36A-D841-9616-2F62601E5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566" y="1778895"/>
            <a:ext cx="6053324" cy="3407109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r>
              <a:rPr lang="en-US" dirty="0">
                <a:latin typeface="Franklin Gothic Medium" panose="020B0603020102020204" pitchFamily="34" charset="0"/>
                <a:cs typeface="Arial" panose="020B0604020202020204" pitchFamily="34" charset="0"/>
              </a:rPr>
              <a:t>Between 1999 and 2016, overdose deaths rose among 15- to 19-year-olds:</a:t>
            </a:r>
          </a:p>
          <a:p>
            <a:pPr lvl="1">
              <a:spcBef>
                <a:spcPts val="1600"/>
              </a:spcBef>
            </a:pPr>
            <a:r>
              <a:rPr lang="en-US" sz="2800" b="1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95% </a:t>
            </a:r>
            <a:r>
              <a:rPr lang="en-US" sz="2800" dirty="0">
                <a:latin typeface="Franklin Gothic Medium" panose="020B0603020102020204" pitchFamily="34" charset="0"/>
                <a:cs typeface="Arial" panose="020B0604020202020204" pitchFamily="34" charset="0"/>
              </a:rPr>
              <a:t>for prescription opioids</a:t>
            </a:r>
          </a:p>
          <a:p>
            <a:pPr lvl="1">
              <a:spcBef>
                <a:spcPts val="1600"/>
              </a:spcBef>
            </a:pPr>
            <a:r>
              <a:rPr lang="en-US" sz="2800" b="1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405% </a:t>
            </a:r>
            <a:r>
              <a:rPr lang="en-US" sz="2800" dirty="0">
                <a:latin typeface="Franklin Gothic Medium" panose="020B0603020102020204" pitchFamily="34" charset="0"/>
                <a:cs typeface="Arial" panose="020B0604020202020204" pitchFamily="34" charset="0"/>
              </a:rPr>
              <a:t>for heroin</a:t>
            </a:r>
          </a:p>
          <a:p>
            <a:pPr lvl="1">
              <a:spcBef>
                <a:spcPts val="1600"/>
              </a:spcBef>
            </a:pPr>
            <a:r>
              <a:rPr lang="en-US" sz="2800" b="1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2925% </a:t>
            </a:r>
            <a:r>
              <a:rPr lang="en-US" sz="2800" dirty="0">
                <a:latin typeface="Franklin Gothic Medium" panose="020B0603020102020204" pitchFamily="34" charset="0"/>
                <a:cs typeface="Arial" panose="020B0604020202020204" pitchFamily="34" charset="0"/>
              </a:rPr>
              <a:t>for synthetic opioids (i.e., fentanyl)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7950E4-F469-5A41-98BE-A213B8370A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254" y="1381243"/>
            <a:ext cx="4377841" cy="4917576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97705A-5AC9-024F-AF1C-57AB4B030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7629"/>
            <a:ext cx="11222464" cy="54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US National Trends in Pediatric Deaths From Prescription and Illicit Opioids, 1999-2016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8323" y="349061"/>
            <a:ext cx="120236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Opioid deaths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6693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4524454-41E3-814F-97EA-D8876808D9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6806369"/>
              </p:ext>
            </p:extLst>
          </p:nvPr>
        </p:nvGraphicFramePr>
        <p:xfrm>
          <a:off x="838200" y="1716443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7106BFC-8B0B-4039-8B6D-9D26AF65F82E}"/>
              </a:ext>
            </a:extLst>
          </p:cNvPr>
          <p:cNvSpPr txBox="1"/>
          <p:nvPr/>
        </p:nvSpPr>
        <p:spPr>
          <a:xfrm>
            <a:off x="2710787" y="6067781"/>
            <a:ext cx="727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Data Source: Centers for Disease Control and Prevention, National Center for Health Statistics. Multiple Cause of Death 1999-2017 on CDC WONDER Online Database, released December, 2018</a:t>
            </a:r>
          </a:p>
        </p:txBody>
      </p:sp>
      <p:sp>
        <p:nvSpPr>
          <p:cNvPr id="6" name="Rectangle 5"/>
          <p:cNvSpPr/>
          <p:nvPr/>
        </p:nvSpPr>
        <p:spPr>
          <a:xfrm>
            <a:off x="81888" y="416424"/>
            <a:ext cx="120236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Overdose deaths involving opioids</a:t>
            </a:r>
            <a:endParaRPr lang="en-US" sz="4400" dirty="0">
              <a:latin typeface="Franklin Gothic Medium" panose="020B06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96C6ED-1784-514A-80A9-62482E105BC8}"/>
              </a:ext>
            </a:extLst>
          </p:cNvPr>
          <p:cNvSpPr/>
          <p:nvPr/>
        </p:nvSpPr>
        <p:spPr>
          <a:xfrm>
            <a:off x="5108813" y="1313912"/>
            <a:ext cx="6095998" cy="52320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Franklin Gothic Medium" panose="020B0603020102020204" pitchFamily="34" charset="0"/>
              </a:rPr>
              <a:t>Drug Overdose Death Rates for 15-24 year olds by type of opioid drug involved: United States, 1999-2017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4687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37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Take home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358" y="1690688"/>
            <a:ext cx="10515600" cy="4351338"/>
          </a:xfrm>
        </p:spPr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</a:rPr>
              <a:t>Adolescence and young adulthood is a unique and exciting time for development</a:t>
            </a:r>
          </a:p>
          <a:p>
            <a:pPr marL="0" indent="0">
              <a:buNone/>
            </a:pP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Counseling should focus on the short and long term consequences</a:t>
            </a:r>
          </a:p>
          <a:p>
            <a:pPr marL="0" indent="0">
              <a:buNone/>
            </a:pPr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Overall teen drug use trends are encouraging but young adults continue to have the highest prevalence of use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398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3515-ABD9-9E4D-BE59-8C1353E1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65603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Case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C7813-2A08-404D-A5C2-8E9133E92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166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20 year old female referred to us from the adolescent/emerging adult crisis stabilization program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Has had multiple admissions related to opioid use and never offered medication treatment until this last admission 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Started on buprenorphine at program and we then see her for regular follow-up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Despite relapse, she explicitly says that medication treatment has made a huge impact on recovery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715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86BC2-654D-6645-A740-A3C40914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5" y="365125"/>
            <a:ext cx="11685059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Adolescents and young adults have poor access to addiction care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CAF6A-07A0-1247-9CC0-65B353811298}"/>
              </a:ext>
            </a:extLst>
          </p:cNvPr>
          <p:cNvSpPr txBox="1"/>
          <p:nvPr/>
        </p:nvSpPr>
        <p:spPr>
          <a:xfrm>
            <a:off x="8331679" y="6474582"/>
            <a:ext cx="2929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Franklin Gothic Medium" panose="020B0603020102020204" pitchFamily="34" charset="0"/>
              </a:rPr>
              <a:t>NSDUH, 2017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2988" y="5445972"/>
            <a:ext cx="7242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Received Specialty Substance Use Treatment in the Past Year among People Aged 12 or Older Who Needed Substance Use Treatment in the Past Year, by Age Group: 2017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2F3BD8F2-BF0E-2D49-908A-0CAA60D1EE7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07" y="1582769"/>
            <a:ext cx="6782972" cy="39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66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5FC8-4A2F-9C46-9F0C-4CCD0415E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Why are we talking about this?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7EF06-F050-F44D-9E3D-3580388FA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latin typeface="Franklin Gothic Medium" panose="020B0603020102020204" pitchFamily="34" charset="0"/>
              </a:rPr>
              <a:t>Addiction is a disease of pediatric onset</a:t>
            </a:r>
          </a:p>
          <a:p>
            <a:pPr marL="514350" indent="-514350">
              <a:buAutoNum type="arabicPeriod"/>
            </a:pPr>
            <a:endParaRPr lang="en-US" dirty="0">
              <a:latin typeface="Franklin Gothic Medium" panose="020B0603020102020204" pitchFamily="34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Franklin Gothic Medium" panose="020B0603020102020204" pitchFamily="34" charset="0"/>
              </a:rPr>
              <a:t>What happens in childhood/adolescence affects how our adult patients present in primary care</a:t>
            </a:r>
          </a:p>
          <a:p>
            <a:pPr marL="514350" indent="-514350">
              <a:buAutoNum type="arabicPeriod"/>
            </a:pPr>
            <a:endParaRPr lang="en-US" dirty="0">
              <a:latin typeface="Franklin Gothic Medium" panose="020B0603020102020204" pitchFamily="34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Franklin Gothic Medium" panose="020B0603020102020204" pitchFamily="34" charset="0"/>
              </a:rPr>
              <a:t>I have been effective in lobbying these 2 points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980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299679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Should Youth Receive Meds</a:t>
            </a:r>
            <a:r>
              <a:rPr lang="mr-IN" b="1" dirty="0">
                <a:latin typeface="Franklin Gothic Medium" panose="020B0603020102020204" pitchFamily="34" charset="0"/>
              </a:rPr>
              <a:t>…</a:t>
            </a:r>
            <a:r>
              <a:rPr lang="en-US" b="1" dirty="0">
                <a:latin typeface="Franklin Gothic Medium" panose="020B060302010202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72" y="2463365"/>
            <a:ext cx="6172200" cy="1100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75" y="1692661"/>
            <a:ext cx="2433271" cy="770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999" y="3950724"/>
            <a:ext cx="2472346" cy="1527954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10546" y="6436638"/>
            <a:ext cx="7924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 eaLnBrk="1" hangingPunct="1"/>
            <a:r>
              <a:rPr lang="en-US" altLang="en-US" sz="1200" dirty="0">
                <a:latin typeface="Franklin Gothic Medium" panose="020B0603020102020204" pitchFamily="34" charset="0"/>
                <a:cs typeface="Arial" pitchFamily="34" charset="0"/>
              </a:rPr>
              <a:t>AAP Committee on Substance Use and Prevention, August 2016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413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58" y="241300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Disparities in Access Based on Age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336346" y="6502127"/>
            <a:ext cx="7924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200" dirty="0">
                <a:latin typeface="Franklin Gothic Medium" panose="020B0603020102020204" pitchFamily="34" charset="0"/>
                <a:cs typeface="Arial" pitchFamily="34" charset="0"/>
              </a:rPr>
              <a:t>Hadland SE, et al. </a:t>
            </a:r>
            <a:r>
              <a:rPr lang="en-US" altLang="en-US" sz="1200" i="1" dirty="0">
                <a:latin typeface="Franklin Gothic Medium" panose="020B0603020102020204" pitchFamily="34" charset="0"/>
                <a:cs typeface="Arial" pitchFamily="34" charset="0"/>
              </a:rPr>
              <a:t>JAMA </a:t>
            </a:r>
            <a:r>
              <a:rPr lang="en-US" altLang="en-US" sz="1200" i="1" dirty="0" err="1">
                <a:latin typeface="Franklin Gothic Medium" panose="020B0603020102020204" pitchFamily="34" charset="0"/>
                <a:cs typeface="Arial" pitchFamily="34" charset="0"/>
              </a:rPr>
              <a:t>Pediatr</a:t>
            </a:r>
            <a:r>
              <a:rPr lang="en-US" altLang="en-US" sz="1200" dirty="0">
                <a:latin typeface="Franklin Gothic Medium" panose="020B0603020102020204" pitchFamily="34" charset="0"/>
                <a:cs typeface="Arial" pitchFamily="34" charset="0"/>
              </a:rPr>
              <a:t>, 2017;171(8):747-755.</a:t>
            </a:r>
          </a:p>
        </p:txBody>
      </p:sp>
      <p:pic>
        <p:nvPicPr>
          <p:cNvPr id="6" name="Picture 13" descr="Cov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576714"/>
            <a:ext cx="6924518" cy="420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986712" y="3678739"/>
            <a:ext cx="386840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Franklin Gothic Medium" panose="020B0603020102020204" pitchFamily="34" charset="0"/>
                <a:cs typeface="Arial" panose="020B0604020202020204" pitchFamily="34" charset="0"/>
              </a:rPr>
              <a:t>From 2000 to 2014 </a:t>
            </a:r>
            <a:r>
              <a:rPr lang="en-US" sz="2100" b="1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only 1 in 4 </a:t>
            </a:r>
            <a:r>
              <a:rPr lang="en-US" sz="2100" dirty="0">
                <a:latin typeface="Franklin Gothic Medium" panose="020B0603020102020204" pitchFamily="34" charset="0"/>
                <a:cs typeface="Arial" panose="020B0604020202020204" pitchFamily="34" charset="0"/>
              </a:rPr>
              <a:t>youth diagnosed with OUD received medication (buprenorphine or naltrexone) within 6 months of diagnosis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86712" y="1487352"/>
            <a:ext cx="38684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Franklin Gothic Medium" panose="020B0603020102020204" pitchFamily="34" charset="0"/>
                <a:cs typeface="Arial" panose="020B0604020202020204" pitchFamily="34" charset="0"/>
              </a:rPr>
              <a:t>Availability of services for adolescents is limited:</a:t>
            </a:r>
            <a:r>
              <a:rPr lang="en-US" sz="21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fewer than 1 in 3 </a:t>
            </a:r>
            <a:r>
              <a:rPr lang="en-US" sz="2100" dirty="0">
                <a:latin typeface="Franklin Gothic Medium" panose="020B0603020102020204" pitchFamily="34" charset="0"/>
                <a:cs typeface="Arial" panose="020B0604020202020204" pitchFamily="34" charset="0"/>
              </a:rPr>
              <a:t>specialty drug treatment programs in the United States offers care to adolescents</a:t>
            </a:r>
          </a:p>
        </p:txBody>
      </p:sp>
    </p:spTree>
    <p:extLst>
      <p:ext uri="{BB962C8B-B14F-4D97-AF65-F5344CB8AC3E}">
        <p14:creationId xmlns:p14="http://schemas.microsoft.com/office/powerpoint/2010/main" val="1245340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8317" t="19773" r="36625" b="49032"/>
          <a:stretch/>
        </p:blipFill>
        <p:spPr>
          <a:xfrm>
            <a:off x="5109498" y="3997220"/>
            <a:ext cx="5957626" cy="2320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A50DE5-A78E-A449-BBA5-EA48CEDB6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3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Barriers and opportunities for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2733D-BFDA-5B47-9A89-CD01AA36F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32" y="1477107"/>
            <a:ext cx="11503768" cy="294014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Stigma</a:t>
            </a:r>
            <a:r>
              <a:rPr lang="en-US" dirty="0">
                <a:latin typeface="Franklin Gothic Medium" panose="020B0603020102020204" pitchFamily="34" charset="0"/>
              </a:rPr>
              <a:t>: significant misinformation about what medication treatment is and it’s benefits 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Lack of training</a:t>
            </a:r>
            <a:r>
              <a:rPr lang="en-US" dirty="0">
                <a:latin typeface="Franklin Gothic Medium" panose="020B0603020102020204" pitchFamily="34" charset="0"/>
              </a:rPr>
              <a:t>: only 1% of waivered providers identify as pediatricians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Coordination of care</a:t>
            </a:r>
            <a:r>
              <a:rPr lang="en-US" dirty="0">
                <a:latin typeface="Franklin Gothic Medium" panose="020B0603020102020204" pitchFamily="34" charset="0"/>
              </a:rPr>
              <a:t>: these cases are complicated - involve state agencies, families, children</a:t>
            </a:r>
            <a:r>
              <a:rPr lang="en-US" dirty="0">
                <a:latin typeface="Franklin Gothic Medium" panose="020B0603020102020204" pitchFamily="34" charset="0"/>
                <a:sym typeface="Wingdings" pitchFamily="2" charset="2"/>
              </a:rPr>
              <a:t> can be hard to ensure that a consistent plan is being offered and implemented 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4959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.childtrends.org/wp-content/uploads/2018/02/ACES-brief-map-3-upda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08" y="167103"/>
            <a:ext cx="6832832" cy="635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04937" y="6512323"/>
            <a:ext cx="79404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Franklin Gothic Medium" panose="020B0603020102020204" pitchFamily="34" charset="0"/>
              </a:rPr>
              <a:t>https://www.childtrends.org/publications/prevalence-adverse-childhood-experiences-nationally-state-race-ethnicity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428732" y="2514213"/>
            <a:ext cx="5166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Franklin Gothic Medium" panose="020B0603020102020204" pitchFamily="34" charset="0"/>
              </a:rPr>
              <a:t>Adverse Childhood Event (ACE)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95940" y="826417"/>
            <a:ext cx="1057718" cy="1192688"/>
          </a:xfrm>
          <a:prstGeom prst="rect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81630" y="5690745"/>
            <a:ext cx="2441265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Medium" panose="020B0603020102020204" pitchFamily="34" charset="0"/>
              </a:rPr>
              <a:t>NH = Non-Hispanic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607" t="40596" r="52589" b="24762"/>
          <a:stretch/>
        </p:blipFill>
        <p:spPr>
          <a:xfrm>
            <a:off x="255814" y="3071854"/>
            <a:ext cx="5584371" cy="2375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CAC814-2815-E542-BECD-7A4E43A9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14" y="397889"/>
            <a:ext cx="6773779" cy="160918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Prevalence of adverse childhood experiences</a:t>
            </a:r>
          </a:p>
        </p:txBody>
      </p:sp>
    </p:spTree>
    <p:extLst>
      <p:ext uri="{BB962C8B-B14F-4D97-AF65-F5344CB8AC3E}">
        <p14:creationId xmlns:p14="http://schemas.microsoft.com/office/powerpoint/2010/main" val="4016886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7" y="55479"/>
            <a:ext cx="11285714" cy="67714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05050" y="6501182"/>
            <a:ext cx="7212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ranklin Gothic Medium" panose="020B0603020102020204" pitchFamily="34" charset="0"/>
              </a:rPr>
              <a:t>https://www-cdc-gov.ezproxy.bu.edu/violenceprevention/childabuseandneglect/acestudy/about.html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5199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6530-1B41-3E4A-8FA6-CD8676391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79" y="392371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What does history of adverse experiences mean for our treatment plans?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7E079-9B7B-1E42-B78F-EFF2DF954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379" y="1650409"/>
            <a:ext cx="6657668" cy="378341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Franklin Gothic Medium" panose="020B0603020102020204" pitchFamily="34" charset="0"/>
              </a:rPr>
              <a:t>In clinic: </a:t>
            </a:r>
            <a:r>
              <a:rPr lang="en-US" sz="24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consistent</a:t>
            </a:r>
            <a:r>
              <a:rPr lang="en-US" sz="2400" dirty="0">
                <a:latin typeface="Franklin Gothic Medium" panose="020B0603020102020204" pitchFamily="34" charset="0"/>
              </a:rPr>
              <a:t> behavior and treatment plans, ensure that entire clinic staff understands the challenges and responses</a:t>
            </a:r>
          </a:p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Compassion</a:t>
            </a:r>
            <a:r>
              <a:rPr lang="en-US" sz="2400" dirty="0">
                <a:latin typeface="Franklin Gothic Medium" panose="020B0603020102020204" pitchFamily="34" charset="0"/>
              </a:rPr>
              <a:t> is key - behavior not intentionally “manipulative”</a:t>
            </a:r>
          </a:p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Life skills and training </a:t>
            </a:r>
            <a:r>
              <a:rPr lang="en-US" sz="2400" dirty="0">
                <a:latin typeface="Franklin Gothic Medium" panose="020B0603020102020204" pitchFamily="34" charset="0"/>
              </a:rPr>
              <a:t>that might need more tailored support</a:t>
            </a:r>
          </a:p>
          <a:p>
            <a:pPr lvl="1">
              <a:buClr>
                <a:schemeClr val="tx1"/>
              </a:buClr>
            </a:pPr>
            <a:r>
              <a:rPr lang="en-US" sz="2000" dirty="0">
                <a:latin typeface="Franklin Gothic Medium" panose="020B0603020102020204" pitchFamily="34" charset="0"/>
              </a:rPr>
              <a:t>	help with resumes, looking for jobs, taxes, 	finding housing</a:t>
            </a:r>
          </a:p>
          <a:p>
            <a:r>
              <a:rPr lang="en-US" sz="2400" dirty="0">
                <a:latin typeface="Franklin Gothic Medium" panose="020B0603020102020204" pitchFamily="34" charset="0"/>
              </a:rPr>
              <a:t>May need to find classes that can specifically address these concerns and can help with </a:t>
            </a:r>
            <a:r>
              <a:rPr lang="en-US" sz="24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skill development</a:t>
            </a:r>
            <a:r>
              <a:rPr lang="en-US" sz="2400" dirty="0">
                <a:latin typeface="Franklin Gothic Medium" panose="020B0603020102020204" pitchFamily="34" charset="0"/>
              </a:rPr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" y="1966970"/>
            <a:ext cx="5500175" cy="33917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14862" y="6512048"/>
            <a:ext cx="66632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ranklin Gothic Medium" panose="020B0603020102020204" pitchFamily="34" charset="0"/>
              </a:rPr>
              <a:t>Image credit: https://kaboom.org/resources/play_research/toxic_stress_and_caring_adults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56134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37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Take home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465" y="1808358"/>
            <a:ext cx="10515600" cy="4351338"/>
          </a:xfrm>
        </p:spPr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</a:rPr>
              <a:t>Barriers to treatment are significant for youth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Early childhood experiences may play a role in how youth present in clinical settings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By adapting our models of care, we will be able to better suit needs of youth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0551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395" t="18308" r="34378" b="31862"/>
          <a:stretch/>
        </p:blipFill>
        <p:spPr>
          <a:xfrm>
            <a:off x="342330" y="1690689"/>
            <a:ext cx="10536091" cy="5160488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4" name="Rectangle 13"/>
          <p:cNvSpPr/>
          <p:nvPr/>
        </p:nvSpPr>
        <p:spPr>
          <a:xfrm rot="16200000">
            <a:off x="-1418100" y="3810314"/>
            <a:ext cx="4772674" cy="1322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346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Drug use and pregnancy</a:t>
            </a:r>
          </a:p>
        </p:txBody>
      </p:sp>
      <p:sp>
        <p:nvSpPr>
          <p:cNvPr id="8" name="Rectangle 7"/>
          <p:cNvSpPr/>
          <p:nvPr/>
        </p:nvSpPr>
        <p:spPr>
          <a:xfrm>
            <a:off x="8185886" y="1413689"/>
            <a:ext cx="2783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Franklin Gothic Medium" panose="020B0603020102020204" pitchFamily="34" charset="0"/>
              </a:rPr>
              <a:t>https://www.tennessean.com/opinion/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 rot="16200000">
            <a:off x="7955986" y="4040216"/>
            <a:ext cx="2379513" cy="324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30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00" t="12923" r="1923" b="6462"/>
          <a:stretch/>
        </p:blipFill>
        <p:spPr>
          <a:xfrm>
            <a:off x="1205792" y="1323768"/>
            <a:ext cx="7825666" cy="5212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1E9F88-404D-CE45-A5CC-61309A08447B}"/>
              </a:ext>
            </a:extLst>
          </p:cNvPr>
          <p:cNvSpPr txBox="1"/>
          <p:nvPr/>
        </p:nvSpPr>
        <p:spPr>
          <a:xfrm>
            <a:off x="6875413" y="6503777"/>
            <a:ext cx="4385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Franklin Gothic Medium" panose="020B0603020102020204" pitchFamily="34" charset="0"/>
              </a:rPr>
              <a:t>Projects.propublica.org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9913" y="1027906"/>
            <a:ext cx="4120308" cy="587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59D15-F847-9C4C-BA89-4F283040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11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Criminalization of pregnancy and drug use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/>
          <p:cNvSpPr/>
          <p:nvPr/>
        </p:nvSpPr>
        <p:spPr>
          <a:xfrm>
            <a:off x="8255203" y="4052379"/>
            <a:ext cx="3544267" cy="105092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Franklin Gothic Medium" panose="020B0603020102020204" pitchFamily="34" charset="0"/>
              </a:rPr>
              <a:t>States where women have been prosecuted for drug use during pregnancy</a:t>
            </a:r>
          </a:p>
        </p:txBody>
      </p:sp>
    </p:spTree>
    <p:extLst>
      <p:ext uri="{BB962C8B-B14F-4D97-AF65-F5344CB8AC3E}">
        <p14:creationId xmlns:p14="http://schemas.microsoft.com/office/powerpoint/2010/main" val="2602193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7962" t="12718" r="9191" b="4205"/>
          <a:stretch/>
        </p:blipFill>
        <p:spPr>
          <a:xfrm>
            <a:off x="961108" y="484476"/>
            <a:ext cx="10166437" cy="57345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BCE0E1-7C7E-A14A-A5E9-DE58C83B01B7}"/>
              </a:ext>
            </a:extLst>
          </p:cNvPr>
          <p:cNvSpPr txBox="1"/>
          <p:nvPr/>
        </p:nvSpPr>
        <p:spPr>
          <a:xfrm>
            <a:off x="7058795" y="6529449"/>
            <a:ext cx="4202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Slide courtesy of SAMHSA presentation of 2017 NSDUH data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9498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5FC8-4A2F-9C46-9F0C-4CCD0415E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7EF06-F050-F44D-9E3D-3580388FA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Franklin Gothic Medium" panose="020B0603020102020204" pitchFamily="34" charset="0"/>
              </a:rPr>
              <a:t>Describe the current trends in adolescent and young adult substance use and treatment 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Franklin Gothic Medium" panose="020B06030201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Franklin Gothic Medium" panose="020B0603020102020204" pitchFamily="34" charset="0"/>
              </a:rPr>
              <a:t>Identify 2 barriers to evidence-based addiction care for adolescents and young adults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Franklin Gothic Medium" panose="020B06030201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Franklin Gothic Medium" panose="020B0603020102020204" pitchFamily="34" charset="0"/>
              </a:rPr>
              <a:t>Discuss the epidemiology of alcohol and other drug use in pregnancy 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Franklin Gothic Medium" panose="020B06030201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1066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32C05-FBBB-7146-AF33-5F11E8AFD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73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OUD during pregnancy has quadrupled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E5CD72-E031-0340-8721-A0B04D336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7770" y="1657535"/>
            <a:ext cx="10330880" cy="40475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12A32C-B631-8A40-A964-61DB10788E6B}"/>
              </a:ext>
            </a:extLst>
          </p:cNvPr>
          <p:cNvSpPr txBox="1"/>
          <p:nvPr/>
        </p:nvSpPr>
        <p:spPr>
          <a:xfrm>
            <a:off x="7440260" y="6446904"/>
            <a:ext cx="3820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Haight SC, </a:t>
            </a:r>
            <a:r>
              <a:rPr lang="en-US" sz="1200" i="1" dirty="0">
                <a:latin typeface="Franklin Gothic Medium" panose="020B0603020102020204" pitchFamily="34" charset="0"/>
                <a:cs typeface="Arial" panose="020B0604020202020204" pitchFamily="34" charset="0"/>
              </a:rPr>
              <a:t>MMWR,</a:t>
            </a:r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 2018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12246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22C79-0AA6-D741-A1B0-E00CB36EA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94" y="378773"/>
            <a:ext cx="11886063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Overdose risk dependent on treatment status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BCE0E1-7C7E-A14A-A5E9-DE58C83B01B7}"/>
              </a:ext>
            </a:extLst>
          </p:cNvPr>
          <p:cNvSpPr txBox="1"/>
          <p:nvPr/>
        </p:nvSpPr>
        <p:spPr>
          <a:xfrm>
            <a:off x="8686314" y="6509250"/>
            <a:ext cx="322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Schiff DA et al, </a:t>
            </a:r>
            <a:r>
              <a:rPr lang="en-US" sz="1200" i="1" dirty="0" err="1">
                <a:latin typeface="Franklin Gothic Medium" panose="020B0603020102020204" pitchFamily="34" charset="0"/>
                <a:cs typeface="Arial" panose="020B0604020202020204" pitchFamily="34" charset="0"/>
              </a:rPr>
              <a:t>Obstet</a:t>
            </a:r>
            <a:r>
              <a:rPr lang="en-US" sz="1200" i="1" dirty="0">
                <a:latin typeface="Franklin Gothic Medium" panose="020B06030201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Franklin Gothic Medium" panose="020B0603020102020204" pitchFamily="34" charset="0"/>
                <a:cs typeface="Arial" panose="020B0604020202020204" pitchFamily="34" charset="0"/>
              </a:rPr>
              <a:t>Gynecol</a:t>
            </a:r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, 2018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7593" t="19999" r="22256" b="19188"/>
          <a:stretch/>
        </p:blipFill>
        <p:spPr>
          <a:xfrm>
            <a:off x="0" y="2021231"/>
            <a:ext cx="6255865" cy="30504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9055" t="27805" r="21982" b="14797"/>
          <a:stretch/>
        </p:blipFill>
        <p:spPr>
          <a:xfrm>
            <a:off x="6255865" y="2261231"/>
            <a:ext cx="5936136" cy="27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4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BCE0E1-7C7E-A14A-A5E9-DE58C83B01B7}"/>
              </a:ext>
            </a:extLst>
          </p:cNvPr>
          <p:cNvSpPr txBox="1"/>
          <p:nvPr/>
        </p:nvSpPr>
        <p:spPr>
          <a:xfrm>
            <a:off x="7058795" y="6529449"/>
            <a:ext cx="4202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Slide courtesy of SAMHSA presentation of 2017 NSDUH data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7730" t="12923" r="8961" b="4616"/>
          <a:stretch/>
        </p:blipFill>
        <p:spPr>
          <a:xfrm>
            <a:off x="947521" y="573667"/>
            <a:ext cx="10156875" cy="56552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3164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077" t="10255" r="9192" b="6668"/>
          <a:stretch/>
        </p:blipFill>
        <p:spPr>
          <a:xfrm>
            <a:off x="968141" y="531464"/>
            <a:ext cx="10086536" cy="56974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2BCE0E1-7C7E-A14A-A5E9-DE58C83B01B7}"/>
              </a:ext>
            </a:extLst>
          </p:cNvPr>
          <p:cNvSpPr txBox="1"/>
          <p:nvPr/>
        </p:nvSpPr>
        <p:spPr>
          <a:xfrm>
            <a:off x="7058795" y="6529449"/>
            <a:ext cx="4202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Slide courtesy of SAMHSA presentation of 2017 NSDUH data</a:t>
            </a:r>
          </a:p>
        </p:txBody>
      </p:sp>
    </p:spTree>
    <p:extLst>
      <p:ext uri="{BB962C8B-B14F-4D97-AF65-F5344CB8AC3E}">
        <p14:creationId xmlns:p14="http://schemas.microsoft.com/office/powerpoint/2010/main" val="36985569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05C6BC-7CAE-8648-994F-A532EE3B3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03" y="28273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What should I tell my patients?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441E5-3ED1-424A-AB93-158340567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65" y="1618149"/>
            <a:ext cx="8447314" cy="20603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9C2A2-19F1-594C-BA5D-CF63242E87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50" y="3489225"/>
            <a:ext cx="4908550" cy="23291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61A1BB-42A2-044A-B7AA-D024787078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57470"/>
            <a:ext cx="44831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9506" t="52935" r="60369" b="11628"/>
          <a:stretch/>
        </p:blipFill>
        <p:spPr>
          <a:xfrm>
            <a:off x="6342432" y="1259428"/>
            <a:ext cx="4262119" cy="282011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Rectangle 9"/>
          <p:cNvSpPr/>
          <p:nvPr/>
        </p:nvSpPr>
        <p:spPr>
          <a:xfrm rot="16200000">
            <a:off x="9566014" y="2530984"/>
            <a:ext cx="35878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Franklin Gothic Medium" panose="020B0603020102020204" pitchFamily="34" charset="0"/>
              </a:rPr>
              <a:t>https://safehealthcareforeverywoman.org/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5C6BC-7CAE-8648-994F-A532EE3B3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03" y="28273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Models of care for pregnant women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4329" t="14727" r="50522" b="5671"/>
          <a:stretch/>
        </p:blipFill>
        <p:spPr>
          <a:xfrm>
            <a:off x="470526" y="1320107"/>
            <a:ext cx="3538377" cy="45074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6200000">
            <a:off x="2143120" y="3808294"/>
            <a:ext cx="39365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Franklin Gothic Medium" panose="020B0603020102020204" pitchFamily="34" charset="0"/>
              </a:rPr>
              <a:t>https://store.samhsa.gov/system/files/sma16-4978.pdf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0484" t="15503" r="51163" b="11628"/>
          <a:stretch/>
        </p:blipFill>
        <p:spPr>
          <a:xfrm>
            <a:off x="10604551" y="637544"/>
            <a:ext cx="704309" cy="34556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2015" t="14154" r="37090" b="40298"/>
          <a:stretch/>
        </p:blipFill>
        <p:spPr>
          <a:xfrm>
            <a:off x="4688858" y="4253437"/>
            <a:ext cx="5614186" cy="23620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49170" y="6586804"/>
            <a:ext cx="66703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ranklin Gothic Medium" panose="020B0603020102020204" pitchFamily="34" charset="0"/>
              </a:rPr>
              <a:t>https://www.addictionpolicy.org/blog/coordinating-care-for-pregnant-and-postpartum-oud-patients</a:t>
            </a:r>
          </a:p>
        </p:txBody>
      </p:sp>
    </p:spTree>
    <p:extLst>
      <p:ext uri="{BB962C8B-B14F-4D97-AF65-F5344CB8AC3E}">
        <p14:creationId xmlns:p14="http://schemas.microsoft.com/office/powerpoint/2010/main" val="3074898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D307A-0501-4744-BD5D-D6E95D093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65" y="416314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Acknowledgments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Samanthan</a:t>
            </a:r>
            <a:r>
              <a:rPr lang="en-US" dirty="0"/>
              <a:t> </a:t>
            </a:r>
            <a:r>
              <a:rPr lang="en-US" dirty="0" err="1"/>
              <a:t>Schoenberger</a:t>
            </a:r>
            <a:r>
              <a:rPr lang="en-US" dirty="0"/>
              <a:t>- my stellar RA </a:t>
            </a:r>
          </a:p>
          <a:p>
            <a:endParaRPr lang="en-US" dirty="0"/>
          </a:p>
          <a:p>
            <a:r>
              <a:rPr lang="en-US" dirty="0"/>
              <a:t>Scott </a:t>
            </a:r>
            <a:r>
              <a:rPr lang="en-US" dirty="0" err="1"/>
              <a:t>Hadland</a:t>
            </a:r>
            <a:r>
              <a:rPr lang="en-US" dirty="0"/>
              <a:t>- partner in crime thinking through these issues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036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FA608-6AAF-4B43-A212-53FC619B2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NAS incidence by payer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EAB639-366D-A64B-81D3-F7DF957117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1894359"/>
            <a:ext cx="6935107" cy="402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50F1C195-6F54-964A-855A-2099E22D9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9676" y="6536401"/>
            <a:ext cx="3592739" cy="22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200" dirty="0">
                <a:latin typeface="Arial" panose="020B0604020202020204" pitchFamily="34" charset="0"/>
              </a:rPr>
              <a:t>Tyler N.A. Winkelman et al. </a:t>
            </a:r>
            <a:r>
              <a:rPr lang="en-GB" altLang="en-US" sz="1200" dirty="0" err="1">
                <a:latin typeface="Arial" panose="020B0604020202020204" pitchFamily="34" charset="0"/>
              </a:rPr>
              <a:t>Pediatrics</a:t>
            </a:r>
            <a:r>
              <a:rPr lang="en-GB" altLang="en-US" sz="1200" dirty="0">
                <a:latin typeface="Arial" panose="020B0604020202020204" pitchFamily="34" charset="0"/>
              </a:rPr>
              <a:t> 2018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62777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3E275-BDB8-8E45-907F-F5461750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7" y="425682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Treatment options for NAS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1383DA-7DFC-A049-A5FA-70CBE0B29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792" y="1402970"/>
            <a:ext cx="7089322" cy="52158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71ED7-3989-CA4C-839B-B90EB3BA2C15}"/>
              </a:ext>
            </a:extLst>
          </p:cNvPr>
          <p:cNvSpPr txBox="1"/>
          <p:nvPr/>
        </p:nvSpPr>
        <p:spPr>
          <a:xfrm>
            <a:off x="8478611" y="6391402"/>
            <a:ext cx="3189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Franklin Gothic Medium" panose="020B0603020102020204" pitchFamily="34" charset="0"/>
                <a:cs typeface="Arial" panose="020B0604020202020204" pitchFamily="34" charset="0"/>
              </a:rPr>
              <a:t>Disher</a:t>
            </a:r>
            <a:r>
              <a:rPr lang="en-US" sz="1400" dirty="0">
                <a:latin typeface="Franklin Gothic Medium" panose="020B0603020102020204" pitchFamily="34" charset="0"/>
                <a:cs typeface="Arial" panose="020B0604020202020204" pitchFamily="34" charset="0"/>
              </a:rPr>
              <a:t> T et al. </a:t>
            </a:r>
            <a:r>
              <a:rPr lang="en-US" sz="1400" i="1" dirty="0">
                <a:latin typeface="Franklin Gothic Medium" panose="020B0603020102020204" pitchFamily="34" charset="0"/>
                <a:cs typeface="Arial" panose="020B0604020202020204" pitchFamily="34" charset="0"/>
              </a:rPr>
              <a:t>JAMA </a:t>
            </a:r>
            <a:r>
              <a:rPr lang="en-US" sz="1400" i="1" dirty="0" err="1">
                <a:latin typeface="Franklin Gothic Medium" panose="020B0603020102020204" pitchFamily="34" charset="0"/>
                <a:cs typeface="Arial" panose="020B0604020202020204" pitchFamily="34" charset="0"/>
              </a:rPr>
              <a:t>Peds</a:t>
            </a:r>
            <a:r>
              <a:rPr lang="en-US" sz="1400" dirty="0">
                <a:latin typeface="Franklin Gothic Medium" panose="020B0603020102020204" pitchFamily="34" charset="0"/>
                <a:cs typeface="Arial" panose="020B0604020202020204" pitchFamily="34" charset="0"/>
              </a:rPr>
              <a:t>, 2019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7394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53" y="317189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What is toxic stress?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568" y="1631750"/>
            <a:ext cx="10515600" cy="4351338"/>
          </a:xfrm>
        </p:spPr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</a:rPr>
              <a:t>We often talk about how our patients development seems as though it was arrested 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Can be two reasons for this- (1) substance use (2) effects of toxic stress that many of our patients have experienced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This has a direct impact on our interactions with our patients- even when caring for adults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2483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FF951-A309-E44C-9208-40992C9FF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65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</a:rPr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AD52B-E67E-7A45-A58E-A6425D0C2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</a:rPr>
              <a:t>17 </a:t>
            </a:r>
            <a:r>
              <a:rPr lang="en-US" dirty="0" err="1">
                <a:latin typeface="Franklin Gothic Medium" panose="020B0603020102020204" pitchFamily="34" charset="0"/>
              </a:rPr>
              <a:t>yo</a:t>
            </a:r>
            <a:r>
              <a:rPr lang="en-US" dirty="0">
                <a:latin typeface="Franklin Gothic Medium" panose="020B0603020102020204" pitchFamily="34" charset="0"/>
              </a:rPr>
              <a:t> male with mother with history of HIV and substance use, referred from mother’s primary care provider 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Referred to CATALYST program as a way to prevent development of problematic substance use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</a:rPr>
              <a:t>Meets with social worker for therapy and adolescent provider primary care and prevention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1266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19" y="1475806"/>
            <a:ext cx="6168627" cy="4765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DBD3C-5BAE-0E47-8D51-04E6B62BB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2" y="350048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Adolescence and young adulthood is a key developmental period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B7451-B02F-DB4A-9C43-667156C4B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32" y="2256494"/>
            <a:ext cx="3937121" cy="2909182"/>
          </a:xfr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Transitional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Decision making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Identity exploration, search for self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Increased autonomy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04908" y="6509250"/>
            <a:ext cx="26420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4444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Image credit: </a:t>
            </a:r>
            <a:r>
              <a:rPr lang="en-US" sz="1200" dirty="0" err="1">
                <a:solidFill>
                  <a:srgbClr val="44444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Kellam</a:t>
            </a:r>
            <a:r>
              <a:rPr lang="en-US" sz="1200" dirty="0">
                <a:solidFill>
                  <a:srgbClr val="44444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 &amp; </a:t>
            </a:r>
            <a:r>
              <a:rPr lang="en-US" sz="1200" dirty="0" err="1">
                <a:solidFill>
                  <a:srgbClr val="44444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Rebok</a:t>
            </a:r>
            <a:r>
              <a:rPr lang="en-US" sz="1200" dirty="0">
                <a:solidFill>
                  <a:srgbClr val="44444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, 1992</a:t>
            </a:r>
            <a:endParaRPr lang="en-US" sz="1200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8351" y="1181100"/>
            <a:ext cx="2706749" cy="5059971"/>
          </a:xfrm>
          <a:prstGeom prst="rect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9647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14849-8CE4-9546-A4C4-404B028DF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30" y="1919289"/>
            <a:ext cx="6313714" cy="3567112"/>
          </a:xfrm>
          <a:solidFill>
            <a:srgbClr val="7266BA"/>
          </a:solidFill>
          <a:ln>
            <a:solidFill>
              <a:srgbClr val="7266B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 – this is also the time that adolescents are taking more risks, are impulsive…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opportunity to avoid effects of substance use if we can help teens abstain or decrease use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CDBD3C-5BAE-0E47-8D51-04E6B62BB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2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Increased risk-taking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1830" y="6509250"/>
            <a:ext cx="3549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Steinberg </a:t>
            </a:r>
            <a:r>
              <a:rPr lang="en-US" sz="1200" i="1" dirty="0">
                <a:latin typeface="Franklin Gothic Medium" panose="020B0603020102020204" pitchFamily="34" charset="0"/>
                <a:cs typeface="Arial" panose="020B0604020202020204" pitchFamily="34" charset="0"/>
              </a:rPr>
              <a:t>Dev Rev </a:t>
            </a:r>
            <a:r>
              <a:rPr lang="en-US" sz="1200" dirty="0">
                <a:latin typeface="Franklin Gothic Medium" panose="020B0603020102020204" pitchFamily="34" charset="0"/>
                <a:cs typeface="Arial" panose="020B0604020202020204" pitchFamily="34" charset="0"/>
              </a:rPr>
              <a:t>2008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269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3B2EC-979C-8C48-A4A6-B4911D6F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28" y="19870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Why do we care? </a:t>
            </a:r>
          </a:p>
        </p:txBody>
      </p:sp>
    </p:spTree>
    <p:extLst>
      <p:ext uri="{BB962C8B-B14F-4D97-AF65-F5344CB8AC3E}">
        <p14:creationId xmlns:p14="http://schemas.microsoft.com/office/powerpoint/2010/main" val="687939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0146-353D-E047-ABDB-6B3B62710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61" y="500062"/>
            <a:ext cx="10515600" cy="1325563"/>
          </a:xfrm>
        </p:spPr>
        <p:txBody>
          <a:bodyPr/>
          <a:lstStyle/>
          <a:p>
            <a:r>
              <a:rPr lang="en-US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Early Onset Matters!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98F02-A639-0140-934E-5A59FCD39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8891"/>
            <a:ext cx="10515600" cy="4351338"/>
          </a:xfrm>
        </p:spPr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  <a:cs typeface="Arial" panose="020B0604020202020204" pitchFamily="34" charset="0"/>
              </a:rPr>
              <a:t>Both for development of substance use disorders AND</a:t>
            </a:r>
          </a:p>
          <a:p>
            <a:endParaRPr lang="en-US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Franklin Gothic Medium" panose="020B0603020102020204" pitchFamily="34" charset="0"/>
                <a:cs typeface="Arial" panose="020B0604020202020204" pitchFamily="34" charset="0"/>
              </a:rPr>
              <a:t>Because youth who use alcohol and other drugs engage in other risky behaviors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258" y="5952355"/>
            <a:ext cx="12015782" cy="864701"/>
            <a:chOff x="79258" y="5952355"/>
            <a:chExt cx="12015782" cy="864701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364C17E4-7FBC-6740-8936-C12AD90193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" t="3800" r="6824" b="4428"/>
            <a:stretch/>
          </p:blipFill>
          <p:spPr bwMode="auto">
            <a:xfrm>
              <a:off x="79258" y="5953381"/>
              <a:ext cx="682415" cy="8328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19850" b="20240"/>
            <a:stretch/>
          </p:blipFill>
          <p:spPr>
            <a:xfrm>
              <a:off x="785954" y="6270562"/>
              <a:ext cx="843632" cy="54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14640" b="20373"/>
            <a:stretch/>
          </p:blipFill>
          <p:spPr>
            <a:xfrm>
              <a:off x="828339" y="5952355"/>
              <a:ext cx="995269" cy="3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249F8DD8-BE01-9747-8676-27E0075E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146" y="5952355"/>
              <a:ext cx="833894" cy="83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9301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18459</TotalTime>
  <Words>1634</Words>
  <Application>Microsoft Macintosh PowerPoint</Application>
  <PresentationFormat>Widescreen</PresentationFormat>
  <Paragraphs>196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ＭＳ Ｐゴシック</vt:lpstr>
      <vt:lpstr>Osaka</vt:lpstr>
      <vt:lpstr>Arial</vt:lpstr>
      <vt:lpstr>Calibri</vt:lpstr>
      <vt:lpstr>Calibri Light</vt:lpstr>
      <vt:lpstr>Franklin Gothic Medium</vt:lpstr>
      <vt:lpstr>Mangal</vt:lpstr>
      <vt:lpstr>msgothic</vt:lpstr>
      <vt:lpstr>Wingdings</vt:lpstr>
      <vt:lpstr>Office Theme</vt:lpstr>
      <vt:lpstr>Adolescents, Young Adults, and Pregnancy</vt:lpstr>
      <vt:lpstr>Disclosure Information </vt:lpstr>
      <vt:lpstr>Why are we talking about this? </vt:lpstr>
      <vt:lpstr>Learning Objectives</vt:lpstr>
      <vt:lpstr>Case 1</vt:lpstr>
      <vt:lpstr>Adolescence and young adulthood is a key developmental period</vt:lpstr>
      <vt:lpstr>Increased risk-taking</vt:lpstr>
      <vt:lpstr>Why do we care? </vt:lpstr>
      <vt:lpstr>Early Onset Matters!</vt:lpstr>
      <vt:lpstr>Long term consequences</vt:lpstr>
      <vt:lpstr>Long term consequences</vt:lpstr>
      <vt:lpstr>PowerPoint Presentation</vt:lpstr>
      <vt:lpstr>Long-term consequences</vt:lpstr>
      <vt:lpstr>Long term consequences</vt:lpstr>
      <vt:lpstr>PowerPoint Presentation</vt:lpstr>
      <vt:lpstr>PowerPoint Presentation</vt:lpstr>
      <vt:lpstr>Short term consequences</vt:lpstr>
      <vt:lpstr>Prevalence of Hep C rising </vt:lpstr>
      <vt:lpstr>Increasing prevalence of infective endocarditis</vt:lpstr>
      <vt:lpstr>Overall drug use among teens and young adults</vt:lpstr>
      <vt:lpstr>Trends in alcohol use</vt:lpstr>
      <vt:lpstr>Trends in marijuana use</vt:lpstr>
      <vt:lpstr>Trends in other substance use </vt:lpstr>
      <vt:lpstr>PowerPoint Presentation</vt:lpstr>
      <vt:lpstr>PowerPoint Presentation</vt:lpstr>
      <vt:lpstr>PowerPoint Presentation</vt:lpstr>
      <vt:lpstr>Take home points</vt:lpstr>
      <vt:lpstr>Case 2</vt:lpstr>
      <vt:lpstr>Adolescents and young adults have poor access to addiction care </vt:lpstr>
      <vt:lpstr>Should Youth Receive Meds…?</vt:lpstr>
      <vt:lpstr>Disparities in Access Based on Age</vt:lpstr>
      <vt:lpstr>Barriers and opportunities for care</vt:lpstr>
      <vt:lpstr>Prevalence of adverse childhood experiences</vt:lpstr>
      <vt:lpstr>PowerPoint Presentation</vt:lpstr>
      <vt:lpstr>What does history of adverse experiences mean for our treatment plans? </vt:lpstr>
      <vt:lpstr>Take home points</vt:lpstr>
      <vt:lpstr>Drug use and pregnancy</vt:lpstr>
      <vt:lpstr>Criminalization of pregnancy and drug use </vt:lpstr>
      <vt:lpstr>PowerPoint Presentation</vt:lpstr>
      <vt:lpstr>OUD during pregnancy has quadrupled</vt:lpstr>
      <vt:lpstr>Overdose risk dependent on treatment status</vt:lpstr>
      <vt:lpstr>PowerPoint Presentation</vt:lpstr>
      <vt:lpstr>PowerPoint Presentation</vt:lpstr>
      <vt:lpstr>What should I tell my patients? </vt:lpstr>
      <vt:lpstr>Models of care for pregnant women </vt:lpstr>
      <vt:lpstr>Acknowledgments</vt:lpstr>
      <vt:lpstr>NAS incidence by payer</vt:lpstr>
      <vt:lpstr>Treatment options for NAS</vt:lpstr>
      <vt:lpstr>What is toxic stress?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Everything you need to know about adolescent and emerging adult substance use</dc:title>
  <dc:creator>Sarah Bagley</dc:creator>
  <cp:lastModifiedBy>Sarah Bagley</cp:lastModifiedBy>
  <cp:revision>109</cp:revision>
  <dcterms:created xsi:type="dcterms:W3CDTF">2018-03-12T11:15:00Z</dcterms:created>
  <dcterms:modified xsi:type="dcterms:W3CDTF">2019-05-01T11:26:44Z</dcterms:modified>
</cp:coreProperties>
</file>