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287" r:id="rId4"/>
    <p:sldId id="258" r:id="rId5"/>
    <p:sldId id="273" r:id="rId6"/>
    <p:sldId id="263" r:id="rId7"/>
    <p:sldId id="264" r:id="rId8"/>
    <p:sldId id="272" r:id="rId9"/>
    <p:sldId id="276" r:id="rId10"/>
    <p:sldId id="261" r:id="rId11"/>
    <p:sldId id="269" r:id="rId12"/>
    <p:sldId id="278" r:id="rId13"/>
    <p:sldId id="259" r:id="rId14"/>
    <p:sldId id="266" r:id="rId15"/>
    <p:sldId id="286" r:id="rId16"/>
    <p:sldId id="277" r:id="rId17"/>
    <p:sldId id="260" r:id="rId18"/>
    <p:sldId id="267" r:id="rId19"/>
    <p:sldId id="289" r:id="rId20"/>
    <p:sldId id="290" r:id="rId21"/>
    <p:sldId id="288" r:id="rId22"/>
    <p:sldId id="281" r:id="rId23"/>
    <p:sldId id="284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4301" autoAdjust="0"/>
  </p:normalViewPr>
  <p:slideViewPr>
    <p:cSldViewPr>
      <p:cViewPr varScale="1">
        <p:scale>
          <a:sx n="97" d="100"/>
          <a:sy n="97" d="100"/>
        </p:scale>
        <p:origin x="20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1D6D2-2F23-4C03-B56B-A83140FED29B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28D0-D40A-4BB7-AFEB-C9B1AF00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8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30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2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to switch gears for</a:t>
            </a:r>
            <a:r>
              <a:rPr lang="en-US" baseline="0" dirty="0"/>
              <a:t> the last few minutes and talk about recovery support services- this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is recovery- we</a:t>
            </a:r>
            <a:r>
              <a:rPr lang="en-US" baseline="0" dirty="0"/>
              <a:t> have been talking about different substances while we have been here- medically focused- and that’s good because that is what we are trained to do- however, addiction is a complicated disease and really requires a holistic approach- that means that there are other supports that patients and families will see out that are outside the traditional treatment system- </a:t>
            </a:r>
            <a:r>
              <a:rPr lang="en-US" dirty="0"/>
              <a:t>A process of change through which individuals improve their health and wellness, live a self-directed life, and strive to reach their full potential.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7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easy to go through- this is simply setting up the talk- </a:t>
            </a:r>
          </a:p>
          <a:p>
            <a:endParaRPr lang="en-US" dirty="0"/>
          </a:p>
          <a:p>
            <a:r>
              <a:rPr lang="en-US" dirty="0"/>
              <a:t>What is important is</a:t>
            </a:r>
            <a:r>
              <a:rPr lang="en-US" baseline="0" dirty="0"/>
              <a:t> to be clear that AA, MHG are not treatment- they are support services- </a:t>
            </a:r>
          </a:p>
          <a:p>
            <a:r>
              <a:rPr lang="en-US" baseline="0" dirty="0"/>
              <a:t>Can be a helpful teaching tool though because many patients do access them </a:t>
            </a:r>
          </a:p>
          <a:p>
            <a:endParaRPr lang="en-US" baseline="0" dirty="0"/>
          </a:p>
          <a:p>
            <a:r>
              <a:rPr lang="en-US" baseline="0" dirty="0"/>
              <a:t>Today we have two goals, one is to help you understand this topic but then also prepare you for going to a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3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Alcoholic</a:t>
            </a:r>
            <a:r>
              <a:rPr lang="en-US" baseline="0" dirty="0"/>
              <a:t> Anonymous is probably the best known group- so we will spend some time talking about what it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6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this</a:t>
            </a:r>
            <a:r>
              <a:rPr lang="en-US" baseline="0" dirty="0"/>
              <a:t> is not treatment, there are identifiable therapeutic elements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what as a visitor you can go to and what we will be going to as a group </a:t>
            </a:r>
          </a:p>
          <a:p>
            <a:r>
              <a:rPr lang="en-US" dirty="0"/>
              <a:t>Describe how you can find this out </a:t>
            </a:r>
          </a:p>
          <a:p>
            <a:endParaRPr lang="en-US" dirty="0"/>
          </a:p>
          <a:p>
            <a:r>
              <a:rPr lang="en-US" dirty="0"/>
              <a:t>For this </a:t>
            </a:r>
            <a:r>
              <a:rPr lang="en-US" dirty="0" err="1"/>
              <a:t>grou</a:t>
            </a:r>
            <a:r>
              <a:rPr lang="en-US" dirty="0"/>
              <a:t>- we are having you go</a:t>
            </a:r>
            <a:r>
              <a:rPr lang="en-US" baseline="0" dirty="0"/>
              <a:t> to XX kind of meetings, we would recommend that if you were trying to organize this for a group of your chiefs that you would do the same-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8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1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specifically how you can do this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6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to what Marlene</a:t>
            </a:r>
            <a:r>
              <a:rPr lang="en-US" baseline="0" dirty="0"/>
              <a:t> and Melissa </a:t>
            </a:r>
            <a:r>
              <a:rPr lang="en-US" dirty="0"/>
              <a:t>by coming down</a:t>
            </a:r>
            <a:r>
              <a:rPr lang="en-US" baseline="0" dirty="0"/>
              <a:t> a couple of weeks ago to make sure that everything else was done </a:t>
            </a:r>
            <a:r>
              <a:rPr lang="en-US" dirty="0"/>
              <a:t>has done in setting this</a:t>
            </a:r>
            <a:r>
              <a:rPr lang="en-US" baseline="0" dirty="0"/>
              <a:t>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8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8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1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1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9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5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0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7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3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5D29-644A-4B25-9112-4BAE00CC175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7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0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4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 to Mutual Support Organizations and Recovery Support Services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Sarah Bagley, MD</a:t>
            </a:r>
          </a:p>
          <a:p>
            <a:r>
              <a:rPr lang="en-US" b="1" dirty="0"/>
              <a:t>Director, CATALYST Clinic</a:t>
            </a:r>
          </a:p>
          <a:p>
            <a:r>
              <a:rPr lang="en-US" b="1" dirty="0"/>
              <a:t>Boston Medical Center</a:t>
            </a:r>
          </a:p>
          <a:p>
            <a:r>
              <a:rPr lang="en-US" b="1" dirty="0"/>
              <a:t>Assistant Professor of Medicine and Pediatrics</a:t>
            </a:r>
          </a:p>
          <a:p>
            <a:r>
              <a:rPr lang="en-US" b="1" dirty="0"/>
              <a:t>Boston University School of Medicine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78412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1481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15000" y="140056"/>
            <a:ext cx="3278188" cy="60007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We encourage you to use these slides when teaching. If you do, please cite this source and note any changes made.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- The Immersion Training in Addiction Medicine Programs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15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Research has shown that: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9591137"/>
              </p:ext>
            </p:extLst>
          </p:nvPr>
        </p:nvGraphicFramePr>
        <p:xfrm>
          <a:off x="5061656" y="1651000"/>
          <a:ext cx="4018844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Chart" r:id="rId7" imgW="4572034" imgH="5143584" progId="MSGraph.Chart.8">
                  <p:embed followColorScheme="full"/>
                </p:oleObj>
              </mc:Choice>
              <mc:Fallback>
                <p:oleObj name="Chart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1656" y="1651000"/>
                        <a:ext cx="4018844" cy="452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524000"/>
            <a:ext cx="4343400" cy="4876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AA attendance can reduce health care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Longer and more intensive AA involvement leads to better outcomes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Mechanism of effectiveness varies by gender, age and addiction severity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All of the above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156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AA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Challenging to study- usually prospective, longitudinal studies occurring in treatment settings</a:t>
            </a:r>
          </a:p>
          <a:p>
            <a:r>
              <a:rPr lang="en-US" dirty="0"/>
              <a:t>Healthcare professionals can impact level of affiliation (Humphreys et al, 2004)</a:t>
            </a:r>
          </a:p>
          <a:p>
            <a:r>
              <a:rPr lang="en-US" dirty="0"/>
              <a:t>Cost-effective: attendance at MHG may lead to increased cost savings because of lower treatment costs (Kelly et al, 2009)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of Effectiveness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Self-efficacy, increased coping skills, maintain motivation for recovery over time, and adaptive changes in social networks (Kelly et al, 2009)</a:t>
            </a:r>
          </a:p>
          <a:p>
            <a:r>
              <a:rPr lang="en-US" dirty="0"/>
              <a:t>Increased spirituality shown to also have benefit especially for people with severe disease  (Kelly, 2016) </a:t>
            </a:r>
          </a:p>
          <a:p>
            <a:r>
              <a:rPr lang="en-US" dirty="0"/>
              <a:t>Individuals benefit in different ways based on gender, age, and addiction severity (Kelly, 2016)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89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 have referred a patient to Alcoholics Anonymous or Narcotics Anonymous.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74907587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2286000"/>
            <a:ext cx="2971800" cy="3886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Never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Once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2-5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6-10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11-25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26+ times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736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Referring a Patient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 access to list of local meetings, download app to find local meetings (for NA)</a:t>
            </a:r>
          </a:p>
          <a:p>
            <a:r>
              <a:rPr lang="en-US" dirty="0"/>
              <a:t>Encourage attending with a friend/family member and trying multiple meetings </a:t>
            </a:r>
          </a:p>
          <a:p>
            <a:r>
              <a:rPr lang="en-US" dirty="0"/>
              <a:t>Help choose among different types and locations of meetings (speaker, discussion, beginners’)</a:t>
            </a:r>
          </a:p>
          <a:p>
            <a:r>
              <a:rPr lang="en-US" dirty="0"/>
              <a:t>Talk about possible conflicts</a:t>
            </a:r>
          </a:p>
          <a:p>
            <a:pPr lvl="1"/>
            <a:r>
              <a:rPr lang="en-US" dirty="0"/>
              <a:t>Religion </a:t>
            </a:r>
          </a:p>
          <a:p>
            <a:pPr lvl="1"/>
            <a:r>
              <a:rPr lang="en-US" dirty="0"/>
              <a:t>Medications</a:t>
            </a:r>
          </a:p>
          <a:p>
            <a:pPr lvl="1"/>
            <a:r>
              <a:rPr lang="en-US" dirty="0"/>
              <a:t>Powerlessness</a:t>
            </a:r>
          </a:p>
          <a:p>
            <a:endParaRPr lang="en-US" dirty="0"/>
          </a:p>
        </p:txBody>
      </p:sp>
      <p:pic>
        <p:nvPicPr>
          <p:cNvPr id="5" name="Picture 4" descr="Screenshot 2016-04-24 23.17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14800"/>
            <a:ext cx="257954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22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6-04-24 23.13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900"/>
            <a:ext cx="9144000" cy="46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9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Provider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Individuals who have sponsors and work the steps tend to do better in their recovery. </a:t>
            </a:r>
          </a:p>
          <a:p>
            <a:endParaRPr lang="en-US" dirty="0"/>
          </a:p>
          <a:p>
            <a:r>
              <a:rPr lang="en-US" dirty="0"/>
              <a:t>Important to ask patients if they have a sponsor and if they are working the steps. </a:t>
            </a:r>
          </a:p>
          <a:p>
            <a:endParaRPr lang="en-US" dirty="0"/>
          </a:p>
          <a:p>
            <a:r>
              <a:rPr lang="en-US" dirty="0"/>
              <a:t>Possible to find a temporary sponsor in the beginning if not ready to commit. </a:t>
            </a:r>
          </a:p>
        </p:txBody>
      </p:sp>
    </p:spTree>
    <p:extLst>
      <p:ext uri="{BB962C8B-B14F-4D97-AF65-F5344CB8AC3E}">
        <p14:creationId xmlns:p14="http://schemas.microsoft.com/office/powerpoint/2010/main" val="152860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My primary concern about referring patients to Alcoholics Anonymous and Narcotics Anonymous is: 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69675257"/>
              </p:ext>
            </p:extLst>
          </p:nvPr>
        </p:nvGraphicFramePr>
        <p:xfrm>
          <a:off x="5029200" y="2236786"/>
          <a:ext cx="4051300" cy="455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29200" y="2236786"/>
                        <a:ext cx="4051300" cy="455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2057400"/>
            <a:ext cx="43434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I don’t know much about the programs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The programs are too religious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The programs emphasize that members are powerless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I am not concerned about referring patients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3047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Attending a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Contact: look up local AA website, call central service for more information </a:t>
            </a:r>
          </a:p>
          <a:p>
            <a:endParaRPr lang="en-US" dirty="0"/>
          </a:p>
          <a:p>
            <a:r>
              <a:rPr lang="en-US" dirty="0"/>
              <a:t>Attend only “open” meetings</a:t>
            </a:r>
          </a:p>
          <a:p>
            <a:endParaRPr lang="en-US" dirty="0"/>
          </a:p>
          <a:p>
            <a:r>
              <a:rPr lang="en-US" dirty="0"/>
              <a:t>Be honest and direct, introduce yourself to greeter if at door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44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4F286-6B11-364E-B9E9-ABCB14D6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Attending a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F99D7-C12D-1D49-9F54-D7C832D5F7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confidentiality</a:t>
            </a:r>
          </a:p>
          <a:p>
            <a:endParaRPr lang="en-US" dirty="0"/>
          </a:p>
          <a:p>
            <a:r>
              <a:rPr lang="en-US" dirty="0"/>
              <a:t>Feel free to join in prayer or closing ceremony</a:t>
            </a:r>
          </a:p>
          <a:p>
            <a:endParaRPr lang="en-US" dirty="0"/>
          </a:p>
          <a:p>
            <a:r>
              <a:rPr lang="en-US" dirty="0"/>
              <a:t>Give a few dollars if you feel comfortable</a:t>
            </a:r>
          </a:p>
          <a:p>
            <a:endParaRPr lang="en-US" dirty="0"/>
          </a:p>
          <a:p>
            <a:r>
              <a:rPr lang="en-US" dirty="0"/>
              <a:t>No note taking</a:t>
            </a:r>
          </a:p>
        </p:txBody>
      </p:sp>
    </p:spTree>
    <p:extLst>
      <p:ext uri="{BB962C8B-B14F-4D97-AF65-F5344CB8AC3E}">
        <p14:creationId xmlns:p14="http://schemas.microsoft.com/office/powerpoint/2010/main" val="210562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the session, learners will be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the value of offering mutual support organizations as part of a “menu of options”.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Understand the differences between the various types of 12-step meetings.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List at least 4 guidelines for visitors attending a meeting of a mutual support 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33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6D21-3242-164B-8240-DE0FF93E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script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3693D-393E-BB4A-B4F8-3A1A72AE36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“Hi, my name is X. We are group of physicians who are taking a course to learn about addiction so we can do a better job taking care of our patients. We understand that since this is an open meeting, it’s ok for us to attend. We really appreciate the chance to be here.”</a:t>
            </a:r>
          </a:p>
        </p:txBody>
      </p:sp>
    </p:spTree>
    <p:extLst>
      <p:ext uri="{BB962C8B-B14F-4D97-AF65-F5344CB8AC3E}">
        <p14:creationId xmlns:p14="http://schemas.microsoft.com/office/powerpoint/2010/main" val="3558823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the session, learners will be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the value of offering mutual support organizations as part of a “menu of options”.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Understand the differences between the various types of 12-step meetings.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List at least 4 guidelines for visitors attending a meeting of a mutual support 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96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Support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Recovery Support Services delivered by peers through formal structures, special roles, in various and settings (coaches, centers, schools, drop-in centers)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40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 for Peer Recovery Support Services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Recent systematic review identified 9 studies and found that overall, peer support appears to have positive effect on substance use outcomes</a:t>
            </a:r>
          </a:p>
          <a:p>
            <a:endParaRPr lang="en-US" dirty="0"/>
          </a:p>
          <a:p>
            <a:r>
              <a:rPr lang="en-US" dirty="0"/>
              <a:t>Limited, weak data – varying definitions of peer support, lack of RCTs and comparison groups</a:t>
            </a:r>
          </a:p>
          <a:p>
            <a:endParaRPr lang="en-US" dirty="0"/>
          </a:p>
          <a:p>
            <a:r>
              <a:rPr lang="en-US" dirty="0"/>
              <a:t>More evidence needed to determine training, dose, context and effectiveness among target populations</a:t>
            </a:r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Bassuk</a:t>
            </a:r>
            <a:r>
              <a:rPr lang="en-US" sz="2000" dirty="0"/>
              <a:t> EL et al</a:t>
            </a:r>
            <a:r>
              <a:rPr lang="en-US" sz="2000" i="1" dirty="0"/>
              <a:t>. JSAT </a:t>
            </a:r>
            <a:r>
              <a:rPr lang="en-US" sz="2000" dirty="0"/>
              <a:t>2016; 63:1-9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7953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Recovery?</a:t>
            </a:r>
          </a:p>
        </p:txBody>
      </p:sp>
      <p:pic>
        <p:nvPicPr>
          <p:cNvPr id="4" name="Picture 3" descr="Screenshot 2016-04-25 12.03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0" y="0"/>
            <a:ext cx="602596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5363" y="647663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SAMHSA, 2012</a:t>
            </a:r>
          </a:p>
        </p:txBody>
      </p:sp>
    </p:spTree>
    <p:extLst>
      <p:ext uri="{BB962C8B-B14F-4D97-AF65-F5344CB8AC3E}">
        <p14:creationId xmlns:p14="http://schemas.microsoft.com/office/powerpoint/2010/main" val="126517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 have attended an Alcoholics Anonymous or Narcotics Anonymous meeting in the past.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2622683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2209800"/>
            <a:ext cx="30480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Never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Once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2-5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6-10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11-25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26+ times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0257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Offering Mutual Support Organizations as Part of “Menu of Options”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Addiction treatment should be individualized</a:t>
            </a:r>
          </a:p>
          <a:p>
            <a:endParaRPr lang="en-US" dirty="0"/>
          </a:p>
          <a:p>
            <a:r>
              <a:rPr lang="en-US" dirty="0"/>
              <a:t>Not possible to predict which combination of treatment will be effective on patient level</a:t>
            </a:r>
          </a:p>
          <a:p>
            <a:endParaRPr lang="en-US" dirty="0"/>
          </a:p>
          <a:p>
            <a:r>
              <a:rPr lang="en-US" dirty="0"/>
              <a:t>MSOs are the umbrella term referring to when &gt;2 people meet and provide support to each other and are not formal treatment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Alcoholics Anonymous?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Anonymous fellowship of members with a desire to stop drinking</a:t>
            </a:r>
          </a:p>
          <a:p>
            <a:r>
              <a:rPr lang="en-US" dirty="0"/>
              <a:t>Founded in 1939 by Bill W. and Dr. Bob: reaching out to others to help stay sober</a:t>
            </a:r>
          </a:p>
          <a:p>
            <a:r>
              <a:rPr lang="en-US" dirty="0"/>
              <a:t>No central governing body</a:t>
            </a:r>
          </a:p>
          <a:p>
            <a:r>
              <a:rPr lang="en-US" dirty="0"/>
              <a:t>Similar groups: Narcotics Anonymous, Overeaters Anonymous, and Al-Anon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3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242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12 Steps: spiritual basis/necessary actions (principles)</a:t>
            </a:r>
          </a:p>
          <a:p>
            <a:r>
              <a:rPr lang="en-US" dirty="0"/>
              <a:t>12 Traditions: guidelines for meetings</a:t>
            </a:r>
          </a:p>
          <a:p>
            <a:r>
              <a:rPr lang="en-US" dirty="0"/>
              <a:t>Sponsorship</a:t>
            </a:r>
          </a:p>
          <a:p>
            <a:r>
              <a:rPr lang="en-US" dirty="0"/>
              <a:t>Sober environment of meetings</a:t>
            </a:r>
          </a:p>
          <a:p>
            <a:r>
              <a:rPr lang="en-US" dirty="0"/>
              <a:t>Forum for telling story with no judgment</a:t>
            </a:r>
          </a:p>
          <a:p>
            <a:r>
              <a:rPr lang="en-US" dirty="0"/>
              <a:t>Anniversaries</a:t>
            </a:r>
          </a:p>
          <a:p>
            <a:r>
              <a:rPr lang="en-US" dirty="0"/>
              <a:t>Slogans</a:t>
            </a:r>
          </a:p>
          <a:p>
            <a:r>
              <a:rPr lang="en-US" dirty="0"/>
              <a:t>Potential for social network outside of meetings</a:t>
            </a:r>
          </a:p>
        </p:txBody>
      </p:sp>
      <p:pic>
        <p:nvPicPr>
          <p:cNvPr id="4" name="Picture 3" descr="Screenshot 2016-04-24 23.15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803"/>
            <a:ext cx="1447800" cy="15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4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/>
              <a:t>Admitting lack over control over addiction </a:t>
            </a:r>
          </a:p>
          <a:p>
            <a:r>
              <a:rPr lang="en-US" dirty="0"/>
              <a:t>Recognition that higher power can give strength to achieve sobriety</a:t>
            </a:r>
          </a:p>
          <a:p>
            <a:r>
              <a:rPr lang="en-US" dirty="0"/>
              <a:t>Examining past mistakes</a:t>
            </a:r>
          </a:p>
          <a:p>
            <a:r>
              <a:rPr lang="en-US" dirty="0"/>
              <a:t>Making amends</a:t>
            </a:r>
          </a:p>
          <a:p>
            <a:r>
              <a:rPr lang="en-US" dirty="0"/>
              <a:t>Learning to live new life with new code</a:t>
            </a:r>
          </a:p>
          <a:p>
            <a:r>
              <a:rPr lang="en-US" dirty="0"/>
              <a:t>Helping others</a:t>
            </a:r>
          </a:p>
        </p:txBody>
      </p:sp>
    </p:spTree>
    <p:extLst>
      <p:ext uri="{BB962C8B-B14F-4D97-AF65-F5344CB8AC3E}">
        <p14:creationId xmlns:p14="http://schemas.microsoft.com/office/powerpoint/2010/main" val="314553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Open, closed</a:t>
            </a:r>
          </a:p>
          <a:p>
            <a:r>
              <a:rPr lang="en-US" dirty="0"/>
              <a:t>Mixed, men-only, women-only, young peoples’</a:t>
            </a:r>
          </a:p>
          <a:p>
            <a:r>
              <a:rPr lang="en-US" dirty="0"/>
              <a:t>Speakers, Big Book, Step Study, Discussion </a:t>
            </a:r>
          </a:p>
          <a:p>
            <a:r>
              <a:rPr lang="en-US" dirty="0"/>
              <a:t>Smoking, non-smoking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06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PPVERSION" val="14.0"/>
  <p:tag name="DELIMITERS" val="3.1"/>
  <p:tag name="TASKPANEKEY" val="d79edfd0-3690-4be4-a088-b992686cbb53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PVERSION" val="5"/>
  <p:tag name="TPFULLVERSION" val="5.2.1.3179"/>
  <p:tag name="PPTVERSION" val="14"/>
  <p:tag name="TPOS" val="2"/>
  <p:tag name="WASPOLLED" val="91B1DB67A3684FA29B385347B06BA5C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7"/>
  <p:tag name="FONTSIZE" val="32"/>
  <p:tag name="BULLETTYPE" val="ppBulletArabicPeriod"/>
  <p:tag name="ANSWERTEXT" val="Never&#10;Once&#10;2-5 times &#10;6-10 times &#10;11-25 times &#10;26+ times "/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F9119F38C24B538B8C7C503951F450"/>
  <p:tag name="SLIDEID" val="13F9119F38C24B538B8C7C503951F45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y primary concern about referring patients to Alcoholics Anonymous and Narcotics Anonymous is: "/>
  <p:tag name="ANSWERSALIAS" val="I don’t know much about the programs|smicln|The programs are too religious|smicln|The programs emphasize that members are powerless|smicln|I am not concerned about referring patients"/>
  <p:tag name="VALUES" val="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F8A7BAEE0084580904472970938E6D7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BC7A9ADF3E44B2889BB0C3EDC007A7&lt;/guid&gt;&#10;            &lt;repollguid&gt;E7D9DC58DA60481E8089D4F6B5445EC6&lt;/repollguid&gt;&#10;            &lt;sourceid&gt;1F4C8FD29ADB421C9C576BCE86A1E579&lt;/sourceid&gt;&#10;            &lt;questiontext&gt;My primary concern about referring patients to Alcoholics Anonymous and Narcotics Anonymous is: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35E4EA7151846538D1620C01E509AF8&lt;/guid&gt;&#10;                    &lt;answertext&gt;I don’t know much about the programs &lt;/answertext&gt;&#10;                    &lt;valuetype&gt;0&lt;/valuetype&gt;&#10;                &lt;/answer&gt;&#10;                &lt;answer&gt;&#10;                    &lt;guid&gt;739E127369A4449787B2BFA98C6275A7&lt;/guid&gt;&#10;                    &lt;answertext&gt;The programs are too religious &lt;/answertext&gt;&#10;                    &lt;valuetype&gt;0&lt;/valuetype&gt;&#10;                &lt;/answer&gt;&#10;                &lt;answer&gt;&#10;                    &lt;guid&gt;922F68F099A7461DAED424B19587B839&lt;/guid&gt;&#10;                    &lt;answertext&gt;The programs emphasize that members are powerless &lt;/answertext&gt;&#10;                    &lt;valuetype&gt;0&lt;/valuetype&gt;&#10;                &lt;/answer&gt;&#10;                &lt;answer&gt;&#10;                    &lt;guid&gt;BE41FCFB6E8A42A0A616D2CB9CEB8D36&lt;/guid&gt;&#10;                    &lt;answertext&gt;I am not concerned about referring patients&lt;/answertext&gt;&#10;                    &lt;valuetype&gt;0&lt;/valuetype&gt;&#10;                &lt;/answer&gt;&#10;            &lt;/answers&gt;&#10;        &lt;/multichoice&gt;&#10;    &lt;/questions&gt;&#10;&lt;/questionlist&gt;"/>
  <p:tag name="RESULTS" val="My primary concern about referring patients to Alcoholics Anonymous and Narcotics Anonymous is: [;crlf;]32[;]36[;]32[;]False[;]0[;][;crlf;]3.03125[;]4[;]1.35748791431084[;]1.8427734375[;crlf;]9[;]0[;]I don’t know much about the programs1[;]I don’t know much about the programs[;][;crlf;]2[;]0[;]The programs are too religious2[;]The programs are too religious[;][;crlf;]0[;]0[;]The programs emphasize that members are powerless3[;]The programs emphasize that members are powerless[;][;crlf;]21[;]0[;]I am not concerned about referring patients4[;]I am not concerned about referring patients[;]"/>
  <p:tag name="HASRESULTS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61"/>
  <p:tag name="FONTSIZE" val="28"/>
  <p:tag name="BULLETTYPE" val="ppBulletArabicPeriod"/>
  <p:tag name="ANSWERTEXT" val="I don’t know much about the programs&#10;The programs are too religious&#10;The programs emphasize that members are powerless&#10;I am not concerned about referring patients"/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E948AC51CDB4EEBACCEC683537E2ECD"/>
  <p:tag name="SLIDEID" val="DE948AC51CDB4EEBACCEC683537E2EC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 have attended an Alcoholics Anonymous or Narcotics Anonymous meeting in the past. "/>
  <p:tag name="ANSWERSALIAS" val="Never|smicln|Once|smicln|2-5 times |smicln|6-10 times |smicln|11-25 times |smicln|26+ times "/>
  <p:tag name="VALUES" val="No Value|smicln|No Value|smicln|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EA9C46E488B4BB9BD5041BDF34F7C2D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4DC0FB2E3C4ED8AE3BFB5405BBA4F0&lt;/guid&gt;&#10;            &lt;repollguid&gt;C05F2AAEC2DB4AD6BF38AC8E4873BE5A&lt;/repollguid&gt;&#10;            &lt;sourceid&gt;F175625D8CE94799985C4FBF65923F09&lt;/sourceid&gt;&#10;            &lt;questiontext&gt;I have attended an Alcoholics Anonymous or Narcotics Anonymous meeting in the past.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A5F28A01DFB437F89388C8CABBE5CE9&lt;/guid&gt;&#10;                    &lt;answertext&gt;Never &lt;/answertext&gt;&#10;                    &lt;valuetype&gt;0&lt;/valuetype&gt;&#10;                &lt;/answer&gt;&#10;                &lt;answer&gt;&#10;                    &lt;guid&gt;F24B0703F74346D6B9E920363F20500A&lt;/guid&gt;&#10;                    &lt;answertext&gt;Once &lt;/answertext&gt;&#10;                    &lt;valuetype&gt;0&lt;/valuetype&gt;&#10;                &lt;/answer&gt;&#10;                &lt;answer&gt;&#10;                    &lt;guid&gt;544D6CB68ADB4F6C81CA196C12BD7E57&lt;/guid&gt;&#10;                    &lt;answertext&gt;2-5 times  &lt;/answertext&gt;&#10;                    &lt;valuetype&gt;0&lt;/valuetype&gt;&#10;                &lt;/answer&gt;&#10;                &lt;answer&gt;&#10;                    &lt;guid&gt;19F43B9554E34E0383F8C110A9D50495&lt;/guid&gt;&#10;                    &lt;answertext&gt;6-10 times  &lt;/answertext&gt;&#10;                    &lt;valuetype&gt;0&lt;/valuetype&gt;&#10;                &lt;/answer&gt;&#10;                &lt;answer&gt;&#10;                    &lt;guid&gt;A4EE3FDDC1A84AB9867BE24DB1BC24A6&lt;/guid&gt;&#10;                    &lt;answertext&gt;11-25 times  &lt;/answertext&gt;&#10;                    &lt;valuetype&gt;0&lt;/valuetype&gt;&#10;                &lt;/answer&gt;&#10;                &lt;answer&gt;&#10;                    &lt;guid&gt;CDB5C80C86304FEFB4CC1F8C71264D32&lt;/guid&gt;&#10;                    &lt;answertext&gt;26+ times &lt;/answertext&gt;&#10;                    &lt;valuetype&gt;0&lt;/valuetype&gt;&#10;                &lt;/answer&gt;&#10;            &lt;/answers&gt;&#10;        &lt;/multichoice&gt;&#10;    &lt;/questions&gt;&#10;&lt;/questionlist&gt;"/>
  <p:tag name="RESULTS" val="I have attended an Alcoholics Anonymous or Narcotics Anonymous meeting in the past. [;crlf;]35[;]35[;]35[;]False[;]0[;][;crlf;]2[;]2[;]0.956182887467515[;]0.914285714285714[;crlf;]13[;]0[;]Never1[;]Never[;][;crlf;]11[;]0[;]Once2[;]Once[;][;crlf;]10[;]0[;]2-5 times 3[;]2-5 times [;][;crlf;]0[;]0[;]6-10 times 4[;]6-10 times [;][;crlf;]1[;]0[;]11-25 times 5[;]11-25 times [;][;crlf;]0[;]0[;]26+ times 6[;]26+ times 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7"/>
  <p:tag name="FONTSIZE" val="32"/>
  <p:tag name="BULLETTYPE" val="ppBulletArabicPeriod"/>
  <p:tag name="ANSWERTEXT" val="Never&#10;Once&#10;2-5 times &#10;6-10 times &#10;11-25 times &#10;26+ times "/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D82DD87E22F445A87B7B6A3D024D9DC"/>
  <p:tag name="SLIDEID" val="9D82DD87E22F445A87B7B6A3D024D9D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Research has shown that: "/>
  <p:tag name="ANSWERSALIAS" val="AA attendance can reduce health care costs|smicln|Longer and more intensive AA involvement leads to better outcomes|smicln|Professional addiction treatment plus AA is superior to professional addiction treatment alone  |smicln|All of the above"/>
  <p:tag name="VALUES" val="No Value|smicln|In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A160D70C6D24E28813C232EF39E5C50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DDA50314674DBFBBFA8238D1FC44B8&lt;/guid&gt;&#10;            &lt;repollguid&gt;C2435CE64A7C43F7979A30D899991037&lt;/repollguid&gt;&#10;            &lt;sourceid&gt;59050FCF7F0149B08E50FE77FCED28F1&lt;/sourceid&gt;&#10;            &lt;questiontext&gt;Research has shown that: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98639C4C718466D8EC602EB85D27899&lt;/guid&gt;&#10;                    &lt;answertext&gt;AA attendance can reduce health care costs &lt;/answertext&gt;&#10;                    &lt;valuetype&gt;0&lt;/valuetype&gt;&#10;                &lt;/answer&gt;&#10;                &lt;answer&gt;&#10;                    &lt;guid&gt;045C7FC44A9C4EAD918F5F61704F4EC4&lt;/guid&gt;&#10;                    &lt;answertext&gt;Longer and more intensive AA involvement leads to better outcomes &lt;/answertext&gt;&#10;                    &lt;valuetype&gt;-1&lt;/valuetype&gt;&#10;                &lt;/answer&gt;&#10;                &lt;answer&gt;&#10;                    &lt;guid&gt;0600F6161D8046D994F8D2CE8F388A89&lt;/guid&gt;&#10;                    &lt;answertext&gt;Professional addiction treatment plus AA is superior to professional addiction treatment alone   &lt;/answertext&gt;&#10;                    &lt;valuetype&gt;-1&lt;/valuetype&gt;&#10;                &lt;/answer&gt;&#10;                &lt;answer&gt;&#10;                    &lt;guid&gt;ACB23A2529944B2EBBB93EC2D39BA604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RESULTS" val="Research has shown that: [;crlf;]28[;]36[;]28[;]False[;]0[;][;crlf;]3.92857142857143[;]4[;]0.371153744479045[;]0.137755102040816[;crlf;]0[;]0[;]AA attendance can reduce health care costs1[;]AA attendance can reduce health care costs[;][;crlf;]1[;]-1[;]Longer and more intensive AA involvement leads to better outcomes2[;]Longer and more intensive AA involvement leads to better outcomes[;][;crlf;]0[;]-1[;]Professional addiction treatment plus AA is superior to professional addiction treatment alone  3[;]Professional addiction treatment plus AA is superior to professional addiction treatment alone  [;][;crlf;]27[;]-1[;]All of the above4[;]All of the above[;]"/>
  <p:tag name="HASRESULTS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22"/>
  <p:tag name="FONTSIZE" val="26"/>
  <p:tag name="BULLETTYPE" val="ppBulletArabicPeriod"/>
  <p:tag name="ANSWERTEXT" val="AA attendance can reduce health care costs&#10;Longer and more intensive AA involvement leads to better outcomes&#10;Professional addiction treatment plus AA is superior to professional addiction treatment alone  &#10;All of the above"/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8B26965CF9241BFBB502A41EF412A72"/>
  <p:tag name="SLIDEID" val="D8B26965CF9241BFBB502A41EF412A7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 have referred a patient to Alcoholics Anonymous or Narcotics Anonymous. "/>
  <p:tag name="ANSWERSALIAS" val="Never|smicln|Once|smicln|2-5 times |smicln|6-10 times |smicln|11-25 times |smicln|26+ times "/>
  <p:tag name="VALUES" val="No Value|smicln|No Value|smicln|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932E681D3744F1AA5B9B1EE7E6C3D9D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A6228BD3CC42139B21ACA15CA742BE&lt;/guid&gt;&#10;            &lt;repollguid&gt;58B94CBB2D604B25A983DD7BA3088296&lt;/repollguid&gt;&#10;            &lt;sourceid&gt;8CF324DE3FC34D4794A68605D5341CF0&lt;/sourceid&gt;&#10;            &lt;questiontext&gt;I have referred a patient to Alcoholics Anonymous or Narcotics Anonymous.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D13F54AF4264E11A6973F5385943572&lt;/guid&gt;&#10;                    &lt;answertext&gt;Never &lt;/answertext&gt;&#10;                    &lt;valuetype&gt;0&lt;/valuetype&gt;&#10;                &lt;/answer&gt;&#10;                &lt;answer&gt;&#10;                    &lt;guid&gt;4213B15B6ED741E4A7CBFD40E5B05472&lt;/guid&gt;&#10;                    &lt;answertext&gt;Once &lt;/answertext&gt;&#10;                    &lt;valuetype&gt;0&lt;/valuetype&gt;&#10;                &lt;/answer&gt;&#10;                &lt;answer&gt;&#10;                    &lt;guid&gt;3289F20719954521B374FB737AA21E24&lt;/guid&gt;&#10;                    &lt;answertext&gt;2-5 times  &lt;/answertext&gt;&#10;                    &lt;valuetype&gt;0&lt;/valuetype&gt;&#10;                &lt;/answer&gt;&#10;                &lt;answer&gt;&#10;                    &lt;guid&gt;76EB369D533E4BBEA1429F20714D0A10&lt;/guid&gt;&#10;                    &lt;answertext&gt;6-10 times  &lt;/answertext&gt;&#10;                    &lt;valuetype&gt;0&lt;/valuetype&gt;&#10;                &lt;/answer&gt;&#10;                &lt;answer&gt;&#10;                    &lt;guid&gt;C5E779C0086445A7969D0F514AC180FD&lt;/guid&gt;&#10;                    &lt;answertext&gt;11-25 times  &lt;/answertext&gt;&#10;                    &lt;valuetype&gt;0&lt;/valuetype&gt;&#10;                &lt;/answer&gt;&#10;                &lt;answer&gt;&#10;                    &lt;guid&gt;D65AF8B4FB6A4534A5EDAC0FFFD3B371&lt;/guid&gt;&#10;                    &lt;answertext&gt;26+ times &lt;/answertext&gt;&#10;                    &lt;valuetype&gt;0&lt;/valuetype&gt;&#10;                &lt;/answer&gt;&#10;            &lt;/answers&gt;&#10;        &lt;/multichoice&gt;&#10;    &lt;/questions&gt;&#10;&lt;/questionlist&gt;"/>
  <p:tag name="RESULTS" val="I have referred a patient to Alcoholics Anonymous or Narcotics Anonymous. [;crlf;]34[;]36[;]34[;]False[;]0[;][;crlf;]3.47058823529412[;]3[;]1.81877939220474[;]3.30795847750865[;crlf;]8[;]0[;]Never1[;]Never[;][;crlf;]3[;]0[;]Once2[;]Once[;][;crlf;]7[;]0[;]2-5 times 3[;]2-5 times [;][;crlf;]3[;]0[;]6-10 times 4[;]6-10 times [;][;crlf;]7[;]0[;]11-25 times 5[;]11-25 times [;][;crlf;]6[;]0[;]26+ times 6[;]26+ times [;]"/>
  <p:tag name="HASRESULT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11553</TotalTime>
  <Words>1278</Words>
  <Application>Microsoft Macintosh PowerPoint</Application>
  <PresentationFormat>On-screen Show (4:3)</PresentationFormat>
  <Paragraphs>160</Paragraphs>
  <Slides>23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MS PGothic</vt:lpstr>
      <vt:lpstr>Arial</vt:lpstr>
      <vt:lpstr>Calibri</vt:lpstr>
      <vt:lpstr>Office Theme</vt:lpstr>
      <vt:lpstr>Chart</vt:lpstr>
      <vt:lpstr>Introduction to Mutual Support Organizations and Recovery Support Services </vt:lpstr>
      <vt:lpstr>Learning Objectives</vt:lpstr>
      <vt:lpstr>What is Recovery?</vt:lpstr>
      <vt:lpstr>I have attended an Alcoholics Anonymous or Narcotics Anonymous meeting in the past. </vt:lpstr>
      <vt:lpstr>Offering Mutual Support Organizations as Part of “Menu of Options”</vt:lpstr>
      <vt:lpstr>What is Alcoholics Anonymous?</vt:lpstr>
      <vt:lpstr>Therapeutic Elements</vt:lpstr>
      <vt:lpstr>Process</vt:lpstr>
      <vt:lpstr>Kinds of Meetings</vt:lpstr>
      <vt:lpstr>Research has shown that: </vt:lpstr>
      <vt:lpstr>Effectiveness of AA</vt:lpstr>
      <vt:lpstr>Mechanisms of Effectiveness</vt:lpstr>
      <vt:lpstr>I have referred a patient to Alcoholics Anonymous or Narcotics Anonymous. </vt:lpstr>
      <vt:lpstr>Referring a Patient</vt:lpstr>
      <vt:lpstr>PowerPoint Presentation</vt:lpstr>
      <vt:lpstr>Role of Provider</vt:lpstr>
      <vt:lpstr>My primary concern about referring patients to Alcoholics Anonymous and Narcotics Anonymous is: </vt:lpstr>
      <vt:lpstr>Attending a Meeting</vt:lpstr>
      <vt:lpstr>Attending a meeting</vt:lpstr>
      <vt:lpstr>Suggested script</vt:lpstr>
      <vt:lpstr>Learning Objectives</vt:lpstr>
      <vt:lpstr>Recovery Support Services</vt:lpstr>
      <vt:lpstr>Evidence for Peer Recovery Support Services </vt:lpstr>
    </vt:vector>
  </TitlesOfParts>
  <Company>Boston Medical Center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12-Step Meetings (AA/NA) Orientation</dc:title>
  <dc:creator>Brittany Carney</dc:creator>
  <cp:lastModifiedBy>Sarah Bagley</cp:lastModifiedBy>
  <cp:revision>82</cp:revision>
  <cp:lastPrinted>2016-04-25T16:30:46Z</cp:lastPrinted>
  <dcterms:created xsi:type="dcterms:W3CDTF">2013-04-26T14:16:19Z</dcterms:created>
  <dcterms:modified xsi:type="dcterms:W3CDTF">2019-04-29T23:47:58Z</dcterms:modified>
</cp:coreProperties>
</file>