
<file path=[Content_Types].xml><?xml version="1.0" encoding="utf-8"?>
<Types xmlns="http://schemas.openxmlformats.org/package/2006/content-types">
  <Default Extension="png" ContentType="image/png"/>
  <Default Extension="jpeg" ContentType="image/jpeg"/>
  <Default Extension="wmf" ContentType="image/x-wmf"/>
  <Default Extension="mov" ContentType="video/quicktime"/>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Lst>
  <p:notesMasterIdLst>
    <p:notesMasterId r:id="rId44"/>
  </p:notesMasterIdLst>
  <p:sldIdLst>
    <p:sldId id="348" r:id="rId3"/>
    <p:sldId id="261" r:id="rId4"/>
    <p:sldId id="262" r:id="rId5"/>
    <p:sldId id="347" r:id="rId6"/>
    <p:sldId id="274" r:id="rId7"/>
    <p:sldId id="275" r:id="rId8"/>
    <p:sldId id="276" r:id="rId9"/>
    <p:sldId id="277" r:id="rId10"/>
    <p:sldId id="279" r:id="rId11"/>
    <p:sldId id="281" r:id="rId12"/>
    <p:sldId id="282" r:id="rId13"/>
    <p:sldId id="283" r:id="rId14"/>
    <p:sldId id="284" r:id="rId15"/>
    <p:sldId id="285" r:id="rId16"/>
    <p:sldId id="327" r:id="rId17"/>
    <p:sldId id="287" r:id="rId18"/>
    <p:sldId id="288" r:id="rId19"/>
    <p:sldId id="289" r:id="rId20"/>
    <p:sldId id="290" r:id="rId21"/>
    <p:sldId id="291" r:id="rId22"/>
    <p:sldId id="353" r:id="rId23"/>
    <p:sldId id="292" r:id="rId24"/>
    <p:sldId id="355" r:id="rId25"/>
    <p:sldId id="293" r:id="rId26"/>
    <p:sldId id="356" r:id="rId27"/>
    <p:sldId id="357" r:id="rId28"/>
    <p:sldId id="358" r:id="rId29"/>
    <p:sldId id="360" r:id="rId30"/>
    <p:sldId id="294" r:id="rId31"/>
    <p:sldId id="361" r:id="rId32"/>
    <p:sldId id="304" r:id="rId33"/>
    <p:sldId id="306" r:id="rId34"/>
    <p:sldId id="307" r:id="rId35"/>
    <p:sldId id="308" r:id="rId36"/>
    <p:sldId id="349" r:id="rId37"/>
    <p:sldId id="350" r:id="rId38"/>
    <p:sldId id="351" r:id="rId39"/>
    <p:sldId id="362" r:id="rId40"/>
    <p:sldId id="312" r:id="rId41"/>
    <p:sldId id="314" r:id="rId42"/>
    <p:sldId id="35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4A5B"/>
    <a:srgbClr val="FFFF00"/>
    <a:srgbClr val="9223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90"/>
      </p:cViewPr>
      <p:guideLst>
        <p:guide orient="horz" pos="2160"/>
        <p:guide pos="3840"/>
      </p:guideLst>
    </p:cSldViewPr>
  </p:slideViewPr>
  <p:notesTextViewPr>
    <p:cViewPr>
      <p:scale>
        <a:sx n="1" d="1"/>
        <a:sy n="1" d="1"/>
      </p:scale>
      <p:origin x="0" y="0"/>
    </p:cViewPr>
  </p:notesTextViewPr>
  <p:sorterViewPr>
    <p:cViewPr>
      <p:scale>
        <a:sx n="100" d="100"/>
        <a:sy n="100" d="100"/>
      </p:scale>
      <p:origin x="0" y="-163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bg1"/>
                </a:solidFill>
              </a:defRPr>
            </a:pPr>
            <a:r>
              <a:rPr lang="en-US" dirty="0" err="1">
                <a:latin typeface="Calibri" panose="020F0502020204030204" pitchFamily="34" charset="0"/>
              </a:rPr>
              <a:t>Opiod</a:t>
            </a:r>
            <a:r>
              <a:rPr lang="en-US" dirty="0">
                <a:latin typeface="Calibri" panose="020F0502020204030204" pitchFamily="34" charset="0"/>
              </a:rPr>
              <a:t> RX</a:t>
            </a:r>
          </a:p>
        </c:rich>
      </c:tx>
      <c:layout/>
      <c:overlay val="0"/>
    </c:title>
    <c:autoTitleDeleted val="0"/>
    <c:plotArea>
      <c:layout/>
      <c:lineChart>
        <c:grouping val="standard"/>
        <c:varyColors val="0"/>
        <c:ser>
          <c:idx val="0"/>
          <c:order val="0"/>
          <c:tx>
            <c:strRef>
              <c:f>Sheet1!$B$1</c:f>
              <c:strCache>
                <c:ptCount val="1"/>
                <c:pt idx="0">
                  <c:v>Opiod RX</c:v>
                </c:pt>
              </c:strCache>
            </c:strRef>
          </c:tx>
          <c:spPr>
            <a:ln w="101600">
              <a:solidFill>
                <a:srgbClr val="E31837"/>
              </a:solidFill>
            </a:ln>
          </c:spPr>
          <c:marker>
            <c:symbol val="none"/>
          </c:marker>
          <c:cat>
            <c:numRef>
              <c:f>Sheet1!$A$2:$A$27</c:f>
              <c:numCache>
                <c:formatCode>General</c:formatCode>
                <c:ptCount val="26"/>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numCache>
            </c:numRef>
          </c:cat>
          <c:val>
            <c:numRef>
              <c:f>Sheet1!$B$2:$B$27</c:f>
              <c:numCache>
                <c:formatCode>General</c:formatCode>
                <c:ptCount val="26"/>
                <c:pt idx="0">
                  <c:v>107.26</c:v>
                </c:pt>
                <c:pt idx="1">
                  <c:v>113.12</c:v>
                </c:pt>
                <c:pt idx="2">
                  <c:v>116.95</c:v>
                </c:pt>
                <c:pt idx="3">
                  <c:v>125.38</c:v>
                </c:pt>
                <c:pt idx="4">
                  <c:v>133.38</c:v>
                </c:pt>
                <c:pt idx="5">
                  <c:v>138.9</c:v>
                </c:pt>
                <c:pt idx="6">
                  <c:v>148.93</c:v>
                </c:pt>
                <c:pt idx="7">
                  <c:v>160.9</c:v>
                </c:pt>
                <c:pt idx="8">
                  <c:v>172.46</c:v>
                </c:pt>
                <c:pt idx="9">
                  <c:v>188.62</c:v>
                </c:pt>
                <c:pt idx="10">
                  <c:v>193.89</c:v>
                </c:pt>
                <c:pt idx="11">
                  <c:v>203.33</c:v>
                </c:pt>
                <c:pt idx="12">
                  <c:v>214.57</c:v>
                </c:pt>
                <c:pt idx="13">
                  <c:v>225.27</c:v>
                </c:pt>
                <c:pt idx="14">
                  <c:v>238.96</c:v>
                </c:pt>
                <c:pt idx="15">
                  <c:v>250.78</c:v>
                </c:pt>
                <c:pt idx="16">
                  <c:v>261.95</c:v>
                </c:pt>
                <c:pt idx="17">
                  <c:v>266.99</c:v>
                </c:pt>
                <c:pt idx="18">
                  <c:v>273.29000000000002</c:v>
                </c:pt>
                <c:pt idx="19">
                  <c:v>274.14</c:v>
                </c:pt>
                <c:pt idx="20">
                  <c:v>277.29000000000002</c:v>
                </c:pt>
                <c:pt idx="21">
                  <c:v>270.06</c:v>
                </c:pt>
                <c:pt idx="22">
                  <c:v>264.07</c:v>
                </c:pt>
                <c:pt idx="23">
                  <c:v>246.22</c:v>
                </c:pt>
                <c:pt idx="24">
                  <c:v>238.98</c:v>
                </c:pt>
                <c:pt idx="25">
                  <c:v>230</c:v>
                </c:pt>
              </c:numCache>
            </c:numRef>
          </c:val>
          <c:smooth val="0"/>
        </c:ser>
        <c:dLbls>
          <c:showLegendKey val="0"/>
          <c:showVal val="0"/>
          <c:showCatName val="0"/>
          <c:showSerName val="0"/>
          <c:showPercent val="0"/>
          <c:showBubbleSize val="0"/>
        </c:dLbls>
        <c:smooth val="0"/>
        <c:axId val="366232856"/>
        <c:axId val="366233248"/>
      </c:lineChart>
      <c:catAx>
        <c:axId val="366232856"/>
        <c:scaling>
          <c:orientation val="minMax"/>
        </c:scaling>
        <c:delete val="0"/>
        <c:axPos val="b"/>
        <c:numFmt formatCode="General" sourceLinked="1"/>
        <c:majorTickMark val="out"/>
        <c:minorTickMark val="none"/>
        <c:tickLblPos val="nextTo"/>
        <c:spPr>
          <a:ln w="28575">
            <a:solidFill>
              <a:schemeClr val="tx1"/>
            </a:solidFill>
          </a:ln>
        </c:spPr>
        <c:txPr>
          <a:bodyPr/>
          <a:lstStyle/>
          <a:p>
            <a:pPr>
              <a:defRPr sz="1600" b="1"/>
            </a:pPr>
            <a:endParaRPr lang="en-US"/>
          </a:p>
        </c:txPr>
        <c:crossAx val="366233248"/>
        <c:crosses val="autoZero"/>
        <c:auto val="1"/>
        <c:lblAlgn val="ctr"/>
        <c:lblOffset val="100"/>
        <c:noMultiLvlLbl val="0"/>
      </c:catAx>
      <c:valAx>
        <c:axId val="366233248"/>
        <c:scaling>
          <c:orientation val="minMax"/>
        </c:scaling>
        <c:delete val="0"/>
        <c:axPos val="l"/>
        <c:numFmt formatCode="General" sourceLinked="1"/>
        <c:majorTickMark val="out"/>
        <c:minorTickMark val="none"/>
        <c:tickLblPos val="nextTo"/>
        <c:spPr>
          <a:ln w="28575">
            <a:solidFill>
              <a:schemeClr val="tx1"/>
            </a:solidFill>
          </a:ln>
        </c:spPr>
        <c:txPr>
          <a:bodyPr/>
          <a:lstStyle/>
          <a:p>
            <a:pPr>
              <a:defRPr b="1"/>
            </a:pPr>
            <a:endParaRPr lang="en-US"/>
          </a:p>
        </c:txPr>
        <c:crossAx val="36623285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783F7-F770-4A33-AFE8-F5A993615EA1}" type="datetimeFigureOut">
              <a:rPr lang="en-US" smtClean="0"/>
              <a:t>4/30/2019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D947C-4DFC-4513-82FE-0310479CB859}" type="slidenum">
              <a:rPr lang="en-US" smtClean="0"/>
              <a:t>‹#›</a:t>
            </a:fld>
            <a:endParaRPr lang="en-US"/>
          </a:p>
        </p:txBody>
      </p:sp>
    </p:spTree>
    <p:extLst>
      <p:ext uri="{BB962C8B-B14F-4D97-AF65-F5344CB8AC3E}">
        <p14:creationId xmlns:p14="http://schemas.microsoft.com/office/powerpoint/2010/main" val="343561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Opioid Prescribing Declining Since 2010</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What’s interesting to note is looking at opioid prescribing over time, and really starting in the 1990s, we saw a dramatic increase in opioid prescribing.  And there’s a lot of reasons for this.  However, you can see that around 2010-2011, we saw a leveling off, and those are the green bars, to the point now where we’re seeing a gradual decrease, both in opioid prescribing, as well as the red line, which shows a decrease in morphine milligram equivalents.  That is, we’re prescribing less opioids, and we’re prescribing less high-dose opioids.  Now, the reason for this is, is it more judicious prescribing, or is it more fearful prescribing?  It’s unclear.  The bottom line is we are prescribing less opioids.  However, you can notice that we’re still not even close to where we were in the 1990s.</a:t>
            </a:r>
            <a:endParaRPr lang="en-US" dirty="0"/>
          </a:p>
        </p:txBody>
      </p:sp>
      <p:sp>
        <p:nvSpPr>
          <p:cNvPr id="4" name="Slide Number Placeholder 3"/>
          <p:cNvSpPr>
            <a:spLocks noGrp="1"/>
          </p:cNvSpPr>
          <p:nvPr>
            <p:ph type="sldNum" sz="quarter" idx="10"/>
          </p:nvPr>
        </p:nvSpPr>
        <p:spPr/>
        <p:txBody>
          <a:bodyPr/>
          <a:lstStyle/>
          <a:p>
            <a:fld id="{AA512509-11B4-4BA1-B19F-289DAEBCD71A}" type="slidenum">
              <a:rPr lang="en-US" smtClean="0"/>
              <a:t>4</a:t>
            </a:fld>
            <a:endParaRPr lang="en-US"/>
          </a:p>
        </p:txBody>
      </p:sp>
    </p:spTree>
    <p:extLst>
      <p:ext uri="{BB962C8B-B14F-4D97-AF65-F5344CB8AC3E}">
        <p14:creationId xmlns:p14="http://schemas.microsoft.com/office/powerpoint/2010/main" val="3050723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A4F65F-7C89-4949-855D-E7C90EEA797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821651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685800" y="1143000"/>
            <a:ext cx="5486400" cy="3086100"/>
          </a:xfrm>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Calibri" pitchFamily="34" charset="0"/>
                <a:ea typeface="MS PGothic" pitchFamily="34" charset="-128"/>
              </a:defRPr>
            </a:lvl1pPr>
            <a:lvl2pPr marL="735288" indent="-281965" defTabSz="914437">
              <a:defRPr sz="2400">
                <a:solidFill>
                  <a:schemeClr val="tx1"/>
                </a:solidFill>
                <a:latin typeface="Calibri" pitchFamily="34" charset="0"/>
                <a:ea typeface="MS PGothic" pitchFamily="34" charset="-128"/>
              </a:defRPr>
            </a:lvl2pPr>
            <a:lvl3pPr marL="1129415" indent="-224325" defTabSz="914437">
              <a:defRPr sz="2400">
                <a:solidFill>
                  <a:schemeClr val="tx1"/>
                </a:solidFill>
                <a:latin typeface="Calibri" pitchFamily="34" charset="0"/>
                <a:ea typeface="MS PGothic" pitchFamily="34" charset="-128"/>
              </a:defRPr>
            </a:lvl3pPr>
            <a:lvl4pPr marL="1582739" indent="-224325" defTabSz="914437">
              <a:defRPr sz="2400">
                <a:solidFill>
                  <a:schemeClr val="tx1"/>
                </a:solidFill>
                <a:latin typeface="Calibri" pitchFamily="34" charset="0"/>
                <a:ea typeface="MS PGothic" pitchFamily="34" charset="-128"/>
              </a:defRPr>
            </a:lvl4pPr>
            <a:lvl5pPr marL="2037620" indent="-224325" defTabSz="914437">
              <a:defRPr sz="2400">
                <a:solidFill>
                  <a:schemeClr val="tx1"/>
                </a:solidFill>
                <a:latin typeface="Calibri" pitchFamily="34" charset="0"/>
                <a:ea typeface="MS PGothic" pitchFamily="34" charset="-128"/>
              </a:defRPr>
            </a:lvl5pPr>
            <a:lvl6pPr marL="2486271"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6pPr>
            <a:lvl7pPr marL="2934921"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7pPr>
            <a:lvl8pPr marL="3383571"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8pPr>
            <a:lvl9pPr marL="3832222"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E1AF72D0-AC0E-4D2D-9844-8ED77D15D6BD}" type="slidenum">
              <a:rPr lang="en-US" altLang="en-US" sz="1300">
                <a:solidFill>
                  <a:srgbClr val="000000"/>
                </a:solidFill>
              </a:rPr>
              <a:pPr/>
              <a:t>35</a:t>
            </a:fld>
            <a:endParaRPr lang="en-US" altLang="en-US" sz="1300">
              <a:solidFill>
                <a:srgbClr val="000000"/>
              </a:solidFill>
            </a:endParaRPr>
          </a:p>
        </p:txBody>
      </p:sp>
    </p:spTree>
    <p:extLst>
      <p:ext uri="{BB962C8B-B14F-4D97-AF65-F5344CB8AC3E}">
        <p14:creationId xmlns:p14="http://schemas.microsoft.com/office/powerpoint/2010/main" val="1404302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685800" y="1143000"/>
            <a:ext cx="5486400" cy="3086100"/>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Through the next three clinical presentations, will elucidate how to determine when opioid analgesics are indicated, how to assess for opioid misuse risk, how to talk to patients about opioid risks and benefits, and how to monitor and manage patients on long-term opioid therapy.</a:t>
            </a:r>
          </a:p>
          <a:p>
            <a:pPr eaLnBrk="1" hangingPunct="1">
              <a:spcBef>
                <a:spcPct val="0"/>
              </a:spcBef>
            </a:pPr>
            <a:endParaRPr lang="en-US" alt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Calibri" pitchFamily="34" charset="0"/>
                <a:ea typeface="MS PGothic" pitchFamily="34" charset="-128"/>
              </a:defRPr>
            </a:lvl1pPr>
            <a:lvl2pPr marL="735288" indent="-281965" defTabSz="914437">
              <a:defRPr sz="2400">
                <a:solidFill>
                  <a:schemeClr val="tx1"/>
                </a:solidFill>
                <a:latin typeface="Calibri" pitchFamily="34" charset="0"/>
                <a:ea typeface="MS PGothic" pitchFamily="34" charset="-128"/>
              </a:defRPr>
            </a:lvl2pPr>
            <a:lvl3pPr marL="1129415" indent="-224325" defTabSz="914437">
              <a:defRPr sz="2400">
                <a:solidFill>
                  <a:schemeClr val="tx1"/>
                </a:solidFill>
                <a:latin typeface="Calibri" pitchFamily="34" charset="0"/>
                <a:ea typeface="MS PGothic" pitchFamily="34" charset="-128"/>
              </a:defRPr>
            </a:lvl3pPr>
            <a:lvl4pPr marL="1582739" indent="-224325" defTabSz="914437">
              <a:defRPr sz="2400">
                <a:solidFill>
                  <a:schemeClr val="tx1"/>
                </a:solidFill>
                <a:latin typeface="Calibri" pitchFamily="34" charset="0"/>
                <a:ea typeface="MS PGothic" pitchFamily="34" charset="-128"/>
              </a:defRPr>
            </a:lvl4pPr>
            <a:lvl5pPr marL="2037620" indent="-224325" defTabSz="914437">
              <a:defRPr sz="2400">
                <a:solidFill>
                  <a:schemeClr val="tx1"/>
                </a:solidFill>
                <a:latin typeface="Calibri" pitchFamily="34" charset="0"/>
                <a:ea typeface="MS PGothic" pitchFamily="34" charset="-128"/>
              </a:defRPr>
            </a:lvl5pPr>
            <a:lvl6pPr marL="2486271"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6pPr>
            <a:lvl7pPr marL="2934921"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7pPr>
            <a:lvl8pPr marL="3383571"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8pPr>
            <a:lvl9pPr marL="3832222"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AECE0116-7858-41A8-9E59-9E6FF487C5A9}" type="slidenum">
              <a:rPr lang="en-US" altLang="en-US" sz="1300">
                <a:solidFill>
                  <a:srgbClr val="000000"/>
                </a:solidFill>
              </a:rPr>
              <a:pPr/>
              <a:t>37</a:t>
            </a:fld>
            <a:endParaRPr lang="en-US" altLang="en-US" sz="1300">
              <a:solidFill>
                <a:srgbClr val="000000"/>
              </a:solidFill>
            </a:endParaRPr>
          </a:p>
        </p:txBody>
      </p:sp>
    </p:spTree>
    <p:extLst>
      <p:ext uri="{BB962C8B-B14F-4D97-AF65-F5344CB8AC3E}">
        <p14:creationId xmlns:p14="http://schemas.microsoft.com/office/powerpoint/2010/main" val="515084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685800" y="1143000"/>
            <a:ext cx="5486400" cy="3086100"/>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Through the next three clinical presentations, will elucidate how to determine when opioid analgesics are indicated, how to assess for opioid misuse risk, how to talk to patients about opioid risks and benefits, and how to monitor and manage patients on long-term opioid therapy.</a:t>
            </a:r>
          </a:p>
          <a:p>
            <a:pPr eaLnBrk="1" hangingPunct="1">
              <a:spcBef>
                <a:spcPct val="0"/>
              </a:spcBef>
            </a:pPr>
            <a:endParaRPr lang="en-US" alt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Calibri" pitchFamily="34" charset="0"/>
                <a:ea typeface="MS PGothic" pitchFamily="34" charset="-128"/>
              </a:defRPr>
            </a:lvl1pPr>
            <a:lvl2pPr marL="729057" indent="-280406" defTabSz="914437">
              <a:defRPr sz="2400">
                <a:solidFill>
                  <a:schemeClr val="tx1"/>
                </a:solidFill>
                <a:latin typeface="Calibri" pitchFamily="34" charset="0"/>
                <a:ea typeface="MS PGothic" pitchFamily="34" charset="-128"/>
              </a:defRPr>
            </a:lvl2pPr>
            <a:lvl3pPr marL="1121626" indent="-224325" defTabSz="914437">
              <a:defRPr sz="2400">
                <a:solidFill>
                  <a:schemeClr val="tx1"/>
                </a:solidFill>
                <a:latin typeface="Calibri" pitchFamily="34" charset="0"/>
                <a:ea typeface="MS PGothic" pitchFamily="34" charset="-128"/>
              </a:defRPr>
            </a:lvl3pPr>
            <a:lvl4pPr marL="1570276" indent="-224325" defTabSz="914437">
              <a:defRPr sz="2400">
                <a:solidFill>
                  <a:schemeClr val="tx1"/>
                </a:solidFill>
                <a:latin typeface="Calibri" pitchFamily="34" charset="0"/>
                <a:ea typeface="MS PGothic" pitchFamily="34" charset="-128"/>
              </a:defRPr>
            </a:lvl4pPr>
            <a:lvl5pPr marL="2018927" indent="-224325" defTabSz="914437">
              <a:defRPr sz="2400">
                <a:solidFill>
                  <a:schemeClr val="tx1"/>
                </a:solidFill>
                <a:latin typeface="Calibri" pitchFamily="34" charset="0"/>
                <a:ea typeface="MS PGothic" pitchFamily="34" charset="-128"/>
              </a:defRPr>
            </a:lvl5pPr>
            <a:lvl6pPr marL="2467577"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6pPr>
            <a:lvl7pPr marL="2916227"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7pPr>
            <a:lvl8pPr marL="3364878"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8pPr>
            <a:lvl9pPr marL="3813528"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87A0833F-0EF4-4CD8-87F7-51C8A96985BE}" type="slidenum">
              <a:rPr lang="en-US" altLang="en-US" sz="1300"/>
              <a:pPr/>
              <a:t>38</a:t>
            </a:fld>
            <a:endParaRPr lang="en-US" altLang="en-US" sz="1300"/>
          </a:p>
        </p:txBody>
      </p:sp>
    </p:spTree>
    <p:extLst>
      <p:ext uri="{BB962C8B-B14F-4D97-AF65-F5344CB8AC3E}">
        <p14:creationId xmlns:p14="http://schemas.microsoft.com/office/powerpoint/2010/main" val="2551494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Opioid Efficacy for Chronic Pain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good are opioids for chronic pain?  What is the efficacy for chronic pain?  Now, this is different than acute pain, and I would argue that the efficacy for acute pain is probably 100 percent effective.  For someone who comes in with a femur fracture, we would never withhold an opioid, because we assume that they’ll be some efficacy.  There may be variability in terms of how much relief somebody gets, but we wouldn’t withhold it from someone with severe pain like that.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chronic pain, it’s completely different.  We’ve already talked about it as being more like a chronic disease.  Well, lately, in the past year, we’ve had a couple of meta-analyses that have looked at opioids versus placebo for chronic pain.  Unfortunately, these studies only evaluate for up to three to six months, and follow-up.  So, we don’t have long-term studies, but in these short-term studies for chronic pain, they show that opioids were statistically significantly better, but with a small improvement in pain, and function, versus placebo.  And when they compared opioids versus non-opioids, unfortunately, these studies were low to moderate quality, they showed that both were similar in terms of benefits.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was a study that looked comparatively between opioids, and non-opioids.  It was a randomized clinical trial that found that opioids were not superior to non-opioids for improving musculoskeletal pain-related function over 12 months, so a long-term outcome.  However, an important limitation is that only 5 percent of those that were randomized actually entered into the study.  So, what that tells me is that someone who’s willing to enter into a study where they could be randomized to an opioid or non-opioid that they seem to do equally well on either one.  What happens to that 95 percent who said, “I don’t want to be entered into the study?”  It’s unclear.  Two longer-term follow-up studies, up to about a year, found that 44.3 percent of individuals on chronic opioids for chronic pain had at least 50 percent pain relief.  So, it’s not zero percent; it’s not 100 percent.  So, it’s around 50 percent of individuals on opioids for chronic pain will get adequate pain relief.</a:t>
            </a:r>
          </a:p>
          <a:p>
            <a:endParaRPr lang="en-US" dirty="0"/>
          </a:p>
        </p:txBody>
      </p:sp>
      <p:sp>
        <p:nvSpPr>
          <p:cNvPr id="4" name="Slide Number Placeholder 3"/>
          <p:cNvSpPr>
            <a:spLocks noGrp="1"/>
          </p:cNvSpPr>
          <p:nvPr>
            <p:ph type="sldNum" sz="quarter" idx="10"/>
          </p:nvPr>
        </p:nvSpPr>
        <p:spPr/>
        <p:txBody>
          <a:bodyPr/>
          <a:lstStyle/>
          <a:p>
            <a:fld id="{AA512509-11B4-4BA1-B19F-289DAEBCD71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37890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Multidimensional Care for Chronic Pain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think it’s important to take a multidimensional care approach.  And as you can see on this slide, it really starts in the middle with self-care, teaching patients to pace themselves, and care for themselves.  And there are lots of apps, and online programs that patients can interact with to learn about self-care, and that our goals include restoring function, reducing pain, improving quality of life, and cultivate well-being.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how do we do that?  Well, we can use physical modalities:  Exercise, manual therapies, certainly cycle behavior therapies, CBT, cognitive behavioral therapy, meditation, and so forth; procedures like acupuncture, and nerve blocks, steroid injections, and then medications.  And there are lots of medications we can choose from, including NSAIDs, anticonvulsants, topical agents, and opioids.  And we’re going to talk more about those in a while.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It’s important to note, however, that studies on all pharmacologic, and non-pharmacological treatments for chronic pain, are generally assessed for less than 12 months, and the vast majority are less than 12 weeks.  So, we really don’t have any long-term studies on any treatment for chronic pain.  We do know from systematic reviews that multimodal approaches are more cost-effective than single modality options.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512509-11B4-4BA1-B19F-289DAEBCD71A}" type="slidenum">
              <a:rPr lang="en-US" smtClean="0"/>
              <a:t>15</a:t>
            </a:fld>
            <a:endParaRPr lang="en-US"/>
          </a:p>
        </p:txBody>
      </p:sp>
    </p:spTree>
    <p:extLst>
      <p:ext uri="{BB962C8B-B14F-4D97-AF65-F5344CB8AC3E}">
        <p14:creationId xmlns:p14="http://schemas.microsoft.com/office/powerpoint/2010/main" val="3684574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So what is the opioid addiction risk?  So when a patient comes to you and you prescribe opioids, what is the risk of them developing an addiction?  And unfortunately, the true incidence and prevalence of addiction in chronic pain populations prescribed opioids is unknown.  And a lot of it has to do with different criteria used to define addiction in different studies, and so it’s really all over the place.  </a:t>
            </a:r>
          </a:p>
          <a:p>
            <a:pPr eaLnBrk="1" hangingPunct="1">
              <a:spcBef>
                <a:spcPct val="0"/>
              </a:spcBef>
            </a:pPr>
            <a:r>
              <a:rPr lang="en-US" altLang="en-US" smtClean="0"/>
              <a:t> </a:t>
            </a:r>
          </a:p>
          <a:p>
            <a:pPr eaLnBrk="1" hangingPunct="1">
              <a:spcBef>
                <a:spcPct val="0"/>
              </a:spcBef>
            </a:pPr>
            <a:r>
              <a:rPr lang="en-US" altLang="en-US" smtClean="0"/>
              <a:t>And the range, if you look at all studies, is anywhere between zero and 50%, so that’s not particularly helpful other than to say it’s not 100%, and it’s probably not 0% either.  And it’s probably more like 15 to 20%, when you look at the majority of studies.  </a:t>
            </a:r>
          </a:p>
          <a:p>
            <a:pPr eaLnBrk="1" hangingPunct="1">
              <a:spcBef>
                <a:spcPct val="0"/>
              </a:spcBef>
            </a:pPr>
            <a:endParaRPr lang="en-US" altLang="en-US" smtClean="0"/>
          </a:p>
        </p:txBody>
      </p:sp>
      <p:sp>
        <p:nvSpPr>
          <p:cNvPr id="50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FFA2F0DF-C958-4C16-BCF6-50B32FE3660A}" type="slidenum">
              <a:rPr lang="en-US" altLang="en-US">
                <a:solidFill>
                  <a:srgbClr val="000000"/>
                </a:solidFill>
                <a:ea typeface="MS PGothic" pitchFamily="34" charset="-128"/>
              </a:rPr>
              <a:pPr/>
              <a:t>18</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1377800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685800" y="1143000"/>
            <a:ext cx="5486400" cy="3086100"/>
          </a:xfrm>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300"/>
              <a:t>The diagnosis of addiction really is based upon the four C’s: loss of control, compulsive use, continued use despite harm, and craving.</a:t>
            </a:r>
          </a:p>
          <a:p>
            <a:r>
              <a:rPr lang="en-US" altLang="en-US" sz="1300"/>
              <a:t> </a:t>
            </a:r>
          </a:p>
          <a:p>
            <a:r>
              <a:rPr lang="en-US" altLang="en-US" sz="1300"/>
              <a:t>The disease of addiction is fairly easy to detect when it’s really apparent.  And it always becomes very apparent because people can’t hide from the disease of addiction.  Within six months, usually, of exposing somebody to an opioid, those who have clear addiction will surface. </a:t>
            </a:r>
          </a:p>
          <a:p>
            <a:r>
              <a:rPr lang="en-US" altLang="en-US" sz="1300"/>
              <a:t> </a:t>
            </a:r>
          </a:p>
          <a:p>
            <a:r>
              <a:rPr lang="en-US" altLang="en-US" sz="1300"/>
              <a:t>That doesn’t mean that people who are abusing fall into the same category.  They can have still very problematic behaviors that look like the disease of addiction, and maybe just as problematic, but may not be quite as egregious in their behaviors as those with the disease of addiction.   </a:t>
            </a:r>
          </a:p>
          <a:p>
            <a:r>
              <a:rPr lang="en-US" altLang="en-US" sz="1300"/>
              <a:t>	</a:t>
            </a:r>
          </a:p>
          <a:p>
            <a:r>
              <a:rPr lang="en-US" altLang="en-US" sz="1300"/>
              <a:t>Addiction, you know, is not the same as physical dependency, and I think this is an important point that needs to be restated several times because too often physicians think that if you become physically dependent and you have some withdrawal that that means you have the disease of addiction.  We see withdrawal symptoms from people who are physically dependent to anticonvulsants, anti-depressants, and a lot of cardiovascular medicines as well, and when we suddenly stop those medications and people go into withdrawal, they’re not addicted to those medicines any more than we would be with an opioid.  However, people who are addicted to opioids will have withdrawal if they suddenly stop the use of their medicines as well.</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Calibri" pitchFamily="34" charset="0"/>
                <a:ea typeface="MS PGothic" pitchFamily="34" charset="-128"/>
              </a:defRPr>
            </a:lvl1pPr>
            <a:lvl2pPr marL="729057" indent="-280406" defTabSz="914437">
              <a:defRPr sz="2400">
                <a:solidFill>
                  <a:schemeClr val="tx1"/>
                </a:solidFill>
                <a:latin typeface="Calibri" pitchFamily="34" charset="0"/>
                <a:ea typeface="MS PGothic" pitchFamily="34" charset="-128"/>
              </a:defRPr>
            </a:lvl2pPr>
            <a:lvl3pPr marL="1121626" indent="-224325" defTabSz="914437">
              <a:defRPr sz="2400">
                <a:solidFill>
                  <a:schemeClr val="tx1"/>
                </a:solidFill>
                <a:latin typeface="Calibri" pitchFamily="34" charset="0"/>
                <a:ea typeface="MS PGothic" pitchFamily="34" charset="-128"/>
              </a:defRPr>
            </a:lvl3pPr>
            <a:lvl4pPr marL="1570276" indent="-224325" defTabSz="914437">
              <a:defRPr sz="2400">
                <a:solidFill>
                  <a:schemeClr val="tx1"/>
                </a:solidFill>
                <a:latin typeface="Calibri" pitchFamily="34" charset="0"/>
                <a:ea typeface="MS PGothic" pitchFamily="34" charset="-128"/>
              </a:defRPr>
            </a:lvl4pPr>
            <a:lvl5pPr marL="2018927" indent="-224325" defTabSz="914437">
              <a:defRPr sz="2400">
                <a:solidFill>
                  <a:schemeClr val="tx1"/>
                </a:solidFill>
                <a:latin typeface="Calibri" pitchFamily="34" charset="0"/>
                <a:ea typeface="MS PGothic" pitchFamily="34" charset="-128"/>
              </a:defRPr>
            </a:lvl5pPr>
            <a:lvl6pPr marL="2467577"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6pPr>
            <a:lvl7pPr marL="2916227"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7pPr>
            <a:lvl8pPr marL="3364878"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8pPr>
            <a:lvl9pPr marL="3813528" indent="-224325" defTabSz="914437" eaLnBrk="0" fontAlgn="base" hangingPunct="0">
              <a:spcBef>
                <a:spcPct val="0"/>
              </a:spcBef>
              <a:spcAft>
                <a:spcPct val="0"/>
              </a:spcAft>
              <a:defRPr sz="2400">
                <a:solidFill>
                  <a:schemeClr val="tx1"/>
                </a:solidFill>
                <a:latin typeface="Calibri" pitchFamily="34" charset="0"/>
                <a:ea typeface="MS PGothic" pitchFamily="34" charset="-128"/>
              </a:defRPr>
            </a:lvl9pPr>
          </a:lstStyle>
          <a:p>
            <a:fld id="{92516AE3-3B97-46C9-B367-99331EE38C3D}" type="slidenum">
              <a:rPr lang="en-US" altLang="en-US" sz="1300"/>
              <a:pPr/>
              <a:t>21</a:t>
            </a:fld>
            <a:endParaRPr lang="en-US" altLang="en-US" sz="1300"/>
          </a:p>
        </p:txBody>
      </p:sp>
    </p:spTree>
    <p:extLst>
      <p:ext uri="{BB962C8B-B14F-4D97-AF65-F5344CB8AC3E}">
        <p14:creationId xmlns:p14="http://schemas.microsoft.com/office/powerpoint/2010/main" val="1702972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382588" y="685800"/>
            <a:ext cx="6096000" cy="3429000"/>
          </a:xfrm>
          <a:ln/>
        </p:spPr>
      </p:sp>
      <p:sp>
        <p:nvSpPr>
          <p:cNvPr id="54275" name="Rectangle 3"/>
          <p:cNvSpPr>
            <a:spLocks noGrp="1" noChangeArrowheads="1"/>
          </p:cNvSpPr>
          <p:nvPr>
            <p:ph type="body" idx="1"/>
          </p:nvPr>
        </p:nvSpPr>
        <p:spPr>
          <a:noFill/>
        </p:spPr>
        <p:txBody>
          <a:bodyPr/>
          <a:lstStyle/>
          <a:p>
            <a:pPr>
              <a:lnSpc>
                <a:spcPct val="90000"/>
              </a:lnSpc>
            </a:pPr>
            <a:r>
              <a:rPr lang="en-US" altLang="en-US" sz="1000" smtClean="0"/>
              <a:t>Behaviors suggestive of addiction may include: inability to take medications according to an agreed</a:t>
            </a:r>
          </a:p>
          <a:p>
            <a:pPr>
              <a:lnSpc>
                <a:spcPct val="90000"/>
              </a:lnSpc>
            </a:pPr>
            <a:r>
              <a:rPr lang="en-US" altLang="en-US" sz="1000" smtClean="0"/>
              <a:t>upon schedule, taking multiple doses together, frequent reports of lost or stolen prescriptions, doctor</a:t>
            </a:r>
          </a:p>
          <a:p>
            <a:pPr>
              <a:lnSpc>
                <a:spcPct val="90000"/>
              </a:lnSpc>
            </a:pPr>
            <a:r>
              <a:rPr lang="en-US" altLang="en-US" sz="1000" smtClean="0"/>
              <a:t>shopping, isolation from family and friends, and</a:t>
            </a:r>
            <a:r>
              <a:rPr lang="en-US" altLang="en-US" sz="1000" b="1" smtClean="0"/>
              <a:t>/</a:t>
            </a:r>
            <a:r>
              <a:rPr lang="en-US" altLang="en-US" sz="1000" smtClean="0"/>
              <a:t>or use of non-prescribed psychoactive drugs in addition</a:t>
            </a:r>
          </a:p>
          <a:p>
            <a:pPr>
              <a:lnSpc>
                <a:spcPct val="90000"/>
              </a:lnSpc>
            </a:pPr>
            <a:r>
              <a:rPr lang="en-US" altLang="en-US" sz="1000" smtClean="0"/>
              <a:t>to prescribed medications. Other behaviors which may raise concern are the use of analgesic medications</a:t>
            </a:r>
          </a:p>
          <a:p>
            <a:pPr>
              <a:lnSpc>
                <a:spcPct val="90000"/>
              </a:lnSpc>
            </a:pPr>
            <a:r>
              <a:rPr lang="en-US" altLang="en-US" sz="1000" smtClean="0"/>
              <a:t>for other than analgesic effects, such as sedation, an increase in energy, a decrease in anxiety, or</a:t>
            </a:r>
          </a:p>
          <a:p>
            <a:pPr>
              <a:lnSpc>
                <a:spcPct val="90000"/>
              </a:lnSpc>
            </a:pPr>
            <a:r>
              <a:rPr lang="en-US" altLang="en-US" sz="1000" smtClean="0"/>
              <a:t>intoxication; non-compliance with recommended non-opioid treatments or evaluations; insistence on</a:t>
            </a:r>
          </a:p>
          <a:p>
            <a:pPr>
              <a:lnSpc>
                <a:spcPct val="90000"/>
              </a:lnSpc>
            </a:pPr>
            <a:r>
              <a:rPr lang="en-US" altLang="en-US" sz="1000" smtClean="0"/>
              <a:t>rapid-onset formulations/routes of administration; or reports of no relief whatsoever by any non-opioid</a:t>
            </a:r>
          </a:p>
          <a:p>
            <a:pPr>
              <a:lnSpc>
                <a:spcPct val="90000"/>
              </a:lnSpc>
            </a:pPr>
            <a:r>
              <a:rPr lang="en-US" altLang="en-US" sz="1000" smtClean="0"/>
              <a:t>treatments. Loss of </a:t>
            </a:r>
            <a:r>
              <a:rPr lang="en-US" altLang="en-US" sz="1000" b="1" smtClean="0"/>
              <a:t>C</a:t>
            </a:r>
            <a:r>
              <a:rPr lang="en-US" altLang="en-US" sz="1000" smtClean="0"/>
              <a:t>ontrol over use “Every time I try to limit my use to only once a week, I end up using every day.”“I try to limit myself to one drink per day but once I start, I can’t seem to stop until I pass out.”Continued use despite knowledge of harmful </a:t>
            </a:r>
            <a:r>
              <a:rPr lang="en-US" altLang="en-US" sz="1000" b="1" smtClean="0"/>
              <a:t>C</a:t>
            </a:r>
            <a:r>
              <a:rPr lang="en-US" altLang="en-US" sz="1000" smtClean="0"/>
              <a:t>onsequences “I know my drug use caused my HIV but I can’t stop using.”“I have to stop using because my life is out of control, but using is the only option for me.”</a:t>
            </a:r>
            <a:r>
              <a:rPr lang="en-US" altLang="en-US" sz="1000" b="1" smtClean="0"/>
              <a:t>C</a:t>
            </a:r>
            <a:r>
              <a:rPr lang="en-US" altLang="en-US" sz="1000" smtClean="0"/>
              <a:t>ompulsion to use “All I do is think about how I am going to score.”“No matter what I do, I can’t get drugs out of my mind and I feel I have to use and use a lot. Once I want to use, it is like I am on autopilot and I just have to use. I’ll do anything to get drugs.” </a:t>
            </a:r>
            <a:r>
              <a:rPr lang="en-US" altLang="en-US" sz="1000" b="1" smtClean="0"/>
              <a:t>C</a:t>
            </a:r>
            <a:r>
              <a:rPr lang="en-US" altLang="en-US" sz="1000" smtClean="0"/>
              <a:t>raving “It’s like a physical drive or urge to use. I want it from the pit of my stomach; I get sweaty just thinking about it. At times, these urges come out of nowhere, or I get them when I meet my using buddies, pass the corner where my dealer hangs out or am feeling down.” </a:t>
            </a:r>
          </a:p>
        </p:txBody>
      </p:sp>
    </p:spTree>
    <p:extLst>
      <p:ext uri="{BB962C8B-B14F-4D97-AF65-F5344CB8AC3E}">
        <p14:creationId xmlns:p14="http://schemas.microsoft.com/office/powerpoint/2010/main" val="1156960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use the color</a:t>
            </a:r>
            <a:r>
              <a:rPr lang="en-US" baseline="0" dirty="0"/>
              <a:t> urine image</a:t>
            </a:r>
            <a:endParaRPr lang="en-US" dirty="0"/>
          </a:p>
        </p:txBody>
      </p:sp>
      <p:sp>
        <p:nvSpPr>
          <p:cNvPr id="4" name="Slide Number Placeholder 3"/>
          <p:cNvSpPr>
            <a:spLocks noGrp="1"/>
          </p:cNvSpPr>
          <p:nvPr>
            <p:ph type="sldNum" sz="quarter" idx="10"/>
          </p:nvPr>
        </p:nvSpPr>
        <p:spPr/>
        <p:txBody>
          <a:bodyPr/>
          <a:lstStyle/>
          <a:p>
            <a:fld id="{AA512509-11B4-4BA1-B19F-289DAEBCD71A}" type="slidenum">
              <a:rPr lang="en-US" smtClean="0"/>
              <a:t>25</a:t>
            </a:fld>
            <a:endParaRPr lang="en-US"/>
          </a:p>
        </p:txBody>
      </p:sp>
    </p:spTree>
    <p:extLst>
      <p:ext uri="{BB962C8B-B14F-4D97-AF65-F5344CB8AC3E}">
        <p14:creationId xmlns:p14="http://schemas.microsoft.com/office/powerpoint/2010/main" val="1832694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Prefer</a:t>
            </a:r>
            <a:r>
              <a:rPr lang="en-US" baseline="0" dirty="0"/>
              <a:t> less busy image</a:t>
            </a:r>
            <a:endParaRPr lang="en-US" dirty="0"/>
          </a:p>
        </p:txBody>
      </p:sp>
      <p:sp>
        <p:nvSpPr>
          <p:cNvPr id="4" name="Slide Number Placeholder 3"/>
          <p:cNvSpPr>
            <a:spLocks noGrp="1"/>
          </p:cNvSpPr>
          <p:nvPr>
            <p:ph type="sldNum" sz="quarter" idx="10"/>
          </p:nvPr>
        </p:nvSpPr>
        <p:spPr/>
        <p:txBody>
          <a:bodyPr/>
          <a:lstStyle/>
          <a:p>
            <a:fld id="{AA512509-11B4-4BA1-B19F-289DAEBCD71A}" type="slidenum">
              <a:rPr lang="en-US" smtClean="0"/>
              <a:t>28</a:t>
            </a:fld>
            <a:endParaRPr lang="en-US"/>
          </a:p>
        </p:txBody>
      </p:sp>
    </p:spTree>
    <p:extLst>
      <p:ext uri="{BB962C8B-B14F-4D97-AF65-F5344CB8AC3E}">
        <p14:creationId xmlns:p14="http://schemas.microsoft.com/office/powerpoint/2010/main" val="23985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300" smtClean="0"/>
              <a:t>You don’t have to prove that they are addicted, nor do you have to prove that they’re diverting.  You only have to believe that that’s a likely occurrence and you’ve analyzed the situation, you’ve assessed it, you’ve done your risk/benefit analysis and you just are ready to move forward with what you think is the safest for that patient and that is to discontinue the use of the opioids.</a:t>
            </a:r>
          </a:p>
          <a:p>
            <a:r>
              <a:rPr lang="en-US" altLang="en-US" sz="1300" smtClean="0"/>
              <a:t> </a:t>
            </a:r>
          </a:p>
          <a:p>
            <a:r>
              <a:rPr lang="en-US" altLang="en-US" sz="1300" smtClean="0"/>
              <a:t>Again, this doesn’t mean you discontinue treating the person for their pain, but it means that you won’t prescribe them an opioid.</a:t>
            </a:r>
          </a:p>
          <a:p>
            <a:r>
              <a:rPr lang="en-US" altLang="en-US" sz="1300" smtClean="0"/>
              <a:t> </a:t>
            </a:r>
          </a:p>
          <a:p>
            <a:r>
              <a:rPr lang="en-US" altLang="en-US" sz="1300" smtClean="0"/>
              <a:t>So, there are just some people who cannot safely take their medications, and they’re not going to adhere, they’re not going to follow the monitoring, and it is the safest and the only real option for some of those patients.</a:t>
            </a:r>
          </a:p>
          <a:p>
            <a:r>
              <a:rPr lang="en-US" altLang="en-US" sz="1300" smtClean="0"/>
              <a:t> </a:t>
            </a:r>
          </a:p>
          <a:p>
            <a:r>
              <a:rPr lang="en-US" altLang="en-US" sz="1300" smtClean="0"/>
              <a:t>You’ll need to determine though whether this is an urgent situation, that is whether or not you need to discontinue rapidly or whether this is something that occur over a period of time.  And that depends largely upon what drives you to the decision to discontinue the opioids.</a:t>
            </a:r>
          </a:p>
          <a:p>
            <a:endParaRPr lang="en-US" altLang="en-US"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Calibri" panose="020F0502020204030204" pitchFamily="34" charset="0"/>
                <a:ea typeface="MS PGothic" panose="020B0600070205080204" pitchFamily="34" charset="-128"/>
              </a:defRPr>
            </a:lvl1pPr>
            <a:lvl2pPr marL="742950" indent="-285750" defTabSz="931863">
              <a:defRPr sz="2400">
                <a:solidFill>
                  <a:schemeClr val="tx1"/>
                </a:solidFill>
                <a:latin typeface="Calibri" panose="020F0502020204030204" pitchFamily="34" charset="0"/>
                <a:ea typeface="MS PGothic" panose="020B0600070205080204" pitchFamily="34" charset="-128"/>
              </a:defRPr>
            </a:lvl2pPr>
            <a:lvl3pPr marL="1143000" indent="-228600" defTabSz="931863">
              <a:defRPr sz="2400">
                <a:solidFill>
                  <a:schemeClr val="tx1"/>
                </a:solidFill>
                <a:latin typeface="Calibri" panose="020F0502020204030204" pitchFamily="34" charset="0"/>
                <a:ea typeface="MS PGothic" panose="020B0600070205080204" pitchFamily="34" charset="-128"/>
              </a:defRPr>
            </a:lvl3pPr>
            <a:lvl4pPr marL="1600200" indent="-228600" defTabSz="931863">
              <a:defRPr sz="2400">
                <a:solidFill>
                  <a:schemeClr val="tx1"/>
                </a:solidFill>
                <a:latin typeface="Calibri" panose="020F0502020204030204" pitchFamily="34" charset="0"/>
                <a:ea typeface="MS PGothic" panose="020B0600070205080204" pitchFamily="34" charset="-128"/>
              </a:defRPr>
            </a:lvl4pPr>
            <a:lvl5pPr marL="2057400" indent="-228600" defTabSz="931863">
              <a:defRPr sz="2400">
                <a:solidFill>
                  <a:schemeClr val="tx1"/>
                </a:solidFill>
                <a:latin typeface="Calibri" panose="020F0502020204030204" pitchFamily="34" charset="0"/>
                <a:ea typeface="MS PGothic"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064BFE2-3F21-4C86-A608-A1A5F5128555}" type="slidenum">
              <a:rPr lang="en-US" altLang="en-US" sz="1300">
                <a:solidFill>
                  <a:prstClr val="black"/>
                </a:solidFill>
              </a:rPr>
              <a:pPr/>
              <a:t>33</a:t>
            </a:fld>
            <a:endParaRPr lang="en-US" altLang="en-US" sz="1300">
              <a:solidFill>
                <a:prstClr val="black"/>
              </a:solidFill>
            </a:endParaRPr>
          </a:p>
        </p:txBody>
      </p:sp>
    </p:spTree>
    <p:extLst>
      <p:ext uri="{BB962C8B-B14F-4D97-AF65-F5344CB8AC3E}">
        <p14:creationId xmlns:p14="http://schemas.microsoft.com/office/powerpoint/2010/main" val="2818417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71B235C-CBE3-41D6-B15D-B3498133B86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00068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CA3AAFA2-579A-47C5-85ED-4CE14EDE721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813448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BFD5823D-77FB-498D-9CF6-3D854A66B4E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092302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0DB0916D-BBE2-4966-87C8-3BB6A3C82D17}"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590219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59409243-1517-4573-A47E-020958D75C09}"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199955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96F8B3A-36C5-4921-B6C9-873FD4C0E6C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306941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DE6ED61E-89B2-4D87-9018-D63C6FB0B454}"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401875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CF6E1CA5-EBAD-4D24-AC75-EA95683B33B4}"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682846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E2D72215-D2ED-4C53-81F2-D2E1F83A8EF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391109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5D9A3571-2DF8-4402-9F60-B8835B1B26D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57994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A5FB3AF5-6F86-4999-AC05-700E2F960C5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67535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79BED015-3ABD-4DAC-92CA-93031857BB56}"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737964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C77863C9-49A6-489A-898F-A22DD231CB1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469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C608098C-7CCA-4C7F-AB73-2CCF6280A952}"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71309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71F0758B-A28C-463D-A778-286C25FD35F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30624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51044B9C-3B37-4A9B-A535-7E4BD2FA761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50829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82F47574-E995-4BC7-9260-B3C7C739445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40861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E3E6D8E5-B45A-43AA-8AC3-ECBCBD97F58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68877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BF69433B-DDE6-42EC-8846-50324FCC988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23579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34EB4B97-803C-4E10-958C-7D87FEEBCF2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60953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3E9B500C-411B-428F-B195-CB1FF4742945}"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62999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A3221E46-E288-403A-9733-3D5531528CE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6272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355EEA01-CA4E-4B03-B4BF-2361A8CDDB43}"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07868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AED87A0A-001D-45B3-9CF8-9A95CF533202}"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3485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5B55E0F8-053D-46EA-B957-F8BF3177F2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01616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D5B77255-F0F8-43B5-BBF3-25D3A716F12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10456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33B89FDC-EC52-4B04-8B99-78655F6C857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2943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fld id="{5260130C-2B50-4F0C-AA45-19C7BC00FD4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84426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0CB1342D-C276-4EB6-9F09-1775E96E916D}"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467774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EDFBBAB-4568-42C1-A5BD-7D0E1F60011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777339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4618D15F-8534-4EA4-BB08-8595CDE3D808}"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6064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568E7947-FEF9-42C4-96AF-C1FBB4068CBE}"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7471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AD250D7E-1B66-4F0B-9314-57A0F7B74B1A}"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17352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defRPr>
            </a:lvl1pPr>
          </a:lstStyle>
          <a:p>
            <a:pPr>
              <a:defRPr/>
            </a:pPr>
            <a:fld id="{DA40986B-984B-4FD5-B66F-B4BBDFF5F42B}" type="slidenum">
              <a:rPr lang="en-US" altLang="en-US" smtClean="0">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72990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latin typeface="Calibri" panose="020F0502020204030204"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latin typeface="Calibri" panose="020F0502020204030204" pitchFamily="34"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51AD2052-7A1F-43E4-B8F6-6DDC08BFE1AA}" type="slidenum">
              <a:rPr lang="en-US" altLang="en-US">
                <a:solidFill>
                  <a:srgbClr val="000000"/>
                </a:solidFill>
                <a:latin typeface="Calibri" panose="020F0502020204030204" pitchFamily="34" charset="0"/>
              </a:rPr>
              <a:pPr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10034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latin typeface="Calibri"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latin typeface="Calibri" pitchFamily="34"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F4407BE-5F26-4F02-A620-F62992B9295A}" type="slidenum">
              <a:rPr lang="en-US" altLang="en-US" smtClean="0">
                <a:solidFill>
                  <a:srgbClr val="000000"/>
                </a:solidFill>
                <a:latin typeface="Calibri" pitchFamily="34" charset="0"/>
              </a:rPr>
              <a:pPr fontAlgn="base">
                <a:spcBef>
                  <a:spcPct val="0"/>
                </a:spcBef>
                <a:spcAft>
                  <a:spcPct val="0"/>
                </a:spcAft>
              </a:pPr>
              <a:t>‹#›</a:t>
            </a:fld>
            <a:endParaRPr lang="en-US" altLang="en-US" smtClean="0">
              <a:solidFill>
                <a:srgbClr val="000000"/>
              </a:solidFill>
              <a:latin typeface="Calibri" pitchFamily="34" charset="0"/>
            </a:endParaRPr>
          </a:p>
        </p:txBody>
      </p:sp>
    </p:spTree>
    <p:extLst>
      <p:ext uri="{BB962C8B-B14F-4D97-AF65-F5344CB8AC3E}">
        <p14:creationId xmlns:p14="http://schemas.microsoft.com/office/powerpoint/2010/main" val="122161420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txStyles>
    <p:titleStyle>
      <a:lvl1pPr algn="ctr" rtl="0" eaLnBrk="0" fontAlgn="base" hangingPunct="0">
        <a:spcBef>
          <a:spcPct val="0"/>
        </a:spcBef>
        <a:spcAft>
          <a:spcPct val="0"/>
        </a:spcAft>
        <a:defRPr sz="4400">
          <a:solidFill>
            <a:schemeClr val="tx2"/>
          </a:solidFill>
          <a:latin typeface="Calibri" pitchFamily="34" charset="0"/>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24.xml"/><Relationship Id="rId5" Type="http://schemas.openxmlformats.org/officeDocument/2006/relationships/image" Target="../media/image23.wmf"/><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chart" Target="../charts/char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hyperlink" Target="http://mytopcare.org/" TargetMode="External"/><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hyperlink" Target="https://pcssnow.org/" TargetMode="Externa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0" y="0"/>
            <a:ext cx="12192000" cy="2590800"/>
          </a:xfrm>
          <a:solidFill>
            <a:srgbClr val="214A5B"/>
          </a:solidFill>
        </p:spPr>
        <p:txBody>
          <a:bodyPr/>
          <a:lstStyle/>
          <a:p>
            <a:r>
              <a:rPr lang="en-US" altLang="en-US" sz="8000" b="1" smtClean="0">
                <a:solidFill>
                  <a:schemeClr val="bg1"/>
                </a:solidFill>
              </a:rPr>
              <a:t>Opioids and </a:t>
            </a:r>
            <a:br>
              <a:rPr lang="en-US" altLang="en-US" sz="8000" b="1" smtClean="0">
                <a:solidFill>
                  <a:schemeClr val="bg1"/>
                </a:solidFill>
              </a:rPr>
            </a:br>
            <a:r>
              <a:rPr lang="en-US" altLang="en-US" sz="8000" b="1" smtClean="0">
                <a:solidFill>
                  <a:schemeClr val="bg1"/>
                </a:solidFill>
              </a:rPr>
              <a:t>Chronic Pain</a:t>
            </a:r>
            <a:endParaRPr lang="en-US" altLang="en-US" sz="7200" b="1" smtClean="0">
              <a:solidFill>
                <a:schemeClr val="bg1"/>
              </a:solidFill>
            </a:endParaRPr>
          </a:p>
        </p:txBody>
      </p:sp>
      <p:sp>
        <p:nvSpPr>
          <p:cNvPr id="8195" name="Rectangle 3"/>
          <p:cNvSpPr>
            <a:spLocks noGrp="1" noChangeArrowheads="1"/>
          </p:cNvSpPr>
          <p:nvPr>
            <p:ph type="subTitle" idx="1"/>
          </p:nvPr>
        </p:nvSpPr>
        <p:spPr>
          <a:xfrm>
            <a:off x="0" y="2819400"/>
            <a:ext cx="12192000" cy="2819400"/>
          </a:xfrm>
        </p:spPr>
        <p:txBody>
          <a:bodyPr/>
          <a:lstStyle/>
          <a:p>
            <a:pPr>
              <a:lnSpc>
                <a:spcPct val="80000"/>
              </a:lnSpc>
            </a:pPr>
            <a:r>
              <a:rPr lang="en-US" altLang="en-US" sz="2800" dirty="0" smtClean="0">
                <a:solidFill>
                  <a:srgbClr val="000000"/>
                </a:solidFill>
              </a:rPr>
              <a:t>Immersion Training in Addiction Medicine Programs 2019</a:t>
            </a:r>
          </a:p>
          <a:p>
            <a:pPr>
              <a:lnSpc>
                <a:spcPct val="80000"/>
              </a:lnSpc>
            </a:pPr>
            <a:endParaRPr lang="en-US" altLang="en-US" sz="2000" dirty="0" smtClean="0">
              <a:solidFill>
                <a:srgbClr val="000000"/>
              </a:solidFill>
            </a:endParaRPr>
          </a:p>
          <a:p>
            <a:pPr>
              <a:lnSpc>
                <a:spcPct val="80000"/>
              </a:lnSpc>
            </a:pPr>
            <a:r>
              <a:rPr lang="en-US" altLang="en-US" sz="2800" b="1" dirty="0" smtClean="0">
                <a:solidFill>
                  <a:srgbClr val="000000"/>
                </a:solidFill>
              </a:rPr>
              <a:t>April 2019</a:t>
            </a:r>
          </a:p>
          <a:p>
            <a:pPr>
              <a:lnSpc>
                <a:spcPct val="80000"/>
              </a:lnSpc>
            </a:pPr>
            <a:endParaRPr lang="en-US" altLang="en-US" sz="1400" dirty="0" smtClean="0">
              <a:solidFill>
                <a:srgbClr val="000000"/>
              </a:solidFill>
            </a:endParaRPr>
          </a:p>
          <a:p>
            <a:pPr>
              <a:lnSpc>
                <a:spcPct val="80000"/>
              </a:lnSpc>
            </a:pPr>
            <a:r>
              <a:rPr lang="en-US" altLang="en-US" sz="2400" dirty="0" smtClean="0">
                <a:solidFill>
                  <a:srgbClr val="000000"/>
                </a:solidFill>
              </a:rPr>
              <a:t>Daniel P. Alford, MD, MPH</a:t>
            </a:r>
          </a:p>
          <a:p>
            <a:pPr>
              <a:lnSpc>
                <a:spcPct val="80000"/>
              </a:lnSpc>
            </a:pPr>
            <a:r>
              <a:rPr lang="en-US" altLang="en-US" sz="2200" dirty="0" smtClean="0">
                <a:solidFill>
                  <a:srgbClr val="000000"/>
                </a:solidFill>
              </a:rPr>
              <a:t>Professor of Medicine</a:t>
            </a:r>
          </a:p>
          <a:p>
            <a:pPr>
              <a:lnSpc>
                <a:spcPct val="80000"/>
              </a:lnSpc>
            </a:pPr>
            <a:r>
              <a:rPr lang="en-US" altLang="en-US" sz="2200" dirty="0" smtClean="0">
                <a:solidFill>
                  <a:srgbClr val="000000"/>
                </a:solidFill>
              </a:rPr>
              <a:t>Associate Dean, Continuing Medical Education</a:t>
            </a:r>
          </a:p>
          <a:p>
            <a:pPr>
              <a:lnSpc>
                <a:spcPct val="80000"/>
              </a:lnSpc>
            </a:pPr>
            <a:r>
              <a:rPr lang="en-US" altLang="en-US" sz="2200" dirty="0" smtClean="0">
                <a:solidFill>
                  <a:srgbClr val="000000"/>
                </a:solidFill>
              </a:rPr>
              <a:t>Director, Clinical Addiction Research and Education (CARE) Unit</a:t>
            </a:r>
          </a:p>
        </p:txBody>
      </p:sp>
      <p:grpSp>
        <p:nvGrpSpPr>
          <p:cNvPr id="8196" name="Group 1"/>
          <p:cNvGrpSpPr>
            <a:grpSpLocks/>
          </p:cNvGrpSpPr>
          <p:nvPr/>
        </p:nvGrpSpPr>
        <p:grpSpPr bwMode="auto">
          <a:xfrm>
            <a:off x="2701193" y="5898598"/>
            <a:ext cx="6823807" cy="885825"/>
            <a:chOff x="1731517" y="5943599"/>
            <a:chExt cx="5888483" cy="885827"/>
          </a:xfrm>
        </p:grpSpPr>
        <p:pic>
          <p:nvPicPr>
            <p:cNvPr id="8197" name="Picture 4956" descr="CARE_logo_t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517" y="6044972"/>
              <a:ext cx="702215" cy="70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8" name="Group 9"/>
            <p:cNvGrpSpPr>
              <a:grpSpLocks/>
            </p:cNvGrpSpPr>
            <p:nvPr/>
          </p:nvGrpSpPr>
          <p:grpSpPr bwMode="auto">
            <a:xfrm>
              <a:off x="2819400" y="5943599"/>
              <a:ext cx="4800600" cy="885827"/>
              <a:chOff x="0" y="0"/>
              <a:chExt cx="6440234" cy="1100317"/>
            </a:xfrm>
          </p:grpSpPr>
          <p:pic>
            <p:nvPicPr>
              <p:cNvPr id="819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704" y="0"/>
                <a:ext cx="2335530" cy="104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1" descr="BMC-BUMS LOGOS 120dpi"/>
              <p:cNvPicPr>
                <a:picLocks noChangeAspect="1" noChangeArrowheads="1"/>
              </p:cNvPicPr>
              <p:nvPr/>
            </p:nvPicPr>
            <p:blipFill>
              <a:blip r:embed="rId4">
                <a:extLst>
                  <a:ext uri="{28A0092B-C50C-407E-A947-70E740481C1C}">
                    <a14:useLocalDpi xmlns:a14="http://schemas.microsoft.com/office/drawing/2010/main" val="0"/>
                  </a:ext>
                </a:extLst>
              </a:blip>
              <a:srcRect r="51843"/>
              <a:stretch>
                <a:fillRect/>
              </a:stretch>
            </p:blipFill>
            <p:spPr bwMode="auto">
              <a:xfrm>
                <a:off x="2212423" y="49529"/>
                <a:ext cx="1934192" cy="95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2" descr="BMC-BUMS LOGOS 120dpi"/>
              <p:cNvPicPr>
                <a:picLocks noChangeAspect="1" noChangeArrowheads="1"/>
              </p:cNvPicPr>
              <p:nvPr/>
            </p:nvPicPr>
            <p:blipFill>
              <a:blip r:embed="rId4">
                <a:extLst>
                  <a:ext uri="{28A0092B-C50C-407E-A947-70E740481C1C}">
                    <a14:useLocalDpi xmlns:a14="http://schemas.microsoft.com/office/drawing/2010/main" val="0"/>
                  </a:ext>
                </a:extLst>
              </a:blip>
              <a:srcRect l="53120"/>
              <a:stretch>
                <a:fillRect/>
              </a:stretch>
            </p:blipFill>
            <p:spPr bwMode="auto">
              <a:xfrm>
                <a:off x="0" y="23770"/>
                <a:ext cx="2119694" cy="107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915970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rgbClr val="214A5B"/>
          </a:solidFill>
        </p:spPr>
        <p:txBody>
          <a:bodyPr/>
          <a:lstStyle/>
          <a:p>
            <a:pPr>
              <a:defRPr/>
            </a:pPr>
            <a:r>
              <a:rPr lang="en-US" sz="3200" u="sng" dirty="0">
                <a:solidFill>
                  <a:schemeClr val="bg1"/>
                </a:solidFill>
                <a:effectLst>
                  <a:outerShdw blurRad="38100" dist="38100" dir="2700000" algn="tl">
                    <a:srgbClr val="000000">
                      <a:alpha val="43137"/>
                    </a:srgbClr>
                  </a:outerShdw>
                </a:effectLst>
              </a:rPr>
              <a:t>Clinician</a:t>
            </a:r>
            <a:r>
              <a:rPr lang="en-US" sz="3200" dirty="0">
                <a:solidFill>
                  <a:schemeClr val="bg1"/>
                </a:solidFill>
                <a:effectLst>
                  <a:outerShdw blurRad="38100" dist="38100" dir="2700000" algn="tl">
                    <a:srgbClr val="000000">
                      <a:alpha val="43137"/>
                    </a:srgbClr>
                  </a:outerShdw>
                </a:effectLst>
              </a:rPr>
              <a:t> Theme 1: </a:t>
            </a:r>
            <a:br>
              <a:rPr lang="en-US" sz="3200"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Challenges of the Practice Context</a:t>
            </a:r>
          </a:p>
        </p:txBody>
      </p:sp>
      <p:sp>
        <p:nvSpPr>
          <p:cNvPr id="3" name="Content Placeholder 2"/>
          <p:cNvSpPr>
            <a:spLocks noGrp="1"/>
          </p:cNvSpPr>
          <p:nvPr>
            <p:ph idx="1"/>
          </p:nvPr>
        </p:nvSpPr>
        <p:spPr>
          <a:xfrm>
            <a:off x="647700" y="1371601"/>
            <a:ext cx="10934700" cy="4525963"/>
          </a:xfrm>
        </p:spPr>
        <p:txBody>
          <a:bodyPr/>
          <a:lstStyle/>
          <a:p>
            <a:pPr>
              <a:defRPr/>
            </a:pPr>
            <a:r>
              <a:rPr lang="en-US" sz="2800" dirty="0"/>
              <a:t>Physicians highlighted the challenging context in which chronic pain management is delivered. They recalled several difficult interactions and the impact these interactions had on their approach to care</a:t>
            </a:r>
          </a:p>
          <a:p>
            <a:pPr>
              <a:defRPr/>
            </a:pPr>
            <a:endParaRPr lang="en-US" sz="2800" dirty="0"/>
          </a:p>
          <a:p>
            <a:pPr marL="0" indent="0">
              <a:buNone/>
              <a:defRPr/>
            </a:pPr>
            <a:r>
              <a:rPr lang="en-US" sz="2800" dirty="0"/>
              <a:t>DR. JOHN: </a:t>
            </a:r>
            <a:r>
              <a:rPr lang="en-US" sz="2800" b="1" i="1" dirty="0"/>
              <a:t>“The things that we remember are the times that we got burned, right . . . You may get burned one in 100, but that one in 100 is enough to burn an impression in your mind that makes you wary of all patients potentially.”</a:t>
            </a:r>
          </a:p>
        </p:txBody>
      </p:sp>
      <p:sp>
        <p:nvSpPr>
          <p:cNvPr id="39940" name="TextBox 3"/>
          <p:cNvSpPr txBox="1">
            <a:spLocks noChangeArrowheads="1"/>
          </p:cNvSpPr>
          <p:nvPr/>
        </p:nvSpPr>
        <p:spPr bwMode="auto">
          <a:xfrm>
            <a:off x="647700" y="6372225"/>
            <a:ext cx="340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a:solidFill>
                  <a:srgbClr val="000000"/>
                </a:solidFill>
              </a:rPr>
              <a:t>Buchman DZ et al. </a:t>
            </a:r>
            <a:r>
              <a:rPr lang="en-US" altLang="en-US" sz="1800" i="1">
                <a:solidFill>
                  <a:srgbClr val="000000"/>
                </a:solidFill>
              </a:rPr>
              <a:t>Pain Med. </a:t>
            </a:r>
            <a:r>
              <a:rPr lang="en-US" altLang="en-US" sz="1800">
                <a:solidFill>
                  <a:srgbClr val="000000"/>
                </a:solidFill>
              </a:rPr>
              <a:t>2016</a:t>
            </a:r>
          </a:p>
        </p:txBody>
      </p:sp>
    </p:spTree>
    <p:extLst>
      <p:ext uri="{BB962C8B-B14F-4D97-AF65-F5344CB8AC3E}">
        <p14:creationId xmlns:p14="http://schemas.microsoft.com/office/powerpoint/2010/main" val="1613143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0"/>
            <a:ext cx="12192000" cy="1143000"/>
          </a:xfrm>
          <a:solidFill>
            <a:srgbClr val="214A5B"/>
          </a:solidFill>
        </p:spPr>
        <p:txBody>
          <a:bodyPr/>
          <a:lstStyle/>
          <a:p>
            <a:r>
              <a:rPr lang="en-US" altLang="en-US" sz="3200" u="sng" dirty="0">
                <a:solidFill>
                  <a:schemeClr val="bg1"/>
                </a:solidFill>
              </a:rPr>
              <a:t>Clinician</a:t>
            </a:r>
            <a:r>
              <a:rPr lang="en-US" altLang="en-US" sz="3200" dirty="0">
                <a:solidFill>
                  <a:schemeClr val="bg1"/>
                </a:solidFill>
              </a:rPr>
              <a:t> Theme 2: </a:t>
            </a:r>
            <a:br>
              <a:rPr lang="en-US" altLang="en-US" sz="3200" dirty="0">
                <a:solidFill>
                  <a:schemeClr val="bg1"/>
                </a:solidFill>
              </a:rPr>
            </a:br>
            <a:r>
              <a:rPr lang="en-US" altLang="en-US" sz="4000" b="1" dirty="0">
                <a:solidFill>
                  <a:schemeClr val="bg1"/>
                </a:solidFill>
              </a:rPr>
              <a:t>Complicated Clinical Relationships</a:t>
            </a:r>
            <a:endParaRPr lang="en-US" altLang="en-US" sz="3600" b="1" dirty="0">
              <a:solidFill>
                <a:schemeClr val="bg1"/>
              </a:solidFill>
            </a:endParaRPr>
          </a:p>
        </p:txBody>
      </p:sp>
      <p:sp>
        <p:nvSpPr>
          <p:cNvPr id="3" name="Content Placeholder 2"/>
          <p:cNvSpPr>
            <a:spLocks noGrp="1"/>
          </p:cNvSpPr>
          <p:nvPr>
            <p:ph idx="1"/>
          </p:nvPr>
        </p:nvSpPr>
        <p:spPr>
          <a:xfrm>
            <a:off x="676275" y="1295400"/>
            <a:ext cx="10915650" cy="4648200"/>
          </a:xfrm>
        </p:spPr>
        <p:txBody>
          <a:bodyPr/>
          <a:lstStyle/>
          <a:p>
            <a:pPr>
              <a:defRPr/>
            </a:pPr>
            <a:r>
              <a:rPr lang="en-US" sz="2600" dirty="0"/>
              <a:t>Chronic pain management involving opioid analgesics can prohibit or destabilize the development of trusting clinical relationships. Physicians…did not necessarily see their role as a collaborative partner…[they] saw themselves in a defensive role of interrogator</a:t>
            </a:r>
          </a:p>
          <a:p>
            <a:pPr marL="0" indent="0">
              <a:buNone/>
              <a:defRPr/>
            </a:pPr>
            <a:endParaRPr lang="en-US" sz="2600" dirty="0"/>
          </a:p>
          <a:p>
            <a:pPr marL="0" indent="0">
              <a:buNone/>
              <a:defRPr/>
            </a:pPr>
            <a:r>
              <a:rPr lang="en-US" sz="2600" dirty="0"/>
              <a:t>DR. HENRY: </a:t>
            </a:r>
            <a:r>
              <a:rPr lang="en-US" sz="2600" b="1" i="1" dirty="0"/>
              <a:t>“In most doctor–patient relationships we learn to listen to the patient and accept their testimony…in some instances, to be quite honest, we are interviewing the patient as if we are a police officer or a lawyer and we’re trying to find flaws in their story…So there is a different relationship here.”</a:t>
            </a:r>
          </a:p>
        </p:txBody>
      </p:sp>
      <p:sp>
        <p:nvSpPr>
          <p:cNvPr id="40964" name="TextBox 3"/>
          <p:cNvSpPr txBox="1">
            <a:spLocks noChangeArrowheads="1"/>
          </p:cNvSpPr>
          <p:nvPr/>
        </p:nvSpPr>
        <p:spPr bwMode="auto">
          <a:xfrm>
            <a:off x="676275" y="6343650"/>
            <a:ext cx="340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rPr>
              <a:t>Buchman DZ et al. </a:t>
            </a:r>
            <a:r>
              <a:rPr lang="en-US" altLang="en-US" sz="1800" i="1" dirty="0">
                <a:solidFill>
                  <a:srgbClr val="000000"/>
                </a:solidFill>
              </a:rPr>
              <a:t>Pain Med. </a:t>
            </a:r>
            <a:r>
              <a:rPr lang="en-US" altLang="en-US" sz="1800" dirty="0">
                <a:solidFill>
                  <a:srgbClr val="000000"/>
                </a:solidFill>
              </a:rPr>
              <a:t>2016</a:t>
            </a:r>
          </a:p>
        </p:txBody>
      </p:sp>
    </p:spTree>
    <p:extLst>
      <p:ext uri="{BB962C8B-B14F-4D97-AF65-F5344CB8AC3E}">
        <p14:creationId xmlns:p14="http://schemas.microsoft.com/office/powerpoint/2010/main" val="2625492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49" y="990600"/>
            <a:ext cx="10791825" cy="5029200"/>
          </a:xfrm>
        </p:spPr>
        <p:txBody>
          <a:bodyPr/>
          <a:lstStyle/>
          <a:p>
            <a:pPr eaLnBrk="1" hangingPunct="1">
              <a:spcBef>
                <a:spcPts val="600"/>
              </a:spcBef>
              <a:spcAft>
                <a:spcPts val="0"/>
              </a:spcAft>
              <a:defRPr/>
            </a:pPr>
            <a:r>
              <a:rPr lang="en-US" altLang="en-US" sz="2400" dirty="0"/>
              <a:t>Chronic pain is common</a:t>
            </a:r>
          </a:p>
          <a:p>
            <a:pPr eaLnBrk="1" hangingPunct="1">
              <a:spcBef>
                <a:spcPts val="600"/>
              </a:spcBef>
              <a:spcAft>
                <a:spcPts val="0"/>
              </a:spcAft>
              <a:defRPr/>
            </a:pPr>
            <a:r>
              <a:rPr lang="en-US" altLang="en-US" sz="2400" dirty="0"/>
              <a:t>Pain is subjective to the patient and the clinician</a:t>
            </a:r>
          </a:p>
          <a:p>
            <a:pPr eaLnBrk="1" hangingPunct="1">
              <a:spcBef>
                <a:spcPts val="600"/>
              </a:spcBef>
              <a:spcAft>
                <a:spcPts val="0"/>
              </a:spcAft>
              <a:defRPr/>
            </a:pPr>
            <a:r>
              <a:rPr lang="en-US" altLang="en-US" sz="2400" dirty="0"/>
              <a:t>Pain can’t always be visualized </a:t>
            </a:r>
          </a:p>
          <a:p>
            <a:pPr eaLnBrk="1" hangingPunct="1">
              <a:spcBef>
                <a:spcPts val="600"/>
              </a:spcBef>
              <a:spcAft>
                <a:spcPts val="0"/>
              </a:spcAft>
              <a:defRPr/>
            </a:pPr>
            <a:r>
              <a:rPr lang="en-US" altLang="en-US" sz="2400" dirty="0"/>
              <a:t>Psychiatric co-morbidities are common</a:t>
            </a:r>
          </a:p>
          <a:p>
            <a:pPr marL="0" indent="0">
              <a:spcBef>
                <a:spcPts val="600"/>
              </a:spcBef>
              <a:spcAft>
                <a:spcPts val="0"/>
              </a:spcAft>
              <a:buNone/>
              <a:defRPr/>
            </a:pPr>
            <a:endParaRPr lang="en-US" altLang="en-US" sz="1200" b="1" dirty="0"/>
          </a:p>
          <a:p>
            <a:pPr marL="0" indent="0">
              <a:spcBef>
                <a:spcPts val="600"/>
              </a:spcBef>
              <a:spcAft>
                <a:spcPts val="0"/>
              </a:spcAft>
              <a:buNone/>
              <a:defRPr/>
            </a:pPr>
            <a:r>
              <a:rPr lang="en-US" altLang="en-US" sz="2400" b="1" dirty="0"/>
              <a:t>Significant barriers to adequate pain care</a:t>
            </a:r>
          </a:p>
          <a:p>
            <a:pPr lvl="1">
              <a:spcBef>
                <a:spcPts val="600"/>
              </a:spcBef>
              <a:spcAft>
                <a:spcPts val="0"/>
              </a:spcAft>
              <a:buFont typeface="Arial" panose="020B0604020202020204" pitchFamily="34" charset="0"/>
              <a:buChar char="•"/>
              <a:defRPr/>
            </a:pPr>
            <a:r>
              <a:rPr lang="en-US" altLang="en-US" sz="2400" dirty="0"/>
              <a:t>Negative attitudes and disparities in pain care</a:t>
            </a:r>
          </a:p>
          <a:p>
            <a:pPr lvl="1">
              <a:spcBef>
                <a:spcPts val="600"/>
              </a:spcBef>
              <a:spcAft>
                <a:spcPts val="0"/>
              </a:spcAft>
              <a:buFont typeface="Arial" panose="020B0604020202020204" pitchFamily="34" charset="0"/>
              <a:buChar char="•"/>
              <a:defRPr/>
            </a:pPr>
            <a:r>
              <a:rPr lang="en-US" altLang="en-US" sz="2400" dirty="0"/>
              <a:t>Lack of decision support for chronic pain management</a:t>
            </a:r>
          </a:p>
          <a:p>
            <a:pPr lvl="1">
              <a:spcBef>
                <a:spcPts val="600"/>
              </a:spcBef>
              <a:spcAft>
                <a:spcPts val="0"/>
              </a:spcAft>
              <a:buFont typeface="Arial" panose="020B0604020202020204" pitchFamily="34" charset="0"/>
              <a:buChar char="•"/>
              <a:defRPr/>
            </a:pPr>
            <a:r>
              <a:rPr lang="en-US" altLang="en-US" sz="2400" dirty="0"/>
              <a:t>Financial misalignment favoring use of medications</a:t>
            </a:r>
          </a:p>
          <a:p>
            <a:pPr lvl="1">
              <a:spcBef>
                <a:spcPts val="600"/>
              </a:spcBef>
              <a:spcAft>
                <a:spcPts val="0"/>
              </a:spcAft>
              <a:buFont typeface="Arial" panose="020B0604020202020204" pitchFamily="34" charset="0"/>
              <a:buChar char="•"/>
              <a:defRPr/>
            </a:pPr>
            <a:r>
              <a:rPr lang="en-US" altLang="en-US" sz="2400" dirty="0"/>
              <a:t>Poor support for team-based care and specialty clinics</a:t>
            </a:r>
          </a:p>
          <a:p>
            <a:pPr lvl="1">
              <a:spcBef>
                <a:spcPts val="600"/>
              </a:spcBef>
              <a:spcAft>
                <a:spcPts val="0"/>
              </a:spcAft>
              <a:buFont typeface="Arial" panose="020B0604020202020204" pitchFamily="34" charset="0"/>
              <a:buChar char="•"/>
              <a:defRPr/>
            </a:pPr>
            <a:r>
              <a:rPr lang="en-US" altLang="en-US" sz="2400" dirty="0"/>
              <a:t>Many competing priorities in primary care</a:t>
            </a:r>
          </a:p>
        </p:txBody>
      </p:sp>
      <p:sp>
        <p:nvSpPr>
          <p:cNvPr id="2" name="Title 1"/>
          <p:cNvSpPr>
            <a:spLocks noGrp="1"/>
          </p:cNvSpPr>
          <p:nvPr>
            <p:ph type="title"/>
          </p:nvPr>
        </p:nvSpPr>
        <p:spPr>
          <a:xfrm>
            <a:off x="0" y="0"/>
            <a:ext cx="12192000" cy="838200"/>
          </a:xfrm>
          <a:solidFill>
            <a:srgbClr val="214A5B"/>
          </a:solidFill>
        </p:spPr>
        <p:txBody>
          <a:bodyPr/>
          <a:lstStyle/>
          <a:p>
            <a:pPr>
              <a:lnSpc>
                <a:spcPct val="70000"/>
              </a:lnSpc>
              <a:defRPr/>
            </a:pPr>
            <a:r>
              <a:rPr lang="en-US" b="1" dirty="0" smtClean="0">
                <a:solidFill>
                  <a:schemeClr val="bg1"/>
                </a:solidFill>
                <a:effectLst>
                  <a:outerShdw blurRad="38100" dist="38100" dir="2700000" algn="tl">
                    <a:srgbClr val="000000">
                      <a:alpha val="43137"/>
                    </a:srgbClr>
                  </a:outerShdw>
                </a:effectLst>
              </a:rPr>
              <a:t>  Chronic Pain in Perspective</a:t>
            </a:r>
            <a:endParaRPr lang="en-US" sz="3200" b="1" dirty="0">
              <a:solidFill>
                <a:schemeClr val="bg1"/>
              </a:solidFill>
              <a:effectLst>
                <a:outerShdw blurRad="38100" dist="38100" dir="2700000" algn="tl">
                  <a:srgbClr val="000000">
                    <a:alpha val="43137"/>
                  </a:srgbClr>
                </a:outerShdw>
              </a:effectLst>
            </a:endParaRPr>
          </a:p>
        </p:txBody>
      </p:sp>
      <p:sp>
        <p:nvSpPr>
          <p:cNvPr id="16388" name="Rectangle 1"/>
          <p:cNvSpPr>
            <a:spLocks noChangeArrowheads="1"/>
          </p:cNvSpPr>
          <p:nvPr/>
        </p:nvSpPr>
        <p:spPr bwMode="auto">
          <a:xfrm>
            <a:off x="666749" y="6324600"/>
            <a:ext cx="59340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r>
              <a:rPr lang="en-US" altLang="ja-JP" sz="1600" dirty="0">
                <a:solidFill>
                  <a:srgbClr val="000000"/>
                </a:solidFill>
                <a:ea typeface="MS Mincho" pitchFamily="49" charset="-128"/>
                <a:cs typeface="Times New Roman" pitchFamily="18" charset="0"/>
              </a:rPr>
              <a:t>Institute of Medicine. </a:t>
            </a:r>
            <a:r>
              <a:rPr lang="en-US" altLang="ja-JP" sz="1600" i="1" dirty="0">
                <a:solidFill>
                  <a:srgbClr val="000000"/>
                </a:solidFill>
                <a:ea typeface="MS Mincho" pitchFamily="49" charset="-128"/>
                <a:cs typeface="Times New Roman" pitchFamily="18" charset="0"/>
              </a:rPr>
              <a:t>2011 Relieving Pain in America</a:t>
            </a:r>
            <a:r>
              <a:rPr lang="en-US" altLang="ja-JP" sz="1600" dirty="0">
                <a:solidFill>
                  <a:srgbClr val="000000"/>
                </a:solidFill>
                <a:ea typeface="MS Mincho" pitchFamily="49" charset="-128"/>
                <a:cs typeface="Times New Roman" pitchFamily="18" charset="0"/>
              </a:rPr>
              <a:t>. Washington DC</a:t>
            </a:r>
          </a:p>
        </p:txBody>
      </p:sp>
    </p:spTree>
    <p:extLst>
      <p:ext uri="{BB962C8B-B14F-4D97-AF65-F5344CB8AC3E}">
        <p14:creationId xmlns:p14="http://schemas.microsoft.com/office/powerpoint/2010/main" val="2044888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86" y="-1"/>
            <a:ext cx="7151914" cy="1143001"/>
          </a:xfrm>
          <a:solidFill>
            <a:srgbClr val="214A5B"/>
          </a:solidFill>
        </p:spPr>
        <p:txBody>
          <a:bodyPr/>
          <a:lstStyle/>
          <a:p>
            <a:pPr marL="233363"/>
            <a:r>
              <a:rPr lang="en-US" sz="4800" b="1" dirty="0">
                <a:solidFill>
                  <a:schemeClr val="bg1"/>
                </a:solidFill>
                <a:effectLst>
                  <a:outerShdw blurRad="38100" dist="38100" dir="2700000" algn="tl">
                    <a:srgbClr val="000000">
                      <a:alpha val="43137"/>
                    </a:srgbClr>
                  </a:outerShdw>
                </a:effectLst>
              </a:rPr>
              <a:t>Opioids and Chronic Pain</a:t>
            </a:r>
          </a:p>
        </p:txBody>
      </p:sp>
      <p:sp>
        <p:nvSpPr>
          <p:cNvPr id="3" name="Content Placeholder 2"/>
          <p:cNvSpPr>
            <a:spLocks noGrp="1"/>
          </p:cNvSpPr>
          <p:nvPr>
            <p:ph idx="1"/>
          </p:nvPr>
        </p:nvSpPr>
        <p:spPr>
          <a:xfrm>
            <a:off x="5083629" y="1661498"/>
            <a:ext cx="6814457" cy="4625165"/>
          </a:xfrm>
        </p:spPr>
        <p:txBody>
          <a:bodyPr/>
          <a:lstStyle/>
          <a:p>
            <a:pPr marL="0" indent="0" algn="ctr">
              <a:buNone/>
            </a:pPr>
            <a:r>
              <a:rPr lang="en-US" sz="3400" b="1" dirty="0"/>
              <a:t>“The problem is, there’s no evidence that opioids work for chronic pain, according to guidelines released in 2016 by the </a:t>
            </a:r>
            <a:r>
              <a:rPr lang="en-US" sz="3400" b="1" dirty="0" smtClean="0"/>
              <a:t>CDC” </a:t>
            </a:r>
            <a:endParaRPr lang="en-US" sz="3400" b="1" dirty="0"/>
          </a:p>
          <a:p>
            <a:pPr marL="0" indent="0" algn="ctr">
              <a:buNone/>
            </a:pPr>
            <a:endParaRPr lang="en-US" sz="2800" dirty="0"/>
          </a:p>
          <a:p>
            <a:pPr marL="0" indent="0" algn="ctr">
              <a:buNone/>
            </a:pPr>
            <a:r>
              <a:rPr lang="en-US" sz="2400" dirty="0"/>
              <a:t>Julia Lurie – reporter, </a:t>
            </a:r>
            <a:r>
              <a:rPr lang="en-US" sz="2400" i="1" dirty="0"/>
              <a:t>Mother Jones</a:t>
            </a:r>
            <a:r>
              <a:rPr lang="en-US" sz="2400" dirty="0"/>
              <a:t>, </a:t>
            </a:r>
          </a:p>
          <a:p>
            <a:pPr marL="0" indent="0" algn="ctr">
              <a:buNone/>
            </a:pPr>
            <a:r>
              <a:rPr lang="en-US" sz="2400" dirty="0"/>
              <a:t>April 27, 2018</a:t>
            </a:r>
          </a:p>
        </p:txBody>
      </p:sp>
      <p:pic>
        <p:nvPicPr>
          <p:cNvPr id="1026" name="Picture 2" descr="Image result for elephant in the room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29127"/>
            <a:ext cx="5029199" cy="6796215"/>
          </a:xfrm>
          <a:prstGeom prst="rect">
            <a:avLst/>
          </a:prstGeom>
          <a:noFill/>
          <a:ln w="38100">
            <a:solidFill>
              <a:srgbClr val="214A5B"/>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9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044545" y="1244906"/>
            <a:ext cx="4006667" cy="4612969"/>
            <a:chOff x="8168394" y="1126669"/>
            <a:chExt cx="3177435" cy="5486765"/>
          </a:xfrm>
        </p:grpSpPr>
        <p:sp>
          <p:nvSpPr>
            <p:cNvPr id="10" name="Freeform 9"/>
            <p:cNvSpPr/>
            <p:nvPr/>
          </p:nvSpPr>
          <p:spPr>
            <a:xfrm>
              <a:off x="8168394" y="3355769"/>
              <a:ext cx="592231" cy="1484112"/>
            </a:xfrm>
            <a:custGeom>
              <a:avLst/>
              <a:gdLst>
                <a:gd name="connsiteX0" fmla="*/ 0 w 623821"/>
                <a:gd name="connsiteY0" fmla="*/ 145951 h 729753"/>
                <a:gd name="connsiteX1" fmla="*/ 311911 w 623821"/>
                <a:gd name="connsiteY1" fmla="*/ 145951 h 729753"/>
                <a:gd name="connsiteX2" fmla="*/ 311911 w 623821"/>
                <a:gd name="connsiteY2" fmla="*/ 0 h 729753"/>
                <a:gd name="connsiteX3" fmla="*/ 623821 w 623821"/>
                <a:gd name="connsiteY3" fmla="*/ 364877 h 729753"/>
                <a:gd name="connsiteX4" fmla="*/ 311911 w 623821"/>
                <a:gd name="connsiteY4" fmla="*/ 729753 h 729753"/>
                <a:gd name="connsiteX5" fmla="*/ 311911 w 623821"/>
                <a:gd name="connsiteY5" fmla="*/ 583802 h 729753"/>
                <a:gd name="connsiteX6" fmla="*/ 0 w 623821"/>
                <a:gd name="connsiteY6" fmla="*/ 583802 h 729753"/>
                <a:gd name="connsiteX7" fmla="*/ 0 w 623821"/>
                <a:gd name="connsiteY7" fmla="*/ 145951 h 72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821" h="729753">
                  <a:moveTo>
                    <a:pt x="0" y="145951"/>
                  </a:moveTo>
                  <a:lnTo>
                    <a:pt x="311911" y="145951"/>
                  </a:lnTo>
                  <a:lnTo>
                    <a:pt x="311911" y="0"/>
                  </a:lnTo>
                  <a:lnTo>
                    <a:pt x="623821" y="364877"/>
                  </a:lnTo>
                  <a:lnTo>
                    <a:pt x="311911" y="729753"/>
                  </a:lnTo>
                  <a:lnTo>
                    <a:pt x="311911" y="583802"/>
                  </a:lnTo>
                  <a:lnTo>
                    <a:pt x="0" y="583802"/>
                  </a:lnTo>
                  <a:lnTo>
                    <a:pt x="0" y="145951"/>
                  </a:lnTo>
                  <a:close/>
                </a:path>
              </a:pathLst>
            </a:custGeom>
            <a:solidFill>
              <a:srgbClr val="BDCDC7"/>
            </a:solidFill>
            <a:effectLst>
              <a:outerShdw blurRad="50800" dist="38100" dir="8100000" algn="tr"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9463" rIns="140360" bIns="109463" numCol="1" spcCol="1270" anchor="ctr" anchorCtr="0">
              <a:noAutofit/>
            </a:bodyPr>
            <a:lstStyle/>
            <a:p>
              <a:pPr algn="ctr" defTabSz="466725" fontAlgn="base">
                <a:lnSpc>
                  <a:spcPct val="90000"/>
                </a:lnSpc>
                <a:spcBef>
                  <a:spcPct val="0"/>
                </a:spcBef>
                <a:spcAft>
                  <a:spcPct val="35000"/>
                </a:spcAft>
              </a:pPr>
              <a:endParaRPr lang="en-US" dirty="0">
                <a:solidFill>
                  <a:srgbClr val="000000"/>
                </a:solidFill>
                <a:latin typeface="Calibri" panose="020F0502020204030204" pitchFamily="34" charset="0"/>
              </a:endParaRPr>
            </a:p>
          </p:txBody>
        </p:sp>
        <p:sp>
          <p:nvSpPr>
            <p:cNvPr id="11" name="Freeform 10"/>
            <p:cNvSpPr/>
            <p:nvPr/>
          </p:nvSpPr>
          <p:spPr>
            <a:xfrm>
              <a:off x="8779876" y="1126669"/>
              <a:ext cx="2565953" cy="5486765"/>
            </a:xfrm>
            <a:custGeom>
              <a:avLst/>
              <a:gdLst>
                <a:gd name="connsiteX0" fmla="*/ 0 w 2942555"/>
                <a:gd name="connsiteY0" fmla="*/ 251037 h 2510367"/>
                <a:gd name="connsiteX1" fmla="*/ 251037 w 2942555"/>
                <a:gd name="connsiteY1" fmla="*/ 0 h 2510367"/>
                <a:gd name="connsiteX2" fmla="*/ 2691518 w 2942555"/>
                <a:gd name="connsiteY2" fmla="*/ 0 h 2510367"/>
                <a:gd name="connsiteX3" fmla="*/ 2942555 w 2942555"/>
                <a:gd name="connsiteY3" fmla="*/ 251037 h 2510367"/>
                <a:gd name="connsiteX4" fmla="*/ 2942555 w 2942555"/>
                <a:gd name="connsiteY4" fmla="*/ 2259330 h 2510367"/>
                <a:gd name="connsiteX5" fmla="*/ 2691518 w 2942555"/>
                <a:gd name="connsiteY5" fmla="*/ 2510367 h 2510367"/>
                <a:gd name="connsiteX6" fmla="*/ 251037 w 2942555"/>
                <a:gd name="connsiteY6" fmla="*/ 2510367 h 2510367"/>
                <a:gd name="connsiteX7" fmla="*/ 0 w 2942555"/>
                <a:gd name="connsiteY7" fmla="*/ 2259330 h 2510367"/>
                <a:gd name="connsiteX8" fmla="*/ 0 w 2942555"/>
                <a:gd name="connsiteY8" fmla="*/ 251037 h 251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2555" h="2510367">
                  <a:moveTo>
                    <a:pt x="0" y="251037"/>
                  </a:moveTo>
                  <a:cubicBezTo>
                    <a:pt x="0" y="112393"/>
                    <a:pt x="112393" y="0"/>
                    <a:pt x="251037" y="0"/>
                  </a:cubicBezTo>
                  <a:lnTo>
                    <a:pt x="2691518" y="0"/>
                  </a:lnTo>
                  <a:cubicBezTo>
                    <a:pt x="2830162" y="0"/>
                    <a:pt x="2942555" y="112393"/>
                    <a:pt x="2942555" y="251037"/>
                  </a:cubicBezTo>
                  <a:lnTo>
                    <a:pt x="2942555" y="2259330"/>
                  </a:lnTo>
                  <a:cubicBezTo>
                    <a:pt x="2942555" y="2397974"/>
                    <a:pt x="2830162" y="2510367"/>
                    <a:pt x="2691518" y="2510367"/>
                  </a:cubicBezTo>
                  <a:lnTo>
                    <a:pt x="251037" y="2510367"/>
                  </a:lnTo>
                  <a:cubicBezTo>
                    <a:pt x="112393" y="2510367"/>
                    <a:pt x="0" y="2397974"/>
                    <a:pt x="0" y="2259330"/>
                  </a:cubicBezTo>
                  <a:lnTo>
                    <a:pt x="0" y="251037"/>
                  </a:lnTo>
                  <a:close/>
                </a:path>
              </a:pathLst>
            </a:custGeom>
            <a:solidFill>
              <a:srgbClr val="ECF0EE"/>
            </a:solidFill>
            <a:ln>
              <a:solidFill>
                <a:schemeClr val="bg1"/>
              </a:solid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580" tIns="106580" rIns="106580" bIns="106580" numCol="1" spcCol="1270" anchor="ctr" anchorCtr="0">
              <a:noAutofit/>
            </a:bodyPr>
            <a:lstStyle/>
            <a:p>
              <a:pPr algn="ctr" defTabSz="600075" fontAlgn="base">
                <a:spcBef>
                  <a:spcPts val="600"/>
                </a:spcBef>
                <a:spcAft>
                  <a:spcPct val="0"/>
                </a:spcAft>
              </a:pPr>
              <a:r>
                <a:rPr lang="en-US" sz="2800" dirty="0">
                  <a:solidFill>
                    <a:srgbClr val="000000"/>
                  </a:solidFill>
                  <a:latin typeface="Calibri" panose="020F0502020204030204" pitchFamily="34" charset="0"/>
                </a:rPr>
                <a:t>Two longer term follow-up studies found </a:t>
              </a:r>
              <a:r>
                <a:rPr lang="en-US" sz="2800" b="1" dirty="0">
                  <a:solidFill>
                    <a:srgbClr val="000000"/>
                  </a:solidFill>
                  <a:latin typeface="Calibri" panose="020F0502020204030204" pitchFamily="34" charset="0"/>
                </a:rPr>
                <a:t>44.3% </a:t>
              </a:r>
              <a:r>
                <a:rPr lang="en-US" sz="2800" dirty="0">
                  <a:solidFill>
                    <a:srgbClr val="000000"/>
                  </a:solidFill>
                  <a:latin typeface="Calibri" panose="020F0502020204030204" pitchFamily="34" charset="0"/>
                </a:rPr>
                <a:t>on chronic opioids for chronic pain had </a:t>
              </a:r>
              <a:r>
                <a:rPr lang="en-US" sz="2800" b="1" dirty="0">
                  <a:solidFill>
                    <a:srgbClr val="000000"/>
                  </a:solidFill>
                  <a:latin typeface="Calibri" panose="020F0502020204030204" pitchFamily="34" charset="0"/>
                </a:rPr>
                <a:t>at least 50%                pain relief </a:t>
              </a:r>
              <a:r>
                <a:rPr lang="en-US" sz="2800" baseline="30000" dirty="0">
                  <a:solidFill>
                    <a:srgbClr val="000000"/>
                  </a:solidFill>
                  <a:latin typeface="Calibri" panose="020F0502020204030204" pitchFamily="34" charset="0"/>
                </a:rPr>
                <a:t>4</a:t>
              </a:r>
              <a:endParaRPr lang="en-US" sz="2800" dirty="0">
                <a:solidFill>
                  <a:srgbClr val="000000"/>
                </a:solidFill>
                <a:latin typeface="Calibri" panose="020F0502020204030204" pitchFamily="34" charset="0"/>
              </a:endParaRPr>
            </a:p>
          </p:txBody>
        </p:sp>
      </p:grpSp>
      <p:grpSp>
        <p:nvGrpSpPr>
          <p:cNvPr id="3" name="Group 2"/>
          <p:cNvGrpSpPr/>
          <p:nvPr/>
        </p:nvGrpSpPr>
        <p:grpSpPr>
          <a:xfrm>
            <a:off x="4144709" y="1244906"/>
            <a:ext cx="3899836" cy="4612969"/>
            <a:chOff x="4246284" y="1071310"/>
            <a:chExt cx="3694609" cy="4419852"/>
          </a:xfrm>
        </p:grpSpPr>
        <p:sp>
          <p:nvSpPr>
            <p:cNvPr id="8" name="Freeform 7"/>
            <p:cNvSpPr/>
            <p:nvPr/>
          </p:nvSpPr>
          <p:spPr>
            <a:xfrm>
              <a:off x="4246284" y="2808383"/>
              <a:ext cx="592232" cy="1202734"/>
            </a:xfrm>
            <a:custGeom>
              <a:avLst/>
              <a:gdLst>
                <a:gd name="connsiteX0" fmla="*/ 0 w 623821"/>
                <a:gd name="connsiteY0" fmla="*/ 145951 h 729753"/>
                <a:gd name="connsiteX1" fmla="*/ 311911 w 623821"/>
                <a:gd name="connsiteY1" fmla="*/ 145951 h 729753"/>
                <a:gd name="connsiteX2" fmla="*/ 311911 w 623821"/>
                <a:gd name="connsiteY2" fmla="*/ 0 h 729753"/>
                <a:gd name="connsiteX3" fmla="*/ 623821 w 623821"/>
                <a:gd name="connsiteY3" fmla="*/ 364877 h 729753"/>
                <a:gd name="connsiteX4" fmla="*/ 311911 w 623821"/>
                <a:gd name="connsiteY4" fmla="*/ 729753 h 729753"/>
                <a:gd name="connsiteX5" fmla="*/ 311911 w 623821"/>
                <a:gd name="connsiteY5" fmla="*/ 583802 h 729753"/>
                <a:gd name="connsiteX6" fmla="*/ 0 w 623821"/>
                <a:gd name="connsiteY6" fmla="*/ 583802 h 729753"/>
                <a:gd name="connsiteX7" fmla="*/ 0 w 623821"/>
                <a:gd name="connsiteY7" fmla="*/ 145951 h 72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821" h="729753">
                  <a:moveTo>
                    <a:pt x="0" y="145951"/>
                  </a:moveTo>
                  <a:lnTo>
                    <a:pt x="311911" y="145951"/>
                  </a:lnTo>
                  <a:lnTo>
                    <a:pt x="311911" y="0"/>
                  </a:lnTo>
                  <a:lnTo>
                    <a:pt x="623821" y="364877"/>
                  </a:lnTo>
                  <a:lnTo>
                    <a:pt x="311911" y="729753"/>
                  </a:lnTo>
                  <a:lnTo>
                    <a:pt x="311911" y="583802"/>
                  </a:lnTo>
                  <a:lnTo>
                    <a:pt x="0" y="583802"/>
                  </a:lnTo>
                  <a:lnTo>
                    <a:pt x="0" y="145951"/>
                  </a:lnTo>
                  <a:close/>
                </a:path>
              </a:pathLst>
            </a:custGeom>
            <a:solidFill>
              <a:srgbClr val="BDCDC7"/>
            </a:solidFill>
            <a:effectLst>
              <a:outerShdw blurRad="50800" dist="38100" dir="8100000" algn="tr"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9463" rIns="140360" bIns="109463" numCol="1" spcCol="1270" anchor="ctr" anchorCtr="0">
              <a:noAutofit/>
            </a:bodyPr>
            <a:lstStyle/>
            <a:p>
              <a:pPr algn="ctr" defTabSz="466725" fontAlgn="base">
                <a:lnSpc>
                  <a:spcPct val="90000"/>
                </a:lnSpc>
                <a:spcBef>
                  <a:spcPct val="0"/>
                </a:spcBef>
                <a:spcAft>
                  <a:spcPct val="35000"/>
                </a:spcAft>
              </a:pPr>
              <a:endParaRPr lang="en-US" dirty="0">
                <a:solidFill>
                  <a:srgbClr val="000000"/>
                </a:solidFill>
                <a:latin typeface="Calibri" panose="020F0502020204030204" pitchFamily="34" charset="0"/>
              </a:endParaRPr>
            </a:p>
          </p:txBody>
        </p:sp>
        <p:sp>
          <p:nvSpPr>
            <p:cNvPr id="9" name="Freeform 8"/>
            <p:cNvSpPr/>
            <p:nvPr/>
          </p:nvSpPr>
          <p:spPr>
            <a:xfrm>
              <a:off x="4853805" y="1071310"/>
              <a:ext cx="3087088" cy="4419852"/>
            </a:xfrm>
            <a:custGeom>
              <a:avLst/>
              <a:gdLst>
                <a:gd name="connsiteX0" fmla="*/ 0 w 2942555"/>
                <a:gd name="connsiteY0" fmla="*/ 251037 h 2510367"/>
                <a:gd name="connsiteX1" fmla="*/ 251037 w 2942555"/>
                <a:gd name="connsiteY1" fmla="*/ 0 h 2510367"/>
                <a:gd name="connsiteX2" fmla="*/ 2691518 w 2942555"/>
                <a:gd name="connsiteY2" fmla="*/ 0 h 2510367"/>
                <a:gd name="connsiteX3" fmla="*/ 2942555 w 2942555"/>
                <a:gd name="connsiteY3" fmla="*/ 251037 h 2510367"/>
                <a:gd name="connsiteX4" fmla="*/ 2942555 w 2942555"/>
                <a:gd name="connsiteY4" fmla="*/ 2259330 h 2510367"/>
                <a:gd name="connsiteX5" fmla="*/ 2691518 w 2942555"/>
                <a:gd name="connsiteY5" fmla="*/ 2510367 h 2510367"/>
                <a:gd name="connsiteX6" fmla="*/ 251037 w 2942555"/>
                <a:gd name="connsiteY6" fmla="*/ 2510367 h 2510367"/>
                <a:gd name="connsiteX7" fmla="*/ 0 w 2942555"/>
                <a:gd name="connsiteY7" fmla="*/ 2259330 h 2510367"/>
                <a:gd name="connsiteX8" fmla="*/ 0 w 2942555"/>
                <a:gd name="connsiteY8" fmla="*/ 251037 h 251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2555" h="2510367">
                  <a:moveTo>
                    <a:pt x="0" y="251037"/>
                  </a:moveTo>
                  <a:cubicBezTo>
                    <a:pt x="0" y="112393"/>
                    <a:pt x="112393" y="0"/>
                    <a:pt x="251037" y="0"/>
                  </a:cubicBezTo>
                  <a:lnTo>
                    <a:pt x="2691518" y="0"/>
                  </a:lnTo>
                  <a:cubicBezTo>
                    <a:pt x="2830162" y="0"/>
                    <a:pt x="2942555" y="112393"/>
                    <a:pt x="2942555" y="251037"/>
                  </a:cubicBezTo>
                  <a:lnTo>
                    <a:pt x="2942555" y="2259330"/>
                  </a:lnTo>
                  <a:cubicBezTo>
                    <a:pt x="2942555" y="2397974"/>
                    <a:pt x="2830162" y="2510367"/>
                    <a:pt x="2691518" y="2510367"/>
                  </a:cubicBezTo>
                  <a:lnTo>
                    <a:pt x="251037" y="2510367"/>
                  </a:lnTo>
                  <a:cubicBezTo>
                    <a:pt x="112393" y="2510367"/>
                    <a:pt x="0" y="2397974"/>
                    <a:pt x="0" y="2259330"/>
                  </a:cubicBezTo>
                  <a:lnTo>
                    <a:pt x="0" y="251037"/>
                  </a:lnTo>
                  <a:close/>
                </a:path>
              </a:pathLst>
            </a:custGeom>
            <a:solidFill>
              <a:srgbClr val="ECF0EE"/>
            </a:solidFill>
            <a:ln>
              <a:solidFill>
                <a:schemeClr val="bg1"/>
              </a:solid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580" tIns="106580" rIns="106580" bIns="106580" numCol="1" spcCol="1270" anchor="ctr" anchorCtr="0">
              <a:noAutofit/>
            </a:bodyPr>
            <a:lstStyle/>
            <a:p>
              <a:pPr algn="ctr" defTabSz="600075" fontAlgn="base">
                <a:spcBef>
                  <a:spcPts val="450"/>
                </a:spcBef>
                <a:spcAft>
                  <a:spcPct val="0"/>
                </a:spcAft>
              </a:pPr>
              <a:r>
                <a:rPr lang="en-US" sz="2800" dirty="0">
                  <a:solidFill>
                    <a:srgbClr val="000000"/>
                  </a:solidFill>
                  <a:latin typeface="Calibri" panose="020F0502020204030204" pitchFamily="34" charset="0"/>
                </a:rPr>
                <a:t>RCT found </a:t>
              </a:r>
              <a:r>
                <a:rPr lang="en-US" sz="2800" dirty="0" smtClean="0">
                  <a:solidFill>
                    <a:srgbClr val="000000"/>
                  </a:solidFill>
                  <a:latin typeface="Calibri" panose="020F0502020204030204" pitchFamily="34" charset="0"/>
                </a:rPr>
                <a:t>opioids </a:t>
              </a:r>
              <a:r>
                <a:rPr lang="en-US" sz="2800" b="1" dirty="0" smtClean="0">
                  <a:solidFill>
                    <a:srgbClr val="000000"/>
                  </a:solidFill>
                  <a:latin typeface="Calibri" panose="020F0502020204030204" pitchFamily="34" charset="0"/>
                </a:rPr>
                <a:t>not </a:t>
              </a:r>
              <a:r>
                <a:rPr lang="en-US" sz="2800" b="1" dirty="0">
                  <a:solidFill>
                    <a:srgbClr val="000000"/>
                  </a:solidFill>
                  <a:latin typeface="Calibri" panose="020F0502020204030204" pitchFamily="34" charset="0"/>
                </a:rPr>
                <a:t>superior </a:t>
              </a:r>
              <a:r>
                <a:rPr lang="en-US" sz="2800" dirty="0">
                  <a:solidFill>
                    <a:srgbClr val="000000"/>
                  </a:solidFill>
                  <a:latin typeface="Calibri" panose="020F0502020204030204" pitchFamily="34" charset="0"/>
                </a:rPr>
                <a:t>to nonopioids for improving musculoskeletal pain-related function over  </a:t>
              </a:r>
              <a:r>
                <a:rPr lang="en-US" sz="2800" dirty="0" smtClean="0">
                  <a:solidFill>
                    <a:srgbClr val="000000"/>
                  </a:solidFill>
                  <a:latin typeface="Calibri" panose="020F0502020204030204" pitchFamily="34" charset="0"/>
                </a:rPr>
                <a:t>        12 </a:t>
              </a:r>
              <a:r>
                <a:rPr lang="en-US" sz="2800" dirty="0">
                  <a:solidFill>
                    <a:srgbClr val="000000"/>
                  </a:solidFill>
                  <a:latin typeface="Calibri" panose="020F0502020204030204" pitchFamily="34" charset="0"/>
                </a:rPr>
                <a:t>months</a:t>
              </a:r>
            </a:p>
            <a:p>
              <a:pPr algn="ctr" defTabSz="600075" fontAlgn="base">
                <a:lnSpc>
                  <a:spcPct val="90000"/>
                </a:lnSpc>
                <a:spcBef>
                  <a:spcPct val="0"/>
                </a:spcBef>
                <a:spcAft>
                  <a:spcPct val="35000"/>
                </a:spcAft>
              </a:pPr>
              <a:endParaRPr lang="en-US" sz="1600" i="1" dirty="0">
                <a:solidFill>
                  <a:srgbClr val="000000"/>
                </a:solidFill>
                <a:latin typeface="Calibri" panose="020F0502020204030204" pitchFamily="34" charset="0"/>
              </a:endParaRPr>
            </a:p>
            <a:p>
              <a:pPr algn="ctr" defTabSz="600075" fontAlgn="base">
                <a:lnSpc>
                  <a:spcPct val="90000"/>
                </a:lnSpc>
                <a:spcBef>
                  <a:spcPct val="0"/>
                </a:spcBef>
                <a:spcAft>
                  <a:spcPct val="35000"/>
                </a:spcAft>
              </a:pPr>
              <a:r>
                <a:rPr lang="en-US" i="1" dirty="0">
                  <a:solidFill>
                    <a:srgbClr val="000000"/>
                  </a:solidFill>
                  <a:latin typeface="Calibri" panose="020F0502020204030204" pitchFamily="34" charset="0"/>
                </a:rPr>
                <a:t>[limitation: only 5% of potential patients enrolled and randomized (240/4485)]</a:t>
              </a:r>
              <a:r>
                <a:rPr lang="en-US" baseline="30000" dirty="0">
                  <a:solidFill>
                    <a:srgbClr val="000000"/>
                  </a:solidFill>
                  <a:latin typeface="Calibri" panose="020F0502020204030204" pitchFamily="34" charset="0"/>
                </a:rPr>
                <a:t>3</a:t>
              </a:r>
              <a:endParaRPr lang="en-US" dirty="0">
                <a:solidFill>
                  <a:srgbClr val="000000"/>
                </a:solidFill>
                <a:latin typeface="Calibri" panose="020F0502020204030204" pitchFamily="34" charset="0"/>
              </a:endParaRPr>
            </a:p>
          </p:txBody>
        </p:sp>
      </p:grpSp>
      <p:sp>
        <p:nvSpPr>
          <p:cNvPr id="2" name="Title 1"/>
          <p:cNvSpPr>
            <a:spLocks noGrp="1"/>
          </p:cNvSpPr>
          <p:nvPr>
            <p:ph type="title"/>
          </p:nvPr>
        </p:nvSpPr>
        <p:spPr>
          <a:xfrm>
            <a:off x="0" y="2"/>
            <a:ext cx="12192000" cy="968828"/>
          </a:xfrm>
          <a:solidFill>
            <a:srgbClr val="214A5B"/>
          </a:solidFill>
        </p:spPr>
        <p:txBody>
          <a:bodyPr/>
          <a:lstStyle/>
          <a:p>
            <a:r>
              <a:rPr lang="en-US" b="1" dirty="0">
                <a:solidFill>
                  <a:schemeClr val="bg1"/>
                </a:solidFill>
                <a:effectLst>
                  <a:outerShdw blurRad="38100" dist="38100" dir="2700000" algn="tl">
                    <a:srgbClr val="000000">
                      <a:alpha val="43137"/>
                    </a:srgbClr>
                  </a:outerShdw>
                </a:effectLst>
              </a:rPr>
              <a:t>Opioid Efficacy for Chronic Pain</a:t>
            </a:r>
          </a:p>
        </p:txBody>
      </p:sp>
      <p:sp>
        <p:nvSpPr>
          <p:cNvPr id="7" name="Freeform 6"/>
          <p:cNvSpPr/>
          <p:nvPr/>
        </p:nvSpPr>
        <p:spPr>
          <a:xfrm>
            <a:off x="276224" y="1244906"/>
            <a:ext cx="3848101" cy="4612969"/>
          </a:xfrm>
          <a:custGeom>
            <a:avLst/>
            <a:gdLst>
              <a:gd name="connsiteX0" fmla="*/ 0 w 2942555"/>
              <a:gd name="connsiteY0" fmla="*/ 251037 h 2510367"/>
              <a:gd name="connsiteX1" fmla="*/ 251037 w 2942555"/>
              <a:gd name="connsiteY1" fmla="*/ 0 h 2510367"/>
              <a:gd name="connsiteX2" fmla="*/ 2691518 w 2942555"/>
              <a:gd name="connsiteY2" fmla="*/ 0 h 2510367"/>
              <a:gd name="connsiteX3" fmla="*/ 2942555 w 2942555"/>
              <a:gd name="connsiteY3" fmla="*/ 251037 h 2510367"/>
              <a:gd name="connsiteX4" fmla="*/ 2942555 w 2942555"/>
              <a:gd name="connsiteY4" fmla="*/ 2259330 h 2510367"/>
              <a:gd name="connsiteX5" fmla="*/ 2691518 w 2942555"/>
              <a:gd name="connsiteY5" fmla="*/ 2510367 h 2510367"/>
              <a:gd name="connsiteX6" fmla="*/ 251037 w 2942555"/>
              <a:gd name="connsiteY6" fmla="*/ 2510367 h 2510367"/>
              <a:gd name="connsiteX7" fmla="*/ 0 w 2942555"/>
              <a:gd name="connsiteY7" fmla="*/ 2259330 h 2510367"/>
              <a:gd name="connsiteX8" fmla="*/ 0 w 2942555"/>
              <a:gd name="connsiteY8" fmla="*/ 251037 h 251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2555" h="2510367">
                <a:moveTo>
                  <a:pt x="0" y="251037"/>
                </a:moveTo>
                <a:cubicBezTo>
                  <a:pt x="0" y="112393"/>
                  <a:pt x="112393" y="0"/>
                  <a:pt x="251037" y="0"/>
                </a:cubicBezTo>
                <a:lnTo>
                  <a:pt x="2691518" y="0"/>
                </a:lnTo>
                <a:cubicBezTo>
                  <a:pt x="2830162" y="0"/>
                  <a:pt x="2942555" y="112393"/>
                  <a:pt x="2942555" y="251037"/>
                </a:cubicBezTo>
                <a:lnTo>
                  <a:pt x="2942555" y="2259330"/>
                </a:lnTo>
                <a:cubicBezTo>
                  <a:pt x="2942555" y="2397974"/>
                  <a:pt x="2830162" y="2510367"/>
                  <a:pt x="2691518" y="2510367"/>
                </a:cubicBezTo>
                <a:lnTo>
                  <a:pt x="251037" y="2510367"/>
                </a:lnTo>
                <a:cubicBezTo>
                  <a:pt x="112393" y="2510367"/>
                  <a:pt x="0" y="2397974"/>
                  <a:pt x="0" y="2259330"/>
                </a:cubicBezTo>
                <a:lnTo>
                  <a:pt x="0" y="251037"/>
                </a:lnTo>
                <a:close/>
              </a:path>
            </a:pathLst>
          </a:custGeom>
          <a:solidFill>
            <a:srgbClr val="ECF0EE"/>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580" tIns="106580" rIns="106580" bIns="106580" numCol="1" spcCol="1270" anchor="t" anchorCtr="0">
            <a:noAutofit/>
          </a:bodyPr>
          <a:lstStyle/>
          <a:p>
            <a:pPr algn="ctr" defTabSz="600075" fontAlgn="base">
              <a:spcBef>
                <a:spcPts val="450"/>
              </a:spcBef>
              <a:spcAft>
                <a:spcPct val="0"/>
              </a:spcAft>
            </a:pPr>
            <a:r>
              <a:rPr lang="en-US" sz="2800" dirty="0">
                <a:solidFill>
                  <a:srgbClr val="000000"/>
                </a:solidFill>
                <a:latin typeface="Calibri" panose="020F0502020204030204" pitchFamily="34" charset="0"/>
              </a:rPr>
              <a:t>Meta-analyses </a:t>
            </a:r>
            <a:endParaRPr lang="en-US" sz="2800" dirty="0" smtClean="0">
              <a:solidFill>
                <a:srgbClr val="000000"/>
              </a:solidFill>
              <a:latin typeface="Calibri" panose="020F0502020204030204" pitchFamily="34" charset="0"/>
            </a:endParaRPr>
          </a:p>
          <a:p>
            <a:pPr algn="ctr" defTabSz="600075" fontAlgn="base">
              <a:spcBef>
                <a:spcPts val="450"/>
              </a:spcBef>
              <a:spcAft>
                <a:spcPct val="0"/>
              </a:spcAft>
            </a:pPr>
            <a:r>
              <a:rPr lang="en-US" sz="2000" dirty="0" smtClean="0">
                <a:solidFill>
                  <a:srgbClr val="000000"/>
                </a:solidFill>
                <a:latin typeface="Calibri" panose="020F0502020204030204" pitchFamily="34" charset="0"/>
              </a:rPr>
              <a:t>(</a:t>
            </a:r>
            <a:r>
              <a:rPr lang="en-US" sz="2000" b="1" dirty="0" smtClean="0">
                <a:solidFill>
                  <a:srgbClr val="000000"/>
                </a:solidFill>
                <a:latin typeface="Calibri" panose="020F0502020204030204" pitchFamily="34" charset="0"/>
              </a:rPr>
              <a:t>3-6m </a:t>
            </a:r>
            <a:r>
              <a:rPr lang="en-US" sz="2000" b="1" dirty="0">
                <a:solidFill>
                  <a:srgbClr val="000000"/>
                </a:solidFill>
                <a:latin typeface="Calibri" panose="020F0502020204030204" pitchFamily="34" charset="0"/>
              </a:rPr>
              <a:t>follow-up</a:t>
            </a:r>
            <a:r>
              <a:rPr lang="en-US" sz="2000" dirty="0" smtClean="0">
                <a:solidFill>
                  <a:srgbClr val="000000"/>
                </a:solidFill>
                <a:latin typeface="Calibri" panose="020F0502020204030204" pitchFamily="34" charset="0"/>
              </a:rPr>
              <a:t>)</a:t>
            </a:r>
          </a:p>
          <a:p>
            <a:pPr algn="ctr" defTabSz="600075" fontAlgn="base">
              <a:spcBef>
                <a:spcPts val="450"/>
              </a:spcBef>
              <a:spcAft>
                <a:spcPct val="0"/>
              </a:spcAft>
            </a:pPr>
            <a:endParaRPr lang="en-US" sz="200" dirty="0">
              <a:solidFill>
                <a:srgbClr val="000000"/>
              </a:solidFill>
              <a:latin typeface="Calibri" panose="020F0502020204030204" pitchFamily="34" charset="0"/>
            </a:endParaRPr>
          </a:p>
          <a:p>
            <a:pPr marL="171450" lvl="1" indent="-171450" defTabSz="466725" fontAlgn="base">
              <a:spcBef>
                <a:spcPts val="450"/>
              </a:spcBef>
              <a:spcAft>
                <a:spcPct val="0"/>
              </a:spcAft>
              <a:buFontTx/>
              <a:buChar char="••"/>
            </a:pPr>
            <a:r>
              <a:rPr lang="en-US" sz="2400" b="1" dirty="0">
                <a:solidFill>
                  <a:srgbClr val="000000"/>
                </a:solidFill>
                <a:latin typeface="Calibri" panose="020F0502020204030204" pitchFamily="34" charset="0"/>
              </a:rPr>
              <a:t>Opioids vs </a:t>
            </a:r>
            <a:r>
              <a:rPr lang="en-US" sz="2400" b="1" dirty="0" smtClean="0">
                <a:solidFill>
                  <a:srgbClr val="000000"/>
                </a:solidFill>
                <a:latin typeface="Calibri" panose="020F0502020204030204" pitchFamily="34" charset="0"/>
              </a:rPr>
              <a:t>Placebo                    </a:t>
            </a:r>
            <a:r>
              <a:rPr lang="en-US" sz="2200" i="1" dirty="0">
                <a:solidFill>
                  <a:srgbClr val="000000"/>
                </a:solidFill>
                <a:latin typeface="Calibri" panose="020F0502020204030204" pitchFamily="34" charset="0"/>
              </a:rPr>
              <a:t>(high quality studies)</a:t>
            </a:r>
          </a:p>
          <a:p>
            <a:pPr marL="171450" lvl="1" indent="-171450" defTabSz="466725" fontAlgn="base">
              <a:spcBef>
                <a:spcPts val="450"/>
              </a:spcBef>
              <a:spcAft>
                <a:spcPct val="0"/>
              </a:spcAft>
              <a:buFontTx/>
              <a:buChar char="••"/>
            </a:pPr>
            <a:r>
              <a:rPr lang="en-US" sz="2200" dirty="0" smtClean="0">
                <a:solidFill>
                  <a:srgbClr val="000000"/>
                </a:solidFill>
                <a:latin typeface="Calibri" panose="020F0502020204030204" pitchFamily="34" charset="0"/>
              </a:rPr>
              <a:t>Opioids </a:t>
            </a:r>
            <a:r>
              <a:rPr lang="en-US" sz="2200" dirty="0">
                <a:solidFill>
                  <a:srgbClr val="000000"/>
                </a:solidFill>
                <a:latin typeface="Calibri" panose="020F0502020204030204" pitchFamily="34" charset="0"/>
              </a:rPr>
              <a:t>with statistically significant but small improvements in pain</a:t>
            </a:r>
            <a:r>
              <a:rPr lang="en-US" sz="2200" baseline="30000" dirty="0">
                <a:solidFill>
                  <a:srgbClr val="000000"/>
                </a:solidFill>
                <a:latin typeface="Calibri" panose="020F0502020204030204" pitchFamily="34" charset="0"/>
              </a:rPr>
              <a:t>1,2</a:t>
            </a:r>
            <a:r>
              <a:rPr lang="en-US" sz="2200" dirty="0">
                <a:solidFill>
                  <a:srgbClr val="000000"/>
                </a:solidFill>
                <a:latin typeface="Calibri" panose="020F0502020204030204" pitchFamily="34" charset="0"/>
              </a:rPr>
              <a:t>        and physical </a:t>
            </a:r>
            <a:r>
              <a:rPr lang="en-US" sz="2200" dirty="0" smtClean="0">
                <a:solidFill>
                  <a:srgbClr val="000000"/>
                </a:solidFill>
                <a:latin typeface="Calibri" panose="020F0502020204030204" pitchFamily="34" charset="0"/>
              </a:rPr>
              <a:t>functioning</a:t>
            </a:r>
            <a:r>
              <a:rPr lang="en-US" sz="2200" baseline="30000" dirty="0" smtClean="0">
                <a:solidFill>
                  <a:srgbClr val="000000"/>
                </a:solidFill>
                <a:latin typeface="Calibri" panose="020F0502020204030204" pitchFamily="34" charset="0"/>
              </a:rPr>
              <a:t>2</a:t>
            </a:r>
          </a:p>
          <a:p>
            <a:pPr marL="0" lvl="1" defTabSz="466725" fontAlgn="base">
              <a:spcBef>
                <a:spcPts val="450"/>
              </a:spcBef>
              <a:spcAft>
                <a:spcPct val="0"/>
              </a:spcAft>
            </a:pPr>
            <a:endParaRPr lang="en-US" sz="1000" dirty="0">
              <a:solidFill>
                <a:srgbClr val="000000"/>
              </a:solidFill>
              <a:latin typeface="Calibri" panose="020F0502020204030204" pitchFamily="34" charset="0"/>
            </a:endParaRPr>
          </a:p>
          <a:p>
            <a:pPr marL="171450" lvl="1" indent="-171450" defTabSz="466725" fontAlgn="base">
              <a:spcBef>
                <a:spcPts val="450"/>
              </a:spcBef>
              <a:spcAft>
                <a:spcPct val="0"/>
              </a:spcAft>
              <a:buFontTx/>
              <a:buChar char="••"/>
            </a:pPr>
            <a:r>
              <a:rPr lang="en-US" sz="2400" b="1" dirty="0">
                <a:solidFill>
                  <a:srgbClr val="000000"/>
                </a:solidFill>
                <a:latin typeface="Calibri" panose="020F0502020204030204" pitchFamily="34" charset="0"/>
              </a:rPr>
              <a:t>Opioids vs </a:t>
            </a:r>
            <a:r>
              <a:rPr lang="en-US" sz="2400" b="1" dirty="0" err="1" smtClean="0">
                <a:solidFill>
                  <a:srgbClr val="000000"/>
                </a:solidFill>
                <a:latin typeface="Calibri" panose="020F0502020204030204" pitchFamily="34" charset="0"/>
              </a:rPr>
              <a:t>nonopioids</a:t>
            </a:r>
            <a:r>
              <a:rPr lang="en-US" sz="2400" b="1" dirty="0" smtClean="0">
                <a:solidFill>
                  <a:srgbClr val="000000"/>
                </a:solidFill>
                <a:latin typeface="Calibri" panose="020F0502020204030204" pitchFamily="34" charset="0"/>
              </a:rPr>
              <a:t>            </a:t>
            </a:r>
            <a:r>
              <a:rPr lang="en-US" sz="2200" i="1" dirty="0">
                <a:solidFill>
                  <a:srgbClr val="000000"/>
                </a:solidFill>
                <a:latin typeface="Calibri" panose="020F0502020204030204" pitchFamily="34" charset="0"/>
              </a:rPr>
              <a:t>(low-mod quality studies)</a:t>
            </a:r>
            <a:endParaRPr lang="en-US" sz="2200" i="1" baseline="30000" dirty="0">
              <a:solidFill>
                <a:srgbClr val="000000"/>
              </a:solidFill>
              <a:latin typeface="Calibri" panose="020F0502020204030204" pitchFamily="34" charset="0"/>
            </a:endParaRPr>
          </a:p>
          <a:p>
            <a:pPr marL="171450" lvl="1" indent="-171450" defTabSz="466725" fontAlgn="base">
              <a:spcBef>
                <a:spcPts val="450"/>
              </a:spcBef>
              <a:spcAft>
                <a:spcPct val="0"/>
              </a:spcAft>
              <a:buFontTx/>
              <a:buChar char="••"/>
            </a:pPr>
            <a:r>
              <a:rPr lang="en-US" sz="2200" dirty="0" smtClean="0">
                <a:solidFill>
                  <a:srgbClr val="000000"/>
                </a:solidFill>
                <a:latin typeface="Calibri" panose="020F0502020204030204" pitchFamily="34" charset="0"/>
              </a:rPr>
              <a:t>Both </a:t>
            </a:r>
            <a:r>
              <a:rPr lang="en-US" sz="2200" dirty="0">
                <a:solidFill>
                  <a:srgbClr val="000000"/>
                </a:solidFill>
                <a:latin typeface="Calibri" panose="020F0502020204030204" pitchFamily="34" charset="0"/>
              </a:rPr>
              <a:t>with similar </a:t>
            </a:r>
            <a:r>
              <a:rPr lang="en-US" sz="2200" dirty="0" smtClean="0">
                <a:solidFill>
                  <a:srgbClr val="000000"/>
                </a:solidFill>
                <a:latin typeface="Calibri" panose="020F0502020204030204" pitchFamily="34" charset="0"/>
              </a:rPr>
              <a:t>benefits</a:t>
            </a:r>
            <a:r>
              <a:rPr lang="en-US" sz="2200" baseline="30000" dirty="0" smtClean="0">
                <a:solidFill>
                  <a:srgbClr val="000000"/>
                </a:solidFill>
                <a:latin typeface="Calibri" panose="020F0502020204030204" pitchFamily="34" charset="0"/>
              </a:rPr>
              <a:t>2</a:t>
            </a:r>
            <a:endParaRPr lang="en-US" sz="2200" i="1" baseline="30000" dirty="0">
              <a:solidFill>
                <a:srgbClr val="000000"/>
              </a:solidFill>
              <a:latin typeface="Calibri" panose="020F0502020204030204" pitchFamily="34" charset="0"/>
            </a:endParaRPr>
          </a:p>
        </p:txBody>
      </p:sp>
      <p:sp>
        <p:nvSpPr>
          <p:cNvPr id="4" name="TextBox 3"/>
          <p:cNvSpPr txBox="1"/>
          <p:nvPr/>
        </p:nvSpPr>
        <p:spPr>
          <a:xfrm>
            <a:off x="502116" y="6013204"/>
            <a:ext cx="3077509" cy="535531"/>
          </a:xfrm>
          <a:prstGeom prst="rect">
            <a:avLst/>
          </a:prstGeom>
          <a:noFill/>
        </p:spPr>
        <p:txBody>
          <a:bodyPr wrap="none" rtlCol="0">
            <a:spAutoFit/>
          </a:bodyPr>
          <a:lstStyle/>
          <a:p>
            <a:pPr fontAlgn="base">
              <a:lnSpc>
                <a:spcPct val="90000"/>
              </a:lnSpc>
              <a:spcBef>
                <a:spcPct val="0"/>
              </a:spcBef>
              <a:spcAft>
                <a:spcPct val="0"/>
              </a:spcAft>
            </a:pPr>
            <a:r>
              <a:rPr lang="en-US" sz="1600" dirty="0">
                <a:solidFill>
                  <a:srgbClr val="000000"/>
                </a:solidFill>
                <a:latin typeface="Calibri" panose="020F0502020204030204" pitchFamily="34" charset="0"/>
              </a:rPr>
              <a:t>1. </a:t>
            </a:r>
            <a:r>
              <a:rPr lang="en-US" sz="1600" dirty="0" err="1">
                <a:solidFill>
                  <a:srgbClr val="000000"/>
                </a:solidFill>
                <a:latin typeface="Calibri" panose="020F0502020204030204" pitchFamily="34" charset="0"/>
              </a:rPr>
              <a:t>Meske</a:t>
            </a:r>
            <a:r>
              <a:rPr lang="en-US" sz="1600" dirty="0">
                <a:solidFill>
                  <a:srgbClr val="000000"/>
                </a:solidFill>
                <a:latin typeface="Calibri" panose="020F0502020204030204" pitchFamily="34" charset="0"/>
              </a:rPr>
              <a:t> DS, et al. </a:t>
            </a:r>
            <a:r>
              <a:rPr lang="en-US" sz="1600" i="1" dirty="0">
                <a:solidFill>
                  <a:srgbClr val="000000"/>
                </a:solidFill>
                <a:latin typeface="Calibri" panose="020F0502020204030204" pitchFamily="34" charset="0"/>
              </a:rPr>
              <a:t>J Pain Res. </a:t>
            </a:r>
            <a:r>
              <a:rPr lang="en-US" sz="1600" dirty="0">
                <a:solidFill>
                  <a:srgbClr val="000000"/>
                </a:solidFill>
                <a:latin typeface="Calibri" panose="020F0502020204030204" pitchFamily="34" charset="0"/>
              </a:rPr>
              <a:t>2018</a:t>
            </a:r>
          </a:p>
          <a:p>
            <a:pPr fontAlgn="base">
              <a:lnSpc>
                <a:spcPct val="90000"/>
              </a:lnSpc>
              <a:spcBef>
                <a:spcPct val="0"/>
              </a:spcBef>
              <a:spcAft>
                <a:spcPct val="0"/>
              </a:spcAft>
            </a:pPr>
            <a:r>
              <a:rPr lang="en-US" sz="1600" dirty="0">
                <a:solidFill>
                  <a:srgbClr val="000000"/>
                </a:solidFill>
                <a:latin typeface="Calibri" panose="020F0502020204030204" pitchFamily="34" charset="0"/>
              </a:rPr>
              <a:t>2. </a:t>
            </a:r>
            <a:r>
              <a:rPr lang="en-US" sz="1600" dirty="0" err="1">
                <a:solidFill>
                  <a:srgbClr val="000000"/>
                </a:solidFill>
                <a:latin typeface="Calibri" panose="020F0502020204030204" pitchFamily="34" charset="0"/>
              </a:rPr>
              <a:t>Busse</a:t>
            </a:r>
            <a:r>
              <a:rPr lang="en-US" sz="1600" dirty="0">
                <a:solidFill>
                  <a:srgbClr val="000000"/>
                </a:solidFill>
                <a:latin typeface="Calibri" panose="020F0502020204030204" pitchFamily="34" charset="0"/>
              </a:rPr>
              <a:t> JW, et al. </a:t>
            </a:r>
            <a:r>
              <a:rPr lang="en-US" sz="1600" i="1" dirty="0">
                <a:solidFill>
                  <a:srgbClr val="000000"/>
                </a:solidFill>
                <a:latin typeface="Calibri" panose="020F0502020204030204" pitchFamily="34" charset="0"/>
              </a:rPr>
              <a:t>JAMA</a:t>
            </a:r>
            <a:r>
              <a:rPr lang="en-US" sz="1600" dirty="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2018</a:t>
            </a:r>
            <a:endParaRPr lang="en-US" sz="1600" dirty="0">
              <a:solidFill>
                <a:srgbClr val="000000"/>
              </a:solidFill>
              <a:latin typeface="Calibri" panose="020F0502020204030204" pitchFamily="34" charset="0"/>
            </a:endParaRPr>
          </a:p>
        </p:txBody>
      </p:sp>
      <p:sp>
        <p:nvSpPr>
          <p:cNvPr id="12" name="TextBox 11"/>
          <p:cNvSpPr txBox="1"/>
          <p:nvPr/>
        </p:nvSpPr>
        <p:spPr>
          <a:xfrm>
            <a:off x="5165991" y="5967038"/>
            <a:ext cx="2643288" cy="313932"/>
          </a:xfrm>
          <a:prstGeom prst="rect">
            <a:avLst/>
          </a:prstGeom>
          <a:noFill/>
        </p:spPr>
        <p:txBody>
          <a:bodyPr wrap="none" rtlCol="0">
            <a:spAutoFit/>
          </a:bodyPr>
          <a:lstStyle/>
          <a:p>
            <a:pPr fontAlgn="base">
              <a:lnSpc>
                <a:spcPct val="90000"/>
              </a:lnSpc>
              <a:spcBef>
                <a:spcPct val="0"/>
              </a:spcBef>
              <a:spcAft>
                <a:spcPct val="0"/>
              </a:spcAft>
            </a:pPr>
            <a:r>
              <a:rPr lang="en-US" sz="1600" dirty="0" smtClean="0">
                <a:solidFill>
                  <a:srgbClr val="000000"/>
                </a:solidFill>
                <a:latin typeface="Calibri" panose="020F0502020204030204" pitchFamily="34" charset="0"/>
              </a:rPr>
              <a:t>3</a:t>
            </a:r>
            <a:r>
              <a:rPr lang="en-US" sz="1600" dirty="0">
                <a:solidFill>
                  <a:srgbClr val="000000"/>
                </a:solidFill>
                <a:latin typeface="Calibri" panose="020F0502020204030204" pitchFamily="34" charset="0"/>
              </a:rPr>
              <a:t>. Krebs EE, et al. </a:t>
            </a:r>
            <a:r>
              <a:rPr lang="en-US" sz="1600" i="1" dirty="0">
                <a:solidFill>
                  <a:srgbClr val="000000"/>
                </a:solidFill>
                <a:latin typeface="Calibri" panose="020F0502020204030204" pitchFamily="34" charset="0"/>
              </a:rPr>
              <a:t>JAMA</a:t>
            </a:r>
            <a:r>
              <a:rPr lang="en-US" sz="1600" dirty="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2018</a:t>
            </a:r>
            <a:endParaRPr lang="en-US" sz="1600" dirty="0">
              <a:solidFill>
                <a:srgbClr val="000000"/>
              </a:solidFill>
              <a:latin typeface="Calibri" panose="020F0502020204030204" pitchFamily="34" charset="0"/>
            </a:endParaRPr>
          </a:p>
        </p:txBody>
      </p:sp>
      <p:sp>
        <p:nvSpPr>
          <p:cNvPr id="13" name="TextBox 12"/>
          <p:cNvSpPr txBox="1"/>
          <p:nvPr/>
        </p:nvSpPr>
        <p:spPr>
          <a:xfrm>
            <a:off x="9139709" y="5967038"/>
            <a:ext cx="2911503" cy="313932"/>
          </a:xfrm>
          <a:prstGeom prst="rect">
            <a:avLst/>
          </a:prstGeom>
          <a:noFill/>
        </p:spPr>
        <p:txBody>
          <a:bodyPr wrap="none" rtlCol="0">
            <a:spAutoFit/>
          </a:bodyPr>
          <a:lstStyle/>
          <a:p>
            <a:pPr fontAlgn="base">
              <a:lnSpc>
                <a:spcPct val="90000"/>
              </a:lnSpc>
              <a:spcBef>
                <a:spcPct val="0"/>
              </a:spcBef>
              <a:spcAft>
                <a:spcPct val="0"/>
              </a:spcAft>
            </a:pPr>
            <a:r>
              <a:rPr lang="en-US" altLang="en-US" sz="1600" dirty="0" smtClean="0">
                <a:solidFill>
                  <a:prstClr val="black"/>
                </a:solidFill>
                <a:latin typeface="Calibri" panose="020F0502020204030204" pitchFamily="34" charset="0"/>
                <a:cs typeface="Arial" pitchFamily="34" charset="0"/>
              </a:rPr>
              <a:t>4</a:t>
            </a:r>
            <a:r>
              <a:rPr lang="en-US" altLang="en-US" sz="1600" dirty="0">
                <a:solidFill>
                  <a:prstClr val="black"/>
                </a:solidFill>
                <a:latin typeface="Calibri" panose="020F0502020204030204" pitchFamily="34" charset="0"/>
                <a:cs typeface="Arial" pitchFamily="34" charset="0"/>
              </a:rPr>
              <a:t>. Noble M, et al. </a:t>
            </a:r>
            <a:r>
              <a:rPr lang="en-US" altLang="en-US" sz="1600" i="1" dirty="0" err="1" smtClean="0">
                <a:solidFill>
                  <a:prstClr val="black"/>
                </a:solidFill>
                <a:latin typeface="Calibri" panose="020F0502020204030204" pitchFamily="34" charset="0"/>
                <a:cs typeface="Arial" pitchFamily="34" charset="0"/>
              </a:rPr>
              <a:t>Coch</a:t>
            </a:r>
            <a:r>
              <a:rPr lang="en-US" altLang="en-US" sz="1600" i="1" dirty="0" smtClean="0">
                <a:solidFill>
                  <a:prstClr val="black"/>
                </a:solidFill>
                <a:latin typeface="Calibri" panose="020F0502020204030204" pitchFamily="34" charset="0"/>
                <a:cs typeface="Arial" pitchFamily="34" charset="0"/>
              </a:rPr>
              <a:t> Rev. </a:t>
            </a:r>
            <a:r>
              <a:rPr lang="en-US" altLang="en-US" sz="1600" dirty="0">
                <a:solidFill>
                  <a:prstClr val="black"/>
                </a:solidFill>
                <a:latin typeface="Calibri" panose="020F0502020204030204" pitchFamily="34" charset="0"/>
                <a:cs typeface="Arial" pitchFamily="34" charset="0"/>
              </a:rPr>
              <a:t>2010</a:t>
            </a:r>
            <a:endParaRPr lang="en-US" sz="16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31378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80844" y="1619634"/>
            <a:ext cx="4668699" cy="2169662"/>
            <a:chOff x="-180844" y="1619634"/>
            <a:chExt cx="4668699" cy="2169662"/>
          </a:xfrm>
        </p:grpSpPr>
        <p:sp>
          <p:nvSpPr>
            <p:cNvPr id="18" name="Freeform 17"/>
            <p:cNvSpPr/>
            <p:nvPr/>
          </p:nvSpPr>
          <p:spPr>
            <a:xfrm>
              <a:off x="2742698" y="1985550"/>
              <a:ext cx="1745157" cy="1803746"/>
            </a:xfrm>
            <a:custGeom>
              <a:avLst/>
              <a:gdLst>
                <a:gd name="connsiteX0" fmla="*/ 0 w 1959741"/>
                <a:gd name="connsiteY0" fmla="*/ 1959741 h 1959741"/>
                <a:gd name="connsiteX1" fmla="*/ 1959741 w 1959741"/>
                <a:gd name="connsiteY1" fmla="*/ 0 h 1959741"/>
                <a:gd name="connsiteX2" fmla="*/ 1959741 w 1959741"/>
                <a:gd name="connsiteY2" fmla="*/ 1959741 h 1959741"/>
                <a:gd name="connsiteX3" fmla="*/ 0 w 1959741"/>
                <a:gd name="connsiteY3" fmla="*/ 1959741 h 1959741"/>
              </a:gdLst>
              <a:ahLst/>
              <a:cxnLst>
                <a:cxn ang="0">
                  <a:pos x="connsiteX0" y="connsiteY0"/>
                </a:cxn>
                <a:cxn ang="0">
                  <a:pos x="connsiteX1" y="connsiteY1"/>
                </a:cxn>
                <a:cxn ang="0">
                  <a:pos x="connsiteX2" y="connsiteY2"/>
                </a:cxn>
                <a:cxn ang="0">
                  <a:pos x="connsiteX3" y="connsiteY3"/>
                </a:cxn>
              </a:cxnLst>
              <a:rect l="l" t="t" r="r" b="b"/>
              <a:pathLst>
                <a:path w="1959741" h="1959741">
                  <a:moveTo>
                    <a:pt x="0" y="1959741"/>
                  </a:moveTo>
                  <a:cubicBezTo>
                    <a:pt x="0" y="877406"/>
                    <a:pt x="877406" y="0"/>
                    <a:pt x="1959741" y="0"/>
                  </a:cubicBezTo>
                  <a:lnTo>
                    <a:pt x="1959741" y="1959741"/>
                  </a:lnTo>
                  <a:lnTo>
                    <a:pt x="0" y="1959741"/>
                  </a:lnTo>
                  <a:close/>
                </a:path>
              </a:pathLst>
            </a:custGeom>
            <a:solidFill>
              <a:srgbClr val="7D9C91"/>
            </a:solidFill>
            <a:effectLst>
              <a:outerShdw blurRad="50800" dist="635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6235" tIns="716235" rIns="142240" bIns="142240" numCol="1" spcCol="1270" anchor="ctr" anchorCtr="0">
              <a:noAutofit/>
            </a:bodyPr>
            <a:lstStyle/>
            <a:p>
              <a:pPr algn="ctr" defTabSz="889000">
                <a:lnSpc>
                  <a:spcPct val="90000"/>
                </a:lnSpc>
                <a:spcBef>
                  <a:spcPct val="0"/>
                </a:spcBef>
                <a:spcAft>
                  <a:spcPct val="35000"/>
                </a:spcAft>
              </a:pPr>
              <a:endParaRPr lang="en-US" sz="1600" dirty="0">
                <a:solidFill>
                  <a:prstClr val="white"/>
                </a:solidFill>
                <a:latin typeface="Calibri" panose="020F0502020204030204" pitchFamily="34" charset="0"/>
              </a:endParaRPr>
            </a:p>
          </p:txBody>
        </p:sp>
        <p:grpSp>
          <p:nvGrpSpPr>
            <p:cNvPr id="28" name="Group 27"/>
            <p:cNvGrpSpPr/>
            <p:nvPr/>
          </p:nvGrpSpPr>
          <p:grpSpPr>
            <a:xfrm>
              <a:off x="-180844" y="1619634"/>
              <a:ext cx="4558688" cy="1437384"/>
              <a:chOff x="189310" y="1645762"/>
              <a:chExt cx="4297352" cy="1439372"/>
            </a:xfrm>
          </p:grpSpPr>
          <p:sp>
            <p:nvSpPr>
              <p:cNvPr id="29" name="TextBox 28"/>
              <p:cNvSpPr txBox="1"/>
              <p:nvPr/>
            </p:nvSpPr>
            <p:spPr>
              <a:xfrm>
                <a:off x="3197958" y="2684471"/>
                <a:ext cx="1288704" cy="400663"/>
              </a:xfrm>
              <a:prstGeom prst="rect">
                <a:avLst/>
              </a:prstGeom>
              <a:noFill/>
            </p:spPr>
            <p:txBody>
              <a:bodyPr wrap="square" rtlCol="0">
                <a:spAutoFit/>
              </a:bodyPr>
              <a:lstStyle/>
              <a:p>
                <a:pPr algn="ctr"/>
                <a:r>
                  <a:rPr lang="en-US" sz="2000" b="1" dirty="0">
                    <a:solidFill>
                      <a:prstClr val="white"/>
                    </a:solidFill>
                    <a:effectLst>
                      <a:outerShdw blurRad="38100" dist="38100" dir="2700000" algn="tl">
                        <a:srgbClr val="000000">
                          <a:alpha val="43137"/>
                        </a:srgbClr>
                      </a:outerShdw>
                    </a:effectLst>
                    <a:latin typeface="Calibri" panose="020F0502020204030204" pitchFamily="34" charset="0"/>
                    <a:cs typeface="Arial" pitchFamily="34" charset="0"/>
                  </a:rPr>
                  <a:t>Physical</a:t>
                </a:r>
              </a:p>
            </p:txBody>
          </p:sp>
          <p:sp>
            <p:nvSpPr>
              <p:cNvPr id="30" name="Rectangle 29"/>
              <p:cNvSpPr/>
              <p:nvPr/>
            </p:nvSpPr>
            <p:spPr>
              <a:xfrm>
                <a:off x="189310" y="1645762"/>
                <a:ext cx="2771599" cy="1399238"/>
              </a:xfrm>
              <a:prstGeom prst="rect">
                <a:avLst/>
              </a:prstGeom>
            </p:spPr>
            <p:txBody>
              <a:bodyPr wrap="square">
                <a:spAutoFit/>
              </a:bodyPr>
              <a:lstStyle/>
              <a:p>
                <a:pPr marL="0" lvl="1" algn="r"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Exercise</a:t>
                </a:r>
              </a:p>
              <a:p>
                <a:pPr marL="0" lvl="1" algn="r"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Manual therapies</a:t>
                </a:r>
              </a:p>
              <a:p>
                <a:pPr marL="0" lvl="1" algn="r"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Orthotics</a:t>
                </a:r>
              </a:p>
              <a:p>
                <a:pPr marL="0" lvl="1" algn="r"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TENS</a:t>
                </a:r>
              </a:p>
              <a:p>
                <a:pPr marL="0" lvl="1" algn="r" defTabSz="400050">
                  <a:lnSpc>
                    <a:spcPct val="80000"/>
                  </a:lnSpc>
                  <a:spcBef>
                    <a:spcPct val="0"/>
                  </a:spcBef>
                  <a:buClr>
                    <a:srgbClr val="E51837"/>
                  </a:buClr>
                </a:pPr>
                <a:r>
                  <a:rPr lang="en-US" sz="1600" b="1" dirty="0">
                    <a:solidFill>
                      <a:prstClr val="black"/>
                    </a:solidFill>
                    <a:latin typeface="Calibri" panose="020F0502020204030204" pitchFamily="34" charset="0"/>
                    <a:cs typeface="Arial" pitchFamily="34" charset="0"/>
                  </a:rPr>
                  <a:t>Other modalities</a:t>
                </a:r>
              </a:p>
              <a:p>
                <a:pPr marL="0" lvl="1" algn="r" defTabSz="400050">
                  <a:lnSpc>
                    <a:spcPct val="80000"/>
                  </a:lnSpc>
                  <a:spcBef>
                    <a:spcPct val="0"/>
                  </a:spcBef>
                  <a:spcAft>
                    <a:spcPct val="15000"/>
                  </a:spcAft>
                  <a:buClr>
                    <a:srgbClr val="E51837"/>
                  </a:buClr>
                </a:pPr>
                <a:r>
                  <a:rPr lang="en-US" sz="1400" i="1" dirty="0">
                    <a:solidFill>
                      <a:prstClr val="black"/>
                    </a:solidFill>
                    <a:latin typeface="Calibri" panose="020F0502020204030204" pitchFamily="34" charset="0"/>
                    <a:cs typeface="Arial" pitchFamily="34" charset="0"/>
                  </a:rPr>
                  <a:t>(heat, cold, stretch)</a:t>
                </a:r>
              </a:p>
            </p:txBody>
          </p:sp>
        </p:grpSp>
      </p:grpSp>
      <p:grpSp>
        <p:nvGrpSpPr>
          <p:cNvPr id="41" name="Group 40"/>
          <p:cNvGrpSpPr/>
          <p:nvPr/>
        </p:nvGrpSpPr>
        <p:grpSpPr>
          <a:xfrm>
            <a:off x="806787" y="3879692"/>
            <a:ext cx="3758298" cy="2180170"/>
            <a:chOff x="806787" y="3879692"/>
            <a:chExt cx="3758298" cy="2180170"/>
          </a:xfrm>
        </p:grpSpPr>
        <p:sp>
          <p:nvSpPr>
            <p:cNvPr id="15" name="Freeform 14"/>
            <p:cNvSpPr/>
            <p:nvPr/>
          </p:nvSpPr>
          <p:spPr>
            <a:xfrm>
              <a:off x="2755708" y="3879692"/>
              <a:ext cx="1723477" cy="1768553"/>
            </a:xfrm>
            <a:custGeom>
              <a:avLst/>
              <a:gdLst>
                <a:gd name="connsiteX0" fmla="*/ 0 w 1959741"/>
                <a:gd name="connsiteY0" fmla="*/ 1959741 h 1959741"/>
                <a:gd name="connsiteX1" fmla="*/ 1959741 w 1959741"/>
                <a:gd name="connsiteY1" fmla="*/ 0 h 1959741"/>
                <a:gd name="connsiteX2" fmla="*/ 1959741 w 1959741"/>
                <a:gd name="connsiteY2" fmla="*/ 1959741 h 1959741"/>
                <a:gd name="connsiteX3" fmla="*/ 0 w 1959741"/>
                <a:gd name="connsiteY3" fmla="*/ 1959741 h 1959741"/>
              </a:gdLst>
              <a:ahLst/>
              <a:cxnLst>
                <a:cxn ang="0">
                  <a:pos x="connsiteX0" y="connsiteY0"/>
                </a:cxn>
                <a:cxn ang="0">
                  <a:pos x="connsiteX1" y="connsiteY1"/>
                </a:cxn>
                <a:cxn ang="0">
                  <a:pos x="connsiteX2" y="connsiteY2"/>
                </a:cxn>
                <a:cxn ang="0">
                  <a:pos x="connsiteX3" y="connsiteY3"/>
                </a:cxn>
              </a:cxnLst>
              <a:rect l="l" t="t" r="r" b="b"/>
              <a:pathLst>
                <a:path w="1959741" h="1959741">
                  <a:moveTo>
                    <a:pt x="1959741" y="1959741"/>
                  </a:moveTo>
                  <a:cubicBezTo>
                    <a:pt x="877406" y="1959741"/>
                    <a:pt x="0" y="1082335"/>
                    <a:pt x="0" y="0"/>
                  </a:cubicBezTo>
                  <a:lnTo>
                    <a:pt x="1959741" y="0"/>
                  </a:lnTo>
                  <a:lnTo>
                    <a:pt x="1959741" y="1959741"/>
                  </a:lnTo>
                  <a:close/>
                </a:path>
              </a:pathLst>
            </a:custGeom>
            <a:solidFill>
              <a:srgbClr val="7D9C91"/>
            </a:solidFill>
            <a:effectLst>
              <a:outerShdw blurRad="50800" dist="635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6451" tIns="92456" rIns="92457" bIns="666451" numCol="1" spcCol="1270" anchor="ctr" anchorCtr="0">
              <a:noAutofit/>
            </a:bodyPr>
            <a:lstStyle/>
            <a:p>
              <a:pPr algn="ctr" defTabSz="577850">
                <a:lnSpc>
                  <a:spcPct val="90000"/>
                </a:lnSpc>
                <a:spcBef>
                  <a:spcPct val="0"/>
                </a:spcBef>
                <a:spcAft>
                  <a:spcPct val="35000"/>
                </a:spcAft>
              </a:pPr>
              <a:endParaRPr lang="en-US" sz="1600" dirty="0">
                <a:solidFill>
                  <a:prstClr val="white"/>
                </a:solidFill>
                <a:latin typeface="Calibri" panose="020F0502020204030204" pitchFamily="34" charset="0"/>
              </a:endParaRPr>
            </a:p>
          </p:txBody>
        </p:sp>
        <p:grpSp>
          <p:nvGrpSpPr>
            <p:cNvPr id="31" name="Group 30"/>
            <p:cNvGrpSpPr/>
            <p:nvPr/>
          </p:nvGrpSpPr>
          <p:grpSpPr>
            <a:xfrm>
              <a:off x="806787" y="4318542"/>
              <a:ext cx="3758298" cy="1741320"/>
              <a:chOff x="822120" y="4344670"/>
              <a:chExt cx="3828036" cy="1743728"/>
            </a:xfrm>
          </p:grpSpPr>
          <p:sp>
            <p:nvSpPr>
              <p:cNvPr id="32" name="TextBox 31"/>
              <p:cNvSpPr txBox="1"/>
              <p:nvPr/>
            </p:nvSpPr>
            <p:spPr>
              <a:xfrm>
                <a:off x="2786055" y="4344670"/>
                <a:ext cx="1864101" cy="369843"/>
              </a:xfrm>
              <a:prstGeom prst="rect">
                <a:avLst/>
              </a:prstGeom>
              <a:noFill/>
              <a:ln>
                <a:noFill/>
              </a:ln>
            </p:spPr>
            <p:txBody>
              <a:bodyPr wrap="square" rtlCol="0">
                <a:spAutoFit/>
              </a:bodyPr>
              <a:lstStyle/>
              <a:p>
                <a:pPr algn="ctr" defTabSz="577850">
                  <a:lnSpc>
                    <a:spcPct val="90000"/>
                  </a:lnSpc>
                  <a:spcBef>
                    <a:spcPct val="0"/>
                  </a:spcBef>
                  <a:spcAft>
                    <a:spcPct val="35000"/>
                  </a:spcAft>
                </a:pPr>
                <a:r>
                  <a:rPr lang="en-US" sz="2000" b="1" dirty="0">
                    <a:solidFill>
                      <a:prstClr val="white"/>
                    </a:solidFill>
                    <a:effectLst>
                      <a:outerShdw blurRad="38100" dist="38100" dir="2700000" algn="tl">
                        <a:srgbClr val="000000">
                          <a:alpha val="43137"/>
                        </a:srgbClr>
                      </a:outerShdw>
                    </a:effectLst>
                    <a:latin typeface="Calibri" panose="020F0502020204030204" pitchFamily="34" charset="0"/>
                    <a:cs typeface="Arial" pitchFamily="34" charset="0"/>
                  </a:rPr>
                  <a:t>Medication</a:t>
                </a:r>
              </a:p>
            </p:txBody>
          </p:sp>
          <p:sp>
            <p:nvSpPr>
              <p:cNvPr id="33" name="Rectangle 32"/>
              <p:cNvSpPr/>
              <p:nvPr/>
            </p:nvSpPr>
            <p:spPr>
              <a:xfrm>
                <a:off x="822120" y="4627520"/>
                <a:ext cx="2143387" cy="1460878"/>
              </a:xfrm>
              <a:prstGeom prst="rect">
                <a:avLst/>
              </a:prstGeom>
            </p:spPr>
            <p:txBody>
              <a:bodyPr wrap="square">
                <a:spAutoFit/>
              </a:bodyPr>
              <a:lstStyle/>
              <a:p>
                <a:pPr marL="0" lvl="1" algn="r" defTabSz="400050">
                  <a:lnSpc>
                    <a:spcPct val="80000"/>
                  </a:lnSpc>
                  <a:spcBef>
                    <a:spcPct val="0"/>
                  </a:spcBef>
                  <a:spcAft>
                    <a:spcPct val="15000"/>
                  </a:spcAft>
                  <a:buClr>
                    <a:srgbClr val="E51837"/>
                  </a:buClr>
                </a:pPr>
                <a:r>
                  <a:rPr lang="en-US" sz="1600" b="1" dirty="0" smtClean="0">
                    <a:solidFill>
                      <a:prstClr val="black"/>
                    </a:solidFill>
                    <a:latin typeface="Calibri" panose="020F0502020204030204" pitchFamily="34" charset="0"/>
                    <a:cs typeface="Arial" pitchFamily="34" charset="0"/>
                  </a:rPr>
                  <a:t>NSAIDs</a:t>
                </a:r>
                <a:endParaRPr lang="en-US" sz="1600" b="1" dirty="0">
                  <a:solidFill>
                    <a:prstClr val="black"/>
                  </a:solidFill>
                  <a:latin typeface="Calibri" panose="020F0502020204030204" pitchFamily="34" charset="0"/>
                  <a:cs typeface="Arial" pitchFamily="34" charset="0"/>
                </a:endParaRPr>
              </a:p>
              <a:p>
                <a:pPr marL="0" lvl="1" algn="r"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Anticonvulsants</a:t>
                </a:r>
              </a:p>
              <a:p>
                <a:pPr marL="0" lvl="1" algn="r"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Antidepressants</a:t>
                </a:r>
              </a:p>
              <a:p>
                <a:pPr marL="0" lvl="1" algn="r"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Topical agents</a:t>
                </a:r>
              </a:p>
              <a:p>
                <a:pPr marL="0" lvl="1" algn="r"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Opioids</a:t>
                </a:r>
              </a:p>
              <a:p>
                <a:pPr marL="0" lvl="1" algn="r"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Others</a:t>
                </a:r>
              </a:p>
            </p:txBody>
          </p:sp>
        </p:grpSp>
      </p:grpSp>
      <p:grpSp>
        <p:nvGrpSpPr>
          <p:cNvPr id="39" name="Group 38"/>
          <p:cNvGrpSpPr/>
          <p:nvPr/>
        </p:nvGrpSpPr>
        <p:grpSpPr>
          <a:xfrm>
            <a:off x="4537546" y="3879691"/>
            <a:ext cx="4033910" cy="2180228"/>
            <a:chOff x="4537546" y="3879691"/>
            <a:chExt cx="4033910" cy="2180228"/>
          </a:xfrm>
        </p:grpSpPr>
        <p:sp>
          <p:nvSpPr>
            <p:cNvPr id="16" name="Freeform 15"/>
            <p:cNvSpPr/>
            <p:nvPr/>
          </p:nvSpPr>
          <p:spPr>
            <a:xfrm>
              <a:off x="4581066" y="3879691"/>
              <a:ext cx="1745157" cy="1768554"/>
            </a:xfrm>
            <a:custGeom>
              <a:avLst/>
              <a:gdLst>
                <a:gd name="connsiteX0" fmla="*/ 0 w 1959741"/>
                <a:gd name="connsiteY0" fmla="*/ 1959741 h 1959741"/>
                <a:gd name="connsiteX1" fmla="*/ 1959741 w 1959741"/>
                <a:gd name="connsiteY1" fmla="*/ 0 h 1959741"/>
                <a:gd name="connsiteX2" fmla="*/ 1959741 w 1959741"/>
                <a:gd name="connsiteY2" fmla="*/ 1959741 h 1959741"/>
                <a:gd name="connsiteX3" fmla="*/ 0 w 1959741"/>
                <a:gd name="connsiteY3" fmla="*/ 1959741 h 1959741"/>
              </a:gdLst>
              <a:ahLst/>
              <a:cxnLst>
                <a:cxn ang="0">
                  <a:pos x="connsiteX0" y="connsiteY0"/>
                </a:cxn>
                <a:cxn ang="0">
                  <a:pos x="connsiteX1" y="connsiteY1"/>
                </a:cxn>
                <a:cxn ang="0">
                  <a:pos x="connsiteX2" y="connsiteY2"/>
                </a:cxn>
                <a:cxn ang="0">
                  <a:pos x="connsiteX3" y="connsiteY3"/>
                </a:cxn>
              </a:cxnLst>
              <a:rect l="l" t="t" r="r" b="b"/>
              <a:pathLst>
                <a:path w="1959741" h="1959741">
                  <a:moveTo>
                    <a:pt x="1959741" y="0"/>
                  </a:moveTo>
                  <a:cubicBezTo>
                    <a:pt x="1959741" y="1082335"/>
                    <a:pt x="1082335" y="1959741"/>
                    <a:pt x="0" y="1959741"/>
                  </a:cubicBezTo>
                  <a:lnTo>
                    <a:pt x="0" y="0"/>
                  </a:lnTo>
                  <a:lnTo>
                    <a:pt x="1959741" y="0"/>
                  </a:lnTo>
                  <a:close/>
                </a:path>
              </a:pathLst>
            </a:custGeom>
            <a:solidFill>
              <a:srgbClr val="7D9C91"/>
            </a:solidFill>
            <a:effectLst>
              <a:outerShdw blurRad="50800" dist="635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92457" rIns="666452" bIns="666451" numCol="1" spcCol="1270" anchor="ctr" anchorCtr="0">
              <a:noAutofit/>
            </a:bodyPr>
            <a:lstStyle/>
            <a:p>
              <a:pPr algn="ctr" defTabSz="577850">
                <a:lnSpc>
                  <a:spcPct val="90000"/>
                </a:lnSpc>
                <a:spcBef>
                  <a:spcPct val="0"/>
                </a:spcBef>
                <a:spcAft>
                  <a:spcPct val="35000"/>
                </a:spcAft>
              </a:pPr>
              <a:endParaRPr lang="en-US" sz="1600" dirty="0">
                <a:solidFill>
                  <a:prstClr val="white"/>
                </a:solidFill>
                <a:effectLst>
                  <a:outerShdw blurRad="38100" dist="38100" dir="2700000" algn="tl">
                    <a:srgbClr val="000000">
                      <a:alpha val="43137"/>
                    </a:srgbClr>
                  </a:outerShdw>
                </a:effectLst>
                <a:latin typeface="Calibri" panose="020F0502020204030204" pitchFamily="34" charset="0"/>
              </a:endParaRPr>
            </a:p>
          </p:txBody>
        </p:sp>
        <p:grpSp>
          <p:nvGrpSpPr>
            <p:cNvPr id="25" name="Group 24"/>
            <p:cNvGrpSpPr/>
            <p:nvPr/>
          </p:nvGrpSpPr>
          <p:grpSpPr>
            <a:xfrm>
              <a:off x="4537546" y="4360453"/>
              <a:ext cx="4033910" cy="1699466"/>
              <a:chOff x="4478026" y="4386582"/>
              <a:chExt cx="4108762" cy="1701816"/>
            </a:xfrm>
          </p:grpSpPr>
          <p:sp>
            <p:nvSpPr>
              <p:cNvPr id="26" name="TextBox 25"/>
              <p:cNvSpPr txBox="1"/>
              <p:nvPr/>
            </p:nvSpPr>
            <p:spPr>
              <a:xfrm>
                <a:off x="4478026" y="4386582"/>
                <a:ext cx="1818588" cy="339022"/>
              </a:xfrm>
              <a:prstGeom prst="rect">
                <a:avLst/>
              </a:prstGeom>
              <a:noFill/>
            </p:spPr>
            <p:txBody>
              <a:bodyPr wrap="square" rtlCol="0">
                <a:spAutoFit/>
              </a:bodyPr>
              <a:lstStyle/>
              <a:p>
                <a:pPr algn="ctr">
                  <a:lnSpc>
                    <a:spcPct val="80000"/>
                  </a:lnSpc>
                </a:pPr>
                <a:r>
                  <a:rPr lang="en-US" sz="2000" b="1" dirty="0">
                    <a:solidFill>
                      <a:prstClr val="white"/>
                    </a:solidFill>
                    <a:effectLst>
                      <a:outerShdw blurRad="38100" dist="38100" dir="2700000" algn="tl">
                        <a:srgbClr val="000000">
                          <a:alpha val="43137"/>
                        </a:srgbClr>
                      </a:outerShdw>
                    </a:effectLst>
                    <a:latin typeface="Calibri" panose="020F0502020204030204" pitchFamily="34" charset="0"/>
                    <a:cs typeface="Arial" pitchFamily="34" charset="0"/>
                  </a:rPr>
                  <a:t>Procedural</a:t>
                </a:r>
              </a:p>
            </p:txBody>
          </p:sp>
          <p:sp>
            <p:nvSpPr>
              <p:cNvPr id="27" name="Rectangle 26"/>
              <p:cNvSpPr/>
              <p:nvPr/>
            </p:nvSpPr>
            <p:spPr>
              <a:xfrm>
                <a:off x="6132352" y="4627520"/>
                <a:ext cx="2454436" cy="1460878"/>
              </a:xfrm>
              <a:prstGeom prst="rect">
                <a:avLst/>
              </a:prstGeom>
            </p:spPr>
            <p:txBody>
              <a:bodyPr wrap="square">
                <a:spAutoFit/>
              </a:bodyPr>
              <a:lstStyle/>
              <a:p>
                <a:pPr marL="0" lvl="1"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Acupuncture</a:t>
                </a:r>
              </a:p>
              <a:p>
                <a:pPr marL="0" lvl="1"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Nerve blocks</a:t>
                </a:r>
              </a:p>
              <a:p>
                <a:pPr marL="0" lvl="1"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Steroid injections</a:t>
                </a:r>
              </a:p>
              <a:p>
                <a:pPr marL="0" lvl="1"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Trigger point injections</a:t>
                </a:r>
              </a:p>
              <a:p>
                <a:pPr marL="0" lvl="1"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Stimulators</a:t>
                </a:r>
              </a:p>
              <a:p>
                <a:pPr marL="0" lvl="1"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Pumps</a:t>
                </a:r>
              </a:p>
            </p:txBody>
          </p:sp>
        </p:grpSp>
      </p:grpSp>
      <p:grpSp>
        <p:nvGrpSpPr>
          <p:cNvPr id="38" name="Group 37"/>
          <p:cNvGrpSpPr/>
          <p:nvPr/>
        </p:nvGrpSpPr>
        <p:grpSpPr>
          <a:xfrm>
            <a:off x="4581066" y="1696826"/>
            <a:ext cx="4160378" cy="2092470"/>
            <a:chOff x="4581066" y="1696826"/>
            <a:chExt cx="4160378" cy="2092470"/>
          </a:xfrm>
        </p:grpSpPr>
        <p:sp>
          <p:nvSpPr>
            <p:cNvPr id="17" name="Freeform 16"/>
            <p:cNvSpPr/>
            <p:nvPr/>
          </p:nvSpPr>
          <p:spPr>
            <a:xfrm>
              <a:off x="4581066" y="1985550"/>
              <a:ext cx="1745157" cy="1803746"/>
            </a:xfrm>
            <a:custGeom>
              <a:avLst/>
              <a:gdLst>
                <a:gd name="connsiteX0" fmla="*/ 0 w 1959741"/>
                <a:gd name="connsiteY0" fmla="*/ 1959741 h 1959741"/>
                <a:gd name="connsiteX1" fmla="*/ 1959741 w 1959741"/>
                <a:gd name="connsiteY1" fmla="*/ 0 h 1959741"/>
                <a:gd name="connsiteX2" fmla="*/ 1959741 w 1959741"/>
                <a:gd name="connsiteY2" fmla="*/ 1959741 h 1959741"/>
                <a:gd name="connsiteX3" fmla="*/ 0 w 1959741"/>
                <a:gd name="connsiteY3" fmla="*/ 1959741 h 1959741"/>
              </a:gdLst>
              <a:ahLst/>
              <a:cxnLst>
                <a:cxn ang="0">
                  <a:pos x="connsiteX0" y="connsiteY0"/>
                </a:cxn>
                <a:cxn ang="0">
                  <a:pos x="connsiteX1" y="connsiteY1"/>
                </a:cxn>
                <a:cxn ang="0">
                  <a:pos x="connsiteX2" y="connsiteY2"/>
                </a:cxn>
                <a:cxn ang="0">
                  <a:pos x="connsiteX3" y="connsiteY3"/>
                </a:cxn>
              </a:cxnLst>
              <a:rect l="l" t="t" r="r" b="b"/>
              <a:pathLst>
                <a:path w="1959741" h="1959741">
                  <a:moveTo>
                    <a:pt x="0" y="0"/>
                  </a:moveTo>
                  <a:cubicBezTo>
                    <a:pt x="1082335" y="0"/>
                    <a:pt x="1959741" y="877406"/>
                    <a:pt x="1959741" y="1959741"/>
                  </a:cubicBezTo>
                  <a:lnTo>
                    <a:pt x="0" y="1959741"/>
                  </a:lnTo>
                  <a:lnTo>
                    <a:pt x="0" y="0"/>
                  </a:lnTo>
                  <a:close/>
                </a:path>
              </a:pathLst>
            </a:custGeom>
            <a:solidFill>
              <a:srgbClr val="7D9C91"/>
            </a:solidFill>
            <a:effectLst>
              <a:outerShdw blurRad="50800" dist="635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456" tIns="666451" rIns="666451" bIns="92456" numCol="1" spcCol="1270" anchor="ctr" anchorCtr="0">
              <a:noAutofit/>
            </a:bodyPr>
            <a:lstStyle/>
            <a:p>
              <a:pPr algn="ctr" defTabSz="577850">
                <a:lnSpc>
                  <a:spcPct val="90000"/>
                </a:lnSpc>
                <a:spcBef>
                  <a:spcPct val="0"/>
                </a:spcBef>
                <a:spcAft>
                  <a:spcPct val="35000"/>
                </a:spcAft>
              </a:pPr>
              <a:endParaRPr lang="en-US" sz="1600" dirty="0">
                <a:solidFill>
                  <a:prstClr val="white"/>
                </a:solidFill>
                <a:latin typeface="Calibri" panose="020F0502020204030204" pitchFamily="34" charset="0"/>
              </a:endParaRPr>
            </a:p>
          </p:txBody>
        </p:sp>
        <p:grpSp>
          <p:nvGrpSpPr>
            <p:cNvPr id="22" name="Group 21"/>
            <p:cNvGrpSpPr/>
            <p:nvPr/>
          </p:nvGrpSpPr>
          <p:grpSpPr>
            <a:xfrm>
              <a:off x="4600916" y="1696826"/>
              <a:ext cx="4140528" cy="1462586"/>
              <a:chOff x="4616249" y="1722954"/>
              <a:chExt cx="4217358" cy="1464608"/>
            </a:xfrm>
          </p:grpSpPr>
          <p:sp>
            <p:nvSpPr>
              <p:cNvPr id="23" name="TextBox 22"/>
              <p:cNvSpPr txBox="1"/>
              <p:nvPr/>
            </p:nvSpPr>
            <p:spPr>
              <a:xfrm>
                <a:off x="4616249" y="2601979"/>
                <a:ext cx="1717040" cy="585583"/>
              </a:xfrm>
              <a:prstGeom prst="rect">
                <a:avLst/>
              </a:prstGeom>
              <a:noFill/>
            </p:spPr>
            <p:txBody>
              <a:bodyPr wrap="square" rtlCol="0">
                <a:spAutoFit/>
              </a:bodyPr>
              <a:lstStyle/>
              <a:p>
                <a:pPr>
                  <a:lnSpc>
                    <a:spcPct val="80000"/>
                  </a:lnSpc>
                </a:pPr>
                <a:r>
                  <a:rPr lang="en-US" sz="2000" b="1" dirty="0">
                    <a:solidFill>
                      <a:prstClr val="white"/>
                    </a:solidFill>
                    <a:effectLst>
                      <a:outerShdw blurRad="38100" dist="38100" dir="2700000" algn="tl">
                        <a:srgbClr val="000000">
                          <a:alpha val="43137"/>
                        </a:srgbClr>
                      </a:outerShdw>
                    </a:effectLst>
                    <a:latin typeface="Calibri" panose="020F0502020204030204" pitchFamily="34" charset="0"/>
                    <a:cs typeface="Arial" pitchFamily="34" charset="0"/>
                  </a:rPr>
                  <a:t>Psycho-behavioral</a:t>
                </a:r>
              </a:p>
            </p:txBody>
          </p:sp>
          <p:sp>
            <p:nvSpPr>
              <p:cNvPr id="24" name="Rectangle 23"/>
              <p:cNvSpPr/>
              <p:nvPr/>
            </p:nvSpPr>
            <p:spPr>
              <a:xfrm>
                <a:off x="6132352" y="1722954"/>
                <a:ext cx="2701255" cy="992411"/>
              </a:xfrm>
              <a:prstGeom prst="rect">
                <a:avLst/>
              </a:prstGeom>
            </p:spPr>
            <p:txBody>
              <a:bodyPr wrap="square">
                <a:spAutoFit/>
              </a:bodyPr>
              <a:lstStyle/>
              <a:p>
                <a:pPr marL="0" lvl="1"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CBT/ACT</a:t>
                </a:r>
                <a:endParaRPr lang="en-US" sz="1100" dirty="0">
                  <a:solidFill>
                    <a:prstClr val="black"/>
                  </a:solidFill>
                  <a:latin typeface="Calibri" panose="020F0502020204030204" pitchFamily="34" charset="0"/>
                  <a:cs typeface="Arial" pitchFamily="34" charset="0"/>
                </a:endParaRPr>
              </a:p>
              <a:p>
                <a:pPr marL="0" lvl="1"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Tx mood/trauma issues</a:t>
                </a:r>
              </a:p>
              <a:p>
                <a:pPr marL="0" lvl="1"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Address substances</a:t>
                </a:r>
              </a:p>
              <a:p>
                <a:pPr marL="0" lvl="1" defTabSz="400050">
                  <a:lnSpc>
                    <a:spcPct val="80000"/>
                  </a:lnSpc>
                  <a:spcBef>
                    <a:spcPct val="0"/>
                  </a:spcBef>
                  <a:spcAft>
                    <a:spcPct val="15000"/>
                  </a:spcAft>
                  <a:buClr>
                    <a:srgbClr val="E51837"/>
                  </a:buClr>
                </a:pPr>
                <a:r>
                  <a:rPr lang="en-US" sz="1600" b="1" dirty="0">
                    <a:solidFill>
                      <a:prstClr val="black"/>
                    </a:solidFill>
                    <a:latin typeface="Calibri" panose="020F0502020204030204" pitchFamily="34" charset="0"/>
                    <a:cs typeface="Arial" pitchFamily="34" charset="0"/>
                  </a:rPr>
                  <a:t>Meditation</a:t>
                </a:r>
              </a:p>
            </p:txBody>
          </p:sp>
        </p:grpSp>
      </p:grpSp>
      <p:sp>
        <p:nvSpPr>
          <p:cNvPr id="2" name="Title 1"/>
          <p:cNvSpPr>
            <a:spLocks noGrp="1"/>
          </p:cNvSpPr>
          <p:nvPr>
            <p:ph type="title"/>
          </p:nvPr>
        </p:nvSpPr>
        <p:spPr>
          <a:xfrm>
            <a:off x="0" y="-13825"/>
            <a:ext cx="12192000" cy="965445"/>
          </a:xfrm>
          <a:solidFill>
            <a:srgbClr val="214A5B"/>
          </a:solidFill>
        </p:spPr>
        <p:txBody>
          <a:bodyPr/>
          <a:lstStyle/>
          <a:p>
            <a:r>
              <a:rPr lang="en-US" b="1" dirty="0">
                <a:solidFill>
                  <a:schemeClr val="bg1"/>
                </a:solidFill>
                <a:effectLst>
                  <a:outerShdw blurRad="38100" dist="38100" dir="2700000" algn="tl">
                    <a:srgbClr val="000000">
                      <a:alpha val="43137"/>
                    </a:srgbClr>
                  </a:outerShdw>
                </a:effectLst>
              </a:rPr>
              <a:t>Multidimensional Care for Chronic Pain</a:t>
            </a:r>
          </a:p>
        </p:txBody>
      </p:sp>
      <p:grpSp>
        <p:nvGrpSpPr>
          <p:cNvPr id="3" name="Group 2"/>
          <p:cNvGrpSpPr/>
          <p:nvPr/>
        </p:nvGrpSpPr>
        <p:grpSpPr>
          <a:xfrm>
            <a:off x="-15332" y="1099213"/>
            <a:ext cx="8405649" cy="5521572"/>
            <a:chOff x="-15332" y="1099213"/>
            <a:chExt cx="8405649" cy="5521572"/>
          </a:xfrm>
        </p:grpSpPr>
        <p:grpSp>
          <p:nvGrpSpPr>
            <p:cNvPr id="4" name="Group 3"/>
            <p:cNvGrpSpPr/>
            <p:nvPr/>
          </p:nvGrpSpPr>
          <p:grpSpPr>
            <a:xfrm>
              <a:off x="-15332" y="3518129"/>
              <a:ext cx="8405649" cy="562623"/>
              <a:chOff x="0" y="3544259"/>
              <a:chExt cx="8561621" cy="563401"/>
            </a:xfrm>
          </p:grpSpPr>
          <p:sp>
            <p:nvSpPr>
              <p:cNvPr id="5" name="TextBox 4"/>
              <p:cNvSpPr txBox="1"/>
              <p:nvPr/>
            </p:nvSpPr>
            <p:spPr>
              <a:xfrm>
                <a:off x="0" y="3544259"/>
                <a:ext cx="1849945" cy="523944"/>
              </a:xfrm>
              <a:prstGeom prst="rect">
                <a:avLst/>
              </a:prstGeom>
              <a:noFill/>
            </p:spPr>
            <p:txBody>
              <a:bodyPr wrap="square" rtlCol="0">
                <a:spAutoFit/>
              </a:bodyPr>
              <a:lstStyle/>
              <a:p>
                <a:pPr algn="r">
                  <a:lnSpc>
                    <a:spcPct val="70000"/>
                  </a:lnSpc>
                </a:pPr>
                <a:r>
                  <a:rPr lang="en-US" sz="2000" b="1" dirty="0">
                    <a:solidFill>
                      <a:srgbClr val="E31837"/>
                    </a:solidFill>
                    <a:latin typeface="Calibri" panose="020F0502020204030204" pitchFamily="34" charset="0"/>
                  </a:rPr>
                  <a:t>Cultivate</a:t>
                </a:r>
              </a:p>
              <a:p>
                <a:pPr algn="r">
                  <a:lnSpc>
                    <a:spcPct val="70000"/>
                  </a:lnSpc>
                </a:pPr>
                <a:r>
                  <a:rPr lang="en-US" sz="2000" b="1" dirty="0">
                    <a:solidFill>
                      <a:srgbClr val="E31837"/>
                    </a:solidFill>
                    <a:latin typeface="Calibri" panose="020F0502020204030204" pitchFamily="34" charset="0"/>
                  </a:rPr>
                  <a:t>Well-being</a:t>
                </a:r>
              </a:p>
            </p:txBody>
          </p:sp>
          <p:grpSp>
            <p:nvGrpSpPr>
              <p:cNvPr id="6" name="Group 5"/>
              <p:cNvGrpSpPr/>
              <p:nvPr/>
            </p:nvGrpSpPr>
            <p:grpSpPr>
              <a:xfrm>
                <a:off x="1805654" y="3583716"/>
                <a:ext cx="6755967" cy="523944"/>
                <a:chOff x="1805654" y="3583716"/>
                <a:chExt cx="6755967" cy="523944"/>
              </a:xfrm>
            </p:grpSpPr>
            <p:sp>
              <p:nvSpPr>
                <p:cNvPr id="7" name="TextBox 6"/>
                <p:cNvSpPr txBox="1"/>
                <p:nvPr/>
              </p:nvSpPr>
              <p:spPr>
                <a:xfrm>
                  <a:off x="7298645" y="3583716"/>
                  <a:ext cx="1262976" cy="523944"/>
                </a:xfrm>
                <a:prstGeom prst="rect">
                  <a:avLst/>
                </a:prstGeom>
                <a:noFill/>
              </p:spPr>
              <p:txBody>
                <a:bodyPr wrap="square" rtlCol="0">
                  <a:spAutoFit/>
                </a:bodyPr>
                <a:lstStyle/>
                <a:p>
                  <a:pPr>
                    <a:lnSpc>
                      <a:spcPct val="70000"/>
                    </a:lnSpc>
                  </a:pPr>
                  <a:r>
                    <a:rPr lang="en-US" sz="2000" b="1" dirty="0">
                      <a:solidFill>
                        <a:srgbClr val="E31837"/>
                      </a:solidFill>
                      <a:latin typeface="Calibri" panose="020F0502020204030204" pitchFamily="34" charset="0"/>
                    </a:rPr>
                    <a:t>Reduce Pain</a:t>
                  </a:r>
                </a:p>
              </p:txBody>
            </p:sp>
            <p:cxnSp>
              <p:nvCxnSpPr>
                <p:cNvPr id="8" name="Straight Arrow Connector 7"/>
                <p:cNvCxnSpPr/>
                <p:nvPr/>
              </p:nvCxnSpPr>
              <p:spPr>
                <a:xfrm>
                  <a:off x="1805654" y="3875581"/>
                  <a:ext cx="5524806" cy="0"/>
                </a:xfrm>
                <a:prstGeom prst="straightConnector1">
                  <a:avLst/>
                </a:prstGeom>
                <a:ln w="57150">
                  <a:solidFill>
                    <a:srgbClr val="BDCDC7"/>
                  </a:solidFill>
                  <a:headEnd type="arrow"/>
                  <a:tailEnd type="arrow"/>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p:nvGrpSpPr>
          <p:grpSpPr>
            <a:xfrm>
              <a:off x="3535463" y="1099213"/>
              <a:ext cx="2107521" cy="5521572"/>
              <a:chOff x="3550795" y="1125342"/>
              <a:chExt cx="2146627" cy="5529207"/>
            </a:xfrm>
          </p:grpSpPr>
          <p:sp>
            <p:nvSpPr>
              <p:cNvPr id="10" name="TextBox 9"/>
              <p:cNvSpPr txBox="1"/>
              <p:nvPr/>
            </p:nvSpPr>
            <p:spPr>
              <a:xfrm>
                <a:off x="3550795" y="6130606"/>
                <a:ext cx="2146627" cy="523943"/>
              </a:xfrm>
              <a:prstGeom prst="rect">
                <a:avLst/>
              </a:prstGeom>
              <a:noFill/>
            </p:spPr>
            <p:txBody>
              <a:bodyPr wrap="square" rtlCol="0">
                <a:spAutoFit/>
              </a:bodyPr>
              <a:lstStyle/>
              <a:p>
                <a:pPr algn="ctr">
                  <a:lnSpc>
                    <a:spcPct val="70000"/>
                  </a:lnSpc>
                </a:pPr>
                <a:r>
                  <a:rPr lang="en-US" sz="2000" b="1" dirty="0">
                    <a:solidFill>
                      <a:srgbClr val="E31837"/>
                    </a:solidFill>
                    <a:latin typeface="Calibri" panose="020F0502020204030204" pitchFamily="34" charset="0"/>
                  </a:rPr>
                  <a:t>Improve </a:t>
                </a:r>
              </a:p>
              <a:p>
                <a:pPr algn="ctr">
                  <a:lnSpc>
                    <a:spcPct val="70000"/>
                  </a:lnSpc>
                </a:pPr>
                <a:r>
                  <a:rPr lang="en-US" sz="2000" b="1" dirty="0">
                    <a:solidFill>
                      <a:srgbClr val="E31837"/>
                    </a:solidFill>
                    <a:latin typeface="Calibri" panose="020F0502020204030204" pitchFamily="34" charset="0"/>
                  </a:rPr>
                  <a:t>Quality of Life</a:t>
                </a:r>
              </a:p>
            </p:txBody>
          </p:sp>
          <p:grpSp>
            <p:nvGrpSpPr>
              <p:cNvPr id="11" name="Group 10"/>
              <p:cNvGrpSpPr/>
              <p:nvPr/>
            </p:nvGrpSpPr>
            <p:grpSpPr>
              <a:xfrm>
                <a:off x="3821091" y="1125342"/>
                <a:ext cx="1453786" cy="4990611"/>
                <a:chOff x="3821091" y="1125342"/>
                <a:chExt cx="1453786" cy="4990611"/>
              </a:xfrm>
            </p:grpSpPr>
            <p:sp>
              <p:nvSpPr>
                <p:cNvPr id="12" name="TextBox 11"/>
                <p:cNvSpPr txBox="1"/>
                <p:nvPr/>
              </p:nvSpPr>
              <p:spPr>
                <a:xfrm>
                  <a:off x="3821091" y="1125342"/>
                  <a:ext cx="1453786" cy="523943"/>
                </a:xfrm>
                <a:prstGeom prst="rect">
                  <a:avLst/>
                </a:prstGeom>
                <a:noFill/>
              </p:spPr>
              <p:txBody>
                <a:bodyPr wrap="square" rtlCol="0">
                  <a:spAutoFit/>
                </a:bodyPr>
                <a:lstStyle/>
                <a:p>
                  <a:pPr algn="ctr">
                    <a:lnSpc>
                      <a:spcPct val="70000"/>
                    </a:lnSpc>
                  </a:pPr>
                  <a:r>
                    <a:rPr lang="en-US" sz="2000" b="1" dirty="0">
                      <a:solidFill>
                        <a:srgbClr val="E31837"/>
                      </a:solidFill>
                      <a:latin typeface="Calibri" panose="020F0502020204030204" pitchFamily="34" charset="0"/>
                    </a:rPr>
                    <a:t>Restore Function</a:t>
                  </a:r>
                </a:p>
              </p:txBody>
            </p:sp>
            <p:cxnSp>
              <p:nvCxnSpPr>
                <p:cNvPr id="13" name="Straight Arrow Connector 12"/>
                <p:cNvCxnSpPr/>
                <p:nvPr/>
              </p:nvCxnSpPr>
              <p:spPr>
                <a:xfrm>
                  <a:off x="4553354" y="1666460"/>
                  <a:ext cx="0" cy="4449493"/>
                </a:xfrm>
                <a:prstGeom prst="straightConnector1">
                  <a:avLst/>
                </a:prstGeom>
                <a:ln w="57150">
                  <a:solidFill>
                    <a:srgbClr val="BDCDC7"/>
                  </a:solidFill>
                  <a:headEnd type="arrow"/>
                  <a:tailEnd type="arrow"/>
                </a:ln>
              </p:spPr>
              <p:style>
                <a:lnRef idx="1">
                  <a:schemeClr val="accent1"/>
                </a:lnRef>
                <a:fillRef idx="0">
                  <a:schemeClr val="accent1"/>
                </a:fillRef>
                <a:effectRef idx="0">
                  <a:schemeClr val="accent1"/>
                </a:effectRef>
                <a:fontRef idx="minor">
                  <a:schemeClr val="tx1"/>
                </a:fontRef>
              </p:style>
            </p:cxnSp>
          </p:grpSp>
        </p:grpSp>
        <p:sp>
          <p:nvSpPr>
            <p:cNvPr id="19" name="Oval 18"/>
            <p:cNvSpPr/>
            <p:nvPr/>
          </p:nvSpPr>
          <p:spPr>
            <a:xfrm>
              <a:off x="4013332" y="3310289"/>
              <a:ext cx="1017708" cy="983914"/>
            </a:xfrm>
            <a:prstGeom prst="ellipse">
              <a:avLst/>
            </a:prstGeom>
            <a:solidFill>
              <a:srgbClr val="4169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Calibri" panose="020F0502020204030204" pitchFamily="34" charset="0"/>
              </a:endParaRPr>
            </a:p>
          </p:txBody>
        </p:sp>
        <p:sp>
          <p:nvSpPr>
            <p:cNvPr id="20" name="TextBox 19"/>
            <p:cNvSpPr txBox="1"/>
            <p:nvPr/>
          </p:nvSpPr>
          <p:spPr>
            <a:xfrm>
              <a:off x="4002831" y="3549854"/>
              <a:ext cx="1038709" cy="535531"/>
            </a:xfrm>
            <a:prstGeom prst="rect">
              <a:avLst/>
            </a:prstGeom>
            <a:noFill/>
          </p:spPr>
          <p:txBody>
            <a:bodyPr wrap="square" rtlCol="0">
              <a:spAutoFit/>
            </a:bodyPr>
            <a:lstStyle/>
            <a:p>
              <a:pPr algn="ctr">
                <a:lnSpc>
                  <a:spcPct val="80000"/>
                </a:lnSpc>
              </a:pPr>
              <a:r>
                <a:rPr lang="en-US" b="1" dirty="0">
                  <a:solidFill>
                    <a:prstClr val="white"/>
                  </a:solidFill>
                  <a:effectLst>
                    <a:outerShdw blurRad="38100" dist="38100" dir="2700000" algn="tl">
                      <a:srgbClr val="000000">
                        <a:alpha val="43137"/>
                      </a:srgbClr>
                    </a:outerShdw>
                  </a:effectLst>
                  <a:latin typeface="Calibri" panose="020F0502020204030204" pitchFamily="34" charset="0"/>
                </a:rPr>
                <a:t>SELF</a:t>
              </a:r>
            </a:p>
            <a:p>
              <a:pPr algn="ctr">
                <a:lnSpc>
                  <a:spcPct val="80000"/>
                </a:lnSpc>
              </a:pPr>
              <a:r>
                <a:rPr lang="en-US" b="1" dirty="0">
                  <a:solidFill>
                    <a:prstClr val="white"/>
                  </a:solidFill>
                  <a:effectLst>
                    <a:outerShdw blurRad="38100" dist="38100" dir="2700000" algn="tl">
                      <a:srgbClr val="000000">
                        <a:alpha val="43137"/>
                      </a:srgbClr>
                    </a:outerShdw>
                  </a:effectLst>
                  <a:latin typeface="Calibri" panose="020F0502020204030204" pitchFamily="34" charset="0"/>
                </a:rPr>
                <a:t>CARE</a:t>
              </a:r>
            </a:p>
          </p:txBody>
        </p:sp>
      </p:grpSp>
      <p:sp>
        <p:nvSpPr>
          <p:cNvPr id="21" name="Freeform 20"/>
          <p:cNvSpPr/>
          <p:nvPr/>
        </p:nvSpPr>
        <p:spPr>
          <a:xfrm>
            <a:off x="5259546" y="4575255"/>
            <a:ext cx="3251576" cy="1446308"/>
          </a:xfrm>
          <a:custGeom>
            <a:avLst/>
            <a:gdLst>
              <a:gd name="connsiteX0" fmla="*/ 0 w 2235825"/>
              <a:gd name="connsiteY0" fmla="*/ 144831 h 1448308"/>
              <a:gd name="connsiteX1" fmla="*/ 144831 w 2235825"/>
              <a:gd name="connsiteY1" fmla="*/ 0 h 1448308"/>
              <a:gd name="connsiteX2" fmla="*/ 2090994 w 2235825"/>
              <a:gd name="connsiteY2" fmla="*/ 0 h 1448308"/>
              <a:gd name="connsiteX3" fmla="*/ 2235825 w 2235825"/>
              <a:gd name="connsiteY3" fmla="*/ 144831 h 1448308"/>
              <a:gd name="connsiteX4" fmla="*/ 2235825 w 2235825"/>
              <a:gd name="connsiteY4" fmla="*/ 1303477 h 1448308"/>
              <a:gd name="connsiteX5" fmla="*/ 2090994 w 2235825"/>
              <a:gd name="connsiteY5" fmla="*/ 1448308 h 1448308"/>
              <a:gd name="connsiteX6" fmla="*/ 144831 w 2235825"/>
              <a:gd name="connsiteY6" fmla="*/ 1448308 h 1448308"/>
              <a:gd name="connsiteX7" fmla="*/ 0 w 2235825"/>
              <a:gd name="connsiteY7" fmla="*/ 1303477 h 1448308"/>
              <a:gd name="connsiteX8" fmla="*/ 0 w 2235825"/>
              <a:gd name="connsiteY8" fmla="*/ 144831 h 14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5825" h="1448308">
                <a:moveTo>
                  <a:pt x="0" y="144831"/>
                </a:moveTo>
                <a:cubicBezTo>
                  <a:pt x="0" y="64843"/>
                  <a:pt x="64843" y="0"/>
                  <a:pt x="144831" y="0"/>
                </a:cubicBezTo>
                <a:lnTo>
                  <a:pt x="2090994" y="0"/>
                </a:lnTo>
                <a:cubicBezTo>
                  <a:pt x="2170982" y="0"/>
                  <a:pt x="2235825" y="64843"/>
                  <a:pt x="2235825" y="144831"/>
                </a:cubicBezTo>
                <a:lnTo>
                  <a:pt x="2235825" y="1303477"/>
                </a:lnTo>
                <a:cubicBezTo>
                  <a:pt x="2235825" y="1383465"/>
                  <a:pt x="2170982" y="1448308"/>
                  <a:pt x="2090994" y="1448308"/>
                </a:cubicBezTo>
                <a:lnTo>
                  <a:pt x="144831" y="1448308"/>
                </a:lnTo>
                <a:cubicBezTo>
                  <a:pt x="64843" y="1448308"/>
                  <a:pt x="0" y="1383465"/>
                  <a:pt x="0" y="1303477"/>
                </a:cubicBezTo>
                <a:lnTo>
                  <a:pt x="0" y="144831"/>
                </a:lnTo>
                <a:close/>
              </a:path>
            </a:pathLst>
          </a:custGeom>
          <a:noFill/>
          <a:ln>
            <a:noFill/>
          </a:ln>
          <a:effectLst>
            <a:outerShdw blurRad="50800" dist="38100" dir="8100000" algn="tr"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8282" tIns="439612" rIns="77535" bIns="77535" numCol="1" spcCol="1270" anchor="t" anchorCtr="0">
            <a:noAutofit/>
          </a:bodyPr>
          <a:lstStyle/>
          <a:p>
            <a:pPr marL="285750" lvl="1" indent="-285750" defTabSz="400050">
              <a:lnSpc>
                <a:spcPct val="90000"/>
              </a:lnSpc>
              <a:spcBef>
                <a:spcPct val="0"/>
              </a:spcBef>
              <a:spcAft>
                <a:spcPct val="15000"/>
              </a:spcAft>
              <a:buClr>
                <a:srgbClr val="E51837"/>
              </a:buClr>
              <a:buFont typeface="Wingdings" pitchFamily="2" charset="2"/>
              <a:buChar char="§"/>
            </a:pPr>
            <a:endParaRPr lang="en-US" sz="1600" dirty="0">
              <a:solidFill>
                <a:prstClr val="black">
                  <a:hueOff val="0"/>
                  <a:satOff val="0"/>
                  <a:lumOff val="0"/>
                  <a:alphaOff val="0"/>
                </a:prstClr>
              </a:solidFill>
              <a:latin typeface="Whitney Medium" pitchFamily="50" charset="0"/>
            </a:endParaRPr>
          </a:p>
        </p:txBody>
      </p:sp>
      <p:sp>
        <p:nvSpPr>
          <p:cNvPr id="35" name="TextBox 34"/>
          <p:cNvSpPr txBox="1">
            <a:spLocks noChangeArrowheads="1"/>
          </p:cNvSpPr>
          <p:nvPr/>
        </p:nvSpPr>
        <p:spPr bwMode="auto">
          <a:xfrm>
            <a:off x="8679394" y="1220044"/>
            <a:ext cx="3140766" cy="2425279"/>
          </a:xfrm>
          <a:prstGeom prst="rect">
            <a:avLst/>
          </a:prstGeom>
          <a:noFill/>
          <a:ln w="28575">
            <a:solidFill>
              <a:srgbClr val="325045"/>
            </a:solidFill>
            <a:miter lim="800000"/>
            <a:headEnd/>
            <a:tailEnd/>
          </a:ln>
          <a:effec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0" hangingPunct="0">
              <a:lnSpc>
                <a:spcPct val="90000"/>
              </a:lnSpc>
              <a:spcBef>
                <a:spcPct val="0"/>
              </a:spcBef>
              <a:buFontTx/>
              <a:buNone/>
              <a:defRPr/>
            </a:pPr>
            <a:r>
              <a:rPr lang="en-US" altLang="en-US" sz="2400" dirty="0">
                <a:ea typeface="MS PGothic" panose="020B0600070205080204" pitchFamily="34" charset="-128"/>
              </a:rPr>
              <a:t>Studies on all pharmacologic  and nonpharmacologic treatments for chronic pain are </a:t>
            </a:r>
            <a:r>
              <a:rPr lang="en-US" altLang="en-US" sz="2400" u="sng" dirty="0">
                <a:ea typeface="MS PGothic" panose="020B0600070205080204" pitchFamily="34" charset="-128"/>
              </a:rPr>
              <a:t>&lt;</a:t>
            </a:r>
            <a:r>
              <a:rPr lang="en-US" altLang="en-US" sz="2400" dirty="0">
                <a:ea typeface="MS PGothic" panose="020B0600070205080204" pitchFamily="34" charset="-128"/>
              </a:rPr>
              <a:t> 12 m, vast majority are </a:t>
            </a:r>
            <a:r>
              <a:rPr lang="en-US" altLang="en-US" sz="2400" u="sng" dirty="0">
                <a:ea typeface="MS PGothic" panose="020B0600070205080204" pitchFamily="34" charset="-128"/>
              </a:rPr>
              <a:t>&lt;</a:t>
            </a:r>
            <a:r>
              <a:rPr lang="en-US" altLang="en-US" sz="2400" dirty="0">
                <a:ea typeface="MS PGothic" panose="020B0600070205080204" pitchFamily="34" charset="-128"/>
              </a:rPr>
              <a:t> 12 w</a:t>
            </a:r>
          </a:p>
          <a:p>
            <a:pPr eaLnBrk="0" hangingPunct="0">
              <a:spcBef>
                <a:spcPct val="0"/>
              </a:spcBef>
              <a:buFontTx/>
              <a:buNone/>
              <a:defRPr/>
            </a:pPr>
            <a:endParaRPr lang="en-US" altLang="en-US" sz="500" dirty="0" smtClean="0">
              <a:ea typeface="MS PGothic" panose="020B0600070205080204" pitchFamily="34" charset="-128"/>
            </a:endParaRPr>
          </a:p>
          <a:p>
            <a:pPr eaLnBrk="0" hangingPunct="0">
              <a:spcBef>
                <a:spcPct val="0"/>
              </a:spcBef>
              <a:buFontTx/>
              <a:buNone/>
              <a:defRPr/>
            </a:pPr>
            <a:endParaRPr lang="en-US" altLang="en-US" sz="500" dirty="0">
              <a:ea typeface="MS PGothic" panose="020B0600070205080204" pitchFamily="34" charset="-128"/>
            </a:endParaRPr>
          </a:p>
          <a:p>
            <a:pPr eaLnBrk="0" hangingPunct="0">
              <a:spcBef>
                <a:spcPct val="0"/>
              </a:spcBef>
              <a:buFontTx/>
              <a:buNone/>
              <a:defRPr/>
            </a:pPr>
            <a:r>
              <a:rPr lang="en-US" altLang="en-US" sz="1200" dirty="0" err="1">
                <a:ea typeface="MS PGothic" panose="020B0600070205080204" pitchFamily="34" charset="-128"/>
              </a:rPr>
              <a:t>Tayeb</a:t>
            </a:r>
            <a:r>
              <a:rPr lang="en-US" altLang="en-US" sz="1200" dirty="0">
                <a:ea typeface="MS PGothic" panose="020B0600070205080204" pitchFamily="34" charset="-128"/>
              </a:rPr>
              <a:t> BO, et al. </a:t>
            </a:r>
            <a:r>
              <a:rPr lang="en-US" altLang="en-US" sz="1200" i="1" dirty="0">
                <a:ea typeface="MS PGothic" panose="020B0600070205080204" pitchFamily="34" charset="-128"/>
              </a:rPr>
              <a:t>Pain Med. </a:t>
            </a:r>
            <a:r>
              <a:rPr lang="en-US" altLang="en-US" sz="1200" dirty="0" smtClean="0">
                <a:ea typeface="MS PGothic" panose="020B0600070205080204" pitchFamily="34" charset="-128"/>
              </a:rPr>
              <a:t>2016</a:t>
            </a:r>
            <a:endParaRPr lang="en-US" altLang="en-US" sz="1100" dirty="0">
              <a:ea typeface="MS PGothic" panose="020B0600070205080204" pitchFamily="34" charset="-128"/>
            </a:endParaRPr>
          </a:p>
        </p:txBody>
      </p:sp>
      <p:sp>
        <p:nvSpPr>
          <p:cNvPr id="43" name="TextBox 42"/>
          <p:cNvSpPr txBox="1">
            <a:spLocks noChangeArrowheads="1"/>
          </p:cNvSpPr>
          <p:nvPr/>
        </p:nvSpPr>
        <p:spPr bwMode="auto">
          <a:xfrm>
            <a:off x="8679394" y="3873613"/>
            <a:ext cx="3140766" cy="2308324"/>
          </a:xfrm>
          <a:prstGeom prst="rect">
            <a:avLst/>
          </a:prstGeom>
          <a:noFill/>
          <a:ln w="28575">
            <a:solidFill>
              <a:srgbClr val="325045"/>
            </a:solidFill>
            <a:miter lim="800000"/>
            <a:headEnd/>
            <a:tailEnd/>
          </a:ln>
          <a:effec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0" hangingPunct="0">
              <a:lnSpc>
                <a:spcPct val="90000"/>
              </a:lnSpc>
              <a:spcBef>
                <a:spcPct val="0"/>
              </a:spcBef>
              <a:buFontTx/>
              <a:buNone/>
              <a:defRPr/>
            </a:pPr>
            <a:r>
              <a:rPr lang="en-US" altLang="en-US" sz="2400" dirty="0">
                <a:ea typeface="MS PGothic" panose="020B0600070205080204" pitchFamily="34" charset="-128"/>
              </a:rPr>
              <a:t>Multimodal approaches are more cost-effective than single modality options</a:t>
            </a:r>
          </a:p>
          <a:p>
            <a:pPr eaLnBrk="0" hangingPunct="0">
              <a:lnSpc>
                <a:spcPct val="90000"/>
              </a:lnSpc>
              <a:spcBef>
                <a:spcPct val="0"/>
              </a:spcBef>
              <a:buFontTx/>
              <a:buNone/>
              <a:defRPr/>
            </a:pPr>
            <a:endParaRPr lang="en-US" altLang="en-US" sz="1400" dirty="0">
              <a:ea typeface="MS PGothic" panose="020B0600070205080204" pitchFamily="34" charset="-128"/>
            </a:endParaRPr>
          </a:p>
          <a:p>
            <a:pPr eaLnBrk="0" hangingPunct="0">
              <a:lnSpc>
                <a:spcPct val="90000"/>
              </a:lnSpc>
              <a:spcBef>
                <a:spcPct val="0"/>
              </a:spcBef>
              <a:buFontTx/>
              <a:buNone/>
              <a:defRPr/>
            </a:pPr>
            <a:r>
              <a:rPr lang="en-US" altLang="en-US" sz="1200" dirty="0">
                <a:ea typeface="MS PGothic" panose="020B0600070205080204" pitchFamily="34" charset="-128"/>
              </a:rPr>
              <a:t>Flor H, et al. Pain 1992</a:t>
            </a:r>
          </a:p>
          <a:p>
            <a:pPr eaLnBrk="0" hangingPunct="0">
              <a:lnSpc>
                <a:spcPct val="90000"/>
              </a:lnSpc>
              <a:spcBef>
                <a:spcPct val="0"/>
              </a:spcBef>
              <a:buFontTx/>
              <a:buNone/>
              <a:defRPr/>
            </a:pPr>
            <a:r>
              <a:rPr lang="en-US" altLang="en-US" sz="1200" dirty="0">
                <a:ea typeface="MS PGothic" panose="020B0600070205080204" pitchFamily="34" charset="-128"/>
              </a:rPr>
              <a:t>Roberts AH, et al. Clin J Pain. 1993</a:t>
            </a:r>
          </a:p>
          <a:p>
            <a:pPr eaLnBrk="0" hangingPunct="0">
              <a:lnSpc>
                <a:spcPct val="90000"/>
              </a:lnSpc>
              <a:spcBef>
                <a:spcPct val="0"/>
              </a:spcBef>
              <a:buFontTx/>
              <a:buNone/>
              <a:defRPr/>
            </a:pPr>
            <a:r>
              <a:rPr lang="en-US" altLang="en-US" sz="1200" dirty="0">
                <a:ea typeface="MS PGothic" panose="020B0600070205080204" pitchFamily="34" charset="-128"/>
              </a:rPr>
              <a:t>Patrick LE, et al. Spine. 2004</a:t>
            </a:r>
          </a:p>
          <a:p>
            <a:pPr eaLnBrk="0" hangingPunct="0">
              <a:lnSpc>
                <a:spcPct val="90000"/>
              </a:lnSpc>
              <a:spcBef>
                <a:spcPct val="0"/>
              </a:spcBef>
              <a:buFontTx/>
              <a:buNone/>
              <a:defRPr/>
            </a:pPr>
            <a:r>
              <a:rPr lang="en-US" altLang="en-US" sz="1200" dirty="0" err="1">
                <a:ea typeface="MS PGothic" panose="020B0600070205080204" pitchFamily="34" charset="-128"/>
              </a:rPr>
              <a:t>Kamper</a:t>
            </a:r>
            <a:r>
              <a:rPr lang="en-US" altLang="en-US" sz="1200" dirty="0">
                <a:ea typeface="MS PGothic" panose="020B0600070205080204" pitchFamily="34" charset="-128"/>
              </a:rPr>
              <a:t> SJ, et al. Cochrane Review. 2014</a:t>
            </a:r>
          </a:p>
        </p:txBody>
      </p:sp>
    </p:spTree>
    <p:extLst>
      <p:ext uri="{BB962C8B-B14F-4D97-AF65-F5344CB8AC3E}">
        <p14:creationId xmlns:p14="http://schemas.microsoft.com/office/powerpoint/2010/main" val="196632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12192000" cy="1066800"/>
          </a:xfrm>
          <a:solidFill>
            <a:srgbClr val="214A5B"/>
          </a:solidFill>
        </p:spPr>
        <p:txBody>
          <a:bodyPr/>
          <a:lstStyle/>
          <a:p>
            <a:pPr>
              <a:defRPr/>
            </a:pPr>
            <a:r>
              <a:rPr lang="en-US" b="1" dirty="0" smtClean="0">
                <a:solidFill>
                  <a:schemeClr val="bg1"/>
                </a:solidFill>
                <a:effectLst>
                  <a:outerShdw blurRad="38100" dist="38100" dir="2700000" algn="tl">
                    <a:srgbClr val="000000"/>
                  </a:outerShdw>
                </a:effectLst>
              </a:rPr>
              <a:t>Benefit is Difficult to Measure</a:t>
            </a:r>
          </a:p>
        </p:txBody>
      </p:sp>
      <p:sp>
        <p:nvSpPr>
          <p:cNvPr id="8195" name="Rectangle 3"/>
          <p:cNvSpPr>
            <a:spLocks noGrp="1" noChangeArrowheads="1"/>
          </p:cNvSpPr>
          <p:nvPr>
            <p:ph type="body" idx="1"/>
          </p:nvPr>
        </p:nvSpPr>
        <p:spPr>
          <a:xfrm>
            <a:off x="581025" y="1447801"/>
            <a:ext cx="10496550" cy="4678363"/>
          </a:xfrm>
        </p:spPr>
        <p:txBody>
          <a:bodyPr/>
          <a:lstStyle/>
          <a:p>
            <a:pPr>
              <a:spcBef>
                <a:spcPts val="2400"/>
              </a:spcBef>
            </a:pPr>
            <a:r>
              <a:rPr lang="en-US" altLang="en-US" dirty="0" smtClean="0"/>
              <a:t>How does one measure pain, function, and quality of life?</a:t>
            </a:r>
          </a:p>
          <a:p>
            <a:pPr>
              <a:spcBef>
                <a:spcPts val="2400"/>
              </a:spcBef>
            </a:pPr>
            <a:r>
              <a:rPr lang="en-US" altLang="en-US" dirty="0" smtClean="0"/>
              <a:t>How much improvement in pain, function and quality of life is enough?</a:t>
            </a:r>
          </a:p>
          <a:p>
            <a:pPr lvl="1">
              <a:spcBef>
                <a:spcPts val="2400"/>
              </a:spcBef>
            </a:pPr>
            <a:r>
              <a:rPr lang="en-US" altLang="en-US" sz="3000" dirty="0" smtClean="0"/>
              <a:t>Is a decrease in pain from an 9-7 on a 10 point scale enough?</a:t>
            </a:r>
          </a:p>
          <a:p>
            <a:pPr lvl="1">
              <a:spcBef>
                <a:spcPts val="2400"/>
              </a:spcBef>
            </a:pPr>
            <a:r>
              <a:rPr lang="en-US" altLang="en-US" sz="3000" dirty="0" smtClean="0"/>
              <a:t>Is walking 2 blocks to the store once per week enough?</a:t>
            </a:r>
          </a:p>
        </p:txBody>
      </p:sp>
    </p:spTree>
    <p:extLst>
      <p:ext uri="{BB962C8B-B14F-4D97-AF65-F5344CB8AC3E}">
        <p14:creationId xmlns:p14="http://schemas.microsoft.com/office/powerpoint/2010/main" val="2397028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idx="4294967295"/>
          </p:nvPr>
        </p:nvSpPr>
        <p:spPr>
          <a:xfrm>
            <a:off x="0" y="0"/>
            <a:ext cx="12192000" cy="858838"/>
          </a:xfrm>
          <a:solidFill>
            <a:srgbClr val="214A5B"/>
          </a:solidFill>
          <a:ln w="38100">
            <a:miter lim="800000"/>
            <a:headEnd/>
            <a:tailEnd/>
          </a:ln>
        </p:spPr>
        <p:txBody>
          <a:bodyPr/>
          <a:lstStyle/>
          <a:p>
            <a:pPr>
              <a:defRPr/>
            </a:pPr>
            <a:r>
              <a:rPr lang="en-US" b="1" dirty="0">
                <a:solidFill>
                  <a:schemeClr val="bg1"/>
                </a:solidFill>
                <a:effectLst>
                  <a:outerShdw blurRad="38100" dist="38100" dir="2700000" algn="tl">
                    <a:srgbClr val="000000"/>
                  </a:outerShdw>
                </a:effectLst>
              </a:rPr>
              <a:t>Assessing Benefit in Primary Care – PEG scale</a:t>
            </a:r>
            <a:endParaRPr lang="en-US" dirty="0">
              <a:solidFill>
                <a:schemeClr val="bg1"/>
              </a:solidFill>
              <a:effectLst>
                <a:outerShdw blurRad="38100" dist="38100" dir="2700000" algn="tl">
                  <a:srgbClr val="000000"/>
                </a:outerShdw>
              </a:effectLst>
            </a:endParaRPr>
          </a:p>
        </p:txBody>
      </p:sp>
      <p:sp>
        <p:nvSpPr>
          <p:cNvPr id="32771" name="Text Box 4"/>
          <p:cNvSpPr txBox="1">
            <a:spLocks noChangeArrowheads="1"/>
          </p:cNvSpPr>
          <p:nvPr/>
        </p:nvSpPr>
        <p:spPr bwMode="auto">
          <a:xfrm>
            <a:off x="239487" y="6428355"/>
            <a:ext cx="3402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r>
              <a:rPr lang="en-US" altLang="en-US" sz="1600" dirty="0">
                <a:solidFill>
                  <a:srgbClr val="000000"/>
                </a:solidFill>
              </a:rPr>
              <a:t>Krebs EE, et al</a:t>
            </a:r>
            <a:r>
              <a:rPr lang="en-US" altLang="en-US" sz="1600" i="1" dirty="0">
                <a:solidFill>
                  <a:srgbClr val="000000"/>
                </a:solidFill>
              </a:rPr>
              <a:t>. J Gen Intern Med</a:t>
            </a:r>
            <a:r>
              <a:rPr lang="en-US" altLang="en-US" sz="1600" dirty="0">
                <a:solidFill>
                  <a:srgbClr val="000000"/>
                </a:solidFill>
              </a:rPr>
              <a:t>. 2009</a:t>
            </a: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l="6224" t="14064" r="9373" b="25035"/>
          <a:stretch>
            <a:fillRect/>
          </a:stretch>
        </p:blipFill>
        <p:spPr bwMode="auto">
          <a:xfrm>
            <a:off x="1473962" y="1028493"/>
            <a:ext cx="9063410" cy="5230793"/>
          </a:xfrm>
          <a:prstGeom prst="rect">
            <a:avLst/>
          </a:prstGeom>
          <a:noFill/>
          <a:ln w="38100">
            <a:solidFill>
              <a:srgbClr val="004B7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9399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0" y="0"/>
            <a:ext cx="12192000" cy="914400"/>
          </a:xfrm>
          <a:solidFill>
            <a:srgbClr val="214A5B"/>
          </a:solidFill>
        </p:spPr>
        <p:txBody>
          <a:bodyPr/>
          <a:lstStyle/>
          <a:p>
            <a:pPr eaLnBrk="1" hangingPunct="1">
              <a:defRPr/>
            </a:pPr>
            <a:r>
              <a:rPr lang="en-US" altLang="en-US" b="1" dirty="0" smtClean="0">
                <a:solidFill>
                  <a:schemeClr val="bg1"/>
                </a:solidFill>
                <a:effectLst>
                  <a:outerShdw blurRad="38100" dist="38100" dir="2700000" algn="tl">
                    <a:srgbClr val="000000"/>
                  </a:outerShdw>
                </a:effectLst>
                <a:ea typeface="MS PGothic" pitchFamily="34" charset="-128"/>
                <a:cs typeface="Arial" pitchFamily="34" charset="0"/>
              </a:rPr>
              <a:t>Problematic Opioid Use</a:t>
            </a:r>
          </a:p>
        </p:txBody>
      </p:sp>
      <p:sp>
        <p:nvSpPr>
          <p:cNvPr id="18435" name="Content Placeholder 2"/>
          <p:cNvSpPr>
            <a:spLocks noGrp="1"/>
          </p:cNvSpPr>
          <p:nvPr>
            <p:ph idx="1"/>
          </p:nvPr>
        </p:nvSpPr>
        <p:spPr>
          <a:xfrm>
            <a:off x="609600" y="1219200"/>
            <a:ext cx="10982325" cy="4876800"/>
          </a:xfrm>
        </p:spPr>
        <p:txBody>
          <a:bodyPr/>
          <a:lstStyle/>
          <a:p>
            <a:pPr eaLnBrk="1" hangingPunct="1">
              <a:spcBef>
                <a:spcPts val="600"/>
              </a:spcBef>
              <a:spcAft>
                <a:spcPts val="600"/>
              </a:spcAft>
            </a:pPr>
            <a:r>
              <a:rPr lang="en-US" altLang="en-US" sz="3000"/>
              <a:t>Systematic review from 38 studies </a:t>
            </a:r>
            <a:r>
              <a:rPr lang="en-US" altLang="en-US" sz="2400"/>
              <a:t>(26% primary care settings, 53% pain clinics)</a:t>
            </a:r>
            <a:endParaRPr lang="en-US" altLang="en-US" sz="3000"/>
          </a:p>
          <a:p>
            <a:pPr marL="457200" lvl="1" indent="0" eaLnBrk="1" hangingPunct="1">
              <a:spcBef>
                <a:spcPts val="1200"/>
              </a:spcBef>
              <a:spcAft>
                <a:spcPts val="600"/>
              </a:spcAft>
              <a:buNone/>
            </a:pPr>
            <a:r>
              <a:rPr lang="en-US" altLang="en-US" sz="3000" b="1">
                <a:solidFill>
                  <a:srgbClr val="DE0808"/>
                </a:solidFill>
              </a:rPr>
              <a:t>Misuse</a:t>
            </a:r>
            <a:r>
              <a:rPr lang="en-US" altLang="en-US" sz="3000">
                <a:solidFill>
                  <a:srgbClr val="DE0808"/>
                </a:solidFill>
              </a:rPr>
              <a:t> </a:t>
            </a:r>
            <a:r>
              <a:rPr lang="en-US" altLang="en-US" sz="3000"/>
              <a:t>rates: </a:t>
            </a:r>
            <a:r>
              <a:rPr lang="en-US" altLang="en-US" sz="3000" b="1"/>
              <a:t>21% - 29%</a:t>
            </a:r>
            <a:endParaRPr lang="en-US" altLang="en-US" smtClean="0"/>
          </a:p>
          <a:p>
            <a:pPr marL="457200" lvl="1" indent="0" eaLnBrk="1" hangingPunct="1">
              <a:spcBef>
                <a:spcPts val="1200"/>
              </a:spcBef>
              <a:spcAft>
                <a:spcPts val="600"/>
              </a:spcAft>
              <a:buNone/>
            </a:pPr>
            <a:r>
              <a:rPr lang="en-US" altLang="en-US" sz="2000" b="1"/>
              <a:t>Misuse: </a:t>
            </a:r>
            <a:r>
              <a:rPr lang="en-US" altLang="en-US" sz="2000"/>
              <a:t>Opioid use contrary to the directed or prescribed pattern of use, regardless of the presence or absence of harm or adverse effects. </a:t>
            </a:r>
          </a:p>
          <a:p>
            <a:pPr marL="457200" lvl="1" indent="0" eaLnBrk="1" hangingPunct="1">
              <a:spcBef>
                <a:spcPts val="1200"/>
              </a:spcBef>
              <a:spcAft>
                <a:spcPts val="600"/>
              </a:spcAft>
              <a:buNone/>
            </a:pPr>
            <a:endParaRPr lang="en-US" altLang="en-US" sz="100"/>
          </a:p>
          <a:p>
            <a:pPr marL="457200" lvl="1" indent="0" eaLnBrk="1" hangingPunct="1">
              <a:spcBef>
                <a:spcPts val="1200"/>
              </a:spcBef>
              <a:spcAft>
                <a:spcPts val="600"/>
              </a:spcAft>
              <a:buNone/>
            </a:pPr>
            <a:r>
              <a:rPr lang="en-US" altLang="en-US" sz="3000" b="1">
                <a:solidFill>
                  <a:srgbClr val="DE0808"/>
                </a:solidFill>
              </a:rPr>
              <a:t>Addiction</a:t>
            </a:r>
            <a:r>
              <a:rPr lang="en-US" altLang="en-US" sz="3000">
                <a:solidFill>
                  <a:srgbClr val="DE0808"/>
                </a:solidFill>
              </a:rPr>
              <a:t> </a:t>
            </a:r>
            <a:r>
              <a:rPr lang="en-US" altLang="en-US" sz="3000"/>
              <a:t>rates: </a:t>
            </a:r>
            <a:r>
              <a:rPr lang="en-US" altLang="en-US" sz="3000" b="1"/>
              <a:t>8% - 12%</a:t>
            </a:r>
            <a:endParaRPr lang="en-US" altLang="en-US" smtClean="0"/>
          </a:p>
          <a:p>
            <a:pPr marL="457200" lvl="1" indent="0" eaLnBrk="1" hangingPunct="1">
              <a:spcBef>
                <a:spcPts val="1200"/>
              </a:spcBef>
              <a:spcAft>
                <a:spcPts val="600"/>
              </a:spcAft>
              <a:buNone/>
            </a:pPr>
            <a:r>
              <a:rPr lang="en-US" altLang="en-US" sz="2000" b="1"/>
              <a:t>Addiction:</a:t>
            </a:r>
            <a:r>
              <a:rPr lang="en-US" altLang="en-US" sz="2000"/>
              <a:t> Pattern of continued use with experience of, or demonstrated potential for, harm (eg, </a:t>
            </a:r>
            <a:r>
              <a:rPr lang="ja-JP" altLang="en-US" sz="2000">
                <a:ea typeface="MS PGothic" pitchFamily="34" charset="-128"/>
              </a:rPr>
              <a:t>“</a:t>
            </a:r>
            <a:r>
              <a:rPr lang="en-US" altLang="ja-JP" sz="2000">
                <a:ea typeface="MS PGothic" pitchFamily="34" charset="-128"/>
              </a:rPr>
              <a:t>impaired control over drug use, compulsive use, continued use despite harm, and craving</a:t>
            </a:r>
            <a:r>
              <a:rPr lang="ja-JP" altLang="en-US" sz="2000">
                <a:ea typeface="MS PGothic" pitchFamily="34" charset="-128"/>
              </a:rPr>
              <a:t>”</a:t>
            </a:r>
            <a:r>
              <a:rPr lang="en-US" altLang="ja-JP" sz="2000">
                <a:ea typeface="MS PGothic" pitchFamily="34" charset="-128"/>
              </a:rPr>
              <a:t>).</a:t>
            </a:r>
            <a:endParaRPr lang="en-US" altLang="en-US" sz="2000"/>
          </a:p>
        </p:txBody>
      </p:sp>
      <p:sp>
        <p:nvSpPr>
          <p:cNvPr id="49156" name="Rectangle 4"/>
          <p:cNvSpPr>
            <a:spLocks noChangeArrowheads="1"/>
          </p:cNvSpPr>
          <p:nvPr/>
        </p:nvSpPr>
        <p:spPr bwMode="auto">
          <a:xfrm>
            <a:off x="609600" y="6305551"/>
            <a:ext cx="42941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r>
              <a:rPr lang="en-US" altLang="en-US" sz="1600" dirty="0" err="1">
                <a:solidFill>
                  <a:srgbClr val="000000"/>
                </a:solidFill>
                <a:ea typeface="MS PGothic" pitchFamily="34" charset="-128"/>
              </a:rPr>
              <a:t>Vowles</a:t>
            </a:r>
            <a:r>
              <a:rPr lang="en-US" altLang="en-US" sz="1600" dirty="0">
                <a:solidFill>
                  <a:srgbClr val="000000"/>
                </a:solidFill>
                <a:ea typeface="MS PGothic" pitchFamily="34" charset="-128"/>
              </a:rPr>
              <a:t> KE et al. </a:t>
            </a:r>
            <a:r>
              <a:rPr lang="en-US" altLang="en-US" sz="1600" i="1" dirty="0">
                <a:solidFill>
                  <a:srgbClr val="000000"/>
                </a:solidFill>
                <a:ea typeface="MS PGothic" pitchFamily="34" charset="-128"/>
              </a:rPr>
              <a:t>Pain.</a:t>
            </a:r>
            <a:r>
              <a:rPr lang="en-US" altLang="en-US" sz="1600" dirty="0">
                <a:solidFill>
                  <a:srgbClr val="000000"/>
                </a:solidFill>
                <a:ea typeface="MS PGothic" pitchFamily="34" charset="-128"/>
              </a:rPr>
              <a:t> 2015</a:t>
            </a:r>
          </a:p>
        </p:txBody>
      </p:sp>
    </p:spTree>
    <p:extLst>
      <p:ext uri="{BB962C8B-B14F-4D97-AF65-F5344CB8AC3E}">
        <p14:creationId xmlns:p14="http://schemas.microsoft.com/office/powerpoint/2010/main" val="1865239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500"/>
                                        <p:tgtEl>
                                          <p:spTgt spid="1843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435">
                                            <p:txEl>
                                              <p:pRg st="2" end="2"/>
                                            </p:txEl>
                                          </p:spTgt>
                                        </p:tgtEl>
                                        <p:attrNameLst>
                                          <p:attrName>style.visibility</p:attrName>
                                        </p:attrNameLst>
                                      </p:cBhvr>
                                      <p:to>
                                        <p:strVal val="visible"/>
                                      </p:to>
                                    </p:set>
                                    <p:animEffect transition="in" filter="fade">
                                      <p:cBhvr>
                                        <p:cTn id="10" dur="500"/>
                                        <p:tgtEl>
                                          <p:spTgt spid="18435">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435">
                                            <p:txEl>
                                              <p:pRg st="4" end="4"/>
                                            </p:txEl>
                                          </p:spTgt>
                                        </p:tgtEl>
                                        <p:attrNameLst>
                                          <p:attrName>style.visibility</p:attrName>
                                        </p:attrNameLst>
                                      </p:cBhvr>
                                      <p:to>
                                        <p:strVal val="visible"/>
                                      </p:to>
                                    </p:set>
                                    <p:animEffect transition="in" filter="fade">
                                      <p:cBhvr>
                                        <p:cTn id="15" dur="500"/>
                                        <p:tgtEl>
                                          <p:spTgt spid="1843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435">
                                            <p:txEl>
                                              <p:pRg st="5" end="5"/>
                                            </p:txEl>
                                          </p:spTgt>
                                        </p:tgtEl>
                                        <p:attrNameLst>
                                          <p:attrName>style.visibility</p:attrName>
                                        </p:attrNameLst>
                                      </p:cBhvr>
                                      <p:to>
                                        <p:strVal val="visible"/>
                                      </p:to>
                                    </p:set>
                                    <p:animEffect transition="in" filter="fade">
                                      <p:cBhvr>
                                        <p:cTn id="18" dur="5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1604963" y="6519864"/>
            <a:ext cx="36369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1600">
                <a:solidFill>
                  <a:srgbClr val="000000"/>
                </a:solidFill>
                <a:ea typeface="MS PGothic" pitchFamily="34" charset="-128"/>
              </a:rPr>
              <a:t>Volkow ND et al. </a:t>
            </a:r>
            <a:r>
              <a:rPr lang="en-US" altLang="en-US" sz="1600" i="1">
                <a:solidFill>
                  <a:srgbClr val="000000"/>
                </a:solidFill>
                <a:ea typeface="MS PGothic" pitchFamily="34" charset="-128"/>
              </a:rPr>
              <a:t>N Engl J Med </a:t>
            </a:r>
            <a:r>
              <a:rPr lang="en-US" altLang="en-US" sz="1600">
                <a:solidFill>
                  <a:srgbClr val="000000"/>
                </a:solidFill>
                <a:ea typeface="MS PGothic" pitchFamily="34" charset="-128"/>
              </a:rPr>
              <a:t>2016</a:t>
            </a:r>
          </a:p>
        </p:txBody>
      </p:sp>
      <p:graphicFrame>
        <p:nvGraphicFramePr>
          <p:cNvPr id="339146" name="Group 202"/>
          <p:cNvGraphicFramePr>
            <a:graphicFrameLocks noGrp="1"/>
          </p:cNvGraphicFramePr>
          <p:nvPr>
            <p:extLst>
              <p:ext uri="{D42A27DB-BD31-4B8C-83A1-F6EECF244321}">
                <p14:modId xmlns:p14="http://schemas.microsoft.com/office/powerpoint/2010/main" val="2461980762"/>
              </p:ext>
            </p:extLst>
          </p:nvPr>
        </p:nvGraphicFramePr>
        <p:xfrm>
          <a:off x="904875" y="1219201"/>
          <a:ext cx="9953625" cy="4924425"/>
        </p:xfrm>
        <a:graphic>
          <a:graphicData uri="http://schemas.openxmlformats.org/drawingml/2006/table">
            <a:tbl>
              <a:tblPr/>
              <a:tblGrid>
                <a:gridCol w="533230">
                  <a:extLst>
                    <a:ext uri="{9D8B030D-6E8A-4147-A177-3AD203B41FA5}"/>
                  </a:extLst>
                </a:gridCol>
                <a:gridCol w="6363210">
                  <a:extLst>
                    <a:ext uri="{9D8B030D-6E8A-4147-A177-3AD203B41FA5}"/>
                  </a:extLst>
                </a:gridCol>
                <a:gridCol w="1543828">
                  <a:extLst>
                    <a:ext uri="{9D8B030D-6E8A-4147-A177-3AD203B41FA5}"/>
                  </a:extLst>
                </a:gridCol>
                <a:gridCol w="1513357">
                  <a:extLst>
                    <a:ext uri="{9D8B030D-6E8A-4147-A177-3AD203B41FA5}"/>
                  </a:extLst>
                </a:gridCol>
              </a:tblGrid>
              <a:tr h="962240">
                <a:tc gridSpan="2">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a:ln>
                            <a:noFill/>
                          </a:ln>
                          <a:solidFill>
                            <a:srgbClr val="C00000"/>
                          </a:solidFill>
                          <a:effectLst/>
                          <a:latin typeface="Calibri" panose="020F0502020204030204" pitchFamily="34" charset="0"/>
                        </a:rPr>
                        <a:t>Medication-related Factors</a:t>
                      </a:r>
                    </a:p>
                  </a:txBody>
                  <a:tcPr marT="45725" marB="45725"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rPr>
                        <a:t>Risk</a:t>
                      </a:r>
                    </a:p>
                  </a:txBody>
                  <a:tcPr marT="45725" marB="45725"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Calibri"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alpha val="10196"/>
                      </a:srgbClr>
                    </a:solidFill>
                  </a:tcPr>
                </a:tc>
                <a:extLst>
                  <a:ext uri="{0D108BD9-81ED-4DB2-BD59-A6C34878D82A}"/>
                </a:extLst>
              </a:tr>
              <a:tr h="792437">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25" marB="45725"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rPr>
                        <a:t>Daily dose &gt;100 MME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400" b="0" i="0" u="none" strike="noStrike" cap="none" normalizeH="0" baseline="0" dirty="0">
                          <a:ln>
                            <a:noFill/>
                          </a:ln>
                          <a:solidFill>
                            <a:schemeClr val="tx1"/>
                          </a:solidFill>
                          <a:effectLst/>
                          <a:latin typeface="Calibri" panose="020F0502020204030204" pitchFamily="34" charset="0"/>
                        </a:rPr>
                        <a:t>overdose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400" b="0" i="0" u="none" strike="noStrike" cap="none" normalizeH="0" baseline="0" dirty="0">
                          <a:ln>
                            <a:noFill/>
                          </a:ln>
                          <a:solidFill>
                            <a:schemeClr val="tx1"/>
                          </a:solidFill>
                          <a:effectLst/>
                          <a:latin typeface="Calibri" panose="020F0502020204030204" pitchFamily="34" charset="0"/>
                        </a:rPr>
                        <a:t>addiction</a:t>
                      </a:r>
                    </a:p>
                  </a:txBody>
                  <a:tcPr marT="45725" marB="45725"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7924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25" marB="45725"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rPr>
                        <a:t>Long-term opioid use </a:t>
                      </a:r>
                      <a:r>
                        <a:rPr kumimoji="0" lang="en-US" altLang="en-US" sz="2800" b="0" i="0" u="none" strike="noStrike" cap="none" normalizeH="0" baseline="0" dirty="0">
                          <a:ln>
                            <a:noFill/>
                          </a:ln>
                          <a:solidFill>
                            <a:schemeClr val="tx1"/>
                          </a:solidFill>
                          <a:effectLst/>
                          <a:latin typeface="Calibri" panose="020F0502020204030204" pitchFamily="34" charset="0"/>
                        </a:rPr>
                        <a:t>(&gt;3 mo)</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400" b="0" i="0" u="none" strike="noStrike" cap="none" normalizeH="0" baseline="0" dirty="0">
                          <a:ln>
                            <a:noFill/>
                          </a:ln>
                          <a:solidFill>
                            <a:schemeClr val="tx1"/>
                          </a:solidFill>
                          <a:effectLst/>
                          <a:latin typeface="Calibri" panose="020F0502020204030204" pitchFamily="34" charset="0"/>
                        </a:rPr>
                        <a:t>overdose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400" b="0" i="0" u="none" strike="noStrike" cap="none" normalizeH="0" baseline="0" dirty="0">
                          <a:ln>
                            <a:noFill/>
                          </a:ln>
                          <a:solidFill>
                            <a:schemeClr val="tx1"/>
                          </a:solidFill>
                          <a:effectLst/>
                          <a:latin typeface="Calibri" panose="020F0502020204030204" pitchFamily="34" charset="0"/>
                        </a:rPr>
                        <a:t>addiction</a:t>
                      </a:r>
                    </a:p>
                  </a:txBody>
                  <a:tcPr marT="45725" marB="45725"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792437">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25" marB="45725"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rPr>
                        <a:t>ER/LA opioid formulation</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400" b="0" i="0" u="none" strike="noStrike" cap="none" normalizeH="0" baseline="0" dirty="0">
                          <a:ln>
                            <a:noFill/>
                          </a:ln>
                          <a:solidFill>
                            <a:schemeClr val="tx1"/>
                          </a:solidFill>
                          <a:effectLst/>
                          <a:latin typeface="Calibri" panose="020F0502020204030204" pitchFamily="34" charset="0"/>
                        </a:rPr>
                        <a:t>overdose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en-US" sz="2400" b="0" i="0" u="none" strike="noStrike" cap="none" normalizeH="0" baseline="0" dirty="0">
                        <a:ln>
                          <a:noFill/>
                        </a:ln>
                        <a:solidFill>
                          <a:schemeClr val="tx1"/>
                        </a:solidFill>
                        <a:effectLst/>
                        <a:latin typeface="Calibri" panose="020F0502020204030204" pitchFamily="34" charset="0"/>
                      </a:endParaRPr>
                    </a:p>
                  </a:txBody>
                  <a:tcPr marT="45725" marB="45725"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792437">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25" marB="45725"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&lt;2 weeks after starting ER/LA opioid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400" b="0" i="0" u="none" strike="noStrike" cap="none" normalizeH="0" baseline="0" dirty="0">
                          <a:ln>
                            <a:noFill/>
                          </a:ln>
                          <a:solidFill>
                            <a:schemeClr val="tx1"/>
                          </a:solidFill>
                          <a:effectLst/>
                          <a:latin typeface="Calibri" panose="020F0502020204030204" pitchFamily="34" charset="0"/>
                        </a:rPr>
                        <a:t>overdose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en-US" sz="2400" b="0" i="0" u="none" strike="noStrike" cap="none" normalizeH="0" baseline="0" dirty="0">
                        <a:ln>
                          <a:noFill/>
                        </a:ln>
                        <a:solidFill>
                          <a:schemeClr val="tx1"/>
                        </a:solidFill>
                        <a:effectLst/>
                        <a:latin typeface="Calibri" panose="020F0502020204030204" pitchFamily="34" charset="0"/>
                      </a:endParaRPr>
                    </a:p>
                  </a:txBody>
                  <a:tcPr marT="45725" marB="45725"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7924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25" marB="45725"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Calibri" panose="020F0502020204030204" pitchFamily="34" charset="0"/>
                        </a:rPr>
                        <a:t>Combination opioids + benzodiazepines</a:t>
                      </a:r>
                      <a:endParaRPr kumimoji="0" lang="en-US" altLang="en-US" sz="2800" b="1" i="0" u="none" strike="noStrike" cap="none" normalizeH="0" baseline="0" dirty="0">
                        <a:ln>
                          <a:noFill/>
                        </a:ln>
                        <a:solidFill>
                          <a:schemeClr val="tx1"/>
                        </a:solidFill>
                        <a:effectLst/>
                        <a:latin typeface="Calibri" panose="020F0502020204030204"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400" b="0" i="0" u="none" strike="noStrike" cap="none" normalizeH="0" baseline="0" dirty="0">
                          <a:ln>
                            <a:noFill/>
                          </a:ln>
                          <a:solidFill>
                            <a:schemeClr val="tx1"/>
                          </a:solidFill>
                          <a:effectLst/>
                          <a:latin typeface="Calibri" panose="020F0502020204030204" pitchFamily="34" charset="0"/>
                        </a:rPr>
                        <a:t>overdose</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en-US" sz="2400" b="0" i="0" u="none" strike="noStrike" cap="none" normalizeH="0" baseline="0" dirty="0">
                        <a:ln>
                          <a:noFill/>
                        </a:ln>
                        <a:solidFill>
                          <a:schemeClr val="tx1"/>
                        </a:solidFill>
                        <a:effectLst/>
                        <a:latin typeface="Calibri" panose="020F0502020204030204" pitchFamily="34" charset="0"/>
                      </a:endParaRPr>
                    </a:p>
                  </a:txBody>
                  <a:tcPr marT="45725" marB="45725"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bl>
          </a:graphicData>
        </a:graphic>
      </p:graphicFrame>
      <p:sp>
        <p:nvSpPr>
          <p:cNvPr id="50214" name="Title 1"/>
          <p:cNvSpPr>
            <a:spLocks noGrp="1"/>
          </p:cNvSpPr>
          <p:nvPr>
            <p:ph type="title"/>
          </p:nvPr>
        </p:nvSpPr>
        <p:spPr>
          <a:xfrm>
            <a:off x="0" y="1"/>
            <a:ext cx="12192000" cy="868363"/>
          </a:xfrm>
          <a:solidFill>
            <a:srgbClr val="214A5B"/>
          </a:solidFill>
        </p:spPr>
        <p:txBody>
          <a:bodyPr/>
          <a:lstStyle/>
          <a:p>
            <a:pPr>
              <a:defRPr/>
            </a:pPr>
            <a:r>
              <a:rPr lang="en-US" altLang="en-US" b="1" dirty="0">
                <a:solidFill>
                  <a:schemeClr val="bg1"/>
                </a:solidFill>
                <a:effectLst>
                  <a:outerShdw blurRad="38100" dist="38100" dir="2700000" algn="tl">
                    <a:srgbClr val="000000">
                      <a:alpha val="43137"/>
                    </a:srgbClr>
                  </a:outerShdw>
                </a:effectLst>
              </a:rPr>
              <a:t>Risk Factors: Overdose &amp; Addiction</a:t>
            </a:r>
          </a:p>
        </p:txBody>
      </p:sp>
    </p:spTree>
    <p:extLst>
      <p:ext uri="{BB962C8B-B14F-4D97-AF65-F5344CB8AC3E}">
        <p14:creationId xmlns:p14="http://schemas.microsoft.com/office/powerpoint/2010/main" val="3654498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1"/>
            <a:ext cx="12192000" cy="1158239"/>
          </a:xfrm>
          <a:solidFill>
            <a:srgbClr val="214A5B"/>
          </a:solidFill>
        </p:spPr>
        <p:txBody>
          <a:bodyPr/>
          <a:lstStyle/>
          <a:p>
            <a:pPr eaLnBrk="1" hangingPunct="1">
              <a:defRPr/>
            </a:pPr>
            <a:r>
              <a:rPr lang="en-US" altLang="en-US" b="1" dirty="0" smtClean="0">
                <a:solidFill>
                  <a:schemeClr val="bg1"/>
                </a:solidFill>
                <a:effectLst>
                  <a:outerShdw blurRad="38100" dist="38100" dir="2700000" algn="tl">
                    <a:srgbClr val="000000">
                      <a:alpha val="43137"/>
                    </a:srgbClr>
                  </a:outerShdw>
                </a:effectLst>
              </a:rPr>
              <a:t>Opioid Analgesics</a:t>
            </a:r>
          </a:p>
        </p:txBody>
      </p:sp>
      <p:sp>
        <p:nvSpPr>
          <p:cNvPr id="25603" name="Rectangle 3"/>
          <p:cNvSpPr>
            <a:spLocks noGrp="1" noChangeArrowheads="1"/>
          </p:cNvSpPr>
          <p:nvPr>
            <p:ph idx="1"/>
          </p:nvPr>
        </p:nvSpPr>
        <p:spPr>
          <a:xfrm>
            <a:off x="555172" y="1249680"/>
            <a:ext cx="11290664" cy="4910138"/>
          </a:xfrm>
        </p:spPr>
        <p:txBody>
          <a:bodyPr/>
          <a:lstStyle/>
          <a:p>
            <a:pPr eaLnBrk="1" hangingPunct="1">
              <a:spcBef>
                <a:spcPts val="600"/>
              </a:spcBef>
            </a:pPr>
            <a:r>
              <a:rPr lang="en-US" altLang="en-US" b="1" dirty="0"/>
              <a:t>Analgesia</a:t>
            </a:r>
          </a:p>
          <a:p>
            <a:pPr lvl="1" eaLnBrk="1" hangingPunct="1">
              <a:spcBef>
                <a:spcPts val="600"/>
              </a:spcBef>
              <a:buFont typeface="Arial" charset="0"/>
              <a:buChar char="•"/>
            </a:pPr>
            <a:r>
              <a:rPr lang="en-US" altLang="en-US" sz="2400" dirty="0"/>
              <a:t>Turn on descending inhibitory systems</a:t>
            </a:r>
          </a:p>
          <a:p>
            <a:pPr lvl="1" eaLnBrk="1" hangingPunct="1">
              <a:spcBef>
                <a:spcPts val="600"/>
              </a:spcBef>
              <a:buFont typeface="Arial" charset="0"/>
              <a:buChar char="•"/>
            </a:pPr>
            <a:r>
              <a:rPr lang="en-US" altLang="en-US" sz="2400" dirty="0"/>
              <a:t>Prevent ascending transmission of pain signal</a:t>
            </a:r>
          </a:p>
          <a:p>
            <a:pPr lvl="1" eaLnBrk="1" hangingPunct="1">
              <a:spcBef>
                <a:spcPts val="600"/>
              </a:spcBef>
              <a:buFont typeface="Arial" charset="0"/>
              <a:buChar char="•"/>
            </a:pPr>
            <a:r>
              <a:rPr lang="en-US" altLang="en-US" sz="2400" dirty="0"/>
              <a:t>Inhibit terminals of C-fibers in the spinal cord</a:t>
            </a:r>
          </a:p>
          <a:p>
            <a:pPr lvl="1" eaLnBrk="1" hangingPunct="1">
              <a:spcBef>
                <a:spcPts val="600"/>
              </a:spcBef>
              <a:buFont typeface="Arial" charset="0"/>
              <a:buChar char="•"/>
            </a:pPr>
            <a:r>
              <a:rPr lang="en-US" altLang="en-US" sz="2400" dirty="0"/>
              <a:t>Inhibit activation of peripheral </a:t>
            </a:r>
            <a:r>
              <a:rPr lang="en-US" altLang="en-US" sz="2400" dirty="0" smtClean="0"/>
              <a:t>nociceptors</a:t>
            </a:r>
            <a:endParaRPr lang="en-US" altLang="en-US" sz="1050" b="1" dirty="0"/>
          </a:p>
          <a:p>
            <a:pPr lvl="1" eaLnBrk="1" hangingPunct="1">
              <a:spcBef>
                <a:spcPts val="600"/>
              </a:spcBef>
              <a:buFont typeface="Arial" charset="0"/>
              <a:buChar char="•"/>
            </a:pPr>
            <a:r>
              <a:rPr lang="en-US" altLang="en-US" b="1" dirty="0"/>
              <a:t>Variable response </a:t>
            </a:r>
            <a:r>
              <a:rPr lang="en-US" altLang="en-US" dirty="0"/>
              <a:t>(not all patients respond to the same opioid in the same way)</a:t>
            </a:r>
          </a:p>
          <a:p>
            <a:pPr lvl="2" eaLnBrk="1" hangingPunct="1">
              <a:spcBef>
                <a:spcPts val="600"/>
              </a:spcBef>
            </a:pPr>
            <a:r>
              <a:rPr lang="en-US" altLang="en-US" dirty="0"/>
              <a:t>&gt;3,000 polymorphisms in the human MOR gene</a:t>
            </a:r>
          </a:p>
          <a:p>
            <a:pPr lvl="2" eaLnBrk="1" hangingPunct="1">
              <a:spcBef>
                <a:spcPts val="600"/>
              </a:spcBef>
            </a:pPr>
            <a:r>
              <a:rPr lang="en-US" altLang="en-US" dirty="0"/>
              <a:t>Differences in pharmacokinetics (opioid metabolism</a:t>
            </a:r>
            <a:r>
              <a:rPr lang="en-US" altLang="en-US" dirty="0" smtClean="0"/>
              <a:t>)</a:t>
            </a:r>
            <a:endParaRPr lang="en-US" altLang="en-US" sz="1050" dirty="0"/>
          </a:p>
          <a:p>
            <a:pPr eaLnBrk="1" hangingPunct="1">
              <a:spcBef>
                <a:spcPts val="600"/>
              </a:spcBef>
            </a:pPr>
            <a:r>
              <a:rPr lang="en-US" altLang="en-US" b="1" dirty="0" smtClean="0">
                <a:solidFill>
                  <a:srgbClr val="C00000"/>
                </a:solidFill>
              </a:rPr>
              <a:t>Active the reward pathway</a:t>
            </a:r>
            <a:endParaRPr lang="en-US" altLang="en-US" sz="3600" b="1" dirty="0" smtClean="0">
              <a:solidFill>
                <a:srgbClr val="C00000"/>
              </a:solidFill>
            </a:endParaRPr>
          </a:p>
        </p:txBody>
      </p:sp>
      <p:sp>
        <p:nvSpPr>
          <p:cNvPr id="44036" name="Text Box 6"/>
          <p:cNvSpPr txBox="1">
            <a:spLocks noChangeArrowheads="1"/>
          </p:cNvSpPr>
          <p:nvPr/>
        </p:nvSpPr>
        <p:spPr bwMode="auto">
          <a:xfrm>
            <a:off x="653144" y="6242186"/>
            <a:ext cx="38925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1600" dirty="0" err="1">
                <a:solidFill>
                  <a:srgbClr val="000000"/>
                </a:solidFill>
              </a:rPr>
              <a:t>McCleane</a:t>
            </a:r>
            <a:r>
              <a:rPr lang="en-US" altLang="en-US" sz="1600" dirty="0">
                <a:solidFill>
                  <a:srgbClr val="000000"/>
                </a:solidFill>
              </a:rPr>
              <a:t> G, Smith HS. </a:t>
            </a:r>
            <a:r>
              <a:rPr lang="en-US" altLang="en-US" sz="1600" i="1" dirty="0">
                <a:solidFill>
                  <a:srgbClr val="000000"/>
                </a:solidFill>
              </a:rPr>
              <a:t>Med </a:t>
            </a:r>
            <a:r>
              <a:rPr lang="en-US" altLang="en-US" sz="1600" i="1" dirty="0" err="1">
                <a:solidFill>
                  <a:srgbClr val="000000"/>
                </a:solidFill>
              </a:rPr>
              <a:t>Clin</a:t>
            </a:r>
            <a:r>
              <a:rPr lang="en-US" altLang="en-US" sz="1600" i="1" dirty="0">
                <a:solidFill>
                  <a:srgbClr val="000000"/>
                </a:solidFill>
              </a:rPr>
              <a:t> N Am. </a:t>
            </a:r>
            <a:r>
              <a:rPr lang="en-US" altLang="en-US" sz="1600" dirty="0">
                <a:solidFill>
                  <a:srgbClr val="000000"/>
                </a:solidFill>
              </a:rPr>
              <a:t>2007</a:t>
            </a:r>
          </a:p>
          <a:p>
            <a:pPr eaLnBrk="0" fontAlgn="base" hangingPunct="0">
              <a:spcBef>
                <a:spcPct val="0"/>
              </a:spcBef>
              <a:spcAft>
                <a:spcPct val="0"/>
              </a:spcAft>
              <a:buFontTx/>
              <a:buNone/>
            </a:pPr>
            <a:r>
              <a:rPr lang="en-US" altLang="en-US" sz="1600" dirty="0">
                <a:solidFill>
                  <a:srgbClr val="000000"/>
                </a:solidFill>
                <a:cs typeface="Arial" charset="0"/>
              </a:rPr>
              <a:t>Smith HS. </a:t>
            </a:r>
            <a:r>
              <a:rPr lang="en-US" altLang="en-US" sz="1600" i="1" dirty="0">
                <a:solidFill>
                  <a:srgbClr val="000000"/>
                </a:solidFill>
                <a:cs typeface="Arial" charset="0"/>
              </a:rPr>
              <a:t>Pain Physician. </a:t>
            </a:r>
            <a:r>
              <a:rPr lang="en-US" altLang="en-US" sz="1600" dirty="0">
                <a:solidFill>
                  <a:srgbClr val="000000"/>
                </a:solidFill>
                <a:cs typeface="Arial" charset="0"/>
              </a:rPr>
              <a:t>2008</a:t>
            </a:r>
          </a:p>
        </p:txBody>
      </p:sp>
    </p:spTree>
    <p:extLst>
      <p:ext uri="{BB962C8B-B14F-4D97-AF65-F5344CB8AC3E}">
        <p14:creationId xmlns:p14="http://schemas.microsoft.com/office/powerpoint/2010/main" val="750571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5" end="5"/>
                                            </p:txEl>
                                          </p:spTgt>
                                        </p:tgtEl>
                                        <p:attrNameLst>
                                          <p:attrName>style.visibility</p:attrName>
                                        </p:attrNameLst>
                                      </p:cBhvr>
                                      <p:to>
                                        <p:strVal val="visible"/>
                                      </p:to>
                                    </p:set>
                                    <p:animEffect transition="in" filter="fade">
                                      <p:cBhvr>
                                        <p:cTn id="7" dur="500"/>
                                        <p:tgtEl>
                                          <p:spTgt spid="2560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3">
                                            <p:txEl>
                                              <p:pRg st="6" end="6"/>
                                            </p:txEl>
                                          </p:spTgt>
                                        </p:tgtEl>
                                        <p:attrNameLst>
                                          <p:attrName>style.visibility</p:attrName>
                                        </p:attrNameLst>
                                      </p:cBhvr>
                                      <p:to>
                                        <p:strVal val="visible"/>
                                      </p:to>
                                    </p:set>
                                    <p:animEffect transition="in" filter="fade">
                                      <p:cBhvr>
                                        <p:cTn id="10" dur="500"/>
                                        <p:tgtEl>
                                          <p:spTgt spid="2560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603">
                                            <p:txEl>
                                              <p:pRg st="7" end="7"/>
                                            </p:txEl>
                                          </p:spTgt>
                                        </p:tgtEl>
                                        <p:attrNameLst>
                                          <p:attrName>style.visibility</p:attrName>
                                        </p:attrNameLst>
                                      </p:cBhvr>
                                      <p:to>
                                        <p:strVal val="visible"/>
                                      </p:to>
                                    </p:set>
                                    <p:animEffect transition="in" filter="fade">
                                      <p:cBhvr>
                                        <p:cTn id="13" dur="500"/>
                                        <p:tgtEl>
                                          <p:spTgt spid="25603">
                                            <p:txEl>
                                              <p:pRg st="7" end="7"/>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5603">
                                            <p:txEl>
                                              <p:pRg st="8" end="8"/>
                                            </p:txEl>
                                          </p:spTgt>
                                        </p:tgtEl>
                                        <p:attrNameLst>
                                          <p:attrName>style.visibility</p:attrName>
                                        </p:attrNameLst>
                                      </p:cBhvr>
                                      <p:to>
                                        <p:strVal val="visible"/>
                                      </p:to>
                                    </p:set>
                                    <p:animEffect transition="in" filter="fade">
                                      <p:cBhvr>
                                        <p:cTn id="18" dur="500"/>
                                        <p:tgtEl>
                                          <p:spTgt spid="256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9146" name="Group 202"/>
          <p:cNvGraphicFramePr>
            <a:graphicFrameLocks noGrp="1"/>
          </p:cNvGraphicFramePr>
          <p:nvPr>
            <p:extLst>
              <p:ext uri="{D42A27DB-BD31-4B8C-83A1-F6EECF244321}">
                <p14:modId xmlns:p14="http://schemas.microsoft.com/office/powerpoint/2010/main" val="767982595"/>
              </p:ext>
            </p:extLst>
          </p:nvPr>
        </p:nvGraphicFramePr>
        <p:xfrm>
          <a:off x="587829" y="1090614"/>
          <a:ext cx="10907485" cy="4919662"/>
        </p:xfrm>
        <a:graphic>
          <a:graphicData uri="http://schemas.openxmlformats.org/drawingml/2006/table">
            <a:tbl>
              <a:tblPr/>
              <a:tblGrid>
                <a:gridCol w="919286">
                  <a:extLst>
                    <a:ext uri="{9D8B030D-6E8A-4147-A177-3AD203B41FA5}"/>
                  </a:extLst>
                </a:gridCol>
                <a:gridCol w="7049857">
                  <a:extLst>
                    <a:ext uri="{9D8B030D-6E8A-4147-A177-3AD203B41FA5}"/>
                  </a:extLst>
                </a:gridCol>
                <a:gridCol w="1458041">
                  <a:extLst>
                    <a:ext uri="{9D8B030D-6E8A-4147-A177-3AD203B41FA5}"/>
                  </a:extLst>
                </a:gridCol>
                <a:gridCol w="1480301">
                  <a:extLst>
                    <a:ext uri="{9D8B030D-6E8A-4147-A177-3AD203B41FA5}"/>
                  </a:extLst>
                </a:gridCol>
              </a:tblGrid>
              <a:tr h="529866">
                <a:tc gridSpan="2">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cap="none" normalizeH="0" baseline="0" dirty="0">
                          <a:ln>
                            <a:noFill/>
                          </a:ln>
                          <a:solidFill>
                            <a:srgbClr val="C00000"/>
                          </a:solidFill>
                          <a:effectLst/>
                          <a:latin typeface="Calibri" panose="020F0502020204030204" pitchFamily="34" charset="0"/>
                        </a:rPr>
                        <a:t>Patient-related Factors</a:t>
                      </a:r>
                    </a:p>
                  </a:txBody>
                  <a:tcPr marT="45731" marB="45731"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rPr>
                        <a:t>Risk</a:t>
                      </a:r>
                    </a:p>
                  </a:txBody>
                  <a:tcPr marT="45731" marB="4573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Calibri"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alpha val="10196"/>
                      </a:srgbClr>
                    </a:solidFill>
                  </a:tcPr>
                </a:tc>
                <a:extLst>
                  <a:ext uri="{0D108BD9-81ED-4DB2-BD59-A6C34878D82A}"/>
                </a:extLst>
              </a:tr>
              <a:tr h="4313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rPr>
                        <a:t>Mental health disorder </a:t>
                      </a:r>
                      <a:r>
                        <a:rPr kumimoji="0" lang="en-US" altLang="en-US" sz="2000" b="0" i="0" u="none" strike="noStrike" cap="none" normalizeH="0" baseline="0" dirty="0">
                          <a:ln>
                            <a:noFill/>
                          </a:ln>
                          <a:solidFill>
                            <a:schemeClr val="tx1"/>
                          </a:solidFill>
                          <a:effectLst/>
                          <a:latin typeface="Calibri" panose="020F0502020204030204" pitchFamily="34" charset="0"/>
                        </a:rPr>
                        <a:t>(e.g. depression, anxiety)</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000" b="0" i="0" u="none" strike="noStrike" cap="none" normalizeH="0" baseline="0" dirty="0">
                          <a:ln>
                            <a:noFill/>
                          </a:ln>
                          <a:solidFill>
                            <a:schemeClr val="tx1"/>
                          </a:solidFill>
                          <a:effectLst/>
                          <a:latin typeface="Calibri" panose="020F0502020204030204" pitchFamily="34" charset="0"/>
                        </a:rPr>
                        <a:t>overdose</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000" b="0" i="0" u="none" strike="noStrike" cap="none" normalizeH="0" baseline="0" dirty="0">
                          <a:ln>
                            <a:noFill/>
                          </a:ln>
                          <a:solidFill>
                            <a:schemeClr val="tx1"/>
                          </a:solidFill>
                          <a:effectLst/>
                          <a:latin typeface="Calibri" panose="020F0502020204030204" pitchFamily="34" charset="0"/>
                        </a:rPr>
                        <a:t>addiction</a:t>
                      </a:r>
                    </a:p>
                  </a:txBody>
                  <a:tcPr marT="45731" marB="4573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716875">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rPr>
                        <a:t>Substance use disorder </a:t>
                      </a:r>
                      <a:r>
                        <a:rPr kumimoji="0" lang="en-US" altLang="en-US" sz="2000" b="0" i="0" u="none" strike="noStrike" cap="none" normalizeH="0" baseline="0" dirty="0">
                          <a:ln>
                            <a:noFill/>
                          </a:ln>
                          <a:solidFill>
                            <a:schemeClr val="tx1"/>
                          </a:solidFill>
                          <a:effectLst/>
                          <a:latin typeface="Calibri" panose="020F0502020204030204" pitchFamily="34" charset="0"/>
                        </a:rPr>
                        <a:t>(e.g., alcohol, nicotine, illicit &amp; prescription drug)</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000" b="0" i="0" u="none" strike="noStrike" cap="none" normalizeH="0" baseline="0" dirty="0">
                          <a:ln>
                            <a:noFill/>
                          </a:ln>
                          <a:solidFill>
                            <a:schemeClr val="tx1"/>
                          </a:solidFill>
                          <a:effectLst/>
                          <a:latin typeface="Calibri" panose="020F0502020204030204" pitchFamily="34" charset="0"/>
                        </a:rPr>
                        <a:t>overdose</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000" b="0" i="0" u="none" strike="noStrike" cap="none" normalizeH="0" baseline="0" dirty="0">
                          <a:ln>
                            <a:noFill/>
                          </a:ln>
                          <a:solidFill>
                            <a:schemeClr val="tx1"/>
                          </a:solidFill>
                          <a:effectLst/>
                          <a:latin typeface="Calibri" panose="020F0502020204030204" pitchFamily="34" charset="0"/>
                        </a:rPr>
                        <a:t>addiction</a:t>
                      </a:r>
                    </a:p>
                  </a:txBody>
                  <a:tcPr marT="45731" marB="4573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4051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Calibri" panose="020F0502020204030204" pitchFamily="34" charset="0"/>
                        </a:rPr>
                        <a:t>Family history of substance use disorder</a:t>
                      </a:r>
                      <a:endParaRPr kumimoji="0" lang="en-US" altLang="en-US" sz="2000" b="1" i="0" u="none" strike="noStrike" cap="none" normalizeH="0" baseline="0" dirty="0">
                        <a:ln>
                          <a:noFill/>
                        </a:ln>
                        <a:solidFill>
                          <a:schemeClr val="tx1"/>
                        </a:solidFill>
                        <a:effectLst/>
                        <a:latin typeface="Calibri" panose="020F0502020204030204" pitchFamily="34" charset="0"/>
                      </a:endParaRP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en-US" sz="20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rPr>
                        <a:t>misuse</a:t>
                      </a:r>
                      <a:endParaRPr kumimoji="0" lang="en-US" altLang="en-US" sz="20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51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rPr>
                        <a:t>Adolescent</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en-US" sz="20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000" b="0" i="0" u="none" strike="noStrike" cap="none" normalizeH="0" baseline="0" dirty="0">
                          <a:ln>
                            <a:noFill/>
                          </a:ln>
                          <a:solidFill>
                            <a:schemeClr val="tx1"/>
                          </a:solidFill>
                          <a:effectLst/>
                          <a:latin typeface="Calibri" panose="020F0502020204030204" pitchFamily="34" charset="0"/>
                        </a:rPr>
                        <a:t>addiction</a:t>
                      </a:r>
                    </a:p>
                  </a:txBody>
                  <a:tcPr marT="45731" marB="4573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405195">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rPr>
                        <a:t>Age &lt;45</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en-US" sz="20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000" b="0" i="0" u="none" strike="noStrike" cap="none" normalizeH="0" baseline="0" dirty="0">
                          <a:ln>
                            <a:noFill/>
                          </a:ln>
                          <a:solidFill>
                            <a:schemeClr val="tx1"/>
                          </a:solidFill>
                          <a:effectLst/>
                          <a:latin typeface="Calibri" panose="020F0502020204030204" pitchFamily="34" charset="0"/>
                        </a:rPr>
                        <a:t>misuse</a:t>
                      </a:r>
                    </a:p>
                  </a:txBody>
                  <a:tcPr marT="45731" marB="4573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405195">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cap="none" normalizeH="0" baseline="0" dirty="0">
                          <a:ln>
                            <a:noFill/>
                          </a:ln>
                          <a:solidFill>
                            <a:schemeClr val="tx1"/>
                          </a:solidFill>
                          <a:effectLst/>
                          <a:latin typeface="Calibri" panose="020F0502020204030204" pitchFamily="34" charset="0"/>
                        </a:rPr>
                        <a:t>Age &gt;65</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000" b="0" i="0" u="none" strike="noStrike" cap="none" normalizeH="0" baseline="0" dirty="0">
                          <a:ln>
                            <a:noFill/>
                          </a:ln>
                          <a:solidFill>
                            <a:schemeClr val="tx1"/>
                          </a:solidFill>
                          <a:effectLst/>
                          <a:latin typeface="Calibri" panose="020F0502020204030204" pitchFamily="34" charset="0"/>
                        </a:rPr>
                        <a:t>overdose</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en-US" sz="20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4051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rPr>
                        <a:t>Sleep-disordered breathing</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000" b="0" i="0" u="none" strike="noStrike" cap="none" normalizeH="0" baseline="0" dirty="0">
                          <a:ln>
                            <a:noFill/>
                          </a:ln>
                          <a:solidFill>
                            <a:schemeClr val="tx1"/>
                          </a:solidFill>
                          <a:effectLst/>
                          <a:latin typeface="Calibri" panose="020F0502020204030204" pitchFamily="34" charset="0"/>
                        </a:rPr>
                        <a:t>overdose</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endParaRPr lang="en-US" sz="2000" dirty="0">
                        <a:latin typeface="Calibri" panose="020F0502020204030204" pitchFamily="34" charset="0"/>
                      </a:endParaRPr>
                    </a:p>
                  </a:txBody>
                  <a:tcPr marT="45731" marB="4573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4051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cap="none" normalizeH="0" baseline="0" dirty="0">
                          <a:ln>
                            <a:noFill/>
                          </a:ln>
                          <a:solidFill>
                            <a:schemeClr val="tx1"/>
                          </a:solidFill>
                          <a:effectLst/>
                          <a:latin typeface="Calibri" panose="020F0502020204030204" pitchFamily="34" charset="0"/>
                        </a:rPr>
                        <a:t>Legal history </a:t>
                      </a:r>
                      <a:r>
                        <a:rPr kumimoji="0" lang="en-US" altLang="en-US" sz="2000" b="0" i="0" u="none" strike="noStrike" cap="none" normalizeH="0" baseline="0" dirty="0">
                          <a:ln>
                            <a:noFill/>
                          </a:ln>
                          <a:solidFill>
                            <a:schemeClr val="tx1"/>
                          </a:solidFill>
                          <a:effectLst/>
                          <a:latin typeface="Calibri" panose="020F0502020204030204" pitchFamily="34" charset="0"/>
                        </a:rPr>
                        <a:t>(e.g., DUI, incarceration)</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Calibri" pitchFamily="34" charset="0"/>
                        </a:defRPr>
                      </a:lvl1pPr>
                      <a:lvl2pPr marL="742950" indent="-285750">
                        <a:spcBef>
                          <a:spcPct val="20000"/>
                        </a:spcBef>
                        <a:defRPr sz="2400">
                          <a:solidFill>
                            <a:schemeClr val="tx1"/>
                          </a:solidFill>
                          <a:latin typeface="Calibri" pitchFamily="34" charset="0"/>
                        </a:defRPr>
                      </a:lvl2pPr>
                      <a:lvl3pPr marL="1143000" indent="-228600">
                        <a:spcBef>
                          <a:spcPct val="20000"/>
                        </a:spcBef>
                        <a:defRPr sz="2000">
                          <a:solidFill>
                            <a:schemeClr val="tx1"/>
                          </a:solidFill>
                          <a:latin typeface="Calibri" pitchFamily="34" charset="0"/>
                        </a:defRPr>
                      </a:lvl3pPr>
                      <a:lvl4pPr marL="1600200" indent="-228600">
                        <a:spcBef>
                          <a:spcPct val="20000"/>
                        </a:spcBef>
                        <a:defRPr>
                          <a:solidFill>
                            <a:schemeClr val="tx1"/>
                          </a:solidFill>
                          <a:latin typeface="Calibri" pitchFamily="34" charset="0"/>
                        </a:defRPr>
                      </a:lvl4pPr>
                      <a:lvl5pPr marL="2057400" indent="-228600">
                        <a:spcBef>
                          <a:spcPct val="20000"/>
                        </a:spcBef>
                        <a:defRPr>
                          <a:solidFill>
                            <a:schemeClr val="tx1"/>
                          </a:solidFill>
                          <a:latin typeface="Calibri" pitchFamily="34" charset="0"/>
                        </a:defRPr>
                      </a:lvl5pPr>
                      <a:lvl6pPr marL="2514600" indent="-228600" fontAlgn="base">
                        <a:spcBef>
                          <a:spcPct val="20000"/>
                        </a:spcBef>
                        <a:spcAft>
                          <a:spcPct val="0"/>
                        </a:spcAft>
                        <a:defRPr>
                          <a:solidFill>
                            <a:schemeClr val="tx1"/>
                          </a:solidFill>
                          <a:latin typeface="Calibri" pitchFamily="34" charset="0"/>
                        </a:defRPr>
                      </a:lvl6pPr>
                      <a:lvl7pPr marL="2971800" indent="-228600" fontAlgn="base">
                        <a:spcBef>
                          <a:spcPct val="20000"/>
                        </a:spcBef>
                        <a:spcAft>
                          <a:spcPct val="0"/>
                        </a:spcAft>
                        <a:defRPr>
                          <a:solidFill>
                            <a:schemeClr val="tx1"/>
                          </a:solidFill>
                          <a:latin typeface="Calibri" pitchFamily="34" charset="0"/>
                        </a:defRPr>
                      </a:lvl7pPr>
                      <a:lvl8pPr marL="3429000" indent="-228600" fontAlgn="base">
                        <a:spcBef>
                          <a:spcPct val="20000"/>
                        </a:spcBef>
                        <a:spcAft>
                          <a:spcPct val="0"/>
                        </a:spcAft>
                        <a:defRPr>
                          <a:solidFill>
                            <a:schemeClr val="tx1"/>
                          </a:solidFill>
                          <a:latin typeface="Calibri" pitchFamily="34" charset="0"/>
                        </a:defRPr>
                      </a:lvl8pPr>
                      <a:lvl9pPr marL="3886200" indent="-228600" fontAlgn="base">
                        <a:spcBef>
                          <a:spcPct val="2000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en-US" sz="20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2000" dirty="0">
                          <a:latin typeface="Calibri" panose="020F0502020204030204" pitchFamily="34" charset="0"/>
                        </a:rPr>
                        <a:t>misuse</a:t>
                      </a:r>
                    </a:p>
                  </a:txBody>
                  <a:tcPr marT="45731" marB="4573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4051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cap="none" normalizeH="0" baseline="0" dirty="0">
                          <a:ln>
                            <a:noFill/>
                          </a:ln>
                          <a:solidFill>
                            <a:schemeClr val="tx1"/>
                          </a:solidFill>
                          <a:effectLst/>
                          <a:latin typeface="Calibri" panose="020F0502020204030204" pitchFamily="34" charset="0"/>
                        </a:rPr>
                        <a:t>History of sexual abuse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en-US" sz="20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2000" dirty="0">
                          <a:latin typeface="Calibri" panose="020F0502020204030204" pitchFamily="34" charset="0"/>
                        </a:rPr>
                        <a:t>misuse</a:t>
                      </a:r>
                    </a:p>
                  </a:txBody>
                  <a:tcPr marT="45731" marB="4573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r h="4051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alibri" panose="020F0502020204030204" pitchFamily="34" charset="0"/>
                        </a:rPr>
                        <a:t>History of overdose</a:t>
                      </a:r>
                    </a:p>
                  </a:txBody>
                  <a:tcPr marT="45731" marB="4573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en-US" sz="2000" b="0" i="0" u="none" strike="noStrike" cap="none" normalizeH="0" baseline="0" dirty="0">
                          <a:ln>
                            <a:noFill/>
                          </a:ln>
                          <a:solidFill>
                            <a:schemeClr val="tx1"/>
                          </a:solidFill>
                          <a:effectLst/>
                          <a:latin typeface="Calibri" panose="020F0502020204030204" pitchFamily="34" charset="0"/>
                        </a:rPr>
                        <a:t>overdose</a:t>
                      </a:r>
                    </a:p>
                  </a:txBody>
                  <a:tcPr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altLang="en-US" sz="2000" b="0" i="0" u="none" strike="noStrike" cap="none" normalizeH="0" baseline="0" dirty="0">
                        <a:ln>
                          <a:noFill/>
                        </a:ln>
                        <a:solidFill>
                          <a:schemeClr val="tx1"/>
                        </a:solidFill>
                        <a:effectLst/>
                        <a:latin typeface="Calibri" panose="020F0502020204030204" pitchFamily="34" charset="0"/>
                      </a:endParaRPr>
                    </a:p>
                  </a:txBody>
                  <a:tcPr marT="45731" marB="4573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extLst>
              </a:tr>
            </a:tbl>
          </a:graphicData>
        </a:graphic>
      </p:graphicFrame>
      <p:sp>
        <p:nvSpPr>
          <p:cNvPr id="51262" name="Title 1"/>
          <p:cNvSpPr>
            <a:spLocks noGrp="1"/>
          </p:cNvSpPr>
          <p:nvPr>
            <p:ph type="title"/>
          </p:nvPr>
        </p:nvSpPr>
        <p:spPr>
          <a:xfrm>
            <a:off x="0" y="0"/>
            <a:ext cx="12192000" cy="935038"/>
          </a:xfrm>
          <a:solidFill>
            <a:srgbClr val="214A5B"/>
          </a:solidFill>
        </p:spPr>
        <p:txBody>
          <a:bodyPr/>
          <a:lstStyle/>
          <a:p>
            <a:pPr>
              <a:defRPr/>
            </a:pPr>
            <a:r>
              <a:rPr lang="en-US" altLang="en-US" b="1" dirty="0">
                <a:solidFill>
                  <a:schemeClr val="bg1"/>
                </a:solidFill>
                <a:effectLst>
                  <a:outerShdw blurRad="38100" dist="38100" dir="2700000" algn="tl">
                    <a:srgbClr val="000000">
                      <a:alpha val="43137"/>
                    </a:srgbClr>
                  </a:outerShdw>
                </a:effectLst>
              </a:rPr>
              <a:t>Risk Factors: Overdose, Addiction &amp; Misuse</a:t>
            </a:r>
          </a:p>
        </p:txBody>
      </p:sp>
      <p:sp>
        <p:nvSpPr>
          <p:cNvPr id="5" name="Rectangle 4"/>
          <p:cNvSpPr>
            <a:spLocks noChangeArrowheads="1"/>
          </p:cNvSpPr>
          <p:nvPr/>
        </p:nvSpPr>
        <p:spPr bwMode="auto">
          <a:xfrm>
            <a:off x="1758950" y="6146800"/>
            <a:ext cx="4025900" cy="674688"/>
          </a:xfrm>
          <a:prstGeom prst="rect">
            <a:avLst/>
          </a:prstGeom>
          <a:noFill/>
          <a:ln w="9525">
            <a:noFill/>
            <a:miter lim="800000"/>
            <a:headEnd/>
            <a:tailEnd/>
          </a:ln>
        </p:spPr>
        <p:txBody>
          <a:bodyPr anchor="ctr">
            <a:spAutoFit/>
          </a:bodyPr>
          <a:lstStyle/>
          <a:p>
            <a:pPr eaLnBrk="0" fontAlgn="base" hangingPunct="0">
              <a:lnSpc>
                <a:spcPct val="90000"/>
              </a:lnSpc>
              <a:spcBef>
                <a:spcPct val="0"/>
              </a:spcBef>
              <a:spcAft>
                <a:spcPct val="0"/>
              </a:spcAft>
              <a:defRPr/>
            </a:pPr>
            <a:r>
              <a:rPr lang="en-US" sz="1400" dirty="0" err="1">
                <a:solidFill>
                  <a:srgbClr val="000000"/>
                </a:solidFill>
                <a:latin typeface="Calibri" panose="020F0502020204030204" pitchFamily="34" charset="0"/>
                <a:cs typeface="Arial" pitchFamily="34" charset="0"/>
              </a:rPr>
              <a:t>Akbik</a:t>
            </a:r>
            <a:r>
              <a:rPr lang="en-US" sz="1400" dirty="0">
                <a:solidFill>
                  <a:srgbClr val="000000"/>
                </a:solidFill>
                <a:latin typeface="Calibri" panose="020F0502020204030204" pitchFamily="34" charset="0"/>
                <a:cs typeface="Arial" pitchFamily="34" charset="0"/>
              </a:rPr>
              <a:t> H, et al. </a:t>
            </a:r>
            <a:r>
              <a:rPr lang="en-US" sz="1400" i="1" dirty="0">
                <a:solidFill>
                  <a:srgbClr val="000000"/>
                </a:solidFill>
                <a:latin typeface="Calibri" panose="020F0502020204030204" pitchFamily="34" charset="0"/>
                <a:cs typeface="Arial" pitchFamily="34" charset="0"/>
              </a:rPr>
              <a:t>J Pain Symptom Manage</a:t>
            </a:r>
            <a:r>
              <a:rPr lang="en-US" sz="1400" dirty="0">
                <a:solidFill>
                  <a:srgbClr val="000000"/>
                </a:solidFill>
                <a:latin typeface="Calibri" panose="020F0502020204030204" pitchFamily="34" charset="0"/>
                <a:cs typeface="Arial" pitchFamily="34" charset="0"/>
              </a:rPr>
              <a:t>. 2006</a:t>
            </a:r>
          </a:p>
          <a:p>
            <a:pPr eaLnBrk="0" fontAlgn="base" hangingPunct="0">
              <a:lnSpc>
                <a:spcPct val="90000"/>
              </a:lnSpc>
              <a:spcBef>
                <a:spcPct val="0"/>
              </a:spcBef>
              <a:spcAft>
                <a:spcPct val="0"/>
              </a:spcAft>
              <a:defRPr/>
            </a:pPr>
            <a:r>
              <a:rPr lang="en-US" sz="1400" dirty="0">
                <a:solidFill>
                  <a:srgbClr val="000000"/>
                </a:solidFill>
                <a:latin typeface="Calibri" panose="020F0502020204030204" pitchFamily="34" charset="0"/>
                <a:cs typeface="Arial" pitchFamily="34" charset="0"/>
              </a:rPr>
              <a:t>Ives J, et al. </a:t>
            </a:r>
            <a:r>
              <a:rPr lang="en-US" sz="1400" i="1" dirty="0">
                <a:solidFill>
                  <a:srgbClr val="000000"/>
                </a:solidFill>
                <a:latin typeface="Calibri" panose="020F0502020204030204" pitchFamily="34" charset="0"/>
                <a:cs typeface="Arial" pitchFamily="34" charset="0"/>
              </a:rPr>
              <a:t>BMC Health </a:t>
            </a:r>
            <a:r>
              <a:rPr lang="en-US" sz="1400" i="1" dirty="0" err="1">
                <a:solidFill>
                  <a:srgbClr val="000000"/>
                </a:solidFill>
                <a:latin typeface="Calibri" panose="020F0502020204030204" pitchFamily="34" charset="0"/>
                <a:cs typeface="Arial" pitchFamily="34" charset="0"/>
              </a:rPr>
              <a:t>Serv</a:t>
            </a:r>
            <a:r>
              <a:rPr lang="en-US" sz="1400" i="1" dirty="0">
                <a:solidFill>
                  <a:srgbClr val="000000"/>
                </a:solidFill>
                <a:latin typeface="Calibri" panose="020F0502020204030204" pitchFamily="34" charset="0"/>
                <a:cs typeface="Arial" pitchFamily="34" charset="0"/>
              </a:rPr>
              <a:t> Res</a:t>
            </a:r>
            <a:r>
              <a:rPr lang="en-US" sz="1400" dirty="0">
                <a:solidFill>
                  <a:srgbClr val="000000"/>
                </a:solidFill>
                <a:latin typeface="Calibri" panose="020F0502020204030204" pitchFamily="34" charset="0"/>
                <a:cs typeface="Arial" pitchFamily="34" charset="0"/>
              </a:rPr>
              <a:t>. 2006</a:t>
            </a:r>
          </a:p>
          <a:p>
            <a:pPr eaLnBrk="0" fontAlgn="base" hangingPunct="0">
              <a:lnSpc>
                <a:spcPct val="90000"/>
              </a:lnSpc>
              <a:spcBef>
                <a:spcPct val="0"/>
              </a:spcBef>
              <a:spcAft>
                <a:spcPct val="0"/>
              </a:spcAft>
              <a:defRPr/>
            </a:pPr>
            <a:r>
              <a:rPr lang="en-US" sz="1400" dirty="0" err="1">
                <a:solidFill>
                  <a:srgbClr val="000000"/>
                </a:solidFill>
                <a:latin typeface="Calibri" panose="020F0502020204030204" pitchFamily="34" charset="0"/>
                <a:cs typeface="Arial" pitchFamily="34" charset="0"/>
              </a:rPr>
              <a:t>Liebschutz</a:t>
            </a:r>
            <a:r>
              <a:rPr lang="en-US" sz="1400" dirty="0">
                <a:solidFill>
                  <a:srgbClr val="000000"/>
                </a:solidFill>
                <a:latin typeface="Calibri" panose="020F0502020204030204" pitchFamily="34" charset="0"/>
                <a:cs typeface="Arial" pitchFamily="34" charset="0"/>
              </a:rPr>
              <a:t> JM, et al</a:t>
            </a:r>
            <a:r>
              <a:rPr lang="en-US" sz="1400" i="1" dirty="0">
                <a:solidFill>
                  <a:srgbClr val="000000"/>
                </a:solidFill>
                <a:latin typeface="Calibri" panose="020F0502020204030204" pitchFamily="34" charset="0"/>
                <a:cs typeface="Arial" pitchFamily="34" charset="0"/>
              </a:rPr>
              <a:t>. </a:t>
            </a:r>
            <a:r>
              <a:rPr lang="fi-FI" sz="1400" i="1" dirty="0">
                <a:solidFill>
                  <a:srgbClr val="000000"/>
                </a:solidFill>
                <a:latin typeface="Calibri" panose="020F0502020204030204" pitchFamily="34" charset="0"/>
                <a:cs typeface="Arial" pitchFamily="34" charset="0"/>
              </a:rPr>
              <a:t>J Pain</a:t>
            </a:r>
            <a:r>
              <a:rPr lang="fi-FI" sz="1400" dirty="0">
                <a:solidFill>
                  <a:srgbClr val="000000"/>
                </a:solidFill>
                <a:latin typeface="Calibri" panose="020F0502020204030204" pitchFamily="34" charset="0"/>
                <a:cs typeface="Arial" pitchFamily="34" charset="0"/>
              </a:rPr>
              <a:t>. 2010</a:t>
            </a:r>
            <a:endParaRPr lang="en-US" sz="1400" dirty="0">
              <a:solidFill>
                <a:srgbClr val="000000"/>
              </a:solidFill>
              <a:latin typeface="Calibri" panose="020F0502020204030204" pitchFamily="34" charset="0"/>
              <a:cs typeface="Arial" pitchFamily="34" charset="0"/>
            </a:endParaRPr>
          </a:p>
        </p:txBody>
      </p:sp>
      <p:sp>
        <p:nvSpPr>
          <p:cNvPr id="8" name="Rectangle 7"/>
          <p:cNvSpPr>
            <a:spLocks noChangeArrowheads="1"/>
          </p:cNvSpPr>
          <p:nvPr/>
        </p:nvSpPr>
        <p:spPr bwMode="auto">
          <a:xfrm>
            <a:off x="5578475" y="6148388"/>
            <a:ext cx="4025900" cy="673100"/>
          </a:xfrm>
          <a:prstGeom prst="rect">
            <a:avLst/>
          </a:prstGeom>
          <a:noFill/>
          <a:ln w="9525">
            <a:noFill/>
            <a:miter lim="800000"/>
            <a:headEnd/>
            <a:tailEnd/>
          </a:ln>
        </p:spPr>
        <p:txBody>
          <a:bodyPr anchor="ctr">
            <a:spAutoFit/>
          </a:bodyPr>
          <a:lstStyle/>
          <a:p>
            <a:pPr eaLnBrk="0" fontAlgn="base" hangingPunct="0">
              <a:lnSpc>
                <a:spcPct val="90000"/>
              </a:lnSpc>
              <a:spcBef>
                <a:spcPct val="0"/>
              </a:spcBef>
              <a:spcAft>
                <a:spcPct val="0"/>
              </a:spcAft>
              <a:defRPr/>
            </a:pPr>
            <a:r>
              <a:rPr lang="en-US" sz="1400" dirty="0" err="1">
                <a:solidFill>
                  <a:srgbClr val="000000"/>
                </a:solidFill>
                <a:latin typeface="Calibri" panose="020F0502020204030204" pitchFamily="34" charset="0"/>
                <a:cs typeface="Arial" pitchFamily="34" charset="0"/>
              </a:rPr>
              <a:t>Michna</a:t>
            </a:r>
            <a:r>
              <a:rPr lang="en-US" sz="1400" dirty="0">
                <a:solidFill>
                  <a:srgbClr val="000000"/>
                </a:solidFill>
                <a:latin typeface="Calibri" panose="020F0502020204030204" pitchFamily="34" charset="0"/>
                <a:cs typeface="Arial" pitchFamily="34" charset="0"/>
              </a:rPr>
              <a:t> E, et al. </a:t>
            </a:r>
            <a:r>
              <a:rPr lang="en-US" sz="1400" i="1" dirty="0">
                <a:solidFill>
                  <a:srgbClr val="000000"/>
                </a:solidFill>
                <a:latin typeface="Calibri" panose="020F0502020204030204" pitchFamily="34" charset="0"/>
                <a:cs typeface="Arial" pitchFamily="34" charset="0"/>
              </a:rPr>
              <a:t>J Pain Symptom Manage</a:t>
            </a:r>
            <a:r>
              <a:rPr lang="en-US" sz="1400" dirty="0">
                <a:solidFill>
                  <a:srgbClr val="000000"/>
                </a:solidFill>
                <a:latin typeface="Calibri" panose="020F0502020204030204" pitchFamily="34" charset="0"/>
                <a:cs typeface="Arial" pitchFamily="34" charset="0"/>
              </a:rPr>
              <a:t>. 2004</a:t>
            </a:r>
          </a:p>
          <a:p>
            <a:pPr eaLnBrk="0" fontAlgn="base" hangingPunct="0">
              <a:lnSpc>
                <a:spcPct val="90000"/>
              </a:lnSpc>
              <a:spcBef>
                <a:spcPct val="0"/>
              </a:spcBef>
              <a:spcAft>
                <a:spcPct val="0"/>
              </a:spcAft>
              <a:defRPr/>
            </a:pPr>
            <a:r>
              <a:rPr lang="en-US" sz="1400" dirty="0">
                <a:solidFill>
                  <a:srgbClr val="000000"/>
                </a:solidFill>
                <a:latin typeface="Calibri" panose="020F0502020204030204" pitchFamily="34" charset="0"/>
                <a:cs typeface="Arial" pitchFamily="34" charset="0"/>
              </a:rPr>
              <a:t>Reid MC, et al. </a:t>
            </a:r>
            <a:r>
              <a:rPr lang="sv-SE" sz="1400" i="1" dirty="0">
                <a:solidFill>
                  <a:srgbClr val="000000"/>
                </a:solidFill>
                <a:latin typeface="Calibri" panose="020F0502020204030204" pitchFamily="34" charset="0"/>
                <a:cs typeface="Arial" pitchFamily="34" charset="0"/>
              </a:rPr>
              <a:t>J Gen Intern Med</a:t>
            </a:r>
            <a:r>
              <a:rPr lang="sv-SE" sz="1400" dirty="0">
                <a:solidFill>
                  <a:srgbClr val="000000"/>
                </a:solidFill>
                <a:latin typeface="Calibri" panose="020F0502020204030204" pitchFamily="34" charset="0"/>
                <a:cs typeface="Arial" pitchFamily="34" charset="0"/>
              </a:rPr>
              <a:t>. 2002</a:t>
            </a:r>
          </a:p>
          <a:p>
            <a:pPr eaLnBrk="0" fontAlgn="base" hangingPunct="0">
              <a:lnSpc>
                <a:spcPct val="90000"/>
              </a:lnSpc>
              <a:spcBef>
                <a:spcPct val="0"/>
              </a:spcBef>
              <a:spcAft>
                <a:spcPct val="0"/>
              </a:spcAft>
              <a:defRPr/>
            </a:pPr>
            <a:r>
              <a:rPr lang="en-US" altLang="en-US" sz="1400" dirty="0">
                <a:solidFill>
                  <a:srgbClr val="000000"/>
                </a:solidFill>
                <a:latin typeface="Calibri" panose="020F0502020204030204" pitchFamily="34" charset="0"/>
              </a:rPr>
              <a:t>Volkow ND et al. </a:t>
            </a:r>
            <a:r>
              <a:rPr lang="en-US" altLang="en-US" sz="1400" i="1" dirty="0">
                <a:solidFill>
                  <a:srgbClr val="000000"/>
                </a:solidFill>
                <a:latin typeface="Calibri" panose="020F0502020204030204" pitchFamily="34" charset="0"/>
              </a:rPr>
              <a:t>N </a:t>
            </a:r>
            <a:r>
              <a:rPr lang="en-US" altLang="en-US" sz="1400" i="1" dirty="0" err="1">
                <a:solidFill>
                  <a:srgbClr val="000000"/>
                </a:solidFill>
                <a:latin typeface="Calibri" panose="020F0502020204030204" pitchFamily="34" charset="0"/>
              </a:rPr>
              <a:t>Engl</a:t>
            </a:r>
            <a:r>
              <a:rPr lang="en-US" altLang="en-US" sz="1400" i="1" dirty="0">
                <a:solidFill>
                  <a:srgbClr val="000000"/>
                </a:solidFill>
                <a:latin typeface="Calibri" panose="020F0502020204030204" pitchFamily="34" charset="0"/>
              </a:rPr>
              <a:t> J Med </a:t>
            </a:r>
            <a:r>
              <a:rPr lang="en-US" altLang="en-US" sz="1400" dirty="0">
                <a:solidFill>
                  <a:srgbClr val="000000"/>
                </a:solidFill>
                <a:latin typeface="Calibri" panose="020F0502020204030204" pitchFamily="34" charset="0"/>
              </a:rPr>
              <a:t>2016</a:t>
            </a:r>
          </a:p>
        </p:txBody>
      </p:sp>
    </p:spTree>
    <p:extLst>
      <p:ext uri="{BB962C8B-B14F-4D97-AF65-F5344CB8AC3E}">
        <p14:creationId xmlns:p14="http://schemas.microsoft.com/office/powerpoint/2010/main" val="93327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txBox="1">
            <a:spLocks noChangeArrowheads="1"/>
          </p:cNvSpPr>
          <p:nvPr/>
        </p:nvSpPr>
        <p:spPr bwMode="auto">
          <a:xfrm>
            <a:off x="6153151" y="1519239"/>
            <a:ext cx="55880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342900" indent="-342900">
              <a:spcBef>
                <a:spcPct val="20000"/>
              </a:spcBef>
              <a:buChar char="•"/>
              <a:defRPr sz="3200">
                <a:solidFill>
                  <a:schemeClr val="tx1"/>
                </a:solidFill>
                <a:latin typeface="Calibri" pitchFamily="34" charset="0"/>
                <a:ea typeface="MS PGothic" pitchFamily="34" charset="-128"/>
              </a:defRPr>
            </a:lvl1pPr>
            <a:lvl2pPr marL="342900" indent="-34290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lvl="1" eaLnBrk="1" hangingPunct="1">
              <a:lnSpc>
                <a:spcPct val="90000"/>
              </a:lnSpc>
              <a:spcBef>
                <a:spcPct val="0"/>
              </a:spcBef>
              <a:spcAft>
                <a:spcPts val="400"/>
              </a:spcAft>
              <a:buClr>
                <a:schemeClr val="tx1"/>
              </a:buClr>
              <a:buFont typeface="Wingdings" pitchFamily="2" charset="2"/>
              <a:buChar char="ü"/>
            </a:pPr>
            <a:r>
              <a:rPr lang="en-US" altLang="en-US" sz="2400" dirty="0"/>
              <a:t>Craving or strong desire to use opioids</a:t>
            </a:r>
          </a:p>
          <a:p>
            <a:pPr eaLnBrk="1" hangingPunct="1">
              <a:lnSpc>
                <a:spcPct val="90000"/>
              </a:lnSpc>
              <a:spcBef>
                <a:spcPct val="0"/>
              </a:spcBef>
              <a:spcAft>
                <a:spcPts val="400"/>
              </a:spcAft>
              <a:buClr>
                <a:schemeClr val="tx1"/>
              </a:buClr>
              <a:buFont typeface="Wingdings" pitchFamily="2" charset="2"/>
              <a:buChar char="ü"/>
            </a:pPr>
            <a:r>
              <a:rPr lang="en-US" altLang="en-US" sz="2400" dirty="0"/>
              <a:t>Recurrent use resulting in failure to fulfill major role obligations</a:t>
            </a:r>
          </a:p>
          <a:p>
            <a:pPr eaLnBrk="1" hangingPunct="1">
              <a:lnSpc>
                <a:spcPct val="90000"/>
              </a:lnSpc>
              <a:spcBef>
                <a:spcPct val="0"/>
              </a:spcBef>
              <a:spcAft>
                <a:spcPts val="400"/>
              </a:spcAft>
              <a:buClr>
                <a:schemeClr val="tx1"/>
              </a:buClr>
              <a:buFont typeface="Wingdings" pitchFamily="2" charset="2"/>
              <a:buChar char="ü"/>
            </a:pPr>
            <a:r>
              <a:rPr lang="en-US" altLang="en-US" sz="2400" b="1" dirty="0"/>
              <a:t>Recurrent use in hazardous situations</a:t>
            </a:r>
          </a:p>
          <a:p>
            <a:pPr eaLnBrk="1" hangingPunct="1">
              <a:lnSpc>
                <a:spcPct val="90000"/>
              </a:lnSpc>
              <a:spcBef>
                <a:spcPct val="0"/>
              </a:spcBef>
              <a:spcAft>
                <a:spcPts val="400"/>
              </a:spcAft>
              <a:buClr>
                <a:schemeClr val="tx1"/>
              </a:buClr>
              <a:buFont typeface="Wingdings" pitchFamily="2" charset="2"/>
              <a:buChar char="ü"/>
            </a:pPr>
            <a:r>
              <a:rPr lang="en-US" altLang="en-US" sz="2400" dirty="0"/>
              <a:t>Continued use despite social or interpersonal problems caused or exacerbated by opioids</a:t>
            </a:r>
          </a:p>
          <a:p>
            <a:pPr eaLnBrk="1" hangingPunct="1">
              <a:lnSpc>
                <a:spcPct val="90000"/>
              </a:lnSpc>
              <a:spcBef>
                <a:spcPct val="0"/>
              </a:spcBef>
              <a:spcAft>
                <a:spcPts val="400"/>
              </a:spcAft>
              <a:buClr>
                <a:schemeClr val="tx1"/>
              </a:buClr>
              <a:buFont typeface="Wingdings" pitchFamily="2" charset="2"/>
              <a:buChar char="ü"/>
            </a:pPr>
            <a:r>
              <a:rPr lang="en-US" altLang="en-US" sz="2400" b="1" dirty="0"/>
              <a:t>Continued use despite physical or psychological problems</a:t>
            </a:r>
          </a:p>
        </p:txBody>
      </p:sp>
      <p:sp>
        <p:nvSpPr>
          <p:cNvPr id="23555" name="Rectangle 5"/>
          <p:cNvSpPr txBox="1">
            <a:spLocks noChangeArrowheads="1"/>
          </p:cNvSpPr>
          <p:nvPr/>
        </p:nvSpPr>
        <p:spPr bwMode="auto">
          <a:xfrm>
            <a:off x="594784" y="1530350"/>
            <a:ext cx="5588000"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Calibri" pitchFamily="34" charset="0"/>
                <a:ea typeface="MS PGothic" pitchFamily="34" charset="-128"/>
              </a:defRPr>
            </a:lvl1pPr>
            <a:lvl2pPr marL="342900" indent="-34290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lvl="1">
              <a:buClr>
                <a:schemeClr val="tx1"/>
              </a:buClr>
              <a:buFont typeface="Wingdings" pitchFamily="2" charset="2"/>
              <a:buChar char="ü"/>
            </a:pPr>
            <a:r>
              <a:rPr lang="en-US" altLang="en-US" sz="2400" b="1" dirty="0">
                <a:solidFill>
                  <a:srgbClr val="C00000"/>
                </a:solidFill>
              </a:rPr>
              <a:t>*Tolerance</a:t>
            </a:r>
          </a:p>
          <a:p>
            <a:pPr lvl="1">
              <a:buClr>
                <a:schemeClr val="tx1"/>
              </a:buClr>
              <a:buFont typeface="Wingdings" pitchFamily="2" charset="2"/>
              <a:buChar char="ü"/>
            </a:pPr>
            <a:r>
              <a:rPr lang="en-US" altLang="en-US" sz="2400" b="1" dirty="0">
                <a:solidFill>
                  <a:srgbClr val="C00000"/>
                </a:solidFill>
              </a:rPr>
              <a:t>*Withdrawal</a:t>
            </a:r>
          </a:p>
          <a:p>
            <a:pPr lvl="1">
              <a:buClr>
                <a:schemeClr val="tx1"/>
              </a:buClr>
              <a:buFont typeface="Wingdings" pitchFamily="2" charset="2"/>
              <a:buChar char="ü"/>
            </a:pPr>
            <a:r>
              <a:rPr lang="en-US" altLang="en-US" sz="2400" b="1" dirty="0"/>
              <a:t>Use in larger amounts or duration than intended</a:t>
            </a:r>
          </a:p>
          <a:p>
            <a:pPr lvl="1">
              <a:buClr>
                <a:schemeClr val="tx1"/>
              </a:buClr>
              <a:buFont typeface="Wingdings" pitchFamily="2" charset="2"/>
              <a:buChar char="ü"/>
            </a:pPr>
            <a:r>
              <a:rPr lang="en-US" altLang="en-US" sz="2400" b="1" dirty="0"/>
              <a:t>Persistent desire to cut down</a:t>
            </a:r>
          </a:p>
          <a:p>
            <a:pPr lvl="1">
              <a:buClr>
                <a:schemeClr val="tx1"/>
              </a:buClr>
              <a:buFont typeface="Wingdings" pitchFamily="2" charset="2"/>
              <a:buChar char="ü"/>
            </a:pPr>
            <a:r>
              <a:rPr lang="en-US" altLang="en-US" sz="2400" dirty="0"/>
              <a:t>Giving up interests to use opioids</a:t>
            </a:r>
          </a:p>
          <a:p>
            <a:pPr lvl="1">
              <a:buClr>
                <a:schemeClr val="tx1"/>
              </a:buClr>
              <a:buFont typeface="Wingdings" pitchFamily="2" charset="2"/>
              <a:buChar char="ü"/>
            </a:pPr>
            <a:r>
              <a:rPr lang="en-US" altLang="en-US" sz="2400" b="1" dirty="0"/>
              <a:t>Great deal of time spent obtaining, using, </a:t>
            </a:r>
            <a:r>
              <a:rPr lang="en-US" altLang="en-US" sz="2400" dirty="0"/>
              <a:t>or recovering from </a:t>
            </a:r>
            <a:r>
              <a:rPr lang="en-US" altLang="en-US" sz="2400" b="1" dirty="0"/>
              <a:t>opioids</a:t>
            </a:r>
          </a:p>
        </p:txBody>
      </p:sp>
      <p:sp>
        <p:nvSpPr>
          <p:cNvPr id="23556" name="Text Box 6"/>
          <p:cNvSpPr txBox="1">
            <a:spLocks noChangeArrowheads="1"/>
          </p:cNvSpPr>
          <p:nvPr/>
        </p:nvSpPr>
        <p:spPr bwMode="auto">
          <a:xfrm>
            <a:off x="620184" y="6438901"/>
            <a:ext cx="1082886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400"/>
              <a:t>American Psychiatric Association. (2013). </a:t>
            </a:r>
            <a:r>
              <a:rPr lang="en-US" altLang="en-US" sz="1400" i="1"/>
              <a:t>Diagnostic and statistical manual of mental disorders</a:t>
            </a:r>
            <a:r>
              <a:rPr lang="en-US" altLang="en-US" sz="1400"/>
              <a:t> (5th ed.) </a:t>
            </a:r>
          </a:p>
        </p:txBody>
      </p:sp>
      <p:sp>
        <p:nvSpPr>
          <p:cNvPr id="23557" name="TextBox 27"/>
          <p:cNvSpPr txBox="1">
            <a:spLocks noChangeArrowheads="1"/>
          </p:cNvSpPr>
          <p:nvPr/>
        </p:nvSpPr>
        <p:spPr bwMode="auto">
          <a:xfrm>
            <a:off x="7236884" y="5146676"/>
            <a:ext cx="4351867" cy="10144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2000"/>
              <a:t>Mild OUD: 2-3 Criteria</a:t>
            </a:r>
          </a:p>
          <a:p>
            <a:pPr>
              <a:spcBef>
                <a:spcPct val="0"/>
              </a:spcBef>
              <a:buFontTx/>
              <a:buNone/>
            </a:pPr>
            <a:r>
              <a:rPr lang="en-US" altLang="en-US" sz="2000"/>
              <a:t>Moderate OUD: 4-5 Criteria</a:t>
            </a:r>
          </a:p>
          <a:p>
            <a:pPr>
              <a:spcBef>
                <a:spcPct val="0"/>
              </a:spcBef>
              <a:buFontTx/>
              <a:buNone/>
            </a:pPr>
            <a:r>
              <a:rPr lang="en-US" altLang="en-US" sz="2000"/>
              <a:t>Severe OUD: </a:t>
            </a:r>
            <a:r>
              <a:rPr lang="en-US" altLang="en-US" sz="2000" u="sng"/>
              <a:t>&gt;</a:t>
            </a:r>
            <a:r>
              <a:rPr lang="en-US" altLang="en-US" sz="2000"/>
              <a:t>6 Criteria</a:t>
            </a:r>
          </a:p>
        </p:txBody>
      </p:sp>
      <p:sp>
        <p:nvSpPr>
          <p:cNvPr id="23558" name="Rectangle 4"/>
          <p:cNvSpPr>
            <a:spLocks noChangeArrowheads="1"/>
          </p:cNvSpPr>
          <p:nvPr/>
        </p:nvSpPr>
        <p:spPr bwMode="auto">
          <a:xfrm>
            <a:off x="203201" y="5137151"/>
            <a:ext cx="66082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800">
                <a:solidFill>
                  <a:srgbClr val="C00000"/>
                </a:solidFill>
              </a:rPr>
              <a:t>*This criterion is not considered to be met for those individuals taking opioids solely under appropriate medical supervision</a:t>
            </a:r>
          </a:p>
        </p:txBody>
      </p:sp>
      <p:sp>
        <p:nvSpPr>
          <p:cNvPr id="23559" name="Rectangle 2"/>
          <p:cNvSpPr>
            <a:spLocks noGrp="1" noChangeArrowheads="1"/>
          </p:cNvSpPr>
          <p:nvPr>
            <p:ph type="title"/>
          </p:nvPr>
        </p:nvSpPr>
        <p:spPr>
          <a:xfrm>
            <a:off x="0" y="0"/>
            <a:ext cx="12192000" cy="1143000"/>
          </a:xfrm>
          <a:solidFill>
            <a:srgbClr val="214A5B"/>
          </a:solidFill>
        </p:spPr>
        <p:txBody>
          <a:bodyPr/>
          <a:lstStyle/>
          <a:p>
            <a:r>
              <a:rPr lang="en-US" altLang="en-US" sz="4800" b="1" smtClean="0">
                <a:solidFill>
                  <a:schemeClr val="bg1"/>
                </a:solidFill>
              </a:rPr>
              <a:t>Does my patient have an OUD?</a:t>
            </a:r>
          </a:p>
        </p:txBody>
      </p:sp>
    </p:spTree>
    <p:extLst>
      <p:ext uri="{BB962C8B-B14F-4D97-AF65-F5344CB8AC3E}">
        <p14:creationId xmlns:p14="http://schemas.microsoft.com/office/powerpoint/2010/main" val="40463189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p:cNvSpPr>
          <p:nvPr>
            <p:ph type="body" idx="1"/>
          </p:nvPr>
        </p:nvSpPr>
        <p:spPr>
          <a:xfrm>
            <a:off x="1436913" y="1447800"/>
            <a:ext cx="9176657" cy="3276600"/>
          </a:xfrm>
        </p:spPr>
        <p:txBody>
          <a:bodyPr/>
          <a:lstStyle/>
          <a:p>
            <a:pPr>
              <a:spcBef>
                <a:spcPct val="30000"/>
              </a:spcBef>
            </a:pPr>
            <a:r>
              <a:rPr lang="en-US" altLang="en-US" dirty="0" smtClean="0"/>
              <a:t>A clinical syndrome presenting as…</a:t>
            </a:r>
          </a:p>
          <a:p>
            <a:pPr lvl="1">
              <a:spcBef>
                <a:spcPct val="30000"/>
              </a:spcBef>
            </a:pPr>
            <a:r>
              <a:rPr lang="en-US" altLang="en-US" sz="3200" dirty="0"/>
              <a:t>Loss of </a:t>
            </a:r>
            <a:r>
              <a:rPr lang="en-US" altLang="en-US" sz="3200" b="1" u="sng" dirty="0"/>
              <a:t>C</a:t>
            </a:r>
            <a:r>
              <a:rPr lang="en-US" altLang="en-US" sz="3200" dirty="0"/>
              <a:t>ontrol</a:t>
            </a:r>
          </a:p>
          <a:p>
            <a:pPr lvl="1">
              <a:spcBef>
                <a:spcPct val="30000"/>
              </a:spcBef>
            </a:pPr>
            <a:r>
              <a:rPr lang="en-US" altLang="en-US" sz="3200" b="1" u="sng" dirty="0"/>
              <a:t>C</a:t>
            </a:r>
            <a:r>
              <a:rPr lang="en-US" altLang="en-US" sz="3200" dirty="0"/>
              <a:t>ompulsive use</a:t>
            </a:r>
          </a:p>
          <a:p>
            <a:pPr lvl="1">
              <a:spcBef>
                <a:spcPct val="30000"/>
              </a:spcBef>
            </a:pPr>
            <a:r>
              <a:rPr lang="en-US" altLang="en-US" sz="3200" b="1" u="sng" dirty="0"/>
              <a:t>C</a:t>
            </a:r>
            <a:r>
              <a:rPr lang="en-US" altLang="en-US" sz="3200" dirty="0"/>
              <a:t>ontinued use despite harm</a:t>
            </a:r>
          </a:p>
        </p:txBody>
      </p:sp>
      <p:sp>
        <p:nvSpPr>
          <p:cNvPr id="53251" name="AutoShape 4"/>
          <p:cNvSpPr>
            <a:spLocks/>
          </p:cNvSpPr>
          <p:nvPr/>
        </p:nvSpPr>
        <p:spPr bwMode="auto">
          <a:xfrm>
            <a:off x="7776754" y="2209801"/>
            <a:ext cx="376646" cy="1621971"/>
          </a:xfrm>
          <a:prstGeom prst="rightBrace">
            <a:avLst>
              <a:gd name="adj1" fmla="val 64583"/>
              <a:gd name="adj2" fmla="val 50000"/>
            </a:avLst>
          </a:prstGeom>
          <a:noFill/>
          <a:ln w="508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endParaRPr lang="en-US" altLang="en-US" sz="1800">
              <a:solidFill>
                <a:srgbClr val="000000"/>
              </a:solidFill>
            </a:endParaRPr>
          </a:p>
        </p:txBody>
      </p:sp>
      <p:sp>
        <p:nvSpPr>
          <p:cNvPr id="53252" name="Text Box 5"/>
          <p:cNvSpPr txBox="1">
            <a:spLocks noChangeArrowheads="1"/>
          </p:cNvSpPr>
          <p:nvPr/>
        </p:nvSpPr>
        <p:spPr bwMode="auto">
          <a:xfrm>
            <a:off x="8323848" y="2120672"/>
            <a:ext cx="188160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2800" b="1" dirty="0">
                <a:solidFill>
                  <a:srgbClr val="000000"/>
                </a:solidFill>
              </a:rPr>
              <a:t>Aberrant </a:t>
            </a:r>
          </a:p>
          <a:p>
            <a:pPr algn="ctr" eaLnBrk="0" fontAlgn="base" hangingPunct="0">
              <a:spcBef>
                <a:spcPct val="0"/>
              </a:spcBef>
              <a:spcAft>
                <a:spcPct val="0"/>
              </a:spcAft>
              <a:buFontTx/>
              <a:buNone/>
            </a:pPr>
            <a:r>
              <a:rPr lang="en-US" altLang="en-US" sz="2800" b="1" dirty="0">
                <a:solidFill>
                  <a:srgbClr val="000000"/>
                </a:solidFill>
              </a:rPr>
              <a:t>Medication</a:t>
            </a:r>
          </a:p>
          <a:p>
            <a:pPr algn="ctr" eaLnBrk="0" fontAlgn="base" hangingPunct="0">
              <a:spcBef>
                <a:spcPct val="0"/>
              </a:spcBef>
              <a:spcAft>
                <a:spcPct val="0"/>
              </a:spcAft>
              <a:buFontTx/>
              <a:buNone/>
            </a:pPr>
            <a:r>
              <a:rPr lang="en-US" altLang="en-US" sz="2800" b="1" dirty="0">
                <a:solidFill>
                  <a:srgbClr val="000000"/>
                </a:solidFill>
              </a:rPr>
              <a:t>Taking </a:t>
            </a:r>
          </a:p>
          <a:p>
            <a:pPr algn="ctr" eaLnBrk="0" fontAlgn="base" hangingPunct="0">
              <a:spcBef>
                <a:spcPct val="0"/>
              </a:spcBef>
              <a:spcAft>
                <a:spcPct val="0"/>
              </a:spcAft>
              <a:buFontTx/>
              <a:buNone/>
            </a:pPr>
            <a:r>
              <a:rPr lang="en-US" altLang="en-US" sz="2800" b="1" dirty="0">
                <a:solidFill>
                  <a:srgbClr val="000000"/>
                </a:solidFill>
              </a:rPr>
              <a:t>Behaviors</a:t>
            </a:r>
          </a:p>
        </p:txBody>
      </p:sp>
      <p:sp>
        <p:nvSpPr>
          <p:cNvPr id="53253" name="Text Box 6"/>
          <p:cNvSpPr txBox="1">
            <a:spLocks noChangeArrowheads="1"/>
          </p:cNvSpPr>
          <p:nvPr/>
        </p:nvSpPr>
        <p:spPr bwMode="auto">
          <a:xfrm>
            <a:off x="1676400" y="4572000"/>
            <a:ext cx="4008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1600">
                <a:solidFill>
                  <a:srgbClr val="000000"/>
                </a:solidFill>
              </a:rPr>
              <a:t>Savage SR et al. </a:t>
            </a:r>
            <a:r>
              <a:rPr lang="en-US" altLang="en-US" sz="1600" i="1">
                <a:solidFill>
                  <a:srgbClr val="000000"/>
                </a:solidFill>
              </a:rPr>
              <a:t>J Pain Symptom Manage</a:t>
            </a:r>
            <a:r>
              <a:rPr lang="en-US" altLang="en-US" sz="1600">
                <a:solidFill>
                  <a:srgbClr val="000000"/>
                </a:solidFill>
              </a:rPr>
              <a:t> 2003</a:t>
            </a:r>
          </a:p>
        </p:txBody>
      </p:sp>
      <p:sp>
        <p:nvSpPr>
          <p:cNvPr id="35846" name="Rectangle 8"/>
          <p:cNvSpPr>
            <a:spLocks noGrp="1"/>
          </p:cNvSpPr>
          <p:nvPr>
            <p:ph type="title"/>
          </p:nvPr>
        </p:nvSpPr>
        <p:spPr>
          <a:xfrm>
            <a:off x="0" y="0"/>
            <a:ext cx="12192000" cy="1153886"/>
          </a:xfrm>
          <a:solidFill>
            <a:srgbClr val="214A5B"/>
          </a:solidFill>
        </p:spPr>
        <p:txBody>
          <a:bodyPr/>
          <a:lstStyle/>
          <a:p>
            <a:pPr>
              <a:defRPr/>
            </a:pPr>
            <a:r>
              <a:rPr lang="en-US" altLang="en-US" b="1" dirty="0" smtClean="0">
                <a:solidFill>
                  <a:schemeClr val="bg1"/>
                </a:solidFill>
                <a:effectLst>
                  <a:outerShdw blurRad="38100" dist="38100" dir="2700000" algn="tl">
                    <a:srgbClr val="000000">
                      <a:alpha val="43137"/>
                    </a:srgbClr>
                  </a:outerShdw>
                </a:effectLst>
              </a:rPr>
              <a:t>Is my patient addicted to the prescription opioid?</a:t>
            </a:r>
            <a:endParaRPr lang="en-US" altLang="en-US" sz="4000"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1110343" y="5046618"/>
            <a:ext cx="9927771" cy="1230313"/>
          </a:xfrm>
          <a:prstGeom prst="rect">
            <a:avLst/>
          </a:prstGeom>
          <a:solidFill>
            <a:srgbClr val="003A54">
              <a:alpha val="74902"/>
            </a:srgbClr>
          </a:solidFill>
          <a:ln>
            <a:solidFill>
              <a:schemeClr val="tx1"/>
            </a:solidFill>
          </a:ln>
          <a:effectLst>
            <a:outerShdw blurRad="152400" dist="127000" dir="8100000" algn="tr" rotWithShape="0">
              <a:prstClr val="black">
                <a:alpha val="40000"/>
              </a:prstClr>
            </a:outerShdw>
          </a:effectLst>
        </p:spPr>
        <p:txBody>
          <a:bodyPr wrap="square">
            <a:spAutoFit/>
          </a:bodyPr>
          <a:lstStyle/>
          <a:p>
            <a:pPr marL="457200" indent="-457200" eaLnBrk="0" fontAlgn="base" hangingPunct="0">
              <a:spcBef>
                <a:spcPts val="1200"/>
              </a:spcBef>
              <a:spcAft>
                <a:spcPct val="0"/>
              </a:spcAft>
              <a:buFont typeface="Arial" panose="020B0604020202020204" pitchFamily="34" charset="0"/>
              <a:buChar char="•"/>
              <a:defRPr/>
            </a:pPr>
            <a:r>
              <a:rPr lang="en-US" sz="3200" b="1" dirty="0">
                <a:solidFill>
                  <a:prstClr val="white"/>
                </a:solidFill>
                <a:effectLst>
                  <a:outerShdw blurRad="38100" dist="38100" dir="2700000" algn="tl">
                    <a:srgbClr val="000000">
                      <a:alpha val="43137"/>
                    </a:srgbClr>
                  </a:outerShdw>
                </a:effectLst>
                <a:latin typeface="Calibri" pitchFamily="34" charset="0"/>
                <a:ea typeface="MS PGothic" panose="020B0600070205080204" pitchFamily="34" charset="-128"/>
                <a:cs typeface="Arial" pitchFamily="34" charset="0"/>
              </a:rPr>
              <a:t>Addiction </a:t>
            </a:r>
            <a:r>
              <a:rPr lang="en-US" sz="3200" dirty="0">
                <a:solidFill>
                  <a:prstClr val="white"/>
                </a:solidFill>
                <a:effectLst>
                  <a:outerShdw blurRad="38100" dist="38100" dir="2700000" algn="tl">
                    <a:srgbClr val="000000">
                      <a:alpha val="43137"/>
                    </a:srgbClr>
                  </a:outerShdw>
                </a:effectLst>
                <a:latin typeface="Calibri" pitchFamily="34" charset="0"/>
                <a:ea typeface="MS PGothic" panose="020B0600070205080204" pitchFamily="34" charset="-128"/>
                <a:cs typeface="Arial" pitchFamily="34" charset="0"/>
              </a:rPr>
              <a:t>is a</a:t>
            </a:r>
            <a:r>
              <a:rPr lang="en-US" sz="3200" b="1" dirty="0">
                <a:solidFill>
                  <a:prstClr val="white"/>
                </a:solidFill>
                <a:effectLst>
                  <a:outerShdw blurRad="38100" dist="38100" dir="2700000" algn="tl">
                    <a:srgbClr val="000000">
                      <a:alpha val="43137"/>
                    </a:srgbClr>
                  </a:outerShdw>
                </a:effectLst>
                <a:latin typeface="Calibri" pitchFamily="34" charset="0"/>
                <a:ea typeface="MS PGothic" panose="020B0600070205080204" pitchFamily="34" charset="-128"/>
                <a:cs typeface="Arial" pitchFamily="34" charset="0"/>
              </a:rPr>
              <a:t> </a:t>
            </a:r>
            <a:r>
              <a:rPr lang="en-US" sz="3200" b="1" u="sng" dirty="0">
                <a:solidFill>
                  <a:prstClr val="white"/>
                </a:solidFill>
                <a:effectLst>
                  <a:outerShdw blurRad="38100" dist="38100" dir="2700000" algn="tl">
                    <a:srgbClr val="000000">
                      <a:alpha val="43137"/>
                    </a:srgbClr>
                  </a:outerShdw>
                </a:effectLst>
                <a:latin typeface="Calibri" pitchFamily="34" charset="0"/>
                <a:ea typeface="MS PGothic" panose="020B0600070205080204" pitchFamily="34" charset="-128"/>
                <a:cs typeface="Arial" pitchFamily="34" charset="0"/>
              </a:rPr>
              <a:t>behavioral maladaptation</a:t>
            </a:r>
            <a:endParaRPr lang="en-US" sz="3200" u="sng" dirty="0">
              <a:solidFill>
                <a:prstClr val="white"/>
              </a:solidFill>
              <a:effectLst>
                <a:outerShdw blurRad="38100" dist="38100" dir="2700000" algn="tl">
                  <a:srgbClr val="000000">
                    <a:alpha val="43137"/>
                  </a:srgbClr>
                </a:outerShdw>
              </a:effectLst>
              <a:latin typeface="Calibri" pitchFamily="34" charset="0"/>
              <a:ea typeface="MS PGothic" panose="020B0600070205080204" pitchFamily="34" charset="-128"/>
              <a:cs typeface="Arial" pitchFamily="34" charset="0"/>
            </a:endParaRPr>
          </a:p>
          <a:p>
            <a:pPr marL="457200" indent="-457200" eaLnBrk="0" fontAlgn="base" hangingPunct="0">
              <a:spcBef>
                <a:spcPts val="1200"/>
              </a:spcBef>
              <a:spcAft>
                <a:spcPct val="0"/>
              </a:spcAft>
              <a:buFont typeface="Arial" panose="020B0604020202020204" pitchFamily="34" charset="0"/>
              <a:buChar char="•"/>
              <a:defRPr/>
            </a:pPr>
            <a:r>
              <a:rPr lang="en-US" sz="3200" b="1" dirty="0">
                <a:solidFill>
                  <a:prstClr val="white"/>
                </a:solidFill>
                <a:effectLst>
                  <a:outerShdw blurRad="38100" dist="38100" dir="2700000" algn="tl">
                    <a:srgbClr val="000000">
                      <a:alpha val="43137"/>
                    </a:srgbClr>
                  </a:outerShdw>
                </a:effectLst>
                <a:latin typeface="Calibri" pitchFamily="34" charset="0"/>
                <a:ea typeface="MS PGothic" panose="020B0600070205080204" pitchFamily="34" charset="-128"/>
                <a:cs typeface="Arial" pitchFamily="34" charset="0"/>
              </a:rPr>
              <a:t>Physical Dependence </a:t>
            </a:r>
            <a:r>
              <a:rPr lang="en-US" sz="3200" dirty="0">
                <a:solidFill>
                  <a:prstClr val="white"/>
                </a:solidFill>
                <a:effectLst>
                  <a:outerShdw blurRad="38100" dist="38100" dir="2700000" algn="tl">
                    <a:srgbClr val="000000">
                      <a:alpha val="43137"/>
                    </a:srgbClr>
                  </a:outerShdw>
                </a:effectLst>
                <a:latin typeface="Calibri" pitchFamily="34" charset="0"/>
                <a:ea typeface="MS PGothic" panose="020B0600070205080204" pitchFamily="34" charset="-128"/>
                <a:cs typeface="Arial" pitchFamily="34" charset="0"/>
              </a:rPr>
              <a:t>is a</a:t>
            </a:r>
            <a:r>
              <a:rPr lang="en-US" sz="3200" b="1" dirty="0">
                <a:solidFill>
                  <a:prstClr val="white"/>
                </a:solidFill>
                <a:effectLst>
                  <a:outerShdw blurRad="38100" dist="38100" dir="2700000" algn="tl">
                    <a:srgbClr val="000000">
                      <a:alpha val="43137"/>
                    </a:srgbClr>
                  </a:outerShdw>
                </a:effectLst>
                <a:latin typeface="Calibri" pitchFamily="34" charset="0"/>
                <a:ea typeface="MS PGothic" panose="020B0600070205080204" pitchFamily="34" charset="-128"/>
                <a:cs typeface="Arial" pitchFamily="34" charset="0"/>
              </a:rPr>
              <a:t> </a:t>
            </a:r>
            <a:r>
              <a:rPr lang="en-US" sz="3200" b="1" u="sng" dirty="0">
                <a:solidFill>
                  <a:prstClr val="white"/>
                </a:solidFill>
                <a:effectLst>
                  <a:outerShdw blurRad="38100" dist="38100" dir="2700000" algn="tl">
                    <a:srgbClr val="000000">
                      <a:alpha val="43137"/>
                    </a:srgbClr>
                  </a:outerShdw>
                </a:effectLst>
                <a:latin typeface="Calibri" pitchFamily="34" charset="0"/>
                <a:ea typeface="MS PGothic" panose="020B0600070205080204" pitchFamily="34" charset="-128"/>
                <a:cs typeface="Arial" pitchFamily="34" charset="0"/>
              </a:rPr>
              <a:t>physiologic adaptation</a:t>
            </a:r>
            <a:endParaRPr lang="en-US" sz="3200" u="sng" dirty="0">
              <a:solidFill>
                <a:prstClr val="white"/>
              </a:solidFill>
              <a:effectLst>
                <a:outerShdw blurRad="38100" dist="38100" dir="2700000" algn="tl">
                  <a:srgbClr val="000000">
                    <a:alpha val="43137"/>
                  </a:srgbClr>
                </a:outerShdw>
              </a:effectLst>
              <a:latin typeface="Calibri" pitchFamily="34" charset="0"/>
              <a:ea typeface="MS PGothic" panose="020B0600070205080204" pitchFamily="34" charset="-128"/>
              <a:cs typeface="Arial" pitchFamily="34" charset="0"/>
            </a:endParaRPr>
          </a:p>
        </p:txBody>
      </p:sp>
    </p:spTree>
    <p:extLst>
      <p:ext uri="{BB962C8B-B14F-4D97-AF65-F5344CB8AC3E}">
        <p14:creationId xmlns:p14="http://schemas.microsoft.com/office/powerpoint/2010/main" val="826797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508000" y="1382485"/>
            <a:ext cx="1219200" cy="5181600"/>
          </a:xfrm>
          <a:prstGeom prst="rect">
            <a:avLst/>
          </a:prstGeom>
          <a:gradFill rotWithShape="1">
            <a:gsLst>
              <a:gs pos="0">
                <a:srgbClr val="FFFF00"/>
              </a:gs>
              <a:gs pos="100000">
                <a:srgbClr val="AC0000"/>
              </a:gs>
            </a:gsLst>
            <a:lin ang="5400000" scaled="1"/>
          </a:gradFill>
          <a:ln w="57150">
            <a:solidFill>
              <a:schemeClr val="tx1"/>
            </a:solidFill>
            <a:miter lim="800000"/>
            <a:headEnd/>
            <a:tailEnd/>
          </a:ln>
        </p:spPr>
        <p:txBody>
          <a:bodyPr wrap="none" anchor="ct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2400"/>
          </a:p>
        </p:txBody>
      </p:sp>
      <p:sp>
        <p:nvSpPr>
          <p:cNvPr id="25603" name="Rectangle 3"/>
          <p:cNvSpPr>
            <a:spLocks noGrp="1" noChangeArrowheads="1"/>
          </p:cNvSpPr>
          <p:nvPr>
            <p:ph type="title"/>
          </p:nvPr>
        </p:nvSpPr>
        <p:spPr>
          <a:xfrm>
            <a:off x="0" y="0"/>
            <a:ext cx="12192000" cy="1295400"/>
          </a:xfrm>
          <a:solidFill>
            <a:srgbClr val="214A5B"/>
          </a:solidFill>
        </p:spPr>
        <p:txBody>
          <a:bodyPr/>
          <a:lstStyle/>
          <a:p>
            <a:r>
              <a:rPr lang="en-US" altLang="en-US" sz="3600" b="1" smtClean="0">
                <a:solidFill>
                  <a:schemeClr val="bg1"/>
                </a:solidFill>
              </a:rPr>
              <a:t>Aberrant Medication Taking Behaviors</a:t>
            </a:r>
            <a:br>
              <a:rPr lang="en-US" altLang="en-US" sz="3600" b="1" smtClean="0">
                <a:solidFill>
                  <a:schemeClr val="bg1"/>
                </a:solidFill>
              </a:rPr>
            </a:br>
            <a:r>
              <a:rPr lang="en-US" altLang="en-US" sz="3600" i="1" smtClean="0">
                <a:solidFill>
                  <a:schemeClr val="bg1"/>
                </a:solidFill>
              </a:rPr>
              <a:t>The Spectrum of Severity</a:t>
            </a:r>
          </a:p>
        </p:txBody>
      </p:sp>
      <p:sp>
        <p:nvSpPr>
          <p:cNvPr id="25604" name="Rectangle 4"/>
          <p:cNvSpPr>
            <a:spLocks noGrp="1" noChangeArrowheads="1"/>
          </p:cNvSpPr>
          <p:nvPr>
            <p:ph type="body" idx="1"/>
          </p:nvPr>
        </p:nvSpPr>
        <p:spPr>
          <a:xfrm>
            <a:off x="508000" y="1382486"/>
            <a:ext cx="11277600" cy="5181600"/>
          </a:xfrm>
          <a:noFill/>
          <a:ln w="57150">
            <a:solidFill>
              <a:schemeClr val="tx1"/>
            </a:solidFill>
            <a:miter lim="800000"/>
            <a:headEnd/>
            <a:tailEnd/>
          </a:ln>
        </p:spPr>
        <p:txBody>
          <a:bodyPr/>
          <a:lstStyle/>
          <a:p>
            <a:pPr marL="914400" indent="-681038">
              <a:lnSpc>
                <a:spcPct val="80000"/>
              </a:lnSpc>
              <a:spcBef>
                <a:spcPct val="60000"/>
              </a:spcBef>
              <a:buSzPct val="150000"/>
              <a:buFontTx/>
              <a:buChar char="o"/>
            </a:pPr>
            <a:endParaRPr lang="en-US" altLang="en-US" sz="800" dirty="0" smtClean="0"/>
          </a:p>
          <a:p>
            <a:pPr marL="1425575" lvl="1" indent="-1077913">
              <a:spcBef>
                <a:spcPts val="1200"/>
              </a:spcBef>
              <a:buClr>
                <a:srgbClr val="111111"/>
              </a:buClr>
              <a:buSzPct val="200000"/>
              <a:buFontTx/>
              <a:buChar char="o"/>
            </a:pPr>
            <a:r>
              <a:rPr lang="en-US" altLang="en-US" sz="2600" dirty="0" smtClean="0"/>
              <a:t>Requests for increase opioid dose</a:t>
            </a:r>
          </a:p>
          <a:p>
            <a:pPr marL="1425575" lvl="1" indent="-1077913">
              <a:spcBef>
                <a:spcPts val="1200"/>
              </a:spcBef>
              <a:buClr>
                <a:srgbClr val="111111"/>
              </a:buClr>
              <a:buSzPct val="200000"/>
              <a:buFontTx/>
              <a:buChar char="o"/>
            </a:pPr>
            <a:r>
              <a:rPr lang="en-US" altLang="en-US" sz="2600" dirty="0" smtClean="0"/>
              <a:t>Requests for specific opioid by name, “brand name only”</a:t>
            </a:r>
          </a:p>
          <a:p>
            <a:pPr marL="1425575" lvl="1" indent="-1077913">
              <a:spcBef>
                <a:spcPts val="1200"/>
              </a:spcBef>
              <a:buClr>
                <a:srgbClr val="111111"/>
              </a:buClr>
              <a:buSzPct val="200000"/>
              <a:buFontTx/>
              <a:buChar char="o"/>
            </a:pPr>
            <a:r>
              <a:rPr lang="en-US" altLang="en-US" sz="2600" dirty="0" smtClean="0"/>
              <a:t>Non-adherence w/ other recommended therapies (e.g., PT)</a:t>
            </a:r>
          </a:p>
          <a:p>
            <a:pPr marL="1425575" lvl="1" indent="-1077913">
              <a:spcBef>
                <a:spcPts val="1200"/>
              </a:spcBef>
              <a:buClr>
                <a:srgbClr val="111111"/>
              </a:buClr>
              <a:buSzPct val="200000"/>
              <a:buFontTx/>
              <a:buChar char="o"/>
            </a:pPr>
            <a:r>
              <a:rPr lang="en-US" altLang="en-US" sz="2600" dirty="0" smtClean="0"/>
              <a:t>Running out early (i.e., unsanctioned dose escalation)</a:t>
            </a:r>
          </a:p>
          <a:p>
            <a:pPr marL="1425575" lvl="1" indent="-1077913">
              <a:spcBef>
                <a:spcPts val="1200"/>
              </a:spcBef>
              <a:buClr>
                <a:srgbClr val="111111"/>
              </a:buClr>
              <a:buSzPct val="200000"/>
              <a:buFontTx/>
              <a:buChar char="o"/>
            </a:pPr>
            <a:r>
              <a:rPr lang="en-US" altLang="en-US" sz="2600" dirty="0" smtClean="0"/>
              <a:t>Resistance to change therapy despite AE (e.g. over-sedation)</a:t>
            </a:r>
          </a:p>
          <a:p>
            <a:pPr marL="1425575" lvl="1" indent="-1077913">
              <a:spcBef>
                <a:spcPts val="1200"/>
              </a:spcBef>
              <a:buClr>
                <a:srgbClr val="111111"/>
              </a:buClr>
              <a:buSzPct val="200000"/>
              <a:buFontTx/>
              <a:buChar char="o"/>
            </a:pPr>
            <a:r>
              <a:rPr lang="en-US" altLang="en-US" sz="2600" dirty="0" smtClean="0"/>
              <a:t>Deterioration in function at home and work</a:t>
            </a:r>
          </a:p>
          <a:p>
            <a:pPr marL="1425575" lvl="1" indent="-1077913">
              <a:spcBef>
                <a:spcPts val="1200"/>
              </a:spcBef>
              <a:buClr>
                <a:srgbClr val="111111"/>
              </a:buClr>
              <a:buSzPct val="200000"/>
              <a:buFontTx/>
              <a:buChar char="o"/>
            </a:pPr>
            <a:r>
              <a:rPr lang="en-US" altLang="en-US" sz="2600" dirty="0" smtClean="0"/>
              <a:t>Non-adherence w/ monitoring (e.g. pill counts, urine drug tests)</a:t>
            </a:r>
          </a:p>
          <a:p>
            <a:pPr marL="1425575" lvl="1" indent="-1077913">
              <a:spcBef>
                <a:spcPts val="1200"/>
              </a:spcBef>
              <a:buClr>
                <a:srgbClr val="111111"/>
              </a:buClr>
              <a:buSzPct val="200000"/>
              <a:buFontTx/>
              <a:buChar char="o"/>
            </a:pPr>
            <a:r>
              <a:rPr lang="en-US" altLang="en-US" sz="2600" dirty="0" smtClean="0"/>
              <a:t>Multiple “lost” or “stolen” opioid prescriptions</a:t>
            </a:r>
          </a:p>
          <a:p>
            <a:pPr marL="1425575" lvl="1" indent="-1077913">
              <a:spcBef>
                <a:spcPts val="1200"/>
              </a:spcBef>
              <a:buClr>
                <a:srgbClr val="111111"/>
              </a:buClr>
              <a:buSzPct val="200000"/>
              <a:buFontTx/>
              <a:buChar char="o"/>
            </a:pPr>
            <a:r>
              <a:rPr lang="en-US" altLang="en-US" sz="2600" dirty="0" smtClean="0"/>
              <a:t>Illegal activities – forging scripts, selling opioid prescription</a:t>
            </a:r>
          </a:p>
        </p:txBody>
      </p:sp>
    </p:spTree>
    <p:extLst>
      <p:ext uri="{BB962C8B-B14F-4D97-AF65-F5344CB8AC3E}">
        <p14:creationId xmlns:p14="http://schemas.microsoft.com/office/powerpoint/2010/main" val="1738885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body" idx="4294967295"/>
          </p:nvPr>
        </p:nvSpPr>
        <p:spPr>
          <a:xfrm>
            <a:off x="1019175" y="1687286"/>
            <a:ext cx="10115550" cy="4600802"/>
          </a:xfrm>
        </p:spPr>
        <p:txBody>
          <a:bodyPr/>
          <a:lstStyle/>
          <a:p>
            <a:pPr eaLnBrk="1" hangingPunct="1">
              <a:spcBef>
                <a:spcPts val="300"/>
              </a:spcBef>
            </a:pPr>
            <a:r>
              <a:rPr lang="en-US" altLang="en-US" sz="2800" b="1" dirty="0"/>
              <a:t>Misuse risk assessment</a:t>
            </a:r>
          </a:p>
          <a:p>
            <a:pPr lvl="1" eaLnBrk="1" hangingPunct="1">
              <a:spcBef>
                <a:spcPts val="300"/>
              </a:spcBef>
            </a:pPr>
            <a:r>
              <a:rPr lang="en-US" altLang="en-US" sz="2000" dirty="0"/>
              <a:t>ORT - Opioid Risk Tool</a:t>
            </a:r>
          </a:p>
          <a:p>
            <a:pPr lvl="1" eaLnBrk="1" hangingPunct="1">
              <a:spcBef>
                <a:spcPts val="300"/>
              </a:spcBef>
            </a:pPr>
            <a:r>
              <a:rPr lang="en-US" altLang="en-US" sz="2000" dirty="0"/>
              <a:t>SOAPP - Screener and Opioid Assessment for Patients with Pain</a:t>
            </a:r>
          </a:p>
          <a:p>
            <a:pPr lvl="1" eaLnBrk="1" hangingPunct="1">
              <a:spcBef>
                <a:spcPts val="300"/>
              </a:spcBef>
            </a:pPr>
            <a:r>
              <a:rPr lang="en-US" altLang="en-US" sz="2000" dirty="0"/>
              <a:t>DIRE - Diagnosis, Intractability, Risk, Efficacy </a:t>
            </a:r>
          </a:p>
          <a:p>
            <a:pPr eaLnBrk="1" hangingPunct="1">
              <a:spcBef>
                <a:spcPts val="300"/>
              </a:spcBef>
            </a:pPr>
            <a:r>
              <a:rPr lang="en-US" altLang="en-US" sz="2800" b="1" dirty="0"/>
              <a:t>Patient Provider Agreements (PPA)</a:t>
            </a:r>
            <a:endParaRPr lang="en-US" altLang="en-US" sz="2400" b="1" dirty="0"/>
          </a:p>
          <a:p>
            <a:pPr lvl="1" eaLnBrk="1" hangingPunct="1">
              <a:spcBef>
                <a:spcPts val="300"/>
              </a:spcBef>
            </a:pPr>
            <a:r>
              <a:rPr lang="en-US" altLang="en-US" sz="2000" dirty="0"/>
              <a:t>Informed consent (risks and benefits)</a:t>
            </a:r>
          </a:p>
          <a:p>
            <a:pPr lvl="1" eaLnBrk="1" hangingPunct="1">
              <a:spcBef>
                <a:spcPts val="300"/>
              </a:spcBef>
            </a:pPr>
            <a:r>
              <a:rPr lang="en-US" altLang="en-US" sz="2000" dirty="0"/>
              <a:t>Plan of care including medication management</a:t>
            </a:r>
          </a:p>
          <a:p>
            <a:pPr eaLnBrk="1" hangingPunct="1">
              <a:spcBef>
                <a:spcPts val="300"/>
              </a:spcBef>
            </a:pPr>
            <a:r>
              <a:rPr lang="en-US" altLang="en-US" sz="2800" b="1" dirty="0"/>
              <a:t>Frequent face-to-face visits</a:t>
            </a:r>
          </a:p>
          <a:p>
            <a:pPr lvl="1" eaLnBrk="1" hangingPunct="1">
              <a:spcBef>
                <a:spcPts val="300"/>
              </a:spcBef>
            </a:pPr>
            <a:r>
              <a:rPr lang="en-US" altLang="en-US" sz="2000" dirty="0"/>
              <a:t>Assess and document risks and benefits</a:t>
            </a:r>
          </a:p>
          <a:p>
            <a:pPr eaLnBrk="1" hangingPunct="1">
              <a:spcBef>
                <a:spcPts val="300"/>
              </a:spcBef>
            </a:pPr>
            <a:r>
              <a:rPr lang="en-US" altLang="en-US" sz="2800" b="1" dirty="0"/>
              <a:t>Monitor for adherence, addiction and diversion</a:t>
            </a:r>
          </a:p>
          <a:p>
            <a:pPr lvl="1" eaLnBrk="1" hangingPunct="1">
              <a:spcBef>
                <a:spcPts val="300"/>
              </a:spcBef>
            </a:pPr>
            <a:r>
              <a:rPr lang="en-US" altLang="en-US" sz="2000" dirty="0"/>
              <a:t>Urine drug monitoring and pill counts </a:t>
            </a:r>
          </a:p>
          <a:p>
            <a:pPr lvl="1" eaLnBrk="1" hangingPunct="1">
              <a:spcBef>
                <a:spcPts val="300"/>
              </a:spcBef>
            </a:pPr>
            <a:r>
              <a:rPr lang="en-US" altLang="en-US" sz="2000" dirty="0"/>
              <a:t>Prescription Drug Monitoring Program (PDMP) data</a:t>
            </a:r>
          </a:p>
        </p:txBody>
      </p:sp>
      <p:sp>
        <p:nvSpPr>
          <p:cNvPr id="60419" name="Text Box 4"/>
          <p:cNvSpPr txBox="1">
            <a:spLocks noChangeArrowheads="1"/>
          </p:cNvSpPr>
          <p:nvPr/>
        </p:nvSpPr>
        <p:spPr bwMode="auto">
          <a:xfrm>
            <a:off x="2041525" y="6288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400">
              <a:solidFill>
                <a:srgbClr val="000000"/>
              </a:solidFill>
              <a:ea typeface="MS PGothic" pitchFamily="34" charset="-128"/>
            </a:endParaRPr>
          </a:p>
        </p:txBody>
      </p:sp>
      <p:sp>
        <p:nvSpPr>
          <p:cNvPr id="60420" name="Text Box 5"/>
          <p:cNvSpPr txBox="1">
            <a:spLocks noChangeArrowheads="1"/>
          </p:cNvSpPr>
          <p:nvPr/>
        </p:nvSpPr>
        <p:spPr bwMode="auto">
          <a:xfrm>
            <a:off x="1812925" y="5678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endParaRPr lang="en-US" altLang="en-US" sz="2400">
              <a:solidFill>
                <a:srgbClr val="000000"/>
              </a:solidFill>
              <a:ea typeface="MS PGothic" pitchFamily="34" charset="-128"/>
            </a:endParaRPr>
          </a:p>
        </p:txBody>
      </p:sp>
      <p:sp>
        <p:nvSpPr>
          <p:cNvPr id="60421" name="Text Box 7"/>
          <p:cNvSpPr txBox="1">
            <a:spLocks noChangeArrowheads="1"/>
          </p:cNvSpPr>
          <p:nvPr/>
        </p:nvSpPr>
        <p:spPr bwMode="auto">
          <a:xfrm>
            <a:off x="679450" y="6375400"/>
            <a:ext cx="322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ea typeface="MS PGothic" pitchFamily="34" charset="-128"/>
              </a:rPr>
              <a:t>Gourlay DL et al. </a:t>
            </a:r>
            <a:r>
              <a:rPr lang="en-US" altLang="en-US" sz="1800" i="1" dirty="0">
                <a:solidFill>
                  <a:srgbClr val="000000"/>
                </a:solidFill>
                <a:ea typeface="MS PGothic" pitchFamily="34" charset="-128"/>
              </a:rPr>
              <a:t>Pain Med </a:t>
            </a:r>
            <a:r>
              <a:rPr lang="en-US" altLang="en-US" sz="1800" dirty="0">
                <a:solidFill>
                  <a:srgbClr val="000000"/>
                </a:solidFill>
                <a:ea typeface="MS PGothic" pitchFamily="34" charset="-128"/>
              </a:rPr>
              <a:t>2005</a:t>
            </a:r>
          </a:p>
        </p:txBody>
      </p:sp>
      <p:sp>
        <p:nvSpPr>
          <p:cNvPr id="178181" name="Rectangle 8"/>
          <p:cNvSpPr>
            <a:spLocks noChangeArrowheads="1"/>
          </p:cNvSpPr>
          <p:nvPr/>
        </p:nvSpPr>
        <p:spPr bwMode="auto">
          <a:xfrm>
            <a:off x="0" y="0"/>
            <a:ext cx="12192000" cy="1687286"/>
          </a:xfrm>
          <a:prstGeom prst="rect">
            <a:avLst/>
          </a:prstGeom>
          <a:solidFill>
            <a:srgbClr val="214A5B"/>
          </a:solidFill>
          <a:ln w="38100">
            <a:noFill/>
            <a:miter lim="800000"/>
            <a:headEnd/>
            <a:tailEnd/>
          </a:ln>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fontAlgn="base">
              <a:spcBef>
                <a:spcPct val="0"/>
              </a:spcBef>
              <a:spcAft>
                <a:spcPct val="0"/>
              </a:spcAft>
              <a:defRPr/>
            </a:pPr>
            <a:r>
              <a:rPr lang="en-US" altLang="ja-JP" sz="4000" b="1" dirty="0">
                <a:solidFill>
                  <a:srgbClr val="FFFFFF"/>
                </a:solidFill>
                <a:effectLst>
                  <a:outerShdw blurRad="38100" dist="38100" dir="2700000" algn="tl">
                    <a:srgbClr val="000000"/>
                  </a:outerShdw>
                </a:effectLst>
              </a:rPr>
              <a:t>Using </a:t>
            </a:r>
            <a:r>
              <a:rPr lang="ja-JP" altLang="en-US" sz="4000" b="1" dirty="0">
                <a:solidFill>
                  <a:srgbClr val="FFFFFF"/>
                </a:solidFill>
                <a:effectLst>
                  <a:outerShdw blurRad="38100" dist="38100" dir="2700000" algn="tl">
                    <a:srgbClr val="000000"/>
                  </a:outerShdw>
                </a:effectLst>
              </a:rPr>
              <a:t>“</a:t>
            </a:r>
            <a:r>
              <a:rPr lang="en-US" altLang="ja-JP" sz="4000" b="1" dirty="0">
                <a:solidFill>
                  <a:srgbClr val="FFFFFF"/>
                </a:solidFill>
                <a:effectLst>
                  <a:outerShdw blurRad="38100" dist="38100" dir="2700000" algn="tl">
                    <a:srgbClr val="000000"/>
                  </a:outerShdw>
                </a:effectLst>
              </a:rPr>
              <a:t>Universal Precautions</a:t>
            </a:r>
            <a:r>
              <a:rPr lang="ja-JP" altLang="en-US" sz="4000" b="1" dirty="0">
                <a:solidFill>
                  <a:srgbClr val="FFFFFF"/>
                </a:solidFill>
                <a:effectLst>
                  <a:outerShdw blurRad="38100" dist="38100" dir="2700000" algn="tl">
                    <a:srgbClr val="000000"/>
                  </a:outerShdw>
                </a:effectLst>
              </a:rPr>
              <a:t>”</a:t>
            </a:r>
            <a:r>
              <a:rPr lang="en-US" altLang="ja-JP" sz="4000" b="1" dirty="0">
                <a:solidFill>
                  <a:srgbClr val="FFFFFF"/>
                </a:solidFill>
                <a:effectLst>
                  <a:outerShdw blurRad="38100" dist="38100" dir="2700000" algn="tl">
                    <a:srgbClr val="000000"/>
                  </a:outerShdw>
                </a:effectLst>
              </a:rPr>
              <a:t> </a:t>
            </a:r>
          </a:p>
          <a:p>
            <a:pPr algn="ctr" fontAlgn="base">
              <a:spcBef>
                <a:spcPct val="0"/>
              </a:spcBef>
              <a:spcAft>
                <a:spcPct val="0"/>
              </a:spcAft>
              <a:defRPr/>
            </a:pPr>
            <a:r>
              <a:rPr lang="en-US" altLang="ja-JP" sz="4000" b="1" dirty="0">
                <a:solidFill>
                  <a:srgbClr val="FFFFFF"/>
                </a:solidFill>
                <a:effectLst>
                  <a:outerShdw blurRad="38100" dist="38100" dir="2700000" algn="tl">
                    <a:srgbClr val="000000"/>
                  </a:outerShdw>
                </a:effectLst>
              </a:rPr>
              <a:t>when Prescribing Opioids</a:t>
            </a:r>
          </a:p>
          <a:p>
            <a:pPr algn="ctr" fontAlgn="base">
              <a:spcBef>
                <a:spcPct val="0"/>
              </a:spcBef>
              <a:spcAft>
                <a:spcPct val="0"/>
              </a:spcAft>
              <a:defRPr/>
            </a:pPr>
            <a:r>
              <a:rPr lang="en-US" altLang="en-US" dirty="0">
                <a:solidFill>
                  <a:srgbClr val="FFFFFF"/>
                </a:solidFill>
                <a:effectLst>
                  <a:outerShdw blurRad="38100" dist="38100" dir="2700000" algn="tl">
                    <a:srgbClr val="000000">
                      <a:alpha val="43137"/>
                    </a:srgbClr>
                  </a:outerShdw>
                </a:effectLst>
              </a:rPr>
              <a:t>(not evidence-based but has become </a:t>
            </a:r>
            <a:r>
              <a:rPr lang="ja-JP" altLang="en-US" dirty="0">
                <a:solidFill>
                  <a:srgbClr val="FFFFFF"/>
                </a:solidFill>
                <a:effectLst>
                  <a:outerShdw blurRad="38100" dist="38100" dir="2700000" algn="tl">
                    <a:srgbClr val="000000">
                      <a:alpha val="43137"/>
                    </a:srgbClr>
                  </a:outerShdw>
                </a:effectLst>
              </a:rPr>
              <a:t>“</a:t>
            </a:r>
            <a:r>
              <a:rPr lang="en-US" altLang="ja-JP" dirty="0">
                <a:solidFill>
                  <a:srgbClr val="FFFFFF"/>
                </a:solidFill>
                <a:effectLst>
                  <a:outerShdw blurRad="38100" dist="38100" dir="2700000" algn="tl">
                    <a:srgbClr val="000000">
                      <a:alpha val="43137"/>
                    </a:srgbClr>
                  </a:outerShdw>
                </a:effectLst>
              </a:rPr>
              <a:t>standard</a:t>
            </a:r>
            <a:r>
              <a:rPr lang="ja-JP" altLang="en-US" dirty="0">
                <a:solidFill>
                  <a:srgbClr val="FFFFFF"/>
                </a:solidFill>
                <a:effectLst>
                  <a:outerShdw blurRad="38100" dist="38100" dir="2700000" algn="tl">
                    <a:srgbClr val="000000">
                      <a:alpha val="43137"/>
                    </a:srgbClr>
                  </a:outerShdw>
                </a:effectLst>
              </a:rPr>
              <a:t>”</a:t>
            </a:r>
            <a:r>
              <a:rPr lang="en-US" altLang="ja-JP" dirty="0">
                <a:solidFill>
                  <a:srgbClr val="FFFFFF"/>
                </a:solidFill>
                <a:effectLst>
                  <a:outerShdw blurRad="38100" dist="38100" dir="2700000" algn="tl">
                    <a:srgbClr val="000000">
                      <a:alpha val="43137"/>
                    </a:srgbClr>
                  </a:outerShdw>
                </a:effectLst>
              </a:rPr>
              <a:t> of care)</a:t>
            </a:r>
            <a:endParaRPr lang="en-US" altLang="en-US"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1666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6018">
                                            <p:txEl>
                                              <p:pRg st="0" end="0"/>
                                            </p:txEl>
                                          </p:spTgt>
                                        </p:tgtEl>
                                        <p:attrNameLst>
                                          <p:attrName>style.visibility</p:attrName>
                                        </p:attrNameLst>
                                      </p:cBhvr>
                                      <p:to>
                                        <p:strVal val="visible"/>
                                      </p:to>
                                    </p:set>
                                    <p:animEffect transition="in" filter="fade">
                                      <p:cBhvr>
                                        <p:cTn id="7" dur="500"/>
                                        <p:tgtEl>
                                          <p:spTgt spid="860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6018">
                                            <p:txEl>
                                              <p:pRg st="1" end="1"/>
                                            </p:txEl>
                                          </p:spTgt>
                                        </p:tgtEl>
                                        <p:attrNameLst>
                                          <p:attrName>style.visibility</p:attrName>
                                        </p:attrNameLst>
                                      </p:cBhvr>
                                      <p:to>
                                        <p:strVal val="visible"/>
                                      </p:to>
                                    </p:set>
                                    <p:animEffect transition="in" filter="fade">
                                      <p:cBhvr>
                                        <p:cTn id="10" dur="500"/>
                                        <p:tgtEl>
                                          <p:spTgt spid="8601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6018">
                                            <p:txEl>
                                              <p:pRg st="2" end="2"/>
                                            </p:txEl>
                                          </p:spTgt>
                                        </p:tgtEl>
                                        <p:attrNameLst>
                                          <p:attrName>style.visibility</p:attrName>
                                        </p:attrNameLst>
                                      </p:cBhvr>
                                      <p:to>
                                        <p:strVal val="visible"/>
                                      </p:to>
                                    </p:set>
                                    <p:animEffect transition="in" filter="fade">
                                      <p:cBhvr>
                                        <p:cTn id="13" dur="500"/>
                                        <p:tgtEl>
                                          <p:spTgt spid="8601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6018">
                                            <p:txEl>
                                              <p:pRg st="3" end="3"/>
                                            </p:txEl>
                                          </p:spTgt>
                                        </p:tgtEl>
                                        <p:attrNameLst>
                                          <p:attrName>style.visibility</p:attrName>
                                        </p:attrNameLst>
                                      </p:cBhvr>
                                      <p:to>
                                        <p:strVal val="visible"/>
                                      </p:to>
                                    </p:set>
                                    <p:animEffect transition="in" filter="fade">
                                      <p:cBhvr>
                                        <p:cTn id="16" dur="500"/>
                                        <p:tgtEl>
                                          <p:spTgt spid="86018">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86018">
                                            <p:txEl>
                                              <p:pRg st="4" end="4"/>
                                            </p:txEl>
                                          </p:spTgt>
                                        </p:tgtEl>
                                        <p:attrNameLst>
                                          <p:attrName>style.visibility</p:attrName>
                                        </p:attrNameLst>
                                      </p:cBhvr>
                                      <p:to>
                                        <p:strVal val="visible"/>
                                      </p:to>
                                    </p:set>
                                    <p:animEffect transition="in" filter="fade">
                                      <p:cBhvr>
                                        <p:cTn id="21" dur="500"/>
                                        <p:tgtEl>
                                          <p:spTgt spid="86018">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6018">
                                            <p:txEl>
                                              <p:pRg st="5" end="5"/>
                                            </p:txEl>
                                          </p:spTgt>
                                        </p:tgtEl>
                                        <p:attrNameLst>
                                          <p:attrName>style.visibility</p:attrName>
                                        </p:attrNameLst>
                                      </p:cBhvr>
                                      <p:to>
                                        <p:strVal val="visible"/>
                                      </p:to>
                                    </p:set>
                                    <p:animEffect transition="in" filter="fade">
                                      <p:cBhvr>
                                        <p:cTn id="24" dur="500"/>
                                        <p:tgtEl>
                                          <p:spTgt spid="86018">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6018">
                                            <p:txEl>
                                              <p:pRg st="6" end="6"/>
                                            </p:txEl>
                                          </p:spTgt>
                                        </p:tgtEl>
                                        <p:attrNameLst>
                                          <p:attrName>style.visibility</p:attrName>
                                        </p:attrNameLst>
                                      </p:cBhvr>
                                      <p:to>
                                        <p:strVal val="visible"/>
                                      </p:to>
                                    </p:set>
                                    <p:animEffect transition="in" filter="fade">
                                      <p:cBhvr>
                                        <p:cTn id="27" dur="500"/>
                                        <p:tgtEl>
                                          <p:spTgt spid="86018">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6018">
                                            <p:txEl>
                                              <p:pRg st="7" end="7"/>
                                            </p:txEl>
                                          </p:spTgt>
                                        </p:tgtEl>
                                        <p:attrNameLst>
                                          <p:attrName>style.visibility</p:attrName>
                                        </p:attrNameLst>
                                      </p:cBhvr>
                                      <p:to>
                                        <p:strVal val="visible"/>
                                      </p:to>
                                    </p:set>
                                    <p:animEffect transition="in" filter="fade">
                                      <p:cBhvr>
                                        <p:cTn id="32" dur="500"/>
                                        <p:tgtEl>
                                          <p:spTgt spid="86018">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6018">
                                            <p:txEl>
                                              <p:pRg st="8" end="8"/>
                                            </p:txEl>
                                          </p:spTgt>
                                        </p:tgtEl>
                                        <p:attrNameLst>
                                          <p:attrName>style.visibility</p:attrName>
                                        </p:attrNameLst>
                                      </p:cBhvr>
                                      <p:to>
                                        <p:strVal val="visible"/>
                                      </p:to>
                                    </p:set>
                                    <p:animEffect transition="in" filter="fade">
                                      <p:cBhvr>
                                        <p:cTn id="35" dur="500"/>
                                        <p:tgtEl>
                                          <p:spTgt spid="86018">
                                            <p:txEl>
                                              <p:pRg st="8" end="8"/>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86018">
                                            <p:txEl>
                                              <p:pRg st="9" end="9"/>
                                            </p:txEl>
                                          </p:spTgt>
                                        </p:tgtEl>
                                        <p:attrNameLst>
                                          <p:attrName>style.visibility</p:attrName>
                                        </p:attrNameLst>
                                      </p:cBhvr>
                                      <p:to>
                                        <p:strVal val="visible"/>
                                      </p:to>
                                    </p:set>
                                    <p:animEffect transition="in" filter="fade">
                                      <p:cBhvr>
                                        <p:cTn id="40" dur="500"/>
                                        <p:tgtEl>
                                          <p:spTgt spid="86018">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6018">
                                            <p:txEl>
                                              <p:pRg st="10" end="10"/>
                                            </p:txEl>
                                          </p:spTgt>
                                        </p:tgtEl>
                                        <p:attrNameLst>
                                          <p:attrName>style.visibility</p:attrName>
                                        </p:attrNameLst>
                                      </p:cBhvr>
                                      <p:to>
                                        <p:strVal val="visible"/>
                                      </p:to>
                                    </p:set>
                                    <p:animEffect transition="in" filter="fade">
                                      <p:cBhvr>
                                        <p:cTn id="43" dur="500"/>
                                        <p:tgtEl>
                                          <p:spTgt spid="86018">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6018">
                                            <p:txEl>
                                              <p:pRg st="11" end="11"/>
                                            </p:txEl>
                                          </p:spTgt>
                                        </p:tgtEl>
                                        <p:attrNameLst>
                                          <p:attrName>style.visibility</p:attrName>
                                        </p:attrNameLst>
                                      </p:cBhvr>
                                      <p:to>
                                        <p:strVal val="visible"/>
                                      </p:to>
                                    </p:set>
                                    <p:animEffect transition="in" filter="fade">
                                      <p:cBhvr>
                                        <p:cTn id="46" dur="500"/>
                                        <p:tgtEl>
                                          <p:spTgt spid="8601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59665" y="1055010"/>
            <a:ext cx="7447520" cy="954107"/>
          </a:xfrm>
          <a:prstGeom prst="rect">
            <a:avLst/>
          </a:prstGeom>
          <a:noFill/>
        </p:spPr>
        <p:txBody>
          <a:bodyPr wrap="square">
            <a:spAutoFit/>
          </a:bodyPr>
          <a:lstStyle/>
          <a:p>
            <a:pPr marL="342900" lvl="1" indent="-342900" defTabSz="977900">
              <a:spcBef>
                <a:spcPct val="0"/>
              </a:spcBef>
              <a:buClr>
                <a:srgbClr val="7D9C91"/>
              </a:buClr>
              <a:buFont typeface="Calibri" panose="020F0502020204030204" pitchFamily="34" charset="0"/>
              <a:buChar char="–"/>
            </a:pPr>
            <a:r>
              <a:rPr lang="en-US" sz="2800" dirty="0">
                <a:solidFill>
                  <a:prstClr val="black"/>
                </a:solidFill>
                <a:latin typeface="Calibri" panose="020F0502020204030204" pitchFamily="34" charset="0"/>
              </a:rPr>
              <a:t>Evidence of therapeutic adherence</a:t>
            </a:r>
          </a:p>
          <a:p>
            <a:pPr marL="342900" lvl="1" indent="-342900" defTabSz="977900">
              <a:spcBef>
                <a:spcPct val="0"/>
              </a:spcBef>
              <a:buClr>
                <a:srgbClr val="7D9C91"/>
              </a:buClr>
              <a:buFont typeface="Calibri" panose="020F0502020204030204" pitchFamily="34" charset="0"/>
              <a:buChar char="–"/>
            </a:pPr>
            <a:r>
              <a:rPr lang="en-US" sz="2800" dirty="0">
                <a:solidFill>
                  <a:prstClr val="black"/>
                </a:solidFill>
                <a:latin typeface="Calibri" panose="020F0502020204030204" pitchFamily="34" charset="0"/>
              </a:rPr>
              <a:t>Evidence of use or non-use of illicit drugs</a:t>
            </a:r>
          </a:p>
        </p:txBody>
      </p:sp>
      <p:sp>
        <p:nvSpPr>
          <p:cNvPr id="2" name="Title 1"/>
          <p:cNvSpPr>
            <a:spLocks noGrp="1"/>
          </p:cNvSpPr>
          <p:nvPr>
            <p:ph type="title"/>
          </p:nvPr>
        </p:nvSpPr>
        <p:spPr>
          <a:xfrm>
            <a:off x="0" y="0"/>
            <a:ext cx="12192000" cy="979714"/>
          </a:xfrm>
          <a:solidFill>
            <a:srgbClr val="214A5B"/>
          </a:solidFill>
        </p:spPr>
        <p:txBody>
          <a:bodyPr/>
          <a:lstStyle/>
          <a:p>
            <a:r>
              <a:rPr lang="en-US" sz="4000" b="1" dirty="0">
                <a:solidFill>
                  <a:schemeClr val="bg1"/>
                </a:solidFill>
              </a:rPr>
              <a:t>Urine Drug Testing</a:t>
            </a:r>
          </a:p>
        </p:txBody>
      </p:sp>
      <p:sp>
        <p:nvSpPr>
          <p:cNvPr id="3" name="Content Placeholder 2"/>
          <p:cNvSpPr>
            <a:spLocks noGrp="1"/>
          </p:cNvSpPr>
          <p:nvPr>
            <p:ph idx="1"/>
          </p:nvPr>
        </p:nvSpPr>
        <p:spPr>
          <a:xfrm>
            <a:off x="604838" y="2328819"/>
            <a:ext cx="9144000" cy="3450592"/>
          </a:xfrm>
        </p:spPr>
        <p:txBody>
          <a:bodyPr/>
          <a:lstStyle/>
          <a:p>
            <a:pPr>
              <a:lnSpc>
                <a:spcPct val="100000"/>
              </a:lnSpc>
              <a:spcBef>
                <a:spcPts val="600"/>
              </a:spcBef>
              <a:spcAft>
                <a:spcPts val="0"/>
              </a:spcAft>
            </a:pPr>
            <a:r>
              <a:rPr lang="en-US" sz="2800" dirty="0"/>
              <a:t>Discuss urine drug testing openly with patient</a:t>
            </a:r>
          </a:p>
          <a:p>
            <a:pPr lvl="1">
              <a:lnSpc>
                <a:spcPct val="100000"/>
              </a:lnSpc>
              <a:spcBef>
                <a:spcPts val="600"/>
              </a:spcBef>
              <a:spcAft>
                <a:spcPts val="0"/>
              </a:spcAft>
              <a:buClr>
                <a:srgbClr val="7D9C91"/>
              </a:buClr>
            </a:pPr>
            <a:r>
              <a:rPr lang="en-US" sz="2400" dirty="0"/>
              <a:t>“If I send your urine right now, what will I find in it?”</a:t>
            </a:r>
          </a:p>
          <a:p>
            <a:pPr>
              <a:lnSpc>
                <a:spcPct val="100000"/>
              </a:lnSpc>
              <a:spcBef>
                <a:spcPts val="600"/>
              </a:spcBef>
              <a:spcAft>
                <a:spcPts val="0"/>
              </a:spcAft>
            </a:pPr>
            <a:r>
              <a:rPr lang="en-US" sz="2800" dirty="0"/>
              <a:t>Document time of last medication use</a:t>
            </a:r>
          </a:p>
          <a:p>
            <a:pPr>
              <a:lnSpc>
                <a:spcPct val="100000"/>
              </a:lnSpc>
              <a:spcBef>
                <a:spcPts val="600"/>
              </a:spcBef>
              <a:spcAft>
                <a:spcPts val="0"/>
              </a:spcAft>
            </a:pPr>
            <a:r>
              <a:rPr lang="en-US" sz="2800" dirty="0" smtClean="0"/>
              <a:t>One </a:t>
            </a:r>
            <a:r>
              <a:rPr lang="en-US" sz="2800" dirty="0"/>
              <a:t>medical data point to integrate with others</a:t>
            </a:r>
          </a:p>
          <a:p>
            <a:pPr lvl="1">
              <a:lnSpc>
                <a:spcPct val="100000"/>
              </a:lnSpc>
              <a:spcBef>
                <a:spcPts val="600"/>
              </a:spcBef>
              <a:spcAft>
                <a:spcPts val="0"/>
              </a:spcAft>
              <a:buClr>
                <a:srgbClr val="7D9C91"/>
              </a:buClr>
            </a:pPr>
            <a:r>
              <a:rPr lang="en-US" sz="2400" dirty="0"/>
              <a:t>Cannot discriminate elective use, addictive use and diversion </a:t>
            </a:r>
          </a:p>
          <a:p>
            <a:pPr>
              <a:lnSpc>
                <a:spcPct val="100000"/>
              </a:lnSpc>
              <a:spcBef>
                <a:spcPts val="600"/>
              </a:spcBef>
              <a:spcAft>
                <a:spcPts val="0"/>
              </a:spcAft>
            </a:pPr>
            <a:r>
              <a:rPr lang="en-US" sz="2800" dirty="0"/>
              <a:t>Small risk for mislabeling, other lab error</a:t>
            </a:r>
          </a:p>
          <a:p>
            <a:pPr>
              <a:lnSpc>
                <a:spcPct val="100000"/>
              </a:lnSpc>
              <a:spcBef>
                <a:spcPts val="600"/>
              </a:spcBef>
              <a:spcAft>
                <a:spcPts val="0"/>
              </a:spcAft>
            </a:pPr>
            <a:r>
              <a:rPr lang="en-US" sz="2800" dirty="0"/>
              <a:t>Dedicated deceivers can beat the system</a:t>
            </a:r>
          </a:p>
        </p:txBody>
      </p:sp>
      <p:sp>
        <p:nvSpPr>
          <p:cNvPr id="4" name="Freeform 3"/>
          <p:cNvSpPr/>
          <p:nvPr/>
        </p:nvSpPr>
        <p:spPr>
          <a:xfrm>
            <a:off x="741922" y="887706"/>
            <a:ext cx="2707158" cy="1288713"/>
          </a:xfrm>
          <a:custGeom>
            <a:avLst/>
            <a:gdLst>
              <a:gd name="connsiteX0" fmla="*/ 0 w 4944063"/>
              <a:gd name="connsiteY0" fmla="*/ 183743 h 1469945"/>
              <a:gd name="connsiteX1" fmla="*/ 4209091 w 4944063"/>
              <a:gd name="connsiteY1" fmla="*/ 183743 h 1469945"/>
              <a:gd name="connsiteX2" fmla="*/ 4209091 w 4944063"/>
              <a:gd name="connsiteY2" fmla="*/ 0 h 1469945"/>
              <a:gd name="connsiteX3" fmla="*/ 4944063 w 4944063"/>
              <a:gd name="connsiteY3" fmla="*/ 734973 h 1469945"/>
              <a:gd name="connsiteX4" fmla="*/ 4209091 w 4944063"/>
              <a:gd name="connsiteY4" fmla="*/ 1469945 h 1469945"/>
              <a:gd name="connsiteX5" fmla="*/ 4209091 w 4944063"/>
              <a:gd name="connsiteY5" fmla="*/ 1286202 h 1469945"/>
              <a:gd name="connsiteX6" fmla="*/ 0 w 4944063"/>
              <a:gd name="connsiteY6" fmla="*/ 1286202 h 1469945"/>
              <a:gd name="connsiteX7" fmla="*/ 0 w 4944063"/>
              <a:gd name="connsiteY7" fmla="*/ 183743 h 146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4063" h="1469945">
                <a:moveTo>
                  <a:pt x="0" y="183743"/>
                </a:moveTo>
                <a:lnTo>
                  <a:pt x="4209091" y="183743"/>
                </a:lnTo>
                <a:lnTo>
                  <a:pt x="4209091" y="0"/>
                </a:lnTo>
                <a:lnTo>
                  <a:pt x="4944063" y="734973"/>
                </a:lnTo>
                <a:lnTo>
                  <a:pt x="4209091" y="1469945"/>
                </a:lnTo>
                <a:lnTo>
                  <a:pt x="4209091" y="1286202"/>
                </a:lnTo>
                <a:lnTo>
                  <a:pt x="0" y="1286202"/>
                </a:lnTo>
                <a:lnTo>
                  <a:pt x="0" y="183743"/>
                </a:lnTo>
                <a:close/>
              </a:path>
            </a:pathLst>
          </a:custGeom>
          <a:solidFill>
            <a:srgbClr val="41695B"/>
          </a:solidFill>
          <a:ln>
            <a:noFill/>
          </a:ln>
          <a:effectLst>
            <a:outerShdw blurRad="50800" dist="38100" dir="8100000" algn="tr" rotWithShape="0">
              <a:prstClr val="black">
                <a:alpha val="40000"/>
              </a:prstClr>
            </a:outerShdw>
          </a:effectLst>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97713" rIns="565199" bIns="197713" numCol="1" spcCol="1270" anchor="ctr" anchorCtr="0">
            <a:noAutofit/>
          </a:bodyPr>
          <a:lstStyle/>
          <a:p>
            <a:pPr algn="r" defTabSz="1289050">
              <a:lnSpc>
                <a:spcPct val="80000"/>
              </a:lnSpc>
              <a:spcBef>
                <a:spcPct val="0"/>
              </a:spcBef>
            </a:pPr>
            <a:r>
              <a:rPr lang="en-US" sz="2400" b="1" dirty="0">
                <a:solidFill>
                  <a:prstClr val="white"/>
                </a:solidFill>
                <a:effectLst>
                  <a:outerShdw blurRad="38100" dist="38100" dir="2700000" algn="tl">
                    <a:srgbClr val="000000">
                      <a:alpha val="43137"/>
                    </a:srgbClr>
                  </a:outerShdw>
                </a:effectLst>
                <a:latin typeface="Calibri" panose="020F0502020204030204" pitchFamily="34" charset="0"/>
              </a:rPr>
              <a:t>Objective information that can provide: </a:t>
            </a:r>
          </a:p>
        </p:txBody>
      </p:sp>
      <p:sp>
        <p:nvSpPr>
          <p:cNvPr id="6" name="Text Box 4"/>
          <p:cNvSpPr txBox="1">
            <a:spLocks noChangeArrowheads="1"/>
          </p:cNvSpPr>
          <p:nvPr/>
        </p:nvSpPr>
        <p:spPr bwMode="auto">
          <a:xfrm>
            <a:off x="7151914" y="6018655"/>
            <a:ext cx="4542254" cy="77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marL="342900" indent="-342900" eaLnBrk="0" hangingPunct="0">
              <a:defRPr>
                <a:solidFill>
                  <a:schemeClr val="tx1"/>
                </a:solidFill>
                <a:latin typeface="Calibri" pitchFamily="34" charset="0"/>
                <a:cs typeface="Arial" charset="0"/>
              </a:defRPr>
            </a:lvl1pPr>
            <a:lvl2pPr marL="119063" indent="-4763"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a:lnSpc>
                <a:spcPct val="90000"/>
              </a:lnSpc>
            </a:pPr>
            <a:r>
              <a:rPr lang="en-US" sz="1600" dirty="0">
                <a:solidFill>
                  <a:prstClr val="black"/>
                </a:solidFill>
                <a:ea typeface="ＭＳ Ｐゴシック" pitchFamily="34" charset="-128"/>
                <a:cs typeface="Arial" pitchFamily="34" charset="0"/>
              </a:rPr>
              <a:t>Argoff CE, Alford DP, Fudin J et al. </a:t>
            </a:r>
            <a:r>
              <a:rPr lang="en-US" sz="1600" i="1" dirty="0">
                <a:solidFill>
                  <a:prstClr val="black"/>
                </a:solidFill>
                <a:ea typeface="ＭＳ Ｐゴシック" pitchFamily="34" charset="-128"/>
                <a:cs typeface="Arial" pitchFamily="34" charset="0"/>
              </a:rPr>
              <a:t>Pain Med. </a:t>
            </a:r>
            <a:r>
              <a:rPr lang="en-US" sz="1600" dirty="0" smtClean="0">
                <a:solidFill>
                  <a:prstClr val="black"/>
                </a:solidFill>
                <a:ea typeface="ＭＳ Ｐゴシック" pitchFamily="34" charset="-128"/>
                <a:cs typeface="Arial" pitchFamily="34" charset="0"/>
              </a:rPr>
              <a:t>2018</a:t>
            </a:r>
          </a:p>
          <a:p>
            <a:pPr lvl="1">
              <a:lnSpc>
                <a:spcPct val="90000"/>
              </a:lnSpc>
            </a:pPr>
            <a:r>
              <a:rPr lang="en-US" sz="1600" dirty="0" err="1" smtClean="0">
                <a:solidFill>
                  <a:prstClr val="black"/>
                </a:solidFill>
                <a:ea typeface="ＭＳ Ｐゴシック" pitchFamily="34" charset="-128"/>
                <a:cs typeface="Arial" pitchFamily="34" charset="0"/>
              </a:rPr>
              <a:t>Nagpal</a:t>
            </a:r>
            <a:r>
              <a:rPr lang="en-US" sz="1600" dirty="0" smtClean="0">
                <a:solidFill>
                  <a:prstClr val="black"/>
                </a:solidFill>
                <a:ea typeface="ＭＳ Ｐゴシック" pitchFamily="34" charset="-128"/>
                <a:cs typeface="Arial" pitchFamily="34" charset="0"/>
              </a:rPr>
              <a:t> G et al. </a:t>
            </a:r>
            <a:r>
              <a:rPr lang="en-US" sz="1600" i="1" dirty="0" smtClean="0">
                <a:solidFill>
                  <a:prstClr val="black"/>
                </a:solidFill>
                <a:ea typeface="ＭＳ Ｐゴシック" pitchFamily="34" charset="-128"/>
                <a:cs typeface="Arial" pitchFamily="34" charset="0"/>
              </a:rPr>
              <a:t>JAMA.</a:t>
            </a:r>
            <a:r>
              <a:rPr lang="en-US" sz="1600" dirty="0" smtClean="0">
                <a:solidFill>
                  <a:prstClr val="black"/>
                </a:solidFill>
                <a:ea typeface="ＭＳ Ｐゴシック" pitchFamily="34" charset="-128"/>
                <a:cs typeface="Arial" pitchFamily="34" charset="0"/>
              </a:rPr>
              <a:t> 2017</a:t>
            </a:r>
            <a:endParaRPr lang="en-US" sz="1600" dirty="0">
              <a:solidFill>
                <a:prstClr val="black"/>
              </a:solidFill>
              <a:ea typeface="ＭＳ Ｐゴシック" pitchFamily="34" charset="-128"/>
              <a:cs typeface="Arial" pitchFamily="34" charset="0"/>
            </a:endParaRPr>
          </a:p>
          <a:p>
            <a:pPr lvl="1">
              <a:lnSpc>
                <a:spcPct val="90000"/>
              </a:lnSpc>
            </a:pPr>
            <a:r>
              <a:rPr lang="en-US" sz="1600" dirty="0">
                <a:solidFill>
                  <a:prstClr val="black"/>
                </a:solidFill>
                <a:ea typeface="ＭＳ Ｐゴシック" pitchFamily="34" charset="-128"/>
                <a:cs typeface="Arial" pitchFamily="34" charset="0"/>
              </a:rPr>
              <a:t>Christo PJ, et al. </a:t>
            </a:r>
            <a:r>
              <a:rPr lang="en-US" sz="1600" i="1" dirty="0">
                <a:solidFill>
                  <a:prstClr val="black"/>
                </a:solidFill>
                <a:ea typeface="ＭＳ Ｐゴシック" pitchFamily="34" charset="-128"/>
                <a:cs typeface="Arial" pitchFamily="34" charset="0"/>
              </a:rPr>
              <a:t>Pain Physician. </a:t>
            </a:r>
            <a:r>
              <a:rPr lang="en-US" sz="1600" dirty="0" smtClean="0">
                <a:solidFill>
                  <a:prstClr val="black"/>
                </a:solidFill>
                <a:ea typeface="ＭＳ Ｐゴシック" pitchFamily="34" charset="-128"/>
                <a:cs typeface="Arial" pitchFamily="34" charset="0"/>
              </a:rPr>
              <a:t>2011</a:t>
            </a:r>
            <a:endParaRPr lang="en-US" sz="1600" dirty="0">
              <a:solidFill>
                <a:prstClr val="black"/>
              </a:solidFill>
              <a:ea typeface="ＭＳ Ｐゴシック" pitchFamily="34" charset="-128"/>
              <a:cs typeface="Arial" pitchFamily="34" charset="0"/>
            </a:endParaRPr>
          </a:p>
        </p:txBody>
      </p:sp>
      <p:grpSp>
        <p:nvGrpSpPr>
          <p:cNvPr id="5" name="Group 4"/>
          <p:cNvGrpSpPr/>
          <p:nvPr/>
        </p:nvGrpSpPr>
        <p:grpSpPr>
          <a:xfrm>
            <a:off x="9645998" y="2715388"/>
            <a:ext cx="1828800" cy="1752930"/>
            <a:chOff x="9604160" y="2917281"/>
            <a:chExt cx="1828800" cy="1752930"/>
          </a:xfrm>
        </p:grpSpPr>
        <p:pic>
          <p:nvPicPr>
            <p:cNvPr id="9" name="Picture 2" descr="Image result for urine drug testing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160" y="3032338"/>
              <a:ext cx="1503364" cy="150336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9604160" y="2917281"/>
              <a:ext cx="1828800" cy="1752930"/>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grpSp>
    </p:spTree>
    <p:extLst>
      <p:ext uri="{BB962C8B-B14F-4D97-AF65-F5344CB8AC3E}">
        <p14:creationId xmlns:p14="http://schemas.microsoft.com/office/powerpoint/2010/main" val="313586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537" y="1157274"/>
            <a:ext cx="11303006" cy="4525963"/>
          </a:xfrm>
        </p:spPr>
        <p:txBody>
          <a:bodyPr/>
          <a:lstStyle/>
          <a:p>
            <a:pPr>
              <a:lnSpc>
                <a:spcPct val="100000"/>
              </a:lnSpc>
              <a:spcBef>
                <a:spcPts val="600"/>
              </a:spcBef>
              <a:spcAft>
                <a:spcPts val="0"/>
              </a:spcAft>
            </a:pPr>
            <a:r>
              <a:rPr lang="en-US" sz="2800" b="1" dirty="0"/>
              <a:t>Urine drug screens </a:t>
            </a:r>
            <a:r>
              <a:rPr lang="en-US" sz="2800" dirty="0"/>
              <a:t>are usually immunoassays</a:t>
            </a:r>
          </a:p>
          <a:p>
            <a:pPr lvl="1">
              <a:lnSpc>
                <a:spcPct val="100000"/>
              </a:lnSpc>
              <a:spcBef>
                <a:spcPts val="600"/>
              </a:spcBef>
              <a:spcAft>
                <a:spcPts val="0"/>
              </a:spcAft>
              <a:buClr>
                <a:srgbClr val="7D9C91"/>
              </a:buClr>
            </a:pPr>
            <a:r>
              <a:rPr lang="en-US" sz="2400" dirty="0"/>
              <a:t>Can be done at point of care or in a lab</a:t>
            </a:r>
          </a:p>
          <a:p>
            <a:pPr lvl="1">
              <a:lnSpc>
                <a:spcPct val="100000"/>
              </a:lnSpc>
              <a:spcBef>
                <a:spcPts val="600"/>
              </a:spcBef>
              <a:spcAft>
                <a:spcPts val="0"/>
              </a:spcAft>
              <a:buClr>
                <a:srgbClr val="7D9C91"/>
              </a:buClr>
            </a:pPr>
            <a:r>
              <a:rPr lang="en-US" sz="2400" dirty="0" smtClean="0"/>
              <a:t>Risk </a:t>
            </a:r>
            <a:r>
              <a:rPr lang="en-US" sz="2400" dirty="0"/>
              <a:t>of false negatives due to cut offs</a:t>
            </a:r>
          </a:p>
          <a:p>
            <a:pPr lvl="1">
              <a:lnSpc>
                <a:spcPct val="100000"/>
              </a:lnSpc>
              <a:spcBef>
                <a:spcPts val="600"/>
              </a:spcBef>
              <a:spcAft>
                <a:spcPts val="0"/>
              </a:spcAft>
              <a:buClr>
                <a:srgbClr val="7D9C91"/>
              </a:buClr>
            </a:pPr>
            <a:r>
              <a:rPr lang="en-US" sz="2400" dirty="0"/>
              <a:t>Risk of false positives due to cross reactions</a:t>
            </a:r>
          </a:p>
          <a:p>
            <a:pPr>
              <a:lnSpc>
                <a:spcPct val="100000"/>
              </a:lnSpc>
              <a:spcBef>
                <a:spcPts val="600"/>
              </a:spcBef>
              <a:spcAft>
                <a:spcPts val="0"/>
              </a:spcAft>
            </a:pPr>
            <a:r>
              <a:rPr lang="en-US" sz="2800" b="1" dirty="0"/>
              <a:t>Unexpected findings can be verified with definitive </a:t>
            </a:r>
            <a:r>
              <a:rPr lang="en-US" sz="2800" b="1" dirty="0" smtClean="0"/>
              <a:t>testing </a:t>
            </a:r>
            <a:r>
              <a:rPr lang="en-US" sz="2800" dirty="0"/>
              <a:t>using Gas Chromatography (GC) or Liquid Chromatography  </a:t>
            </a:r>
            <a:r>
              <a:rPr lang="en-US" sz="2800" dirty="0" smtClean="0"/>
              <a:t>(</a:t>
            </a:r>
            <a:r>
              <a:rPr lang="en-US" sz="2800" dirty="0"/>
              <a:t>LC) and Mass Spectroscopy (MS)</a:t>
            </a:r>
          </a:p>
          <a:p>
            <a:pPr>
              <a:lnSpc>
                <a:spcPct val="100000"/>
              </a:lnSpc>
              <a:spcBef>
                <a:spcPts val="600"/>
              </a:spcBef>
              <a:spcAft>
                <a:spcPts val="0"/>
              </a:spcAft>
            </a:pPr>
            <a:r>
              <a:rPr lang="en-US" b="1" dirty="0">
                <a:solidFill>
                  <a:srgbClr val="C00000"/>
                </a:solidFill>
              </a:rPr>
              <a:t>Identify a toxicologist/clinical pathologist for questions  </a:t>
            </a:r>
            <a:r>
              <a:rPr lang="en-US" b="1" dirty="0" smtClean="0">
                <a:solidFill>
                  <a:srgbClr val="C00000"/>
                </a:solidFill>
              </a:rPr>
              <a:t>regarding </a:t>
            </a:r>
            <a:r>
              <a:rPr lang="en-US" b="1" dirty="0">
                <a:solidFill>
                  <a:srgbClr val="C00000"/>
                </a:solidFill>
              </a:rPr>
              <a:t>unexpected </a:t>
            </a:r>
            <a:r>
              <a:rPr lang="en-US" b="1" dirty="0" smtClean="0">
                <a:solidFill>
                  <a:srgbClr val="C00000"/>
                </a:solidFill>
              </a:rPr>
              <a:t>results</a:t>
            </a:r>
            <a:endParaRPr lang="en-US" dirty="0"/>
          </a:p>
          <a:p>
            <a:endParaRPr lang="en-US" dirty="0"/>
          </a:p>
        </p:txBody>
      </p:sp>
      <p:sp>
        <p:nvSpPr>
          <p:cNvPr id="4" name="Text Box 2"/>
          <p:cNvSpPr txBox="1">
            <a:spLocks noChangeArrowheads="1"/>
          </p:cNvSpPr>
          <p:nvPr/>
        </p:nvSpPr>
        <p:spPr bwMode="auto">
          <a:xfrm>
            <a:off x="612704" y="6236713"/>
            <a:ext cx="62167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r>
              <a:rPr lang="en-US" sz="1600" dirty="0">
                <a:solidFill>
                  <a:prstClr val="black"/>
                </a:solidFill>
                <a:ea typeface="ＭＳ Ｐゴシック" pitchFamily="34" charset="-128"/>
                <a:cs typeface="Arial" pitchFamily="34" charset="0"/>
              </a:rPr>
              <a:t>Argoff CE, Alford DP, Fudin J et al. </a:t>
            </a:r>
            <a:r>
              <a:rPr lang="en-US" sz="1600" i="1" dirty="0">
                <a:solidFill>
                  <a:prstClr val="black"/>
                </a:solidFill>
                <a:ea typeface="ＭＳ Ｐゴシック" pitchFamily="34" charset="-128"/>
                <a:cs typeface="Arial" pitchFamily="34" charset="0"/>
              </a:rPr>
              <a:t>Pain Med. </a:t>
            </a:r>
            <a:r>
              <a:rPr lang="en-US" sz="1600" dirty="0" smtClean="0">
                <a:solidFill>
                  <a:prstClr val="black"/>
                </a:solidFill>
                <a:ea typeface="ＭＳ Ｐゴシック" pitchFamily="34" charset="-128"/>
                <a:cs typeface="Arial" pitchFamily="34" charset="0"/>
              </a:rPr>
              <a:t>2018</a:t>
            </a:r>
            <a:endParaRPr lang="en-US" sz="1600" dirty="0">
              <a:solidFill>
                <a:prstClr val="black"/>
              </a:solidFill>
              <a:ea typeface="ＭＳ Ｐゴシック" pitchFamily="34" charset="-128"/>
              <a:cs typeface="Arial" pitchFamily="34" charset="0"/>
            </a:endParaRPr>
          </a:p>
          <a:p>
            <a:r>
              <a:rPr lang="en-US" sz="1600" dirty="0" err="1">
                <a:solidFill>
                  <a:prstClr val="black"/>
                </a:solidFill>
                <a:cs typeface="Arial" pitchFamily="34" charset="0"/>
              </a:rPr>
              <a:t>Reisfield</a:t>
            </a:r>
            <a:r>
              <a:rPr lang="en-US" sz="1600" dirty="0">
                <a:solidFill>
                  <a:prstClr val="black"/>
                </a:solidFill>
                <a:cs typeface="Arial" pitchFamily="34" charset="0"/>
              </a:rPr>
              <a:t> GM, et al. </a:t>
            </a:r>
            <a:r>
              <a:rPr lang="en-US" sz="1600" i="1" dirty="0">
                <a:solidFill>
                  <a:prstClr val="black"/>
                </a:solidFill>
                <a:cs typeface="Arial" pitchFamily="34" charset="0"/>
              </a:rPr>
              <a:t>Bioanalysis.</a:t>
            </a:r>
            <a:r>
              <a:rPr lang="en-US" sz="1600" dirty="0">
                <a:solidFill>
                  <a:prstClr val="black"/>
                </a:solidFill>
                <a:cs typeface="Arial" pitchFamily="34" charset="0"/>
              </a:rPr>
              <a:t> </a:t>
            </a:r>
            <a:r>
              <a:rPr lang="en-US" sz="1600" dirty="0" smtClean="0">
                <a:solidFill>
                  <a:prstClr val="black"/>
                </a:solidFill>
                <a:cs typeface="Arial" pitchFamily="34" charset="0"/>
              </a:rPr>
              <a:t>2009</a:t>
            </a:r>
            <a:endParaRPr lang="en-US" sz="1600" dirty="0">
              <a:solidFill>
                <a:prstClr val="black"/>
              </a:solidFill>
              <a:cs typeface="Arial" pitchFamily="34" charset="0"/>
            </a:endParaRPr>
          </a:p>
        </p:txBody>
      </p:sp>
      <p:sp>
        <p:nvSpPr>
          <p:cNvPr id="9" name="Title 1"/>
          <p:cNvSpPr>
            <a:spLocks noGrp="1"/>
          </p:cNvSpPr>
          <p:nvPr>
            <p:ph type="title"/>
          </p:nvPr>
        </p:nvSpPr>
        <p:spPr>
          <a:xfrm>
            <a:off x="0" y="0"/>
            <a:ext cx="12192000" cy="979714"/>
          </a:xfrm>
          <a:solidFill>
            <a:srgbClr val="214A5B"/>
          </a:solidFill>
        </p:spPr>
        <p:txBody>
          <a:bodyPr/>
          <a:lstStyle/>
          <a:p>
            <a:r>
              <a:rPr lang="en-US" sz="4000" b="1" dirty="0">
                <a:solidFill>
                  <a:schemeClr val="bg1"/>
                </a:solidFill>
              </a:rPr>
              <a:t>Urine Drug Testing</a:t>
            </a:r>
          </a:p>
        </p:txBody>
      </p:sp>
    </p:spTree>
    <p:extLst>
      <p:ext uri="{BB962C8B-B14F-4D97-AF65-F5344CB8AC3E}">
        <p14:creationId xmlns:p14="http://schemas.microsoft.com/office/powerpoint/2010/main" val="25788794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405" y="1195532"/>
            <a:ext cx="10972800" cy="5063753"/>
          </a:xfrm>
        </p:spPr>
        <p:txBody>
          <a:bodyPr/>
          <a:lstStyle/>
          <a:p>
            <a:pPr>
              <a:lnSpc>
                <a:spcPct val="100000"/>
              </a:lnSpc>
              <a:spcBef>
                <a:spcPts val="600"/>
              </a:spcBef>
              <a:spcAft>
                <a:spcPts val="0"/>
              </a:spcAft>
            </a:pPr>
            <a:r>
              <a:rPr lang="en-US" b="1" dirty="0"/>
              <a:t>GC-MS or LC-MS </a:t>
            </a:r>
            <a:r>
              <a:rPr lang="en-US" b="1" dirty="0" smtClean="0"/>
              <a:t>definitive/confirmation </a:t>
            </a:r>
            <a:r>
              <a:rPr lang="en-US" b="1" dirty="0"/>
              <a:t>testing</a:t>
            </a:r>
          </a:p>
          <a:p>
            <a:pPr lvl="1">
              <a:lnSpc>
                <a:spcPct val="100000"/>
              </a:lnSpc>
              <a:spcBef>
                <a:spcPts val="600"/>
              </a:spcBef>
              <a:spcAft>
                <a:spcPts val="0"/>
              </a:spcAft>
            </a:pPr>
            <a:r>
              <a:rPr lang="en-US" dirty="0"/>
              <a:t>Identifies specific molecules </a:t>
            </a:r>
          </a:p>
          <a:p>
            <a:pPr lvl="2">
              <a:lnSpc>
                <a:spcPct val="100000"/>
              </a:lnSpc>
              <a:spcBef>
                <a:spcPts val="600"/>
              </a:spcBef>
              <a:spcAft>
                <a:spcPts val="0"/>
              </a:spcAft>
            </a:pPr>
            <a:r>
              <a:rPr lang="en-US" dirty="0"/>
              <a:t>Sensitive and specific but more expensive</a:t>
            </a:r>
          </a:p>
          <a:p>
            <a:pPr lvl="1">
              <a:lnSpc>
                <a:spcPct val="100000"/>
              </a:lnSpc>
              <a:spcBef>
                <a:spcPts val="600"/>
              </a:spcBef>
              <a:spcAft>
                <a:spcPts val="0"/>
              </a:spcAft>
            </a:pPr>
            <a:r>
              <a:rPr lang="en-US" dirty="0"/>
              <a:t>Measurement of urine drug levels is </a:t>
            </a:r>
            <a:r>
              <a:rPr lang="en-US" b="1" dirty="0"/>
              <a:t>not</a:t>
            </a:r>
            <a:r>
              <a:rPr lang="en-US" dirty="0"/>
              <a:t> a valid method of determining </a:t>
            </a:r>
            <a:r>
              <a:rPr lang="en-US" dirty="0" smtClean="0"/>
              <a:t>the </a:t>
            </a:r>
            <a:r>
              <a:rPr lang="en-US" dirty="0"/>
              <a:t>amount of opioid ingested</a:t>
            </a:r>
          </a:p>
          <a:p>
            <a:pPr>
              <a:lnSpc>
                <a:spcPct val="100000"/>
              </a:lnSpc>
              <a:spcBef>
                <a:spcPts val="600"/>
              </a:spcBef>
              <a:spcAft>
                <a:spcPts val="0"/>
              </a:spcAft>
            </a:pPr>
            <a:r>
              <a:rPr lang="en-US" dirty="0"/>
              <a:t>Know opioid metabolism to interpret GC-MS or LC-MS results</a:t>
            </a:r>
          </a:p>
          <a:p>
            <a:pPr lvl="1">
              <a:lnSpc>
                <a:spcPct val="100000"/>
              </a:lnSpc>
              <a:spcBef>
                <a:spcPts val="600"/>
              </a:spcBef>
              <a:spcAft>
                <a:spcPts val="0"/>
              </a:spcAft>
            </a:pPr>
            <a:r>
              <a:rPr lang="en-US" dirty="0"/>
              <a:t>Examples:</a:t>
            </a:r>
          </a:p>
          <a:p>
            <a:pPr lvl="2">
              <a:lnSpc>
                <a:spcPct val="100000"/>
              </a:lnSpc>
              <a:spcBef>
                <a:spcPts val="600"/>
              </a:spcBef>
              <a:spcAft>
                <a:spcPts val="0"/>
              </a:spcAft>
            </a:pPr>
            <a:r>
              <a:rPr lang="en-US" sz="2400" dirty="0"/>
              <a:t>Hydrocodone → hydromorphone</a:t>
            </a:r>
          </a:p>
          <a:p>
            <a:pPr lvl="2">
              <a:lnSpc>
                <a:spcPct val="100000"/>
              </a:lnSpc>
              <a:spcBef>
                <a:spcPts val="600"/>
              </a:spcBef>
              <a:spcAft>
                <a:spcPts val="0"/>
              </a:spcAft>
            </a:pPr>
            <a:r>
              <a:rPr lang="en-US" sz="2400" dirty="0" smtClean="0"/>
              <a:t>Oxycodone </a:t>
            </a:r>
            <a:r>
              <a:rPr lang="en-US" sz="2400" dirty="0"/>
              <a:t>→ oxymorphone</a:t>
            </a:r>
          </a:p>
          <a:p>
            <a:pPr lvl="2">
              <a:lnSpc>
                <a:spcPct val="100000"/>
              </a:lnSpc>
              <a:spcBef>
                <a:spcPts val="600"/>
              </a:spcBef>
              <a:spcAft>
                <a:spcPts val="0"/>
              </a:spcAft>
            </a:pPr>
            <a:r>
              <a:rPr lang="en-US" sz="2400" dirty="0" smtClean="0"/>
              <a:t>Morphine </a:t>
            </a:r>
            <a:r>
              <a:rPr lang="en-US" sz="2400" dirty="0"/>
              <a:t>→ </a:t>
            </a:r>
            <a:r>
              <a:rPr lang="en-US" sz="2400" dirty="0" smtClean="0"/>
              <a:t>hydromorphone</a:t>
            </a:r>
            <a:endParaRPr lang="en-US" dirty="0" smtClean="0"/>
          </a:p>
          <a:p>
            <a:pPr>
              <a:spcAft>
                <a:spcPts val="600"/>
              </a:spcAft>
            </a:pPr>
            <a:endParaRPr lang="en-US" dirty="0"/>
          </a:p>
        </p:txBody>
      </p:sp>
      <p:sp>
        <p:nvSpPr>
          <p:cNvPr id="6" name="Rectangle 5"/>
          <p:cNvSpPr/>
          <p:nvPr/>
        </p:nvSpPr>
        <p:spPr>
          <a:xfrm>
            <a:off x="7459663" y="4092418"/>
            <a:ext cx="1828800" cy="1752930"/>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
        <p:nvSpPr>
          <p:cNvPr id="11" name="Title 1"/>
          <p:cNvSpPr>
            <a:spLocks noGrp="1"/>
          </p:cNvSpPr>
          <p:nvPr>
            <p:ph type="title"/>
          </p:nvPr>
        </p:nvSpPr>
        <p:spPr>
          <a:xfrm>
            <a:off x="0" y="0"/>
            <a:ext cx="12192000" cy="979714"/>
          </a:xfrm>
          <a:solidFill>
            <a:srgbClr val="214A5B"/>
          </a:solidFill>
        </p:spPr>
        <p:txBody>
          <a:bodyPr/>
          <a:lstStyle/>
          <a:p>
            <a:r>
              <a:rPr lang="en-US" sz="4000" b="1" dirty="0">
                <a:solidFill>
                  <a:schemeClr val="bg1"/>
                </a:solidFill>
              </a:rPr>
              <a:t>Urine Drug Testing</a:t>
            </a:r>
          </a:p>
        </p:txBody>
      </p:sp>
    </p:spTree>
    <p:extLst>
      <p:ext uri="{BB962C8B-B14F-4D97-AF65-F5344CB8AC3E}">
        <p14:creationId xmlns:p14="http://schemas.microsoft.com/office/powerpoint/2010/main" val="3342575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9015523" y="5123300"/>
            <a:ext cx="2471759" cy="1380065"/>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Content Placeholder 2"/>
          <p:cNvSpPr>
            <a:spLocks noGrp="1"/>
          </p:cNvSpPr>
          <p:nvPr>
            <p:ph idx="1"/>
          </p:nvPr>
        </p:nvSpPr>
        <p:spPr>
          <a:xfrm>
            <a:off x="457200" y="1164855"/>
            <a:ext cx="11229975" cy="3864345"/>
          </a:xfrm>
        </p:spPr>
        <p:txBody>
          <a:bodyPr/>
          <a:lstStyle/>
          <a:p>
            <a:pPr>
              <a:lnSpc>
                <a:spcPct val="100000"/>
              </a:lnSpc>
              <a:spcAft>
                <a:spcPts val="1800"/>
              </a:spcAft>
            </a:pPr>
            <a:r>
              <a:rPr lang="en-US" sz="2800" dirty="0"/>
              <a:t>Prescription data available to prescribers (and delegates in some states) and pharmacists</a:t>
            </a:r>
          </a:p>
          <a:p>
            <a:pPr>
              <a:lnSpc>
                <a:spcPct val="100000"/>
              </a:lnSpc>
              <a:spcAft>
                <a:spcPts val="1800"/>
              </a:spcAft>
            </a:pPr>
            <a:r>
              <a:rPr lang="en-US" sz="2800" dirty="0"/>
              <a:t>&gt;60% states mandate use before prescribing controlled substances</a:t>
            </a:r>
          </a:p>
          <a:p>
            <a:pPr>
              <a:lnSpc>
                <a:spcPct val="100000"/>
              </a:lnSpc>
              <a:spcAft>
                <a:spcPts val="1800"/>
              </a:spcAft>
            </a:pPr>
            <a:r>
              <a:rPr lang="en-US" sz="2800" dirty="0"/>
              <a:t>PDMP use can change prescriber behaviors </a:t>
            </a:r>
          </a:p>
          <a:p>
            <a:pPr>
              <a:lnSpc>
                <a:spcPct val="100000"/>
              </a:lnSpc>
              <a:spcAft>
                <a:spcPts val="1800"/>
              </a:spcAft>
            </a:pPr>
            <a:r>
              <a:rPr lang="en-US" sz="2800" dirty="0"/>
              <a:t>Systematic review* insufficient evidence that PDMP implementation </a:t>
            </a:r>
            <a:r>
              <a:rPr lang="en-US" sz="2800" dirty="0" smtClean="0"/>
              <a:t>decreases </a:t>
            </a:r>
            <a:r>
              <a:rPr lang="en-US" sz="2800" dirty="0"/>
              <a:t>nonfatal or fatal overdoses</a:t>
            </a:r>
          </a:p>
        </p:txBody>
      </p:sp>
      <p:sp>
        <p:nvSpPr>
          <p:cNvPr id="2" name="Title 1"/>
          <p:cNvSpPr>
            <a:spLocks noGrp="1"/>
          </p:cNvSpPr>
          <p:nvPr>
            <p:ph type="title"/>
          </p:nvPr>
        </p:nvSpPr>
        <p:spPr>
          <a:xfrm>
            <a:off x="0" y="0"/>
            <a:ext cx="12192000" cy="979714"/>
          </a:xfrm>
          <a:solidFill>
            <a:srgbClr val="214A5B"/>
          </a:solidFill>
        </p:spPr>
        <p:txBody>
          <a:bodyPr/>
          <a:lstStyle/>
          <a:p>
            <a:r>
              <a:rPr lang="en-US" sz="4000" b="1" dirty="0">
                <a:solidFill>
                  <a:schemeClr val="bg1"/>
                </a:solidFill>
              </a:rPr>
              <a:t>Prescription Drug Monitoring Programs (PDMP)</a:t>
            </a:r>
          </a:p>
        </p:txBody>
      </p:sp>
      <p:sp>
        <p:nvSpPr>
          <p:cNvPr id="4" name="Rectangle 2"/>
          <p:cNvSpPr>
            <a:spLocks noChangeArrowheads="1"/>
          </p:cNvSpPr>
          <p:nvPr/>
        </p:nvSpPr>
        <p:spPr bwMode="auto">
          <a:xfrm>
            <a:off x="434409" y="5261749"/>
            <a:ext cx="7749838" cy="1323439"/>
          </a:xfrm>
          <a:prstGeom prst="rect">
            <a:avLst/>
          </a:prstGeom>
          <a:noFill/>
          <a:ln w="9525">
            <a:noFill/>
            <a:miter lim="800000"/>
            <a:headEnd/>
            <a:tailEnd/>
          </a:ln>
        </p:spPr>
        <p:txBody>
          <a:bodyPr wrap="square">
            <a:spAutoFit/>
          </a:bodyPr>
          <a:lstStyle/>
          <a:p>
            <a:r>
              <a:rPr lang="en-US" sz="1600" dirty="0" err="1">
                <a:solidFill>
                  <a:prstClr val="black"/>
                </a:solidFill>
                <a:latin typeface="Calibri" panose="020F0502020204030204" pitchFamily="34" charset="0"/>
                <a:cs typeface="Arial" pitchFamily="34" charset="0"/>
              </a:rPr>
              <a:t>Haffajee</a:t>
            </a:r>
            <a:r>
              <a:rPr lang="en-US" sz="1600" dirty="0">
                <a:solidFill>
                  <a:prstClr val="black"/>
                </a:solidFill>
                <a:latin typeface="Calibri" panose="020F0502020204030204" pitchFamily="34" charset="0"/>
                <a:cs typeface="Arial" pitchFamily="34" charset="0"/>
              </a:rPr>
              <a:t> RL, et al. </a:t>
            </a:r>
            <a:r>
              <a:rPr lang="en-US" sz="1600" i="1" dirty="0">
                <a:solidFill>
                  <a:prstClr val="black"/>
                </a:solidFill>
                <a:latin typeface="Calibri" panose="020F0502020204030204" pitchFamily="34" charset="0"/>
                <a:cs typeface="Arial" pitchFamily="34" charset="0"/>
              </a:rPr>
              <a:t>JAMA. </a:t>
            </a:r>
            <a:r>
              <a:rPr lang="en-US" sz="1600" dirty="0" smtClean="0">
                <a:solidFill>
                  <a:prstClr val="black"/>
                </a:solidFill>
                <a:latin typeface="Calibri" panose="020F0502020204030204" pitchFamily="34" charset="0"/>
                <a:cs typeface="Arial" pitchFamily="34" charset="0"/>
              </a:rPr>
              <a:t>2015</a:t>
            </a:r>
            <a:endParaRPr lang="en-US" sz="1600" dirty="0">
              <a:solidFill>
                <a:prstClr val="black"/>
              </a:solidFill>
              <a:latin typeface="Calibri" panose="020F0502020204030204" pitchFamily="34" charset="0"/>
              <a:cs typeface="Arial" pitchFamily="34" charset="0"/>
            </a:endParaRPr>
          </a:p>
          <a:p>
            <a:r>
              <a:rPr lang="en-US" sz="1600" dirty="0" err="1">
                <a:solidFill>
                  <a:prstClr val="black"/>
                </a:solidFill>
                <a:latin typeface="Calibri" panose="020F0502020204030204" pitchFamily="34" charset="0"/>
                <a:cs typeface="Arial" pitchFamily="34" charset="0"/>
              </a:rPr>
              <a:t>Haegerich</a:t>
            </a:r>
            <a:r>
              <a:rPr lang="en-US" sz="1600" dirty="0">
                <a:solidFill>
                  <a:prstClr val="black"/>
                </a:solidFill>
                <a:latin typeface="Calibri" panose="020F0502020204030204" pitchFamily="34" charset="0"/>
                <a:cs typeface="Arial" pitchFamily="34" charset="0"/>
              </a:rPr>
              <a:t> TM, et al. </a:t>
            </a:r>
            <a:r>
              <a:rPr lang="en-US" sz="1600" i="1" dirty="0">
                <a:solidFill>
                  <a:prstClr val="black"/>
                </a:solidFill>
                <a:latin typeface="Calibri" panose="020F0502020204030204" pitchFamily="34" charset="0"/>
                <a:cs typeface="Arial" pitchFamily="34" charset="0"/>
              </a:rPr>
              <a:t>Drug Alcohol Depend. </a:t>
            </a:r>
            <a:r>
              <a:rPr lang="en-US" sz="1600" dirty="0" smtClean="0">
                <a:solidFill>
                  <a:prstClr val="black"/>
                </a:solidFill>
                <a:latin typeface="Calibri" panose="020F0502020204030204" pitchFamily="34" charset="0"/>
                <a:cs typeface="Arial" pitchFamily="34" charset="0"/>
              </a:rPr>
              <a:t>2014</a:t>
            </a:r>
            <a:endParaRPr lang="en-US" sz="1600" dirty="0">
              <a:solidFill>
                <a:prstClr val="black"/>
              </a:solidFill>
              <a:latin typeface="Calibri" panose="020F0502020204030204" pitchFamily="34" charset="0"/>
              <a:cs typeface="Arial" pitchFamily="34" charset="0"/>
            </a:endParaRPr>
          </a:p>
          <a:p>
            <a:r>
              <a:rPr lang="en-US" sz="1600" dirty="0">
                <a:solidFill>
                  <a:prstClr val="black"/>
                </a:solidFill>
                <a:latin typeface="Calibri" panose="020F0502020204030204" pitchFamily="34" charset="0"/>
                <a:cs typeface="Arial" pitchFamily="34" charset="0"/>
              </a:rPr>
              <a:t>Patrick SW, et al. </a:t>
            </a:r>
            <a:r>
              <a:rPr lang="en-US" sz="1600" i="1" dirty="0">
                <a:solidFill>
                  <a:prstClr val="black"/>
                </a:solidFill>
                <a:latin typeface="Calibri" panose="020F0502020204030204" pitchFamily="34" charset="0"/>
                <a:cs typeface="Arial" pitchFamily="34" charset="0"/>
              </a:rPr>
              <a:t>Health Affairs. </a:t>
            </a:r>
            <a:r>
              <a:rPr lang="en-US" sz="1600" dirty="0" smtClean="0">
                <a:solidFill>
                  <a:prstClr val="black"/>
                </a:solidFill>
                <a:latin typeface="Calibri" panose="020F0502020204030204" pitchFamily="34" charset="0"/>
                <a:cs typeface="Arial" pitchFamily="34" charset="0"/>
              </a:rPr>
              <a:t>2016</a:t>
            </a:r>
            <a:endParaRPr lang="en-US" sz="1600" dirty="0">
              <a:solidFill>
                <a:prstClr val="black"/>
              </a:solidFill>
              <a:latin typeface="Calibri" panose="020F0502020204030204" pitchFamily="34" charset="0"/>
              <a:cs typeface="Arial" pitchFamily="34" charset="0"/>
            </a:endParaRPr>
          </a:p>
          <a:p>
            <a:r>
              <a:rPr lang="en-US" sz="1600" dirty="0">
                <a:solidFill>
                  <a:prstClr val="black"/>
                </a:solidFill>
                <a:latin typeface="Calibri" panose="020F0502020204030204" pitchFamily="34" charset="0"/>
                <a:cs typeface="Arial" pitchFamily="34" charset="0"/>
              </a:rPr>
              <a:t>*Fink DS, et al. </a:t>
            </a:r>
            <a:r>
              <a:rPr lang="en-US" sz="1600" i="1" dirty="0">
                <a:solidFill>
                  <a:prstClr val="black"/>
                </a:solidFill>
                <a:latin typeface="Calibri" panose="020F0502020204030204" pitchFamily="34" charset="0"/>
                <a:cs typeface="Arial" pitchFamily="34" charset="0"/>
              </a:rPr>
              <a:t>Ann Intern Med</a:t>
            </a:r>
            <a:r>
              <a:rPr lang="en-US" sz="1600" dirty="0">
                <a:solidFill>
                  <a:prstClr val="black"/>
                </a:solidFill>
                <a:latin typeface="Calibri" panose="020F0502020204030204" pitchFamily="34" charset="0"/>
                <a:cs typeface="Arial" pitchFamily="34" charset="0"/>
              </a:rPr>
              <a:t>. </a:t>
            </a:r>
            <a:r>
              <a:rPr lang="en-US" sz="1600" dirty="0" smtClean="0">
                <a:solidFill>
                  <a:prstClr val="black"/>
                </a:solidFill>
                <a:latin typeface="Calibri" panose="020F0502020204030204" pitchFamily="34" charset="0"/>
                <a:cs typeface="Arial" pitchFamily="34" charset="0"/>
              </a:rPr>
              <a:t>2018</a:t>
            </a:r>
            <a:endParaRPr lang="en-US" sz="1600" dirty="0">
              <a:solidFill>
                <a:prstClr val="black"/>
              </a:solidFill>
              <a:latin typeface="Calibri" panose="020F0502020204030204" pitchFamily="34" charset="0"/>
              <a:cs typeface="Arial" pitchFamily="34" charset="0"/>
            </a:endParaRPr>
          </a:p>
          <a:p>
            <a:r>
              <a:rPr lang="en-US" sz="1600" dirty="0">
                <a:solidFill>
                  <a:prstClr val="black"/>
                </a:solidFill>
                <a:latin typeface="Calibri" panose="020F0502020204030204" pitchFamily="34" charset="0"/>
                <a:cs typeface="Arial" pitchFamily="34" charset="0"/>
              </a:rPr>
              <a:t>www.pdmpexcellence.org/sites/all/pdfs/Brandeis_PDMP_Report.pdf</a:t>
            </a:r>
          </a:p>
        </p:txBody>
      </p:sp>
      <p:sp>
        <p:nvSpPr>
          <p:cNvPr id="7" name="Rectangle 6"/>
          <p:cNvSpPr/>
          <p:nvPr/>
        </p:nvSpPr>
        <p:spPr>
          <a:xfrm>
            <a:off x="8930271" y="5029201"/>
            <a:ext cx="2642262" cy="1550503"/>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pitchFamily="34" charset="0"/>
            </a:endParaRPr>
          </a:p>
        </p:txBody>
      </p:sp>
    </p:spTree>
    <p:extLst>
      <p:ext uri="{BB962C8B-B14F-4D97-AF65-F5344CB8AC3E}">
        <p14:creationId xmlns:p14="http://schemas.microsoft.com/office/powerpoint/2010/main" val="38158267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14A5B"/>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2011680" y="0"/>
            <a:ext cx="8656320" cy="762000"/>
          </a:xfrm>
          <a:solidFill>
            <a:srgbClr val="214A5B"/>
          </a:solidFill>
        </p:spPr>
        <p:txBody>
          <a:bodyPr/>
          <a:lstStyle/>
          <a:p>
            <a:pPr algn="l"/>
            <a:r>
              <a:rPr lang="en-US" altLang="en-US" sz="4000" b="1" dirty="0">
                <a:solidFill>
                  <a:schemeClr val="bg1"/>
                </a:solidFill>
                <a:effectLst>
                  <a:outerShdw blurRad="38100" dist="38100" dir="2700000" algn="tl">
                    <a:srgbClr val="000000">
                      <a:alpha val="43137"/>
                    </a:srgbClr>
                  </a:outerShdw>
                </a:effectLst>
              </a:rPr>
              <a:t>CDC </a:t>
            </a:r>
            <a:r>
              <a:rPr lang="en-US" altLang="en-US" sz="4000" b="1" dirty="0" smtClean="0">
                <a:solidFill>
                  <a:schemeClr val="bg1"/>
                </a:solidFill>
                <a:effectLst>
                  <a:outerShdw blurRad="38100" dist="38100" dir="2700000" algn="tl">
                    <a:srgbClr val="000000">
                      <a:alpha val="43137"/>
                    </a:srgbClr>
                  </a:outerShdw>
                </a:effectLst>
              </a:rPr>
              <a:t>Guideline</a:t>
            </a:r>
            <a:endParaRPr lang="en-US" altLang="en-US" sz="4000" i="1" dirty="0">
              <a:solidFill>
                <a:schemeClr val="bg1"/>
              </a:solidFill>
              <a:effectLst>
                <a:outerShdw blurRad="38100" dist="38100" dir="2700000" algn="tl">
                  <a:srgbClr val="000000">
                    <a:alpha val="43137"/>
                  </a:srgbClr>
                </a:outerShdw>
              </a:effectLst>
            </a:endParaRPr>
          </a:p>
        </p:txBody>
      </p:sp>
      <p:sp>
        <p:nvSpPr>
          <p:cNvPr id="30723" name="TextBox 7"/>
          <p:cNvSpPr txBox="1">
            <a:spLocks noChangeArrowheads="1"/>
          </p:cNvSpPr>
          <p:nvPr/>
        </p:nvSpPr>
        <p:spPr bwMode="auto">
          <a:xfrm>
            <a:off x="5410200" y="227012"/>
            <a:ext cx="2339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0" fontAlgn="base" hangingPunct="0">
              <a:spcBef>
                <a:spcPct val="0"/>
              </a:spcBef>
              <a:spcAft>
                <a:spcPct val="0"/>
              </a:spcAft>
              <a:buFontTx/>
              <a:buNone/>
            </a:pPr>
            <a:r>
              <a:rPr lang="en-US" altLang="en-US" sz="1400" dirty="0">
                <a:solidFill>
                  <a:srgbClr val="FFFFFF"/>
                </a:solidFill>
              </a:rPr>
              <a:t>Dowell D et al. </a:t>
            </a:r>
            <a:r>
              <a:rPr lang="en-US" altLang="en-US" sz="1400" i="1" dirty="0">
                <a:solidFill>
                  <a:srgbClr val="FFFFFF"/>
                </a:solidFill>
              </a:rPr>
              <a:t>MMWR  </a:t>
            </a:r>
            <a:r>
              <a:rPr lang="en-US" altLang="en-US" sz="1400" dirty="0">
                <a:solidFill>
                  <a:srgbClr val="FFFFFF"/>
                </a:solidFill>
              </a:rPr>
              <a:t>2016 </a:t>
            </a:r>
          </a:p>
        </p:txBody>
      </p:sp>
      <p:graphicFrame>
        <p:nvGraphicFramePr>
          <p:cNvPr id="7" name="Table 6"/>
          <p:cNvGraphicFramePr>
            <a:graphicFrameLocks noGrp="1"/>
          </p:cNvGraphicFramePr>
          <p:nvPr>
            <p:extLst>
              <p:ext uri="{D42A27DB-BD31-4B8C-83A1-F6EECF244321}">
                <p14:modId xmlns:p14="http://schemas.microsoft.com/office/powerpoint/2010/main" val="811812005"/>
              </p:ext>
            </p:extLst>
          </p:nvPr>
        </p:nvGraphicFramePr>
        <p:xfrm>
          <a:off x="323850" y="690111"/>
          <a:ext cx="11258550" cy="6050188"/>
        </p:xfrm>
        <a:graphic>
          <a:graphicData uri="http://schemas.openxmlformats.org/drawingml/2006/table">
            <a:tbl>
              <a:tblPr firstRow="1" firstCol="1" bandRow="1">
                <a:tableStyleId>{5C22544A-7EE6-4342-B048-85BDC9FD1C3A}</a:tableStyleId>
              </a:tblPr>
              <a:tblGrid>
                <a:gridCol w="3759661"/>
                <a:gridCol w="3759661"/>
                <a:gridCol w="3739228"/>
              </a:tblGrid>
              <a:tr h="852905">
                <a:tc>
                  <a:txBody>
                    <a:bodyPr/>
                    <a:lstStyle/>
                    <a:p>
                      <a:pPr marL="0" marR="0" algn="ctr">
                        <a:lnSpc>
                          <a:spcPct val="115000"/>
                        </a:lnSpc>
                        <a:spcBef>
                          <a:spcPts val="0"/>
                        </a:spcBef>
                        <a:spcAft>
                          <a:spcPts val="0"/>
                        </a:spcAft>
                      </a:pPr>
                      <a:r>
                        <a:rPr lang="en-US" sz="2800" dirty="0" smtClean="0">
                          <a:solidFill>
                            <a:schemeClr val="bg1"/>
                          </a:solidFill>
                          <a:effectLst/>
                          <a:latin typeface="Calibri" panose="020F0502020204030204" pitchFamily="34" charset="0"/>
                        </a:rPr>
                        <a:t>When </a:t>
                      </a:r>
                      <a:r>
                        <a:rPr lang="en-US" sz="2800" dirty="0">
                          <a:solidFill>
                            <a:schemeClr val="bg1"/>
                          </a:solidFill>
                          <a:effectLst/>
                          <a:latin typeface="Calibri" panose="020F0502020204030204" pitchFamily="34" charset="0"/>
                        </a:rPr>
                        <a:t>to </a:t>
                      </a:r>
                      <a:r>
                        <a:rPr lang="en-US" sz="2800" dirty="0" smtClean="0">
                          <a:solidFill>
                            <a:schemeClr val="bg1"/>
                          </a:solidFill>
                          <a:effectLst/>
                          <a:latin typeface="Calibri" panose="020F0502020204030204" pitchFamily="34" charset="0"/>
                        </a:rPr>
                        <a:t>initiate/          continue opioids</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2300"/>
                    </a:solidFill>
                  </a:tcPr>
                </a:tc>
                <a:tc>
                  <a:txBody>
                    <a:bodyPr/>
                    <a:lstStyle/>
                    <a:p>
                      <a:pPr marL="0" marR="0" algn="ctr">
                        <a:lnSpc>
                          <a:spcPct val="115000"/>
                        </a:lnSpc>
                        <a:spcBef>
                          <a:spcPts val="0"/>
                        </a:spcBef>
                        <a:spcAft>
                          <a:spcPts val="0"/>
                        </a:spcAft>
                      </a:pPr>
                      <a:endParaRPr lang="en-US" sz="1200" dirty="0" smtClean="0">
                        <a:solidFill>
                          <a:schemeClr val="bg1"/>
                        </a:solidFill>
                        <a:effectLst/>
                        <a:latin typeface="Calibri" panose="020F0502020204030204" pitchFamily="34" charset="0"/>
                      </a:endParaRPr>
                    </a:p>
                    <a:p>
                      <a:pPr marL="0" marR="0" algn="ctr">
                        <a:lnSpc>
                          <a:spcPct val="115000"/>
                        </a:lnSpc>
                        <a:spcBef>
                          <a:spcPts val="0"/>
                        </a:spcBef>
                        <a:spcAft>
                          <a:spcPts val="0"/>
                        </a:spcAft>
                      </a:pPr>
                      <a:r>
                        <a:rPr lang="en-US" sz="2800" dirty="0" smtClean="0">
                          <a:solidFill>
                            <a:schemeClr val="bg1"/>
                          </a:solidFill>
                          <a:effectLst/>
                          <a:latin typeface="Calibri" panose="020F0502020204030204" pitchFamily="34" charset="0"/>
                        </a:rPr>
                        <a:t>Opioid management</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2300"/>
                    </a:solidFill>
                  </a:tcPr>
                </a:tc>
                <a:tc>
                  <a:txBody>
                    <a:bodyPr/>
                    <a:lstStyle/>
                    <a:p>
                      <a:pPr marL="0" marR="0" algn="ctr">
                        <a:lnSpc>
                          <a:spcPct val="115000"/>
                        </a:lnSpc>
                        <a:spcBef>
                          <a:spcPts val="0"/>
                        </a:spcBef>
                        <a:spcAft>
                          <a:spcPts val="0"/>
                        </a:spcAft>
                      </a:pPr>
                      <a:r>
                        <a:rPr lang="en-US" sz="2800" dirty="0" smtClean="0">
                          <a:solidFill>
                            <a:schemeClr val="bg1"/>
                          </a:solidFill>
                          <a:effectLst/>
                          <a:latin typeface="Calibri" panose="020F0502020204030204" pitchFamily="34" charset="0"/>
                        </a:rPr>
                        <a:t>Assess risks/</a:t>
                      </a:r>
                    </a:p>
                    <a:p>
                      <a:pPr marL="0" marR="0" algn="ctr">
                        <a:lnSpc>
                          <a:spcPct val="115000"/>
                        </a:lnSpc>
                        <a:spcBef>
                          <a:spcPts val="0"/>
                        </a:spcBef>
                        <a:spcAft>
                          <a:spcPts val="0"/>
                        </a:spcAft>
                      </a:pPr>
                      <a:r>
                        <a:rPr lang="en-US" sz="2800" dirty="0" smtClean="0">
                          <a:solidFill>
                            <a:schemeClr val="bg1"/>
                          </a:solidFill>
                          <a:effectLst/>
                          <a:latin typeface="Calibri" panose="020F0502020204030204" pitchFamily="34" charset="0"/>
                        </a:rPr>
                        <a:t>address harms</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2300"/>
                    </a:solidFill>
                  </a:tcPr>
                </a:tc>
              </a:tr>
              <a:tr h="902973">
                <a:tc>
                  <a:txBody>
                    <a:bodyPr/>
                    <a:lstStyle/>
                    <a:p>
                      <a:pPr marL="156845" marR="0" indent="-156845">
                        <a:lnSpc>
                          <a:spcPct val="115000"/>
                        </a:lnSpc>
                        <a:spcBef>
                          <a:spcPts val="0"/>
                        </a:spcBef>
                        <a:spcAft>
                          <a:spcPts val="0"/>
                        </a:spcAft>
                      </a:pPr>
                      <a:r>
                        <a:rPr lang="en-US" sz="2000" b="0" dirty="0">
                          <a:solidFill>
                            <a:schemeClr val="tx1"/>
                          </a:solidFill>
                          <a:effectLst/>
                          <a:latin typeface="Calibri" panose="020F0502020204030204" pitchFamily="34" charset="0"/>
                        </a:rPr>
                        <a:t>1. Do not use opioids as 1st-line therapy. If used, combine </a:t>
                      </a:r>
                      <a:r>
                        <a:rPr lang="en-US" sz="2000" b="0" dirty="0" smtClean="0">
                          <a:solidFill>
                            <a:schemeClr val="tx1"/>
                          </a:solidFill>
                          <a:effectLst/>
                          <a:latin typeface="Calibri" panose="020F0502020204030204" pitchFamily="34" charset="0"/>
                        </a:rPr>
                        <a:t>w/ </a:t>
                      </a:r>
                      <a:r>
                        <a:rPr lang="en-US" sz="2000" b="0" dirty="0">
                          <a:solidFill>
                            <a:schemeClr val="tx1"/>
                          </a:solidFill>
                          <a:effectLst/>
                          <a:latin typeface="Calibri" panose="020F0502020204030204" pitchFamily="34" charset="0"/>
                        </a:rPr>
                        <a:t>other </a:t>
                      </a:r>
                      <a:r>
                        <a:rPr lang="en-US" sz="2000" b="0" dirty="0" smtClean="0">
                          <a:solidFill>
                            <a:schemeClr val="tx1"/>
                          </a:solidFill>
                          <a:effectLst/>
                          <a:latin typeface="Calibri" panose="020F0502020204030204" pitchFamily="34" charset="0"/>
                        </a:rPr>
                        <a:t>therapies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124460" marR="0" indent="-124460">
                        <a:lnSpc>
                          <a:spcPct val="115000"/>
                        </a:lnSpc>
                        <a:spcBef>
                          <a:spcPts val="0"/>
                        </a:spcBef>
                        <a:spcAft>
                          <a:spcPts val="0"/>
                        </a:spcAft>
                      </a:pPr>
                      <a:r>
                        <a:rPr lang="en-US" sz="2000" dirty="0">
                          <a:solidFill>
                            <a:schemeClr val="tx1"/>
                          </a:solidFill>
                          <a:effectLst/>
                          <a:latin typeface="Calibri" panose="020F0502020204030204" pitchFamily="34" charset="0"/>
                        </a:rPr>
                        <a:t>4. When starting </a:t>
                      </a:r>
                      <a:r>
                        <a:rPr lang="en-US" sz="2000" dirty="0" smtClean="0">
                          <a:solidFill>
                            <a:schemeClr val="tx1"/>
                          </a:solidFill>
                          <a:effectLst/>
                          <a:latin typeface="Calibri" panose="020F0502020204030204" pitchFamily="34" charset="0"/>
                        </a:rPr>
                        <a:t>use </a:t>
                      </a:r>
                      <a:r>
                        <a:rPr lang="en-US" sz="2000" dirty="0">
                          <a:solidFill>
                            <a:schemeClr val="tx1"/>
                          </a:solidFill>
                          <a:effectLst/>
                          <a:latin typeface="Calibri" panose="020F0502020204030204" pitchFamily="34" charset="0"/>
                        </a:rPr>
                        <a:t>immediate-release </a:t>
                      </a:r>
                      <a:r>
                        <a:rPr lang="en-US" sz="2000" dirty="0" smtClean="0">
                          <a:solidFill>
                            <a:schemeClr val="tx1"/>
                          </a:solidFill>
                          <a:effectLst/>
                          <a:latin typeface="Calibri" panose="020F0502020204030204" pitchFamily="34" charset="0"/>
                        </a:rPr>
                        <a:t>opioids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138430" marR="0" indent="-138430">
                        <a:lnSpc>
                          <a:spcPct val="115000"/>
                        </a:lnSpc>
                        <a:spcBef>
                          <a:spcPts val="0"/>
                        </a:spcBef>
                        <a:spcAft>
                          <a:spcPts val="0"/>
                        </a:spcAft>
                      </a:pPr>
                      <a:r>
                        <a:rPr lang="en-US" sz="2000" dirty="0">
                          <a:solidFill>
                            <a:schemeClr val="tx1"/>
                          </a:solidFill>
                          <a:effectLst/>
                          <a:latin typeface="Calibri" panose="020F0502020204030204" pitchFamily="34" charset="0"/>
                        </a:rPr>
                        <a:t>8. Use strategies to mitigate risk (</a:t>
                      </a:r>
                      <a:r>
                        <a:rPr lang="en-US" sz="2000" dirty="0" err="1">
                          <a:solidFill>
                            <a:schemeClr val="tx1"/>
                          </a:solidFill>
                          <a:effectLst/>
                          <a:latin typeface="Calibri" panose="020F0502020204030204" pitchFamily="34" charset="0"/>
                        </a:rPr>
                        <a:t>eg</a:t>
                      </a:r>
                      <a:r>
                        <a:rPr lang="en-US" sz="2000" dirty="0">
                          <a:solidFill>
                            <a:schemeClr val="tx1"/>
                          </a:solidFill>
                          <a:effectLst/>
                          <a:latin typeface="Calibri" panose="020F0502020204030204" pitchFamily="34" charset="0"/>
                        </a:rPr>
                        <a:t>, naloxone)</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1504956">
                <a:tc>
                  <a:txBody>
                    <a:bodyPr/>
                    <a:lstStyle/>
                    <a:p>
                      <a:pPr marL="156845" marR="0" indent="-156845">
                        <a:lnSpc>
                          <a:spcPct val="115000"/>
                        </a:lnSpc>
                        <a:spcBef>
                          <a:spcPts val="0"/>
                        </a:spcBef>
                        <a:spcAft>
                          <a:spcPts val="0"/>
                        </a:spcAft>
                      </a:pPr>
                      <a:r>
                        <a:rPr lang="en-US" sz="2000" b="0" dirty="0">
                          <a:solidFill>
                            <a:schemeClr val="tx1"/>
                          </a:solidFill>
                          <a:effectLst/>
                          <a:latin typeface="Calibri" panose="020F0502020204030204" pitchFamily="34" charset="0"/>
                        </a:rPr>
                        <a:t>2. Before starting opioids establish realistic </a:t>
                      </a:r>
                      <a:r>
                        <a:rPr lang="en-US" sz="2000" b="0" dirty="0" smtClean="0">
                          <a:solidFill>
                            <a:schemeClr val="tx1"/>
                          </a:solidFill>
                          <a:effectLst/>
                          <a:latin typeface="Calibri" panose="020F0502020204030204" pitchFamily="34" charset="0"/>
                        </a:rPr>
                        <a:t>goals</a:t>
                      </a:r>
                      <a:r>
                        <a:rPr lang="en-US" sz="2000" b="0" dirty="0">
                          <a:solidFill>
                            <a:schemeClr val="tx1"/>
                          </a:solidFill>
                          <a:effectLst/>
                          <a:latin typeface="Calibri" panose="020F0502020204030204" pitchFamily="34" charset="0"/>
                        </a:rPr>
                        <a:t>. Continue opioids only if meaningful improvements outweighs risks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124460" marR="0" indent="-124460">
                        <a:lnSpc>
                          <a:spcPct val="115000"/>
                        </a:lnSpc>
                        <a:spcBef>
                          <a:spcPts val="0"/>
                        </a:spcBef>
                        <a:spcAft>
                          <a:spcPts val="0"/>
                        </a:spcAft>
                      </a:pPr>
                      <a:r>
                        <a:rPr lang="en-US" sz="2000" dirty="0">
                          <a:solidFill>
                            <a:schemeClr val="tx1"/>
                          </a:solidFill>
                          <a:effectLst/>
                          <a:latin typeface="Calibri" panose="020F0502020204030204" pitchFamily="34" charset="0"/>
                        </a:rPr>
                        <a:t>5. Prescribe the lowest effective opioid dose. Use caution with any dose, if possible avoid doses </a:t>
                      </a:r>
                      <a:r>
                        <a:rPr lang="en-US" sz="2000" u="sng" dirty="0">
                          <a:solidFill>
                            <a:schemeClr val="tx1"/>
                          </a:solidFill>
                          <a:effectLst/>
                          <a:latin typeface="Calibri" panose="020F0502020204030204" pitchFamily="34" charset="0"/>
                        </a:rPr>
                        <a:t>&gt;</a:t>
                      </a:r>
                      <a:r>
                        <a:rPr lang="en-US" sz="2000" dirty="0">
                          <a:solidFill>
                            <a:schemeClr val="tx1"/>
                          </a:solidFill>
                          <a:effectLst/>
                          <a:latin typeface="Calibri" panose="020F0502020204030204" pitchFamily="34" charset="0"/>
                        </a:rPr>
                        <a:t>90 mg morphine mg </a:t>
                      </a:r>
                      <a:r>
                        <a:rPr lang="en-US" sz="2000" dirty="0" smtClean="0">
                          <a:solidFill>
                            <a:schemeClr val="tx1"/>
                          </a:solidFill>
                          <a:effectLst/>
                          <a:latin typeface="Calibri" panose="020F0502020204030204" pitchFamily="34" charset="0"/>
                        </a:rPr>
                        <a:t>equivalents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138430" marR="0" indent="-138430">
                        <a:lnSpc>
                          <a:spcPct val="115000"/>
                        </a:lnSpc>
                        <a:spcBef>
                          <a:spcPts val="0"/>
                        </a:spcBef>
                        <a:spcAft>
                          <a:spcPts val="0"/>
                        </a:spcAft>
                      </a:pPr>
                      <a:r>
                        <a:rPr lang="en-US" sz="2000" dirty="0">
                          <a:solidFill>
                            <a:schemeClr val="tx1"/>
                          </a:solidFill>
                          <a:effectLst/>
                          <a:latin typeface="Calibri" panose="020F0502020204030204" pitchFamily="34" charset="0"/>
                        </a:rPr>
                        <a:t>9. Review </a:t>
                      </a:r>
                      <a:r>
                        <a:rPr lang="en-US" sz="2000" dirty="0" smtClean="0">
                          <a:solidFill>
                            <a:schemeClr val="tx1"/>
                          </a:solidFill>
                          <a:effectLst/>
                          <a:latin typeface="Calibri" panose="020F0502020204030204" pitchFamily="34" charset="0"/>
                        </a:rPr>
                        <a:t>PDMP</a:t>
                      </a:r>
                      <a:r>
                        <a:rPr lang="en-US" sz="2000" baseline="0" dirty="0" smtClean="0">
                          <a:solidFill>
                            <a:schemeClr val="tx1"/>
                          </a:solidFill>
                          <a:effectLst/>
                          <a:latin typeface="Calibri" panose="020F0502020204030204" pitchFamily="34" charset="0"/>
                        </a:rPr>
                        <a:t> </a:t>
                      </a:r>
                      <a:r>
                        <a:rPr lang="en-US" sz="2000" dirty="0" smtClean="0">
                          <a:solidFill>
                            <a:schemeClr val="tx1"/>
                          </a:solidFill>
                          <a:effectLst/>
                          <a:latin typeface="Calibri" panose="020F0502020204030204" pitchFamily="34" charset="0"/>
                        </a:rPr>
                        <a:t>data</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893517">
                <a:tc rowSpan="3">
                  <a:txBody>
                    <a:bodyPr/>
                    <a:lstStyle/>
                    <a:p>
                      <a:pPr marL="156845" marR="0" indent="-156845">
                        <a:lnSpc>
                          <a:spcPct val="115000"/>
                        </a:lnSpc>
                        <a:spcBef>
                          <a:spcPts val="0"/>
                        </a:spcBef>
                        <a:spcAft>
                          <a:spcPts val="0"/>
                        </a:spcAft>
                      </a:pPr>
                      <a:r>
                        <a:rPr lang="en-US" sz="2000" b="0" dirty="0">
                          <a:solidFill>
                            <a:schemeClr val="tx1"/>
                          </a:solidFill>
                          <a:effectLst/>
                          <a:latin typeface="Calibri" panose="020F0502020204030204" pitchFamily="34" charset="0"/>
                        </a:rPr>
                        <a:t>3. Before starting and then periodically discuss risks and benefits of opioids</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124460" marR="0" indent="-124460">
                        <a:lnSpc>
                          <a:spcPct val="115000"/>
                        </a:lnSpc>
                        <a:spcBef>
                          <a:spcPts val="0"/>
                        </a:spcBef>
                        <a:spcAft>
                          <a:spcPts val="0"/>
                        </a:spcAft>
                      </a:pPr>
                      <a:r>
                        <a:rPr lang="en-US" sz="2000" dirty="0">
                          <a:solidFill>
                            <a:schemeClr val="tx1"/>
                          </a:solidFill>
                          <a:effectLst/>
                          <a:latin typeface="Calibri" panose="020F0502020204030204" pitchFamily="34" charset="0"/>
                        </a:rPr>
                        <a:t>6. Prescribe short durations for acute pain. </a:t>
                      </a:r>
                      <a:r>
                        <a:rPr lang="en-US" sz="2000" u="sng" dirty="0" smtClean="0">
                          <a:solidFill>
                            <a:schemeClr val="tx1"/>
                          </a:solidFill>
                          <a:effectLst/>
                          <a:latin typeface="Calibri" panose="020F0502020204030204" pitchFamily="34" charset="0"/>
                        </a:rPr>
                        <a:t>&lt;</a:t>
                      </a:r>
                      <a:r>
                        <a:rPr lang="en-US" sz="2000" dirty="0" smtClean="0">
                          <a:solidFill>
                            <a:schemeClr val="tx1"/>
                          </a:solidFill>
                          <a:effectLst/>
                          <a:latin typeface="Calibri" panose="020F0502020204030204" pitchFamily="34" charset="0"/>
                        </a:rPr>
                        <a:t>3 </a:t>
                      </a:r>
                      <a:r>
                        <a:rPr lang="en-US" sz="2000" dirty="0">
                          <a:solidFill>
                            <a:schemeClr val="tx1"/>
                          </a:solidFill>
                          <a:effectLst/>
                          <a:latin typeface="Calibri" panose="020F0502020204030204" pitchFamily="34" charset="0"/>
                        </a:rPr>
                        <a:t>days </a:t>
                      </a:r>
                      <a:r>
                        <a:rPr lang="en-US" sz="2000" dirty="0" smtClean="0">
                          <a:solidFill>
                            <a:schemeClr val="tx1"/>
                          </a:solidFill>
                          <a:effectLst/>
                          <a:latin typeface="Calibri" panose="020F0502020204030204" pitchFamily="34" charset="0"/>
                        </a:rPr>
                        <a:t>often </a:t>
                      </a:r>
                      <a:r>
                        <a:rPr lang="en-US" sz="2000" dirty="0">
                          <a:solidFill>
                            <a:schemeClr val="tx1"/>
                          </a:solidFill>
                          <a:effectLst/>
                          <a:latin typeface="Calibri" panose="020F0502020204030204" pitchFamily="34" charset="0"/>
                        </a:rPr>
                        <a:t>sufficient; </a:t>
                      </a:r>
                      <a:r>
                        <a:rPr lang="en-US" sz="2000" dirty="0" smtClean="0">
                          <a:solidFill>
                            <a:schemeClr val="tx1"/>
                          </a:solidFill>
                          <a:effectLst/>
                          <a:latin typeface="Calibri" panose="020F0502020204030204" pitchFamily="34" charset="0"/>
                        </a:rPr>
                        <a:t>&gt;7 </a:t>
                      </a:r>
                      <a:r>
                        <a:rPr lang="en-US" sz="2000" dirty="0">
                          <a:solidFill>
                            <a:schemeClr val="tx1"/>
                          </a:solidFill>
                          <a:effectLst/>
                          <a:latin typeface="Calibri" panose="020F0502020204030204" pitchFamily="34" charset="0"/>
                        </a:rPr>
                        <a:t>days rarely </a:t>
                      </a:r>
                      <a:r>
                        <a:rPr lang="en-US" sz="2000" dirty="0" smtClean="0">
                          <a:solidFill>
                            <a:schemeClr val="tx1"/>
                          </a:solidFill>
                          <a:effectLst/>
                          <a:latin typeface="Calibri" panose="020F0502020204030204" pitchFamily="34" charset="0"/>
                        </a:rPr>
                        <a:t>needed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138430" marR="0" indent="-138430">
                        <a:lnSpc>
                          <a:spcPct val="115000"/>
                        </a:lnSpc>
                        <a:spcBef>
                          <a:spcPts val="0"/>
                        </a:spcBef>
                        <a:spcAft>
                          <a:spcPts val="0"/>
                        </a:spcAft>
                      </a:pPr>
                      <a:r>
                        <a:rPr lang="en-US" sz="2000" dirty="0">
                          <a:solidFill>
                            <a:schemeClr val="tx1"/>
                          </a:solidFill>
                          <a:effectLst/>
                          <a:latin typeface="Calibri" panose="020F0502020204030204" pitchFamily="34" charset="0"/>
                        </a:rPr>
                        <a:t>10. Use urine drug testing</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601982">
                <a:tc vMerge="1">
                  <a:txBody>
                    <a:bodyPr/>
                    <a:lstStyle/>
                    <a:p>
                      <a:endParaRPr lang="en-US"/>
                    </a:p>
                  </a:txBody>
                  <a:tcPr/>
                </a:tc>
                <a:tc rowSpan="2">
                  <a:txBody>
                    <a:bodyPr/>
                    <a:lstStyle/>
                    <a:p>
                      <a:pPr marL="124460" marR="0" indent="-124460">
                        <a:lnSpc>
                          <a:spcPct val="115000"/>
                        </a:lnSpc>
                        <a:spcBef>
                          <a:spcPts val="0"/>
                        </a:spcBef>
                        <a:spcAft>
                          <a:spcPts val="0"/>
                        </a:spcAft>
                      </a:pPr>
                      <a:r>
                        <a:rPr lang="en-US" sz="2000" dirty="0">
                          <a:solidFill>
                            <a:schemeClr val="tx1"/>
                          </a:solidFill>
                          <a:effectLst/>
                          <a:latin typeface="Calibri" panose="020F0502020204030204" pitchFamily="34" charset="0"/>
                        </a:rPr>
                        <a:t>7. Evaluate benefits and harms within 4 weeks of starting </a:t>
                      </a:r>
                      <a:r>
                        <a:rPr lang="en-US" sz="2000" dirty="0" smtClean="0">
                          <a:solidFill>
                            <a:schemeClr val="tx1"/>
                          </a:solidFill>
                          <a:effectLst/>
                          <a:latin typeface="Calibri" panose="020F0502020204030204" pitchFamily="34" charset="0"/>
                        </a:rPr>
                        <a:t>and </a:t>
                      </a:r>
                      <a:r>
                        <a:rPr lang="en-US" sz="2000" dirty="0">
                          <a:solidFill>
                            <a:schemeClr val="tx1"/>
                          </a:solidFill>
                          <a:effectLst/>
                          <a:latin typeface="Calibri" panose="020F0502020204030204" pitchFamily="34" charset="0"/>
                        </a:rPr>
                        <a:t>at least every 3 months </a:t>
                      </a:r>
                      <a:r>
                        <a:rPr lang="en-US" sz="2000" dirty="0" smtClean="0">
                          <a:solidFill>
                            <a:schemeClr val="tx1"/>
                          </a:solidFill>
                          <a:effectLst/>
                          <a:latin typeface="Calibri" panose="020F0502020204030204" pitchFamily="34" charset="0"/>
                        </a:rPr>
                        <a:t>thereafter</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138430" marR="0" indent="-138430">
                        <a:lnSpc>
                          <a:spcPct val="115000"/>
                        </a:lnSpc>
                        <a:spcBef>
                          <a:spcPts val="0"/>
                        </a:spcBef>
                        <a:spcAft>
                          <a:spcPts val="0"/>
                        </a:spcAft>
                      </a:pPr>
                      <a:r>
                        <a:rPr lang="en-US" sz="2000" dirty="0">
                          <a:solidFill>
                            <a:schemeClr val="tx1"/>
                          </a:solidFill>
                          <a:effectLst/>
                          <a:latin typeface="Calibri" panose="020F0502020204030204" pitchFamily="34" charset="0"/>
                        </a:rPr>
                        <a:t>11. Avoid concurrent benzodiazepines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r h="759616">
                <a:tc vMerge="1">
                  <a:txBody>
                    <a:bodyPr/>
                    <a:lstStyle/>
                    <a:p>
                      <a:endParaRPr lang="en-US"/>
                    </a:p>
                  </a:txBody>
                  <a:tcPr/>
                </a:tc>
                <a:tc vMerge="1">
                  <a:txBody>
                    <a:bodyPr/>
                    <a:lstStyle/>
                    <a:p>
                      <a:endParaRPr lang="en-US"/>
                    </a:p>
                  </a:txBody>
                  <a:tcPr/>
                </a:tc>
                <a:tc>
                  <a:txBody>
                    <a:bodyPr/>
                    <a:lstStyle/>
                    <a:p>
                      <a:pPr marL="138430" marR="0" indent="-138430">
                        <a:lnSpc>
                          <a:spcPct val="115000"/>
                        </a:lnSpc>
                        <a:spcBef>
                          <a:spcPts val="0"/>
                        </a:spcBef>
                        <a:spcAft>
                          <a:spcPts val="0"/>
                        </a:spcAft>
                      </a:pPr>
                      <a:r>
                        <a:rPr lang="en-US" sz="2000" dirty="0">
                          <a:solidFill>
                            <a:schemeClr val="tx1"/>
                          </a:solidFill>
                          <a:effectLst/>
                          <a:latin typeface="Calibri" panose="020F0502020204030204" pitchFamily="34" charset="0"/>
                        </a:rPr>
                        <a:t>12. </a:t>
                      </a:r>
                      <a:r>
                        <a:rPr lang="en-US" sz="2000" dirty="0" smtClean="0">
                          <a:solidFill>
                            <a:schemeClr val="tx1"/>
                          </a:solidFill>
                          <a:effectLst/>
                          <a:latin typeface="Calibri" panose="020F0502020204030204" pitchFamily="34" charset="0"/>
                        </a:rPr>
                        <a:t>Offer/arrange </a:t>
                      </a:r>
                      <a:r>
                        <a:rPr lang="en-US" sz="2000" dirty="0">
                          <a:solidFill>
                            <a:schemeClr val="tx1"/>
                          </a:solidFill>
                          <a:effectLst/>
                          <a:latin typeface="Calibri" panose="020F0502020204030204" pitchFamily="34" charset="0"/>
                        </a:rPr>
                        <a:t>treatment for patients with an </a:t>
                      </a:r>
                      <a:r>
                        <a:rPr lang="en-US" sz="2000" dirty="0" smtClean="0">
                          <a:solidFill>
                            <a:schemeClr val="tx1"/>
                          </a:solidFill>
                          <a:effectLst/>
                          <a:latin typeface="Calibri" panose="020F0502020204030204" pitchFamily="34" charset="0"/>
                        </a:rPr>
                        <a:t>OUD</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6853" marR="4685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bl>
          </a:graphicData>
        </a:graphic>
      </p:graphicFrame>
      <p:sp>
        <p:nvSpPr>
          <p:cNvPr id="2" name="Rectangle 1"/>
          <p:cNvSpPr/>
          <p:nvPr/>
        </p:nvSpPr>
        <p:spPr>
          <a:xfrm>
            <a:off x="4105275" y="690111"/>
            <a:ext cx="3752850" cy="6167889"/>
          </a:xfrm>
          <a:prstGeom prst="rect">
            <a:avLst/>
          </a:prstGeom>
          <a:solidFill>
            <a:srgbClr val="214A5B"/>
          </a:solidFill>
          <a:ln>
            <a:solidFill>
              <a:srgbClr val="214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Rectangle 5"/>
          <p:cNvSpPr/>
          <p:nvPr/>
        </p:nvSpPr>
        <p:spPr>
          <a:xfrm>
            <a:off x="7858125" y="690110"/>
            <a:ext cx="3790950" cy="6167889"/>
          </a:xfrm>
          <a:prstGeom prst="rect">
            <a:avLst/>
          </a:prstGeom>
          <a:solidFill>
            <a:srgbClr val="214A5B"/>
          </a:solidFill>
          <a:ln>
            <a:solidFill>
              <a:srgbClr val="214A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5093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1"/>
            <a:ext cx="12192000" cy="827314"/>
          </a:xfrm>
          <a:solidFill>
            <a:srgbClr val="214A5B"/>
          </a:solidFill>
        </p:spPr>
        <p:txBody>
          <a:bodyPr/>
          <a:lstStyle/>
          <a:p>
            <a:pPr eaLnBrk="1" hangingPunct="1">
              <a:defRPr/>
            </a:pPr>
            <a:r>
              <a:rPr lang="en-US" altLang="en-US" b="1" dirty="0" smtClean="0">
                <a:solidFill>
                  <a:schemeClr val="bg1"/>
                </a:solidFill>
                <a:effectLst>
                  <a:outerShdw blurRad="38100" dist="38100" dir="2700000" algn="tl">
                    <a:srgbClr val="000000">
                      <a:alpha val="43137"/>
                    </a:srgbClr>
                  </a:outerShdw>
                </a:effectLst>
              </a:rPr>
              <a:t>Opioid Risks</a:t>
            </a:r>
          </a:p>
        </p:txBody>
      </p:sp>
      <p:sp>
        <p:nvSpPr>
          <p:cNvPr id="61443" name="Rectangle 3"/>
          <p:cNvSpPr>
            <a:spLocks noGrp="1" noChangeArrowheads="1"/>
          </p:cNvSpPr>
          <p:nvPr>
            <p:ph type="body" idx="4294967295"/>
          </p:nvPr>
        </p:nvSpPr>
        <p:spPr>
          <a:xfrm>
            <a:off x="620486" y="925285"/>
            <a:ext cx="10924903" cy="5453744"/>
          </a:xfrm>
        </p:spPr>
        <p:txBody>
          <a:bodyPr/>
          <a:lstStyle/>
          <a:p>
            <a:pPr eaLnBrk="1" hangingPunct="1">
              <a:spcBef>
                <a:spcPts val="600"/>
              </a:spcBef>
              <a:defRPr/>
            </a:pPr>
            <a:r>
              <a:rPr lang="en-US" altLang="en-US" sz="2600" b="1" dirty="0"/>
              <a:t>Allergies</a:t>
            </a:r>
            <a:r>
              <a:rPr lang="en-US" altLang="en-US" sz="2600" dirty="0"/>
              <a:t> are rare</a:t>
            </a:r>
          </a:p>
          <a:p>
            <a:pPr eaLnBrk="1" hangingPunct="1">
              <a:spcBef>
                <a:spcPts val="600"/>
              </a:spcBef>
              <a:defRPr/>
            </a:pPr>
            <a:r>
              <a:rPr lang="en-US" altLang="en-US" sz="2600" b="1" dirty="0"/>
              <a:t>Side effects</a:t>
            </a:r>
            <a:r>
              <a:rPr lang="en-US" altLang="en-US" sz="2600" dirty="0"/>
              <a:t> are common</a:t>
            </a:r>
          </a:p>
          <a:p>
            <a:pPr marL="685800" lvl="2" indent="228600" eaLnBrk="1" hangingPunct="1">
              <a:spcBef>
                <a:spcPts val="600"/>
              </a:spcBef>
              <a:defRPr/>
            </a:pPr>
            <a:r>
              <a:rPr lang="en-US" altLang="en-US" sz="2200" dirty="0"/>
              <a:t>Nausea, sedation, constipation, urinary retention, sweating</a:t>
            </a:r>
          </a:p>
          <a:p>
            <a:pPr marL="685800" lvl="2" indent="228600" eaLnBrk="1" hangingPunct="1">
              <a:spcBef>
                <a:spcPts val="600"/>
              </a:spcBef>
              <a:defRPr/>
            </a:pPr>
            <a:r>
              <a:rPr lang="en-US" altLang="en-US" sz="2200" dirty="0"/>
              <a:t>Respiratory depression – sleep apnea</a:t>
            </a:r>
          </a:p>
          <a:p>
            <a:pPr eaLnBrk="1" hangingPunct="1">
              <a:spcBef>
                <a:spcPts val="600"/>
              </a:spcBef>
              <a:defRPr/>
            </a:pPr>
            <a:r>
              <a:rPr lang="en-US" altLang="en-US" sz="2600" b="1" dirty="0"/>
              <a:t>Organ toxicities</a:t>
            </a:r>
            <a:r>
              <a:rPr lang="en-US" altLang="en-US" sz="2600" dirty="0"/>
              <a:t> are rare</a:t>
            </a:r>
          </a:p>
          <a:p>
            <a:pPr marL="914400" lvl="2" eaLnBrk="1" hangingPunct="1">
              <a:spcBef>
                <a:spcPts val="600"/>
              </a:spcBef>
              <a:defRPr/>
            </a:pPr>
            <a:r>
              <a:rPr lang="en-US" altLang="en-US" sz="2200" dirty="0"/>
              <a:t>Suppression of hypothalamic-pituitary-gonadal axis</a:t>
            </a:r>
          </a:p>
          <a:p>
            <a:pPr eaLnBrk="1" hangingPunct="1">
              <a:spcBef>
                <a:spcPts val="600"/>
              </a:spcBef>
              <a:defRPr/>
            </a:pPr>
            <a:r>
              <a:rPr lang="en-US" altLang="en-US" sz="2600" b="1" dirty="0"/>
              <a:t>Immunosuppression </a:t>
            </a:r>
            <a:endParaRPr lang="en-US" altLang="en-US" sz="2400" dirty="0"/>
          </a:p>
          <a:p>
            <a:pPr marL="917575" lvl="1" eaLnBrk="1" hangingPunct="1">
              <a:spcBef>
                <a:spcPts val="600"/>
              </a:spcBef>
              <a:buFont typeface="Arial" panose="020B0604020202020204" pitchFamily="34" charset="0"/>
              <a:buChar char="•"/>
              <a:defRPr/>
            </a:pPr>
            <a:r>
              <a:rPr lang="en-US" altLang="en-US" sz="2200" dirty="0"/>
              <a:t>I</a:t>
            </a:r>
            <a:r>
              <a:rPr lang="en-US" altLang="en-US" sz="2200" dirty="0" smtClean="0"/>
              <a:t>ncreased </a:t>
            </a:r>
            <a:r>
              <a:rPr lang="en-US" sz="2200" dirty="0"/>
              <a:t>risk of invasive pneumococcal </a:t>
            </a:r>
            <a:r>
              <a:rPr lang="en-US" sz="2200" dirty="0" err="1" smtClean="0"/>
              <a:t>dz</a:t>
            </a:r>
            <a:r>
              <a:rPr lang="en-US" sz="2200" dirty="0" smtClean="0"/>
              <a:t> </a:t>
            </a:r>
            <a:r>
              <a:rPr lang="en-US" sz="2200" dirty="0"/>
              <a:t>and community acquired </a:t>
            </a:r>
            <a:r>
              <a:rPr lang="en-US" sz="2200" dirty="0" smtClean="0"/>
              <a:t>pneumonia</a:t>
            </a:r>
            <a:endParaRPr lang="en-US" altLang="en-US" sz="2200" b="1" dirty="0"/>
          </a:p>
          <a:p>
            <a:pPr eaLnBrk="1" hangingPunct="1">
              <a:spcBef>
                <a:spcPts val="600"/>
              </a:spcBef>
              <a:defRPr/>
            </a:pPr>
            <a:r>
              <a:rPr lang="en-US" altLang="en-US" sz="2600" b="1" dirty="0"/>
              <a:t>Worsening pain</a:t>
            </a:r>
            <a:r>
              <a:rPr lang="en-US" altLang="en-US" sz="2600" dirty="0"/>
              <a:t> </a:t>
            </a:r>
            <a:r>
              <a:rPr lang="en-US" altLang="en-US" sz="2400" dirty="0"/>
              <a:t>(hyperalgesia in some patients) </a:t>
            </a:r>
          </a:p>
          <a:p>
            <a:pPr eaLnBrk="1" hangingPunct="1">
              <a:spcBef>
                <a:spcPts val="600"/>
              </a:spcBef>
              <a:defRPr/>
            </a:pPr>
            <a:r>
              <a:rPr lang="en-US" altLang="en-US" sz="2600" b="1" dirty="0"/>
              <a:t>Addiction </a:t>
            </a:r>
            <a:r>
              <a:rPr lang="en-US" altLang="en-US" sz="2400" dirty="0"/>
              <a:t>(Opioid Use Disorder)</a:t>
            </a:r>
          </a:p>
          <a:p>
            <a:pPr eaLnBrk="1" hangingPunct="1">
              <a:spcBef>
                <a:spcPts val="600"/>
              </a:spcBef>
              <a:defRPr/>
            </a:pPr>
            <a:r>
              <a:rPr lang="en-US" altLang="en-US" sz="2600" b="1" dirty="0"/>
              <a:t>Overdose</a:t>
            </a:r>
            <a:r>
              <a:rPr lang="en-US" altLang="en-US" sz="2600" dirty="0"/>
              <a:t> </a:t>
            </a:r>
          </a:p>
          <a:p>
            <a:pPr marL="914400" lvl="2" eaLnBrk="1" hangingPunct="1">
              <a:spcBef>
                <a:spcPts val="600"/>
              </a:spcBef>
              <a:defRPr/>
            </a:pPr>
            <a:r>
              <a:rPr lang="en-US" altLang="en-US" sz="2200" dirty="0"/>
              <a:t>when combined w/ other </a:t>
            </a:r>
            <a:r>
              <a:rPr lang="en-US" altLang="en-US" sz="2200" dirty="0" smtClean="0"/>
              <a:t>sedatives and at </a:t>
            </a:r>
            <a:r>
              <a:rPr lang="en-US" altLang="en-US" sz="2200" dirty="0"/>
              <a:t>higher doses</a:t>
            </a:r>
          </a:p>
        </p:txBody>
      </p:sp>
      <p:sp>
        <p:nvSpPr>
          <p:cNvPr id="48132" name="Text Box 4"/>
          <p:cNvSpPr txBox="1">
            <a:spLocks noChangeArrowheads="1"/>
          </p:cNvSpPr>
          <p:nvPr/>
        </p:nvSpPr>
        <p:spPr bwMode="auto">
          <a:xfrm>
            <a:off x="8381320" y="5329693"/>
            <a:ext cx="3657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10000"/>
              </a:spcBef>
              <a:spcAft>
                <a:spcPct val="0"/>
              </a:spcAft>
              <a:buFontTx/>
              <a:buNone/>
            </a:pPr>
            <a:r>
              <a:rPr lang="en-US" altLang="en-US" sz="1600" dirty="0">
                <a:solidFill>
                  <a:srgbClr val="000000"/>
                </a:solidFill>
                <a:ea typeface="MS PGothic" pitchFamily="34" charset="-128"/>
              </a:rPr>
              <a:t>Dunn KM et al. </a:t>
            </a:r>
            <a:r>
              <a:rPr lang="en-US" altLang="en-US" sz="1600" i="1" dirty="0">
                <a:solidFill>
                  <a:srgbClr val="000000"/>
                </a:solidFill>
                <a:ea typeface="MS PGothic" pitchFamily="34" charset="-128"/>
              </a:rPr>
              <a:t>Ann Intern Med </a:t>
            </a:r>
            <a:r>
              <a:rPr lang="en-US" altLang="en-US" sz="1600" dirty="0">
                <a:solidFill>
                  <a:srgbClr val="000000"/>
                </a:solidFill>
                <a:ea typeface="MS PGothic" pitchFamily="34" charset="-128"/>
              </a:rPr>
              <a:t>2010</a:t>
            </a:r>
          </a:p>
          <a:p>
            <a:pPr eaLnBrk="0" fontAlgn="base" hangingPunct="0">
              <a:spcBef>
                <a:spcPct val="0"/>
              </a:spcBef>
              <a:spcAft>
                <a:spcPct val="0"/>
              </a:spcAft>
              <a:buFontTx/>
              <a:buNone/>
            </a:pPr>
            <a:r>
              <a:rPr lang="en-US" altLang="en-US" sz="1600" dirty="0">
                <a:solidFill>
                  <a:srgbClr val="000000"/>
                </a:solidFill>
                <a:ea typeface="MS PGothic" pitchFamily="34" charset="-128"/>
              </a:rPr>
              <a:t>Li X et al. </a:t>
            </a:r>
            <a:r>
              <a:rPr lang="en-US" altLang="en-US" sz="1600" i="1" dirty="0">
                <a:solidFill>
                  <a:srgbClr val="000000"/>
                </a:solidFill>
                <a:ea typeface="MS PGothic" pitchFamily="34" charset="-128"/>
              </a:rPr>
              <a:t>Brain Res </a:t>
            </a:r>
            <a:r>
              <a:rPr lang="en-US" altLang="en-US" sz="1600" dirty="0">
                <a:solidFill>
                  <a:srgbClr val="000000"/>
                </a:solidFill>
                <a:ea typeface="MS PGothic" pitchFamily="34" charset="-128"/>
              </a:rPr>
              <a:t>2001</a:t>
            </a:r>
          </a:p>
          <a:p>
            <a:pPr eaLnBrk="0" fontAlgn="base" hangingPunct="0">
              <a:spcBef>
                <a:spcPct val="0"/>
              </a:spcBef>
              <a:spcAft>
                <a:spcPct val="0"/>
              </a:spcAft>
              <a:buFontTx/>
              <a:buNone/>
            </a:pPr>
            <a:r>
              <a:rPr lang="en-US" altLang="en-US" sz="1600" dirty="0" err="1">
                <a:solidFill>
                  <a:srgbClr val="000000"/>
                </a:solidFill>
                <a:ea typeface="MS PGothic" pitchFamily="34" charset="-128"/>
              </a:rPr>
              <a:t>Doverty</a:t>
            </a:r>
            <a:r>
              <a:rPr lang="en-US" altLang="en-US" sz="1600" dirty="0">
                <a:solidFill>
                  <a:srgbClr val="000000"/>
                </a:solidFill>
                <a:ea typeface="MS PGothic" pitchFamily="34" charset="-128"/>
              </a:rPr>
              <a:t> M et al. </a:t>
            </a:r>
            <a:r>
              <a:rPr lang="en-US" altLang="en-US" sz="1600" i="1" dirty="0">
                <a:solidFill>
                  <a:srgbClr val="000000"/>
                </a:solidFill>
                <a:ea typeface="MS PGothic" pitchFamily="34" charset="-128"/>
              </a:rPr>
              <a:t>Pain</a:t>
            </a:r>
            <a:r>
              <a:rPr lang="en-US" altLang="en-US" sz="1600" dirty="0">
                <a:solidFill>
                  <a:srgbClr val="000000"/>
                </a:solidFill>
                <a:ea typeface="MS PGothic" pitchFamily="34" charset="-128"/>
              </a:rPr>
              <a:t> 2001 </a:t>
            </a:r>
          </a:p>
          <a:p>
            <a:pPr eaLnBrk="0" fontAlgn="base" hangingPunct="0">
              <a:spcBef>
                <a:spcPct val="0"/>
              </a:spcBef>
              <a:spcAft>
                <a:spcPct val="0"/>
              </a:spcAft>
              <a:buFontTx/>
              <a:buNone/>
            </a:pPr>
            <a:r>
              <a:rPr lang="en-US" altLang="en-US" sz="1600" dirty="0">
                <a:solidFill>
                  <a:srgbClr val="000000"/>
                </a:solidFill>
                <a:ea typeface="MS PGothic" pitchFamily="34" charset="-128"/>
              </a:rPr>
              <a:t>Angst MS, Clark JD. </a:t>
            </a:r>
            <a:r>
              <a:rPr lang="en-US" altLang="en-US" sz="1600" i="1" dirty="0">
                <a:solidFill>
                  <a:srgbClr val="000000"/>
                </a:solidFill>
                <a:ea typeface="MS PGothic" pitchFamily="34" charset="-128"/>
              </a:rPr>
              <a:t>Anesthesiology </a:t>
            </a:r>
            <a:r>
              <a:rPr lang="en-US" altLang="en-US" sz="1600" dirty="0">
                <a:solidFill>
                  <a:srgbClr val="000000"/>
                </a:solidFill>
                <a:ea typeface="MS PGothic" pitchFamily="34" charset="-128"/>
              </a:rPr>
              <a:t>2006</a:t>
            </a:r>
          </a:p>
          <a:p>
            <a:pPr eaLnBrk="0" fontAlgn="base" hangingPunct="0">
              <a:spcBef>
                <a:spcPct val="0"/>
              </a:spcBef>
              <a:spcAft>
                <a:spcPct val="0"/>
              </a:spcAft>
              <a:buFontTx/>
              <a:buNone/>
            </a:pPr>
            <a:r>
              <a:rPr lang="en-US" altLang="en-US" sz="1600" dirty="0">
                <a:solidFill>
                  <a:srgbClr val="000000"/>
                </a:solidFill>
                <a:ea typeface="MS PGothic" pitchFamily="34" charset="-128"/>
                <a:cs typeface="Arial" charset="0"/>
              </a:rPr>
              <a:t>Wiese AD, et al. </a:t>
            </a:r>
            <a:r>
              <a:rPr lang="en-US" altLang="en-US" sz="1600" i="1" dirty="0">
                <a:solidFill>
                  <a:srgbClr val="000000"/>
                </a:solidFill>
                <a:ea typeface="MS PGothic" pitchFamily="34" charset="-128"/>
                <a:cs typeface="Arial" charset="0"/>
              </a:rPr>
              <a:t>Ann Intern Med. </a:t>
            </a:r>
            <a:r>
              <a:rPr lang="en-US" altLang="en-US" sz="1600" dirty="0" smtClean="0">
                <a:solidFill>
                  <a:srgbClr val="000000"/>
                </a:solidFill>
                <a:ea typeface="MS PGothic" pitchFamily="34" charset="-128"/>
                <a:cs typeface="Arial" charset="0"/>
              </a:rPr>
              <a:t>2018</a:t>
            </a:r>
            <a:endParaRPr lang="en-US" altLang="en-US" sz="1600" dirty="0">
              <a:solidFill>
                <a:srgbClr val="000000"/>
              </a:solidFill>
              <a:ea typeface="MS PGothic" pitchFamily="34" charset="-128"/>
              <a:cs typeface="Arial" charset="0"/>
            </a:endParaRPr>
          </a:p>
        </p:txBody>
      </p:sp>
    </p:spTree>
    <p:extLst>
      <p:ext uri="{BB962C8B-B14F-4D97-AF65-F5344CB8AC3E}">
        <p14:creationId xmlns:p14="http://schemas.microsoft.com/office/powerpoint/2010/main" val="412268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43">
                                            <p:txEl>
                                              <p:pRg st="6" end="6"/>
                                            </p:txEl>
                                          </p:spTgt>
                                        </p:tgtEl>
                                        <p:attrNameLst>
                                          <p:attrName>style.visibility</p:attrName>
                                        </p:attrNameLst>
                                      </p:cBhvr>
                                      <p:to>
                                        <p:strVal val="visible"/>
                                      </p:to>
                                    </p:set>
                                    <p:animEffect transition="in" filter="fade">
                                      <p:cBhvr>
                                        <p:cTn id="7" dur="500"/>
                                        <p:tgtEl>
                                          <p:spTgt spid="6144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43">
                                            <p:txEl>
                                              <p:pRg st="7" end="7"/>
                                            </p:txEl>
                                          </p:spTgt>
                                        </p:tgtEl>
                                        <p:attrNameLst>
                                          <p:attrName>style.visibility</p:attrName>
                                        </p:attrNameLst>
                                      </p:cBhvr>
                                      <p:to>
                                        <p:strVal val="visible"/>
                                      </p:to>
                                    </p:set>
                                    <p:animEffect transition="in" filter="fade">
                                      <p:cBhvr>
                                        <p:cTn id="12" dur="500"/>
                                        <p:tgtEl>
                                          <p:spTgt spid="61443">
                                            <p:txEl>
                                              <p:pRg st="7" end="7"/>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443">
                                            <p:txEl>
                                              <p:pRg st="8" end="8"/>
                                            </p:txEl>
                                          </p:spTgt>
                                        </p:tgtEl>
                                        <p:attrNameLst>
                                          <p:attrName>style.visibility</p:attrName>
                                        </p:attrNameLst>
                                      </p:cBhvr>
                                      <p:to>
                                        <p:strVal val="visible"/>
                                      </p:to>
                                    </p:set>
                                    <p:animEffect transition="in" filter="fade">
                                      <p:cBhvr>
                                        <p:cTn id="17" dur="500"/>
                                        <p:tgtEl>
                                          <p:spTgt spid="61443">
                                            <p:txEl>
                                              <p:pRg st="8" end="8"/>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1443">
                                            <p:txEl>
                                              <p:pRg st="9" end="9"/>
                                            </p:txEl>
                                          </p:spTgt>
                                        </p:tgtEl>
                                        <p:attrNameLst>
                                          <p:attrName>style.visibility</p:attrName>
                                        </p:attrNameLst>
                                      </p:cBhvr>
                                      <p:to>
                                        <p:strVal val="visible"/>
                                      </p:to>
                                    </p:set>
                                    <p:animEffect transition="in" filter="fade">
                                      <p:cBhvr>
                                        <p:cTn id="20" dur="500"/>
                                        <p:tgtEl>
                                          <p:spTgt spid="61443">
                                            <p:txEl>
                                              <p:pRg st="9" end="9"/>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1443">
                                            <p:txEl>
                                              <p:pRg st="10" end="10"/>
                                            </p:txEl>
                                          </p:spTgt>
                                        </p:tgtEl>
                                        <p:attrNameLst>
                                          <p:attrName>style.visibility</p:attrName>
                                        </p:attrNameLst>
                                      </p:cBhvr>
                                      <p:to>
                                        <p:strVal val="visible"/>
                                      </p:to>
                                    </p:set>
                                    <p:animEffect transition="in" filter="fade">
                                      <p:cBhvr>
                                        <p:cTn id="23" dur="500"/>
                                        <p:tgtEl>
                                          <p:spTgt spid="61443">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1443">
                                            <p:txEl>
                                              <p:pRg st="11" end="11"/>
                                            </p:txEl>
                                          </p:spTgt>
                                        </p:tgtEl>
                                        <p:attrNameLst>
                                          <p:attrName>style.visibility</p:attrName>
                                        </p:attrNameLst>
                                      </p:cBhvr>
                                      <p:to>
                                        <p:strVal val="visible"/>
                                      </p:to>
                                    </p:set>
                                    <p:animEffect transition="in" filter="fade">
                                      <p:cBhvr>
                                        <p:cTn id="26" dur="500"/>
                                        <p:tgtEl>
                                          <p:spTgt spid="614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14A5B"/>
        </a:solidFill>
        <a:effectLst/>
      </p:bgPr>
    </p:bg>
    <p:spTree>
      <p:nvGrpSpPr>
        <p:cNvPr id="1" name=""/>
        <p:cNvGrpSpPr/>
        <p:nvPr/>
      </p:nvGrpSpPr>
      <p:grpSpPr>
        <a:xfrm>
          <a:off x="0" y="0"/>
          <a:ext cx="0" cy="0"/>
          <a:chOff x="0" y="0"/>
          <a:chExt cx="0" cy="0"/>
        </a:xfrm>
      </p:grpSpPr>
      <p:pic>
        <p:nvPicPr>
          <p:cNvPr id="1035" name="Picture 11" descr="Image result for pendulum images"/>
          <p:cNvPicPr>
            <a:picLocks noChangeAspect="1" noChangeArrowheads="1"/>
          </p:cNvPicPr>
          <p:nvPr/>
        </p:nvPicPr>
        <p:blipFill rotWithShape="1">
          <a:blip r:embed="rId2">
            <a:extLst>
              <a:ext uri="{28A0092B-C50C-407E-A947-70E740481C1C}">
                <a14:useLocalDpi xmlns:a14="http://schemas.microsoft.com/office/drawing/2010/main" val="0"/>
              </a:ext>
            </a:extLst>
          </a:blip>
          <a:srcRect b="24437"/>
          <a:stretch/>
        </p:blipFill>
        <p:spPr bwMode="auto">
          <a:xfrm>
            <a:off x="7217226" y="389160"/>
            <a:ext cx="4577441" cy="394357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97174" y="5093658"/>
            <a:ext cx="6107683" cy="1688142"/>
            <a:chOff x="903514" y="4920344"/>
            <a:chExt cx="5725000" cy="1361152"/>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15" t="29404" r="17179" b="46433"/>
            <a:stretch/>
          </p:blipFill>
          <p:spPr bwMode="auto">
            <a:xfrm>
              <a:off x="904307" y="4920344"/>
              <a:ext cx="5724206" cy="112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105" t="69141" r="16658" b="25316"/>
            <a:stretch/>
          </p:blipFill>
          <p:spPr bwMode="auto">
            <a:xfrm>
              <a:off x="903514" y="6030924"/>
              <a:ext cx="5725000" cy="250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AutoShape 5" descr="Image result for pendulum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7" descr="Image result for pendulum imag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6738257" y="389160"/>
            <a:ext cx="5056410" cy="3943576"/>
          </a:xfrm>
          <a:prstGeom prst="rect">
            <a:avLst/>
          </a:prstGeom>
          <a:solidFill>
            <a:srgbClr val="214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558141" y="389160"/>
            <a:ext cx="7075715" cy="2343153"/>
            <a:chOff x="1783668" y="2302326"/>
            <a:chExt cx="6859590" cy="2204360"/>
          </a:xfrm>
        </p:grpSpPr>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0881" t="50348" r="12907" b="22239"/>
            <a:stretch/>
          </p:blipFill>
          <p:spPr bwMode="auto">
            <a:xfrm>
              <a:off x="1783668" y="3118756"/>
              <a:ext cx="6859589" cy="1387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0881" t="22935" r="12907" b="60940"/>
            <a:stretch/>
          </p:blipFill>
          <p:spPr bwMode="auto">
            <a:xfrm>
              <a:off x="1783669" y="2302326"/>
              <a:ext cx="6859589" cy="81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7260" t="19383" r="20900" b="60078"/>
          <a:stretch/>
        </p:blipFill>
        <p:spPr bwMode="auto">
          <a:xfrm>
            <a:off x="97176" y="59868"/>
            <a:ext cx="6107682" cy="11409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5324" t="23381" r="5394" b="44617"/>
          <a:stretch/>
        </p:blipFill>
        <p:spPr bwMode="auto">
          <a:xfrm>
            <a:off x="97176" y="2766740"/>
            <a:ext cx="8240794" cy="1871095"/>
          </a:xfrm>
          <a:prstGeom prst="rect">
            <a:avLst/>
          </a:prstGeom>
          <a:noFill/>
          <a:ln w="57150">
            <a:solidFill>
              <a:schemeClr val="bg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4425038" y="4505829"/>
            <a:ext cx="7603676" cy="1393372"/>
            <a:chOff x="874711" y="5364835"/>
            <a:chExt cx="4169229" cy="644079"/>
          </a:xfrm>
        </p:grpSpPr>
        <p:pic>
          <p:nvPicPr>
            <p:cNvPr id="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6046" t="59262" r="26903" b="32284"/>
            <a:stretch/>
          </p:blipFill>
          <p:spPr bwMode="auto">
            <a:xfrm>
              <a:off x="874712" y="5587512"/>
              <a:ext cx="4169228" cy="4214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6046" t="25406" r="26903" b="70127"/>
            <a:stretch/>
          </p:blipFill>
          <p:spPr bwMode="auto">
            <a:xfrm>
              <a:off x="874711" y="5364835"/>
              <a:ext cx="4169228" cy="2226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67544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barn(outVertical)">
                                      <p:cBhvr>
                                        <p:cTn id="7" dur="500"/>
                                        <p:tgtEl>
                                          <p:spTgt spid="10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0" descr="MCj0233442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462339"/>
            <a:ext cx="2287588" cy="1817687"/>
          </a:xfrm>
          <a:prstGeom prst="rect">
            <a:avLst/>
          </a:prstGeom>
          <a:noFill/>
          <a:ln w="57150">
            <a:solidFill>
              <a:srgbClr val="2C5A6E"/>
            </a:solidFill>
            <a:miter lim="800000"/>
            <a:headEnd/>
            <a:tailEnd/>
          </a:ln>
          <a:extLst>
            <a:ext uri="{909E8E84-426E-40DD-AFC4-6F175D3DCCD1}">
              <a14:hiddenFill xmlns:a14="http://schemas.microsoft.com/office/drawing/2010/main">
                <a:solidFill>
                  <a:srgbClr val="FFFFFF"/>
                </a:solidFill>
              </a14:hiddenFill>
            </a:ext>
          </a:extLst>
        </p:spPr>
      </p:pic>
      <p:sp>
        <p:nvSpPr>
          <p:cNvPr id="62467" name="Slide Number Placeholder 3"/>
          <p:cNvSpPr txBox="1">
            <a:spLocks noGrp="1"/>
          </p:cNvSpPr>
          <p:nvPr/>
        </p:nvSpPr>
        <p:spPr bwMode="auto">
          <a:xfrm>
            <a:off x="9804401" y="6500814"/>
            <a:ext cx="7334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r" eaLnBrk="0" fontAlgn="base" hangingPunct="0">
              <a:spcBef>
                <a:spcPct val="0"/>
              </a:spcBef>
              <a:spcAft>
                <a:spcPct val="0"/>
              </a:spcAft>
              <a:buFontTx/>
              <a:buNone/>
            </a:pPr>
            <a:fld id="{045AE5FC-B91B-4507-AFD0-DD6140406A91}" type="slidenum">
              <a:rPr lang="en-US" altLang="en-US" sz="1400">
                <a:solidFill>
                  <a:srgbClr val="000000"/>
                </a:solidFill>
              </a:rPr>
              <a:pPr algn="r" eaLnBrk="0" fontAlgn="base" hangingPunct="0">
                <a:spcBef>
                  <a:spcPct val="0"/>
                </a:spcBef>
                <a:spcAft>
                  <a:spcPct val="0"/>
                </a:spcAft>
                <a:buFontTx/>
                <a:buNone/>
              </a:pPr>
              <a:t>31</a:t>
            </a:fld>
            <a:endParaRPr lang="en-US" altLang="en-US" sz="1400">
              <a:solidFill>
                <a:srgbClr val="000000"/>
              </a:solidFill>
            </a:endParaRPr>
          </a:p>
        </p:txBody>
      </p:sp>
      <p:sp>
        <p:nvSpPr>
          <p:cNvPr id="195588" name="Rectangle 12"/>
          <p:cNvSpPr>
            <a:spLocks noGrp="1" noRot="1" noChangeArrowheads="1"/>
          </p:cNvSpPr>
          <p:nvPr>
            <p:ph type="title" idx="4294967295"/>
          </p:nvPr>
        </p:nvSpPr>
        <p:spPr>
          <a:xfrm>
            <a:off x="0" y="0"/>
            <a:ext cx="12192000" cy="1219200"/>
          </a:xfrm>
          <a:solidFill>
            <a:srgbClr val="214A5B"/>
          </a:solidFill>
          <a:ln w="38100">
            <a:miter lim="800000"/>
            <a:headEnd/>
            <a:tailEnd/>
          </a:ln>
        </p:spPr>
        <p:txBody>
          <a:bodyPr/>
          <a:lstStyle/>
          <a:p>
            <a:pPr>
              <a:defRPr/>
            </a:pPr>
            <a:r>
              <a:rPr lang="en-US" sz="4800" b="1" dirty="0">
                <a:solidFill>
                  <a:schemeClr val="bg1"/>
                </a:solidFill>
                <a:effectLst>
                  <a:outerShdw blurRad="38100" dist="38100" dir="2700000" algn="tl">
                    <a:srgbClr val="000000"/>
                  </a:outerShdw>
                </a:effectLst>
              </a:rPr>
              <a:t>Opioids for Chronic Pain</a:t>
            </a:r>
            <a:br>
              <a:rPr lang="en-US" sz="4800" b="1" dirty="0">
                <a:solidFill>
                  <a:schemeClr val="bg1"/>
                </a:solidFill>
                <a:effectLst>
                  <a:outerShdw blurRad="38100" dist="38100" dir="2700000" algn="tl">
                    <a:srgbClr val="000000"/>
                  </a:outerShdw>
                </a:effectLst>
              </a:rPr>
            </a:br>
            <a:r>
              <a:rPr lang="en-US" sz="4000" dirty="0">
                <a:solidFill>
                  <a:schemeClr val="bg1"/>
                </a:solidFill>
                <a:effectLst>
                  <a:outerShdw blurRad="38100" dist="38100" dir="2700000" algn="tl">
                    <a:srgbClr val="000000">
                      <a:alpha val="43137"/>
                    </a:srgbClr>
                  </a:outerShdw>
                </a:effectLst>
              </a:rPr>
              <a:t>What is the clinician’s role?</a:t>
            </a:r>
          </a:p>
        </p:txBody>
      </p:sp>
      <p:pic>
        <p:nvPicPr>
          <p:cNvPr id="62469" name="Picture 9" descr="j0240719"/>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2308225" y="1887539"/>
            <a:ext cx="2038350" cy="3201987"/>
          </a:xfrm>
          <a:ln w="38100">
            <a:solidFill>
              <a:srgbClr val="204150"/>
            </a:solidFill>
            <a:miter lim="800000"/>
            <a:headEnd/>
            <a:tailEnd/>
          </a:ln>
        </p:spPr>
      </p:pic>
      <p:sp>
        <p:nvSpPr>
          <p:cNvPr id="62470" name="Text Box 11"/>
          <p:cNvSpPr txBox="1">
            <a:spLocks noChangeArrowheads="1"/>
          </p:cNvSpPr>
          <p:nvPr/>
        </p:nvSpPr>
        <p:spPr bwMode="auto">
          <a:xfrm>
            <a:off x="4572001" y="2711450"/>
            <a:ext cx="14081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50000"/>
              </a:spcBef>
              <a:spcAft>
                <a:spcPct val="0"/>
              </a:spcAft>
              <a:buFontTx/>
              <a:buNone/>
            </a:pPr>
            <a:r>
              <a:rPr lang="en-US" altLang="en-US" sz="6000">
                <a:solidFill>
                  <a:srgbClr val="000000"/>
                </a:solidFill>
              </a:rPr>
              <a:t>VS.</a:t>
            </a:r>
          </a:p>
        </p:txBody>
      </p:sp>
      <p:sp>
        <p:nvSpPr>
          <p:cNvPr id="62471" name="Text Box 9"/>
          <p:cNvSpPr txBox="1">
            <a:spLocks noChangeArrowheads="1"/>
          </p:cNvSpPr>
          <p:nvPr/>
        </p:nvSpPr>
        <p:spPr bwMode="auto">
          <a:xfrm>
            <a:off x="1524001" y="6521450"/>
            <a:ext cx="2873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buFontTx/>
              <a:buNone/>
            </a:pPr>
            <a:r>
              <a:rPr lang="en-US" altLang="en-US" sz="1600">
                <a:solidFill>
                  <a:srgbClr val="000000"/>
                </a:solidFill>
              </a:rPr>
              <a:t>Nicolaidis C. </a:t>
            </a:r>
            <a:r>
              <a:rPr lang="en-US" altLang="en-US" sz="1600" i="1">
                <a:solidFill>
                  <a:srgbClr val="000000"/>
                </a:solidFill>
              </a:rPr>
              <a:t>Pain Medicine </a:t>
            </a:r>
            <a:r>
              <a:rPr lang="en-US" altLang="en-US" sz="1600">
                <a:solidFill>
                  <a:srgbClr val="000000"/>
                </a:solidFill>
              </a:rPr>
              <a:t>2011</a:t>
            </a:r>
          </a:p>
        </p:txBody>
      </p:sp>
      <p:pic>
        <p:nvPicPr>
          <p:cNvPr id="62472" name="Picture 15" descr="14inches Department of justice's DEA Citizen's Academy Wooden Wall Plaq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4113" y="1784350"/>
            <a:ext cx="1428750" cy="1544638"/>
          </a:xfrm>
          <a:prstGeom prst="rect">
            <a:avLst/>
          </a:prstGeom>
          <a:noFill/>
          <a:ln w="57150">
            <a:solidFill>
              <a:srgbClr val="2C5A6E"/>
            </a:solidFill>
            <a:miter lim="800000"/>
            <a:headEnd/>
            <a:tailEnd/>
          </a:ln>
          <a:extLst>
            <a:ext uri="{909E8E84-426E-40DD-AFC4-6F175D3DCCD1}">
              <a14:hiddenFill xmlns:a14="http://schemas.microsoft.com/office/drawing/2010/main">
                <a:solidFill>
                  <a:srgbClr val="FFFFFF"/>
                </a:solidFill>
              </a14:hiddenFill>
            </a:ext>
          </a:extLst>
        </p:spPr>
      </p:pic>
      <p:pic>
        <p:nvPicPr>
          <p:cNvPr id="62473" name="Picture 13" descr="MCj0150005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0113" y="1319213"/>
            <a:ext cx="1338262" cy="2000250"/>
          </a:xfrm>
          <a:prstGeom prst="rect">
            <a:avLst/>
          </a:prstGeom>
          <a:solidFill>
            <a:schemeClr val="bg1"/>
          </a:solidFill>
          <a:ln w="57150">
            <a:solidFill>
              <a:srgbClr val="2C5A6E"/>
            </a:solidFill>
            <a:miter lim="800000"/>
            <a:headEnd/>
            <a:tailEnd/>
          </a:ln>
        </p:spPr>
      </p:pic>
      <p:sp>
        <p:nvSpPr>
          <p:cNvPr id="61450" name="Rectangle 4"/>
          <p:cNvSpPr txBox="1">
            <a:spLocks noRot="1" noChangeArrowheads="1"/>
          </p:cNvSpPr>
          <p:nvPr/>
        </p:nvSpPr>
        <p:spPr bwMode="auto">
          <a:xfrm>
            <a:off x="1676401" y="5421313"/>
            <a:ext cx="8861425" cy="1079500"/>
          </a:xfrm>
          <a:prstGeom prst="rect">
            <a:avLst/>
          </a:prstGeom>
          <a:solidFill>
            <a:srgbClr val="003A54">
              <a:alpha val="81960"/>
            </a:srgbClr>
          </a:solidFill>
          <a:ln w="38100">
            <a:solidFill>
              <a:schemeClr val="tx1"/>
            </a:solidFill>
            <a:miter lim="800000"/>
            <a:headEnd/>
            <a:tailEnd/>
          </a:ln>
        </p:spPr>
        <p:txBody>
          <a:bodyPr anchor="ctr"/>
          <a:lstStyle>
            <a:lvl1pPr marL="690563" indent="-457200">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0" fontAlgn="base" hangingPunct="0">
              <a:spcBef>
                <a:spcPct val="0"/>
              </a:spcBef>
              <a:spcAft>
                <a:spcPct val="0"/>
              </a:spcAft>
            </a:pPr>
            <a:r>
              <a:rPr lang="en-US" altLang="en-US">
                <a:solidFill>
                  <a:srgbClr val="FFFFFF"/>
                </a:solidFill>
              </a:rPr>
              <a:t>Use a risk-benefit framework</a:t>
            </a:r>
          </a:p>
          <a:p>
            <a:pPr eaLnBrk="0" fontAlgn="base" hangingPunct="0">
              <a:spcBef>
                <a:spcPct val="0"/>
              </a:spcBef>
              <a:spcAft>
                <a:spcPct val="0"/>
              </a:spcAft>
            </a:pPr>
            <a:r>
              <a:rPr lang="en-US" altLang="en-US">
                <a:solidFill>
                  <a:srgbClr val="FFFFFF"/>
                </a:solidFill>
              </a:rPr>
              <a:t>Judge the opioid treatment, </a:t>
            </a:r>
            <a:r>
              <a:rPr lang="en-US" altLang="en-US" u="sng">
                <a:solidFill>
                  <a:srgbClr val="FFFFFF"/>
                </a:solidFill>
              </a:rPr>
              <a:t>not</a:t>
            </a:r>
            <a:r>
              <a:rPr lang="en-US" altLang="en-US">
                <a:solidFill>
                  <a:srgbClr val="FFFFFF"/>
                </a:solidFill>
              </a:rPr>
              <a:t> the patient</a:t>
            </a:r>
          </a:p>
        </p:txBody>
      </p:sp>
    </p:spTree>
    <p:extLst>
      <p:ext uri="{BB962C8B-B14F-4D97-AF65-F5344CB8AC3E}">
        <p14:creationId xmlns:p14="http://schemas.microsoft.com/office/powerpoint/2010/main" val="1079626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50"/>
                                        </p:tgtEl>
                                        <p:attrNameLst>
                                          <p:attrName>style.visibility</p:attrName>
                                        </p:attrNameLst>
                                      </p:cBhvr>
                                      <p:to>
                                        <p:strVal val="visible"/>
                                      </p:to>
                                    </p:set>
                                    <p:animEffect transition="in" filter="fade">
                                      <p:cBhvr>
                                        <p:cTn id="7" dur="500"/>
                                        <p:tgtEl>
                                          <p:spTgt spid="61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idx="4294967295"/>
          </p:nvPr>
        </p:nvSpPr>
        <p:spPr>
          <a:xfrm>
            <a:off x="0" y="0"/>
            <a:ext cx="12192000" cy="1114425"/>
          </a:xfrm>
          <a:solidFill>
            <a:srgbClr val="214A5B"/>
          </a:solidFill>
        </p:spPr>
        <p:txBody>
          <a:bodyPr/>
          <a:lstStyle/>
          <a:p>
            <a:r>
              <a:rPr lang="en-US" altLang="en-US" b="1" dirty="0">
                <a:solidFill>
                  <a:schemeClr val="bg1"/>
                </a:solidFill>
              </a:rPr>
              <a:t>Continuation of Opioids</a:t>
            </a:r>
          </a:p>
        </p:txBody>
      </p:sp>
      <p:sp>
        <p:nvSpPr>
          <p:cNvPr id="75779" name="Rectangle 3"/>
          <p:cNvSpPr>
            <a:spLocks noGrp="1" noChangeArrowheads="1"/>
          </p:cNvSpPr>
          <p:nvPr>
            <p:ph type="body" idx="4294967295"/>
          </p:nvPr>
        </p:nvSpPr>
        <p:spPr>
          <a:xfrm>
            <a:off x="809625" y="1182189"/>
            <a:ext cx="10810875" cy="2614748"/>
          </a:xfrm>
        </p:spPr>
        <p:txBody>
          <a:bodyPr/>
          <a:lstStyle/>
          <a:p>
            <a:pPr marL="0" indent="0">
              <a:spcBef>
                <a:spcPct val="60000"/>
              </a:spcBef>
              <a:buNone/>
            </a:pPr>
            <a:r>
              <a:rPr lang="en-US" altLang="en-US" sz="3600" dirty="0" smtClean="0"/>
              <a:t>Before writing the next opioid prescription…you should be convinced that there is…</a:t>
            </a:r>
          </a:p>
          <a:p>
            <a:pPr marL="342900" lvl="1" indent="0">
              <a:spcBef>
                <a:spcPct val="60000"/>
              </a:spcBef>
              <a:buNone/>
            </a:pPr>
            <a:r>
              <a:rPr lang="en-US" altLang="en-US" dirty="0"/>
              <a:t>…benefit (pain, function, QOL) </a:t>
            </a:r>
            <a:r>
              <a:rPr lang="en-US" altLang="en-US" u="sng" dirty="0"/>
              <a:t>and</a:t>
            </a:r>
            <a:r>
              <a:rPr lang="en-US" altLang="en-US" dirty="0"/>
              <a:t>…</a:t>
            </a:r>
          </a:p>
          <a:p>
            <a:pPr marL="342900" lvl="1" indent="0">
              <a:spcBef>
                <a:spcPct val="60000"/>
              </a:spcBef>
              <a:buNone/>
            </a:pPr>
            <a:r>
              <a:rPr lang="en-US" altLang="en-US" dirty="0"/>
              <a:t>…absence of harm</a:t>
            </a:r>
          </a:p>
        </p:txBody>
      </p:sp>
      <p:sp>
        <p:nvSpPr>
          <p:cNvPr id="4" name="Rectangle 3"/>
          <p:cNvSpPr/>
          <p:nvPr/>
        </p:nvSpPr>
        <p:spPr>
          <a:xfrm>
            <a:off x="552450" y="4496790"/>
            <a:ext cx="11068050" cy="1200329"/>
          </a:xfrm>
          <a:prstGeom prst="rect">
            <a:avLst/>
          </a:prstGeom>
          <a:solidFill>
            <a:srgbClr val="922300"/>
          </a:solidFill>
          <a:effectLst>
            <a:outerShdw blurRad="152400" dist="127000" dir="8100000" algn="tr" rotWithShape="0">
              <a:prstClr val="black">
                <a:alpha val="40000"/>
              </a:prstClr>
            </a:outerShdw>
          </a:effectLst>
        </p:spPr>
        <p:txBody>
          <a:bodyPr wrap="square">
            <a:spAutoFit/>
          </a:bodyPr>
          <a:lstStyle/>
          <a:p>
            <a:pPr algn="ctr" fontAlgn="base">
              <a:spcBef>
                <a:spcPct val="0"/>
              </a:spcBef>
              <a:spcAft>
                <a:spcPts val="1350"/>
              </a:spcAft>
              <a:defRPr/>
            </a:pPr>
            <a:r>
              <a:rPr lang="en-US" sz="3600" b="1" dirty="0">
                <a:solidFill>
                  <a:srgbClr val="FFFFFF"/>
                </a:solidFill>
                <a:effectLst>
                  <a:outerShdw blurRad="38100" dist="38100" dir="2700000" algn="tl">
                    <a:srgbClr val="000000">
                      <a:alpha val="43137"/>
                    </a:srgbClr>
                  </a:outerShdw>
                </a:effectLst>
                <a:latin typeface="Calibri" panose="020F0502020204030204" pitchFamily="34" charset="0"/>
                <a:cs typeface="Arial" pitchFamily="34" charset="0"/>
              </a:rPr>
              <a:t>Despite subjective assessments </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Arial" pitchFamily="34" charset="0"/>
              </a:rPr>
              <a:t>(benefits/harms)</a:t>
            </a:r>
            <a:r>
              <a:rPr lang="en-US" sz="3600" b="1" dirty="0">
                <a:solidFill>
                  <a:srgbClr val="FFFFFF"/>
                </a:solidFill>
                <a:effectLst>
                  <a:outerShdw blurRad="38100" dist="38100" dir="2700000" algn="tl">
                    <a:srgbClr val="000000">
                      <a:alpha val="43137"/>
                    </a:srgbClr>
                  </a:outerShdw>
                </a:effectLst>
                <a:latin typeface="Calibri" panose="020F0502020204030204" pitchFamily="34" charset="0"/>
                <a:cs typeface="Arial"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Arial" pitchFamily="34" charset="0"/>
              </a:rPr>
              <a:t> </a:t>
            </a:r>
            <a:r>
              <a:rPr lang="en-US" sz="3600" b="1" dirty="0">
                <a:solidFill>
                  <a:srgbClr val="FFFFFF"/>
                </a:solidFill>
                <a:effectLst>
                  <a:outerShdw blurRad="38100" dist="38100" dir="2700000" algn="tl">
                    <a:srgbClr val="000000">
                      <a:alpha val="43137"/>
                    </a:srgbClr>
                  </a:outerShdw>
                </a:effectLst>
                <a:latin typeface="Calibri" panose="020F0502020204030204" pitchFamily="34" charset="0"/>
                <a:cs typeface="Arial" pitchFamily="34" charset="0"/>
              </a:rPr>
              <a:t>it should be documented at each visit</a:t>
            </a:r>
          </a:p>
        </p:txBody>
      </p:sp>
    </p:spTree>
    <p:extLst>
      <p:ext uri="{BB962C8B-B14F-4D97-AF65-F5344CB8AC3E}">
        <p14:creationId xmlns:p14="http://schemas.microsoft.com/office/powerpoint/2010/main" val="1133392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5779">
                                            <p:txEl>
                                              <p:pRg st="1" end="1"/>
                                            </p:txEl>
                                          </p:spTgt>
                                        </p:tgtEl>
                                        <p:attrNameLst>
                                          <p:attrName>style.visibility</p:attrName>
                                        </p:attrNameLst>
                                      </p:cBhvr>
                                      <p:to>
                                        <p:strVal val="visible"/>
                                      </p:to>
                                    </p:set>
                                    <p:animEffect transition="in" filter="fade">
                                      <p:cBhvr>
                                        <p:cTn id="7" dur="500"/>
                                        <p:tgtEl>
                                          <p:spTgt spid="7577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5779">
                                            <p:txEl>
                                              <p:pRg st="2" end="2"/>
                                            </p:txEl>
                                          </p:spTgt>
                                        </p:tgtEl>
                                        <p:attrNameLst>
                                          <p:attrName>style.visibility</p:attrName>
                                        </p:attrNameLst>
                                      </p:cBhvr>
                                      <p:to>
                                        <p:strVal val="visible"/>
                                      </p:to>
                                    </p:set>
                                    <p:animEffect transition="in" filter="fade">
                                      <p:cBhvr>
                                        <p:cTn id="12" dur="500"/>
                                        <p:tgtEl>
                                          <p:spTgt spid="757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1"/>
            <a:ext cx="12192000" cy="1142999"/>
          </a:xfrm>
          <a:solidFill>
            <a:srgbClr val="214A5B"/>
          </a:solidFill>
        </p:spPr>
        <p:txBody>
          <a:bodyPr/>
          <a:lstStyle/>
          <a:p>
            <a:r>
              <a:rPr lang="en-US" altLang="en-US" b="1" dirty="0">
                <a:solidFill>
                  <a:schemeClr val="bg1"/>
                </a:solidFill>
                <a:cs typeface="Arial" panose="020B0604020202020204" pitchFamily="34" charset="0"/>
              </a:rPr>
              <a:t>Discontinuing Opioids</a:t>
            </a:r>
          </a:p>
        </p:txBody>
      </p:sp>
      <p:sp>
        <p:nvSpPr>
          <p:cNvPr id="3" name="Content Placeholder 2"/>
          <p:cNvSpPr>
            <a:spLocks noGrp="1"/>
          </p:cNvSpPr>
          <p:nvPr>
            <p:ph idx="1"/>
          </p:nvPr>
        </p:nvSpPr>
        <p:spPr>
          <a:xfrm>
            <a:off x="647700" y="1248865"/>
            <a:ext cx="10915650" cy="3885110"/>
          </a:xfrm>
        </p:spPr>
        <p:txBody>
          <a:bodyPr>
            <a:normAutofit fontScale="85000" lnSpcReduction="20000"/>
          </a:bodyPr>
          <a:lstStyle/>
          <a:p>
            <a:pPr>
              <a:lnSpc>
                <a:spcPct val="120000"/>
              </a:lnSpc>
              <a:spcBef>
                <a:spcPts val="1200"/>
              </a:spcBef>
              <a:spcAft>
                <a:spcPts val="0"/>
              </a:spcAft>
              <a:defRPr/>
            </a:pPr>
            <a:r>
              <a:rPr lang="en-US" dirty="0">
                <a:cs typeface="Arial" pitchFamily="34" charset="0"/>
              </a:rPr>
              <a:t>Do not have to prove addiction or diversion - only assess and reassess the risk-benefit ratio</a:t>
            </a:r>
          </a:p>
          <a:p>
            <a:pPr>
              <a:lnSpc>
                <a:spcPct val="120000"/>
              </a:lnSpc>
              <a:spcBef>
                <a:spcPts val="1200"/>
              </a:spcBef>
              <a:spcAft>
                <a:spcPts val="0"/>
              </a:spcAft>
              <a:defRPr/>
            </a:pPr>
            <a:r>
              <a:rPr lang="en-US" dirty="0">
                <a:cs typeface="Arial" pitchFamily="34" charset="0"/>
              </a:rPr>
              <a:t>If patient is unable to take opioids safely or is nonadherent with monitoring then discontinuing opioids is appropriate even in setting of benefits</a:t>
            </a:r>
          </a:p>
          <a:p>
            <a:pPr>
              <a:lnSpc>
                <a:spcPct val="120000"/>
              </a:lnSpc>
              <a:spcBef>
                <a:spcPts val="1200"/>
              </a:spcBef>
              <a:spcAft>
                <a:spcPts val="0"/>
              </a:spcAft>
              <a:defRPr/>
            </a:pPr>
            <a:r>
              <a:rPr lang="en-US" dirty="0">
                <a:cs typeface="Arial" pitchFamily="34" charset="0"/>
              </a:rPr>
              <a:t>Need to determine how urgent the discontinuation should be based on the severity of the risks and harms</a:t>
            </a:r>
          </a:p>
          <a:p>
            <a:pPr>
              <a:lnSpc>
                <a:spcPct val="120000"/>
              </a:lnSpc>
              <a:spcBef>
                <a:spcPts val="1200"/>
              </a:spcBef>
              <a:spcAft>
                <a:spcPts val="0"/>
              </a:spcAft>
              <a:defRPr/>
            </a:pPr>
            <a:r>
              <a:rPr lang="en-US" dirty="0">
                <a:cs typeface="Arial" pitchFamily="34" charset="0"/>
              </a:rPr>
              <a:t>Document rationale for discontinuing opioids </a:t>
            </a:r>
          </a:p>
          <a:p>
            <a:pPr>
              <a:lnSpc>
                <a:spcPct val="80000"/>
              </a:lnSpc>
              <a:spcBef>
                <a:spcPts val="450"/>
              </a:spcBef>
              <a:spcAft>
                <a:spcPts val="0"/>
              </a:spcAft>
              <a:defRPr/>
            </a:pPr>
            <a:endParaRPr lang="en-US" dirty="0">
              <a:cs typeface="Arial" pitchFamily="34" charset="0"/>
            </a:endParaRPr>
          </a:p>
        </p:txBody>
      </p:sp>
      <p:sp>
        <p:nvSpPr>
          <p:cNvPr id="4" name="Rectangle 3"/>
          <p:cNvSpPr/>
          <p:nvPr/>
        </p:nvSpPr>
        <p:spPr>
          <a:xfrm>
            <a:off x="1578429" y="5360193"/>
            <a:ext cx="9046028" cy="1200329"/>
          </a:xfrm>
          <a:prstGeom prst="rect">
            <a:avLst/>
          </a:prstGeom>
          <a:solidFill>
            <a:srgbClr val="922300"/>
          </a:solidFill>
          <a:effectLst>
            <a:outerShdw blurRad="152400" dist="127000" dir="8100000" algn="tr" rotWithShape="0">
              <a:prstClr val="black">
                <a:alpha val="40000"/>
              </a:prstClr>
            </a:outerShdw>
          </a:effectLst>
        </p:spPr>
        <p:txBody>
          <a:bodyPr wrap="square">
            <a:spAutoFit/>
          </a:bodyPr>
          <a:lstStyle/>
          <a:p>
            <a:pPr algn="ctr" fontAlgn="base">
              <a:spcBef>
                <a:spcPct val="0"/>
              </a:spcBef>
              <a:spcAft>
                <a:spcPct val="0"/>
              </a:spcAft>
              <a:defRPr/>
            </a:pPr>
            <a:r>
              <a:rPr lang="en-US" sz="3600" b="1" dirty="0">
                <a:solidFill>
                  <a:srgbClr val="FFFFFF"/>
                </a:solidFill>
                <a:effectLst>
                  <a:outerShdw blurRad="38100" dist="38100" dir="2700000" algn="tl">
                    <a:srgbClr val="000000">
                      <a:alpha val="43137"/>
                    </a:srgbClr>
                  </a:outerShdw>
                </a:effectLst>
                <a:latin typeface="Calibri" panose="020F0502020204030204" pitchFamily="34" charset="0"/>
                <a:cs typeface="Arial" pitchFamily="34" charset="0"/>
              </a:rPr>
              <a:t>You are </a:t>
            </a:r>
            <a:r>
              <a:rPr lang="en-US" sz="3600" b="1" u="sng" dirty="0">
                <a:solidFill>
                  <a:srgbClr val="FFFFFF"/>
                </a:solidFill>
                <a:effectLst>
                  <a:outerShdw blurRad="38100" dist="38100" dir="2700000" algn="tl">
                    <a:srgbClr val="000000">
                      <a:alpha val="43137"/>
                    </a:srgbClr>
                  </a:outerShdw>
                </a:effectLst>
                <a:latin typeface="Calibri" panose="020F0502020204030204" pitchFamily="34" charset="0"/>
                <a:cs typeface="Arial" pitchFamily="34" charset="0"/>
              </a:rPr>
              <a:t>NOT </a:t>
            </a:r>
            <a:r>
              <a:rPr lang="en-US" sz="3600" b="1" dirty="0">
                <a:solidFill>
                  <a:srgbClr val="FFFFFF"/>
                </a:solidFill>
                <a:effectLst>
                  <a:outerShdw blurRad="38100" dist="38100" dir="2700000" algn="tl">
                    <a:srgbClr val="000000">
                      <a:alpha val="43137"/>
                    </a:srgbClr>
                  </a:outerShdw>
                </a:effectLst>
                <a:latin typeface="Calibri" panose="020F0502020204030204" pitchFamily="34" charset="0"/>
                <a:cs typeface="Arial" pitchFamily="34" charset="0"/>
              </a:rPr>
              <a:t>abandoning the patient. </a:t>
            </a:r>
          </a:p>
          <a:p>
            <a:pPr algn="ctr" fontAlgn="base">
              <a:spcBef>
                <a:spcPct val="0"/>
              </a:spcBef>
              <a:spcAft>
                <a:spcPct val="0"/>
              </a:spcAft>
              <a:defRPr/>
            </a:pPr>
            <a:r>
              <a:rPr lang="en-US" sz="3600" b="1" dirty="0">
                <a:solidFill>
                  <a:srgbClr val="FFFFFF"/>
                </a:solidFill>
                <a:effectLst>
                  <a:outerShdw blurRad="38100" dist="38100" dir="2700000" algn="tl">
                    <a:srgbClr val="000000">
                      <a:alpha val="43137"/>
                    </a:srgbClr>
                  </a:outerShdw>
                </a:effectLst>
                <a:latin typeface="Calibri" panose="020F0502020204030204" pitchFamily="34" charset="0"/>
                <a:cs typeface="Arial" pitchFamily="34" charset="0"/>
              </a:rPr>
              <a:t>You are abandoning the opioid therapy.</a:t>
            </a:r>
          </a:p>
        </p:txBody>
      </p:sp>
    </p:spTree>
    <p:extLst>
      <p:ext uri="{BB962C8B-B14F-4D97-AF65-F5344CB8AC3E}">
        <p14:creationId xmlns:p14="http://schemas.microsoft.com/office/powerpoint/2010/main" val="3353377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06103"/>
          </a:xfrm>
          <a:solidFill>
            <a:srgbClr val="214A5B"/>
          </a:solidFill>
        </p:spPr>
        <p:txBody>
          <a:bodyPr>
            <a:noAutofit/>
          </a:bodyPr>
          <a:lstStyle/>
          <a:p>
            <a:r>
              <a:rPr lang="en-US" b="1" dirty="0">
                <a:solidFill>
                  <a:schemeClr val="bg1"/>
                </a:solidFill>
                <a:cs typeface="Arial" pitchFamily="34" charset="0"/>
              </a:rPr>
              <a:t>Tapering Opioids</a:t>
            </a:r>
          </a:p>
        </p:txBody>
      </p:sp>
      <p:sp>
        <p:nvSpPr>
          <p:cNvPr id="3" name="Content Placeholder 2"/>
          <p:cNvSpPr>
            <a:spLocks noGrp="1"/>
          </p:cNvSpPr>
          <p:nvPr>
            <p:ph idx="1"/>
          </p:nvPr>
        </p:nvSpPr>
        <p:spPr>
          <a:xfrm>
            <a:off x="619125" y="1219200"/>
            <a:ext cx="10963275" cy="4999122"/>
          </a:xfrm>
        </p:spPr>
        <p:txBody>
          <a:bodyPr>
            <a:noAutofit/>
          </a:bodyPr>
          <a:lstStyle/>
          <a:p>
            <a:pPr>
              <a:spcBef>
                <a:spcPts val="1200"/>
              </a:spcBef>
              <a:spcAft>
                <a:spcPts val="0"/>
              </a:spcAft>
            </a:pPr>
            <a:r>
              <a:rPr lang="en-US" sz="2400" dirty="0">
                <a:cs typeface="Arial" pitchFamily="34" charset="0"/>
              </a:rPr>
              <a:t>No validated protocols in patients on opioids for chronic pain</a:t>
            </a:r>
          </a:p>
          <a:p>
            <a:pPr>
              <a:spcBef>
                <a:spcPts val="1200"/>
              </a:spcBef>
              <a:spcAft>
                <a:spcPts val="0"/>
              </a:spcAft>
            </a:pPr>
            <a:r>
              <a:rPr lang="en-US" sz="2400" dirty="0">
                <a:cs typeface="Arial" pitchFamily="34" charset="0"/>
              </a:rPr>
              <a:t>Systematic review found </a:t>
            </a:r>
            <a:r>
              <a:rPr lang="en-US" sz="2400" b="1" dirty="0">
                <a:cs typeface="Arial" pitchFamily="34" charset="0"/>
              </a:rPr>
              <a:t>very low quality evidence </a:t>
            </a:r>
            <a:r>
              <a:rPr lang="en-US" sz="2400" dirty="0">
                <a:cs typeface="Arial" pitchFamily="34" charset="0"/>
              </a:rPr>
              <a:t>suggests that several types of opioid tapers may be effective and that pain, function, and quality of life may improve for some patients with opioid dose reduction</a:t>
            </a:r>
          </a:p>
          <a:p>
            <a:pPr>
              <a:spcBef>
                <a:spcPts val="1200"/>
              </a:spcBef>
              <a:spcAft>
                <a:spcPts val="0"/>
              </a:spcAft>
            </a:pPr>
            <a:r>
              <a:rPr lang="en-US" sz="2400" dirty="0">
                <a:cs typeface="Arial" pitchFamily="34" charset="0"/>
              </a:rPr>
              <a:t>Recent study found 62% of patients in a pain clinic remained in a </a:t>
            </a:r>
            <a:r>
              <a:rPr lang="en-US" sz="2400" b="1" dirty="0">
                <a:cs typeface="Arial" pitchFamily="34" charset="0"/>
              </a:rPr>
              <a:t>voluntary,</a:t>
            </a:r>
            <a:r>
              <a:rPr lang="en-US" sz="2400" dirty="0">
                <a:cs typeface="Arial" pitchFamily="34" charset="0"/>
              </a:rPr>
              <a:t> patient-centered opioid taper over 4 m with median decreases in morphine equivalent daily dose from 288 mg to 150 mg</a:t>
            </a:r>
          </a:p>
          <a:p>
            <a:pPr lvl="1">
              <a:spcBef>
                <a:spcPts val="1200"/>
              </a:spcBef>
              <a:spcAft>
                <a:spcPts val="0"/>
              </a:spcAft>
            </a:pPr>
            <a:r>
              <a:rPr lang="en-US" sz="2400" dirty="0">
                <a:cs typeface="Arial" pitchFamily="34" charset="0"/>
              </a:rPr>
              <a:t>Likelihood of &gt;50% opioid dose reduction was </a:t>
            </a:r>
            <a:r>
              <a:rPr lang="en-US" sz="2400" b="1" dirty="0">
                <a:cs typeface="Arial" pitchFamily="34" charset="0"/>
              </a:rPr>
              <a:t>not predicted </a:t>
            </a:r>
            <a:r>
              <a:rPr lang="en-US" sz="2400" dirty="0">
                <a:cs typeface="Arial" pitchFamily="34" charset="0"/>
              </a:rPr>
              <a:t>by starting dose, baseline pain intensity, years prescribed opioids, or any psychosocial variable </a:t>
            </a:r>
          </a:p>
          <a:p>
            <a:pPr lvl="1">
              <a:spcBef>
                <a:spcPts val="1200"/>
              </a:spcBef>
              <a:spcAft>
                <a:spcPts val="0"/>
              </a:spcAft>
            </a:pPr>
            <a:r>
              <a:rPr lang="en-US" sz="2400" dirty="0">
                <a:cs typeface="Arial" pitchFamily="34" charset="0"/>
              </a:rPr>
              <a:t>Neither pain intensity nor pain interference increased with opioid reduction </a:t>
            </a:r>
          </a:p>
        </p:txBody>
      </p:sp>
      <p:sp>
        <p:nvSpPr>
          <p:cNvPr id="6" name="Text Box 3"/>
          <p:cNvSpPr txBox="1">
            <a:spLocks noChangeArrowheads="1"/>
          </p:cNvSpPr>
          <p:nvPr/>
        </p:nvSpPr>
        <p:spPr bwMode="auto">
          <a:xfrm>
            <a:off x="725120" y="6218322"/>
            <a:ext cx="53708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z="1400" dirty="0" err="1">
                <a:solidFill>
                  <a:srgbClr val="000000"/>
                </a:solidFill>
                <a:cs typeface="Arial" pitchFamily="34" charset="0"/>
              </a:rPr>
              <a:t>Darnall</a:t>
            </a:r>
            <a:r>
              <a:rPr lang="en-US" sz="1400" dirty="0">
                <a:solidFill>
                  <a:srgbClr val="000000"/>
                </a:solidFill>
                <a:cs typeface="Arial" pitchFamily="34" charset="0"/>
              </a:rPr>
              <a:t> BD et al.</a:t>
            </a:r>
            <a:r>
              <a:rPr lang="en-US" sz="1400" i="1" dirty="0">
                <a:solidFill>
                  <a:srgbClr val="000000"/>
                </a:solidFill>
              </a:rPr>
              <a:t> JAMA Intern Med. </a:t>
            </a:r>
            <a:r>
              <a:rPr lang="en-US" sz="1400" dirty="0">
                <a:solidFill>
                  <a:srgbClr val="000000"/>
                </a:solidFill>
              </a:rPr>
              <a:t>2018</a:t>
            </a:r>
          </a:p>
          <a:p>
            <a:pPr fontAlgn="base">
              <a:spcBef>
                <a:spcPct val="0"/>
              </a:spcBef>
              <a:spcAft>
                <a:spcPct val="0"/>
              </a:spcAft>
            </a:pPr>
            <a:r>
              <a:rPr lang="en-US" sz="1400" dirty="0">
                <a:solidFill>
                  <a:srgbClr val="000000"/>
                </a:solidFill>
                <a:cs typeface="Arial" pitchFamily="34" charset="0"/>
              </a:rPr>
              <a:t>Frank JW et al. </a:t>
            </a:r>
            <a:r>
              <a:rPr lang="en-US" sz="1400" i="1" dirty="0">
                <a:solidFill>
                  <a:srgbClr val="000000"/>
                </a:solidFill>
              </a:rPr>
              <a:t>Ann Intern Med. </a:t>
            </a:r>
            <a:r>
              <a:rPr lang="en-US" sz="1400" dirty="0">
                <a:solidFill>
                  <a:srgbClr val="000000"/>
                </a:solidFill>
              </a:rPr>
              <a:t>2017</a:t>
            </a:r>
            <a:endParaRPr lang="en-US" sz="1400" dirty="0">
              <a:solidFill>
                <a:srgbClr val="000000"/>
              </a:solidFill>
              <a:cs typeface="Arial" pitchFamily="34" charset="0"/>
            </a:endParaRPr>
          </a:p>
        </p:txBody>
      </p:sp>
    </p:spTree>
    <p:custDataLst>
      <p:tags r:id="rId1"/>
    </p:custDataLst>
    <p:extLst>
      <p:ext uri="{BB962C8B-B14F-4D97-AF65-F5344CB8AC3E}">
        <p14:creationId xmlns:p14="http://schemas.microsoft.com/office/powerpoint/2010/main" val="32691398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txBox="1">
            <a:spLocks noChangeArrowheads="1"/>
          </p:cNvSpPr>
          <p:nvPr/>
        </p:nvSpPr>
        <p:spPr bwMode="auto">
          <a:xfrm>
            <a:off x="0" y="-1"/>
            <a:ext cx="12192000" cy="6858001"/>
          </a:xfrm>
          <a:prstGeom prst="rect">
            <a:avLst/>
          </a:prstGeom>
          <a:solidFill>
            <a:srgbClr val="00253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algn="ctr" eaLnBrk="1" hangingPunct="1">
              <a:lnSpc>
                <a:spcPct val="90000"/>
              </a:lnSpc>
              <a:spcBef>
                <a:spcPct val="0"/>
              </a:spcBef>
              <a:spcAft>
                <a:spcPts val="400"/>
              </a:spcAft>
              <a:buClr>
                <a:srgbClr val="E51837"/>
              </a:buClr>
              <a:buSzPct val="80000"/>
              <a:buFont typeface="Wingdings" pitchFamily="2" charset="2"/>
              <a:buNone/>
            </a:pPr>
            <a:r>
              <a:rPr lang="en-US" altLang="en-US" sz="3600" dirty="0">
                <a:solidFill>
                  <a:schemeClr val="bg1"/>
                </a:solidFill>
              </a:rPr>
              <a:t>Communication Exercise</a:t>
            </a:r>
          </a:p>
          <a:p>
            <a:pPr algn="ctr" eaLnBrk="1" hangingPunct="1">
              <a:lnSpc>
                <a:spcPct val="90000"/>
              </a:lnSpc>
              <a:spcBef>
                <a:spcPct val="0"/>
              </a:spcBef>
              <a:spcAft>
                <a:spcPts val="400"/>
              </a:spcAft>
              <a:buClr>
                <a:srgbClr val="E51837"/>
              </a:buClr>
              <a:buSzPct val="80000"/>
              <a:buFont typeface="Wingdings" pitchFamily="2" charset="2"/>
              <a:buNone/>
            </a:pPr>
            <a:endParaRPr lang="en-US" altLang="en-US" sz="3600" dirty="0">
              <a:solidFill>
                <a:schemeClr val="bg1"/>
              </a:solidFill>
            </a:endParaRPr>
          </a:p>
          <a:p>
            <a:pPr algn="ctr" eaLnBrk="1" hangingPunct="1">
              <a:lnSpc>
                <a:spcPct val="90000"/>
              </a:lnSpc>
              <a:spcBef>
                <a:spcPct val="0"/>
              </a:spcBef>
              <a:spcAft>
                <a:spcPts val="400"/>
              </a:spcAft>
              <a:buClr>
                <a:srgbClr val="E51837"/>
              </a:buClr>
              <a:buSzPct val="80000"/>
              <a:buFont typeface="Wingdings" pitchFamily="2" charset="2"/>
              <a:buNone/>
            </a:pPr>
            <a:r>
              <a:rPr lang="en-US" altLang="en-US" sz="6000" b="1" dirty="0">
                <a:solidFill>
                  <a:schemeClr val="bg1"/>
                </a:solidFill>
              </a:rPr>
              <a:t>Established Patient with an Unexpected Urine Drug Test Result</a:t>
            </a:r>
          </a:p>
        </p:txBody>
      </p:sp>
    </p:spTree>
    <p:extLst>
      <p:ext uri="{BB962C8B-B14F-4D97-AF65-F5344CB8AC3E}">
        <p14:creationId xmlns:p14="http://schemas.microsoft.com/office/powerpoint/2010/main" val="2907360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304800" y="838200"/>
            <a:ext cx="11616267" cy="565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tabLst>
                <a:tab pos="2743200" algn="l"/>
              </a:tabLst>
              <a:defRPr sz="3200">
                <a:solidFill>
                  <a:schemeClr val="tx1"/>
                </a:solidFill>
                <a:latin typeface="Calibri" pitchFamily="34" charset="0"/>
                <a:ea typeface="MS PGothic" pitchFamily="34" charset="-128"/>
              </a:defRPr>
            </a:lvl1pPr>
            <a:lvl2pPr marL="1085850" indent="-342900">
              <a:spcBef>
                <a:spcPct val="20000"/>
              </a:spcBef>
              <a:buChar char="–"/>
              <a:tabLst>
                <a:tab pos="2743200" algn="l"/>
              </a:tabLst>
              <a:defRPr sz="2800">
                <a:solidFill>
                  <a:schemeClr val="tx1"/>
                </a:solidFill>
                <a:latin typeface="Calibri" pitchFamily="34" charset="0"/>
                <a:ea typeface="MS PGothic" pitchFamily="34" charset="-128"/>
              </a:defRPr>
            </a:lvl2pPr>
            <a:lvl3pPr marL="1143000" indent="-228600">
              <a:spcBef>
                <a:spcPct val="20000"/>
              </a:spcBef>
              <a:buChar char="•"/>
              <a:tabLst>
                <a:tab pos="2743200" algn="l"/>
              </a:tabLst>
              <a:defRPr sz="2400">
                <a:solidFill>
                  <a:schemeClr val="tx1"/>
                </a:solidFill>
                <a:latin typeface="Calibri" pitchFamily="34" charset="0"/>
                <a:ea typeface="MS PGothic" pitchFamily="34" charset="-128"/>
              </a:defRPr>
            </a:lvl3pPr>
            <a:lvl4pPr marL="1600200" indent="-228600">
              <a:spcBef>
                <a:spcPct val="20000"/>
              </a:spcBef>
              <a:buChar char="–"/>
              <a:tabLst>
                <a:tab pos="2743200" algn="l"/>
              </a:tabLst>
              <a:defRPr sz="2000">
                <a:solidFill>
                  <a:schemeClr val="tx1"/>
                </a:solidFill>
                <a:latin typeface="Calibri" pitchFamily="34" charset="0"/>
                <a:ea typeface="MS PGothic" pitchFamily="34" charset="-128"/>
              </a:defRPr>
            </a:lvl4pPr>
            <a:lvl5pPr marL="2057400" indent="-228600">
              <a:spcBef>
                <a:spcPct val="20000"/>
              </a:spcBef>
              <a:buChar char="»"/>
              <a:tabLst>
                <a:tab pos="2743200" algn="l"/>
              </a:tabLst>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tabLst>
                <a:tab pos="2743200" algn="l"/>
              </a:tabLst>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tabLst>
                <a:tab pos="2743200" algn="l"/>
              </a:tabLst>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tabLst>
                <a:tab pos="2743200" algn="l"/>
              </a:tabLst>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tabLst>
                <a:tab pos="2743200" algn="l"/>
              </a:tabLst>
              <a:defRPr sz="2000">
                <a:solidFill>
                  <a:schemeClr val="tx1"/>
                </a:solidFill>
                <a:latin typeface="Calibri" pitchFamily="34" charset="0"/>
                <a:ea typeface="MS PGothic" pitchFamily="34" charset="-128"/>
              </a:defRPr>
            </a:lvl9pPr>
          </a:lstStyle>
          <a:p>
            <a:pPr eaLnBrk="1" hangingPunct="1">
              <a:spcBef>
                <a:spcPct val="30000"/>
              </a:spcBef>
            </a:pPr>
            <a:r>
              <a:rPr lang="en-US" altLang="en-US" sz="2600">
                <a:solidFill>
                  <a:srgbClr val="000000"/>
                </a:solidFill>
              </a:rPr>
              <a:t>Established follow up </a:t>
            </a:r>
          </a:p>
          <a:p>
            <a:pPr eaLnBrk="1" hangingPunct="1">
              <a:spcBef>
                <a:spcPct val="30000"/>
              </a:spcBef>
            </a:pPr>
            <a:r>
              <a:rPr lang="en-US" altLang="en-US" sz="2600">
                <a:solidFill>
                  <a:srgbClr val="000000"/>
                </a:solidFill>
              </a:rPr>
              <a:t>Chronic posttraumatic knee and ankle pain s/p infected compound fractures after a motorcycle accident 5 years ago </a:t>
            </a:r>
          </a:p>
          <a:p>
            <a:pPr eaLnBrk="1" hangingPunct="1">
              <a:spcBef>
                <a:spcPct val="30000"/>
              </a:spcBef>
            </a:pPr>
            <a:r>
              <a:rPr lang="en-US" altLang="en-US" sz="2600">
                <a:solidFill>
                  <a:srgbClr val="000000"/>
                </a:solidFill>
              </a:rPr>
              <a:t>Pain medications</a:t>
            </a:r>
          </a:p>
          <a:p>
            <a:pPr lvl="1" eaLnBrk="1" hangingPunct="1">
              <a:spcBef>
                <a:spcPct val="30000"/>
              </a:spcBef>
              <a:buFont typeface="Arial" pitchFamily="34" charset="0"/>
              <a:buChar char="•"/>
            </a:pPr>
            <a:r>
              <a:rPr lang="en-US" altLang="en-US" sz="2400">
                <a:solidFill>
                  <a:srgbClr val="000000"/>
                </a:solidFill>
              </a:rPr>
              <a:t>Hydrocodone/Acetaminophen 1 tablet 3x/day </a:t>
            </a:r>
          </a:p>
          <a:p>
            <a:pPr lvl="1" eaLnBrk="1" hangingPunct="1">
              <a:spcBef>
                <a:spcPct val="30000"/>
              </a:spcBef>
              <a:buFont typeface="Arial" pitchFamily="34" charset="0"/>
              <a:buChar char="•"/>
            </a:pPr>
            <a:r>
              <a:rPr lang="en-US" altLang="en-US" sz="2400">
                <a:solidFill>
                  <a:srgbClr val="000000"/>
                </a:solidFill>
              </a:rPr>
              <a:t>Ibuprofen 800 mg 3x/day</a:t>
            </a:r>
          </a:p>
          <a:p>
            <a:pPr eaLnBrk="1" hangingPunct="1">
              <a:spcBef>
                <a:spcPct val="30000"/>
              </a:spcBef>
              <a:spcAft>
                <a:spcPts val="400"/>
              </a:spcAft>
              <a:buSzPct val="80000"/>
            </a:pPr>
            <a:r>
              <a:rPr lang="en-US" altLang="en-US" sz="2600">
                <a:solidFill>
                  <a:srgbClr val="000000"/>
                </a:solidFill>
              </a:rPr>
              <a:t>PEG (Pain, Enjoyment of Life, General Activity) scores are always </a:t>
            </a:r>
            <a:r>
              <a:rPr lang="en-US" altLang="en-US" sz="2600" b="1">
                <a:solidFill>
                  <a:srgbClr val="000000"/>
                </a:solidFill>
              </a:rPr>
              <a:t>4-5</a:t>
            </a:r>
            <a:r>
              <a:rPr lang="en-US" altLang="en-US" sz="2600">
                <a:solidFill>
                  <a:srgbClr val="000000"/>
                </a:solidFill>
              </a:rPr>
              <a:t> out of 10 </a:t>
            </a:r>
          </a:p>
          <a:p>
            <a:pPr eaLnBrk="1" hangingPunct="1">
              <a:spcBef>
                <a:spcPct val="30000"/>
              </a:spcBef>
              <a:spcAft>
                <a:spcPts val="400"/>
              </a:spcAft>
              <a:buSzPct val="80000"/>
            </a:pPr>
            <a:r>
              <a:rPr lang="en-US" altLang="en-US" sz="2600">
                <a:solidFill>
                  <a:srgbClr val="000000"/>
                </a:solidFill>
              </a:rPr>
              <a:t>Works fulltime as a cashier in a hardware store</a:t>
            </a:r>
          </a:p>
          <a:p>
            <a:pPr eaLnBrk="1" hangingPunct="1">
              <a:spcBef>
                <a:spcPct val="30000"/>
              </a:spcBef>
              <a:spcAft>
                <a:spcPts val="400"/>
              </a:spcAft>
              <a:buSzPct val="80000"/>
            </a:pPr>
            <a:r>
              <a:rPr lang="en-US" altLang="en-US" sz="2600" b="1">
                <a:solidFill>
                  <a:srgbClr val="000000"/>
                </a:solidFill>
              </a:rPr>
              <a:t>Denies current illicit drug use  </a:t>
            </a:r>
          </a:p>
          <a:p>
            <a:pPr eaLnBrk="1" hangingPunct="1">
              <a:spcBef>
                <a:spcPct val="30000"/>
              </a:spcBef>
              <a:spcAft>
                <a:spcPts val="400"/>
              </a:spcAft>
              <a:buSzPct val="80000"/>
            </a:pPr>
            <a:r>
              <a:rPr lang="en-US" altLang="en-US" sz="2600">
                <a:solidFill>
                  <a:srgbClr val="000000"/>
                </a:solidFill>
              </a:rPr>
              <a:t>Urine drug testing positive for </a:t>
            </a:r>
            <a:r>
              <a:rPr lang="en-US" altLang="en-US" sz="2600" b="1">
                <a:solidFill>
                  <a:srgbClr val="000000"/>
                </a:solidFill>
              </a:rPr>
              <a:t>hydrocodone</a:t>
            </a:r>
            <a:r>
              <a:rPr lang="en-US" altLang="en-US" sz="2600">
                <a:solidFill>
                  <a:srgbClr val="000000"/>
                </a:solidFill>
              </a:rPr>
              <a:t> and </a:t>
            </a:r>
            <a:r>
              <a:rPr lang="en-US" altLang="en-US" sz="2600" b="1">
                <a:solidFill>
                  <a:srgbClr val="000000"/>
                </a:solidFill>
              </a:rPr>
              <a:t>cocaine</a:t>
            </a:r>
          </a:p>
          <a:p>
            <a:pPr eaLnBrk="1" hangingPunct="1">
              <a:spcBef>
                <a:spcPct val="30000"/>
              </a:spcBef>
              <a:spcAft>
                <a:spcPts val="400"/>
              </a:spcAft>
              <a:buClr>
                <a:srgbClr val="E51837"/>
              </a:buClr>
              <a:buSzPct val="80000"/>
              <a:buFontTx/>
              <a:buNone/>
            </a:pPr>
            <a:r>
              <a:rPr lang="en-US" altLang="en-US" sz="2400">
                <a:solidFill>
                  <a:srgbClr val="000000"/>
                </a:solidFill>
              </a:rPr>
              <a:t> </a:t>
            </a:r>
          </a:p>
        </p:txBody>
      </p:sp>
      <p:sp>
        <p:nvSpPr>
          <p:cNvPr id="45059" name="Title 1"/>
          <p:cNvSpPr>
            <a:spLocks noGrp="1"/>
          </p:cNvSpPr>
          <p:nvPr>
            <p:ph type="title"/>
          </p:nvPr>
        </p:nvSpPr>
        <p:spPr>
          <a:xfrm>
            <a:off x="0" y="0"/>
            <a:ext cx="12192000" cy="762000"/>
          </a:xfrm>
          <a:solidFill>
            <a:srgbClr val="00253E"/>
          </a:solidFill>
        </p:spPr>
        <p:txBody>
          <a:bodyPr/>
          <a:lstStyle/>
          <a:p>
            <a:pPr eaLnBrk="1" hangingPunct="1"/>
            <a:r>
              <a:rPr lang="en-US" altLang="en-US" b="1" smtClean="0">
                <a:solidFill>
                  <a:schemeClr val="bg1"/>
                </a:solidFill>
              </a:rPr>
              <a:t>Patient</a:t>
            </a:r>
          </a:p>
        </p:txBody>
      </p:sp>
    </p:spTree>
    <p:extLst>
      <p:ext uri="{BB962C8B-B14F-4D97-AF65-F5344CB8AC3E}">
        <p14:creationId xmlns:p14="http://schemas.microsoft.com/office/powerpoint/2010/main" val="29944176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1"/>
            <a:ext cx="12192000" cy="639763"/>
          </a:xfrm>
          <a:solidFill>
            <a:srgbClr val="00253E"/>
          </a:solidFill>
        </p:spPr>
        <p:txBody>
          <a:bodyPr/>
          <a:lstStyle/>
          <a:p>
            <a:pPr eaLnBrk="1" hangingPunct="1"/>
            <a:r>
              <a:rPr lang="en-US" altLang="en-US" sz="4000" b="1" smtClean="0">
                <a:solidFill>
                  <a:schemeClr val="bg1"/>
                </a:solidFill>
              </a:rPr>
              <a:t>Physician Tasks</a:t>
            </a:r>
          </a:p>
        </p:txBody>
      </p:sp>
      <p:sp>
        <p:nvSpPr>
          <p:cNvPr id="46083" name="Content Placeholder 2"/>
          <p:cNvSpPr>
            <a:spLocks noGrp="1"/>
          </p:cNvSpPr>
          <p:nvPr>
            <p:ph idx="1"/>
          </p:nvPr>
        </p:nvSpPr>
        <p:spPr>
          <a:xfrm>
            <a:off x="304800" y="762000"/>
            <a:ext cx="11633200" cy="2133600"/>
          </a:xfrm>
        </p:spPr>
        <p:txBody>
          <a:bodyPr/>
          <a:lstStyle/>
          <a:p>
            <a:pPr marL="339725" indent="-339725" eaLnBrk="1" hangingPunct="1">
              <a:spcBef>
                <a:spcPts val="1800"/>
              </a:spcBef>
            </a:pPr>
            <a:r>
              <a:rPr lang="en-US" altLang="en-US" sz="2800" dirty="0" smtClean="0">
                <a:cs typeface="Arial" pitchFamily="34" charset="0"/>
              </a:rPr>
              <a:t>In </a:t>
            </a:r>
            <a:r>
              <a:rPr lang="en-US" altLang="en-US" sz="2800" b="1" dirty="0" smtClean="0">
                <a:cs typeface="Arial" pitchFamily="34" charset="0"/>
              </a:rPr>
              <a:t>2 minutes and 53 seconds</a:t>
            </a:r>
            <a:r>
              <a:rPr lang="en-US" altLang="en-US" sz="2800" dirty="0" smtClean="0">
                <a:cs typeface="Arial" pitchFamily="34" charset="0"/>
              </a:rPr>
              <a:t>…</a:t>
            </a:r>
          </a:p>
          <a:p>
            <a:pPr marL="739775" lvl="1" indent="-339725" eaLnBrk="1" hangingPunct="1">
              <a:spcBef>
                <a:spcPts val="1800"/>
              </a:spcBef>
            </a:pPr>
            <a:r>
              <a:rPr lang="en-US" altLang="en-US" sz="2400" dirty="0" smtClean="0">
                <a:cs typeface="Arial" pitchFamily="34" charset="0"/>
              </a:rPr>
              <a:t>Discuss patient’s cocaine-positive urine drug test</a:t>
            </a:r>
          </a:p>
          <a:p>
            <a:pPr marL="739775" lvl="1" indent="-339725" eaLnBrk="1" hangingPunct="1">
              <a:spcBef>
                <a:spcPts val="1800"/>
              </a:spcBef>
            </a:pPr>
            <a:r>
              <a:rPr lang="en-US" altLang="en-US" sz="2400" dirty="0" smtClean="0">
                <a:cs typeface="Arial" pitchFamily="34" charset="0"/>
              </a:rPr>
              <a:t>Discuss change in treatment plan based on this unexpected urine drug test result</a:t>
            </a:r>
          </a:p>
        </p:txBody>
      </p:sp>
      <p:sp>
        <p:nvSpPr>
          <p:cNvPr id="4" name="Title 1"/>
          <p:cNvSpPr txBox="1">
            <a:spLocks/>
          </p:cNvSpPr>
          <p:nvPr/>
        </p:nvSpPr>
        <p:spPr bwMode="auto">
          <a:xfrm>
            <a:off x="0" y="3048001"/>
            <a:ext cx="12192000" cy="639763"/>
          </a:xfrm>
          <a:prstGeom prst="rect">
            <a:avLst/>
          </a:prstGeom>
          <a:solidFill>
            <a:srgbClr val="00253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Corbel" panose="020B0503020204020204" pitchFamily="34" charset="0"/>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Calibri" charset="0"/>
                <a:ea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Calibri" charset="0"/>
              </a:defRPr>
            </a:lvl6pPr>
            <a:lvl7pPr marL="914400" algn="ctr" rtl="0" eaLnBrk="0" fontAlgn="base" hangingPunct="0">
              <a:spcBef>
                <a:spcPct val="0"/>
              </a:spcBef>
              <a:spcAft>
                <a:spcPct val="0"/>
              </a:spcAft>
              <a:defRPr sz="4400">
                <a:solidFill>
                  <a:schemeClr val="tx2"/>
                </a:solidFill>
                <a:latin typeface="Calibri" charset="0"/>
              </a:defRPr>
            </a:lvl7pPr>
            <a:lvl8pPr marL="1371600" algn="ctr" rtl="0" eaLnBrk="0" fontAlgn="base" hangingPunct="0">
              <a:spcBef>
                <a:spcPct val="0"/>
              </a:spcBef>
              <a:spcAft>
                <a:spcPct val="0"/>
              </a:spcAft>
              <a:defRPr sz="4400">
                <a:solidFill>
                  <a:schemeClr val="tx2"/>
                </a:solidFill>
                <a:latin typeface="Calibri" charset="0"/>
              </a:defRPr>
            </a:lvl8pPr>
            <a:lvl9pPr marL="1828800" algn="ctr" rtl="0" eaLnBrk="0" fontAlgn="base" hangingPunct="0">
              <a:spcBef>
                <a:spcPct val="0"/>
              </a:spcBef>
              <a:spcAft>
                <a:spcPct val="0"/>
              </a:spcAft>
              <a:defRPr sz="4400">
                <a:solidFill>
                  <a:schemeClr val="tx2"/>
                </a:solidFill>
                <a:latin typeface="Calibri" charset="0"/>
              </a:defRPr>
            </a:lvl9pPr>
          </a:lstStyle>
          <a:p>
            <a:pPr eaLnBrk="1" hangingPunct="1">
              <a:defRPr/>
            </a:pPr>
            <a:r>
              <a:rPr lang="en-US" sz="4000" b="1" kern="0" dirty="0" smtClean="0">
                <a:solidFill>
                  <a:schemeClr val="bg1"/>
                </a:solidFill>
                <a:latin typeface="Calibri" panose="020F0502020204030204" pitchFamily="34" charset="0"/>
              </a:rPr>
              <a:t>Patient Task</a:t>
            </a:r>
          </a:p>
        </p:txBody>
      </p:sp>
      <p:sp>
        <p:nvSpPr>
          <p:cNvPr id="6" name="Content Placeholder 2"/>
          <p:cNvSpPr txBox="1">
            <a:spLocks/>
          </p:cNvSpPr>
          <p:nvPr/>
        </p:nvSpPr>
        <p:spPr bwMode="auto">
          <a:xfrm>
            <a:off x="254000" y="3886200"/>
            <a:ext cx="11684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spcBef>
                <a:spcPct val="20000"/>
              </a:spcBef>
              <a:buChar char="•"/>
              <a:defRPr sz="3200">
                <a:solidFill>
                  <a:schemeClr val="tx1"/>
                </a:solidFill>
                <a:latin typeface="Calibri" pitchFamily="34" charset="0"/>
                <a:ea typeface="MS PGothic" pitchFamily="34" charset="-128"/>
              </a:defRPr>
            </a:lvl1pPr>
            <a:lvl2pPr marL="742950" indent="-285750">
              <a:spcBef>
                <a:spcPct val="20000"/>
              </a:spcBef>
              <a:buChar char="–"/>
              <a:defRPr sz="2800">
                <a:solidFill>
                  <a:schemeClr val="tx1"/>
                </a:solidFill>
                <a:latin typeface="Calibri" pitchFamily="34" charset="0"/>
                <a:ea typeface="MS PGothic" pitchFamily="34" charset="-128"/>
              </a:defRPr>
            </a:lvl2pPr>
            <a:lvl3pPr marL="1143000" indent="-228600">
              <a:spcBef>
                <a:spcPct val="20000"/>
              </a:spcBef>
              <a:buChar char="•"/>
              <a:defRPr sz="2400">
                <a:solidFill>
                  <a:schemeClr val="tx1"/>
                </a:solidFill>
                <a:latin typeface="Calibri" pitchFamily="34" charset="0"/>
                <a:ea typeface="MS PGothic" pitchFamily="34" charset="-128"/>
              </a:defRPr>
            </a:lvl3pPr>
            <a:lvl4pPr marL="1600200" indent="-228600">
              <a:spcBef>
                <a:spcPct val="20000"/>
              </a:spcBef>
              <a:buChar char="–"/>
              <a:defRPr sz="2000">
                <a:solidFill>
                  <a:schemeClr val="tx1"/>
                </a:solidFill>
                <a:latin typeface="Calibri" pitchFamily="34" charset="0"/>
                <a:ea typeface="MS PGothic" pitchFamily="34" charset="-128"/>
              </a:defRPr>
            </a:lvl4pPr>
            <a:lvl5pPr marL="2057400" indent="-228600">
              <a:spcBef>
                <a:spcPct val="20000"/>
              </a:spcBef>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1" hangingPunct="1">
              <a:spcBef>
                <a:spcPts val="1800"/>
              </a:spcBef>
            </a:pPr>
            <a:r>
              <a:rPr lang="en-US" altLang="en-US" sz="2800" dirty="0">
                <a:cs typeface="Arial" pitchFamily="34" charset="0"/>
              </a:rPr>
              <a:t>In response to the physician telling you about your urine test results…state “The test must be wrong…I am not using drugs”</a:t>
            </a:r>
          </a:p>
          <a:p>
            <a:pPr eaLnBrk="1" hangingPunct="1">
              <a:spcBef>
                <a:spcPts val="1800"/>
              </a:spcBef>
            </a:pPr>
            <a:r>
              <a:rPr lang="en-US" altLang="en-US" sz="2800" dirty="0">
                <a:cs typeface="Arial" pitchFamily="34" charset="0"/>
              </a:rPr>
              <a:t>Then respond appropriately based on how the physician responds…</a:t>
            </a:r>
          </a:p>
          <a:p>
            <a:pPr eaLnBrk="1" hangingPunct="1">
              <a:buFont typeface="Wingdings" pitchFamily="2" charset="2"/>
              <a:buNone/>
            </a:pPr>
            <a:endParaRPr lang="en-US" altLang="en-US" sz="1200" dirty="0">
              <a:cs typeface="Arial" pitchFamily="34" charset="0"/>
            </a:endParaRPr>
          </a:p>
        </p:txBody>
      </p:sp>
    </p:spTree>
    <p:extLst>
      <p:ext uri="{BB962C8B-B14F-4D97-AF65-F5344CB8AC3E}">
        <p14:creationId xmlns:p14="http://schemas.microsoft.com/office/powerpoint/2010/main" val="1441941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p:cNvSpPr>
            <a:spLocks noGrp="1"/>
          </p:cNvSpPr>
          <p:nvPr>
            <p:ph type="title"/>
          </p:nvPr>
        </p:nvSpPr>
        <p:spPr>
          <a:xfrm>
            <a:off x="0" y="-11112"/>
            <a:ext cx="12192000" cy="639763"/>
          </a:xfrm>
          <a:solidFill>
            <a:srgbClr val="00253E"/>
          </a:solidFill>
        </p:spPr>
        <p:txBody>
          <a:bodyPr/>
          <a:lstStyle/>
          <a:p>
            <a:pPr eaLnBrk="1" hangingPunct="1"/>
            <a:r>
              <a:rPr lang="en-US" altLang="en-US" b="1" smtClean="0">
                <a:solidFill>
                  <a:schemeClr val="bg1"/>
                </a:solidFill>
              </a:rPr>
              <a:t>Demonstration Video</a:t>
            </a:r>
          </a:p>
        </p:txBody>
      </p:sp>
      <p:pic>
        <p:nvPicPr>
          <p:cNvPr id="2" name="Case Study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60970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3A54"/>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524000" y="0"/>
            <a:ext cx="9144000" cy="666974"/>
          </a:xfrm>
          <a:solidFill>
            <a:srgbClr val="003A54"/>
          </a:solidFill>
        </p:spPr>
        <p:txBody>
          <a:bodyPr/>
          <a:lstStyle/>
          <a:p>
            <a:r>
              <a:rPr lang="en-US" sz="4800" b="1" dirty="0">
                <a:solidFill>
                  <a:schemeClr val="bg1"/>
                </a:solidFill>
                <a:effectLst>
                  <a:outerShdw blurRad="38100" dist="38100" dir="2700000" algn="tl">
                    <a:srgbClr val="000000">
                      <a:alpha val="43137"/>
                    </a:srgbClr>
                  </a:outerShdw>
                </a:effectLst>
              </a:rPr>
              <a:t>www.scopeofpain.org</a:t>
            </a:r>
          </a:p>
        </p:txBody>
      </p:sp>
      <p:pic>
        <p:nvPicPr>
          <p:cNvPr id="2" name="Picture 1"/>
          <p:cNvPicPr>
            <a:picLocks noChangeAspect="1"/>
          </p:cNvPicPr>
          <p:nvPr/>
        </p:nvPicPr>
        <p:blipFill rotWithShape="1">
          <a:blip r:embed="rId2"/>
          <a:srcRect l="24096" t="11140" r="24439" b="8804"/>
          <a:stretch/>
        </p:blipFill>
        <p:spPr>
          <a:xfrm>
            <a:off x="2677885" y="719817"/>
            <a:ext cx="6836227" cy="5981699"/>
          </a:xfrm>
          <a:prstGeom prst="rect">
            <a:avLst/>
          </a:prstGeom>
          <a:ln w="38100">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891264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88" t="9587" r="11844" b="36057"/>
          <a:stretch/>
        </p:blipFill>
        <p:spPr bwMode="auto">
          <a:xfrm>
            <a:off x="1250732" y="2255127"/>
            <a:ext cx="9575924" cy="3132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3109" y="2277813"/>
            <a:ext cx="110940" cy="313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ontent Placeholder 3"/>
          <p:cNvGraphicFramePr>
            <a:graphicFrameLocks noGrp="1"/>
          </p:cNvGraphicFramePr>
          <p:nvPr>
            <p:ph idx="1"/>
            <p:extLst/>
          </p:nvPr>
        </p:nvGraphicFramePr>
        <p:xfrm>
          <a:off x="609600" y="1039046"/>
          <a:ext cx="10478814" cy="5035933"/>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0" y="0"/>
            <a:ext cx="12192000" cy="1143000"/>
          </a:xfrm>
          <a:solidFill>
            <a:srgbClr val="214A5B"/>
          </a:solidFill>
        </p:spPr>
        <p:txBody>
          <a:bodyPr/>
          <a:lstStyle/>
          <a:p>
            <a:pPr>
              <a:tabLst>
                <a:tab pos="6970713" algn="l"/>
              </a:tabLst>
            </a:pPr>
            <a:r>
              <a:rPr lang="en-US" b="1" dirty="0">
                <a:solidFill>
                  <a:schemeClr val="bg1"/>
                </a:solidFill>
                <a:effectLst>
                  <a:outerShdw blurRad="38100" dist="38100" dir="2700000" algn="tl">
                    <a:srgbClr val="000000">
                      <a:alpha val="43137"/>
                    </a:srgbClr>
                  </a:outerShdw>
                </a:effectLst>
              </a:rPr>
              <a:t>Opioid Prescribing </a:t>
            </a:r>
            <a:r>
              <a:rPr lang="en-US" b="1" dirty="0" smtClean="0">
                <a:solidFill>
                  <a:schemeClr val="bg1"/>
                </a:solidFill>
                <a:effectLst>
                  <a:outerShdw blurRad="38100" dist="38100" dir="2700000" algn="tl">
                    <a:srgbClr val="000000">
                      <a:alpha val="43137"/>
                    </a:srgbClr>
                  </a:outerShdw>
                </a:effectLst>
              </a:rPr>
              <a:t>Trends</a:t>
            </a:r>
            <a:endParaRPr lang="en-US"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11261106" y="1767017"/>
            <a:ext cx="523220" cy="3673666"/>
          </a:xfrm>
          <a:prstGeom prst="rect">
            <a:avLst/>
          </a:prstGeom>
          <a:noFill/>
        </p:spPr>
        <p:txBody>
          <a:bodyPr vert="vert" wrap="square" rtlCol="0">
            <a:spAutoFit/>
          </a:bodyPr>
          <a:lstStyle/>
          <a:p>
            <a:pPr algn="ctr"/>
            <a:r>
              <a:rPr lang="en-US" sz="2200" b="1" dirty="0" smtClean="0">
                <a:solidFill>
                  <a:srgbClr val="0E662E"/>
                </a:solidFill>
                <a:latin typeface="Calibri" panose="020F0502020204030204" pitchFamily="34" charset="0"/>
              </a:rPr>
              <a:t>MMEs Dispensed </a:t>
            </a:r>
            <a:r>
              <a:rPr lang="en-US" sz="2000" dirty="0" smtClean="0">
                <a:solidFill>
                  <a:srgbClr val="0E662E"/>
                </a:solidFill>
                <a:latin typeface="Calibri" panose="020F0502020204030204" pitchFamily="34" charset="0"/>
              </a:rPr>
              <a:t>(</a:t>
            </a:r>
            <a:r>
              <a:rPr lang="en-US" dirty="0" smtClean="0">
                <a:solidFill>
                  <a:srgbClr val="0E662E"/>
                </a:solidFill>
                <a:latin typeface="Calibri" panose="020F0502020204030204" pitchFamily="34" charset="0"/>
              </a:rPr>
              <a:t>in Billions</a:t>
            </a:r>
            <a:r>
              <a:rPr lang="en-US" sz="2000" dirty="0" smtClean="0">
                <a:solidFill>
                  <a:srgbClr val="0E662E"/>
                </a:solidFill>
                <a:latin typeface="Calibri" panose="020F0502020204030204" pitchFamily="34" charset="0"/>
              </a:rPr>
              <a:t>)</a:t>
            </a:r>
            <a:endParaRPr lang="en-US" sz="2000" dirty="0">
              <a:solidFill>
                <a:srgbClr val="0E662E"/>
              </a:solidFill>
              <a:latin typeface="Calibri" panose="020F0502020204030204" pitchFamily="34" charset="0"/>
            </a:endParaRPr>
          </a:p>
        </p:txBody>
      </p:sp>
      <p:sp>
        <p:nvSpPr>
          <p:cNvPr id="7" name="TextBox 6"/>
          <p:cNvSpPr txBox="1"/>
          <p:nvPr/>
        </p:nvSpPr>
        <p:spPr>
          <a:xfrm>
            <a:off x="250241" y="1001486"/>
            <a:ext cx="523220" cy="4620838"/>
          </a:xfrm>
          <a:prstGeom prst="rect">
            <a:avLst/>
          </a:prstGeom>
          <a:noFill/>
        </p:spPr>
        <p:txBody>
          <a:bodyPr vert="vert270" wrap="square" rtlCol="0">
            <a:spAutoFit/>
          </a:bodyPr>
          <a:lstStyle/>
          <a:p>
            <a:r>
              <a:rPr lang="en-US" sz="2200" b="1" dirty="0" smtClean="0">
                <a:solidFill>
                  <a:srgbClr val="E31837"/>
                </a:solidFill>
                <a:latin typeface="Calibri" panose="020F0502020204030204" pitchFamily="34" charset="0"/>
              </a:rPr>
              <a:t>Opioid Prescriptions Filled </a:t>
            </a:r>
            <a:r>
              <a:rPr lang="en-US" sz="2000" dirty="0" smtClean="0">
                <a:solidFill>
                  <a:srgbClr val="E31837"/>
                </a:solidFill>
                <a:latin typeface="Calibri" panose="020F0502020204030204" pitchFamily="34" charset="0"/>
              </a:rPr>
              <a:t>(</a:t>
            </a:r>
            <a:r>
              <a:rPr lang="en-US" dirty="0" smtClean="0">
                <a:solidFill>
                  <a:srgbClr val="E31837"/>
                </a:solidFill>
                <a:latin typeface="Calibri" panose="020F0502020204030204" pitchFamily="34" charset="0"/>
              </a:rPr>
              <a:t>in Millions</a:t>
            </a:r>
            <a:r>
              <a:rPr lang="en-US" sz="2000" dirty="0" smtClean="0">
                <a:solidFill>
                  <a:srgbClr val="E31837"/>
                </a:solidFill>
                <a:latin typeface="Calibri" panose="020F0502020204030204" pitchFamily="34" charset="0"/>
              </a:rPr>
              <a:t>)</a:t>
            </a:r>
            <a:endParaRPr lang="en-US" sz="2000" dirty="0">
              <a:solidFill>
                <a:srgbClr val="E31837"/>
              </a:solidFill>
              <a:latin typeface="Calibri" panose="020F0502020204030204" pitchFamily="34" charset="0"/>
            </a:endParaRPr>
          </a:p>
        </p:txBody>
      </p:sp>
      <p:sp>
        <p:nvSpPr>
          <p:cNvPr id="8" name="Text Placeholder 3">
            <a:extLst>
              <a:ext uri="{FF2B5EF4-FFF2-40B4-BE49-F238E27FC236}">
                <a16:creationId xmlns:a16="http://schemas.microsoft.com/office/drawing/2014/main" xmlns="" id="{2BC2C49E-FCEA-4E9E-A499-3C8BE49676E4}"/>
              </a:ext>
            </a:extLst>
          </p:cNvPr>
          <p:cNvSpPr txBox="1">
            <a:spLocks/>
          </p:cNvSpPr>
          <p:nvPr/>
        </p:nvSpPr>
        <p:spPr>
          <a:xfrm>
            <a:off x="597178" y="6290210"/>
            <a:ext cx="8599374" cy="465836"/>
          </a:xfrm>
          <a:prstGeom prst="rect">
            <a:avLst/>
          </a:prstGeom>
        </p:spPr>
        <p:txBody>
          <a:bodyPr lIns="121917" tIns="60958" rIns="121917" bIns="6095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33363" indent="-233363" defTabSz="914377">
              <a:lnSpc>
                <a:spcPct val="90000"/>
              </a:lnSpc>
              <a:spcBef>
                <a:spcPts val="0"/>
              </a:spcBef>
              <a:buFont typeface="+mj-lt"/>
              <a:buAutoNum type="arabicPeriod"/>
              <a:defRPr/>
            </a:pPr>
            <a:r>
              <a:rPr lang="en-US" sz="1600" kern="0" dirty="0" err="1" smtClean="0">
                <a:solidFill>
                  <a:prstClr val="black"/>
                </a:solidFill>
                <a:latin typeface="Calibri" panose="020F0502020204030204" pitchFamily="34" charset="0"/>
              </a:rPr>
              <a:t>Pezella</a:t>
            </a:r>
            <a:r>
              <a:rPr lang="en-US" sz="1600" kern="0" dirty="0" smtClean="0">
                <a:solidFill>
                  <a:prstClr val="black"/>
                </a:solidFill>
                <a:latin typeface="Calibri" panose="020F0502020204030204" pitchFamily="34" charset="0"/>
              </a:rPr>
              <a:t> </a:t>
            </a:r>
            <a:r>
              <a:rPr lang="en-US" sz="1600" kern="0" dirty="0">
                <a:solidFill>
                  <a:prstClr val="black"/>
                </a:solidFill>
                <a:latin typeface="Calibri" panose="020F0502020204030204" pitchFamily="34" charset="0"/>
              </a:rPr>
              <a:t>EJ, et al. </a:t>
            </a:r>
            <a:r>
              <a:rPr lang="en-US" sz="1600" i="1" kern="0" dirty="0">
                <a:solidFill>
                  <a:prstClr val="black"/>
                </a:solidFill>
                <a:latin typeface="Calibri" panose="020F0502020204030204" pitchFamily="34" charset="0"/>
              </a:rPr>
              <a:t>J Pain Res</a:t>
            </a:r>
            <a:r>
              <a:rPr lang="en-US" sz="1600" kern="0" dirty="0">
                <a:solidFill>
                  <a:prstClr val="black"/>
                </a:solidFill>
                <a:latin typeface="Calibri" panose="020F0502020204030204" pitchFamily="34" charset="0"/>
              </a:rPr>
              <a:t>. 2017 </a:t>
            </a:r>
          </a:p>
          <a:p>
            <a:pPr marL="0" indent="0" defTabSz="914377">
              <a:lnSpc>
                <a:spcPct val="90000"/>
              </a:lnSpc>
              <a:spcBef>
                <a:spcPts val="0"/>
              </a:spcBef>
              <a:buNone/>
              <a:defRPr/>
            </a:pPr>
            <a:r>
              <a:rPr lang="en-US" sz="1600" kern="0" dirty="0" smtClean="0">
                <a:solidFill>
                  <a:prstClr val="black"/>
                </a:solidFill>
                <a:latin typeface="Calibri" panose="020F0502020204030204" pitchFamily="34" charset="0"/>
              </a:rPr>
              <a:t>2. Graph</a:t>
            </a:r>
            <a:r>
              <a:rPr lang="en-US" sz="1600" kern="0" dirty="0">
                <a:solidFill>
                  <a:prstClr val="black"/>
                </a:solidFill>
                <a:latin typeface="Calibri" panose="020F0502020204030204" pitchFamily="34" charset="0"/>
              </a:rPr>
              <a:t>: IQVIA </a:t>
            </a:r>
            <a:r>
              <a:rPr lang="en-US" sz="1600" kern="0" dirty="0" smtClean="0">
                <a:solidFill>
                  <a:prstClr val="black"/>
                </a:solidFill>
                <a:latin typeface="Calibri" panose="020F0502020204030204" pitchFamily="34" charset="0"/>
              </a:rPr>
              <a:t>“Smart Launch Edition” – </a:t>
            </a:r>
            <a:r>
              <a:rPr lang="en-US" sz="1600" kern="0" dirty="0">
                <a:solidFill>
                  <a:prstClr val="black"/>
                </a:solidFill>
                <a:latin typeface="Calibri" panose="020F0502020204030204" pitchFamily="34" charset="0"/>
              </a:rPr>
              <a:t>Dec 2017; </a:t>
            </a:r>
            <a:r>
              <a:rPr lang="en-US" sz="1600" kern="0" dirty="0" smtClean="0">
                <a:solidFill>
                  <a:prstClr val="black"/>
                </a:solidFill>
                <a:latin typeface="Calibri" panose="020F0502020204030204" pitchFamily="34" charset="0"/>
              </a:rPr>
              <a:t>Report: Medicine </a:t>
            </a:r>
            <a:r>
              <a:rPr lang="en-US" sz="1600" kern="0" dirty="0">
                <a:solidFill>
                  <a:prstClr val="black"/>
                </a:solidFill>
                <a:latin typeface="Calibri" panose="020F0502020204030204" pitchFamily="34" charset="0"/>
              </a:rPr>
              <a:t>Use and Spending in the U.S</a:t>
            </a:r>
            <a:r>
              <a:rPr lang="en-US" sz="1600" kern="0" dirty="0" smtClean="0">
                <a:solidFill>
                  <a:prstClr val="black"/>
                </a:solidFill>
                <a:latin typeface="Calibri" panose="020F0502020204030204" pitchFamily="34" charset="0"/>
              </a:rPr>
              <a:t>.</a:t>
            </a:r>
            <a:endParaRPr lang="en-US" sz="1600" kern="0" dirty="0">
              <a:solidFill>
                <a:prstClr val="black"/>
              </a:solidFill>
              <a:latin typeface="Calibri" panose="020F0502020204030204" pitchFamily="34" charset="0"/>
            </a:endParaRPr>
          </a:p>
          <a:p>
            <a:pPr marL="0" indent="0" defTabSz="914377">
              <a:lnSpc>
                <a:spcPct val="90000"/>
              </a:lnSpc>
              <a:spcBef>
                <a:spcPts val="0"/>
              </a:spcBef>
              <a:buNone/>
              <a:defRPr/>
            </a:pPr>
            <a:endParaRPr lang="en-US" sz="1000" kern="0" dirty="0">
              <a:solidFill>
                <a:prstClr val="black"/>
              </a:solidFill>
              <a:latin typeface="Calibri" panose="020F0502020204030204" pitchFamily="34" charset="0"/>
            </a:endParaRPr>
          </a:p>
          <a:p>
            <a:pPr marL="0" indent="0" defTabSz="914377">
              <a:lnSpc>
                <a:spcPct val="90000"/>
              </a:lnSpc>
              <a:spcBef>
                <a:spcPts val="0"/>
              </a:spcBef>
              <a:buNone/>
              <a:defRPr/>
            </a:pPr>
            <a:endParaRPr lang="en-US" sz="1000" kern="0" dirty="0">
              <a:solidFill>
                <a:prstClr val="black"/>
              </a:solidFill>
              <a:latin typeface="Calibri" panose="020F0502020204030204" pitchFamily="34" charset="0"/>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4049" y="2186820"/>
            <a:ext cx="409575"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flipH="1" flipV="1">
            <a:off x="8562109" y="1448790"/>
            <a:ext cx="23751" cy="3961738"/>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551222" y="1338943"/>
            <a:ext cx="3222218" cy="4944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3165" y="2317630"/>
            <a:ext cx="110940" cy="313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8955810" y="1811214"/>
            <a:ext cx="840277" cy="3734503"/>
            <a:chOff x="8854105" y="1806834"/>
            <a:chExt cx="840277" cy="3734503"/>
          </a:xfrm>
        </p:grpSpPr>
        <p:sp>
          <p:nvSpPr>
            <p:cNvPr id="13" name="TextBox 12"/>
            <p:cNvSpPr txBox="1"/>
            <p:nvPr/>
          </p:nvSpPr>
          <p:spPr>
            <a:xfrm>
              <a:off x="9171162" y="1806834"/>
              <a:ext cx="523220" cy="3673666"/>
            </a:xfrm>
            <a:prstGeom prst="rect">
              <a:avLst/>
            </a:prstGeom>
            <a:noFill/>
          </p:spPr>
          <p:txBody>
            <a:bodyPr vert="vert" wrap="square" rtlCol="0">
              <a:spAutoFit/>
            </a:bodyPr>
            <a:lstStyle/>
            <a:p>
              <a:pPr algn="ctr"/>
              <a:r>
                <a:rPr lang="en-US" sz="2200" b="1" dirty="0" smtClean="0">
                  <a:solidFill>
                    <a:srgbClr val="0E662E"/>
                  </a:solidFill>
                  <a:latin typeface="Calibri" panose="020F0502020204030204" pitchFamily="34" charset="0"/>
                </a:rPr>
                <a:t>MMEs Dispensed </a:t>
              </a:r>
              <a:r>
                <a:rPr lang="en-US" sz="2000" dirty="0" smtClean="0">
                  <a:solidFill>
                    <a:srgbClr val="0E662E"/>
                  </a:solidFill>
                  <a:latin typeface="Calibri" panose="020F0502020204030204" pitchFamily="34" charset="0"/>
                </a:rPr>
                <a:t>(</a:t>
              </a:r>
              <a:r>
                <a:rPr lang="en-US" dirty="0" smtClean="0">
                  <a:solidFill>
                    <a:srgbClr val="0E662E"/>
                  </a:solidFill>
                  <a:latin typeface="Calibri" panose="020F0502020204030204" pitchFamily="34" charset="0"/>
                </a:rPr>
                <a:t>in Billions</a:t>
              </a:r>
              <a:r>
                <a:rPr lang="en-US" sz="2000" dirty="0" smtClean="0">
                  <a:solidFill>
                    <a:srgbClr val="0E662E"/>
                  </a:solidFill>
                  <a:latin typeface="Calibri" panose="020F0502020204030204" pitchFamily="34" charset="0"/>
                </a:rPr>
                <a:t>)</a:t>
              </a:r>
              <a:endParaRPr lang="en-US" sz="2000" dirty="0">
                <a:solidFill>
                  <a:srgbClr val="0E662E"/>
                </a:solidFill>
                <a:latin typeface="Calibri" panose="020F0502020204030204" pitchFamily="34" charset="0"/>
              </a:endParaRPr>
            </a:p>
          </p:txBody>
        </p:sp>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4105" y="2226637"/>
              <a:ext cx="409575"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5379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A5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892629"/>
          </a:xfrm>
          <a:solidFill>
            <a:srgbClr val="003A54"/>
          </a:solidFill>
        </p:spPr>
        <p:txBody>
          <a:bodyPr/>
          <a:lstStyle/>
          <a:p>
            <a:r>
              <a:rPr lang="en-US" b="1" dirty="0" smtClean="0">
                <a:solidFill>
                  <a:schemeClr val="bg1"/>
                </a:solidFill>
                <a:effectLst>
                  <a:outerShdw blurRad="38100" dist="38100" dir="2700000" algn="tl">
                    <a:srgbClr val="000000">
                      <a:alpha val="43137"/>
                    </a:srgbClr>
                  </a:outerShdw>
                </a:effectLst>
              </a:rPr>
              <a:t>www.scopeofpain.org </a:t>
            </a:r>
            <a:endParaRPr lang="en-US" b="1" dirty="0">
              <a:solidFill>
                <a:schemeClr val="bg1"/>
              </a:solidFill>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83" t="17917" r="24275" b="13490"/>
          <a:stretch/>
        </p:blipFill>
        <p:spPr bwMode="auto">
          <a:xfrm>
            <a:off x="484269" y="892630"/>
            <a:ext cx="3853544" cy="285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74" t="37739" r="53060" b="9246"/>
          <a:stretch/>
        </p:blipFill>
        <p:spPr bwMode="auto">
          <a:xfrm>
            <a:off x="5820241" y="955816"/>
            <a:ext cx="3827768" cy="2892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582" t="23986" r="62655" b="33484"/>
          <a:stretch/>
        </p:blipFill>
        <p:spPr bwMode="auto">
          <a:xfrm>
            <a:off x="1790701" y="3744089"/>
            <a:ext cx="3943350" cy="2970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0414" t="23986" r="28162" b="33484"/>
          <a:stretch/>
        </p:blipFill>
        <p:spPr bwMode="auto">
          <a:xfrm>
            <a:off x="7716407" y="3848100"/>
            <a:ext cx="3826386" cy="2913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175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903514"/>
          </a:xfrm>
          <a:solidFill>
            <a:srgbClr val="214A5B"/>
          </a:solidFill>
        </p:spPr>
        <p:txBody>
          <a:bodyPr/>
          <a:lstStyle/>
          <a:p>
            <a:r>
              <a:rPr lang="en-US" b="1" dirty="0" smtClean="0">
                <a:solidFill>
                  <a:schemeClr val="bg1"/>
                </a:solidFill>
                <a:effectLst>
                  <a:outerShdw blurRad="38100" dist="38100" dir="2700000" algn="tl">
                    <a:srgbClr val="000000">
                      <a:alpha val="43137"/>
                    </a:srgbClr>
                  </a:outerShdw>
                </a:effectLst>
              </a:rPr>
              <a:t>Resources</a:t>
            </a:r>
            <a:endParaRPr lang="en-US" b="1" dirty="0">
              <a:solidFill>
                <a:schemeClr val="bg1"/>
              </a:solidFill>
              <a:effectLst>
                <a:outerShdw blurRad="38100" dist="38100" dir="2700000" algn="tl">
                  <a:srgbClr val="000000">
                    <a:alpha val="43137"/>
                  </a:srgbClr>
                </a:outerShdw>
              </a:effectLst>
            </a:endParaRPr>
          </a:p>
        </p:txBody>
      </p:sp>
      <p:grpSp>
        <p:nvGrpSpPr>
          <p:cNvPr id="3" name="Group 2"/>
          <p:cNvGrpSpPr/>
          <p:nvPr/>
        </p:nvGrpSpPr>
        <p:grpSpPr>
          <a:xfrm>
            <a:off x="1643741" y="992719"/>
            <a:ext cx="6161316" cy="2373085"/>
            <a:chOff x="304798" y="576943"/>
            <a:chExt cx="7402288" cy="2857499"/>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18" t="21464" r="13913" b="42294"/>
            <a:stretch/>
          </p:blipFill>
          <p:spPr bwMode="auto">
            <a:xfrm>
              <a:off x="304799" y="576943"/>
              <a:ext cx="7402287" cy="20737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18" t="80250" r="13913" b="6052"/>
            <a:stretch/>
          </p:blipFill>
          <p:spPr bwMode="auto">
            <a:xfrm>
              <a:off x="304798" y="2650671"/>
              <a:ext cx="7402287" cy="783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TextBox 4"/>
          <p:cNvSpPr txBox="1"/>
          <p:nvPr/>
        </p:nvSpPr>
        <p:spPr>
          <a:xfrm>
            <a:off x="7881256" y="975963"/>
            <a:ext cx="4082143" cy="1938992"/>
          </a:xfrm>
          <a:prstGeom prst="rect">
            <a:avLst/>
          </a:prstGeom>
          <a:noFill/>
        </p:spPr>
        <p:txBody>
          <a:bodyPr wrap="square" rtlCol="0">
            <a:spAutoFit/>
          </a:bodyPr>
          <a:lstStyle/>
          <a:p>
            <a:pPr fontAlgn="base">
              <a:spcBef>
                <a:spcPct val="0"/>
              </a:spcBef>
              <a:spcAft>
                <a:spcPct val="0"/>
              </a:spcAft>
            </a:pPr>
            <a:r>
              <a:rPr lang="en-US" sz="2000" dirty="0">
                <a:solidFill>
                  <a:srgbClr val="000000"/>
                </a:solidFill>
                <a:latin typeface="Calibri" panose="020F0502020204030204" pitchFamily="34" charset="0"/>
                <a:hlinkClick r:id="rId3"/>
              </a:rPr>
              <a:t>http://mytopcare.org/</a:t>
            </a:r>
            <a:endParaRPr lang="en-US" sz="2000" dirty="0">
              <a:solidFill>
                <a:srgbClr val="000000"/>
              </a:solidFill>
              <a:latin typeface="Calibri" panose="020F0502020204030204" pitchFamily="34" charset="0"/>
            </a:endParaRPr>
          </a:p>
          <a:p>
            <a:pPr fontAlgn="base">
              <a:spcBef>
                <a:spcPct val="0"/>
              </a:spcBef>
              <a:spcAft>
                <a:spcPct val="0"/>
              </a:spcAft>
            </a:pPr>
            <a:r>
              <a:rPr lang="en-US" sz="2000" dirty="0">
                <a:solidFill>
                  <a:srgbClr val="000000"/>
                </a:solidFill>
                <a:latin typeface="Calibri" panose="020F0502020204030204" pitchFamily="34" charset="0"/>
              </a:rPr>
              <a:t>Transforming Opioid Prescribing in Primary Care system change in delivery of primary care services to decrease prescription opioid misuse for patients with chronic pain</a:t>
            </a:r>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531" t="16065" r="16705" b="6532"/>
          <a:stretch/>
        </p:blipFill>
        <p:spPr bwMode="auto">
          <a:xfrm>
            <a:off x="1643742" y="3590810"/>
            <a:ext cx="4561116" cy="31640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386834" y="4342226"/>
            <a:ext cx="5176516" cy="1631216"/>
          </a:xfrm>
          <a:prstGeom prst="rect">
            <a:avLst/>
          </a:prstGeom>
          <a:noFill/>
        </p:spPr>
        <p:txBody>
          <a:bodyPr wrap="square" rtlCol="0">
            <a:spAutoFit/>
          </a:bodyPr>
          <a:lstStyle/>
          <a:p>
            <a:pPr fontAlgn="base">
              <a:spcBef>
                <a:spcPct val="0"/>
              </a:spcBef>
              <a:spcAft>
                <a:spcPct val="0"/>
              </a:spcAft>
            </a:pPr>
            <a:r>
              <a:rPr lang="en-US" sz="2000" dirty="0">
                <a:solidFill>
                  <a:srgbClr val="000000"/>
                </a:solidFill>
                <a:latin typeface="Calibri" panose="020F0502020204030204" pitchFamily="34" charset="0"/>
                <a:hlinkClick r:id="rId5"/>
              </a:rPr>
              <a:t>https://pcssnow.org/</a:t>
            </a:r>
            <a:endParaRPr lang="en-US" sz="2000" dirty="0">
              <a:solidFill>
                <a:srgbClr val="000000"/>
              </a:solidFill>
              <a:latin typeface="Calibri" panose="020F0502020204030204" pitchFamily="34" charset="0"/>
            </a:endParaRPr>
          </a:p>
          <a:p>
            <a:pPr fontAlgn="base">
              <a:spcBef>
                <a:spcPct val="0"/>
              </a:spcBef>
              <a:spcAft>
                <a:spcPct val="0"/>
              </a:spcAft>
            </a:pPr>
            <a:r>
              <a:rPr lang="en-US" sz="2000" dirty="0">
                <a:solidFill>
                  <a:srgbClr val="000000"/>
                </a:solidFill>
                <a:latin typeface="Calibri" panose="020F0502020204030204" pitchFamily="34" charset="0"/>
              </a:rPr>
              <a:t>PCSS is funded by SAMHSA to train primary care providers in the evidence-based prevention and treatment of opioid use disorders and treatment of chronic pain</a:t>
            </a:r>
          </a:p>
        </p:txBody>
      </p:sp>
    </p:spTree>
    <p:extLst>
      <p:ext uri="{BB962C8B-B14F-4D97-AF65-F5344CB8AC3E}">
        <p14:creationId xmlns:p14="http://schemas.microsoft.com/office/powerpoint/2010/main" val="2829693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4A5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37657" y="895124"/>
            <a:ext cx="8229600" cy="4482419"/>
          </a:xfrm>
          <a:solidFill>
            <a:srgbClr val="214A5B"/>
          </a:solidFill>
        </p:spPr>
        <p:txBody>
          <a:bodyPr/>
          <a:lstStyle/>
          <a:p>
            <a:r>
              <a:rPr lang="en-US" sz="6000" b="1" dirty="0">
                <a:solidFill>
                  <a:schemeClr val="bg1"/>
                </a:solidFill>
                <a:effectLst>
                  <a:outerShdw blurRad="38100" dist="38100" dir="2700000" algn="tl">
                    <a:srgbClr val="000000">
                      <a:alpha val="43137"/>
                    </a:srgbClr>
                  </a:outerShdw>
                </a:effectLst>
              </a:rPr>
              <a:t>Safer Opioid Prescribing for Chronic </a:t>
            </a:r>
            <a:r>
              <a:rPr lang="en-US" sz="6000" b="1" dirty="0" smtClean="0">
                <a:solidFill>
                  <a:schemeClr val="bg1"/>
                </a:solidFill>
                <a:effectLst>
                  <a:outerShdw blurRad="38100" dist="38100" dir="2700000" algn="tl">
                    <a:srgbClr val="000000">
                      <a:alpha val="43137"/>
                    </a:srgbClr>
                  </a:outerShdw>
                </a:effectLst>
              </a:rPr>
              <a:t>Pain</a:t>
            </a:r>
            <a:endParaRPr lang="en-US" sz="6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1635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1"/>
            <a:ext cx="12192000" cy="835025"/>
          </a:xfrm>
          <a:solidFill>
            <a:srgbClr val="214A5B"/>
          </a:solidFill>
        </p:spPr>
        <p:txBody>
          <a:bodyPr/>
          <a:lstStyle/>
          <a:p>
            <a:pPr>
              <a:defRPr/>
            </a:pPr>
            <a:r>
              <a:rPr lang="en-US" altLang="en-US" b="1" dirty="0" smtClean="0">
                <a:solidFill>
                  <a:schemeClr val="bg1"/>
                </a:solidFill>
                <a:effectLst>
                  <a:outerShdw blurRad="38100" dist="38100" dir="2700000" algn="tl">
                    <a:srgbClr val="000000">
                      <a:alpha val="43137"/>
                    </a:srgbClr>
                  </a:outerShdw>
                </a:effectLst>
              </a:rPr>
              <a:t>“The pain medication conundrum”</a:t>
            </a:r>
          </a:p>
        </p:txBody>
      </p:sp>
      <p:sp>
        <p:nvSpPr>
          <p:cNvPr id="16387" name="Content Placeholder 2"/>
          <p:cNvSpPr>
            <a:spLocks noGrp="1"/>
          </p:cNvSpPr>
          <p:nvPr>
            <p:ph idx="1"/>
          </p:nvPr>
        </p:nvSpPr>
        <p:spPr>
          <a:xfrm>
            <a:off x="685800" y="1368426"/>
            <a:ext cx="10877550" cy="3127375"/>
          </a:xfrm>
        </p:spPr>
        <p:txBody>
          <a:bodyPr/>
          <a:lstStyle/>
          <a:p>
            <a:pPr>
              <a:spcAft>
                <a:spcPts val="1200"/>
              </a:spcAft>
              <a:buSzPct val="90000"/>
            </a:pPr>
            <a:r>
              <a:rPr lang="en-US" altLang="en-US" sz="2400" dirty="0"/>
              <a:t>Undertreating pain, we are admonished…it violates the basic ethical principles of medicine. On the other hand, we are lambasted for overprescribing pain medications… creating an epidemic of overdose deaths.</a:t>
            </a:r>
          </a:p>
          <a:p>
            <a:pPr>
              <a:spcAft>
                <a:spcPts val="1200"/>
              </a:spcAft>
              <a:buSzPct val="90000"/>
            </a:pPr>
            <a:r>
              <a:rPr lang="en-US" altLang="en-US" sz="2400" dirty="0"/>
              <a:t>For patients with chronic pain, especially those with syndromes that don’t fit into neat clinical boxes, being judged by doctors to see if they “merit” medication is humiliating and dispiriting. This type of judgment, with its moral overtones and suspicions, is at odds with the doctor-patient relationship we work to develop.</a:t>
            </a:r>
          </a:p>
        </p:txBody>
      </p:sp>
      <p:pic>
        <p:nvPicPr>
          <p:cNvPr id="36868" name="Picture 4"/>
          <p:cNvPicPr>
            <a:picLocks noChangeAspect="1"/>
          </p:cNvPicPr>
          <p:nvPr/>
        </p:nvPicPr>
        <p:blipFill>
          <a:blip r:embed="rId2">
            <a:extLst>
              <a:ext uri="{28A0092B-C50C-407E-A947-70E740481C1C}">
                <a14:useLocalDpi xmlns:a14="http://schemas.microsoft.com/office/drawing/2010/main" val="0"/>
              </a:ext>
            </a:extLst>
          </a:blip>
          <a:srcRect l="39291" t="20332" r="39371" b="73825"/>
          <a:stretch>
            <a:fillRect/>
          </a:stretch>
        </p:blipFill>
        <p:spPr bwMode="auto">
          <a:xfrm>
            <a:off x="3429000" y="939801"/>
            <a:ext cx="25019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Placeholder 15"/>
          <p:cNvSpPr txBox="1">
            <a:spLocks/>
          </p:cNvSpPr>
          <p:nvPr/>
        </p:nvSpPr>
        <p:spPr bwMode="auto">
          <a:xfrm>
            <a:off x="2057401" y="946150"/>
            <a:ext cx="223996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Aft>
                <a:spcPct val="0"/>
              </a:spcAft>
              <a:buFontTx/>
              <a:buNone/>
            </a:pPr>
            <a:r>
              <a:rPr lang="en-US" altLang="en-US" sz="2800" b="1">
                <a:solidFill>
                  <a:srgbClr val="E51837"/>
                </a:solidFill>
              </a:rPr>
              <a:t>Opinion</a:t>
            </a:r>
          </a:p>
        </p:txBody>
      </p:sp>
      <p:sp>
        <p:nvSpPr>
          <p:cNvPr id="36870" name="TextBox 7"/>
          <p:cNvSpPr txBox="1">
            <a:spLocks noChangeArrowheads="1"/>
          </p:cNvSpPr>
          <p:nvPr/>
        </p:nvSpPr>
        <p:spPr bwMode="auto">
          <a:xfrm>
            <a:off x="1600200" y="6172201"/>
            <a:ext cx="5799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r>
              <a:rPr lang="en-US" altLang="en-US" sz="1400">
                <a:solidFill>
                  <a:srgbClr val="000000"/>
                </a:solidFill>
              </a:rPr>
              <a:t>Danielle Ofri, MD</a:t>
            </a:r>
          </a:p>
          <a:p>
            <a:pPr fontAlgn="base">
              <a:spcBef>
                <a:spcPct val="0"/>
              </a:spcBef>
              <a:spcAft>
                <a:spcPct val="0"/>
              </a:spcAft>
              <a:buFontTx/>
              <a:buNone/>
            </a:pPr>
            <a:r>
              <a:rPr lang="en-US" altLang="en-US" sz="1400">
                <a:solidFill>
                  <a:srgbClr val="000000"/>
                </a:solidFill>
              </a:rPr>
              <a:t>Associate Professor at NYU and a physician at Bellevue Hospital, </a:t>
            </a:r>
            <a:r>
              <a:rPr lang="en-US" altLang="en-US" sz="1400" i="1">
                <a:solidFill>
                  <a:srgbClr val="000000"/>
                </a:solidFill>
              </a:rPr>
              <a:t>August 2015</a:t>
            </a:r>
          </a:p>
        </p:txBody>
      </p:sp>
      <p:sp>
        <p:nvSpPr>
          <p:cNvPr id="4" name="TextBox 3"/>
          <p:cNvSpPr txBox="1">
            <a:spLocks noChangeArrowheads="1"/>
          </p:cNvSpPr>
          <p:nvPr/>
        </p:nvSpPr>
        <p:spPr bwMode="auto">
          <a:xfrm>
            <a:off x="657225" y="4540251"/>
            <a:ext cx="10877550" cy="1200329"/>
          </a:xfrm>
          <a:prstGeom prst="rect">
            <a:avLst/>
          </a:prstGeom>
          <a:noFill/>
          <a:ln w="57150">
            <a:solidFill>
              <a:srgbClr val="014963">
                <a:alpha val="49019"/>
              </a:srgb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0"/>
              </a:spcBef>
              <a:spcAft>
                <a:spcPts val="1200"/>
              </a:spcAft>
              <a:buSzPct val="90000"/>
              <a:buNone/>
            </a:pPr>
            <a:r>
              <a:rPr lang="en-US" altLang="en-US" sz="2400" i="1" dirty="0">
                <a:solidFill>
                  <a:srgbClr val="000000"/>
                </a:solidFill>
              </a:rPr>
              <a:t>“As Mr. W. and I sat there sizing each other up, I could feel our reserves of trust beginning to ebb. I was debating whether his pain was real or if he was trying to snooker me. He was most likely wondering whether I would believe him…”</a:t>
            </a:r>
          </a:p>
        </p:txBody>
      </p:sp>
    </p:spTree>
    <p:extLst>
      <p:ext uri="{BB962C8B-B14F-4D97-AF65-F5344CB8AC3E}">
        <p14:creationId xmlns:p14="http://schemas.microsoft.com/office/powerpoint/2010/main" val="3880213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fade">
                                      <p:cBhvr>
                                        <p:cTn id="7" dur="500"/>
                                        <p:tgtEl>
                                          <p:spTgt spid="1638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A54"/>
        </a:solidFill>
        <a:effectLst/>
      </p:bgPr>
    </p:bg>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381000" y="4506686"/>
            <a:ext cx="11440886" cy="1280431"/>
          </a:xfrm>
        </p:spPr>
        <p:txBody>
          <a:bodyPr/>
          <a:lstStyle/>
          <a:p>
            <a:pPr>
              <a:spcBef>
                <a:spcPts val="1800"/>
              </a:spcBef>
            </a:pPr>
            <a:r>
              <a:rPr lang="en-US" altLang="en-US" sz="3600" b="1" dirty="0" smtClean="0">
                <a:solidFill>
                  <a:schemeClr val="bg1"/>
                </a:solidFill>
              </a:rPr>
              <a:t>Qualitative study of adults with low back pain and their providers</a:t>
            </a:r>
          </a:p>
        </p:txBody>
      </p:sp>
      <p:pic>
        <p:nvPicPr>
          <p:cNvPr id="34819" name="Picture 3"/>
          <p:cNvPicPr>
            <a:picLocks noChangeAspect="1"/>
          </p:cNvPicPr>
          <p:nvPr/>
        </p:nvPicPr>
        <p:blipFill>
          <a:blip r:embed="rId2">
            <a:extLst>
              <a:ext uri="{28A0092B-C50C-407E-A947-70E740481C1C}">
                <a14:useLocalDpi xmlns:a14="http://schemas.microsoft.com/office/drawing/2010/main" val="0"/>
              </a:ext>
            </a:extLst>
          </a:blip>
          <a:srcRect l="18813" t="14082" r="34653" b="54234"/>
          <a:stretch>
            <a:fillRect/>
          </a:stretch>
        </p:blipFill>
        <p:spPr bwMode="auto">
          <a:xfrm>
            <a:off x="581026" y="97972"/>
            <a:ext cx="10782300" cy="4129391"/>
          </a:xfrm>
          <a:prstGeom prst="rect">
            <a:avLst/>
          </a:prstGeom>
          <a:noFill/>
          <a:ln w="57150">
            <a:solidFill>
              <a:srgbClr val="2C5A6E"/>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Box 4"/>
          <p:cNvSpPr txBox="1">
            <a:spLocks noChangeArrowheads="1"/>
          </p:cNvSpPr>
          <p:nvPr/>
        </p:nvSpPr>
        <p:spPr bwMode="auto">
          <a:xfrm>
            <a:off x="581026" y="6315075"/>
            <a:ext cx="340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FFFFFF"/>
                </a:solidFill>
              </a:rPr>
              <a:t>Buchman DZ et al. </a:t>
            </a:r>
            <a:r>
              <a:rPr lang="en-US" altLang="en-US" sz="1800" i="1" dirty="0">
                <a:solidFill>
                  <a:srgbClr val="FFFFFF"/>
                </a:solidFill>
              </a:rPr>
              <a:t>Pain Med. </a:t>
            </a:r>
            <a:r>
              <a:rPr lang="en-US" altLang="en-US" sz="1800" dirty="0">
                <a:solidFill>
                  <a:srgbClr val="FFFFFF"/>
                </a:solidFill>
              </a:rPr>
              <a:t>2016</a:t>
            </a:r>
          </a:p>
        </p:txBody>
      </p:sp>
    </p:spTree>
    <p:extLst>
      <p:ext uri="{BB962C8B-B14F-4D97-AF65-F5344CB8AC3E}">
        <p14:creationId xmlns:p14="http://schemas.microsoft.com/office/powerpoint/2010/main" val="747767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12192000" cy="1765300"/>
          </a:xfrm>
          <a:solidFill>
            <a:srgbClr val="214A5B"/>
          </a:solidFill>
        </p:spPr>
        <p:txBody>
          <a:bodyPr/>
          <a:lstStyle/>
          <a:p>
            <a:pPr>
              <a:defRPr/>
            </a:pPr>
            <a:r>
              <a:rPr lang="en-US" sz="3200" u="sng" dirty="0">
                <a:solidFill>
                  <a:schemeClr val="bg1"/>
                </a:solidFill>
                <a:effectLst>
                  <a:outerShdw blurRad="38100" dist="38100" dir="2700000" algn="tl">
                    <a:srgbClr val="000000">
                      <a:alpha val="43137"/>
                    </a:srgbClr>
                  </a:outerShdw>
                </a:effectLst>
              </a:rPr>
              <a:t>Patient</a:t>
            </a:r>
            <a:r>
              <a:rPr lang="en-US" sz="3200" dirty="0">
                <a:solidFill>
                  <a:schemeClr val="bg1"/>
                </a:solidFill>
                <a:effectLst>
                  <a:outerShdw blurRad="38100" dist="38100" dir="2700000" algn="tl">
                    <a:srgbClr val="000000">
                      <a:alpha val="43137"/>
                    </a:srgbClr>
                  </a:outerShdw>
                </a:effectLst>
              </a:rPr>
              <a:t> Theme 1: </a:t>
            </a:r>
            <a:br>
              <a:rPr lang="en-US" sz="3200"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Threats to Trustworthiness </a:t>
            </a:r>
            <a:br>
              <a:rPr lang="en-US" sz="4000" b="1"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and Iatrogenic Suffering</a:t>
            </a:r>
          </a:p>
        </p:txBody>
      </p:sp>
      <p:sp>
        <p:nvSpPr>
          <p:cNvPr id="3" name="Content Placeholder 2"/>
          <p:cNvSpPr>
            <a:spLocks noGrp="1"/>
          </p:cNvSpPr>
          <p:nvPr>
            <p:ph idx="1"/>
          </p:nvPr>
        </p:nvSpPr>
        <p:spPr>
          <a:xfrm>
            <a:off x="657225" y="1905001"/>
            <a:ext cx="10877550" cy="4221163"/>
          </a:xfrm>
        </p:spPr>
        <p:txBody>
          <a:bodyPr/>
          <a:lstStyle/>
          <a:p>
            <a:pPr>
              <a:defRPr/>
            </a:pPr>
            <a:r>
              <a:rPr lang="en-US" sz="2600" dirty="0"/>
              <a:t>Perceptions that their clinicians have demonstrated a lack of care, empathy, and respect…affecting patients’ assessments of clinician trustworthiness…negative interactions with clinicians caused them further suffering.</a:t>
            </a:r>
          </a:p>
          <a:p>
            <a:pPr>
              <a:defRPr/>
            </a:pPr>
            <a:endParaRPr lang="en-US" sz="2600" dirty="0"/>
          </a:p>
          <a:p>
            <a:pPr marL="0" indent="0">
              <a:buNone/>
              <a:defRPr/>
            </a:pPr>
            <a:r>
              <a:rPr lang="en-US" sz="2600" dirty="0"/>
              <a:t>SUSAN: </a:t>
            </a:r>
            <a:r>
              <a:rPr lang="en-US" sz="2600" b="1" i="1" dirty="0"/>
              <a:t>“You could just tell that he just didn’t believe me that I was in as much pain as I was. He was just very unsympathetic. He would literally walk away while I was in the middle of a sentence.”</a:t>
            </a:r>
          </a:p>
        </p:txBody>
      </p:sp>
      <p:sp>
        <p:nvSpPr>
          <p:cNvPr id="35844" name="TextBox 3"/>
          <p:cNvSpPr txBox="1">
            <a:spLocks noChangeArrowheads="1"/>
          </p:cNvSpPr>
          <p:nvPr/>
        </p:nvSpPr>
        <p:spPr bwMode="auto">
          <a:xfrm>
            <a:off x="1524000" y="6400800"/>
            <a:ext cx="340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a:solidFill>
                  <a:srgbClr val="000000"/>
                </a:solidFill>
              </a:rPr>
              <a:t>Buchman DZ et al. </a:t>
            </a:r>
            <a:r>
              <a:rPr lang="en-US" altLang="en-US" sz="1800" i="1">
                <a:solidFill>
                  <a:srgbClr val="000000"/>
                </a:solidFill>
              </a:rPr>
              <a:t>Pain Med. </a:t>
            </a:r>
            <a:r>
              <a:rPr lang="en-US" altLang="en-US" sz="1800">
                <a:solidFill>
                  <a:srgbClr val="000000"/>
                </a:solidFill>
              </a:rPr>
              <a:t>2016</a:t>
            </a:r>
          </a:p>
        </p:txBody>
      </p:sp>
    </p:spTree>
    <p:extLst>
      <p:ext uri="{BB962C8B-B14F-4D97-AF65-F5344CB8AC3E}">
        <p14:creationId xmlns:p14="http://schemas.microsoft.com/office/powerpoint/2010/main" val="3992010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a:solidFill>
            <a:srgbClr val="214A5B"/>
          </a:solidFill>
        </p:spPr>
        <p:txBody>
          <a:bodyPr/>
          <a:lstStyle/>
          <a:p>
            <a:pPr>
              <a:defRPr/>
            </a:pPr>
            <a:r>
              <a:rPr lang="en-US" sz="3200" u="sng" dirty="0">
                <a:solidFill>
                  <a:schemeClr val="bg1"/>
                </a:solidFill>
                <a:effectLst>
                  <a:outerShdw blurRad="38100" dist="38100" dir="2700000" algn="tl">
                    <a:srgbClr val="000000">
                      <a:alpha val="43137"/>
                    </a:srgbClr>
                  </a:outerShdw>
                </a:effectLst>
              </a:rPr>
              <a:t>Patient</a:t>
            </a:r>
            <a:r>
              <a:rPr lang="en-US" sz="3200" dirty="0">
                <a:solidFill>
                  <a:schemeClr val="bg1"/>
                </a:solidFill>
                <a:effectLst>
                  <a:outerShdw blurRad="38100" dist="38100" dir="2700000" algn="tl">
                    <a:srgbClr val="000000">
                      <a:alpha val="43137"/>
                    </a:srgbClr>
                  </a:outerShdw>
                </a:effectLst>
              </a:rPr>
              <a:t> Theme </a:t>
            </a:r>
            <a:r>
              <a:rPr lang="en-US" sz="3200" dirty="0" smtClean="0">
                <a:solidFill>
                  <a:schemeClr val="bg1"/>
                </a:solidFill>
                <a:effectLst>
                  <a:outerShdw blurRad="38100" dist="38100" dir="2700000" algn="tl">
                    <a:srgbClr val="000000">
                      <a:alpha val="43137"/>
                    </a:srgbClr>
                  </a:outerShdw>
                </a:effectLst>
              </a:rPr>
              <a:t>2: </a:t>
            </a:r>
            <a:r>
              <a:rPr lang="en-US" sz="3200" dirty="0">
                <a:solidFill>
                  <a:schemeClr val="bg1"/>
                </a:solidFill>
                <a:effectLst>
                  <a:outerShdw blurRad="38100" dist="38100" dir="2700000" algn="tl">
                    <a:srgbClr val="000000">
                      <a:alpha val="43137"/>
                    </a:srgbClr>
                  </a:outerShdw>
                </a:effectLst>
              </a:rPr>
              <a:t/>
            </a:r>
            <a:br>
              <a:rPr lang="en-US" sz="3200"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Motive, Honesty, and Testimony</a:t>
            </a:r>
          </a:p>
        </p:txBody>
      </p:sp>
      <p:sp>
        <p:nvSpPr>
          <p:cNvPr id="3" name="Content Placeholder 2"/>
          <p:cNvSpPr>
            <a:spLocks noGrp="1"/>
          </p:cNvSpPr>
          <p:nvPr>
            <p:ph idx="1"/>
          </p:nvPr>
        </p:nvSpPr>
        <p:spPr>
          <a:xfrm>
            <a:off x="619125" y="1447801"/>
            <a:ext cx="10839450" cy="4525963"/>
          </a:xfrm>
        </p:spPr>
        <p:txBody>
          <a:bodyPr/>
          <a:lstStyle/>
          <a:p>
            <a:pPr>
              <a:defRPr/>
            </a:pPr>
            <a:r>
              <a:rPr lang="en-US" sz="2600" dirty="0"/>
              <a:t>Patients’ doubts that their clinicians believed that they were being honest about their motives for seeking treatment (e.g., drug misuse or drug diversion). Patients described being perceived as untrustworthy by clinicians</a:t>
            </a:r>
          </a:p>
          <a:p>
            <a:pPr>
              <a:defRPr/>
            </a:pPr>
            <a:endParaRPr lang="en-US" sz="2000" dirty="0"/>
          </a:p>
          <a:p>
            <a:pPr marL="0" indent="0">
              <a:buNone/>
              <a:defRPr/>
            </a:pPr>
            <a:r>
              <a:rPr lang="en-US" sz="2600" dirty="0"/>
              <a:t>LUDWIG: </a:t>
            </a:r>
            <a:r>
              <a:rPr lang="en-US" sz="2600" b="1" i="1" dirty="0"/>
              <a:t>“When I was in [hospital] just a couple of weeks ago…the ambulance drivers just took one look at me and it was, like—the look in their eyes was like, ‘Oh, he’s just a junkie looking to get stoned.’ They didn’t believe that I was actually suffering and in pain. They thought I was faking it completely…”</a:t>
            </a:r>
          </a:p>
        </p:txBody>
      </p:sp>
      <p:sp>
        <p:nvSpPr>
          <p:cNvPr id="37892" name="TextBox 3"/>
          <p:cNvSpPr txBox="1">
            <a:spLocks noChangeArrowheads="1"/>
          </p:cNvSpPr>
          <p:nvPr/>
        </p:nvSpPr>
        <p:spPr bwMode="auto">
          <a:xfrm>
            <a:off x="1524000" y="6400800"/>
            <a:ext cx="340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itchFamily="34" charset="0"/>
              </a:defRPr>
            </a:lvl1pPr>
            <a:lvl2pPr marL="742950" indent="-285750">
              <a:spcBef>
                <a:spcPct val="20000"/>
              </a:spcBef>
              <a:buChar char="–"/>
              <a:defRPr sz="2800">
                <a:solidFill>
                  <a:schemeClr val="tx1"/>
                </a:solidFill>
                <a:latin typeface="Calibri" pitchFamily="34" charset="0"/>
              </a:defRPr>
            </a:lvl2pPr>
            <a:lvl3pPr marL="1143000" indent="-228600">
              <a:spcBef>
                <a:spcPct val="20000"/>
              </a:spcBef>
              <a:buChar char="•"/>
              <a:defRPr sz="2400">
                <a:solidFill>
                  <a:schemeClr val="tx1"/>
                </a:solidFill>
                <a:latin typeface="Calibri" pitchFamily="34" charset="0"/>
              </a:defRPr>
            </a:lvl3pPr>
            <a:lvl4pPr marL="1600200" indent="-228600">
              <a:spcBef>
                <a:spcPct val="20000"/>
              </a:spcBef>
              <a:buChar char="–"/>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a:solidFill>
                  <a:srgbClr val="000000"/>
                </a:solidFill>
              </a:rPr>
              <a:t>Buchman DZ et al. </a:t>
            </a:r>
            <a:r>
              <a:rPr lang="en-US" altLang="en-US" sz="1800" i="1">
                <a:solidFill>
                  <a:srgbClr val="000000"/>
                </a:solidFill>
              </a:rPr>
              <a:t>Pain Med. </a:t>
            </a:r>
            <a:r>
              <a:rPr lang="en-US" altLang="en-US" sz="1800">
                <a:solidFill>
                  <a:srgbClr val="000000"/>
                </a:solidFill>
              </a:rPr>
              <a:t>2016</a:t>
            </a:r>
          </a:p>
        </p:txBody>
      </p:sp>
    </p:spTree>
    <p:extLst>
      <p:ext uri="{BB962C8B-B14F-4D97-AF65-F5344CB8AC3E}">
        <p14:creationId xmlns:p14="http://schemas.microsoft.com/office/powerpoint/2010/main" val="216633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Design">
  <a:themeElements>
    <a:clrScheme name="">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000066"/>
        </a:dk2>
        <a:lt2>
          <a:srgbClr val="000066"/>
        </a:lt2>
        <a:accent1>
          <a:srgbClr val="BBE0E3"/>
        </a:accent1>
        <a:accent2>
          <a:srgbClr val="333399"/>
        </a:accent2>
        <a:accent3>
          <a:srgbClr val="AAAAB8"/>
        </a:accent3>
        <a:accent4>
          <a:srgbClr val="DADADA"/>
        </a:accent4>
        <a:accent5>
          <a:srgbClr val="DAEDEF"/>
        </a:accent5>
        <a:accent6>
          <a:srgbClr val="2D2D8A"/>
        </a:accent6>
        <a:hlink>
          <a:srgbClr val="FFFFFF"/>
        </a:hlink>
        <a:folHlink>
          <a:srgbClr val="99CC00"/>
        </a:folHlink>
      </a:clrScheme>
      <a:clrMap bg1="dk2" tx1="lt1" bg2="dk1" tx2="lt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66"/>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000066"/>
        </a:dk2>
        <a:lt2>
          <a:srgbClr val="000066"/>
        </a:lt2>
        <a:accent1>
          <a:srgbClr val="BBE0E3"/>
        </a:accent1>
        <a:accent2>
          <a:srgbClr val="333399"/>
        </a:accent2>
        <a:accent3>
          <a:srgbClr val="AAAAB8"/>
        </a:accent3>
        <a:accent4>
          <a:srgbClr val="DADADA"/>
        </a:accent4>
        <a:accent5>
          <a:srgbClr val="DAEDEF"/>
        </a:accent5>
        <a:accent6>
          <a:srgbClr val="2D2D8A"/>
        </a:accent6>
        <a:hlink>
          <a:srgbClr val="FFFFFF"/>
        </a:hlink>
        <a:folHlink>
          <a:srgbClr val="99CC00"/>
        </a:folHlink>
      </a:clrScheme>
      <a:clrMap bg1="dk2" tx1="lt1" bg2="dk1" tx2="lt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2718</TotalTime>
  <Words>4056</Words>
  <Application>Microsoft Office PowerPoint</Application>
  <PresentationFormat>Widescreen</PresentationFormat>
  <Paragraphs>446</Paragraphs>
  <Slides>41</Slides>
  <Notes>13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MS Mincho</vt:lpstr>
      <vt:lpstr>ＭＳ Ｐゴシック</vt:lpstr>
      <vt:lpstr>ＭＳ Ｐゴシック</vt:lpstr>
      <vt:lpstr>Arial</vt:lpstr>
      <vt:lpstr>Calibri</vt:lpstr>
      <vt:lpstr>Times New Roman</vt:lpstr>
      <vt:lpstr>Whitney Medium</vt:lpstr>
      <vt:lpstr>Wingdings</vt:lpstr>
      <vt:lpstr>Default Design</vt:lpstr>
      <vt:lpstr>3_Default Design</vt:lpstr>
      <vt:lpstr>Opioids and  Chronic Pain</vt:lpstr>
      <vt:lpstr>Opioid Analgesics</vt:lpstr>
      <vt:lpstr>Opioid Risks</vt:lpstr>
      <vt:lpstr>Opioid Prescribing Trends</vt:lpstr>
      <vt:lpstr>Safer Opioid Prescribing for Chronic Pain</vt:lpstr>
      <vt:lpstr>“The pain medication conundrum”</vt:lpstr>
      <vt:lpstr>PowerPoint Presentation</vt:lpstr>
      <vt:lpstr>Patient Theme 1:  Threats to Trustworthiness  and Iatrogenic Suffering</vt:lpstr>
      <vt:lpstr>Patient Theme 2:  Motive, Honesty, and Testimony</vt:lpstr>
      <vt:lpstr>Clinician Theme 1:  Challenges of the Practice Context</vt:lpstr>
      <vt:lpstr>Clinician Theme 2:  Complicated Clinical Relationships</vt:lpstr>
      <vt:lpstr>  Chronic Pain in Perspective</vt:lpstr>
      <vt:lpstr>Opioids and Chronic Pain</vt:lpstr>
      <vt:lpstr>Opioid Efficacy for Chronic Pain</vt:lpstr>
      <vt:lpstr>Multidimensional Care for Chronic Pain</vt:lpstr>
      <vt:lpstr>Benefit is Difficult to Measure</vt:lpstr>
      <vt:lpstr>Assessing Benefit in Primary Care – PEG scale</vt:lpstr>
      <vt:lpstr>Problematic Opioid Use</vt:lpstr>
      <vt:lpstr>Risk Factors: Overdose &amp; Addiction</vt:lpstr>
      <vt:lpstr>Risk Factors: Overdose, Addiction &amp; Misuse</vt:lpstr>
      <vt:lpstr>Does my patient have an OUD?</vt:lpstr>
      <vt:lpstr>Is my patient addicted to the prescription opioid?</vt:lpstr>
      <vt:lpstr>Aberrant Medication Taking Behaviors The Spectrum of Severity</vt:lpstr>
      <vt:lpstr>PowerPoint Presentation</vt:lpstr>
      <vt:lpstr>Urine Drug Testing</vt:lpstr>
      <vt:lpstr>Urine Drug Testing</vt:lpstr>
      <vt:lpstr>Urine Drug Testing</vt:lpstr>
      <vt:lpstr>Prescription Drug Monitoring Programs (PDMP)</vt:lpstr>
      <vt:lpstr>CDC Guideline</vt:lpstr>
      <vt:lpstr>PowerPoint Presentation</vt:lpstr>
      <vt:lpstr>Opioids for Chronic Pain What is the clinician’s role?</vt:lpstr>
      <vt:lpstr>Continuation of Opioids</vt:lpstr>
      <vt:lpstr>Discontinuing Opioids</vt:lpstr>
      <vt:lpstr>Tapering Opioids</vt:lpstr>
      <vt:lpstr>PowerPoint Presentation</vt:lpstr>
      <vt:lpstr>Patient</vt:lpstr>
      <vt:lpstr>Physician Tasks</vt:lpstr>
      <vt:lpstr>Demonstration Video</vt:lpstr>
      <vt:lpstr>www.scopeofpain.org</vt:lpstr>
      <vt:lpstr>www.scopeofpain.org </vt:lpstr>
      <vt:lpstr>Resources</vt:lpstr>
    </vt:vector>
  </TitlesOfParts>
  <Company>Boston Medical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Alford, Dan</dc:creator>
  <cp:lastModifiedBy>Truong, Ve</cp:lastModifiedBy>
  <cp:revision>68</cp:revision>
  <dcterms:created xsi:type="dcterms:W3CDTF">2019-04-10T16:30:54Z</dcterms:created>
  <dcterms:modified xsi:type="dcterms:W3CDTF">2019-04-30T13:53:58Z</dcterms:modified>
</cp:coreProperties>
</file>