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notesMasterIdLst>
    <p:notesMasterId r:id="rId20"/>
  </p:notesMasterIdLst>
  <p:sldIdLst>
    <p:sldId id="266" r:id="rId3"/>
    <p:sldId id="267" r:id="rId4"/>
    <p:sldId id="274" r:id="rId5"/>
    <p:sldId id="259" r:id="rId6"/>
    <p:sldId id="271" r:id="rId7"/>
    <p:sldId id="260" r:id="rId8"/>
    <p:sldId id="276" r:id="rId9"/>
    <p:sldId id="278" r:id="rId10"/>
    <p:sldId id="279" r:id="rId11"/>
    <p:sldId id="261" r:id="rId12"/>
    <p:sldId id="263" r:id="rId13"/>
    <p:sldId id="262" r:id="rId14"/>
    <p:sldId id="264" r:id="rId15"/>
    <p:sldId id="280" r:id="rId16"/>
    <p:sldId id="277" r:id="rId17"/>
    <p:sldId id="275" r:id="rId18"/>
    <p:sldId id="269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8F8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580" autoAdjust="0"/>
  </p:normalViewPr>
  <p:slideViewPr>
    <p:cSldViewPr snapToGrid="0">
      <p:cViewPr varScale="1">
        <p:scale>
          <a:sx n="70" d="100"/>
          <a:sy n="70" d="100"/>
        </p:scale>
        <p:origin x="138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49F28A-7869-4011-8E9F-A1D017F59AE0}" type="datetimeFigureOut">
              <a:rPr lang="en-US" smtClean="0"/>
              <a:t>4/24/2019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7CB6B7-4534-43C1-B1AC-B224018213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39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Participant introductions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CB6B7-4534-43C1-B1AC-B22401821335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115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CB6B7-4534-43C1-B1AC-B2240182133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524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CB6B7-4534-43C1-B1AC-B224018213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50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CB6B7-4534-43C1-B1AC-B224018213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729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CB6B7-4534-43C1-B1AC-B2240182133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914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Participant introductions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CB6B7-4534-43C1-B1AC-B2240182133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756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Participant introductions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CB6B7-4534-43C1-B1AC-B2240182133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710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CB6B7-4534-43C1-B1AC-B2240182133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23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CB6B7-4534-43C1-B1AC-B224018213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11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CB6B7-4534-43C1-B1AC-B224018213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53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CB6B7-4534-43C1-B1AC-B2240182133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99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CB6B7-4534-43C1-B1AC-B224018213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610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7CB6B7-4534-43C1-B1AC-B2240182133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45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CRIT 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DC8BD4-21E3-4C7E-BC85-D39C60DADB3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9647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CRIT 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7559C-F09D-4C92-9C98-C2B6822A73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77857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CRIT 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31030-AB20-4467-AE9E-F005F7F6375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78628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CRIT 2011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D1AB42-D6E5-4FD4-9E8F-4A8E5E7FC7E5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22520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CRIT 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BAA6F-5E11-4C44-BF60-A98C502FD3C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71519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CRIT 2011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01281-47EF-4595-8503-41E629393ED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11732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1E4B5-83D4-43FC-989B-2AE244DD77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55C40-60C9-4AA6-BFBD-38F0EF6283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357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1E4B5-83D4-43FC-989B-2AE244DD77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55C40-60C9-4AA6-BFBD-38F0EF6283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496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1E4B5-83D4-43FC-989B-2AE244DD77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55C40-60C9-4AA6-BFBD-38F0EF6283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26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1E4B5-83D4-43FC-989B-2AE244DD77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55C40-60C9-4AA6-BFBD-38F0EF6283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9508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1E4B5-83D4-43FC-989B-2AE244DD77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55C40-60C9-4AA6-BFBD-38F0EF6283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791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CRIT 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5767E-2109-4057-9C9D-AAB17E2F62F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3547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1E4B5-83D4-43FC-989B-2AE244DD77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55C40-60C9-4AA6-BFBD-38F0EF6283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293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1E4B5-83D4-43FC-989B-2AE244DD77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55C40-60C9-4AA6-BFBD-38F0EF6283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372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1E4B5-83D4-43FC-989B-2AE244DD77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55C40-60C9-4AA6-BFBD-38F0EF6283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713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1E4B5-83D4-43FC-989B-2AE244DD77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55C40-60C9-4AA6-BFBD-38F0EF6283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062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1E4B5-83D4-43FC-989B-2AE244DD77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55C40-60C9-4AA6-BFBD-38F0EF6283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8908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1E4B5-83D4-43FC-989B-2AE244DD77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55C40-60C9-4AA6-BFBD-38F0EF6283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734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CRIT 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7A09B-1445-49B3-B78C-B38A5BE7607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6414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CRIT 2011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B8ED5-0D5E-4175-99C5-8B7075081E0B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46827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CRIT 2011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2B0396-AB1A-43EE-B2D7-CE7E75336A2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14429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CRIT 2011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0F914-5309-4A01-BE3A-3E860B4A7CB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60442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CRIT 2011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3B724-BD12-4C6C-8D22-DB25E961A338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60281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CRIT 2011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D9C55-BA62-4DA0-A5F7-B25F66B6B0F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42953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CRIT 2011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53DBC-3469-4A5A-AF52-4BCC7EFBBDB6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830255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/>
                </a:solidFill>
              </a:rPr>
              <a:t>CRIT 2011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23B9D09-76A1-402C-B167-0EC7F24235A9}" type="slidenum">
              <a:rPr lang="en-US" alt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27230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1E4B5-83D4-43FC-989B-2AE244DD77F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4/24/2019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55C40-60C9-4AA6-BFBD-38F0EF62832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600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pollev.com/marlenelira890" TargetMode="Externa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500" y="6154521"/>
            <a:ext cx="876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prstClr val="black"/>
                </a:solidFill>
              </a:rPr>
              <a:t>funded </a:t>
            </a:r>
            <a:r>
              <a:rPr lang="en-US" sz="2000" i="1" dirty="0">
                <a:solidFill>
                  <a:prstClr val="black"/>
                </a:solidFill>
              </a:rPr>
              <a:t>by the National Institute on Drug Abuse (NIDA R25DA013582</a:t>
            </a:r>
            <a:r>
              <a:rPr lang="en-US" sz="2000" i="1" dirty="0" smtClean="0">
                <a:solidFill>
                  <a:prstClr val="black"/>
                </a:solidFill>
              </a:rPr>
              <a:t>)</a:t>
            </a:r>
            <a:r>
              <a:rPr lang="en-US" sz="2000" i="1" dirty="0">
                <a:solidFill>
                  <a:prstClr val="black"/>
                </a:solidFill>
              </a:rPr>
              <a:t> 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3711019"/>
            <a:ext cx="9144000" cy="2100606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en-US" altLang="en-US" sz="4800" dirty="0" smtClean="0">
                <a:solidFill>
                  <a:schemeClr val="tx1"/>
                </a:solidFill>
              </a:rPr>
              <a:t>Immersion Training in </a:t>
            </a:r>
            <a:br>
              <a:rPr lang="en-US" altLang="en-US" sz="4800" dirty="0" smtClean="0">
                <a:solidFill>
                  <a:schemeClr val="tx1"/>
                </a:solidFill>
              </a:rPr>
            </a:br>
            <a:r>
              <a:rPr lang="en-US" altLang="en-US" sz="4800" dirty="0" smtClean="0">
                <a:solidFill>
                  <a:schemeClr val="tx1"/>
                </a:solidFill>
              </a:rPr>
              <a:t>Addiction Medicine Programs</a:t>
            </a:r>
            <a:br>
              <a:rPr lang="en-US" altLang="en-US" sz="4800" dirty="0" smtClean="0">
                <a:solidFill>
                  <a:schemeClr val="tx1"/>
                </a:solidFill>
              </a:rPr>
            </a:br>
            <a:r>
              <a:rPr lang="en-US" altLang="en-US" sz="4800" b="1" dirty="0" smtClean="0"/>
              <a:t>CRIT, FIT, JFIT</a:t>
            </a:r>
            <a:endParaRPr lang="en-US" altLang="en-US" sz="4000" b="1" dirty="0">
              <a:solidFill>
                <a:schemeClr val="tx1"/>
              </a:solidFill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4956" descr="CARE_logo_tx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939" y="171449"/>
            <a:ext cx="3368122" cy="3368122"/>
          </a:xfrm>
          <a:prstGeom prst="rect">
            <a:avLst/>
          </a:prstGeom>
          <a:noFill/>
          <a:ln w="76200">
            <a:solidFill>
              <a:srgbClr val="0033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88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3742"/>
            <a:ext cx="9144000" cy="691259"/>
          </a:xfrm>
          <a:solidFill>
            <a:srgbClr val="003366"/>
          </a:solidFill>
        </p:spPr>
        <p:txBody>
          <a:bodyPr/>
          <a:lstStyle/>
          <a:p>
            <a:r>
              <a:rPr lang="en-US" altLang="en-US" sz="3600" b="1" dirty="0" err="1" smtClean="0">
                <a:solidFill>
                  <a:schemeClr val="tx1"/>
                </a:solidFill>
              </a:rPr>
              <a:t>CRITter</a:t>
            </a:r>
            <a:r>
              <a:rPr lang="en-US" altLang="en-US" sz="3600" b="1" dirty="0" smtClean="0">
                <a:solidFill>
                  <a:schemeClr val="tx1"/>
                </a:solidFill>
              </a:rPr>
              <a:t> and </a:t>
            </a:r>
            <a:r>
              <a:rPr lang="en-US" altLang="en-US" sz="3600" b="1" dirty="0" err="1" smtClean="0">
                <a:solidFill>
                  <a:schemeClr val="tx1"/>
                </a:solidFill>
              </a:rPr>
              <a:t>FITter</a:t>
            </a:r>
            <a:r>
              <a:rPr lang="en-US" altLang="en-US" sz="3600" b="1" dirty="0" smtClean="0">
                <a:solidFill>
                  <a:schemeClr val="tx1"/>
                </a:solidFill>
              </a:rPr>
              <a:t> Accomplishments</a:t>
            </a:r>
            <a:endParaRPr lang="en-US" altLang="en-US" sz="36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8350" t="13574" r="36880" b="52886"/>
          <a:stretch/>
        </p:blipFill>
        <p:spPr>
          <a:xfrm>
            <a:off x="0" y="2684250"/>
            <a:ext cx="4964224" cy="269353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380672"/>
            <a:ext cx="33655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Jessica Taylor, MD </a:t>
            </a:r>
            <a:r>
              <a:rPr lang="en-US" b="1" dirty="0" smtClean="0"/>
              <a:t>CRIT 2015</a:t>
            </a:r>
          </a:p>
          <a:p>
            <a:r>
              <a:rPr lang="en-US" i="1" dirty="0" smtClean="0"/>
              <a:t>Beth Israel Deaconess Boston, MA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3852" b="72452"/>
          <a:stretch/>
        </p:blipFill>
        <p:spPr>
          <a:xfrm>
            <a:off x="3548418" y="617517"/>
            <a:ext cx="5595582" cy="9656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3852" t="51703"/>
          <a:stretch/>
        </p:blipFill>
        <p:spPr>
          <a:xfrm>
            <a:off x="3548418" y="1583140"/>
            <a:ext cx="5595582" cy="16928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 bwMode="auto">
          <a:xfrm>
            <a:off x="3548418" y="617517"/>
            <a:ext cx="5595582" cy="2658507"/>
          </a:xfrm>
          <a:prstGeom prst="rect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78449" y="3276024"/>
            <a:ext cx="3365551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Alison </a:t>
            </a:r>
            <a:r>
              <a:rPr lang="en-US" dirty="0" err="1"/>
              <a:t>Rapoport</a:t>
            </a:r>
            <a:r>
              <a:rPr lang="en-US" dirty="0"/>
              <a:t>, MD </a:t>
            </a:r>
            <a:r>
              <a:rPr lang="en-US" b="1" dirty="0"/>
              <a:t>FIT 2015</a:t>
            </a:r>
          </a:p>
          <a:p>
            <a:r>
              <a:rPr lang="en-US" i="1" dirty="0"/>
              <a:t>Beth Israel Deaconess Boston, MA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" y="6027003"/>
            <a:ext cx="3365551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Alison </a:t>
            </a:r>
            <a:r>
              <a:rPr lang="en-US" dirty="0" err="1"/>
              <a:t>Rapoport</a:t>
            </a:r>
            <a:r>
              <a:rPr lang="en-US" dirty="0"/>
              <a:t>, MD </a:t>
            </a:r>
            <a:r>
              <a:rPr lang="en-US" b="1" dirty="0"/>
              <a:t>FIT 2015</a:t>
            </a:r>
          </a:p>
          <a:p>
            <a:r>
              <a:rPr lang="en-US" i="1" dirty="0"/>
              <a:t>Beth Israel Deaconess Boston</a:t>
            </a:r>
            <a:r>
              <a:rPr lang="en-US" i="1" dirty="0" smtClean="0"/>
              <a:t>, MA</a:t>
            </a:r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1188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4"/>
          <p:cNvSpPr txBox="1">
            <a:spLocks noChangeArrowheads="1"/>
          </p:cNvSpPr>
          <p:nvPr/>
        </p:nvSpPr>
        <p:spPr bwMode="auto">
          <a:xfrm>
            <a:off x="95867" y="152400"/>
            <a:ext cx="6511411" cy="5847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b="1" dirty="0">
              <a:solidFill>
                <a:srgbClr val="003366"/>
              </a:solidFill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3742"/>
            <a:ext cx="9144000" cy="810917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lang="en-US" altLang="en-US" b="1" dirty="0" smtClean="0">
                <a:solidFill>
                  <a:schemeClr val="tx1"/>
                </a:solidFill>
              </a:rPr>
              <a:t>Samples of </a:t>
            </a:r>
            <a:r>
              <a:rPr lang="en-US" altLang="en-US" b="1" dirty="0" err="1" smtClean="0">
                <a:solidFill>
                  <a:schemeClr val="tx1"/>
                </a:solidFill>
              </a:rPr>
              <a:t>FITter</a:t>
            </a:r>
            <a:r>
              <a:rPr lang="en-US" altLang="en-US" b="1" dirty="0" smtClean="0">
                <a:solidFill>
                  <a:schemeClr val="tx1"/>
                </a:solidFill>
              </a:rPr>
              <a:t> Accomplishments</a:t>
            </a:r>
            <a:endParaRPr lang="en-US" altLang="en-US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866" y="3581486"/>
            <a:ext cx="2871620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Kinna Thakarar, MD </a:t>
            </a:r>
            <a:r>
              <a:rPr lang="en-US" b="1" dirty="0" smtClean="0"/>
              <a:t>FIT 2013</a:t>
            </a:r>
          </a:p>
          <a:p>
            <a:r>
              <a:rPr lang="en-US" i="1" dirty="0" smtClean="0"/>
              <a:t>Boston Medical Center</a:t>
            </a:r>
            <a:endParaRPr lang="en-US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8" t="17480" r="64610" b="54478"/>
          <a:stretch/>
        </p:blipFill>
        <p:spPr>
          <a:xfrm>
            <a:off x="95867" y="845097"/>
            <a:ext cx="8381324" cy="2774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296" t="19444" r="69074" b="72111"/>
          <a:stretch/>
        </p:blipFill>
        <p:spPr>
          <a:xfrm>
            <a:off x="95866" y="4479713"/>
            <a:ext cx="8794899" cy="10443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866" y="5524107"/>
            <a:ext cx="3184013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Josh Barocas, MD </a:t>
            </a:r>
            <a:r>
              <a:rPr lang="en-US" b="1" dirty="0" smtClean="0"/>
              <a:t>FIT 2016</a:t>
            </a:r>
          </a:p>
          <a:p>
            <a:r>
              <a:rPr lang="en-US" i="1" dirty="0" smtClean="0"/>
              <a:t>Massachusetts General Hospital</a:t>
            </a:r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72886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2942" y="6209018"/>
            <a:ext cx="2788520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Alysse Wurcel, MD </a:t>
            </a:r>
            <a:r>
              <a:rPr lang="en-US" b="1" dirty="0" smtClean="0"/>
              <a:t>FIT 2013</a:t>
            </a:r>
          </a:p>
          <a:p>
            <a:r>
              <a:rPr lang="en-US" i="1" dirty="0" smtClean="0"/>
              <a:t>Tufts Medical Center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2015" t="12722" r="67985" b="20778"/>
          <a:stretch/>
        </p:blipFill>
        <p:spPr>
          <a:xfrm>
            <a:off x="152942" y="816317"/>
            <a:ext cx="3948852" cy="5397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2063" t="13904" r="68466" b="22324"/>
          <a:stretch/>
        </p:blipFill>
        <p:spPr>
          <a:xfrm>
            <a:off x="4558125" y="816317"/>
            <a:ext cx="3963706" cy="534064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58125" y="6209017"/>
            <a:ext cx="3767698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Elana</a:t>
            </a:r>
            <a:r>
              <a:rPr lang="en-US" dirty="0" smtClean="0"/>
              <a:t> Rosenthal, MD </a:t>
            </a:r>
            <a:r>
              <a:rPr lang="en-US" b="1" dirty="0" smtClean="0"/>
              <a:t>FIT 2014</a:t>
            </a:r>
          </a:p>
          <a:p>
            <a:r>
              <a:rPr lang="en-US" i="1" dirty="0"/>
              <a:t>Beth Israel Deaconess Medical </a:t>
            </a:r>
            <a:r>
              <a:rPr lang="en-US" i="1" dirty="0" smtClean="0"/>
              <a:t>Center</a:t>
            </a:r>
            <a:endParaRPr lang="en-US" i="1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3742"/>
            <a:ext cx="9144000" cy="780752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lang="en-US" altLang="en-US" b="1" dirty="0" smtClean="0">
                <a:solidFill>
                  <a:schemeClr val="tx1"/>
                </a:solidFill>
              </a:rPr>
              <a:t>Samples of </a:t>
            </a:r>
            <a:r>
              <a:rPr lang="en-US" altLang="en-US" b="1" dirty="0" err="1" smtClean="0">
                <a:solidFill>
                  <a:schemeClr val="tx1"/>
                </a:solidFill>
              </a:rPr>
              <a:t>FITter</a:t>
            </a:r>
            <a:r>
              <a:rPr lang="en-US" altLang="en-US" b="1" dirty="0" smtClean="0">
                <a:solidFill>
                  <a:schemeClr val="tx1"/>
                </a:solidFill>
              </a:rPr>
              <a:t> Accomplishments</a:t>
            </a:r>
            <a:endParaRPr lang="en-US" altLang="en-US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64465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79245" y="5310504"/>
            <a:ext cx="8281282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Matthew Akiyama, MD, MSc </a:t>
            </a:r>
            <a:r>
              <a:rPr lang="en-US" b="1" dirty="0" smtClean="0"/>
              <a:t>FIT 2015</a:t>
            </a:r>
          </a:p>
          <a:p>
            <a:pPr algn="ctr"/>
            <a:r>
              <a:rPr lang="en-US" i="1" dirty="0" smtClean="0"/>
              <a:t>NYU </a:t>
            </a:r>
            <a:r>
              <a:rPr lang="en-US" i="1" dirty="0" err="1" smtClean="0"/>
              <a:t>Langone</a:t>
            </a:r>
            <a:r>
              <a:rPr lang="en-US" i="1" dirty="0" smtClean="0"/>
              <a:t> </a:t>
            </a:r>
            <a:r>
              <a:rPr lang="en-US" i="1" dirty="0"/>
              <a:t>Medical </a:t>
            </a:r>
            <a:r>
              <a:rPr lang="en-US" i="1" dirty="0" smtClean="0"/>
              <a:t>Center/Bellevue </a:t>
            </a:r>
            <a:r>
              <a:rPr lang="en-US" i="1" dirty="0"/>
              <a:t>Hospital Center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2251" t="11599" r="68099" b="43914"/>
          <a:stretch/>
        </p:blipFill>
        <p:spPr>
          <a:xfrm>
            <a:off x="4798423" y="1660622"/>
            <a:ext cx="3762104" cy="3499084"/>
          </a:xfrm>
          <a:prstGeom prst="rect">
            <a:avLst/>
          </a:prstGeom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3742"/>
            <a:ext cx="9144000" cy="771326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lang="en-US" altLang="en-US" b="1" dirty="0" smtClean="0">
                <a:solidFill>
                  <a:schemeClr val="tx1"/>
                </a:solidFill>
              </a:rPr>
              <a:t>Samples of </a:t>
            </a:r>
            <a:r>
              <a:rPr lang="en-US" altLang="en-US" b="1" dirty="0" err="1" smtClean="0">
                <a:solidFill>
                  <a:schemeClr val="tx1"/>
                </a:solidFill>
              </a:rPr>
              <a:t>FITter</a:t>
            </a:r>
            <a:r>
              <a:rPr lang="en-US" altLang="en-US" b="1" dirty="0" smtClean="0">
                <a:solidFill>
                  <a:schemeClr val="tx1"/>
                </a:solidFill>
              </a:rPr>
              <a:t> Accomplishments</a:t>
            </a:r>
            <a:endParaRPr lang="en-US" altLang="en-US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245" y="1660622"/>
            <a:ext cx="4038600" cy="3505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3874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40681" y="6174623"/>
            <a:ext cx="3714750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David Serota, </a:t>
            </a:r>
            <a:r>
              <a:rPr lang="en-US" dirty="0" smtClean="0"/>
              <a:t>MD </a:t>
            </a:r>
            <a:r>
              <a:rPr lang="en-US" b="1" dirty="0" smtClean="0"/>
              <a:t>FIT </a:t>
            </a:r>
            <a:r>
              <a:rPr lang="en-US" b="1" dirty="0" smtClean="0"/>
              <a:t>2017</a:t>
            </a:r>
            <a:endParaRPr lang="en-US" b="1" dirty="0" smtClean="0"/>
          </a:p>
          <a:p>
            <a:r>
              <a:rPr lang="en-US" i="1" dirty="0" smtClean="0"/>
              <a:t>Emory University</a:t>
            </a:r>
            <a:endParaRPr lang="en-US" i="1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3742"/>
            <a:ext cx="9144000" cy="771326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lang="en-US" altLang="en-US" b="1" dirty="0" smtClean="0">
                <a:solidFill>
                  <a:schemeClr val="tx1"/>
                </a:solidFill>
              </a:rPr>
              <a:t>Samples of </a:t>
            </a:r>
            <a:r>
              <a:rPr lang="en-US" altLang="en-US" b="1" dirty="0" err="1" smtClean="0">
                <a:solidFill>
                  <a:schemeClr val="tx1"/>
                </a:solidFill>
              </a:rPr>
              <a:t>FITter</a:t>
            </a:r>
            <a:r>
              <a:rPr lang="en-US" altLang="en-US" b="1" dirty="0" smtClean="0">
                <a:solidFill>
                  <a:schemeClr val="tx1"/>
                </a:solidFill>
              </a:rPr>
              <a:t> Accomplishments</a:t>
            </a:r>
            <a:endParaRPr lang="en-US" alt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3970"/>
          <a:stretch/>
        </p:blipFill>
        <p:spPr>
          <a:xfrm>
            <a:off x="440681" y="787166"/>
            <a:ext cx="3714750" cy="53874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2036" t="13557" r="69724" b="22665"/>
          <a:stretch/>
        </p:blipFill>
        <p:spPr>
          <a:xfrm>
            <a:off x="5015210" y="787166"/>
            <a:ext cx="3736242" cy="50541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15210" y="6036869"/>
            <a:ext cx="3736242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Amanda </a:t>
            </a:r>
            <a:r>
              <a:rPr lang="en-US" dirty="0" err="1" smtClean="0"/>
              <a:t>Noska</a:t>
            </a:r>
            <a:r>
              <a:rPr lang="en-US" dirty="0" smtClean="0"/>
              <a:t>, MD </a:t>
            </a:r>
            <a:r>
              <a:rPr lang="en-US" b="1" dirty="0" smtClean="0"/>
              <a:t>FIT 2014</a:t>
            </a:r>
          </a:p>
          <a:p>
            <a:r>
              <a:rPr lang="en-US" i="1" dirty="0"/>
              <a:t>Brown University/Lifespan </a:t>
            </a:r>
            <a:r>
              <a:rPr lang="en-US" i="1" dirty="0" smtClean="0"/>
              <a:t>Hospitals</a:t>
            </a:r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5632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5575339"/>
            <a:ext cx="3638669" cy="92333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Deepika</a:t>
            </a:r>
            <a:r>
              <a:rPr lang="en-US" dirty="0" smtClean="0"/>
              <a:t> </a:t>
            </a:r>
            <a:r>
              <a:rPr lang="en-US" dirty="0" err="1" smtClean="0"/>
              <a:t>Slawek</a:t>
            </a:r>
            <a:r>
              <a:rPr lang="en-US" dirty="0" smtClean="0"/>
              <a:t>, MD </a:t>
            </a:r>
            <a:r>
              <a:rPr lang="en-US" b="1" dirty="0" smtClean="0"/>
              <a:t>FIT 2016</a:t>
            </a:r>
          </a:p>
          <a:p>
            <a:r>
              <a:rPr lang="en-US" i="1" dirty="0" smtClean="0"/>
              <a:t>Albert Einstein School of Medicine, </a:t>
            </a:r>
            <a:br>
              <a:rPr lang="en-US" i="1" dirty="0" smtClean="0"/>
            </a:br>
            <a:r>
              <a:rPr lang="en-US" i="1" dirty="0" smtClean="0"/>
              <a:t>Montefiore</a:t>
            </a:r>
            <a:endParaRPr lang="en-US" i="1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3742"/>
            <a:ext cx="9144000" cy="771326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r>
              <a:rPr lang="en-US" altLang="en-US" b="1" dirty="0" smtClean="0">
                <a:solidFill>
                  <a:schemeClr val="tx1"/>
                </a:solidFill>
              </a:rPr>
              <a:t>Samples of </a:t>
            </a:r>
            <a:r>
              <a:rPr lang="en-US" altLang="en-US" b="1" dirty="0" err="1" smtClean="0">
                <a:solidFill>
                  <a:schemeClr val="tx1"/>
                </a:solidFill>
              </a:rPr>
              <a:t>FITter</a:t>
            </a:r>
            <a:r>
              <a:rPr lang="en-US" altLang="en-US" b="1" dirty="0" smtClean="0">
                <a:solidFill>
                  <a:schemeClr val="tx1"/>
                </a:solidFill>
              </a:rPr>
              <a:t> Accomplishments</a:t>
            </a:r>
            <a:endParaRPr lang="en-US" alt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03"/>
          <a:stretch/>
        </p:blipFill>
        <p:spPr>
          <a:xfrm>
            <a:off x="0" y="1509854"/>
            <a:ext cx="3638669" cy="40654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36207" y="2929381"/>
            <a:ext cx="2707793" cy="64633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Lamia Haque, MD </a:t>
            </a:r>
            <a:r>
              <a:rPr lang="en-US" b="1" dirty="0"/>
              <a:t>FIT 2017</a:t>
            </a:r>
          </a:p>
          <a:p>
            <a:r>
              <a:rPr lang="en-US" i="1" dirty="0"/>
              <a:t>Yale University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648" y="690704"/>
            <a:ext cx="5791200" cy="819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1" t="14726" b="22587"/>
          <a:stretch/>
        </p:blipFill>
        <p:spPr>
          <a:xfrm>
            <a:off x="3657600" y="3527946"/>
            <a:ext cx="5486400" cy="33300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5076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338943"/>
            <a:ext cx="7819053" cy="10683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What is your role at the 2018 Immersion Training in Addiction Medicine Programs?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-73742"/>
            <a:ext cx="9144000" cy="780752"/>
          </a:xfrm>
          <a:prstGeom prst="rect">
            <a:avLst/>
          </a:prstGeom>
          <a:solidFill>
            <a:srgbClr val="003366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b="1" dirty="0" smtClean="0">
                <a:solidFill>
                  <a:schemeClr val="bg1"/>
                </a:solidFill>
              </a:rPr>
              <a:t>Audience Response Sample</a:t>
            </a:r>
            <a:endParaRPr lang="en-US" alt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1" y="2497313"/>
            <a:ext cx="39001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</a:rPr>
              <a:t>Chief resident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</a:rPr>
              <a:t>Faculty mentor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</a:rPr>
              <a:t>Junior faculty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</a:rPr>
              <a:t>Subspecialty </a:t>
            </a:r>
            <a:r>
              <a:rPr lang="en-US" sz="2400" dirty="0" smtClean="0">
                <a:solidFill>
                  <a:schemeClr val="bg1"/>
                </a:solidFill>
              </a:rPr>
              <a:t>fellow (FIT)</a:t>
            </a:r>
            <a:endParaRPr lang="en-US" sz="24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sz="2400" dirty="0" smtClean="0">
                <a:solidFill>
                  <a:schemeClr val="bg1"/>
                </a:solidFill>
              </a:rPr>
              <a:t>Addiction fellow</a:t>
            </a:r>
            <a:endParaRPr lang="en-US" sz="24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lphaUcPeriod"/>
            </a:pPr>
            <a:r>
              <a:rPr lang="en-US" sz="2400" dirty="0">
                <a:solidFill>
                  <a:schemeClr val="bg1"/>
                </a:solidFill>
              </a:rPr>
              <a:t>Program faculty</a:t>
            </a:r>
          </a:p>
          <a:p>
            <a:pPr marL="514350" indent="-514350">
              <a:buFont typeface="+mj-lt"/>
              <a:buAutoNum type="alphaUcPeriod"/>
            </a:pPr>
            <a:r>
              <a:rPr lang="en-US" sz="2400" dirty="0" smtClean="0">
                <a:solidFill>
                  <a:schemeClr val="bg1"/>
                </a:solidFill>
              </a:rPr>
              <a:t>Staff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85658" y="3039231"/>
            <a:ext cx="3489649" cy="12003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Text MARLENELIRA890 to 22333 once to join, then A, B, C…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52531" y="5533053"/>
            <a:ext cx="3676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hlinkClick r:id="rId2" action="ppaction://hlinkfile"/>
              </a:rPr>
              <a:t>Click Here For Results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29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346" y="491455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Announcements…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236111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91493" cy="1143000"/>
          </a:xfrm>
        </p:spPr>
        <p:txBody>
          <a:bodyPr>
            <a:normAutofit/>
          </a:bodyPr>
          <a:lstStyle/>
          <a:p>
            <a:r>
              <a:rPr lang="en-US" sz="6000" b="1" dirty="0" smtClean="0"/>
              <a:t>Introductions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521" y="1598008"/>
            <a:ext cx="7419823" cy="4741699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 smtClean="0"/>
              <a:t>Name</a:t>
            </a:r>
          </a:p>
          <a:p>
            <a:r>
              <a:rPr lang="en-US" sz="4000" dirty="0" smtClean="0"/>
              <a:t>Are you a…</a:t>
            </a:r>
          </a:p>
          <a:p>
            <a:pPr marL="1481138" lvl="2" indent="-566738">
              <a:buSzPct val="70000"/>
              <a:buFont typeface="Wingdings" panose="05000000000000000000" pitchFamily="2" charset="2"/>
              <a:buChar char="q"/>
            </a:pPr>
            <a:r>
              <a:rPr lang="en-US" sz="3200" dirty="0" smtClean="0"/>
              <a:t>Incoming Chief Resident</a:t>
            </a:r>
          </a:p>
          <a:p>
            <a:pPr marL="1481138" lvl="2" indent="-566738">
              <a:buSzPct val="70000"/>
              <a:buFont typeface="Wingdings" panose="05000000000000000000" pitchFamily="2" charset="2"/>
              <a:buChar char="q"/>
            </a:pPr>
            <a:r>
              <a:rPr lang="en-US" sz="3200" dirty="0" smtClean="0"/>
              <a:t>Faculty Mentor</a:t>
            </a:r>
          </a:p>
          <a:p>
            <a:pPr marL="1481138" lvl="2" indent="-566738">
              <a:buSzPct val="70000"/>
              <a:buFont typeface="Wingdings" panose="05000000000000000000" pitchFamily="2" charset="2"/>
              <a:buChar char="q"/>
            </a:pPr>
            <a:r>
              <a:rPr lang="en-US" sz="3200" dirty="0" smtClean="0"/>
              <a:t>Junior Faculty</a:t>
            </a:r>
          </a:p>
          <a:p>
            <a:pPr marL="1481138" lvl="2" indent="-566738">
              <a:buSzPct val="70000"/>
              <a:buFont typeface="Wingdings" panose="05000000000000000000" pitchFamily="2" charset="2"/>
              <a:buChar char="q"/>
            </a:pPr>
            <a:r>
              <a:rPr lang="en-US" sz="3200" dirty="0" smtClean="0"/>
              <a:t>Fellow</a:t>
            </a:r>
          </a:p>
          <a:p>
            <a:r>
              <a:rPr lang="en-US" sz="4000" dirty="0" smtClean="0"/>
              <a:t>Specialty</a:t>
            </a:r>
          </a:p>
          <a:p>
            <a:r>
              <a:rPr lang="en-US" sz="4000" dirty="0" smtClean="0"/>
              <a:t>Institution/State</a:t>
            </a:r>
          </a:p>
        </p:txBody>
      </p:sp>
      <p:pic>
        <p:nvPicPr>
          <p:cNvPr id="1026" name="Picture 2" descr="Image result for outside voice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8" r="18915"/>
          <a:stretch/>
        </p:blipFill>
        <p:spPr bwMode="auto">
          <a:xfrm>
            <a:off x="5653281" y="194632"/>
            <a:ext cx="2133260" cy="244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448693" y="94268"/>
            <a:ext cx="2620651" cy="2733773"/>
          </a:xfrm>
          <a:prstGeom prst="rect">
            <a:avLst/>
          </a:prstGeom>
          <a:solidFill>
            <a:srgbClr val="F8F8F8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7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4578"/>
            <a:ext cx="9150251" cy="673187"/>
          </a:xfrm>
          <a:solidFill>
            <a:srgbClr val="003366"/>
          </a:solidFill>
        </p:spPr>
        <p:txBody>
          <a:bodyPr/>
          <a:lstStyle/>
          <a:p>
            <a:r>
              <a:rPr lang="en-US" altLang="en-US" sz="3600" b="1" dirty="0" smtClean="0">
                <a:solidFill>
                  <a:schemeClr val="tx1"/>
                </a:solidFill>
              </a:rPr>
              <a:t>Samples of </a:t>
            </a:r>
            <a:r>
              <a:rPr lang="en-US" altLang="en-US" sz="3600" b="1" dirty="0" err="1" smtClean="0">
                <a:solidFill>
                  <a:schemeClr val="tx1"/>
                </a:solidFill>
              </a:rPr>
              <a:t>CRITter</a:t>
            </a:r>
            <a:r>
              <a:rPr lang="en-US" altLang="en-US" sz="3600" b="1" dirty="0" smtClean="0">
                <a:solidFill>
                  <a:schemeClr val="tx1"/>
                </a:solidFill>
              </a:rPr>
              <a:t> Accomplishments</a:t>
            </a:r>
            <a:endParaRPr lang="en-US" altLang="en-US" sz="36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5558" t="11636" r="36668" b="22657"/>
          <a:stretch/>
        </p:blipFill>
        <p:spPr>
          <a:xfrm>
            <a:off x="4748753" y="713895"/>
            <a:ext cx="4001841" cy="53254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48754" y="6079868"/>
            <a:ext cx="308212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Adam Rose, MD </a:t>
            </a:r>
            <a:r>
              <a:rPr lang="en-US" b="1" dirty="0"/>
              <a:t>CRIT </a:t>
            </a:r>
            <a:r>
              <a:rPr lang="en-US" b="1" dirty="0" smtClean="0"/>
              <a:t>2004</a:t>
            </a:r>
          </a:p>
          <a:p>
            <a:r>
              <a:rPr lang="en-US" i="1" dirty="0" smtClean="0"/>
              <a:t>Montefiore Medical Center, NY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34440" t="12009" r="35414" b="19772"/>
          <a:stretch/>
        </p:blipFill>
        <p:spPr>
          <a:xfrm>
            <a:off x="104172" y="723069"/>
            <a:ext cx="4095688" cy="521354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4172" y="5987535"/>
            <a:ext cx="3687484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Alex Walley, MD </a:t>
            </a:r>
            <a:r>
              <a:rPr lang="en-US" b="1" dirty="0"/>
              <a:t>CRIT </a:t>
            </a:r>
            <a:r>
              <a:rPr lang="en-US" b="1" dirty="0" smtClean="0"/>
              <a:t>2003</a:t>
            </a:r>
          </a:p>
          <a:p>
            <a:r>
              <a:rPr lang="en-US" i="1" dirty="0" smtClean="0"/>
              <a:t>University of California, San Francisco</a:t>
            </a:r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98080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75" y="9322"/>
            <a:ext cx="9144000" cy="628631"/>
          </a:xfrm>
          <a:solidFill>
            <a:srgbClr val="003366"/>
          </a:solidFill>
        </p:spPr>
        <p:txBody>
          <a:bodyPr/>
          <a:lstStyle/>
          <a:p>
            <a:r>
              <a:rPr lang="en-US" altLang="en-US" sz="3600" b="1" dirty="0" smtClean="0">
                <a:solidFill>
                  <a:schemeClr val="tx1"/>
                </a:solidFill>
              </a:rPr>
              <a:t>Samples of </a:t>
            </a:r>
            <a:r>
              <a:rPr lang="en-US" altLang="en-US" sz="3600" b="1" dirty="0" err="1" smtClean="0">
                <a:solidFill>
                  <a:schemeClr val="tx1"/>
                </a:solidFill>
              </a:rPr>
              <a:t>CRITter</a:t>
            </a:r>
            <a:r>
              <a:rPr lang="en-US" altLang="en-US" sz="3600" b="1" dirty="0" smtClean="0">
                <a:solidFill>
                  <a:schemeClr val="tx1"/>
                </a:solidFill>
              </a:rPr>
              <a:t> Accomplishments</a:t>
            </a:r>
            <a:endParaRPr lang="en-US" altLang="en-US" sz="3600" b="1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1" t="21381" r="36523" b="5234"/>
          <a:stretch/>
        </p:blipFill>
        <p:spPr>
          <a:xfrm>
            <a:off x="95867" y="712382"/>
            <a:ext cx="4121292" cy="53043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866" y="6018650"/>
            <a:ext cx="332924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Aaron </a:t>
            </a:r>
            <a:r>
              <a:rPr lang="en-US" dirty="0"/>
              <a:t>D. Fox, MD, </a:t>
            </a:r>
            <a:r>
              <a:rPr lang="en-US" dirty="0" smtClean="0"/>
              <a:t>MS </a:t>
            </a:r>
            <a:r>
              <a:rPr lang="en-US" b="1" dirty="0"/>
              <a:t>CRIT </a:t>
            </a:r>
            <a:r>
              <a:rPr lang="en-US" b="1" dirty="0" smtClean="0"/>
              <a:t>2007</a:t>
            </a:r>
          </a:p>
          <a:p>
            <a:r>
              <a:rPr lang="en-US" i="1" dirty="0"/>
              <a:t>Montefiore Medical Center, </a:t>
            </a:r>
            <a:r>
              <a:rPr lang="en-US" i="1" dirty="0" smtClean="0"/>
              <a:t>NY</a:t>
            </a:r>
            <a:endParaRPr lang="en-US" i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l="11614" t="11013" r="66164" b="19145"/>
          <a:stretch/>
        </p:blipFill>
        <p:spPr>
          <a:xfrm>
            <a:off x="4678326" y="729873"/>
            <a:ext cx="4101631" cy="53711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78326" y="6101057"/>
            <a:ext cx="306868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Andrew Chang, MD </a:t>
            </a:r>
            <a:r>
              <a:rPr lang="en-US" b="1" dirty="0"/>
              <a:t>CRIT </a:t>
            </a:r>
            <a:r>
              <a:rPr lang="en-US" b="1" dirty="0" smtClean="0"/>
              <a:t>2011</a:t>
            </a:r>
          </a:p>
          <a:p>
            <a:r>
              <a:rPr lang="en-US" i="1" dirty="0"/>
              <a:t>NYU Medical Center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661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3742"/>
            <a:ext cx="9144000" cy="631882"/>
          </a:xfrm>
          <a:solidFill>
            <a:srgbClr val="003366"/>
          </a:solidFill>
        </p:spPr>
        <p:txBody>
          <a:bodyPr/>
          <a:lstStyle/>
          <a:p>
            <a:r>
              <a:rPr lang="en-US" altLang="en-US" sz="3600" b="1" dirty="0" smtClean="0">
                <a:solidFill>
                  <a:schemeClr val="tx1"/>
                </a:solidFill>
              </a:rPr>
              <a:t>Samples of </a:t>
            </a:r>
            <a:r>
              <a:rPr lang="en-US" altLang="en-US" sz="3600" b="1" dirty="0" err="1" smtClean="0">
                <a:solidFill>
                  <a:schemeClr val="tx1"/>
                </a:solidFill>
              </a:rPr>
              <a:t>CRITter</a:t>
            </a:r>
            <a:r>
              <a:rPr lang="en-US" altLang="en-US" sz="3600" b="1" dirty="0" smtClean="0">
                <a:solidFill>
                  <a:schemeClr val="tx1"/>
                </a:solidFill>
              </a:rPr>
              <a:t> Accomplishments</a:t>
            </a:r>
            <a:endParaRPr lang="en-US" altLang="en-US" sz="3600" b="1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93693" y="6108644"/>
            <a:ext cx="268496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Allison Ruff, MD </a:t>
            </a:r>
            <a:r>
              <a:rPr lang="en-US" b="1" dirty="0" smtClean="0"/>
              <a:t>CRIT 2014</a:t>
            </a:r>
          </a:p>
          <a:p>
            <a:r>
              <a:rPr lang="en-US" i="1" dirty="0" smtClean="0"/>
              <a:t>Cleveland Clinic</a:t>
            </a:r>
            <a:endParaRPr lang="en-US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6731" t="15598" r="36230" b="4408"/>
          <a:stretch/>
        </p:blipFill>
        <p:spPr>
          <a:xfrm>
            <a:off x="95867" y="659050"/>
            <a:ext cx="4001120" cy="54433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867" y="6110335"/>
            <a:ext cx="284116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Angel Brown, </a:t>
            </a:r>
            <a:r>
              <a:rPr lang="en-US" dirty="0" smtClean="0"/>
              <a:t>MD </a:t>
            </a:r>
            <a:r>
              <a:rPr lang="en-US" b="1" dirty="0"/>
              <a:t>CRIT </a:t>
            </a:r>
            <a:r>
              <a:rPr lang="en-US" b="1" dirty="0" smtClean="0"/>
              <a:t>2011</a:t>
            </a:r>
          </a:p>
          <a:p>
            <a:r>
              <a:rPr lang="en-US" i="1" dirty="0" smtClean="0"/>
              <a:t>University </a:t>
            </a:r>
            <a:r>
              <a:rPr lang="en-US" i="1" dirty="0"/>
              <a:t>of </a:t>
            </a:r>
            <a:r>
              <a:rPr lang="en-US" i="1" dirty="0" smtClean="0"/>
              <a:t>Tennessee</a:t>
            </a:r>
            <a:endParaRPr lang="en-US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33510" t="10007" r="34169" b="13077"/>
          <a:stretch/>
        </p:blipFill>
        <p:spPr>
          <a:xfrm>
            <a:off x="4370119" y="582659"/>
            <a:ext cx="4123431" cy="55197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46938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3" r="40233"/>
          <a:stretch/>
        </p:blipFill>
        <p:spPr>
          <a:xfrm rot="5400000">
            <a:off x="5161848" y="2116991"/>
            <a:ext cx="3024659" cy="4939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/>
          <p:cNvSpPr txBox="1"/>
          <p:nvPr/>
        </p:nvSpPr>
        <p:spPr>
          <a:xfrm>
            <a:off x="0" y="4430694"/>
            <a:ext cx="299252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Rosita Frazier, </a:t>
            </a:r>
            <a:r>
              <a:rPr lang="en-US" dirty="0" smtClean="0"/>
              <a:t>MD </a:t>
            </a:r>
            <a:r>
              <a:rPr lang="en-US" b="1" dirty="0"/>
              <a:t>CRIT </a:t>
            </a:r>
            <a:r>
              <a:rPr lang="en-US" b="1" dirty="0" smtClean="0"/>
              <a:t>2011</a:t>
            </a:r>
          </a:p>
          <a:p>
            <a:r>
              <a:rPr lang="en-US" i="1" dirty="0"/>
              <a:t>University of Texas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t="14936" r="16091" b="19526"/>
          <a:stretch/>
        </p:blipFill>
        <p:spPr>
          <a:xfrm>
            <a:off x="18854" y="655920"/>
            <a:ext cx="4402317" cy="3774774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92"/>
            <a:ext cx="9144000" cy="747046"/>
          </a:xfrm>
          <a:solidFill>
            <a:srgbClr val="003366"/>
          </a:solidFill>
        </p:spPr>
        <p:txBody>
          <a:bodyPr/>
          <a:lstStyle/>
          <a:p>
            <a:r>
              <a:rPr lang="en-US" altLang="en-US" sz="3600" b="1" dirty="0" smtClean="0">
                <a:solidFill>
                  <a:schemeClr val="tx1"/>
                </a:solidFill>
              </a:rPr>
              <a:t>Samples of </a:t>
            </a:r>
            <a:r>
              <a:rPr lang="en-US" altLang="en-US" sz="3600" b="1" dirty="0" err="1" smtClean="0">
                <a:solidFill>
                  <a:schemeClr val="tx1"/>
                </a:solidFill>
              </a:rPr>
              <a:t>CRITter</a:t>
            </a:r>
            <a:r>
              <a:rPr lang="en-US" altLang="en-US" sz="3600" b="1" dirty="0" smtClean="0">
                <a:solidFill>
                  <a:schemeClr val="tx1"/>
                </a:solidFill>
              </a:rPr>
              <a:t> Accomplishments</a:t>
            </a:r>
            <a:endParaRPr lang="en-US" altLang="en-US" sz="36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04355" y="6099143"/>
            <a:ext cx="2743572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Patricia Ng, MD </a:t>
            </a:r>
            <a:r>
              <a:rPr lang="en-US" b="1" dirty="0" smtClean="0"/>
              <a:t>CRIT 2015</a:t>
            </a:r>
          </a:p>
          <a:p>
            <a:r>
              <a:rPr lang="en-US" i="1" dirty="0" smtClean="0"/>
              <a:t>Brown University</a:t>
            </a:r>
            <a:endParaRPr lang="en-US" i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77624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3632" y="6211669"/>
            <a:ext cx="363030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Seth Clark</a:t>
            </a:r>
            <a:r>
              <a:rPr lang="en-US" dirty="0" smtClean="0"/>
              <a:t>, </a:t>
            </a:r>
            <a:r>
              <a:rPr lang="en-US" dirty="0" smtClean="0"/>
              <a:t>MD </a:t>
            </a:r>
            <a:r>
              <a:rPr lang="en-US" b="1" dirty="0" smtClean="0"/>
              <a:t>CRIT </a:t>
            </a:r>
            <a:r>
              <a:rPr lang="en-US" b="1" dirty="0" smtClean="0"/>
              <a:t>2017</a:t>
            </a:r>
          </a:p>
          <a:p>
            <a:r>
              <a:rPr lang="en-US" i="1" dirty="0" smtClean="0"/>
              <a:t>Brown University</a:t>
            </a:r>
            <a:endParaRPr lang="en-US" i="1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15678"/>
          </a:xfrm>
          <a:solidFill>
            <a:srgbClr val="003366"/>
          </a:solidFill>
        </p:spPr>
        <p:txBody>
          <a:bodyPr/>
          <a:lstStyle/>
          <a:p>
            <a:r>
              <a:rPr lang="en-US" altLang="en-US" sz="3600" b="1" dirty="0" smtClean="0">
                <a:solidFill>
                  <a:schemeClr val="tx1"/>
                </a:solidFill>
              </a:rPr>
              <a:t>Samples of </a:t>
            </a:r>
            <a:r>
              <a:rPr lang="en-US" altLang="en-US" sz="3600" b="1" dirty="0" err="1" smtClean="0">
                <a:solidFill>
                  <a:schemeClr val="tx1"/>
                </a:solidFill>
              </a:rPr>
              <a:t>CRITter</a:t>
            </a:r>
            <a:r>
              <a:rPr lang="en-US" altLang="en-US" sz="3600" b="1" dirty="0" smtClean="0">
                <a:solidFill>
                  <a:schemeClr val="tx1"/>
                </a:solidFill>
              </a:rPr>
              <a:t> and CRIT-FM Accomplishments</a:t>
            </a:r>
            <a:endParaRPr lang="en-US" altLang="en-US" sz="3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927054"/>
            <a:ext cx="33655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Benjamin Howell, MD </a:t>
            </a:r>
            <a:r>
              <a:rPr lang="en-US" b="1" dirty="0" smtClean="0"/>
              <a:t>CRIT 2016</a:t>
            </a:r>
          </a:p>
          <a:p>
            <a:r>
              <a:rPr lang="en-US" i="1" dirty="0" smtClean="0"/>
              <a:t>Yale University</a:t>
            </a:r>
            <a:endParaRPr lang="en-US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4" b="18919"/>
          <a:stretch/>
        </p:blipFill>
        <p:spPr>
          <a:xfrm>
            <a:off x="0" y="1122488"/>
            <a:ext cx="5306678" cy="28045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636" y="2620281"/>
            <a:ext cx="4790364" cy="35927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690268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5934670"/>
            <a:ext cx="363030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Marlene Martin, MD </a:t>
            </a:r>
            <a:r>
              <a:rPr lang="en-US" b="1" dirty="0" smtClean="0"/>
              <a:t>CRIT-FM 2017</a:t>
            </a:r>
          </a:p>
          <a:p>
            <a:r>
              <a:rPr lang="en-US" i="1" dirty="0" smtClean="0"/>
              <a:t>Stanford </a:t>
            </a:r>
            <a:r>
              <a:rPr lang="en-US" i="1" dirty="0" smtClean="0"/>
              <a:t>University</a:t>
            </a:r>
          </a:p>
          <a:p>
            <a:r>
              <a:rPr lang="en-US" dirty="0" smtClean="0"/>
              <a:t>AMERSA 2017</a:t>
            </a:r>
            <a:endParaRPr lang="en-U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15678"/>
          </a:xfrm>
          <a:solidFill>
            <a:srgbClr val="003366"/>
          </a:solidFill>
        </p:spPr>
        <p:txBody>
          <a:bodyPr/>
          <a:lstStyle/>
          <a:p>
            <a:r>
              <a:rPr lang="en-US" altLang="en-US" sz="3600" b="1" dirty="0" smtClean="0">
                <a:solidFill>
                  <a:schemeClr val="tx1"/>
                </a:solidFill>
              </a:rPr>
              <a:t>Samples of </a:t>
            </a:r>
            <a:r>
              <a:rPr lang="en-US" altLang="en-US" sz="3600" b="1" dirty="0" err="1" smtClean="0">
                <a:solidFill>
                  <a:schemeClr val="tx1"/>
                </a:solidFill>
              </a:rPr>
              <a:t>CRITter</a:t>
            </a:r>
            <a:r>
              <a:rPr lang="en-US" altLang="en-US" sz="3600" b="1" dirty="0" smtClean="0">
                <a:solidFill>
                  <a:schemeClr val="tx1"/>
                </a:solidFill>
              </a:rPr>
              <a:t> and CRIT-FM Accomplishments</a:t>
            </a:r>
            <a:endParaRPr lang="en-US" altLang="en-US" sz="3600" b="1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23" r="11869"/>
          <a:stretch/>
        </p:blipFill>
        <p:spPr>
          <a:xfrm>
            <a:off x="0" y="2861986"/>
            <a:ext cx="4053385" cy="30726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138" y="1115678"/>
            <a:ext cx="4824862" cy="36200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13696" y="4735773"/>
            <a:ext cx="3630304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Marlene Martin, MD </a:t>
            </a:r>
            <a:r>
              <a:rPr lang="en-US" b="1" dirty="0" smtClean="0"/>
              <a:t>CRIT-FM 2017</a:t>
            </a:r>
          </a:p>
          <a:p>
            <a:r>
              <a:rPr lang="en-US" i="1" dirty="0" smtClean="0"/>
              <a:t>Stanford </a:t>
            </a:r>
            <a:r>
              <a:rPr lang="en-US" i="1" dirty="0" smtClean="0"/>
              <a:t>University</a:t>
            </a:r>
          </a:p>
          <a:p>
            <a:r>
              <a:rPr lang="en-US" dirty="0" smtClean="0"/>
              <a:t>AMERSA 2018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92416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15678"/>
          </a:xfrm>
          <a:solidFill>
            <a:srgbClr val="003366"/>
          </a:solidFill>
        </p:spPr>
        <p:txBody>
          <a:bodyPr/>
          <a:lstStyle/>
          <a:p>
            <a:r>
              <a:rPr lang="en-US" altLang="en-US" sz="3600" b="1" dirty="0" smtClean="0">
                <a:solidFill>
                  <a:schemeClr val="tx1"/>
                </a:solidFill>
              </a:rPr>
              <a:t>Samples of </a:t>
            </a:r>
            <a:r>
              <a:rPr lang="en-US" altLang="en-US" sz="3600" b="1" dirty="0" err="1" smtClean="0">
                <a:solidFill>
                  <a:schemeClr val="tx1"/>
                </a:solidFill>
              </a:rPr>
              <a:t>CRITter</a:t>
            </a:r>
            <a:r>
              <a:rPr lang="en-US" altLang="en-US" sz="3600" b="1" dirty="0" smtClean="0">
                <a:solidFill>
                  <a:schemeClr val="tx1"/>
                </a:solidFill>
              </a:rPr>
              <a:t> and CRIT-FM Accomplishments</a:t>
            </a:r>
            <a:endParaRPr lang="en-US" altLang="en-US" sz="36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1445" y="5659103"/>
            <a:ext cx="786111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“Faces of Recovery” Addiction Medicine Panel</a:t>
            </a:r>
          </a:p>
          <a:p>
            <a:pPr algn="ctr"/>
            <a:r>
              <a:rPr lang="en-US" dirty="0" smtClean="0"/>
              <a:t>Suvi Neukam (CR), Kristy Duggan (CR), Andy Seaman (FM), 2018</a:t>
            </a:r>
            <a:endParaRPr lang="en-US" b="1" dirty="0" smtClean="0"/>
          </a:p>
          <a:p>
            <a:pPr algn="ctr"/>
            <a:r>
              <a:rPr lang="en-US" i="1" dirty="0" smtClean="0"/>
              <a:t>Oregon Health Sciences University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56" b="10301"/>
          <a:stretch/>
        </p:blipFill>
        <p:spPr>
          <a:xfrm>
            <a:off x="641445" y="1305467"/>
            <a:ext cx="7861110" cy="43536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04635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Default Design">
  <a:themeElements>
    <a:clrScheme name="Default Design 10">
      <a:dk1>
        <a:srgbClr val="808080"/>
      </a:dk1>
      <a:lt1>
        <a:srgbClr val="FFFFFF"/>
      </a:lt1>
      <a:dk2>
        <a:srgbClr val="003366"/>
      </a:dk2>
      <a:lt2>
        <a:srgbClr val="FFFFFF"/>
      </a:lt2>
      <a:accent1>
        <a:srgbClr val="00CC99"/>
      </a:accent1>
      <a:accent2>
        <a:srgbClr val="3333CC"/>
      </a:accent2>
      <a:accent3>
        <a:srgbClr val="AAADB8"/>
      </a:accent3>
      <a:accent4>
        <a:srgbClr val="DADADA"/>
      </a:accent4>
      <a:accent5>
        <a:srgbClr val="AAE2CA"/>
      </a:accent5>
      <a:accent6>
        <a:srgbClr val="2D2DB9"/>
      </a:accent6>
      <a:hlink>
        <a:srgbClr val="CCFFFF"/>
      </a:hlink>
      <a:folHlink>
        <a:srgbClr val="B2B2B2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808080"/>
        </a:dk1>
        <a:lt1>
          <a:srgbClr val="FFFFFF"/>
        </a:lt1>
        <a:dk2>
          <a:srgbClr val="000066"/>
        </a:dk2>
        <a:lt2>
          <a:srgbClr val="FFFF00"/>
        </a:lt2>
        <a:accent1>
          <a:srgbClr val="00CC99"/>
        </a:accent1>
        <a:accent2>
          <a:srgbClr val="3333CC"/>
        </a:accent2>
        <a:accent3>
          <a:srgbClr val="AAAAB8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FF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808080"/>
        </a:dk1>
        <a:lt1>
          <a:srgbClr val="FFFFFF"/>
        </a:lt1>
        <a:dk2>
          <a:srgbClr val="003366"/>
        </a:dk2>
        <a:lt2>
          <a:srgbClr val="FFFF00"/>
        </a:lt2>
        <a:accent1>
          <a:srgbClr val="00CC99"/>
        </a:accent1>
        <a:accent2>
          <a:srgbClr val="3333CC"/>
        </a:accent2>
        <a:accent3>
          <a:srgbClr val="AAADB8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FF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808080"/>
        </a:dk1>
        <a:lt1>
          <a:srgbClr val="FFFFFF"/>
        </a:lt1>
        <a:dk2>
          <a:srgbClr val="003366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AAADB8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FF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</TotalTime>
  <Words>432</Words>
  <Application>Microsoft Office PowerPoint</Application>
  <PresentationFormat>On-screen Show (4:3)</PresentationFormat>
  <Paragraphs>105</Paragraphs>
  <Slides>17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Wingdings</vt:lpstr>
      <vt:lpstr>Default Design</vt:lpstr>
      <vt:lpstr>Office Theme</vt:lpstr>
      <vt:lpstr>Immersion Training in  Addiction Medicine Programs CRIT, FIT, JFIT</vt:lpstr>
      <vt:lpstr>Introductions</vt:lpstr>
      <vt:lpstr>Samples of CRITter Accomplishments</vt:lpstr>
      <vt:lpstr>Samples of CRITter Accomplishments</vt:lpstr>
      <vt:lpstr>Samples of CRITter Accomplishments</vt:lpstr>
      <vt:lpstr>Samples of CRITter Accomplishments</vt:lpstr>
      <vt:lpstr>Samples of CRITter and CRIT-FM Accomplishments</vt:lpstr>
      <vt:lpstr>Samples of CRITter and CRIT-FM Accomplishments</vt:lpstr>
      <vt:lpstr>Samples of CRITter and CRIT-FM Accomplishments</vt:lpstr>
      <vt:lpstr>CRITter and FITter Accomplishments</vt:lpstr>
      <vt:lpstr>Samples of FITter Accomplishments</vt:lpstr>
      <vt:lpstr>Samples of FITter Accomplishments</vt:lpstr>
      <vt:lpstr>Samples of FITter Accomplishments</vt:lpstr>
      <vt:lpstr>Samples of FITter Accomplishments</vt:lpstr>
      <vt:lpstr>Samples of FITter Accomplishments</vt:lpstr>
      <vt:lpstr>PowerPoint Presentation</vt:lpstr>
      <vt:lpstr>Announcements…</vt:lpstr>
    </vt:vector>
  </TitlesOfParts>
  <Company>Boston Medical Center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Immersion Training in Addiction Medicine Program</dc:title>
  <dc:creator>Lira, Marlene</dc:creator>
  <cp:lastModifiedBy>Lira, Marlene</cp:lastModifiedBy>
  <cp:revision>48</cp:revision>
  <dcterms:created xsi:type="dcterms:W3CDTF">2017-04-25T16:19:57Z</dcterms:created>
  <dcterms:modified xsi:type="dcterms:W3CDTF">2019-04-24T15:27:24Z</dcterms:modified>
</cp:coreProperties>
</file>