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55" r:id="rId2"/>
    <p:sldMasterId id="2147484076" r:id="rId3"/>
  </p:sldMasterIdLst>
  <p:notesMasterIdLst>
    <p:notesMasterId r:id="rId18"/>
  </p:notesMasterIdLst>
  <p:handoutMasterIdLst>
    <p:handoutMasterId r:id="rId19"/>
  </p:handoutMasterIdLst>
  <p:sldIdLst>
    <p:sldId id="363" r:id="rId4"/>
    <p:sldId id="344" r:id="rId5"/>
    <p:sldId id="356" r:id="rId6"/>
    <p:sldId id="358" r:id="rId7"/>
    <p:sldId id="340" r:id="rId8"/>
    <p:sldId id="337" r:id="rId9"/>
    <p:sldId id="352" r:id="rId10"/>
    <p:sldId id="354" r:id="rId11"/>
    <p:sldId id="364" r:id="rId12"/>
    <p:sldId id="359" r:id="rId13"/>
    <p:sldId id="346" r:id="rId14"/>
    <p:sldId id="360" r:id="rId15"/>
    <p:sldId id="361" r:id="rId16"/>
    <p:sldId id="362" r:id="rId1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0377" autoAdjust="0"/>
  </p:normalViewPr>
  <p:slideViewPr>
    <p:cSldViewPr>
      <p:cViewPr varScale="1">
        <p:scale>
          <a:sx n="74" d="100"/>
          <a:sy n="74" d="100"/>
        </p:scale>
        <p:origin x="1290" y="78"/>
      </p:cViewPr>
      <p:guideLst>
        <p:guide orient="horz" pos="2160"/>
        <p:guide pos="288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BMC</a:t>
            </a:r>
            <a:r>
              <a:rPr lang="en-US" sz="2000" baseline="0" dirty="0"/>
              <a:t> ED Patient </a:t>
            </a:r>
            <a:r>
              <a:rPr lang="en-US" sz="2000" baseline="0" dirty="0" smtClean="0"/>
              <a:t>Visit % </a:t>
            </a:r>
            <a:r>
              <a:rPr lang="en-US" sz="2000" baseline="0" dirty="0"/>
              <a:t>by Race 6/2019 - 5/2020</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cat>
            <c:strRef>
              <c:f>'ED Visits'!$A$2:$A$7</c:f>
              <c:strCache>
                <c:ptCount val="6"/>
                <c:pt idx="0">
                  <c:v>AA</c:v>
                </c:pt>
                <c:pt idx="1">
                  <c:v>Hispanic</c:v>
                </c:pt>
                <c:pt idx="2">
                  <c:v>White</c:v>
                </c:pt>
                <c:pt idx="3">
                  <c:v>Declined</c:v>
                </c:pt>
                <c:pt idx="4">
                  <c:v>Other</c:v>
                </c:pt>
                <c:pt idx="5">
                  <c:v>Asian</c:v>
                </c:pt>
              </c:strCache>
            </c:strRef>
          </c:cat>
          <c:val>
            <c:numRef>
              <c:f>'ED Visits'!$B$2:$B$7</c:f>
            </c:numRef>
          </c:val>
        </c:ser>
        <c:ser>
          <c:idx val="1"/>
          <c:order val="1"/>
          <c:cat>
            <c:strRef>
              <c:f>'ED Visits'!$A$2:$A$7</c:f>
              <c:strCache>
                <c:ptCount val="6"/>
                <c:pt idx="0">
                  <c:v>AA</c:v>
                </c:pt>
                <c:pt idx="1">
                  <c:v>Hispanic</c:v>
                </c:pt>
                <c:pt idx="2">
                  <c:v>White</c:v>
                </c:pt>
                <c:pt idx="3">
                  <c:v>Declined</c:v>
                </c:pt>
                <c:pt idx="4">
                  <c:v>Other</c:v>
                </c:pt>
                <c:pt idx="5">
                  <c:v>Asian</c:v>
                </c:pt>
              </c:strCache>
            </c:strRef>
          </c:cat>
          <c:val>
            <c:numRef>
              <c:f>'ED Visits'!$C$2:$C$7</c:f>
            </c:numRef>
          </c:val>
        </c:ser>
        <c:ser>
          <c:idx val="2"/>
          <c:order val="2"/>
          <c:cat>
            <c:strRef>
              <c:f>'ED Visits'!$A$2:$A$7</c:f>
              <c:strCache>
                <c:ptCount val="6"/>
                <c:pt idx="0">
                  <c:v>AA</c:v>
                </c:pt>
                <c:pt idx="1">
                  <c:v>Hispanic</c:v>
                </c:pt>
                <c:pt idx="2">
                  <c:v>White</c:v>
                </c:pt>
                <c:pt idx="3">
                  <c:v>Declined</c:v>
                </c:pt>
                <c:pt idx="4">
                  <c:v>Other</c:v>
                </c:pt>
                <c:pt idx="5">
                  <c:v>Asian</c:v>
                </c:pt>
              </c:strCache>
            </c:strRef>
          </c:cat>
          <c:val>
            <c:numRef>
              <c:f>'ED Visits'!$D$2:$D$7</c:f>
            </c:numRef>
          </c:val>
        </c:ser>
        <c:ser>
          <c:idx val="3"/>
          <c:order val="3"/>
          <c:dPt>
            <c:idx val="0"/>
            <c:bubble3D val="0"/>
            <c:explosion val="4"/>
            <c:spPr>
              <a:solidFill>
                <a:schemeClr val="accent1"/>
              </a:solidFill>
              <a:ln w="19050">
                <a:solidFill>
                  <a:schemeClr val="lt1"/>
                </a:solidFill>
              </a:ln>
              <a:effectLst/>
            </c:spPr>
          </c:dPt>
          <c:dPt>
            <c:idx val="1"/>
            <c:bubble3D val="0"/>
            <c:explosion val="4"/>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'ED Visits'!$A$2:$A$7</c:f>
              <c:strCache>
                <c:ptCount val="6"/>
                <c:pt idx="0">
                  <c:v>AA</c:v>
                </c:pt>
                <c:pt idx="1">
                  <c:v>Hispanic</c:v>
                </c:pt>
                <c:pt idx="2">
                  <c:v>White</c:v>
                </c:pt>
                <c:pt idx="3">
                  <c:v>Declined</c:v>
                </c:pt>
                <c:pt idx="4">
                  <c:v>Other</c:v>
                </c:pt>
                <c:pt idx="5">
                  <c:v>Asian</c:v>
                </c:pt>
              </c:strCache>
            </c:strRef>
          </c:cat>
          <c:val>
            <c:numRef>
              <c:f>'ED Visits'!$E$2:$E$7</c:f>
              <c:numCache>
                <c:formatCode>0%</c:formatCode>
                <c:ptCount val="6"/>
                <c:pt idx="0">
                  <c:v>0.43632495397893595</c:v>
                </c:pt>
                <c:pt idx="1">
                  <c:v>0.26055466698856261</c:v>
                </c:pt>
                <c:pt idx="2">
                  <c:v>0.1855327881220388</c:v>
                </c:pt>
                <c:pt idx="3">
                  <c:v>6.8910885113317444E-2</c:v>
                </c:pt>
                <c:pt idx="4">
                  <c:v>2.2331532727766546E-2</c:v>
                </c:pt>
                <c:pt idx="5">
                  <c:v>2.6345173069378641E-2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j-lt"/>
                <a:ea typeface="+mj-ea"/>
                <a:cs typeface="+mj-cs"/>
              </a:defRPr>
            </a:pPr>
            <a:r>
              <a:rPr lang="en-US" sz="2000"/>
              <a:t>AAMC Percentage</a:t>
            </a:r>
            <a:r>
              <a:rPr lang="en-US" sz="2000" baseline="0"/>
              <a:t> of all active physicians by race/ethnicity 2018</a:t>
            </a:r>
            <a:endParaRPr lang="en-US" sz="2000"/>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extLst>
                <c:ext xmlns:c15="http://schemas.microsoft.com/office/drawing/2012/chart" uri="{02D57815-91ED-43cb-92C2-25804820EDAC}">
                  <c15:fullRef>
                    <c15:sqref>Sheet3!$A$1:$A$10</c15:sqref>
                  </c15:fullRef>
                </c:ext>
              </c:extLst>
              <c:f>(Sheet3!$A$3,Sheet3!$A$6:$A$9)</c:f>
              <c:strCache>
                <c:ptCount val="5"/>
                <c:pt idx="0">
                  <c:v>Black or African American (45,534)</c:v>
                </c:pt>
                <c:pt idx="1">
                  <c:v>White (516,304)</c:v>
                </c:pt>
                <c:pt idx="2">
                  <c:v>Asian (157,025)</c:v>
                </c:pt>
                <c:pt idx="3">
                  <c:v>Hispanic or Latinx (53,526)</c:v>
                </c:pt>
                <c:pt idx="4">
                  <c:v>Native Hawaiian or Pacific Islander (941)</c:v>
                </c:pt>
              </c:strCache>
            </c:strRef>
          </c:cat>
          <c:val>
            <c:numRef>
              <c:extLst>
                <c:ext xmlns:c15="http://schemas.microsoft.com/office/drawing/2012/chart" uri="{02D57815-91ED-43cb-92C2-25804820EDAC}">
                  <c15:fullRef>
                    <c15:sqref>Sheet3!$B$1:$B$10</c15:sqref>
                  </c15:fullRef>
                </c:ext>
              </c:extLst>
              <c:f>(Sheet3!$B$3,Sheet3!$B$6:$B$9)</c:f>
              <c:numCache>
                <c:formatCode>0.00%</c:formatCode>
                <c:ptCount val="5"/>
                <c:pt idx="0">
                  <c:v>0.05</c:v>
                </c:pt>
                <c:pt idx="1">
                  <c:v>0.56200000000000006</c:v>
                </c:pt>
                <c:pt idx="2">
                  <c:v>0.17100000000000001</c:v>
                </c:pt>
                <c:pt idx="3">
                  <c:v>5.8000000000000003E-2</c:v>
                </c:pt>
                <c:pt idx="4">
                  <c:v>1E-3</c:v>
                </c:pt>
              </c:numCache>
            </c:numRef>
          </c:val>
          <c:extLst>
            <c:ext xmlns:c15="http://schemas.microsoft.com/office/drawing/2012/chart" uri="{02D57815-91ED-43cb-92C2-25804820EDAC}">
              <c15:categoryFilterExceptions/>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1"/>
                <c:order val="1"/>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ullRef>
                          <c15:sqref>Sheet3!$A$1:$A$10</c15:sqref>
                        </c15:fullRef>
                        <c15:formulaRef>
                          <c15:sqref>(Sheet3!$A$3,Sheet3!$A$6:$A$9)</c15:sqref>
                        </c15:formulaRef>
                      </c:ext>
                    </c:extLst>
                    <c:strCache>
                      <c:ptCount val="5"/>
                      <c:pt idx="0">
                        <c:v>Black or African American (45,534)</c:v>
                      </c:pt>
                      <c:pt idx="1">
                        <c:v>White (516,304)</c:v>
                      </c:pt>
                      <c:pt idx="2">
                        <c:v>Asian (157,025)</c:v>
                      </c:pt>
                      <c:pt idx="3">
                        <c:v>Hispanic or Latinx (53,526)</c:v>
                      </c:pt>
                      <c:pt idx="4">
                        <c:v>Native Hawaiian or Pacific Islander (941)</c:v>
                      </c:pt>
                    </c:strCache>
                  </c:strRef>
                </c:cat>
                <c:val>
                  <c:numRef>
                    <c:extLst>
                      <c:ext uri="{02D57815-91ED-43cb-92C2-25804820EDAC}">
                        <c15:fullRef>
                          <c15:sqref>Sheet3!$C$1:$C$10</c15:sqref>
                        </c15:fullRef>
                        <c15:formulaRef>
                          <c15:sqref>(Sheet3!$C$3,Sheet3!$C$6:$C$9)</c15:sqref>
                        </c15:formulaRef>
                      </c:ext>
                    </c:extLst>
                    <c:numCache>
                      <c:formatCode>General</c:formatCode>
                      <c:ptCount val="5"/>
                    </c:numCache>
                  </c:numRef>
                </c:val>
                <c:extLst>
                  <c:ext uri="{02D57815-91ED-43cb-92C2-25804820EDAC}">
                    <c15:categoryFilterExceptions/>
                  </c:ext>
                </c:extLst>
              </c15:ser>
            </c15:filteredPieSeries>
            <c15:filteredPieSeries>
              <c15:ser>
                <c:idx val="2"/>
                <c:order val="2"/>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c:ext xmlns:c15="http://schemas.microsoft.com/office/drawing/2012/chart" uri="{02D57815-91ED-43cb-92C2-25804820EDAC}">
                        <c15:fullRef>
                          <c15:sqref>Sheet3!$A$1:$A$10</c15:sqref>
                        </c15:fullRef>
                        <c15:formulaRef>
                          <c15:sqref>(Sheet3!$A$3,Sheet3!$A$6:$A$9)</c15:sqref>
                        </c15:formulaRef>
                      </c:ext>
                    </c:extLst>
                    <c:strCache>
                      <c:ptCount val="5"/>
                      <c:pt idx="0">
                        <c:v>Black or African American (45,534)</c:v>
                      </c:pt>
                      <c:pt idx="1">
                        <c:v>White (516,304)</c:v>
                      </c:pt>
                      <c:pt idx="2">
                        <c:v>Asian (157,025)</c:v>
                      </c:pt>
                      <c:pt idx="3">
                        <c:v>Hispanic or Latinx (53,526)</c:v>
                      </c:pt>
                      <c:pt idx="4">
                        <c:v>Native Hawaiian or Pacific Islander (941)</c:v>
                      </c:pt>
                    </c:strCache>
                  </c:strRef>
                </c:cat>
                <c:val>
                  <c:numRef>
                    <c:extLst>
                      <c:ext xmlns:c15="http://schemas.microsoft.com/office/drawing/2012/chart" uri="{02D57815-91ED-43cb-92C2-25804820EDAC}">
                        <c15:fullRef>
                          <c15:sqref>Sheet3!$D$1:$D$10</c15:sqref>
                        </c15:fullRef>
                        <c15:formulaRef>
                          <c15:sqref>(Sheet3!$D$3,Sheet3!$D$6:$D$9)</c15:sqref>
                        </c15:formulaRef>
                      </c:ext>
                    </c:extLst>
                    <c:numCache>
                      <c:formatCode>General</c:formatCode>
                      <c:ptCount val="5"/>
                    </c:numCache>
                  </c:numRef>
                </c:val>
                <c:extLst xmlns:c15="http://schemas.microsoft.com/office/drawing/2012/chart">
                  <c:ext xmlns:c15="http://schemas.microsoft.com/office/drawing/2012/chart" uri="{02D57815-91ED-43cb-92C2-25804820EDAC}">
                    <c15:categoryFilterExceptions/>
                  </c:ext>
                </c:extLst>
              </c15:ser>
            </c15:filteredPieSeries>
          </c:ext>
        </c:extLst>
      </c:pieChart>
      <c:spPr>
        <a:noFill/>
        <a:ln>
          <a:noFill/>
        </a:ln>
        <a:effectLst/>
      </c:spPr>
    </c:plotArea>
    <c:legend>
      <c:legendPos val="r"/>
      <c:layout>
        <c:manualLayout>
          <c:xMode val="edge"/>
          <c:yMode val="edge"/>
          <c:x val="0.6427281328206067"/>
          <c:y val="0.34261794861849165"/>
          <c:w val="0.34564396020264909"/>
          <c:h val="0.42816285895297579"/>
        </c:manualLayout>
      </c:layout>
      <c:overlay val="0"/>
      <c:spPr>
        <a:solidFill>
          <a:schemeClr val="lt1">
            <a:alpha val="50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BMC</a:t>
            </a:r>
            <a:r>
              <a:rPr lang="en-US" baseline="0"/>
              <a:t> URiM Trainees AY2020-2021</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5.4341215499244921E-2"/>
          <c:y val="0.12379116465863456"/>
          <c:w val="0.92470640040590935"/>
          <c:h val="0.72496904152041231"/>
        </c:manualLayout>
      </c:layout>
      <c:barChart>
        <c:barDir val="col"/>
        <c:grouping val="stacked"/>
        <c:varyColors val="0"/>
        <c:ser>
          <c:idx val="0"/>
          <c:order val="0"/>
          <c:tx>
            <c:strRef>
              <c:f>'URM 20-21'!$A$4</c:f>
              <c:strCache>
                <c:ptCount val="1"/>
                <c:pt idx="0">
                  <c:v>Resident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'URM 20-21'!$B$3:$G$3</c:f>
              <c:strCache>
                <c:ptCount val="6"/>
                <c:pt idx="0">
                  <c:v>2015-16</c:v>
                </c:pt>
                <c:pt idx="1">
                  <c:v>2016-17</c:v>
                </c:pt>
                <c:pt idx="2">
                  <c:v>2017-2018</c:v>
                </c:pt>
                <c:pt idx="3">
                  <c:v>2018-2019</c:v>
                </c:pt>
                <c:pt idx="4">
                  <c:v>2019-2020</c:v>
                </c:pt>
                <c:pt idx="5">
                  <c:v>2020-2021</c:v>
                </c:pt>
              </c:strCache>
            </c:strRef>
          </c:cat>
          <c:val>
            <c:numRef>
              <c:f>'URM 20-21'!$B$4:$G$4</c:f>
              <c:numCache>
                <c:formatCode>General</c:formatCode>
                <c:ptCount val="6"/>
                <c:pt idx="0">
                  <c:v>83</c:v>
                </c:pt>
                <c:pt idx="1">
                  <c:v>91</c:v>
                </c:pt>
                <c:pt idx="2">
                  <c:v>95</c:v>
                </c:pt>
                <c:pt idx="3">
                  <c:v>95</c:v>
                </c:pt>
                <c:pt idx="4">
                  <c:v>88</c:v>
                </c:pt>
                <c:pt idx="5">
                  <c:v>97</c:v>
                </c:pt>
              </c:numCache>
            </c:numRef>
          </c:val>
        </c:ser>
        <c:ser>
          <c:idx val="1"/>
          <c:order val="1"/>
          <c:tx>
            <c:strRef>
              <c:f>'URM 20-21'!$A$5</c:f>
              <c:strCache>
                <c:ptCount val="1"/>
                <c:pt idx="0">
                  <c:v>Fellow</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'URM 20-21'!$B$3:$G$3</c:f>
              <c:strCache>
                <c:ptCount val="6"/>
                <c:pt idx="0">
                  <c:v>2015-16</c:v>
                </c:pt>
                <c:pt idx="1">
                  <c:v>2016-17</c:v>
                </c:pt>
                <c:pt idx="2">
                  <c:v>2017-2018</c:v>
                </c:pt>
                <c:pt idx="3">
                  <c:v>2018-2019</c:v>
                </c:pt>
                <c:pt idx="4">
                  <c:v>2019-2020</c:v>
                </c:pt>
                <c:pt idx="5">
                  <c:v>2020-2021</c:v>
                </c:pt>
              </c:strCache>
            </c:strRef>
          </c:cat>
          <c:val>
            <c:numRef>
              <c:f>'URM 20-21'!$B$5:$G$5</c:f>
              <c:numCache>
                <c:formatCode>General</c:formatCode>
                <c:ptCount val="6"/>
                <c:pt idx="0">
                  <c:v>14</c:v>
                </c:pt>
                <c:pt idx="1">
                  <c:v>17</c:v>
                </c:pt>
                <c:pt idx="2">
                  <c:v>18</c:v>
                </c:pt>
                <c:pt idx="3">
                  <c:v>20</c:v>
                </c:pt>
                <c:pt idx="4">
                  <c:v>26</c:v>
                </c:pt>
                <c:pt idx="5">
                  <c:v>27</c:v>
                </c:pt>
              </c:numCache>
            </c:numRef>
          </c:val>
        </c:ser>
        <c:ser>
          <c:idx val="2"/>
          <c:order val="2"/>
          <c:tx>
            <c:strRef>
              <c:f>'URM 20-21'!$A$6</c:f>
              <c:strCache>
                <c:ptCount val="1"/>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'URM 20-21'!$B$3:$G$3</c:f>
              <c:strCache>
                <c:ptCount val="6"/>
                <c:pt idx="0">
                  <c:v>2015-16</c:v>
                </c:pt>
                <c:pt idx="1">
                  <c:v>2016-17</c:v>
                </c:pt>
                <c:pt idx="2">
                  <c:v>2017-2018</c:v>
                </c:pt>
                <c:pt idx="3">
                  <c:v>2018-2019</c:v>
                </c:pt>
                <c:pt idx="4">
                  <c:v>2019-2020</c:v>
                </c:pt>
                <c:pt idx="5">
                  <c:v>2020-2021</c:v>
                </c:pt>
              </c:strCache>
            </c:strRef>
          </c:cat>
          <c:val>
            <c:numRef>
              <c:f>'URM 20-21'!$B$6:$G$6</c:f>
              <c:numCache>
                <c:formatCode>General</c:formatCode>
                <c:ptCount val="6"/>
              </c:numCache>
            </c:numRef>
          </c:val>
        </c:ser>
        <c:ser>
          <c:idx val="3"/>
          <c:order val="3"/>
          <c:tx>
            <c:strRef>
              <c:f>'URM 20-21'!$A$7</c:f>
              <c:strCache>
                <c:ptCount val="1"/>
                <c:pt idx="0">
                  <c:v>Percentage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manualLayout>
                  <c:x val="-2.7778031912715872E-3"/>
                  <c:y val="-5.054675394491351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047621904405235E-3"/>
                  <c:y val="-6.1044050216614493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9875109361329823E-2"/>
                      <c:h val="7.4004811898512685E-2"/>
                    </c:manualLayout>
                  </c15:layout>
                </c:ext>
              </c:extLst>
            </c:dLbl>
            <c:dLbl>
              <c:idx val="2"/>
              <c:layout>
                <c:manualLayout>
                  <c:x val="-1.9047621904405235E-3"/>
                  <c:y val="-5.783132530120484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84047351304278E-17"/>
                  <c:y val="-5.783132530120484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047621904406632E-3"/>
                  <c:y val="-5.461847389558233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047621904405235E-3"/>
                  <c:y val="-5.140562248995984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'URM 20-21'!$B$3:$G$3</c:f>
              <c:strCache>
                <c:ptCount val="6"/>
                <c:pt idx="0">
                  <c:v>2015-16</c:v>
                </c:pt>
                <c:pt idx="1">
                  <c:v>2016-17</c:v>
                </c:pt>
                <c:pt idx="2">
                  <c:v>2017-2018</c:v>
                </c:pt>
                <c:pt idx="3">
                  <c:v>2018-2019</c:v>
                </c:pt>
                <c:pt idx="4">
                  <c:v>2019-2020</c:v>
                </c:pt>
                <c:pt idx="5">
                  <c:v>2020-2021</c:v>
                </c:pt>
              </c:strCache>
            </c:strRef>
          </c:cat>
          <c:val>
            <c:numRef>
              <c:f>'URM 20-21'!$B$7:$G$7</c:f>
              <c:numCache>
                <c:formatCode>0%</c:formatCode>
                <c:ptCount val="6"/>
                <c:pt idx="0">
                  <c:v>0.14000000000000001</c:v>
                </c:pt>
                <c:pt idx="1">
                  <c:v>0.15</c:v>
                </c:pt>
                <c:pt idx="2">
                  <c:v>0.16</c:v>
                </c:pt>
                <c:pt idx="3">
                  <c:v>0.17</c:v>
                </c:pt>
                <c:pt idx="4">
                  <c:v>0.16</c:v>
                </c:pt>
                <c:pt idx="5">
                  <c:v>0.17073170731707318</c:v>
                </c:pt>
              </c:numCache>
            </c:numRef>
          </c:val>
        </c:ser>
        <c:dLbls>
          <c:dLblPos val="ctr"/>
          <c:showLegendKey val="0"/>
          <c:showVal val="1"/>
          <c:showCatName val="0"/>
          <c:showSerName val="0"/>
          <c:showPercent val="0"/>
          <c:showBubbleSize val="0"/>
        </c:dLbls>
        <c:gapWidth val="150"/>
        <c:overlap val="100"/>
        <c:axId val="216616576"/>
        <c:axId val="216617136"/>
      </c:barChart>
      <c:catAx>
        <c:axId val="2166165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16617136"/>
        <c:crosses val="autoZero"/>
        <c:auto val="1"/>
        <c:lblAlgn val="ctr"/>
        <c:lblOffset val="100"/>
        <c:noMultiLvlLbl val="0"/>
      </c:catAx>
      <c:valAx>
        <c:axId val="2166171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16616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lgn="ct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rawings/drawing1.xml><?xml version="1.0" encoding="utf-8"?>
<c:userShapes xmlns:c="http://schemas.openxmlformats.org/drawingml/2006/chart">
  <cdr:relSizeAnchor xmlns:cdr="http://schemas.openxmlformats.org/drawingml/2006/chartDrawing">
    <cdr:from>
      <cdr:x>0.05</cdr:x>
      <cdr:y>0.36497</cdr:y>
    </cdr:from>
    <cdr:to>
      <cdr:x>0.97292</cdr:x>
      <cdr:y>0.36497</cdr:y>
    </cdr:to>
    <cdr:cxnSp macro="">
      <cdr:nvCxnSpPr>
        <cdr:cNvPr id="3" name="Straight Connector 2"/>
        <cdr:cNvCxnSpPr/>
      </cdr:nvCxnSpPr>
      <cdr:spPr>
        <a:xfrm xmlns:a="http://schemas.openxmlformats.org/drawingml/2006/main">
          <a:off x="457200" y="1819274"/>
          <a:ext cx="8439150" cy="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8303578" cy="5138736"/>
        </a:xfrm>
        <a:prstGeom xmlns:a="http://schemas.openxmlformats.org/drawingml/2006/main" prst="rect">
          <a:avLst/>
        </a:prstGeom>
      </cdr:spPr>
    </cdr:pic>
  </cdr:relSizeAnchor>
  <cdr:relSizeAnchor xmlns:cdr="http://schemas.openxmlformats.org/drawingml/2006/chartDrawing">
    <cdr:from>
      <cdr:x>0.74225</cdr:x>
      <cdr:y>0.19472</cdr:y>
    </cdr:from>
    <cdr:to>
      <cdr:x>0.99893</cdr:x>
      <cdr:y>0.3933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163310" y="1000633"/>
          <a:ext cx="2131378" cy="102042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18CE95E-FC53-42F4-936C-78D2865507BE}" type="datetimeFigureOut">
              <a:rPr lang="en-US" smtClean="0"/>
              <a:t>8/26/2020</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EAE97B48-E6FD-40BD-B950-ACE5902F5C5F}" type="slidenum">
              <a:rPr lang="en-US" smtClean="0"/>
              <a:t>‹#›</a:t>
            </a:fld>
            <a:endParaRPr lang="en-US"/>
          </a:p>
        </p:txBody>
      </p:sp>
    </p:spTree>
    <p:extLst>
      <p:ext uri="{BB962C8B-B14F-4D97-AF65-F5344CB8AC3E}">
        <p14:creationId xmlns:p14="http://schemas.microsoft.com/office/powerpoint/2010/main" val="126938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eaLnBrk="1" hangingPunct="1">
              <a:defRPr sz="1200">
                <a:latin typeface="Arial" charset="0"/>
                <a:ea typeface="ＭＳ Ｐゴシック" pitchFamily="34" charset="-128"/>
                <a:cs typeface="+mn-cs"/>
              </a:defRPr>
            </a:lvl1pPr>
          </a:lstStyle>
          <a:p>
            <a:pPr>
              <a:defRPr/>
            </a:pPr>
            <a:fld id="{63A5C068-4277-45A4-87B9-4852B68C23ED}" type="datetimeFigureOut">
              <a:rPr lang="en-US"/>
              <a:pPr>
                <a:defRPr/>
              </a:pPr>
              <a:t>8/26/2020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pPr>
              <a:defRPr/>
            </a:pPr>
            <a:fld id="{85BDF834-9151-4FB7-8EF2-71605F93EA1C}" type="slidenum">
              <a:rPr lang="en-US" altLang="en-US"/>
              <a:pPr>
                <a:defRPr/>
              </a:pPr>
              <a:t>‹#›</a:t>
            </a:fld>
            <a:endParaRPr lang="en-US" altLang="en-US"/>
          </a:p>
        </p:txBody>
      </p:sp>
    </p:spTree>
    <p:extLst>
      <p:ext uri="{BB962C8B-B14F-4D97-AF65-F5344CB8AC3E}">
        <p14:creationId xmlns:p14="http://schemas.microsoft.com/office/powerpoint/2010/main" val="4039988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4025" algn="l" rtl="0" eaLnBrk="0" fontAlgn="base" hangingPunct="0">
      <a:spcBef>
        <a:spcPct val="30000"/>
      </a:spcBef>
      <a:spcAft>
        <a:spcPct val="0"/>
      </a:spcAft>
      <a:defRPr sz="1200" kern="1200">
        <a:solidFill>
          <a:schemeClr val="tx1"/>
        </a:solidFill>
        <a:latin typeface="+mn-lt"/>
        <a:ea typeface="+mn-ea"/>
        <a:cs typeface="+mn-cs"/>
      </a:defRPr>
    </a:lvl2pPr>
    <a:lvl3pPr marL="911225" algn="l" rtl="0" eaLnBrk="0" fontAlgn="base" hangingPunct="0">
      <a:spcBef>
        <a:spcPct val="30000"/>
      </a:spcBef>
      <a:spcAft>
        <a:spcPct val="0"/>
      </a:spcAft>
      <a:defRPr sz="1200" kern="1200">
        <a:solidFill>
          <a:schemeClr val="tx1"/>
        </a:solidFill>
        <a:latin typeface="+mn-lt"/>
        <a:ea typeface="+mn-ea"/>
        <a:cs typeface="+mn-cs"/>
      </a:defRPr>
    </a:lvl3pPr>
    <a:lvl4pPr marL="1368425" algn="l" rtl="0" eaLnBrk="0" fontAlgn="base" hangingPunct="0">
      <a:spcBef>
        <a:spcPct val="30000"/>
      </a:spcBef>
      <a:spcAft>
        <a:spcPct val="0"/>
      </a:spcAft>
      <a:defRPr sz="1200" kern="1200">
        <a:solidFill>
          <a:schemeClr val="tx1"/>
        </a:solidFill>
        <a:latin typeface="+mn-lt"/>
        <a:ea typeface="+mn-ea"/>
        <a:cs typeface="+mn-cs"/>
      </a:defRPr>
    </a:lvl4pPr>
    <a:lvl5pPr marL="1825625" algn="l" rtl="0" eaLnBrk="0" fontAlgn="base" hangingPunct="0">
      <a:spcBef>
        <a:spcPct val="30000"/>
      </a:spcBef>
      <a:spcAft>
        <a:spcPct val="0"/>
      </a:spcAft>
      <a:defRPr sz="1200" kern="1200">
        <a:solidFill>
          <a:schemeClr val="tx1"/>
        </a:solidFill>
        <a:latin typeface="+mn-lt"/>
        <a:ea typeface="+mn-ea"/>
        <a:cs typeface="+mn-cs"/>
      </a:defRPr>
    </a:lvl5pPr>
    <a:lvl6pPr marL="2284547" algn="l" defTabSz="913818" rtl="0" eaLnBrk="1" latinLnBrk="0" hangingPunct="1">
      <a:defRPr sz="1200" kern="1200">
        <a:solidFill>
          <a:schemeClr val="tx1"/>
        </a:solidFill>
        <a:latin typeface="+mn-lt"/>
        <a:ea typeface="+mn-ea"/>
        <a:cs typeface="+mn-cs"/>
      </a:defRPr>
    </a:lvl6pPr>
    <a:lvl7pPr marL="2741455" algn="l" defTabSz="913818" rtl="0" eaLnBrk="1" latinLnBrk="0" hangingPunct="1">
      <a:defRPr sz="1200" kern="1200">
        <a:solidFill>
          <a:schemeClr val="tx1"/>
        </a:solidFill>
        <a:latin typeface="+mn-lt"/>
        <a:ea typeface="+mn-ea"/>
        <a:cs typeface="+mn-cs"/>
      </a:defRPr>
    </a:lvl7pPr>
    <a:lvl8pPr marL="3198366" algn="l" defTabSz="913818" rtl="0" eaLnBrk="1" latinLnBrk="0" hangingPunct="1">
      <a:defRPr sz="1200" kern="1200">
        <a:solidFill>
          <a:schemeClr val="tx1"/>
        </a:solidFill>
        <a:latin typeface="+mn-lt"/>
        <a:ea typeface="+mn-ea"/>
        <a:cs typeface="+mn-cs"/>
      </a:defRPr>
    </a:lvl8pPr>
    <a:lvl9pPr marL="3655275" algn="l" defTabSz="9138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a:t>Welcome to Boston Medical Center – we are very excited that you are here.</a:t>
            </a:r>
          </a:p>
          <a:p>
            <a:endParaRPr lang="en-US" altLang="en-US" sz="160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75BBAA-8606-4B5C-8232-1B75F71D2D76}" type="slidenum">
              <a:rPr lang="en-US" altLang="en-US" smtClean="0"/>
              <a:pPr/>
              <a:t>1</a:t>
            </a:fld>
            <a:endParaRPr lang="en-US" altLang="en-US" smtClean="0"/>
          </a:p>
        </p:txBody>
      </p:sp>
    </p:spTree>
    <p:extLst>
      <p:ext uri="{BB962C8B-B14F-4D97-AF65-F5344CB8AC3E}">
        <p14:creationId xmlns:p14="http://schemas.microsoft.com/office/powerpoint/2010/main" val="233045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dirty="0" smtClean="0"/>
              <a:t>BMC’s</a:t>
            </a:r>
            <a:r>
              <a:rPr lang="en-US" altLang="en-US" baseline="0" dirty="0" smtClean="0"/>
              <a:t> commitment to URM physician recruitment has made us 2</a:t>
            </a:r>
            <a:r>
              <a:rPr lang="en-US" altLang="en-US" baseline="30000" dirty="0" smtClean="0"/>
              <a:t>nd</a:t>
            </a:r>
            <a:r>
              <a:rPr lang="en-US" altLang="en-US" baseline="0" dirty="0" smtClean="0"/>
              <a:t> on the list out of 11 major hospitals in Boston that hire and retain physicians of color. </a:t>
            </a:r>
            <a:endParaRPr lang="en-US" altLang="en-US" dirty="0" smtClean="0"/>
          </a:p>
          <a:p>
            <a:r>
              <a:rPr lang="en-US" altLang="en-US" dirty="0" smtClean="0"/>
              <a:t> </a:t>
            </a:r>
          </a:p>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7D1DF6-144E-49E1-8FE1-6F11B691641E}" type="slidenum">
              <a:rPr lang="en-US" altLang="en-US" smtClean="0"/>
              <a:pPr/>
              <a:t>10</a:t>
            </a:fld>
            <a:endParaRPr lang="en-US" altLang="en-US" smtClean="0"/>
          </a:p>
        </p:txBody>
      </p:sp>
    </p:spTree>
    <p:extLst>
      <p:ext uri="{BB962C8B-B14F-4D97-AF65-F5344CB8AC3E}">
        <p14:creationId xmlns:p14="http://schemas.microsoft.com/office/powerpoint/2010/main" val="29507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believe that the diversity of our employees, including our residents and fellows, should reflect the diversity of our patient population in many ways, including race and ethnicity. As an institution we are committed to creating a representative </a:t>
            </a:r>
            <a:r>
              <a:rPr lang="en-US" altLang="en-US" dirty="0" err="1" smtClean="0"/>
              <a:t>housestaff</a:t>
            </a:r>
            <a:r>
              <a:rPr lang="en-US" altLang="en-US" b="0" dirty="0" smtClean="0"/>
              <a:t>, </a:t>
            </a:r>
            <a:r>
              <a:rPr lang="en-US" altLang="en-US" b="0" dirty="0" smtClean="0">
                <a:solidFill>
                  <a:srgbClr val="FF0000"/>
                </a:solidFill>
              </a:rPr>
              <a:t>and </a:t>
            </a:r>
            <a:r>
              <a:rPr lang="en-US" altLang="en-US" b="1" dirty="0" smtClean="0">
                <a:solidFill>
                  <a:srgbClr val="FF0000"/>
                </a:solidFill>
              </a:rPr>
              <a:t>over the past five years the number of under-represented minority trainees has increased. We had a small drop-off for AY20,</a:t>
            </a:r>
            <a:r>
              <a:rPr lang="en-US" altLang="en-US" b="1" baseline="0" dirty="0" smtClean="0">
                <a:solidFill>
                  <a:srgbClr val="FF0000"/>
                </a:solidFill>
              </a:rPr>
              <a:t> but we are optimistic that we will see a return to our steady increase this coming year. These numbers are measured against the national benchmark just over 9%. We have made a commitment to ourselves that we will be at 20% in 2024.</a:t>
            </a:r>
            <a:endParaRPr lang="en-US" altLang="en-US" b="1" dirty="0" smtClean="0">
              <a:solidFill>
                <a:srgbClr val="FF0000"/>
              </a:solidFill>
            </a:endParaRPr>
          </a:p>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BB4149-18B7-4358-9BC5-32B20E33E76C}" type="slidenum">
              <a:rPr lang="en-US" altLang="en-US" smtClean="0"/>
              <a:pPr/>
              <a:t>11</a:t>
            </a:fld>
            <a:endParaRPr lang="en-US" altLang="en-US" smtClean="0"/>
          </a:p>
        </p:txBody>
      </p:sp>
    </p:spTree>
    <p:extLst>
      <p:ext uri="{BB962C8B-B14F-4D97-AF65-F5344CB8AC3E}">
        <p14:creationId xmlns:p14="http://schemas.microsoft.com/office/powerpoint/2010/main" val="105999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a:t>
            </a:r>
            <a:r>
              <a:rPr lang="en-US" altLang="en-US" baseline="0" dirty="0" smtClean="0"/>
              <a:t> is the breakdown of our overall total BMC URM residents by race.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7D1DF6-144E-49E1-8FE1-6F11B691641E}" type="slidenum">
              <a:rPr lang="en-US" altLang="en-US" smtClean="0"/>
              <a:pPr/>
              <a:t>12</a:t>
            </a:fld>
            <a:endParaRPr lang="en-US" altLang="en-US" smtClean="0"/>
          </a:p>
        </p:txBody>
      </p:sp>
    </p:spTree>
    <p:extLst>
      <p:ext uri="{BB962C8B-B14F-4D97-AF65-F5344CB8AC3E}">
        <p14:creationId xmlns:p14="http://schemas.microsoft.com/office/powerpoint/2010/main" val="205179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a:p>
            <a:r>
              <a:rPr lang="en-US" altLang="en-US" dirty="0" smtClean="0"/>
              <a:t>This is the breakdown of our total incoming PGY1</a:t>
            </a:r>
            <a:r>
              <a:rPr lang="en-US" altLang="en-US" baseline="0" dirty="0" smtClean="0"/>
              <a:t> trainees by race.</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7D1DF6-144E-49E1-8FE1-6F11B691641E}" type="slidenum">
              <a:rPr lang="en-US" altLang="en-US" smtClean="0"/>
              <a:pPr/>
              <a:t>13</a:t>
            </a:fld>
            <a:endParaRPr lang="en-US" altLang="en-US" smtClean="0"/>
          </a:p>
        </p:txBody>
      </p:sp>
    </p:spTree>
    <p:extLst>
      <p:ext uri="{BB962C8B-B14F-4D97-AF65-F5344CB8AC3E}">
        <p14:creationId xmlns:p14="http://schemas.microsoft.com/office/powerpoint/2010/main" val="2215794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On June 5</a:t>
            </a:r>
            <a:r>
              <a:rPr lang="en-US" baseline="30000" dirty="0"/>
              <a:t>th</a:t>
            </a:r>
            <a:r>
              <a:rPr lang="en-US" dirty="0"/>
              <a:t> this year (2020) at noon, the healthcare workers, from over 25 </a:t>
            </a:r>
            <a:r>
              <a:rPr lang="en-US" dirty="0" smtClean="0"/>
              <a:t>Massachusetts </a:t>
            </a:r>
            <a:r>
              <a:rPr lang="en-US" dirty="0"/>
              <a:t>facilities, united in a moment of silence. </a:t>
            </a:r>
            <a:r>
              <a:rPr lang="en-US" dirty="0" smtClean="0">
                <a:effectLst/>
              </a:rPr>
              <a:t>Healthcare workers at Boston Medical Center held an 8-minute 46-second moment of silence in memory of George Floyd and other members of the Black and brown community who have lost their lives to police violence. A very powerful picture that reminds me every</a:t>
            </a:r>
            <a:r>
              <a:rPr lang="en-US" baseline="0" dirty="0" smtClean="0">
                <a:effectLst/>
              </a:rPr>
              <a:t> time I see it </a:t>
            </a:r>
            <a:r>
              <a:rPr lang="en-US" dirty="0" smtClean="0">
                <a:effectLst/>
              </a:rPr>
              <a:t>that BMC is really</a:t>
            </a:r>
            <a:r>
              <a:rPr lang="en-US" baseline="0" dirty="0" smtClean="0">
                <a:effectLst/>
              </a:rPr>
              <a:t> one big </a:t>
            </a:r>
            <a:r>
              <a:rPr lang="en-US" dirty="0" smtClean="0">
                <a:effectLst/>
              </a:rPr>
              <a:t>family. </a:t>
            </a: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CED6FB-5579-4F9E-9E69-A1AF5DBAF610}" type="slidenum">
              <a:rPr lang="en-US" altLang="en-US" smtClean="0"/>
              <a:pPr/>
              <a:t>14</a:t>
            </a:fld>
            <a:endParaRPr lang="en-US" altLang="en-US" smtClean="0"/>
          </a:p>
        </p:txBody>
      </p:sp>
    </p:spTree>
    <p:extLst>
      <p:ext uri="{BB962C8B-B14F-4D97-AF65-F5344CB8AC3E}">
        <p14:creationId xmlns:p14="http://schemas.microsoft.com/office/powerpoint/2010/main" val="67382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dirty="0" smtClean="0"/>
              <a:t>Thank you Gen Surg.</a:t>
            </a:r>
          </a:p>
          <a:p>
            <a:pPr lvl="1"/>
            <a:r>
              <a:rPr lang="en-US" altLang="en-US" dirty="0" smtClean="0"/>
              <a:t>Amidst our innovations, our mission remains the same- to provide exceptional care, without exception.  As the largest safety-net hospital in New England, Boston Medical Center has a long-standing commitment to providing accessible, community-oriented health services to all in need regardless of their status or ability to pay.</a:t>
            </a:r>
          </a:p>
          <a:p>
            <a:r>
              <a:rPr lang="en-US" altLang="en-US" dirty="0" smtClean="0"/>
              <a:t> </a:t>
            </a:r>
          </a:p>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7D1DF6-144E-49E1-8FE1-6F11B691641E}" type="slidenum">
              <a:rPr lang="en-US" altLang="en-US" smtClean="0"/>
              <a:pPr/>
              <a:t>2</a:t>
            </a:fld>
            <a:endParaRPr lang="en-US" altLang="en-US" smtClean="0"/>
          </a:p>
        </p:txBody>
      </p:sp>
    </p:spTree>
    <p:extLst>
      <p:ext uri="{BB962C8B-B14F-4D97-AF65-F5344CB8AC3E}">
        <p14:creationId xmlns:p14="http://schemas.microsoft.com/office/powerpoint/2010/main" val="126909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baseline="0" dirty="0" smtClean="0"/>
              <a:t>Being a provider in Boston it is important that you know the population you serve. I want to start with the population of Mass and Boston broken down by race. 10% of the population of Mass lives in Boston. </a:t>
            </a:r>
          </a:p>
          <a:p>
            <a:pPr lvl="1"/>
            <a:r>
              <a:rPr lang="en-US" altLang="en-US" baseline="0" dirty="0" smtClean="0"/>
              <a:t>Of that 10%</a:t>
            </a:r>
          </a:p>
          <a:p>
            <a:pPr marL="644552" lvl="1" indent="-176679">
              <a:buFont typeface="Arial" panose="020B0604020202020204" pitchFamily="34" charset="0"/>
              <a:buChar char="•"/>
            </a:pPr>
            <a:r>
              <a:rPr lang="en-US" altLang="en-US" baseline="0" dirty="0" smtClean="0"/>
              <a:t>25.3% identify as Black/AA </a:t>
            </a:r>
          </a:p>
          <a:p>
            <a:pPr marL="644552" lvl="1" indent="-176679">
              <a:buFont typeface="Arial" panose="020B0604020202020204" pitchFamily="34" charset="0"/>
              <a:buChar char="•"/>
            </a:pPr>
            <a:r>
              <a:rPr lang="en-US" altLang="en-US" baseline="0" dirty="0" smtClean="0"/>
              <a:t>19.7% identify as Hispanic/</a:t>
            </a:r>
            <a:r>
              <a:rPr lang="en-US" altLang="en-US" baseline="0" dirty="0" err="1" smtClean="0"/>
              <a:t>Latinx</a:t>
            </a:r>
            <a:endParaRPr lang="en-US" altLang="en-US" baseline="0" dirty="0" smtClean="0"/>
          </a:p>
          <a:p>
            <a:pPr marL="644552" lvl="1" indent="-176679">
              <a:buFont typeface="Arial" panose="020B0604020202020204" pitchFamily="34" charset="0"/>
              <a:buChar char="•"/>
            </a:pPr>
            <a:r>
              <a:rPr lang="en-US" altLang="en-US" baseline="0" dirty="0" smtClean="0"/>
              <a:t>52.6% identify as White </a:t>
            </a:r>
          </a:p>
          <a:p>
            <a:pPr marL="644552" lvl="1" indent="-176679">
              <a:buFont typeface="Arial" panose="020B0604020202020204" pitchFamily="34" charset="0"/>
              <a:buChar char="•"/>
            </a:pPr>
            <a:r>
              <a:rPr lang="en-US" altLang="en-US" baseline="0" dirty="0" smtClean="0"/>
              <a:t>The AA and Hispanic population combined make up 45% of the population of Boston</a:t>
            </a:r>
          </a:p>
          <a:p>
            <a:pPr marL="467873" lvl="1"/>
            <a:endParaRPr lang="en-US" altLang="en-US" dirty="0" smtClean="0"/>
          </a:p>
          <a:p>
            <a:r>
              <a:rPr lang="en-US" altLang="en-US" dirty="0" smtClean="0"/>
              <a:t> </a:t>
            </a:r>
          </a:p>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7D1DF6-144E-49E1-8FE1-6F11B691641E}" type="slidenum">
              <a:rPr lang="en-US" altLang="en-US" smtClean="0">
                <a:solidFill>
                  <a:prstClr val="black"/>
                </a:solidFill>
              </a:rPr>
              <a:pPr/>
              <a:t>3</a:t>
            </a:fld>
            <a:endParaRPr lang="en-US" altLang="en-US" smtClean="0">
              <a:solidFill>
                <a:prstClr val="black"/>
              </a:solidFill>
            </a:endParaRPr>
          </a:p>
        </p:txBody>
      </p:sp>
    </p:spTree>
    <p:extLst>
      <p:ext uri="{BB962C8B-B14F-4D97-AF65-F5344CB8AC3E}">
        <p14:creationId xmlns:p14="http://schemas.microsoft.com/office/powerpoint/2010/main" val="215940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Knowing from</a:t>
            </a:r>
            <a:r>
              <a:rPr lang="en-US" altLang="en-US" baseline="0" dirty="0" smtClean="0"/>
              <a:t> the previous slide that</a:t>
            </a:r>
            <a:r>
              <a:rPr lang="en-US" altLang="en-US" dirty="0" smtClean="0"/>
              <a:t> 45% of the population of Boston</a:t>
            </a:r>
            <a:r>
              <a:rPr lang="en-US" altLang="en-US" baseline="0" dirty="0" smtClean="0"/>
              <a:t> is AA and </a:t>
            </a:r>
            <a:r>
              <a:rPr lang="en-US" altLang="en-US" baseline="0" dirty="0" err="1" smtClean="0"/>
              <a:t>Latinx</a:t>
            </a:r>
            <a:r>
              <a:rPr lang="en-US" altLang="en-US" baseline="0" dirty="0" smtClean="0"/>
              <a:t> , t</a:t>
            </a:r>
            <a:r>
              <a:rPr lang="en-US" altLang="en-US" dirty="0" smtClean="0"/>
              <a:t>he</a:t>
            </a:r>
            <a:r>
              <a:rPr lang="en-US" altLang="en-US" baseline="0" dirty="0" smtClean="0"/>
              <a:t> data on this slide confirms for us the negative effects of health disparities. AA and </a:t>
            </a:r>
            <a:r>
              <a:rPr lang="en-US" altLang="en-US" baseline="0" dirty="0" err="1" smtClean="0"/>
              <a:t>Latinx</a:t>
            </a:r>
            <a:r>
              <a:rPr lang="en-US" altLang="en-US" baseline="0" dirty="0" smtClean="0"/>
              <a:t> patients combined made up 70% of our ED visits compared to 19% of our white patients between 6/2019 – 5/2020.</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41D1AF-D98B-4744-943D-B4B21D63F794}" type="slidenum">
              <a:rPr lang="en-US" altLang="en-US" smtClean="0"/>
              <a:pPr/>
              <a:t>4</a:t>
            </a:fld>
            <a:endParaRPr lang="en-US" altLang="en-US" smtClean="0"/>
          </a:p>
        </p:txBody>
      </p:sp>
    </p:spTree>
    <p:extLst>
      <p:ext uri="{BB962C8B-B14F-4D97-AF65-F5344CB8AC3E}">
        <p14:creationId xmlns:p14="http://schemas.microsoft.com/office/powerpoint/2010/main" val="330968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patients reflect the diversity of Boston and the surrounding communities</a:t>
            </a:r>
            <a:r>
              <a:rPr lang="en-US" altLang="en-US" b="1" dirty="0" smtClean="0"/>
              <a:t>. The</a:t>
            </a:r>
            <a:r>
              <a:rPr lang="en-US" altLang="en-US" b="1" baseline="0" dirty="0" smtClean="0"/>
              <a:t> largest proportion of our patients represent communities that are traditionally underserved including communities of color, low income communities, immigrant and refugee communities, and communities where English is not the primary language. </a:t>
            </a:r>
            <a:endParaRPr lang="en-US" altLang="en-US" b="1"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41D1AF-D98B-4744-943D-B4B21D63F794}" type="slidenum">
              <a:rPr lang="en-US" altLang="en-US" smtClean="0"/>
              <a:pPr/>
              <a:t>5</a:t>
            </a:fld>
            <a:endParaRPr lang="en-US" altLang="en-US" smtClean="0"/>
          </a:p>
        </p:txBody>
      </p:sp>
    </p:spTree>
    <p:extLst>
      <p:ext uri="{BB962C8B-B14F-4D97-AF65-F5344CB8AC3E}">
        <p14:creationId xmlns:p14="http://schemas.microsoft.com/office/powerpoint/2010/main" val="85294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dirty="0" smtClean="0"/>
              <a:t>Our commitment to health equity means we strive for the highest possible standard of health for all of our patients, giving the greatest attention to those at greatest risk.  At</a:t>
            </a:r>
            <a:r>
              <a:rPr lang="en-US" altLang="en-US" baseline="0" dirty="0" smtClean="0"/>
              <a:t> BMC we </a:t>
            </a:r>
            <a:r>
              <a:rPr lang="en-US" altLang="en-US" dirty="0" smtClean="0"/>
              <a:t>aim to ultimately eliminate disparities in health by working to address the social conditions and systemic policies that sustain them. </a:t>
            </a:r>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86B609-1A3F-4003-A08D-28E7B1DECEF6}" type="slidenum">
              <a:rPr lang="en-US" altLang="en-US" smtClean="0"/>
              <a:pPr/>
              <a:t>6</a:t>
            </a:fld>
            <a:endParaRPr lang="en-US" altLang="en-US" smtClean="0"/>
          </a:p>
        </p:txBody>
      </p:sp>
    </p:spTree>
    <p:extLst>
      <p:ext uri="{BB962C8B-B14F-4D97-AF65-F5344CB8AC3E}">
        <p14:creationId xmlns:p14="http://schemas.microsoft.com/office/powerpoint/2010/main" val="353695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Given our commitment to health equity, Boston Medical Center provides a wide range of programs and services that extend beyond the traditional medical model to directly address the social determinants of health impacting our community. </a:t>
            </a:r>
            <a:r>
              <a:rPr lang="en-US" altLang="en-US" b="1" dirty="0" smtClean="0"/>
              <a:t>This is a snapshot</a:t>
            </a:r>
            <a:r>
              <a:rPr lang="en-US" altLang="en-US" b="1" baseline="0" dirty="0" smtClean="0"/>
              <a:t> of the many programs we have at BMC to support out patients.  Just to name a few…</a:t>
            </a:r>
          </a:p>
          <a:p>
            <a:pPr marL="171450" indent="-171450">
              <a:buFont typeface="Arial" panose="020B0604020202020204" pitchFamily="34" charset="0"/>
              <a:buChar char="•"/>
            </a:pPr>
            <a:r>
              <a:rPr lang="en-US" altLang="en-US" baseline="0" dirty="0" smtClean="0"/>
              <a:t>There is the </a:t>
            </a:r>
            <a:r>
              <a:rPr lang="en-US" altLang="en-US" baseline="0" dirty="0" err="1" smtClean="0"/>
              <a:t>Grayken</a:t>
            </a:r>
            <a:r>
              <a:rPr lang="en-US" altLang="en-US" baseline="0" dirty="0" smtClean="0"/>
              <a:t> Center for Addiction </a:t>
            </a:r>
          </a:p>
          <a:p>
            <a:pPr marL="171450" indent="-171450">
              <a:buFont typeface="Arial" panose="020B0604020202020204" pitchFamily="34" charset="0"/>
              <a:buChar char="•"/>
            </a:pPr>
            <a:r>
              <a:rPr lang="en-US" altLang="en-US" baseline="0" dirty="0" smtClean="0"/>
              <a:t>We have a wonderful team in our Patient Advocacy group </a:t>
            </a:r>
          </a:p>
          <a:p>
            <a:pPr marL="171450" indent="-171450">
              <a:buFont typeface="Arial" panose="020B0604020202020204" pitchFamily="34" charset="0"/>
              <a:buChar char="•"/>
            </a:pPr>
            <a:r>
              <a:rPr lang="en-US" altLang="en-US" baseline="0" dirty="0" smtClean="0"/>
              <a:t>and our Adolescent Center has a program called CATCH, their team provides gender affirming care for adolescents and their families. </a:t>
            </a: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4BA171-B14F-480E-871E-91DD62B04163}" type="slidenum">
              <a:rPr lang="en-US" altLang="en-US" smtClean="0"/>
              <a:pPr/>
              <a:t>7</a:t>
            </a:fld>
            <a:endParaRPr lang="en-US" altLang="en-US" smtClean="0"/>
          </a:p>
        </p:txBody>
      </p:sp>
    </p:spTree>
    <p:extLst>
      <p:ext uri="{BB962C8B-B14F-4D97-AF65-F5344CB8AC3E}">
        <p14:creationId xmlns:p14="http://schemas.microsoft.com/office/powerpoint/2010/main" val="317929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t>Our entire</a:t>
            </a:r>
            <a:r>
              <a:rPr lang="en-US" altLang="en-US" sz="1400" baseline="0" dirty="0" smtClean="0"/>
              <a:t> institution is committed to health equity. Our organization is investing in our communities. For example, BMC made an investment in affordable housing and businesses which employ people from the neighborhoods where our patients live. Our residents are leading change locally and across the organization. Two examples are… </a:t>
            </a:r>
          </a:p>
          <a:p>
            <a:pPr marL="171450" indent="-171450">
              <a:buFont typeface="Arial" panose="020B0604020202020204" pitchFamily="34" charset="0"/>
              <a:buChar char="•"/>
            </a:pPr>
            <a:r>
              <a:rPr lang="en-US" altLang="en-US" sz="1400" b="1" baseline="0" dirty="0" smtClean="0"/>
              <a:t>our general surgery department started a “Socially Responsible Surgery” group</a:t>
            </a:r>
            <a:r>
              <a:rPr lang="en-US" altLang="en-US" sz="1400" baseline="0" dirty="0" smtClean="0"/>
              <a:t>. Among other things the focus of this group is to i</a:t>
            </a:r>
            <a:r>
              <a:rPr lang="en-US" sz="1400" dirty="0" smtClean="0">
                <a:effectLst/>
              </a:rPr>
              <a:t>ntroduce future generations of surgeons to concepts of disparities in surgical care and provide surgeons with the tools to advocate for their patients and communities.</a:t>
            </a:r>
            <a:r>
              <a:rPr lang="en-US" altLang="en-US" sz="1400" baseline="0" dirty="0" smtClean="0"/>
              <a:t> </a:t>
            </a:r>
          </a:p>
          <a:p>
            <a:pPr marL="171450" indent="-171450">
              <a:buFont typeface="Arial" panose="020B0604020202020204" pitchFamily="34" charset="0"/>
              <a:buChar char="•"/>
            </a:pPr>
            <a:r>
              <a:rPr lang="en-US" altLang="en-US" sz="1400" b="1" baseline="0" dirty="0" smtClean="0"/>
              <a:t>and our EM residency developed the JEDI committee</a:t>
            </a:r>
            <a:r>
              <a:rPr lang="en-US" altLang="en-US" sz="1400" baseline="0" dirty="0" smtClean="0"/>
              <a:t>. This committee works with the programs leadership to improve recruitment of URM residents.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4BA171-B14F-480E-871E-91DD62B04163}" type="slidenum">
              <a:rPr lang="en-US" altLang="en-US" smtClean="0"/>
              <a:pPr/>
              <a:t>8</a:t>
            </a:fld>
            <a:endParaRPr lang="en-US" altLang="en-US" smtClean="0"/>
          </a:p>
        </p:txBody>
      </p:sp>
    </p:spTree>
    <p:extLst>
      <p:ext uri="{BB962C8B-B14F-4D97-AF65-F5344CB8AC3E}">
        <p14:creationId xmlns:p14="http://schemas.microsoft.com/office/powerpoint/2010/main" val="323665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t>Our entire</a:t>
            </a:r>
            <a:r>
              <a:rPr lang="en-US" altLang="en-US" sz="1400" baseline="0" dirty="0" smtClean="0"/>
              <a:t> institution is committed to health equity. Our organization is investing in our communities. For example, BMC made an investment in affordable housing and businesses which employ people from the neighborhoods where our patients live. Our residents are leading change locally and across the organization. Two examples are… </a:t>
            </a:r>
          </a:p>
          <a:p>
            <a:pPr marL="171450" indent="-171450">
              <a:buFont typeface="Arial" panose="020B0604020202020204" pitchFamily="34" charset="0"/>
              <a:buChar char="•"/>
            </a:pPr>
            <a:r>
              <a:rPr lang="en-US" altLang="en-US" sz="1400" b="1" baseline="0" dirty="0" smtClean="0"/>
              <a:t>our general surgery department started a “Socially Responsible Surgery” group</a:t>
            </a:r>
            <a:r>
              <a:rPr lang="en-US" altLang="en-US" sz="1400" baseline="0" dirty="0" smtClean="0"/>
              <a:t>. Among other things the focus of this group is to i</a:t>
            </a:r>
            <a:r>
              <a:rPr lang="en-US" sz="1400" dirty="0" smtClean="0">
                <a:effectLst/>
              </a:rPr>
              <a:t>ntroduce future generations of surgeons to concepts of disparities in surgical care and provide surgeons with the tools to advocate for their patients and communities.</a:t>
            </a:r>
            <a:r>
              <a:rPr lang="en-US" altLang="en-US" sz="1400" baseline="0" dirty="0" smtClean="0"/>
              <a:t> </a:t>
            </a:r>
          </a:p>
          <a:p>
            <a:pPr marL="171450" indent="-171450">
              <a:buFont typeface="Arial" panose="020B0604020202020204" pitchFamily="34" charset="0"/>
              <a:buChar char="•"/>
            </a:pPr>
            <a:r>
              <a:rPr lang="en-US" altLang="en-US" sz="1400" b="1" baseline="0" dirty="0" smtClean="0"/>
              <a:t>and our EM residency developed the JEDI committee</a:t>
            </a:r>
            <a:r>
              <a:rPr lang="en-US" altLang="en-US" sz="1400" baseline="0" dirty="0" smtClean="0"/>
              <a:t>. This committee works with the programs leadership to improve recruitment of URM residents.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4BA171-B14F-480E-871E-91DD62B04163}" type="slidenum">
              <a:rPr lang="en-US" altLang="en-US" smtClean="0"/>
              <a:pPr/>
              <a:t>9</a:t>
            </a:fld>
            <a:endParaRPr lang="en-US" altLang="en-US" smtClean="0"/>
          </a:p>
        </p:txBody>
      </p:sp>
    </p:spTree>
    <p:extLst>
      <p:ext uri="{BB962C8B-B14F-4D97-AF65-F5344CB8AC3E}">
        <p14:creationId xmlns:p14="http://schemas.microsoft.com/office/powerpoint/2010/main" val="910904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14"/>
              <a:ext cx="2772"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17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17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17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17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17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smtClean="0">
                  <a:solidFill>
                    <a:srgbClr val="000000"/>
                  </a:solidFill>
                  <a:cs typeface="Arial" panose="020B0604020202020204" pitchFamily="34" charset="0"/>
                </a:rPr>
                <a:t>CONFIDENTIAL AND PROPRIETARY</a:t>
              </a:r>
            </a:p>
            <a:p>
              <a:pPr>
                <a:defRPr/>
              </a:pPr>
              <a:r>
                <a:rPr lang="en-US" altLang="en-US" sz="800" smtClean="0">
                  <a:solidFill>
                    <a:srgbClr val="000000"/>
                  </a:solidFill>
                  <a:cs typeface="Arial" panose="020B0604020202020204" pitchFamily="34"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cs typeface="Arial" panose="020B0604020202020204" pitchFamily="34"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cs typeface="Arial" panose="020B0604020202020204" pitchFamily="34"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cs typeface="Arial" panose="020B0604020202020204" pitchFamily="34" charset="0"/>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44"/>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427227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6B2DEE2E-7D97-42F5-A43A-62CADA42F9C5}" type="slidenum">
              <a:rPr lang="en-US" altLang="en-US"/>
              <a:pPr>
                <a:defRPr/>
              </a:pPr>
              <a:t>‹#›</a:t>
            </a:fld>
            <a:r>
              <a:rPr lang="en-US" altLang="en-US"/>
              <a:t> </a:t>
            </a:r>
          </a:p>
        </p:txBody>
      </p:sp>
    </p:spTree>
    <p:extLst>
      <p:ext uri="{BB962C8B-B14F-4D97-AF65-F5344CB8AC3E}">
        <p14:creationId xmlns:p14="http://schemas.microsoft.com/office/powerpoint/2010/main" val="15966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454" y="268884"/>
            <a:ext cx="584775" cy="2968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68884"/>
            <a:ext cx="5705078" cy="2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0FBB6DBF-24C4-49CF-BD9F-E58BBB147ADF}" type="slidenum">
              <a:rPr lang="en-US" altLang="en-US"/>
              <a:pPr>
                <a:defRPr/>
              </a:pPr>
              <a:t>‹#›</a:t>
            </a:fld>
            <a:r>
              <a:rPr lang="en-US" altLang="en-US"/>
              <a:t> </a:t>
            </a:r>
          </a:p>
        </p:txBody>
      </p:sp>
    </p:spTree>
    <p:extLst>
      <p:ext uri="{BB962C8B-B14F-4D97-AF65-F5344CB8AC3E}">
        <p14:creationId xmlns:p14="http://schemas.microsoft.com/office/powerpoint/2010/main" val="180149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193" y="2716171"/>
            <a:ext cx="7773614" cy="2983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12" y="3885769"/>
            <a:ext cx="6399989" cy="1752564"/>
          </a:xfrm>
        </p:spPr>
        <p:txBody>
          <a:bodyPr/>
          <a:lstStyle>
            <a:lvl1pPr marL="0" indent="0" algn="ctr">
              <a:buNone/>
              <a:defRPr/>
            </a:lvl1pPr>
            <a:lvl2pPr marL="466181" indent="0" algn="ctr">
              <a:buNone/>
              <a:defRPr/>
            </a:lvl2pPr>
            <a:lvl3pPr marL="932369" indent="0" algn="ctr">
              <a:buNone/>
              <a:defRPr/>
            </a:lvl3pPr>
            <a:lvl4pPr marL="1398555" indent="0" algn="ctr">
              <a:buNone/>
              <a:defRPr/>
            </a:lvl4pPr>
            <a:lvl5pPr marL="1864738" indent="0" algn="ctr">
              <a:buNone/>
              <a:defRPr/>
            </a:lvl5pPr>
            <a:lvl6pPr marL="2330924" indent="0" algn="ctr">
              <a:buNone/>
              <a:defRPr/>
            </a:lvl6pPr>
            <a:lvl7pPr marL="2797106" indent="0" algn="ctr">
              <a:buNone/>
              <a:defRPr/>
            </a:lvl7pPr>
            <a:lvl8pPr marL="3263291" indent="0" algn="ctr">
              <a:buNone/>
              <a:defRPr/>
            </a:lvl8pPr>
            <a:lvl9pPr marL="3729478" indent="0" algn="ctr">
              <a:buNone/>
              <a:defRPr/>
            </a:lvl9pPr>
          </a:lstStyle>
          <a:p>
            <a:r>
              <a:rPr lang="en-US" smtClean="0"/>
              <a:t>Click to edit Master subtitle style</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7DFAAED8-D138-438F-9DE7-D61D9D7F814C}" type="slidenum">
              <a:rPr lang="en-US" altLang="en-US"/>
              <a:pPr>
                <a:defRPr/>
              </a:pPr>
              <a:t>‹#›</a:t>
            </a:fld>
            <a:r>
              <a:rPr lang="en-US" altLang="en-US"/>
              <a:t> </a:t>
            </a:r>
          </a:p>
        </p:txBody>
      </p:sp>
    </p:spTree>
    <p:extLst>
      <p:ext uri="{BB962C8B-B14F-4D97-AF65-F5344CB8AC3E}">
        <p14:creationId xmlns:p14="http://schemas.microsoft.com/office/powerpoint/2010/main" val="393184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6"/>
              <a:ext cx="3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400" smtClean="0">
                  <a:solidFill>
                    <a:srgbClr val="000000"/>
                  </a:solidFill>
                </a:rPr>
                <a:t>Document type</a:t>
              </a:r>
            </a:p>
          </p:txBody>
        </p:sp>
        <p:sp>
          <p:nvSpPr>
            <p:cNvPr id="6" name="McK Date" hidden="1"/>
            <p:cNvSpPr txBox="1">
              <a:spLocks noChangeArrowheads="1"/>
            </p:cNvSpPr>
            <p:nvPr userDrawn="1"/>
          </p:nvSpPr>
          <p:spPr bwMode="auto">
            <a:xfrm>
              <a:off x="1663" y="3275"/>
              <a:ext cx="310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400" smtClean="0">
                  <a:solidFill>
                    <a:srgbClr val="000000"/>
                  </a:solidFill>
                </a:rPr>
                <a:t>Date</a:t>
              </a:r>
            </a:p>
          </p:txBody>
        </p:sp>
        <p:sp>
          <p:nvSpPr>
            <p:cNvPr id="7" name="McK Disclaimer" hidden="1"/>
            <p:cNvSpPr>
              <a:spLocks noChangeArrowheads="1"/>
            </p:cNvSpPr>
            <p:nvPr userDrawn="1"/>
          </p:nvSpPr>
          <p:spPr bwMode="auto">
            <a:xfrm>
              <a:off x="1663" y="3714"/>
              <a:ext cx="277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191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191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191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191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smtClean="0">
                  <a:solidFill>
                    <a:srgbClr val="000000"/>
                  </a:solidFill>
                </a:rPr>
                <a:t>CONFIDENTIAL AND PROPRIETARY</a:t>
              </a:r>
            </a:p>
            <a:p>
              <a:pPr>
                <a:defRPr/>
              </a:pPr>
              <a:r>
                <a:rPr lang="en-US" altLang="en-US" sz="800" smtClean="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2693795" y="2176941"/>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100677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E37959EF-4BA4-4122-A72A-D1A36F5A18B7}" type="slidenum">
              <a:rPr lang="en-US" altLang="en-US"/>
              <a:pPr>
                <a:defRPr/>
              </a:pPr>
              <a:t>‹#›</a:t>
            </a:fld>
            <a:r>
              <a:rPr lang="en-US" altLang="en-US"/>
              <a:t> </a:t>
            </a:r>
          </a:p>
        </p:txBody>
      </p:sp>
    </p:spTree>
    <p:extLst>
      <p:ext uri="{BB962C8B-B14F-4D97-AF65-F5344CB8AC3E}">
        <p14:creationId xmlns:p14="http://schemas.microsoft.com/office/powerpoint/2010/main" val="312573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2" y="4407330"/>
            <a:ext cx="7771995" cy="1261884"/>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52" y="2907443"/>
            <a:ext cx="7771995" cy="1499884"/>
          </a:xfrm>
        </p:spPr>
        <p:txBody>
          <a:bodyPr anchor="b"/>
          <a:lstStyle>
            <a:lvl1pPr marL="0" indent="0">
              <a:buNone/>
              <a:defRPr sz="2000"/>
            </a:lvl1pPr>
            <a:lvl2pPr marL="466331" indent="0">
              <a:buNone/>
              <a:defRPr sz="1800"/>
            </a:lvl2pPr>
            <a:lvl3pPr marL="932665" indent="0">
              <a:buNone/>
              <a:defRPr sz="1600"/>
            </a:lvl3pPr>
            <a:lvl4pPr marL="1398999" indent="0">
              <a:buNone/>
              <a:defRPr sz="1400"/>
            </a:lvl4pPr>
            <a:lvl5pPr marL="1865332" indent="0">
              <a:buNone/>
              <a:defRPr sz="1400"/>
            </a:lvl5pPr>
            <a:lvl6pPr marL="2331665" indent="0">
              <a:buNone/>
              <a:defRPr sz="1400"/>
            </a:lvl6pPr>
            <a:lvl7pPr marL="2797996" indent="0">
              <a:buNone/>
              <a:defRPr sz="1400"/>
            </a:lvl7pPr>
            <a:lvl8pPr marL="3264329" indent="0">
              <a:buNone/>
              <a:defRPr sz="1400"/>
            </a:lvl8pPr>
            <a:lvl9pPr marL="3730663"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9CFB4397-26EC-46F0-9A90-AB2589370961}" type="slidenum">
              <a:rPr lang="en-US" altLang="en-US"/>
              <a:pPr>
                <a:defRPr/>
              </a:pPr>
              <a:t>‹#›</a:t>
            </a:fld>
            <a:r>
              <a:rPr lang="en-US" altLang="en-US"/>
              <a:t> </a:t>
            </a:r>
          </a:p>
        </p:txBody>
      </p:sp>
    </p:spTree>
    <p:extLst>
      <p:ext uri="{BB962C8B-B14F-4D97-AF65-F5344CB8AC3E}">
        <p14:creationId xmlns:p14="http://schemas.microsoft.com/office/powerpoint/2010/main" val="3198251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8"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4"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pPr>
              <a:defRPr/>
            </a:pPr>
            <a:fld id="{627B7078-189B-4939-A571-C9399AC66C44}" type="slidenum">
              <a:rPr lang="en-US" altLang="en-US"/>
              <a:pPr>
                <a:defRPr/>
              </a:pPr>
              <a:t>‹#›</a:t>
            </a:fld>
            <a:r>
              <a:rPr lang="en-US" altLang="en-US"/>
              <a:t> </a:t>
            </a:r>
          </a:p>
        </p:txBody>
      </p:sp>
    </p:spTree>
    <p:extLst>
      <p:ext uri="{BB962C8B-B14F-4D97-AF65-F5344CB8AC3E}">
        <p14:creationId xmlns:p14="http://schemas.microsoft.com/office/powerpoint/2010/main" val="867318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697153"/>
            <a:ext cx="8230410"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9" y="1535522"/>
            <a:ext cx="4039882" cy="639800"/>
          </a:xfrm>
        </p:spPr>
        <p:txBody>
          <a:bodyPr anchor="b"/>
          <a:lstStyle>
            <a:lvl1pPr marL="0" indent="0">
              <a:buNone/>
              <a:defRPr sz="2400" b="1"/>
            </a:lvl1pPr>
            <a:lvl2pPr marL="466331" indent="0">
              <a:buNone/>
              <a:defRPr sz="2000" b="1"/>
            </a:lvl2pPr>
            <a:lvl3pPr marL="932665" indent="0">
              <a:buNone/>
              <a:defRPr sz="1800" b="1"/>
            </a:lvl3pPr>
            <a:lvl4pPr marL="1398999" indent="0">
              <a:buNone/>
              <a:defRPr sz="1600" b="1"/>
            </a:lvl4pPr>
            <a:lvl5pPr marL="1865332" indent="0">
              <a:buNone/>
              <a:defRPr sz="1600" b="1"/>
            </a:lvl5pPr>
            <a:lvl6pPr marL="2331665" indent="0">
              <a:buNone/>
              <a:defRPr sz="1600" b="1"/>
            </a:lvl6pPr>
            <a:lvl7pPr marL="2797996" indent="0">
              <a:buNone/>
              <a:defRPr sz="1600" b="1"/>
            </a:lvl7pPr>
            <a:lvl8pPr marL="3264329" indent="0">
              <a:buNone/>
              <a:defRPr sz="1600" b="1"/>
            </a:lvl8pPr>
            <a:lvl9pPr marL="37306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9"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22"/>
            <a:ext cx="4041502" cy="639800"/>
          </a:xfrm>
        </p:spPr>
        <p:txBody>
          <a:bodyPr anchor="b"/>
          <a:lstStyle>
            <a:lvl1pPr marL="0" indent="0">
              <a:buNone/>
              <a:defRPr sz="2400" b="1"/>
            </a:lvl1pPr>
            <a:lvl2pPr marL="466331" indent="0">
              <a:buNone/>
              <a:defRPr sz="2000" b="1"/>
            </a:lvl2pPr>
            <a:lvl3pPr marL="932665" indent="0">
              <a:buNone/>
              <a:defRPr sz="1800" b="1"/>
            </a:lvl3pPr>
            <a:lvl4pPr marL="1398999" indent="0">
              <a:buNone/>
              <a:defRPr sz="1600" b="1"/>
            </a:lvl4pPr>
            <a:lvl5pPr marL="1865332" indent="0">
              <a:buNone/>
              <a:defRPr sz="1600" b="1"/>
            </a:lvl5pPr>
            <a:lvl6pPr marL="2331665" indent="0">
              <a:buNone/>
              <a:defRPr sz="1600" b="1"/>
            </a:lvl6pPr>
            <a:lvl7pPr marL="2797996" indent="0">
              <a:buNone/>
              <a:defRPr sz="1600" b="1"/>
            </a:lvl7pPr>
            <a:lvl8pPr marL="3264329" indent="0">
              <a:buNone/>
              <a:defRPr sz="1600" b="1"/>
            </a:lvl8pPr>
            <a:lvl9pPr marL="37306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pPr>
              <a:defRPr/>
            </a:pPr>
            <a:fld id="{FF999844-7C4B-4318-8411-448BF5384B02}" type="slidenum">
              <a:rPr lang="en-US" altLang="en-US"/>
              <a:pPr>
                <a:defRPr/>
              </a:pPr>
              <a:t>‹#›</a:t>
            </a:fld>
            <a:r>
              <a:rPr lang="en-US" altLang="en-US"/>
              <a:t> </a:t>
            </a:r>
          </a:p>
        </p:txBody>
      </p:sp>
    </p:spTree>
    <p:extLst>
      <p:ext uri="{BB962C8B-B14F-4D97-AF65-F5344CB8AC3E}">
        <p14:creationId xmlns:p14="http://schemas.microsoft.com/office/powerpoint/2010/main" val="1515624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pPr>
              <a:defRPr/>
            </a:pPr>
            <a:fld id="{270EC0B0-87D4-44F9-8B6E-24E995798C0B}" type="slidenum">
              <a:rPr lang="en-US" altLang="en-US"/>
              <a:pPr>
                <a:defRPr/>
              </a:pPr>
              <a:t>‹#›</a:t>
            </a:fld>
            <a:r>
              <a:rPr lang="en-US" altLang="en-US"/>
              <a:t> </a:t>
            </a:r>
          </a:p>
        </p:txBody>
      </p:sp>
    </p:spTree>
    <p:extLst>
      <p:ext uri="{BB962C8B-B14F-4D97-AF65-F5344CB8AC3E}">
        <p14:creationId xmlns:p14="http://schemas.microsoft.com/office/powerpoint/2010/main" val="105416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EDBD4136-11D0-4DA2-815F-7B38685AD077}" type="slidenum">
              <a:rPr lang="en-US" altLang="en-US"/>
              <a:pPr>
                <a:defRPr/>
              </a:pPr>
              <a:t>‹#›</a:t>
            </a:fld>
            <a:r>
              <a:rPr lang="en-US" altLang="en-US"/>
              <a:t> </a:t>
            </a:r>
          </a:p>
        </p:txBody>
      </p:sp>
    </p:spTree>
    <p:extLst>
      <p:ext uri="{BB962C8B-B14F-4D97-AF65-F5344CB8AC3E}">
        <p14:creationId xmlns:p14="http://schemas.microsoft.com/office/powerpoint/2010/main" val="352707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A466F70A-2799-48D5-9B77-EF9D15AB2897}" type="slidenum">
              <a:rPr lang="en-US" altLang="en-US"/>
              <a:pPr>
                <a:defRPr/>
              </a:pPr>
              <a:t>‹#›</a:t>
            </a:fld>
            <a:r>
              <a:rPr lang="en-US" altLang="en-US"/>
              <a:t> </a:t>
            </a:r>
          </a:p>
        </p:txBody>
      </p:sp>
    </p:spTree>
    <p:extLst>
      <p:ext uri="{BB962C8B-B14F-4D97-AF65-F5344CB8AC3E}">
        <p14:creationId xmlns:p14="http://schemas.microsoft.com/office/powerpoint/2010/main" val="366755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3"/>
            <a:ext cx="3008044"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41"/>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331" indent="0">
              <a:buNone/>
              <a:defRPr sz="1200"/>
            </a:lvl2pPr>
            <a:lvl3pPr marL="932665" indent="0">
              <a:buNone/>
              <a:defRPr sz="1000"/>
            </a:lvl3pPr>
            <a:lvl4pPr marL="1398999" indent="0">
              <a:buNone/>
              <a:defRPr sz="900"/>
            </a:lvl4pPr>
            <a:lvl5pPr marL="1865332" indent="0">
              <a:buNone/>
              <a:defRPr sz="900"/>
            </a:lvl5pPr>
            <a:lvl6pPr marL="2331665" indent="0">
              <a:buNone/>
              <a:defRPr sz="900"/>
            </a:lvl6pPr>
            <a:lvl7pPr marL="2797996" indent="0">
              <a:buNone/>
              <a:defRPr sz="900"/>
            </a:lvl7pPr>
            <a:lvl8pPr marL="3264329" indent="0">
              <a:buNone/>
              <a:defRPr sz="900"/>
            </a:lvl8pPr>
            <a:lvl9pPr marL="3730663"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767E9942-2099-4D2D-94F5-D63546B434CB}" type="slidenum">
              <a:rPr lang="en-US" altLang="en-US"/>
              <a:pPr>
                <a:defRPr/>
              </a:pPr>
              <a:t>‹#›</a:t>
            </a:fld>
            <a:r>
              <a:rPr lang="en-US" altLang="en-US"/>
              <a:t> </a:t>
            </a:r>
          </a:p>
        </p:txBody>
      </p:sp>
    </p:spTree>
    <p:extLst>
      <p:ext uri="{BB962C8B-B14F-4D97-AF65-F5344CB8AC3E}">
        <p14:creationId xmlns:p14="http://schemas.microsoft.com/office/powerpoint/2010/main" val="1041679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0"/>
            <a:ext cx="5486400"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331" indent="0">
              <a:buNone/>
              <a:defRPr sz="2900"/>
            </a:lvl2pPr>
            <a:lvl3pPr marL="932665" indent="0">
              <a:buNone/>
              <a:defRPr sz="2400"/>
            </a:lvl3pPr>
            <a:lvl4pPr marL="1398999" indent="0">
              <a:buNone/>
              <a:defRPr sz="2000"/>
            </a:lvl4pPr>
            <a:lvl5pPr marL="1865332" indent="0">
              <a:buNone/>
              <a:defRPr sz="2000"/>
            </a:lvl5pPr>
            <a:lvl6pPr marL="2331665" indent="0">
              <a:buNone/>
              <a:defRPr sz="2000"/>
            </a:lvl6pPr>
            <a:lvl7pPr marL="2797996" indent="0">
              <a:buNone/>
              <a:defRPr sz="2000"/>
            </a:lvl7pPr>
            <a:lvl8pPr marL="3264329" indent="0">
              <a:buNone/>
              <a:defRPr sz="2000"/>
            </a:lvl8pPr>
            <a:lvl9pPr marL="3730663"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331" indent="0">
              <a:buNone/>
              <a:defRPr sz="1200"/>
            </a:lvl2pPr>
            <a:lvl3pPr marL="932665" indent="0">
              <a:buNone/>
              <a:defRPr sz="1000"/>
            </a:lvl3pPr>
            <a:lvl4pPr marL="1398999" indent="0">
              <a:buNone/>
              <a:defRPr sz="900"/>
            </a:lvl4pPr>
            <a:lvl5pPr marL="1865332" indent="0">
              <a:buNone/>
              <a:defRPr sz="900"/>
            </a:lvl5pPr>
            <a:lvl6pPr marL="2331665" indent="0">
              <a:buNone/>
              <a:defRPr sz="900"/>
            </a:lvl6pPr>
            <a:lvl7pPr marL="2797996" indent="0">
              <a:buNone/>
              <a:defRPr sz="900"/>
            </a:lvl7pPr>
            <a:lvl8pPr marL="3264329" indent="0">
              <a:buNone/>
              <a:defRPr sz="900"/>
            </a:lvl8pPr>
            <a:lvl9pPr marL="3730663"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80CDD00C-A941-4597-9A53-EC052D32852B}" type="slidenum">
              <a:rPr lang="en-US" altLang="en-US"/>
              <a:pPr>
                <a:defRPr/>
              </a:pPr>
              <a:t>‹#›</a:t>
            </a:fld>
            <a:r>
              <a:rPr lang="en-US" altLang="en-US"/>
              <a:t> </a:t>
            </a:r>
          </a:p>
        </p:txBody>
      </p:sp>
    </p:spTree>
    <p:extLst>
      <p:ext uri="{BB962C8B-B14F-4D97-AF65-F5344CB8AC3E}">
        <p14:creationId xmlns:p14="http://schemas.microsoft.com/office/powerpoint/2010/main" val="177221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102E157D-C8D5-4AFD-88E3-24A575C8301A}" type="slidenum">
              <a:rPr lang="en-US" altLang="en-US"/>
              <a:pPr>
                <a:defRPr/>
              </a:pPr>
              <a:t>‹#›</a:t>
            </a:fld>
            <a:r>
              <a:rPr lang="en-US" altLang="en-US"/>
              <a:t> </a:t>
            </a:r>
          </a:p>
        </p:txBody>
      </p:sp>
    </p:spTree>
    <p:extLst>
      <p:ext uri="{BB962C8B-B14F-4D97-AF65-F5344CB8AC3E}">
        <p14:creationId xmlns:p14="http://schemas.microsoft.com/office/powerpoint/2010/main" val="2159959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451" y="268881"/>
            <a:ext cx="584775" cy="2968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68881"/>
            <a:ext cx="5705078" cy="2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FD7043C2-BBA2-4E79-9A64-04E8142035AB}" type="slidenum">
              <a:rPr lang="en-US" altLang="en-US"/>
              <a:pPr>
                <a:defRPr/>
              </a:pPr>
              <a:t>‹#›</a:t>
            </a:fld>
            <a:r>
              <a:rPr lang="en-US" altLang="en-US"/>
              <a:t> </a:t>
            </a:r>
          </a:p>
        </p:txBody>
      </p:sp>
    </p:spTree>
    <p:extLst>
      <p:ext uri="{BB962C8B-B14F-4D97-AF65-F5344CB8AC3E}">
        <p14:creationId xmlns:p14="http://schemas.microsoft.com/office/powerpoint/2010/main" val="418173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8"/>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defRPr/>
              </a:pPr>
              <a:r>
                <a:rPr lang="en-US" sz="1400" smtClean="0">
                  <a:solidFill>
                    <a:srgbClr val="000000"/>
                  </a:solidFill>
                </a:rPr>
                <a:t>Document type</a:t>
              </a:r>
            </a:p>
          </p:txBody>
        </p:sp>
        <p:sp>
          <p:nvSpPr>
            <p:cNvPr id="6" name="McK Date" hidden="1"/>
            <p:cNvSpPr txBox="1">
              <a:spLocks noChangeArrowheads="1"/>
            </p:cNvSpPr>
            <p:nvPr userDrawn="1"/>
          </p:nvSpPr>
          <p:spPr bwMode="auto">
            <a:xfrm>
              <a:off x="1663" y="3275"/>
              <a:ext cx="310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defRPr/>
              </a:pPr>
              <a:r>
                <a:rPr lang="en-US" sz="1400" smtClean="0">
                  <a:solidFill>
                    <a:srgbClr val="000000"/>
                  </a:solidFill>
                </a:rPr>
                <a:t>Date</a:t>
              </a:r>
            </a:p>
          </p:txBody>
        </p:sp>
        <p:sp>
          <p:nvSpPr>
            <p:cNvPr id="7" name="McK Disclaimer" hidden="1"/>
            <p:cNvSpPr>
              <a:spLocks noChangeArrowheads="1"/>
            </p:cNvSpPr>
            <p:nvPr userDrawn="1"/>
          </p:nvSpPr>
          <p:spPr bwMode="auto">
            <a:xfrm>
              <a:off x="1663" y="3714"/>
              <a:ext cx="2772"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207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smtClean="0">
                  <a:solidFill>
                    <a:srgbClr val="000000"/>
                  </a:solidFill>
                </a:rPr>
                <a:t>CONFIDENTIAL AND PROPRIETARY</a:t>
              </a:r>
            </a:p>
            <a:p>
              <a:pPr>
                <a:defRPr/>
              </a:pPr>
              <a:r>
                <a:rPr lang="en-US" altLang="en-US" sz="800" smtClean="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38"/>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3945699"/>
            <a:ext cx="5036084" cy="217046"/>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1854134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D5AA2322-73D3-4E7D-89F9-DCAD84501223}" type="slidenum">
              <a:rPr lang="en-US" altLang="en-US"/>
              <a:pPr>
                <a:defRPr/>
              </a:pPr>
              <a:t>‹#›</a:t>
            </a:fld>
            <a:r>
              <a:rPr lang="en-US" altLang="en-US"/>
              <a:t> </a:t>
            </a:r>
          </a:p>
        </p:txBody>
      </p:sp>
    </p:spTree>
    <p:extLst>
      <p:ext uri="{BB962C8B-B14F-4D97-AF65-F5344CB8AC3E}">
        <p14:creationId xmlns:p14="http://schemas.microsoft.com/office/powerpoint/2010/main" val="1190738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61884"/>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43341203-98D2-4C9F-B6FA-33506E0BF2DA}" type="slidenum">
              <a:rPr lang="en-US" altLang="en-US"/>
              <a:pPr>
                <a:defRPr/>
              </a:pPr>
              <a:t>‹#›</a:t>
            </a:fld>
            <a:r>
              <a:rPr lang="en-US" altLang="en-US"/>
              <a:t> </a:t>
            </a:r>
          </a:p>
        </p:txBody>
      </p:sp>
    </p:spTree>
    <p:extLst>
      <p:ext uri="{BB962C8B-B14F-4D97-AF65-F5344CB8AC3E}">
        <p14:creationId xmlns:p14="http://schemas.microsoft.com/office/powerpoint/2010/main" val="1036430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5"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pPr>
              <a:defRPr/>
            </a:pPr>
            <a:fld id="{7E43D478-B9FF-487F-B858-9DF80FE4B278}" type="slidenum">
              <a:rPr lang="en-US" altLang="en-US"/>
              <a:pPr>
                <a:defRPr/>
              </a:pPr>
              <a:t>‹#›</a:t>
            </a:fld>
            <a:r>
              <a:rPr lang="en-US" altLang="en-US"/>
              <a:t> </a:t>
            </a:r>
          </a:p>
        </p:txBody>
      </p:sp>
    </p:spTree>
    <p:extLst>
      <p:ext uri="{BB962C8B-B14F-4D97-AF65-F5344CB8AC3E}">
        <p14:creationId xmlns:p14="http://schemas.microsoft.com/office/powerpoint/2010/main" val="293738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700122"/>
            <a:ext cx="8230410" cy="2923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pPr>
              <a:defRPr/>
            </a:pPr>
            <a:fld id="{7DFDBF41-C4C8-4FF7-B27E-1C93D06A8276}" type="slidenum">
              <a:rPr lang="en-US" altLang="en-US"/>
              <a:pPr>
                <a:defRPr/>
              </a:pPr>
              <a:t>‹#›</a:t>
            </a:fld>
            <a:r>
              <a:rPr lang="en-US" altLang="en-US"/>
              <a:t> </a:t>
            </a:r>
          </a:p>
        </p:txBody>
      </p:sp>
    </p:spTree>
    <p:extLst>
      <p:ext uri="{BB962C8B-B14F-4D97-AF65-F5344CB8AC3E}">
        <p14:creationId xmlns:p14="http://schemas.microsoft.com/office/powerpoint/2010/main" val="64656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pPr>
              <a:defRPr/>
            </a:pPr>
            <a:fld id="{E78268F9-E194-426F-9181-4EEEE629624A}" type="slidenum">
              <a:rPr lang="en-US" altLang="en-US"/>
              <a:pPr>
                <a:defRPr/>
              </a:pPr>
              <a:t>‹#›</a:t>
            </a:fld>
            <a:r>
              <a:rPr lang="en-US" altLang="en-US"/>
              <a:t> </a:t>
            </a:r>
          </a:p>
        </p:txBody>
      </p:sp>
    </p:spTree>
    <p:extLst>
      <p:ext uri="{BB962C8B-B14F-4D97-AF65-F5344CB8AC3E}">
        <p14:creationId xmlns:p14="http://schemas.microsoft.com/office/powerpoint/2010/main" val="115563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5" y="4407333"/>
            <a:ext cx="7771995" cy="1261884"/>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55" y="2907443"/>
            <a:ext cx="7771995" cy="1499884"/>
          </a:xfrm>
        </p:spPr>
        <p:txBody>
          <a:bodyPr anchor="b"/>
          <a:lstStyle>
            <a:lvl1pPr marL="0" indent="0">
              <a:buNone/>
              <a:defRPr sz="2000"/>
            </a:lvl1pPr>
            <a:lvl2pPr marL="466181" indent="0">
              <a:buNone/>
              <a:defRPr sz="1800"/>
            </a:lvl2pPr>
            <a:lvl3pPr marL="932369" indent="0">
              <a:buNone/>
              <a:defRPr sz="1600"/>
            </a:lvl3pPr>
            <a:lvl4pPr marL="1398555" indent="0">
              <a:buNone/>
              <a:defRPr sz="1400"/>
            </a:lvl4pPr>
            <a:lvl5pPr marL="1864738" indent="0">
              <a:buNone/>
              <a:defRPr sz="1400"/>
            </a:lvl5pPr>
            <a:lvl6pPr marL="2330924" indent="0">
              <a:buNone/>
              <a:defRPr sz="1400"/>
            </a:lvl6pPr>
            <a:lvl7pPr marL="2797106" indent="0">
              <a:buNone/>
              <a:defRPr sz="1400"/>
            </a:lvl7pPr>
            <a:lvl8pPr marL="3263291" indent="0">
              <a:buNone/>
              <a:defRPr sz="1400"/>
            </a:lvl8pPr>
            <a:lvl9pPr marL="3729478"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1594325C-DC18-4556-BC5A-4A83C8F771FC}" type="slidenum">
              <a:rPr lang="en-US" altLang="en-US"/>
              <a:pPr>
                <a:defRPr/>
              </a:pPr>
              <a:t>‹#›</a:t>
            </a:fld>
            <a:r>
              <a:rPr lang="en-US" altLang="en-US"/>
              <a:t> </a:t>
            </a:r>
          </a:p>
        </p:txBody>
      </p:sp>
    </p:spTree>
    <p:extLst>
      <p:ext uri="{BB962C8B-B14F-4D97-AF65-F5344CB8AC3E}">
        <p14:creationId xmlns:p14="http://schemas.microsoft.com/office/powerpoint/2010/main" val="23590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F5C9D107-C531-496B-B646-C025DC25B44D}" type="slidenum">
              <a:rPr lang="en-US" altLang="en-US"/>
              <a:pPr>
                <a:defRPr/>
              </a:pPr>
              <a:t>‹#›</a:t>
            </a:fld>
            <a:r>
              <a:rPr lang="en-US" altLang="en-US"/>
              <a:t> </a:t>
            </a:r>
          </a:p>
        </p:txBody>
      </p:sp>
    </p:spTree>
    <p:extLst>
      <p:ext uri="{BB962C8B-B14F-4D97-AF65-F5344CB8AC3E}">
        <p14:creationId xmlns:p14="http://schemas.microsoft.com/office/powerpoint/2010/main" val="338750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19542"/>
            <a:ext cx="3008044"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0CA2F17C-B7E2-4EEA-B58B-05958825C75A}" type="slidenum">
              <a:rPr lang="en-US" altLang="en-US"/>
              <a:pPr>
                <a:defRPr/>
              </a:pPr>
              <a:t>‹#›</a:t>
            </a:fld>
            <a:r>
              <a:rPr lang="en-US" altLang="en-US"/>
              <a:t> </a:t>
            </a:r>
          </a:p>
        </p:txBody>
      </p:sp>
    </p:spTree>
    <p:extLst>
      <p:ext uri="{BB962C8B-B14F-4D97-AF65-F5344CB8AC3E}">
        <p14:creationId xmlns:p14="http://schemas.microsoft.com/office/powerpoint/2010/main" val="690466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60058"/>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B4C9E260-37E3-45B8-B43B-C7A82F875C3A}" type="slidenum">
              <a:rPr lang="en-US" altLang="en-US"/>
              <a:pPr>
                <a:defRPr/>
              </a:pPr>
              <a:t>‹#›</a:t>
            </a:fld>
            <a:r>
              <a:rPr lang="en-US" altLang="en-US"/>
              <a:t> </a:t>
            </a:r>
          </a:p>
        </p:txBody>
      </p:sp>
    </p:spTree>
    <p:extLst>
      <p:ext uri="{BB962C8B-B14F-4D97-AF65-F5344CB8AC3E}">
        <p14:creationId xmlns:p14="http://schemas.microsoft.com/office/powerpoint/2010/main" val="3505630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B8ADC6F3-755F-48E8-8E68-EFBB9186632C}" type="slidenum">
              <a:rPr lang="en-US" altLang="en-US"/>
              <a:pPr>
                <a:defRPr/>
              </a:pPr>
              <a:t>‹#›</a:t>
            </a:fld>
            <a:r>
              <a:rPr lang="en-US" altLang="en-US"/>
              <a:t> </a:t>
            </a:r>
          </a:p>
        </p:txBody>
      </p:sp>
    </p:spTree>
    <p:extLst>
      <p:ext uri="{BB962C8B-B14F-4D97-AF65-F5344CB8AC3E}">
        <p14:creationId xmlns:p14="http://schemas.microsoft.com/office/powerpoint/2010/main" val="151863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448" y="268878"/>
            <a:ext cx="584775" cy="2968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68878"/>
            <a:ext cx="5705078" cy="2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15834D60-F833-416C-BDA6-4DB280BA087E}" type="slidenum">
              <a:rPr lang="en-US" altLang="en-US"/>
              <a:pPr>
                <a:defRPr/>
              </a:pPr>
              <a:t>‹#›</a:t>
            </a:fld>
            <a:r>
              <a:rPr lang="en-US" altLang="en-US"/>
              <a:t> </a:t>
            </a:r>
          </a:p>
        </p:txBody>
      </p:sp>
    </p:spTree>
    <p:extLst>
      <p:ext uri="{BB962C8B-B14F-4D97-AF65-F5344CB8AC3E}">
        <p14:creationId xmlns:p14="http://schemas.microsoft.com/office/powerpoint/2010/main" val="102076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1"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7"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pPr>
              <a:defRPr/>
            </a:pPr>
            <a:fld id="{CC162B1C-EBA9-4625-8045-AD179E1B7B89}" type="slidenum">
              <a:rPr lang="en-US" altLang="en-US"/>
              <a:pPr>
                <a:defRPr/>
              </a:pPr>
              <a:t>‹#›</a:t>
            </a:fld>
            <a:r>
              <a:rPr lang="en-US" altLang="en-US"/>
              <a:t> </a:t>
            </a:r>
          </a:p>
        </p:txBody>
      </p:sp>
    </p:spTree>
    <p:extLst>
      <p:ext uri="{BB962C8B-B14F-4D97-AF65-F5344CB8AC3E}">
        <p14:creationId xmlns:p14="http://schemas.microsoft.com/office/powerpoint/2010/main" val="2386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697153"/>
            <a:ext cx="8230410"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pPr>
              <a:defRPr/>
            </a:pPr>
            <a:fld id="{E1DEC63C-2412-455B-BCE0-A5C9AFFAAD24}" type="slidenum">
              <a:rPr lang="en-US" altLang="en-US"/>
              <a:pPr>
                <a:defRPr/>
              </a:pPr>
              <a:t>‹#›</a:t>
            </a:fld>
            <a:r>
              <a:rPr lang="en-US" altLang="en-US"/>
              <a:t> </a:t>
            </a:r>
          </a:p>
        </p:txBody>
      </p:sp>
    </p:spTree>
    <p:extLst>
      <p:ext uri="{BB962C8B-B14F-4D97-AF65-F5344CB8AC3E}">
        <p14:creationId xmlns:p14="http://schemas.microsoft.com/office/powerpoint/2010/main" val="304149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pPr>
              <a:defRPr/>
            </a:pPr>
            <a:fld id="{954DDF30-9373-4F66-A9DD-26A87BCD92DD}" type="slidenum">
              <a:rPr lang="en-US" altLang="en-US"/>
              <a:pPr>
                <a:defRPr/>
              </a:pPr>
              <a:t>‹#›</a:t>
            </a:fld>
            <a:r>
              <a:rPr lang="en-US" altLang="en-US"/>
              <a:t> </a:t>
            </a:r>
          </a:p>
        </p:txBody>
      </p:sp>
    </p:spTree>
    <p:extLst>
      <p:ext uri="{BB962C8B-B14F-4D97-AF65-F5344CB8AC3E}">
        <p14:creationId xmlns:p14="http://schemas.microsoft.com/office/powerpoint/2010/main" val="405139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EA546E1C-B0B3-407B-868A-9B776D23D981}" type="slidenum">
              <a:rPr lang="en-US" altLang="en-US"/>
              <a:pPr>
                <a:defRPr/>
              </a:pPr>
              <a:t>‹#›</a:t>
            </a:fld>
            <a:r>
              <a:rPr lang="en-US" altLang="en-US"/>
              <a:t> </a:t>
            </a:r>
          </a:p>
        </p:txBody>
      </p:sp>
    </p:spTree>
    <p:extLst>
      <p:ext uri="{BB962C8B-B14F-4D97-AF65-F5344CB8AC3E}">
        <p14:creationId xmlns:p14="http://schemas.microsoft.com/office/powerpoint/2010/main" val="63598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6"/>
            <a:ext cx="3008044"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2AD74A40-79DE-488A-BD2F-692C8E7B261A}" type="slidenum">
              <a:rPr lang="en-US" altLang="en-US"/>
              <a:pPr>
                <a:defRPr/>
              </a:pPr>
              <a:t>‹#›</a:t>
            </a:fld>
            <a:r>
              <a:rPr lang="en-US" altLang="en-US"/>
              <a:t> </a:t>
            </a:r>
          </a:p>
        </p:txBody>
      </p:sp>
    </p:spTree>
    <p:extLst>
      <p:ext uri="{BB962C8B-B14F-4D97-AF65-F5344CB8AC3E}">
        <p14:creationId xmlns:p14="http://schemas.microsoft.com/office/powerpoint/2010/main" val="241886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38E20098-21BC-4F94-A131-64ECFAC358FE}" type="slidenum">
              <a:rPr lang="en-US" altLang="en-US"/>
              <a:pPr>
                <a:defRPr/>
              </a:pPr>
              <a:t>‹#›</a:t>
            </a:fld>
            <a:r>
              <a:rPr lang="en-US" altLang="en-US"/>
              <a:t> </a:t>
            </a:r>
          </a:p>
        </p:txBody>
      </p:sp>
    </p:spTree>
    <p:extLst>
      <p:ext uri="{BB962C8B-B14F-4D97-AF65-F5344CB8AC3E}">
        <p14:creationId xmlns:p14="http://schemas.microsoft.com/office/powerpoint/2010/main" val="179005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lideBottomBar"/>
          <p:cNvSpPr>
            <a:spLocks noChangeArrowheads="1"/>
          </p:cNvSpPr>
          <p:nvPr/>
        </p:nvSpPr>
        <p:spPr bwMode="auto">
          <a:xfrm>
            <a:off x="2081213" y="6351588"/>
            <a:ext cx="7062787" cy="508000"/>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36" tIns="46619" rIns="93236" bIns="46619"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smtClean="0">
              <a:solidFill>
                <a:srgbClr val="000000"/>
              </a:solidFill>
              <a:cs typeface="Arial" panose="020B0604020202020204" pitchFamily="34" charset="0"/>
            </a:endParaRPr>
          </a:p>
        </p:txBody>
      </p:sp>
      <p:sp>
        <p:nvSpPr>
          <p:cNvPr id="1027" name="McK 2. Slide Title"/>
          <p:cNvSpPr>
            <a:spLocks noGrp="1" noChangeArrowheads="1"/>
          </p:cNvSpPr>
          <p:nvPr>
            <p:ph type="title"/>
          </p:nvPr>
        </p:nvSpPr>
        <p:spPr bwMode="auto">
          <a:xfrm>
            <a:off x="122238" y="266700"/>
            <a:ext cx="78136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1028" name="McK 1. On-page tracker" hidden="1"/>
          <p:cNvSpPr>
            <a:spLocks noChangeArrowheads="1"/>
          </p:cNvSpPr>
          <p:nvPr/>
        </p:nvSpPr>
        <p:spPr bwMode="auto">
          <a:xfrm>
            <a:off x="122238" y="26988"/>
            <a:ext cx="8763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smtClean="0">
                <a:solidFill>
                  <a:srgbClr val="808080"/>
                </a:solidFill>
                <a:cs typeface="Arial" panose="020B0604020202020204" pitchFamily="34" charset="0"/>
              </a:rPr>
              <a:t>TRACKER</a:t>
            </a:r>
          </a:p>
        </p:txBody>
      </p:sp>
      <p:sp>
        <p:nvSpPr>
          <p:cNvPr id="1032" name="McK 3. Unit of measure" hidden="1"/>
          <p:cNvSpPr txBox="1">
            <a:spLocks noChangeArrowheads="1"/>
          </p:cNvSpPr>
          <p:nvPr/>
        </p:nvSpPr>
        <p:spPr bwMode="auto">
          <a:xfrm>
            <a:off x="122238" y="542925"/>
            <a:ext cx="37290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400">
                <a:solidFill>
                  <a:srgbClr val="808080"/>
                </a:solidFill>
                <a:ea typeface="+mn-ea"/>
                <a:cs typeface="Arial" charset="0"/>
              </a:rPr>
              <a:t>Unit of measure</a:t>
            </a:r>
          </a:p>
        </p:txBody>
      </p:sp>
      <p:grpSp>
        <p:nvGrpSpPr>
          <p:cNvPr id="1030" name="McK Slide Elements"/>
          <p:cNvGrpSpPr>
            <a:grpSpLocks/>
          </p:cNvGrpSpPr>
          <p:nvPr/>
        </p:nvGrpSpPr>
        <p:grpSpPr bwMode="auto">
          <a:xfrm>
            <a:off x="122238" y="6202363"/>
            <a:ext cx="8721725" cy="519112"/>
            <a:chOff x="75" y="3829"/>
            <a:chExt cx="5385" cy="321"/>
          </a:xfrm>
        </p:grpSpPr>
        <p:sp>
          <p:nvSpPr>
            <p:cNvPr id="1151" name="McK 4. Footnote" hidden="1"/>
            <p:cNvSpPr txBox="1">
              <a:spLocks noChangeArrowheads="1"/>
            </p:cNvSpPr>
            <p:nvPr userDrawn="1"/>
          </p:nvSpPr>
          <p:spPr bwMode="auto">
            <a:xfrm>
              <a:off x="75" y="3829"/>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a:solidFill>
                    <a:srgbClr val="000000"/>
                  </a:solidFill>
                  <a:ea typeface="+mn-ea"/>
                  <a:cs typeface="Arial" charset="0"/>
                </a:rPr>
                <a:t>1 Footnote</a:t>
              </a:r>
            </a:p>
          </p:txBody>
        </p:sp>
        <p:sp>
          <p:nvSpPr>
            <p:cNvPr id="1041" name="McK 5. Source" hidden="1"/>
            <p:cNvSpPr>
              <a:spLocks noChangeArrowheads="1"/>
            </p:cNvSpPr>
            <p:nvPr userDrawn="1"/>
          </p:nvSpPr>
          <p:spPr bwMode="auto">
            <a:xfrm>
              <a:off x="75" y="4053"/>
              <a:ext cx="4323"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17538" indent="-617538"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smtClean="0">
                  <a:solidFill>
                    <a:srgbClr val="000000"/>
                  </a:solidFill>
                  <a:cs typeface="Arial" panose="020B0604020202020204" pitchFamily="34" charset="0"/>
                </a:rPr>
                <a:t>SOURCE: Source</a:t>
              </a:r>
            </a:p>
          </p:txBody>
        </p:sp>
      </p:grpSp>
      <p:grpSp>
        <p:nvGrpSpPr>
          <p:cNvPr id="1031" name="ACET" hidden="1"/>
          <p:cNvGrpSpPr>
            <a:grpSpLocks/>
          </p:cNvGrpSpPr>
          <p:nvPr/>
        </p:nvGrpSpPr>
        <p:grpSpPr bwMode="auto">
          <a:xfrm>
            <a:off x="1482725" y="1149350"/>
            <a:ext cx="4349750" cy="519113"/>
            <a:chOff x="915" y="710"/>
            <a:chExt cx="2686" cy="320"/>
          </a:xfrm>
        </p:grpSpPr>
        <p:cxnSp>
          <p:nvCxnSpPr>
            <p:cNvPr id="1038" name="AutoShape 249" hidden="1"/>
            <p:cNvCxnSpPr>
              <a:cxnSpLocks noChangeShapeType="1"/>
              <a:stCxn id="1039" idx="4"/>
              <a:endCxn id="1039"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9"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solidFill>
                    <a:srgbClr val="000000"/>
                  </a:solidFill>
                  <a:cs typeface="Arial" panose="020B0604020202020204" pitchFamily="34" charset="0"/>
                </a:rPr>
                <a:t>Title</a:t>
              </a:r>
            </a:p>
            <a:p>
              <a:pPr eaLnBrk="1" hangingPunct="1">
                <a:defRPr/>
              </a:pPr>
              <a:r>
                <a:rPr lang="en-US" altLang="en-US" sz="1600" smtClean="0">
                  <a:solidFill>
                    <a:srgbClr val="808080"/>
                  </a:solidFill>
                  <a:cs typeface="Arial" panose="020B0604020202020204" pitchFamily="34" charset="0"/>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eaLnBrk="1" hangingPunct="1">
              <a:defRPr sz="1000">
                <a:solidFill>
                  <a:srgbClr val="000000"/>
                </a:solidFill>
              </a:defRPr>
            </a:lvl1pPr>
          </a:lstStyle>
          <a:p>
            <a:pPr>
              <a:defRPr/>
            </a:pPr>
            <a:fld id="{EF470781-02B6-4985-8504-7AB5B64E1EA9}" type="slidenum">
              <a:rPr lang="en-US" altLang="en-US"/>
              <a:pPr>
                <a:defRPr/>
              </a:pPr>
              <a:t>‹#›</a:t>
            </a:fld>
            <a:r>
              <a:rPr lang="en-US" altLang="en-US"/>
              <a:t> </a:t>
            </a:r>
          </a:p>
        </p:txBody>
      </p:sp>
      <p:sp>
        <p:nvSpPr>
          <p:cNvPr id="1033" name="Rectangle 286"/>
          <p:cNvSpPr>
            <a:spLocks noGrp="1" noChangeArrowheads="1"/>
          </p:cNvSpPr>
          <p:nvPr>
            <p:ph type="body" idx="1"/>
          </p:nvPr>
        </p:nvSpPr>
        <p:spPr bwMode="auto">
          <a:xfrm>
            <a:off x="1482725" y="1990725"/>
            <a:ext cx="438943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doc id"/>
          <p:cNvSpPr>
            <a:spLocks noChangeArrowheads="1"/>
          </p:cNvSpPr>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96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96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96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96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96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800" smtClean="0">
              <a:solidFill>
                <a:srgbClr val="000000"/>
              </a:solidFill>
              <a:cs typeface="Arial" panose="020B0604020202020204" pitchFamily="34" charset="0"/>
            </a:endParaRPr>
          </a:p>
        </p:txBody>
      </p:sp>
      <p:pic>
        <p:nvPicPr>
          <p:cNvPr id="103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5913" y="0"/>
            <a:ext cx="1212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13" y="635158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7"/>
          <p:cNvSpPr>
            <a:spLocks noChangeArrowheads="1"/>
          </p:cNvSpPr>
          <p:nvPr/>
        </p:nvSpPr>
        <p:spPr bwMode="auto">
          <a:xfrm>
            <a:off x="0" y="838200"/>
            <a:ext cx="9148763" cy="76200"/>
          </a:xfrm>
          <a:prstGeom prst="rect">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372" tIns="45686" rIns="91372" bIns="45686"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800"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Lst>
  <p:hf hdr="0" ftr="0" dt="0"/>
  <p:txStyles>
    <p:titleStyle>
      <a:lvl1pPr algn="l" defTabSz="909638" rtl="0" eaLnBrk="0" fontAlgn="base" hangingPunct="0">
        <a:spcBef>
          <a:spcPct val="0"/>
        </a:spcBef>
        <a:spcAft>
          <a:spcPct val="0"/>
        </a:spcAft>
        <a:defRPr sz="1900" b="1">
          <a:solidFill>
            <a:schemeClr val="tx2"/>
          </a:solidFill>
          <a:latin typeface="+mj-lt"/>
          <a:ea typeface="+mj-ea"/>
          <a:cs typeface="+mj-cs"/>
        </a:defRPr>
      </a:lvl1pPr>
      <a:lvl2pPr algn="l" defTabSz="909638" rtl="0" eaLnBrk="0" fontAlgn="base" hangingPunct="0">
        <a:spcBef>
          <a:spcPct val="0"/>
        </a:spcBef>
        <a:spcAft>
          <a:spcPct val="0"/>
        </a:spcAft>
        <a:defRPr sz="1900" b="1">
          <a:solidFill>
            <a:schemeClr val="tx2"/>
          </a:solidFill>
          <a:latin typeface="Arial" charset="0"/>
        </a:defRPr>
      </a:lvl2pPr>
      <a:lvl3pPr algn="l" defTabSz="909638" rtl="0" eaLnBrk="0" fontAlgn="base" hangingPunct="0">
        <a:spcBef>
          <a:spcPct val="0"/>
        </a:spcBef>
        <a:spcAft>
          <a:spcPct val="0"/>
        </a:spcAft>
        <a:defRPr sz="1900" b="1">
          <a:solidFill>
            <a:schemeClr val="tx2"/>
          </a:solidFill>
          <a:latin typeface="Arial" charset="0"/>
        </a:defRPr>
      </a:lvl3pPr>
      <a:lvl4pPr algn="l" defTabSz="909638" rtl="0" eaLnBrk="0" fontAlgn="base" hangingPunct="0">
        <a:spcBef>
          <a:spcPct val="0"/>
        </a:spcBef>
        <a:spcAft>
          <a:spcPct val="0"/>
        </a:spcAft>
        <a:defRPr sz="1900" b="1">
          <a:solidFill>
            <a:schemeClr val="tx2"/>
          </a:solidFill>
          <a:latin typeface="Arial" charset="0"/>
        </a:defRPr>
      </a:lvl4pPr>
      <a:lvl5pPr algn="l" defTabSz="909638"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p:titleStyle>
    <p:bodyStyle>
      <a:lvl1pPr marL="346075" indent="-346075" algn="l" defTabSz="909638"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909638"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1963" indent="-263525" algn="l" defTabSz="909638"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2300" indent="-153988" algn="l" defTabSz="909638"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57238" indent="-128588" algn="l" defTabSz="909638"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6972"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157"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7pPr>
      <a:lvl8pPr marL="2159341"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8pPr>
      <a:lvl9pPr marL="2625525"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lideBottomBar"/>
          <p:cNvSpPr>
            <a:spLocks noChangeArrowheads="1"/>
          </p:cNvSpPr>
          <p:nvPr/>
        </p:nvSpPr>
        <p:spPr bwMode="auto">
          <a:xfrm>
            <a:off x="2081213" y="6351588"/>
            <a:ext cx="7062787" cy="508000"/>
          </a:xfrm>
          <a:prstGeom prst="rect">
            <a:avLst/>
          </a:prstGeom>
          <a:solidFill>
            <a:srgbClr val="C7DF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3266" tIns="46633" rIns="93266" bIns="46633"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smtClean="0">
              <a:solidFill>
                <a:srgbClr val="000000"/>
              </a:solidFill>
            </a:endParaRPr>
          </a:p>
        </p:txBody>
      </p:sp>
      <p:sp>
        <p:nvSpPr>
          <p:cNvPr id="2051" name="McK 2. Slide Title"/>
          <p:cNvSpPr>
            <a:spLocks noGrp="1" noChangeArrowheads="1"/>
          </p:cNvSpPr>
          <p:nvPr>
            <p:ph type="title"/>
          </p:nvPr>
        </p:nvSpPr>
        <p:spPr bwMode="auto">
          <a:xfrm>
            <a:off x="122238" y="266700"/>
            <a:ext cx="7813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2052" name="McK 1. On-page tracker" hidden="1"/>
          <p:cNvSpPr>
            <a:spLocks noChangeArrowheads="1"/>
          </p:cNvSpPr>
          <p:nvPr/>
        </p:nvSpPr>
        <p:spPr bwMode="auto">
          <a:xfrm>
            <a:off x="122238" y="26988"/>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smtClean="0">
                <a:solidFill>
                  <a:srgbClr val="808080"/>
                </a:solidFill>
              </a:rPr>
              <a:t>TRACKER</a:t>
            </a:r>
          </a:p>
        </p:txBody>
      </p:sp>
      <p:sp>
        <p:nvSpPr>
          <p:cNvPr id="1032" name="McK 3. Unit of measure" hidden="1"/>
          <p:cNvSpPr txBox="1">
            <a:spLocks noChangeArrowheads="1"/>
          </p:cNvSpPr>
          <p:nvPr/>
        </p:nvSpPr>
        <p:spPr bwMode="auto">
          <a:xfrm>
            <a:off x="122238" y="542925"/>
            <a:ext cx="3729037" cy="21907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400">
                <a:solidFill>
                  <a:srgbClr val="808080"/>
                </a:solidFill>
                <a:ea typeface="+mn-ea"/>
              </a:rPr>
              <a:t>Unit of measure</a:t>
            </a:r>
          </a:p>
        </p:txBody>
      </p:sp>
      <p:grpSp>
        <p:nvGrpSpPr>
          <p:cNvPr id="2054" name="McK Slide Elements"/>
          <p:cNvGrpSpPr>
            <a:grpSpLocks/>
          </p:cNvGrpSpPr>
          <p:nvPr/>
        </p:nvGrpSpPr>
        <p:grpSpPr bwMode="auto">
          <a:xfrm>
            <a:off x="122238" y="6202363"/>
            <a:ext cx="8721725" cy="519112"/>
            <a:chOff x="75" y="3829"/>
            <a:chExt cx="5385" cy="321"/>
          </a:xfrm>
        </p:grpSpPr>
        <p:sp>
          <p:nvSpPr>
            <p:cNvPr id="1151" name="McK 4. Footnote" hidden="1"/>
            <p:cNvSpPr txBox="1">
              <a:spLocks noChangeArrowheads="1"/>
            </p:cNvSpPr>
            <p:nvPr userDrawn="1"/>
          </p:nvSpPr>
          <p:spPr bwMode="auto">
            <a:xfrm>
              <a:off x="75" y="3829"/>
              <a:ext cx="5385" cy="9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a:solidFill>
                    <a:srgbClr val="000000"/>
                  </a:solidFill>
                  <a:ea typeface="+mn-ea"/>
                </a:rPr>
                <a:t>1 Footnote</a:t>
              </a:r>
            </a:p>
          </p:txBody>
        </p:sp>
        <p:sp>
          <p:nvSpPr>
            <p:cNvPr id="2065" name="McK 5. Source" hidden="1"/>
            <p:cNvSpPr>
              <a:spLocks noChangeArrowheads="1"/>
            </p:cNvSpPr>
            <p:nvPr userDrawn="1"/>
          </p:nvSpPr>
          <p:spPr bwMode="auto">
            <a:xfrm>
              <a:off x="75" y="4053"/>
              <a:ext cx="43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19125" indent="-619125"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smtClean="0">
                  <a:solidFill>
                    <a:srgbClr val="000000"/>
                  </a:solidFill>
                </a:rPr>
                <a:t>SOURCE: Source</a:t>
              </a:r>
            </a:p>
          </p:txBody>
        </p:sp>
      </p:grpSp>
      <p:grpSp>
        <p:nvGrpSpPr>
          <p:cNvPr id="2055" name="ACET" hidden="1"/>
          <p:cNvGrpSpPr>
            <a:grpSpLocks/>
          </p:cNvGrpSpPr>
          <p:nvPr/>
        </p:nvGrpSpPr>
        <p:grpSpPr bwMode="auto">
          <a:xfrm>
            <a:off x="1482725" y="1149350"/>
            <a:ext cx="4349750" cy="519113"/>
            <a:chOff x="915" y="710"/>
            <a:chExt cx="2686" cy="320"/>
          </a:xfrm>
        </p:grpSpPr>
        <p:cxnSp>
          <p:nvCxnSpPr>
            <p:cNvPr id="2062" name="AutoShape 249" hidden="1"/>
            <p:cNvCxnSpPr>
              <a:cxnSpLocks noChangeShapeType="1"/>
              <a:stCxn id="2063" idx="4"/>
              <a:endCxn id="2063"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63"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solidFill>
                    <a:srgbClr val="000000"/>
                  </a:solidFill>
                </a:rPr>
                <a:t>Title</a:t>
              </a:r>
            </a:p>
            <a:p>
              <a:pPr eaLnBrk="1" hangingPunct="1">
                <a:defRPr/>
              </a:pPr>
              <a:r>
                <a:rPr lang="en-US" altLang="en-US" sz="1600" smtClean="0">
                  <a:solidFill>
                    <a:srgbClr val="808080"/>
                  </a:solidFill>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a:noFill/>
          </a:ln>
          <a:effectLst/>
          <a:extLst/>
        </p:spPr>
        <p:txBody>
          <a:bodyPr vert="horz" wrap="none" lIns="0" tIns="0" rIns="0" bIns="0" numCol="1" anchor="t" anchorCtr="0" compatLnSpc="1">
            <a:prstTxWarp prst="textNoShape">
              <a:avLst/>
            </a:prstTxWarp>
          </a:bodyPr>
          <a:lstStyle>
            <a:lvl1pPr eaLnBrk="1" hangingPunct="1">
              <a:defRPr sz="1000">
                <a:solidFill>
                  <a:srgbClr val="000000"/>
                </a:solidFill>
              </a:defRPr>
            </a:lvl1pPr>
          </a:lstStyle>
          <a:p>
            <a:pPr>
              <a:defRPr/>
            </a:pPr>
            <a:fld id="{BEFD19F2-AFBC-46D8-93EF-26C9F6EEC47C}" type="slidenum">
              <a:rPr lang="en-US" altLang="en-US"/>
              <a:pPr>
                <a:defRPr/>
              </a:pPr>
              <a:t>‹#›</a:t>
            </a:fld>
            <a:r>
              <a:rPr lang="en-US" altLang="en-US"/>
              <a:t> </a:t>
            </a:r>
          </a:p>
        </p:txBody>
      </p:sp>
      <p:sp>
        <p:nvSpPr>
          <p:cNvPr id="2057" name="Rectangle 286"/>
          <p:cNvSpPr>
            <a:spLocks noGrp="1" noChangeArrowheads="1"/>
          </p:cNvSpPr>
          <p:nvPr>
            <p:ph type="body" idx="1"/>
          </p:nvPr>
        </p:nvSpPr>
        <p:spPr bwMode="auto">
          <a:xfrm>
            <a:off x="1482725" y="1990725"/>
            <a:ext cx="43894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8" name="doc id"/>
          <p:cNvSpPr>
            <a:spLocks noChangeArrowheads="1"/>
          </p:cNvSpPr>
          <p:nvPr/>
        </p:nvSpPr>
        <p:spPr bwMode="auto">
          <a:xfrm>
            <a:off x="8247063" y="36513"/>
            <a:ext cx="669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122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12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1225"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1225"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1225"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800" smtClean="0">
              <a:solidFill>
                <a:srgbClr val="000000"/>
              </a:solidFill>
            </a:endParaRPr>
          </a:p>
        </p:txBody>
      </p:sp>
      <p:pic>
        <p:nvPicPr>
          <p:cNvPr id="205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5913" y="0"/>
            <a:ext cx="1212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13" y="635158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7"/>
          <p:cNvSpPr>
            <a:spLocks noChangeArrowheads="1"/>
          </p:cNvSpPr>
          <p:nvPr/>
        </p:nvSpPr>
        <p:spPr bwMode="auto">
          <a:xfrm>
            <a:off x="0" y="838200"/>
            <a:ext cx="9148763" cy="76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01"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mj-cs"/>
        </a:defRPr>
      </a:lvl1pPr>
      <a:lvl2pPr algn="l" defTabSz="911225" rtl="0" eaLnBrk="0" fontAlgn="base" hangingPunct="0">
        <a:spcBef>
          <a:spcPct val="0"/>
        </a:spcBef>
        <a:spcAft>
          <a:spcPct val="0"/>
        </a:spcAft>
        <a:defRPr sz="1900" b="1">
          <a:solidFill>
            <a:schemeClr val="tx2"/>
          </a:solidFill>
          <a:latin typeface="Arial" charset="0"/>
        </a:defRPr>
      </a:lvl2pPr>
      <a:lvl3pPr algn="l" defTabSz="911225" rtl="0" eaLnBrk="0" fontAlgn="base" hangingPunct="0">
        <a:spcBef>
          <a:spcPct val="0"/>
        </a:spcBef>
        <a:spcAft>
          <a:spcPct val="0"/>
        </a:spcAft>
        <a:defRPr sz="1900" b="1">
          <a:solidFill>
            <a:schemeClr val="tx2"/>
          </a:solidFill>
          <a:latin typeface="Arial" charset="0"/>
        </a:defRPr>
      </a:lvl3pPr>
      <a:lvl4pPr algn="l" defTabSz="911225" rtl="0" eaLnBrk="0" fontAlgn="base" hangingPunct="0">
        <a:spcBef>
          <a:spcPct val="0"/>
        </a:spcBef>
        <a:spcAft>
          <a:spcPct val="0"/>
        </a:spcAft>
        <a:defRPr sz="1900" b="1">
          <a:solidFill>
            <a:schemeClr val="tx2"/>
          </a:solidFill>
          <a:latin typeface="Arial" charset="0"/>
        </a:defRPr>
      </a:lvl4pPr>
      <a:lvl5pPr algn="l" defTabSz="911225" rtl="0" eaLnBrk="0" fontAlgn="base" hangingPunct="0">
        <a:spcBef>
          <a:spcPct val="0"/>
        </a:spcBef>
        <a:spcAft>
          <a:spcPct val="0"/>
        </a:spcAft>
        <a:defRPr sz="1900" b="1">
          <a:solidFill>
            <a:schemeClr val="tx2"/>
          </a:solidFill>
          <a:latin typeface="Arial" charset="0"/>
        </a:defRPr>
      </a:lvl5pPr>
      <a:lvl6pPr marL="466331" algn="l" defTabSz="913235" rtl="0" fontAlgn="base">
        <a:spcBef>
          <a:spcPct val="0"/>
        </a:spcBef>
        <a:spcAft>
          <a:spcPct val="0"/>
        </a:spcAft>
        <a:defRPr sz="1900" b="1">
          <a:solidFill>
            <a:schemeClr val="tx2"/>
          </a:solidFill>
          <a:latin typeface="Arial" charset="0"/>
        </a:defRPr>
      </a:lvl6pPr>
      <a:lvl7pPr marL="932665" algn="l" defTabSz="913235" rtl="0" fontAlgn="base">
        <a:spcBef>
          <a:spcPct val="0"/>
        </a:spcBef>
        <a:spcAft>
          <a:spcPct val="0"/>
        </a:spcAft>
        <a:defRPr sz="1900" b="1">
          <a:solidFill>
            <a:schemeClr val="tx2"/>
          </a:solidFill>
          <a:latin typeface="Arial" charset="0"/>
        </a:defRPr>
      </a:lvl7pPr>
      <a:lvl8pPr marL="1398999" algn="l" defTabSz="913235" rtl="0" fontAlgn="base">
        <a:spcBef>
          <a:spcPct val="0"/>
        </a:spcBef>
        <a:spcAft>
          <a:spcPct val="0"/>
        </a:spcAft>
        <a:defRPr sz="1900" b="1">
          <a:solidFill>
            <a:schemeClr val="tx2"/>
          </a:solidFill>
          <a:latin typeface="Arial" charset="0"/>
        </a:defRPr>
      </a:lvl8pPr>
      <a:lvl9pPr marL="1865332" algn="l" defTabSz="913235" rtl="0" fontAlgn="base">
        <a:spcBef>
          <a:spcPct val="0"/>
        </a:spcBef>
        <a:spcAft>
          <a:spcPct val="0"/>
        </a:spcAft>
        <a:defRPr sz="1900" b="1">
          <a:solidFill>
            <a:schemeClr val="tx2"/>
          </a:solidFill>
          <a:latin typeface="Arial" charset="0"/>
        </a:defRPr>
      </a:lvl9pPr>
    </p:titleStyle>
    <p:bodyStyle>
      <a:lvl1pPr marL="341313" indent="-341313" algn="l" defTabSz="911225" rtl="0" eaLnBrk="0" fontAlgn="base" hangingPunct="0">
        <a:spcBef>
          <a:spcPct val="0"/>
        </a:spcBef>
        <a:spcAft>
          <a:spcPct val="0"/>
        </a:spcAft>
        <a:buClr>
          <a:schemeClr val="tx2"/>
        </a:buClr>
        <a:defRPr sz="1600">
          <a:solidFill>
            <a:schemeClr val="tx1"/>
          </a:solidFill>
          <a:latin typeface="+mn-lt"/>
          <a:ea typeface="+mn-ea"/>
          <a:cs typeface="+mn-cs"/>
        </a:defRPr>
      </a:lvl1pPr>
      <a:lvl2pPr marL="195263" indent="-193675" algn="l" defTabSz="911225"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3550" indent="-265113" algn="l" defTabSz="911225"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3888" indent="-155575" algn="l" defTabSz="911225"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58825" indent="-130175" algn="l" defTabSz="911225"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7362"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lideBottomBar"/>
          <p:cNvSpPr>
            <a:spLocks noChangeArrowheads="1"/>
          </p:cNvSpPr>
          <p:nvPr/>
        </p:nvSpPr>
        <p:spPr bwMode="auto">
          <a:xfrm>
            <a:off x="2081213" y="6351588"/>
            <a:ext cx="7062787" cy="508000"/>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smtClean="0">
              <a:solidFill>
                <a:srgbClr val="000000"/>
              </a:solidFill>
            </a:endParaRPr>
          </a:p>
        </p:txBody>
      </p:sp>
      <p:sp>
        <p:nvSpPr>
          <p:cNvPr id="3075" name="McK 2. Slide Title"/>
          <p:cNvSpPr>
            <a:spLocks noGrp="1" noChangeArrowheads="1"/>
          </p:cNvSpPr>
          <p:nvPr>
            <p:ph type="title"/>
          </p:nvPr>
        </p:nvSpPr>
        <p:spPr bwMode="auto">
          <a:xfrm>
            <a:off x="122238" y="268288"/>
            <a:ext cx="78136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3076" name="McK 1. On-page tracker" hidden="1"/>
          <p:cNvSpPr>
            <a:spLocks noChangeArrowheads="1"/>
          </p:cNvSpPr>
          <p:nvPr/>
        </p:nvSpPr>
        <p:spPr bwMode="auto">
          <a:xfrm>
            <a:off x="122238" y="26988"/>
            <a:ext cx="8667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smtClean="0">
                <a:solidFill>
                  <a:srgbClr val="808080"/>
                </a:solidFill>
              </a:rPr>
              <a:t>TRACKER</a:t>
            </a:r>
          </a:p>
        </p:txBody>
      </p:sp>
      <p:sp>
        <p:nvSpPr>
          <p:cNvPr id="1032" name="McK 3. Unit of measure" hidden="1"/>
          <p:cNvSpPr txBox="1">
            <a:spLocks noChangeArrowheads="1"/>
          </p:cNvSpPr>
          <p:nvPr/>
        </p:nvSpPr>
        <p:spPr bwMode="auto">
          <a:xfrm>
            <a:off x="122238" y="542925"/>
            <a:ext cx="3729037"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400">
                <a:solidFill>
                  <a:srgbClr val="808080"/>
                </a:solidFill>
                <a:ea typeface="+mn-ea"/>
              </a:rPr>
              <a:t>Unit of measure</a:t>
            </a:r>
          </a:p>
        </p:txBody>
      </p:sp>
      <p:grpSp>
        <p:nvGrpSpPr>
          <p:cNvPr id="3078" name="McK Slide Elements"/>
          <p:cNvGrpSpPr>
            <a:grpSpLocks/>
          </p:cNvGrpSpPr>
          <p:nvPr userDrawn="1"/>
        </p:nvGrpSpPr>
        <p:grpSpPr bwMode="auto">
          <a:xfrm>
            <a:off x="122238" y="6203950"/>
            <a:ext cx="8721725" cy="517525"/>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a:solidFill>
                    <a:srgbClr val="000000"/>
                  </a:solidFill>
                  <a:ea typeface="+mn-ea"/>
                </a:rPr>
                <a:t>1 Footnote</a:t>
              </a:r>
            </a:p>
          </p:txBody>
        </p:sp>
        <p:sp>
          <p:nvSpPr>
            <p:cNvPr id="3089"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smtClean="0">
                  <a:solidFill>
                    <a:srgbClr val="000000"/>
                  </a:solidFill>
                </a:rPr>
                <a:t>SOURCE: Source</a:t>
              </a:r>
            </a:p>
          </p:txBody>
        </p:sp>
      </p:grpSp>
      <p:grpSp>
        <p:nvGrpSpPr>
          <p:cNvPr id="3079" name="ACET" hidden="1"/>
          <p:cNvGrpSpPr>
            <a:grpSpLocks/>
          </p:cNvGrpSpPr>
          <p:nvPr/>
        </p:nvGrpSpPr>
        <p:grpSpPr bwMode="auto">
          <a:xfrm>
            <a:off x="1482725" y="1149350"/>
            <a:ext cx="4349750" cy="519113"/>
            <a:chOff x="915" y="710"/>
            <a:chExt cx="2686" cy="320"/>
          </a:xfrm>
        </p:grpSpPr>
        <p:cxnSp>
          <p:nvCxnSpPr>
            <p:cNvPr id="3086" name="AutoShape 249" hidden="1"/>
            <p:cNvCxnSpPr>
              <a:cxnSpLocks noChangeShapeType="1"/>
              <a:stCxn id="3087" idx="4"/>
              <a:endCxn id="308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87"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solidFill>
                    <a:srgbClr val="000000"/>
                  </a:solidFill>
                </a:rPr>
                <a:t>Title</a:t>
              </a:r>
            </a:p>
            <a:p>
              <a:pPr eaLnBrk="1" hangingPunct="1">
                <a:defRPr/>
              </a:pPr>
              <a:r>
                <a:rPr lang="en-US" altLang="en-US" sz="1600" smtClean="0">
                  <a:solidFill>
                    <a:srgbClr val="808080"/>
                  </a:solidFill>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eaLnBrk="1" hangingPunct="1">
              <a:defRPr sz="1000">
                <a:solidFill>
                  <a:srgbClr val="000000"/>
                </a:solidFill>
              </a:defRPr>
            </a:lvl1pPr>
          </a:lstStyle>
          <a:p>
            <a:pPr>
              <a:defRPr/>
            </a:pPr>
            <a:fld id="{2C9DE9F7-C242-492F-AA3E-AF5EB34A0057}" type="slidenum">
              <a:rPr lang="en-US" altLang="en-US"/>
              <a:pPr>
                <a:defRPr/>
              </a:pPr>
              <a:t>‹#›</a:t>
            </a:fld>
            <a:r>
              <a:rPr lang="en-US" altLang="en-US"/>
              <a:t> </a:t>
            </a:r>
          </a:p>
        </p:txBody>
      </p:sp>
      <p:sp>
        <p:nvSpPr>
          <p:cNvPr id="3081" name="Rectangle 286"/>
          <p:cNvSpPr>
            <a:spLocks noGrp="1" noChangeArrowheads="1"/>
          </p:cNvSpPr>
          <p:nvPr>
            <p:ph type="body" idx="1"/>
          </p:nvPr>
        </p:nvSpPr>
        <p:spPr bwMode="auto">
          <a:xfrm>
            <a:off x="1482725" y="1990725"/>
            <a:ext cx="438943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2" name="doc id"/>
          <p:cNvSpPr>
            <a:spLocks noChangeArrowheads="1"/>
          </p:cNvSpPr>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800" smtClean="0">
              <a:solidFill>
                <a:srgbClr val="000000"/>
              </a:solidFill>
            </a:endParaRPr>
          </a:p>
        </p:txBody>
      </p:sp>
      <p:pic>
        <p:nvPicPr>
          <p:cNvPr id="3083"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5913" y="0"/>
            <a:ext cx="1212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3"/>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813" y="635158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7"/>
          <p:cNvSpPr>
            <a:spLocks noChangeArrowheads="1"/>
          </p:cNvSpPr>
          <p:nvPr userDrawn="1"/>
        </p:nvSpPr>
        <p:spPr bwMode="auto">
          <a:xfrm>
            <a:off x="0" y="838200"/>
            <a:ext cx="9148763" cy="76200"/>
          </a:xfrm>
          <a:prstGeom prst="rect">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0" tIns="45716" rIns="91430" bIns="45716"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02"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mj-cs"/>
        </a:defRPr>
      </a:lvl1pPr>
      <a:lvl2pPr algn="l" defTabSz="912813" rtl="0" eaLnBrk="0" fontAlgn="base" hangingPunct="0">
        <a:spcBef>
          <a:spcPct val="0"/>
        </a:spcBef>
        <a:spcAft>
          <a:spcPct val="0"/>
        </a:spcAft>
        <a:defRPr sz="1900" b="1">
          <a:solidFill>
            <a:schemeClr val="tx2"/>
          </a:solidFill>
          <a:latin typeface="Arial" charset="0"/>
        </a:defRPr>
      </a:lvl2pPr>
      <a:lvl3pPr algn="l" defTabSz="912813" rtl="0" eaLnBrk="0" fontAlgn="base" hangingPunct="0">
        <a:spcBef>
          <a:spcPct val="0"/>
        </a:spcBef>
        <a:spcAft>
          <a:spcPct val="0"/>
        </a:spcAft>
        <a:defRPr sz="1900" b="1">
          <a:solidFill>
            <a:schemeClr val="tx2"/>
          </a:solidFill>
          <a:latin typeface="Arial" charset="0"/>
        </a:defRPr>
      </a:lvl3pPr>
      <a:lvl4pPr algn="l" defTabSz="912813" rtl="0" eaLnBrk="0" fontAlgn="base" hangingPunct="0">
        <a:spcBef>
          <a:spcPct val="0"/>
        </a:spcBef>
        <a:spcAft>
          <a:spcPct val="0"/>
        </a:spcAft>
        <a:defRPr sz="1900" b="1">
          <a:solidFill>
            <a:schemeClr val="tx2"/>
          </a:solidFill>
          <a:latin typeface="Arial" charset="0"/>
        </a:defRPr>
      </a:lvl4pPr>
      <a:lvl5pPr algn="l" defTabSz="912813"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p>
            <a:fld id="{1E37A6EA-D561-4197-B74F-775FA44581EE}" type="slidenum">
              <a:rPr lang="en-US" altLang="en-US" smtClean="0"/>
              <a:pPr/>
              <a:t>1</a:t>
            </a:fld>
            <a:r>
              <a:rPr lang="en-US" altLang="en-US" smtClean="0"/>
              <a:t> </a:t>
            </a:r>
          </a:p>
        </p:txBody>
      </p:sp>
      <p:sp>
        <p:nvSpPr>
          <p:cNvPr id="7" name="Rectangle 6"/>
          <p:cNvSpPr/>
          <p:nvPr/>
        </p:nvSpPr>
        <p:spPr>
          <a:xfrm>
            <a:off x="0" y="-45243"/>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8196" name="Title 7"/>
          <p:cNvSpPr>
            <a:spLocks noGrp="1"/>
          </p:cNvSpPr>
          <p:nvPr>
            <p:ph type="title"/>
          </p:nvPr>
        </p:nvSpPr>
        <p:spPr>
          <a:xfrm>
            <a:off x="122238" y="200482"/>
            <a:ext cx="7813675" cy="430887"/>
          </a:xfrm>
        </p:spPr>
        <p:txBody>
          <a:bodyPr/>
          <a:lstStyle/>
          <a:p>
            <a:pPr algn="ctr"/>
            <a:r>
              <a:rPr lang="en-US" altLang="en-US" sz="2800" dirty="0" smtClean="0">
                <a:solidFill>
                  <a:srgbClr val="FF6600"/>
                </a:solidFill>
              </a:rPr>
              <a:t>Welcome to Boston Medical Center</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819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0" y="955676"/>
            <a:ext cx="9144000" cy="5216524"/>
          </a:xfrm>
          <a:prstGeom prst="rect">
            <a:avLst/>
          </a:prstGeom>
        </p:spPr>
      </p:pic>
    </p:spTree>
    <p:extLst>
      <p:ext uri="{BB962C8B-B14F-4D97-AF65-F5344CB8AC3E}">
        <p14:creationId xmlns:p14="http://schemas.microsoft.com/office/powerpoint/2010/main" val="129638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0581B09D-9ADE-4342-8359-D9D7630F62E5}" type="slidenum">
              <a:rPr lang="en-US" altLang="en-US" smtClean="0"/>
              <a:pPr/>
              <a:t>10</a:t>
            </a:fld>
            <a:r>
              <a:rPr lang="en-US" altLang="en-US" smtClean="0"/>
              <a:t> </a:t>
            </a:r>
          </a:p>
        </p:txBody>
      </p:sp>
      <p:sp>
        <p:nvSpPr>
          <p:cNvPr id="7" name="Rectangle 6"/>
          <p:cNvSpPr/>
          <p:nvPr/>
        </p:nvSpPr>
        <p:spPr>
          <a:xfrm>
            <a:off x="0" y="-33338"/>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2292" name="Title 7"/>
          <p:cNvSpPr>
            <a:spLocks noGrp="1"/>
          </p:cNvSpPr>
          <p:nvPr>
            <p:ph type="title"/>
          </p:nvPr>
        </p:nvSpPr>
        <p:spPr>
          <a:xfrm>
            <a:off x="152400" y="41201"/>
            <a:ext cx="7813675" cy="298450"/>
          </a:xfrm>
        </p:spPr>
        <p:txBody>
          <a:bodyPr/>
          <a:lstStyle/>
          <a:p>
            <a:r>
              <a:rPr lang="en-US" altLang="en-US" dirty="0" smtClean="0">
                <a:solidFill>
                  <a:srgbClr val="FF6600"/>
                </a:solidFill>
              </a:rPr>
              <a:t>Diverse Patients Need Diverse </a:t>
            </a:r>
            <a:r>
              <a:rPr lang="en-US" altLang="en-US" dirty="0" smtClean="0">
                <a:solidFill>
                  <a:srgbClr val="FF6600"/>
                </a:solidFill>
              </a:rPr>
              <a:t>Providers</a:t>
            </a:r>
            <a:endParaRPr lang="en-US" altLang="en-US" dirty="0" smtClean="0">
              <a:solidFill>
                <a:srgbClr val="FF6600"/>
              </a:solidFill>
            </a:endParaRPr>
          </a:p>
        </p:txBody>
      </p:sp>
      <p:sp>
        <p:nvSpPr>
          <p:cNvPr id="11" name="Rectangle 10"/>
          <p:cNvSpPr/>
          <p:nvPr/>
        </p:nvSpPr>
        <p:spPr>
          <a:xfrm>
            <a:off x="26988"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a:buFont typeface="Arial" panose="020B0604020202020204" pitchFamily="34" charset="0"/>
              <a:buChar char="•"/>
              <a:defRPr/>
            </a:pPr>
            <a:endParaRPr lang="en-US" sz="1200" dirty="0"/>
          </a:p>
        </p:txBody>
      </p:sp>
      <p:pic>
        <p:nvPicPr>
          <p:cNvPr id="122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2364" y="-48072"/>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933873" y="525850"/>
            <a:ext cx="7330229" cy="6117837"/>
          </a:xfrm>
          <a:prstGeom prst="rect">
            <a:avLst/>
          </a:prstGeom>
        </p:spPr>
      </p:pic>
      <p:sp>
        <p:nvSpPr>
          <p:cNvPr id="3" name="TextBox 2"/>
          <p:cNvSpPr txBox="1"/>
          <p:nvPr/>
        </p:nvSpPr>
        <p:spPr>
          <a:xfrm>
            <a:off x="4953000" y="6315875"/>
            <a:ext cx="3767138" cy="307777"/>
          </a:xfrm>
          <a:prstGeom prst="rect">
            <a:avLst/>
          </a:prstGeom>
          <a:noFill/>
        </p:spPr>
        <p:txBody>
          <a:bodyPr wrap="square" rtlCol="0">
            <a:spAutoFit/>
          </a:bodyPr>
          <a:lstStyle/>
          <a:p>
            <a:r>
              <a:rPr lang="en-US" sz="1400" dirty="0" smtClean="0"/>
              <a:t>Source: The Boston Globe 2017</a:t>
            </a:r>
            <a:endParaRPr lang="en-US" sz="1400" dirty="0"/>
          </a:p>
        </p:txBody>
      </p:sp>
    </p:spTree>
    <p:extLst>
      <p:ext uri="{BB962C8B-B14F-4D97-AF65-F5344CB8AC3E}">
        <p14:creationId xmlns:p14="http://schemas.microsoft.com/office/powerpoint/2010/main" val="406232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p:spPr>
        <p:txBody>
          <a:bodyPr/>
          <a:lstStyle/>
          <a:p>
            <a:fld id="{6088DF77-F53B-413A-A806-161C91014368}" type="slidenum">
              <a:rPr lang="en-US" altLang="en-US" smtClean="0"/>
              <a:pPr/>
              <a:t>11</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2532" name="Title 7"/>
          <p:cNvSpPr>
            <a:spLocks noGrp="1"/>
          </p:cNvSpPr>
          <p:nvPr>
            <p:ph type="title"/>
          </p:nvPr>
        </p:nvSpPr>
        <p:spPr/>
        <p:txBody>
          <a:bodyPr/>
          <a:lstStyle/>
          <a:p>
            <a:r>
              <a:rPr lang="en-US" altLang="en-US" smtClean="0">
                <a:solidFill>
                  <a:srgbClr val="FF6600"/>
                </a:solidFill>
              </a:rPr>
              <a:t>Commitment to Diversity: Our House Staff</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253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006" y="6149975"/>
            <a:ext cx="8134350" cy="371475"/>
          </a:xfrm>
          <a:prstGeom prst="rect">
            <a:avLst/>
          </a:prstGeom>
          <a:solidFill>
            <a:schemeClr val="bg1"/>
          </a:solidFill>
        </p:spPr>
        <p:txBody>
          <a:bodyPr wrap="square" rtlCol="0">
            <a:spAutoFit/>
          </a:bodyPr>
          <a:lstStyle/>
          <a:p>
            <a:r>
              <a:rPr lang="en-US" dirty="0" smtClean="0"/>
              <a:t>              The national average of active URM providers in the US of 10.8%</a:t>
            </a:r>
            <a:endParaRPr lang="en-US" dirty="0"/>
          </a:p>
        </p:txBody>
      </p:sp>
      <p:cxnSp>
        <p:nvCxnSpPr>
          <p:cNvPr id="14" name="Straight Connector 13"/>
          <p:cNvCxnSpPr/>
          <p:nvPr/>
        </p:nvCxnSpPr>
        <p:spPr>
          <a:xfrm>
            <a:off x="838200" y="6335712"/>
            <a:ext cx="76200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723746132"/>
              </p:ext>
            </p:extLst>
          </p:nvPr>
        </p:nvGraphicFramePr>
        <p:xfrm>
          <a:off x="0" y="1076326"/>
          <a:ext cx="9144000" cy="49847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0581B09D-9ADE-4342-8359-D9D7630F62E5}" type="slidenum">
              <a:rPr lang="en-US" altLang="en-US" smtClean="0"/>
              <a:pPr/>
              <a:t>12</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2292" name="Title 7"/>
          <p:cNvSpPr>
            <a:spLocks noGrp="1"/>
          </p:cNvSpPr>
          <p:nvPr>
            <p:ph type="title"/>
          </p:nvPr>
        </p:nvSpPr>
        <p:spPr/>
        <p:txBody>
          <a:bodyPr/>
          <a:lstStyle/>
          <a:p>
            <a:r>
              <a:rPr lang="en-US" altLang="en-US" dirty="0" smtClean="0">
                <a:solidFill>
                  <a:srgbClr val="FF6600"/>
                </a:solidFill>
              </a:rPr>
              <a:t>Overall BMC Self Identified URM Trainees </a:t>
            </a:r>
            <a:r>
              <a:rPr lang="en-US" altLang="en-US" dirty="0" smtClean="0">
                <a:solidFill>
                  <a:srgbClr val="FF6600"/>
                </a:solidFill>
              </a:rPr>
              <a:t>for </a:t>
            </a:r>
            <a:r>
              <a:rPr lang="en-US" altLang="en-US" dirty="0" smtClean="0">
                <a:solidFill>
                  <a:srgbClr val="FF6600"/>
                </a:solidFill>
              </a:rPr>
              <a:t>AY2020-2021</a:t>
            </a:r>
            <a:endParaRPr lang="en-US" altLang="en-US" dirty="0" smtClean="0">
              <a:solidFill>
                <a:srgbClr val="FF6600"/>
              </a:solidFill>
            </a:endParaRP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22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371600"/>
            <a:ext cx="7958138" cy="3323987"/>
          </a:xfrm>
          <a:prstGeom prst="rect">
            <a:avLst/>
          </a:prstGeom>
          <a:noFill/>
        </p:spPr>
        <p:txBody>
          <a:bodyPr wrap="square" rtlCol="0">
            <a:spAutoFit/>
          </a:bodyPr>
          <a:lstStyle/>
          <a:p>
            <a:endParaRPr lang="en-US" dirty="0" smtClean="0"/>
          </a:p>
          <a:p>
            <a:pPr algn="ctr"/>
            <a:r>
              <a:rPr lang="en-US" sz="2400" dirty="0" smtClean="0"/>
              <a:t>As of AY </a:t>
            </a:r>
            <a:r>
              <a:rPr lang="en-US" sz="2400" dirty="0" smtClean="0"/>
              <a:t>2020 </a:t>
            </a:r>
            <a:r>
              <a:rPr lang="en-US" sz="2400" dirty="0" smtClean="0"/>
              <a:t>– </a:t>
            </a:r>
            <a:r>
              <a:rPr lang="en-US" sz="2400" dirty="0" smtClean="0"/>
              <a:t>2021 17% of </a:t>
            </a:r>
            <a:r>
              <a:rPr lang="en-US" sz="2400" dirty="0" smtClean="0"/>
              <a:t>BMC </a:t>
            </a:r>
            <a:r>
              <a:rPr lang="en-US" sz="2400" dirty="0" smtClean="0"/>
              <a:t>residents and fellows </a:t>
            </a:r>
            <a:endParaRPr lang="en-US" sz="2400" dirty="0" smtClean="0"/>
          </a:p>
          <a:p>
            <a:pPr algn="ctr"/>
            <a:r>
              <a:rPr lang="en-US" sz="2400" dirty="0" smtClean="0"/>
              <a:t>self identified as URM</a:t>
            </a:r>
          </a:p>
          <a:p>
            <a:endParaRPr lang="en-US" sz="2400" dirty="0"/>
          </a:p>
          <a:p>
            <a:pPr marL="285750" indent="-285750">
              <a:buFont typeface="Arial" panose="020B0604020202020204" pitchFamily="34" charset="0"/>
              <a:buChar char="•"/>
            </a:pPr>
            <a:r>
              <a:rPr lang="en-US" sz="2400" dirty="0" smtClean="0"/>
              <a:t>52 (7%) </a:t>
            </a:r>
            <a:r>
              <a:rPr lang="en-US" sz="2400" dirty="0" smtClean="0"/>
              <a:t>Black/African American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67</a:t>
            </a:r>
            <a:r>
              <a:rPr lang="en-US" sz="2400" dirty="0" smtClean="0"/>
              <a:t> (9%) </a:t>
            </a:r>
            <a:r>
              <a:rPr lang="en-US" sz="2400" dirty="0" smtClean="0"/>
              <a:t>Hispanic/</a:t>
            </a:r>
            <a:r>
              <a:rPr lang="en-US" sz="2400" dirty="0" err="1" smtClean="0"/>
              <a:t>Latinx</a:t>
            </a:r>
            <a:endParaRPr lang="en-US" sz="2400" dirty="0" smtClean="0"/>
          </a:p>
          <a:p>
            <a:endParaRPr lang="en-US" sz="2400" dirty="0" smtClean="0"/>
          </a:p>
          <a:p>
            <a:pPr marL="285750" indent="-285750">
              <a:buFont typeface="Arial" panose="020B0604020202020204" pitchFamily="34" charset="0"/>
              <a:buChar char="•"/>
            </a:pPr>
            <a:r>
              <a:rPr lang="en-US" sz="2400" dirty="0" smtClean="0">
                <a:solidFill>
                  <a:srgbClr val="000000"/>
                </a:solidFill>
              </a:rPr>
              <a:t>5</a:t>
            </a:r>
            <a:r>
              <a:rPr lang="en-US" sz="2400" dirty="0" smtClean="0">
                <a:solidFill>
                  <a:srgbClr val="000000"/>
                </a:solidFill>
              </a:rPr>
              <a:t> (0.6%) Native </a:t>
            </a:r>
            <a:r>
              <a:rPr lang="en-US" sz="2400" dirty="0">
                <a:solidFill>
                  <a:srgbClr val="000000"/>
                </a:solidFill>
              </a:rPr>
              <a:t>Hawaiian / Pacific Islander</a:t>
            </a:r>
            <a:endParaRPr lang="en-US" sz="2400" dirty="0"/>
          </a:p>
        </p:txBody>
      </p:sp>
    </p:spTree>
    <p:extLst>
      <p:ext uri="{BB962C8B-B14F-4D97-AF65-F5344CB8AC3E}">
        <p14:creationId xmlns:p14="http://schemas.microsoft.com/office/powerpoint/2010/main" val="3496926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0581B09D-9ADE-4342-8359-D9D7630F62E5}" type="slidenum">
              <a:rPr lang="en-US" altLang="en-US" smtClean="0"/>
              <a:pPr/>
              <a:t>13</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2292" name="Title 7"/>
          <p:cNvSpPr>
            <a:spLocks noGrp="1"/>
          </p:cNvSpPr>
          <p:nvPr>
            <p:ph type="title"/>
          </p:nvPr>
        </p:nvSpPr>
        <p:spPr>
          <a:xfrm>
            <a:off x="122238" y="269731"/>
            <a:ext cx="7813675" cy="292388"/>
          </a:xfrm>
        </p:spPr>
        <p:txBody>
          <a:bodyPr/>
          <a:lstStyle/>
          <a:p>
            <a:r>
              <a:rPr lang="en-US" altLang="en-US" dirty="0" smtClean="0">
                <a:solidFill>
                  <a:srgbClr val="FF6600"/>
                </a:solidFill>
              </a:rPr>
              <a:t>BMC Incoming Trainees Self Identified URM Trainees 2020</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22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1600200"/>
            <a:ext cx="8415338" cy="3200876"/>
          </a:xfrm>
          <a:prstGeom prst="rect">
            <a:avLst/>
          </a:prstGeom>
          <a:noFill/>
        </p:spPr>
        <p:txBody>
          <a:bodyPr wrap="square" rtlCol="0">
            <a:spAutoFit/>
          </a:bodyPr>
          <a:lstStyle/>
          <a:p>
            <a:endParaRPr lang="en-US" sz="2000" dirty="0" smtClean="0"/>
          </a:p>
          <a:p>
            <a:pPr algn="ctr"/>
            <a:r>
              <a:rPr lang="en-US" sz="2000" dirty="0" smtClean="0"/>
              <a:t>	</a:t>
            </a:r>
            <a:r>
              <a:rPr lang="en-US" b="1" dirty="0" smtClean="0"/>
              <a:t>Total Incoming PGY1 BMC </a:t>
            </a:r>
            <a:r>
              <a:rPr lang="en-US" b="1" dirty="0" smtClean="0"/>
              <a:t>Trainees 152</a:t>
            </a:r>
            <a:r>
              <a:rPr lang="en-US" dirty="0" smtClean="0"/>
              <a:t>	</a:t>
            </a:r>
          </a:p>
          <a:p>
            <a:endParaRPr lang="en-US" dirty="0"/>
          </a:p>
          <a:p>
            <a:r>
              <a:rPr lang="en-US" dirty="0" smtClean="0">
                <a:solidFill>
                  <a:srgbClr val="FF0000"/>
                </a:solidFill>
              </a:rPr>
              <a:t>	Self Identified URM		</a:t>
            </a:r>
            <a:r>
              <a:rPr lang="en-US" dirty="0" smtClean="0">
                <a:solidFill>
                  <a:srgbClr val="FF0000"/>
                </a:solidFill>
              </a:rPr>
              <a:t>34 ( 22% </a:t>
            </a:r>
            <a:r>
              <a:rPr lang="en-US" dirty="0" smtClean="0">
                <a:solidFill>
                  <a:srgbClr val="FF0000"/>
                </a:solidFill>
              </a:rPr>
              <a:t>of total incoming)</a:t>
            </a:r>
          </a:p>
          <a:p>
            <a:endParaRPr lang="en-US" dirty="0"/>
          </a:p>
          <a:p>
            <a:r>
              <a:rPr lang="en-US" dirty="0" smtClean="0"/>
              <a:t>	African American		</a:t>
            </a:r>
            <a:r>
              <a:rPr lang="en-US" dirty="0" smtClean="0"/>
              <a:t>	18 ( 12% </a:t>
            </a:r>
            <a:r>
              <a:rPr lang="en-US" dirty="0" smtClean="0"/>
              <a:t>of incoming)</a:t>
            </a:r>
          </a:p>
          <a:p>
            <a:endParaRPr lang="en-US" dirty="0"/>
          </a:p>
          <a:p>
            <a:r>
              <a:rPr lang="en-US" dirty="0" smtClean="0"/>
              <a:t>	Hispanic/</a:t>
            </a:r>
            <a:r>
              <a:rPr lang="en-US" dirty="0" err="1" smtClean="0"/>
              <a:t>Latinx</a:t>
            </a:r>
            <a:r>
              <a:rPr lang="en-US" dirty="0" smtClean="0"/>
              <a:t>			</a:t>
            </a:r>
            <a:r>
              <a:rPr lang="en-US" dirty="0" smtClean="0"/>
              <a:t>15</a:t>
            </a:r>
            <a:r>
              <a:rPr lang="en-US" dirty="0" smtClean="0"/>
              <a:t> (</a:t>
            </a:r>
            <a:r>
              <a:rPr lang="en-US" dirty="0"/>
              <a:t> </a:t>
            </a:r>
            <a:r>
              <a:rPr lang="en-US" dirty="0" smtClean="0"/>
              <a:t>10</a:t>
            </a:r>
            <a:r>
              <a:rPr lang="en-US" dirty="0" smtClean="0"/>
              <a:t>% </a:t>
            </a:r>
            <a:r>
              <a:rPr lang="en-US" dirty="0" smtClean="0"/>
              <a:t>of incoming)</a:t>
            </a:r>
          </a:p>
          <a:p>
            <a:endParaRPr lang="en-US" dirty="0"/>
          </a:p>
          <a:p>
            <a:r>
              <a:rPr lang="en-US" dirty="0" smtClean="0"/>
              <a:t>	Native Hawaiian / Pacific </a:t>
            </a:r>
            <a:r>
              <a:rPr lang="en-US" dirty="0" smtClean="0"/>
              <a:t>Islander	1 (</a:t>
            </a:r>
            <a:r>
              <a:rPr lang="en-US" dirty="0"/>
              <a:t> </a:t>
            </a:r>
            <a:r>
              <a:rPr lang="en-US" dirty="0" smtClean="0"/>
              <a:t>0.6</a:t>
            </a:r>
            <a:r>
              <a:rPr lang="en-US" dirty="0" smtClean="0"/>
              <a:t>% </a:t>
            </a:r>
            <a:r>
              <a:rPr lang="en-US" dirty="0" smtClean="0"/>
              <a:t>of incoming)</a:t>
            </a:r>
          </a:p>
          <a:p>
            <a:endParaRPr lang="en-US" dirty="0" smtClean="0"/>
          </a:p>
        </p:txBody>
      </p:sp>
    </p:spTree>
    <p:extLst>
      <p:ext uri="{BB962C8B-B14F-4D97-AF65-F5344CB8AC3E}">
        <p14:creationId xmlns:p14="http://schemas.microsoft.com/office/powerpoint/2010/main" val="86459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p:spPr>
        <p:txBody>
          <a:bodyPr/>
          <a:lstStyle/>
          <a:p>
            <a:fld id="{5C8A3253-7E4B-460C-9277-8AC52711E30E}" type="slidenum">
              <a:rPr lang="en-US" altLang="en-US" smtClean="0"/>
              <a:pPr/>
              <a:t>14</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6628" name="Title 7"/>
          <p:cNvSpPr>
            <a:spLocks noGrp="1"/>
          </p:cNvSpPr>
          <p:nvPr>
            <p:ph type="title"/>
          </p:nvPr>
        </p:nvSpPr>
        <p:spPr/>
        <p:txBody>
          <a:bodyPr/>
          <a:lstStyle/>
          <a:p>
            <a:r>
              <a:rPr lang="en-US" altLang="en-US" smtClean="0">
                <a:solidFill>
                  <a:srgbClr val="FF6600"/>
                </a:solidFill>
              </a:rPr>
              <a:t>Commitment to Diversity: Our House Staff</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White Coats for Black Lives at Boston Medical Center</a:t>
            </a:r>
            <a:endParaRPr lang="en-US" dirty="0"/>
          </a:p>
        </p:txBody>
      </p:sp>
      <p:pic>
        <p:nvPicPr>
          <p:cNvPr id="2663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hart 13"/>
          <p:cNvGraphicFramePr>
            <a:graphicFrameLocks/>
          </p:cNvGraphicFramePr>
          <p:nvPr>
            <p:extLst>
              <p:ext uri="{D42A27DB-BD31-4B8C-83A1-F6EECF244321}">
                <p14:modId xmlns:p14="http://schemas.microsoft.com/office/powerpoint/2010/main" val="2257258685"/>
              </p:ext>
            </p:extLst>
          </p:nvPr>
        </p:nvGraphicFramePr>
        <p:xfrm>
          <a:off x="381000" y="966789"/>
          <a:ext cx="8303578" cy="5138736"/>
        </p:xfrm>
        <a:graphic>
          <a:graphicData uri="http://schemas.openxmlformats.org/drawingml/2006/chart">
            <c:chart xmlns:c="http://schemas.openxmlformats.org/drawingml/2006/chart" xmlns:r="http://schemas.openxmlformats.org/officeDocument/2006/relationships" r:id="rId4"/>
          </a:graphicData>
        </a:graphic>
      </p:graphicFrame>
      <p:sp>
        <p:nvSpPr>
          <p:cNvPr id="26632" name="Rectangle 1"/>
          <p:cNvSpPr>
            <a:spLocks noChangeArrowheads="1"/>
          </p:cNvSpPr>
          <p:nvPr/>
        </p:nvSpPr>
        <p:spPr bwMode="auto">
          <a:xfrm>
            <a:off x="752475" y="889000"/>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smtClean="0">
                <a:latin typeface="Calibri" panose="020F0502020204030204" pitchFamily="34" charset="0"/>
                <a:ea typeface="Calibri" panose="020F0502020204030204" pitchFamily="34" charset="0"/>
                <a:cs typeface="Times New Roman" panose="02020603050405020304" pitchFamily="18" charset="0"/>
              </a:rPr>
              <a:t>“We </a:t>
            </a:r>
            <a:r>
              <a:rPr lang="en-US" altLang="en-US" b="1" dirty="0">
                <a:latin typeface="Calibri" panose="020F0502020204030204" pitchFamily="34" charset="0"/>
                <a:ea typeface="Calibri" panose="020F0502020204030204" pitchFamily="34" charset="0"/>
                <a:cs typeface="Times New Roman" panose="02020603050405020304" pitchFamily="18" charset="0"/>
              </a:rPr>
              <a:t>are a </a:t>
            </a:r>
            <a:r>
              <a:rPr lang="en-US" altLang="en-US" b="1" dirty="0" smtClean="0">
                <a:latin typeface="Calibri" panose="020F0502020204030204" pitchFamily="34" charset="0"/>
                <a:ea typeface="Calibri" panose="020F0502020204030204" pitchFamily="34" charset="0"/>
                <a:cs typeface="Times New Roman" panose="02020603050405020304" pitchFamily="18" charset="0"/>
              </a:rPr>
              <a:t>‘safety net’ </a:t>
            </a:r>
            <a:r>
              <a:rPr lang="en-US" altLang="en-US" b="1" dirty="0">
                <a:latin typeface="Calibri" panose="020F0502020204030204" pitchFamily="34" charset="0"/>
                <a:ea typeface="Calibri" panose="020F0502020204030204" pitchFamily="34" charset="0"/>
                <a:cs typeface="Times New Roman" panose="02020603050405020304" pitchFamily="18" charset="0"/>
              </a:rPr>
              <a:t>hospital but a very unique one-one with resources and always leading with nuanced ideas- never afraid to do what is unusual and never afraid to do what has not been done before</a:t>
            </a:r>
            <a:r>
              <a:rPr lang="en-US" alt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b="1" i="1" dirty="0" smtClean="0">
                <a:latin typeface="Calibri" panose="020F0502020204030204" pitchFamily="34" charset="0"/>
                <a:ea typeface="Calibri" panose="020F0502020204030204" pitchFamily="34" charset="0"/>
                <a:cs typeface="Times New Roman" panose="02020603050405020304" pitchFamily="18" charset="0"/>
              </a:rPr>
              <a:t>- Dr. Thea James, Vice President of Mission</a:t>
            </a:r>
          </a:p>
        </p:txBody>
      </p:sp>
    </p:spTree>
    <p:extLst>
      <p:ext uri="{BB962C8B-B14F-4D97-AF65-F5344CB8AC3E}">
        <p14:creationId xmlns:p14="http://schemas.microsoft.com/office/powerpoint/2010/main" val="204253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0581B09D-9ADE-4342-8359-D9D7630F62E5}" type="slidenum">
              <a:rPr lang="en-US" altLang="en-US" smtClean="0"/>
              <a:pPr/>
              <a:t>2</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2292" name="Title 7"/>
          <p:cNvSpPr>
            <a:spLocks noGrp="1"/>
          </p:cNvSpPr>
          <p:nvPr>
            <p:ph type="title"/>
          </p:nvPr>
        </p:nvSpPr>
        <p:spPr/>
        <p:txBody>
          <a:bodyPr/>
          <a:lstStyle/>
          <a:p>
            <a:r>
              <a:rPr lang="en-US" altLang="en-US" smtClean="0">
                <a:solidFill>
                  <a:srgbClr val="FF6600"/>
                </a:solidFill>
              </a:rPr>
              <a:t>Our Mission</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22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725" y="1981200"/>
            <a:ext cx="84010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2"/>
          <p:cNvSpPr>
            <a:spLocks noChangeArrowheads="1"/>
          </p:cNvSpPr>
          <p:nvPr/>
        </p:nvSpPr>
        <p:spPr bwMode="auto">
          <a:xfrm>
            <a:off x="1524000" y="2133600"/>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a:solidFill>
                  <a:srgbClr val="C53110"/>
                </a:solidFill>
                <a:latin typeface="Avenir-Medium"/>
              </a:rPr>
              <a:t>Our Core Purpose</a:t>
            </a:r>
            <a:r>
              <a:rPr lang="en-US" altLang="en-US" sz="2800" b="1">
                <a:solidFill>
                  <a:srgbClr val="FFFFFF"/>
                </a:solidFill>
                <a:latin typeface="Avenir-Medium"/>
              </a:rPr>
              <a:t/>
            </a:r>
            <a:br>
              <a:rPr lang="en-US" altLang="en-US" sz="2800" b="1">
                <a:solidFill>
                  <a:srgbClr val="FFFFFF"/>
                </a:solidFill>
                <a:latin typeface="Avenir-Medium"/>
              </a:rPr>
            </a:br>
            <a:r>
              <a:rPr lang="en-US" altLang="en-US" sz="2800" b="1">
                <a:solidFill>
                  <a:srgbClr val="FFFFFF"/>
                </a:solidFill>
                <a:latin typeface="Avenir-Medium"/>
              </a:rPr>
              <a:t>Exceptional care. </a:t>
            </a:r>
            <a:r>
              <a:rPr lang="en-US" altLang="en-US" sz="2800" b="1" i="1">
                <a:solidFill>
                  <a:srgbClr val="FFFFFF"/>
                </a:solidFill>
                <a:latin typeface="Avenir-Medium"/>
              </a:rPr>
              <a:t>Without exception</a:t>
            </a:r>
            <a:r>
              <a:rPr lang="en-US" altLang="en-US" sz="2800" b="1">
                <a:solidFill>
                  <a:srgbClr val="FFFFFF"/>
                </a:solidFill>
                <a:latin typeface="Avenir-Medium"/>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0581B09D-9ADE-4342-8359-D9D7630F62E5}" type="slidenum">
              <a:rPr lang="en-US" altLang="en-US" smtClean="0"/>
              <a:pPr/>
              <a:t>3</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endParaRPr>
          </a:p>
        </p:txBody>
      </p:sp>
      <p:sp>
        <p:nvSpPr>
          <p:cNvPr id="12292" name="Title 7"/>
          <p:cNvSpPr>
            <a:spLocks noGrp="1"/>
          </p:cNvSpPr>
          <p:nvPr>
            <p:ph type="title"/>
          </p:nvPr>
        </p:nvSpPr>
        <p:spPr/>
        <p:txBody>
          <a:bodyPr/>
          <a:lstStyle/>
          <a:p>
            <a:r>
              <a:rPr lang="en-US" altLang="en-US" dirty="0" smtClean="0">
                <a:solidFill>
                  <a:srgbClr val="FF6600"/>
                </a:solidFill>
              </a:rPr>
              <a:t>Massachusetts / Boston Demographics 2019 Census</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endParaRPr>
          </a:p>
        </p:txBody>
      </p:sp>
      <p:pic>
        <p:nvPicPr>
          <p:cNvPr id="122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951964"/>
            <a:ext cx="8591550" cy="4985980"/>
          </a:xfrm>
          <a:prstGeom prst="rect">
            <a:avLst/>
          </a:prstGeom>
          <a:noFill/>
        </p:spPr>
        <p:txBody>
          <a:bodyPr wrap="square" rtlCol="0">
            <a:spAutoFit/>
          </a:bodyPr>
          <a:lstStyle/>
          <a:p>
            <a:r>
              <a:rPr lang="en-US" dirty="0" smtClean="0">
                <a:solidFill>
                  <a:srgbClr val="000000"/>
                </a:solidFill>
              </a:rPr>
              <a:t>					</a:t>
            </a:r>
            <a:r>
              <a:rPr lang="en-US" dirty="0" smtClean="0">
                <a:solidFill>
                  <a:srgbClr val="FF0000"/>
                </a:solidFill>
              </a:rPr>
              <a:t>Massachusetts	Boston</a:t>
            </a:r>
          </a:p>
          <a:p>
            <a:r>
              <a:rPr lang="en-US" dirty="0" smtClean="0">
                <a:solidFill>
                  <a:srgbClr val="FF0000"/>
                </a:solidFill>
              </a:rPr>
              <a:t>Total Population				6,892,503	692,600 </a:t>
            </a:r>
          </a:p>
          <a:p>
            <a:r>
              <a:rPr lang="en-US" dirty="0" smtClean="0">
                <a:solidFill>
                  <a:srgbClr val="000000"/>
                </a:solidFill>
              </a:rPr>
              <a:t>(10% of the population of Mass lives in Boston)</a:t>
            </a:r>
          </a:p>
          <a:p>
            <a:endParaRPr lang="en-US" dirty="0" smtClean="0">
              <a:solidFill>
                <a:srgbClr val="000000"/>
              </a:solidFill>
            </a:endParaRPr>
          </a:p>
          <a:p>
            <a:r>
              <a:rPr lang="en-US" dirty="0" smtClean="0">
                <a:solidFill>
                  <a:srgbClr val="FF0000"/>
                </a:solidFill>
              </a:rPr>
              <a:t>Race					% of MA		% of Boston</a:t>
            </a:r>
          </a:p>
          <a:p>
            <a:r>
              <a:rPr lang="en-US" dirty="0" smtClean="0">
                <a:solidFill>
                  <a:srgbClr val="000000"/>
                </a:solidFill>
              </a:rPr>
              <a:t>Black or African American			8.9%		25.3%</a:t>
            </a:r>
          </a:p>
          <a:p>
            <a:endParaRPr lang="en-US" dirty="0">
              <a:solidFill>
                <a:srgbClr val="000000"/>
              </a:solidFill>
            </a:endParaRPr>
          </a:p>
          <a:p>
            <a:r>
              <a:rPr lang="en-US" dirty="0" smtClean="0">
                <a:solidFill>
                  <a:srgbClr val="000000"/>
                </a:solidFill>
              </a:rPr>
              <a:t>Hispanic or </a:t>
            </a:r>
            <a:r>
              <a:rPr lang="en-US" dirty="0" err="1" smtClean="0">
                <a:solidFill>
                  <a:srgbClr val="000000"/>
                </a:solidFill>
              </a:rPr>
              <a:t>Latinx</a:t>
            </a:r>
            <a:r>
              <a:rPr lang="en-US" dirty="0" smtClean="0">
                <a:solidFill>
                  <a:srgbClr val="000000"/>
                </a:solidFill>
              </a:rPr>
              <a:t>				12.3%		19.7%</a:t>
            </a:r>
          </a:p>
          <a:p>
            <a:endParaRPr lang="en-US" dirty="0">
              <a:solidFill>
                <a:srgbClr val="000000"/>
              </a:solidFill>
            </a:endParaRPr>
          </a:p>
          <a:p>
            <a:r>
              <a:rPr lang="en-US" dirty="0" smtClean="0">
                <a:solidFill>
                  <a:srgbClr val="000000"/>
                </a:solidFill>
              </a:rPr>
              <a:t>Asian					7.1%		9.6%</a:t>
            </a:r>
          </a:p>
          <a:p>
            <a:endParaRPr lang="en-US" dirty="0">
              <a:solidFill>
                <a:srgbClr val="000000"/>
              </a:solidFill>
            </a:endParaRPr>
          </a:p>
          <a:p>
            <a:r>
              <a:rPr lang="en-US" dirty="0" smtClean="0">
                <a:solidFill>
                  <a:srgbClr val="000000"/>
                </a:solidFill>
              </a:rPr>
              <a:t>White					80.8%		52.6%</a:t>
            </a:r>
          </a:p>
          <a:p>
            <a:endParaRPr lang="en-US" dirty="0">
              <a:solidFill>
                <a:srgbClr val="000000"/>
              </a:solidFill>
            </a:endParaRPr>
          </a:p>
          <a:p>
            <a:r>
              <a:rPr lang="en-US" dirty="0">
                <a:solidFill>
                  <a:srgbClr val="000000"/>
                </a:solidFill>
              </a:rPr>
              <a:t>Native Hawaiian / Other Pacific </a:t>
            </a:r>
            <a:r>
              <a:rPr lang="en-US" dirty="0" smtClean="0">
                <a:solidFill>
                  <a:srgbClr val="000000"/>
                </a:solidFill>
              </a:rPr>
              <a:t>Islander	0.1%		0%</a:t>
            </a:r>
            <a:endParaRPr lang="en-US" dirty="0">
              <a:solidFill>
                <a:srgbClr val="000000"/>
              </a:solidFill>
            </a:endParaRPr>
          </a:p>
          <a:p>
            <a:r>
              <a:rPr lang="en-US" dirty="0">
                <a:solidFill>
                  <a:srgbClr val="000000"/>
                </a:solidFill>
              </a:rPr>
              <a:t>				</a:t>
            </a:r>
          </a:p>
          <a:p>
            <a:r>
              <a:rPr lang="en-US" dirty="0" smtClean="0">
                <a:solidFill>
                  <a:srgbClr val="000000"/>
                </a:solidFill>
              </a:rPr>
              <a:t>Two or more races			2.5%		5.1%	</a:t>
            </a:r>
          </a:p>
          <a:p>
            <a:endParaRPr lang="en-US" dirty="0">
              <a:solidFill>
                <a:srgbClr val="000000"/>
              </a:solidFill>
            </a:endParaRPr>
          </a:p>
          <a:p>
            <a:r>
              <a:rPr lang="en-US" sz="1200" dirty="0" smtClean="0">
                <a:solidFill>
                  <a:srgbClr val="000000"/>
                </a:solidFill>
              </a:rPr>
              <a:t>*US Census Bureau at www.census.gov</a:t>
            </a:r>
            <a:endParaRPr lang="en-US" sz="1200" dirty="0">
              <a:solidFill>
                <a:srgbClr val="000000"/>
              </a:solidFill>
            </a:endParaRPr>
          </a:p>
        </p:txBody>
      </p:sp>
    </p:spTree>
    <p:extLst>
      <p:ext uri="{BB962C8B-B14F-4D97-AF65-F5344CB8AC3E}">
        <p14:creationId xmlns:p14="http://schemas.microsoft.com/office/powerpoint/2010/main" val="120901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p:spPr>
        <p:txBody>
          <a:bodyPr/>
          <a:lstStyle/>
          <a:p>
            <a:fld id="{D830331C-0A01-418D-847F-38BAF806D1B6}" type="slidenum">
              <a:rPr lang="en-US" altLang="en-US" smtClean="0"/>
              <a:pPr/>
              <a:t>4</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0484" name="Title 7"/>
          <p:cNvSpPr>
            <a:spLocks noGrp="1"/>
          </p:cNvSpPr>
          <p:nvPr>
            <p:ph type="title"/>
          </p:nvPr>
        </p:nvSpPr>
        <p:spPr>
          <a:xfrm>
            <a:off x="152400" y="304800"/>
            <a:ext cx="7813675" cy="298450"/>
          </a:xfrm>
        </p:spPr>
        <p:txBody>
          <a:bodyPr/>
          <a:lstStyle/>
          <a:p>
            <a:r>
              <a:rPr lang="en-US" altLang="en-US" dirty="0" smtClean="0">
                <a:solidFill>
                  <a:srgbClr val="FF6600"/>
                </a:solidFill>
              </a:rPr>
              <a:t>Commitment </a:t>
            </a:r>
            <a:r>
              <a:rPr lang="en-US" altLang="en-US" dirty="0" smtClean="0">
                <a:solidFill>
                  <a:srgbClr val="FF6600"/>
                </a:solidFill>
              </a:rPr>
              <a:t>to Diversity: Our Patients</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048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p:cNvGraphicFramePr>
            <a:graphicFrameLocks/>
          </p:cNvGraphicFramePr>
          <p:nvPr>
            <p:extLst>
              <p:ext uri="{D42A27DB-BD31-4B8C-83A1-F6EECF244321}">
                <p14:modId xmlns:p14="http://schemas.microsoft.com/office/powerpoint/2010/main" val="1373965618"/>
              </p:ext>
            </p:extLst>
          </p:nvPr>
        </p:nvGraphicFramePr>
        <p:xfrm>
          <a:off x="304800" y="890587"/>
          <a:ext cx="8415338" cy="5214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5319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p:spPr>
        <p:txBody>
          <a:bodyPr/>
          <a:lstStyle/>
          <a:p>
            <a:fld id="{D830331C-0A01-418D-847F-38BAF806D1B6}" type="slidenum">
              <a:rPr lang="en-US" altLang="en-US" smtClean="0"/>
              <a:pPr/>
              <a:t>5</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0484" name="Title 7"/>
          <p:cNvSpPr>
            <a:spLocks noGrp="1"/>
          </p:cNvSpPr>
          <p:nvPr>
            <p:ph type="title"/>
          </p:nvPr>
        </p:nvSpPr>
        <p:spPr>
          <a:xfrm>
            <a:off x="152400" y="304800"/>
            <a:ext cx="7813675" cy="298450"/>
          </a:xfrm>
        </p:spPr>
        <p:txBody>
          <a:bodyPr/>
          <a:lstStyle/>
          <a:p>
            <a:r>
              <a:rPr lang="en-US" altLang="en-US" smtClean="0">
                <a:solidFill>
                  <a:srgbClr val="FF6600"/>
                </a:solidFill>
              </a:rPr>
              <a:t>Commitment to Diversity: Our Patients</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048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7" name="Group 48"/>
          <p:cNvGrpSpPr>
            <a:grpSpLocks/>
          </p:cNvGrpSpPr>
          <p:nvPr/>
        </p:nvGrpSpPr>
        <p:grpSpPr bwMode="auto">
          <a:xfrm>
            <a:off x="1166813" y="1533525"/>
            <a:ext cx="6627812" cy="4064000"/>
            <a:chOff x="705094" y="1533473"/>
            <a:chExt cx="6628540" cy="4063284"/>
          </a:xfrm>
        </p:grpSpPr>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705094" y="4450708"/>
              <a:ext cx="1146049" cy="1146049"/>
            </a:xfrm>
            <a:prstGeom prst="rect">
              <a:avLst/>
            </a:prstGeom>
          </p:spPr>
        </p:pic>
        <p:pic>
          <p:nvPicPr>
            <p:cNvPr id="2048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7752" y="4450708"/>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86"/>
            <p:cNvSpPr txBox="1">
              <a:spLocks noChangeArrowheads="1"/>
            </p:cNvSpPr>
            <p:nvPr/>
          </p:nvSpPr>
          <p:spPr bwMode="auto">
            <a:xfrm>
              <a:off x="3223146" y="4450784"/>
              <a:ext cx="4110488" cy="83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buClr>
                  <a:srgbClr val="002960"/>
                </a:buClr>
                <a:defRPr/>
              </a:pPr>
              <a:r>
                <a:rPr lang="en-US" sz="1800" kern="0" dirty="0" smtClean="0">
                  <a:solidFill>
                    <a:srgbClr val="000000"/>
                  </a:solidFill>
                </a:rPr>
                <a:t>&gt; 50% have an annual household income below $20,400 (close to the federal poverty line for a family of 3) </a:t>
              </a:r>
            </a:p>
          </p:txBody>
        </p:sp>
        <p:pic>
          <p:nvPicPr>
            <p:cNvPr id="14" name="Picture 13"/>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705094" y="1538030"/>
              <a:ext cx="1146049" cy="1146049"/>
            </a:xfrm>
            <a:prstGeom prst="rect">
              <a:avLst/>
            </a:prstGeom>
          </p:spPr>
        </p:pic>
        <p:pic>
          <p:nvPicPr>
            <p:cNvPr id="20492" name="Picture 3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7752" y="1538030"/>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0930" y="1538030"/>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839"/>
            <a:stretch>
              <a:fillRect/>
            </a:stretch>
          </p:blipFill>
          <p:spPr bwMode="auto">
            <a:xfrm>
              <a:off x="1356123" y="1533473"/>
              <a:ext cx="494653"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86"/>
            <p:cNvSpPr txBox="1">
              <a:spLocks noChangeArrowheads="1"/>
            </p:cNvSpPr>
            <p:nvPr/>
          </p:nvSpPr>
          <p:spPr bwMode="auto">
            <a:xfrm>
              <a:off x="3207269" y="1723939"/>
              <a:ext cx="4110488" cy="5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buClr>
                  <a:srgbClr val="002960"/>
                </a:buClr>
                <a:defRPr/>
              </a:pPr>
              <a:r>
                <a:rPr lang="en-US" sz="1800" kern="0" dirty="0" smtClean="0">
                  <a:solidFill>
                    <a:srgbClr val="000000"/>
                  </a:solidFill>
                </a:rPr>
                <a:t>~70% of our patients identify as Black or Hispanic</a:t>
              </a:r>
            </a:p>
          </p:txBody>
        </p:sp>
        <p:grpSp>
          <p:nvGrpSpPr>
            <p:cNvPr id="20496" name="Group 47"/>
            <p:cNvGrpSpPr>
              <a:grpSpLocks/>
            </p:cNvGrpSpPr>
            <p:nvPr/>
          </p:nvGrpSpPr>
          <p:grpSpPr bwMode="auto">
            <a:xfrm>
              <a:off x="979113" y="2783536"/>
              <a:ext cx="6168308" cy="1434517"/>
              <a:chOff x="979112" y="2783536"/>
              <a:chExt cx="7286391" cy="1434517"/>
            </a:xfrm>
          </p:grpSpPr>
          <p:cxnSp>
            <p:nvCxnSpPr>
              <p:cNvPr id="24" name="Straight Connector 23"/>
              <p:cNvCxnSpPr/>
              <p:nvPr/>
            </p:nvCxnSpPr>
            <p:spPr>
              <a:xfrm>
                <a:off x="979878" y="4217463"/>
                <a:ext cx="728616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9878" y="2784203"/>
                <a:ext cx="728616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705094" y="2964681"/>
              <a:ext cx="1146049" cy="1146049"/>
            </a:xfrm>
            <a:prstGeom prst="rect">
              <a:avLst/>
            </a:prstGeom>
          </p:spPr>
        </p:pic>
        <p:pic>
          <p:nvPicPr>
            <p:cNvPr id="20498" name="Picture 4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0930" y="2964681"/>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86"/>
            <p:cNvSpPr txBox="1">
              <a:spLocks noChangeArrowheads="1"/>
            </p:cNvSpPr>
            <p:nvPr/>
          </p:nvSpPr>
          <p:spPr bwMode="auto">
            <a:xfrm>
              <a:off x="3223146" y="2965146"/>
              <a:ext cx="4110488" cy="5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buClr>
                  <a:srgbClr val="002960"/>
                </a:buClr>
                <a:defRPr/>
              </a:pPr>
              <a:r>
                <a:rPr lang="en-US" sz="1800" kern="0" dirty="0" smtClean="0">
                  <a:solidFill>
                    <a:srgbClr val="000000"/>
                  </a:solidFill>
                </a:rPr>
                <a:t>~30% do not speak English as their primary language</a:t>
              </a:r>
            </a:p>
          </p:txBody>
        </p:sp>
        <p:pic>
          <p:nvPicPr>
            <p:cNvPr id="23" name="Picture 22"/>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1294757" y="2964681"/>
              <a:ext cx="1146049" cy="1146049"/>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p>
            <a:fld id="{26D581AC-BB70-4B25-9DE8-9CF55658B465}" type="slidenum">
              <a:rPr lang="en-US" altLang="en-US" smtClean="0"/>
              <a:pPr/>
              <a:t>6</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6388" name="Title 7"/>
          <p:cNvSpPr>
            <a:spLocks noGrp="1"/>
          </p:cNvSpPr>
          <p:nvPr>
            <p:ph type="title"/>
          </p:nvPr>
        </p:nvSpPr>
        <p:spPr>
          <a:xfrm>
            <a:off x="152400" y="304800"/>
            <a:ext cx="7813675" cy="298450"/>
          </a:xfrm>
        </p:spPr>
        <p:txBody>
          <a:bodyPr/>
          <a:lstStyle/>
          <a:p>
            <a:r>
              <a:rPr lang="en-US" altLang="en-US" smtClean="0">
                <a:solidFill>
                  <a:srgbClr val="FF6600"/>
                </a:solidFill>
              </a:rPr>
              <a:t>Commitment to Health Equity</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639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04548" y="1008386"/>
            <a:ext cx="7534903" cy="50971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60D9D25B-A941-459F-80EA-832124AD785C}" type="slidenum">
              <a:rPr lang="en-US" altLang="en-US" smtClean="0"/>
              <a:pPr/>
              <a:t>7</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8436" name="Title 7"/>
          <p:cNvSpPr>
            <a:spLocks noGrp="1"/>
          </p:cNvSpPr>
          <p:nvPr>
            <p:ph type="title"/>
          </p:nvPr>
        </p:nvSpPr>
        <p:spPr/>
        <p:txBody>
          <a:bodyPr/>
          <a:lstStyle/>
          <a:p>
            <a:r>
              <a:rPr lang="en-US" altLang="en-US" smtClean="0">
                <a:solidFill>
                  <a:srgbClr val="FF6600"/>
                </a:solidFill>
              </a:rPr>
              <a:t>Commitment to Health Equity</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843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713" y="898525"/>
            <a:ext cx="7902575"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60D9D25B-A941-459F-80EA-832124AD785C}" type="slidenum">
              <a:rPr lang="en-US" altLang="en-US" smtClean="0"/>
              <a:pPr/>
              <a:t>8</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8436" name="Title 7"/>
          <p:cNvSpPr>
            <a:spLocks noGrp="1"/>
          </p:cNvSpPr>
          <p:nvPr>
            <p:ph type="title"/>
          </p:nvPr>
        </p:nvSpPr>
        <p:spPr/>
        <p:txBody>
          <a:bodyPr/>
          <a:lstStyle/>
          <a:p>
            <a:r>
              <a:rPr lang="en-US" altLang="en-US" smtClean="0">
                <a:solidFill>
                  <a:srgbClr val="FF6600"/>
                </a:solidFill>
              </a:rPr>
              <a:t>Commitment to Health Equity</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843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415256" y="1214438"/>
            <a:ext cx="6313487" cy="1797156"/>
          </a:xfrm>
          <a:prstGeom prst="rect">
            <a:avLst/>
          </a:prstGeom>
        </p:spPr>
      </p:pic>
      <p:pic>
        <p:nvPicPr>
          <p:cNvPr id="3" name="Picture 2"/>
          <p:cNvPicPr>
            <a:picLocks noChangeAspect="1"/>
          </p:cNvPicPr>
          <p:nvPr/>
        </p:nvPicPr>
        <p:blipFill>
          <a:blip r:embed="rId5"/>
          <a:stretch>
            <a:fillRect/>
          </a:stretch>
        </p:blipFill>
        <p:spPr>
          <a:xfrm>
            <a:off x="159525" y="3253316"/>
            <a:ext cx="2511461" cy="2514600"/>
          </a:xfrm>
          <a:prstGeom prst="rect">
            <a:avLst/>
          </a:prstGeom>
        </p:spPr>
      </p:pic>
      <p:pic>
        <p:nvPicPr>
          <p:cNvPr id="7" name="Picture 6"/>
          <p:cNvPicPr>
            <a:picLocks noChangeAspect="1"/>
          </p:cNvPicPr>
          <p:nvPr/>
        </p:nvPicPr>
        <p:blipFill>
          <a:blip r:embed="rId6"/>
          <a:stretch>
            <a:fillRect/>
          </a:stretch>
        </p:blipFill>
        <p:spPr>
          <a:xfrm>
            <a:off x="2989760" y="3469823"/>
            <a:ext cx="5887272" cy="1895740"/>
          </a:xfrm>
          <a:prstGeom prst="rect">
            <a:avLst/>
          </a:prstGeom>
        </p:spPr>
      </p:pic>
    </p:spTree>
    <p:extLst>
      <p:ext uri="{BB962C8B-B14F-4D97-AF65-F5344CB8AC3E}">
        <p14:creationId xmlns:p14="http://schemas.microsoft.com/office/powerpoint/2010/main" val="919478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60D9D25B-A941-459F-80EA-832124AD785C}" type="slidenum">
              <a:rPr lang="en-US" altLang="en-US" smtClean="0"/>
              <a:pPr/>
              <a:t>9</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8436" name="Title 7"/>
          <p:cNvSpPr>
            <a:spLocks noGrp="1"/>
          </p:cNvSpPr>
          <p:nvPr>
            <p:ph type="title"/>
          </p:nvPr>
        </p:nvSpPr>
        <p:spPr>
          <a:xfrm>
            <a:off x="0" y="217904"/>
            <a:ext cx="7813675" cy="298450"/>
          </a:xfrm>
        </p:spPr>
        <p:txBody>
          <a:bodyPr/>
          <a:lstStyle/>
          <a:p>
            <a:r>
              <a:rPr lang="en-US" altLang="en-US" dirty="0" smtClean="0">
                <a:solidFill>
                  <a:srgbClr val="FF6600"/>
                </a:solidFill>
              </a:rPr>
              <a:t>  Commitment </a:t>
            </a:r>
            <a:r>
              <a:rPr lang="en-US" altLang="en-US" dirty="0" smtClean="0">
                <a:solidFill>
                  <a:srgbClr val="FF6600"/>
                </a:solidFill>
              </a:rPr>
              <a:t>to Health Equity</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843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3920" y="217904"/>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Chart 18"/>
          <p:cNvGraphicFramePr>
            <a:graphicFrameLocks/>
          </p:cNvGraphicFramePr>
          <p:nvPr>
            <p:extLst>
              <p:ext uri="{D42A27DB-BD31-4B8C-83A1-F6EECF244321}">
                <p14:modId xmlns:p14="http://schemas.microsoft.com/office/powerpoint/2010/main" val="3873447933"/>
              </p:ext>
            </p:extLst>
          </p:nvPr>
        </p:nvGraphicFramePr>
        <p:xfrm>
          <a:off x="304800" y="890588"/>
          <a:ext cx="8415338" cy="5214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077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35784</TotalTime>
  <Words>1211</Words>
  <Application>Microsoft Office PowerPoint</Application>
  <PresentationFormat>On-screen Show (4:3)</PresentationFormat>
  <Paragraphs>134</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ＭＳ Ｐゴシック</vt:lpstr>
      <vt:lpstr>Arial</vt:lpstr>
      <vt:lpstr>Avenir-Medium</vt:lpstr>
      <vt:lpstr>Calibri</vt:lpstr>
      <vt:lpstr>Times New Roman</vt:lpstr>
      <vt:lpstr>blank</vt:lpstr>
      <vt:lpstr>1_blank</vt:lpstr>
      <vt:lpstr>2_blank</vt:lpstr>
      <vt:lpstr>Welcome to Boston Medical Center</vt:lpstr>
      <vt:lpstr>Our Mission</vt:lpstr>
      <vt:lpstr>Massachusetts / Boston Demographics 2019 Census</vt:lpstr>
      <vt:lpstr>Commitment to Diversity: Our Patients</vt:lpstr>
      <vt:lpstr>Commitment to Diversity: Our Patients</vt:lpstr>
      <vt:lpstr>Commitment to Health Equity</vt:lpstr>
      <vt:lpstr>Commitment to Health Equity</vt:lpstr>
      <vt:lpstr>Commitment to Health Equity</vt:lpstr>
      <vt:lpstr>  Commitment to Health Equity</vt:lpstr>
      <vt:lpstr>Diverse Patients Need Diverse Providers</vt:lpstr>
      <vt:lpstr>Commitment to Diversity: Our House Staff</vt:lpstr>
      <vt:lpstr>Overall BMC Self Identified URM Trainees for AY2020-2021</vt:lpstr>
      <vt:lpstr>BMC Incoming Trainees Self Identified URM Trainees 2020</vt:lpstr>
      <vt:lpstr>Commitment to Diversity: Our House Staff</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for Change Wednesday, November 16, 2011 Keefer Auditorium 7:00 – 8:00 a.m.</dc:title>
  <dc:creator>BMC</dc:creator>
  <cp:lastModifiedBy>Walker, Shawnda</cp:lastModifiedBy>
  <cp:revision>147</cp:revision>
  <cp:lastPrinted>2020-08-19T15:22:57Z</cp:lastPrinted>
  <dcterms:created xsi:type="dcterms:W3CDTF">2011-11-15T16:20:01Z</dcterms:created>
  <dcterms:modified xsi:type="dcterms:W3CDTF">2020-09-09T21:13:26Z</dcterms:modified>
</cp:coreProperties>
</file>