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26"/>
  </p:notesMasterIdLst>
  <p:handoutMasterIdLst>
    <p:handoutMasterId r:id="rId27"/>
  </p:handoutMasterIdLst>
  <p:sldIdLst>
    <p:sldId id="343" r:id="rId5"/>
    <p:sldId id="914" r:id="rId6"/>
    <p:sldId id="908" r:id="rId7"/>
    <p:sldId id="904" r:id="rId8"/>
    <p:sldId id="907" r:id="rId9"/>
    <p:sldId id="906" r:id="rId10"/>
    <p:sldId id="901" r:id="rId11"/>
    <p:sldId id="905" r:id="rId12"/>
    <p:sldId id="517" r:id="rId13"/>
    <p:sldId id="902" r:id="rId14"/>
    <p:sldId id="903" r:id="rId15"/>
    <p:sldId id="909" r:id="rId16"/>
    <p:sldId id="910" r:id="rId17"/>
    <p:sldId id="918" r:id="rId18"/>
    <p:sldId id="911" r:id="rId19"/>
    <p:sldId id="917" r:id="rId20"/>
    <p:sldId id="913" r:id="rId21"/>
    <p:sldId id="919" r:id="rId22"/>
    <p:sldId id="915" r:id="rId23"/>
    <p:sldId id="912" r:id="rId24"/>
    <p:sldId id="382" r:id="rId25"/>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DACE6"/>
    <a:srgbClr val="452663"/>
    <a:srgbClr val="009DDC"/>
    <a:srgbClr val="FFE512"/>
    <a:srgbClr val="D53044"/>
    <a:srgbClr val="FAA634"/>
    <a:srgbClr val="C1D82F"/>
    <a:srgbClr val="E0E0E0"/>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6762" autoAdjust="0"/>
  </p:normalViewPr>
  <p:slideViewPr>
    <p:cSldViewPr snapToGrid="0" snapToObjects="1" showGuides="1">
      <p:cViewPr varScale="1">
        <p:scale>
          <a:sx n="118" d="100"/>
          <a:sy n="118" d="100"/>
        </p:scale>
        <p:origin x="312" y="192"/>
      </p:cViewPr>
      <p:guideLst>
        <p:guide orient="horz" pos="800"/>
        <p:guide pos="2448"/>
        <p:guide orient="horz" pos="1799"/>
        <p:guide orient="horz" pos="2124"/>
        <p:guide orient="horz" pos="2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FDDDE-A7E6-48A2-8F62-66CB06B275D0}" type="doc">
      <dgm:prSet loTypeId="urn:microsoft.com/office/officeart/2005/8/layout/venn1" loCatId="relationship" qsTypeId="urn:microsoft.com/office/officeart/2005/8/quickstyle/simple1" qsCatId="simple" csTypeId="urn:microsoft.com/office/officeart/2005/8/colors/accent1_2" csCatId="accent1" phldr="1"/>
      <dgm:spPr/>
    </dgm:pt>
    <dgm:pt modelId="{FA022921-CFE5-4B3A-B7E0-0F9A1F95B2F6}">
      <dgm:prSet phldrT="[Text]" custT="1"/>
      <dgm:spPr>
        <a:solidFill>
          <a:srgbClr val="FFC000">
            <a:alpha val="50000"/>
          </a:srgbClr>
        </a:solidFill>
      </dgm:spPr>
      <dgm:t>
        <a:bodyPr/>
        <a:lstStyle/>
        <a:p>
          <a:r>
            <a:rPr lang="en-US" sz="1800" dirty="0"/>
            <a:t>Sexual Orientation Identity</a:t>
          </a:r>
        </a:p>
      </dgm:t>
    </dgm:pt>
    <dgm:pt modelId="{151AEC12-DF3C-48DD-8BE5-AEC29639C74D}" type="parTrans" cxnId="{9F6D20EB-8389-4458-9D42-EE341EEA5801}">
      <dgm:prSet/>
      <dgm:spPr/>
      <dgm:t>
        <a:bodyPr/>
        <a:lstStyle/>
        <a:p>
          <a:endParaRPr lang="en-US" sz="1800"/>
        </a:p>
      </dgm:t>
    </dgm:pt>
    <dgm:pt modelId="{B0CB3362-9918-4D63-A631-1D53BA754672}" type="sibTrans" cxnId="{9F6D20EB-8389-4458-9D42-EE341EEA5801}">
      <dgm:prSet/>
      <dgm:spPr/>
      <dgm:t>
        <a:bodyPr/>
        <a:lstStyle/>
        <a:p>
          <a:endParaRPr lang="en-US" sz="1800"/>
        </a:p>
      </dgm:t>
    </dgm:pt>
    <dgm:pt modelId="{747C4A75-75DC-493A-AA24-649D581367CF}">
      <dgm:prSet phldrT="[Text]" custT="1"/>
      <dgm:spPr>
        <a:solidFill>
          <a:srgbClr val="00B0F0">
            <a:alpha val="50000"/>
          </a:srgbClr>
        </a:solidFill>
      </dgm:spPr>
      <dgm:t>
        <a:bodyPr/>
        <a:lstStyle/>
        <a:p>
          <a:r>
            <a:rPr lang="en-US" sz="1800" dirty="0"/>
            <a:t>Sex/Gender of Sexual Partners</a:t>
          </a:r>
        </a:p>
      </dgm:t>
    </dgm:pt>
    <dgm:pt modelId="{FB7AAE42-05AF-455F-9347-0B4D036C7610}" type="parTrans" cxnId="{56D8F790-500C-4D3B-8A26-795327B82B43}">
      <dgm:prSet/>
      <dgm:spPr/>
      <dgm:t>
        <a:bodyPr/>
        <a:lstStyle/>
        <a:p>
          <a:endParaRPr lang="en-US" sz="1800"/>
        </a:p>
      </dgm:t>
    </dgm:pt>
    <dgm:pt modelId="{6D2E7AB7-4F0C-482A-8AA7-82B2A56CABE8}" type="sibTrans" cxnId="{56D8F790-500C-4D3B-8A26-795327B82B43}">
      <dgm:prSet/>
      <dgm:spPr/>
      <dgm:t>
        <a:bodyPr/>
        <a:lstStyle/>
        <a:p>
          <a:endParaRPr lang="en-US" sz="1800"/>
        </a:p>
      </dgm:t>
    </dgm:pt>
    <dgm:pt modelId="{D9F0441D-0A81-42BA-89E9-173212D04CA8}">
      <dgm:prSet phldrT="[Text]" custT="1"/>
      <dgm:spPr>
        <a:solidFill>
          <a:srgbClr val="339933">
            <a:alpha val="50000"/>
          </a:srgbClr>
        </a:solidFill>
      </dgm:spPr>
      <dgm:t>
        <a:bodyPr/>
        <a:lstStyle/>
        <a:p>
          <a:r>
            <a:rPr lang="en-US" sz="1800" dirty="0"/>
            <a:t>Romantic &amp; Sexual Attraction</a:t>
          </a:r>
        </a:p>
      </dgm:t>
    </dgm:pt>
    <dgm:pt modelId="{01D6154E-3587-4845-AC7C-AE402221E591}" type="parTrans" cxnId="{307E30B5-15D0-42B8-9827-8E3E26C7899A}">
      <dgm:prSet/>
      <dgm:spPr/>
      <dgm:t>
        <a:bodyPr/>
        <a:lstStyle/>
        <a:p>
          <a:endParaRPr lang="en-US" sz="1800"/>
        </a:p>
      </dgm:t>
    </dgm:pt>
    <dgm:pt modelId="{2D63433F-7601-4C05-BBD7-95233B6BADFD}" type="sibTrans" cxnId="{307E30B5-15D0-42B8-9827-8E3E26C7899A}">
      <dgm:prSet/>
      <dgm:spPr/>
      <dgm:t>
        <a:bodyPr/>
        <a:lstStyle/>
        <a:p>
          <a:endParaRPr lang="en-US" sz="1800"/>
        </a:p>
      </dgm:t>
    </dgm:pt>
    <dgm:pt modelId="{F0FEEE43-F97E-43F2-B284-6C929AFD111A}" type="pres">
      <dgm:prSet presAssocID="{E39FDDDE-A7E6-48A2-8F62-66CB06B275D0}" presName="compositeShape" presStyleCnt="0">
        <dgm:presLayoutVars>
          <dgm:chMax val="7"/>
          <dgm:dir/>
          <dgm:resizeHandles val="exact"/>
        </dgm:presLayoutVars>
      </dgm:prSet>
      <dgm:spPr/>
    </dgm:pt>
    <dgm:pt modelId="{1942DE05-748B-4712-B7B4-D4F4CDAB69E4}" type="pres">
      <dgm:prSet presAssocID="{FA022921-CFE5-4B3A-B7E0-0F9A1F95B2F6}" presName="circ1" presStyleLbl="vennNode1" presStyleIdx="0" presStyleCnt="3" custLinFactNeighborX="-1143" custLinFactNeighborY="251"/>
      <dgm:spPr/>
    </dgm:pt>
    <dgm:pt modelId="{559F9BFD-04F6-45BF-92D3-4E930F3A8D38}" type="pres">
      <dgm:prSet presAssocID="{FA022921-CFE5-4B3A-B7E0-0F9A1F95B2F6}" presName="circ1Tx" presStyleLbl="revTx" presStyleIdx="0" presStyleCnt="0">
        <dgm:presLayoutVars>
          <dgm:chMax val="0"/>
          <dgm:chPref val="0"/>
          <dgm:bulletEnabled val="1"/>
        </dgm:presLayoutVars>
      </dgm:prSet>
      <dgm:spPr/>
    </dgm:pt>
    <dgm:pt modelId="{5734A389-8623-4625-9347-858C80EFA51B}" type="pres">
      <dgm:prSet presAssocID="{747C4A75-75DC-493A-AA24-649D581367CF}" presName="circ2" presStyleLbl="vennNode1" presStyleIdx="1" presStyleCnt="3"/>
      <dgm:spPr/>
    </dgm:pt>
    <dgm:pt modelId="{CE96CDBA-7A3B-491A-97B1-02599CAB1595}" type="pres">
      <dgm:prSet presAssocID="{747C4A75-75DC-493A-AA24-649D581367CF}" presName="circ2Tx" presStyleLbl="revTx" presStyleIdx="0" presStyleCnt="0">
        <dgm:presLayoutVars>
          <dgm:chMax val="0"/>
          <dgm:chPref val="0"/>
          <dgm:bulletEnabled val="1"/>
        </dgm:presLayoutVars>
      </dgm:prSet>
      <dgm:spPr/>
    </dgm:pt>
    <dgm:pt modelId="{F203B45D-7D5D-48EA-A785-5666E7723E09}" type="pres">
      <dgm:prSet presAssocID="{D9F0441D-0A81-42BA-89E9-173212D04CA8}" presName="circ3" presStyleLbl="vennNode1" presStyleIdx="2" presStyleCnt="3"/>
      <dgm:spPr/>
    </dgm:pt>
    <dgm:pt modelId="{3BEFF155-829F-4541-9513-238635302E11}" type="pres">
      <dgm:prSet presAssocID="{D9F0441D-0A81-42BA-89E9-173212D04CA8}" presName="circ3Tx" presStyleLbl="revTx" presStyleIdx="0" presStyleCnt="0">
        <dgm:presLayoutVars>
          <dgm:chMax val="0"/>
          <dgm:chPref val="0"/>
          <dgm:bulletEnabled val="1"/>
        </dgm:presLayoutVars>
      </dgm:prSet>
      <dgm:spPr/>
    </dgm:pt>
  </dgm:ptLst>
  <dgm:cxnLst>
    <dgm:cxn modelId="{6EA57814-AF92-184E-8227-2846AD16A356}" type="presOf" srcId="{D9F0441D-0A81-42BA-89E9-173212D04CA8}" destId="{F203B45D-7D5D-48EA-A785-5666E7723E09}" srcOrd="0" destOrd="0" presId="urn:microsoft.com/office/officeart/2005/8/layout/venn1"/>
    <dgm:cxn modelId="{548E0515-952A-0049-B08F-3B25CE2EE12B}" type="presOf" srcId="{D9F0441D-0A81-42BA-89E9-173212D04CA8}" destId="{3BEFF155-829F-4541-9513-238635302E11}" srcOrd="1" destOrd="0" presId="urn:microsoft.com/office/officeart/2005/8/layout/venn1"/>
    <dgm:cxn modelId="{1C28C31E-D494-1147-9AA7-B2D8D72AB223}" type="presOf" srcId="{747C4A75-75DC-493A-AA24-649D581367CF}" destId="{CE96CDBA-7A3B-491A-97B1-02599CAB1595}" srcOrd="1" destOrd="0" presId="urn:microsoft.com/office/officeart/2005/8/layout/venn1"/>
    <dgm:cxn modelId="{3243A84E-0F0D-E54C-90DC-6EB37640CC8C}" type="presOf" srcId="{FA022921-CFE5-4B3A-B7E0-0F9A1F95B2F6}" destId="{1942DE05-748B-4712-B7B4-D4F4CDAB69E4}" srcOrd="0" destOrd="0" presId="urn:microsoft.com/office/officeart/2005/8/layout/venn1"/>
    <dgm:cxn modelId="{56D8F790-500C-4D3B-8A26-795327B82B43}" srcId="{E39FDDDE-A7E6-48A2-8F62-66CB06B275D0}" destId="{747C4A75-75DC-493A-AA24-649D581367CF}" srcOrd="1" destOrd="0" parTransId="{FB7AAE42-05AF-455F-9347-0B4D036C7610}" sibTransId="{6D2E7AB7-4F0C-482A-8AA7-82B2A56CABE8}"/>
    <dgm:cxn modelId="{4E79D396-85EC-154C-85F1-48AAE228F828}" type="presOf" srcId="{E39FDDDE-A7E6-48A2-8F62-66CB06B275D0}" destId="{F0FEEE43-F97E-43F2-B284-6C929AFD111A}" srcOrd="0" destOrd="0" presId="urn:microsoft.com/office/officeart/2005/8/layout/venn1"/>
    <dgm:cxn modelId="{29892EB5-47FF-3C4E-BD7F-3FE6A97444D4}" type="presOf" srcId="{FA022921-CFE5-4B3A-B7E0-0F9A1F95B2F6}" destId="{559F9BFD-04F6-45BF-92D3-4E930F3A8D38}" srcOrd="1" destOrd="0" presId="urn:microsoft.com/office/officeart/2005/8/layout/venn1"/>
    <dgm:cxn modelId="{307E30B5-15D0-42B8-9827-8E3E26C7899A}" srcId="{E39FDDDE-A7E6-48A2-8F62-66CB06B275D0}" destId="{D9F0441D-0A81-42BA-89E9-173212D04CA8}" srcOrd="2" destOrd="0" parTransId="{01D6154E-3587-4845-AC7C-AE402221E591}" sibTransId="{2D63433F-7601-4C05-BBD7-95233B6BADFD}"/>
    <dgm:cxn modelId="{710944C3-EC82-F94A-9BE0-5C02F18925F1}" type="presOf" srcId="{747C4A75-75DC-493A-AA24-649D581367CF}" destId="{5734A389-8623-4625-9347-858C80EFA51B}" srcOrd="0" destOrd="0" presId="urn:microsoft.com/office/officeart/2005/8/layout/venn1"/>
    <dgm:cxn modelId="{9F6D20EB-8389-4458-9D42-EE341EEA5801}" srcId="{E39FDDDE-A7E6-48A2-8F62-66CB06B275D0}" destId="{FA022921-CFE5-4B3A-B7E0-0F9A1F95B2F6}" srcOrd="0" destOrd="0" parTransId="{151AEC12-DF3C-48DD-8BE5-AEC29639C74D}" sibTransId="{B0CB3362-9918-4D63-A631-1D53BA754672}"/>
    <dgm:cxn modelId="{4418C018-E275-A34C-B06E-600FF75409DD}" type="presParOf" srcId="{F0FEEE43-F97E-43F2-B284-6C929AFD111A}" destId="{1942DE05-748B-4712-B7B4-D4F4CDAB69E4}" srcOrd="0" destOrd="0" presId="urn:microsoft.com/office/officeart/2005/8/layout/venn1"/>
    <dgm:cxn modelId="{152ABA90-6C60-7B46-8AD2-D3358202467C}" type="presParOf" srcId="{F0FEEE43-F97E-43F2-B284-6C929AFD111A}" destId="{559F9BFD-04F6-45BF-92D3-4E930F3A8D38}" srcOrd="1" destOrd="0" presId="urn:microsoft.com/office/officeart/2005/8/layout/venn1"/>
    <dgm:cxn modelId="{0A311341-7D75-4B4D-8DB6-55FC06EF957E}" type="presParOf" srcId="{F0FEEE43-F97E-43F2-B284-6C929AFD111A}" destId="{5734A389-8623-4625-9347-858C80EFA51B}" srcOrd="2" destOrd="0" presId="urn:microsoft.com/office/officeart/2005/8/layout/venn1"/>
    <dgm:cxn modelId="{F8988556-C88F-6C49-92E4-8E620545BAEB}" type="presParOf" srcId="{F0FEEE43-F97E-43F2-B284-6C929AFD111A}" destId="{CE96CDBA-7A3B-491A-97B1-02599CAB1595}" srcOrd="3" destOrd="0" presId="urn:microsoft.com/office/officeart/2005/8/layout/venn1"/>
    <dgm:cxn modelId="{23183970-540E-8742-B7D2-94D9624E6708}" type="presParOf" srcId="{F0FEEE43-F97E-43F2-B284-6C929AFD111A}" destId="{F203B45D-7D5D-48EA-A785-5666E7723E09}" srcOrd="4" destOrd="0" presId="urn:microsoft.com/office/officeart/2005/8/layout/venn1"/>
    <dgm:cxn modelId="{7176C388-AE92-1241-8194-5BFBF115AF57}" type="presParOf" srcId="{F0FEEE43-F97E-43F2-B284-6C929AFD111A}" destId="{3BEFF155-829F-4541-9513-238635302E1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FDDDE-A7E6-48A2-8F62-66CB06B275D0}" type="doc">
      <dgm:prSet loTypeId="urn:microsoft.com/office/officeart/2005/8/layout/venn1" loCatId="relationship" qsTypeId="urn:microsoft.com/office/officeart/2005/8/quickstyle/simple1" qsCatId="simple" csTypeId="urn:microsoft.com/office/officeart/2005/8/colors/accent1_2" csCatId="accent1" phldr="1"/>
      <dgm:spPr/>
    </dgm:pt>
    <dgm:pt modelId="{FA022921-CFE5-4B3A-B7E0-0F9A1F95B2F6}">
      <dgm:prSet phldrT="[Text]" custT="1"/>
      <dgm:spPr>
        <a:solidFill>
          <a:srgbClr val="FFC000">
            <a:alpha val="50000"/>
          </a:srgbClr>
        </a:solidFill>
      </dgm:spPr>
      <dgm:t>
        <a:bodyPr/>
        <a:lstStyle/>
        <a:p>
          <a:r>
            <a:rPr lang="en-US" sz="1800" dirty="0"/>
            <a:t>Gay Identity</a:t>
          </a:r>
        </a:p>
      </dgm:t>
    </dgm:pt>
    <dgm:pt modelId="{151AEC12-DF3C-48DD-8BE5-AEC29639C74D}" type="parTrans" cxnId="{9F6D20EB-8389-4458-9D42-EE341EEA5801}">
      <dgm:prSet/>
      <dgm:spPr/>
      <dgm:t>
        <a:bodyPr/>
        <a:lstStyle/>
        <a:p>
          <a:endParaRPr lang="en-US" sz="1800"/>
        </a:p>
      </dgm:t>
    </dgm:pt>
    <dgm:pt modelId="{B0CB3362-9918-4D63-A631-1D53BA754672}" type="sibTrans" cxnId="{9F6D20EB-8389-4458-9D42-EE341EEA5801}">
      <dgm:prSet/>
      <dgm:spPr/>
      <dgm:t>
        <a:bodyPr/>
        <a:lstStyle/>
        <a:p>
          <a:endParaRPr lang="en-US" sz="1800"/>
        </a:p>
      </dgm:t>
    </dgm:pt>
    <dgm:pt modelId="{747C4A75-75DC-493A-AA24-649D581367CF}">
      <dgm:prSet phldrT="[Text]" custT="1"/>
      <dgm:spPr>
        <a:solidFill>
          <a:srgbClr val="00B0F0">
            <a:alpha val="50000"/>
          </a:srgbClr>
        </a:solidFill>
      </dgm:spPr>
      <dgm:t>
        <a:bodyPr/>
        <a:lstStyle/>
        <a:p>
          <a:r>
            <a:rPr lang="en-US" sz="1800" dirty="0"/>
            <a:t>Sex with  persons of the same or a different gender</a:t>
          </a:r>
        </a:p>
      </dgm:t>
    </dgm:pt>
    <dgm:pt modelId="{FB7AAE42-05AF-455F-9347-0B4D036C7610}" type="parTrans" cxnId="{56D8F790-500C-4D3B-8A26-795327B82B43}">
      <dgm:prSet/>
      <dgm:spPr/>
      <dgm:t>
        <a:bodyPr/>
        <a:lstStyle/>
        <a:p>
          <a:endParaRPr lang="en-US" sz="1800"/>
        </a:p>
      </dgm:t>
    </dgm:pt>
    <dgm:pt modelId="{6D2E7AB7-4F0C-482A-8AA7-82B2A56CABE8}" type="sibTrans" cxnId="{56D8F790-500C-4D3B-8A26-795327B82B43}">
      <dgm:prSet/>
      <dgm:spPr/>
      <dgm:t>
        <a:bodyPr/>
        <a:lstStyle/>
        <a:p>
          <a:endParaRPr lang="en-US" sz="1800"/>
        </a:p>
      </dgm:t>
    </dgm:pt>
    <dgm:pt modelId="{D9F0441D-0A81-42BA-89E9-173212D04CA8}">
      <dgm:prSet phldrT="[Text]" custT="1"/>
      <dgm:spPr>
        <a:solidFill>
          <a:srgbClr val="339933">
            <a:alpha val="50000"/>
          </a:srgbClr>
        </a:solidFill>
      </dgm:spPr>
      <dgm:t>
        <a:bodyPr/>
        <a:lstStyle/>
        <a:p>
          <a:r>
            <a:rPr lang="en-US" sz="1800" dirty="0"/>
            <a:t>Attraction to persons of the same or a different gender</a:t>
          </a:r>
        </a:p>
      </dgm:t>
    </dgm:pt>
    <dgm:pt modelId="{01D6154E-3587-4845-AC7C-AE402221E591}" type="parTrans" cxnId="{307E30B5-15D0-42B8-9827-8E3E26C7899A}">
      <dgm:prSet/>
      <dgm:spPr/>
      <dgm:t>
        <a:bodyPr/>
        <a:lstStyle/>
        <a:p>
          <a:endParaRPr lang="en-US" sz="1800"/>
        </a:p>
      </dgm:t>
    </dgm:pt>
    <dgm:pt modelId="{2D63433F-7601-4C05-BBD7-95233B6BADFD}" type="sibTrans" cxnId="{307E30B5-15D0-42B8-9827-8E3E26C7899A}">
      <dgm:prSet/>
      <dgm:spPr/>
      <dgm:t>
        <a:bodyPr/>
        <a:lstStyle/>
        <a:p>
          <a:endParaRPr lang="en-US" sz="1800"/>
        </a:p>
      </dgm:t>
    </dgm:pt>
    <dgm:pt modelId="{F0FEEE43-F97E-43F2-B284-6C929AFD111A}" type="pres">
      <dgm:prSet presAssocID="{E39FDDDE-A7E6-48A2-8F62-66CB06B275D0}" presName="compositeShape" presStyleCnt="0">
        <dgm:presLayoutVars>
          <dgm:chMax val="7"/>
          <dgm:dir/>
          <dgm:resizeHandles val="exact"/>
        </dgm:presLayoutVars>
      </dgm:prSet>
      <dgm:spPr/>
    </dgm:pt>
    <dgm:pt modelId="{1942DE05-748B-4712-B7B4-D4F4CDAB69E4}" type="pres">
      <dgm:prSet presAssocID="{FA022921-CFE5-4B3A-B7E0-0F9A1F95B2F6}" presName="circ1" presStyleLbl="vennNode1" presStyleIdx="0" presStyleCnt="3"/>
      <dgm:spPr/>
    </dgm:pt>
    <dgm:pt modelId="{559F9BFD-04F6-45BF-92D3-4E930F3A8D38}" type="pres">
      <dgm:prSet presAssocID="{FA022921-CFE5-4B3A-B7E0-0F9A1F95B2F6}" presName="circ1Tx" presStyleLbl="revTx" presStyleIdx="0" presStyleCnt="0">
        <dgm:presLayoutVars>
          <dgm:chMax val="0"/>
          <dgm:chPref val="0"/>
          <dgm:bulletEnabled val="1"/>
        </dgm:presLayoutVars>
      </dgm:prSet>
      <dgm:spPr/>
    </dgm:pt>
    <dgm:pt modelId="{5734A389-8623-4625-9347-858C80EFA51B}" type="pres">
      <dgm:prSet presAssocID="{747C4A75-75DC-493A-AA24-649D581367CF}" presName="circ2" presStyleLbl="vennNode1" presStyleIdx="1" presStyleCnt="3"/>
      <dgm:spPr/>
    </dgm:pt>
    <dgm:pt modelId="{CE96CDBA-7A3B-491A-97B1-02599CAB1595}" type="pres">
      <dgm:prSet presAssocID="{747C4A75-75DC-493A-AA24-649D581367CF}" presName="circ2Tx" presStyleLbl="revTx" presStyleIdx="0" presStyleCnt="0">
        <dgm:presLayoutVars>
          <dgm:chMax val="0"/>
          <dgm:chPref val="0"/>
          <dgm:bulletEnabled val="1"/>
        </dgm:presLayoutVars>
      </dgm:prSet>
      <dgm:spPr/>
    </dgm:pt>
    <dgm:pt modelId="{F203B45D-7D5D-48EA-A785-5666E7723E09}" type="pres">
      <dgm:prSet presAssocID="{D9F0441D-0A81-42BA-89E9-173212D04CA8}" presName="circ3" presStyleLbl="vennNode1" presStyleIdx="2" presStyleCnt="3"/>
      <dgm:spPr/>
    </dgm:pt>
    <dgm:pt modelId="{3BEFF155-829F-4541-9513-238635302E11}" type="pres">
      <dgm:prSet presAssocID="{D9F0441D-0A81-42BA-89E9-173212D04CA8}" presName="circ3Tx" presStyleLbl="revTx" presStyleIdx="0" presStyleCnt="0">
        <dgm:presLayoutVars>
          <dgm:chMax val="0"/>
          <dgm:chPref val="0"/>
          <dgm:bulletEnabled val="1"/>
        </dgm:presLayoutVars>
      </dgm:prSet>
      <dgm:spPr/>
    </dgm:pt>
  </dgm:ptLst>
  <dgm:cxnLst>
    <dgm:cxn modelId="{C2F33E8C-1B6E-47A4-9D51-865673B693EE}" type="presOf" srcId="{E39FDDDE-A7E6-48A2-8F62-66CB06B275D0}" destId="{F0FEEE43-F97E-43F2-B284-6C929AFD111A}" srcOrd="0" destOrd="0" presId="urn:microsoft.com/office/officeart/2005/8/layout/venn1"/>
    <dgm:cxn modelId="{56D8F790-500C-4D3B-8A26-795327B82B43}" srcId="{E39FDDDE-A7E6-48A2-8F62-66CB06B275D0}" destId="{747C4A75-75DC-493A-AA24-649D581367CF}" srcOrd="1" destOrd="0" parTransId="{FB7AAE42-05AF-455F-9347-0B4D036C7610}" sibTransId="{6D2E7AB7-4F0C-482A-8AA7-82B2A56CABE8}"/>
    <dgm:cxn modelId="{70781F9B-87EC-452F-974F-2181623EF961}" type="presOf" srcId="{747C4A75-75DC-493A-AA24-649D581367CF}" destId="{CE96CDBA-7A3B-491A-97B1-02599CAB1595}" srcOrd="1" destOrd="0" presId="urn:microsoft.com/office/officeart/2005/8/layout/venn1"/>
    <dgm:cxn modelId="{AC70129F-67A3-49BB-A09D-3092644F0405}" type="presOf" srcId="{FA022921-CFE5-4B3A-B7E0-0F9A1F95B2F6}" destId="{1942DE05-748B-4712-B7B4-D4F4CDAB69E4}" srcOrd="0" destOrd="0" presId="urn:microsoft.com/office/officeart/2005/8/layout/venn1"/>
    <dgm:cxn modelId="{307E30B5-15D0-42B8-9827-8E3E26C7899A}" srcId="{E39FDDDE-A7E6-48A2-8F62-66CB06B275D0}" destId="{D9F0441D-0A81-42BA-89E9-173212D04CA8}" srcOrd="2" destOrd="0" parTransId="{01D6154E-3587-4845-AC7C-AE402221E591}" sibTransId="{2D63433F-7601-4C05-BBD7-95233B6BADFD}"/>
    <dgm:cxn modelId="{31FE93CA-1EF1-49DB-B8E8-CCDD57A6E8DE}" type="presOf" srcId="{D9F0441D-0A81-42BA-89E9-173212D04CA8}" destId="{F203B45D-7D5D-48EA-A785-5666E7723E09}" srcOrd="0" destOrd="0" presId="urn:microsoft.com/office/officeart/2005/8/layout/venn1"/>
    <dgm:cxn modelId="{57B9D7D2-E51F-4FD8-9004-9C26C75BDFE0}" type="presOf" srcId="{FA022921-CFE5-4B3A-B7E0-0F9A1F95B2F6}" destId="{559F9BFD-04F6-45BF-92D3-4E930F3A8D38}" srcOrd="1" destOrd="0" presId="urn:microsoft.com/office/officeart/2005/8/layout/venn1"/>
    <dgm:cxn modelId="{C94B75D6-16C5-41ED-931B-ECE432D8F612}" type="presOf" srcId="{D9F0441D-0A81-42BA-89E9-173212D04CA8}" destId="{3BEFF155-829F-4541-9513-238635302E11}" srcOrd="1" destOrd="0" presId="urn:microsoft.com/office/officeart/2005/8/layout/venn1"/>
    <dgm:cxn modelId="{0D351EE9-D36C-4B58-A97F-393C29A7BDD0}" type="presOf" srcId="{747C4A75-75DC-493A-AA24-649D581367CF}" destId="{5734A389-8623-4625-9347-858C80EFA51B}" srcOrd="0" destOrd="0" presId="urn:microsoft.com/office/officeart/2005/8/layout/venn1"/>
    <dgm:cxn modelId="{9F6D20EB-8389-4458-9D42-EE341EEA5801}" srcId="{E39FDDDE-A7E6-48A2-8F62-66CB06B275D0}" destId="{FA022921-CFE5-4B3A-B7E0-0F9A1F95B2F6}" srcOrd="0" destOrd="0" parTransId="{151AEC12-DF3C-48DD-8BE5-AEC29639C74D}" sibTransId="{B0CB3362-9918-4D63-A631-1D53BA754672}"/>
    <dgm:cxn modelId="{1F31BA69-B95B-47CA-9E6A-A22B9DFD8EDC}" type="presParOf" srcId="{F0FEEE43-F97E-43F2-B284-6C929AFD111A}" destId="{1942DE05-748B-4712-B7B4-D4F4CDAB69E4}" srcOrd="0" destOrd="0" presId="urn:microsoft.com/office/officeart/2005/8/layout/venn1"/>
    <dgm:cxn modelId="{1E2C6306-9230-42D1-996F-12BD5E618F04}" type="presParOf" srcId="{F0FEEE43-F97E-43F2-B284-6C929AFD111A}" destId="{559F9BFD-04F6-45BF-92D3-4E930F3A8D38}" srcOrd="1" destOrd="0" presId="urn:microsoft.com/office/officeart/2005/8/layout/venn1"/>
    <dgm:cxn modelId="{74986D48-8E33-4752-B501-31D8CB508747}" type="presParOf" srcId="{F0FEEE43-F97E-43F2-B284-6C929AFD111A}" destId="{5734A389-8623-4625-9347-858C80EFA51B}" srcOrd="2" destOrd="0" presId="urn:microsoft.com/office/officeart/2005/8/layout/venn1"/>
    <dgm:cxn modelId="{CCFCF232-7D6F-4DCB-A57A-04667550D178}" type="presParOf" srcId="{F0FEEE43-F97E-43F2-B284-6C929AFD111A}" destId="{CE96CDBA-7A3B-491A-97B1-02599CAB1595}" srcOrd="3" destOrd="0" presId="urn:microsoft.com/office/officeart/2005/8/layout/venn1"/>
    <dgm:cxn modelId="{BAEEF160-2F7E-450D-BF5E-F1515CCE57B9}" type="presParOf" srcId="{F0FEEE43-F97E-43F2-B284-6C929AFD111A}" destId="{F203B45D-7D5D-48EA-A785-5666E7723E09}" srcOrd="4" destOrd="0" presId="urn:microsoft.com/office/officeart/2005/8/layout/venn1"/>
    <dgm:cxn modelId="{9B91CAAC-C9AA-4FAB-A65A-61772F86A4AF}" type="presParOf" srcId="{F0FEEE43-F97E-43F2-B284-6C929AFD111A}" destId="{3BEFF155-829F-4541-9513-238635302E11}"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DE05-748B-4712-B7B4-D4F4CDAB69E4}">
      <dsp:nvSpPr>
        <dsp:cNvPr id="0" name=""/>
        <dsp:cNvSpPr/>
      </dsp:nvSpPr>
      <dsp:spPr>
        <a:xfrm>
          <a:off x="1102175" y="46406"/>
          <a:ext cx="1988005" cy="1988005"/>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Sexual Orientation Identity</a:t>
          </a:r>
        </a:p>
      </dsp:txBody>
      <dsp:txXfrm>
        <a:off x="1367242" y="394307"/>
        <a:ext cx="1457870" cy="894602"/>
      </dsp:txXfrm>
    </dsp:sp>
    <dsp:sp modelId="{5734A389-8623-4625-9347-858C80EFA51B}">
      <dsp:nvSpPr>
        <dsp:cNvPr id="0" name=""/>
        <dsp:cNvSpPr/>
      </dsp:nvSpPr>
      <dsp:spPr>
        <a:xfrm>
          <a:off x="1842236" y="1283920"/>
          <a:ext cx="1988005" cy="198800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Sex/Gender of Sexual Partners</a:t>
          </a:r>
        </a:p>
      </dsp:txBody>
      <dsp:txXfrm>
        <a:off x="2450235" y="1797488"/>
        <a:ext cx="1192803" cy="1093403"/>
      </dsp:txXfrm>
    </dsp:sp>
    <dsp:sp modelId="{F203B45D-7D5D-48EA-A785-5666E7723E09}">
      <dsp:nvSpPr>
        <dsp:cNvPr id="0" name=""/>
        <dsp:cNvSpPr/>
      </dsp:nvSpPr>
      <dsp:spPr>
        <a:xfrm>
          <a:off x="407559" y="1283920"/>
          <a:ext cx="1988005" cy="1988005"/>
        </a:xfrm>
        <a:prstGeom prst="ellipse">
          <a:avLst/>
        </a:prstGeom>
        <a:solidFill>
          <a:srgbClr val="33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Romantic &amp; Sexual Attraction</a:t>
          </a:r>
        </a:p>
      </dsp:txBody>
      <dsp:txXfrm>
        <a:off x="594763" y="1797488"/>
        <a:ext cx="1192803" cy="109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DE05-748B-4712-B7B4-D4F4CDAB69E4}">
      <dsp:nvSpPr>
        <dsp:cNvPr id="0" name=""/>
        <dsp:cNvSpPr/>
      </dsp:nvSpPr>
      <dsp:spPr>
        <a:xfrm>
          <a:off x="1236128" y="93081"/>
          <a:ext cx="1925829" cy="1925829"/>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Gay Identity</a:t>
          </a:r>
        </a:p>
      </dsp:txBody>
      <dsp:txXfrm>
        <a:off x="1492905" y="430101"/>
        <a:ext cx="1412275" cy="866623"/>
      </dsp:txXfrm>
    </dsp:sp>
    <dsp:sp modelId="{5734A389-8623-4625-9347-858C80EFA51B}">
      <dsp:nvSpPr>
        <dsp:cNvPr id="0" name=""/>
        <dsp:cNvSpPr/>
      </dsp:nvSpPr>
      <dsp:spPr>
        <a:xfrm>
          <a:off x="1931031" y="1296725"/>
          <a:ext cx="1925829" cy="1925829"/>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Sex with  persons of the same or a different gender</a:t>
          </a:r>
        </a:p>
      </dsp:txBody>
      <dsp:txXfrm>
        <a:off x="2520014" y="1794231"/>
        <a:ext cx="1155497" cy="1059206"/>
      </dsp:txXfrm>
    </dsp:sp>
    <dsp:sp modelId="{F203B45D-7D5D-48EA-A785-5666E7723E09}">
      <dsp:nvSpPr>
        <dsp:cNvPr id="0" name=""/>
        <dsp:cNvSpPr/>
      </dsp:nvSpPr>
      <dsp:spPr>
        <a:xfrm>
          <a:off x="541224" y="1296725"/>
          <a:ext cx="1925829" cy="1925829"/>
        </a:xfrm>
        <a:prstGeom prst="ellipse">
          <a:avLst/>
        </a:prstGeom>
        <a:solidFill>
          <a:srgbClr val="33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Attraction to persons of the same or a different gender</a:t>
          </a:r>
        </a:p>
      </dsp:txBody>
      <dsp:txXfrm>
        <a:off x="722573" y="1794231"/>
        <a:ext cx="1155497" cy="10592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3/18/20</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3/18/20</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380732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 develop a detailed faculty teaching guide – especially needed for topics where faculty are less likely to have had faculty development</a:t>
            </a:r>
          </a:p>
        </p:txBody>
      </p:sp>
      <p:sp>
        <p:nvSpPr>
          <p:cNvPr id="4" name="Slide Number Placeholder 3"/>
          <p:cNvSpPr>
            <a:spLocks noGrp="1"/>
          </p:cNvSpPr>
          <p:nvPr>
            <p:ph type="sldNum" sz="quarter" idx="5"/>
          </p:nvPr>
        </p:nvSpPr>
        <p:spPr/>
        <p:txBody>
          <a:bodyPr/>
          <a:lstStyle/>
          <a:p>
            <a:fld id="{21633E5F-3683-0140-832F-D6B972C1BC5D}" type="slidenum">
              <a:rPr lang="en-US" smtClean="0"/>
              <a:t>16</a:t>
            </a:fld>
            <a:endParaRPr lang="en-US" dirty="0"/>
          </a:p>
        </p:txBody>
      </p:sp>
    </p:spTree>
    <p:extLst>
      <p:ext uri="{BB962C8B-B14F-4D97-AF65-F5344CB8AC3E}">
        <p14:creationId xmlns:p14="http://schemas.microsoft.com/office/powerpoint/2010/main" val="355641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25786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don’t need</a:t>
            </a:r>
            <a:r>
              <a:rPr lang="en-US" baseline="0" dirty="0"/>
              <a:t> this one??</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7</a:t>
            </a:fld>
            <a:endParaRPr lang="en-US" dirty="0"/>
          </a:p>
        </p:txBody>
      </p:sp>
    </p:spTree>
    <p:extLst>
      <p:ext uri="{BB962C8B-B14F-4D97-AF65-F5344CB8AC3E}">
        <p14:creationId xmlns:p14="http://schemas.microsoft.com/office/powerpoint/2010/main" val="19022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230953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11</a:t>
            </a:fld>
            <a:endParaRPr lang="en-US" dirty="0"/>
          </a:p>
        </p:txBody>
      </p:sp>
    </p:spTree>
    <p:extLst>
      <p:ext uri="{BB962C8B-B14F-4D97-AF65-F5344CB8AC3E}">
        <p14:creationId xmlns:p14="http://schemas.microsoft.com/office/powerpoint/2010/main" val="375283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12</a:t>
            </a:fld>
            <a:endParaRPr lang="en-US" dirty="0"/>
          </a:p>
        </p:txBody>
      </p:sp>
    </p:spTree>
    <p:extLst>
      <p:ext uri="{BB962C8B-B14F-4D97-AF65-F5344CB8AC3E}">
        <p14:creationId xmlns:p14="http://schemas.microsoft.com/office/powerpoint/2010/main" val="4987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paper case for Doctoring, could be Integrated Cases stem for pulmonary PRISM or DRX session, could be used in a medicine clerkship, could be utilized in </a:t>
            </a:r>
            <a:r>
              <a:rPr lang="en-US" dirty="0" err="1"/>
              <a:t>DRx</a:t>
            </a:r>
            <a:r>
              <a:rPr lang="en-US" dirty="0"/>
              <a:t> related to pulmonary</a:t>
            </a:r>
          </a:p>
        </p:txBody>
      </p:sp>
      <p:sp>
        <p:nvSpPr>
          <p:cNvPr id="4" name="Slide Number Placeholder 3"/>
          <p:cNvSpPr>
            <a:spLocks noGrp="1"/>
          </p:cNvSpPr>
          <p:nvPr>
            <p:ph type="sldNum" sz="quarter" idx="5"/>
          </p:nvPr>
        </p:nvSpPr>
        <p:spPr/>
        <p:txBody>
          <a:bodyPr/>
          <a:lstStyle/>
          <a:p>
            <a:fld id="{21633E5F-3683-0140-832F-D6B972C1BC5D}" type="slidenum">
              <a:rPr lang="en-US" smtClean="0"/>
              <a:t>13</a:t>
            </a:fld>
            <a:endParaRPr lang="en-US" dirty="0"/>
          </a:p>
        </p:txBody>
      </p:sp>
    </p:spTree>
    <p:extLst>
      <p:ext uri="{BB962C8B-B14F-4D97-AF65-F5344CB8AC3E}">
        <p14:creationId xmlns:p14="http://schemas.microsoft.com/office/powerpoint/2010/main" val="152808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clerkship director reached out – exactly what we like to see!</a:t>
            </a:r>
          </a:p>
        </p:txBody>
      </p:sp>
      <p:sp>
        <p:nvSpPr>
          <p:cNvPr id="4" name="Slide Number Placeholder 3"/>
          <p:cNvSpPr>
            <a:spLocks noGrp="1"/>
          </p:cNvSpPr>
          <p:nvPr>
            <p:ph type="sldNum" sz="quarter" idx="5"/>
          </p:nvPr>
        </p:nvSpPr>
        <p:spPr/>
        <p:txBody>
          <a:bodyPr/>
          <a:lstStyle/>
          <a:p>
            <a:fld id="{21633E5F-3683-0140-832F-D6B972C1BC5D}" type="slidenum">
              <a:rPr lang="en-US" smtClean="0"/>
              <a:t>14</a:t>
            </a:fld>
            <a:endParaRPr lang="en-US" dirty="0"/>
          </a:p>
        </p:txBody>
      </p:sp>
    </p:spTree>
    <p:extLst>
      <p:ext uri="{BB962C8B-B14F-4D97-AF65-F5344CB8AC3E}">
        <p14:creationId xmlns:p14="http://schemas.microsoft.com/office/powerpoint/2010/main" val="139476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medicine, medicine, Ob-gyn</a:t>
            </a:r>
          </a:p>
          <a:p>
            <a:r>
              <a:rPr lang="en-US" dirty="0"/>
              <a:t>Highlight faculty teaching tool – next slide</a:t>
            </a:r>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dirty="0"/>
          </a:p>
        </p:txBody>
      </p:sp>
    </p:spTree>
    <p:extLst>
      <p:ext uri="{BB962C8B-B14F-4D97-AF65-F5344CB8AC3E}">
        <p14:creationId xmlns:p14="http://schemas.microsoft.com/office/powerpoint/2010/main" val="383987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4319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656545"/>
            <a:ext cx="7643094" cy="1643620"/>
          </a:xfrm>
        </p:spPr>
        <p:txBody>
          <a:bodyPr anchor="ctr">
            <a:normAutofit/>
          </a:bodyPr>
          <a:lstStyle>
            <a:lvl1pPr algn="ctr">
              <a:lnSpc>
                <a:spcPct val="90000"/>
              </a:lnSpc>
              <a:defRPr sz="3600">
                <a:solidFill>
                  <a:schemeClr val="bg1"/>
                </a:solidFill>
              </a:defRPr>
            </a:lvl1pPr>
          </a:lstStyle>
          <a:p>
            <a:r>
              <a:rPr lang="en-US" dirty="0"/>
              <a:t>Click to edit Master title style</a:t>
            </a:r>
          </a:p>
        </p:txBody>
      </p:sp>
      <p:cxnSp>
        <p:nvCxnSpPr>
          <p:cNvPr id="18" name="Straight Connector 17"/>
          <p:cNvCxnSpPr/>
          <p:nvPr userDrawn="1"/>
        </p:nvCxnSpPr>
        <p:spPr>
          <a:xfrm>
            <a:off x="743689" y="3227013"/>
            <a:ext cx="7643094"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43689" y="1729697"/>
            <a:ext cx="7643094"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AMA_Sig_Rev_.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98486" y="397144"/>
            <a:ext cx="1333500" cy="584200"/>
          </a:xfrm>
          <a:prstGeom prst="rect">
            <a:avLst/>
          </a:prstGeom>
        </p:spPr>
      </p:pic>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4598416"/>
            <a:ext cx="2743200" cy="295656"/>
          </a:xfrm>
          <a:prstGeom prst="rect">
            <a:avLst/>
          </a:prstGeom>
        </p:spPr>
      </p:pic>
    </p:spTree>
    <p:extLst>
      <p:ext uri="{BB962C8B-B14F-4D97-AF65-F5344CB8AC3E}">
        <p14:creationId xmlns:p14="http://schemas.microsoft.com/office/powerpoint/2010/main" val="14809922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extLst>
      <p:ext uri="{BB962C8B-B14F-4D97-AF65-F5344CB8AC3E}">
        <p14:creationId xmlns:p14="http://schemas.microsoft.com/office/powerpoint/2010/main" val="40615130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extLst>
      <p:ext uri="{BB962C8B-B14F-4D97-AF65-F5344CB8AC3E}">
        <p14:creationId xmlns:p14="http://schemas.microsoft.com/office/powerpoint/2010/main" val="103497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4" name="Picture 3" descr="AMA_1C_269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4248" y="3865371"/>
            <a:ext cx="1558680" cy="674298"/>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1010920"/>
            <a:ext cx="7315200" cy="2743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0" y="4690871"/>
            <a:ext cx="9144000" cy="456639"/>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9"/>
          <p:cNvSpPr>
            <a:spLocks noGrp="1"/>
          </p:cNvSpPr>
          <p:nvPr>
            <p:ph type="sldNum" sz="quarter" idx="11"/>
          </p:nvPr>
        </p:nvSpPr>
        <p:spPr>
          <a:xfrm>
            <a:off x="199164" y="4852973"/>
            <a:ext cx="925830" cy="274637"/>
          </a:xfrm>
        </p:spPr>
        <p:txBody>
          <a:bodyPr/>
          <a:lstStyle>
            <a:lvl1pPr>
              <a:defRPr sz="800" b="0" i="0">
                <a:solidFill>
                  <a:schemeClr val="tx1">
                    <a:lumMod val="75000"/>
                    <a:lumOff val="25000"/>
                  </a:schemeClr>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4" name="TextBox 13"/>
          <p:cNvSpPr txBox="1"/>
          <p:nvPr userDrawn="1"/>
        </p:nvSpPr>
        <p:spPr>
          <a:xfrm>
            <a:off x="541829" y="490836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tx1">
                    <a:lumMod val="75000"/>
                    <a:lumOff val="25000"/>
                  </a:schemeClr>
                </a:solidFill>
                <a:latin typeface="Arial" charset="0"/>
                <a:ea typeface="Arial" charset="0"/>
                <a:cs typeface="Arial" charset="0"/>
              </a:rPr>
              <a:t>© 2017 American Medical Association. All rights reserved.</a:t>
            </a:r>
          </a:p>
        </p:txBody>
      </p:sp>
      <p:pic>
        <p:nvPicPr>
          <p:cNvPr id="18" name="Picture 17" descr="Logo(only)2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7789" y="4777255"/>
            <a:ext cx="797662" cy="319065"/>
          </a:xfrm>
          <a:prstGeom prst="rect">
            <a:avLst/>
          </a:prstGeom>
        </p:spPr>
      </p:pic>
      <p:cxnSp>
        <p:nvCxnSpPr>
          <p:cNvPr id="20" name="Straight Connector 19"/>
          <p:cNvCxnSpPr/>
          <p:nvPr userDrawn="1"/>
        </p:nvCxnSpPr>
        <p:spPr>
          <a:xfrm>
            <a:off x="7928808" y="4772492"/>
            <a:ext cx="0" cy="30480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6682" y="4824635"/>
            <a:ext cx="2194560" cy="274320"/>
          </a:xfrm>
          <a:prstGeom prst="rect">
            <a:avLst/>
          </a:prstGeom>
        </p:spPr>
      </p:pic>
    </p:spTree>
    <p:extLst>
      <p:ext uri="{BB962C8B-B14F-4D97-AF65-F5344CB8AC3E}">
        <p14:creationId xmlns:p14="http://schemas.microsoft.com/office/powerpoint/2010/main" val="17012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4690871"/>
            <a:ext cx="9144000" cy="456639"/>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9"/>
          <p:cNvSpPr>
            <a:spLocks noGrp="1"/>
          </p:cNvSpPr>
          <p:nvPr>
            <p:ph type="sldNum" sz="quarter" idx="11"/>
          </p:nvPr>
        </p:nvSpPr>
        <p:spPr>
          <a:xfrm>
            <a:off x="199164" y="4852973"/>
            <a:ext cx="925830" cy="274637"/>
          </a:xfrm>
        </p:spPr>
        <p:txBody>
          <a:bodyPr/>
          <a:lstStyle>
            <a:lvl1pPr>
              <a:defRPr sz="800" b="0" i="0">
                <a:solidFill>
                  <a:schemeClr val="tx1">
                    <a:lumMod val="75000"/>
                    <a:lumOff val="25000"/>
                  </a:schemeClr>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9" name="TextBox 18"/>
          <p:cNvSpPr txBox="1"/>
          <p:nvPr userDrawn="1"/>
        </p:nvSpPr>
        <p:spPr>
          <a:xfrm>
            <a:off x="541829" y="490836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tx1">
                    <a:lumMod val="75000"/>
                    <a:lumOff val="25000"/>
                  </a:schemeClr>
                </a:solidFill>
                <a:latin typeface="Arial" charset="0"/>
                <a:ea typeface="Arial" charset="0"/>
                <a:cs typeface="Arial" charset="0"/>
              </a:rPr>
              <a:t>© 2017 American Medical Association. All rights reserved.</a:t>
            </a:r>
          </a:p>
        </p:txBody>
      </p:sp>
      <p:pic>
        <p:nvPicPr>
          <p:cNvPr id="20" name="Picture 19" descr="Logo(only)2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7789" y="4777255"/>
            <a:ext cx="797662" cy="319065"/>
          </a:xfrm>
          <a:prstGeom prst="rect">
            <a:avLst/>
          </a:prstGeom>
        </p:spPr>
      </p:pic>
      <p:cxnSp>
        <p:nvCxnSpPr>
          <p:cNvPr id="21" name="Straight Connector 20"/>
          <p:cNvCxnSpPr/>
          <p:nvPr userDrawn="1"/>
        </p:nvCxnSpPr>
        <p:spPr>
          <a:xfrm>
            <a:off x="7928808" y="4772492"/>
            <a:ext cx="0" cy="30480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6682" y="4824635"/>
            <a:ext cx="2194560" cy="274320"/>
          </a:xfrm>
          <a:prstGeom prst="rect">
            <a:avLst/>
          </a:prstGeom>
        </p:spPr>
      </p:pic>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9" name="Rectangle 8"/>
          <p:cNvSpPr/>
          <p:nvPr userDrawn="1"/>
        </p:nvSpPr>
        <p:spPr>
          <a:xfrm>
            <a:off x="0" y="4690871"/>
            <a:ext cx="9144000" cy="456639"/>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9"/>
          <p:cNvSpPr>
            <a:spLocks noGrp="1"/>
          </p:cNvSpPr>
          <p:nvPr>
            <p:ph type="sldNum" sz="quarter" idx="11"/>
          </p:nvPr>
        </p:nvSpPr>
        <p:spPr>
          <a:xfrm>
            <a:off x="199164" y="4852973"/>
            <a:ext cx="925830" cy="274637"/>
          </a:xfrm>
        </p:spPr>
        <p:txBody>
          <a:bodyPr/>
          <a:lstStyle>
            <a:lvl1pPr>
              <a:defRPr sz="800" b="0" i="0">
                <a:solidFill>
                  <a:schemeClr val="tx1">
                    <a:lumMod val="75000"/>
                    <a:lumOff val="25000"/>
                  </a:schemeClr>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7" name="TextBox 16"/>
          <p:cNvSpPr txBox="1"/>
          <p:nvPr userDrawn="1"/>
        </p:nvSpPr>
        <p:spPr>
          <a:xfrm>
            <a:off x="541829" y="490836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tx1">
                    <a:lumMod val="75000"/>
                    <a:lumOff val="25000"/>
                  </a:schemeClr>
                </a:solidFill>
                <a:latin typeface="Arial" charset="0"/>
                <a:ea typeface="Arial" charset="0"/>
                <a:cs typeface="Arial" charset="0"/>
              </a:rPr>
              <a:t>© 2017 American Medical Association. All rights reserved.</a:t>
            </a:r>
          </a:p>
        </p:txBody>
      </p:sp>
      <p:pic>
        <p:nvPicPr>
          <p:cNvPr id="18" name="Picture 17" descr="Logo(only)2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7789" y="4777255"/>
            <a:ext cx="797662" cy="319065"/>
          </a:xfrm>
          <a:prstGeom prst="rect">
            <a:avLst/>
          </a:prstGeom>
        </p:spPr>
      </p:pic>
      <p:cxnSp>
        <p:nvCxnSpPr>
          <p:cNvPr id="19" name="Straight Connector 18"/>
          <p:cNvCxnSpPr/>
          <p:nvPr userDrawn="1"/>
        </p:nvCxnSpPr>
        <p:spPr>
          <a:xfrm>
            <a:off x="7928808" y="4772492"/>
            <a:ext cx="0" cy="30480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6682" y="4824635"/>
            <a:ext cx="2194560" cy="274320"/>
          </a:xfrm>
          <a:prstGeom prst="rect">
            <a:avLst/>
          </a:prstGeom>
        </p:spPr>
      </p:pic>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5237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extLst>
      <p:ext uri="{BB962C8B-B14F-4D97-AF65-F5344CB8AC3E}">
        <p14:creationId xmlns:p14="http://schemas.microsoft.com/office/powerpoint/2010/main" val="175221642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extLst>
      <p:ext uri="{BB962C8B-B14F-4D97-AF65-F5344CB8AC3E}">
        <p14:creationId xmlns:p14="http://schemas.microsoft.com/office/powerpoint/2010/main" val="13431710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677988"/>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Tree>
    <p:extLst>
      <p:ext uri="{BB962C8B-B14F-4D97-AF65-F5344CB8AC3E}">
        <p14:creationId xmlns:p14="http://schemas.microsoft.com/office/powerpoint/2010/main" val="819390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4671893"/>
            <a:ext cx="925830" cy="274637"/>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21" r:id="rId5"/>
    <p:sldLayoutId id="2147483704" r:id="rId6"/>
    <p:sldLayoutId id="2147483717" r:id="rId7"/>
    <p:sldLayoutId id="2147483719" r:id="rId8"/>
    <p:sldLayoutId id="2147483720" r:id="rId9"/>
    <p:sldLayoutId id="2147483722" r:id="rId10"/>
    <p:sldLayoutId id="2147483707" r:id="rId11"/>
    <p:sldLayoutId id="2147483706" r:id="rId12"/>
    <p:sldLayoutId id="2147483691" r:id="rId13"/>
    <p:sldLayoutId id="2147483703" r:id="rId14"/>
    <p:sldLayoutId id="2147483723" r:id="rId15"/>
    <p:sldLayoutId id="2147483724" r:id="rId16"/>
    <p:sldLayoutId id="2147483702" r:id="rId17"/>
    <p:sldLayoutId id="2147483705" r:id="rId18"/>
    <p:sldLayoutId id="2147483725" r:id="rId19"/>
  </p:sldLayoutIdLst>
  <p:hf hdr="0" ftr="0" dt="0"/>
  <p:txStyles>
    <p:title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hyperlink" Target="https://store.acponline.org/ebiz/products-services/product-details/productid/21572" TargetMode="External"/><Relationship Id="rId3" Type="http://schemas.openxmlformats.org/officeDocument/2006/relationships/image" Target="../media/image21.png"/><Relationship Id="rId7" Type="http://schemas.openxmlformats.org/officeDocument/2006/relationships/hyperlink" Target="https://www.springer.com/gp/book/9783030240240" TargetMode="Externa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louisville.edu/medicine/ume/ume-office/equality" TargetMode="External"/><Relationship Id="rId5" Type="http://schemas.openxmlformats.org/officeDocument/2006/relationships/hyperlink" Target="https://www.mededportal.org/search/?q=LGBT" TargetMode="External"/><Relationship Id="rId4" Type="http://schemas.openxmlformats.org/officeDocument/2006/relationships/hyperlink" Target="https://www.aamc.org/what-we-do/mission-areas/diversity-inclusion/lgbt-health-resources" TargetMode="External"/><Relationship Id="rId9" Type="http://schemas.openxmlformats.org/officeDocument/2006/relationships/hyperlink" Target="https://www.amazon.com/GLMA-Handbook-LGBT-Health-volumes/dp/031339565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88F9277C-458C-42A6-9BE6-652DED929986}"/>
              </a:ext>
            </a:extLst>
          </p:cNvPr>
          <p:cNvSpPr txBox="1">
            <a:spLocks/>
          </p:cNvSpPr>
          <p:nvPr/>
        </p:nvSpPr>
        <p:spPr>
          <a:xfrm>
            <a:off x="198120" y="2281148"/>
            <a:ext cx="8694420" cy="1310641"/>
          </a:xfrm>
          <a:prstGeom prst="rect">
            <a:avLst/>
          </a:prstGeom>
        </p:spPr>
        <p:txBody>
          <a:bodyPr>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None/>
            </a:pPr>
            <a:r>
              <a:rPr lang="en-US" sz="1800" dirty="0">
                <a:solidFill>
                  <a:schemeClr val="bg1"/>
                </a:solidFill>
              </a:rPr>
              <a:t>Jenny Siegel, MD</a:t>
            </a:r>
          </a:p>
          <a:p>
            <a:pPr marL="0" indent="0" algn="ctr">
              <a:spcBef>
                <a:spcPts val="0"/>
              </a:spcBef>
              <a:spcAft>
                <a:spcPts val="0"/>
              </a:spcAft>
              <a:buNone/>
            </a:pPr>
            <a:r>
              <a:rPr lang="en-US" sz="1800" dirty="0">
                <a:solidFill>
                  <a:schemeClr val="bg1"/>
                </a:solidFill>
              </a:rPr>
              <a:t>Carl G Streed Jr., MD, MPH</a:t>
            </a:r>
          </a:p>
          <a:p>
            <a:pPr marL="0" indent="0" algn="ctr">
              <a:spcBef>
                <a:spcPts val="0"/>
              </a:spcBef>
              <a:spcAft>
                <a:spcPts val="0"/>
              </a:spcAft>
              <a:buNone/>
            </a:pPr>
            <a:r>
              <a:rPr lang="en-US" sz="1800" dirty="0">
                <a:solidFill>
                  <a:schemeClr val="bg1"/>
                </a:solidFill>
              </a:rPr>
              <a:t>Ann Zumwalt, PhD</a:t>
            </a:r>
          </a:p>
        </p:txBody>
      </p:sp>
      <p:sp>
        <p:nvSpPr>
          <p:cNvPr id="4" name="Title 3">
            <a:extLst>
              <a:ext uri="{FF2B5EF4-FFF2-40B4-BE49-F238E27FC236}">
                <a16:creationId xmlns:a16="http://schemas.microsoft.com/office/drawing/2014/main" id="{33B7B0C7-27BE-490D-BB8F-E89FF18AAEE2}"/>
              </a:ext>
            </a:extLst>
          </p:cNvPr>
          <p:cNvSpPr txBox="1">
            <a:spLocks/>
          </p:cNvSpPr>
          <p:nvPr/>
        </p:nvSpPr>
        <p:spPr>
          <a:xfrm>
            <a:off x="198120" y="857012"/>
            <a:ext cx="8862060" cy="1074420"/>
          </a:xfrm>
          <a:prstGeom prst="rect">
            <a:avLst/>
          </a:prstGeom>
          <a:ln w="0">
            <a:noFill/>
          </a:ln>
        </p:spPr>
        <p:txBody>
          <a:bodyPr vert="horz" lIns="91440" tIns="45720" rIns="91440" bIns="45720" rtlCol="0" anchor="ctr">
            <a:noAutofit/>
          </a:bodyPr>
          <a:lstStyle>
            <a:lvl1pPr algn="ctr" defTabSz="914400" rtl="0" eaLnBrk="1" latinLnBrk="0" hangingPunct="1">
              <a:lnSpc>
                <a:spcPct val="100000"/>
              </a:lnSpc>
              <a:spcBef>
                <a:spcPct val="0"/>
              </a:spcBef>
              <a:buNone/>
              <a:defRPr sz="3000" kern="1200" spc="0">
                <a:ln>
                  <a:noFill/>
                </a:ln>
                <a:solidFill>
                  <a:schemeClr val="bg1"/>
                </a:solidFill>
                <a:latin typeface="Times New Roman" charset="0"/>
                <a:ea typeface="Times New Roman" charset="0"/>
                <a:cs typeface="Times New Roman" charset="0"/>
              </a:defRPr>
            </a:lvl1pPr>
          </a:lstStyle>
          <a:p>
            <a:r>
              <a:rPr lang="en-US" sz="4000" b="1" dirty="0">
                <a:latin typeface="Arial Black" panose="020B0A04020102020204" pitchFamily="34" charset="0"/>
              </a:rPr>
              <a:t>Integrating LGBTQ/GSD Topics into the BUSM Curriculum</a:t>
            </a:r>
          </a:p>
        </p:txBody>
      </p:sp>
    </p:spTree>
    <p:extLst>
      <p:ext uri="{BB962C8B-B14F-4D97-AF65-F5344CB8AC3E}">
        <p14:creationId xmlns:p14="http://schemas.microsoft.com/office/powerpoint/2010/main" val="45078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Gender Identity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10</a:t>
            </a:fld>
            <a:endParaRPr lang="en-US" sz="1600" dirty="0"/>
          </a:p>
        </p:txBody>
      </p:sp>
      <p:graphicFrame>
        <p:nvGraphicFramePr>
          <p:cNvPr id="3" name="Table 2">
            <a:extLst>
              <a:ext uri="{FF2B5EF4-FFF2-40B4-BE49-F238E27FC236}">
                <a16:creationId xmlns:a16="http://schemas.microsoft.com/office/drawing/2014/main" id="{99421789-680A-4BBF-873B-E0F4370C8549}"/>
              </a:ext>
            </a:extLst>
          </p:cNvPr>
          <p:cNvGraphicFramePr>
            <a:graphicFrameLocks noGrp="1"/>
          </p:cNvGraphicFramePr>
          <p:nvPr>
            <p:extLst>
              <p:ext uri="{D42A27DB-BD31-4B8C-83A1-F6EECF244321}">
                <p14:modId xmlns:p14="http://schemas.microsoft.com/office/powerpoint/2010/main" val="472261915"/>
              </p:ext>
            </p:extLst>
          </p:nvPr>
        </p:nvGraphicFramePr>
        <p:xfrm>
          <a:off x="271544" y="1042442"/>
          <a:ext cx="8600912" cy="2956560"/>
        </p:xfrm>
        <a:graphic>
          <a:graphicData uri="http://schemas.openxmlformats.org/drawingml/2006/table">
            <a:tbl>
              <a:tblPr firstRow="1" firstCol="1" bandRow="1">
                <a:tableStyleId>{69CF1AB2-1976-4502-BF36-3FF5EA218861}</a:tableStyleId>
              </a:tblPr>
              <a:tblGrid>
                <a:gridCol w="2096975">
                  <a:extLst>
                    <a:ext uri="{9D8B030D-6E8A-4147-A177-3AD203B41FA5}">
                      <a16:colId xmlns:a16="http://schemas.microsoft.com/office/drawing/2014/main" val="1666645240"/>
                    </a:ext>
                  </a:extLst>
                </a:gridCol>
                <a:gridCol w="6503937">
                  <a:extLst>
                    <a:ext uri="{9D8B030D-6E8A-4147-A177-3AD203B41FA5}">
                      <a16:colId xmlns:a16="http://schemas.microsoft.com/office/drawing/2014/main" val="1472232361"/>
                    </a:ext>
                  </a:extLst>
                </a:gridCol>
              </a:tblGrid>
              <a:tr h="0">
                <a:tc>
                  <a:txBody>
                    <a:bodyPr/>
                    <a:lstStyle/>
                    <a:p>
                      <a:pPr algn="ctr">
                        <a:spcAft>
                          <a:spcPts val="0"/>
                        </a:spcAft>
                      </a:pPr>
                      <a:r>
                        <a:rPr lang="en-US" sz="1400" dirty="0">
                          <a:effectLst/>
                        </a:rPr>
                        <a:t>Boy/Man</a:t>
                      </a:r>
                      <a:endParaRPr lang="en-US" sz="1200" dirty="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b="0" dirty="0">
                          <a:effectLst/>
                        </a:rPr>
                        <a:t>A person who identifies as a boy or man. </a:t>
                      </a:r>
                      <a:endParaRPr lang="en-US" sz="1100" b="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53797669"/>
                  </a:ext>
                </a:extLst>
              </a:tr>
              <a:tr h="0">
                <a:tc>
                  <a:txBody>
                    <a:bodyPr/>
                    <a:lstStyle/>
                    <a:p>
                      <a:pPr algn="ctr">
                        <a:spcAft>
                          <a:spcPts val="0"/>
                        </a:spcAft>
                      </a:pPr>
                      <a:r>
                        <a:rPr lang="en-US" sz="1400">
                          <a:effectLst/>
                        </a:rPr>
                        <a:t>Girl/Woman</a:t>
                      </a:r>
                      <a:endParaRPr lang="en-US" sz="120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dirty="0">
                          <a:effectLst/>
                        </a:rPr>
                        <a:t>A person who identifies as a girl or woman. </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1431632384"/>
                  </a:ext>
                </a:extLst>
              </a:tr>
              <a:tr h="0">
                <a:tc>
                  <a:txBody>
                    <a:bodyPr/>
                    <a:lstStyle/>
                    <a:p>
                      <a:pPr algn="ctr">
                        <a:spcAft>
                          <a:spcPts val="0"/>
                        </a:spcAft>
                      </a:pPr>
                      <a:r>
                        <a:rPr lang="en-US" sz="1400" dirty="0">
                          <a:effectLst/>
                        </a:rPr>
                        <a:t>Cisgender</a:t>
                      </a:r>
                      <a:endParaRPr lang="en-US" sz="1200" dirty="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dirty="0">
                          <a:effectLst/>
                        </a:rPr>
                        <a:t>A person whose gender identity, gender expression, and assigned sex at birth align (e.g., man, masculine, and male). (Sometimes the shortened “cis” is used).</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4270793082"/>
                  </a:ext>
                </a:extLst>
              </a:tr>
              <a:tr h="0">
                <a:tc>
                  <a:txBody>
                    <a:bodyPr/>
                    <a:lstStyle/>
                    <a:p>
                      <a:pPr algn="ctr">
                        <a:spcAft>
                          <a:spcPts val="0"/>
                        </a:spcAft>
                      </a:pPr>
                      <a:r>
                        <a:rPr lang="en-US" sz="1400" dirty="0">
                          <a:effectLst/>
                        </a:rPr>
                        <a:t>Transgender</a:t>
                      </a:r>
                      <a:endParaRPr lang="en-US" sz="1200" dirty="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dirty="0">
                          <a:effectLst/>
                        </a:rPr>
                        <a:t>An umbrella term used to describe people who are not cisgender, who have a gender identity different than their sex assigned at birth. (Sometimes the shortened "trans" is used.)</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610985679"/>
                  </a:ext>
                </a:extLst>
              </a:tr>
              <a:tr h="0">
                <a:tc>
                  <a:txBody>
                    <a:bodyPr/>
                    <a:lstStyle/>
                    <a:p>
                      <a:pPr algn="ctr">
                        <a:spcAft>
                          <a:spcPts val="0"/>
                        </a:spcAft>
                      </a:pPr>
                      <a:r>
                        <a:rPr lang="en-US" sz="1400" dirty="0">
                          <a:effectLst/>
                        </a:rPr>
                        <a:t>Transgender Boy/Man</a:t>
                      </a:r>
                      <a:endParaRPr lang="en-US" sz="1200" dirty="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dirty="0">
                          <a:effectLst/>
                        </a:rPr>
                        <a:t>An individual assigned female at birth and identifies as a boy or man. (Other terms used may include: trans guy, trans man, trans boy, or </a:t>
                      </a:r>
                      <a:r>
                        <a:rPr lang="en-US" sz="1200" dirty="0" err="1">
                          <a:effectLst/>
                        </a:rPr>
                        <a:t>boi</a:t>
                      </a:r>
                      <a:r>
                        <a:rPr lang="en-US" sz="1200" dirty="0">
                          <a:effectLst/>
                        </a:rPr>
                        <a:t>.)</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4214326373"/>
                  </a:ext>
                </a:extLst>
              </a:tr>
              <a:tr h="0">
                <a:tc>
                  <a:txBody>
                    <a:bodyPr/>
                    <a:lstStyle/>
                    <a:p>
                      <a:pPr algn="ctr">
                        <a:spcAft>
                          <a:spcPts val="0"/>
                        </a:spcAft>
                      </a:pPr>
                      <a:r>
                        <a:rPr lang="en-US" sz="1400">
                          <a:effectLst/>
                        </a:rPr>
                        <a:t>Transgender Girl/Woman</a:t>
                      </a:r>
                      <a:endParaRPr lang="en-US" sz="1200">
                        <a:solidFill>
                          <a:srgbClr val="000000"/>
                        </a:solidFill>
                        <a:effectLst/>
                        <a:latin typeface="Arial" panose="020B0604020202020204" pitchFamily="34" charset="0"/>
                        <a:ea typeface="Arial" panose="020B0604020202020204" pitchFamily="34" charset="0"/>
                      </a:endParaRPr>
                    </a:p>
                  </a:txBody>
                  <a:tcPr marL="82982" marR="82982" marT="0" marB="0" anchor="ctr"/>
                </a:tc>
                <a:tc>
                  <a:txBody>
                    <a:bodyPr/>
                    <a:lstStyle/>
                    <a:p>
                      <a:pPr>
                        <a:spcAft>
                          <a:spcPts val="0"/>
                        </a:spcAft>
                      </a:pPr>
                      <a:r>
                        <a:rPr lang="en-US" sz="1200" dirty="0">
                          <a:effectLst/>
                        </a:rPr>
                        <a:t>An individual assigned male at birth and identifies as a girl or woman. (Other terms used may include: trans woman or trans girl.)</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669719911"/>
                  </a:ext>
                </a:extLst>
              </a:tr>
              <a:tr h="0">
                <a:tc>
                  <a:txBody>
                    <a:bodyPr/>
                    <a:lstStyle/>
                    <a:p>
                      <a:pPr algn="ctr">
                        <a:spcAft>
                          <a:spcPts val="0"/>
                        </a:spcAft>
                      </a:pPr>
                      <a:r>
                        <a:rPr lang="en-US" sz="1400" b="1" dirty="0">
                          <a:effectLst/>
                        </a:rPr>
                        <a:t>Genderqueer / </a:t>
                      </a:r>
                    </a:p>
                    <a:p>
                      <a:pPr algn="ctr">
                        <a:spcAft>
                          <a:spcPts val="0"/>
                        </a:spcAft>
                      </a:pPr>
                      <a:r>
                        <a:rPr lang="en-US" sz="1400" b="1" dirty="0">
                          <a:effectLst/>
                        </a:rPr>
                        <a:t>Non-Binary / </a:t>
                      </a:r>
                    </a:p>
                    <a:p>
                      <a:pPr algn="ctr">
                        <a:spcAft>
                          <a:spcPts val="0"/>
                        </a:spcAft>
                      </a:pPr>
                      <a:r>
                        <a:rPr lang="en-US" sz="1400" b="1" dirty="0">
                          <a:effectLst/>
                        </a:rPr>
                        <a:t>Gender </a:t>
                      </a:r>
                      <a:r>
                        <a:rPr lang="en-US" sz="1400" b="1" dirty="0">
                          <a:effectLst/>
                          <a:latin typeface="+mn-lt"/>
                        </a:rPr>
                        <a:t>Non-Conforming / </a:t>
                      </a:r>
                    </a:p>
                    <a:p>
                      <a:pPr algn="ctr">
                        <a:spcAft>
                          <a:spcPts val="0"/>
                        </a:spcAft>
                      </a:pPr>
                      <a:r>
                        <a:rPr lang="en-US" sz="1400" b="1" dirty="0">
                          <a:effectLst/>
                          <a:latin typeface="+mn-lt"/>
                        </a:rPr>
                        <a:t>Gender Expansive</a:t>
                      </a:r>
                      <a:r>
                        <a:rPr lang="en-US" sz="1400" b="1" dirty="0">
                          <a:solidFill>
                            <a:srgbClr val="000000"/>
                          </a:solidFill>
                          <a:effectLst/>
                          <a:latin typeface="+mn-lt"/>
                        </a:rPr>
                        <a:t> /</a:t>
                      </a:r>
                    </a:p>
                    <a:p>
                      <a:pPr algn="ctr">
                        <a:spcAft>
                          <a:spcPts val="0"/>
                        </a:spcAft>
                      </a:pPr>
                      <a:r>
                        <a:rPr lang="en-US" sz="1400" b="1" dirty="0">
                          <a:solidFill>
                            <a:srgbClr val="000000"/>
                          </a:solidFill>
                          <a:effectLst/>
                          <a:latin typeface="+mn-lt"/>
                        </a:rPr>
                        <a:t>Gender Diverse</a:t>
                      </a:r>
                      <a:endParaRPr lang="en-US" sz="1400" b="1" dirty="0">
                        <a:effectLst/>
                        <a:latin typeface="+mn-lt"/>
                      </a:endParaRPr>
                    </a:p>
                  </a:txBody>
                  <a:tcPr marL="82982" marR="82982" marT="0" marB="0" anchor="ctr"/>
                </a:tc>
                <a:tc>
                  <a:txBody>
                    <a:bodyPr/>
                    <a:lstStyle/>
                    <a:p>
                      <a:pPr>
                        <a:spcAft>
                          <a:spcPts val="0"/>
                        </a:spcAft>
                      </a:pPr>
                      <a:r>
                        <a:rPr lang="en-US" sz="1200" dirty="0">
                          <a:effectLst/>
                        </a:rPr>
                        <a:t>Terms used to describe people whose gender falls outside of the woman/man gender binary, and includes individuals who identify as both a boy/man and a girl/woman, or as neither a boy/man nor a girl/woman. Individuals in this group may or may not identify with the term “transgender.”</a:t>
                      </a:r>
                      <a:endParaRPr lang="en-US" sz="1100" dirty="0">
                        <a:solidFill>
                          <a:srgbClr val="000000"/>
                        </a:solidFill>
                        <a:effectLst/>
                        <a:latin typeface="Arial" panose="020B0604020202020204" pitchFamily="34" charset="0"/>
                        <a:ea typeface="Arial" panose="020B0604020202020204" pitchFamily="34" charset="0"/>
                      </a:endParaRPr>
                    </a:p>
                  </a:txBody>
                  <a:tcPr marL="82982" marR="82982" marT="0" marB="0"/>
                </a:tc>
                <a:extLst>
                  <a:ext uri="{0D108BD9-81ED-4DB2-BD59-A6C34878D82A}">
                    <a16:rowId xmlns:a16="http://schemas.microsoft.com/office/drawing/2014/main" val="1047941644"/>
                  </a:ext>
                </a:extLst>
              </a:tr>
            </a:tbl>
          </a:graphicData>
        </a:graphic>
      </p:graphicFrame>
    </p:spTree>
    <p:extLst>
      <p:ext uri="{BB962C8B-B14F-4D97-AF65-F5344CB8AC3E}">
        <p14:creationId xmlns:p14="http://schemas.microsoft.com/office/powerpoint/2010/main" val="188881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Sexual Orientation</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11423" y="4754246"/>
            <a:ext cx="399414"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11</a:t>
            </a:fld>
            <a:endParaRPr lang="en-US" sz="1600" dirty="0"/>
          </a:p>
        </p:txBody>
      </p:sp>
      <p:graphicFrame>
        <p:nvGraphicFramePr>
          <p:cNvPr id="2" name="Table 1">
            <a:extLst>
              <a:ext uri="{FF2B5EF4-FFF2-40B4-BE49-F238E27FC236}">
                <a16:creationId xmlns:a16="http://schemas.microsoft.com/office/drawing/2014/main" id="{8D28C61D-38FF-4AAA-BD7C-C7F26AF13047}"/>
              </a:ext>
            </a:extLst>
          </p:cNvPr>
          <p:cNvGraphicFramePr>
            <a:graphicFrameLocks noGrp="1"/>
          </p:cNvGraphicFramePr>
          <p:nvPr>
            <p:extLst>
              <p:ext uri="{D42A27DB-BD31-4B8C-83A1-F6EECF244321}">
                <p14:modId xmlns:p14="http://schemas.microsoft.com/office/powerpoint/2010/main" val="4215177152"/>
              </p:ext>
            </p:extLst>
          </p:nvPr>
        </p:nvGraphicFramePr>
        <p:xfrm>
          <a:off x="183917" y="760025"/>
          <a:ext cx="8776166" cy="3727069"/>
        </p:xfrm>
        <a:graphic>
          <a:graphicData uri="http://schemas.openxmlformats.org/drawingml/2006/table">
            <a:tbl>
              <a:tblPr firstRow="1" firstCol="1" bandRow="1">
                <a:tableStyleId>{69CF1AB2-1976-4502-BF36-3FF5EA218861}</a:tableStyleId>
              </a:tblPr>
              <a:tblGrid>
                <a:gridCol w="1041406">
                  <a:extLst>
                    <a:ext uri="{9D8B030D-6E8A-4147-A177-3AD203B41FA5}">
                      <a16:colId xmlns:a16="http://schemas.microsoft.com/office/drawing/2014/main" val="2709763167"/>
                    </a:ext>
                  </a:extLst>
                </a:gridCol>
                <a:gridCol w="7734760">
                  <a:extLst>
                    <a:ext uri="{9D8B030D-6E8A-4147-A177-3AD203B41FA5}">
                      <a16:colId xmlns:a16="http://schemas.microsoft.com/office/drawing/2014/main" val="1363957663"/>
                    </a:ext>
                  </a:extLst>
                </a:gridCol>
              </a:tblGrid>
              <a:tr h="557276">
                <a:tc>
                  <a:txBody>
                    <a:bodyPr/>
                    <a:lstStyle/>
                    <a:p>
                      <a:pPr algn="ctr">
                        <a:spcAft>
                          <a:spcPts val="0"/>
                        </a:spcAft>
                      </a:pPr>
                      <a:r>
                        <a:rPr lang="en-US" sz="1400" dirty="0">
                          <a:effectLst/>
                        </a:rPr>
                        <a:t>Asexual</a:t>
                      </a:r>
                      <a:endParaRPr lang="en-US" sz="1400" dirty="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b="0" dirty="0">
                          <a:effectLst/>
                        </a:rPr>
                        <a:t>Someone who does not experience sexual attraction. Distinct from celibacy, which is a conscious choice, asexuality is an intrinsic aspect of an asexual person. Just as sexually active individuals have emotional needs, so do asexual individuals. A person who is asexual may experience romantic attraction to others. (Other terms used include: Ace.)</a:t>
                      </a:r>
                      <a:endParaRPr lang="en-US" sz="1200" b="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2722540536"/>
                  </a:ext>
                </a:extLst>
              </a:tr>
              <a:tr h="278638">
                <a:tc>
                  <a:txBody>
                    <a:bodyPr/>
                    <a:lstStyle/>
                    <a:p>
                      <a:pPr algn="ctr">
                        <a:spcAft>
                          <a:spcPts val="0"/>
                        </a:spcAft>
                      </a:pPr>
                      <a:r>
                        <a:rPr lang="en-US" sz="1400">
                          <a:effectLst/>
                        </a:rPr>
                        <a:t>Bisexual</a:t>
                      </a:r>
                      <a:endParaRPr lang="en-US" sz="140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Someone who experiences sexual, romantic, physical, and/or spiritual attraction to people of their own gender as well as toward another gender. (sometimes shortened to “bi”)</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1114944634"/>
                  </a:ext>
                </a:extLst>
              </a:tr>
              <a:tr h="557276">
                <a:tc>
                  <a:txBody>
                    <a:bodyPr/>
                    <a:lstStyle/>
                    <a:p>
                      <a:pPr algn="ctr">
                        <a:spcAft>
                          <a:spcPts val="0"/>
                        </a:spcAft>
                      </a:pPr>
                      <a:r>
                        <a:rPr lang="en-US" sz="1400">
                          <a:effectLst/>
                        </a:rPr>
                        <a:t>Gay</a:t>
                      </a:r>
                      <a:endParaRPr lang="en-US" sz="140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A term used to describe (trans or cis) boys/men who are attracted to (trans or cis) boys/men, but often used and embraced by people with other gender identities to describe their same-gender attractions and relationships as well. Often referred to as ‘homosexual,’ though this term is no longer used by the majority of people with same-gender attractions.</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1564047821"/>
                  </a:ext>
                </a:extLst>
              </a:tr>
              <a:tr h="417957">
                <a:tc>
                  <a:txBody>
                    <a:bodyPr/>
                    <a:lstStyle/>
                    <a:p>
                      <a:pPr algn="ctr">
                        <a:spcAft>
                          <a:spcPts val="0"/>
                        </a:spcAft>
                      </a:pPr>
                      <a:r>
                        <a:rPr lang="en-US" sz="1400" dirty="0">
                          <a:effectLst/>
                        </a:rPr>
                        <a:t>Lesbian</a:t>
                      </a:r>
                      <a:endParaRPr lang="en-US" sz="1400" dirty="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Used to describe (trans or cis) girls/women who are attracted to (trans or cis) girls/women. Often referred to as ‘homosexual,’ though this term is no longer used by the majority of women with same-gender attractions.</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3674005844"/>
                  </a:ext>
                </a:extLst>
              </a:tr>
              <a:tr h="557276">
                <a:tc>
                  <a:txBody>
                    <a:bodyPr/>
                    <a:lstStyle/>
                    <a:p>
                      <a:pPr algn="ctr">
                        <a:spcAft>
                          <a:spcPts val="0"/>
                        </a:spcAft>
                      </a:pPr>
                      <a:r>
                        <a:rPr lang="en-US" sz="1400">
                          <a:effectLst/>
                        </a:rPr>
                        <a:t>Pansexual</a:t>
                      </a:r>
                      <a:endParaRPr lang="en-US" sz="140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Someone who experiences sexual, romantic, physical, and/or spiritual attraction to members of all gender identities/expressions. Although pansexual is similar to bisexual, individuals who use the term “pansexual” often prefer it because it does not reinforce the woman/man gender binary inherent in the term “bisexual.” </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4148850369"/>
                  </a:ext>
                </a:extLst>
              </a:tr>
              <a:tr h="696595">
                <a:tc>
                  <a:txBody>
                    <a:bodyPr/>
                    <a:lstStyle/>
                    <a:p>
                      <a:pPr algn="ctr">
                        <a:spcAft>
                          <a:spcPts val="0"/>
                        </a:spcAft>
                      </a:pPr>
                      <a:r>
                        <a:rPr lang="en-US" sz="1400">
                          <a:effectLst/>
                        </a:rPr>
                        <a:t>Queer</a:t>
                      </a:r>
                      <a:endParaRPr lang="en-US" sz="140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Historically a derogatory term used against LGBTQ people, it has been embraced and reclaimed by LGBTQ communities. Queer is often used to represent all individuals who identify outside of other categories of sexual and gender identity. Queer may also be used by an individual who feels as though other sexual or gender identity labels do not adequately describe their experience.  </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117025485"/>
                  </a:ext>
                </a:extLst>
              </a:tr>
              <a:tr h="278638">
                <a:tc>
                  <a:txBody>
                    <a:bodyPr/>
                    <a:lstStyle/>
                    <a:p>
                      <a:pPr algn="ctr">
                        <a:spcAft>
                          <a:spcPts val="0"/>
                        </a:spcAft>
                      </a:pPr>
                      <a:r>
                        <a:rPr lang="en-US" sz="1400">
                          <a:effectLst/>
                        </a:rPr>
                        <a:t>Straight</a:t>
                      </a:r>
                      <a:endParaRPr lang="en-US" sz="1400">
                        <a:solidFill>
                          <a:srgbClr val="000000"/>
                        </a:solidFill>
                        <a:effectLst/>
                        <a:latin typeface="Arial" panose="020B0604020202020204" pitchFamily="34" charset="0"/>
                        <a:ea typeface="Arial" panose="020B0604020202020204" pitchFamily="34" charset="0"/>
                      </a:endParaRPr>
                    </a:p>
                  </a:txBody>
                  <a:tcPr marL="84142" marR="84142" marT="0" marB="0" anchor="ctr"/>
                </a:tc>
                <a:tc>
                  <a:txBody>
                    <a:bodyPr/>
                    <a:lstStyle/>
                    <a:p>
                      <a:pPr>
                        <a:spcAft>
                          <a:spcPts val="0"/>
                        </a:spcAft>
                      </a:pPr>
                      <a:r>
                        <a:rPr lang="en-US" sz="1200" dirty="0">
                          <a:effectLst/>
                        </a:rPr>
                        <a:t>A (trans or cis) boy/man or (trans or cis) girl/woman who is attracted to people of the other binary gender than themselves. Often referred to as heterosexual.</a:t>
                      </a:r>
                      <a:endParaRPr lang="en-US" sz="1200" dirty="0">
                        <a:solidFill>
                          <a:srgbClr val="000000"/>
                        </a:solidFill>
                        <a:effectLst/>
                        <a:latin typeface="Arial" panose="020B0604020202020204" pitchFamily="34" charset="0"/>
                        <a:ea typeface="Arial" panose="020B0604020202020204" pitchFamily="34" charset="0"/>
                      </a:endParaRPr>
                    </a:p>
                  </a:txBody>
                  <a:tcPr marL="84142" marR="84142" marT="0" marB="0"/>
                </a:tc>
                <a:extLst>
                  <a:ext uri="{0D108BD9-81ED-4DB2-BD59-A6C34878D82A}">
                    <a16:rowId xmlns:a16="http://schemas.microsoft.com/office/drawing/2014/main" val="1409341986"/>
                  </a:ext>
                </a:extLst>
              </a:tr>
            </a:tbl>
          </a:graphicData>
        </a:graphic>
      </p:graphicFrame>
    </p:spTree>
    <p:extLst>
      <p:ext uri="{BB962C8B-B14F-4D97-AF65-F5344CB8AC3E}">
        <p14:creationId xmlns:p14="http://schemas.microsoft.com/office/powerpoint/2010/main" val="47987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GSD Curriculum Integration</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12</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7" name="Rectangle 6"/>
          <p:cNvSpPr/>
          <p:nvPr/>
        </p:nvSpPr>
        <p:spPr>
          <a:xfrm>
            <a:off x="323785" y="863590"/>
            <a:ext cx="9010780" cy="3785652"/>
          </a:xfrm>
          <a:prstGeom prst="rect">
            <a:avLst/>
          </a:prstGeom>
        </p:spPr>
        <p:txBody>
          <a:bodyPr wrap="square">
            <a:spAutoFit/>
          </a:bodyPr>
          <a:lstStyle/>
          <a:p>
            <a:pPr marL="285750" indent="-285750">
              <a:buFont typeface="Arial" panose="020B0604020202020204" pitchFamily="34" charset="0"/>
              <a:buChar char="•"/>
            </a:pPr>
            <a:r>
              <a:rPr lang="en-US" sz="2000" dirty="0"/>
              <a:t>Teach language basics</a:t>
            </a:r>
          </a:p>
          <a:p>
            <a:pPr marL="285750" indent="-285750">
              <a:buFont typeface="Arial" panose="020B0604020202020204" pitchFamily="34" charset="0"/>
              <a:buChar char="•"/>
            </a:pPr>
            <a:r>
              <a:rPr lang="en-US" sz="2000" dirty="0"/>
              <a:t>Include GSD patients in normative clinical case examples (ex: integrated cases)</a:t>
            </a:r>
          </a:p>
          <a:p>
            <a:pPr marL="285750" indent="-285750">
              <a:buFont typeface="Arial" panose="020B0604020202020204" pitchFamily="34" charset="0"/>
              <a:buChar char="•"/>
            </a:pPr>
            <a:r>
              <a:rPr lang="en-US" sz="2000" dirty="0"/>
              <a:t>Cover clinical issues specific to GSD health (ex: clerkships)</a:t>
            </a:r>
          </a:p>
          <a:p>
            <a:pPr marL="285750" indent="-285750">
              <a:buFont typeface="Arial" panose="020B0604020202020204" pitchFamily="34" charset="0"/>
              <a:buChar char="•"/>
            </a:pPr>
            <a:r>
              <a:rPr lang="en-US" sz="2000" dirty="0"/>
              <a:t>Present inequities AND models to address them</a:t>
            </a:r>
          </a:p>
          <a:p>
            <a:pPr marL="285750" indent="-285750">
              <a:buFont typeface="Arial" panose="020B0604020202020204" pitchFamily="34" charset="0"/>
              <a:buChar char="•"/>
            </a:pPr>
            <a:r>
              <a:rPr lang="en-US" sz="2000" dirty="0"/>
              <a:t>Highlight GSD individuals across the lifespan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Faculty Development is needed!</a:t>
            </a:r>
          </a:p>
          <a:p>
            <a:pPr marL="285750" indent="-285750">
              <a:buFont typeface="Arial" panose="020B0604020202020204" pitchFamily="34" charset="0"/>
              <a:buChar char="•"/>
            </a:pPr>
            <a:r>
              <a:rPr lang="en-US" sz="2000" dirty="0"/>
              <a:t>Principles here likely apply to other marginalized or under-included groups</a:t>
            </a:r>
          </a:p>
        </p:txBody>
      </p:sp>
    </p:spTree>
    <p:extLst>
      <p:ext uri="{BB962C8B-B14F-4D97-AF65-F5344CB8AC3E}">
        <p14:creationId xmlns:p14="http://schemas.microsoft.com/office/powerpoint/2010/main" val="1217669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231164" y="53668"/>
            <a:ext cx="6551550" cy="553998"/>
          </a:xfrm>
          <a:prstGeom prst="rect">
            <a:avLst/>
          </a:prstGeom>
          <a:noFill/>
        </p:spPr>
        <p:txBody>
          <a:bodyPr wrap="square" rtlCol="0">
            <a:spAutoFit/>
          </a:bodyPr>
          <a:lstStyle/>
          <a:p>
            <a:pPr algn="ctr"/>
            <a:r>
              <a:rPr lang="en-US" sz="3000" b="1" dirty="0">
                <a:solidFill>
                  <a:schemeClr val="bg1"/>
                </a:solidFill>
              </a:rPr>
              <a:t>GSD Integration: Example 1</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13</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2" name="Rectangle 1"/>
          <p:cNvSpPr/>
          <p:nvPr/>
        </p:nvSpPr>
        <p:spPr>
          <a:xfrm>
            <a:off x="530678" y="984588"/>
            <a:ext cx="4255425" cy="2308324"/>
          </a:xfrm>
          <a:prstGeom prst="rect">
            <a:avLst/>
          </a:prstGeom>
        </p:spPr>
        <p:txBody>
          <a:bodyPr wrap="square">
            <a:spAutoFit/>
          </a:bodyPr>
          <a:lstStyle/>
          <a:p>
            <a:r>
              <a:rPr lang="en-US" b="1" dirty="0"/>
              <a:t>Case Stem: </a:t>
            </a:r>
          </a:p>
          <a:p>
            <a:r>
              <a:rPr lang="en-US" dirty="0"/>
              <a:t>You are seeing a 30 </a:t>
            </a:r>
            <a:r>
              <a:rPr lang="en-US" dirty="0" err="1"/>
              <a:t>yo</a:t>
            </a:r>
            <a:r>
              <a:rPr lang="en-US" dirty="0"/>
              <a:t> non-binary patient (uses they/them pronouns) in pulmonary clinic to discuss smoking cessation.  They have smoked 1 </a:t>
            </a:r>
            <a:r>
              <a:rPr lang="en-US" dirty="0" err="1"/>
              <a:t>ppd</a:t>
            </a:r>
            <a:r>
              <a:rPr lang="en-US" dirty="0"/>
              <a:t> of cigarettes for the last 15 year, they also report a recent switch to e-cigarettes and have questions about vaping related lung illness.</a:t>
            </a:r>
          </a:p>
        </p:txBody>
      </p:sp>
      <p:sp>
        <p:nvSpPr>
          <p:cNvPr id="4" name="TextBox 3">
            <a:extLst>
              <a:ext uri="{FF2B5EF4-FFF2-40B4-BE49-F238E27FC236}">
                <a16:creationId xmlns:a16="http://schemas.microsoft.com/office/drawing/2014/main" id="{EF7EC231-B5C5-4681-9F21-39AF4C7C91A1}"/>
              </a:ext>
            </a:extLst>
          </p:cNvPr>
          <p:cNvSpPr txBox="1"/>
          <p:nvPr/>
        </p:nvSpPr>
        <p:spPr>
          <a:xfrm>
            <a:off x="5706836" y="892574"/>
            <a:ext cx="3126921" cy="2585323"/>
          </a:xfrm>
          <a:prstGeom prst="rect">
            <a:avLst/>
          </a:prstGeom>
          <a:solidFill>
            <a:srgbClr val="CDACE6"/>
          </a:solidFill>
        </p:spPr>
        <p:txBody>
          <a:bodyPr wrap="square" rtlCol="0">
            <a:spAutoFit/>
          </a:bodyPr>
          <a:lstStyle/>
          <a:p>
            <a:r>
              <a:rPr lang="en-US" dirty="0"/>
              <a:t>Potential Learning Opportunities:</a:t>
            </a:r>
          </a:p>
          <a:p>
            <a:pPr marL="285750" indent="-285750">
              <a:buFont typeface="Arial" panose="020B0604020202020204" pitchFamily="34" charset="0"/>
              <a:buChar char="•"/>
            </a:pPr>
            <a:r>
              <a:rPr lang="en-US" dirty="0"/>
              <a:t>Practice Non-binary pronouns</a:t>
            </a:r>
          </a:p>
          <a:p>
            <a:pPr marL="285750" indent="-285750">
              <a:buFont typeface="Arial" panose="020B0604020202020204" pitchFamily="34" charset="0"/>
              <a:buChar char="•"/>
            </a:pPr>
            <a:r>
              <a:rPr lang="en-US" dirty="0"/>
              <a:t>Highlight GSD patient in normative clinical encounter</a:t>
            </a:r>
          </a:p>
          <a:p>
            <a:pPr marL="285750" indent="-285750">
              <a:buFont typeface="Arial" panose="020B0604020202020204" pitchFamily="34" charset="0"/>
              <a:buChar char="•"/>
            </a:pPr>
            <a:r>
              <a:rPr lang="en-US" dirty="0"/>
              <a:t>Address health inequity (higher rates of smoking)</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B337E9DB-A296-4A18-9E5E-B3CF1D9F3632}"/>
              </a:ext>
            </a:extLst>
          </p:cNvPr>
          <p:cNvSpPr txBox="1"/>
          <p:nvPr/>
        </p:nvSpPr>
        <p:spPr>
          <a:xfrm>
            <a:off x="5706836" y="3161996"/>
            <a:ext cx="3126921" cy="1200329"/>
          </a:xfrm>
          <a:prstGeom prst="rect">
            <a:avLst/>
          </a:prstGeom>
          <a:solidFill>
            <a:srgbClr val="FF7C80"/>
          </a:solidFill>
        </p:spPr>
        <p:txBody>
          <a:bodyPr wrap="square" rtlCol="0">
            <a:spAutoFit/>
          </a:bodyPr>
          <a:lstStyle/>
          <a:p>
            <a:r>
              <a:rPr lang="en-US" dirty="0"/>
              <a:t>Potential Pitfalls:</a:t>
            </a:r>
          </a:p>
          <a:p>
            <a:pPr marL="285750" indent="-285750">
              <a:buFont typeface="Arial" panose="020B0604020202020204" pitchFamily="34" charset="0"/>
              <a:buChar char="•"/>
            </a:pPr>
            <a:r>
              <a:rPr lang="en-US" dirty="0"/>
              <a:t>Faculty lack of familiarity with they/them pronoun use</a:t>
            </a:r>
          </a:p>
        </p:txBody>
      </p:sp>
    </p:spTree>
    <p:extLst>
      <p:ext uri="{BB962C8B-B14F-4D97-AF65-F5344CB8AC3E}">
        <p14:creationId xmlns:p14="http://schemas.microsoft.com/office/powerpoint/2010/main" val="23589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GSD Integration: Example 2</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14</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2" name="Rectangle 1"/>
          <p:cNvSpPr/>
          <p:nvPr/>
        </p:nvSpPr>
        <p:spPr>
          <a:xfrm>
            <a:off x="346450" y="702795"/>
            <a:ext cx="8621199" cy="4278094"/>
          </a:xfrm>
          <a:prstGeom prst="rect">
            <a:avLst/>
          </a:prstGeom>
        </p:spPr>
        <p:txBody>
          <a:bodyPr wrap="square">
            <a:spAutoFit/>
          </a:bodyPr>
          <a:lstStyle/>
          <a:p>
            <a:r>
              <a:rPr lang="en-US" b="1" dirty="0"/>
              <a:t>Case Stem:</a:t>
            </a:r>
            <a:r>
              <a:rPr lang="en-US" dirty="0"/>
              <a:t> </a:t>
            </a:r>
          </a:p>
          <a:p>
            <a:r>
              <a:rPr lang="en-US" dirty="0"/>
              <a:t>67 </a:t>
            </a:r>
            <a:r>
              <a:rPr lang="en-US" dirty="0" err="1"/>
              <a:t>yo</a:t>
            </a:r>
            <a:r>
              <a:rPr lang="en-US" dirty="0"/>
              <a:t> obese woman who hasn’t seen a physician in years presents to geriatrics clinic.  She is overdue for multiple cancer screening tests and initial workup reveals transaminitis and macrocytic anemia.  At the next visit, you inquire more and learn that she is drinking multiple alcoholic beverages weekly after the death of her friend two years ago.  With more questions, you learn that her friend was her long-time romantic partner and that she identifies as a lesbian.  She is worried about who will care for her when she gets ill.</a:t>
            </a:r>
          </a:p>
          <a:p>
            <a:endParaRPr lang="en-US" sz="1000" b="1" dirty="0"/>
          </a:p>
          <a:p>
            <a:r>
              <a:rPr lang="en-US" b="1" dirty="0"/>
              <a:t>Question for Students: True or False, </a:t>
            </a:r>
            <a:r>
              <a:rPr lang="en-US" dirty="0"/>
              <a:t>older adult</a:t>
            </a:r>
            <a:r>
              <a:rPr lang="en-US" b="1" dirty="0"/>
              <a:t> </a:t>
            </a:r>
            <a:r>
              <a:rPr lang="en-US" dirty="0"/>
              <a:t>lesbians have higher rates of problem alcohol use than their heterosexual peers  </a:t>
            </a:r>
          </a:p>
          <a:p>
            <a:endParaRPr lang="en-US" sz="1000" dirty="0"/>
          </a:p>
          <a:p>
            <a:r>
              <a:rPr lang="en-US" b="1" dirty="0"/>
              <a:t>Answer: True</a:t>
            </a:r>
            <a:endParaRPr lang="en-US" dirty="0"/>
          </a:p>
          <a:p>
            <a:r>
              <a:rPr lang="en-US" b="1" dirty="0"/>
              <a:t>Goal:</a:t>
            </a:r>
            <a:r>
              <a:rPr lang="en-US" dirty="0"/>
              <a:t> discuss social supports, provide resources of LGBT elders</a:t>
            </a:r>
          </a:p>
          <a:p>
            <a:r>
              <a:rPr lang="en-US" b="1" dirty="0"/>
              <a:t>Goal:</a:t>
            </a:r>
            <a:r>
              <a:rPr lang="en-US" dirty="0"/>
              <a:t> discuss alcohol use (understand that older lesbians have higher rates of problem alcohol use than heterosexual peers)  </a:t>
            </a:r>
          </a:p>
          <a:p>
            <a:endParaRPr lang="en-US" dirty="0"/>
          </a:p>
        </p:txBody>
      </p:sp>
      <p:sp>
        <p:nvSpPr>
          <p:cNvPr id="4" name="TextBox 3">
            <a:extLst>
              <a:ext uri="{FF2B5EF4-FFF2-40B4-BE49-F238E27FC236}">
                <a16:creationId xmlns:a16="http://schemas.microsoft.com/office/drawing/2014/main" id="{8C04BE3E-FD35-4290-8692-A2D9BD94A441}"/>
              </a:ext>
            </a:extLst>
          </p:cNvPr>
          <p:cNvSpPr txBox="1"/>
          <p:nvPr/>
        </p:nvSpPr>
        <p:spPr>
          <a:xfrm>
            <a:off x="5334218" y="3095034"/>
            <a:ext cx="2779799" cy="2308324"/>
          </a:xfrm>
          <a:prstGeom prst="rect">
            <a:avLst/>
          </a:prstGeom>
          <a:solidFill>
            <a:srgbClr val="CDACE6"/>
          </a:solidFill>
        </p:spPr>
        <p:txBody>
          <a:bodyPr wrap="square" rtlCol="0">
            <a:spAutoFit/>
          </a:bodyPr>
          <a:lstStyle/>
          <a:p>
            <a:r>
              <a:rPr lang="en-US" dirty="0"/>
              <a:t>Potential Learning Opportunities:</a:t>
            </a:r>
          </a:p>
          <a:p>
            <a:pPr marL="285750" indent="-285750">
              <a:buFont typeface="Arial" panose="020B0604020202020204" pitchFamily="34" charset="0"/>
              <a:buChar char="•"/>
            </a:pPr>
            <a:r>
              <a:rPr lang="en-US" dirty="0"/>
              <a:t>GSD patients across the lifespan</a:t>
            </a:r>
          </a:p>
          <a:p>
            <a:pPr marL="285750" indent="-285750">
              <a:buFont typeface="Arial" panose="020B0604020202020204" pitchFamily="34" charset="0"/>
              <a:buChar char="•"/>
            </a:pPr>
            <a:r>
              <a:rPr lang="en-US" dirty="0"/>
              <a:t>Communication skills for inquiring about sexuality</a:t>
            </a:r>
          </a:p>
          <a:p>
            <a:endParaRPr lang="en-US" dirty="0"/>
          </a:p>
          <a:p>
            <a:endParaRPr lang="en-US" dirty="0"/>
          </a:p>
        </p:txBody>
      </p:sp>
      <p:sp>
        <p:nvSpPr>
          <p:cNvPr id="11" name="TextBox 10">
            <a:extLst>
              <a:ext uri="{FF2B5EF4-FFF2-40B4-BE49-F238E27FC236}">
                <a16:creationId xmlns:a16="http://schemas.microsoft.com/office/drawing/2014/main" id="{0C06808E-4F73-47E1-9E1A-D40B3C33676C}"/>
              </a:ext>
            </a:extLst>
          </p:cNvPr>
          <p:cNvSpPr txBox="1"/>
          <p:nvPr/>
        </p:nvSpPr>
        <p:spPr>
          <a:xfrm>
            <a:off x="6187850" y="589399"/>
            <a:ext cx="2779799" cy="1754326"/>
          </a:xfrm>
          <a:prstGeom prst="rect">
            <a:avLst/>
          </a:prstGeom>
          <a:solidFill>
            <a:srgbClr val="FF7C80"/>
          </a:solidFill>
        </p:spPr>
        <p:txBody>
          <a:bodyPr wrap="square" rtlCol="0">
            <a:spAutoFit/>
          </a:bodyPr>
          <a:lstStyle/>
          <a:p>
            <a:r>
              <a:rPr lang="en-US" dirty="0"/>
              <a:t>Potential Pitfalls</a:t>
            </a:r>
          </a:p>
          <a:p>
            <a:pPr marL="285750" indent="-285750">
              <a:buFont typeface="Arial" panose="020B0604020202020204" pitchFamily="34" charset="0"/>
              <a:buChar char="•"/>
            </a:pPr>
            <a:r>
              <a:rPr lang="en-US" dirty="0"/>
              <a:t>Teaching to stereotypes</a:t>
            </a:r>
          </a:p>
          <a:p>
            <a:pPr marL="285750" indent="-285750">
              <a:buFont typeface="Arial" panose="020B0604020202020204" pitchFamily="34" charset="0"/>
              <a:buChar char="•"/>
            </a:pPr>
            <a:r>
              <a:rPr lang="en-US" dirty="0"/>
              <a:t>Normalizing health disparities</a:t>
            </a:r>
          </a:p>
          <a:p>
            <a:endParaRPr lang="en-US" dirty="0"/>
          </a:p>
          <a:p>
            <a:endParaRPr lang="en-US" dirty="0"/>
          </a:p>
        </p:txBody>
      </p:sp>
    </p:spTree>
    <p:extLst>
      <p:ext uri="{BB962C8B-B14F-4D97-AF65-F5344CB8AC3E}">
        <p14:creationId xmlns:p14="http://schemas.microsoft.com/office/powerpoint/2010/main" val="26977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960644" y="86563"/>
            <a:ext cx="6975934" cy="553998"/>
          </a:xfrm>
          <a:prstGeom prst="rect">
            <a:avLst/>
          </a:prstGeom>
          <a:noFill/>
        </p:spPr>
        <p:txBody>
          <a:bodyPr wrap="square" rtlCol="0">
            <a:spAutoFit/>
          </a:bodyPr>
          <a:lstStyle/>
          <a:p>
            <a:pPr algn="ctr"/>
            <a:r>
              <a:rPr lang="en-US" sz="3000" b="1" dirty="0">
                <a:solidFill>
                  <a:schemeClr val="bg1"/>
                </a:solidFill>
              </a:rPr>
              <a:t>GSD Integration: Example 3</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15</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2" name="Rectangle 1"/>
          <p:cNvSpPr/>
          <p:nvPr/>
        </p:nvSpPr>
        <p:spPr>
          <a:xfrm>
            <a:off x="554016" y="705849"/>
            <a:ext cx="8424383" cy="3785652"/>
          </a:xfrm>
          <a:prstGeom prst="rect">
            <a:avLst/>
          </a:prstGeom>
        </p:spPr>
        <p:txBody>
          <a:bodyPr wrap="square">
            <a:spAutoFit/>
          </a:bodyPr>
          <a:lstStyle/>
          <a:p>
            <a:r>
              <a:rPr lang="en-US" sz="1600" dirty="0"/>
              <a:t>You are seeing a 25 </a:t>
            </a:r>
            <a:r>
              <a:rPr lang="en-US" sz="1600" dirty="0" err="1"/>
              <a:t>yo</a:t>
            </a:r>
            <a:r>
              <a:rPr lang="en-US" sz="1600" dirty="0"/>
              <a:t> transgender man who has been on topical testosterone for the last 3 years.  He is satisfied with masculinization, has not had menses since shortly after starting testosterone.  Now reporting regular vaginal/frontal canal bleeding.</a:t>
            </a:r>
          </a:p>
          <a:p>
            <a:r>
              <a:rPr lang="en-US" sz="1600" b="1" dirty="0"/>
              <a:t>What else do you need to ask?</a:t>
            </a:r>
          </a:p>
          <a:p>
            <a:endParaRPr lang="en-US" sz="1600" dirty="0"/>
          </a:p>
          <a:p>
            <a:r>
              <a:rPr lang="en-US" sz="1600" dirty="0"/>
              <a:t>You learn that he identifies as sexual and he has been sexually active with people of all body types in the last few months.  He does not always use condoms.  </a:t>
            </a:r>
          </a:p>
          <a:p>
            <a:r>
              <a:rPr lang="en-US" sz="1600" b="1" dirty="0"/>
              <a:t>What is on your initial differential?</a:t>
            </a:r>
          </a:p>
          <a:p>
            <a:r>
              <a:rPr lang="en-US" sz="1600" dirty="0"/>
              <a:t> </a:t>
            </a:r>
          </a:p>
          <a:p>
            <a:r>
              <a:rPr lang="en-US" sz="1600" b="1" dirty="0"/>
              <a:t>How might you stop the bleeding?</a:t>
            </a:r>
          </a:p>
          <a:p>
            <a:endParaRPr lang="en-US" sz="1600" b="1" dirty="0"/>
          </a:p>
          <a:p>
            <a:r>
              <a:rPr lang="en-US" sz="1600" dirty="0"/>
              <a:t>Later in the visit, he wonders aloud if he needs a pap smear? He has read that this is not necessary after years on testosterone.</a:t>
            </a:r>
          </a:p>
          <a:p>
            <a:r>
              <a:rPr lang="en-US" sz="1600" b="1" dirty="0"/>
              <a:t>What do you think?  Does he need a pap?  Any accommodations that you might make if you need to perform a pelvic examination?</a:t>
            </a:r>
          </a:p>
        </p:txBody>
      </p:sp>
      <p:sp>
        <p:nvSpPr>
          <p:cNvPr id="4" name="TextBox 3">
            <a:extLst>
              <a:ext uri="{FF2B5EF4-FFF2-40B4-BE49-F238E27FC236}">
                <a16:creationId xmlns:a16="http://schemas.microsoft.com/office/drawing/2014/main" id="{8C93341A-D70F-44AA-A9E9-368A8E307C71}"/>
              </a:ext>
            </a:extLst>
          </p:cNvPr>
          <p:cNvSpPr txBox="1"/>
          <p:nvPr/>
        </p:nvSpPr>
        <p:spPr>
          <a:xfrm>
            <a:off x="1814528" y="1940467"/>
            <a:ext cx="2702378" cy="2585323"/>
          </a:xfrm>
          <a:prstGeom prst="rect">
            <a:avLst/>
          </a:prstGeom>
          <a:solidFill>
            <a:srgbClr val="CDACE6"/>
          </a:solidFill>
        </p:spPr>
        <p:txBody>
          <a:bodyPr wrap="square" rtlCol="0">
            <a:spAutoFit/>
          </a:bodyPr>
          <a:lstStyle/>
          <a:p>
            <a:r>
              <a:rPr lang="en-US" dirty="0"/>
              <a:t>Potential Learning Opportunities:</a:t>
            </a:r>
          </a:p>
          <a:p>
            <a:pPr marL="285750" indent="-285750">
              <a:buFont typeface="Arial" panose="020B0604020202020204" pitchFamily="34" charset="0"/>
              <a:buChar char="•"/>
            </a:pPr>
            <a:r>
              <a:rPr lang="en-US" dirty="0"/>
              <a:t>Differentiating sexuality and gender</a:t>
            </a:r>
          </a:p>
          <a:p>
            <a:pPr marL="285750" indent="-285750">
              <a:buFont typeface="Arial" panose="020B0604020202020204" pitchFamily="34" charset="0"/>
              <a:buChar char="•"/>
            </a:pPr>
            <a:r>
              <a:rPr lang="en-US" dirty="0"/>
              <a:t>Clinical care relevant to GSD populations</a:t>
            </a:r>
          </a:p>
          <a:p>
            <a:pPr marL="285750" indent="-285750">
              <a:buFont typeface="Arial" panose="020B0604020202020204" pitchFamily="34" charset="0"/>
              <a:buChar char="•"/>
            </a:pPr>
            <a:r>
              <a:rPr lang="en-US" dirty="0"/>
              <a:t>Disparities in preventive care (Pap testing)</a:t>
            </a:r>
          </a:p>
        </p:txBody>
      </p:sp>
      <p:sp>
        <p:nvSpPr>
          <p:cNvPr id="11" name="TextBox 10">
            <a:extLst>
              <a:ext uri="{FF2B5EF4-FFF2-40B4-BE49-F238E27FC236}">
                <a16:creationId xmlns:a16="http://schemas.microsoft.com/office/drawing/2014/main" id="{EFDAF37C-4A7F-4BD2-95E1-900D184E6B51}"/>
              </a:ext>
            </a:extLst>
          </p:cNvPr>
          <p:cNvSpPr txBox="1"/>
          <p:nvPr/>
        </p:nvSpPr>
        <p:spPr>
          <a:xfrm>
            <a:off x="5062921" y="1968390"/>
            <a:ext cx="2702378" cy="2031325"/>
          </a:xfrm>
          <a:prstGeom prst="rect">
            <a:avLst/>
          </a:prstGeom>
          <a:solidFill>
            <a:srgbClr val="FF7C80"/>
          </a:solidFill>
        </p:spPr>
        <p:txBody>
          <a:bodyPr wrap="square" rtlCol="0">
            <a:spAutoFit/>
          </a:bodyPr>
          <a:lstStyle/>
          <a:p>
            <a:r>
              <a:rPr lang="en-US" dirty="0"/>
              <a:t>Potential Pitfalls:</a:t>
            </a:r>
          </a:p>
          <a:p>
            <a:pPr marL="285750" indent="-285750">
              <a:buFont typeface="Arial" panose="020B0604020202020204" pitchFamily="34" charset="0"/>
              <a:buChar char="•"/>
            </a:pPr>
            <a:r>
              <a:rPr lang="en-US" dirty="0"/>
              <a:t>Lack of relevant faculty clinical experience</a:t>
            </a:r>
          </a:p>
          <a:p>
            <a:pPr marL="285750" indent="-285750">
              <a:buFont typeface="Arial" panose="020B0604020202020204" pitchFamily="34" charset="0"/>
              <a:buChar char="•"/>
            </a:pPr>
            <a:r>
              <a:rPr lang="en-US" dirty="0"/>
              <a:t>Harder to plan – likely requires collaboration between course leader and content expert</a:t>
            </a:r>
          </a:p>
        </p:txBody>
      </p:sp>
    </p:spTree>
    <p:extLst>
      <p:ext uri="{BB962C8B-B14F-4D97-AF65-F5344CB8AC3E}">
        <p14:creationId xmlns:p14="http://schemas.microsoft.com/office/powerpoint/2010/main" val="33040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GSD Integration: Example 3</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16</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2" name="Rectangle 1"/>
          <p:cNvSpPr/>
          <p:nvPr/>
        </p:nvSpPr>
        <p:spPr>
          <a:xfrm>
            <a:off x="554016" y="705849"/>
            <a:ext cx="8424383" cy="3785652"/>
          </a:xfrm>
          <a:prstGeom prst="rect">
            <a:avLst/>
          </a:prstGeom>
        </p:spPr>
        <p:txBody>
          <a:bodyPr wrap="square">
            <a:spAutoFit/>
          </a:bodyPr>
          <a:lstStyle/>
          <a:p>
            <a:r>
              <a:rPr lang="en-US" sz="1600" dirty="0"/>
              <a:t>You are seeing a 25 </a:t>
            </a:r>
            <a:r>
              <a:rPr lang="en-US" sz="1600" dirty="0" err="1"/>
              <a:t>yo</a:t>
            </a:r>
            <a:r>
              <a:rPr lang="en-US" sz="1600" dirty="0"/>
              <a:t> transgender man who has been on topical testosterone for the last 3 years.  He is satisfied with masculinization, has not had menses since shortly after starting testosterone.  Now reporting regular (monthly? – he is unsure) vaginal/frontal canal bleeding.</a:t>
            </a:r>
          </a:p>
          <a:p>
            <a:r>
              <a:rPr lang="en-US" sz="1600" b="1" dirty="0"/>
              <a:t>What else do you need to ask?</a:t>
            </a:r>
          </a:p>
          <a:p>
            <a:endParaRPr lang="en-US" sz="1600" dirty="0"/>
          </a:p>
          <a:p>
            <a:r>
              <a:rPr lang="en-US" sz="1600" dirty="0"/>
              <a:t>You learn that he identifies as pansexual and he has been sexually active with people of all body types in the last few months.  He does not always use condoms.  </a:t>
            </a:r>
          </a:p>
          <a:p>
            <a:r>
              <a:rPr lang="en-US" sz="1600" b="1" dirty="0"/>
              <a:t>What is on your initial differential?</a:t>
            </a:r>
          </a:p>
          <a:p>
            <a:r>
              <a:rPr lang="en-US" sz="1600" dirty="0"/>
              <a:t> </a:t>
            </a:r>
          </a:p>
          <a:p>
            <a:r>
              <a:rPr lang="en-US" sz="1600" b="1" dirty="0"/>
              <a:t>How might you stop the bleeding?</a:t>
            </a:r>
          </a:p>
          <a:p>
            <a:endParaRPr lang="en-US" sz="1600" b="1" dirty="0"/>
          </a:p>
          <a:p>
            <a:r>
              <a:rPr lang="en-US" sz="1600" dirty="0"/>
              <a:t>Later in the visit, he wonders aloud if he needs a pap smear? He has read that this is not necessary after years on testosterone.</a:t>
            </a:r>
          </a:p>
          <a:p>
            <a:r>
              <a:rPr lang="en-US" sz="1600" b="1" dirty="0"/>
              <a:t>What do you think?  Does he need a pap?  Any accommodations that you might make if you need to perform a pelvic examination?</a:t>
            </a:r>
          </a:p>
        </p:txBody>
      </p:sp>
      <p:sp>
        <p:nvSpPr>
          <p:cNvPr id="11" name="Left Arrow 10"/>
          <p:cNvSpPr/>
          <p:nvPr/>
        </p:nvSpPr>
        <p:spPr>
          <a:xfrm>
            <a:off x="6182310" y="212583"/>
            <a:ext cx="2769326" cy="199557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solidFill>
                  <a:schemeClr val="tx1"/>
                </a:solidFill>
              </a:rPr>
              <a:t>Sexual history?</a:t>
            </a:r>
          </a:p>
          <a:p>
            <a:r>
              <a:rPr lang="en-US" sz="1050" dirty="0">
                <a:solidFill>
                  <a:schemeClr val="tx1"/>
                </a:solidFill>
              </a:rPr>
              <a:t>Is he at risk for pregnancy?</a:t>
            </a:r>
          </a:p>
          <a:p>
            <a:r>
              <a:rPr lang="en-US" sz="1050" dirty="0">
                <a:solidFill>
                  <a:schemeClr val="tx1"/>
                </a:solidFill>
              </a:rPr>
              <a:t>Using condoms?  Other form of contraception?</a:t>
            </a:r>
          </a:p>
        </p:txBody>
      </p:sp>
      <p:sp>
        <p:nvSpPr>
          <p:cNvPr id="12" name="Left Arrow 11"/>
          <p:cNvSpPr/>
          <p:nvPr/>
        </p:nvSpPr>
        <p:spPr>
          <a:xfrm>
            <a:off x="4000500" y="1116875"/>
            <a:ext cx="3784963" cy="262333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solidFill>
                  <a:schemeClr val="tx1"/>
                </a:solidFill>
              </a:rPr>
              <a:t>-Pregnancy – KEY POINT – testosterone is NOT adequate contraception if exposure to sperm</a:t>
            </a:r>
          </a:p>
          <a:p>
            <a:r>
              <a:rPr lang="en-US" sz="1050" dirty="0">
                <a:solidFill>
                  <a:schemeClr val="tx1"/>
                </a:solidFill>
              </a:rPr>
              <a:t>-Insufficient testosterone levels to suppress hypothalamic-pituitary-gonadal axis – &gt; menses returning</a:t>
            </a:r>
          </a:p>
          <a:p>
            <a:r>
              <a:rPr lang="en-US" sz="1050" dirty="0">
                <a:solidFill>
                  <a:schemeClr val="tx1"/>
                </a:solidFill>
              </a:rPr>
              <a:t>-Post-coital bleeding from atrophic vaginitis</a:t>
            </a:r>
          </a:p>
          <a:p>
            <a:r>
              <a:rPr lang="en-US" sz="1050" dirty="0">
                <a:solidFill>
                  <a:schemeClr val="tx1"/>
                </a:solidFill>
              </a:rPr>
              <a:t>-Usual gynecology differential – e.g. fibroids, endometrial hyperplasia, etc.</a:t>
            </a:r>
          </a:p>
        </p:txBody>
      </p:sp>
      <p:sp>
        <p:nvSpPr>
          <p:cNvPr id="13" name="Left Arrow 12"/>
          <p:cNvSpPr/>
          <p:nvPr/>
        </p:nvSpPr>
        <p:spPr>
          <a:xfrm>
            <a:off x="3579698" y="2095473"/>
            <a:ext cx="4033157" cy="199557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solidFill>
                  <a:schemeClr val="tx1"/>
                </a:solidFill>
              </a:rPr>
              <a:t>Ensure that topical testosterone is being absorbed (e.g. rule out issues with sweating, etc.)</a:t>
            </a:r>
          </a:p>
          <a:p>
            <a:r>
              <a:rPr lang="en-US" sz="1050" dirty="0">
                <a:solidFill>
                  <a:schemeClr val="tx1"/>
                </a:solidFill>
              </a:rPr>
              <a:t>Consider switch to another form of testosterone, increase dose if appropriate (goal level 400-800)</a:t>
            </a:r>
          </a:p>
          <a:p>
            <a:r>
              <a:rPr lang="en-US" sz="1050" dirty="0">
                <a:solidFill>
                  <a:schemeClr val="tx1"/>
                </a:solidFill>
              </a:rPr>
              <a:t>Add in a progesterone -&gt; endometrial atrophy AND could function as needed contraception (e.g. LARC)</a:t>
            </a:r>
          </a:p>
        </p:txBody>
      </p:sp>
      <p:sp>
        <p:nvSpPr>
          <p:cNvPr id="17" name="Left Arrow 16"/>
          <p:cNvSpPr/>
          <p:nvPr/>
        </p:nvSpPr>
        <p:spPr>
          <a:xfrm>
            <a:off x="4155784" y="2964820"/>
            <a:ext cx="4980215" cy="215559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solidFill>
                  <a:schemeClr val="tx1"/>
                </a:solidFill>
              </a:rPr>
              <a:t>Absolutely!  Screen all organs that are present according to national guidelines.</a:t>
            </a:r>
          </a:p>
          <a:p>
            <a:r>
              <a:rPr lang="en-US" sz="1050" dirty="0">
                <a:solidFill>
                  <a:schemeClr val="tx1"/>
                </a:solidFill>
              </a:rPr>
              <a:t>Language matters – some are more comfortable if you avoid words such as “vaginal” or “gynecologic” or certainly “women’s exam” (latter </a:t>
            </a:r>
            <a:r>
              <a:rPr lang="en-US" sz="1050" dirty="0" err="1">
                <a:solidFill>
                  <a:schemeClr val="tx1"/>
                </a:solidFill>
              </a:rPr>
              <a:t>mis</a:t>
            </a:r>
            <a:r>
              <a:rPr lang="en-US" sz="1050" dirty="0">
                <a:solidFill>
                  <a:schemeClr val="tx1"/>
                </a:solidFill>
              </a:rPr>
              <a:t>-gendering the patient).  Consider having patient only partially undress or using frog leg positioning (vs. stirrups).  Consider pediatric speculum – exams can be painful due to atrophic epithelium as a result of testosterone use. </a:t>
            </a:r>
          </a:p>
        </p:txBody>
      </p:sp>
    </p:spTree>
    <p:extLst>
      <p:ext uri="{BB962C8B-B14F-4D97-AF65-F5344CB8AC3E}">
        <p14:creationId xmlns:p14="http://schemas.microsoft.com/office/powerpoint/2010/main" val="3008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A Few Integration Challenges</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17</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2862322"/>
          </a:xfrm>
          <a:prstGeom prst="rect">
            <a:avLst/>
          </a:prstGeom>
        </p:spPr>
        <p:txBody>
          <a:bodyPr wrap="square">
            <a:spAutoFit/>
          </a:bodyPr>
          <a:lstStyle/>
          <a:p>
            <a:pPr>
              <a:spcAft>
                <a:spcPts val="0"/>
              </a:spcAft>
            </a:pPr>
            <a:endParaRPr lang="en-US" dirty="0"/>
          </a:p>
          <a:p>
            <a:pPr marL="285750" indent="-285750">
              <a:spcAft>
                <a:spcPts val="0"/>
              </a:spcAft>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Teaching to ster</a:t>
            </a:r>
            <a:r>
              <a:rPr lang="en-US" sz="2400" dirty="0">
                <a:latin typeface="Calibri" panose="020F0502020204030204" pitchFamily="34" charset="0"/>
                <a:cs typeface="Calibri" panose="020F0502020204030204" pitchFamily="34" charset="0"/>
              </a:rPr>
              <a:t>eotypes</a:t>
            </a:r>
          </a:p>
          <a:p>
            <a:pPr marL="285750" indent="-285750">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Lack of familiarity with certain clinical issues</a:t>
            </a:r>
          </a:p>
          <a:p>
            <a:pPr marL="285750" indent="-285750">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Faculty experience/lack thereof with terminology</a:t>
            </a:r>
          </a:p>
          <a:p>
            <a:pPr marL="285750" indent="-285750">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Highlighting health disparities without noting community strengths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Working with student feedback</a:t>
            </a:r>
          </a:p>
          <a:p>
            <a:pPr>
              <a:spcAft>
                <a:spcPts val="0"/>
              </a:spcAft>
            </a:pPr>
            <a:endParaRPr lang="en-US" sz="2400" dirty="0">
              <a:latin typeface="Calibri" panose="020F0502020204030204" pitchFamily="34" charset="0"/>
              <a:cs typeface="Calibri" panose="020F0502020204030204" pitchFamily="34" charset="0"/>
            </a:endParaRPr>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20999FB-A5A0-485A-ADBB-4DCD728255DA}"/>
              </a:ext>
            </a:extLst>
          </p:cNvPr>
          <p:cNvSpPr txBox="1"/>
          <p:nvPr/>
        </p:nvSpPr>
        <p:spPr>
          <a:xfrm>
            <a:off x="2719280" y="3317818"/>
            <a:ext cx="3820885" cy="923330"/>
          </a:xfrm>
          <a:prstGeom prst="rect">
            <a:avLst/>
          </a:prstGeom>
          <a:noFill/>
          <a:ln w="38100">
            <a:solidFill>
              <a:schemeClr val="accent1"/>
            </a:solidFill>
          </a:ln>
        </p:spPr>
        <p:txBody>
          <a:bodyPr wrap="square" rtlCol="0">
            <a:spAutoFit/>
          </a:bodyPr>
          <a:lstStyle/>
          <a:p>
            <a:r>
              <a:rPr lang="en-US" dirty="0"/>
              <a:t>Don’t be afraid to slip up – you will! </a:t>
            </a:r>
          </a:p>
          <a:p>
            <a:r>
              <a:rPr lang="en-US" dirty="0"/>
              <a:t>Practice corrections/apology if needed</a:t>
            </a:r>
          </a:p>
          <a:p>
            <a:r>
              <a:rPr lang="en-US" dirty="0"/>
              <a:t>Try again!</a:t>
            </a:r>
          </a:p>
        </p:txBody>
      </p:sp>
    </p:spTree>
    <p:extLst>
      <p:ext uri="{BB962C8B-B14F-4D97-AF65-F5344CB8AC3E}">
        <p14:creationId xmlns:p14="http://schemas.microsoft.com/office/powerpoint/2010/main" val="11221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Does this Relate to my Course?</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18</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64A0B5B-D7BF-494F-8B06-E8E43C824BBE}"/>
              </a:ext>
            </a:extLst>
          </p:cNvPr>
          <p:cNvSpPr txBox="1"/>
          <p:nvPr/>
        </p:nvSpPr>
        <p:spPr>
          <a:xfrm>
            <a:off x="901812" y="2550133"/>
            <a:ext cx="749799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Check out the VIG report for suggestions of material for different courses</a:t>
            </a:r>
          </a:p>
          <a:p>
            <a:pPr marL="285750" indent="-285750">
              <a:buFont typeface="Arial" panose="020B0604020202020204" pitchFamily="34" charset="0"/>
              <a:buChar char="•"/>
            </a:pPr>
            <a:r>
              <a:rPr lang="en-US" dirty="0"/>
              <a:t>We are happy to discuss and collaborate</a:t>
            </a:r>
          </a:p>
          <a:p>
            <a:pPr marL="285750" indent="-285750">
              <a:buFont typeface="Arial" panose="020B0604020202020204" pitchFamily="34" charset="0"/>
              <a:buChar char="•"/>
            </a:pPr>
            <a:r>
              <a:rPr lang="en-US" dirty="0"/>
              <a:t>GSD patients will experience a full spectrum of health issues, utilize services across all clinical departments, benefit from diverse types of scientific research</a:t>
            </a:r>
          </a:p>
          <a:p>
            <a:endParaRPr lang="en-US" dirty="0"/>
          </a:p>
        </p:txBody>
      </p:sp>
      <p:sp>
        <p:nvSpPr>
          <p:cNvPr id="4" name="Rectangle 3">
            <a:extLst>
              <a:ext uri="{FF2B5EF4-FFF2-40B4-BE49-F238E27FC236}">
                <a16:creationId xmlns:a16="http://schemas.microsoft.com/office/drawing/2014/main" id="{2F3EB595-8E86-43DB-ABC3-7E6E4E7FE6BE}"/>
              </a:ext>
            </a:extLst>
          </p:cNvPr>
          <p:cNvSpPr/>
          <p:nvPr/>
        </p:nvSpPr>
        <p:spPr>
          <a:xfrm>
            <a:off x="3631838" y="1223517"/>
            <a:ext cx="188032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YES!!!</a:t>
            </a:r>
          </a:p>
        </p:txBody>
      </p:sp>
    </p:spTree>
    <p:extLst>
      <p:ext uri="{BB962C8B-B14F-4D97-AF65-F5344CB8AC3E}">
        <p14:creationId xmlns:p14="http://schemas.microsoft.com/office/powerpoint/2010/main" val="26299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591111" y="123761"/>
            <a:ext cx="5715000" cy="553998"/>
          </a:xfrm>
          <a:prstGeom prst="rect">
            <a:avLst/>
          </a:prstGeom>
          <a:noFill/>
        </p:spPr>
        <p:txBody>
          <a:bodyPr wrap="square" rtlCol="0">
            <a:spAutoFit/>
          </a:bodyPr>
          <a:lstStyle/>
          <a:p>
            <a:pPr algn="ctr"/>
            <a:r>
              <a:rPr lang="en-US" sz="3000" b="1" dirty="0">
                <a:solidFill>
                  <a:schemeClr val="bg1"/>
                </a:solidFill>
              </a:rPr>
              <a:t>Resources to Help</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19</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646331"/>
          </a:xfrm>
          <a:prstGeom prst="rect">
            <a:avLst/>
          </a:prstGeom>
        </p:spPr>
        <p:txBody>
          <a:bodyPr wrap="square">
            <a:spAutoFit/>
          </a:bodyPr>
          <a:lstStyle/>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D2821E8-91B7-4281-B0DC-BF7F0890171D}"/>
              </a:ext>
            </a:extLst>
          </p:cNvPr>
          <p:cNvSpPr txBox="1"/>
          <p:nvPr/>
        </p:nvSpPr>
        <p:spPr>
          <a:xfrm>
            <a:off x="434103" y="971902"/>
            <a:ext cx="8391239"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Many online resources</a:t>
            </a:r>
          </a:p>
          <a:p>
            <a:pPr marL="742950" lvl="1" indent="-285750">
              <a:buFont typeface="Arial" panose="020B0604020202020204" pitchFamily="34" charset="0"/>
              <a:buChar char="•"/>
            </a:pPr>
            <a:r>
              <a:rPr lang="en-US" dirty="0"/>
              <a:t>Fenway Modules</a:t>
            </a:r>
          </a:p>
          <a:p>
            <a:pPr marL="742950" lvl="1" indent="-285750">
              <a:buFont typeface="Arial" panose="020B0604020202020204" pitchFamily="34" charset="0"/>
              <a:buChar char="•"/>
            </a:pPr>
            <a:r>
              <a:rPr lang="en-US" dirty="0" err="1"/>
              <a:t>MedEd</a:t>
            </a:r>
            <a:r>
              <a:rPr lang="en-US" dirty="0"/>
              <a:t> Portal</a:t>
            </a:r>
          </a:p>
          <a:p>
            <a:pPr marL="742950" lvl="1" indent="-285750">
              <a:buFont typeface="Arial" panose="020B0604020202020204" pitchFamily="34" charset="0"/>
              <a:buChar char="•"/>
            </a:pPr>
            <a:r>
              <a:rPr lang="en-US" dirty="0"/>
              <a:t>PEAC modules</a:t>
            </a:r>
          </a:p>
          <a:p>
            <a:pPr lvl="1"/>
            <a:endParaRPr lang="en-US" dirty="0"/>
          </a:p>
          <a:p>
            <a:pPr marL="285750" indent="-285750">
              <a:buFont typeface="Arial" panose="020B0604020202020204" pitchFamily="34" charset="0"/>
              <a:buChar char="•"/>
            </a:pPr>
            <a:r>
              <a:rPr lang="en-US" b="1" dirty="0"/>
              <a:t>Consult with VIG members</a:t>
            </a:r>
          </a:p>
          <a:p>
            <a:pPr marL="742950" lvl="1" indent="-285750">
              <a:buFont typeface="Arial" panose="020B0604020202020204" pitchFamily="34" charset="0"/>
              <a:buChar char="•"/>
            </a:pPr>
            <a:r>
              <a:rPr lang="en-US" dirty="0"/>
              <a:t>You are the expert in your course</a:t>
            </a:r>
          </a:p>
          <a:p>
            <a:pPr marL="742950" lvl="1" indent="-285750">
              <a:buFont typeface="Arial" panose="020B0604020202020204" pitchFamily="34" charset="0"/>
              <a:buChar char="•"/>
            </a:pPr>
            <a:r>
              <a:rPr lang="en-US" dirty="0"/>
              <a:t>We can help with the GSD details, reviewing cases</a:t>
            </a:r>
          </a:p>
          <a:p>
            <a:pPr lvl="1"/>
            <a:endParaRPr lang="en-US" dirty="0"/>
          </a:p>
          <a:p>
            <a:pPr marL="285750" indent="-285750">
              <a:buFont typeface="Arial" panose="020B0604020202020204" pitchFamily="34" charset="0"/>
              <a:buChar char="•"/>
            </a:pPr>
            <a:r>
              <a:rPr lang="en-US" b="1" dirty="0"/>
              <a:t>Involve students in curricular change</a:t>
            </a:r>
          </a:p>
          <a:p>
            <a:pPr marL="742950" lvl="1" indent="-285750">
              <a:buFont typeface="Arial" panose="020B0604020202020204" pitchFamily="34" charset="0"/>
              <a:buChar char="•"/>
            </a:pPr>
            <a:r>
              <a:rPr lang="en-US" dirty="0"/>
              <a:t>BUSM PRIDE</a:t>
            </a:r>
          </a:p>
          <a:p>
            <a:pPr marL="742950" lvl="1" indent="-285750">
              <a:buFont typeface="Arial" panose="020B0604020202020204" pitchFamily="34" charset="0"/>
              <a:buChar char="•"/>
            </a:pPr>
            <a:r>
              <a:rPr lang="en-US" dirty="0"/>
              <a:t>Student Advisory Council</a:t>
            </a:r>
          </a:p>
          <a:p>
            <a:pPr marL="742950" lvl="1" indent="-285750">
              <a:buFont typeface="Arial" panose="020B0604020202020204" pitchFamily="34" charset="0"/>
              <a:buChar char="•"/>
            </a:pPr>
            <a:r>
              <a:rPr lang="en-US" dirty="0"/>
              <a:t>Instructional design </a:t>
            </a:r>
          </a:p>
        </p:txBody>
      </p:sp>
    </p:spTree>
    <p:extLst>
      <p:ext uri="{BB962C8B-B14F-4D97-AF65-F5344CB8AC3E}">
        <p14:creationId xmlns:p14="http://schemas.microsoft.com/office/powerpoint/2010/main" val="248443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626400" y="114300"/>
            <a:ext cx="7783200" cy="553998"/>
          </a:xfrm>
          <a:prstGeom prst="rect">
            <a:avLst/>
          </a:prstGeom>
          <a:noFill/>
        </p:spPr>
        <p:txBody>
          <a:bodyPr wrap="square" rtlCol="0">
            <a:spAutoFit/>
          </a:bodyPr>
          <a:lstStyle/>
          <a:p>
            <a:pPr algn="ctr"/>
            <a:r>
              <a:rPr lang="en-US" sz="3000" b="1" dirty="0">
                <a:solidFill>
                  <a:schemeClr val="bg1"/>
                </a:solidFill>
              </a:rPr>
              <a:t>Gender and Sexually Diverse (GSD) Individuals</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2</a:t>
            </a:fld>
            <a:endParaRPr lang="en-US" sz="1600" dirty="0"/>
          </a:p>
        </p:txBody>
      </p:sp>
      <p:sp>
        <p:nvSpPr>
          <p:cNvPr id="2" name="Rectangle 1"/>
          <p:cNvSpPr/>
          <p:nvPr/>
        </p:nvSpPr>
        <p:spPr>
          <a:xfrm>
            <a:off x="890374" y="949013"/>
            <a:ext cx="7363252" cy="3139321"/>
          </a:xfrm>
          <a:prstGeom prst="rect">
            <a:avLst/>
          </a:prstGeom>
        </p:spPr>
        <p:txBody>
          <a:bodyPr>
            <a:spAutoFit/>
          </a:bodyPr>
          <a:lstStyle/>
          <a:p>
            <a:pPr marL="285750" indent="-285750">
              <a:buFont typeface="Arial" panose="020B0604020202020204" pitchFamily="34" charset="0"/>
              <a:buChar char="•"/>
            </a:pPr>
            <a:r>
              <a:rPr lang="en-US" dirty="0"/>
              <a:t>People whose gender identity and/or sexual identity/orientation fall outside the scope of cisgender heterosexuality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Traditionally referred to as LGBTQ+ but this is not as inclusive as needed:</a:t>
            </a:r>
          </a:p>
          <a:p>
            <a:pPr marL="742950" lvl="1" indent="-285750">
              <a:buFont typeface="Arial" panose="020B0604020202020204" pitchFamily="34" charset="0"/>
              <a:buChar char="•"/>
            </a:pPr>
            <a:r>
              <a:rPr lang="en-US" dirty="0"/>
              <a:t>Lesbian</a:t>
            </a:r>
          </a:p>
          <a:p>
            <a:pPr marL="742950" lvl="1" indent="-285750">
              <a:buFont typeface="Arial" panose="020B0604020202020204" pitchFamily="34" charset="0"/>
              <a:buChar char="•"/>
            </a:pPr>
            <a:r>
              <a:rPr lang="en-US" dirty="0"/>
              <a:t>Gay</a:t>
            </a:r>
          </a:p>
          <a:p>
            <a:pPr marL="742950" lvl="1" indent="-285750">
              <a:buFont typeface="Arial" panose="020B0604020202020204" pitchFamily="34" charset="0"/>
              <a:buChar char="•"/>
            </a:pPr>
            <a:r>
              <a:rPr lang="en-US" dirty="0"/>
              <a:t>Bisexual</a:t>
            </a:r>
          </a:p>
          <a:p>
            <a:pPr marL="742950" lvl="1" indent="-285750">
              <a:buFont typeface="Arial" panose="020B0604020202020204" pitchFamily="34" charset="0"/>
              <a:buChar char="•"/>
            </a:pPr>
            <a:r>
              <a:rPr lang="en-US" dirty="0"/>
              <a:t>Transgender</a:t>
            </a:r>
          </a:p>
          <a:p>
            <a:pPr marL="742950" lvl="1" indent="-285750">
              <a:buFont typeface="Arial" panose="020B0604020202020204" pitchFamily="34" charset="0"/>
              <a:buChar char="•"/>
            </a:pPr>
            <a:r>
              <a:rPr lang="en-US" dirty="0"/>
              <a:t>Queer</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Let’s break down the terminology!</a:t>
            </a:r>
          </a:p>
        </p:txBody>
      </p:sp>
    </p:spTree>
    <p:extLst>
      <p:ext uri="{BB962C8B-B14F-4D97-AF65-F5344CB8AC3E}">
        <p14:creationId xmlns:p14="http://schemas.microsoft.com/office/powerpoint/2010/main" val="34147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High-Yield Resources</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404400"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20</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158154" y="820231"/>
            <a:ext cx="8943139" cy="3693319"/>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AAMC: Sexual &amp; Gender Minority Health Resources: </a:t>
            </a:r>
            <a:r>
              <a:rPr lang="en-US" dirty="0">
                <a:hlinkClick r:id="rId4"/>
              </a:rPr>
              <a:t>https://www.aamc.org/what-we-do/mission-areas/diversity-inclusion/lgbt-health-resources</a:t>
            </a:r>
            <a:endParaRPr lang="en-US" dirty="0"/>
          </a:p>
          <a:p>
            <a:pPr marL="285750" indent="-285750">
              <a:spcAft>
                <a:spcPts val="0"/>
              </a:spcAft>
              <a:buFont typeface="Arial" panose="020B0604020202020204" pitchFamily="34" charset="0"/>
              <a:buChar char="•"/>
            </a:pPr>
            <a:r>
              <a:rPr lang="en-US" dirty="0" err="1">
                <a:effectLst/>
                <a:latin typeface="Calibri" panose="020F0502020204030204" pitchFamily="34" charset="0"/>
                <a:cs typeface="Calibri" panose="020F0502020204030204" pitchFamily="34" charset="0"/>
              </a:rPr>
              <a:t>MedEd</a:t>
            </a:r>
            <a:r>
              <a:rPr lang="en-US" dirty="0">
                <a:effectLst/>
                <a:latin typeface="Calibri" panose="020F0502020204030204" pitchFamily="34" charset="0"/>
                <a:cs typeface="Calibri" panose="020F0502020204030204" pitchFamily="34" charset="0"/>
              </a:rPr>
              <a:t> PORTAL: </a:t>
            </a:r>
            <a:r>
              <a:rPr lang="en-US" dirty="0">
                <a:hlinkClick r:id="rId5"/>
              </a:rPr>
              <a:t>https://www.mededportal.org/search/?q=LGBT</a:t>
            </a: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spcAft>
                <a:spcPts val="0"/>
              </a:spcAft>
              <a:buFont typeface="Arial" panose="020B0604020202020204" pitchFamily="34" charset="0"/>
              <a:buChar char="•"/>
            </a:pPr>
            <a:r>
              <a:rPr lang="en-US" dirty="0" err="1">
                <a:effectLst/>
                <a:latin typeface="Calibri" panose="020F0502020204030204" pitchFamily="34" charset="0"/>
                <a:cs typeface="Calibri" panose="020F0502020204030204" pitchFamily="34" charset="0"/>
              </a:rPr>
              <a:t>eQuality</a:t>
            </a:r>
            <a:r>
              <a:rPr lang="en-US" dirty="0">
                <a:effectLst/>
                <a:latin typeface="Calibri" panose="020F0502020204030204" pitchFamily="34" charset="0"/>
                <a:cs typeface="Calibri" panose="020F0502020204030204" pitchFamily="34" charset="0"/>
              </a:rPr>
              <a:t> Curriculum: </a:t>
            </a:r>
            <a:r>
              <a:rPr lang="en-US" dirty="0">
                <a:hlinkClick r:id="rId6"/>
              </a:rPr>
              <a:t>http://louisville.edu/medicine/ume/ume-office/equality</a:t>
            </a:r>
            <a:endParaRPr lang="en-US" dirty="0"/>
          </a:p>
          <a:p>
            <a:pPr marL="285750" indent="-285750">
              <a:spcAft>
                <a:spcPts val="0"/>
              </a:spcAft>
              <a:buFont typeface="Arial" panose="020B0604020202020204" pitchFamily="34" charset="0"/>
              <a:buChar char="•"/>
            </a:pPr>
            <a:r>
              <a:rPr lang="en-US" dirty="0">
                <a:effectLst/>
                <a:latin typeface="Calibri" panose="020F0502020204030204" pitchFamily="34" charset="0"/>
                <a:cs typeface="Calibri" panose="020F0502020204030204" pitchFamily="34" charset="0"/>
              </a:rPr>
              <a:t>The Equal Curriculum: </a:t>
            </a:r>
            <a:r>
              <a:rPr lang="en-US" dirty="0">
                <a:hlinkClick r:id="rId7"/>
              </a:rPr>
              <a:t>https://www.springer.com/gp/book/9783030240240</a:t>
            </a:r>
            <a:endParaRPr lang="en-US" dirty="0"/>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a:t>ACP/Fenway Guide: </a:t>
            </a:r>
            <a:r>
              <a:rPr lang="en-US" dirty="0">
                <a:hlinkClick r:id="rId8"/>
              </a:rPr>
              <a:t>https://store.acponline.org/ebiz/products-services/product-details/productid/21572</a:t>
            </a:r>
            <a:endParaRPr lang="en-US" dirty="0"/>
          </a:p>
          <a:p>
            <a:pPr marL="285750" indent="-285750">
              <a:spcAft>
                <a:spcPts val="0"/>
              </a:spcAft>
              <a:buFont typeface="Arial" panose="020B0604020202020204" pitchFamily="34" charset="0"/>
              <a:buChar char="•"/>
            </a:pPr>
            <a:r>
              <a:rPr lang="en-US" dirty="0"/>
              <a:t>GLMA Handbook: </a:t>
            </a:r>
            <a:r>
              <a:rPr lang="en-US" dirty="0">
                <a:hlinkClick r:id="rId9"/>
              </a:rPr>
              <a:t>https://www.amazon.com/GLMA-Handbook-LGBT-Health-volumes/dp/0313395659</a:t>
            </a:r>
            <a:endParaRPr lang="en-US" dirty="0"/>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10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References</a:t>
            </a:r>
          </a:p>
        </p:txBody>
      </p:sp>
      <p:pic>
        <p:nvPicPr>
          <p:cNvPr id="13" name="Picture 2" descr="http://www.everydayinterviewtips.com/wp-content/uploads/2015/12/90675606-ra2-studio-sales-interview-questions.jpg">
            <a:extLst>
              <a:ext uri="{FF2B5EF4-FFF2-40B4-BE49-F238E27FC236}">
                <a16:creationId xmlns:a16="http://schemas.microsoft.com/office/drawing/2014/main" id="{3E864853-6827-483B-A327-BC1EBBCB1C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24" y="-388004"/>
            <a:ext cx="10124676" cy="5109798"/>
          </a:xfrm>
          <a:prstGeom prst="rect">
            <a:avLst/>
          </a:prstGeom>
          <a:noFill/>
          <a:extLst>
            <a:ext uri="{909E8E84-426E-40DD-AFC4-6F175D3DCCD1}">
              <a14:hiddenFill xmlns:a14="http://schemas.microsoft.com/office/drawing/2010/main">
                <a:solidFill>
                  <a:srgbClr val="FFFFFF"/>
                </a:solidFill>
              </a14:hiddenFill>
            </a:ext>
          </a:extLst>
        </p:spPr>
      </p:pic>
      <p:pic>
        <p:nvPicPr>
          <p:cNvPr id="14" name="Google Shape;256;p38">
            <a:extLst>
              <a:ext uri="{FF2B5EF4-FFF2-40B4-BE49-F238E27FC236}">
                <a16:creationId xmlns:a16="http://schemas.microsoft.com/office/drawing/2014/main" id="{27016AA6-8481-4C1D-B915-771D19D373B4}"/>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9" name="Google Shape;257;p38">
            <a:extLst>
              <a:ext uri="{FF2B5EF4-FFF2-40B4-BE49-F238E27FC236}">
                <a16:creationId xmlns:a16="http://schemas.microsoft.com/office/drawing/2014/main" id="{D2A4C79B-3E35-4D22-8344-1BBA9CF72244}"/>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20" name="Slide Number Placeholder 3">
            <a:extLst>
              <a:ext uri="{FF2B5EF4-FFF2-40B4-BE49-F238E27FC236}">
                <a16:creationId xmlns:a16="http://schemas.microsoft.com/office/drawing/2014/main" id="{28B36DE0-2072-4DD2-AFB1-431669D05FD9}"/>
              </a:ext>
            </a:extLst>
          </p:cNvPr>
          <p:cNvSpPr txBox="1">
            <a:spLocks/>
          </p:cNvSpPr>
          <p:nvPr/>
        </p:nvSpPr>
        <p:spPr>
          <a:xfrm>
            <a:off x="4380372" y="4754246"/>
            <a:ext cx="539646" cy="340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21</a:t>
            </a:fld>
            <a:endParaRPr lang="en-US" sz="1600" dirty="0"/>
          </a:p>
        </p:txBody>
      </p:sp>
    </p:spTree>
    <p:extLst>
      <p:ext uri="{BB962C8B-B14F-4D97-AF65-F5344CB8AC3E}">
        <p14:creationId xmlns:p14="http://schemas.microsoft.com/office/powerpoint/2010/main" val="19843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3" name="Picture 2" descr="http://www.transstudent.org/genderunicorn1.jpg">
            <a:extLst>
              <a:ext uri="{FF2B5EF4-FFF2-40B4-BE49-F238E27FC236}">
                <a16:creationId xmlns:a16="http://schemas.microsoft.com/office/drawing/2014/main" id="{7D1FFFF5-D21F-4EB8-8DC5-569E8F4B91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215" t="16997" b="2745"/>
          <a:stretch/>
        </p:blipFill>
        <p:spPr bwMode="auto">
          <a:xfrm>
            <a:off x="3043508" y="929131"/>
            <a:ext cx="3324314" cy="3567543"/>
          </a:xfrm>
          <a:prstGeom prst="rect">
            <a:avLst/>
          </a:prstGeom>
          <a:noFill/>
          <a:extLst>
            <a:ext uri="{909E8E84-426E-40DD-AFC4-6F175D3DCCD1}">
              <a14:hiddenFill xmlns:a14="http://schemas.microsoft.com/office/drawing/2010/main">
                <a:solidFill>
                  <a:srgbClr val="FFFFFF"/>
                </a:solidFill>
              </a14:hiddenFill>
            </a:ext>
          </a:extLst>
        </p:spPr>
      </p:pic>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3</a:t>
            </a:fld>
            <a:endParaRPr lang="en-US" sz="1600" dirty="0"/>
          </a:p>
        </p:txBody>
      </p:sp>
    </p:spTree>
    <p:extLst>
      <p:ext uri="{BB962C8B-B14F-4D97-AF65-F5344CB8AC3E}">
        <p14:creationId xmlns:p14="http://schemas.microsoft.com/office/powerpoint/2010/main" val="15334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4</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438711" y="2313698"/>
            <a:ext cx="8266578" cy="1200329"/>
          </a:xfrm>
          <a:prstGeom prst="rect">
            <a:avLst/>
          </a:prstGeom>
        </p:spPr>
        <p:txBody>
          <a:bodyPr wrap="square">
            <a:spAutoFit/>
          </a:bodyPr>
          <a:lstStyle/>
          <a:p>
            <a:r>
              <a:rPr lang="en-US" b="1" dirty="0"/>
              <a:t>Gender Identity:</a:t>
            </a:r>
            <a:r>
              <a:rPr lang="en-US" dirty="0"/>
              <a:t> One's internal sense of being male, female, neither, both, or another gender. Everyone has a gender identity. For transgender and gender non-conforming people, their sex assigned at birth, or natal sex, and their internal sense of gender identity are not the same. </a:t>
            </a:r>
            <a:endParaRPr lang="en-US" dirty="0">
              <a:effectLst/>
            </a:endParaRPr>
          </a:p>
        </p:txBody>
      </p:sp>
      <p:pic>
        <p:nvPicPr>
          <p:cNvPr id="11" name="Picture 2" descr="http://www.transstudent.org/genderunicorn1.jpg">
            <a:extLst>
              <a:ext uri="{FF2B5EF4-FFF2-40B4-BE49-F238E27FC236}">
                <a16:creationId xmlns:a16="http://schemas.microsoft.com/office/drawing/2014/main" id="{8DADCED2-3E01-48B1-99A7-26E121CAF8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215" t="16997" r="4164" b="66709"/>
          <a:stretch/>
        </p:blipFill>
        <p:spPr bwMode="auto">
          <a:xfrm>
            <a:off x="2073501" y="923121"/>
            <a:ext cx="4996998" cy="117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5</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321344" y="2193013"/>
            <a:ext cx="8387011" cy="2308324"/>
          </a:xfrm>
          <a:prstGeom prst="rect">
            <a:avLst/>
          </a:prstGeom>
        </p:spPr>
        <p:txBody>
          <a:bodyPr wrap="square">
            <a:spAutoFit/>
          </a:bodyPr>
          <a:lstStyle/>
          <a:p>
            <a:r>
              <a:rPr lang="en-US" b="1" dirty="0"/>
              <a:t>Gender Expression:</a:t>
            </a:r>
            <a:r>
              <a:rPr lang="en-US" dirty="0"/>
              <a:t> Outward manifestations of one's gender identity as presented by one’s vocal tenor, body shape, hairstyle, clothing selection, behavior, etc. Many transgender people seek to align their gender expression (how they look) with their gender identity (who they are), rather than with the gender associated with their sex assigned at birth. For example, a transgender man who was assigned female at birth may want to have a masculine gender expression, whereas someone who was assigned female at birth and identifies as genderqueer may want to have a more androgynous (neither masculine nor feminine, or both masculine and feminine) gender expression.</a:t>
            </a:r>
            <a:endParaRPr lang="en-US" dirty="0">
              <a:effectLst/>
            </a:endParaRPr>
          </a:p>
        </p:txBody>
      </p:sp>
      <p:pic>
        <p:nvPicPr>
          <p:cNvPr id="12" name="Picture 2" descr="http://www.transstudent.org/genderunicorn1.jpg">
            <a:extLst>
              <a:ext uri="{FF2B5EF4-FFF2-40B4-BE49-F238E27FC236}">
                <a16:creationId xmlns:a16="http://schemas.microsoft.com/office/drawing/2014/main" id="{4364ACFF-6231-4B72-812D-F187AF560C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79" t="34617" r="13066" b="51135"/>
          <a:stretch/>
        </p:blipFill>
        <p:spPr bwMode="auto">
          <a:xfrm>
            <a:off x="2220039" y="961614"/>
            <a:ext cx="4703922" cy="112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6</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287702" y="820231"/>
            <a:ext cx="8568596" cy="1754326"/>
          </a:xfrm>
          <a:prstGeom prst="rect">
            <a:avLst/>
          </a:prstGeom>
        </p:spPr>
        <p:txBody>
          <a:bodyPr wrap="square">
            <a:spAutoFit/>
          </a:bodyPr>
          <a:lstStyle/>
          <a:p>
            <a:r>
              <a:rPr lang="en-US"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Sexual orientation: </a:t>
            </a:r>
            <a:r>
              <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rPr>
              <a:t>Sexual orientation is the type of sexual, romantic, and/or physical attraction one feels for others, often labeled based on the gender relationship between the person and the people they are attracted to. Sexual and romantic attraction can be based on a variety of factors including, but not limited to, gender identity, gender expression/presentation, and sex assigned at birth.</a:t>
            </a:r>
          </a:p>
          <a:p>
            <a:r>
              <a:rPr lang="en-US"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The terms ‘sexual preference’ and ‘homosexuality’ are outdated and should not be used.</a:t>
            </a:r>
            <a:endParaRPr lang="en-US" dirty="0">
              <a:effectLst/>
            </a:endParaRPr>
          </a:p>
        </p:txBody>
      </p:sp>
      <p:pic>
        <p:nvPicPr>
          <p:cNvPr id="11" name="Picture 2" descr="http://www.transstudent.org/genderunicorn1.jpg">
            <a:extLst>
              <a:ext uri="{FF2B5EF4-FFF2-40B4-BE49-F238E27FC236}">
                <a16:creationId xmlns:a16="http://schemas.microsoft.com/office/drawing/2014/main" id="{8DADCED2-3E01-48B1-99A7-26E121CAF8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215" t="64735" r="6435" b="3594"/>
          <a:stretch/>
        </p:blipFill>
        <p:spPr bwMode="auto">
          <a:xfrm>
            <a:off x="2409463" y="2641591"/>
            <a:ext cx="4325074" cy="206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3">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4">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7</a:t>
            </a:fld>
            <a:endParaRPr lang="en-US" sz="1600" dirty="0"/>
          </a:p>
        </p:txBody>
      </p:sp>
      <p:grpSp>
        <p:nvGrpSpPr>
          <p:cNvPr id="12" name="Group 11">
            <a:extLst>
              <a:ext uri="{FF2B5EF4-FFF2-40B4-BE49-F238E27FC236}">
                <a16:creationId xmlns:a16="http://schemas.microsoft.com/office/drawing/2014/main" id="{EFB74248-5BA6-4249-B360-D604C6EB4F8B}"/>
              </a:ext>
            </a:extLst>
          </p:cNvPr>
          <p:cNvGrpSpPr/>
          <p:nvPr/>
        </p:nvGrpSpPr>
        <p:grpSpPr>
          <a:xfrm>
            <a:off x="1213093" y="840124"/>
            <a:ext cx="6717813" cy="3726578"/>
            <a:chOff x="3155799" y="488799"/>
            <a:chExt cx="5880400" cy="5880400"/>
          </a:xfrm>
        </p:grpSpPr>
        <p:sp>
          <p:nvSpPr>
            <p:cNvPr id="17" name="Freeform: Shape 16">
              <a:extLst>
                <a:ext uri="{FF2B5EF4-FFF2-40B4-BE49-F238E27FC236}">
                  <a16:creationId xmlns:a16="http://schemas.microsoft.com/office/drawing/2014/main" id="{FF2246E5-053A-441F-A23F-A4303881C130}"/>
                </a:ext>
              </a:extLst>
            </p:cNvPr>
            <p:cNvSpPr/>
            <p:nvPr/>
          </p:nvSpPr>
          <p:spPr>
            <a:xfrm>
              <a:off x="3155799" y="488799"/>
              <a:ext cx="5880400" cy="5880400"/>
            </a:xfrm>
            <a:custGeom>
              <a:avLst/>
              <a:gdLst>
                <a:gd name="connsiteX0" fmla="*/ 0 w 5880400"/>
                <a:gd name="connsiteY0" fmla="*/ 2940200 h 5880400"/>
                <a:gd name="connsiteX1" fmla="*/ 2940200 w 5880400"/>
                <a:gd name="connsiteY1" fmla="*/ 0 h 5880400"/>
                <a:gd name="connsiteX2" fmla="*/ 5880400 w 5880400"/>
                <a:gd name="connsiteY2" fmla="*/ 2940200 h 5880400"/>
                <a:gd name="connsiteX3" fmla="*/ 2940200 w 5880400"/>
                <a:gd name="connsiteY3" fmla="*/ 5880400 h 5880400"/>
                <a:gd name="connsiteX4" fmla="*/ 0 w 5880400"/>
                <a:gd name="connsiteY4" fmla="*/ 2940200 h 58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400" h="5880400">
                  <a:moveTo>
                    <a:pt x="0" y="2940200"/>
                  </a:moveTo>
                  <a:cubicBezTo>
                    <a:pt x="0" y="1316372"/>
                    <a:pt x="1316372" y="0"/>
                    <a:pt x="2940200" y="0"/>
                  </a:cubicBezTo>
                  <a:cubicBezTo>
                    <a:pt x="4564028" y="0"/>
                    <a:pt x="5880400" y="1316372"/>
                    <a:pt x="5880400" y="2940200"/>
                  </a:cubicBezTo>
                  <a:cubicBezTo>
                    <a:pt x="5880400" y="4564028"/>
                    <a:pt x="4564028" y="5880400"/>
                    <a:pt x="2940200" y="5880400"/>
                  </a:cubicBezTo>
                  <a:cubicBezTo>
                    <a:pt x="1316372" y="5880400"/>
                    <a:pt x="0" y="4564028"/>
                    <a:pt x="0" y="2940200"/>
                  </a:cubicBezTo>
                  <a:close/>
                </a:path>
              </a:pathLst>
            </a:custGeom>
            <a:solidFill>
              <a:schemeClr val="tx2">
                <a:lumMod val="10000"/>
                <a:lumOff val="90000"/>
              </a:schemeClr>
            </a:solidFill>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0" tIns="429148" rIns="1080000" bIns="4839448" numCol="1" spcCol="1270" anchor="ctr" anchorCtr="0">
              <a:noAutofit/>
            </a:bodyPr>
            <a:lstStyle/>
            <a:p>
              <a:pPr marL="0" lvl="0" indent="0" algn="ctr" defTabSz="844550">
                <a:lnSpc>
                  <a:spcPct val="90000"/>
                </a:lnSpc>
                <a:spcBef>
                  <a:spcPct val="0"/>
                </a:spcBef>
                <a:spcAft>
                  <a:spcPct val="35000"/>
                </a:spcAft>
                <a:buNone/>
              </a:pPr>
              <a:endParaRPr lang="en-US" sz="1050" kern="1200" dirty="0">
                <a:solidFill>
                  <a:schemeClr val="tx1"/>
                </a:solidFill>
              </a:endParaRPr>
            </a:p>
          </p:txBody>
        </p:sp>
        <p:sp>
          <p:nvSpPr>
            <p:cNvPr id="18" name="Freeform: Shape 17">
              <a:extLst>
                <a:ext uri="{FF2B5EF4-FFF2-40B4-BE49-F238E27FC236}">
                  <a16:creationId xmlns:a16="http://schemas.microsoft.com/office/drawing/2014/main" id="{6D890A00-61DA-48FF-9C24-A53B8FBB354C}"/>
                </a:ext>
              </a:extLst>
            </p:cNvPr>
            <p:cNvSpPr/>
            <p:nvPr/>
          </p:nvSpPr>
          <p:spPr>
            <a:xfrm>
              <a:off x="3764986" y="1664878"/>
              <a:ext cx="4704320" cy="4704321"/>
            </a:xfrm>
            <a:custGeom>
              <a:avLst/>
              <a:gdLst>
                <a:gd name="connsiteX0" fmla="*/ 0 w 4704320"/>
                <a:gd name="connsiteY0" fmla="*/ 2352160 h 4704320"/>
                <a:gd name="connsiteX1" fmla="*/ 2352160 w 4704320"/>
                <a:gd name="connsiteY1" fmla="*/ 0 h 4704320"/>
                <a:gd name="connsiteX2" fmla="*/ 4704320 w 4704320"/>
                <a:gd name="connsiteY2" fmla="*/ 2352160 h 4704320"/>
                <a:gd name="connsiteX3" fmla="*/ 2352160 w 4704320"/>
                <a:gd name="connsiteY3" fmla="*/ 4704320 h 4704320"/>
                <a:gd name="connsiteX4" fmla="*/ 0 w 4704320"/>
                <a:gd name="connsiteY4" fmla="*/ 2352160 h 470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4320" h="4704320">
                  <a:moveTo>
                    <a:pt x="0" y="2352160"/>
                  </a:moveTo>
                  <a:cubicBezTo>
                    <a:pt x="0" y="1053098"/>
                    <a:pt x="1053098" y="0"/>
                    <a:pt x="2352160" y="0"/>
                  </a:cubicBezTo>
                  <a:cubicBezTo>
                    <a:pt x="3651222" y="0"/>
                    <a:pt x="4704320" y="1053098"/>
                    <a:pt x="4704320" y="2352160"/>
                  </a:cubicBezTo>
                  <a:cubicBezTo>
                    <a:pt x="4704320" y="3651222"/>
                    <a:pt x="3651222" y="4704320"/>
                    <a:pt x="2352160" y="4704320"/>
                  </a:cubicBezTo>
                  <a:cubicBezTo>
                    <a:pt x="1053098" y="4704320"/>
                    <a:pt x="0" y="3651222"/>
                    <a:pt x="0" y="2352160"/>
                  </a:cubicBezTo>
                  <a:close/>
                </a:path>
              </a:pathLst>
            </a:custGeom>
            <a:solidFill>
              <a:schemeClr val="tx2">
                <a:lumMod val="25000"/>
                <a:lumOff val="75000"/>
              </a:schemeClr>
            </a:solidFill>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417387" rIns="0" bIns="3710412" numCol="1" spcCol="1270" anchor="ctr" anchorCtr="0">
              <a:noAutofit/>
            </a:bodyPr>
            <a:lstStyle/>
            <a:p>
              <a:pPr marL="0" lvl="0" indent="0" algn="ctr" defTabSz="844550">
                <a:lnSpc>
                  <a:spcPct val="90000"/>
                </a:lnSpc>
                <a:spcBef>
                  <a:spcPct val="0"/>
                </a:spcBef>
                <a:spcAft>
                  <a:spcPct val="35000"/>
                </a:spcAft>
                <a:buNone/>
              </a:pPr>
              <a:endParaRPr lang="en-US" sz="1050" kern="1200" dirty="0">
                <a:solidFill>
                  <a:schemeClr val="tx1"/>
                </a:solidFill>
              </a:endParaRPr>
            </a:p>
          </p:txBody>
        </p:sp>
        <p:sp>
          <p:nvSpPr>
            <p:cNvPr id="19" name="Freeform: Shape 18">
              <a:extLst>
                <a:ext uri="{FF2B5EF4-FFF2-40B4-BE49-F238E27FC236}">
                  <a16:creationId xmlns:a16="http://schemas.microsoft.com/office/drawing/2014/main" id="{E332BC52-D65F-4664-A777-A8CBD6E74BE6}"/>
                </a:ext>
              </a:extLst>
            </p:cNvPr>
            <p:cNvSpPr/>
            <p:nvPr/>
          </p:nvSpPr>
          <p:spPr>
            <a:xfrm>
              <a:off x="4331879" y="2840959"/>
              <a:ext cx="3528240" cy="3528240"/>
            </a:xfrm>
            <a:custGeom>
              <a:avLst/>
              <a:gdLst>
                <a:gd name="connsiteX0" fmla="*/ 0 w 3528240"/>
                <a:gd name="connsiteY0" fmla="*/ 1764120 h 3528240"/>
                <a:gd name="connsiteX1" fmla="*/ 1764120 w 3528240"/>
                <a:gd name="connsiteY1" fmla="*/ 0 h 3528240"/>
                <a:gd name="connsiteX2" fmla="*/ 3528240 w 3528240"/>
                <a:gd name="connsiteY2" fmla="*/ 1764120 h 3528240"/>
                <a:gd name="connsiteX3" fmla="*/ 1764120 w 3528240"/>
                <a:gd name="connsiteY3" fmla="*/ 3528240 h 3528240"/>
                <a:gd name="connsiteX4" fmla="*/ 0 w 3528240"/>
                <a:gd name="connsiteY4" fmla="*/ 1764120 h 352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240" h="3528240">
                  <a:moveTo>
                    <a:pt x="0" y="1764120"/>
                  </a:moveTo>
                  <a:cubicBezTo>
                    <a:pt x="0" y="789823"/>
                    <a:pt x="789823" y="0"/>
                    <a:pt x="1764120" y="0"/>
                  </a:cubicBezTo>
                  <a:cubicBezTo>
                    <a:pt x="2738417" y="0"/>
                    <a:pt x="3528240" y="789823"/>
                    <a:pt x="3528240" y="1764120"/>
                  </a:cubicBezTo>
                  <a:cubicBezTo>
                    <a:pt x="3528240" y="2738417"/>
                    <a:pt x="2738417" y="3528240"/>
                    <a:pt x="1764120" y="3528240"/>
                  </a:cubicBezTo>
                  <a:cubicBezTo>
                    <a:pt x="789823" y="3528240"/>
                    <a:pt x="0" y="2738417"/>
                    <a:pt x="0" y="1764120"/>
                  </a:cubicBezTo>
                  <a:close/>
                </a:path>
              </a:pathLst>
            </a:custGeom>
            <a:solidFill>
              <a:schemeClr val="tx2">
                <a:lumMod val="50000"/>
                <a:lumOff val="50000"/>
              </a:schemeClr>
            </a:solidFill>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7168" tIns="399746" rIns="1077168" bIns="2604896" numCol="1" spcCol="1270" anchor="ctr" anchorCtr="0">
              <a:noAutofit/>
            </a:bodyPr>
            <a:lstStyle/>
            <a:p>
              <a:pPr marL="0" lvl="0" indent="0" algn="ctr" defTabSz="844550">
                <a:lnSpc>
                  <a:spcPct val="90000"/>
                </a:lnSpc>
                <a:spcBef>
                  <a:spcPct val="0"/>
                </a:spcBef>
                <a:spcAft>
                  <a:spcPct val="35000"/>
                </a:spcAft>
                <a:buNone/>
              </a:pPr>
              <a:endParaRPr lang="en-US" sz="1050" dirty="0">
                <a:solidFill>
                  <a:schemeClr val="tx1"/>
                </a:solidFill>
              </a:endParaRPr>
            </a:p>
            <a:p>
              <a:pPr marL="0" lvl="0" indent="0" algn="ctr" defTabSz="844550">
                <a:lnSpc>
                  <a:spcPct val="90000"/>
                </a:lnSpc>
                <a:spcBef>
                  <a:spcPct val="0"/>
                </a:spcBef>
                <a:spcAft>
                  <a:spcPct val="35000"/>
                </a:spcAft>
                <a:buNone/>
              </a:pPr>
              <a:endParaRPr lang="en-US" sz="1050" kern="1200" dirty="0">
                <a:solidFill>
                  <a:schemeClr val="tx1"/>
                </a:solidFill>
              </a:endParaRPr>
            </a:p>
            <a:p>
              <a:pPr marL="0" lvl="0" indent="0" algn="ctr" defTabSz="844550">
                <a:lnSpc>
                  <a:spcPct val="90000"/>
                </a:lnSpc>
                <a:spcBef>
                  <a:spcPct val="0"/>
                </a:spcBef>
                <a:spcAft>
                  <a:spcPct val="35000"/>
                </a:spcAft>
                <a:buNone/>
              </a:pPr>
              <a:endParaRPr lang="en-US" sz="1050" dirty="0">
                <a:solidFill>
                  <a:schemeClr val="tx1"/>
                </a:solidFill>
              </a:endParaRPr>
            </a:p>
            <a:p>
              <a:pPr marL="0" lvl="0" indent="0" algn="ctr" defTabSz="844550">
                <a:lnSpc>
                  <a:spcPct val="90000"/>
                </a:lnSpc>
                <a:spcBef>
                  <a:spcPct val="0"/>
                </a:spcBef>
                <a:spcAft>
                  <a:spcPct val="35000"/>
                </a:spcAft>
                <a:buNone/>
              </a:pPr>
              <a:endParaRPr lang="en-US" sz="1050" kern="1200" dirty="0">
                <a:solidFill>
                  <a:schemeClr val="tx1"/>
                </a:solidFill>
              </a:endParaRPr>
            </a:p>
          </p:txBody>
        </p:sp>
        <p:sp>
          <p:nvSpPr>
            <p:cNvPr id="20" name="Freeform: Shape 19">
              <a:extLst>
                <a:ext uri="{FF2B5EF4-FFF2-40B4-BE49-F238E27FC236}">
                  <a16:creationId xmlns:a16="http://schemas.microsoft.com/office/drawing/2014/main" id="{E2F9366E-73CC-4FCF-8A59-AE8356ED18C1}"/>
                </a:ext>
              </a:extLst>
            </p:cNvPr>
            <p:cNvSpPr/>
            <p:nvPr/>
          </p:nvSpPr>
          <p:spPr>
            <a:xfrm>
              <a:off x="4919919" y="4017039"/>
              <a:ext cx="2352159" cy="2352160"/>
            </a:xfrm>
            <a:custGeom>
              <a:avLst/>
              <a:gdLst>
                <a:gd name="connsiteX0" fmla="*/ 0 w 2352160"/>
                <a:gd name="connsiteY0" fmla="*/ 1176080 h 2352160"/>
                <a:gd name="connsiteX1" fmla="*/ 1176080 w 2352160"/>
                <a:gd name="connsiteY1" fmla="*/ 0 h 2352160"/>
                <a:gd name="connsiteX2" fmla="*/ 2352160 w 2352160"/>
                <a:gd name="connsiteY2" fmla="*/ 1176080 h 2352160"/>
                <a:gd name="connsiteX3" fmla="*/ 1176080 w 2352160"/>
                <a:gd name="connsiteY3" fmla="*/ 2352160 h 2352160"/>
                <a:gd name="connsiteX4" fmla="*/ 0 w 2352160"/>
                <a:gd name="connsiteY4" fmla="*/ 1176080 h 235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60" h="2352160">
                  <a:moveTo>
                    <a:pt x="0" y="1176080"/>
                  </a:moveTo>
                  <a:cubicBezTo>
                    <a:pt x="0" y="526549"/>
                    <a:pt x="526549" y="0"/>
                    <a:pt x="1176080" y="0"/>
                  </a:cubicBezTo>
                  <a:cubicBezTo>
                    <a:pt x="1825611" y="0"/>
                    <a:pt x="2352160" y="526549"/>
                    <a:pt x="2352160" y="1176080"/>
                  </a:cubicBezTo>
                  <a:cubicBezTo>
                    <a:pt x="2352160" y="1825611"/>
                    <a:pt x="1825611" y="2352160"/>
                    <a:pt x="1176080" y="2352160"/>
                  </a:cubicBezTo>
                  <a:cubicBezTo>
                    <a:pt x="526549" y="2352160"/>
                    <a:pt x="0" y="1825611"/>
                    <a:pt x="0" y="1176080"/>
                  </a:cubicBezTo>
                  <a:close/>
                </a:path>
              </a:pathLst>
            </a:custGeom>
            <a:solidFill>
              <a:schemeClr val="tx2">
                <a:lumMod val="75000"/>
                <a:lumOff val="25000"/>
              </a:schemeClr>
            </a:solidFill>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2000" kern="1200" dirty="0">
                  <a:solidFill>
                    <a:schemeClr val="tx1"/>
                  </a:solidFill>
                </a:rPr>
                <a:t>Sex Assigned</a:t>
              </a:r>
              <a:br>
                <a:rPr lang="en-US" sz="2000" kern="1200" dirty="0">
                  <a:solidFill>
                    <a:schemeClr val="tx1"/>
                  </a:solidFill>
                </a:rPr>
              </a:br>
              <a:r>
                <a:rPr lang="en-US" sz="2000" kern="1200" dirty="0">
                  <a:solidFill>
                    <a:schemeClr val="tx1"/>
                  </a:solidFill>
                </a:rPr>
                <a:t>at Birth</a:t>
              </a:r>
            </a:p>
          </p:txBody>
        </p:sp>
      </p:grpSp>
      <p:sp>
        <p:nvSpPr>
          <p:cNvPr id="2" name="TextBox 1">
            <a:extLst>
              <a:ext uri="{FF2B5EF4-FFF2-40B4-BE49-F238E27FC236}">
                <a16:creationId xmlns:a16="http://schemas.microsoft.com/office/drawing/2014/main" id="{E83180F3-68DD-4305-8088-C3AF2BFEE35B}"/>
              </a:ext>
            </a:extLst>
          </p:cNvPr>
          <p:cNvSpPr txBox="1"/>
          <p:nvPr/>
        </p:nvSpPr>
        <p:spPr>
          <a:xfrm>
            <a:off x="3611902" y="2568873"/>
            <a:ext cx="1920193" cy="707886"/>
          </a:xfrm>
          <a:prstGeom prst="rect">
            <a:avLst/>
          </a:prstGeom>
          <a:noFill/>
        </p:spPr>
        <p:txBody>
          <a:bodyPr wrap="square" rtlCol="0">
            <a:spAutoFit/>
          </a:bodyPr>
          <a:lstStyle/>
          <a:p>
            <a:pPr algn="ctr"/>
            <a:r>
              <a:rPr lang="en-US" sz="2000" dirty="0"/>
              <a:t>Gender Identity</a:t>
            </a:r>
          </a:p>
        </p:txBody>
      </p:sp>
      <p:sp>
        <p:nvSpPr>
          <p:cNvPr id="21" name="TextBox 20">
            <a:extLst>
              <a:ext uri="{FF2B5EF4-FFF2-40B4-BE49-F238E27FC236}">
                <a16:creationId xmlns:a16="http://schemas.microsoft.com/office/drawing/2014/main" id="{48E66134-8CA7-4AFD-B3F8-A53B79F54E18}"/>
              </a:ext>
            </a:extLst>
          </p:cNvPr>
          <p:cNvSpPr txBox="1"/>
          <p:nvPr/>
        </p:nvSpPr>
        <p:spPr>
          <a:xfrm>
            <a:off x="3434441" y="1849420"/>
            <a:ext cx="2323433" cy="707886"/>
          </a:xfrm>
          <a:prstGeom prst="rect">
            <a:avLst/>
          </a:prstGeom>
          <a:noFill/>
        </p:spPr>
        <p:txBody>
          <a:bodyPr wrap="square" rtlCol="0">
            <a:spAutoFit/>
          </a:bodyPr>
          <a:lstStyle/>
          <a:p>
            <a:pPr algn="ctr"/>
            <a:r>
              <a:rPr lang="en-US" sz="2000" dirty="0"/>
              <a:t>Gender Expression</a:t>
            </a:r>
          </a:p>
        </p:txBody>
      </p:sp>
      <p:sp>
        <p:nvSpPr>
          <p:cNvPr id="22" name="TextBox 21">
            <a:extLst>
              <a:ext uri="{FF2B5EF4-FFF2-40B4-BE49-F238E27FC236}">
                <a16:creationId xmlns:a16="http://schemas.microsoft.com/office/drawing/2014/main" id="{EE16DBF5-EEF3-4831-B534-8992108A3559}"/>
              </a:ext>
            </a:extLst>
          </p:cNvPr>
          <p:cNvSpPr txBox="1"/>
          <p:nvPr/>
        </p:nvSpPr>
        <p:spPr>
          <a:xfrm>
            <a:off x="3410281" y="1094243"/>
            <a:ext cx="2323433" cy="707886"/>
          </a:xfrm>
          <a:prstGeom prst="rect">
            <a:avLst/>
          </a:prstGeom>
          <a:noFill/>
        </p:spPr>
        <p:txBody>
          <a:bodyPr wrap="square" rtlCol="0">
            <a:spAutoFit/>
          </a:bodyPr>
          <a:lstStyle/>
          <a:p>
            <a:pPr algn="ctr"/>
            <a:r>
              <a:rPr lang="en-US" sz="2000" dirty="0"/>
              <a:t>Perceived Gender</a:t>
            </a:r>
          </a:p>
        </p:txBody>
      </p:sp>
    </p:spTree>
    <p:extLst>
      <p:ext uri="{BB962C8B-B14F-4D97-AF65-F5344CB8AC3E}">
        <p14:creationId xmlns:p14="http://schemas.microsoft.com/office/powerpoint/2010/main" val="14779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Current Terminology</a:t>
            </a:r>
          </a:p>
        </p:txBody>
      </p:sp>
      <p:pic>
        <p:nvPicPr>
          <p:cNvPr id="14" name="Google Shape;256;p38">
            <a:extLst>
              <a:ext uri="{FF2B5EF4-FFF2-40B4-BE49-F238E27FC236}">
                <a16:creationId xmlns:a16="http://schemas.microsoft.com/office/drawing/2014/main" id="{C5124E06-AD38-46FE-8F26-44986388B652}"/>
              </a:ext>
            </a:extLst>
          </p:cNvPr>
          <p:cNvPicPr preferRelativeResize="0"/>
          <p:nvPr/>
        </p:nvPicPr>
        <p:blipFill rotWithShape="1">
          <a:blip r:embed="rId2">
            <a:alphaModFix/>
          </a:blip>
          <a:srcRect/>
          <a:stretch/>
        </p:blipFill>
        <p:spPr>
          <a:xfrm>
            <a:off x="8114017" y="4778713"/>
            <a:ext cx="916874" cy="315589"/>
          </a:xfrm>
          <a:prstGeom prst="rect">
            <a:avLst/>
          </a:prstGeom>
          <a:noFill/>
          <a:ln>
            <a:noFill/>
          </a:ln>
        </p:spPr>
      </p:pic>
      <p:pic>
        <p:nvPicPr>
          <p:cNvPr id="15" name="Google Shape;257;p38">
            <a:extLst>
              <a:ext uri="{FF2B5EF4-FFF2-40B4-BE49-F238E27FC236}">
                <a16:creationId xmlns:a16="http://schemas.microsoft.com/office/drawing/2014/main" id="{A8AC4F15-CFA2-4C30-9B08-430B1BB628DD}"/>
              </a:ext>
            </a:extLst>
          </p:cNvPr>
          <p:cNvPicPr preferRelativeResize="0"/>
          <p:nvPr/>
        </p:nvPicPr>
        <p:blipFill rotWithShape="1">
          <a:blip r:embed="rId3">
            <a:alphaModFix/>
          </a:blip>
          <a:srcRect/>
          <a:stretch/>
        </p:blipFill>
        <p:spPr>
          <a:xfrm>
            <a:off x="183917" y="4808422"/>
            <a:ext cx="1208155" cy="264718"/>
          </a:xfrm>
          <a:prstGeom prst="rect">
            <a:avLst/>
          </a:prstGeom>
          <a:noFill/>
          <a:ln>
            <a:noFill/>
          </a:ln>
        </p:spPr>
      </p:pic>
      <p:sp>
        <p:nvSpPr>
          <p:cNvPr id="16" name="Slide Number Placeholder 3">
            <a:extLst>
              <a:ext uri="{FF2B5EF4-FFF2-40B4-BE49-F238E27FC236}">
                <a16:creationId xmlns:a16="http://schemas.microsoft.com/office/drawing/2014/main" id="{F7A7CE72-4337-4444-BFD0-6B6DA0B1FFE3}"/>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8</a:t>
            </a:fld>
            <a:endParaRPr lang="en-US" sz="1600" dirty="0"/>
          </a:p>
        </p:txBody>
      </p:sp>
      <p:sp>
        <p:nvSpPr>
          <p:cNvPr id="3" name="Rectangle 2">
            <a:extLst>
              <a:ext uri="{FF2B5EF4-FFF2-40B4-BE49-F238E27FC236}">
                <a16:creationId xmlns:a16="http://schemas.microsoft.com/office/drawing/2014/main" id="{B5C63971-E2B9-49D7-9CC7-5BBE3E7420F8}"/>
              </a:ext>
            </a:extLst>
          </p:cNvPr>
          <p:cNvSpPr/>
          <p:nvPr/>
        </p:nvSpPr>
        <p:spPr>
          <a:xfrm>
            <a:off x="564660" y="820231"/>
            <a:ext cx="8130126" cy="2862322"/>
          </a:xfrm>
          <a:prstGeom prst="rect">
            <a:avLst/>
          </a:prstGeom>
        </p:spPr>
        <p:txBody>
          <a:bodyPr wrap="square">
            <a:spAutoFit/>
          </a:bodyPr>
          <a:lstStyle/>
          <a:p>
            <a:pPr>
              <a:spcAft>
                <a:spcPts val="0"/>
              </a:spcAft>
            </a:pPr>
            <a:r>
              <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rPr>
              <a:t>Knowing a patient’s sexual orientation identity does not provide detailed information about their sexual behavior. </a:t>
            </a:r>
          </a:p>
          <a:p>
            <a:pPr>
              <a:spcAft>
                <a:spcPts val="0"/>
              </a:spcAft>
            </a:pPr>
            <a:endPar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rPr>
              <a:t>Change in sexual orientation over time is normative for some individuals, particularly adolescents and transgender individuals. </a:t>
            </a:r>
          </a:p>
          <a:p>
            <a:pPr>
              <a:spcAft>
                <a:spcPts val="0"/>
              </a:spcAft>
            </a:pPr>
            <a:endPar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dirty="0">
                <a:solidFill>
                  <a:srgbClr val="222222"/>
                </a:solidFill>
                <a:latin typeface="Calibri" panose="020F0502020204030204" pitchFamily="34" charset="0"/>
                <a:ea typeface="Times New Roman" panose="02020603050405020304" pitchFamily="18" charset="0"/>
                <a:cs typeface="Calibri" panose="020F0502020204030204" pitchFamily="34" charset="0"/>
              </a:rPr>
              <a:t>It is important to assess sexual orientation based on attractions, sexual behavior, and identity, more than once to capture change in potential risk factors, such as pregnancy or STIs, as well as exposure to stress related to being a sexual minority (i.e., holding an identity other than heterosexual/straight).</a:t>
            </a:r>
            <a:endParaRPr lang="en-US"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23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001" y="0"/>
            <a:ext cx="9127998" cy="7058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6" name="Rectangle 5"/>
          <p:cNvSpPr/>
          <p:nvPr/>
        </p:nvSpPr>
        <p:spPr>
          <a:xfrm>
            <a:off x="8001" y="4719957"/>
            <a:ext cx="9127998" cy="342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171796"/>
                </a:solidFill>
              </a:ln>
              <a:solidFill>
                <a:srgbClr val="171796"/>
              </a:solidFill>
            </a:endParaRPr>
          </a:p>
        </p:txBody>
      </p:sp>
      <p:sp>
        <p:nvSpPr>
          <p:cNvPr id="10" name="TextBox 9"/>
          <p:cNvSpPr txBox="1"/>
          <p:nvPr/>
        </p:nvSpPr>
        <p:spPr>
          <a:xfrm>
            <a:off x="1657350" y="114300"/>
            <a:ext cx="5715000" cy="553998"/>
          </a:xfrm>
          <a:prstGeom prst="rect">
            <a:avLst/>
          </a:prstGeom>
          <a:noFill/>
        </p:spPr>
        <p:txBody>
          <a:bodyPr wrap="square" rtlCol="0">
            <a:spAutoFit/>
          </a:bodyPr>
          <a:lstStyle/>
          <a:p>
            <a:pPr algn="ctr"/>
            <a:r>
              <a:rPr lang="en-US" sz="3000" b="1" dirty="0">
                <a:solidFill>
                  <a:schemeClr val="bg1"/>
                </a:solidFill>
              </a:rPr>
              <a:t>Identity, Attraction, Behavior</a:t>
            </a:r>
          </a:p>
        </p:txBody>
      </p:sp>
      <p:graphicFrame>
        <p:nvGraphicFramePr>
          <p:cNvPr id="11" name="Content Placeholder 5">
            <a:extLst>
              <a:ext uri="{FF2B5EF4-FFF2-40B4-BE49-F238E27FC236}">
                <a16:creationId xmlns:a16="http://schemas.microsoft.com/office/drawing/2014/main" id="{AEAA97C4-9C8E-4B99-AFEB-A3A78E1FCE55}"/>
              </a:ext>
            </a:extLst>
          </p:cNvPr>
          <p:cNvGraphicFramePr>
            <a:graphicFrameLocks/>
          </p:cNvGraphicFramePr>
          <p:nvPr>
            <p:extLst>
              <p:ext uri="{D42A27DB-BD31-4B8C-83A1-F6EECF244321}">
                <p14:modId xmlns:p14="http://schemas.microsoft.com/office/powerpoint/2010/main" val="2305000975"/>
              </p:ext>
            </p:extLst>
          </p:nvPr>
        </p:nvGraphicFramePr>
        <p:xfrm>
          <a:off x="255942" y="1317417"/>
          <a:ext cx="4237802" cy="331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5">
            <a:extLst>
              <a:ext uri="{FF2B5EF4-FFF2-40B4-BE49-F238E27FC236}">
                <a16:creationId xmlns:a16="http://schemas.microsoft.com/office/drawing/2014/main" id="{4B61C2E5-A122-4B1F-8FED-56C014DB1ED7}"/>
              </a:ext>
            </a:extLst>
          </p:cNvPr>
          <p:cNvGraphicFramePr>
            <a:graphicFrameLocks noGrp="1"/>
          </p:cNvGraphicFramePr>
          <p:nvPr>
            <p:extLst>
              <p:ext uri="{D42A27DB-BD31-4B8C-83A1-F6EECF244321}">
                <p14:modId xmlns:p14="http://schemas.microsoft.com/office/powerpoint/2010/main" val="521505556"/>
              </p:ext>
            </p:extLst>
          </p:nvPr>
        </p:nvGraphicFramePr>
        <p:xfrm>
          <a:off x="4355508" y="1317417"/>
          <a:ext cx="4398086" cy="33156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a:extLst>
              <a:ext uri="{FF2B5EF4-FFF2-40B4-BE49-F238E27FC236}">
                <a16:creationId xmlns:a16="http://schemas.microsoft.com/office/drawing/2014/main" id="{96A1D18A-7D86-46E8-9C1B-4793B0A78833}"/>
              </a:ext>
            </a:extLst>
          </p:cNvPr>
          <p:cNvSpPr txBox="1"/>
          <p:nvPr/>
        </p:nvSpPr>
        <p:spPr>
          <a:xfrm>
            <a:off x="293493" y="840608"/>
            <a:ext cx="4243039" cy="357367"/>
          </a:xfrm>
          <a:prstGeom prst="rect">
            <a:avLst/>
          </a:prstGeom>
          <a:noFill/>
        </p:spPr>
        <p:txBody>
          <a:bodyPr wrap="square" rtlCol="0">
            <a:spAutoFit/>
          </a:bodyPr>
          <a:lstStyle/>
          <a:p>
            <a:pPr algn="ctr"/>
            <a:r>
              <a:rPr lang="en-US" sz="2800" dirty="0"/>
              <a:t>Sexual Orientation</a:t>
            </a:r>
          </a:p>
        </p:txBody>
      </p:sp>
      <p:sp>
        <p:nvSpPr>
          <p:cNvPr id="17" name="TextBox 16">
            <a:extLst>
              <a:ext uri="{FF2B5EF4-FFF2-40B4-BE49-F238E27FC236}">
                <a16:creationId xmlns:a16="http://schemas.microsoft.com/office/drawing/2014/main" id="{02A9BBAC-AED9-4CFD-A41F-CB19470E3DFC}"/>
              </a:ext>
            </a:extLst>
          </p:cNvPr>
          <p:cNvSpPr txBox="1"/>
          <p:nvPr/>
        </p:nvSpPr>
        <p:spPr>
          <a:xfrm>
            <a:off x="3741494" y="840608"/>
            <a:ext cx="5503334" cy="523220"/>
          </a:xfrm>
          <a:prstGeom prst="rect">
            <a:avLst/>
          </a:prstGeom>
          <a:noFill/>
        </p:spPr>
        <p:txBody>
          <a:bodyPr wrap="square" rtlCol="0">
            <a:spAutoFit/>
          </a:bodyPr>
          <a:lstStyle/>
          <a:p>
            <a:pPr algn="ctr"/>
            <a:r>
              <a:rPr lang="en-US" sz="2800" dirty="0"/>
              <a:t>Gay Sexual Orientation</a:t>
            </a:r>
          </a:p>
        </p:txBody>
      </p:sp>
      <p:sp>
        <p:nvSpPr>
          <p:cNvPr id="18" name="TextBox 17">
            <a:extLst>
              <a:ext uri="{FF2B5EF4-FFF2-40B4-BE49-F238E27FC236}">
                <a16:creationId xmlns:a16="http://schemas.microsoft.com/office/drawing/2014/main" id="{879CF546-4132-4E0F-A7E1-05CB4C1FB12A}"/>
              </a:ext>
            </a:extLst>
          </p:cNvPr>
          <p:cNvSpPr txBox="1"/>
          <p:nvPr/>
        </p:nvSpPr>
        <p:spPr>
          <a:xfrm>
            <a:off x="6858201" y="5921089"/>
            <a:ext cx="2844800" cy="210215"/>
          </a:xfrm>
          <a:prstGeom prst="rect">
            <a:avLst/>
          </a:prstGeom>
          <a:noFill/>
        </p:spPr>
        <p:txBody>
          <a:bodyPr wrap="square" rtlCol="0">
            <a:spAutoFit/>
          </a:bodyPr>
          <a:lstStyle/>
          <a:p>
            <a:r>
              <a:rPr lang="en-US" sz="1400" dirty="0"/>
              <a:t>Institute of Medicine, 2011</a:t>
            </a:r>
          </a:p>
        </p:txBody>
      </p:sp>
      <p:pic>
        <p:nvPicPr>
          <p:cNvPr id="14" name="Google Shape;256;p38">
            <a:extLst>
              <a:ext uri="{FF2B5EF4-FFF2-40B4-BE49-F238E27FC236}">
                <a16:creationId xmlns:a16="http://schemas.microsoft.com/office/drawing/2014/main" id="{AF54A3CD-B175-4A9F-940C-690152E91F6D}"/>
              </a:ext>
            </a:extLst>
          </p:cNvPr>
          <p:cNvPicPr preferRelativeResize="0"/>
          <p:nvPr/>
        </p:nvPicPr>
        <p:blipFill rotWithShape="1">
          <a:blip r:embed="rId12">
            <a:alphaModFix/>
          </a:blip>
          <a:srcRect/>
          <a:stretch/>
        </p:blipFill>
        <p:spPr>
          <a:xfrm>
            <a:off x="8114017" y="4778713"/>
            <a:ext cx="916874" cy="315589"/>
          </a:xfrm>
          <a:prstGeom prst="rect">
            <a:avLst/>
          </a:prstGeom>
          <a:noFill/>
          <a:ln>
            <a:noFill/>
          </a:ln>
        </p:spPr>
      </p:pic>
      <p:pic>
        <p:nvPicPr>
          <p:cNvPr id="19" name="Google Shape;257;p38">
            <a:extLst>
              <a:ext uri="{FF2B5EF4-FFF2-40B4-BE49-F238E27FC236}">
                <a16:creationId xmlns:a16="http://schemas.microsoft.com/office/drawing/2014/main" id="{D2690AF9-12C1-4622-AB7B-AB3C58D09368}"/>
              </a:ext>
            </a:extLst>
          </p:cNvPr>
          <p:cNvPicPr preferRelativeResize="0"/>
          <p:nvPr/>
        </p:nvPicPr>
        <p:blipFill rotWithShape="1">
          <a:blip r:embed="rId13">
            <a:alphaModFix/>
          </a:blip>
          <a:srcRect/>
          <a:stretch/>
        </p:blipFill>
        <p:spPr>
          <a:xfrm>
            <a:off x="183917" y="4808422"/>
            <a:ext cx="1208155" cy="264718"/>
          </a:xfrm>
          <a:prstGeom prst="rect">
            <a:avLst/>
          </a:prstGeom>
          <a:noFill/>
          <a:ln>
            <a:noFill/>
          </a:ln>
        </p:spPr>
      </p:pic>
      <p:sp>
        <p:nvSpPr>
          <p:cNvPr id="20" name="Slide Number Placeholder 3">
            <a:extLst>
              <a:ext uri="{FF2B5EF4-FFF2-40B4-BE49-F238E27FC236}">
                <a16:creationId xmlns:a16="http://schemas.microsoft.com/office/drawing/2014/main" id="{54B34996-0887-4BD4-9A37-1445B265BA55}"/>
              </a:ext>
            </a:extLst>
          </p:cNvPr>
          <p:cNvSpPr txBox="1">
            <a:spLocks/>
          </p:cNvSpPr>
          <p:nvPr/>
        </p:nvSpPr>
        <p:spPr>
          <a:xfrm>
            <a:off x="4448611" y="4754246"/>
            <a:ext cx="362225" cy="3154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600"/>
              <a:pPr/>
              <a:t>9</a:t>
            </a:fld>
            <a:endParaRPr lang="en-US" sz="1600" dirty="0"/>
          </a:p>
        </p:txBody>
      </p:sp>
    </p:spTree>
    <p:extLst>
      <p:ext uri="{BB962C8B-B14F-4D97-AF65-F5344CB8AC3E}">
        <p14:creationId xmlns:p14="http://schemas.microsoft.com/office/powerpoint/2010/main" val="18509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P spid="17" grpId="0"/>
    </p:bldLst>
  </p:timing>
</p:sld>
</file>

<file path=ppt/theme/theme1.xml><?xml version="1.0" encoding="utf-8"?>
<a:theme xmlns:a="http://schemas.openxmlformats.org/drawingml/2006/main" name="Custom Design">
  <a:themeElements>
    <a:clrScheme name="AMA custom color palette">
      <a:dk1>
        <a:srgbClr val="000000"/>
      </a:dk1>
      <a:lt1>
        <a:srgbClr val="FFFFFF"/>
      </a:lt1>
      <a:dk2>
        <a:srgbClr val="44546A"/>
      </a:dk2>
      <a:lt2>
        <a:srgbClr val="E7E6E6"/>
      </a:lt2>
      <a:accent1>
        <a:srgbClr val="009CDB"/>
      </a:accent1>
      <a:accent2>
        <a:srgbClr val="FAA6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4325a765-556f-4788-bffb-be399ea8b751">
      <UserInfo>
        <DisplayName>Patrick Wehrle</DisplayName>
        <AccountId>876</AccountId>
        <AccountType/>
      </UserInfo>
      <UserInfo>
        <DisplayName>Desiree Rozell</DisplayName>
        <AccountId>1361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549EDA25AFAE4EB20C345EBBC6D693" ma:contentTypeVersion="5" ma:contentTypeDescription="Create a new document." ma:contentTypeScope="" ma:versionID="637854383cd60fe939e1329d18198979">
  <xsd:schema xmlns:xsd="http://www.w3.org/2001/XMLSchema" xmlns:xs="http://www.w3.org/2001/XMLSchema" xmlns:p="http://schemas.microsoft.com/office/2006/metadata/properties" xmlns:ns1="http://schemas.microsoft.com/sharepoint/v3" xmlns:ns2="4325a765-556f-4788-bffb-be399ea8b751" xmlns:ns3="c090f37f-9413-49fc-ab1c-ee3f56d8c3f5" targetNamespace="http://schemas.microsoft.com/office/2006/metadata/properties" ma:root="true" ma:fieldsID="f1981aaf43ce4c087055a7d2bd0ae7db" ns1:_="" ns2:_="" ns3:_="">
    <xsd:import namespace="http://schemas.microsoft.com/sharepoint/v3"/>
    <xsd:import namespace="4325a765-556f-4788-bffb-be399ea8b751"/>
    <xsd:import namespace="c090f37f-9413-49fc-ab1c-ee3f56d8c3f5"/>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25a765-556f-4788-bffb-be399ea8b75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90f37f-9413-49fc-ab1c-ee3f56d8c3f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3116E-7FA8-4E85-BC2F-5890B1FA0D35}">
  <ds:schemaRefs>
    <ds:schemaRef ds:uri="http://schemas.openxmlformats.org/package/2006/metadata/core-properties"/>
    <ds:schemaRef ds:uri="4325a765-556f-4788-bffb-be399ea8b751"/>
    <ds:schemaRef ds:uri="http://purl.org/dc/terms/"/>
    <ds:schemaRef ds:uri="http://purl.org/dc/elements/1.1/"/>
    <ds:schemaRef ds:uri="http://purl.org/dc/dcmitype/"/>
    <ds:schemaRef ds:uri="http://schemas.microsoft.com/office/2006/documentManagement/types"/>
    <ds:schemaRef ds:uri="http://schemas.microsoft.com/sharepoint/v3"/>
    <ds:schemaRef ds:uri="http://schemas.microsoft.com/office/infopath/2007/PartnerControls"/>
    <ds:schemaRef ds:uri="c090f37f-9413-49fc-ab1c-ee3f56d8c3f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4F7159C-22AE-4BD1-A038-29650B26C4EB}">
  <ds:schemaRefs>
    <ds:schemaRef ds:uri="http://schemas.microsoft.com/sharepoint/v3/contenttype/forms"/>
  </ds:schemaRefs>
</ds:datastoreItem>
</file>

<file path=customXml/itemProps3.xml><?xml version="1.0" encoding="utf-8"?>
<ds:datastoreItem xmlns:ds="http://schemas.openxmlformats.org/officeDocument/2006/customXml" ds:itemID="{15ED6CE4-0982-486E-B5AA-7B89F0AE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25a765-556f-4788-bffb-be399ea8b751"/>
    <ds:schemaRef ds:uri="c090f37f-9413-49fc-ab1c-ee3f56d8c3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26766</TotalTime>
  <Words>2466</Words>
  <Application>Microsoft Macintosh PowerPoint</Application>
  <PresentationFormat>On-screen Show (16:9)</PresentationFormat>
  <Paragraphs>249</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Medical Association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Zumwalt, Ann C</cp:lastModifiedBy>
  <cp:revision>1040</cp:revision>
  <cp:lastPrinted>2017-04-26T13:45:07Z</cp:lastPrinted>
  <dcterms:created xsi:type="dcterms:W3CDTF">2013-07-16T20:36:18Z</dcterms:created>
  <dcterms:modified xsi:type="dcterms:W3CDTF">2020-03-18T19:13:19Z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0x0101008F549EDA25AFAE4EB20C345EBBC6D693</vt:lpwstr>
  </property>
</Properties>
</file>