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6"/>
  </p:notesMasterIdLst>
  <p:handoutMasterIdLst>
    <p:handoutMasterId r:id="rId7"/>
  </p:handoutMasterIdLst>
  <p:sldIdLst>
    <p:sldId id="521" r:id="rId3"/>
    <p:sldId id="557" r:id="rId4"/>
    <p:sldId id="552" r:id="rId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. Tucker" initials="D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DCFF"/>
    <a:srgbClr val="18747E"/>
    <a:srgbClr val="44FF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34572" autoAdjust="0"/>
    <p:restoredTop sz="96296" autoAdjust="0"/>
  </p:normalViewPr>
  <p:slideViewPr>
    <p:cSldViewPr>
      <p:cViewPr varScale="1">
        <p:scale>
          <a:sx n="122" d="100"/>
          <a:sy n="122" d="100"/>
        </p:scale>
        <p:origin x="199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19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2628" y="-6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44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0477E-4835-4B82-B369-B8D4EDBCC75E}" type="datetimeFigureOut">
              <a:rPr lang="en-US" smtClean="0"/>
              <a:t>3/4/2016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7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44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5203C-6390-42E0-8E34-D156C87295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3187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44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0D00E8-4D87-420A-B119-2003DDCAC343}" type="datetimeFigureOut">
              <a:rPr lang="en-US" smtClean="0"/>
              <a:t>3/4/2016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31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7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44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0C36A-45C4-48DC-A8A9-A38B67A2A1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1883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B93790-9442-4024-94D3-8E7FF853E339}" type="slidenum">
              <a:rPr lang="en-US"/>
              <a:pPr/>
              <a:t>1</a:t>
            </a:fld>
            <a:endParaRPr lang="en-US"/>
          </a:p>
        </p:txBody>
      </p:sp>
      <p:sp>
        <p:nvSpPr>
          <p:cNvPr id="502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442913"/>
            <a:ext cx="5203825" cy="3902075"/>
          </a:xfrm>
          <a:ln/>
        </p:spPr>
      </p:sp>
      <p:sp>
        <p:nvSpPr>
          <p:cNvPr id="502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4029" y="4618048"/>
            <a:ext cx="6366158" cy="4364037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solidFill>
                <a:schemeClr val="accent2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454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29CA15-5E30-400A-ABAE-85EDBDFE8443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2046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0C36A-45C4-48DC-A8A9-A38B67A2A13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336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D35B5-0D10-4859-A3AD-55D876D9BAE5}" type="datetime1">
              <a:rPr lang="en-US" smtClean="0"/>
              <a:t>3/4/2016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E9535C7-6E69-4B06-86D1-5C319FCA408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0B2B6-7138-4BED-9BD9-ABB6CE0D723A}" type="datetime1">
              <a:rPr lang="en-US" smtClean="0"/>
              <a:t>3/4/2016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35C7-6E69-4B06-86D1-5C319FCA408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7D291-ADB3-4846-859D-3C49860D8E43}" type="datetime1">
              <a:rPr lang="en-US" smtClean="0"/>
              <a:t>3/4/2016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E9535C7-6E69-4B06-86D1-5C319FCA4085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A71A-408C-41B7-BF36-8C55FAFBDACC}" type="datetime1">
              <a:rPr lang="en-US" smtClean="0"/>
              <a:t>3/4/2016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35C7-6E69-4B06-86D1-5C319FCA408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E805-6F81-4F38-9383-365B0E5BC01F}" type="datetime1">
              <a:rPr lang="en-US" smtClean="0"/>
              <a:t>3/4/2016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35C7-6E69-4B06-86D1-5C319FCA408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BAD76-19EA-4C8F-93A0-CEBDF62EC71E}" type="datetime1">
              <a:rPr lang="en-US" smtClean="0"/>
              <a:t>3/4/2016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35C7-6E69-4B06-86D1-5C319FCA408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CA445-ED9C-424E-9EC7-8762C4C834E4}" type="datetime1">
              <a:rPr lang="en-US" smtClean="0"/>
              <a:t>3/4/2016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35C7-6E69-4B06-86D1-5C319FCA408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38D50-6B77-4AA3-933D-99DBFBA2206B}" type="datetime1">
              <a:rPr lang="en-US" smtClean="0"/>
              <a:t>3/4/2016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35C7-6E69-4B06-86D1-5C319FCA408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6EEF-CF51-42BD-BB88-727744DA32E5}" type="datetime1">
              <a:rPr lang="en-US" smtClean="0"/>
              <a:t>3/4/2016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E9535C7-6E69-4B06-86D1-5C319FCA408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1196C-8913-4C62-BBAE-0F8B38C8397A}" type="datetime1">
              <a:rPr lang="en-US" smtClean="0"/>
              <a:t>3/4/2016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35C7-6E69-4B06-86D1-5C319FCA408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91F4-208E-43CD-8E9D-8F681EA73FB2}" type="datetime1">
              <a:rPr lang="en-US" smtClean="0"/>
              <a:t>3/4/2016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35C7-6E69-4B06-86D1-5C319FCA408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2E7EC-04D5-4A06-9F73-4D2707D16B56}" type="datetimeFigureOut">
              <a:rPr lang="en-US" smtClean="0"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B45FB-6AF5-4961-A1B5-975E9F687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4351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2E7EC-04D5-4A06-9F73-4D2707D16B56}" type="datetimeFigureOut">
              <a:rPr lang="en-US" smtClean="0"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B45FB-6AF5-4961-A1B5-975E9F687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8651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2E7EC-04D5-4A06-9F73-4D2707D16B56}" type="datetimeFigureOut">
              <a:rPr lang="en-US" smtClean="0"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B45FB-6AF5-4961-A1B5-975E9F687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25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2E7EC-04D5-4A06-9F73-4D2707D16B56}" type="datetimeFigureOut">
              <a:rPr lang="en-US" smtClean="0"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B45FB-6AF5-4961-A1B5-975E9F687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70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2E7EC-04D5-4A06-9F73-4D2707D16B56}" type="datetimeFigureOut">
              <a:rPr lang="en-US" smtClean="0"/>
              <a:t>3/4/2016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B45FB-6AF5-4961-A1B5-975E9F687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318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2E7EC-04D5-4A06-9F73-4D2707D16B56}" type="datetimeFigureOut">
              <a:rPr lang="en-US" smtClean="0"/>
              <a:t>3/4/2016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B45FB-6AF5-4961-A1B5-975E9F687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657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2E7EC-04D5-4A06-9F73-4D2707D16B56}" type="datetimeFigureOut">
              <a:rPr lang="en-US" smtClean="0"/>
              <a:t>3/4/2016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B45FB-6AF5-4961-A1B5-975E9F687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0472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2E7EC-04D5-4A06-9F73-4D2707D16B56}" type="datetimeFigureOut">
              <a:rPr lang="en-US" smtClean="0"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B45FB-6AF5-4961-A1B5-975E9F687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6285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2E7EC-04D5-4A06-9F73-4D2707D16B56}" type="datetimeFigureOut">
              <a:rPr lang="en-US" smtClean="0"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B45FB-6AF5-4961-A1B5-975E9F687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363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2E7EC-04D5-4A06-9F73-4D2707D16B56}" type="datetimeFigureOut">
              <a:rPr lang="en-US" smtClean="0"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B45FB-6AF5-4961-A1B5-975E9F687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4425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2E7EC-04D5-4A06-9F73-4D2707D16B56}" type="datetimeFigureOut">
              <a:rPr lang="en-US" smtClean="0"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B45FB-6AF5-4961-A1B5-975E9F687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25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5E2659C-8476-427B-A1E8-BA25EF612C10}" type="datetime1">
              <a:rPr lang="en-US" smtClean="0"/>
              <a:t>3/4/2016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E9535C7-6E69-4B06-86D1-5C319FCA4085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2E7EC-04D5-4A06-9F73-4D2707D16B56}" type="datetimeFigureOut">
              <a:rPr lang="en-US" smtClean="0"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B45FB-6AF5-4961-A1B5-975E9F687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571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2" name="Oval 2"/>
          <p:cNvSpPr>
            <a:spLocks noChangeArrowheads="1"/>
          </p:cNvSpPr>
          <p:nvPr/>
        </p:nvSpPr>
        <p:spPr bwMode="gray">
          <a:xfrm>
            <a:off x="1412526" y="1295400"/>
            <a:ext cx="3486911" cy="3428999"/>
          </a:xfrm>
          <a:prstGeom prst="ellipse">
            <a:avLst/>
          </a:prstGeom>
          <a:solidFill>
            <a:srgbClr val="92D050">
              <a:alpha val="67000"/>
            </a:srgbClr>
          </a:solidFill>
          <a:ln w="127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1763" name="Oval 3"/>
          <p:cNvSpPr>
            <a:spLocks noChangeArrowheads="1"/>
          </p:cNvSpPr>
          <p:nvPr/>
        </p:nvSpPr>
        <p:spPr bwMode="gray">
          <a:xfrm>
            <a:off x="2819400" y="3124199"/>
            <a:ext cx="3505200" cy="3399593"/>
          </a:xfrm>
          <a:prstGeom prst="ellipse">
            <a:avLst/>
          </a:prstGeom>
          <a:solidFill>
            <a:srgbClr val="FFFF00">
              <a:alpha val="50000"/>
            </a:srgbClr>
          </a:solidFill>
          <a:ln w="127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1764" name="Oval 4"/>
          <p:cNvSpPr>
            <a:spLocks noChangeArrowheads="1"/>
          </p:cNvSpPr>
          <p:nvPr/>
        </p:nvSpPr>
        <p:spPr bwMode="gray">
          <a:xfrm>
            <a:off x="3861565" y="1295400"/>
            <a:ext cx="3485386" cy="3299501"/>
          </a:xfrm>
          <a:prstGeom prst="ellipse">
            <a:avLst/>
          </a:prstGeom>
          <a:solidFill>
            <a:schemeClr val="accent1">
              <a:lumMod val="60000"/>
              <a:lumOff val="40000"/>
              <a:alpha val="72000"/>
            </a:schemeClr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1766" name="Freeform 6"/>
          <p:cNvSpPr>
            <a:spLocks/>
          </p:cNvSpPr>
          <p:nvPr/>
        </p:nvSpPr>
        <p:spPr bwMode="gray">
          <a:xfrm>
            <a:off x="3881849" y="3124199"/>
            <a:ext cx="1017588" cy="990601"/>
          </a:xfrm>
          <a:custGeom>
            <a:avLst/>
            <a:gdLst/>
            <a:ahLst/>
            <a:cxnLst>
              <a:cxn ang="0">
                <a:pos x="0" y="67"/>
              </a:cxn>
              <a:cxn ang="0">
                <a:pos x="2" y="105"/>
              </a:cxn>
              <a:cxn ang="0">
                <a:pos x="8" y="148"/>
              </a:cxn>
              <a:cxn ang="0">
                <a:pos x="12" y="183"/>
              </a:cxn>
              <a:cxn ang="0">
                <a:pos x="23" y="226"/>
              </a:cxn>
              <a:cxn ang="0">
                <a:pos x="35" y="265"/>
              </a:cxn>
              <a:cxn ang="0">
                <a:pos x="50" y="310"/>
              </a:cxn>
              <a:cxn ang="0">
                <a:pos x="69" y="357"/>
              </a:cxn>
              <a:cxn ang="0">
                <a:pos x="93" y="405"/>
              </a:cxn>
              <a:cxn ang="0">
                <a:pos x="111" y="435"/>
              </a:cxn>
              <a:cxn ang="0">
                <a:pos x="143" y="484"/>
              </a:cxn>
              <a:cxn ang="0">
                <a:pos x="182" y="535"/>
              </a:cxn>
              <a:cxn ang="0">
                <a:pos x="221" y="577"/>
              </a:cxn>
              <a:cxn ang="0">
                <a:pos x="258" y="613"/>
              </a:cxn>
              <a:cxn ang="0">
                <a:pos x="290" y="640"/>
              </a:cxn>
              <a:cxn ang="0">
                <a:pos x="320" y="664"/>
              </a:cxn>
              <a:cxn ang="0">
                <a:pos x="348" y="637"/>
              </a:cxn>
              <a:cxn ang="0">
                <a:pos x="386" y="607"/>
              </a:cxn>
              <a:cxn ang="0">
                <a:pos x="420" y="573"/>
              </a:cxn>
              <a:cxn ang="0">
                <a:pos x="449" y="540"/>
              </a:cxn>
              <a:cxn ang="0">
                <a:pos x="477" y="505"/>
              </a:cxn>
              <a:cxn ang="0">
                <a:pos x="501" y="471"/>
              </a:cxn>
              <a:cxn ang="0">
                <a:pos x="527" y="433"/>
              </a:cxn>
              <a:cxn ang="0">
                <a:pos x="549" y="393"/>
              </a:cxn>
              <a:cxn ang="0">
                <a:pos x="569" y="349"/>
              </a:cxn>
              <a:cxn ang="0">
                <a:pos x="584" y="316"/>
              </a:cxn>
              <a:cxn ang="0">
                <a:pos x="597" y="280"/>
              </a:cxn>
              <a:cxn ang="0">
                <a:pos x="608" y="247"/>
              </a:cxn>
              <a:cxn ang="0">
                <a:pos x="618" y="205"/>
              </a:cxn>
              <a:cxn ang="0">
                <a:pos x="629" y="157"/>
              </a:cxn>
              <a:cxn ang="0">
                <a:pos x="633" y="118"/>
              </a:cxn>
              <a:cxn ang="0">
                <a:pos x="636" y="82"/>
              </a:cxn>
              <a:cxn ang="0">
                <a:pos x="639" y="67"/>
              </a:cxn>
              <a:cxn ang="0">
                <a:pos x="582" y="45"/>
              </a:cxn>
              <a:cxn ang="0">
                <a:pos x="521" y="25"/>
              </a:cxn>
              <a:cxn ang="0">
                <a:pos x="468" y="13"/>
              </a:cxn>
              <a:cxn ang="0">
                <a:pos x="416" y="4"/>
              </a:cxn>
              <a:cxn ang="0">
                <a:pos x="360" y="0"/>
              </a:cxn>
              <a:cxn ang="0">
                <a:pos x="320" y="0"/>
              </a:cxn>
              <a:cxn ang="0">
                <a:pos x="290" y="0"/>
              </a:cxn>
              <a:cxn ang="0">
                <a:pos x="249" y="3"/>
              </a:cxn>
              <a:cxn ang="0">
                <a:pos x="201" y="9"/>
              </a:cxn>
              <a:cxn ang="0">
                <a:pos x="158" y="16"/>
              </a:cxn>
              <a:cxn ang="0">
                <a:pos x="104" y="30"/>
              </a:cxn>
              <a:cxn ang="0">
                <a:pos x="62" y="42"/>
              </a:cxn>
              <a:cxn ang="0">
                <a:pos x="24" y="57"/>
              </a:cxn>
              <a:cxn ang="0">
                <a:pos x="0" y="67"/>
              </a:cxn>
            </a:cxnLst>
            <a:rect l="0" t="0" r="r" b="b"/>
            <a:pathLst>
              <a:path w="639" h="664">
                <a:moveTo>
                  <a:pt x="0" y="67"/>
                </a:moveTo>
                <a:lnTo>
                  <a:pt x="2" y="105"/>
                </a:lnTo>
                <a:lnTo>
                  <a:pt x="8" y="148"/>
                </a:lnTo>
                <a:lnTo>
                  <a:pt x="12" y="183"/>
                </a:lnTo>
                <a:lnTo>
                  <a:pt x="23" y="226"/>
                </a:lnTo>
                <a:lnTo>
                  <a:pt x="35" y="265"/>
                </a:lnTo>
                <a:lnTo>
                  <a:pt x="50" y="310"/>
                </a:lnTo>
                <a:lnTo>
                  <a:pt x="69" y="357"/>
                </a:lnTo>
                <a:lnTo>
                  <a:pt x="93" y="405"/>
                </a:lnTo>
                <a:lnTo>
                  <a:pt x="111" y="435"/>
                </a:lnTo>
                <a:lnTo>
                  <a:pt x="143" y="484"/>
                </a:lnTo>
                <a:lnTo>
                  <a:pt x="182" y="535"/>
                </a:lnTo>
                <a:lnTo>
                  <a:pt x="221" y="577"/>
                </a:lnTo>
                <a:lnTo>
                  <a:pt x="258" y="613"/>
                </a:lnTo>
                <a:lnTo>
                  <a:pt x="290" y="640"/>
                </a:lnTo>
                <a:lnTo>
                  <a:pt x="320" y="664"/>
                </a:lnTo>
                <a:lnTo>
                  <a:pt x="348" y="637"/>
                </a:lnTo>
                <a:lnTo>
                  <a:pt x="386" y="607"/>
                </a:lnTo>
                <a:lnTo>
                  <a:pt x="420" y="573"/>
                </a:lnTo>
                <a:lnTo>
                  <a:pt x="449" y="540"/>
                </a:lnTo>
                <a:lnTo>
                  <a:pt x="477" y="505"/>
                </a:lnTo>
                <a:lnTo>
                  <a:pt x="501" y="471"/>
                </a:lnTo>
                <a:lnTo>
                  <a:pt x="527" y="433"/>
                </a:lnTo>
                <a:lnTo>
                  <a:pt x="549" y="393"/>
                </a:lnTo>
                <a:lnTo>
                  <a:pt x="569" y="349"/>
                </a:lnTo>
                <a:lnTo>
                  <a:pt x="584" y="316"/>
                </a:lnTo>
                <a:lnTo>
                  <a:pt x="597" y="280"/>
                </a:lnTo>
                <a:lnTo>
                  <a:pt x="608" y="247"/>
                </a:lnTo>
                <a:lnTo>
                  <a:pt x="618" y="205"/>
                </a:lnTo>
                <a:lnTo>
                  <a:pt x="629" y="157"/>
                </a:lnTo>
                <a:lnTo>
                  <a:pt x="633" y="118"/>
                </a:lnTo>
                <a:lnTo>
                  <a:pt x="636" y="82"/>
                </a:lnTo>
                <a:lnTo>
                  <a:pt x="639" y="67"/>
                </a:lnTo>
                <a:lnTo>
                  <a:pt x="582" y="45"/>
                </a:lnTo>
                <a:lnTo>
                  <a:pt x="521" y="25"/>
                </a:lnTo>
                <a:lnTo>
                  <a:pt x="468" y="13"/>
                </a:lnTo>
                <a:lnTo>
                  <a:pt x="416" y="4"/>
                </a:lnTo>
                <a:lnTo>
                  <a:pt x="360" y="0"/>
                </a:lnTo>
                <a:lnTo>
                  <a:pt x="320" y="0"/>
                </a:lnTo>
                <a:lnTo>
                  <a:pt x="290" y="0"/>
                </a:lnTo>
                <a:lnTo>
                  <a:pt x="249" y="3"/>
                </a:lnTo>
                <a:lnTo>
                  <a:pt x="201" y="9"/>
                </a:lnTo>
                <a:lnTo>
                  <a:pt x="158" y="16"/>
                </a:lnTo>
                <a:lnTo>
                  <a:pt x="104" y="30"/>
                </a:lnTo>
                <a:lnTo>
                  <a:pt x="62" y="42"/>
                </a:lnTo>
                <a:lnTo>
                  <a:pt x="24" y="57"/>
                </a:lnTo>
                <a:lnTo>
                  <a:pt x="0" y="67"/>
                </a:lnTo>
                <a:close/>
              </a:path>
            </a:pathLst>
          </a:custGeom>
          <a:solidFill>
            <a:srgbClr val="800000"/>
          </a:solidFill>
          <a:ln w="12700" cap="flat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1769" name="Text Box 9"/>
          <p:cNvSpPr txBox="1">
            <a:spLocks noChangeArrowheads="1"/>
          </p:cNvSpPr>
          <p:nvPr/>
        </p:nvSpPr>
        <p:spPr bwMode="gray">
          <a:xfrm>
            <a:off x="1731264" y="2318214"/>
            <a:ext cx="1905000" cy="149271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762000" eaLnBrk="0" hangingPunct="0">
              <a:lnSpc>
                <a:spcPct val="100000"/>
              </a:lnSpc>
              <a:spcBef>
                <a:spcPct val="50000"/>
              </a:spcBef>
            </a:pPr>
            <a:r>
              <a:rPr lang="en-US" sz="1400" b="1" dirty="0" smtClean="0"/>
              <a:t>Management-facing</a:t>
            </a:r>
          </a:p>
          <a:p>
            <a:pPr defTabSz="762000" eaLnBrk="0" hangingPunct="0">
              <a:lnSpc>
                <a:spcPct val="100000"/>
              </a:lnSpc>
              <a:spcBef>
                <a:spcPct val="50000"/>
              </a:spcBef>
            </a:pPr>
            <a:r>
              <a:rPr lang="en-US" sz="1400" b="1" dirty="0" smtClean="0"/>
              <a:t>Employee relations</a:t>
            </a:r>
          </a:p>
          <a:p>
            <a:pPr defTabSz="762000" eaLnBrk="0" hangingPunct="0">
              <a:lnSpc>
                <a:spcPct val="100000"/>
              </a:lnSpc>
              <a:spcBef>
                <a:spcPct val="50000"/>
              </a:spcBef>
            </a:pPr>
            <a:r>
              <a:rPr lang="en-US" sz="1400" b="1" dirty="0" smtClean="0"/>
              <a:t>Talent management</a:t>
            </a:r>
            <a:endParaRPr lang="en-US" sz="1400" b="1" dirty="0"/>
          </a:p>
          <a:p>
            <a:pPr defTabSz="762000" eaLnBrk="0" hangingPunct="0">
              <a:lnSpc>
                <a:spcPct val="100000"/>
              </a:lnSpc>
              <a:spcBef>
                <a:spcPct val="50000"/>
              </a:spcBef>
            </a:pPr>
            <a:r>
              <a:rPr lang="en-US" sz="1400" b="1" dirty="0" smtClean="0"/>
              <a:t>Build skills of managers of people</a:t>
            </a:r>
          </a:p>
        </p:txBody>
      </p:sp>
      <p:sp>
        <p:nvSpPr>
          <p:cNvPr id="501770" name="Text Box 10"/>
          <p:cNvSpPr txBox="1">
            <a:spLocks noChangeArrowheads="1"/>
          </p:cNvSpPr>
          <p:nvPr/>
        </p:nvSpPr>
        <p:spPr bwMode="gray">
          <a:xfrm>
            <a:off x="5267723" y="2323980"/>
            <a:ext cx="2113754" cy="1600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762000" eaLnBrk="0" hangingPunct="0">
              <a:lnSpc>
                <a:spcPct val="100000"/>
              </a:lnSpc>
              <a:spcBef>
                <a:spcPct val="50000"/>
              </a:spcBef>
            </a:pPr>
            <a:r>
              <a:rPr lang="en-US" sz="1400" b="1" dirty="0" smtClean="0"/>
              <a:t>Subject matter experts</a:t>
            </a:r>
          </a:p>
          <a:p>
            <a:pPr defTabSz="762000" eaLnBrk="0" hangingPunct="0">
              <a:lnSpc>
                <a:spcPct val="100000"/>
              </a:lnSpc>
              <a:spcBef>
                <a:spcPct val="50000"/>
              </a:spcBef>
            </a:pPr>
            <a:r>
              <a:rPr lang="en-US" sz="1400" b="1" dirty="0" smtClean="0"/>
              <a:t>Strategies</a:t>
            </a:r>
          </a:p>
          <a:p>
            <a:pPr defTabSz="762000" eaLnBrk="0" hangingPunct="0">
              <a:lnSpc>
                <a:spcPct val="100000"/>
              </a:lnSpc>
              <a:spcBef>
                <a:spcPct val="50000"/>
              </a:spcBef>
            </a:pPr>
            <a:r>
              <a:rPr lang="en-US" sz="1400" b="1" dirty="0" smtClean="0"/>
              <a:t>Programs</a:t>
            </a:r>
          </a:p>
          <a:p>
            <a:pPr defTabSz="762000" eaLnBrk="0" hangingPunct="0">
              <a:lnSpc>
                <a:spcPct val="100000"/>
              </a:lnSpc>
              <a:spcBef>
                <a:spcPct val="50000"/>
              </a:spcBef>
            </a:pPr>
            <a:r>
              <a:rPr lang="en-US" sz="1400" b="1" dirty="0" smtClean="0"/>
              <a:t>Policies</a:t>
            </a:r>
          </a:p>
          <a:p>
            <a:pPr defTabSz="762000" eaLnBrk="0" hangingPunct="0">
              <a:lnSpc>
                <a:spcPct val="100000"/>
              </a:lnSpc>
              <a:spcBef>
                <a:spcPct val="50000"/>
              </a:spcBef>
            </a:pPr>
            <a:r>
              <a:rPr lang="en-US" sz="1400" b="1" dirty="0" smtClean="0"/>
              <a:t>Best Practices</a:t>
            </a:r>
          </a:p>
        </p:txBody>
      </p:sp>
      <p:sp>
        <p:nvSpPr>
          <p:cNvPr id="501771" name="Text Box 11"/>
          <p:cNvSpPr txBox="1">
            <a:spLocks noChangeArrowheads="1"/>
          </p:cNvSpPr>
          <p:nvPr/>
        </p:nvSpPr>
        <p:spPr bwMode="gray">
          <a:xfrm>
            <a:off x="3433970" y="5105400"/>
            <a:ext cx="2395330" cy="95410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762000" eaLnBrk="0" hangingPunct="0">
              <a:lnSpc>
                <a:spcPct val="100000"/>
              </a:lnSpc>
            </a:pPr>
            <a:r>
              <a:rPr lang="en-US" sz="1400" b="1" dirty="0" smtClean="0"/>
              <a:t>Faculty/staff-facing</a:t>
            </a:r>
          </a:p>
          <a:p>
            <a:pPr defTabSz="762000" eaLnBrk="0" hangingPunct="0">
              <a:lnSpc>
                <a:spcPct val="100000"/>
              </a:lnSpc>
            </a:pPr>
            <a:r>
              <a:rPr lang="en-US" sz="1400" b="1" dirty="0" smtClean="0"/>
              <a:t>Customer service</a:t>
            </a:r>
          </a:p>
          <a:p>
            <a:pPr defTabSz="762000" eaLnBrk="0" hangingPunct="0">
              <a:lnSpc>
                <a:spcPct val="100000"/>
              </a:lnSpc>
            </a:pPr>
            <a:r>
              <a:rPr lang="en-US" sz="1400" b="1" dirty="0" smtClean="0"/>
              <a:t>Cost-effective</a:t>
            </a:r>
          </a:p>
          <a:p>
            <a:pPr defTabSz="762000" eaLnBrk="0" hangingPunct="0">
              <a:lnSpc>
                <a:spcPct val="100000"/>
              </a:lnSpc>
            </a:pPr>
            <a:r>
              <a:rPr lang="en-US" sz="1400" b="1" dirty="0" smtClean="0"/>
              <a:t>Technology-enabled admin</a:t>
            </a:r>
          </a:p>
        </p:txBody>
      </p:sp>
      <p:sp>
        <p:nvSpPr>
          <p:cNvPr id="501772" name="Text Box 12"/>
          <p:cNvSpPr txBox="1">
            <a:spLocks noChangeArrowheads="1"/>
          </p:cNvSpPr>
          <p:nvPr/>
        </p:nvSpPr>
        <p:spPr bwMode="gray">
          <a:xfrm>
            <a:off x="3861564" y="3283094"/>
            <a:ext cx="997516" cy="292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</a:pPr>
            <a:r>
              <a:rPr lang="en-US" sz="1300" b="1" dirty="0" smtClean="0">
                <a:solidFill>
                  <a:schemeClr val="bg1"/>
                </a:solidFill>
              </a:rPr>
              <a:t>Integration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536886" y="228600"/>
            <a:ext cx="7772400" cy="914400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1018540"/>
          </a:xfrm>
        </p:spPr>
        <p:txBody>
          <a:bodyPr>
            <a:normAutofit/>
          </a:bodyPr>
          <a:lstStyle/>
          <a:p>
            <a:r>
              <a:rPr lang="en-US" dirty="0" smtClean="0"/>
              <a:t>New HR Service Delivery Model</a:t>
            </a:r>
            <a:endParaRPr lang="en-US" dirty="0"/>
          </a:p>
        </p:txBody>
      </p:sp>
      <p:sp>
        <p:nvSpPr>
          <p:cNvPr id="2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52400" y="6248400"/>
            <a:ext cx="451104" cy="419100"/>
          </a:xfrm>
        </p:spPr>
        <p:txBody>
          <a:bodyPr/>
          <a:lstStyle/>
          <a:p>
            <a:fld id="{2E9535C7-6E69-4B06-86D1-5C319FCA4085}" type="slidenum">
              <a:rPr lang="en-US" smtClean="0"/>
              <a:t>1</a:t>
            </a:fld>
            <a:endParaRPr lang="en-US" dirty="0"/>
          </a:p>
        </p:txBody>
      </p:sp>
      <p:pic>
        <p:nvPicPr>
          <p:cNvPr id="25" name="Picture 2" descr="Boston University Master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6125406"/>
            <a:ext cx="885825" cy="39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0" y="1786458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Centers of Expertise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433970" y="4594901"/>
            <a:ext cx="2344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HR Service Center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905000" y="1786458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HR Partners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305160" y="1975044"/>
            <a:ext cx="175968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/>
              <a:t>Compensation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/>
              <a:t>Benefits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/>
              <a:t>Talent Acquisition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/>
              <a:t>HRIS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/>
              <a:t>Labor Relations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/>
              <a:t>OD &amp; Learning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08924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62"/>
          </a:xfrm>
        </p:spPr>
        <p:txBody>
          <a:bodyPr/>
          <a:lstStyle/>
          <a:p>
            <a:r>
              <a:rPr lang="en-US" dirty="0" smtClean="0"/>
              <a:t>Human Resources Service Center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7924800" cy="4267200"/>
          </a:xfrm>
        </p:spPr>
        <p:txBody>
          <a:bodyPr/>
          <a:lstStyle/>
          <a:p>
            <a:r>
              <a:rPr lang="en-US" dirty="0"/>
              <a:t>Tier 1 support for faculty, staff, administrators, and managers</a:t>
            </a:r>
          </a:p>
          <a:p>
            <a:r>
              <a:rPr lang="en-US" dirty="0"/>
              <a:t>Responsible for administrative/operational processes of </a:t>
            </a:r>
            <a:r>
              <a:rPr lang="en-US" dirty="0" smtClean="0"/>
              <a:t>HR</a:t>
            </a:r>
            <a:endParaRPr lang="en-US" dirty="0"/>
          </a:p>
          <a:p>
            <a:r>
              <a:rPr lang="en-US" dirty="0" smtClean="0"/>
              <a:t>Team of 14 experienced HR professionals</a:t>
            </a:r>
          </a:p>
          <a:p>
            <a:r>
              <a:rPr lang="en-US" dirty="0" smtClean="0"/>
              <a:t>Physically located on both campuses</a:t>
            </a:r>
          </a:p>
          <a:p>
            <a:r>
              <a:rPr lang="en-US" dirty="0" smtClean="0"/>
              <a:t>One </a:t>
            </a:r>
            <a:r>
              <a:rPr lang="en-US" i="1" dirty="0" smtClean="0"/>
              <a:t>component </a:t>
            </a:r>
            <a:r>
              <a:rPr lang="en-US" dirty="0" smtClean="0"/>
              <a:t>of the new HR Service Delivery Model</a:t>
            </a:r>
          </a:p>
          <a:p>
            <a:r>
              <a:rPr lang="en-US" dirty="0" smtClean="0"/>
              <a:t>Went live December 1</a:t>
            </a:r>
            <a:r>
              <a:rPr lang="en-US" baseline="30000" dirty="0" smtClean="0"/>
              <a:t>st</a:t>
            </a:r>
            <a:r>
              <a:rPr lang="en-US" dirty="0" smtClean="0"/>
              <a:t>, 2014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3FFD120-B84C-4681-9041-91957AFDA620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402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670" y="228599"/>
            <a:ext cx="7772400" cy="94177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HR Service Center Objectives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35C7-6E69-4B06-86D1-5C319FCA4085}" type="slidenum">
              <a:rPr lang="en-US" smtClean="0"/>
              <a:t>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800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Deliver “one-stop shopping” for staff &amp; faculty</a:t>
            </a:r>
          </a:p>
          <a:p>
            <a:r>
              <a:rPr lang="en-US" dirty="0" smtClean="0"/>
              <a:t>Implement case management and service benchmarks</a:t>
            </a:r>
          </a:p>
          <a:p>
            <a:r>
              <a:rPr lang="en-US" dirty="0" smtClean="0"/>
              <a:t>Resolve staff/faculty questions consistently, professionally and in a timely manner</a:t>
            </a:r>
          </a:p>
          <a:p>
            <a:r>
              <a:rPr lang="en-US" dirty="0" smtClean="0"/>
              <a:t>Implement an improved and consistent on-boarding experience</a:t>
            </a:r>
          </a:p>
          <a:p>
            <a:r>
              <a:rPr lang="en-US" dirty="0" smtClean="0"/>
              <a:t>Cross-train HR staff </a:t>
            </a:r>
          </a:p>
          <a:p>
            <a:r>
              <a:rPr lang="en-US" dirty="0" smtClean="0"/>
              <a:t>Measure and monitor performance</a:t>
            </a:r>
          </a:p>
          <a:p>
            <a:r>
              <a:rPr lang="en-US" dirty="0" smtClean="0"/>
              <a:t>Track trends</a:t>
            </a:r>
          </a:p>
          <a:p>
            <a:r>
              <a:rPr lang="en-US" dirty="0" smtClean="0"/>
              <a:t>Deliver uniform leave management</a:t>
            </a:r>
          </a:p>
          <a:p>
            <a:r>
              <a:rPr lang="en-US" dirty="0" smtClean="0"/>
              <a:t>Comply with FMLA and other leave regulations</a:t>
            </a:r>
          </a:p>
          <a:p>
            <a:r>
              <a:rPr lang="en-US" dirty="0" smtClean="0"/>
              <a:t>Outsource processes where appropriate</a:t>
            </a:r>
            <a:endParaRPr lang="en-US" dirty="0"/>
          </a:p>
        </p:txBody>
      </p:sp>
      <p:pic>
        <p:nvPicPr>
          <p:cNvPr id="5" name="Picture 2" descr="Boston University Master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6240385"/>
            <a:ext cx="885825" cy="39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35286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25626</TotalTime>
  <Words>160</Words>
  <Application>Microsoft Office PowerPoint</Application>
  <PresentationFormat>On-screen Show (4:3)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Franklin Gothic Book</vt:lpstr>
      <vt:lpstr>Perpetua</vt:lpstr>
      <vt:lpstr>Wingdings 2</vt:lpstr>
      <vt:lpstr>Equity</vt:lpstr>
      <vt:lpstr>Custom Design</vt:lpstr>
      <vt:lpstr>New HR Service Delivery Model</vt:lpstr>
      <vt:lpstr>Human Resources Service Center</vt:lpstr>
      <vt:lpstr> HR Service Center Objectives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 Organizational Readiness Project</dc:title>
  <dc:creator>O'Hara, Michael K</dc:creator>
  <cp:lastModifiedBy>Keane, Majella M</cp:lastModifiedBy>
  <cp:revision>869</cp:revision>
  <cp:lastPrinted>2014-09-02T19:57:28Z</cp:lastPrinted>
  <dcterms:created xsi:type="dcterms:W3CDTF">2012-02-14T15:29:35Z</dcterms:created>
  <dcterms:modified xsi:type="dcterms:W3CDTF">2016-03-04T20:07:41Z</dcterms:modified>
</cp:coreProperties>
</file>