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7" autoAdjust="0"/>
  </p:normalViewPr>
  <p:slideViewPr>
    <p:cSldViewPr snapToGrid="0" snapToObjects="1">
      <p:cViewPr>
        <p:scale>
          <a:sx n="63" d="100"/>
          <a:sy n="63" d="100"/>
        </p:scale>
        <p:origin x="-191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2FB9D-0AEA-8243-A419-66DB88096EB2}" type="datetimeFigureOut">
              <a:rPr lang="en-US" smtClean="0"/>
              <a:t>3/6/16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B4E9-F7E3-3145-893C-BF6BADC4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B4E9-F7E3-3145-893C-BF6BADC445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FFFF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Ombudsmen </a:t>
            </a:r>
            <a:r>
              <a:rPr lang="en-US" dirty="0" smtClean="0"/>
              <a:t>are trained professionals </a:t>
            </a:r>
            <a:r>
              <a:rPr lang="en-US" dirty="0" smtClean="0"/>
              <a:t>w/experience </a:t>
            </a:r>
            <a:r>
              <a:rPr lang="en-US" dirty="0" smtClean="0"/>
              <a:t>in identifying and resolving both individual and organizational conflicts.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help individuals identify the underlying causes of disputes and provide visitors with tools for resolving their issues.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we</a:t>
            </a:r>
            <a:r>
              <a:rPr lang="en-US" dirty="0" smtClean="0"/>
              <a:t> </a:t>
            </a:r>
            <a:r>
              <a:rPr lang="en-US" dirty="0" smtClean="0"/>
              <a:t>work with individual visitors, </a:t>
            </a:r>
            <a:r>
              <a:rPr lang="en-US" dirty="0" smtClean="0"/>
              <a:t>we tailor our approach to each individual</a:t>
            </a:r>
            <a:r>
              <a:rPr lang="en-US" baseline="0" dirty="0" smtClean="0"/>
              <a:t> situation (there is no cookie cutter approach in the work we do.)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tools like mediation,</a:t>
            </a:r>
            <a:r>
              <a:rPr lang="en-US" baseline="0" dirty="0" smtClean="0"/>
              <a:t> </a:t>
            </a:r>
            <a:r>
              <a:rPr lang="en-US" dirty="0" smtClean="0"/>
              <a:t>facilitation</a:t>
            </a:r>
            <a:r>
              <a:rPr lang="en-US" dirty="0" smtClean="0"/>
              <a:t>, coaching, and shuttle diplomacy. </a:t>
            </a:r>
            <a:r>
              <a:rPr lang="en-US" dirty="0" smtClean="0"/>
              <a:t>We do not </a:t>
            </a:r>
            <a:r>
              <a:rPr lang="en-US" dirty="0" smtClean="0"/>
              <a:t>take action without your</a:t>
            </a:r>
            <a:r>
              <a:rPr lang="en-US" baseline="0" dirty="0" smtClean="0"/>
              <a:t> approval.</a:t>
            </a:r>
          </a:p>
          <a:p>
            <a:endParaRPr lang="en-US" baseline="0" dirty="0" smtClean="0"/>
          </a:p>
          <a:p>
            <a:r>
              <a:rPr lang="en-US" dirty="0" smtClean="0"/>
              <a:t>We also identify systemic conflicts, bringing to management’s attention </a:t>
            </a:r>
            <a:r>
              <a:rPr lang="en-US" dirty="0" smtClean="0"/>
              <a:t>any practices,</a:t>
            </a:r>
            <a:r>
              <a:rPr lang="en-US" baseline="0" dirty="0" smtClean="0"/>
              <a:t> policies, or aspects of the university climate </a:t>
            </a:r>
            <a:r>
              <a:rPr lang="en-US" dirty="0" smtClean="0"/>
              <a:t>that </a:t>
            </a:r>
            <a:r>
              <a:rPr lang="en-US" dirty="0" smtClean="0"/>
              <a:t>appear </a:t>
            </a:r>
            <a:r>
              <a:rPr lang="en-US" dirty="0" smtClean="0"/>
              <a:t>to</a:t>
            </a:r>
            <a:r>
              <a:rPr lang="en-US" baseline="0" dirty="0" smtClean="0"/>
              <a:t> be the source or </a:t>
            </a:r>
            <a:r>
              <a:rPr lang="en-US" dirty="0" smtClean="0"/>
              <a:t>problems.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highlighting these systemic issues and providing suggestions for addressing them, </a:t>
            </a:r>
            <a:r>
              <a:rPr lang="en-US" dirty="0" smtClean="0"/>
              <a:t>we try</a:t>
            </a:r>
            <a:r>
              <a:rPr lang="en-US" baseline="0" dirty="0" smtClean="0"/>
              <a:t> to help </a:t>
            </a:r>
            <a:r>
              <a:rPr lang="en-US" dirty="0" smtClean="0"/>
              <a:t>leadership </a:t>
            </a:r>
            <a:r>
              <a:rPr lang="en-US" dirty="0" smtClean="0"/>
              <a:t>take steps to improve the </a:t>
            </a:r>
            <a:r>
              <a:rPr lang="en-US" dirty="0" smtClean="0"/>
              <a:t>way the</a:t>
            </a:r>
            <a:r>
              <a:rPr lang="en-US" baseline="0" dirty="0" smtClean="0"/>
              <a:t> </a:t>
            </a:r>
            <a:r>
              <a:rPr lang="en-US" dirty="0" smtClean="0"/>
              <a:t>university operates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B4E9-F7E3-3145-893C-BF6BADC445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32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B4E9-F7E3-3145-893C-BF6BADC445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2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B4E9-F7E3-3145-893C-BF6BADC445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B4E9-F7E3-3145-893C-BF6BADC445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2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8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4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1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0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5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5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7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8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CFB2-0B15-3941-BB90-23F9DE7BF288}" type="datetimeFigureOut">
              <a:rPr lang="en-US" smtClean="0"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2AFDC-8816-7A43-A524-671B4C859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2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574" b="44833"/>
          <a:stretch/>
        </p:blipFill>
        <p:spPr>
          <a:xfrm>
            <a:off x="-18852" y="31775"/>
            <a:ext cx="9162852" cy="6858000"/>
          </a:xfrm>
          <a:prstGeom prst="rect">
            <a:avLst/>
          </a:prstGeom>
          <a:ln w="76200" cmpd="sng"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5852" y="544134"/>
            <a:ext cx="8475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Boston University Office of the Ombuds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358" y="1554058"/>
            <a:ext cx="8722098" cy="1676400"/>
          </a:xfrm>
          <a:prstGeom prst="rect">
            <a:avLst/>
          </a:prstGeom>
          <a:extLst/>
        </p:spPr>
        <p:txBody>
          <a:bodyPr vert="horz" lIns="91440" tIns="45720" rIns="91440" bIns="45720" numCol="2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Francine Montemurro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University Ombuds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fmonte@bu.edu</a:t>
            </a: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Adam Barak Kleinberger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Associate Ombuds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abklein@bu.edu</a:t>
            </a: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358" y="3284908"/>
            <a:ext cx="3172712" cy="1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73050" indent="-2730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u="sng" dirty="0">
                <a:solidFill>
                  <a:schemeClr val="bg1"/>
                </a:solidFill>
                <a:latin typeface="+mj-lt"/>
              </a:rPr>
              <a:t>Charles River Campus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19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Deerfield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Street</a:t>
            </a:r>
            <a:endParaRPr lang="en-US" sz="2600" dirty="0" smtClean="0">
              <a:solidFill>
                <a:schemeClr val="bg1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Kenmore Square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(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617) 358-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5960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401700" y="3230458"/>
            <a:ext cx="239875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r>
              <a:rPr lang="en-US" sz="2600" u="sng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Medical </a:t>
            </a:r>
            <a:r>
              <a:rPr lang="en-US" sz="2600" u="sng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Campus </a:t>
            </a:r>
            <a:r>
              <a:rPr lang="en-US" sz="26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Fuller Building     Room 818</a:t>
            </a:r>
            <a:endParaRPr lang="en-US" sz="2600" dirty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r>
              <a:rPr lang="en-US" sz="2600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(617) 638-</a:t>
            </a:r>
            <a:r>
              <a:rPr lang="en-US" sz="26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7645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endParaRPr lang="en-US" sz="2600" dirty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70" y="2932744"/>
            <a:ext cx="2716002" cy="2039899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95347" y="5410200"/>
            <a:ext cx="695094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73050" indent="-2730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4000" dirty="0" err="1">
                <a:solidFill>
                  <a:srgbClr val="FFFFFF"/>
                </a:solidFill>
                <a:latin typeface="+mj-lt"/>
              </a:rPr>
              <a:t>www.bu.edu</a:t>
            </a:r>
            <a:r>
              <a:rPr lang="en-US" sz="4000" dirty="0">
                <a:solidFill>
                  <a:srgbClr val="FFFFFF"/>
                </a:solidFill>
                <a:latin typeface="+mj-lt"/>
              </a:rPr>
              <a:t>/ombuds</a:t>
            </a:r>
          </a:p>
        </p:txBody>
      </p:sp>
    </p:spTree>
    <p:extLst>
      <p:ext uri="{BB962C8B-B14F-4D97-AF65-F5344CB8AC3E}">
        <p14:creationId xmlns:p14="http://schemas.microsoft.com/office/powerpoint/2010/main" val="393817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9771"/>
            <a:ext cx="9301238" cy="6954760"/>
          </a:xfrm>
          <a:prstGeom prst="rect">
            <a:avLst/>
          </a:prstGeom>
          <a:ln w="762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7238" y="224223"/>
            <a:ext cx="9144000" cy="6617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u="sng" dirty="0" smtClean="0">
              <a:solidFill>
                <a:srgbClr val="FFFFFF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FFFFFF"/>
                </a:solidFill>
              </a:rPr>
              <a:t>What’s </a:t>
            </a:r>
            <a:r>
              <a:rPr lang="en-US" sz="4000" u="sng" dirty="0" smtClean="0">
                <a:solidFill>
                  <a:srgbClr val="FFFFFF"/>
                </a:solidFill>
              </a:rPr>
              <a:t>an Ombuds?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3600" dirty="0" smtClean="0">
                <a:solidFill>
                  <a:srgbClr val="FFFFFF"/>
                </a:solidFill>
              </a:rPr>
              <a:t>An is ombuds </a:t>
            </a:r>
            <a:r>
              <a:rPr lang="en-US" sz="3600" dirty="0">
                <a:solidFill>
                  <a:srgbClr val="FFFFFF"/>
                </a:solidFill>
              </a:rPr>
              <a:t>an </a:t>
            </a:r>
            <a:r>
              <a:rPr lang="en-US" sz="3600" u="sng" dirty="0">
                <a:solidFill>
                  <a:srgbClr val="FFFFFF"/>
                </a:solidFill>
              </a:rPr>
              <a:t>independent and </a:t>
            </a:r>
            <a:r>
              <a:rPr lang="en-US" sz="3600" u="sng" dirty="0" smtClean="0">
                <a:solidFill>
                  <a:srgbClr val="FFFFFF"/>
                </a:solidFill>
              </a:rPr>
              <a:t>impartial </a:t>
            </a:r>
            <a:r>
              <a:rPr lang="en-US" sz="3600" dirty="0">
                <a:solidFill>
                  <a:srgbClr val="FFFFFF"/>
                </a:solidFill>
              </a:rPr>
              <a:t>person who can </a:t>
            </a:r>
            <a:endParaRPr lang="en-US" sz="3600" dirty="0" smtClean="0">
              <a:solidFill>
                <a:srgbClr val="FFFFFF"/>
              </a:solidFill>
            </a:endParaRPr>
          </a:p>
          <a:p>
            <a:endParaRPr lang="en-US" sz="1600" dirty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FFFFFF"/>
                </a:solidFill>
              </a:rPr>
              <a:t>H</a:t>
            </a:r>
            <a:r>
              <a:rPr lang="en-US" sz="3600" dirty="0" smtClean="0">
                <a:solidFill>
                  <a:srgbClr val="FFFFFF"/>
                </a:solidFill>
              </a:rPr>
              <a:t>elp </a:t>
            </a:r>
            <a:r>
              <a:rPr lang="en-US" sz="3600" u="sng" dirty="0" smtClean="0">
                <a:solidFill>
                  <a:srgbClr val="FFFFFF"/>
                </a:solidFill>
              </a:rPr>
              <a:t>individuals</a:t>
            </a:r>
            <a:r>
              <a:rPr lang="en-US" sz="3600" dirty="0" smtClean="0">
                <a:solidFill>
                  <a:srgbClr val="FFFFFF"/>
                </a:solidFill>
              </a:rPr>
              <a:t> manage </a:t>
            </a:r>
            <a:r>
              <a:rPr lang="en-US" sz="3600" dirty="0" smtClean="0">
                <a:solidFill>
                  <a:srgbClr val="FFFFFF"/>
                </a:solidFill>
              </a:rPr>
              <a:t>different kinds of conflict and problems</a:t>
            </a:r>
          </a:p>
          <a:p>
            <a:endParaRPr lang="en-US" sz="160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Help </a:t>
            </a:r>
            <a:r>
              <a:rPr lang="en-US" sz="3600" u="sng" dirty="0" smtClean="0">
                <a:solidFill>
                  <a:srgbClr val="FFFFFF"/>
                </a:solidFill>
              </a:rPr>
              <a:t>leadership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understand and respond to systemic causes of conflict and problems  within the university</a:t>
            </a:r>
            <a:endParaRPr lang="en-US" sz="3600" u="sng" dirty="0" smtClean="0">
              <a:solidFill>
                <a:srgbClr val="FFFFFF"/>
              </a:solidFill>
            </a:endParaRPr>
          </a:p>
          <a:p>
            <a:endParaRPr lang="en-US" sz="3600" u="sng" dirty="0">
              <a:solidFill>
                <a:srgbClr val="FFFFFF"/>
              </a:solidFill>
            </a:endParaRPr>
          </a:p>
          <a:p>
            <a:endParaRPr lang="en-US" sz="3600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1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 cmpd="sng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6892" y="490607"/>
            <a:ext cx="8997108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FFFF"/>
                </a:solidFill>
              </a:rPr>
              <a:t>How do we operate?</a:t>
            </a: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As a </a:t>
            </a:r>
            <a:r>
              <a:rPr lang="en-US" sz="3600" u="sng" dirty="0" smtClean="0">
                <a:solidFill>
                  <a:srgbClr val="FFFFFF"/>
                </a:solidFill>
              </a:rPr>
              <a:t>confidential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resource</a:t>
            </a:r>
          </a:p>
          <a:p>
            <a:pPr marL="571500" indent="-571500">
              <a:buFont typeface="Arial"/>
              <a:buChar char="•"/>
            </a:pPr>
            <a:endParaRPr lang="en-US" sz="105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As </a:t>
            </a:r>
            <a:r>
              <a:rPr lang="en-US" sz="3600" dirty="0">
                <a:solidFill>
                  <a:srgbClr val="FFFFFF"/>
                </a:solidFill>
              </a:rPr>
              <a:t>a </a:t>
            </a:r>
            <a:r>
              <a:rPr lang="en-US" sz="3600" u="sng" dirty="0">
                <a:solidFill>
                  <a:srgbClr val="FFFFFF"/>
                </a:solidFill>
              </a:rPr>
              <a:t>neutral and impartial </a:t>
            </a:r>
            <a:r>
              <a:rPr lang="en-US" sz="3600" dirty="0" smtClean="0">
                <a:solidFill>
                  <a:srgbClr val="FFFFFF"/>
                </a:solidFill>
              </a:rPr>
              <a:t>resource</a:t>
            </a:r>
          </a:p>
          <a:p>
            <a:pPr marL="571500" indent="-571500">
              <a:buFont typeface="Arial"/>
              <a:buChar char="•"/>
            </a:pPr>
            <a:endParaRPr lang="en-US" sz="105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I</a:t>
            </a:r>
            <a:r>
              <a:rPr lang="en-US" sz="3600" u="sng" dirty="0" smtClean="0">
                <a:solidFill>
                  <a:srgbClr val="FFFFFF"/>
                </a:solidFill>
              </a:rPr>
              <a:t>ndependently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of other </a:t>
            </a:r>
            <a:r>
              <a:rPr lang="en-US" sz="3600" dirty="0" smtClean="0">
                <a:solidFill>
                  <a:srgbClr val="FFFFFF"/>
                </a:solidFill>
              </a:rPr>
              <a:t>departments</a:t>
            </a:r>
            <a:endParaRPr lang="en-US" sz="3600" dirty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105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Serving </a:t>
            </a:r>
            <a:r>
              <a:rPr lang="en-US" sz="3600" u="sng" dirty="0" smtClean="0">
                <a:solidFill>
                  <a:srgbClr val="FFFFFF"/>
                </a:solidFill>
              </a:rPr>
              <a:t>everyone </a:t>
            </a:r>
            <a:r>
              <a:rPr lang="en-US" sz="3600" dirty="0" smtClean="0">
                <a:solidFill>
                  <a:srgbClr val="FFFFFF"/>
                </a:solidFill>
              </a:rPr>
              <a:t>in the BU </a:t>
            </a:r>
            <a:r>
              <a:rPr lang="en-US" sz="3600" dirty="0" smtClean="0">
                <a:solidFill>
                  <a:srgbClr val="FFFFFF"/>
                </a:solidFill>
              </a:rPr>
              <a:t>community</a:t>
            </a:r>
          </a:p>
          <a:p>
            <a:pPr marL="571500" indent="-571500">
              <a:buFont typeface="Arial"/>
              <a:buChar char="•"/>
            </a:pPr>
            <a:endParaRPr lang="en-US" sz="105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On </a:t>
            </a:r>
            <a:r>
              <a:rPr lang="en-US" sz="3600" u="sng" dirty="0" smtClean="0">
                <a:solidFill>
                  <a:srgbClr val="FFFFFF"/>
                </a:solidFill>
              </a:rPr>
              <a:t>informal </a:t>
            </a:r>
            <a:r>
              <a:rPr lang="en-US" sz="3600" dirty="0" smtClean="0">
                <a:solidFill>
                  <a:srgbClr val="FFFFFF"/>
                </a:solidFill>
              </a:rPr>
              <a:t>basis</a:t>
            </a:r>
          </a:p>
          <a:p>
            <a:pPr marL="571500" indent="-571500">
              <a:buFont typeface="Arial"/>
              <a:buChar char="•"/>
            </a:pPr>
            <a:endParaRPr lang="en-US" sz="105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Striving for </a:t>
            </a:r>
            <a:r>
              <a:rPr lang="en-US" sz="3600" u="sng" dirty="0" smtClean="0">
                <a:solidFill>
                  <a:srgbClr val="FFFFFF"/>
                </a:solidFill>
              </a:rPr>
              <a:t>fair outcomes </a:t>
            </a:r>
            <a:r>
              <a:rPr lang="en-US" sz="3600" dirty="0" smtClean="0">
                <a:solidFill>
                  <a:srgbClr val="FFFFFF"/>
                </a:solidFill>
              </a:rPr>
              <a:t>and </a:t>
            </a:r>
            <a:r>
              <a:rPr lang="en-US" sz="3600" u="sng" dirty="0" smtClean="0">
                <a:solidFill>
                  <a:srgbClr val="FFFFFF"/>
                </a:solidFill>
              </a:rPr>
              <a:t>fair process</a:t>
            </a:r>
            <a:endParaRPr lang="en-US" sz="3600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7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301238" cy="6954760"/>
          </a:xfrm>
          <a:prstGeom prst="rect">
            <a:avLst/>
          </a:prstGeom>
          <a:ln w="76200" cmpd="sng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-2398757" y="-910649"/>
            <a:ext cx="17839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u="sng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77024" y="3222630"/>
            <a:ext cx="6974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1494" y="593378"/>
            <a:ext cx="8666276" cy="567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When </a:t>
            </a:r>
            <a:r>
              <a:rPr lang="en-US" sz="4000" u="sng" dirty="0">
                <a:solidFill>
                  <a:schemeClr val="bg1"/>
                </a:solidFill>
              </a:rPr>
              <a:t>might you call us?</a:t>
            </a:r>
          </a:p>
          <a:p>
            <a:endParaRPr lang="en-US" sz="1050" dirty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Discuss a concern early on</a:t>
            </a:r>
          </a:p>
          <a:p>
            <a:pPr marL="571500" indent="-571500">
              <a:buFont typeface="Arial"/>
              <a:buChar char="•"/>
            </a:pPr>
            <a:endParaRPr lang="en-US" sz="100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Discuss and evaluate </a:t>
            </a:r>
            <a:r>
              <a:rPr lang="en-US" sz="3600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options</a:t>
            </a:r>
          </a:p>
          <a:p>
            <a:pPr marL="571500" indent="-571500">
              <a:buFont typeface="Arial"/>
              <a:buChar char="•"/>
            </a:pPr>
            <a:endParaRPr lang="en-US" sz="1000" dirty="0" smtClean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Confidential sounding board</a:t>
            </a:r>
          </a:p>
          <a:p>
            <a:pPr marL="571500" indent="-571500">
              <a:buFont typeface="Arial"/>
              <a:buChar char="•"/>
            </a:pPr>
            <a:endParaRPr lang="en-US" sz="1000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Access information about a BU policy</a:t>
            </a:r>
          </a:p>
          <a:p>
            <a:pPr marL="571500" indent="-571500">
              <a:buFont typeface="Arial"/>
              <a:buChar char="•"/>
            </a:pPr>
            <a:endParaRPr lang="en-US" sz="100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Believe you have been treated unfairly</a:t>
            </a:r>
          </a:p>
          <a:p>
            <a:pPr marL="571500" indent="-571500">
              <a:buFont typeface="Arial"/>
              <a:buChar char="•"/>
            </a:pPr>
            <a:endParaRPr lang="en-US" sz="100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Help with a </a:t>
            </a:r>
            <a:r>
              <a:rPr lang="en-US" sz="3600" dirty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difficult </a:t>
            </a:r>
            <a:r>
              <a:rPr lang="en-US" sz="3600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conversation</a:t>
            </a:r>
          </a:p>
          <a:p>
            <a:pPr marL="571500" indent="-571500">
              <a:buFont typeface="Arial"/>
              <a:buChar char="•"/>
            </a:pPr>
            <a:endParaRPr lang="en-US" sz="1000" dirty="0" smtClean="0">
              <a:solidFill>
                <a:srgbClr val="FFFFFF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Don’t know who else to contact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2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574" b="44833"/>
          <a:stretch/>
        </p:blipFill>
        <p:spPr>
          <a:xfrm>
            <a:off x="-18852" y="31775"/>
            <a:ext cx="9162852" cy="6858000"/>
          </a:xfrm>
          <a:prstGeom prst="rect">
            <a:avLst/>
          </a:prstGeom>
          <a:ln w="76200" cmpd="sng"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5852" y="544134"/>
            <a:ext cx="8475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Boston University Office of the Ombuds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358" y="1554058"/>
            <a:ext cx="8722098" cy="1676400"/>
          </a:xfrm>
          <a:prstGeom prst="rect">
            <a:avLst/>
          </a:prstGeom>
          <a:extLst/>
        </p:spPr>
        <p:txBody>
          <a:bodyPr vert="horz" lIns="91440" tIns="45720" rIns="91440" bIns="45720" numCol="2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Francine Montemurro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University Ombuds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fmonte@bu.edu</a:t>
            </a: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Adam Barak Kleinberger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Associate Ombuds</a:t>
            </a: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abklein@bu.edu</a:t>
            </a: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None/>
              <a:defRPr/>
            </a:pPr>
            <a:endParaRPr lang="en-US" sz="2800" dirty="0" smtClean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358" y="3460775"/>
            <a:ext cx="3172712" cy="1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73050" indent="-2730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Charles River Campus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19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Deerfield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St.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Kenmore Square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  (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617) 358-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5960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255875" y="3527263"/>
            <a:ext cx="254561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r>
              <a:rPr lang="en-US" sz="2600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Medical Campus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r>
              <a:rPr lang="en-US" sz="26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Fuller Bldg., 818</a:t>
            </a:r>
            <a:endParaRPr lang="en-US" sz="2600" dirty="0">
              <a:solidFill>
                <a:srgbClr val="FFFFFF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 2" charset="0"/>
              <a:buNone/>
            </a:pPr>
            <a:r>
              <a:rPr lang="en-US" sz="2600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(617) 638-7645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70" y="2932744"/>
            <a:ext cx="2716002" cy="2039899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95347" y="5410200"/>
            <a:ext cx="695094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73050" indent="-2730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charset="0"/>
              <a:buNone/>
            </a:pPr>
            <a:r>
              <a:rPr lang="en-US" sz="4000" dirty="0" err="1">
                <a:solidFill>
                  <a:srgbClr val="FFFFFF"/>
                </a:solidFill>
                <a:latin typeface="+mj-lt"/>
              </a:rPr>
              <a:t>www.bu.edu</a:t>
            </a:r>
            <a:r>
              <a:rPr lang="en-US" sz="4000" dirty="0">
                <a:solidFill>
                  <a:srgbClr val="FFFFFF"/>
                </a:solidFill>
                <a:latin typeface="+mj-lt"/>
              </a:rPr>
              <a:t>/ombuds</a:t>
            </a:r>
          </a:p>
        </p:txBody>
      </p:sp>
    </p:spTree>
    <p:extLst>
      <p:ext uri="{BB962C8B-B14F-4D97-AF65-F5344CB8AC3E}">
        <p14:creationId xmlns:p14="http://schemas.microsoft.com/office/powerpoint/2010/main" val="50540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374</Words>
  <Application>Microsoft Macintosh PowerPoint</Application>
  <PresentationFormat>On-screen Show (4:3)</PresentationFormat>
  <Paragraphs>86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Francine Montemurro</dc:creator>
  <cp:lastModifiedBy>Francine Montemurro</cp:lastModifiedBy>
  <cp:revision>11</cp:revision>
  <dcterms:created xsi:type="dcterms:W3CDTF">2016-03-04T02:13:21Z</dcterms:created>
  <dcterms:modified xsi:type="dcterms:W3CDTF">2016-03-07T00:26:38Z</dcterms:modified>
</cp:coreProperties>
</file>